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8" r:id="rId3"/>
    <p:sldId id="257" r:id="rId4"/>
    <p:sldId id="259" r:id="rId5"/>
    <p:sldId id="267" r:id="rId6"/>
    <p:sldId id="268" r:id="rId7"/>
    <p:sldId id="269" r:id="rId8"/>
    <p:sldId id="270" r:id="rId9"/>
    <p:sldId id="271" r:id="rId10"/>
    <p:sldId id="272" r:id="rId11"/>
    <p:sldId id="260" r:id="rId12"/>
    <p:sldId id="261" r:id="rId13"/>
    <p:sldId id="262" r:id="rId14"/>
    <p:sldId id="266" r:id="rId15"/>
    <p:sldId id="263" r:id="rId16"/>
    <p:sldId id="264" r:id="rId17"/>
    <p:sldId id="265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80" autoAdjust="0"/>
    <p:restoredTop sz="94660"/>
  </p:normalViewPr>
  <p:slideViewPr>
    <p:cSldViewPr snapToGrid="0">
      <p:cViewPr varScale="1">
        <p:scale>
          <a:sx n="96" d="100"/>
          <a:sy n="96" d="100"/>
        </p:scale>
        <p:origin x="448" y="16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279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61C924-7B8F-45D5-9BDF-2E07747E044E}" type="datetimeFigureOut">
              <a:rPr lang="en-US" smtClean="0"/>
              <a:t>2/27/18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BA5BA8-0C3D-4994-925E-2247F6726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8486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FD9C7C-F67A-48C9-8E06-1CB2CEAE3407}" type="datetimeFigureOut">
              <a:rPr lang="en-US" smtClean="0"/>
              <a:t>2/27/18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086DD4-E83E-440A-999C-E8837B3A2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522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86DD4-E83E-440A-999C-E8837B3A216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1660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86DD4-E83E-440A-999C-E8837B3A216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9100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86DD4-E83E-440A-999C-E8837B3A216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6803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54FE9FB9-8D1F-47B8-B7B8-B1BC7B0C2586}" type="slidenum">
              <a:rPr lang="en-US" altLang="en-US" smtClean="0">
                <a:latin typeface="Arial" charset="0"/>
              </a:rPr>
              <a:pPr/>
              <a:t>12</a:t>
            </a:fld>
            <a:endParaRPr lang="en-US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01300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86DD4-E83E-440A-999C-E8837B3A216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3868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86DD4-E83E-440A-999C-E8837B3A216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8035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86DD4-E83E-440A-999C-E8837B3A216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779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86DD4-E83E-440A-999C-E8837B3A216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3184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86DD4-E83E-440A-999C-E8837B3A216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6163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86DD4-E83E-440A-999C-E8837B3A216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9191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86DD4-E83E-440A-999C-E8837B3A216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4181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C39BCEB3-3DB3-4707-A215-B345997A607B}" type="slidenum">
              <a:rPr lang="en-US" altLang="en-US" smtClean="0">
                <a:latin typeface="Arial" charset="0"/>
              </a:rPr>
              <a:pPr/>
              <a:t>2</a:t>
            </a:fld>
            <a:endParaRPr lang="en-US" altLang="en-US">
              <a:latin typeface="Arial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01179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86DD4-E83E-440A-999C-E8837B3A216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3716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86DD4-E83E-440A-999C-E8837B3A216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5569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86DD4-E83E-440A-999C-E8837B3A216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7442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86DD4-E83E-440A-999C-E8837B3A216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592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86DD4-E83E-440A-999C-E8837B3A216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2670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86DD4-E83E-440A-999C-E8837B3A216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5618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86DD4-E83E-440A-999C-E8837B3A216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4537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86DD4-E83E-440A-999C-E8837B3A216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2419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86DD4-E83E-440A-999C-E8837B3A216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323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86DD4-E83E-440A-999C-E8837B3A216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4534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86DD4-E83E-440A-999C-E8837B3A216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9747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E45E9-7C7F-453D-AE06-E6E434D51B51}" type="datetimeFigureOut">
              <a:rPr lang="en-US" smtClean="0"/>
              <a:t>2/27/18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4A412-BF6B-4945-9AEE-02AD35003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740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E45E9-7C7F-453D-AE06-E6E434D51B51}" type="datetimeFigureOut">
              <a:rPr lang="en-US" smtClean="0"/>
              <a:t>2/27/18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4A412-BF6B-4945-9AEE-02AD35003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031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E45E9-7C7F-453D-AE06-E6E434D51B51}" type="datetimeFigureOut">
              <a:rPr lang="en-US" smtClean="0"/>
              <a:t>2/27/18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4A412-BF6B-4945-9AEE-02AD35003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438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E45E9-7C7F-453D-AE06-E6E434D51B51}" type="datetimeFigureOut">
              <a:rPr lang="en-US" smtClean="0"/>
              <a:t>2/27/18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4A412-BF6B-4945-9AEE-02AD35003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237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E45E9-7C7F-453D-AE06-E6E434D51B51}" type="datetimeFigureOut">
              <a:rPr lang="en-US" smtClean="0"/>
              <a:t>2/27/18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4A412-BF6B-4945-9AEE-02AD35003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301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E45E9-7C7F-453D-AE06-E6E434D51B51}" type="datetimeFigureOut">
              <a:rPr lang="en-US" smtClean="0"/>
              <a:t>2/27/18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4A412-BF6B-4945-9AEE-02AD35003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202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E45E9-7C7F-453D-AE06-E6E434D51B51}" type="datetimeFigureOut">
              <a:rPr lang="en-US" smtClean="0"/>
              <a:t>2/27/18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4A412-BF6B-4945-9AEE-02AD35003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871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E45E9-7C7F-453D-AE06-E6E434D51B51}" type="datetimeFigureOut">
              <a:rPr lang="en-US" smtClean="0"/>
              <a:t>2/27/18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4A412-BF6B-4945-9AEE-02AD35003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38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E45E9-7C7F-453D-AE06-E6E434D51B51}" type="datetimeFigureOut">
              <a:rPr lang="en-US" smtClean="0"/>
              <a:t>2/27/18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4A412-BF6B-4945-9AEE-02AD35003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49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E45E9-7C7F-453D-AE06-E6E434D51B51}" type="datetimeFigureOut">
              <a:rPr lang="en-US" smtClean="0"/>
              <a:t>2/27/18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4A412-BF6B-4945-9AEE-02AD35003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2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E45E9-7C7F-453D-AE06-E6E434D51B51}" type="datetimeFigureOut">
              <a:rPr lang="en-US" smtClean="0"/>
              <a:t>2/27/18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4A412-BF6B-4945-9AEE-02AD35003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979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CE45E9-7C7F-453D-AE06-E6E434D51B51}" type="datetimeFigureOut">
              <a:rPr lang="en-US" smtClean="0"/>
              <a:t>2/27/18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B4A412-BF6B-4945-9AEE-02AD35003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131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labtestsonline.org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clinicaltrials.gov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g"/><Relationship Id="rId4" Type="http://schemas.openxmlformats.org/officeDocument/2006/relationships/hyperlink" Target="https://clinicaltrials.gov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nccih.nih.gov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g"/><Relationship Id="rId4" Type="http://schemas.openxmlformats.org/officeDocument/2006/relationships/hyperlink" Target="https://nccih.nih.gov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cancer.gov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hyperlink" Target="https://cancer.gov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nia.nih.gov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druginfo.nlm.nih.gov/drugportal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druginfo.nlm.nih.gov/drugportal/" TargetMode="Externa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dailymed.nlm.nih.gov/dailymed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hyperlink" Target="https://dailymed.nlm.nih.gov/dailymed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sld.nlm.nih.gov/dsld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g"/><Relationship Id="rId4" Type="http://schemas.openxmlformats.org/officeDocument/2006/relationships/hyperlink" Target="https://www.dsld.nlm.nih.gov/dsld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nimh.nih.gov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alhealth.gov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amhsa.gov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samhsa.gov/" TargetMode="External"/><Relationship Id="rId4" Type="http://schemas.openxmlformats.org/officeDocument/2006/relationships/image" Target="../media/image24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ailystrength.org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atientslikeme.com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ottosen@email.unc.edu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ustortrash.org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hyperlink" Target="https://medlineplus.gov/webeval/webeval.html" TargetMode="Externa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medlineplus.gov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nchealthinfo.org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nclive.org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familydoctor.org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healthfinder.gov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merckmanuals.com/home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73356"/>
            <a:ext cx="12156414" cy="966368"/>
          </a:xfrm>
        </p:spPr>
        <p:txBody>
          <a:bodyPr>
            <a:normAutofit fontScale="90000"/>
          </a:bodyPr>
          <a:lstStyle/>
          <a:p>
            <a:r>
              <a:rPr lang="en-US" dirty="0"/>
              <a:t>Finding Good Health Information Online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74749" y="6062305"/>
            <a:ext cx="6317251" cy="795694"/>
          </a:xfrm>
        </p:spPr>
        <p:txBody>
          <a:bodyPr>
            <a:normAutofit/>
          </a:bodyPr>
          <a:lstStyle/>
          <a:p>
            <a:r>
              <a:rPr lang="en-US" sz="2000" dirty="0"/>
              <a:t>Terri Ottosen, MLIS, AHIP</a:t>
            </a:r>
          </a:p>
          <a:p>
            <a:r>
              <a:rPr lang="en-US" sz="2000" dirty="0"/>
              <a:t>Community Engagement and Health Literacy Librarian</a:t>
            </a:r>
          </a:p>
        </p:txBody>
      </p:sp>
      <p:pic>
        <p:nvPicPr>
          <p:cNvPr id="4" name="Picture 1" descr="HSL ho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78" y="6062305"/>
            <a:ext cx="5486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457" y="1671880"/>
            <a:ext cx="5905500" cy="250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5907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32" y="488118"/>
            <a:ext cx="11285336" cy="5881764"/>
          </a:xfrm>
          <a:prstGeom prst="rect">
            <a:avLst/>
          </a:prstGeom>
        </p:spPr>
      </p:pic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8119095" y="6369882"/>
            <a:ext cx="3415341" cy="369332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(</a:t>
            </a:r>
            <a:r>
              <a:rPr lang="en-US" altLang="en-US" sz="1800" dirty="0">
                <a:hlinkClick r:id="rId3"/>
              </a:rPr>
              <a:t>https://labtestsonline.org</a:t>
            </a:r>
            <a:r>
              <a:rPr lang="en-US" altLang="en-US" sz="1800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6929599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ClinicalTrials.gov home page</a:t>
            </a:r>
          </a:p>
        </p:txBody>
      </p:sp>
      <p:sp>
        <p:nvSpPr>
          <p:cNvPr id="25602" name="Date Placeholder 1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018CEC8-91AE-4952-9A88-9A5E359215FA}" type="datetime1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2/27/18</a:t>
            </a:fld>
            <a:endParaRPr lang="en-US" altLang="en-US" sz="1000"/>
          </a:p>
        </p:txBody>
      </p:sp>
      <p:sp>
        <p:nvSpPr>
          <p:cNvPr id="25603" name="TextBox 3"/>
          <p:cNvSpPr txBox="1">
            <a:spLocks noChangeArrowheads="1"/>
          </p:cNvSpPr>
          <p:nvPr/>
        </p:nvSpPr>
        <p:spPr bwMode="auto">
          <a:xfrm>
            <a:off x="7708964" y="6392040"/>
            <a:ext cx="4191000" cy="369888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hlinkClick r:id="rId3"/>
              </a:rPr>
              <a:t>(</a:t>
            </a:r>
            <a:r>
              <a:rPr lang="en-US" altLang="en-US" sz="1800" dirty="0">
                <a:hlinkClick r:id="rId4"/>
              </a:rPr>
              <a:t>https://clinicaltrials.gov</a:t>
            </a:r>
            <a:r>
              <a:rPr lang="en-US" altLang="en-US" sz="1800" dirty="0"/>
              <a:t>) </a:t>
            </a:r>
          </a:p>
        </p:txBody>
      </p:sp>
      <p:pic>
        <p:nvPicPr>
          <p:cNvPr id="4" name="Picture 3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06" y="142092"/>
            <a:ext cx="11872020" cy="6249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6257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NCCIH home page</a:t>
            </a:r>
          </a:p>
        </p:txBody>
      </p:sp>
      <p:sp>
        <p:nvSpPr>
          <p:cNvPr id="26626" name="Date Placeholder 1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158E310-DA20-45BE-9AD0-739DFDA8B743}" type="datetime1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2/27/18</a:t>
            </a:fld>
            <a:endParaRPr lang="en-US" altLang="en-US" sz="1000"/>
          </a:p>
        </p:txBody>
      </p:sp>
      <p:sp>
        <p:nvSpPr>
          <p:cNvPr id="26627" name="TextBox 5"/>
          <p:cNvSpPr txBox="1">
            <a:spLocks noChangeArrowheads="1"/>
          </p:cNvSpPr>
          <p:nvPr/>
        </p:nvSpPr>
        <p:spPr bwMode="auto">
          <a:xfrm>
            <a:off x="6996113" y="6488114"/>
            <a:ext cx="3352800" cy="36988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hlinkClick r:id="rId3"/>
              </a:rPr>
              <a:t>(https://nccih.nih.gov</a:t>
            </a:r>
            <a:r>
              <a:rPr lang="en-US" altLang="en-US" sz="1800" dirty="0"/>
              <a:t>)</a:t>
            </a:r>
          </a:p>
        </p:txBody>
      </p:sp>
      <p:pic>
        <p:nvPicPr>
          <p:cNvPr id="4" name="Picture 3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07" y="0"/>
            <a:ext cx="11490886" cy="6375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9544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NCI home page</a:t>
            </a:r>
          </a:p>
        </p:txBody>
      </p:sp>
      <p:sp>
        <p:nvSpPr>
          <p:cNvPr id="29698" name="Date Placeholder 1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EBCE7DC-572D-4094-88B6-ACF47375E75D}" type="datetime1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2/27/18</a:t>
            </a:fld>
            <a:endParaRPr lang="en-US" altLang="en-US" sz="1000"/>
          </a:p>
        </p:txBody>
      </p:sp>
      <p:sp>
        <p:nvSpPr>
          <p:cNvPr id="29699" name="TextBox 3"/>
          <p:cNvSpPr txBox="1">
            <a:spLocks noChangeArrowheads="1"/>
          </p:cNvSpPr>
          <p:nvPr/>
        </p:nvSpPr>
        <p:spPr bwMode="auto">
          <a:xfrm>
            <a:off x="8081963" y="6248400"/>
            <a:ext cx="2590800" cy="369888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hlinkClick r:id="rId3"/>
              </a:rPr>
              <a:t>(https://cancer.gov</a:t>
            </a:r>
            <a:r>
              <a:rPr lang="en-US" altLang="en-US" sz="1800" dirty="0"/>
              <a:t>) </a:t>
            </a:r>
          </a:p>
        </p:txBody>
      </p:sp>
      <p:pic>
        <p:nvPicPr>
          <p:cNvPr id="3" name="Picture 2" title="National Cancer Institute homepage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"/>
            <a:ext cx="9144000" cy="6298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1182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17" y="151601"/>
            <a:ext cx="11678684" cy="6406268"/>
          </a:xfrm>
          <a:prstGeom prst="rect">
            <a:avLst/>
          </a:prstGeom>
        </p:spPr>
      </p:pic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9390901" y="6406216"/>
            <a:ext cx="2590800" cy="369888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hlinkClick r:id="rId3"/>
              </a:rPr>
              <a:t>(https://nia.nih.gov) </a:t>
            </a: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121167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title="Drug Information Portal homepage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34" y="0"/>
            <a:ext cx="9144000" cy="6858000"/>
          </a:xfrm>
          <a:prstGeom prst="rect">
            <a:avLst/>
          </a:prstGeom>
        </p:spPr>
      </p:pic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Drug Info Portal NLM home page</a:t>
            </a:r>
          </a:p>
        </p:txBody>
      </p:sp>
      <p:sp>
        <p:nvSpPr>
          <p:cNvPr id="30722" name="Date Placeholder 1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872BED2-6514-4014-BCE8-7A0B62A8EE57}" type="datetime1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2/27/18</a:t>
            </a:fld>
            <a:endParaRPr lang="en-US" altLang="en-US" sz="1000"/>
          </a:p>
        </p:txBody>
      </p:sp>
      <p:sp>
        <p:nvSpPr>
          <p:cNvPr id="30723" name="TextBox 3" descr="Drug Information Portal Screenshot https://druginfo.nlm.nih.gov/drugportal" title="Drug Information Portal URL"/>
          <p:cNvSpPr txBox="1">
            <a:spLocks noChangeArrowheads="1"/>
          </p:cNvSpPr>
          <p:nvPr/>
        </p:nvSpPr>
        <p:spPr bwMode="auto">
          <a:xfrm>
            <a:off x="6465782" y="6416645"/>
            <a:ext cx="5358893" cy="369332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hlinkClick r:id="rId5"/>
              </a:rPr>
              <a:t>(https://druginfo.nlm.nih.gov/drugportal/)</a:t>
            </a: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6704429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Med home page</a:t>
            </a:r>
          </a:p>
        </p:txBody>
      </p:sp>
      <p:sp>
        <p:nvSpPr>
          <p:cNvPr id="31746" name="Date Placeholder 1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A0BE3A1-EF54-4BD2-9202-3EB44AF1A38F}" type="datetime1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2/27/18</a:t>
            </a:fld>
            <a:endParaRPr lang="en-US" altLang="en-US" sz="1000"/>
          </a:p>
        </p:txBody>
      </p:sp>
      <p:sp>
        <p:nvSpPr>
          <p:cNvPr id="31747" name="TextBox 3"/>
          <p:cNvSpPr txBox="1">
            <a:spLocks noChangeArrowheads="1"/>
          </p:cNvSpPr>
          <p:nvPr/>
        </p:nvSpPr>
        <p:spPr bwMode="auto">
          <a:xfrm>
            <a:off x="5638800" y="0"/>
            <a:ext cx="5049838" cy="369332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(</a:t>
            </a:r>
            <a:r>
              <a:rPr lang="en-US" altLang="en-US" sz="1800" dirty="0">
                <a:hlinkClick r:id="rId3"/>
              </a:rPr>
              <a:t>https://dailymed.nlm.nih.gov/dailymed/)</a:t>
            </a:r>
            <a:endParaRPr lang="en-US" altLang="en-US" sz="1800" dirty="0"/>
          </a:p>
        </p:txBody>
      </p:sp>
      <p:pic>
        <p:nvPicPr>
          <p:cNvPr id="3" name="Picture 2" title="DailyMed homepage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362" y="369332"/>
            <a:ext cx="9185276" cy="6488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2801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Dietary </a:t>
            </a:r>
            <a:r>
              <a:rPr lang="en-US" dirty="0" err="1"/>
              <a:t>Supplents</a:t>
            </a:r>
            <a:r>
              <a:rPr lang="en-US" dirty="0"/>
              <a:t> home page</a:t>
            </a:r>
          </a:p>
        </p:txBody>
      </p:sp>
      <p:sp>
        <p:nvSpPr>
          <p:cNvPr id="32770" name="Date Placeholder 1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58F5751-47DC-47EF-9344-D72C602A4B63}" type="datetime1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2/27/18</a:t>
            </a:fld>
            <a:endParaRPr lang="en-US" altLang="en-US" sz="1000"/>
          </a:p>
        </p:txBody>
      </p:sp>
      <p:sp>
        <p:nvSpPr>
          <p:cNvPr id="32771" name="TextBox 3"/>
          <p:cNvSpPr txBox="1">
            <a:spLocks noChangeArrowheads="1"/>
          </p:cNvSpPr>
          <p:nvPr/>
        </p:nvSpPr>
        <p:spPr bwMode="auto">
          <a:xfrm>
            <a:off x="5812748" y="6461125"/>
            <a:ext cx="4951178" cy="369888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hlinkClick r:id="rId3"/>
              </a:rPr>
              <a:t>(https://www.dsld.nlm.nih.gov/dsld/) </a:t>
            </a:r>
            <a:endParaRPr lang="en-US" altLang="en-US" sz="1800" dirty="0"/>
          </a:p>
        </p:txBody>
      </p:sp>
      <p:pic>
        <p:nvPicPr>
          <p:cNvPr id="4" name="Picture 3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34" y="205645"/>
            <a:ext cx="8537494" cy="6255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6412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57" y="510580"/>
            <a:ext cx="11197486" cy="5836840"/>
          </a:xfrm>
          <a:prstGeom prst="rect">
            <a:avLst/>
          </a:prstGeom>
        </p:spPr>
      </p:pic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8221212" y="6347420"/>
            <a:ext cx="2997594" cy="369332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hlinkClick r:id="rId3"/>
              </a:rPr>
              <a:t>(https://nimh.nih.gov) </a:t>
            </a: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5010263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87" y="454879"/>
            <a:ext cx="11370826" cy="5948242"/>
          </a:xfrm>
          <a:prstGeom prst="rect">
            <a:avLst/>
          </a:prstGeom>
        </p:spPr>
      </p:pic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8202645" y="6443348"/>
            <a:ext cx="3396774" cy="369332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(</a:t>
            </a:r>
            <a:r>
              <a:rPr lang="en-US" altLang="en-US" sz="1800" dirty="0">
                <a:hlinkClick r:id="rId3"/>
              </a:rPr>
              <a:t>https://mentalhealth.gov) </a:t>
            </a: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788428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08252B2-3C61-45C4-AC7C-4F59FE479A62}" type="datetime1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2/27/18</a:t>
            </a:fld>
            <a:endParaRPr lang="en-US" altLang="en-US" sz="1000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Consumer Health on the Internet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 ABC’s of evaluation</a:t>
            </a:r>
          </a:p>
          <a:p>
            <a:pPr lvl="1" eaLnBrk="1" hangingPunct="1"/>
            <a:r>
              <a:rPr lang="en-US" altLang="en-US"/>
              <a:t>Accuracy</a:t>
            </a:r>
          </a:p>
          <a:p>
            <a:pPr lvl="1" eaLnBrk="1" hangingPunct="1"/>
            <a:r>
              <a:rPr lang="en-US" altLang="en-US"/>
              <a:t>Authority</a:t>
            </a:r>
          </a:p>
          <a:p>
            <a:pPr lvl="1" eaLnBrk="1" hangingPunct="1"/>
            <a:r>
              <a:rPr lang="en-US" altLang="en-US"/>
              <a:t>Bias</a:t>
            </a:r>
          </a:p>
          <a:p>
            <a:pPr lvl="1" eaLnBrk="1" hangingPunct="1"/>
            <a:r>
              <a:rPr lang="en-US" altLang="en-US"/>
              <a:t>Currency</a:t>
            </a:r>
          </a:p>
          <a:p>
            <a:pPr lvl="1" eaLnBrk="1" hangingPunct="1"/>
            <a:r>
              <a:rPr lang="en-US" altLang="en-US"/>
              <a:t>Coverage</a:t>
            </a:r>
          </a:p>
          <a:p>
            <a:pPr lvl="1" eaLnBrk="1" hangingPunct="1"/>
            <a:r>
              <a:rPr lang="en-US" altLang="en-US"/>
              <a:t>And, user friendliness</a:t>
            </a:r>
          </a:p>
        </p:txBody>
      </p:sp>
      <p:pic>
        <p:nvPicPr>
          <p:cNvPr id="21509" name="Picture 5" descr="ABD on blackboard clip 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4343400"/>
            <a:ext cx="1828800" cy="183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6" descr="dice with ABC clip ar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1" y="4876801"/>
            <a:ext cx="1539875" cy="180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7" descr="book with apple, pencil and ABC clip ar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057400"/>
            <a:ext cx="3328988" cy="194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06095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51" y="45711"/>
            <a:ext cx="9651484" cy="6748012"/>
          </a:xfrm>
          <a:prstGeom prst="rect">
            <a:avLst/>
          </a:prstGeom>
        </p:spPr>
      </p:pic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6484349" y="6313382"/>
            <a:ext cx="3341969" cy="369332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hlinkClick r:id="rId5"/>
              </a:rPr>
              <a:t>(https://www.samhsa.gov) </a:t>
            </a: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853543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96" y="454879"/>
            <a:ext cx="11566808" cy="5948242"/>
          </a:xfrm>
          <a:prstGeom prst="rect">
            <a:avLst/>
          </a:prstGeom>
        </p:spPr>
      </p:pic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7941819" y="6341232"/>
            <a:ext cx="4028929" cy="369332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hlinkClick r:id="rId3"/>
              </a:rPr>
              <a:t>(https://www.dailystrength.org) </a:t>
            </a: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3137416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37" y="621979"/>
            <a:ext cx="10994726" cy="5614042"/>
          </a:xfrm>
          <a:prstGeom prst="rect">
            <a:avLst/>
          </a:prstGeom>
        </p:spPr>
      </p:pic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7050627" y="6359799"/>
            <a:ext cx="4188414" cy="369332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(</a:t>
            </a:r>
            <a:r>
              <a:rPr lang="en-US" altLang="en-US" sz="1800" dirty="0">
                <a:hlinkClick r:id="rId3"/>
              </a:rPr>
              <a:t>https://www.patientslikeme.com</a:t>
            </a:r>
            <a:r>
              <a:rPr lang="en-US" altLang="en-US" sz="1800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7249044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sz="3600" dirty="0"/>
          </a:p>
          <a:p>
            <a:r>
              <a:rPr lang="en-US" sz="3600" dirty="0"/>
              <a:t>Use the “Ask Us” button on NCHealthInfo.org site or contact me:</a:t>
            </a:r>
          </a:p>
          <a:p>
            <a:pPr marL="2286000" lvl="5" indent="0" algn="ctr">
              <a:buNone/>
            </a:pPr>
            <a:endParaRPr lang="en-US" dirty="0"/>
          </a:p>
          <a:p>
            <a:pPr marL="2286000" lvl="5" indent="0">
              <a:buNone/>
            </a:pPr>
            <a:endParaRPr lang="en-US" sz="4400" dirty="0"/>
          </a:p>
          <a:p>
            <a:pPr marL="2286000" lvl="5" indent="0">
              <a:buNone/>
            </a:pPr>
            <a:r>
              <a:rPr lang="en-US" sz="4400" dirty="0"/>
              <a:t>Terri Ottosen</a:t>
            </a:r>
          </a:p>
          <a:p>
            <a:pPr marL="2286000" lvl="5" indent="0">
              <a:buNone/>
            </a:pPr>
            <a:r>
              <a:rPr lang="en-US" sz="4400" dirty="0">
                <a:hlinkClick r:id="rId3"/>
              </a:rPr>
              <a:t>ottosen@email.unc.edu</a:t>
            </a:r>
            <a:r>
              <a:rPr lang="en-US" sz="4400" dirty="0"/>
              <a:t> </a:t>
            </a:r>
          </a:p>
          <a:p>
            <a:pPr marL="2286000" lvl="5" indent="0">
              <a:buNone/>
            </a:pPr>
            <a:r>
              <a:rPr lang="en-US" sz="4400" dirty="0"/>
              <a:t>919-843-3102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490" y="275716"/>
            <a:ext cx="2876550" cy="159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5959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13" y="500414"/>
            <a:ext cx="5176960" cy="3870556"/>
          </a:xfrm>
          <a:prstGeom prst="rect">
            <a:avLst/>
          </a:prstGeom>
        </p:spPr>
      </p:pic>
      <p:pic>
        <p:nvPicPr>
          <p:cNvPr id="3" name="Picture 2">
            <a:hlinkClick r:id="rId5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512" y="1666042"/>
            <a:ext cx="5882486" cy="5011236"/>
          </a:xfrm>
          <a:prstGeom prst="rect">
            <a:avLst/>
          </a:prstGeom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378562" y="4660965"/>
            <a:ext cx="3645610" cy="369332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hlinkClick r:id="rId3"/>
              </a:rPr>
              <a:t>(http://www.trustortrash.org) </a:t>
            </a:r>
            <a:endParaRPr lang="en-US" altLang="en-US" sz="1800" dirty="0"/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6184191" y="6443349"/>
            <a:ext cx="5969128" cy="369332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hlinkClick r:id="rId5"/>
              </a:rPr>
              <a:t>(https://medlineplus.gov/webeval/webeval.html) </a:t>
            </a: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6283238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Mmedline</a:t>
            </a:r>
            <a:r>
              <a:rPr lang="en-US" dirty="0"/>
              <a:t> Plus home page</a:t>
            </a:r>
          </a:p>
        </p:txBody>
      </p:sp>
      <p:sp>
        <p:nvSpPr>
          <p:cNvPr id="22530" name="Date Placeholder 3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3F3E67C-ABE9-49B3-BAB7-9A0B39709054}" type="datetime1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2/27/18</a:t>
            </a:fld>
            <a:endParaRPr lang="en-US" altLang="en-US" sz="1000"/>
          </a:p>
        </p:txBody>
      </p:sp>
      <p:pic>
        <p:nvPicPr>
          <p:cNvPr id="22532" name="Picture 1" title="MedlinePlus homepage screen shot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6093" y="31750"/>
            <a:ext cx="9248775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7431240" y="6434065"/>
            <a:ext cx="3343638" cy="369332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hlinkClick r:id="rId3"/>
              </a:rPr>
              <a:t>(https://medlineplus.gov) </a:t>
            </a: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8549159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501" y="203051"/>
            <a:ext cx="8258998" cy="6451898"/>
          </a:xfrm>
          <a:prstGeom prst="rect">
            <a:avLst/>
          </a:prstGeom>
        </p:spPr>
      </p:pic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8740179" y="6434065"/>
            <a:ext cx="3304836" cy="369332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hlinkClick r:id="rId3"/>
              </a:rPr>
              <a:t>(http://nchealthinfo.org) </a:t>
            </a: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9370789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120" y="272513"/>
            <a:ext cx="8611760" cy="6312974"/>
          </a:xfrm>
          <a:prstGeom prst="rect">
            <a:avLst/>
          </a:prstGeom>
        </p:spPr>
      </p:pic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9502300" y="6446959"/>
            <a:ext cx="2590800" cy="369888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hlinkClick r:id="rId3"/>
              </a:rPr>
              <a:t>(http://nclive.org) </a:t>
            </a: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7209719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86" y="445597"/>
            <a:ext cx="11354828" cy="5911108"/>
          </a:xfrm>
          <a:prstGeom prst="rect">
            <a:avLst/>
          </a:prstGeom>
        </p:spPr>
      </p:pic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8137661" y="6434065"/>
            <a:ext cx="3238959" cy="369332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hlinkClick r:id="rId3"/>
              </a:rPr>
              <a:t>(https://familydoctor.org) </a:t>
            </a: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6228056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12" y="64982"/>
            <a:ext cx="11965976" cy="6041074"/>
          </a:xfrm>
          <a:prstGeom prst="rect">
            <a:avLst/>
          </a:prstGeom>
        </p:spPr>
      </p:pic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8081962" y="6248400"/>
            <a:ext cx="3192543" cy="369332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(</a:t>
            </a:r>
            <a:r>
              <a:rPr lang="en-US" altLang="en-US" sz="1800" dirty="0">
                <a:hlinkClick r:id="rId3"/>
              </a:rPr>
              <a:t>https://healthfinder.gov</a:t>
            </a:r>
            <a:r>
              <a:rPr lang="en-US" altLang="en-US" sz="1800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42121972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30" y="129965"/>
            <a:ext cx="12238710" cy="6189606"/>
          </a:xfrm>
          <a:prstGeom prst="rect">
            <a:avLst/>
          </a:prstGeom>
        </p:spPr>
      </p:pic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7816496" y="6239116"/>
            <a:ext cx="4316710" cy="369332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hlinkClick r:id="rId3"/>
              </a:rPr>
              <a:t>(https://merckmanuals.com/home) </a:t>
            </a: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3322334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590</TotalTime>
  <Words>312</Words>
  <Application>Microsoft Macintosh PowerPoint</Application>
  <PresentationFormat>Widescreen</PresentationFormat>
  <Paragraphs>78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Verdana</vt:lpstr>
      <vt:lpstr>Office Theme</vt:lpstr>
      <vt:lpstr>Finding Good Health Information Online</vt:lpstr>
      <vt:lpstr>Consumer Health on the Internet</vt:lpstr>
      <vt:lpstr>PowerPoint Presentation</vt:lpstr>
      <vt:lpstr>Mmedline Plus home page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ClinicalTrials.gov home page</vt:lpstr>
      <vt:lpstr>NCCIH home page</vt:lpstr>
      <vt:lpstr>NCI home page</vt:lpstr>
      <vt:lpstr>PowerPoint Presentation</vt:lpstr>
      <vt:lpstr>Drug Info Portal NLM home page</vt:lpstr>
      <vt:lpstr>Daily Med home page</vt:lpstr>
      <vt:lpstr>Dietary Supplents home page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</vt:vector>
  </TitlesOfParts>
  <Company>UNC Chapel Hill</Company>
  <LinksUpToDate>false</LinksUpToDate>
  <SharedDoc>false</SharedDoc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Ottosen, Terri</dc:creator>
  <cp:lastModifiedBy>Matthew Johnson</cp:lastModifiedBy>
  <cp:revision>27</cp:revision>
  <cp:lastPrinted>2018-02-26T15:41:30Z</cp:lastPrinted>
  <dcterms:created xsi:type="dcterms:W3CDTF">2018-01-23T20:28:09Z</dcterms:created>
  <dcterms:modified xsi:type="dcterms:W3CDTF">2018-02-27T21:30:31Z</dcterms:modified>
</cp:coreProperties>
</file>