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7" r:id="rId1"/>
    <p:sldMasterId id="2147483799" r:id="rId2"/>
  </p:sldMasterIdLst>
  <p:notesMasterIdLst>
    <p:notesMasterId r:id="rId25"/>
  </p:notesMasterIdLst>
  <p:handoutMasterIdLst>
    <p:handoutMasterId r:id="rId26"/>
  </p:handoutMasterIdLst>
  <p:sldIdLst>
    <p:sldId id="522" r:id="rId3"/>
    <p:sldId id="564" r:id="rId4"/>
    <p:sldId id="565" r:id="rId5"/>
    <p:sldId id="566" r:id="rId6"/>
    <p:sldId id="567" r:id="rId7"/>
    <p:sldId id="568" r:id="rId8"/>
    <p:sldId id="570" r:id="rId9"/>
    <p:sldId id="569" r:id="rId10"/>
    <p:sldId id="572" r:id="rId11"/>
    <p:sldId id="571" r:id="rId12"/>
    <p:sldId id="573" r:id="rId13"/>
    <p:sldId id="574" r:id="rId14"/>
    <p:sldId id="575" r:id="rId15"/>
    <p:sldId id="576" r:id="rId16"/>
    <p:sldId id="577" r:id="rId17"/>
    <p:sldId id="579" r:id="rId18"/>
    <p:sldId id="578" r:id="rId19"/>
    <p:sldId id="580" r:id="rId20"/>
    <p:sldId id="582" r:id="rId21"/>
    <p:sldId id="583" r:id="rId22"/>
    <p:sldId id="584" r:id="rId23"/>
    <p:sldId id="585" r:id="rId24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ean" initials="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FF0000"/>
    <a:srgbClr val="C0CADD"/>
    <a:srgbClr val="F4E9D0"/>
    <a:srgbClr val="BF301A"/>
    <a:srgbClr val="9A1A38"/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5" autoAdjust="0"/>
    <p:restoredTop sz="97657" autoAdjust="0"/>
  </p:normalViewPr>
  <p:slideViewPr>
    <p:cSldViewPr>
      <p:cViewPr>
        <p:scale>
          <a:sx n="117" d="100"/>
          <a:sy n="117" d="100"/>
        </p:scale>
        <p:origin x="-102" y="-96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7T09:35:50.692" idx="1">
    <p:pos x="4855" y="529"/>
    <p:text>Instead of this slide, we need a list of examples and pictures. 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26AD576F-90BA-4494-891A-531A6E6A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85FA3516-9107-4E11-87A3-37A70400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9579" eaLnBrk="1" hangingPunct="1">
              <a:defRPr/>
            </a:pPr>
            <a:r>
              <a:rPr lang="en-US" dirty="0" smtClean="0"/>
              <a:t>Classified ads posted on Second Life website &amp; at support community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F9060-4E95-409E-98BB-2B0B960655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ackground-pieces"/>
          <p:cNvPicPr>
            <a:picLocks noChangeAspect="1" noChangeArrowheads="1"/>
          </p:cNvPicPr>
          <p:nvPr userDrawn="1"/>
        </p:nvPicPr>
        <p:blipFill>
          <a:blip r:embed="rId2" cstate="print"/>
          <a:srcRect l="833" b="1485"/>
          <a:stretch>
            <a:fillRect/>
          </a:stretch>
        </p:blipFill>
        <p:spPr bwMode="auto">
          <a:xfrm>
            <a:off x="0" y="2743200"/>
            <a:ext cx="8382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3F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688" y="0"/>
            <a:ext cx="1311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1"/>
                </a:solidFill>
              </a:rPr>
              <a:t>RTI International</a:t>
            </a:r>
            <a:endParaRPr lang="en-US" sz="24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8EB0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9000" y="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000" i="1">
              <a:solidFill>
                <a:srgbClr val="BF301A"/>
              </a:solidFill>
            </a:endParaRPr>
          </a:p>
        </p:txBody>
      </p:sp>
      <p:pic>
        <p:nvPicPr>
          <p:cNvPr id="9" name="Picture 12" descr="RTI_653_1i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0"/>
            <a:ext cx="13350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676400" y="6477000"/>
            <a:ext cx="30654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/>
              <a:t>RTI International is a trade name of Research Triangle Institute.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160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20558A"/>
                </a:solidFill>
              </a:rPr>
              <a:t>www.rti.org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CONFIDENTIAL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4188"/>
            <a:ext cx="7772400" cy="841375"/>
          </a:xfrm>
          <a:noFill/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743200"/>
            <a:ext cx="5484813" cy="17526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568325" indent="-227013">
              <a:buFont typeface="Arial" pitchFamily="34" charset="0"/>
              <a:buChar char="–"/>
              <a:defRPr sz="2400"/>
            </a:lvl2pPr>
            <a:lvl3pPr marL="796925" indent="-228600">
              <a:buFont typeface="Wingdings" pitchFamily="2" charset="2"/>
              <a:buChar char="§"/>
              <a:defRPr sz="20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8" y="684213"/>
            <a:ext cx="6783387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-pieces"/>
          <p:cNvPicPr>
            <a:picLocks noChangeAspect="1" noChangeArrowheads="1"/>
          </p:cNvPicPr>
          <p:nvPr userDrawn="1"/>
        </p:nvPicPr>
        <p:blipFill>
          <a:blip r:embed="rId3" cstate="print"/>
          <a:srcRect l="833" b="1485"/>
          <a:stretch>
            <a:fillRect/>
          </a:stretch>
        </p:blipFill>
        <p:spPr bwMode="auto">
          <a:xfrm>
            <a:off x="0" y="2743200"/>
            <a:ext cx="83820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3F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39688" y="0"/>
            <a:ext cx="1311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1"/>
                </a:solidFill>
              </a:rPr>
              <a:t>RTI International</a:t>
            </a:r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8EB0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39000" y="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000" i="1">
              <a:solidFill>
                <a:srgbClr val="BF301A"/>
              </a:solidFill>
            </a:endParaRPr>
          </a:p>
        </p:txBody>
      </p:sp>
      <p:pic>
        <p:nvPicPr>
          <p:cNvPr id="9" name="Picture 9" descr="RTI_653_1i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762000"/>
            <a:ext cx="13350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676400" y="6477000"/>
            <a:ext cx="306546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/>
              <a:t>RTI International is a trade name of Research Triangle Institute.</a:t>
            </a: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160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20558A"/>
                </a:solidFill>
              </a:rPr>
              <a:t>www.rti.org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CONFIDENTIAL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4188"/>
            <a:ext cx="7772400" cy="841375"/>
          </a:xfrm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743200"/>
            <a:ext cx="4570413" cy="17526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7438" y="684213"/>
            <a:ext cx="6783387" cy="530225"/>
          </a:xfrm>
          <a:prstGeom prst="rect">
            <a:avLst/>
          </a:prstGeom>
          <a:solidFill>
            <a:srgbClr val="003F82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800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3F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08" name="Rectangle 8"/>
          <p:cNvSpPr>
            <a:spLocks noChangeArrowheads="1"/>
          </p:cNvSpPr>
          <p:nvPr userDrawn="1"/>
        </p:nvSpPr>
        <p:spPr bwMode="auto">
          <a:xfrm>
            <a:off x="39688" y="0"/>
            <a:ext cx="1311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1"/>
                </a:solidFill>
              </a:rPr>
              <a:t>RTI International</a:t>
            </a:r>
            <a:endParaRPr lang="en-US" sz="2400"/>
          </a:p>
        </p:txBody>
      </p:sp>
      <p:sp>
        <p:nvSpPr>
          <p:cNvPr id="128009" name="Rectangle 9"/>
          <p:cNvSpPr>
            <a:spLocks noChangeArrowheads="1"/>
          </p:cNvSpPr>
          <p:nvPr userDrawn="1"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8EB0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7239000" y="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000" i="1">
              <a:solidFill>
                <a:srgbClr val="BF301A"/>
              </a:solidFill>
            </a:endParaRPr>
          </a:p>
        </p:txBody>
      </p:sp>
      <p:pic>
        <p:nvPicPr>
          <p:cNvPr id="1032" name="Picture 11" descr="RTI_653_1in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3400" y="6324600"/>
            <a:ext cx="649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400800" y="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3429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082675" indent="-398463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7438" y="684213"/>
            <a:ext cx="6783387" cy="530225"/>
          </a:xfrm>
          <a:prstGeom prst="rect">
            <a:avLst/>
          </a:prstGeom>
          <a:solidFill>
            <a:srgbClr val="003F82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414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3F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ChangeArrowheads="1"/>
          </p:cNvSpPr>
          <p:nvPr userDrawn="1"/>
        </p:nvSpPr>
        <p:spPr bwMode="auto">
          <a:xfrm>
            <a:off x="39688" y="0"/>
            <a:ext cx="1311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solidFill>
                  <a:schemeClr val="bg1"/>
                </a:solidFill>
              </a:rPr>
              <a:t>RTI International</a:t>
            </a:r>
            <a:endParaRPr lang="en-US" sz="2400"/>
          </a:p>
        </p:txBody>
      </p:sp>
      <p:sp>
        <p:nvSpPr>
          <p:cNvPr id="134150" name="Rectangle 6"/>
          <p:cNvSpPr>
            <a:spLocks noChangeArrowheads="1"/>
          </p:cNvSpPr>
          <p:nvPr userDrawn="1"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8EB0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7239000" y="0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000" i="1">
              <a:solidFill>
                <a:srgbClr val="BF301A"/>
              </a:solidFill>
            </a:endParaRPr>
          </a:p>
        </p:txBody>
      </p:sp>
      <p:pic>
        <p:nvPicPr>
          <p:cNvPr id="2056" name="Picture 8" descr="RTI_653_1in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6324600"/>
            <a:ext cx="649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400800" y="0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latin typeface="+mj-lt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5" r:id="rId2"/>
    <p:sldLayoutId id="2147483946" r:id="rId3"/>
    <p:sldLayoutId id="2147483947" r:id="rId4"/>
    <p:sldLayoutId id="2147483948" r:id="rId5"/>
    <p:sldLayoutId id="214748394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66788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haque\My%20Documents\My%20Pubs\HIMSS%202012\Recordings\Privacy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haque\My%20Documents\My%20Pubs\HIMSS%202012\Recordings\Description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haque@rti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Chronic Illness in Second Life:</a:t>
            </a:r>
            <a:br>
              <a:rPr lang="en-US" dirty="0" smtClean="0"/>
            </a:br>
            <a:r>
              <a:rPr lang="en-US" dirty="0" smtClean="0"/>
              <a:t>Virtual Communities Supporting Real Healing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3200"/>
            <a:ext cx="6094413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Saira N. Haque, PhD, MHSA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March 16, 2012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in Second Life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General Health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HealthInfo</a:t>
            </a:r>
            <a:r>
              <a:rPr lang="en-US" dirty="0" smtClean="0"/>
              <a:t> island; Health Support Coalition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Diabetes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Diabetes Type 1 Community; SL  Foundation for Diabetic Children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HIV+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AIDS and HIV Help; AIDS and HIV Support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Cancer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All About Cancer; Cancer Co-Op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Chronic Pain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Fibromyalgia Support Friends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pic>
        <p:nvPicPr>
          <p:cNvPr id="5" name="Picture 2" descr="C:\Users\edean\Desktop\diabetes p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943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Communities in Second Life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with leaders of condition-specific and chronic condition communities</a:t>
            </a:r>
          </a:p>
          <a:p>
            <a:pPr lvl="1"/>
            <a:r>
              <a:rPr lang="en-US" dirty="0" smtClean="0"/>
              <a:t>Provide IRB documentation</a:t>
            </a:r>
          </a:p>
          <a:p>
            <a:r>
              <a:rPr lang="en-US" dirty="0" smtClean="0"/>
              <a:t>Use communities to advertise study</a:t>
            </a:r>
          </a:p>
          <a:p>
            <a:pPr lvl="1"/>
            <a:r>
              <a:rPr lang="en-US" dirty="0" smtClean="0"/>
              <a:t>Postings onsite &amp; distributed to established support groups </a:t>
            </a:r>
          </a:p>
          <a:p>
            <a:r>
              <a:rPr lang="en-US" dirty="0" smtClean="0"/>
              <a:t>If applicable, become a member of the community to gain trust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Considerations in Second Life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Need to be clear about benefits to those with chronic illnesses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While SL promises anonymity, that does not extend to those studying them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Important to have a sense of legitimacy (study &amp; avatars)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Avatars used for recruiting should be professional and have a history of SL positive activities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656"/>
            <a:ext cx="8229600" cy="622981"/>
          </a:xfrm>
        </p:spPr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pic>
        <p:nvPicPr>
          <p:cNvPr id="4" name="Privac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20478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838200"/>
            <a:ext cx="5486400" cy="7013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Recruiting Methods in Second Life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07907" y="1539552"/>
            <a:ext cx="3764902" cy="4241994"/>
          </a:xfrm>
        </p:spPr>
        <p:txBody>
          <a:bodyPr/>
          <a:lstStyle/>
          <a:p>
            <a:r>
              <a:rPr lang="en-US" sz="2400" dirty="0" smtClean="0"/>
              <a:t>Classified Ads</a:t>
            </a:r>
          </a:p>
          <a:p>
            <a:r>
              <a:rPr lang="en-US" sz="2400" dirty="0" smtClean="0"/>
              <a:t>Second Life Forums</a:t>
            </a:r>
          </a:p>
          <a:p>
            <a:r>
              <a:rPr lang="en-US" sz="2400" dirty="0" smtClean="0"/>
              <a:t>Facebook page</a:t>
            </a:r>
          </a:p>
          <a:p>
            <a:r>
              <a:rPr lang="en-US" sz="2400" dirty="0" smtClean="0"/>
              <a:t>Information Sessions scheduled in-world to discuss study and answer questions </a:t>
            </a:r>
          </a:p>
        </p:txBody>
      </p:sp>
      <p:pic>
        <p:nvPicPr>
          <p:cNvPr id="3074" name="Picture 2" descr="C:\Users\edean\Desktop\classifie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9" y="1721178"/>
            <a:ext cx="1516095" cy="27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09" y="1651518"/>
            <a:ext cx="2447483" cy="236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edean\Desktop\secondlifepagecro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93" y="4557371"/>
            <a:ext cx="5826125" cy="22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Recruitment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Craigslists</a:t>
            </a:r>
            <a:r>
              <a:rPr lang="en-US" dirty="0" smtClean="0"/>
              <a:t> postings in major metropolitan cities</a:t>
            </a:r>
          </a:p>
          <a:p>
            <a:r>
              <a:rPr lang="en-US" dirty="0" smtClean="0"/>
              <a:t>Survey Referral Program </a:t>
            </a:r>
            <a:r>
              <a:rPr lang="en-US" dirty="0" err="1" smtClean="0"/>
              <a:t>inworld</a:t>
            </a:r>
            <a:endParaRPr lang="en-US" dirty="0" smtClean="0"/>
          </a:p>
          <a:p>
            <a:r>
              <a:rPr lang="en-US" dirty="0" smtClean="0"/>
              <a:t>Direct Invitation</a:t>
            </a:r>
          </a:p>
          <a:p>
            <a:pPr lvl="1"/>
            <a:r>
              <a:rPr lang="en-US" dirty="0" smtClean="0"/>
              <a:t>Recruitment avatars visit popular places and those frequented by the target population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428"/>
            <a:ext cx="8229600" cy="601209"/>
          </a:xfrm>
        </p:spPr>
        <p:txBody>
          <a:bodyPr/>
          <a:lstStyle/>
          <a:p>
            <a:r>
              <a:rPr lang="en-US" dirty="0" smtClean="0"/>
              <a:t>Information Session Recruitment</a:t>
            </a:r>
            <a:endParaRPr lang="en-US" dirty="0"/>
          </a:p>
        </p:txBody>
      </p:sp>
      <p:pic>
        <p:nvPicPr>
          <p:cNvPr id="4" name="Descrip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204788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Survey comprised of existing measures from national surveys</a:t>
            </a:r>
          </a:p>
          <a:p>
            <a:pPr lvl="1"/>
            <a:r>
              <a:rPr lang="en-US" sz="3200" dirty="0" smtClean="0"/>
              <a:t>Demographics</a:t>
            </a:r>
          </a:p>
          <a:p>
            <a:pPr lvl="1"/>
            <a:r>
              <a:rPr lang="en-US" sz="3200" dirty="0" smtClean="0"/>
              <a:t>Computer use</a:t>
            </a:r>
          </a:p>
          <a:p>
            <a:pPr lvl="1"/>
            <a:r>
              <a:rPr lang="en-US" sz="3200" dirty="0" smtClean="0"/>
              <a:t>Internet use</a:t>
            </a:r>
          </a:p>
          <a:p>
            <a:pPr lvl="1"/>
            <a:r>
              <a:rPr lang="en-US" sz="3200" dirty="0" smtClean="0"/>
              <a:t>Health status</a:t>
            </a:r>
          </a:p>
          <a:p>
            <a:pPr lvl="1"/>
            <a:r>
              <a:rPr lang="en-US" sz="3200" dirty="0" smtClean="0"/>
              <a:t>Access to healthcare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Breakdown</a:t>
            </a:r>
          </a:p>
          <a:p>
            <a:pPr lvl="1"/>
            <a:r>
              <a:rPr lang="en-US" sz="4000" dirty="0" smtClean="0"/>
              <a:t>78% chronic pain</a:t>
            </a:r>
          </a:p>
          <a:p>
            <a:pPr lvl="1"/>
            <a:r>
              <a:rPr lang="en-US" sz="4000" dirty="0" smtClean="0"/>
              <a:t>28% diabetes</a:t>
            </a:r>
          </a:p>
          <a:p>
            <a:pPr lvl="1"/>
            <a:r>
              <a:rPr lang="en-US" sz="4000" dirty="0" smtClean="0"/>
              <a:t>14% cancer</a:t>
            </a:r>
          </a:p>
          <a:p>
            <a:pPr lvl="1"/>
            <a:r>
              <a:rPr lang="en-US" sz="4000" dirty="0" smtClean="0"/>
              <a:t>1% HIV+/AIDS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89525"/>
          </a:xfrm>
        </p:spPr>
        <p:txBody>
          <a:bodyPr/>
          <a:lstStyle/>
          <a:p>
            <a:r>
              <a:rPr lang="en-US" sz="3200" dirty="0" smtClean="0"/>
              <a:t>Range of health status</a:t>
            </a:r>
          </a:p>
          <a:p>
            <a:r>
              <a:rPr lang="en-US" sz="3200" dirty="0" smtClean="0"/>
              <a:t>Interest in alternative medicine</a:t>
            </a:r>
          </a:p>
          <a:p>
            <a:r>
              <a:rPr lang="en-US" sz="3200" dirty="0" smtClean="0"/>
              <a:t>Majority do not use other social media for their condition</a:t>
            </a:r>
          </a:p>
          <a:p>
            <a:r>
              <a:rPr lang="en-US" sz="3200" dirty="0" smtClean="0"/>
              <a:t>Majority are high internet users</a:t>
            </a:r>
          </a:p>
          <a:p>
            <a:r>
              <a:rPr lang="en-US" sz="3200" dirty="0" smtClean="0"/>
              <a:t>Majority self-report health as good and are not homebound or overly limited in mobility</a:t>
            </a:r>
          </a:p>
          <a:p>
            <a:r>
              <a:rPr lang="en-US" sz="3200" dirty="0" smtClean="0"/>
              <a:t>Majority do have access to healthcare, but use SL as augmentation</a:t>
            </a:r>
          </a:p>
          <a:p>
            <a:endParaRPr lang="en-US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Managing Chronic Conditions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Lifestyle-based interventions such as diet and exercise are difficult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Patients may be homebound or have limited mobility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Access to healthcare may be limited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Geography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Resources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Insurance status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Patients with complex conditions and varied disease states benefit from social support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5286"/>
          </a:xfrm>
        </p:spPr>
        <p:txBody>
          <a:bodyPr/>
          <a:lstStyle/>
          <a:p>
            <a:r>
              <a:rPr lang="en-US" sz="2800" dirty="0" smtClean="0"/>
              <a:t>Virtual technologies such as Second Life provide new ways of interacting with patients with chronic conditions</a:t>
            </a:r>
          </a:p>
          <a:p>
            <a:r>
              <a:rPr lang="en-US" sz="2800" dirty="0" smtClean="0"/>
              <a:t>Key success factors for interventions</a:t>
            </a:r>
          </a:p>
          <a:p>
            <a:pPr lvl="1"/>
            <a:r>
              <a:rPr lang="en-US" sz="2800" dirty="0" smtClean="0"/>
              <a:t>Recruiting </a:t>
            </a:r>
          </a:p>
          <a:p>
            <a:pPr lvl="1"/>
            <a:r>
              <a:rPr lang="en-US" sz="2800" dirty="0" smtClean="0"/>
              <a:t>Understanding the population</a:t>
            </a:r>
          </a:p>
          <a:p>
            <a:pPr lvl="1"/>
            <a:r>
              <a:rPr lang="en-US" sz="2800" dirty="0" smtClean="0"/>
              <a:t>Using existing groups and mechanisms in Second Life</a:t>
            </a:r>
          </a:p>
          <a:p>
            <a:pPr lvl="1"/>
            <a:r>
              <a:rPr lang="en-US" sz="2800" dirty="0" smtClean="0"/>
              <a:t>Engaging with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2548"/>
            <a:ext cx="8229600" cy="1143000"/>
          </a:xfrm>
        </p:spPr>
        <p:txBody>
          <a:bodyPr/>
          <a:lstStyle/>
          <a:p>
            <a:r>
              <a:rPr lang="en-US" dirty="0" smtClean="0"/>
              <a:t>Many thanks to our SL team!</a:t>
            </a:r>
            <a:endParaRPr lang="en-US" dirty="0"/>
          </a:p>
        </p:txBody>
      </p:sp>
      <p:pic>
        <p:nvPicPr>
          <p:cNvPr id="4098" name="Picture 2" descr="C:\Users\edean\Desktop\Snapshot_001 (2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1480"/>
            <a:ext cx="8229600" cy="43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 more information</a:t>
            </a:r>
          </a:p>
          <a:p>
            <a:pPr lvl="2">
              <a:buFont typeface="Arial" charset="0"/>
              <a:buNone/>
            </a:pPr>
            <a:r>
              <a:rPr lang="en-US" sz="2800" dirty="0" smtClean="0"/>
              <a:t>Saira N. Haque, PhD, MHSA</a:t>
            </a:r>
          </a:p>
          <a:p>
            <a:pPr lvl="2">
              <a:buFont typeface="Arial" charset="0"/>
              <a:buNone/>
            </a:pPr>
            <a:r>
              <a:rPr lang="en-US" sz="2800" dirty="0" smtClean="0">
                <a:hlinkClick r:id="rId2"/>
              </a:rPr>
              <a:t>shaque@rti.org</a:t>
            </a:r>
            <a:endParaRPr lang="en-US" sz="2800" dirty="0" smtClean="0"/>
          </a:p>
          <a:p>
            <a:pPr lvl="2">
              <a:buFont typeface="Arial" charset="0"/>
              <a:buNone/>
            </a:pPr>
            <a:r>
              <a:rPr lang="en-US" sz="2800" dirty="0" smtClean="0"/>
              <a:t>SL:  </a:t>
            </a:r>
            <a:r>
              <a:rPr lang="en-US" sz="2800" dirty="0" err="1" smtClean="0"/>
              <a:t>Noor</a:t>
            </a:r>
            <a:r>
              <a:rPr lang="en-US" sz="2800" dirty="0" smtClean="0"/>
              <a:t> </a:t>
            </a:r>
            <a:r>
              <a:rPr lang="en-US" sz="2800" dirty="0" err="1" smtClean="0"/>
              <a:t>Jehan</a:t>
            </a:r>
            <a:endParaRPr lang="en-US" sz="2800" dirty="0" smtClean="0"/>
          </a:p>
          <a:p>
            <a:pPr lvl="2">
              <a:buFont typeface="Arial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Communities and Chronic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Adults increasingly use internet for health-related purposes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Provides social support with people with similar conditions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Does not require access to traditional means of healthcare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Physical limitations can be accommodated through technology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edean\Desktop\twitterai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58" y="1644676"/>
            <a:ext cx="4170222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dean\Desktop\diabetesm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22" y="1600200"/>
            <a:ext cx="4695825" cy="43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dean\Desktop\dailymi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58" y="1600200"/>
            <a:ext cx="3743325" cy="45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edean\Desktop\facebook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1" y="1465610"/>
            <a:ext cx="4197404" cy="39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Types of Virtual Communities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Life</a:t>
            </a:r>
          </a:p>
          <a:p>
            <a:r>
              <a:rPr lang="en-US" dirty="0" err="1" smtClean="0"/>
              <a:t>Messageboards</a:t>
            </a:r>
            <a:endParaRPr lang="en-US" dirty="0" smtClean="0"/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Fitness trackers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Facebook</a:t>
            </a:r>
          </a:p>
        </p:txBody>
      </p:sp>
      <p:pic>
        <p:nvPicPr>
          <p:cNvPr id="10" name="Content Placeholder 3" descr="Snapshot_0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7267" y="1600200"/>
            <a:ext cx="4733456" cy="28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edean\Desktop\ScreenHunter_07 Jan. 20 16.2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26" y="1941966"/>
            <a:ext cx="4906874" cy="30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314"/>
            <a:ext cx="8229600" cy="590324"/>
          </a:xfrm>
        </p:spPr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IT</a:t>
            </a:r>
          </a:p>
          <a:p>
            <a:pPr lvl="1"/>
            <a:r>
              <a:rPr lang="en-US" dirty="0" smtClean="0"/>
              <a:t>How can we use virtual words to enact changes in real world behaviors and activities?</a:t>
            </a:r>
          </a:p>
          <a:p>
            <a:r>
              <a:rPr lang="en-US" dirty="0" smtClean="0"/>
              <a:t>Survey Research</a:t>
            </a:r>
          </a:p>
          <a:p>
            <a:pPr lvl="1"/>
            <a:r>
              <a:rPr lang="en-US" dirty="0" smtClean="0"/>
              <a:t>How do we recruit people in virtual words versus real worlds?</a:t>
            </a:r>
          </a:p>
          <a:p>
            <a:r>
              <a:rPr lang="en-US" dirty="0" smtClean="0"/>
              <a:t>Health IT and Survey Research</a:t>
            </a:r>
          </a:p>
          <a:p>
            <a:pPr lvl="1"/>
            <a:r>
              <a:rPr lang="en-US" dirty="0" smtClean="0"/>
              <a:t>How can we reach patients from difficult to reach populations?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Life and Chronic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Life is a 3D virtual world which provides real-time two-way communication</a:t>
            </a:r>
          </a:p>
          <a:p>
            <a:r>
              <a:rPr lang="en-US" dirty="0" smtClean="0"/>
              <a:t>Provides a mechanism to interact with people of similar interests and conduct simulated activities</a:t>
            </a:r>
          </a:p>
          <a:p>
            <a:r>
              <a:rPr lang="en-US" dirty="0" smtClean="0"/>
              <a:t>Allows patients to integrate care with other aspects of their online life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Second Life for Interventions?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studies have shown promise in activities in SL having real-world implications</a:t>
            </a:r>
          </a:p>
          <a:p>
            <a:pPr lvl="1"/>
            <a:r>
              <a:rPr lang="en-US" dirty="0" smtClean="0"/>
              <a:t>If one’s avatar engages in healthy behaviors, this can translate to real-life benefits!</a:t>
            </a:r>
          </a:p>
          <a:p>
            <a:pPr lvl="2"/>
            <a:r>
              <a:rPr lang="en-US" dirty="0" smtClean="0"/>
              <a:t>Stanford University Virtual Human Interaction Lab</a:t>
            </a:r>
          </a:p>
          <a:p>
            <a:pPr lvl="3"/>
            <a:r>
              <a:rPr lang="en-US" dirty="0" smtClean="0"/>
              <a:t>If avatars exercise, people do too!</a:t>
            </a:r>
          </a:p>
          <a:p>
            <a:pPr lvl="2"/>
            <a:r>
              <a:rPr lang="en-US" dirty="0" smtClean="0"/>
              <a:t>International Health Challenge</a:t>
            </a:r>
          </a:p>
          <a:p>
            <a:pPr lvl="3"/>
            <a:r>
              <a:rPr lang="en-US" dirty="0" smtClean="0"/>
              <a:t>Improve health knowledge, attitudes and behaviors in real life through work in Second Life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HealthInfo</a:t>
            </a:r>
            <a:r>
              <a:rPr lang="en-US" dirty="0" smtClean="0"/>
              <a:t> Island</a:t>
            </a:r>
            <a:endParaRPr lang="en-US" dirty="0"/>
          </a:p>
        </p:txBody>
      </p:sp>
      <p:pic>
        <p:nvPicPr>
          <p:cNvPr id="4" name="Content Placeholder 3" descr="Snapshot_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1726" y="1600200"/>
            <a:ext cx="764054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in Second Life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041849"/>
            <a:ext cx="636347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Communities have formed organically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self-moderating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community generally has a leader to manage administrative aspects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Communities are support-driven and are suspicious of outsiders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2" y="2584581"/>
            <a:ext cx="1785566" cy="26872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665</Words>
  <Application>Microsoft Office PowerPoint</Application>
  <PresentationFormat>On-screen Show (4:3)</PresentationFormat>
  <Paragraphs>117</Paragraphs>
  <Slides>22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1_Custom Design</vt:lpstr>
      <vt:lpstr>Chronic Illness in Second Life: Virtual Communities Supporting Real Healing</vt:lpstr>
      <vt:lpstr>Challenges Managing Chronic Conditions</vt:lpstr>
      <vt:lpstr>Virtual Communities and Chronic Conditions</vt:lpstr>
      <vt:lpstr>Types of Virtual Communities</vt:lpstr>
      <vt:lpstr>Study Objectives</vt:lpstr>
      <vt:lpstr>Second Life and Chronic Conditions</vt:lpstr>
      <vt:lpstr>Why Use Second Life for Interventions?</vt:lpstr>
      <vt:lpstr>HealthInfo Island</vt:lpstr>
      <vt:lpstr>Communities in Second Life</vt:lpstr>
      <vt:lpstr>Communities in Second Life</vt:lpstr>
      <vt:lpstr>Leveraging Communities in Second Life</vt:lpstr>
      <vt:lpstr>Recruiting Considerations in Second Life</vt:lpstr>
      <vt:lpstr>Privacy</vt:lpstr>
      <vt:lpstr>Recruiting Methods in Second Life</vt:lpstr>
      <vt:lpstr>Other Recruitment Methods</vt:lpstr>
      <vt:lpstr>Information Session Recruitment</vt:lpstr>
      <vt:lpstr>Survey Administration</vt:lpstr>
      <vt:lpstr>Survey Participants</vt:lpstr>
      <vt:lpstr>Survey Results</vt:lpstr>
      <vt:lpstr>Conclusions</vt:lpstr>
      <vt:lpstr>Many thanks to our SL team!</vt:lpstr>
      <vt:lpstr>Thank you for your attention!</vt:lpstr>
    </vt:vector>
  </TitlesOfParts>
  <Company>RTI RTI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RD&amp;D Supporting Warm Syngas Clean-up Technology</dc:title>
  <dc:creator>RTI RTI</dc:creator>
  <cp:lastModifiedBy>ils960</cp:lastModifiedBy>
  <cp:revision>79</cp:revision>
  <dcterms:created xsi:type="dcterms:W3CDTF">2010-03-30T16:40:02Z</dcterms:created>
  <dcterms:modified xsi:type="dcterms:W3CDTF">2012-03-15T16:40:36Z</dcterms:modified>
</cp:coreProperties>
</file>