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charts/chart13.xml" ContentType="application/vnd.openxmlformats-officedocument.drawingml.char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charts/chart14.xml" ContentType="application/vnd.openxmlformats-officedocument.drawingml.chart+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charts/chart12.xml" ContentType="application/vnd.openxmlformats-officedocument.drawingml.chart+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charts/chart15.xml" ContentType="application/vnd.openxmlformats-officedocument.drawingml.chart+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charts/chart16.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5" r:id="rId49"/>
    <p:sldId id="304" r:id="rId50"/>
    <p:sldId id="306" r:id="rId51"/>
    <p:sldId id="307" r:id="rId5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52" autoAdjust="0"/>
  </p:normalViewPr>
  <p:slideViewPr>
    <p:cSldViewPr>
      <p:cViewPr varScale="1">
        <p:scale>
          <a:sx n="51" d="100"/>
          <a:sy n="51" d="100"/>
        </p:scale>
        <p:origin x="-170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___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___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___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___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___14.xlsx"/></Relationships>
</file>

<file path=ppt/charts/_rels/chart15.xml.rels><?xml version="1.0" encoding="UTF-8" standalone="yes"?>
<Relationships xmlns="http://schemas.openxmlformats.org/package/2006/relationships"><Relationship Id="rId2" Type="http://schemas.openxmlformats.org/officeDocument/2006/relationships/oleObject" Target="file:///D:\M-Research\00_research\11_&#20250;&#35758;&#24449;&#25991;\&#22269;&#38469;&#20250;&#35758;_2008_ISCSCT2008%20&#19978;&#28023;-20080831_OK\Book1.xls" TargetMode="External"/><Relationship Id="rId1" Type="http://schemas.openxmlformats.org/officeDocument/2006/relationships/themeOverride" Target="../theme/themeOverride1.xml"/></Relationships>
</file>

<file path=ppt/charts/_rels/chart16.xml.rels><?xml version="1.0" encoding="UTF-8" standalone="yes"?>
<Relationships xmlns="http://schemas.openxmlformats.org/package/2006/relationships"><Relationship Id="rId2" Type="http://schemas.openxmlformats.org/officeDocument/2006/relationships/oleObject" Target="file:///D:\M-Research\00_research\11_&#20250;&#35758;&#24449;&#25991;\&#22269;&#38469;&#20250;&#35758;_2008_ISCSCT2008%20&#19978;&#28023;-20080831_OK\Book2.xls"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___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___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___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___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___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7791411042944813"/>
          <c:y val="0.18750000000000022"/>
          <c:w val="0.76687116564417346"/>
          <c:h val="0.5208333333333337"/>
        </c:manualLayout>
      </c:layout>
      <c:barChart>
        <c:barDir val="col"/>
        <c:grouping val="clustered"/>
        <c:ser>
          <c:idx val="0"/>
          <c:order val="0"/>
          <c:spPr>
            <a:solidFill>
              <a:srgbClr val="9999FF"/>
            </a:solidFill>
            <a:ln w="13948">
              <a:solidFill>
                <a:srgbClr val="000000"/>
              </a:solidFill>
              <a:prstDash val="solid"/>
            </a:ln>
          </c:spPr>
          <c:val>
            <c:numRef>
              <c:f>Sheet1!$A$22:$A$35</c:f>
              <c:numCache>
                <c:formatCode>General</c:formatCode>
                <c:ptCount val="14"/>
                <c:pt idx="0">
                  <c:v>0</c:v>
                </c:pt>
                <c:pt idx="1">
                  <c:v>0</c:v>
                </c:pt>
                <c:pt idx="2">
                  <c:v>0</c:v>
                </c:pt>
                <c:pt idx="3">
                  <c:v>0</c:v>
                </c:pt>
                <c:pt idx="4">
                  <c:v>0</c:v>
                </c:pt>
                <c:pt idx="5">
                  <c:v>1.0000000000000005E-2</c:v>
                </c:pt>
                <c:pt idx="6">
                  <c:v>0.2</c:v>
                </c:pt>
                <c:pt idx="7">
                  <c:v>0.67000000000000104</c:v>
                </c:pt>
                <c:pt idx="8">
                  <c:v>1.0000000000000005E-2</c:v>
                </c:pt>
                <c:pt idx="9">
                  <c:v>0</c:v>
                </c:pt>
                <c:pt idx="10">
                  <c:v>0</c:v>
                </c:pt>
                <c:pt idx="11">
                  <c:v>0</c:v>
                </c:pt>
                <c:pt idx="12">
                  <c:v>0.1</c:v>
                </c:pt>
                <c:pt idx="13">
                  <c:v>0</c:v>
                </c:pt>
              </c:numCache>
            </c:numRef>
          </c:val>
        </c:ser>
        <c:axId val="134541312"/>
        <c:axId val="134542848"/>
      </c:barChart>
      <c:catAx>
        <c:axId val="134541312"/>
        <c:scaling>
          <c:orientation val="minMax"/>
        </c:scaling>
        <c:axPos val="b"/>
        <c:numFmt formatCode="General" sourceLinked="1"/>
        <c:majorTickMark val="cross"/>
        <c:tickLblPos val="nextTo"/>
        <c:spPr>
          <a:ln w="3487">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542848"/>
        <c:crosses val="autoZero"/>
        <c:auto val="1"/>
        <c:lblAlgn val="ctr"/>
        <c:lblOffset val="100"/>
        <c:tickLblSkip val="2"/>
        <c:tickMarkSkip val="1"/>
      </c:catAx>
      <c:valAx>
        <c:axId val="134542848"/>
        <c:scaling>
          <c:orientation val="minMax"/>
        </c:scaling>
        <c:axPos val="l"/>
        <c:majorGridlines>
          <c:spPr>
            <a:ln w="3487">
              <a:solidFill>
                <a:srgbClr val="000000"/>
              </a:solidFill>
              <a:prstDash val="solid"/>
            </a:ln>
          </c:spPr>
        </c:majorGridlines>
        <c:numFmt formatCode="General" sourceLinked="1"/>
        <c:majorTickMark val="cross"/>
        <c:tickLblPos val="nextTo"/>
        <c:spPr>
          <a:ln w="3487">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541312"/>
        <c:crosses val="autoZero"/>
        <c:crossBetween val="between"/>
      </c:valAx>
      <c:spPr>
        <a:solidFill>
          <a:srgbClr val="FFFFFF"/>
        </a:solidFill>
        <a:ln w="13948">
          <a:solidFill>
            <a:srgbClr val="808080"/>
          </a:solidFill>
          <a:prstDash val="solid"/>
        </a:ln>
      </c:spPr>
    </c:plotArea>
    <c:plotVisOnly val="1"/>
    <c:dispBlanksAs val="gap"/>
  </c:chart>
  <c:spPr>
    <a:solidFill>
      <a:srgbClr val="FFFFFF"/>
    </a:solidFill>
    <a:ln w="3487">
      <a:solidFill>
        <a:srgbClr val="000000"/>
      </a:solidFill>
      <a:prstDash val="solid"/>
    </a:ln>
  </c:spPr>
  <c:txPr>
    <a:bodyPr/>
    <a:lstStyle/>
    <a:p>
      <a:pPr>
        <a:defRPr sz="577" b="0" i="0" u="none" strike="noStrike" baseline="0">
          <a:solidFill>
            <a:srgbClr val="000000"/>
          </a:solidFill>
          <a:latin typeface="宋体"/>
          <a:ea typeface="宋体"/>
          <a:cs typeface="宋体"/>
        </a:defRPr>
      </a:pPr>
      <a:endParaRPr lang="zh-CN"/>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5207373271889404"/>
          <c:y val="0.12765957446808482"/>
          <c:w val="0.80645161290322653"/>
          <c:h val="0.67375886524822792"/>
        </c:manualLayout>
      </c:layout>
      <c:lineChart>
        <c:grouping val="standard"/>
        <c:ser>
          <c:idx val="0"/>
          <c:order val="0"/>
          <c:spPr>
            <a:ln w="14979">
              <a:solidFill>
                <a:srgbClr val="000080"/>
              </a:solidFill>
              <a:prstDash val="solid"/>
            </a:ln>
          </c:spPr>
          <c:marker>
            <c:symbol val="diamond"/>
            <c:size val="5"/>
            <c:spPr>
              <a:solidFill>
                <a:srgbClr val="000080"/>
              </a:solidFill>
              <a:ln>
                <a:solidFill>
                  <a:srgbClr val="000080"/>
                </a:solidFill>
                <a:prstDash val="solid"/>
              </a:ln>
            </c:spPr>
          </c:marker>
          <c:val>
            <c:numRef>
              <c:f>Sheet3!$U$16:$U$21</c:f>
              <c:numCache>
                <c:formatCode>0.0_ </c:formatCode>
                <c:ptCount val="6"/>
                <c:pt idx="0">
                  <c:v>0.30508474576271255</c:v>
                </c:pt>
                <c:pt idx="1">
                  <c:v>0.72881355932203351</c:v>
                </c:pt>
                <c:pt idx="2">
                  <c:v>0.23728813559322079</c:v>
                </c:pt>
                <c:pt idx="3">
                  <c:v>5.0847457627118731E-2</c:v>
                </c:pt>
                <c:pt idx="4">
                  <c:v>0.84745762711864403</c:v>
                </c:pt>
                <c:pt idx="5">
                  <c:v>0.83050847457627164</c:v>
                </c:pt>
              </c:numCache>
            </c:numRef>
          </c:val>
        </c:ser>
        <c:marker val="1"/>
        <c:axId val="135670400"/>
        <c:axId val="136147712"/>
      </c:lineChart>
      <c:catAx>
        <c:axId val="135670400"/>
        <c:scaling>
          <c:orientation val="minMax"/>
        </c:scaling>
        <c:axPos val="b"/>
        <c:numFmt formatCode="General" sourceLinked="1"/>
        <c:majorTickMark val="cross"/>
        <c:tickLblPos val="nextTo"/>
        <c:spPr>
          <a:ln w="3745">
            <a:solidFill>
              <a:srgbClr val="000000"/>
            </a:solidFill>
            <a:prstDash val="solid"/>
          </a:ln>
        </c:spPr>
        <c:txPr>
          <a:bodyPr rot="0" vert="horz"/>
          <a:lstStyle/>
          <a:p>
            <a:pPr>
              <a:defRPr sz="590" b="0" i="0" u="none" strike="noStrike" baseline="0">
                <a:solidFill>
                  <a:srgbClr val="000000"/>
                </a:solidFill>
                <a:latin typeface="宋体"/>
                <a:ea typeface="宋体"/>
                <a:cs typeface="宋体"/>
              </a:defRPr>
            </a:pPr>
            <a:endParaRPr lang="zh-CN"/>
          </a:p>
        </c:txPr>
        <c:crossAx val="136147712"/>
        <c:crosses val="autoZero"/>
        <c:auto val="1"/>
        <c:lblAlgn val="ctr"/>
        <c:lblOffset val="100"/>
        <c:tickLblSkip val="1"/>
        <c:tickMarkSkip val="1"/>
      </c:catAx>
      <c:valAx>
        <c:axId val="136147712"/>
        <c:scaling>
          <c:orientation val="minMax"/>
          <c:max val="1"/>
        </c:scaling>
        <c:axPos val="l"/>
        <c:majorGridlines>
          <c:spPr>
            <a:ln w="3745">
              <a:solidFill>
                <a:srgbClr val="000000"/>
              </a:solidFill>
              <a:prstDash val="solid"/>
            </a:ln>
          </c:spPr>
        </c:majorGridlines>
        <c:numFmt formatCode="0.0_ " sourceLinked="1"/>
        <c:majorTickMark val="cross"/>
        <c:tickLblPos val="nextTo"/>
        <c:spPr>
          <a:ln w="3745">
            <a:solidFill>
              <a:srgbClr val="000000"/>
            </a:solidFill>
            <a:prstDash val="solid"/>
          </a:ln>
        </c:spPr>
        <c:txPr>
          <a:bodyPr rot="0" vert="horz"/>
          <a:lstStyle/>
          <a:p>
            <a:pPr>
              <a:defRPr sz="590" b="0" i="0" u="none" strike="noStrike" baseline="0">
                <a:solidFill>
                  <a:srgbClr val="000000"/>
                </a:solidFill>
                <a:latin typeface="宋体"/>
                <a:ea typeface="宋体"/>
                <a:cs typeface="宋体"/>
              </a:defRPr>
            </a:pPr>
            <a:endParaRPr lang="zh-CN"/>
          </a:p>
        </c:txPr>
        <c:crossAx val="135670400"/>
        <c:crosses val="autoZero"/>
        <c:crossBetween val="between"/>
      </c:valAx>
      <c:spPr>
        <a:solidFill>
          <a:srgbClr val="FFFFFF"/>
        </a:solidFill>
        <a:ln w="14979">
          <a:solidFill>
            <a:srgbClr val="808080"/>
          </a:solidFill>
          <a:prstDash val="solid"/>
        </a:ln>
      </c:spPr>
    </c:plotArea>
    <c:plotVisOnly val="1"/>
    <c:dispBlanksAs val="gap"/>
  </c:chart>
  <c:spPr>
    <a:solidFill>
      <a:srgbClr val="FFFFFF"/>
    </a:solidFill>
    <a:ln w="3745">
      <a:solidFill>
        <a:srgbClr val="000000"/>
      </a:solidFill>
      <a:prstDash val="solid"/>
    </a:ln>
  </c:spPr>
  <c:txPr>
    <a:bodyPr/>
    <a:lstStyle/>
    <a:p>
      <a:pPr>
        <a:defRPr sz="944" b="0" i="0" u="none" strike="noStrike" baseline="0">
          <a:solidFill>
            <a:srgbClr val="000000"/>
          </a:solidFill>
          <a:latin typeface="宋体"/>
          <a:ea typeface="宋体"/>
          <a:cs typeface="宋体"/>
        </a:defRPr>
      </a:pPr>
      <a:endParaRPr lang="zh-CN"/>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3364055299539171"/>
          <c:y val="0.12765957446808482"/>
          <c:w val="0.82488479262672865"/>
          <c:h val="0.67375886524822792"/>
        </c:manualLayout>
      </c:layout>
      <c:lineChart>
        <c:grouping val="standard"/>
        <c:ser>
          <c:idx val="0"/>
          <c:order val="0"/>
          <c:spPr>
            <a:ln w="14964">
              <a:solidFill>
                <a:srgbClr val="000080"/>
              </a:solidFill>
              <a:prstDash val="solid"/>
            </a:ln>
          </c:spPr>
          <c:marker>
            <c:symbol val="diamond"/>
            <c:size val="5"/>
            <c:spPr>
              <a:solidFill>
                <a:srgbClr val="000080"/>
              </a:solidFill>
              <a:ln>
                <a:solidFill>
                  <a:srgbClr val="000080"/>
                </a:solidFill>
                <a:prstDash val="solid"/>
              </a:ln>
            </c:spPr>
          </c:marker>
          <c:val>
            <c:numRef>
              <c:f>Sheet4!$AM$2:$AM$17</c:f>
              <c:numCache>
                <c:formatCode>General</c:formatCode>
                <c:ptCount val="16"/>
                <c:pt idx="0">
                  <c:v>4.4160347559782792E-2</c:v>
                </c:pt>
                <c:pt idx="1">
                  <c:v>3.5114934629202635E-2</c:v>
                </c:pt>
                <c:pt idx="2">
                  <c:v>0</c:v>
                </c:pt>
                <c:pt idx="3">
                  <c:v>0</c:v>
                </c:pt>
                <c:pt idx="4">
                  <c:v>0</c:v>
                </c:pt>
                <c:pt idx="5">
                  <c:v>0</c:v>
                </c:pt>
                <c:pt idx="6">
                  <c:v>0</c:v>
                </c:pt>
                <c:pt idx="7">
                  <c:v>6.9193155819746374E-3</c:v>
                </c:pt>
                <c:pt idx="8">
                  <c:v>8.5978949971474442E-2</c:v>
                </c:pt>
                <c:pt idx="9">
                  <c:v>9.8843538520717894E-2</c:v>
                </c:pt>
                <c:pt idx="10">
                  <c:v>0.15073935038047395</c:v>
                </c:pt>
                <c:pt idx="11">
                  <c:v>0.82065096113200353</c:v>
                </c:pt>
                <c:pt idx="12">
                  <c:v>0.75852103388152248</c:v>
                </c:pt>
                <c:pt idx="13">
                  <c:v>0.77930033982806035</c:v>
                </c:pt>
                <c:pt idx="14">
                  <c:v>0.81583046450748664</c:v>
                </c:pt>
                <c:pt idx="15">
                  <c:v>0.59765580259979989</c:v>
                </c:pt>
              </c:numCache>
            </c:numRef>
          </c:val>
        </c:ser>
        <c:marker val="1"/>
        <c:axId val="137998336"/>
        <c:axId val="138000256"/>
      </c:lineChart>
      <c:catAx>
        <c:axId val="137998336"/>
        <c:scaling>
          <c:orientation val="minMax"/>
        </c:scaling>
        <c:axPos val="b"/>
        <c:numFmt formatCode="General" sourceLinked="1"/>
        <c:majorTickMark val="cross"/>
        <c:tickLblPos val="nextTo"/>
        <c:spPr>
          <a:ln w="3741">
            <a:solidFill>
              <a:srgbClr val="000000"/>
            </a:solidFill>
            <a:prstDash val="solid"/>
          </a:ln>
        </c:spPr>
        <c:txPr>
          <a:bodyPr rot="0" vert="horz"/>
          <a:lstStyle/>
          <a:p>
            <a:pPr>
              <a:defRPr sz="589" b="0" i="0" u="none" strike="noStrike" baseline="0">
                <a:solidFill>
                  <a:srgbClr val="000000"/>
                </a:solidFill>
                <a:latin typeface="宋体"/>
                <a:ea typeface="宋体"/>
                <a:cs typeface="宋体"/>
              </a:defRPr>
            </a:pPr>
            <a:endParaRPr lang="zh-CN"/>
          </a:p>
        </c:txPr>
        <c:crossAx val="138000256"/>
        <c:crosses val="autoZero"/>
        <c:auto val="1"/>
        <c:lblAlgn val="ctr"/>
        <c:lblOffset val="100"/>
        <c:tickLblSkip val="1"/>
        <c:tickMarkSkip val="1"/>
      </c:catAx>
      <c:valAx>
        <c:axId val="138000256"/>
        <c:scaling>
          <c:orientation val="minMax"/>
        </c:scaling>
        <c:axPos val="l"/>
        <c:majorGridlines>
          <c:spPr>
            <a:ln w="3741">
              <a:solidFill>
                <a:srgbClr val="000000"/>
              </a:solidFill>
              <a:prstDash val="solid"/>
            </a:ln>
          </c:spPr>
        </c:majorGridlines>
        <c:numFmt formatCode="General" sourceLinked="1"/>
        <c:majorTickMark val="cross"/>
        <c:tickLblPos val="nextTo"/>
        <c:spPr>
          <a:ln w="3741">
            <a:solidFill>
              <a:srgbClr val="000000"/>
            </a:solidFill>
            <a:prstDash val="solid"/>
          </a:ln>
        </c:spPr>
        <c:txPr>
          <a:bodyPr rot="0" vert="horz"/>
          <a:lstStyle/>
          <a:p>
            <a:pPr>
              <a:defRPr sz="589" b="0" i="0" u="none" strike="noStrike" baseline="0">
                <a:solidFill>
                  <a:srgbClr val="000000"/>
                </a:solidFill>
                <a:latin typeface="宋体"/>
                <a:ea typeface="宋体"/>
                <a:cs typeface="宋体"/>
              </a:defRPr>
            </a:pPr>
            <a:endParaRPr lang="zh-CN"/>
          </a:p>
        </c:txPr>
        <c:crossAx val="137998336"/>
        <c:crosses val="autoZero"/>
        <c:crossBetween val="between"/>
      </c:valAx>
      <c:spPr>
        <a:solidFill>
          <a:srgbClr val="FFFFFF"/>
        </a:solidFill>
        <a:ln w="14964">
          <a:solidFill>
            <a:srgbClr val="808080"/>
          </a:solidFill>
          <a:prstDash val="solid"/>
        </a:ln>
      </c:spPr>
    </c:plotArea>
    <c:plotVisOnly val="1"/>
    <c:dispBlanksAs val="gap"/>
  </c:chart>
  <c:spPr>
    <a:solidFill>
      <a:srgbClr val="FFFFFF"/>
    </a:solidFill>
    <a:ln w="3741">
      <a:solidFill>
        <a:srgbClr val="000000"/>
      </a:solidFill>
      <a:prstDash val="solid"/>
    </a:ln>
  </c:spPr>
  <c:txPr>
    <a:bodyPr/>
    <a:lstStyle/>
    <a:p>
      <a:pPr>
        <a:defRPr sz="943" b="0" i="0" u="none" strike="noStrike" baseline="0">
          <a:solidFill>
            <a:srgbClr val="000000"/>
          </a:solidFill>
          <a:latin typeface="宋体"/>
          <a:ea typeface="宋体"/>
          <a:cs typeface="宋体"/>
        </a:defRPr>
      </a:pPr>
      <a:endParaRPr lang="zh-CN"/>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3364055299539171"/>
          <c:y val="0.12765957446808482"/>
          <c:w val="0.82488479262672865"/>
          <c:h val="0.67375886524822792"/>
        </c:manualLayout>
      </c:layout>
      <c:lineChart>
        <c:grouping val="standard"/>
        <c:ser>
          <c:idx val="0"/>
          <c:order val="0"/>
          <c:spPr>
            <a:ln w="14964">
              <a:solidFill>
                <a:srgbClr val="000080"/>
              </a:solidFill>
              <a:prstDash val="solid"/>
            </a:ln>
          </c:spPr>
          <c:marker>
            <c:symbol val="diamond"/>
            <c:size val="5"/>
            <c:spPr>
              <a:solidFill>
                <a:srgbClr val="000080"/>
              </a:solidFill>
              <a:ln>
                <a:solidFill>
                  <a:srgbClr val="000080"/>
                </a:solidFill>
                <a:prstDash val="solid"/>
              </a:ln>
            </c:spPr>
          </c:marker>
          <c:val>
            <c:numRef>
              <c:f>Sheet3!$V$12:$V$27</c:f>
              <c:numCache>
                <c:formatCode>General</c:formatCode>
                <c:ptCount val="16"/>
                <c:pt idx="0">
                  <c:v>6.3000000000000061E-3</c:v>
                </c:pt>
                <c:pt idx="1">
                  <c:v>0</c:v>
                </c:pt>
                <c:pt idx="2">
                  <c:v>0</c:v>
                </c:pt>
                <c:pt idx="3">
                  <c:v>0</c:v>
                </c:pt>
                <c:pt idx="4">
                  <c:v>1.4000000000000015E-3</c:v>
                </c:pt>
                <c:pt idx="5">
                  <c:v>0</c:v>
                </c:pt>
                <c:pt idx="6">
                  <c:v>7.0000000000000097E-4</c:v>
                </c:pt>
                <c:pt idx="7">
                  <c:v>1.4000000000000015E-3</c:v>
                </c:pt>
                <c:pt idx="8">
                  <c:v>7.0000000000000097E-4</c:v>
                </c:pt>
                <c:pt idx="9">
                  <c:v>1.4000000000000015E-3</c:v>
                </c:pt>
                <c:pt idx="10">
                  <c:v>1.9500000000000028E-2</c:v>
                </c:pt>
                <c:pt idx="11">
                  <c:v>0.1226000000000001</c:v>
                </c:pt>
                <c:pt idx="12">
                  <c:v>0.63620000000000065</c:v>
                </c:pt>
                <c:pt idx="13">
                  <c:v>0.13239999999999999</c:v>
                </c:pt>
                <c:pt idx="14">
                  <c:v>6.0600000000000001E-2</c:v>
                </c:pt>
                <c:pt idx="15">
                  <c:v>1.6700000000000024E-2</c:v>
                </c:pt>
              </c:numCache>
            </c:numRef>
          </c:val>
        </c:ser>
        <c:marker val="1"/>
        <c:axId val="138035584"/>
        <c:axId val="138037504"/>
      </c:lineChart>
      <c:catAx>
        <c:axId val="138035584"/>
        <c:scaling>
          <c:orientation val="minMax"/>
        </c:scaling>
        <c:axPos val="b"/>
        <c:numFmt formatCode="General" sourceLinked="1"/>
        <c:majorTickMark val="cross"/>
        <c:tickLblPos val="nextTo"/>
        <c:spPr>
          <a:ln w="3741">
            <a:solidFill>
              <a:srgbClr val="000000"/>
            </a:solidFill>
            <a:prstDash val="solid"/>
          </a:ln>
        </c:spPr>
        <c:txPr>
          <a:bodyPr rot="0" vert="horz"/>
          <a:lstStyle/>
          <a:p>
            <a:pPr>
              <a:defRPr sz="589" b="0" i="0" u="none" strike="noStrike" baseline="0">
                <a:solidFill>
                  <a:srgbClr val="000000"/>
                </a:solidFill>
                <a:latin typeface="宋体"/>
                <a:ea typeface="宋体"/>
                <a:cs typeface="宋体"/>
              </a:defRPr>
            </a:pPr>
            <a:endParaRPr lang="zh-CN"/>
          </a:p>
        </c:txPr>
        <c:crossAx val="138037504"/>
        <c:crosses val="autoZero"/>
        <c:auto val="1"/>
        <c:lblAlgn val="ctr"/>
        <c:lblOffset val="100"/>
        <c:tickLblSkip val="1"/>
        <c:tickMarkSkip val="1"/>
      </c:catAx>
      <c:valAx>
        <c:axId val="138037504"/>
        <c:scaling>
          <c:orientation val="minMax"/>
          <c:max val="1"/>
        </c:scaling>
        <c:axPos val="l"/>
        <c:majorGridlines>
          <c:spPr>
            <a:ln w="3741">
              <a:solidFill>
                <a:srgbClr val="000000"/>
              </a:solidFill>
              <a:prstDash val="solid"/>
            </a:ln>
          </c:spPr>
        </c:majorGridlines>
        <c:numFmt formatCode="General" sourceLinked="1"/>
        <c:majorTickMark val="cross"/>
        <c:tickLblPos val="nextTo"/>
        <c:spPr>
          <a:ln w="3741">
            <a:solidFill>
              <a:srgbClr val="000000"/>
            </a:solidFill>
            <a:prstDash val="solid"/>
          </a:ln>
        </c:spPr>
        <c:txPr>
          <a:bodyPr rot="0" vert="horz"/>
          <a:lstStyle/>
          <a:p>
            <a:pPr>
              <a:defRPr sz="589" b="0" i="0" u="none" strike="noStrike" baseline="0">
                <a:solidFill>
                  <a:srgbClr val="000000"/>
                </a:solidFill>
                <a:latin typeface="宋体"/>
                <a:ea typeface="宋体"/>
                <a:cs typeface="宋体"/>
              </a:defRPr>
            </a:pPr>
            <a:endParaRPr lang="zh-CN"/>
          </a:p>
        </c:txPr>
        <c:crossAx val="138035584"/>
        <c:crosses val="autoZero"/>
        <c:crossBetween val="between"/>
        <c:majorUnit val="0.2"/>
      </c:valAx>
      <c:spPr>
        <a:solidFill>
          <a:srgbClr val="FFFFFF"/>
        </a:solidFill>
        <a:ln w="14964">
          <a:solidFill>
            <a:srgbClr val="808080"/>
          </a:solidFill>
          <a:prstDash val="solid"/>
        </a:ln>
      </c:spPr>
    </c:plotArea>
    <c:plotVisOnly val="1"/>
    <c:dispBlanksAs val="gap"/>
  </c:chart>
  <c:spPr>
    <a:solidFill>
      <a:srgbClr val="FFFFFF"/>
    </a:solidFill>
    <a:ln w="3741">
      <a:solidFill>
        <a:srgbClr val="000000"/>
      </a:solidFill>
      <a:prstDash val="solid"/>
    </a:ln>
  </c:spPr>
  <c:txPr>
    <a:bodyPr/>
    <a:lstStyle/>
    <a:p>
      <a:pPr>
        <a:defRPr sz="943" b="0" i="0" u="none" strike="noStrike" baseline="0">
          <a:solidFill>
            <a:srgbClr val="000000"/>
          </a:solidFill>
          <a:latin typeface="宋体"/>
          <a:ea typeface="宋体"/>
          <a:cs typeface="宋体"/>
        </a:defRPr>
      </a:pPr>
      <a:endParaRPr lang="zh-CN"/>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3364055299539171"/>
          <c:y val="0.12765957446808482"/>
          <c:w val="0.82488479262672865"/>
          <c:h val="0.67375886524822792"/>
        </c:manualLayout>
      </c:layout>
      <c:lineChart>
        <c:grouping val="standard"/>
        <c:ser>
          <c:idx val="0"/>
          <c:order val="0"/>
          <c:spPr>
            <a:ln w="15262">
              <a:solidFill>
                <a:srgbClr val="000080"/>
              </a:solidFill>
              <a:prstDash val="solid"/>
            </a:ln>
          </c:spPr>
          <c:marker>
            <c:symbol val="diamond"/>
            <c:size val="6"/>
            <c:spPr>
              <a:solidFill>
                <a:srgbClr val="000080"/>
              </a:solidFill>
              <a:ln>
                <a:solidFill>
                  <a:srgbClr val="000080"/>
                </a:solidFill>
                <a:prstDash val="solid"/>
              </a:ln>
            </c:spPr>
          </c:marker>
          <c:val>
            <c:numRef>
              <c:f>'120幅其它情感特征评价'!$X$809:$AC$809</c:f>
              <c:numCache>
                <c:formatCode>General</c:formatCode>
                <c:ptCount val="6"/>
                <c:pt idx="0">
                  <c:v>0.15626158653584474</c:v>
                </c:pt>
                <c:pt idx="1">
                  <c:v>0.21242503941754451</c:v>
                </c:pt>
                <c:pt idx="2">
                  <c:v>0.27471266511961168</c:v>
                </c:pt>
                <c:pt idx="3">
                  <c:v>0.64154881147616138</c:v>
                </c:pt>
                <c:pt idx="4">
                  <c:v>0.29248632158377125</c:v>
                </c:pt>
                <c:pt idx="5">
                  <c:v>0.32438048055710494</c:v>
                </c:pt>
              </c:numCache>
            </c:numRef>
          </c:val>
        </c:ser>
        <c:marker val="1"/>
        <c:axId val="138461952"/>
        <c:axId val="138463872"/>
      </c:lineChart>
      <c:catAx>
        <c:axId val="138461952"/>
        <c:scaling>
          <c:orientation val="minMax"/>
        </c:scaling>
        <c:axPos val="b"/>
        <c:numFmt formatCode="General" sourceLinked="1"/>
        <c:majorTickMark val="cross"/>
        <c:tickLblPos val="nextTo"/>
        <c:spPr>
          <a:ln w="3816">
            <a:solidFill>
              <a:srgbClr val="000000"/>
            </a:solidFill>
            <a:prstDash val="solid"/>
          </a:ln>
        </c:spPr>
        <c:txPr>
          <a:bodyPr rot="0" vert="horz"/>
          <a:lstStyle/>
          <a:p>
            <a:pPr>
              <a:defRPr sz="601" b="0" i="0" u="none" strike="noStrike" baseline="0">
                <a:solidFill>
                  <a:srgbClr val="000000"/>
                </a:solidFill>
                <a:latin typeface="宋体"/>
                <a:ea typeface="宋体"/>
                <a:cs typeface="宋体"/>
              </a:defRPr>
            </a:pPr>
            <a:endParaRPr lang="zh-CN"/>
          </a:p>
        </c:txPr>
        <c:crossAx val="138463872"/>
        <c:crosses val="autoZero"/>
        <c:auto val="1"/>
        <c:lblAlgn val="ctr"/>
        <c:lblOffset val="100"/>
        <c:tickLblSkip val="1"/>
        <c:tickMarkSkip val="1"/>
      </c:catAx>
      <c:valAx>
        <c:axId val="138463872"/>
        <c:scaling>
          <c:orientation val="minMax"/>
          <c:max val="1"/>
        </c:scaling>
        <c:axPos val="l"/>
        <c:majorGridlines>
          <c:spPr>
            <a:ln w="3816">
              <a:solidFill>
                <a:srgbClr val="000000"/>
              </a:solidFill>
              <a:prstDash val="solid"/>
            </a:ln>
          </c:spPr>
        </c:majorGridlines>
        <c:numFmt formatCode="General" sourceLinked="1"/>
        <c:majorTickMark val="cross"/>
        <c:tickLblPos val="nextTo"/>
        <c:spPr>
          <a:ln w="3816">
            <a:solidFill>
              <a:srgbClr val="000000"/>
            </a:solidFill>
            <a:prstDash val="solid"/>
          </a:ln>
        </c:spPr>
        <c:txPr>
          <a:bodyPr rot="0" vert="horz"/>
          <a:lstStyle/>
          <a:p>
            <a:pPr>
              <a:defRPr sz="601" b="0" i="0" u="none" strike="noStrike" baseline="0">
                <a:solidFill>
                  <a:srgbClr val="000000"/>
                </a:solidFill>
                <a:latin typeface="宋体"/>
                <a:ea typeface="宋体"/>
                <a:cs typeface="宋体"/>
              </a:defRPr>
            </a:pPr>
            <a:endParaRPr lang="zh-CN"/>
          </a:p>
        </c:txPr>
        <c:crossAx val="138461952"/>
        <c:crosses val="autoZero"/>
        <c:crossBetween val="between"/>
      </c:valAx>
      <c:spPr>
        <a:solidFill>
          <a:srgbClr val="FFFFFF"/>
        </a:solidFill>
        <a:ln w="15262">
          <a:solidFill>
            <a:srgbClr val="808080"/>
          </a:solidFill>
          <a:prstDash val="solid"/>
        </a:ln>
      </c:spPr>
    </c:plotArea>
    <c:plotVisOnly val="1"/>
    <c:dispBlanksAs val="gap"/>
  </c:chart>
  <c:spPr>
    <a:solidFill>
      <a:srgbClr val="FFFFFF"/>
    </a:solidFill>
    <a:ln w="3816">
      <a:solidFill>
        <a:srgbClr val="000000"/>
      </a:solidFill>
      <a:prstDash val="solid"/>
    </a:ln>
  </c:spPr>
  <c:txPr>
    <a:bodyPr/>
    <a:lstStyle/>
    <a:p>
      <a:pPr>
        <a:defRPr sz="961" b="0" i="0" u="none" strike="noStrike" baseline="0">
          <a:solidFill>
            <a:srgbClr val="000000"/>
          </a:solidFill>
          <a:latin typeface="宋体"/>
          <a:ea typeface="宋体"/>
          <a:cs typeface="宋体"/>
        </a:defRPr>
      </a:pPr>
      <a:endParaRPr lang="zh-CN"/>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5207373271889404"/>
          <c:y val="0.12765957446808482"/>
          <c:w val="0.80645161290322653"/>
          <c:h val="0.67375886524822792"/>
        </c:manualLayout>
      </c:layout>
      <c:lineChart>
        <c:grouping val="standard"/>
        <c:ser>
          <c:idx val="0"/>
          <c:order val="0"/>
          <c:spPr>
            <a:ln w="14964">
              <a:solidFill>
                <a:srgbClr val="000080"/>
              </a:solidFill>
              <a:prstDash val="solid"/>
            </a:ln>
          </c:spPr>
          <c:marker>
            <c:symbol val="diamond"/>
            <c:size val="5"/>
            <c:spPr>
              <a:solidFill>
                <a:srgbClr val="000080"/>
              </a:solidFill>
              <a:ln>
                <a:solidFill>
                  <a:srgbClr val="000080"/>
                </a:solidFill>
                <a:prstDash val="solid"/>
              </a:ln>
            </c:spPr>
          </c:marker>
          <c:val>
            <c:numRef>
              <c:f>Sheet3!$U$16:$U$21</c:f>
              <c:numCache>
                <c:formatCode>0.0_ </c:formatCode>
                <c:ptCount val="6"/>
                <c:pt idx="0">
                  <c:v>5.0847457627118731E-2</c:v>
                </c:pt>
                <c:pt idx="1">
                  <c:v>0.1525423728813563</c:v>
                </c:pt>
                <c:pt idx="2">
                  <c:v>0.32203389830508511</c:v>
                </c:pt>
                <c:pt idx="3">
                  <c:v>0.50847457627118664</c:v>
                </c:pt>
                <c:pt idx="4">
                  <c:v>0.35593220338983139</c:v>
                </c:pt>
                <c:pt idx="5">
                  <c:v>0.44067796610169491</c:v>
                </c:pt>
              </c:numCache>
            </c:numRef>
          </c:val>
        </c:ser>
        <c:marker val="1"/>
        <c:axId val="138355840"/>
        <c:axId val="138357760"/>
      </c:lineChart>
      <c:catAx>
        <c:axId val="138355840"/>
        <c:scaling>
          <c:orientation val="minMax"/>
        </c:scaling>
        <c:axPos val="b"/>
        <c:numFmt formatCode="General" sourceLinked="1"/>
        <c:majorTickMark val="cross"/>
        <c:tickLblPos val="nextTo"/>
        <c:spPr>
          <a:ln w="3741">
            <a:solidFill>
              <a:srgbClr val="000000"/>
            </a:solidFill>
            <a:prstDash val="solid"/>
          </a:ln>
        </c:spPr>
        <c:txPr>
          <a:bodyPr rot="0" vert="horz"/>
          <a:lstStyle/>
          <a:p>
            <a:pPr>
              <a:defRPr sz="589" b="0" i="0" u="none" strike="noStrike" baseline="0">
                <a:solidFill>
                  <a:srgbClr val="000000"/>
                </a:solidFill>
                <a:latin typeface="宋体"/>
                <a:ea typeface="宋体"/>
                <a:cs typeface="宋体"/>
              </a:defRPr>
            </a:pPr>
            <a:endParaRPr lang="zh-CN"/>
          </a:p>
        </c:txPr>
        <c:crossAx val="138357760"/>
        <c:crosses val="autoZero"/>
        <c:auto val="1"/>
        <c:lblAlgn val="ctr"/>
        <c:lblOffset val="100"/>
        <c:tickLblSkip val="1"/>
        <c:tickMarkSkip val="1"/>
      </c:catAx>
      <c:valAx>
        <c:axId val="138357760"/>
        <c:scaling>
          <c:orientation val="minMax"/>
          <c:max val="1"/>
        </c:scaling>
        <c:axPos val="l"/>
        <c:majorGridlines>
          <c:spPr>
            <a:ln w="3741">
              <a:solidFill>
                <a:srgbClr val="000000"/>
              </a:solidFill>
              <a:prstDash val="solid"/>
            </a:ln>
          </c:spPr>
        </c:majorGridlines>
        <c:numFmt formatCode="0.0_ " sourceLinked="1"/>
        <c:majorTickMark val="cross"/>
        <c:tickLblPos val="nextTo"/>
        <c:spPr>
          <a:ln w="3741">
            <a:solidFill>
              <a:srgbClr val="000000"/>
            </a:solidFill>
            <a:prstDash val="solid"/>
          </a:ln>
        </c:spPr>
        <c:txPr>
          <a:bodyPr rot="0" vert="horz"/>
          <a:lstStyle/>
          <a:p>
            <a:pPr>
              <a:defRPr sz="589" b="0" i="0" u="none" strike="noStrike" baseline="0">
                <a:solidFill>
                  <a:srgbClr val="000000"/>
                </a:solidFill>
                <a:latin typeface="宋体"/>
                <a:ea typeface="宋体"/>
                <a:cs typeface="宋体"/>
              </a:defRPr>
            </a:pPr>
            <a:endParaRPr lang="zh-CN"/>
          </a:p>
        </c:txPr>
        <c:crossAx val="138355840"/>
        <c:crosses val="autoZero"/>
        <c:crossBetween val="between"/>
        <c:majorUnit val="0.2"/>
      </c:valAx>
      <c:spPr>
        <a:solidFill>
          <a:srgbClr val="FFFFFF"/>
        </a:solidFill>
        <a:ln w="14964">
          <a:solidFill>
            <a:srgbClr val="808080"/>
          </a:solidFill>
          <a:prstDash val="solid"/>
        </a:ln>
      </c:spPr>
    </c:plotArea>
    <c:plotVisOnly val="1"/>
    <c:dispBlanksAs val="gap"/>
  </c:chart>
  <c:spPr>
    <a:solidFill>
      <a:srgbClr val="FFFFFF"/>
    </a:solidFill>
    <a:ln w="3741">
      <a:solidFill>
        <a:srgbClr val="000000"/>
      </a:solidFill>
      <a:prstDash val="solid"/>
    </a:ln>
  </c:spPr>
  <c:txPr>
    <a:bodyPr/>
    <a:lstStyle/>
    <a:p>
      <a:pPr>
        <a:defRPr sz="943" b="0" i="0" u="none" strike="noStrike" baseline="0">
          <a:solidFill>
            <a:srgbClr val="000000"/>
          </a:solidFill>
          <a:latin typeface="宋体"/>
          <a:ea typeface="宋体"/>
          <a:cs typeface="宋体"/>
        </a:defRPr>
      </a:pPr>
      <a:endParaRPr lang="zh-CN"/>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plotArea>
      <c:layout>
        <c:manualLayout>
          <c:layoutTarget val="inner"/>
          <c:xMode val="edge"/>
          <c:yMode val="edge"/>
          <c:x val="0.12962989010635714"/>
          <c:y val="8.1911262798634865E-2"/>
          <c:w val="0.84156547703968365"/>
          <c:h val="0.68259385665529171"/>
        </c:manualLayout>
      </c:layout>
      <c:lineChart>
        <c:grouping val="standard"/>
        <c:ser>
          <c:idx val="0"/>
          <c:order val="0"/>
          <c:tx>
            <c:strRef>
              <c:f>Sheet3!$A$1</c:f>
              <c:strCache>
                <c:ptCount val="1"/>
                <c:pt idx="0">
                  <c:v>Learning Set</c:v>
                </c:pt>
              </c:strCache>
            </c:strRef>
          </c:tx>
          <c:spPr>
            <a:ln w="38100">
              <a:solidFill>
                <a:srgbClr val="0070C0"/>
              </a:solidFill>
              <a:prstDash val="solid"/>
            </a:ln>
          </c:spPr>
          <c:marker>
            <c:symbol val="triangle"/>
            <c:size val="7"/>
            <c:spPr>
              <a:noFill/>
              <a:ln w="38100">
                <a:solidFill>
                  <a:srgbClr val="0070C0"/>
                </a:solidFill>
                <a:prstDash val="solid"/>
              </a:ln>
            </c:spPr>
          </c:marker>
          <c:val>
            <c:numRef>
              <c:f>Sheet3!$A$2:$A$8</c:f>
              <c:numCache>
                <c:formatCode>0.00%</c:formatCode>
                <c:ptCount val="7"/>
                <c:pt idx="0">
                  <c:v>0.78749999999999998</c:v>
                </c:pt>
                <c:pt idx="1">
                  <c:v>0.86250000000000004</c:v>
                </c:pt>
                <c:pt idx="2">
                  <c:v>0.78749999999999998</c:v>
                </c:pt>
                <c:pt idx="3">
                  <c:v>0.70000000000000062</c:v>
                </c:pt>
                <c:pt idx="4">
                  <c:v>0.78749999999999998</c:v>
                </c:pt>
                <c:pt idx="5">
                  <c:v>0.78749999999999998</c:v>
                </c:pt>
                <c:pt idx="6">
                  <c:v>0.76250000000000062</c:v>
                </c:pt>
              </c:numCache>
            </c:numRef>
          </c:val>
        </c:ser>
        <c:ser>
          <c:idx val="1"/>
          <c:order val="1"/>
          <c:tx>
            <c:strRef>
              <c:f>Sheet3!$B$1</c:f>
              <c:strCache>
                <c:ptCount val="1"/>
                <c:pt idx="0">
                  <c:v>New Set</c:v>
                </c:pt>
              </c:strCache>
            </c:strRef>
          </c:tx>
          <c:spPr>
            <a:ln w="38100">
              <a:solidFill>
                <a:srgbClr val="00B050"/>
              </a:solidFill>
              <a:prstDash val="solid"/>
            </a:ln>
          </c:spPr>
          <c:marker>
            <c:symbol val="square"/>
            <c:size val="7"/>
            <c:spPr>
              <a:solidFill>
                <a:srgbClr val="FFFFFF"/>
              </a:solidFill>
              <a:ln w="38100">
                <a:solidFill>
                  <a:srgbClr val="00B050"/>
                </a:solidFill>
                <a:prstDash val="solid"/>
              </a:ln>
            </c:spPr>
          </c:marker>
          <c:val>
            <c:numRef>
              <c:f>Sheet3!$B$2:$B$8</c:f>
              <c:numCache>
                <c:formatCode>0.00%</c:formatCode>
                <c:ptCount val="7"/>
                <c:pt idx="0">
                  <c:v>0.85000000000000064</c:v>
                </c:pt>
                <c:pt idx="1">
                  <c:v>0.7883</c:v>
                </c:pt>
                <c:pt idx="2">
                  <c:v>0.65000000000000113</c:v>
                </c:pt>
                <c:pt idx="3">
                  <c:v>0.70000000000000062</c:v>
                </c:pt>
                <c:pt idx="4">
                  <c:v>0.55000000000000004</c:v>
                </c:pt>
                <c:pt idx="5">
                  <c:v>0.5</c:v>
                </c:pt>
                <c:pt idx="6">
                  <c:v>0.55000000000000004</c:v>
                </c:pt>
              </c:numCache>
            </c:numRef>
          </c:val>
        </c:ser>
        <c:marker val="1"/>
        <c:axId val="81866112"/>
        <c:axId val="81905152"/>
      </c:lineChart>
      <c:catAx>
        <c:axId val="81866112"/>
        <c:scaling>
          <c:orientation val="minMax"/>
        </c:scaling>
        <c:axPos val="b"/>
        <c:numFmt formatCode="General" sourceLinked="1"/>
        <c:majorTickMark val="in"/>
        <c:tickLblPos val="nextTo"/>
        <c:spPr>
          <a:ln w="3175">
            <a:solidFill>
              <a:srgbClr val="000000"/>
            </a:solidFill>
            <a:prstDash val="solid"/>
          </a:ln>
        </c:spPr>
        <c:txPr>
          <a:bodyPr rot="0" vert="horz"/>
          <a:lstStyle/>
          <a:p>
            <a:pPr>
              <a:defRPr sz="900" b="0" i="0" u="none" strike="noStrike" baseline="0">
                <a:solidFill>
                  <a:srgbClr val="000000"/>
                </a:solidFill>
                <a:latin typeface="宋体"/>
                <a:ea typeface="宋体"/>
                <a:cs typeface="宋体"/>
              </a:defRPr>
            </a:pPr>
            <a:endParaRPr lang="zh-CN"/>
          </a:p>
        </c:txPr>
        <c:crossAx val="81905152"/>
        <c:crosses val="autoZero"/>
        <c:auto val="1"/>
        <c:lblAlgn val="ctr"/>
        <c:lblOffset val="100"/>
        <c:tickLblSkip val="1"/>
        <c:tickMarkSkip val="1"/>
      </c:catAx>
      <c:valAx>
        <c:axId val="81905152"/>
        <c:scaling>
          <c:orientation val="minMax"/>
          <c:min val="0.4"/>
        </c:scaling>
        <c:axPos val="l"/>
        <c:majorGridlines>
          <c:spPr>
            <a:ln w="9525" cap="flat" cmpd="sng" algn="ctr">
              <a:solidFill>
                <a:schemeClr val="accent5">
                  <a:shade val="95000"/>
                  <a:satMod val="105000"/>
                </a:schemeClr>
              </a:solidFill>
              <a:prstDash val="solid"/>
            </a:ln>
            <a:effectLst/>
          </c:spPr>
        </c:majorGridlines>
        <c:numFmt formatCode="0.00%" sourceLinked="1"/>
        <c:majorTickMark val="in"/>
        <c:tickLblPos val="nextTo"/>
        <c:spPr>
          <a:ln w="3175">
            <a:solidFill>
              <a:srgbClr val="000000"/>
            </a:solidFill>
            <a:prstDash val="solid"/>
          </a:ln>
        </c:spPr>
        <c:txPr>
          <a:bodyPr rot="0" vert="horz"/>
          <a:lstStyle/>
          <a:p>
            <a:pPr>
              <a:defRPr sz="1600" b="0" i="0" u="none" strike="noStrike" baseline="0">
                <a:solidFill>
                  <a:srgbClr val="000000"/>
                </a:solidFill>
                <a:latin typeface="Times New Roman" pitchFamily="18" charset="0"/>
                <a:ea typeface="宋体"/>
                <a:cs typeface="Times New Roman" pitchFamily="18" charset="0"/>
              </a:defRPr>
            </a:pPr>
            <a:endParaRPr lang="zh-CN"/>
          </a:p>
        </c:txPr>
        <c:crossAx val="81866112"/>
        <c:crosses val="autoZero"/>
        <c:crossBetween val="between"/>
      </c:valAx>
      <c:spPr>
        <a:solidFill>
          <a:srgbClr val="FFFFFF"/>
        </a:solidFill>
        <a:ln w="12700">
          <a:solidFill>
            <a:srgbClr val="808080"/>
          </a:solidFill>
          <a:prstDash val="solid"/>
        </a:ln>
      </c:spPr>
    </c:plotArea>
    <c:legend>
      <c:legendPos val="b"/>
      <c:legendEntry>
        <c:idx val="0"/>
        <c:txPr>
          <a:bodyPr/>
          <a:lstStyle/>
          <a:p>
            <a:pPr>
              <a:defRPr sz="1400" b="0" i="0" u="none" strike="noStrike" baseline="0">
                <a:solidFill>
                  <a:srgbClr val="000000"/>
                </a:solidFill>
                <a:latin typeface="宋体"/>
                <a:ea typeface="宋体"/>
                <a:cs typeface="宋体"/>
              </a:defRPr>
            </a:pPr>
            <a:endParaRPr lang="zh-CN"/>
          </a:p>
        </c:txPr>
      </c:legendEntry>
      <c:legendEntry>
        <c:idx val="1"/>
        <c:txPr>
          <a:bodyPr/>
          <a:lstStyle/>
          <a:p>
            <a:pPr>
              <a:defRPr sz="1400" b="0" i="0" u="none" strike="noStrike" baseline="0">
                <a:solidFill>
                  <a:srgbClr val="000000"/>
                </a:solidFill>
                <a:latin typeface="宋体"/>
                <a:ea typeface="宋体"/>
                <a:cs typeface="宋体"/>
              </a:defRPr>
            </a:pPr>
            <a:endParaRPr lang="zh-CN"/>
          </a:p>
        </c:txPr>
      </c:legendEntry>
      <c:layout>
        <c:manualLayout>
          <c:xMode val="edge"/>
          <c:yMode val="edge"/>
          <c:x val="0.30658497818805219"/>
          <c:y val="0.89419795221843135"/>
          <c:w val="0.48765530087629583"/>
          <c:h val="8.1911262798634865E-2"/>
        </c:manualLayout>
      </c:layout>
      <c:spPr>
        <a:solidFill>
          <a:srgbClr val="FFFFFF"/>
        </a:solidFill>
        <a:ln w="3175">
          <a:solidFill>
            <a:srgbClr val="000000"/>
          </a:solidFill>
          <a:prstDash val="solid"/>
        </a:ln>
      </c:spPr>
      <c:txPr>
        <a:bodyPr/>
        <a:lstStyle/>
        <a:p>
          <a:pPr>
            <a:defRPr sz="1200" b="0" i="0" u="none" strike="noStrike" baseline="0">
              <a:solidFill>
                <a:srgbClr val="000000"/>
              </a:solidFill>
              <a:latin typeface="宋体"/>
              <a:ea typeface="宋体"/>
              <a:cs typeface="宋体"/>
            </a:defRPr>
          </a:pPr>
          <a:endParaRPr lang="zh-CN"/>
        </a:p>
      </c:txPr>
    </c:legend>
    <c:plotVisOnly val="1"/>
    <c:dispBlanksAs val="gap"/>
  </c:chart>
  <c:spPr>
    <a:solidFill>
      <a:srgbClr val="FFFFFF"/>
    </a:solidFill>
    <a:ln w="3175">
      <a:solidFill>
        <a:srgbClr val="000000"/>
      </a:solidFill>
      <a:prstDash val="solid"/>
    </a:ln>
  </c:spPr>
  <c:txPr>
    <a:bodyPr/>
    <a:lstStyle/>
    <a:p>
      <a:pPr>
        <a:defRPr sz="1200" b="0" i="0" u="none" strike="noStrike" baseline="0">
          <a:solidFill>
            <a:srgbClr val="000000"/>
          </a:solidFill>
          <a:latin typeface="宋体"/>
          <a:ea typeface="宋体"/>
          <a:cs typeface="宋体"/>
        </a:defRPr>
      </a:pPr>
      <a:endParaRPr lang="zh-CN"/>
    </a:p>
  </c:txPr>
  <c:externalData r:id="rId2"/>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plotArea>
      <c:layout>
        <c:manualLayout>
          <c:layoutTarget val="inner"/>
          <c:xMode val="edge"/>
          <c:yMode val="edge"/>
          <c:x val="0.15990453460620577"/>
          <c:y val="6.0606316821888787E-2"/>
          <c:w val="0.47255369928401053"/>
          <c:h val="0.81818527709549804"/>
        </c:manualLayout>
      </c:layout>
      <c:lineChart>
        <c:grouping val="standard"/>
        <c:ser>
          <c:idx val="0"/>
          <c:order val="0"/>
          <c:tx>
            <c:strRef>
              <c:f>'Sheet2 (2)'!$B$1</c:f>
              <c:strCache>
                <c:ptCount val="1"/>
                <c:pt idx="0">
                  <c:v>happy-excited</c:v>
                </c:pt>
              </c:strCache>
            </c:strRef>
          </c:tx>
          <c:spPr>
            <a:ln>
              <a:solidFill>
                <a:srgbClr val="00B050"/>
              </a:solidFill>
            </a:ln>
          </c:spPr>
          <c:marker>
            <c:spPr>
              <a:solidFill>
                <a:srgbClr val="00B050"/>
              </a:solidFill>
              <a:ln>
                <a:solidFill>
                  <a:srgbClr val="00B050"/>
                </a:solidFill>
              </a:ln>
            </c:spPr>
          </c:marker>
          <c:dLbls>
            <c:txPr>
              <a:bodyPr/>
              <a:lstStyle/>
              <a:p>
                <a:pPr>
                  <a:defRPr>
                    <a:solidFill>
                      <a:srgbClr val="00B050"/>
                    </a:solidFill>
                  </a:defRPr>
                </a:pPr>
                <a:endParaRPr lang="zh-CN"/>
              </a:p>
            </c:txPr>
            <c:showVal val="1"/>
          </c:dLbls>
          <c:cat>
            <c:strRef>
              <c:f>'Sheet2 (2)'!$A$2:$A$4</c:f>
              <c:strCache>
                <c:ptCount val="3"/>
                <c:pt idx="0">
                  <c:v>keyword 1</c:v>
                </c:pt>
                <c:pt idx="1">
                  <c:v>both</c:v>
                </c:pt>
                <c:pt idx="2">
                  <c:v>keyword 2</c:v>
                </c:pt>
              </c:strCache>
            </c:strRef>
          </c:cat>
          <c:val>
            <c:numRef>
              <c:f>'Sheet2 (2)'!$B$2:$B$4</c:f>
              <c:numCache>
                <c:formatCode>0.00%</c:formatCode>
                <c:ptCount val="3"/>
                <c:pt idx="0">
                  <c:v>0.77420000000000089</c:v>
                </c:pt>
                <c:pt idx="1">
                  <c:v>0.5</c:v>
                </c:pt>
                <c:pt idx="2">
                  <c:v>0.65630000000000088</c:v>
                </c:pt>
              </c:numCache>
            </c:numRef>
          </c:val>
        </c:ser>
        <c:ser>
          <c:idx val="2"/>
          <c:order val="1"/>
          <c:tx>
            <c:strRef>
              <c:f>'Sheet2 (2)'!$C$1</c:f>
              <c:strCache>
                <c:ptCount val="1"/>
                <c:pt idx="0">
                  <c:v>warm-spring</c:v>
                </c:pt>
              </c:strCache>
            </c:strRef>
          </c:tx>
          <c:cat>
            <c:strRef>
              <c:f>'Sheet2 (2)'!$A$2:$A$4</c:f>
              <c:strCache>
                <c:ptCount val="3"/>
                <c:pt idx="0">
                  <c:v>keyword 1</c:v>
                </c:pt>
                <c:pt idx="1">
                  <c:v>both</c:v>
                </c:pt>
                <c:pt idx="2">
                  <c:v>keyword 2</c:v>
                </c:pt>
              </c:strCache>
            </c:strRef>
          </c:cat>
          <c:val>
            <c:numRef>
              <c:f>'Sheet2 (2)'!$C$2:$C$4</c:f>
              <c:numCache>
                <c:formatCode>0.00%</c:formatCode>
                <c:ptCount val="3"/>
                <c:pt idx="0">
                  <c:v>0.77780000000000116</c:v>
                </c:pt>
                <c:pt idx="1">
                  <c:v>0.4</c:v>
                </c:pt>
                <c:pt idx="2">
                  <c:v>0.70000000000000062</c:v>
                </c:pt>
              </c:numCache>
            </c:numRef>
          </c:val>
        </c:ser>
        <c:ser>
          <c:idx val="3"/>
          <c:order val="2"/>
          <c:tx>
            <c:strRef>
              <c:f>'Sheet2 (2)'!$D$1</c:f>
              <c:strCache>
                <c:ptCount val="1"/>
                <c:pt idx="0">
                  <c:v>excited-autumn</c:v>
                </c:pt>
              </c:strCache>
            </c:strRef>
          </c:tx>
          <c:dLbls>
            <c:txPr>
              <a:bodyPr/>
              <a:lstStyle/>
              <a:p>
                <a:pPr>
                  <a:defRPr>
                    <a:solidFill>
                      <a:schemeClr val="accent6">
                        <a:lumMod val="50000"/>
                      </a:schemeClr>
                    </a:solidFill>
                  </a:defRPr>
                </a:pPr>
                <a:endParaRPr lang="zh-CN"/>
              </a:p>
            </c:txPr>
            <c:showVal val="1"/>
          </c:dLbls>
          <c:cat>
            <c:strRef>
              <c:f>'Sheet2 (2)'!$A$2:$A$4</c:f>
              <c:strCache>
                <c:ptCount val="3"/>
                <c:pt idx="0">
                  <c:v>keyword 1</c:v>
                </c:pt>
                <c:pt idx="1">
                  <c:v>both</c:v>
                </c:pt>
                <c:pt idx="2">
                  <c:v>keyword 2</c:v>
                </c:pt>
              </c:strCache>
            </c:strRef>
          </c:cat>
          <c:val>
            <c:numRef>
              <c:f>'Sheet2 (2)'!$D$2:$D$4</c:f>
              <c:numCache>
                <c:formatCode>0.00%</c:formatCode>
                <c:ptCount val="3"/>
                <c:pt idx="0">
                  <c:v>0.65630000000000088</c:v>
                </c:pt>
                <c:pt idx="1">
                  <c:v>0.750000000000001</c:v>
                </c:pt>
                <c:pt idx="2">
                  <c:v>1</c:v>
                </c:pt>
              </c:numCache>
            </c:numRef>
          </c:val>
        </c:ser>
        <c:ser>
          <c:idx val="1"/>
          <c:order val="3"/>
          <c:tx>
            <c:strRef>
              <c:f>'Sheet2 (2)'!$E$1</c:f>
              <c:strCache>
                <c:ptCount val="1"/>
                <c:pt idx="0">
                  <c:v>excited-nervious</c:v>
                </c:pt>
              </c:strCache>
            </c:strRef>
          </c:tx>
          <c:cat>
            <c:strRef>
              <c:f>'Sheet2 (2)'!$A$2:$A$4</c:f>
              <c:strCache>
                <c:ptCount val="3"/>
                <c:pt idx="0">
                  <c:v>keyword 1</c:v>
                </c:pt>
                <c:pt idx="1">
                  <c:v>both</c:v>
                </c:pt>
                <c:pt idx="2">
                  <c:v>keyword 2</c:v>
                </c:pt>
              </c:strCache>
            </c:strRef>
          </c:cat>
          <c:val>
            <c:numRef>
              <c:f>'Sheet2 (2)'!$E$2:$E$4</c:f>
              <c:numCache>
                <c:formatCode>0.00%</c:formatCode>
                <c:ptCount val="3"/>
                <c:pt idx="0">
                  <c:v>0.65630000000000088</c:v>
                </c:pt>
                <c:pt idx="1">
                  <c:v>0.58329999999999949</c:v>
                </c:pt>
                <c:pt idx="2">
                  <c:v>0.64520000000000088</c:v>
                </c:pt>
              </c:numCache>
            </c:numRef>
          </c:val>
        </c:ser>
        <c:ser>
          <c:idx val="4"/>
          <c:order val="4"/>
          <c:tx>
            <c:strRef>
              <c:f>'Sheet2 (2)'!$F$1</c:f>
              <c:strCache>
                <c:ptCount val="1"/>
                <c:pt idx="0">
                  <c:v>beautiful-welcomed</c:v>
                </c:pt>
              </c:strCache>
            </c:strRef>
          </c:tx>
          <c:cat>
            <c:strRef>
              <c:f>'Sheet2 (2)'!$A$2:$A$4</c:f>
              <c:strCache>
                <c:ptCount val="3"/>
                <c:pt idx="0">
                  <c:v>keyword 1</c:v>
                </c:pt>
                <c:pt idx="1">
                  <c:v>both</c:v>
                </c:pt>
                <c:pt idx="2">
                  <c:v>keyword 2</c:v>
                </c:pt>
              </c:strCache>
            </c:strRef>
          </c:cat>
          <c:val>
            <c:numRef>
              <c:f>'Sheet2 (2)'!$F$2:$F$4</c:f>
              <c:numCache>
                <c:formatCode>0.00%</c:formatCode>
                <c:ptCount val="3"/>
                <c:pt idx="0">
                  <c:v>0.6667000000000014</c:v>
                </c:pt>
                <c:pt idx="1">
                  <c:v>0.5806</c:v>
                </c:pt>
                <c:pt idx="2">
                  <c:v>0.63640000000000063</c:v>
                </c:pt>
              </c:numCache>
            </c:numRef>
          </c:val>
        </c:ser>
        <c:marker val="1"/>
        <c:axId val="81545088"/>
        <c:axId val="81546624"/>
      </c:lineChart>
      <c:catAx>
        <c:axId val="81545088"/>
        <c:scaling>
          <c:orientation val="minMax"/>
        </c:scaling>
        <c:axPos val="b"/>
        <c:numFmt formatCode="General" sourceLinked="1"/>
        <c:majorTickMark val="in"/>
        <c:tickLblPos val="nextTo"/>
        <c:txPr>
          <a:bodyPr rot="0" vert="horz"/>
          <a:lstStyle/>
          <a:p>
            <a:pPr>
              <a:defRPr/>
            </a:pPr>
            <a:endParaRPr lang="zh-CN"/>
          </a:p>
        </c:txPr>
        <c:crossAx val="81546624"/>
        <c:crosses val="autoZero"/>
        <c:auto val="1"/>
        <c:lblAlgn val="ctr"/>
        <c:lblOffset val="100"/>
        <c:tickLblSkip val="1"/>
        <c:tickMarkSkip val="1"/>
      </c:catAx>
      <c:valAx>
        <c:axId val="81546624"/>
        <c:scaling>
          <c:orientation val="minMax"/>
          <c:min val="0.35000000000000031"/>
        </c:scaling>
        <c:axPos val="l"/>
        <c:majorGridlines/>
        <c:numFmt formatCode="0.00%" sourceLinked="1"/>
        <c:majorTickMark val="in"/>
        <c:tickLblPos val="nextTo"/>
        <c:txPr>
          <a:bodyPr rot="0" vert="horz"/>
          <a:lstStyle/>
          <a:p>
            <a:pPr>
              <a:defRPr/>
            </a:pPr>
            <a:endParaRPr lang="zh-CN"/>
          </a:p>
        </c:txPr>
        <c:crossAx val="81545088"/>
        <c:crosses val="autoZero"/>
        <c:crossBetween val="between"/>
      </c:valAx>
    </c:plotArea>
    <c:legend>
      <c:legendPos val="r"/>
      <c:layout>
        <c:manualLayout>
          <c:xMode val="edge"/>
          <c:yMode val="edge"/>
          <c:x val="0.65871121718377434"/>
          <c:y val="0.22510913408551203"/>
          <c:w val="0.33174224343675418"/>
          <c:h val="0.5930763200054523"/>
        </c:manualLayout>
      </c:layout>
    </c:legend>
    <c:plotVisOnly val="1"/>
    <c:dispBlanksAs val="gap"/>
  </c:chart>
  <c:txPr>
    <a:bodyPr/>
    <a:lstStyle/>
    <a:p>
      <a:pPr>
        <a:defRPr sz="1600">
          <a:latin typeface="Times New Roman" pitchFamily="18" charset="0"/>
          <a:cs typeface="Times New Roman" pitchFamily="18" charset="0"/>
        </a:defRPr>
      </a:pPr>
      <a:endParaRPr lang="zh-CN"/>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7791411042944813"/>
          <c:y val="0.18750000000000022"/>
          <c:w val="0.76687116564417346"/>
          <c:h val="0.5208333333333337"/>
        </c:manualLayout>
      </c:layout>
      <c:barChart>
        <c:barDir val="col"/>
        <c:grouping val="clustered"/>
        <c:ser>
          <c:idx val="0"/>
          <c:order val="0"/>
          <c:spPr>
            <a:solidFill>
              <a:srgbClr val="9999FF"/>
            </a:solidFill>
            <a:ln w="13936">
              <a:solidFill>
                <a:srgbClr val="000000"/>
              </a:solidFill>
              <a:prstDash val="solid"/>
            </a:ln>
          </c:spPr>
          <c:val>
            <c:numRef>
              <c:f>Sheet1!$B$22:$B$35</c:f>
              <c:numCache>
                <c:formatCode>General</c:formatCode>
                <c:ptCount val="14"/>
                <c:pt idx="0">
                  <c:v>8.0000000000000043E-2</c:v>
                </c:pt>
                <c:pt idx="1">
                  <c:v>2.0000000000000011E-2</c:v>
                </c:pt>
                <c:pt idx="2">
                  <c:v>1.0000000000000005E-2</c:v>
                </c:pt>
                <c:pt idx="3">
                  <c:v>1.0000000000000005E-2</c:v>
                </c:pt>
                <c:pt idx="4">
                  <c:v>2.0000000000000011E-2</c:v>
                </c:pt>
                <c:pt idx="5">
                  <c:v>9.0000000000000024E-2</c:v>
                </c:pt>
                <c:pt idx="6">
                  <c:v>7.0000000000000021E-2</c:v>
                </c:pt>
                <c:pt idx="7">
                  <c:v>0</c:v>
                </c:pt>
                <c:pt idx="8">
                  <c:v>2.0000000000000011E-2</c:v>
                </c:pt>
                <c:pt idx="9">
                  <c:v>1.0000000000000005E-2</c:v>
                </c:pt>
                <c:pt idx="10">
                  <c:v>0.38000000000000045</c:v>
                </c:pt>
                <c:pt idx="11">
                  <c:v>0.11</c:v>
                </c:pt>
                <c:pt idx="12">
                  <c:v>0.18000000000000019</c:v>
                </c:pt>
                <c:pt idx="13">
                  <c:v>0</c:v>
                </c:pt>
              </c:numCache>
            </c:numRef>
          </c:val>
        </c:ser>
        <c:axId val="134664576"/>
        <c:axId val="134666112"/>
      </c:barChart>
      <c:catAx>
        <c:axId val="134664576"/>
        <c:scaling>
          <c:orientation val="minMax"/>
        </c:scaling>
        <c:axPos val="b"/>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666112"/>
        <c:crosses val="autoZero"/>
        <c:auto val="1"/>
        <c:lblAlgn val="ctr"/>
        <c:lblOffset val="100"/>
        <c:tickLblSkip val="2"/>
        <c:tickMarkSkip val="1"/>
      </c:catAx>
      <c:valAx>
        <c:axId val="134666112"/>
        <c:scaling>
          <c:orientation val="minMax"/>
        </c:scaling>
        <c:axPos val="l"/>
        <c:majorGridlines>
          <c:spPr>
            <a:ln w="3484">
              <a:solidFill>
                <a:srgbClr val="000000"/>
              </a:solidFill>
              <a:prstDash val="solid"/>
            </a:ln>
          </c:spPr>
        </c:majorGridlines>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664576"/>
        <c:crosses val="autoZero"/>
        <c:crossBetween val="between"/>
      </c:valAx>
      <c:spPr>
        <a:solidFill>
          <a:srgbClr val="FFFFFF"/>
        </a:solidFill>
        <a:ln w="13936">
          <a:solidFill>
            <a:srgbClr val="808080"/>
          </a:solidFill>
          <a:prstDash val="solid"/>
        </a:ln>
      </c:spPr>
    </c:plotArea>
    <c:plotVisOnly val="1"/>
    <c:dispBlanksAs val="gap"/>
  </c:chart>
  <c:spPr>
    <a:solidFill>
      <a:srgbClr val="FFFFFF"/>
    </a:solidFill>
    <a:ln w="3484">
      <a:solidFill>
        <a:srgbClr val="000000"/>
      </a:solidFill>
      <a:prstDash val="solid"/>
    </a:ln>
  </c:spPr>
  <c:txPr>
    <a:bodyPr/>
    <a:lstStyle/>
    <a:p>
      <a:pPr>
        <a:defRPr sz="576" b="0" i="0" u="none" strike="noStrike" baseline="0">
          <a:solidFill>
            <a:srgbClr val="000000"/>
          </a:solidFill>
          <a:latin typeface="宋体"/>
          <a:ea typeface="宋体"/>
          <a:cs typeface="宋体"/>
        </a:defRPr>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7791411042944813"/>
          <c:y val="0.18947368421052641"/>
          <c:w val="0.76687116564417346"/>
          <c:h val="0.51578947368421146"/>
        </c:manualLayout>
      </c:layout>
      <c:barChart>
        <c:barDir val="col"/>
        <c:grouping val="clustered"/>
        <c:ser>
          <c:idx val="0"/>
          <c:order val="0"/>
          <c:spPr>
            <a:solidFill>
              <a:srgbClr val="9999FF"/>
            </a:solidFill>
            <a:ln w="13936">
              <a:solidFill>
                <a:srgbClr val="000000"/>
              </a:solidFill>
              <a:prstDash val="solid"/>
            </a:ln>
          </c:spPr>
          <c:val>
            <c:numRef>
              <c:f>tupian!$D$11:$D$24</c:f>
              <c:numCache>
                <c:formatCode>General</c:formatCode>
                <c:ptCount val="14"/>
                <c:pt idx="0">
                  <c:v>0.05</c:v>
                </c:pt>
                <c:pt idx="1">
                  <c:v>1.0000000000000005E-2</c:v>
                </c:pt>
                <c:pt idx="2">
                  <c:v>1.0000000000000005E-2</c:v>
                </c:pt>
                <c:pt idx="3">
                  <c:v>0</c:v>
                </c:pt>
                <c:pt idx="4">
                  <c:v>1.0000000000000005E-2</c:v>
                </c:pt>
                <c:pt idx="5">
                  <c:v>0.12000000000000002</c:v>
                </c:pt>
                <c:pt idx="6">
                  <c:v>0.25</c:v>
                </c:pt>
                <c:pt idx="7">
                  <c:v>0.1</c:v>
                </c:pt>
                <c:pt idx="8">
                  <c:v>2.0000000000000011E-2</c:v>
                </c:pt>
                <c:pt idx="9">
                  <c:v>0</c:v>
                </c:pt>
                <c:pt idx="10">
                  <c:v>0.14000000000000001</c:v>
                </c:pt>
                <c:pt idx="11">
                  <c:v>0.05</c:v>
                </c:pt>
                <c:pt idx="12">
                  <c:v>0.24000000000000019</c:v>
                </c:pt>
                <c:pt idx="13">
                  <c:v>0</c:v>
                </c:pt>
              </c:numCache>
            </c:numRef>
          </c:val>
        </c:ser>
        <c:axId val="134914816"/>
        <c:axId val="134916352"/>
      </c:barChart>
      <c:catAx>
        <c:axId val="134914816"/>
        <c:scaling>
          <c:orientation val="minMax"/>
        </c:scaling>
        <c:axPos val="b"/>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916352"/>
        <c:crosses val="autoZero"/>
        <c:auto val="1"/>
        <c:lblAlgn val="ctr"/>
        <c:lblOffset val="100"/>
        <c:tickLblSkip val="2"/>
        <c:tickMarkSkip val="1"/>
      </c:catAx>
      <c:valAx>
        <c:axId val="134916352"/>
        <c:scaling>
          <c:orientation val="minMax"/>
        </c:scaling>
        <c:axPos val="l"/>
        <c:majorGridlines>
          <c:spPr>
            <a:ln w="3484">
              <a:solidFill>
                <a:srgbClr val="000000"/>
              </a:solidFill>
              <a:prstDash val="solid"/>
            </a:ln>
          </c:spPr>
        </c:majorGridlines>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914816"/>
        <c:crosses val="autoZero"/>
        <c:crossBetween val="between"/>
      </c:valAx>
      <c:spPr>
        <a:solidFill>
          <a:srgbClr val="FFFFFF"/>
        </a:solidFill>
        <a:ln w="13936">
          <a:solidFill>
            <a:srgbClr val="808080"/>
          </a:solidFill>
          <a:prstDash val="solid"/>
        </a:ln>
      </c:spPr>
    </c:plotArea>
    <c:plotVisOnly val="1"/>
    <c:dispBlanksAs val="gap"/>
  </c:chart>
  <c:spPr>
    <a:solidFill>
      <a:srgbClr val="FFFFFF"/>
    </a:solidFill>
    <a:ln w="3484">
      <a:solidFill>
        <a:srgbClr val="000000"/>
      </a:solidFill>
      <a:prstDash val="solid"/>
    </a:ln>
  </c:spPr>
  <c:txPr>
    <a:bodyPr/>
    <a:lstStyle/>
    <a:p>
      <a:pPr>
        <a:defRPr sz="576" b="0" i="0" u="none" strike="noStrike" baseline="0">
          <a:solidFill>
            <a:srgbClr val="000000"/>
          </a:solidFill>
          <a:latin typeface="宋体"/>
          <a:ea typeface="宋体"/>
          <a:cs typeface="宋体"/>
        </a:defRPr>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7791411042944813"/>
          <c:y val="0.19148936170212796"/>
          <c:w val="0.76687116564417346"/>
          <c:h val="0.51063829787234039"/>
        </c:manualLayout>
      </c:layout>
      <c:barChart>
        <c:barDir val="col"/>
        <c:grouping val="clustered"/>
        <c:ser>
          <c:idx val="0"/>
          <c:order val="0"/>
          <c:spPr>
            <a:solidFill>
              <a:srgbClr val="9999FF"/>
            </a:solidFill>
            <a:ln w="13936">
              <a:solidFill>
                <a:srgbClr val="000000"/>
              </a:solidFill>
              <a:prstDash val="solid"/>
            </a:ln>
          </c:spPr>
          <c:val>
            <c:numRef>
              <c:f>Sheet1!$D$22:$D$35</c:f>
              <c:numCache>
                <c:formatCode>General</c:formatCode>
                <c:ptCount val="14"/>
                <c:pt idx="0">
                  <c:v>0.1</c:v>
                </c:pt>
                <c:pt idx="1">
                  <c:v>2.0000000000000011E-2</c:v>
                </c:pt>
                <c:pt idx="2">
                  <c:v>2.0000000000000011E-2</c:v>
                </c:pt>
                <c:pt idx="3">
                  <c:v>1.0000000000000005E-2</c:v>
                </c:pt>
                <c:pt idx="4">
                  <c:v>2.0000000000000011E-2</c:v>
                </c:pt>
                <c:pt idx="5">
                  <c:v>8.0000000000000043E-2</c:v>
                </c:pt>
                <c:pt idx="6">
                  <c:v>2.0000000000000011E-2</c:v>
                </c:pt>
                <c:pt idx="7">
                  <c:v>0</c:v>
                </c:pt>
                <c:pt idx="8">
                  <c:v>2.0000000000000011E-2</c:v>
                </c:pt>
                <c:pt idx="9">
                  <c:v>1.0000000000000005E-2</c:v>
                </c:pt>
                <c:pt idx="10">
                  <c:v>0.42000000000000032</c:v>
                </c:pt>
                <c:pt idx="11">
                  <c:v>0.12000000000000002</c:v>
                </c:pt>
                <c:pt idx="12">
                  <c:v>0.16</c:v>
                </c:pt>
                <c:pt idx="13">
                  <c:v>0</c:v>
                </c:pt>
              </c:numCache>
            </c:numRef>
          </c:val>
        </c:ser>
        <c:axId val="134968448"/>
        <c:axId val="134969984"/>
      </c:barChart>
      <c:catAx>
        <c:axId val="134968448"/>
        <c:scaling>
          <c:orientation val="minMax"/>
        </c:scaling>
        <c:axPos val="b"/>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969984"/>
        <c:crosses val="autoZero"/>
        <c:auto val="1"/>
        <c:lblAlgn val="ctr"/>
        <c:lblOffset val="100"/>
        <c:tickLblSkip val="2"/>
        <c:tickMarkSkip val="1"/>
      </c:catAx>
      <c:valAx>
        <c:axId val="134969984"/>
        <c:scaling>
          <c:orientation val="minMax"/>
        </c:scaling>
        <c:axPos val="l"/>
        <c:majorGridlines>
          <c:spPr>
            <a:ln w="3484">
              <a:solidFill>
                <a:srgbClr val="000000"/>
              </a:solidFill>
              <a:prstDash val="solid"/>
            </a:ln>
          </c:spPr>
        </c:majorGridlines>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968448"/>
        <c:crosses val="autoZero"/>
        <c:crossBetween val="between"/>
      </c:valAx>
      <c:spPr>
        <a:solidFill>
          <a:srgbClr val="FFFFFF"/>
        </a:solidFill>
        <a:ln w="13936">
          <a:solidFill>
            <a:srgbClr val="808080"/>
          </a:solidFill>
          <a:prstDash val="solid"/>
        </a:ln>
      </c:spPr>
    </c:plotArea>
    <c:plotVisOnly val="1"/>
    <c:dispBlanksAs val="gap"/>
  </c:chart>
  <c:spPr>
    <a:solidFill>
      <a:srgbClr val="FFFFFF"/>
    </a:solidFill>
    <a:ln w="3484">
      <a:solidFill>
        <a:srgbClr val="000000"/>
      </a:solidFill>
      <a:prstDash val="solid"/>
    </a:ln>
  </c:spPr>
  <c:txPr>
    <a:bodyPr/>
    <a:lstStyle/>
    <a:p>
      <a:pPr>
        <a:defRPr sz="576" b="0" i="0" u="none" strike="noStrike" baseline="0">
          <a:solidFill>
            <a:srgbClr val="000000"/>
          </a:solidFill>
          <a:latin typeface="宋体"/>
          <a:ea typeface="宋体"/>
          <a:cs typeface="宋体"/>
        </a:defRPr>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7791411042944813"/>
          <c:y val="0.18947368421052641"/>
          <c:w val="0.76687116564417346"/>
          <c:h val="0.51578947368421146"/>
        </c:manualLayout>
      </c:layout>
      <c:barChart>
        <c:barDir val="col"/>
        <c:grouping val="clustered"/>
        <c:ser>
          <c:idx val="0"/>
          <c:order val="0"/>
          <c:spPr>
            <a:solidFill>
              <a:srgbClr val="9999FF"/>
            </a:solidFill>
            <a:ln w="13936">
              <a:solidFill>
                <a:srgbClr val="000000"/>
              </a:solidFill>
              <a:prstDash val="solid"/>
            </a:ln>
          </c:spPr>
          <c:val>
            <c:numRef>
              <c:f>tupian!$G$11:$G$24</c:f>
              <c:numCache>
                <c:formatCode>General</c:formatCode>
                <c:ptCount val="14"/>
                <c:pt idx="0">
                  <c:v>7.0000000000000021E-2</c:v>
                </c:pt>
                <c:pt idx="1">
                  <c:v>1.0000000000000005E-2</c:v>
                </c:pt>
                <c:pt idx="2">
                  <c:v>1.0000000000000005E-2</c:v>
                </c:pt>
                <c:pt idx="3">
                  <c:v>1.0000000000000005E-2</c:v>
                </c:pt>
                <c:pt idx="4">
                  <c:v>2.0000000000000011E-2</c:v>
                </c:pt>
                <c:pt idx="5">
                  <c:v>0.1</c:v>
                </c:pt>
                <c:pt idx="6">
                  <c:v>4.0000000000000022E-2</c:v>
                </c:pt>
                <c:pt idx="7">
                  <c:v>0</c:v>
                </c:pt>
                <c:pt idx="8">
                  <c:v>2.0000000000000011E-2</c:v>
                </c:pt>
                <c:pt idx="9">
                  <c:v>1.0000000000000005E-2</c:v>
                </c:pt>
                <c:pt idx="10">
                  <c:v>0.36000000000000032</c:v>
                </c:pt>
                <c:pt idx="11">
                  <c:v>8.0000000000000043E-2</c:v>
                </c:pt>
                <c:pt idx="12">
                  <c:v>0.28000000000000008</c:v>
                </c:pt>
                <c:pt idx="13">
                  <c:v>0</c:v>
                </c:pt>
              </c:numCache>
            </c:numRef>
          </c:val>
        </c:ser>
        <c:axId val="134985216"/>
        <c:axId val="134986752"/>
      </c:barChart>
      <c:catAx>
        <c:axId val="134985216"/>
        <c:scaling>
          <c:orientation val="minMax"/>
        </c:scaling>
        <c:axPos val="b"/>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986752"/>
        <c:crosses val="autoZero"/>
        <c:auto val="1"/>
        <c:lblAlgn val="ctr"/>
        <c:lblOffset val="100"/>
        <c:tickLblSkip val="2"/>
        <c:tickMarkSkip val="1"/>
      </c:catAx>
      <c:valAx>
        <c:axId val="134986752"/>
        <c:scaling>
          <c:orientation val="minMax"/>
        </c:scaling>
        <c:axPos val="l"/>
        <c:majorGridlines>
          <c:spPr>
            <a:ln w="3484">
              <a:solidFill>
                <a:srgbClr val="000000"/>
              </a:solidFill>
              <a:prstDash val="solid"/>
            </a:ln>
          </c:spPr>
        </c:majorGridlines>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4985216"/>
        <c:crosses val="autoZero"/>
        <c:crossBetween val="between"/>
      </c:valAx>
      <c:spPr>
        <a:solidFill>
          <a:srgbClr val="FFFFFF"/>
        </a:solidFill>
        <a:ln w="13936">
          <a:solidFill>
            <a:srgbClr val="808080"/>
          </a:solidFill>
          <a:prstDash val="solid"/>
        </a:ln>
      </c:spPr>
    </c:plotArea>
    <c:plotVisOnly val="1"/>
    <c:dispBlanksAs val="gap"/>
  </c:chart>
  <c:spPr>
    <a:solidFill>
      <a:srgbClr val="FFFFFF"/>
    </a:solidFill>
    <a:ln w="3484">
      <a:solidFill>
        <a:srgbClr val="000000"/>
      </a:solidFill>
      <a:prstDash val="solid"/>
    </a:ln>
  </c:spPr>
  <c:txPr>
    <a:bodyPr/>
    <a:lstStyle/>
    <a:p>
      <a:pPr>
        <a:defRPr sz="576" b="0" i="0" u="none" strike="noStrike" baseline="0">
          <a:solidFill>
            <a:srgbClr val="000000"/>
          </a:solidFill>
          <a:latin typeface="宋体"/>
          <a:ea typeface="宋体"/>
          <a:cs typeface="宋体"/>
        </a:defRPr>
      </a:pPr>
      <a:endParaRPr lang="zh-CN"/>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7791411042944813"/>
          <c:y val="0.18947368421052641"/>
          <c:w val="0.76687116564417346"/>
          <c:h val="0.51578947368421146"/>
        </c:manualLayout>
      </c:layout>
      <c:barChart>
        <c:barDir val="col"/>
        <c:grouping val="clustered"/>
        <c:ser>
          <c:idx val="0"/>
          <c:order val="0"/>
          <c:spPr>
            <a:solidFill>
              <a:srgbClr val="9999FF"/>
            </a:solidFill>
            <a:ln w="13936">
              <a:solidFill>
                <a:srgbClr val="000000"/>
              </a:solidFill>
              <a:prstDash val="solid"/>
            </a:ln>
          </c:spPr>
          <c:val>
            <c:numRef>
              <c:f>tupian!$F$11:$F$24</c:f>
              <c:numCache>
                <c:formatCode>General</c:formatCode>
                <c:ptCount val="14"/>
                <c:pt idx="0">
                  <c:v>3.0000000000000002E-2</c:v>
                </c:pt>
                <c:pt idx="1">
                  <c:v>1.0000000000000005E-2</c:v>
                </c:pt>
                <c:pt idx="2">
                  <c:v>1.0000000000000005E-2</c:v>
                </c:pt>
                <c:pt idx="3">
                  <c:v>0</c:v>
                </c:pt>
                <c:pt idx="4">
                  <c:v>1.0000000000000005E-2</c:v>
                </c:pt>
                <c:pt idx="5">
                  <c:v>0.1</c:v>
                </c:pt>
                <c:pt idx="6">
                  <c:v>0.2</c:v>
                </c:pt>
                <c:pt idx="7">
                  <c:v>0</c:v>
                </c:pt>
                <c:pt idx="8">
                  <c:v>2.0000000000000011E-2</c:v>
                </c:pt>
                <c:pt idx="9">
                  <c:v>1.0000000000000005E-2</c:v>
                </c:pt>
                <c:pt idx="10">
                  <c:v>0.13</c:v>
                </c:pt>
                <c:pt idx="11">
                  <c:v>2.0000000000000011E-2</c:v>
                </c:pt>
                <c:pt idx="12">
                  <c:v>0.45</c:v>
                </c:pt>
                <c:pt idx="13">
                  <c:v>0</c:v>
                </c:pt>
              </c:numCache>
            </c:numRef>
          </c:val>
        </c:ser>
        <c:axId val="135042944"/>
        <c:axId val="135044480"/>
      </c:barChart>
      <c:catAx>
        <c:axId val="135042944"/>
        <c:scaling>
          <c:orientation val="minMax"/>
        </c:scaling>
        <c:axPos val="b"/>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5044480"/>
        <c:crosses val="autoZero"/>
        <c:auto val="1"/>
        <c:lblAlgn val="ctr"/>
        <c:lblOffset val="100"/>
        <c:tickLblSkip val="2"/>
        <c:tickMarkSkip val="1"/>
      </c:catAx>
      <c:valAx>
        <c:axId val="135044480"/>
        <c:scaling>
          <c:orientation val="minMax"/>
        </c:scaling>
        <c:axPos val="l"/>
        <c:majorGridlines>
          <c:spPr>
            <a:ln w="3484">
              <a:solidFill>
                <a:srgbClr val="000000"/>
              </a:solidFill>
              <a:prstDash val="solid"/>
            </a:ln>
          </c:spPr>
        </c:majorGridlines>
        <c:numFmt formatCode="General" sourceLinked="1"/>
        <c:majorTickMark val="cross"/>
        <c:tickLblPos val="nextTo"/>
        <c:spPr>
          <a:ln w="3484">
            <a:solidFill>
              <a:srgbClr val="000000"/>
            </a:solidFill>
            <a:prstDash val="solid"/>
          </a:ln>
        </c:spPr>
        <c:txPr>
          <a:bodyPr rot="0" vert="horz"/>
          <a:lstStyle/>
          <a:p>
            <a:pPr>
              <a:defRPr sz="549" b="0" i="0" u="none" strike="noStrike" baseline="0">
                <a:solidFill>
                  <a:srgbClr val="000000"/>
                </a:solidFill>
                <a:latin typeface="宋体"/>
                <a:ea typeface="宋体"/>
                <a:cs typeface="宋体"/>
              </a:defRPr>
            </a:pPr>
            <a:endParaRPr lang="zh-CN"/>
          </a:p>
        </c:txPr>
        <c:crossAx val="135042944"/>
        <c:crosses val="autoZero"/>
        <c:crossBetween val="between"/>
      </c:valAx>
      <c:spPr>
        <a:solidFill>
          <a:srgbClr val="FFFFFF"/>
        </a:solidFill>
        <a:ln w="13936">
          <a:solidFill>
            <a:srgbClr val="808080"/>
          </a:solidFill>
          <a:prstDash val="solid"/>
        </a:ln>
      </c:spPr>
    </c:plotArea>
    <c:plotVisOnly val="1"/>
    <c:dispBlanksAs val="gap"/>
  </c:chart>
  <c:spPr>
    <a:solidFill>
      <a:srgbClr val="FFFFFF"/>
    </a:solidFill>
    <a:ln w="3484">
      <a:solidFill>
        <a:srgbClr val="000000"/>
      </a:solidFill>
      <a:prstDash val="solid"/>
    </a:ln>
  </c:spPr>
  <c:txPr>
    <a:bodyPr/>
    <a:lstStyle/>
    <a:p>
      <a:pPr>
        <a:defRPr sz="576" b="0" i="0" u="none" strike="noStrike" baseline="0">
          <a:solidFill>
            <a:srgbClr val="000000"/>
          </a:solidFill>
          <a:latin typeface="宋体"/>
          <a:ea typeface="宋体"/>
          <a:cs typeface="宋体"/>
        </a:defRPr>
      </a:pPr>
      <a:endParaRPr lang="zh-CN"/>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zh-CN"/>
  <c:chart>
    <c:plotArea>
      <c:layout>
        <c:manualLayout>
          <c:layoutTarget val="inner"/>
          <c:xMode val="edge"/>
          <c:yMode val="edge"/>
          <c:x val="0.13364055299539171"/>
          <c:y val="0.12765957446808482"/>
          <c:w val="0.82488479262672865"/>
          <c:h val="0.67375886524822792"/>
        </c:manualLayout>
      </c:layout>
      <c:lineChart>
        <c:grouping val="standard"/>
        <c:ser>
          <c:idx val="0"/>
          <c:order val="0"/>
          <c:spPr>
            <a:ln w="15903">
              <a:solidFill>
                <a:srgbClr val="000080"/>
              </a:solidFill>
              <a:prstDash val="solid"/>
            </a:ln>
          </c:spPr>
          <c:marker>
            <c:symbol val="diamond"/>
            <c:size val="6"/>
            <c:spPr>
              <a:solidFill>
                <a:srgbClr val="000080"/>
              </a:solidFill>
              <a:ln>
                <a:solidFill>
                  <a:srgbClr val="000080"/>
                </a:solidFill>
                <a:prstDash val="solid"/>
              </a:ln>
            </c:spPr>
          </c:marker>
          <c:val>
            <c:numRef>
              <c:f>Sheet4!$A$1:$A$16</c:f>
              <c:numCache>
                <c:formatCode>General</c:formatCode>
                <c:ptCount val="16"/>
                <c:pt idx="0">
                  <c:v>0.35030000000000039</c:v>
                </c:pt>
                <c:pt idx="1">
                  <c:v>0.31960000000000038</c:v>
                </c:pt>
                <c:pt idx="2">
                  <c:v>0.29110000000000008</c:v>
                </c:pt>
                <c:pt idx="3">
                  <c:v>0.28760000000000002</c:v>
                </c:pt>
                <c:pt idx="4">
                  <c:v>0.31020000000000031</c:v>
                </c:pt>
                <c:pt idx="5">
                  <c:v>0.26600000000000001</c:v>
                </c:pt>
                <c:pt idx="6">
                  <c:v>0.20039999999999999</c:v>
                </c:pt>
                <c:pt idx="7">
                  <c:v>8.9700000000000127E-2</c:v>
                </c:pt>
                <c:pt idx="8">
                  <c:v>0.1091000000000001</c:v>
                </c:pt>
                <c:pt idx="9">
                  <c:v>0.11119999999999998</c:v>
                </c:pt>
                <c:pt idx="10">
                  <c:v>0.14340000000000022</c:v>
                </c:pt>
                <c:pt idx="11">
                  <c:v>0.43200000000000038</c:v>
                </c:pt>
                <c:pt idx="12">
                  <c:v>0.42530000000000046</c:v>
                </c:pt>
                <c:pt idx="13">
                  <c:v>0.44770000000000004</c:v>
                </c:pt>
                <c:pt idx="14">
                  <c:v>0.49470000000000008</c:v>
                </c:pt>
                <c:pt idx="15">
                  <c:v>0.75230000000000063</c:v>
                </c:pt>
              </c:numCache>
            </c:numRef>
          </c:val>
        </c:ser>
        <c:marker val="1"/>
        <c:axId val="135162880"/>
        <c:axId val="135282048"/>
      </c:lineChart>
      <c:catAx>
        <c:axId val="135162880"/>
        <c:scaling>
          <c:orientation val="minMax"/>
        </c:scaling>
        <c:axPos val="b"/>
        <c:numFmt formatCode="General" sourceLinked="1"/>
        <c:majorTickMark val="cross"/>
        <c:tickLblPos val="nextTo"/>
        <c:spPr>
          <a:ln w="3976">
            <a:solidFill>
              <a:srgbClr val="000000"/>
            </a:solidFill>
            <a:prstDash val="solid"/>
          </a:ln>
        </c:spPr>
        <c:txPr>
          <a:bodyPr rot="0" vert="horz"/>
          <a:lstStyle/>
          <a:p>
            <a:pPr>
              <a:defRPr sz="626" b="0" i="0" u="none" strike="noStrike" baseline="0">
                <a:solidFill>
                  <a:srgbClr val="000000"/>
                </a:solidFill>
                <a:latin typeface="宋体"/>
                <a:ea typeface="宋体"/>
                <a:cs typeface="宋体"/>
              </a:defRPr>
            </a:pPr>
            <a:endParaRPr lang="zh-CN"/>
          </a:p>
        </c:txPr>
        <c:crossAx val="135282048"/>
        <c:crosses val="autoZero"/>
        <c:auto val="1"/>
        <c:lblAlgn val="ctr"/>
        <c:lblOffset val="100"/>
        <c:tickLblSkip val="1"/>
        <c:tickMarkSkip val="1"/>
      </c:catAx>
      <c:valAx>
        <c:axId val="135282048"/>
        <c:scaling>
          <c:orientation val="minMax"/>
          <c:max val="1"/>
        </c:scaling>
        <c:axPos val="l"/>
        <c:majorGridlines>
          <c:spPr>
            <a:ln w="3976">
              <a:solidFill>
                <a:srgbClr val="000000"/>
              </a:solidFill>
              <a:prstDash val="solid"/>
            </a:ln>
          </c:spPr>
        </c:majorGridlines>
        <c:numFmt formatCode="General" sourceLinked="1"/>
        <c:majorTickMark val="cross"/>
        <c:tickLblPos val="nextTo"/>
        <c:spPr>
          <a:ln w="3976">
            <a:solidFill>
              <a:srgbClr val="000000"/>
            </a:solidFill>
            <a:prstDash val="solid"/>
          </a:ln>
        </c:spPr>
        <c:txPr>
          <a:bodyPr rot="0" vert="horz"/>
          <a:lstStyle/>
          <a:p>
            <a:pPr>
              <a:defRPr sz="626" b="0" i="0" u="none" strike="noStrike" baseline="0">
                <a:solidFill>
                  <a:srgbClr val="000000"/>
                </a:solidFill>
                <a:latin typeface="宋体"/>
                <a:ea typeface="宋体"/>
                <a:cs typeface="宋体"/>
              </a:defRPr>
            </a:pPr>
            <a:endParaRPr lang="zh-CN"/>
          </a:p>
        </c:txPr>
        <c:crossAx val="135162880"/>
        <c:crosses val="autoZero"/>
        <c:crossBetween val="between"/>
      </c:valAx>
      <c:spPr>
        <a:solidFill>
          <a:srgbClr val="FFFFFF"/>
        </a:solidFill>
        <a:ln w="15903">
          <a:solidFill>
            <a:srgbClr val="808080"/>
          </a:solidFill>
          <a:prstDash val="solid"/>
        </a:ln>
      </c:spPr>
    </c:plotArea>
    <c:plotVisOnly val="1"/>
    <c:dispBlanksAs val="gap"/>
  </c:chart>
  <c:spPr>
    <a:solidFill>
      <a:srgbClr val="FFFFFF"/>
    </a:solidFill>
    <a:ln w="3976">
      <a:solidFill>
        <a:srgbClr val="000000"/>
      </a:solidFill>
      <a:prstDash val="solid"/>
    </a:ln>
  </c:spPr>
  <c:txPr>
    <a:bodyPr/>
    <a:lstStyle/>
    <a:p>
      <a:pPr>
        <a:defRPr sz="1002" b="0" i="0" u="none" strike="noStrike" baseline="0">
          <a:solidFill>
            <a:srgbClr val="000000"/>
          </a:solidFill>
          <a:latin typeface="宋体"/>
          <a:ea typeface="宋体"/>
          <a:cs typeface="宋体"/>
        </a:defRPr>
      </a:pPr>
      <a:endParaRPr lang="zh-CN"/>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3364055299539171"/>
          <c:y val="0.12765957446808482"/>
          <c:w val="0.82488479262672865"/>
          <c:h val="0.67375886524822792"/>
        </c:manualLayout>
      </c:layout>
      <c:lineChart>
        <c:grouping val="standard"/>
        <c:ser>
          <c:idx val="0"/>
          <c:order val="0"/>
          <c:spPr>
            <a:ln w="15904">
              <a:solidFill>
                <a:srgbClr val="000080"/>
              </a:solidFill>
              <a:prstDash val="solid"/>
            </a:ln>
          </c:spPr>
          <c:marker>
            <c:symbol val="diamond"/>
            <c:size val="6"/>
            <c:spPr>
              <a:solidFill>
                <a:srgbClr val="000080"/>
              </a:solidFill>
              <a:ln>
                <a:solidFill>
                  <a:srgbClr val="000080"/>
                </a:solidFill>
                <a:prstDash val="solid"/>
              </a:ln>
            </c:spPr>
          </c:marker>
          <c:val>
            <c:numRef>
              <c:f>Sheet3!$V$12:$V$27</c:f>
              <c:numCache>
                <c:formatCode>General</c:formatCode>
                <c:ptCount val="16"/>
                <c:pt idx="0">
                  <c:v>0.2293</c:v>
                </c:pt>
                <c:pt idx="1">
                  <c:v>0.11990000000000002</c:v>
                </c:pt>
                <c:pt idx="2">
                  <c:v>5.8500000000000003E-2</c:v>
                </c:pt>
                <c:pt idx="3">
                  <c:v>2.86E-2</c:v>
                </c:pt>
                <c:pt idx="4">
                  <c:v>2.4400000000000002E-2</c:v>
                </c:pt>
                <c:pt idx="5">
                  <c:v>1.0500000000000015E-2</c:v>
                </c:pt>
                <c:pt idx="6">
                  <c:v>1.6000000000000021E-2</c:v>
                </c:pt>
                <c:pt idx="7">
                  <c:v>1.9500000000000028E-2</c:v>
                </c:pt>
                <c:pt idx="8">
                  <c:v>4.6699999999999998E-2</c:v>
                </c:pt>
                <c:pt idx="9">
                  <c:v>4.1800000000000004E-2</c:v>
                </c:pt>
                <c:pt idx="10">
                  <c:v>5.9900000000000064E-2</c:v>
                </c:pt>
                <c:pt idx="11">
                  <c:v>4.1800000000000004E-2</c:v>
                </c:pt>
                <c:pt idx="12">
                  <c:v>6.6199999999999995E-2</c:v>
                </c:pt>
                <c:pt idx="13">
                  <c:v>3.6900000000000002E-2</c:v>
                </c:pt>
                <c:pt idx="14">
                  <c:v>5.7100000000000012E-2</c:v>
                </c:pt>
                <c:pt idx="15">
                  <c:v>0.14290000000000022</c:v>
                </c:pt>
              </c:numCache>
            </c:numRef>
          </c:val>
        </c:ser>
        <c:marker val="1"/>
        <c:axId val="135415680"/>
        <c:axId val="135417856"/>
      </c:lineChart>
      <c:catAx>
        <c:axId val="135415680"/>
        <c:scaling>
          <c:orientation val="minMax"/>
        </c:scaling>
        <c:axPos val="b"/>
        <c:numFmt formatCode="General" sourceLinked="1"/>
        <c:majorTickMark val="cross"/>
        <c:tickLblPos val="nextTo"/>
        <c:spPr>
          <a:ln w="3976">
            <a:solidFill>
              <a:srgbClr val="000000"/>
            </a:solidFill>
            <a:prstDash val="solid"/>
          </a:ln>
        </c:spPr>
        <c:txPr>
          <a:bodyPr rot="0" vert="horz"/>
          <a:lstStyle/>
          <a:p>
            <a:pPr>
              <a:defRPr sz="626" b="0" i="0" u="none" strike="noStrike" baseline="0">
                <a:solidFill>
                  <a:srgbClr val="000000"/>
                </a:solidFill>
                <a:latin typeface="宋体"/>
                <a:ea typeface="宋体"/>
                <a:cs typeface="宋体"/>
              </a:defRPr>
            </a:pPr>
            <a:endParaRPr lang="zh-CN"/>
          </a:p>
        </c:txPr>
        <c:crossAx val="135417856"/>
        <c:crosses val="autoZero"/>
        <c:auto val="1"/>
        <c:lblAlgn val="ctr"/>
        <c:lblOffset val="100"/>
        <c:tickLblSkip val="1"/>
        <c:tickMarkSkip val="1"/>
      </c:catAx>
      <c:valAx>
        <c:axId val="135417856"/>
        <c:scaling>
          <c:orientation val="minMax"/>
          <c:max val="1"/>
        </c:scaling>
        <c:axPos val="l"/>
        <c:majorGridlines>
          <c:spPr>
            <a:ln w="3976">
              <a:solidFill>
                <a:srgbClr val="000000"/>
              </a:solidFill>
              <a:prstDash val="solid"/>
            </a:ln>
          </c:spPr>
        </c:majorGridlines>
        <c:numFmt formatCode="General" sourceLinked="1"/>
        <c:majorTickMark val="cross"/>
        <c:tickLblPos val="nextTo"/>
        <c:spPr>
          <a:ln w="3976">
            <a:solidFill>
              <a:srgbClr val="000000"/>
            </a:solidFill>
            <a:prstDash val="solid"/>
          </a:ln>
        </c:spPr>
        <c:txPr>
          <a:bodyPr rot="0" vert="horz"/>
          <a:lstStyle/>
          <a:p>
            <a:pPr>
              <a:defRPr sz="626" b="0" i="0" u="none" strike="noStrike" baseline="0">
                <a:solidFill>
                  <a:srgbClr val="000000"/>
                </a:solidFill>
                <a:latin typeface="宋体"/>
                <a:ea typeface="宋体"/>
                <a:cs typeface="宋体"/>
              </a:defRPr>
            </a:pPr>
            <a:endParaRPr lang="zh-CN"/>
          </a:p>
        </c:txPr>
        <c:crossAx val="135415680"/>
        <c:crosses val="autoZero"/>
        <c:crossBetween val="between"/>
        <c:majorUnit val="0.2"/>
      </c:valAx>
      <c:spPr>
        <a:solidFill>
          <a:srgbClr val="FFFFFF"/>
        </a:solidFill>
        <a:ln w="15904">
          <a:solidFill>
            <a:srgbClr val="808080"/>
          </a:solidFill>
          <a:prstDash val="solid"/>
        </a:ln>
      </c:spPr>
    </c:plotArea>
    <c:plotVisOnly val="1"/>
    <c:dispBlanksAs val="gap"/>
  </c:chart>
  <c:spPr>
    <a:solidFill>
      <a:srgbClr val="FFFFFF"/>
    </a:solidFill>
    <a:ln w="3976">
      <a:solidFill>
        <a:srgbClr val="000000"/>
      </a:solidFill>
      <a:prstDash val="solid"/>
    </a:ln>
  </c:spPr>
  <c:txPr>
    <a:bodyPr/>
    <a:lstStyle/>
    <a:p>
      <a:pPr>
        <a:defRPr sz="1002" b="0" i="0" u="none" strike="noStrike" baseline="0">
          <a:solidFill>
            <a:srgbClr val="000000"/>
          </a:solidFill>
          <a:latin typeface="宋体"/>
          <a:ea typeface="宋体"/>
          <a:cs typeface="宋体"/>
        </a:defRPr>
      </a:pPr>
      <a:endParaRPr lang="zh-CN"/>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0.13364055299539171"/>
          <c:y val="0.12765957446808482"/>
          <c:w val="0.82488479262672865"/>
          <c:h val="0.67375886524822792"/>
        </c:manualLayout>
      </c:layout>
      <c:lineChart>
        <c:grouping val="standard"/>
        <c:ser>
          <c:idx val="0"/>
          <c:order val="0"/>
          <c:spPr>
            <a:ln w="14964">
              <a:solidFill>
                <a:srgbClr val="000080"/>
              </a:solidFill>
              <a:prstDash val="solid"/>
            </a:ln>
          </c:spPr>
          <c:marker>
            <c:symbol val="diamond"/>
            <c:size val="5"/>
            <c:spPr>
              <a:solidFill>
                <a:srgbClr val="000080"/>
              </a:solidFill>
              <a:ln>
                <a:solidFill>
                  <a:srgbClr val="000080"/>
                </a:solidFill>
                <a:prstDash val="solid"/>
              </a:ln>
            </c:spPr>
          </c:marker>
          <c:val>
            <c:numRef>
              <c:f>'120幅其它情感特征评价'!$X$760:$AC$760</c:f>
              <c:numCache>
                <c:formatCode>General</c:formatCode>
                <c:ptCount val="6"/>
                <c:pt idx="0">
                  <c:v>0.39326064935782773</c:v>
                </c:pt>
                <c:pt idx="1">
                  <c:v>0.55024294598953349</c:v>
                </c:pt>
                <c:pt idx="2">
                  <c:v>0.39398017374422017</c:v>
                </c:pt>
                <c:pt idx="3">
                  <c:v>0.36121670461759281</c:v>
                </c:pt>
                <c:pt idx="4">
                  <c:v>0.51543281423852583</c:v>
                </c:pt>
                <c:pt idx="5">
                  <c:v>0.53110789852415663</c:v>
                </c:pt>
              </c:numCache>
            </c:numRef>
          </c:val>
        </c:ser>
        <c:marker val="1"/>
        <c:axId val="135789568"/>
        <c:axId val="135664384"/>
      </c:lineChart>
      <c:catAx>
        <c:axId val="135789568"/>
        <c:scaling>
          <c:orientation val="minMax"/>
        </c:scaling>
        <c:axPos val="b"/>
        <c:numFmt formatCode="General" sourceLinked="1"/>
        <c:majorTickMark val="cross"/>
        <c:tickLblPos val="nextTo"/>
        <c:spPr>
          <a:ln w="3741">
            <a:solidFill>
              <a:srgbClr val="000000"/>
            </a:solidFill>
            <a:prstDash val="solid"/>
          </a:ln>
        </c:spPr>
        <c:txPr>
          <a:bodyPr rot="0" vert="horz"/>
          <a:lstStyle/>
          <a:p>
            <a:pPr>
              <a:defRPr sz="589" b="0" i="0" u="none" strike="noStrike" baseline="0">
                <a:solidFill>
                  <a:srgbClr val="000000"/>
                </a:solidFill>
                <a:latin typeface="宋体"/>
                <a:ea typeface="宋体"/>
                <a:cs typeface="宋体"/>
              </a:defRPr>
            </a:pPr>
            <a:endParaRPr lang="zh-CN"/>
          </a:p>
        </c:txPr>
        <c:crossAx val="135664384"/>
        <c:crosses val="autoZero"/>
        <c:auto val="1"/>
        <c:lblAlgn val="ctr"/>
        <c:lblOffset val="100"/>
        <c:tickLblSkip val="1"/>
        <c:tickMarkSkip val="1"/>
      </c:catAx>
      <c:valAx>
        <c:axId val="135664384"/>
        <c:scaling>
          <c:orientation val="minMax"/>
          <c:max val="1"/>
        </c:scaling>
        <c:axPos val="l"/>
        <c:majorGridlines>
          <c:spPr>
            <a:ln w="3741">
              <a:solidFill>
                <a:srgbClr val="000000"/>
              </a:solidFill>
              <a:prstDash val="solid"/>
            </a:ln>
          </c:spPr>
        </c:majorGridlines>
        <c:numFmt formatCode="General" sourceLinked="1"/>
        <c:majorTickMark val="cross"/>
        <c:tickLblPos val="nextTo"/>
        <c:spPr>
          <a:ln w="3741">
            <a:solidFill>
              <a:srgbClr val="000000"/>
            </a:solidFill>
            <a:prstDash val="solid"/>
          </a:ln>
        </c:spPr>
        <c:txPr>
          <a:bodyPr rot="0" vert="horz"/>
          <a:lstStyle/>
          <a:p>
            <a:pPr>
              <a:defRPr sz="589" b="0" i="0" u="none" strike="noStrike" baseline="0">
                <a:solidFill>
                  <a:srgbClr val="000000"/>
                </a:solidFill>
                <a:latin typeface="宋体"/>
                <a:ea typeface="宋体"/>
                <a:cs typeface="宋体"/>
              </a:defRPr>
            </a:pPr>
            <a:endParaRPr lang="zh-CN"/>
          </a:p>
        </c:txPr>
        <c:crossAx val="135789568"/>
        <c:crosses val="autoZero"/>
        <c:crossBetween val="between"/>
      </c:valAx>
      <c:spPr>
        <a:solidFill>
          <a:srgbClr val="FFFFFF"/>
        </a:solidFill>
        <a:ln w="14964">
          <a:solidFill>
            <a:srgbClr val="808080"/>
          </a:solidFill>
          <a:prstDash val="solid"/>
        </a:ln>
      </c:spPr>
    </c:plotArea>
    <c:plotVisOnly val="1"/>
    <c:dispBlanksAs val="gap"/>
  </c:chart>
  <c:spPr>
    <a:solidFill>
      <a:srgbClr val="FFFFFF"/>
    </a:solidFill>
    <a:ln w="3741">
      <a:solidFill>
        <a:srgbClr val="000000"/>
      </a:solidFill>
      <a:prstDash val="solid"/>
    </a:ln>
  </c:spPr>
  <c:txPr>
    <a:bodyPr/>
    <a:lstStyle/>
    <a:p>
      <a:pPr>
        <a:defRPr sz="943" b="0" i="0" u="none" strike="noStrike" baseline="0">
          <a:solidFill>
            <a:srgbClr val="000000"/>
          </a:solidFill>
          <a:latin typeface="宋体"/>
          <a:ea typeface="宋体"/>
          <a:cs typeface="宋体"/>
        </a:defRPr>
      </a:pPr>
      <a:endParaRPr lang="zh-CN"/>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7EA934-B6CD-48D3-AEFE-7B42827470DB}"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zh-CN" altLang="en-US"/>
        </a:p>
      </dgm:t>
    </dgm:pt>
    <dgm:pt modelId="{C2BE2423-C386-49A3-A7C7-28853FC8BA5E}">
      <dgm:prSet phldrT="[文本]" custT="1"/>
      <dgm:spPr/>
      <dgm:t>
        <a:bodyPr/>
        <a:lstStyle/>
        <a:p>
          <a:r>
            <a:rPr lang="en-US" altLang="zh-CN" sz="3600" dirty="0" smtClean="0">
              <a:latin typeface="Times New Roman" pitchFamily="18" charset="0"/>
              <a:cs typeface="Times New Roman" pitchFamily="18" charset="0"/>
            </a:rPr>
            <a:t>School of Management</a:t>
          </a:r>
          <a:endParaRPr lang="zh-CN" altLang="en-US" sz="3600" dirty="0">
            <a:latin typeface="Times New Roman" pitchFamily="18" charset="0"/>
            <a:cs typeface="Times New Roman" pitchFamily="18" charset="0"/>
          </a:endParaRPr>
        </a:p>
      </dgm:t>
    </dgm:pt>
    <dgm:pt modelId="{69D70BF5-B7BF-4290-8A76-D4652EECEF74}" type="parTrans" cxnId="{223A53D3-5F38-40D6-ADB3-128107BA48F9}">
      <dgm:prSet/>
      <dgm:spPr/>
      <dgm:t>
        <a:bodyPr/>
        <a:lstStyle/>
        <a:p>
          <a:endParaRPr lang="zh-CN" altLang="en-US" sz="3600">
            <a:latin typeface="Times New Roman" pitchFamily="18" charset="0"/>
            <a:cs typeface="Times New Roman" pitchFamily="18" charset="0"/>
          </a:endParaRPr>
        </a:p>
      </dgm:t>
    </dgm:pt>
    <dgm:pt modelId="{73164670-9B29-4C85-B543-CC7E2B964276}" type="sibTrans" cxnId="{223A53D3-5F38-40D6-ADB3-128107BA48F9}">
      <dgm:prSet/>
      <dgm:spPr/>
      <dgm:t>
        <a:bodyPr/>
        <a:lstStyle/>
        <a:p>
          <a:endParaRPr lang="zh-CN" altLang="en-US" sz="3600">
            <a:latin typeface="Times New Roman" pitchFamily="18" charset="0"/>
            <a:cs typeface="Times New Roman" pitchFamily="18" charset="0"/>
          </a:endParaRPr>
        </a:p>
      </dgm:t>
    </dgm:pt>
    <dgm:pt modelId="{4B509568-7588-467A-9674-16B996945817}">
      <dgm:prSet phldrT="[文本]" custT="1"/>
      <dgm:spPr/>
      <dgm:t>
        <a:bodyPr/>
        <a:lstStyle/>
        <a:p>
          <a:r>
            <a:rPr lang="en-US" altLang="zh-CN" sz="3600" dirty="0" smtClean="0">
              <a:latin typeface="Times New Roman" pitchFamily="18" charset="0"/>
              <a:cs typeface="Times New Roman" pitchFamily="18" charset="0"/>
            </a:rPr>
            <a:t>HRM</a:t>
          </a:r>
          <a:endParaRPr lang="zh-CN" altLang="en-US" sz="3600" dirty="0">
            <a:latin typeface="Times New Roman" pitchFamily="18" charset="0"/>
            <a:cs typeface="Times New Roman" pitchFamily="18" charset="0"/>
          </a:endParaRPr>
        </a:p>
      </dgm:t>
    </dgm:pt>
    <dgm:pt modelId="{5413AF02-2DC6-4764-8C7F-0297245C5C5D}" type="parTrans" cxnId="{4FC88497-2FCD-4D4C-9DF7-A0CCBBB3CD58}">
      <dgm:prSet/>
      <dgm:spPr/>
      <dgm:t>
        <a:bodyPr/>
        <a:lstStyle/>
        <a:p>
          <a:endParaRPr lang="zh-CN" altLang="en-US" sz="3600">
            <a:latin typeface="Times New Roman" pitchFamily="18" charset="0"/>
            <a:cs typeface="Times New Roman" pitchFamily="18" charset="0"/>
          </a:endParaRPr>
        </a:p>
      </dgm:t>
    </dgm:pt>
    <dgm:pt modelId="{2FEACC62-DA2A-4095-BBF5-68154C870207}" type="sibTrans" cxnId="{4FC88497-2FCD-4D4C-9DF7-A0CCBBB3CD58}">
      <dgm:prSet/>
      <dgm:spPr/>
      <dgm:t>
        <a:bodyPr/>
        <a:lstStyle/>
        <a:p>
          <a:endParaRPr lang="zh-CN" altLang="en-US" sz="3600">
            <a:latin typeface="Times New Roman" pitchFamily="18" charset="0"/>
            <a:cs typeface="Times New Roman" pitchFamily="18" charset="0"/>
          </a:endParaRPr>
        </a:p>
      </dgm:t>
    </dgm:pt>
    <dgm:pt modelId="{CB1DA52E-9BD0-4E93-B631-5E26B025507C}">
      <dgm:prSet phldrT="[文本]" custT="1"/>
      <dgm:spPr/>
      <dgm:t>
        <a:bodyPr/>
        <a:lstStyle/>
        <a:p>
          <a:r>
            <a:rPr lang="en-US" altLang="zh-CN" sz="3600" dirty="0" smtClean="0">
              <a:latin typeface="Times New Roman" pitchFamily="18" charset="0"/>
              <a:cs typeface="Times New Roman" pitchFamily="18" charset="0"/>
            </a:rPr>
            <a:t>PA</a:t>
          </a:r>
          <a:endParaRPr lang="zh-CN" altLang="en-US" sz="3600" dirty="0">
            <a:latin typeface="Times New Roman" pitchFamily="18" charset="0"/>
            <a:cs typeface="Times New Roman" pitchFamily="18" charset="0"/>
          </a:endParaRPr>
        </a:p>
      </dgm:t>
    </dgm:pt>
    <dgm:pt modelId="{15D6DB3B-EE5D-4B48-907C-D7B8B7D53298}" type="parTrans" cxnId="{E26F6D0B-051A-4DAE-98E4-B6E263A47167}">
      <dgm:prSet/>
      <dgm:spPr/>
      <dgm:t>
        <a:bodyPr/>
        <a:lstStyle/>
        <a:p>
          <a:endParaRPr lang="zh-CN" altLang="en-US" sz="3600">
            <a:latin typeface="Times New Roman" pitchFamily="18" charset="0"/>
            <a:cs typeface="Times New Roman" pitchFamily="18" charset="0"/>
          </a:endParaRPr>
        </a:p>
      </dgm:t>
    </dgm:pt>
    <dgm:pt modelId="{0BD8E068-DB98-4599-A690-BFE6EB4451F7}" type="sibTrans" cxnId="{E26F6D0B-051A-4DAE-98E4-B6E263A47167}">
      <dgm:prSet/>
      <dgm:spPr/>
      <dgm:t>
        <a:bodyPr/>
        <a:lstStyle/>
        <a:p>
          <a:endParaRPr lang="zh-CN" altLang="en-US" sz="3600">
            <a:latin typeface="Times New Roman" pitchFamily="18" charset="0"/>
            <a:cs typeface="Times New Roman" pitchFamily="18" charset="0"/>
          </a:endParaRPr>
        </a:p>
      </dgm:t>
    </dgm:pt>
    <dgm:pt modelId="{A82EF7F2-8C08-416C-879C-35C45EEF5FEE}">
      <dgm:prSet phldrT="[文本]" custT="1"/>
      <dgm:spPr/>
      <dgm:t>
        <a:bodyPr/>
        <a:lstStyle/>
        <a:p>
          <a:r>
            <a:rPr lang="en-US" altLang="zh-CN" sz="3600" dirty="0" smtClean="0">
              <a:latin typeface="Times New Roman" pitchFamily="18" charset="0"/>
              <a:cs typeface="Times New Roman" pitchFamily="18" charset="0"/>
            </a:rPr>
            <a:t>IM</a:t>
          </a:r>
          <a:endParaRPr lang="zh-CN" altLang="en-US" sz="3600" dirty="0">
            <a:latin typeface="Times New Roman" pitchFamily="18" charset="0"/>
            <a:cs typeface="Times New Roman" pitchFamily="18" charset="0"/>
          </a:endParaRPr>
        </a:p>
      </dgm:t>
    </dgm:pt>
    <dgm:pt modelId="{10EB8153-9865-49C2-AE4D-DCE1546C8470}" type="parTrans" cxnId="{EBCFE646-4046-4DCC-BA9B-32142E3C6989}">
      <dgm:prSet/>
      <dgm:spPr/>
      <dgm:t>
        <a:bodyPr/>
        <a:lstStyle/>
        <a:p>
          <a:endParaRPr lang="zh-CN" altLang="en-US" sz="3600">
            <a:latin typeface="Times New Roman" pitchFamily="18" charset="0"/>
            <a:cs typeface="Times New Roman" pitchFamily="18" charset="0"/>
          </a:endParaRPr>
        </a:p>
      </dgm:t>
    </dgm:pt>
    <dgm:pt modelId="{A84135F0-624D-417C-98FD-71D91DA4A3BF}" type="sibTrans" cxnId="{EBCFE646-4046-4DCC-BA9B-32142E3C6989}">
      <dgm:prSet/>
      <dgm:spPr/>
      <dgm:t>
        <a:bodyPr/>
        <a:lstStyle/>
        <a:p>
          <a:endParaRPr lang="zh-CN" altLang="en-US" sz="3600">
            <a:latin typeface="Times New Roman" pitchFamily="18" charset="0"/>
            <a:cs typeface="Times New Roman" pitchFamily="18" charset="0"/>
          </a:endParaRPr>
        </a:p>
      </dgm:t>
    </dgm:pt>
    <dgm:pt modelId="{B4DA2495-A287-4CBB-96F1-4F6A0E46F163}">
      <dgm:prSet phldrT="[文本]" custT="1"/>
      <dgm:spPr/>
      <dgm:t>
        <a:bodyPr/>
        <a:lstStyle/>
        <a:p>
          <a:r>
            <a:rPr lang="en-US" altLang="zh-CN" sz="3600" dirty="0" smtClean="0">
              <a:latin typeface="Times New Roman" pitchFamily="18" charset="0"/>
              <a:cs typeface="Times New Roman" pitchFamily="18" charset="0"/>
            </a:rPr>
            <a:t>SS</a:t>
          </a:r>
          <a:endParaRPr lang="zh-CN" altLang="en-US" sz="3600" dirty="0">
            <a:latin typeface="Times New Roman" pitchFamily="18" charset="0"/>
            <a:cs typeface="Times New Roman" pitchFamily="18" charset="0"/>
          </a:endParaRPr>
        </a:p>
      </dgm:t>
    </dgm:pt>
    <dgm:pt modelId="{73E1AAB8-B792-4F4E-8C11-6183AEE4EA2E}" type="parTrans" cxnId="{DE7F3717-8DBC-4DC6-B057-DBB99D60945D}">
      <dgm:prSet/>
      <dgm:spPr/>
      <dgm:t>
        <a:bodyPr/>
        <a:lstStyle/>
        <a:p>
          <a:endParaRPr lang="zh-CN" altLang="en-US" sz="3600">
            <a:latin typeface="Times New Roman" pitchFamily="18" charset="0"/>
            <a:cs typeface="Times New Roman" pitchFamily="18" charset="0"/>
          </a:endParaRPr>
        </a:p>
      </dgm:t>
    </dgm:pt>
    <dgm:pt modelId="{5CEFB1AD-9463-4BC7-9F42-C42EA0506E67}" type="sibTrans" cxnId="{DE7F3717-8DBC-4DC6-B057-DBB99D60945D}">
      <dgm:prSet/>
      <dgm:spPr/>
      <dgm:t>
        <a:bodyPr/>
        <a:lstStyle/>
        <a:p>
          <a:endParaRPr lang="zh-CN" altLang="en-US" sz="3600">
            <a:latin typeface="Times New Roman" pitchFamily="18" charset="0"/>
            <a:cs typeface="Times New Roman" pitchFamily="18" charset="0"/>
          </a:endParaRPr>
        </a:p>
      </dgm:t>
    </dgm:pt>
    <dgm:pt modelId="{E7165001-9076-4640-8F13-67D215089042}" type="pres">
      <dgm:prSet presAssocID="{337EA934-B6CD-48D3-AEFE-7B42827470DB}" presName="hierChild1" presStyleCnt="0">
        <dgm:presLayoutVars>
          <dgm:orgChart val="1"/>
          <dgm:chPref val="1"/>
          <dgm:dir/>
          <dgm:animOne val="branch"/>
          <dgm:animLvl val="lvl"/>
          <dgm:resizeHandles/>
        </dgm:presLayoutVars>
      </dgm:prSet>
      <dgm:spPr/>
      <dgm:t>
        <a:bodyPr/>
        <a:lstStyle/>
        <a:p>
          <a:endParaRPr lang="zh-CN" altLang="en-US"/>
        </a:p>
      </dgm:t>
    </dgm:pt>
    <dgm:pt modelId="{16FBEF6C-AE27-4D01-9D08-97E4B9E1CBC4}" type="pres">
      <dgm:prSet presAssocID="{C2BE2423-C386-49A3-A7C7-28853FC8BA5E}" presName="hierRoot1" presStyleCnt="0">
        <dgm:presLayoutVars>
          <dgm:hierBranch val="init"/>
        </dgm:presLayoutVars>
      </dgm:prSet>
      <dgm:spPr/>
      <dgm:t>
        <a:bodyPr/>
        <a:lstStyle/>
        <a:p>
          <a:endParaRPr lang="zh-CN" altLang="en-US"/>
        </a:p>
      </dgm:t>
    </dgm:pt>
    <dgm:pt modelId="{21B263BC-0E6A-4BF4-86AE-B09DD2D9001A}" type="pres">
      <dgm:prSet presAssocID="{C2BE2423-C386-49A3-A7C7-28853FC8BA5E}" presName="rootComposite1" presStyleCnt="0"/>
      <dgm:spPr/>
      <dgm:t>
        <a:bodyPr/>
        <a:lstStyle/>
        <a:p>
          <a:endParaRPr lang="zh-CN" altLang="en-US"/>
        </a:p>
      </dgm:t>
    </dgm:pt>
    <dgm:pt modelId="{488A0CCA-D96F-44E4-954D-262C89216AFA}" type="pres">
      <dgm:prSet presAssocID="{C2BE2423-C386-49A3-A7C7-28853FC8BA5E}" presName="rootText1" presStyleLbl="node0" presStyleIdx="0" presStyleCnt="1" custScaleX="300403">
        <dgm:presLayoutVars>
          <dgm:chPref val="3"/>
        </dgm:presLayoutVars>
      </dgm:prSet>
      <dgm:spPr/>
      <dgm:t>
        <a:bodyPr/>
        <a:lstStyle/>
        <a:p>
          <a:endParaRPr lang="zh-CN" altLang="en-US"/>
        </a:p>
      </dgm:t>
    </dgm:pt>
    <dgm:pt modelId="{C41D536A-ABEF-4F26-89BD-031E822AB7A6}" type="pres">
      <dgm:prSet presAssocID="{C2BE2423-C386-49A3-A7C7-28853FC8BA5E}" presName="rootConnector1" presStyleLbl="node1" presStyleIdx="0" presStyleCnt="0"/>
      <dgm:spPr/>
      <dgm:t>
        <a:bodyPr/>
        <a:lstStyle/>
        <a:p>
          <a:endParaRPr lang="zh-CN" altLang="en-US"/>
        </a:p>
      </dgm:t>
    </dgm:pt>
    <dgm:pt modelId="{C23E669F-EE59-4BFE-872D-5C88B5DFAAD0}" type="pres">
      <dgm:prSet presAssocID="{C2BE2423-C386-49A3-A7C7-28853FC8BA5E}" presName="hierChild2" presStyleCnt="0"/>
      <dgm:spPr/>
      <dgm:t>
        <a:bodyPr/>
        <a:lstStyle/>
        <a:p>
          <a:endParaRPr lang="zh-CN" altLang="en-US"/>
        </a:p>
      </dgm:t>
    </dgm:pt>
    <dgm:pt modelId="{E4CE0873-DED7-4AED-9783-A12CDFA92C83}" type="pres">
      <dgm:prSet presAssocID="{5413AF02-2DC6-4764-8C7F-0297245C5C5D}" presName="Name37" presStyleLbl="parChTrans1D2" presStyleIdx="0" presStyleCnt="4"/>
      <dgm:spPr/>
      <dgm:t>
        <a:bodyPr/>
        <a:lstStyle/>
        <a:p>
          <a:endParaRPr lang="zh-CN" altLang="en-US"/>
        </a:p>
      </dgm:t>
    </dgm:pt>
    <dgm:pt modelId="{CAEF2252-E9C2-4714-8C9F-687F2557F3DA}" type="pres">
      <dgm:prSet presAssocID="{4B509568-7588-467A-9674-16B996945817}" presName="hierRoot2" presStyleCnt="0">
        <dgm:presLayoutVars>
          <dgm:hierBranch val="init"/>
        </dgm:presLayoutVars>
      </dgm:prSet>
      <dgm:spPr/>
      <dgm:t>
        <a:bodyPr/>
        <a:lstStyle/>
        <a:p>
          <a:endParaRPr lang="zh-CN" altLang="en-US"/>
        </a:p>
      </dgm:t>
    </dgm:pt>
    <dgm:pt modelId="{ABCFA96D-D0B9-461E-A05C-4734B99600EF}" type="pres">
      <dgm:prSet presAssocID="{4B509568-7588-467A-9674-16B996945817}" presName="rootComposite" presStyleCnt="0"/>
      <dgm:spPr/>
      <dgm:t>
        <a:bodyPr/>
        <a:lstStyle/>
        <a:p>
          <a:endParaRPr lang="zh-CN" altLang="en-US"/>
        </a:p>
      </dgm:t>
    </dgm:pt>
    <dgm:pt modelId="{7AC1673A-913A-4F38-AEF3-F904DFA324C3}" type="pres">
      <dgm:prSet presAssocID="{4B509568-7588-467A-9674-16B996945817}" presName="rootText" presStyleLbl="node2" presStyleIdx="0" presStyleCnt="4">
        <dgm:presLayoutVars>
          <dgm:chPref val="3"/>
        </dgm:presLayoutVars>
      </dgm:prSet>
      <dgm:spPr/>
      <dgm:t>
        <a:bodyPr/>
        <a:lstStyle/>
        <a:p>
          <a:endParaRPr lang="zh-CN" altLang="en-US"/>
        </a:p>
      </dgm:t>
    </dgm:pt>
    <dgm:pt modelId="{85560580-B7D6-4671-8927-A061F5B057B1}" type="pres">
      <dgm:prSet presAssocID="{4B509568-7588-467A-9674-16B996945817}" presName="rootConnector" presStyleLbl="node2" presStyleIdx="0" presStyleCnt="4"/>
      <dgm:spPr/>
      <dgm:t>
        <a:bodyPr/>
        <a:lstStyle/>
        <a:p>
          <a:endParaRPr lang="zh-CN" altLang="en-US"/>
        </a:p>
      </dgm:t>
    </dgm:pt>
    <dgm:pt modelId="{72DE7417-A6E9-44F6-877B-D4BD825FEC8F}" type="pres">
      <dgm:prSet presAssocID="{4B509568-7588-467A-9674-16B996945817}" presName="hierChild4" presStyleCnt="0"/>
      <dgm:spPr/>
      <dgm:t>
        <a:bodyPr/>
        <a:lstStyle/>
        <a:p>
          <a:endParaRPr lang="zh-CN" altLang="en-US"/>
        </a:p>
      </dgm:t>
    </dgm:pt>
    <dgm:pt modelId="{8C6B1A19-CF19-4825-96B2-85768176EC24}" type="pres">
      <dgm:prSet presAssocID="{4B509568-7588-467A-9674-16B996945817}" presName="hierChild5" presStyleCnt="0"/>
      <dgm:spPr/>
      <dgm:t>
        <a:bodyPr/>
        <a:lstStyle/>
        <a:p>
          <a:endParaRPr lang="zh-CN" altLang="en-US"/>
        </a:p>
      </dgm:t>
    </dgm:pt>
    <dgm:pt modelId="{2E8EAD45-40FD-4157-8A16-DA008573998A}" type="pres">
      <dgm:prSet presAssocID="{15D6DB3B-EE5D-4B48-907C-D7B8B7D53298}" presName="Name37" presStyleLbl="parChTrans1D2" presStyleIdx="1" presStyleCnt="4"/>
      <dgm:spPr/>
      <dgm:t>
        <a:bodyPr/>
        <a:lstStyle/>
        <a:p>
          <a:endParaRPr lang="zh-CN" altLang="en-US"/>
        </a:p>
      </dgm:t>
    </dgm:pt>
    <dgm:pt modelId="{A375FD04-8B48-4775-886A-50603C3C8D11}" type="pres">
      <dgm:prSet presAssocID="{CB1DA52E-9BD0-4E93-B631-5E26B025507C}" presName="hierRoot2" presStyleCnt="0">
        <dgm:presLayoutVars>
          <dgm:hierBranch val="init"/>
        </dgm:presLayoutVars>
      </dgm:prSet>
      <dgm:spPr/>
      <dgm:t>
        <a:bodyPr/>
        <a:lstStyle/>
        <a:p>
          <a:endParaRPr lang="zh-CN" altLang="en-US"/>
        </a:p>
      </dgm:t>
    </dgm:pt>
    <dgm:pt modelId="{ADC4EAC9-BF73-4700-A09B-2CF5F34D8D59}" type="pres">
      <dgm:prSet presAssocID="{CB1DA52E-9BD0-4E93-B631-5E26B025507C}" presName="rootComposite" presStyleCnt="0"/>
      <dgm:spPr/>
      <dgm:t>
        <a:bodyPr/>
        <a:lstStyle/>
        <a:p>
          <a:endParaRPr lang="zh-CN" altLang="en-US"/>
        </a:p>
      </dgm:t>
    </dgm:pt>
    <dgm:pt modelId="{B4CA5D17-D7DD-4AF8-B4C4-C56A11228E0B}" type="pres">
      <dgm:prSet presAssocID="{CB1DA52E-9BD0-4E93-B631-5E26B025507C}" presName="rootText" presStyleLbl="node2" presStyleIdx="1" presStyleCnt="4">
        <dgm:presLayoutVars>
          <dgm:chPref val="3"/>
        </dgm:presLayoutVars>
      </dgm:prSet>
      <dgm:spPr/>
      <dgm:t>
        <a:bodyPr/>
        <a:lstStyle/>
        <a:p>
          <a:endParaRPr lang="zh-CN" altLang="en-US"/>
        </a:p>
      </dgm:t>
    </dgm:pt>
    <dgm:pt modelId="{2E1A5E26-009F-49D6-889C-70C1259FCC5B}" type="pres">
      <dgm:prSet presAssocID="{CB1DA52E-9BD0-4E93-B631-5E26B025507C}" presName="rootConnector" presStyleLbl="node2" presStyleIdx="1" presStyleCnt="4"/>
      <dgm:spPr/>
      <dgm:t>
        <a:bodyPr/>
        <a:lstStyle/>
        <a:p>
          <a:endParaRPr lang="zh-CN" altLang="en-US"/>
        </a:p>
      </dgm:t>
    </dgm:pt>
    <dgm:pt modelId="{31B97854-B130-4761-B28C-AB87928380EE}" type="pres">
      <dgm:prSet presAssocID="{CB1DA52E-9BD0-4E93-B631-5E26B025507C}" presName="hierChild4" presStyleCnt="0"/>
      <dgm:spPr/>
      <dgm:t>
        <a:bodyPr/>
        <a:lstStyle/>
        <a:p>
          <a:endParaRPr lang="zh-CN" altLang="en-US"/>
        </a:p>
      </dgm:t>
    </dgm:pt>
    <dgm:pt modelId="{13C95469-5813-487A-B8B5-3D9206C6D065}" type="pres">
      <dgm:prSet presAssocID="{CB1DA52E-9BD0-4E93-B631-5E26B025507C}" presName="hierChild5" presStyleCnt="0"/>
      <dgm:spPr/>
      <dgm:t>
        <a:bodyPr/>
        <a:lstStyle/>
        <a:p>
          <a:endParaRPr lang="zh-CN" altLang="en-US"/>
        </a:p>
      </dgm:t>
    </dgm:pt>
    <dgm:pt modelId="{222EBBE3-3522-46DF-9D07-3976C5EB5960}" type="pres">
      <dgm:prSet presAssocID="{10EB8153-9865-49C2-AE4D-DCE1546C8470}" presName="Name37" presStyleLbl="parChTrans1D2" presStyleIdx="2" presStyleCnt="4"/>
      <dgm:spPr/>
      <dgm:t>
        <a:bodyPr/>
        <a:lstStyle/>
        <a:p>
          <a:endParaRPr lang="zh-CN" altLang="en-US"/>
        </a:p>
      </dgm:t>
    </dgm:pt>
    <dgm:pt modelId="{3250ACE9-58D1-4016-B890-6BCA9216F84F}" type="pres">
      <dgm:prSet presAssocID="{A82EF7F2-8C08-416C-879C-35C45EEF5FEE}" presName="hierRoot2" presStyleCnt="0">
        <dgm:presLayoutVars>
          <dgm:hierBranch val="init"/>
        </dgm:presLayoutVars>
      </dgm:prSet>
      <dgm:spPr/>
      <dgm:t>
        <a:bodyPr/>
        <a:lstStyle/>
        <a:p>
          <a:endParaRPr lang="zh-CN" altLang="en-US"/>
        </a:p>
      </dgm:t>
    </dgm:pt>
    <dgm:pt modelId="{1BF45E01-AB26-4A38-A9CC-5AEEB6308FD7}" type="pres">
      <dgm:prSet presAssocID="{A82EF7F2-8C08-416C-879C-35C45EEF5FEE}" presName="rootComposite" presStyleCnt="0"/>
      <dgm:spPr/>
      <dgm:t>
        <a:bodyPr/>
        <a:lstStyle/>
        <a:p>
          <a:endParaRPr lang="zh-CN" altLang="en-US"/>
        </a:p>
      </dgm:t>
    </dgm:pt>
    <dgm:pt modelId="{4532750A-1CFE-40D0-8796-778914E6EAB1}" type="pres">
      <dgm:prSet presAssocID="{A82EF7F2-8C08-416C-879C-35C45EEF5FEE}" presName="rootText" presStyleLbl="node2" presStyleIdx="2" presStyleCnt="4">
        <dgm:presLayoutVars>
          <dgm:chPref val="3"/>
        </dgm:presLayoutVars>
      </dgm:prSet>
      <dgm:spPr/>
      <dgm:t>
        <a:bodyPr/>
        <a:lstStyle/>
        <a:p>
          <a:endParaRPr lang="zh-CN" altLang="en-US"/>
        </a:p>
      </dgm:t>
    </dgm:pt>
    <dgm:pt modelId="{66F37D5D-070E-4804-9C6C-174F2815BD68}" type="pres">
      <dgm:prSet presAssocID="{A82EF7F2-8C08-416C-879C-35C45EEF5FEE}" presName="rootConnector" presStyleLbl="node2" presStyleIdx="2" presStyleCnt="4"/>
      <dgm:spPr/>
      <dgm:t>
        <a:bodyPr/>
        <a:lstStyle/>
        <a:p>
          <a:endParaRPr lang="zh-CN" altLang="en-US"/>
        </a:p>
      </dgm:t>
    </dgm:pt>
    <dgm:pt modelId="{4E35950C-7D27-4B3D-A030-A8400B36A834}" type="pres">
      <dgm:prSet presAssocID="{A82EF7F2-8C08-416C-879C-35C45EEF5FEE}" presName="hierChild4" presStyleCnt="0"/>
      <dgm:spPr/>
      <dgm:t>
        <a:bodyPr/>
        <a:lstStyle/>
        <a:p>
          <a:endParaRPr lang="zh-CN" altLang="en-US"/>
        </a:p>
      </dgm:t>
    </dgm:pt>
    <dgm:pt modelId="{7F1FE1FD-C99D-4FD2-BC64-E1EE388B1562}" type="pres">
      <dgm:prSet presAssocID="{A82EF7F2-8C08-416C-879C-35C45EEF5FEE}" presName="hierChild5" presStyleCnt="0"/>
      <dgm:spPr/>
      <dgm:t>
        <a:bodyPr/>
        <a:lstStyle/>
        <a:p>
          <a:endParaRPr lang="zh-CN" altLang="en-US"/>
        </a:p>
      </dgm:t>
    </dgm:pt>
    <dgm:pt modelId="{4853642B-E61F-4CF3-BB21-95494F23A555}" type="pres">
      <dgm:prSet presAssocID="{73E1AAB8-B792-4F4E-8C11-6183AEE4EA2E}" presName="Name37" presStyleLbl="parChTrans1D2" presStyleIdx="3" presStyleCnt="4"/>
      <dgm:spPr/>
      <dgm:t>
        <a:bodyPr/>
        <a:lstStyle/>
        <a:p>
          <a:endParaRPr lang="zh-CN" altLang="en-US"/>
        </a:p>
      </dgm:t>
    </dgm:pt>
    <dgm:pt modelId="{A8892362-BEF4-4A91-A28C-B84661636B39}" type="pres">
      <dgm:prSet presAssocID="{B4DA2495-A287-4CBB-96F1-4F6A0E46F163}" presName="hierRoot2" presStyleCnt="0">
        <dgm:presLayoutVars>
          <dgm:hierBranch val="init"/>
        </dgm:presLayoutVars>
      </dgm:prSet>
      <dgm:spPr/>
      <dgm:t>
        <a:bodyPr/>
        <a:lstStyle/>
        <a:p>
          <a:endParaRPr lang="zh-CN" altLang="en-US"/>
        </a:p>
      </dgm:t>
    </dgm:pt>
    <dgm:pt modelId="{B8C7FFC3-1A9E-4991-84CF-5B2E9A15DF19}" type="pres">
      <dgm:prSet presAssocID="{B4DA2495-A287-4CBB-96F1-4F6A0E46F163}" presName="rootComposite" presStyleCnt="0"/>
      <dgm:spPr/>
      <dgm:t>
        <a:bodyPr/>
        <a:lstStyle/>
        <a:p>
          <a:endParaRPr lang="zh-CN" altLang="en-US"/>
        </a:p>
      </dgm:t>
    </dgm:pt>
    <dgm:pt modelId="{38056C9B-C00E-4986-83CD-E9EEA48A2E39}" type="pres">
      <dgm:prSet presAssocID="{B4DA2495-A287-4CBB-96F1-4F6A0E46F163}" presName="rootText" presStyleLbl="node2" presStyleIdx="3" presStyleCnt="4">
        <dgm:presLayoutVars>
          <dgm:chPref val="3"/>
        </dgm:presLayoutVars>
      </dgm:prSet>
      <dgm:spPr/>
      <dgm:t>
        <a:bodyPr/>
        <a:lstStyle/>
        <a:p>
          <a:endParaRPr lang="zh-CN" altLang="en-US"/>
        </a:p>
      </dgm:t>
    </dgm:pt>
    <dgm:pt modelId="{CC7D824F-C7B4-4568-8594-CAE217FFDA26}" type="pres">
      <dgm:prSet presAssocID="{B4DA2495-A287-4CBB-96F1-4F6A0E46F163}" presName="rootConnector" presStyleLbl="node2" presStyleIdx="3" presStyleCnt="4"/>
      <dgm:spPr/>
      <dgm:t>
        <a:bodyPr/>
        <a:lstStyle/>
        <a:p>
          <a:endParaRPr lang="zh-CN" altLang="en-US"/>
        </a:p>
      </dgm:t>
    </dgm:pt>
    <dgm:pt modelId="{F63546B9-BE6D-4979-9712-B2965C4800E3}" type="pres">
      <dgm:prSet presAssocID="{B4DA2495-A287-4CBB-96F1-4F6A0E46F163}" presName="hierChild4" presStyleCnt="0"/>
      <dgm:spPr/>
      <dgm:t>
        <a:bodyPr/>
        <a:lstStyle/>
        <a:p>
          <a:endParaRPr lang="zh-CN" altLang="en-US"/>
        </a:p>
      </dgm:t>
    </dgm:pt>
    <dgm:pt modelId="{99BEAEC9-20C0-44B4-9792-BDF14D4980D9}" type="pres">
      <dgm:prSet presAssocID="{B4DA2495-A287-4CBB-96F1-4F6A0E46F163}" presName="hierChild5" presStyleCnt="0"/>
      <dgm:spPr/>
      <dgm:t>
        <a:bodyPr/>
        <a:lstStyle/>
        <a:p>
          <a:endParaRPr lang="zh-CN" altLang="en-US"/>
        </a:p>
      </dgm:t>
    </dgm:pt>
    <dgm:pt modelId="{84AE0DCC-76DC-418A-8FFE-78A86A03F3E6}" type="pres">
      <dgm:prSet presAssocID="{C2BE2423-C386-49A3-A7C7-28853FC8BA5E}" presName="hierChild3" presStyleCnt="0"/>
      <dgm:spPr/>
      <dgm:t>
        <a:bodyPr/>
        <a:lstStyle/>
        <a:p>
          <a:endParaRPr lang="zh-CN" altLang="en-US"/>
        </a:p>
      </dgm:t>
    </dgm:pt>
  </dgm:ptLst>
  <dgm:cxnLst>
    <dgm:cxn modelId="{907A4B7B-28D6-4803-ACE0-91EE50311A72}" type="presOf" srcId="{A82EF7F2-8C08-416C-879C-35C45EEF5FEE}" destId="{66F37D5D-070E-4804-9C6C-174F2815BD68}" srcOrd="1" destOrd="0" presId="urn:microsoft.com/office/officeart/2005/8/layout/orgChart1"/>
    <dgm:cxn modelId="{223A53D3-5F38-40D6-ADB3-128107BA48F9}" srcId="{337EA934-B6CD-48D3-AEFE-7B42827470DB}" destId="{C2BE2423-C386-49A3-A7C7-28853FC8BA5E}" srcOrd="0" destOrd="0" parTransId="{69D70BF5-B7BF-4290-8A76-D4652EECEF74}" sibTransId="{73164670-9B29-4C85-B543-CC7E2B964276}"/>
    <dgm:cxn modelId="{4FC88497-2FCD-4D4C-9DF7-A0CCBBB3CD58}" srcId="{C2BE2423-C386-49A3-A7C7-28853FC8BA5E}" destId="{4B509568-7588-467A-9674-16B996945817}" srcOrd="0" destOrd="0" parTransId="{5413AF02-2DC6-4764-8C7F-0297245C5C5D}" sibTransId="{2FEACC62-DA2A-4095-BBF5-68154C870207}"/>
    <dgm:cxn modelId="{08DC6438-8337-4D98-96AD-F91E6AF761D5}" type="presOf" srcId="{4B509568-7588-467A-9674-16B996945817}" destId="{85560580-B7D6-4671-8927-A061F5B057B1}" srcOrd="1" destOrd="0" presId="urn:microsoft.com/office/officeart/2005/8/layout/orgChart1"/>
    <dgm:cxn modelId="{C8912E6D-7985-4E8F-8E64-EAC4166AB6BD}" type="presOf" srcId="{15D6DB3B-EE5D-4B48-907C-D7B8B7D53298}" destId="{2E8EAD45-40FD-4157-8A16-DA008573998A}" srcOrd="0" destOrd="0" presId="urn:microsoft.com/office/officeart/2005/8/layout/orgChart1"/>
    <dgm:cxn modelId="{4B8284D4-AF36-4DE6-B2D9-661660BD1DAD}" type="presOf" srcId="{A82EF7F2-8C08-416C-879C-35C45EEF5FEE}" destId="{4532750A-1CFE-40D0-8796-778914E6EAB1}" srcOrd="0" destOrd="0" presId="urn:microsoft.com/office/officeart/2005/8/layout/orgChart1"/>
    <dgm:cxn modelId="{11856D1C-6F0B-462A-9D8B-D780E09ADA3C}" type="presOf" srcId="{5413AF02-2DC6-4764-8C7F-0297245C5C5D}" destId="{E4CE0873-DED7-4AED-9783-A12CDFA92C83}" srcOrd="0" destOrd="0" presId="urn:microsoft.com/office/officeart/2005/8/layout/orgChart1"/>
    <dgm:cxn modelId="{55962CEC-C225-4882-80A5-40BF48648595}" type="presOf" srcId="{CB1DA52E-9BD0-4E93-B631-5E26B025507C}" destId="{B4CA5D17-D7DD-4AF8-B4C4-C56A11228E0B}" srcOrd="0" destOrd="0" presId="urn:microsoft.com/office/officeart/2005/8/layout/orgChart1"/>
    <dgm:cxn modelId="{EC4A6DDA-8E68-42D6-ABCE-74AB160302D1}" type="presOf" srcId="{C2BE2423-C386-49A3-A7C7-28853FC8BA5E}" destId="{C41D536A-ABEF-4F26-89BD-031E822AB7A6}" srcOrd="1" destOrd="0" presId="urn:microsoft.com/office/officeart/2005/8/layout/orgChart1"/>
    <dgm:cxn modelId="{E81AEEA5-3899-49F3-9FDA-A36F97D01562}" type="presOf" srcId="{B4DA2495-A287-4CBB-96F1-4F6A0E46F163}" destId="{38056C9B-C00E-4986-83CD-E9EEA48A2E39}" srcOrd="0" destOrd="0" presId="urn:microsoft.com/office/officeart/2005/8/layout/orgChart1"/>
    <dgm:cxn modelId="{9E687FD0-D4E3-4E8A-8FBD-832FF15FF71A}" type="presOf" srcId="{C2BE2423-C386-49A3-A7C7-28853FC8BA5E}" destId="{488A0CCA-D96F-44E4-954D-262C89216AFA}" srcOrd="0" destOrd="0" presId="urn:microsoft.com/office/officeart/2005/8/layout/orgChart1"/>
    <dgm:cxn modelId="{49618F77-DE5B-460A-ACA2-13E6B28BD25A}" type="presOf" srcId="{73E1AAB8-B792-4F4E-8C11-6183AEE4EA2E}" destId="{4853642B-E61F-4CF3-BB21-95494F23A555}" srcOrd="0" destOrd="0" presId="urn:microsoft.com/office/officeart/2005/8/layout/orgChart1"/>
    <dgm:cxn modelId="{4771E988-6139-464A-879D-374BD0FE0644}" type="presOf" srcId="{B4DA2495-A287-4CBB-96F1-4F6A0E46F163}" destId="{CC7D824F-C7B4-4568-8594-CAE217FFDA26}" srcOrd="1" destOrd="0" presId="urn:microsoft.com/office/officeart/2005/8/layout/orgChart1"/>
    <dgm:cxn modelId="{54369030-9D04-4FA9-AD12-95A78FE242E0}" type="presOf" srcId="{4B509568-7588-467A-9674-16B996945817}" destId="{7AC1673A-913A-4F38-AEF3-F904DFA324C3}" srcOrd="0" destOrd="0" presId="urn:microsoft.com/office/officeart/2005/8/layout/orgChart1"/>
    <dgm:cxn modelId="{6D3C1928-BAD9-4B4E-8208-4E0362BDE26E}" type="presOf" srcId="{337EA934-B6CD-48D3-AEFE-7B42827470DB}" destId="{E7165001-9076-4640-8F13-67D215089042}" srcOrd="0" destOrd="0" presId="urn:microsoft.com/office/officeart/2005/8/layout/orgChart1"/>
    <dgm:cxn modelId="{DE7F3717-8DBC-4DC6-B057-DBB99D60945D}" srcId="{C2BE2423-C386-49A3-A7C7-28853FC8BA5E}" destId="{B4DA2495-A287-4CBB-96F1-4F6A0E46F163}" srcOrd="3" destOrd="0" parTransId="{73E1AAB8-B792-4F4E-8C11-6183AEE4EA2E}" sibTransId="{5CEFB1AD-9463-4BC7-9F42-C42EA0506E67}"/>
    <dgm:cxn modelId="{E26F6D0B-051A-4DAE-98E4-B6E263A47167}" srcId="{C2BE2423-C386-49A3-A7C7-28853FC8BA5E}" destId="{CB1DA52E-9BD0-4E93-B631-5E26B025507C}" srcOrd="1" destOrd="0" parTransId="{15D6DB3B-EE5D-4B48-907C-D7B8B7D53298}" sibTransId="{0BD8E068-DB98-4599-A690-BFE6EB4451F7}"/>
    <dgm:cxn modelId="{83069FD0-ABDE-4F58-B554-0FD2F0338243}" type="presOf" srcId="{10EB8153-9865-49C2-AE4D-DCE1546C8470}" destId="{222EBBE3-3522-46DF-9D07-3976C5EB5960}" srcOrd="0" destOrd="0" presId="urn:microsoft.com/office/officeart/2005/8/layout/orgChart1"/>
    <dgm:cxn modelId="{0DD40420-9B8A-476E-8798-45F1E64ECA9B}" type="presOf" srcId="{CB1DA52E-9BD0-4E93-B631-5E26B025507C}" destId="{2E1A5E26-009F-49D6-889C-70C1259FCC5B}" srcOrd="1" destOrd="0" presId="urn:microsoft.com/office/officeart/2005/8/layout/orgChart1"/>
    <dgm:cxn modelId="{EBCFE646-4046-4DCC-BA9B-32142E3C6989}" srcId="{C2BE2423-C386-49A3-A7C7-28853FC8BA5E}" destId="{A82EF7F2-8C08-416C-879C-35C45EEF5FEE}" srcOrd="2" destOrd="0" parTransId="{10EB8153-9865-49C2-AE4D-DCE1546C8470}" sibTransId="{A84135F0-624D-417C-98FD-71D91DA4A3BF}"/>
    <dgm:cxn modelId="{438B5D8E-A4EC-4F6D-B4FB-FDD977FDD1E5}" type="presParOf" srcId="{E7165001-9076-4640-8F13-67D215089042}" destId="{16FBEF6C-AE27-4D01-9D08-97E4B9E1CBC4}" srcOrd="0" destOrd="0" presId="urn:microsoft.com/office/officeart/2005/8/layout/orgChart1"/>
    <dgm:cxn modelId="{4C3772B2-6F78-477F-A12A-5F8A3D67E769}" type="presParOf" srcId="{16FBEF6C-AE27-4D01-9D08-97E4B9E1CBC4}" destId="{21B263BC-0E6A-4BF4-86AE-B09DD2D9001A}" srcOrd="0" destOrd="0" presId="urn:microsoft.com/office/officeart/2005/8/layout/orgChart1"/>
    <dgm:cxn modelId="{DAFB3469-AB79-47B5-8D45-06F838FAE69B}" type="presParOf" srcId="{21B263BC-0E6A-4BF4-86AE-B09DD2D9001A}" destId="{488A0CCA-D96F-44E4-954D-262C89216AFA}" srcOrd="0" destOrd="0" presId="urn:microsoft.com/office/officeart/2005/8/layout/orgChart1"/>
    <dgm:cxn modelId="{13AAA69B-C2DF-4F9C-9222-1C1C9A91F9DC}" type="presParOf" srcId="{21B263BC-0E6A-4BF4-86AE-B09DD2D9001A}" destId="{C41D536A-ABEF-4F26-89BD-031E822AB7A6}" srcOrd="1" destOrd="0" presId="urn:microsoft.com/office/officeart/2005/8/layout/orgChart1"/>
    <dgm:cxn modelId="{EAF8735A-5FB4-4C09-845B-E345840189F7}" type="presParOf" srcId="{16FBEF6C-AE27-4D01-9D08-97E4B9E1CBC4}" destId="{C23E669F-EE59-4BFE-872D-5C88B5DFAAD0}" srcOrd="1" destOrd="0" presId="urn:microsoft.com/office/officeart/2005/8/layout/orgChart1"/>
    <dgm:cxn modelId="{8F0FBBC8-6AC8-47C9-9741-8349B94AB1FC}" type="presParOf" srcId="{C23E669F-EE59-4BFE-872D-5C88B5DFAAD0}" destId="{E4CE0873-DED7-4AED-9783-A12CDFA92C83}" srcOrd="0" destOrd="0" presId="urn:microsoft.com/office/officeart/2005/8/layout/orgChart1"/>
    <dgm:cxn modelId="{30B2E631-A50E-4010-9101-A7B317B6D5D6}" type="presParOf" srcId="{C23E669F-EE59-4BFE-872D-5C88B5DFAAD0}" destId="{CAEF2252-E9C2-4714-8C9F-687F2557F3DA}" srcOrd="1" destOrd="0" presId="urn:microsoft.com/office/officeart/2005/8/layout/orgChart1"/>
    <dgm:cxn modelId="{23B12671-AE0C-4B4E-9197-BF821EB48634}" type="presParOf" srcId="{CAEF2252-E9C2-4714-8C9F-687F2557F3DA}" destId="{ABCFA96D-D0B9-461E-A05C-4734B99600EF}" srcOrd="0" destOrd="0" presId="urn:microsoft.com/office/officeart/2005/8/layout/orgChart1"/>
    <dgm:cxn modelId="{EB08040E-5CB1-4A19-BE11-B926ADBCE0CC}" type="presParOf" srcId="{ABCFA96D-D0B9-461E-A05C-4734B99600EF}" destId="{7AC1673A-913A-4F38-AEF3-F904DFA324C3}" srcOrd="0" destOrd="0" presId="urn:microsoft.com/office/officeart/2005/8/layout/orgChart1"/>
    <dgm:cxn modelId="{00E6DF4B-4EC0-4E9C-9ECA-0C83E559C5EC}" type="presParOf" srcId="{ABCFA96D-D0B9-461E-A05C-4734B99600EF}" destId="{85560580-B7D6-4671-8927-A061F5B057B1}" srcOrd="1" destOrd="0" presId="urn:microsoft.com/office/officeart/2005/8/layout/orgChart1"/>
    <dgm:cxn modelId="{F517B2B7-83D1-412D-B06D-6A9AB0C43D15}" type="presParOf" srcId="{CAEF2252-E9C2-4714-8C9F-687F2557F3DA}" destId="{72DE7417-A6E9-44F6-877B-D4BD825FEC8F}" srcOrd="1" destOrd="0" presId="urn:microsoft.com/office/officeart/2005/8/layout/orgChart1"/>
    <dgm:cxn modelId="{167F9197-1A7A-47E0-B143-451677123FBE}" type="presParOf" srcId="{CAEF2252-E9C2-4714-8C9F-687F2557F3DA}" destId="{8C6B1A19-CF19-4825-96B2-85768176EC24}" srcOrd="2" destOrd="0" presId="urn:microsoft.com/office/officeart/2005/8/layout/orgChart1"/>
    <dgm:cxn modelId="{EBEE7403-96A2-43D0-9B56-429050F02FA2}" type="presParOf" srcId="{C23E669F-EE59-4BFE-872D-5C88B5DFAAD0}" destId="{2E8EAD45-40FD-4157-8A16-DA008573998A}" srcOrd="2" destOrd="0" presId="urn:microsoft.com/office/officeart/2005/8/layout/orgChart1"/>
    <dgm:cxn modelId="{6EC58654-2532-45D5-A8E1-E445559184CD}" type="presParOf" srcId="{C23E669F-EE59-4BFE-872D-5C88B5DFAAD0}" destId="{A375FD04-8B48-4775-886A-50603C3C8D11}" srcOrd="3" destOrd="0" presId="urn:microsoft.com/office/officeart/2005/8/layout/orgChart1"/>
    <dgm:cxn modelId="{A426FF1F-4EA2-4991-BEA6-70FCC9ABB130}" type="presParOf" srcId="{A375FD04-8B48-4775-886A-50603C3C8D11}" destId="{ADC4EAC9-BF73-4700-A09B-2CF5F34D8D59}" srcOrd="0" destOrd="0" presId="urn:microsoft.com/office/officeart/2005/8/layout/orgChart1"/>
    <dgm:cxn modelId="{AD94E826-5876-4B6B-9837-2FF3384EAF92}" type="presParOf" srcId="{ADC4EAC9-BF73-4700-A09B-2CF5F34D8D59}" destId="{B4CA5D17-D7DD-4AF8-B4C4-C56A11228E0B}" srcOrd="0" destOrd="0" presId="urn:microsoft.com/office/officeart/2005/8/layout/orgChart1"/>
    <dgm:cxn modelId="{61DD57E3-33BE-4439-8E6F-8BAD06B6D406}" type="presParOf" srcId="{ADC4EAC9-BF73-4700-A09B-2CF5F34D8D59}" destId="{2E1A5E26-009F-49D6-889C-70C1259FCC5B}" srcOrd="1" destOrd="0" presId="urn:microsoft.com/office/officeart/2005/8/layout/orgChart1"/>
    <dgm:cxn modelId="{29797C3F-04E4-4DF7-92B1-DB95D698C566}" type="presParOf" srcId="{A375FD04-8B48-4775-886A-50603C3C8D11}" destId="{31B97854-B130-4761-B28C-AB87928380EE}" srcOrd="1" destOrd="0" presId="urn:microsoft.com/office/officeart/2005/8/layout/orgChart1"/>
    <dgm:cxn modelId="{B7695D87-81ED-43A7-A0A1-3D043D1564EC}" type="presParOf" srcId="{A375FD04-8B48-4775-886A-50603C3C8D11}" destId="{13C95469-5813-487A-B8B5-3D9206C6D065}" srcOrd="2" destOrd="0" presId="urn:microsoft.com/office/officeart/2005/8/layout/orgChart1"/>
    <dgm:cxn modelId="{7E73BBF8-2217-47A4-A3B7-DD6D1E1AF763}" type="presParOf" srcId="{C23E669F-EE59-4BFE-872D-5C88B5DFAAD0}" destId="{222EBBE3-3522-46DF-9D07-3976C5EB5960}" srcOrd="4" destOrd="0" presId="urn:microsoft.com/office/officeart/2005/8/layout/orgChart1"/>
    <dgm:cxn modelId="{8C30099B-78B8-4749-B9B8-1DDE652E399E}" type="presParOf" srcId="{C23E669F-EE59-4BFE-872D-5C88B5DFAAD0}" destId="{3250ACE9-58D1-4016-B890-6BCA9216F84F}" srcOrd="5" destOrd="0" presId="urn:microsoft.com/office/officeart/2005/8/layout/orgChart1"/>
    <dgm:cxn modelId="{7F711965-7D43-49E2-8940-32D0B69E1FD8}" type="presParOf" srcId="{3250ACE9-58D1-4016-B890-6BCA9216F84F}" destId="{1BF45E01-AB26-4A38-A9CC-5AEEB6308FD7}" srcOrd="0" destOrd="0" presId="urn:microsoft.com/office/officeart/2005/8/layout/orgChart1"/>
    <dgm:cxn modelId="{B976F0C8-8020-442C-9165-FAB07DC6F382}" type="presParOf" srcId="{1BF45E01-AB26-4A38-A9CC-5AEEB6308FD7}" destId="{4532750A-1CFE-40D0-8796-778914E6EAB1}" srcOrd="0" destOrd="0" presId="urn:microsoft.com/office/officeart/2005/8/layout/orgChart1"/>
    <dgm:cxn modelId="{C787FAFC-DEB1-423B-B958-9D1396B7E852}" type="presParOf" srcId="{1BF45E01-AB26-4A38-A9CC-5AEEB6308FD7}" destId="{66F37D5D-070E-4804-9C6C-174F2815BD68}" srcOrd="1" destOrd="0" presId="urn:microsoft.com/office/officeart/2005/8/layout/orgChart1"/>
    <dgm:cxn modelId="{19376776-352B-4DFE-BF51-0DDA1B61507B}" type="presParOf" srcId="{3250ACE9-58D1-4016-B890-6BCA9216F84F}" destId="{4E35950C-7D27-4B3D-A030-A8400B36A834}" srcOrd="1" destOrd="0" presId="urn:microsoft.com/office/officeart/2005/8/layout/orgChart1"/>
    <dgm:cxn modelId="{74FBC255-B992-4C46-9084-49CC3F483197}" type="presParOf" srcId="{3250ACE9-58D1-4016-B890-6BCA9216F84F}" destId="{7F1FE1FD-C99D-4FD2-BC64-E1EE388B1562}" srcOrd="2" destOrd="0" presId="urn:microsoft.com/office/officeart/2005/8/layout/orgChart1"/>
    <dgm:cxn modelId="{0444C5EF-6E2F-4498-A627-EB494A677613}" type="presParOf" srcId="{C23E669F-EE59-4BFE-872D-5C88B5DFAAD0}" destId="{4853642B-E61F-4CF3-BB21-95494F23A555}" srcOrd="6" destOrd="0" presId="urn:microsoft.com/office/officeart/2005/8/layout/orgChart1"/>
    <dgm:cxn modelId="{87B59D9E-5AEE-46C8-A87D-46E40BD36215}" type="presParOf" srcId="{C23E669F-EE59-4BFE-872D-5C88B5DFAAD0}" destId="{A8892362-BEF4-4A91-A28C-B84661636B39}" srcOrd="7" destOrd="0" presId="urn:microsoft.com/office/officeart/2005/8/layout/orgChart1"/>
    <dgm:cxn modelId="{F7F8CCDE-BEEB-48C4-8D8E-705A0AF7C217}" type="presParOf" srcId="{A8892362-BEF4-4A91-A28C-B84661636B39}" destId="{B8C7FFC3-1A9E-4991-84CF-5B2E9A15DF19}" srcOrd="0" destOrd="0" presId="urn:microsoft.com/office/officeart/2005/8/layout/orgChart1"/>
    <dgm:cxn modelId="{588F8EEA-06BB-42D1-AF03-1902D1CABB47}" type="presParOf" srcId="{B8C7FFC3-1A9E-4991-84CF-5B2E9A15DF19}" destId="{38056C9B-C00E-4986-83CD-E9EEA48A2E39}" srcOrd="0" destOrd="0" presId="urn:microsoft.com/office/officeart/2005/8/layout/orgChart1"/>
    <dgm:cxn modelId="{7A42D6E6-F891-420A-8C64-F1FE2ED757E0}" type="presParOf" srcId="{B8C7FFC3-1A9E-4991-84CF-5B2E9A15DF19}" destId="{CC7D824F-C7B4-4568-8594-CAE217FFDA26}" srcOrd="1" destOrd="0" presId="urn:microsoft.com/office/officeart/2005/8/layout/orgChart1"/>
    <dgm:cxn modelId="{B8CC909E-0ABD-4B5E-9AD1-B9B3E4460760}" type="presParOf" srcId="{A8892362-BEF4-4A91-A28C-B84661636B39}" destId="{F63546B9-BE6D-4979-9712-B2965C4800E3}" srcOrd="1" destOrd="0" presId="urn:microsoft.com/office/officeart/2005/8/layout/orgChart1"/>
    <dgm:cxn modelId="{94C3DDF6-7D79-477C-A46A-78B2CBE08FBC}" type="presParOf" srcId="{A8892362-BEF4-4A91-A28C-B84661636B39}" destId="{99BEAEC9-20C0-44B4-9792-BDF14D4980D9}" srcOrd="2" destOrd="0" presId="urn:microsoft.com/office/officeart/2005/8/layout/orgChart1"/>
    <dgm:cxn modelId="{3B4A450C-AB3A-46F8-8FAF-60815E8CCBEF}" type="presParOf" srcId="{16FBEF6C-AE27-4D01-9D08-97E4B9E1CBC4}" destId="{84AE0DCC-76DC-418A-8FFE-78A86A03F3E6}"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2AE727-B605-4F50-ACE5-EE8339FFF4F6}" type="doc">
      <dgm:prSet loTypeId="urn:microsoft.com/office/officeart/2005/8/layout/vList4#1" loCatId="list" qsTypeId="urn:microsoft.com/office/officeart/2005/8/quickstyle/simple1" qsCatId="simple" csTypeId="urn:microsoft.com/office/officeart/2005/8/colors/accent1_5" csCatId="accent1" phldr="1"/>
      <dgm:spPr/>
      <dgm:t>
        <a:bodyPr/>
        <a:lstStyle/>
        <a:p>
          <a:endParaRPr lang="zh-CN" altLang="en-US"/>
        </a:p>
      </dgm:t>
    </dgm:pt>
    <dgm:pt modelId="{6CB94D75-4734-4FD7-8AA7-1B266F736066}">
      <dgm:prSet phldrT="[文本]"/>
      <dgm:spPr/>
      <dgm:t>
        <a:bodyPr/>
        <a:lstStyle/>
        <a:p>
          <a:r>
            <a:rPr lang="en-US" altLang="zh-CN" dirty="0" smtClean="0">
              <a:latin typeface="Times New Roman" pitchFamily="18" charset="0"/>
              <a:cs typeface="Times New Roman" pitchFamily="18" charset="0"/>
            </a:rPr>
            <a:t>to quantify the relationship between visual and affective features to establish the mapping model</a:t>
          </a:r>
          <a:endParaRPr lang="zh-CN" altLang="en-US" dirty="0"/>
        </a:p>
      </dgm:t>
    </dgm:pt>
    <dgm:pt modelId="{399C32ED-21B1-41E5-BAC7-DFA2891DCB00}">
      <dgm:prSet phldrT="[文本]"/>
      <dgm:spPr/>
      <dgm:t>
        <a:bodyPr/>
        <a:lstStyle/>
        <a:p>
          <a:r>
            <a:rPr lang="en-US" altLang="zh-CN" dirty="0" smtClean="0">
              <a:latin typeface="Times New Roman" pitchFamily="18" charset="0"/>
              <a:cs typeface="Times New Roman" pitchFamily="18" charset="0"/>
            </a:rPr>
            <a:t>to extract visual features of images</a:t>
          </a:r>
          <a:endParaRPr lang="zh-CN" altLang="en-US" dirty="0"/>
        </a:p>
      </dgm:t>
    </dgm:pt>
    <dgm:pt modelId="{B9772DF5-EA24-4B5B-8B0A-D94DA18B3063}" type="sibTrans" cxnId="{C4FDB338-3903-4B7A-BC06-785F2A181E4A}">
      <dgm:prSet/>
      <dgm:spPr/>
      <dgm:t>
        <a:bodyPr/>
        <a:lstStyle/>
        <a:p>
          <a:endParaRPr lang="zh-CN" altLang="en-US"/>
        </a:p>
      </dgm:t>
    </dgm:pt>
    <dgm:pt modelId="{E4472B23-8203-4D90-91B4-34862589C16D}" type="parTrans" cxnId="{C4FDB338-3903-4B7A-BC06-785F2A181E4A}">
      <dgm:prSet/>
      <dgm:spPr/>
      <dgm:t>
        <a:bodyPr/>
        <a:lstStyle/>
        <a:p>
          <a:endParaRPr lang="zh-CN" altLang="en-US"/>
        </a:p>
      </dgm:t>
    </dgm:pt>
    <dgm:pt modelId="{FF160320-1B47-45A1-A693-BC7999DE9C69}" type="sibTrans" cxnId="{841C61B7-D23E-4538-8C14-A1D117509077}">
      <dgm:prSet/>
      <dgm:spPr/>
      <dgm:t>
        <a:bodyPr/>
        <a:lstStyle/>
        <a:p>
          <a:endParaRPr lang="zh-CN" altLang="en-US"/>
        </a:p>
      </dgm:t>
    </dgm:pt>
    <dgm:pt modelId="{ED827419-3CE5-4A95-B138-91C62DD65007}" type="parTrans" cxnId="{841C61B7-D23E-4538-8C14-A1D117509077}">
      <dgm:prSet/>
      <dgm:spPr/>
      <dgm:t>
        <a:bodyPr/>
        <a:lstStyle/>
        <a:p>
          <a:endParaRPr lang="zh-CN" altLang="en-US"/>
        </a:p>
      </dgm:t>
    </dgm:pt>
    <dgm:pt modelId="{1BA9C200-8407-47CB-825F-9F98607365EE}">
      <dgm:prSet phldrT="[文本]"/>
      <dgm:spPr/>
      <dgm:t>
        <a:bodyPr/>
        <a:lstStyle/>
        <a:p>
          <a:r>
            <a:rPr lang="en-US" altLang="zh-CN" dirty="0" smtClean="0">
              <a:latin typeface="Times New Roman" pitchFamily="18" charset="0"/>
              <a:cs typeface="Times New Roman" pitchFamily="18" charset="0"/>
            </a:rPr>
            <a:t>to collect users’ feelings</a:t>
          </a:r>
          <a:endParaRPr lang="zh-CN" altLang="en-US" dirty="0"/>
        </a:p>
      </dgm:t>
    </dgm:pt>
    <dgm:pt modelId="{D00C4CEB-BBAB-4373-806A-FD21F5968D82}" type="sibTrans" cxnId="{5BD31571-FEDF-4E11-9697-CB481BD7B83A}">
      <dgm:prSet/>
      <dgm:spPr/>
      <dgm:t>
        <a:bodyPr/>
        <a:lstStyle/>
        <a:p>
          <a:endParaRPr lang="zh-CN" altLang="en-US"/>
        </a:p>
      </dgm:t>
    </dgm:pt>
    <dgm:pt modelId="{5C57C512-CA55-4592-AE7B-3CE1DF1FFF52}" type="parTrans" cxnId="{5BD31571-FEDF-4E11-9697-CB481BD7B83A}">
      <dgm:prSet/>
      <dgm:spPr/>
      <dgm:t>
        <a:bodyPr/>
        <a:lstStyle/>
        <a:p>
          <a:endParaRPr lang="zh-CN" altLang="en-US"/>
        </a:p>
      </dgm:t>
    </dgm:pt>
    <dgm:pt modelId="{1C4C0561-66E9-4ECF-86B2-3A6984B3C2CF}">
      <dgm:prSet phldrT="[文本]"/>
      <dgm:spPr/>
      <dgm:t>
        <a:bodyPr/>
        <a:lstStyle/>
        <a:p>
          <a:r>
            <a:rPr lang="en-US" altLang="zh-CN" dirty="0" smtClean="0">
              <a:solidFill>
                <a:srgbClr val="66FF99"/>
              </a:solidFill>
              <a:latin typeface="Times New Roman" pitchFamily="18" charset="0"/>
              <a:cs typeface="Times New Roman" pitchFamily="18" charset="0"/>
            </a:rPr>
            <a:t>to build affective features model</a:t>
          </a:r>
          <a:endParaRPr lang="zh-CN" altLang="en-US" dirty="0">
            <a:solidFill>
              <a:srgbClr val="66FF99"/>
            </a:solidFill>
          </a:endParaRPr>
        </a:p>
      </dgm:t>
    </dgm:pt>
    <dgm:pt modelId="{07D28F60-EC63-4433-99C9-77E68D2B5264}" type="sibTrans" cxnId="{DCCD76CA-0938-48DA-894D-FB74FFA8F129}">
      <dgm:prSet/>
      <dgm:spPr/>
      <dgm:t>
        <a:bodyPr/>
        <a:lstStyle/>
        <a:p>
          <a:endParaRPr lang="zh-CN" altLang="en-US"/>
        </a:p>
      </dgm:t>
    </dgm:pt>
    <dgm:pt modelId="{4A3A871C-6E85-4A23-9939-0AAD9A2AE483}" type="parTrans" cxnId="{DCCD76CA-0938-48DA-894D-FB74FFA8F129}">
      <dgm:prSet/>
      <dgm:spPr/>
      <dgm:t>
        <a:bodyPr/>
        <a:lstStyle/>
        <a:p>
          <a:endParaRPr lang="zh-CN" altLang="en-US"/>
        </a:p>
      </dgm:t>
    </dgm:pt>
    <dgm:pt modelId="{120EAB87-DD71-4861-BE90-17D90CED38F4}">
      <dgm:prSet phldrT="[文本]"/>
      <dgm:spPr/>
      <dgm:t>
        <a:bodyPr/>
        <a:lstStyle/>
        <a:p>
          <a:r>
            <a:rPr lang="en-US" altLang="zh-CN" dirty="0" smtClean="0">
              <a:solidFill>
                <a:srgbClr val="C00000"/>
              </a:solidFill>
              <a:latin typeface="Times New Roman" pitchFamily="18" charset="0"/>
              <a:cs typeface="Times New Roman" pitchFamily="18" charset="0"/>
            </a:rPr>
            <a:t>to evaluate the precision of features recognition and image retrieval</a:t>
          </a:r>
          <a:endParaRPr lang="zh-CN" altLang="en-US" dirty="0">
            <a:solidFill>
              <a:srgbClr val="C00000"/>
            </a:solidFill>
          </a:endParaRPr>
        </a:p>
      </dgm:t>
    </dgm:pt>
    <dgm:pt modelId="{3A9D9E98-49F6-4251-B8BB-1768366E7891}" type="parTrans" cxnId="{DD7BEADC-9713-488D-9B11-58837C935B15}">
      <dgm:prSet/>
      <dgm:spPr/>
      <dgm:t>
        <a:bodyPr/>
        <a:lstStyle/>
        <a:p>
          <a:endParaRPr lang="zh-CN" altLang="en-US"/>
        </a:p>
      </dgm:t>
    </dgm:pt>
    <dgm:pt modelId="{683A08EE-7FF7-4EBF-821E-2CCB00C7F94E}" type="sibTrans" cxnId="{DD7BEADC-9713-488D-9B11-58837C935B15}">
      <dgm:prSet/>
      <dgm:spPr/>
      <dgm:t>
        <a:bodyPr/>
        <a:lstStyle/>
        <a:p>
          <a:endParaRPr lang="zh-CN" altLang="en-US"/>
        </a:p>
      </dgm:t>
    </dgm:pt>
    <dgm:pt modelId="{3601B064-74F6-44E2-955E-11CE7EAC6F6E}" type="pres">
      <dgm:prSet presAssocID="{752AE727-B605-4F50-ACE5-EE8339FFF4F6}" presName="linear" presStyleCnt="0">
        <dgm:presLayoutVars>
          <dgm:dir/>
          <dgm:resizeHandles val="exact"/>
        </dgm:presLayoutVars>
      </dgm:prSet>
      <dgm:spPr/>
      <dgm:t>
        <a:bodyPr/>
        <a:lstStyle/>
        <a:p>
          <a:endParaRPr lang="en-US"/>
        </a:p>
      </dgm:t>
    </dgm:pt>
    <dgm:pt modelId="{28118FEA-E5FA-4225-80F8-A597146647F6}" type="pres">
      <dgm:prSet presAssocID="{1C4C0561-66E9-4ECF-86B2-3A6984B3C2CF}" presName="comp" presStyleCnt="0"/>
      <dgm:spPr/>
    </dgm:pt>
    <dgm:pt modelId="{14D1E064-986C-46AA-9C6C-412D342DD9F7}" type="pres">
      <dgm:prSet presAssocID="{1C4C0561-66E9-4ECF-86B2-3A6984B3C2CF}" presName="box" presStyleLbl="node1" presStyleIdx="0" presStyleCnt="5"/>
      <dgm:spPr/>
      <dgm:t>
        <a:bodyPr/>
        <a:lstStyle/>
        <a:p>
          <a:endParaRPr lang="zh-CN" altLang="en-US"/>
        </a:p>
      </dgm:t>
    </dgm:pt>
    <dgm:pt modelId="{EBD4426C-7EBF-45DE-A74E-BD57C00C6B62}" type="pres">
      <dgm:prSet presAssocID="{1C4C0561-66E9-4ECF-86B2-3A6984B3C2CF}" presName="img" presStyleLbl="fgImgPlace1" presStyleIdx="0" presStyleCnt="5"/>
      <dgm:spPr/>
    </dgm:pt>
    <dgm:pt modelId="{58F3EBFD-F6B8-4F48-9B2B-7902A0E75EFE}" type="pres">
      <dgm:prSet presAssocID="{1C4C0561-66E9-4ECF-86B2-3A6984B3C2CF}" presName="text" presStyleLbl="node1" presStyleIdx="0" presStyleCnt="5">
        <dgm:presLayoutVars>
          <dgm:bulletEnabled val="1"/>
        </dgm:presLayoutVars>
      </dgm:prSet>
      <dgm:spPr/>
      <dgm:t>
        <a:bodyPr/>
        <a:lstStyle/>
        <a:p>
          <a:endParaRPr lang="zh-CN" altLang="en-US"/>
        </a:p>
      </dgm:t>
    </dgm:pt>
    <dgm:pt modelId="{19B3F2C5-61F4-45A1-AB22-92AA0B899ABF}" type="pres">
      <dgm:prSet presAssocID="{07D28F60-EC63-4433-99C9-77E68D2B5264}" presName="spacer" presStyleCnt="0"/>
      <dgm:spPr/>
    </dgm:pt>
    <dgm:pt modelId="{1837E586-4557-4A5D-A55B-2A19A83319A5}" type="pres">
      <dgm:prSet presAssocID="{1BA9C200-8407-47CB-825F-9F98607365EE}" presName="comp" presStyleCnt="0"/>
      <dgm:spPr/>
    </dgm:pt>
    <dgm:pt modelId="{F7F8E3F5-E310-4CAC-BC59-2D213B102CAE}" type="pres">
      <dgm:prSet presAssocID="{1BA9C200-8407-47CB-825F-9F98607365EE}" presName="box" presStyleLbl="node1" presStyleIdx="1" presStyleCnt="5"/>
      <dgm:spPr/>
      <dgm:t>
        <a:bodyPr/>
        <a:lstStyle/>
        <a:p>
          <a:endParaRPr lang="zh-CN" altLang="en-US"/>
        </a:p>
      </dgm:t>
    </dgm:pt>
    <dgm:pt modelId="{FD44C279-6B6F-4B8C-BE79-E0D44CB75807}" type="pres">
      <dgm:prSet presAssocID="{1BA9C200-8407-47CB-825F-9F98607365EE}" presName="img" presStyleLbl="fgImgPlace1" presStyleIdx="1" presStyleCnt="5"/>
      <dgm:spPr/>
    </dgm:pt>
    <dgm:pt modelId="{F87E03B1-7B98-4332-B6A7-C267E2677BA4}" type="pres">
      <dgm:prSet presAssocID="{1BA9C200-8407-47CB-825F-9F98607365EE}" presName="text" presStyleLbl="node1" presStyleIdx="1" presStyleCnt="5">
        <dgm:presLayoutVars>
          <dgm:bulletEnabled val="1"/>
        </dgm:presLayoutVars>
      </dgm:prSet>
      <dgm:spPr/>
      <dgm:t>
        <a:bodyPr/>
        <a:lstStyle/>
        <a:p>
          <a:endParaRPr lang="zh-CN" altLang="en-US"/>
        </a:p>
      </dgm:t>
    </dgm:pt>
    <dgm:pt modelId="{376C6792-7731-4BDB-9E5E-089609A9D10B}" type="pres">
      <dgm:prSet presAssocID="{D00C4CEB-BBAB-4373-806A-FD21F5968D82}" presName="spacer" presStyleCnt="0"/>
      <dgm:spPr/>
    </dgm:pt>
    <dgm:pt modelId="{B037A688-7CC3-40DA-8824-7721F1266469}" type="pres">
      <dgm:prSet presAssocID="{399C32ED-21B1-41E5-BAC7-DFA2891DCB00}" presName="comp" presStyleCnt="0"/>
      <dgm:spPr/>
    </dgm:pt>
    <dgm:pt modelId="{D03B8002-514D-4843-8631-373A6F4FEFE2}" type="pres">
      <dgm:prSet presAssocID="{399C32ED-21B1-41E5-BAC7-DFA2891DCB00}" presName="box" presStyleLbl="node1" presStyleIdx="2" presStyleCnt="5"/>
      <dgm:spPr/>
      <dgm:t>
        <a:bodyPr/>
        <a:lstStyle/>
        <a:p>
          <a:endParaRPr lang="zh-CN" altLang="en-US"/>
        </a:p>
      </dgm:t>
    </dgm:pt>
    <dgm:pt modelId="{DCF5A951-5A38-4BA0-9FB6-CB951850E9B9}" type="pres">
      <dgm:prSet presAssocID="{399C32ED-21B1-41E5-BAC7-DFA2891DCB00}" presName="img" presStyleLbl="fgImgPlace1" presStyleIdx="2" presStyleCnt="5"/>
      <dgm:spPr/>
    </dgm:pt>
    <dgm:pt modelId="{403C1C71-03CC-4BD9-8FE0-91A5887DDF8B}" type="pres">
      <dgm:prSet presAssocID="{399C32ED-21B1-41E5-BAC7-DFA2891DCB00}" presName="text" presStyleLbl="node1" presStyleIdx="2" presStyleCnt="5">
        <dgm:presLayoutVars>
          <dgm:bulletEnabled val="1"/>
        </dgm:presLayoutVars>
      </dgm:prSet>
      <dgm:spPr/>
      <dgm:t>
        <a:bodyPr/>
        <a:lstStyle/>
        <a:p>
          <a:endParaRPr lang="zh-CN" altLang="en-US"/>
        </a:p>
      </dgm:t>
    </dgm:pt>
    <dgm:pt modelId="{DAF8156F-DD72-4881-82E8-DCECC05DEC82}" type="pres">
      <dgm:prSet presAssocID="{FF160320-1B47-45A1-A693-BC7999DE9C69}" presName="spacer" presStyleCnt="0"/>
      <dgm:spPr/>
    </dgm:pt>
    <dgm:pt modelId="{C6DFE112-A71F-4A21-AAF1-A89379E1EDD5}" type="pres">
      <dgm:prSet presAssocID="{6CB94D75-4734-4FD7-8AA7-1B266F736066}" presName="comp" presStyleCnt="0"/>
      <dgm:spPr/>
    </dgm:pt>
    <dgm:pt modelId="{7C6FB25B-4225-42F2-8984-8BF01F6BF17D}" type="pres">
      <dgm:prSet presAssocID="{6CB94D75-4734-4FD7-8AA7-1B266F736066}" presName="box" presStyleLbl="node1" presStyleIdx="3" presStyleCnt="5"/>
      <dgm:spPr/>
      <dgm:t>
        <a:bodyPr/>
        <a:lstStyle/>
        <a:p>
          <a:endParaRPr lang="zh-CN" altLang="en-US"/>
        </a:p>
      </dgm:t>
    </dgm:pt>
    <dgm:pt modelId="{CE039A44-74B1-41D6-9954-B66CD26A1C9E}" type="pres">
      <dgm:prSet presAssocID="{6CB94D75-4734-4FD7-8AA7-1B266F736066}" presName="img" presStyleLbl="fgImgPlace1" presStyleIdx="3" presStyleCnt="5"/>
      <dgm:spPr/>
    </dgm:pt>
    <dgm:pt modelId="{04D340BC-D502-4E88-BE6A-3E71DA1821D2}" type="pres">
      <dgm:prSet presAssocID="{6CB94D75-4734-4FD7-8AA7-1B266F736066}" presName="text" presStyleLbl="node1" presStyleIdx="3" presStyleCnt="5">
        <dgm:presLayoutVars>
          <dgm:bulletEnabled val="1"/>
        </dgm:presLayoutVars>
      </dgm:prSet>
      <dgm:spPr/>
      <dgm:t>
        <a:bodyPr/>
        <a:lstStyle/>
        <a:p>
          <a:endParaRPr lang="zh-CN" altLang="en-US"/>
        </a:p>
      </dgm:t>
    </dgm:pt>
    <dgm:pt modelId="{18B6B643-E2B8-45AE-9D16-89F8773E8EF8}" type="pres">
      <dgm:prSet presAssocID="{B9772DF5-EA24-4B5B-8B0A-D94DA18B3063}" presName="spacer" presStyleCnt="0"/>
      <dgm:spPr/>
    </dgm:pt>
    <dgm:pt modelId="{D3992E54-0665-469F-9EB7-BFC5C0404665}" type="pres">
      <dgm:prSet presAssocID="{120EAB87-DD71-4861-BE90-17D90CED38F4}" presName="comp" presStyleCnt="0"/>
      <dgm:spPr/>
    </dgm:pt>
    <dgm:pt modelId="{85E977C1-A4EB-4BB9-B4E9-AED7D1A207F7}" type="pres">
      <dgm:prSet presAssocID="{120EAB87-DD71-4861-BE90-17D90CED38F4}" presName="box" presStyleLbl="node1" presStyleIdx="4" presStyleCnt="5"/>
      <dgm:spPr/>
      <dgm:t>
        <a:bodyPr/>
        <a:lstStyle/>
        <a:p>
          <a:endParaRPr lang="zh-CN" altLang="en-US"/>
        </a:p>
      </dgm:t>
    </dgm:pt>
    <dgm:pt modelId="{D877F823-F1AC-4309-BDAA-0C91C3BACAF8}" type="pres">
      <dgm:prSet presAssocID="{120EAB87-DD71-4861-BE90-17D90CED38F4}" presName="img" presStyleLbl="fgImgPlace1" presStyleIdx="4" presStyleCnt="5"/>
      <dgm:spPr/>
    </dgm:pt>
    <dgm:pt modelId="{CCDD1A45-6C9B-4FDE-8E81-6F36B20E15A8}" type="pres">
      <dgm:prSet presAssocID="{120EAB87-DD71-4861-BE90-17D90CED38F4}" presName="text" presStyleLbl="node1" presStyleIdx="4" presStyleCnt="5">
        <dgm:presLayoutVars>
          <dgm:bulletEnabled val="1"/>
        </dgm:presLayoutVars>
      </dgm:prSet>
      <dgm:spPr/>
      <dgm:t>
        <a:bodyPr/>
        <a:lstStyle/>
        <a:p>
          <a:endParaRPr lang="zh-CN" altLang="en-US"/>
        </a:p>
      </dgm:t>
    </dgm:pt>
  </dgm:ptLst>
  <dgm:cxnLst>
    <dgm:cxn modelId="{5BD31571-FEDF-4E11-9697-CB481BD7B83A}" srcId="{752AE727-B605-4F50-ACE5-EE8339FFF4F6}" destId="{1BA9C200-8407-47CB-825F-9F98607365EE}" srcOrd="1" destOrd="0" parTransId="{5C57C512-CA55-4592-AE7B-3CE1DF1FFF52}" sibTransId="{D00C4CEB-BBAB-4373-806A-FD21F5968D82}"/>
    <dgm:cxn modelId="{22698109-31D1-4326-9ACA-58E83334D193}" type="presOf" srcId="{6CB94D75-4734-4FD7-8AA7-1B266F736066}" destId="{04D340BC-D502-4E88-BE6A-3E71DA1821D2}" srcOrd="1" destOrd="0" presId="urn:microsoft.com/office/officeart/2005/8/layout/vList4#1"/>
    <dgm:cxn modelId="{93D2AFC6-31EF-46CB-847D-AFD8E572AF0D}" type="presOf" srcId="{399C32ED-21B1-41E5-BAC7-DFA2891DCB00}" destId="{D03B8002-514D-4843-8631-373A6F4FEFE2}" srcOrd="0" destOrd="0" presId="urn:microsoft.com/office/officeart/2005/8/layout/vList4#1"/>
    <dgm:cxn modelId="{CEA248A5-0440-4D82-BB6A-3051EBA6BCF4}" type="presOf" srcId="{752AE727-B605-4F50-ACE5-EE8339FFF4F6}" destId="{3601B064-74F6-44E2-955E-11CE7EAC6F6E}" srcOrd="0" destOrd="0" presId="urn:microsoft.com/office/officeart/2005/8/layout/vList4#1"/>
    <dgm:cxn modelId="{658993C1-442F-4379-895C-32C0A26A3C5C}" type="presOf" srcId="{6CB94D75-4734-4FD7-8AA7-1B266F736066}" destId="{7C6FB25B-4225-42F2-8984-8BF01F6BF17D}" srcOrd="0" destOrd="0" presId="urn:microsoft.com/office/officeart/2005/8/layout/vList4#1"/>
    <dgm:cxn modelId="{AC480B4A-8923-4D49-AC46-992D6CD6D801}" type="presOf" srcId="{1BA9C200-8407-47CB-825F-9F98607365EE}" destId="{F7F8E3F5-E310-4CAC-BC59-2D213B102CAE}" srcOrd="0" destOrd="0" presId="urn:microsoft.com/office/officeart/2005/8/layout/vList4#1"/>
    <dgm:cxn modelId="{807387F4-9818-4B4B-A58B-E6AB1B2790F2}" type="presOf" srcId="{1BA9C200-8407-47CB-825F-9F98607365EE}" destId="{F87E03B1-7B98-4332-B6A7-C267E2677BA4}" srcOrd="1" destOrd="0" presId="urn:microsoft.com/office/officeart/2005/8/layout/vList4#1"/>
    <dgm:cxn modelId="{BD9ADE21-A13F-4908-B4D6-105BBE5BE0D7}" type="presOf" srcId="{1C4C0561-66E9-4ECF-86B2-3A6984B3C2CF}" destId="{14D1E064-986C-46AA-9C6C-412D342DD9F7}" srcOrd="0" destOrd="0" presId="urn:microsoft.com/office/officeart/2005/8/layout/vList4#1"/>
    <dgm:cxn modelId="{689258D9-7120-42BD-AFA8-1A028A9EE95E}" type="presOf" srcId="{399C32ED-21B1-41E5-BAC7-DFA2891DCB00}" destId="{403C1C71-03CC-4BD9-8FE0-91A5887DDF8B}" srcOrd="1" destOrd="0" presId="urn:microsoft.com/office/officeart/2005/8/layout/vList4#1"/>
    <dgm:cxn modelId="{DCCD76CA-0938-48DA-894D-FB74FFA8F129}" srcId="{752AE727-B605-4F50-ACE5-EE8339FFF4F6}" destId="{1C4C0561-66E9-4ECF-86B2-3A6984B3C2CF}" srcOrd="0" destOrd="0" parTransId="{4A3A871C-6E85-4A23-9939-0AAD9A2AE483}" sibTransId="{07D28F60-EC63-4433-99C9-77E68D2B5264}"/>
    <dgm:cxn modelId="{C4FDB338-3903-4B7A-BC06-785F2A181E4A}" srcId="{752AE727-B605-4F50-ACE5-EE8339FFF4F6}" destId="{6CB94D75-4734-4FD7-8AA7-1B266F736066}" srcOrd="3" destOrd="0" parTransId="{E4472B23-8203-4D90-91B4-34862589C16D}" sibTransId="{B9772DF5-EA24-4B5B-8B0A-D94DA18B3063}"/>
    <dgm:cxn modelId="{115A8AEE-76DA-44F4-B951-533AA5BB9ACC}" type="presOf" srcId="{120EAB87-DD71-4861-BE90-17D90CED38F4}" destId="{CCDD1A45-6C9B-4FDE-8E81-6F36B20E15A8}" srcOrd="1" destOrd="0" presId="urn:microsoft.com/office/officeart/2005/8/layout/vList4#1"/>
    <dgm:cxn modelId="{DD7BEADC-9713-488D-9B11-58837C935B15}" srcId="{752AE727-B605-4F50-ACE5-EE8339FFF4F6}" destId="{120EAB87-DD71-4861-BE90-17D90CED38F4}" srcOrd="4" destOrd="0" parTransId="{3A9D9E98-49F6-4251-B8BB-1768366E7891}" sibTransId="{683A08EE-7FF7-4EBF-821E-2CCB00C7F94E}"/>
    <dgm:cxn modelId="{73F7ED20-03DE-4D73-B66A-6142E66A4601}" type="presOf" srcId="{120EAB87-DD71-4861-BE90-17D90CED38F4}" destId="{85E977C1-A4EB-4BB9-B4E9-AED7D1A207F7}" srcOrd="0" destOrd="0" presId="urn:microsoft.com/office/officeart/2005/8/layout/vList4#1"/>
    <dgm:cxn modelId="{841C61B7-D23E-4538-8C14-A1D117509077}" srcId="{752AE727-B605-4F50-ACE5-EE8339FFF4F6}" destId="{399C32ED-21B1-41E5-BAC7-DFA2891DCB00}" srcOrd="2" destOrd="0" parTransId="{ED827419-3CE5-4A95-B138-91C62DD65007}" sibTransId="{FF160320-1B47-45A1-A693-BC7999DE9C69}"/>
    <dgm:cxn modelId="{BDC0D127-B31D-483A-8F17-E93F21802616}" type="presOf" srcId="{1C4C0561-66E9-4ECF-86B2-3A6984B3C2CF}" destId="{58F3EBFD-F6B8-4F48-9B2B-7902A0E75EFE}" srcOrd="1" destOrd="0" presId="urn:microsoft.com/office/officeart/2005/8/layout/vList4#1"/>
    <dgm:cxn modelId="{2B7F0790-E0F4-49C9-8789-7F8021FBA33E}" type="presParOf" srcId="{3601B064-74F6-44E2-955E-11CE7EAC6F6E}" destId="{28118FEA-E5FA-4225-80F8-A597146647F6}" srcOrd="0" destOrd="0" presId="urn:microsoft.com/office/officeart/2005/8/layout/vList4#1"/>
    <dgm:cxn modelId="{D0E4EDF8-076C-4071-AA8E-707AEDAA454B}" type="presParOf" srcId="{28118FEA-E5FA-4225-80F8-A597146647F6}" destId="{14D1E064-986C-46AA-9C6C-412D342DD9F7}" srcOrd="0" destOrd="0" presId="urn:microsoft.com/office/officeart/2005/8/layout/vList4#1"/>
    <dgm:cxn modelId="{BBF58181-5532-407C-91A6-98A5D857A9C8}" type="presParOf" srcId="{28118FEA-E5FA-4225-80F8-A597146647F6}" destId="{EBD4426C-7EBF-45DE-A74E-BD57C00C6B62}" srcOrd="1" destOrd="0" presId="urn:microsoft.com/office/officeart/2005/8/layout/vList4#1"/>
    <dgm:cxn modelId="{9BB8205B-5A7D-4514-874D-B6E7C0F09C79}" type="presParOf" srcId="{28118FEA-E5FA-4225-80F8-A597146647F6}" destId="{58F3EBFD-F6B8-4F48-9B2B-7902A0E75EFE}" srcOrd="2" destOrd="0" presId="urn:microsoft.com/office/officeart/2005/8/layout/vList4#1"/>
    <dgm:cxn modelId="{13920A29-0650-4D90-BC2B-E390A153B6EB}" type="presParOf" srcId="{3601B064-74F6-44E2-955E-11CE7EAC6F6E}" destId="{19B3F2C5-61F4-45A1-AB22-92AA0B899ABF}" srcOrd="1" destOrd="0" presId="urn:microsoft.com/office/officeart/2005/8/layout/vList4#1"/>
    <dgm:cxn modelId="{1A439BDB-92C3-4609-8B1B-8B7BBFDA33BA}" type="presParOf" srcId="{3601B064-74F6-44E2-955E-11CE7EAC6F6E}" destId="{1837E586-4557-4A5D-A55B-2A19A83319A5}" srcOrd="2" destOrd="0" presId="urn:microsoft.com/office/officeart/2005/8/layout/vList4#1"/>
    <dgm:cxn modelId="{D5833B31-290B-4C9C-A870-B7E051A5CE6C}" type="presParOf" srcId="{1837E586-4557-4A5D-A55B-2A19A83319A5}" destId="{F7F8E3F5-E310-4CAC-BC59-2D213B102CAE}" srcOrd="0" destOrd="0" presId="urn:microsoft.com/office/officeart/2005/8/layout/vList4#1"/>
    <dgm:cxn modelId="{2C2B04A3-1D81-4E85-9FF0-FC8FF706753D}" type="presParOf" srcId="{1837E586-4557-4A5D-A55B-2A19A83319A5}" destId="{FD44C279-6B6F-4B8C-BE79-E0D44CB75807}" srcOrd="1" destOrd="0" presId="urn:microsoft.com/office/officeart/2005/8/layout/vList4#1"/>
    <dgm:cxn modelId="{DBEDCB0B-9C3B-46D1-BAC4-6EAC038628BE}" type="presParOf" srcId="{1837E586-4557-4A5D-A55B-2A19A83319A5}" destId="{F87E03B1-7B98-4332-B6A7-C267E2677BA4}" srcOrd="2" destOrd="0" presId="urn:microsoft.com/office/officeart/2005/8/layout/vList4#1"/>
    <dgm:cxn modelId="{5597CB8B-A4D7-4FDE-9C78-E938687C2FB6}" type="presParOf" srcId="{3601B064-74F6-44E2-955E-11CE7EAC6F6E}" destId="{376C6792-7731-4BDB-9E5E-089609A9D10B}" srcOrd="3" destOrd="0" presId="urn:microsoft.com/office/officeart/2005/8/layout/vList4#1"/>
    <dgm:cxn modelId="{30C44B99-23D9-4639-8D7F-E02E8DEACF2E}" type="presParOf" srcId="{3601B064-74F6-44E2-955E-11CE7EAC6F6E}" destId="{B037A688-7CC3-40DA-8824-7721F1266469}" srcOrd="4" destOrd="0" presId="urn:microsoft.com/office/officeart/2005/8/layout/vList4#1"/>
    <dgm:cxn modelId="{417F94F9-BE7D-4059-8546-79EE64AFF069}" type="presParOf" srcId="{B037A688-7CC3-40DA-8824-7721F1266469}" destId="{D03B8002-514D-4843-8631-373A6F4FEFE2}" srcOrd="0" destOrd="0" presId="urn:microsoft.com/office/officeart/2005/8/layout/vList4#1"/>
    <dgm:cxn modelId="{F6E4FA62-BC90-4D97-8508-5058E11FC705}" type="presParOf" srcId="{B037A688-7CC3-40DA-8824-7721F1266469}" destId="{DCF5A951-5A38-4BA0-9FB6-CB951850E9B9}" srcOrd="1" destOrd="0" presId="urn:microsoft.com/office/officeart/2005/8/layout/vList4#1"/>
    <dgm:cxn modelId="{B1FD2053-DCD9-4F80-B683-C582D09AC7BC}" type="presParOf" srcId="{B037A688-7CC3-40DA-8824-7721F1266469}" destId="{403C1C71-03CC-4BD9-8FE0-91A5887DDF8B}" srcOrd="2" destOrd="0" presId="urn:microsoft.com/office/officeart/2005/8/layout/vList4#1"/>
    <dgm:cxn modelId="{B081C14D-565B-4F2D-B308-AD0B7F219C1B}" type="presParOf" srcId="{3601B064-74F6-44E2-955E-11CE7EAC6F6E}" destId="{DAF8156F-DD72-4881-82E8-DCECC05DEC82}" srcOrd="5" destOrd="0" presId="urn:microsoft.com/office/officeart/2005/8/layout/vList4#1"/>
    <dgm:cxn modelId="{6D378475-4F5E-4A15-AF1F-7A0715F6E388}" type="presParOf" srcId="{3601B064-74F6-44E2-955E-11CE7EAC6F6E}" destId="{C6DFE112-A71F-4A21-AAF1-A89379E1EDD5}" srcOrd="6" destOrd="0" presId="urn:microsoft.com/office/officeart/2005/8/layout/vList4#1"/>
    <dgm:cxn modelId="{83156CD9-36BD-4EDD-BF03-182093AE1BE3}" type="presParOf" srcId="{C6DFE112-A71F-4A21-AAF1-A89379E1EDD5}" destId="{7C6FB25B-4225-42F2-8984-8BF01F6BF17D}" srcOrd="0" destOrd="0" presId="urn:microsoft.com/office/officeart/2005/8/layout/vList4#1"/>
    <dgm:cxn modelId="{0234F844-39F3-4C9D-B097-B1ECFB1E0455}" type="presParOf" srcId="{C6DFE112-A71F-4A21-AAF1-A89379E1EDD5}" destId="{CE039A44-74B1-41D6-9954-B66CD26A1C9E}" srcOrd="1" destOrd="0" presId="urn:microsoft.com/office/officeart/2005/8/layout/vList4#1"/>
    <dgm:cxn modelId="{E3C66657-3A05-49D9-834D-0BCD08C523CF}" type="presParOf" srcId="{C6DFE112-A71F-4A21-AAF1-A89379E1EDD5}" destId="{04D340BC-D502-4E88-BE6A-3E71DA1821D2}" srcOrd="2" destOrd="0" presId="urn:microsoft.com/office/officeart/2005/8/layout/vList4#1"/>
    <dgm:cxn modelId="{34C0AFF0-1D63-4EDB-A7CA-717743BD2745}" type="presParOf" srcId="{3601B064-74F6-44E2-955E-11CE7EAC6F6E}" destId="{18B6B643-E2B8-45AE-9D16-89F8773E8EF8}" srcOrd="7" destOrd="0" presId="urn:microsoft.com/office/officeart/2005/8/layout/vList4#1"/>
    <dgm:cxn modelId="{5F948627-A98C-432A-BF9E-EFF31732C1E9}" type="presParOf" srcId="{3601B064-74F6-44E2-955E-11CE7EAC6F6E}" destId="{D3992E54-0665-469F-9EB7-BFC5C0404665}" srcOrd="8" destOrd="0" presId="urn:microsoft.com/office/officeart/2005/8/layout/vList4#1"/>
    <dgm:cxn modelId="{501E1A45-23C0-44A5-8972-59D1A239D74C}" type="presParOf" srcId="{D3992E54-0665-469F-9EB7-BFC5C0404665}" destId="{85E977C1-A4EB-4BB9-B4E9-AED7D1A207F7}" srcOrd="0" destOrd="0" presId="urn:microsoft.com/office/officeart/2005/8/layout/vList4#1"/>
    <dgm:cxn modelId="{CA0E111F-9622-40BA-8116-032153F86F47}" type="presParOf" srcId="{D3992E54-0665-469F-9EB7-BFC5C0404665}" destId="{D877F823-F1AC-4309-BDAA-0C91C3BACAF8}" srcOrd="1" destOrd="0" presId="urn:microsoft.com/office/officeart/2005/8/layout/vList4#1"/>
    <dgm:cxn modelId="{5B582CF3-ACBC-44D6-9CEF-4217D22DB8F0}" type="presParOf" srcId="{D3992E54-0665-469F-9EB7-BFC5C0404665}" destId="{CCDD1A45-6C9B-4FDE-8E81-6F36B20E15A8}"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F04F88-1B79-4CCE-B3DC-41C8C8ED96DC}" type="doc">
      <dgm:prSet loTypeId="urn:microsoft.com/office/officeart/2005/8/layout/pyramid1" loCatId="pyramid" qsTypeId="urn:microsoft.com/office/officeart/2005/8/quickstyle/3d5" qsCatId="3D" csTypeId="urn:microsoft.com/office/officeart/2005/8/colors/colorful4" csCatId="colorful" phldr="1"/>
      <dgm:spPr/>
    </dgm:pt>
    <dgm:pt modelId="{5B6E9B86-B002-4AAD-84A1-01B7925C7E59}">
      <dgm:prSet phldrT="[文本]"/>
      <dgm:spPr/>
      <dgm:t>
        <a:bodyPr/>
        <a:lstStyle/>
        <a:p>
          <a:r>
            <a:rPr lang="en-US" altLang="zh-CN" dirty="0" smtClean="0"/>
            <a:t>Preference</a:t>
          </a:r>
          <a:endParaRPr lang="zh-CN" altLang="en-US" dirty="0"/>
        </a:p>
      </dgm:t>
    </dgm:pt>
    <dgm:pt modelId="{F9E2F255-9221-42CB-A446-E8E21C466288}" type="parTrans" cxnId="{23C2C2E4-90A4-461F-B175-CDEC7CEDB889}">
      <dgm:prSet/>
      <dgm:spPr/>
      <dgm:t>
        <a:bodyPr/>
        <a:lstStyle/>
        <a:p>
          <a:endParaRPr lang="zh-CN" altLang="en-US"/>
        </a:p>
      </dgm:t>
    </dgm:pt>
    <dgm:pt modelId="{C705351F-5BAC-4703-905B-F460D1F9F78C}" type="sibTrans" cxnId="{23C2C2E4-90A4-461F-B175-CDEC7CEDB889}">
      <dgm:prSet/>
      <dgm:spPr/>
      <dgm:t>
        <a:bodyPr/>
        <a:lstStyle/>
        <a:p>
          <a:endParaRPr lang="zh-CN" altLang="en-US"/>
        </a:p>
      </dgm:t>
    </dgm:pt>
    <dgm:pt modelId="{9F5384BF-B92E-45AE-AF84-CC5D3D85CBBF}">
      <dgm:prSet phldrT="[文本]"/>
      <dgm:spPr/>
      <dgm:t>
        <a:bodyPr/>
        <a:lstStyle/>
        <a:p>
          <a:r>
            <a:rPr lang="en-US" altLang="zh-CN" dirty="0" smtClean="0"/>
            <a:t>Emotion</a:t>
          </a:r>
          <a:endParaRPr lang="zh-CN" altLang="en-US" dirty="0"/>
        </a:p>
      </dgm:t>
    </dgm:pt>
    <dgm:pt modelId="{AEE16BD6-E62A-4A44-AFC8-40D6A1ABBECF}" type="parTrans" cxnId="{EE592384-AE91-4E72-861F-A7C89023025C}">
      <dgm:prSet/>
      <dgm:spPr/>
      <dgm:t>
        <a:bodyPr/>
        <a:lstStyle/>
        <a:p>
          <a:endParaRPr lang="zh-CN" altLang="en-US"/>
        </a:p>
      </dgm:t>
    </dgm:pt>
    <dgm:pt modelId="{43394D2E-D07D-4269-B3D8-6CF35C5DFC41}" type="sibTrans" cxnId="{EE592384-AE91-4E72-861F-A7C89023025C}">
      <dgm:prSet/>
      <dgm:spPr/>
      <dgm:t>
        <a:bodyPr/>
        <a:lstStyle/>
        <a:p>
          <a:endParaRPr lang="zh-CN" altLang="en-US"/>
        </a:p>
      </dgm:t>
    </dgm:pt>
    <dgm:pt modelId="{4F44E692-0A0B-4D29-B2EB-4E2E4C4B7631}">
      <dgm:prSet phldrT="[文本]"/>
      <dgm:spPr/>
      <dgm:t>
        <a:bodyPr/>
        <a:lstStyle/>
        <a:p>
          <a:r>
            <a:rPr lang="en-US" altLang="zh-CN" dirty="0" smtClean="0"/>
            <a:t>Type</a:t>
          </a:r>
          <a:endParaRPr lang="zh-CN" altLang="en-US" dirty="0"/>
        </a:p>
      </dgm:t>
    </dgm:pt>
    <dgm:pt modelId="{85E7DC16-B753-4351-88FC-2C449F5E4D0F}" type="parTrans" cxnId="{CBA459B0-D936-403A-B764-BC1B7DE4F010}">
      <dgm:prSet/>
      <dgm:spPr/>
      <dgm:t>
        <a:bodyPr/>
        <a:lstStyle/>
        <a:p>
          <a:endParaRPr lang="zh-CN" altLang="en-US"/>
        </a:p>
      </dgm:t>
    </dgm:pt>
    <dgm:pt modelId="{C426BF50-C7D4-4B54-AD0A-88B111BEA90A}" type="sibTrans" cxnId="{CBA459B0-D936-403A-B764-BC1B7DE4F010}">
      <dgm:prSet/>
      <dgm:spPr/>
      <dgm:t>
        <a:bodyPr/>
        <a:lstStyle/>
        <a:p>
          <a:endParaRPr lang="zh-CN" altLang="en-US"/>
        </a:p>
      </dgm:t>
    </dgm:pt>
    <dgm:pt modelId="{CE3DAD4A-C211-4665-BE2C-8D05E8518D93}">
      <dgm:prSet phldrT="[文本]"/>
      <dgm:spPr/>
      <dgm:t>
        <a:bodyPr/>
        <a:lstStyle/>
        <a:p>
          <a:r>
            <a:rPr lang="en-US" altLang="zh-CN" dirty="0" smtClean="0"/>
            <a:t>Physics</a:t>
          </a:r>
          <a:endParaRPr lang="zh-CN" altLang="en-US" dirty="0"/>
        </a:p>
      </dgm:t>
    </dgm:pt>
    <dgm:pt modelId="{E4EF58A1-8EFD-4526-97AA-A6AED099BC5E}" type="parTrans" cxnId="{07FC8956-96C5-41D6-9EBF-4C91ACD110E3}">
      <dgm:prSet/>
      <dgm:spPr/>
      <dgm:t>
        <a:bodyPr/>
        <a:lstStyle/>
        <a:p>
          <a:endParaRPr lang="zh-CN" altLang="en-US"/>
        </a:p>
      </dgm:t>
    </dgm:pt>
    <dgm:pt modelId="{41F420E3-052D-41CD-9C10-6AD3C0FAE0EB}" type="sibTrans" cxnId="{07FC8956-96C5-41D6-9EBF-4C91ACD110E3}">
      <dgm:prSet/>
      <dgm:spPr/>
      <dgm:t>
        <a:bodyPr/>
        <a:lstStyle/>
        <a:p>
          <a:endParaRPr lang="zh-CN" altLang="en-US"/>
        </a:p>
      </dgm:t>
    </dgm:pt>
    <dgm:pt modelId="{6B31AAE0-C880-4743-ACEB-00617D94FE7C}" type="pres">
      <dgm:prSet presAssocID="{C9F04F88-1B79-4CCE-B3DC-41C8C8ED96DC}" presName="Name0" presStyleCnt="0">
        <dgm:presLayoutVars>
          <dgm:dir/>
          <dgm:animLvl val="lvl"/>
          <dgm:resizeHandles val="exact"/>
        </dgm:presLayoutVars>
      </dgm:prSet>
      <dgm:spPr/>
    </dgm:pt>
    <dgm:pt modelId="{F0C7693B-E122-457B-8FA0-9BF59E792848}" type="pres">
      <dgm:prSet presAssocID="{5B6E9B86-B002-4AAD-84A1-01B7925C7E59}" presName="Name8" presStyleCnt="0"/>
      <dgm:spPr/>
    </dgm:pt>
    <dgm:pt modelId="{A3AEF86C-5E78-43C0-B082-C3E1BCBDC0ED}" type="pres">
      <dgm:prSet presAssocID="{5B6E9B86-B002-4AAD-84A1-01B7925C7E59}" presName="level" presStyleLbl="node1" presStyleIdx="0" presStyleCnt="4">
        <dgm:presLayoutVars>
          <dgm:chMax val="1"/>
          <dgm:bulletEnabled val="1"/>
        </dgm:presLayoutVars>
      </dgm:prSet>
      <dgm:spPr/>
      <dgm:t>
        <a:bodyPr/>
        <a:lstStyle/>
        <a:p>
          <a:endParaRPr lang="en-US"/>
        </a:p>
      </dgm:t>
    </dgm:pt>
    <dgm:pt modelId="{6CED8DBD-FB53-4A71-87D0-D71C88EF4BEA}" type="pres">
      <dgm:prSet presAssocID="{5B6E9B86-B002-4AAD-84A1-01B7925C7E59}" presName="levelTx" presStyleLbl="revTx" presStyleIdx="0" presStyleCnt="0">
        <dgm:presLayoutVars>
          <dgm:chMax val="1"/>
          <dgm:bulletEnabled val="1"/>
        </dgm:presLayoutVars>
      </dgm:prSet>
      <dgm:spPr/>
      <dgm:t>
        <a:bodyPr/>
        <a:lstStyle/>
        <a:p>
          <a:endParaRPr lang="en-US"/>
        </a:p>
      </dgm:t>
    </dgm:pt>
    <dgm:pt modelId="{CE3C8178-8504-40E7-B3CD-2F3ABBE6C670}" type="pres">
      <dgm:prSet presAssocID="{9F5384BF-B92E-45AE-AF84-CC5D3D85CBBF}" presName="Name8" presStyleCnt="0"/>
      <dgm:spPr/>
    </dgm:pt>
    <dgm:pt modelId="{2543BC00-FBC5-442F-8955-95B769284529}" type="pres">
      <dgm:prSet presAssocID="{9F5384BF-B92E-45AE-AF84-CC5D3D85CBBF}" presName="level" presStyleLbl="node1" presStyleIdx="1" presStyleCnt="4">
        <dgm:presLayoutVars>
          <dgm:chMax val="1"/>
          <dgm:bulletEnabled val="1"/>
        </dgm:presLayoutVars>
      </dgm:prSet>
      <dgm:spPr/>
      <dgm:t>
        <a:bodyPr/>
        <a:lstStyle/>
        <a:p>
          <a:endParaRPr lang="zh-CN" altLang="en-US"/>
        </a:p>
      </dgm:t>
    </dgm:pt>
    <dgm:pt modelId="{EA2B086E-A832-40F3-86EA-151BBD4714E5}" type="pres">
      <dgm:prSet presAssocID="{9F5384BF-B92E-45AE-AF84-CC5D3D85CBBF}" presName="levelTx" presStyleLbl="revTx" presStyleIdx="0" presStyleCnt="0">
        <dgm:presLayoutVars>
          <dgm:chMax val="1"/>
          <dgm:bulletEnabled val="1"/>
        </dgm:presLayoutVars>
      </dgm:prSet>
      <dgm:spPr/>
      <dgm:t>
        <a:bodyPr/>
        <a:lstStyle/>
        <a:p>
          <a:endParaRPr lang="zh-CN" altLang="en-US"/>
        </a:p>
      </dgm:t>
    </dgm:pt>
    <dgm:pt modelId="{72D721D9-4BD2-4B46-9086-08860BA6CCB5}" type="pres">
      <dgm:prSet presAssocID="{4F44E692-0A0B-4D29-B2EB-4E2E4C4B7631}" presName="Name8" presStyleCnt="0"/>
      <dgm:spPr/>
    </dgm:pt>
    <dgm:pt modelId="{42148325-F042-42E9-96A3-93A0DE6FF879}" type="pres">
      <dgm:prSet presAssocID="{4F44E692-0A0B-4D29-B2EB-4E2E4C4B7631}" presName="level" presStyleLbl="node1" presStyleIdx="2" presStyleCnt="4">
        <dgm:presLayoutVars>
          <dgm:chMax val="1"/>
          <dgm:bulletEnabled val="1"/>
        </dgm:presLayoutVars>
      </dgm:prSet>
      <dgm:spPr/>
      <dgm:t>
        <a:bodyPr/>
        <a:lstStyle/>
        <a:p>
          <a:endParaRPr lang="zh-CN" altLang="en-US"/>
        </a:p>
      </dgm:t>
    </dgm:pt>
    <dgm:pt modelId="{313B13C1-4B9F-47F5-862B-99EFABE51E33}" type="pres">
      <dgm:prSet presAssocID="{4F44E692-0A0B-4D29-B2EB-4E2E4C4B7631}" presName="levelTx" presStyleLbl="revTx" presStyleIdx="0" presStyleCnt="0">
        <dgm:presLayoutVars>
          <dgm:chMax val="1"/>
          <dgm:bulletEnabled val="1"/>
        </dgm:presLayoutVars>
      </dgm:prSet>
      <dgm:spPr/>
      <dgm:t>
        <a:bodyPr/>
        <a:lstStyle/>
        <a:p>
          <a:endParaRPr lang="zh-CN" altLang="en-US"/>
        </a:p>
      </dgm:t>
    </dgm:pt>
    <dgm:pt modelId="{B9DF559D-2CAA-48E4-879D-1431E46EE1B5}" type="pres">
      <dgm:prSet presAssocID="{CE3DAD4A-C211-4665-BE2C-8D05E8518D93}" presName="Name8" presStyleCnt="0"/>
      <dgm:spPr/>
    </dgm:pt>
    <dgm:pt modelId="{DB777CAE-4183-4215-B897-891C8138EAC2}" type="pres">
      <dgm:prSet presAssocID="{CE3DAD4A-C211-4665-BE2C-8D05E8518D93}" presName="level" presStyleLbl="node1" presStyleIdx="3" presStyleCnt="4">
        <dgm:presLayoutVars>
          <dgm:chMax val="1"/>
          <dgm:bulletEnabled val="1"/>
        </dgm:presLayoutVars>
      </dgm:prSet>
      <dgm:spPr/>
      <dgm:t>
        <a:bodyPr/>
        <a:lstStyle/>
        <a:p>
          <a:endParaRPr lang="zh-CN" altLang="en-US"/>
        </a:p>
      </dgm:t>
    </dgm:pt>
    <dgm:pt modelId="{954B4534-6D6C-4291-A2E1-B7E7C8D50D27}" type="pres">
      <dgm:prSet presAssocID="{CE3DAD4A-C211-4665-BE2C-8D05E8518D93}" presName="levelTx" presStyleLbl="revTx" presStyleIdx="0" presStyleCnt="0">
        <dgm:presLayoutVars>
          <dgm:chMax val="1"/>
          <dgm:bulletEnabled val="1"/>
        </dgm:presLayoutVars>
      </dgm:prSet>
      <dgm:spPr/>
      <dgm:t>
        <a:bodyPr/>
        <a:lstStyle/>
        <a:p>
          <a:endParaRPr lang="zh-CN" altLang="en-US"/>
        </a:p>
      </dgm:t>
    </dgm:pt>
  </dgm:ptLst>
  <dgm:cxnLst>
    <dgm:cxn modelId="{7E0446C1-9BB2-40AB-82BF-0DA1948CA450}" type="presOf" srcId="{9F5384BF-B92E-45AE-AF84-CC5D3D85CBBF}" destId="{2543BC00-FBC5-442F-8955-95B769284529}" srcOrd="0" destOrd="0" presId="urn:microsoft.com/office/officeart/2005/8/layout/pyramid1"/>
    <dgm:cxn modelId="{293BB7CF-4853-4859-BA63-FCF59D88E2AF}" type="presOf" srcId="{5B6E9B86-B002-4AAD-84A1-01B7925C7E59}" destId="{6CED8DBD-FB53-4A71-87D0-D71C88EF4BEA}" srcOrd="1" destOrd="0" presId="urn:microsoft.com/office/officeart/2005/8/layout/pyramid1"/>
    <dgm:cxn modelId="{7D12C84A-F882-4BAB-AF1C-60CF547FCD37}" type="presOf" srcId="{4F44E692-0A0B-4D29-B2EB-4E2E4C4B7631}" destId="{313B13C1-4B9F-47F5-862B-99EFABE51E33}" srcOrd="1" destOrd="0" presId="urn:microsoft.com/office/officeart/2005/8/layout/pyramid1"/>
    <dgm:cxn modelId="{23C2C2E4-90A4-461F-B175-CDEC7CEDB889}" srcId="{C9F04F88-1B79-4CCE-B3DC-41C8C8ED96DC}" destId="{5B6E9B86-B002-4AAD-84A1-01B7925C7E59}" srcOrd="0" destOrd="0" parTransId="{F9E2F255-9221-42CB-A446-E8E21C466288}" sibTransId="{C705351F-5BAC-4703-905B-F460D1F9F78C}"/>
    <dgm:cxn modelId="{EBD1F246-BB29-4C43-9916-DBA0E5FCDD9B}" type="presOf" srcId="{CE3DAD4A-C211-4665-BE2C-8D05E8518D93}" destId="{954B4534-6D6C-4291-A2E1-B7E7C8D50D27}" srcOrd="1" destOrd="0" presId="urn:microsoft.com/office/officeart/2005/8/layout/pyramid1"/>
    <dgm:cxn modelId="{73150C51-7F4F-4F3F-9F3F-5E84DF5E080D}" type="presOf" srcId="{CE3DAD4A-C211-4665-BE2C-8D05E8518D93}" destId="{DB777CAE-4183-4215-B897-891C8138EAC2}" srcOrd="0" destOrd="0" presId="urn:microsoft.com/office/officeart/2005/8/layout/pyramid1"/>
    <dgm:cxn modelId="{361724ED-B345-488C-9DDD-812C325DA537}" type="presOf" srcId="{4F44E692-0A0B-4D29-B2EB-4E2E4C4B7631}" destId="{42148325-F042-42E9-96A3-93A0DE6FF879}" srcOrd="0" destOrd="0" presId="urn:microsoft.com/office/officeart/2005/8/layout/pyramid1"/>
    <dgm:cxn modelId="{07FC8956-96C5-41D6-9EBF-4C91ACD110E3}" srcId="{C9F04F88-1B79-4CCE-B3DC-41C8C8ED96DC}" destId="{CE3DAD4A-C211-4665-BE2C-8D05E8518D93}" srcOrd="3" destOrd="0" parTransId="{E4EF58A1-8EFD-4526-97AA-A6AED099BC5E}" sibTransId="{41F420E3-052D-41CD-9C10-6AD3C0FAE0EB}"/>
    <dgm:cxn modelId="{BF33E144-59D6-48A6-A268-3C5F9F119AA1}" type="presOf" srcId="{5B6E9B86-B002-4AAD-84A1-01B7925C7E59}" destId="{A3AEF86C-5E78-43C0-B082-C3E1BCBDC0ED}" srcOrd="0" destOrd="0" presId="urn:microsoft.com/office/officeart/2005/8/layout/pyramid1"/>
    <dgm:cxn modelId="{F7D87978-6B2A-474D-820A-5368DB357C9F}" type="presOf" srcId="{C9F04F88-1B79-4CCE-B3DC-41C8C8ED96DC}" destId="{6B31AAE0-C880-4743-ACEB-00617D94FE7C}" srcOrd="0" destOrd="0" presId="urn:microsoft.com/office/officeart/2005/8/layout/pyramid1"/>
    <dgm:cxn modelId="{EE592384-AE91-4E72-861F-A7C89023025C}" srcId="{C9F04F88-1B79-4CCE-B3DC-41C8C8ED96DC}" destId="{9F5384BF-B92E-45AE-AF84-CC5D3D85CBBF}" srcOrd="1" destOrd="0" parTransId="{AEE16BD6-E62A-4A44-AFC8-40D6A1ABBECF}" sibTransId="{43394D2E-D07D-4269-B3D8-6CF35C5DFC41}"/>
    <dgm:cxn modelId="{CBA459B0-D936-403A-B764-BC1B7DE4F010}" srcId="{C9F04F88-1B79-4CCE-B3DC-41C8C8ED96DC}" destId="{4F44E692-0A0B-4D29-B2EB-4E2E4C4B7631}" srcOrd="2" destOrd="0" parTransId="{85E7DC16-B753-4351-88FC-2C449F5E4D0F}" sibTransId="{C426BF50-C7D4-4B54-AD0A-88B111BEA90A}"/>
    <dgm:cxn modelId="{BC8D39DC-CA29-483D-92AC-0FD95F88509B}" type="presOf" srcId="{9F5384BF-B92E-45AE-AF84-CC5D3D85CBBF}" destId="{EA2B086E-A832-40F3-86EA-151BBD4714E5}" srcOrd="1" destOrd="0" presId="urn:microsoft.com/office/officeart/2005/8/layout/pyramid1"/>
    <dgm:cxn modelId="{1CF02026-9DB7-4E0D-9854-CA3468917964}" type="presParOf" srcId="{6B31AAE0-C880-4743-ACEB-00617D94FE7C}" destId="{F0C7693B-E122-457B-8FA0-9BF59E792848}" srcOrd="0" destOrd="0" presId="urn:microsoft.com/office/officeart/2005/8/layout/pyramid1"/>
    <dgm:cxn modelId="{A1667EF8-BEA2-4758-A3F8-680F7C3C55F5}" type="presParOf" srcId="{F0C7693B-E122-457B-8FA0-9BF59E792848}" destId="{A3AEF86C-5E78-43C0-B082-C3E1BCBDC0ED}" srcOrd="0" destOrd="0" presId="urn:microsoft.com/office/officeart/2005/8/layout/pyramid1"/>
    <dgm:cxn modelId="{8F83A3E5-8799-45D1-99DB-D3521E88404F}" type="presParOf" srcId="{F0C7693B-E122-457B-8FA0-9BF59E792848}" destId="{6CED8DBD-FB53-4A71-87D0-D71C88EF4BEA}" srcOrd="1" destOrd="0" presId="urn:microsoft.com/office/officeart/2005/8/layout/pyramid1"/>
    <dgm:cxn modelId="{FA654754-6F39-465F-A119-51026F7F7211}" type="presParOf" srcId="{6B31AAE0-C880-4743-ACEB-00617D94FE7C}" destId="{CE3C8178-8504-40E7-B3CD-2F3ABBE6C670}" srcOrd="1" destOrd="0" presId="urn:microsoft.com/office/officeart/2005/8/layout/pyramid1"/>
    <dgm:cxn modelId="{D3844CFC-539C-42F0-A8C9-73E96C708AB8}" type="presParOf" srcId="{CE3C8178-8504-40E7-B3CD-2F3ABBE6C670}" destId="{2543BC00-FBC5-442F-8955-95B769284529}" srcOrd="0" destOrd="0" presId="urn:microsoft.com/office/officeart/2005/8/layout/pyramid1"/>
    <dgm:cxn modelId="{2296D88F-98B5-40F7-8447-D3BA1C304039}" type="presParOf" srcId="{CE3C8178-8504-40E7-B3CD-2F3ABBE6C670}" destId="{EA2B086E-A832-40F3-86EA-151BBD4714E5}" srcOrd="1" destOrd="0" presId="urn:microsoft.com/office/officeart/2005/8/layout/pyramid1"/>
    <dgm:cxn modelId="{8C41EF58-BE20-4AC0-B37E-A5744E819EFD}" type="presParOf" srcId="{6B31AAE0-C880-4743-ACEB-00617D94FE7C}" destId="{72D721D9-4BD2-4B46-9086-08860BA6CCB5}" srcOrd="2" destOrd="0" presId="urn:microsoft.com/office/officeart/2005/8/layout/pyramid1"/>
    <dgm:cxn modelId="{CDE53E1F-88D3-4040-B5AF-1488915B702D}" type="presParOf" srcId="{72D721D9-4BD2-4B46-9086-08860BA6CCB5}" destId="{42148325-F042-42E9-96A3-93A0DE6FF879}" srcOrd="0" destOrd="0" presId="urn:microsoft.com/office/officeart/2005/8/layout/pyramid1"/>
    <dgm:cxn modelId="{2C385F10-7037-498E-BB96-ADC217ACFCE0}" type="presParOf" srcId="{72D721D9-4BD2-4B46-9086-08860BA6CCB5}" destId="{313B13C1-4B9F-47F5-862B-99EFABE51E33}" srcOrd="1" destOrd="0" presId="urn:microsoft.com/office/officeart/2005/8/layout/pyramid1"/>
    <dgm:cxn modelId="{BC24EBAD-FCB3-4F26-B9BE-25372821BFFC}" type="presParOf" srcId="{6B31AAE0-C880-4743-ACEB-00617D94FE7C}" destId="{B9DF559D-2CAA-48E4-879D-1431E46EE1B5}" srcOrd="3" destOrd="0" presId="urn:microsoft.com/office/officeart/2005/8/layout/pyramid1"/>
    <dgm:cxn modelId="{C1F2E9C6-4D56-4C15-86F3-09C2526D4A33}" type="presParOf" srcId="{B9DF559D-2CAA-48E4-879D-1431E46EE1B5}" destId="{DB777CAE-4183-4215-B897-891C8138EAC2}" srcOrd="0" destOrd="0" presId="urn:microsoft.com/office/officeart/2005/8/layout/pyramid1"/>
    <dgm:cxn modelId="{CBCD51DC-E69C-4D06-8FAF-8AB6F03C7103}" type="presParOf" srcId="{B9DF559D-2CAA-48E4-879D-1431E46EE1B5}" destId="{954B4534-6D6C-4291-A2E1-B7E7C8D50D27}"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53642B-E61F-4CF3-BB21-95494F23A555}">
      <dsp:nvSpPr>
        <dsp:cNvPr id="0" name=""/>
        <dsp:cNvSpPr/>
      </dsp:nvSpPr>
      <dsp:spPr>
        <a:xfrm>
          <a:off x="3888432" y="3252817"/>
          <a:ext cx="3045443" cy="352365"/>
        </a:xfrm>
        <a:custGeom>
          <a:avLst/>
          <a:gdLst/>
          <a:ahLst/>
          <a:cxnLst/>
          <a:rect l="0" t="0" r="0" b="0"/>
          <a:pathLst>
            <a:path>
              <a:moveTo>
                <a:pt x="0" y="0"/>
              </a:moveTo>
              <a:lnTo>
                <a:pt x="0" y="176182"/>
              </a:lnTo>
              <a:lnTo>
                <a:pt x="3045443" y="176182"/>
              </a:lnTo>
              <a:lnTo>
                <a:pt x="3045443" y="352365"/>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22EBBE3-3522-46DF-9D07-3976C5EB5960}">
      <dsp:nvSpPr>
        <dsp:cNvPr id="0" name=""/>
        <dsp:cNvSpPr/>
      </dsp:nvSpPr>
      <dsp:spPr>
        <a:xfrm>
          <a:off x="3888432" y="3252817"/>
          <a:ext cx="1015147" cy="352365"/>
        </a:xfrm>
        <a:custGeom>
          <a:avLst/>
          <a:gdLst/>
          <a:ahLst/>
          <a:cxnLst/>
          <a:rect l="0" t="0" r="0" b="0"/>
          <a:pathLst>
            <a:path>
              <a:moveTo>
                <a:pt x="0" y="0"/>
              </a:moveTo>
              <a:lnTo>
                <a:pt x="0" y="176182"/>
              </a:lnTo>
              <a:lnTo>
                <a:pt x="1015147" y="176182"/>
              </a:lnTo>
              <a:lnTo>
                <a:pt x="1015147" y="352365"/>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E8EAD45-40FD-4157-8A16-DA008573998A}">
      <dsp:nvSpPr>
        <dsp:cNvPr id="0" name=""/>
        <dsp:cNvSpPr/>
      </dsp:nvSpPr>
      <dsp:spPr>
        <a:xfrm>
          <a:off x="2873284" y="3252817"/>
          <a:ext cx="1015147" cy="352365"/>
        </a:xfrm>
        <a:custGeom>
          <a:avLst/>
          <a:gdLst/>
          <a:ahLst/>
          <a:cxnLst/>
          <a:rect l="0" t="0" r="0" b="0"/>
          <a:pathLst>
            <a:path>
              <a:moveTo>
                <a:pt x="1015147" y="0"/>
              </a:moveTo>
              <a:lnTo>
                <a:pt x="1015147" y="176182"/>
              </a:lnTo>
              <a:lnTo>
                <a:pt x="0" y="176182"/>
              </a:lnTo>
              <a:lnTo>
                <a:pt x="0" y="352365"/>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4CE0873-DED7-4AED-9783-A12CDFA92C83}">
      <dsp:nvSpPr>
        <dsp:cNvPr id="0" name=""/>
        <dsp:cNvSpPr/>
      </dsp:nvSpPr>
      <dsp:spPr>
        <a:xfrm>
          <a:off x="842988" y="3252817"/>
          <a:ext cx="3045443" cy="352365"/>
        </a:xfrm>
        <a:custGeom>
          <a:avLst/>
          <a:gdLst/>
          <a:ahLst/>
          <a:cxnLst/>
          <a:rect l="0" t="0" r="0" b="0"/>
          <a:pathLst>
            <a:path>
              <a:moveTo>
                <a:pt x="3045443" y="0"/>
              </a:moveTo>
              <a:lnTo>
                <a:pt x="3045443" y="176182"/>
              </a:lnTo>
              <a:lnTo>
                <a:pt x="0" y="176182"/>
              </a:lnTo>
              <a:lnTo>
                <a:pt x="0" y="352365"/>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88A0CCA-D96F-44E4-954D-262C89216AFA}">
      <dsp:nvSpPr>
        <dsp:cNvPr id="0" name=""/>
        <dsp:cNvSpPr/>
      </dsp:nvSpPr>
      <dsp:spPr>
        <a:xfrm>
          <a:off x="1368155" y="2413852"/>
          <a:ext cx="5040553" cy="838965"/>
        </a:xfrm>
        <a:prstGeom prst="rect">
          <a:avLst/>
        </a:prstGeom>
        <a:solidFill>
          <a:schemeClr val="accent1">
            <a:hueOff val="0"/>
            <a:satOff val="0"/>
            <a:lumOff val="0"/>
            <a:alphaOff val="0"/>
          </a:schemeClr>
        </a:solidFill>
        <a:ln>
          <a:noFill/>
        </a:ln>
        <a:effectLst>
          <a:glow rad="63500">
            <a:schemeClr val="accent1">
              <a:hueOff val="0"/>
              <a:satOff val="0"/>
              <a:lumOff val="0"/>
              <a:alphaOff val="0"/>
              <a:alpha val="45000"/>
              <a:satMod val="11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altLang="zh-CN" sz="3600" kern="1200" dirty="0" smtClean="0">
              <a:latin typeface="Times New Roman" pitchFamily="18" charset="0"/>
              <a:cs typeface="Times New Roman" pitchFamily="18" charset="0"/>
            </a:rPr>
            <a:t>School of Management</a:t>
          </a:r>
          <a:endParaRPr lang="zh-CN" altLang="en-US" sz="3600" kern="1200" dirty="0">
            <a:latin typeface="Times New Roman" pitchFamily="18" charset="0"/>
            <a:cs typeface="Times New Roman" pitchFamily="18" charset="0"/>
          </a:endParaRPr>
        </a:p>
      </dsp:txBody>
      <dsp:txXfrm>
        <a:off x="1368155" y="2413852"/>
        <a:ext cx="5040553" cy="838965"/>
      </dsp:txXfrm>
    </dsp:sp>
    <dsp:sp modelId="{7AC1673A-913A-4F38-AEF3-F904DFA324C3}">
      <dsp:nvSpPr>
        <dsp:cNvPr id="0" name=""/>
        <dsp:cNvSpPr/>
      </dsp:nvSpPr>
      <dsp:spPr>
        <a:xfrm>
          <a:off x="4022" y="3605182"/>
          <a:ext cx="1677930" cy="838965"/>
        </a:xfrm>
        <a:prstGeom prst="rect">
          <a:avLst/>
        </a:prstGeom>
        <a:solidFill>
          <a:schemeClr val="accent1">
            <a:hueOff val="0"/>
            <a:satOff val="0"/>
            <a:lumOff val="0"/>
            <a:alphaOff val="0"/>
          </a:schemeClr>
        </a:solidFill>
        <a:ln>
          <a:noFill/>
        </a:ln>
        <a:effectLst>
          <a:glow rad="63500">
            <a:schemeClr val="accent1">
              <a:hueOff val="0"/>
              <a:satOff val="0"/>
              <a:lumOff val="0"/>
              <a:alphaOff val="0"/>
              <a:alpha val="45000"/>
              <a:satMod val="11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altLang="zh-CN" sz="3600" kern="1200" dirty="0" smtClean="0">
              <a:latin typeface="Times New Roman" pitchFamily="18" charset="0"/>
              <a:cs typeface="Times New Roman" pitchFamily="18" charset="0"/>
            </a:rPr>
            <a:t>HRM</a:t>
          </a:r>
          <a:endParaRPr lang="zh-CN" altLang="en-US" sz="3600" kern="1200" dirty="0">
            <a:latin typeface="Times New Roman" pitchFamily="18" charset="0"/>
            <a:cs typeface="Times New Roman" pitchFamily="18" charset="0"/>
          </a:endParaRPr>
        </a:p>
      </dsp:txBody>
      <dsp:txXfrm>
        <a:off x="4022" y="3605182"/>
        <a:ext cx="1677930" cy="838965"/>
      </dsp:txXfrm>
    </dsp:sp>
    <dsp:sp modelId="{B4CA5D17-D7DD-4AF8-B4C4-C56A11228E0B}">
      <dsp:nvSpPr>
        <dsp:cNvPr id="0" name=""/>
        <dsp:cNvSpPr/>
      </dsp:nvSpPr>
      <dsp:spPr>
        <a:xfrm>
          <a:off x="2034318" y="3605182"/>
          <a:ext cx="1677930" cy="838965"/>
        </a:xfrm>
        <a:prstGeom prst="rect">
          <a:avLst/>
        </a:prstGeom>
        <a:solidFill>
          <a:schemeClr val="accent1">
            <a:hueOff val="0"/>
            <a:satOff val="0"/>
            <a:lumOff val="0"/>
            <a:alphaOff val="0"/>
          </a:schemeClr>
        </a:solidFill>
        <a:ln>
          <a:noFill/>
        </a:ln>
        <a:effectLst>
          <a:glow rad="63500">
            <a:schemeClr val="accent1">
              <a:hueOff val="0"/>
              <a:satOff val="0"/>
              <a:lumOff val="0"/>
              <a:alphaOff val="0"/>
              <a:alpha val="45000"/>
              <a:satMod val="11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altLang="zh-CN" sz="3600" kern="1200" dirty="0" smtClean="0">
              <a:latin typeface="Times New Roman" pitchFamily="18" charset="0"/>
              <a:cs typeface="Times New Roman" pitchFamily="18" charset="0"/>
            </a:rPr>
            <a:t>PA</a:t>
          </a:r>
          <a:endParaRPr lang="zh-CN" altLang="en-US" sz="3600" kern="1200" dirty="0">
            <a:latin typeface="Times New Roman" pitchFamily="18" charset="0"/>
            <a:cs typeface="Times New Roman" pitchFamily="18" charset="0"/>
          </a:endParaRPr>
        </a:p>
      </dsp:txBody>
      <dsp:txXfrm>
        <a:off x="2034318" y="3605182"/>
        <a:ext cx="1677930" cy="838965"/>
      </dsp:txXfrm>
    </dsp:sp>
    <dsp:sp modelId="{4532750A-1CFE-40D0-8796-778914E6EAB1}">
      <dsp:nvSpPr>
        <dsp:cNvPr id="0" name=""/>
        <dsp:cNvSpPr/>
      </dsp:nvSpPr>
      <dsp:spPr>
        <a:xfrm>
          <a:off x="4064614" y="3605182"/>
          <a:ext cx="1677930" cy="838965"/>
        </a:xfrm>
        <a:prstGeom prst="rect">
          <a:avLst/>
        </a:prstGeom>
        <a:solidFill>
          <a:schemeClr val="accent1">
            <a:hueOff val="0"/>
            <a:satOff val="0"/>
            <a:lumOff val="0"/>
            <a:alphaOff val="0"/>
          </a:schemeClr>
        </a:solidFill>
        <a:ln>
          <a:noFill/>
        </a:ln>
        <a:effectLst>
          <a:glow rad="63500">
            <a:schemeClr val="accent1">
              <a:hueOff val="0"/>
              <a:satOff val="0"/>
              <a:lumOff val="0"/>
              <a:alphaOff val="0"/>
              <a:alpha val="45000"/>
              <a:satMod val="11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altLang="zh-CN" sz="3600" kern="1200" dirty="0" smtClean="0">
              <a:latin typeface="Times New Roman" pitchFamily="18" charset="0"/>
              <a:cs typeface="Times New Roman" pitchFamily="18" charset="0"/>
            </a:rPr>
            <a:t>IM</a:t>
          </a:r>
          <a:endParaRPr lang="zh-CN" altLang="en-US" sz="3600" kern="1200" dirty="0">
            <a:latin typeface="Times New Roman" pitchFamily="18" charset="0"/>
            <a:cs typeface="Times New Roman" pitchFamily="18" charset="0"/>
          </a:endParaRPr>
        </a:p>
      </dsp:txBody>
      <dsp:txXfrm>
        <a:off x="4064614" y="3605182"/>
        <a:ext cx="1677930" cy="838965"/>
      </dsp:txXfrm>
    </dsp:sp>
    <dsp:sp modelId="{38056C9B-C00E-4986-83CD-E9EEA48A2E39}">
      <dsp:nvSpPr>
        <dsp:cNvPr id="0" name=""/>
        <dsp:cNvSpPr/>
      </dsp:nvSpPr>
      <dsp:spPr>
        <a:xfrm>
          <a:off x="6094910" y="3605182"/>
          <a:ext cx="1677930" cy="838965"/>
        </a:xfrm>
        <a:prstGeom prst="rect">
          <a:avLst/>
        </a:prstGeom>
        <a:solidFill>
          <a:schemeClr val="accent1">
            <a:hueOff val="0"/>
            <a:satOff val="0"/>
            <a:lumOff val="0"/>
            <a:alphaOff val="0"/>
          </a:schemeClr>
        </a:solidFill>
        <a:ln>
          <a:noFill/>
        </a:ln>
        <a:effectLst>
          <a:glow rad="63500">
            <a:schemeClr val="accent1">
              <a:hueOff val="0"/>
              <a:satOff val="0"/>
              <a:lumOff val="0"/>
              <a:alphaOff val="0"/>
              <a:alpha val="45000"/>
              <a:satMod val="11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altLang="zh-CN" sz="3600" kern="1200" dirty="0" smtClean="0">
              <a:latin typeface="Times New Roman" pitchFamily="18" charset="0"/>
              <a:cs typeface="Times New Roman" pitchFamily="18" charset="0"/>
            </a:rPr>
            <a:t>SS</a:t>
          </a:r>
          <a:endParaRPr lang="zh-CN" altLang="en-US" sz="3600" kern="1200" dirty="0">
            <a:latin typeface="Times New Roman" pitchFamily="18" charset="0"/>
            <a:cs typeface="Times New Roman" pitchFamily="18" charset="0"/>
          </a:endParaRPr>
        </a:p>
      </dsp:txBody>
      <dsp:txXfrm>
        <a:off x="6094910" y="3605182"/>
        <a:ext cx="1677930" cy="83896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D1E064-986C-46AA-9C6C-412D342DD9F7}">
      <dsp:nvSpPr>
        <dsp:cNvPr id="0" name=""/>
        <dsp:cNvSpPr/>
      </dsp:nvSpPr>
      <dsp:spPr>
        <a:xfrm>
          <a:off x="0" y="0"/>
          <a:ext cx="8229600" cy="867240"/>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altLang="zh-CN" sz="2500" kern="1200" dirty="0" smtClean="0">
              <a:solidFill>
                <a:srgbClr val="66FF99"/>
              </a:solidFill>
              <a:latin typeface="Times New Roman" pitchFamily="18" charset="0"/>
              <a:cs typeface="Times New Roman" pitchFamily="18" charset="0"/>
            </a:rPr>
            <a:t>to build affective features model</a:t>
          </a:r>
          <a:endParaRPr lang="zh-CN" altLang="en-US" sz="2500" kern="1200" dirty="0">
            <a:solidFill>
              <a:srgbClr val="66FF99"/>
            </a:solidFill>
          </a:endParaRPr>
        </a:p>
      </dsp:txBody>
      <dsp:txXfrm>
        <a:off x="1732644" y="0"/>
        <a:ext cx="6496955" cy="867240"/>
      </dsp:txXfrm>
    </dsp:sp>
    <dsp:sp modelId="{EBD4426C-7EBF-45DE-A74E-BD57C00C6B62}">
      <dsp:nvSpPr>
        <dsp:cNvPr id="0" name=""/>
        <dsp:cNvSpPr/>
      </dsp:nvSpPr>
      <dsp:spPr>
        <a:xfrm>
          <a:off x="86724" y="86724"/>
          <a:ext cx="1645920" cy="693792"/>
        </a:xfrm>
        <a:prstGeom prst="roundRect">
          <a:avLst>
            <a:gd name="adj" fmla="val 10000"/>
          </a:avLst>
        </a:prstGeom>
        <a:solidFill>
          <a:schemeClr val="accent1">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F8E3F5-E310-4CAC-BC59-2D213B102CAE}">
      <dsp:nvSpPr>
        <dsp:cNvPr id="0" name=""/>
        <dsp:cNvSpPr/>
      </dsp:nvSpPr>
      <dsp:spPr>
        <a:xfrm>
          <a:off x="0" y="953964"/>
          <a:ext cx="8229600" cy="867240"/>
        </a:xfrm>
        <a:prstGeom prst="roundRect">
          <a:avLst>
            <a:gd name="adj" fmla="val 10000"/>
          </a:avLst>
        </a:prstGeom>
        <a:solidFill>
          <a:schemeClr val="accent1">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altLang="zh-CN" sz="2500" kern="1200" dirty="0" smtClean="0">
              <a:latin typeface="Times New Roman" pitchFamily="18" charset="0"/>
              <a:cs typeface="Times New Roman" pitchFamily="18" charset="0"/>
            </a:rPr>
            <a:t>to collect users’ feelings</a:t>
          </a:r>
          <a:endParaRPr lang="zh-CN" altLang="en-US" sz="2500" kern="1200" dirty="0"/>
        </a:p>
      </dsp:txBody>
      <dsp:txXfrm>
        <a:off x="1732644" y="953964"/>
        <a:ext cx="6496955" cy="867240"/>
      </dsp:txXfrm>
    </dsp:sp>
    <dsp:sp modelId="{FD44C279-6B6F-4B8C-BE79-E0D44CB75807}">
      <dsp:nvSpPr>
        <dsp:cNvPr id="0" name=""/>
        <dsp:cNvSpPr/>
      </dsp:nvSpPr>
      <dsp:spPr>
        <a:xfrm>
          <a:off x="86724" y="1040688"/>
          <a:ext cx="1645920" cy="693792"/>
        </a:xfrm>
        <a:prstGeom prst="roundRect">
          <a:avLst>
            <a:gd name="adj" fmla="val 10000"/>
          </a:avLst>
        </a:prstGeom>
        <a:solidFill>
          <a:schemeClr val="accent1">
            <a:tint val="50000"/>
            <a:alpha val="90000"/>
            <a:hueOff val="-6723"/>
            <a:satOff val="-516"/>
            <a:lumOff val="3519"/>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3B8002-514D-4843-8631-373A6F4FEFE2}">
      <dsp:nvSpPr>
        <dsp:cNvPr id="0" name=""/>
        <dsp:cNvSpPr/>
      </dsp:nvSpPr>
      <dsp:spPr>
        <a:xfrm>
          <a:off x="0" y="1907928"/>
          <a:ext cx="8229600" cy="867240"/>
        </a:xfrm>
        <a:prstGeom prst="roundRect">
          <a:avLst>
            <a:gd name="adj" fmla="val 10000"/>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altLang="zh-CN" sz="2500" kern="1200" dirty="0" smtClean="0">
              <a:latin typeface="Times New Roman" pitchFamily="18" charset="0"/>
              <a:cs typeface="Times New Roman" pitchFamily="18" charset="0"/>
            </a:rPr>
            <a:t>to extract visual features of images</a:t>
          </a:r>
          <a:endParaRPr lang="zh-CN" altLang="en-US" sz="2500" kern="1200" dirty="0"/>
        </a:p>
      </dsp:txBody>
      <dsp:txXfrm>
        <a:off x="1732644" y="1907928"/>
        <a:ext cx="6496955" cy="867240"/>
      </dsp:txXfrm>
    </dsp:sp>
    <dsp:sp modelId="{DCF5A951-5A38-4BA0-9FB6-CB951850E9B9}">
      <dsp:nvSpPr>
        <dsp:cNvPr id="0" name=""/>
        <dsp:cNvSpPr/>
      </dsp:nvSpPr>
      <dsp:spPr>
        <a:xfrm>
          <a:off x="86724" y="1994652"/>
          <a:ext cx="1645920" cy="693792"/>
        </a:xfrm>
        <a:prstGeom prst="roundRect">
          <a:avLst>
            <a:gd name="adj" fmla="val 10000"/>
          </a:avLst>
        </a:prstGeom>
        <a:solidFill>
          <a:schemeClr val="accent1">
            <a:tint val="50000"/>
            <a:alpha val="90000"/>
            <a:hueOff val="-13445"/>
            <a:satOff val="-1031"/>
            <a:lumOff val="7037"/>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6FB25B-4225-42F2-8984-8BF01F6BF17D}">
      <dsp:nvSpPr>
        <dsp:cNvPr id="0" name=""/>
        <dsp:cNvSpPr/>
      </dsp:nvSpPr>
      <dsp:spPr>
        <a:xfrm>
          <a:off x="0" y="2861892"/>
          <a:ext cx="8229600" cy="867240"/>
        </a:xfrm>
        <a:prstGeom prst="roundRect">
          <a:avLst>
            <a:gd name="adj" fmla="val 10000"/>
          </a:avLst>
        </a:prstGeom>
        <a:solidFill>
          <a:schemeClr val="accent1">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altLang="zh-CN" sz="2500" kern="1200" dirty="0" smtClean="0">
              <a:latin typeface="Times New Roman" pitchFamily="18" charset="0"/>
              <a:cs typeface="Times New Roman" pitchFamily="18" charset="0"/>
            </a:rPr>
            <a:t>to quantify the relationship between visual and affective features to establish the mapping model</a:t>
          </a:r>
          <a:endParaRPr lang="zh-CN" altLang="en-US" sz="2500" kern="1200" dirty="0"/>
        </a:p>
      </dsp:txBody>
      <dsp:txXfrm>
        <a:off x="1732644" y="2861892"/>
        <a:ext cx="6496955" cy="867240"/>
      </dsp:txXfrm>
    </dsp:sp>
    <dsp:sp modelId="{CE039A44-74B1-41D6-9954-B66CD26A1C9E}">
      <dsp:nvSpPr>
        <dsp:cNvPr id="0" name=""/>
        <dsp:cNvSpPr/>
      </dsp:nvSpPr>
      <dsp:spPr>
        <a:xfrm>
          <a:off x="86724" y="2948616"/>
          <a:ext cx="1645920" cy="693792"/>
        </a:xfrm>
        <a:prstGeom prst="roundRect">
          <a:avLst>
            <a:gd name="adj" fmla="val 10000"/>
          </a:avLst>
        </a:prstGeom>
        <a:solidFill>
          <a:schemeClr val="accent1">
            <a:tint val="50000"/>
            <a:alpha val="90000"/>
            <a:hueOff val="-20168"/>
            <a:satOff val="-1547"/>
            <a:lumOff val="10556"/>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E977C1-A4EB-4BB9-B4E9-AED7D1A207F7}">
      <dsp:nvSpPr>
        <dsp:cNvPr id="0" name=""/>
        <dsp:cNvSpPr/>
      </dsp:nvSpPr>
      <dsp:spPr>
        <a:xfrm>
          <a:off x="0" y="3815856"/>
          <a:ext cx="8229600" cy="867240"/>
        </a:xfrm>
        <a:prstGeom prst="roundRect">
          <a:avLst>
            <a:gd name="adj" fmla="val 10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altLang="zh-CN" sz="2500" kern="1200" dirty="0" smtClean="0">
              <a:solidFill>
                <a:srgbClr val="C00000"/>
              </a:solidFill>
              <a:latin typeface="Times New Roman" pitchFamily="18" charset="0"/>
              <a:cs typeface="Times New Roman" pitchFamily="18" charset="0"/>
            </a:rPr>
            <a:t>to evaluate the precision of features recognition and image retrieval</a:t>
          </a:r>
          <a:endParaRPr lang="zh-CN" altLang="en-US" sz="2500" kern="1200" dirty="0">
            <a:solidFill>
              <a:srgbClr val="C00000"/>
            </a:solidFill>
          </a:endParaRPr>
        </a:p>
      </dsp:txBody>
      <dsp:txXfrm>
        <a:off x="1732644" y="3815856"/>
        <a:ext cx="6496955" cy="867240"/>
      </dsp:txXfrm>
    </dsp:sp>
    <dsp:sp modelId="{D877F823-F1AC-4309-BDAA-0C91C3BACAF8}">
      <dsp:nvSpPr>
        <dsp:cNvPr id="0" name=""/>
        <dsp:cNvSpPr/>
      </dsp:nvSpPr>
      <dsp:spPr>
        <a:xfrm>
          <a:off x="86724" y="3902580"/>
          <a:ext cx="1645920" cy="693792"/>
        </a:xfrm>
        <a:prstGeom prst="roundRect">
          <a:avLst>
            <a:gd name="adj" fmla="val 10000"/>
          </a:avLst>
        </a:prstGeom>
        <a:solidFill>
          <a:schemeClr val="accent1">
            <a:tint val="50000"/>
            <a:alpha val="90000"/>
            <a:hueOff val="-26891"/>
            <a:satOff val="-2062"/>
            <a:lumOff val="14075"/>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AEF86C-5E78-43C0-B082-C3E1BCBDC0ED}">
      <dsp:nvSpPr>
        <dsp:cNvPr id="0" name=""/>
        <dsp:cNvSpPr/>
      </dsp:nvSpPr>
      <dsp:spPr>
        <a:xfrm>
          <a:off x="1786076" y="0"/>
          <a:ext cx="1190718" cy="1171575"/>
        </a:xfrm>
        <a:prstGeom prst="trapezoid">
          <a:avLst>
            <a:gd name="adj" fmla="val 50817"/>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altLang="zh-CN" sz="1900" kern="1200" dirty="0" smtClean="0"/>
            <a:t>Preference</a:t>
          </a:r>
          <a:endParaRPr lang="zh-CN" altLang="en-US" sz="1900" kern="1200" dirty="0"/>
        </a:p>
      </dsp:txBody>
      <dsp:txXfrm>
        <a:off x="1786076" y="0"/>
        <a:ext cx="1190718" cy="1171575"/>
      </dsp:txXfrm>
    </dsp:sp>
    <dsp:sp modelId="{2543BC00-FBC5-442F-8955-95B769284529}">
      <dsp:nvSpPr>
        <dsp:cNvPr id="0" name=""/>
        <dsp:cNvSpPr/>
      </dsp:nvSpPr>
      <dsp:spPr>
        <a:xfrm>
          <a:off x="1190718" y="1171575"/>
          <a:ext cx="2381436" cy="1171575"/>
        </a:xfrm>
        <a:prstGeom prst="trapezoid">
          <a:avLst>
            <a:gd name="adj" fmla="val 50817"/>
          </a:avLst>
        </a:prstGeom>
        <a:solidFill>
          <a:schemeClr val="accent4">
            <a:hueOff val="3199605"/>
            <a:satOff val="-3690"/>
            <a:lumOff val="294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altLang="zh-CN" sz="1900" kern="1200" dirty="0" smtClean="0"/>
            <a:t>Emotion</a:t>
          </a:r>
          <a:endParaRPr lang="zh-CN" altLang="en-US" sz="1900" kern="1200" dirty="0"/>
        </a:p>
      </dsp:txBody>
      <dsp:txXfrm>
        <a:off x="1607469" y="1171575"/>
        <a:ext cx="1547933" cy="1171575"/>
      </dsp:txXfrm>
    </dsp:sp>
    <dsp:sp modelId="{42148325-F042-42E9-96A3-93A0DE6FF879}">
      <dsp:nvSpPr>
        <dsp:cNvPr id="0" name=""/>
        <dsp:cNvSpPr/>
      </dsp:nvSpPr>
      <dsp:spPr>
        <a:xfrm>
          <a:off x="595358" y="2343150"/>
          <a:ext cx="3572154" cy="1171575"/>
        </a:xfrm>
        <a:prstGeom prst="trapezoid">
          <a:avLst>
            <a:gd name="adj" fmla="val 50817"/>
          </a:avLst>
        </a:prstGeom>
        <a:solidFill>
          <a:schemeClr val="accent4">
            <a:hueOff val="6399209"/>
            <a:satOff val="-7380"/>
            <a:lumOff val="588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altLang="zh-CN" sz="1900" kern="1200" dirty="0" smtClean="0"/>
            <a:t>Type</a:t>
          </a:r>
          <a:endParaRPr lang="zh-CN" altLang="en-US" sz="1900" kern="1200" dirty="0"/>
        </a:p>
      </dsp:txBody>
      <dsp:txXfrm>
        <a:off x="1220485" y="2343150"/>
        <a:ext cx="2321900" cy="1171575"/>
      </dsp:txXfrm>
    </dsp:sp>
    <dsp:sp modelId="{DB777CAE-4183-4215-B897-891C8138EAC2}">
      <dsp:nvSpPr>
        <dsp:cNvPr id="0" name=""/>
        <dsp:cNvSpPr/>
      </dsp:nvSpPr>
      <dsp:spPr>
        <a:xfrm>
          <a:off x="0" y="3514725"/>
          <a:ext cx="4762872" cy="1171575"/>
        </a:xfrm>
        <a:prstGeom prst="trapezoid">
          <a:avLst>
            <a:gd name="adj" fmla="val 50817"/>
          </a:avLst>
        </a:prstGeom>
        <a:solidFill>
          <a:schemeClr val="accent4">
            <a:hueOff val="9598813"/>
            <a:satOff val="-11070"/>
            <a:lumOff val="882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altLang="zh-CN" sz="1900" kern="1200" dirty="0" smtClean="0"/>
            <a:t>Physics</a:t>
          </a:r>
          <a:endParaRPr lang="zh-CN" altLang="en-US" sz="1900" kern="1200" dirty="0"/>
        </a:p>
      </dsp:txBody>
      <dsp:txXfrm>
        <a:off x="833502" y="3514725"/>
        <a:ext cx="3095866" cy="117157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4D24BC-D090-4E43-AE2F-7B67E613D3D3}" type="datetimeFigureOut">
              <a:rPr lang="zh-CN" altLang="en-US" smtClean="0"/>
              <a:pPr/>
              <a:t>2011/4/11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218563-B004-4A66-BA50-F79D47EA49D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endParaRPr lang="en-US" altLang="zh-CN" smtClean="0"/>
          </a:p>
        </p:txBody>
      </p:sp>
      <p:sp>
        <p:nvSpPr>
          <p:cNvPr id="6963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FCE23CA3-0551-484A-AD1E-FCB331C3ECBE}" type="slidenum">
              <a:rPr lang="zh-CN" altLang="en-US"/>
              <a:pPr eaLnBrk="1" hangingPunct="1"/>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987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In my department, faculties have different research interests.</a:t>
            </a:r>
          </a:p>
          <a:p>
            <a:pPr marL="228600" indent="-228600" eaLnBrk="1" hangingPunct="1">
              <a:spcBef>
                <a:spcPct val="0"/>
              </a:spcBef>
              <a:buFontTx/>
              <a:buAutoNum type="circleNumDbPlain"/>
            </a:pPr>
            <a:r>
              <a:rPr lang="en-US" altLang="zh-CN" smtClean="0"/>
              <a:t>Some mainly develop programs and systems to do research on </a:t>
            </a:r>
            <a:r>
              <a:rPr lang="en-US" altLang="zh-CN" smtClean="0">
                <a:latin typeface="Times New Roman" pitchFamily="18" charset="0"/>
                <a:cs typeface="Times New Roman" pitchFamily="18" charset="0"/>
              </a:rPr>
              <a:t>Information Retrieval, Information System, Info metrics and Information visualization.</a:t>
            </a:r>
          </a:p>
          <a:p>
            <a:pPr marL="228600" indent="-228600" eaLnBrk="1" hangingPunct="1">
              <a:spcBef>
                <a:spcPct val="0"/>
              </a:spcBef>
              <a:buFontTx/>
              <a:buAutoNum type="circleNumDbPlain"/>
            </a:pPr>
            <a:r>
              <a:rPr lang="en-US" altLang="zh-CN" smtClean="0">
                <a:latin typeface="Times New Roman" pitchFamily="18" charset="0"/>
                <a:cs typeface="Times New Roman" pitchFamily="18" charset="0"/>
              </a:rPr>
              <a:t>The others mainly conduct surveys and experiments to do research on Information Behavior and information Literacy.</a:t>
            </a:r>
          </a:p>
          <a:p>
            <a:pPr marL="228600" indent="-228600" eaLnBrk="1" hangingPunct="1">
              <a:spcBef>
                <a:spcPct val="0"/>
              </a:spcBef>
              <a:buFontTx/>
              <a:buAutoNum type="circleNumDbPlain"/>
            </a:pPr>
            <a:r>
              <a:rPr lang="en-US" altLang="zh-CN" smtClean="0">
                <a:latin typeface="Times New Roman" pitchFamily="18" charset="0"/>
                <a:cs typeface="Times New Roman" pitchFamily="18" charset="0"/>
              </a:rPr>
              <a:t>Only one teacher does research on Cataloguing of  ancient books.</a:t>
            </a:r>
          </a:p>
          <a:p>
            <a:pPr marL="228600" indent="-228600" eaLnBrk="1" hangingPunct="1">
              <a:spcBef>
                <a:spcPct val="0"/>
              </a:spcBef>
              <a:buFontTx/>
              <a:buAutoNum type="circleNumDbPlain"/>
            </a:pPr>
            <a:endParaRPr lang="en-US" altLang="zh-CN" smtClean="0">
              <a:latin typeface="Times New Roman" pitchFamily="18" charset="0"/>
              <a:cs typeface="Times New Roman" pitchFamily="18" charset="0"/>
            </a:endParaRPr>
          </a:p>
          <a:p>
            <a:pPr marL="228600" indent="-228600" eaLnBrk="1" hangingPunct="1">
              <a:spcBef>
                <a:spcPct val="0"/>
              </a:spcBef>
              <a:buFontTx/>
              <a:buAutoNum type="circleNumDbPlain"/>
            </a:pPr>
            <a:endParaRPr lang="en-US" altLang="zh-CN" smtClean="0"/>
          </a:p>
        </p:txBody>
      </p:sp>
      <p:sp>
        <p:nvSpPr>
          <p:cNvPr id="7987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2B65A92A-9045-47E6-BD54-C66CC51D6470}" type="slidenum">
              <a:rPr lang="zh-CN" altLang="en-US"/>
              <a:pPr eaLnBrk="1" hangingPunct="1"/>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For undergraduate program, we teach some basic courses of Information science, such as the foundation of Information science, Information organization and so on.</a:t>
            </a:r>
          </a:p>
          <a:p>
            <a:pPr marL="228600" indent="-228600" eaLnBrk="1" hangingPunct="1">
              <a:spcBef>
                <a:spcPct val="0"/>
              </a:spcBef>
              <a:buFontTx/>
              <a:buAutoNum type="circleNumDbPlain"/>
            </a:pPr>
            <a:r>
              <a:rPr lang="en-US" altLang="zh-CN" smtClean="0"/>
              <a:t>At the same time we require students to learn math, programming, database and statistics.</a:t>
            </a:r>
          </a:p>
          <a:p>
            <a:pPr marL="228600" indent="-228600" eaLnBrk="1" hangingPunct="1">
              <a:spcBef>
                <a:spcPct val="0"/>
              </a:spcBef>
              <a:buFontTx/>
              <a:buAutoNum type="circleNumDbPlain"/>
            </a:pPr>
            <a:endParaRPr lang="en-US" altLang="zh-CN" smtClean="0"/>
          </a:p>
        </p:txBody>
      </p:sp>
      <p:sp>
        <p:nvSpPr>
          <p:cNvPr id="809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371D953-91B3-443A-8420-F7C4F9DBFCC5}" type="slidenum">
              <a:rPr lang="zh-CN" altLang="en-US"/>
              <a:pPr eaLnBrk="1" hangingPunct="1"/>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This is a graduation picture of undergraduate students .</a:t>
            </a:r>
            <a:endParaRPr lang="zh-CN" altLang="en-US" smtClean="0"/>
          </a:p>
          <a:p>
            <a:pPr marL="228600" indent="-228600" eaLnBrk="1" hangingPunct="1">
              <a:spcBef>
                <a:spcPct val="0"/>
              </a:spcBef>
              <a:buFontTx/>
              <a:buAutoNum type="circleNumDbPlain"/>
            </a:pPr>
            <a:endParaRPr lang="en-US" altLang="zh-CN" smtClean="0"/>
          </a:p>
        </p:txBody>
      </p:sp>
      <p:sp>
        <p:nvSpPr>
          <p:cNvPr id="8499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4489A8BC-AD4B-4122-8282-BE8C44923976}" type="slidenum">
              <a:rPr lang="zh-CN" altLang="en-US"/>
              <a:pPr eaLnBrk="1" hangingPunct="1"/>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1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This is a graduation picture for the whole school.</a:t>
            </a:r>
          </a:p>
        </p:txBody>
      </p:sp>
      <p:sp>
        <p:nvSpPr>
          <p:cNvPr id="8602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B0207AB-32CF-4AA7-B661-754E723783F3}" type="slidenum">
              <a:rPr lang="zh-CN" altLang="en-US"/>
              <a:pPr eaLnBrk="1" hangingPunct="1"/>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I have a close relationship with BNU, for I got my MA and BA from BNU. After I got my Ph.D, I came back to BNU to be a teacher.</a:t>
            </a:r>
          </a:p>
          <a:p>
            <a:pPr marL="228600" indent="-228600" eaLnBrk="1" hangingPunct="1">
              <a:spcBef>
                <a:spcPct val="0"/>
              </a:spcBef>
              <a:buFontTx/>
              <a:buAutoNum type="circleNumDbPlain"/>
            </a:pPr>
            <a:r>
              <a:rPr lang="en-US" altLang="zh-CN" smtClean="0"/>
              <a:t>My research interests include image retrieval and image user study, the other one is affective information processing. Today’s topic is a combination of these issues.</a:t>
            </a:r>
          </a:p>
        </p:txBody>
      </p:sp>
      <p:sp>
        <p:nvSpPr>
          <p:cNvPr id="870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C5A467D1-DDCC-4095-AB06-6E1F47D6A110}" type="slidenum">
              <a:rPr lang="zh-CN" altLang="en-US"/>
              <a:pPr eaLnBrk="1" hangingPunct="1"/>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Now let’s get to the point. </a:t>
            </a:r>
          </a:p>
          <a:p>
            <a:pPr marL="228600" indent="-228600" eaLnBrk="1" hangingPunct="1">
              <a:spcBef>
                <a:spcPct val="0"/>
              </a:spcBef>
              <a:buFontTx/>
              <a:buAutoNum type="circleNumDbPlain"/>
            </a:pPr>
            <a:r>
              <a:rPr lang="en-US" altLang="zh-CN" smtClean="0"/>
              <a:t>In our daily life we have all kinds of information needs. Images are an important media type. They describe abstract information in a vivid way.</a:t>
            </a:r>
          </a:p>
          <a:p>
            <a:pPr marL="228600" indent="-228600" eaLnBrk="1" hangingPunct="1">
              <a:spcBef>
                <a:spcPct val="0"/>
              </a:spcBef>
              <a:buFontTx/>
              <a:buAutoNum type="circleNumDbPlain"/>
            </a:pPr>
            <a:r>
              <a:rPr lang="en-US" altLang="zh-CN" smtClean="0"/>
              <a:t>We are used to use Google, Bing and such kind of search engines to search a picture. We can input forest, sea, rose anything you want to find. </a:t>
            </a:r>
          </a:p>
          <a:p>
            <a:pPr marL="228600" indent="-228600" eaLnBrk="1" hangingPunct="1">
              <a:spcBef>
                <a:spcPct val="0"/>
              </a:spcBef>
              <a:buFontTx/>
              <a:buAutoNum type="circleNumDbPlain"/>
            </a:pPr>
            <a:r>
              <a:rPr lang="en-US" altLang="zh-CN" smtClean="0"/>
              <a:t>But for other situations, we may just want to find a picture that is beautiful, or bright, or touching. We hope the picture can bring us certain emotion influence. Especially when our needs are vague, not clear. It’s hard to know what the image will look like but I know what the feeling I’d like.That is what the affective features based image retrieval care about. </a:t>
            </a:r>
          </a:p>
          <a:p>
            <a:pPr marL="228600" indent="-228600" eaLnBrk="1" hangingPunct="1">
              <a:spcBef>
                <a:spcPct val="0"/>
              </a:spcBef>
              <a:buFontTx/>
              <a:buAutoNum type="circleNumDbPlain"/>
            </a:pPr>
            <a:endParaRPr lang="en-US" altLang="zh-CN" smtClean="0"/>
          </a:p>
        </p:txBody>
      </p:sp>
      <p:sp>
        <p:nvSpPr>
          <p:cNvPr id="8806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870C39E7-29B9-4C87-B4B3-825299D7FC53}" type="slidenum">
              <a:rPr lang="zh-CN" altLang="en-US"/>
              <a:pPr eaLnBrk="1" hangingPunct="1"/>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备注占位符 2"/>
          <p:cNvSpPr>
            <a:spLocks noGrp="1"/>
          </p:cNvSpPr>
          <p:nvPr>
            <p:ph type="body" idx="1"/>
          </p:nvPr>
        </p:nvSpPr>
        <p:spPr/>
        <p:txBody>
          <a:bodyPr/>
          <a:lstStyle/>
          <a:p>
            <a:pPr marL="228600" indent="-228600">
              <a:buFontTx/>
              <a:buAutoNum type="circleNumDbPlain"/>
            </a:pPr>
            <a:r>
              <a:rPr lang="en-US" altLang="zh-CN" smtClean="0">
                <a:latin typeface="Times New Roman" pitchFamily="18" charset="0"/>
                <a:cs typeface="Times New Roman" pitchFamily="18" charset="0"/>
              </a:rPr>
              <a:t>Subjective experiences aroused by images, including impression, sense, emotion or even feeling etc. ,described in adjective or adverb words.</a:t>
            </a:r>
            <a:endParaRPr lang="zh-CN" altLang="en-US" smtClean="0">
              <a:latin typeface="Times New Roman" pitchFamily="18" charset="0"/>
              <a:cs typeface="Times New Roman" pitchFamily="18" charset="0"/>
            </a:endParaRPr>
          </a:p>
          <a:p>
            <a:pPr marL="228600" indent="-228600">
              <a:buFontTx/>
              <a:buAutoNum type="circleNumDbPlain"/>
            </a:pPr>
            <a:endParaRPr lang="en-US" altLang="zh-CN" smtClean="0">
              <a:latin typeface="Times New Roman" pitchFamily="18" charset="0"/>
              <a:cs typeface="Times New Roman" pitchFamily="18" charset="0"/>
            </a:endParaRPr>
          </a:p>
          <a:p>
            <a:pPr marL="228600" indent="-228600"/>
            <a:endParaRPr lang="zh-CN" altLang="en-US" smtClean="0"/>
          </a:p>
        </p:txBody>
      </p:sp>
      <p:sp>
        <p:nvSpPr>
          <p:cNvPr id="890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582B0FD-3F94-4AA6-9B06-0BF71E07178A}" type="slidenum">
              <a:rPr lang="zh-CN" altLang="en-US"/>
              <a:pPr eaLnBrk="1" hangingPunct="1"/>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The procedure of AFBIR is the same as general image retrieval. The difference is the query.</a:t>
            </a:r>
          </a:p>
          <a:p>
            <a:pPr marL="228600" indent="-228600" eaLnBrk="1" hangingPunct="1">
              <a:spcBef>
                <a:spcPct val="0"/>
              </a:spcBef>
              <a:buFontTx/>
              <a:buAutoNum type="circleNumDbPlain"/>
            </a:pPr>
            <a:r>
              <a:rPr lang="en-US" altLang="zh-CN" smtClean="0"/>
              <a:t>For non-searching experience users, it will be much easier to describe their impressions about an image.</a:t>
            </a:r>
          </a:p>
          <a:p>
            <a:pPr marL="228600" indent="-228600" eaLnBrk="1" hangingPunct="1">
              <a:spcBef>
                <a:spcPct val="0"/>
              </a:spcBef>
              <a:buFontTx/>
              <a:buAutoNum type="circleNumDbPlain"/>
            </a:pPr>
            <a:r>
              <a:rPr lang="en-US" altLang="zh-CN" smtClean="0"/>
              <a:t>Is it applicable to do in this way?</a:t>
            </a:r>
          </a:p>
          <a:p>
            <a:pPr marL="228600" indent="-228600" eaLnBrk="1" hangingPunct="1">
              <a:spcBef>
                <a:spcPct val="0"/>
              </a:spcBef>
              <a:buFontTx/>
              <a:buAutoNum type="circleNumDbPlain"/>
            </a:pPr>
            <a:r>
              <a:rPr lang="en-US" altLang="zh-CN" smtClean="0"/>
              <a:t>So we need to answer. Whether users will use affective words to search images? Can they describe their impression about images clearly? Can we establish a baseline for affective features analysis?If the answers are YES, it’s possible to do in this way. </a:t>
            </a:r>
          </a:p>
          <a:p>
            <a:pPr marL="228600" indent="-228600" eaLnBrk="1" hangingPunct="1">
              <a:spcBef>
                <a:spcPct val="0"/>
              </a:spcBef>
              <a:buFontTx/>
              <a:buAutoNum type="circleNumDbPlain"/>
            </a:pPr>
            <a:r>
              <a:rPr lang="en-US" altLang="zh-CN" smtClean="0"/>
              <a:t>I choose natural scenes and conducted a survey as a pilot study. All my research is about colorful natural scenes.</a:t>
            </a:r>
          </a:p>
          <a:p>
            <a:pPr marL="228600" indent="-228600" eaLnBrk="1" hangingPunct="1">
              <a:spcBef>
                <a:spcPct val="0"/>
              </a:spcBef>
              <a:buFontTx/>
              <a:buAutoNum type="circleNumDbPlain"/>
            </a:pPr>
            <a:endParaRPr lang="zh-CN" altLang="en-US" smtClean="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899EB1C2-60D2-47DC-95C5-31AA50C6DBCC}" type="slidenum">
              <a:rPr lang="zh-CN" altLang="en-US"/>
              <a:pPr eaLnBrk="1" hangingPunct="1"/>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In the online survey we asked participants 18 questions, offering yes or no choices. It collected data from 4910 participants.</a:t>
            </a:r>
          </a:p>
          <a:p>
            <a:pPr marL="228600" indent="-228600" eaLnBrk="1" hangingPunct="1">
              <a:spcBef>
                <a:spcPct val="0"/>
              </a:spcBef>
              <a:buFontTx/>
              <a:buAutoNum type="circleNumDbPlain"/>
            </a:pPr>
            <a:r>
              <a:rPr lang="en-US" altLang="zh-CN" smtClean="0"/>
              <a:t>I choose five questions. The percentage indicates the ratio who said YES.</a:t>
            </a:r>
          </a:p>
          <a:p>
            <a:pPr marL="228600" indent="-228600" eaLnBrk="1" hangingPunct="1">
              <a:spcBef>
                <a:spcPct val="0"/>
              </a:spcBef>
              <a:buFontTx/>
              <a:buAutoNum type="circleNumDbPlain"/>
            </a:pPr>
            <a:r>
              <a:rPr lang="en-US" altLang="zh-CN" smtClean="0"/>
              <a:t>From the first two, they reported that different from text retrieval, when users watching and searching natural scenes, affective features will influence their decisions.</a:t>
            </a:r>
          </a:p>
          <a:p>
            <a:pPr marL="228600" indent="-228600" eaLnBrk="1" hangingPunct="1">
              <a:spcBef>
                <a:spcPct val="0"/>
              </a:spcBef>
              <a:buFontTx/>
              <a:buAutoNum type="circleNumDbPlain"/>
            </a:pPr>
            <a:r>
              <a:rPr lang="en-US" altLang="zh-CN" smtClean="0"/>
              <a:t>The third question show that 65.6% of participants have tried affective keywords to search natural scenes.</a:t>
            </a:r>
          </a:p>
          <a:p>
            <a:pPr marL="228600" indent="-228600" eaLnBrk="1" hangingPunct="1">
              <a:spcBef>
                <a:spcPct val="0"/>
              </a:spcBef>
              <a:buFontTx/>
              <a:buAutoNum type="circleNumDbPlain"/>
            </a:pPr>
            <a:r>
              <a:rPr lang="en-US" altLang="zh-CN" smtClean="0"/>
              <a:t>The last two questions indicate that over half of the participants think it is possible to express their feeling in words and they may have the similar feelings with others. </a:t>
            </a:r>
          </a:p>
          <a:p>
            <a:pPr marL="228600" indent="-228600" eaLnBrk="1" hangingPunct="1">
              <a:spcBef>
                <a:spcPct val="0"/>
              </a:spcBef>
              <a:buFontTx/>
              <a:buAutoNum type="circleNumDbPlain"/>
            </a:pPr>
            <a:r>
              <a:rPr lang="en-US" altLang="zh-CN" smtClean="0"/>
              <a:t>The findings of the survey suggest that it is applicable to make a further study on it.</a:t>
            </a:r>
          </a:p>
        </p:txBody>
      </p:sp>
      <p:sp>
        <p:nvSpPr>
          <p:cNvPr id="9114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ACB3B9E-7F5F-4634-BBF4-F2BB1FCDF4C8}" type="slidenum">
              <a:rPr lang="zh-CN" altLang="en-US"/>
              <a:pPr eaLnBrk="1" hangingPunct="1"/>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In fact, even no new method is come up, the current search engine like Google, bing can process queries with affective words.</a:t>
            </a:r>
          </a:p>
          <a:p>
            <a:pPr marL="228600" indent="-228600" eaLnBrk="1" hangingPunct="1">
              <a:spcBef>
                <a:spcPct val="0"/>
              </a:spcBef>
              <a:buFontTx/>
              <a:buAutoNum type="circleNumDbPlain"/>
            </a:pPr>
            <a:r>
              <a:rPr lang="en-US" altLang="zh-CN" smtClean="0"/>
              <a:t>For example, we can input spring scenes. Google will return a great number of images.</a:t>
            </a:r>
          </a:p>
          <a:p>
            <a:pPr marL="228600" indent="-228600" eaLnBrk="1" hangingPunct="1">
              <a:spcBef>
                <a:spcPct val="0"/>
              </a:spcBef>
              <a:buFontTx/>
              <a:buAutoNum type="circleNumDbPlain"/>
            </a:pPr>
            <a:endParaRPr lang="en-US" altLang="zh-CN" smtClean="0"/>
          </a:p>
          <a:p>
            <a:pPr marL="228600" indent="-228600" eaLnBrk="1" hangingPunct="1">
              <a:spcBef>
                <a:spcPct val="0"/>
              </a:spcBef>
              <a:buFontTx/>
              <a:buAutoNum type="circleNumDbPlain"/>
            </a:pPr>
            <a:endParaRPr lang="en-US" altLang="zh-CN" smtClean="0"/>
          </a:p>
        </p:txBody>
      </p:sp>
      <p:sp>
        <p:nvSpPr>
          <p:cNvPr id="9216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C40EC73-529E-4D7E-9B95-7EC289A3EB88}" type="slidenum">
              <a:rPr lang="zh-CN" altLang="en-US"/>
              <a:pPr eaLnBrk="1" hangingPunct="1"/>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备注占位符 2"/>
          <p:cNvSpPr>
            <a:spLocks noGrp="1"/>
          </p:cNvSpPr>
          <p:nvPr>
            <p:ph type="body" idx="1"/>
          </p:nvPr>
        </p:nvSpPr>
        <p:spPr/>
        <p:txBody>
          <a:bodyPr/>
          <a:lstStyle/>
          <a:p>
            <a:pPr marL="228600" indent="-228600">
              <a:buFontTx/>
              <a:buAutoNum type="circleNumDbPlain"/>
            </a:pPr>
            <a:r>
              <a:rPr lang="en-US" altLang="zh-CN" dirty="0" smtClean="0"/>
              <a:t>I’m a visiting scholar and was supported by Chinese scholarship Council. I have stayed here for 3 months and I will go back home at the end of this year.</a:t>
            </a:r>
          </a:p>
          <a:p>
            <a:pPr marL="228600" indent="-228600">
              <a:buFontTx/>
              <a:buAutoNum type="circleNumDbPlain"/>
            </a:pPr>
            <a:r>
              <a:rPr lang="en-US" altLang="zh-CN" dirty="0" smtClean="0"/>
              <a:t>Thanks for Professor </a:t>
            </a:r>
            <a:r>
              <a:rPr lang="en-US" altLang="zh-CN" dirty="0" err="1" smtClean="0"/>
              <a:t>Marchionini</a:t>
            </a:r>
            <a:r>
              <a:rPr lang="en-US" altLang="zh-CN" dirty="0" smtClean="0"/>
              <a:t> and Kelly offer me the opportunity to visit SILS. The top one LIS School. </a:t>
            </a:r>
            <a:endParaRPr lang="zh-CN" altLang="en-US" dirty="0" smtClean="0"/>
          </a:p>
          <a:p>
            <a:pPr marL="228600" indent="-228600"/>
            <a:endParaRPr lang="zh-CN" altLang="en-US" dirty="0" smtClean="0"/>
          </a:p>
        </p:txBody>
      </p:sp>
      <p:sp>
        <p:nvSpPr>
          <p:cNvPr id="7066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85387441-E50A-4171-87AA-85D003310705}" type="slidenum">
              <a:rPr lang="zh-CN" altLang="en-US"/>
              <a:pPr eaLnBrk="1" hangingPunct="1"/>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Another example is searching warm scenery. We can also get many results.</a:t>
            </a:r>
          </a:p>
          <a:p>
            <a:pPr marL="228600" indent="-228600" eaLnBrk="1" hangingPunct="1">
              <a:spcBef>
                <a:spcPct val="0"/>
              </a:spcBef>
              <a:buFontTx/>
              <a:buAutoNum type="circleNumDbPlain"/>
            </a:pPr>
            <a:r>
              <a:rPr lang="en-US" altLang="zh-CN" smtClean="0"/>
              <a:t>So the big disadvantage of search engine is that they pay little attentions to the content analysis of images. Based on the web page context can not provide sufficient correct information for image analysis. Especially for affective features, its context may discuss more about the subject, less about the feelings or emotions they may bring viewers.</a:t>
            </a:r>
          </a:p>
          <a:p>
            <a:pPr marL="228600" indent="-228600" eaLnBrk="1" hangingPunct="1">
              <a:spcBef>
                <a:spcPct val="0"/>
              </a:spcBef>
              <a:buFontTx/>
              <a:buAutoNum type="circleNumDbPlain"/>
            </a:pPr>
            <a:r>
              <a:rPr lang="en-US" altLang="zh-CN" smtClean="0"/>
              <a:t>Although Content-based image retrieval do analyze the content semantic of images, they focus more on the subject and objects features and ignoring the emotions and feelings in images.</a:t>
            </a:r>
          </a:p>
          <a:p>
            <a:pPr marL="228600" indent="-228600" eaLnBrk="1" hangingPunct="1">
              <a:spcBef>
                <a:spcPct val="0"/>
              </a:spcBef>
              <a:buFontTx/>
              <a:buAutoNum type="circleNumDbPlain"/>
            </a:pPr>
            <a:r>
              <a:rPr lang="en-US" altLang="zh-CN" smtClean="0">
                <a:latin typeface="Times New Roman" pitchFamily="18" charset="0"/>
                <a:cs typeface="Times New Roman" pitchFamily="18" charset="0"/>
              </a:rPr>
              <a:t>AFs are beneficial complements to current content-based image retrieval.</a:t>
            </a:r>
            <a:endParaRPr lang="zh-CN" altLang="en-US" smtClean="0">
              <a:latin typeface="Times New Roman" pitchFamily="18" charset="0"/>
              <a:cs typeface="Times New Roman" pitchFamily="18" charset="0"/>
            </a:endParaRPr>
          </a:p>
          <a:p>
            <a:pPr marL="228600" indent="-228600" eaLnBrk="1" hangingPunct="1">
              <a:spcBef>
                <a:spcPct val="0"/>
              </a:spcBef>
              <a:buFontTx/>
              <a:buAutoNum type="circleNumDbPlain"/>
            </a:pPr>
            <a:endParaRPr lang="en-US" altLang="zh-CN" smtClean="0"/>
          </a:p>
          <a:p>
            <a:pPr marL="228600" indent="-228600" eaLnBrk="1" hangingPunct="1">
              <a:spcBef>
                <a:spcPct val="0"/>
              </a:spcBef>
              <a:buFontTx/>
              <a:buAutoNum type="circleNumDbPlain"/>
            </a:pPr>
            <a:endParaRPr lang="en-US" altLang="zh-CN" smtClean="0"/>
          </a:p>
        </p:txBody>
      </p:sp>
      <p:sp>
        <p:nvSpPr>
          <p:cNvPr id="9318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FF94C612-DC10-42A9-9EB7-CBE6FCCC6EFC}" type="slidenum">
              <a:rPr lang="zh-CN" altLang="en-US"/>
              <a:pPr eaLnBrk="1" hangingPunct="1"/>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备注占位符 2"/>
          <p:cNvSpPr>
            <a:spLocks noGrp="1"/>
          </p:cNvSpPr>
          <p:nvPr>
            <p:ph type="body" idx="1"/>
          </p:nvPr>
        </p:nvSpPr>
        <p:spPr bwMode="auto"/>
        <p:txBody>
          <a:bodyPr/>
          <a:lstStyle/>
          <a:p>
            <a:pPr marL="228600" indent="-228600" eaLnBrk="1" hangingPunct="1">
              <a:spcBef>
                <a:spcPct val="0"/>
              </a:spcBef>
              <a:buFontTx/>
              <a:buAutoNum type="circleNumDbPlain"/>
            </a:pPr>
            <a:r>
              <a:rPr lang="en-US" altLang="zh-CN" dirty="0" smtClean="0"/>
              <a:t>In my research I focus on two issues. That is how to extract AF from images? And how to apply AF in image retrieval?</a:t>
            </a:r>
          </a:p>
          <a:p>
            <a:pPr marL="228600" indent="-228600" eaLnBrk="1" hangingPunct="1">
              <a:spcBef>
                <a:spcPct val="0"/>
              </a:spcBef>
              <a:buFontTx/>
              <a:buAutoNum type="circleNumDbPlain"/>
            </a:pPr>
            <a:r>
              <a:rPr lang="en-US" altLang="zh-CN" dirty="0" smtClean="0"/>
              <a:t>If we can answer these two questions and develop new method to realize it, we can not only meet the affective searching needs, but also provide </a:t>
            </a:r>
            <a:r>
              <a:rPr lang="en-US" altLang="zh-CN" dirty="0" smtClean="0">
                <a:latin typeface="Times New Roman" pitchFamily="18" charset="0"/>
                <a:cs typeface="Times New Roman" pitchFamily="18" charset="0"/>
              </a:rPr>
              <a:t>faceted retrieval function to distinguish images with natural things.</a:t>
            </a:r>
            <a:endParaRPr lang="zh-CN" altLang="en-US" dirty="0" smtClean="0"/>
          </a:p>
          <a:p>
            <a:pPr marL="228600" indent="-228600" eaLnBrk="1" hangingPunct="1"/>
            <a:endParaRPr lang="zh-CN" altLang="en-US" dirty="0" smtClean="0"/>
          </a:p>
          <a:p>
            <a:pPr marL="228600" indent="-228600" eaLnBrk="1" hangingPunct="1">
              <a:spcBef>
                <a:spcPct val="0"/>
              </a:spcBef>
              <a:buFontTx/>
              <a:buAutoNum type="circleNumDbPlain"/>
            </a:pPr>
            <a:endParaRPr lang="en-US" altLang="zh-CN" dirty="0" smtClean="0"/>
          </a:p>
        </p:txBody>
      </p:sp>
      <p:sp>
        <p:nvSpPr>
          <p:cNvPr id="9421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7A44261-9C72-4E20-868A-4F1B257A90AF}" type="slidenum">
              <a:rPr lang="zh-CN" altLang="en-US"/>
              <a:pPr eaLnBrk="1" hangingPunct="1"/>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It’s sure I’m not the first one who thinks about these questions. Let’s have a quick view on related research.</a:t>
            </a:r>
          </a:p>
        </p:txBody>
      </p:sp>
      <p:sp>
        <p:nvSpPr>
          <p:cNvPr id="9523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DC02265-9D53-4A75-BA72-822D862F7BEB}" type="slidenum">
              <a:rPr lang="zh-CN" altLang="en-US"/>
              <a:pPr eaLnBrk="1" hangingPunct="1"/>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备注占位符 2"/>
          <p:cNvSpPr>
            <a:spLocks noGrp="1"/>
          </p:cNvSpPr>
          <p:nvPr>
            <p:ph type="body" idx="1"/>
          </p:nvPr>
        </p:nvSpPr>
        <p:spPr bwMode="auto"/>
        <p:txBody>
          <a:bodyPr/>
          <a:lstStyle/>
          <a:p>
            <a:pPr marL="228600" indent="-228600" eaLnBrk="1" hangingPunct="1">
              <a:spcBef>
                <a:spcPct val="0"/>
              </a:spcBef>
              <a:buFontTx/>
              <a:buAutoNum type="circleNumDbPlain"/>
            </a:pPr>
            <a:r>
              <a:rPr lang="en-US" altLang="zh-CN" dirty="0" smtClean="0">
                <a:latin typeface="Times New Roman" pitchFamily="18" charset="0"/>
                <a:cs typeface="Times New Roman" pitchFamily="18" charset="0"/>
              </a:rPr>
              <a:t>In 1990s, Japanese researchers came up with methods to extract human being’s </a:t>
            </a:r>
            <a:r>
              <a:rPr lang="en-US" altLang="zh-CN" dirty="0" err="1" smtClean="0">
                <a:latin typeface="Times New Roman" pitchFamily="18" charset="0"/>
                <a:cs typeface="Times New Roman" pitchFamily="18" charset="0"/>
              </a:rPr>
              <a:t>Kansei</a:t>
            </a:r>
            <a:r>
              <a:rPr lang="en-US" altLang="zh-CN" dirty="0" smtClean="0">
                <a:latin typeface="Times New Roman" pitchFamily="18" charset="0"/>
                <a:cs typeface="Times New Roman" pitchFamily="18" charset="0"/>
              </a:rPr>
              <a:t> in product design.</a:t>
            </a:r>
          </a:p>
          <a:p>
            <a:pPr marL="228600" indent="-228600" eaLnBrk="1" hangingPunct="1">
              <a:spcBef>
                <a:spcPct val="0"/>
              </a:spcBef>
              <a:buFontTx/>
              <a:buAutoNum type="circleNumDbPlain"/>
            </a:pPr>
            <a:r>
              <a:rPr lang="en-US" altLang="zh-CN" dirty="0" smtClean="0">
                <a:latin typeface="Times New Roman" pitchFamily="18" charset="0"/>
                <a:cs typeface="Times New Roman" pitchFamily="18" charset="0"/>
              </a:rPr>
              <a:t>In 1995, America Professor Picard put forwards Affective computing to make computer understand and simulate human beings emotions</a:t>
            </a:r>
          </a:p>
          <a:p>
            <a:pPr marL="228600" indent="-228600" eaLnBrk="1" hangingPunct="1">
              <a:spcBef>
                <a:spcPct val="0"/>
              </a:spcBef>
              <a:buFontTx/>
              <a:buAutoNum type="circleNumDbPlain"/>
            </a:pPr>
            <a:r>
              <a:rPr lang="en-US" altLang="zh-CN" dirty="0" smtClean="0">
                <a:latin typeface="Times New Roman" pitchFamily="18" charset="0"/>
                <a:cs typeface="Times New Roman" pitchFamily="18" charset="0"/>
              </a:rPr>
              <a:t>Later, more efforts were put on the arts and paintings, natural scenes and web images.</a:t>
            </a:r>
          </a:p>
          <a:p>
            <a:pPr marL="228600" indent="-228600" eaLnBrk="1" hangingPunct="1">
              <a:buFont typeface="Franklin Gothic Medium" pitchFamily="34" charset="0"/>
              <a:buAutoNum type="arabicPeriod"/>
            </a:pPr>
            <a:endParaRPr lang="en-US" altLang="zh-CN" dirty="0" smtClean="0">
              <a:latin typeface="Times New Roman" pitchFamily="18" charset="0"/>
              <a:cs typeface="Times New Roman" pitchFamily="18" charset="0"/>
            </a:endParaRPr>
          </a:p>
          <a:p>
            <a:pPr marL="914400" lvl="1" indent="-514350" eaLnBrk="1" hangingPunct="1">
              <a:buFont typeface="Franklin Gothic Medium" pitchFamily="34" charset="0"/>
              <a:buAutoNum type="arabicPeriod"/>
            </a:pPr>
            <a:endParaRPr lang="en-US" altLang="zh-CN" dirty="0" smtClean="0">
              <a:latin typeface="Times New Roman" pitchFamily="18" charset="0"/>
              <a:cs typeface="Times New Roman" pitchFamily="18" charset="0"/>
            </a:endParaRPr>
          </a:p>
          <a:p>
            <a:pPr marL="228600" indent="-228600" eaLnBrk="1" hangingPunct="1">
              <a:buFont typeface="Franklin Gothic Medium" pitchFamily="34" charset="0"/>
              <a:buAutoNum type="arabicPeriod"/>
            </a:pPr>
            <a:endParaRPr lang="zh-CN" altLang="en-US" dirty="0" smtClean="0">
              <a:latin typeface="Times New Roman" pitchFamily="18" charset="0"/>
              <a:cs typeface="Times New Roman" pitchFamily="18" charset="0"/>
            </a:endParaRPr>
          </a:p>
          <a:p>
            <a:pPr marL="228600" indent="-228600" eaLnBrk="1" hangingPunct="1">
              <a:spcBef>
                <a:spcPct val="0"/>
              </a:spcBef>
              <a:buFontTx/>
              <a:buAutoNum type="circleNumDbPlain"/>
            </a:pPr>
            <a:endParaRPr lang="en-US" altLang="zh-CN" dirty="0" smtClean="0"/>
          </a:p>
        </p:txBody>
      </p:sp>
      <p:sp>
        <p:nvSpPr>
          <p:cNvPr id="9626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96ABB1E1-B79A-46B6-9233-7B37C930920C}" type="slidenum">
              <a:rPr lang="zh-CN" altLang="en-US"/>
              <a:pPr eaLnBrk="1" hangingPunct="1"/>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备注占位符 2"/>
          <p:cNvSpPr>
            <a:spLocks noGrp="1"/>
          </p:cNvSpPr>
          <p:nvPr>
            <p:ph type="body" idx="1"/>
          </p:nvPr>
        </p:nvSpPr>
        <p:spPr bwMode="auto"/>
        <p:txBody>
          <a:bodyPr/>
          <a:lstStyle/>
          <a:p>
            <a:pPr marL="228600" indent="-228600" eaLnBrk="1" hangingPunct="1">
              <a:spcBef>
                <a:spcPct val="0"/>
              </a:spcBef>
              <a:buFontTx/>
              <a:buAutoNum type="circleNumDbPlain"/>
            </a:pPr>
            <a:r>
              <a:rPr lang="en-US" altLang="zh-CN" smtClean="0"/>
              <a:t>All these research took a general technical solution.</a:t>
            </a:r>
          </a:p>
          <a:p>
            <a:pPr marL="228600" indent="-228600" eaLnBrk="1" hangingPunct="1">
              <a:spcBef>
                <a:spcPct val="0"/>
              </a:spcBef>
              <a:buFontTx/>
              <a:buAutoNum type="circleNumDbPlain"/>
            </a:pPr>
            <a:r>
              <a:rPr lang="en-US" altLang="zh-CN" smtClean="0"/>
              <a:t>First it e</a:t>
            </a:r>
            <a:r>
              <a:rPr lang="en-US" altLang="zh-CN" smtClean="0">
                <a:latin typeface="Times New Roman" pitchFamily="18" charset="0"/>
                <a:cs typeface="Times New Roman" pitchFamily="18" charset="0"/>
              </a:rPr>
              <a:t>xtract visual features. At the same time, it collects user feelings. Finally it establish the mapping and use machine learning to update the mapping model.</a:t>
            </a:r>
          </a:p>
          <a:p>
            <a:pPr marL="228600" indent="-228600" eaLnBrk="1" hangingPunct="1">
              <a:spcBef>
                <a:spcPct val="0"/>
              </a:spcBef>
              <a:buFontTx/>
              <a:buAutoNum type="circleNumDbPlain"/>
            </a:pPr>
            <a:r>
              <a:rPr lang="en-US" altLang="zh-CN" smtClean="0">
                <a:latin typeface="Times New Roman" pitchFamily="18" charset="0"/>
                <a:cs typeface="Times New Roman" pitchFamily="18" charset="0"/>
              </a:rPr>
              <a:t>When new images were added into database, the affective features are extracted automatically. Each image are represented by keyword vector.</a:t>
            </a:r>
          </a:p>
          <a:p>
            <a:pPr marL="228600" indent="-228600" eaLnBrk="1" hangingPunct="1"/>
            <a:endParaRPr lang="zh-CN" altLang="en-US" smtClean="0">
              <a:latin typeface="Times New Roman" pitchFamily="18" charset="0"/>
              <a:cs typeface="Times New Roman" pitchFamily="18" charset="0"/>
            </a:endParaRPr>
          </a:p>
          <a:p>
            <a:pPr marL="228600" indent="-228600" eaLnBrk="1" hangingPunct="1">
              <a:spcBef>
                <a:spcPct val="0"/>
              </a:spcBef>
              <a:buFontTx/>
              <a:buAutoNum type="circleNumDbPlain"/>
            </a:pPr>
            <a:endParaRPr lang="en-US" altLang="zh-CN" smtClean="0"/>
          </a:p>
        </p:txBody>
      </p:sp>
      <p:sp>
        <p:nvSpPr>
          <p:cNvPr id="9728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C3BF1580-670D-4606-9C90-C1D07C3C80F5}" type="slidenum">
              <a:rPr lang="zh-CN" altLang="en-US"/>
              <a:pPr eaLnBrk="1" hangingPunct="1"/>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dirty="0" smtClean="0"/>
              <a:t>Based on the existing research, </a:t>
            </a:r>
            <a:r>
              <a:rPr lang="en-US" altLang="zh-CN" dirty="0" err="1" smtClean="0"/>
              <a:t>three’re</a:t>
            </a:r>
            <a:r>
              <a:rPr lang="en-US" altLang="zh-CN" dirty="0" smtClean="0"/>
              <a:t> three levels to show how they study affective issues.</a:t>
            </a:r>
          </a:p>
          <a:p>
            <a:pPr marL="228600" indent="-228600" eaLnBrk="1" hangingPunct="1">
              <a:spcBef>
                <a:spcPct val="0"/>
              </a:spcBef>
              <a:buFontTx/>
              <a:buAutoNum type="circleNumDbPlain"/>
            </a:pPr>
            <a:r>
              <a:rPr lang="en-US" altLang="zh-CN" dirty="0" smtClean="0"/>
              <a:t>On the top it is theoretical level. Most are provided by psychologist.</a:t>
            </a:r>
            <a:r>
              <a:rPr lang="zh-CN" altLang="en-US" dirty="0" smtClean="0"/>
              <a:t> </a:t>
            </a:r>
            <a:r>
              <a:rPr lang="en-US" altLang="zh-CN" dirty="0" smtClean="0"/>
              <a:t>R. </a:t>
            </a:r>
            <a:r>
              <a:rPr lang="en-US" altLang="zh-CN" dirty="0" err="1" smtClean="0"/>
              <a:t>Plutchik</a:t>
            </a:r>
            <a:r>
              <a:rPr lang="en-US" altLang="zh-CN" dirty="0" smtClean="0"/>
              <a:t> considered there to be eight primary emotions. C. E. </a:t>
            </a:r>
            <a:r>
              <a:rPr lang="en-US" altLang="zh-CN" dirty="0" err="1" smtClean="0"/>
              <a:t>Lzard</a:t>
            </a:r>
            <a:r>
              <a:rPr lang="en-US" altLang="zh-CN" dirty="0" smtClean="0"/>
              <a:t> set up 9.</a:t>
            </a:r>
          </a:p>
          <a:p>
            <a:pPr marL="228600" indent="-228600" eaLnBrk="1" hangingPunct="1">
              <a:spcBef>
                <a:spcPct val="0"/>
              </a:spcBef>
              <a:buFontTx/>
              <a:buAutoNum type="circleNumDbPlain"/>
            </a:pPr>
            <a:r>
              <a:rPr lang="en-US" altLang="zh-CN" dirty="0" smtClean="0"/>
              <a:t>On the middle level it is mathematical level. When we view the images we may produce some responses. By means of psychological scale and physiological measurement we can collect users responses. For</a:t>
            </a:r>
            <a:r>
              <a:rPr lang="en-US" altLang="zh-CN" baseline="0" dirty="0" smtClean="0"/>
              <a:t> example, we can use sensors to gather users’ blood pressure or eye movement to judge user’s emotion mood. And we can also use self-report scale to judge users' attitudes. After that we can </a:t>
            </a:r>
            <a:r>
              <a:rPr lang="en-US" altLang="zh-CN" dirty="0" smtClean="0"/>
              <a:t>use statistical methods to qualify the relationship between responses and physical signals. </a:t>
            </a:r>
          </a:p>
          <a:p>
            <a:pPr marL="228600" indent="-228600" eaLnBrk="1" hangingPunct="1">
              <a:spcBef>
                <a:spcPct val="0"/>
              </a:spcBef>
              <a:buFontTx/>
              <a:buAutoNum type="circleNumDbPlain"/>
            </a:pPr>
            <a:r>
              <a:rPr lang="en-US" altLang="zh-CN" dirty="0" smtClean="0"/>
              <a:t>On the bottom, it is information organization model. It manages the affective features based on vocabulary list, lexicons. </a:t>
            </a:r>
          </a:p>
          <a:p>
            <a:pPr marL="228600" indent="-228600" eaLnBrk="1" hangingPunct="1">
              <a:spcBef>
                <a:spcPct val="0"/>
              </a:spcBef>
              <a:buFontTx/>
              <a:buAutoNum type="circleNumDbPlain"/>
            </a:pPr>
            <a:r>
              <a:rPr lang="en-US" altLang="zh-CN" dirty="0" smtClean="0"/>
              <a:t>In my research, I use psychology model provided by </a:t>
            </a:r>
            <a:r>
              <a:rPr lang="en-US" altLang="zh-CN" dirty="0" smtClean="0">
                <a:latin typeface="Times New Roman" pitchFamily="18" charset="0"/>
                <a:cs typeface="Times New Roman" pitchFamily="18" charset="0"/>
              </a:rPr>
              <a:t>Wundt. He classify emotions based on three dimensions. </a:t>
            </a:r>
          </a:p>
          <a:p>
            <a:pPr marL="228600" indent="-228600" eaLnBrk="1" hangingPunct="1">
              <a:spcBef>
                <a:spcPct val="0"/>
              </a:spcBef>
              <a:buFontTx/>
              <a:buAutoNum type="circleNumDbPlain"/>
            </a:pPr>
            <a:r>
              <a:rPr lang="en-US" altLang="zh-CN" dirty="0" smtClean="0">
                <a:latin typeface="Times New Roman" pitchFamily="18" charset="0"/>
                <a:cs typeface="Times New Roman" pitchFamily="18" charset="0"/>
              </a:rPr>
              <a:t>And we also build regression model and information organization model.</a:t>
            </a:r>
            <a:endParaRPr lang="en-US" altLang="zh-CN" dirty="0" smtClean="0"/>
          </a:p>
          <a:p>
            <a:pPr marL="228600" indent="-228600" eaLnBrk="1" hangingPunct="1">
              <a:spcBef>
                <a:spcPct val="0"/>
              </a:spcBef>
              <a:buFontTx/>
              <a:buAutoNum type="circleNumDbPlain"/>
            </a:pPr>
            <a:endParaRPr lang="en-US" altLang="zh-CN" dirty="0" smtClean="0"/>
          </a:p>
          <a:p>
            <a:pPr marL="228600" indent="-228600" eaLnBrk="1" hangingPunct="1">
              <a:spcBef>
                <a:spcPct val="0"/>
              </a:spcBef>
              <a:buFontTx/>
              <a:buAutoNum type="circleNumDbPlain"/>
            </a:pPr>
            <a:endParaRPr lang="en-US" altLang="zh-CN" dirty="0" smtClean="0"/>
          </a:p>
        </p:txBody>
      </p:sp>
      <p:sp>
        <p:nvSpPr>
          <p:cNvPr id="9830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D58943CB-E782-45C8-B81F-2B3E51C68CC5}" type="slidenum">
              <a:rPr lang="zh-CN" altLang="en-US"/>
              <a:pPr eaLnBrk="1" hangingPunct="1"/>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I also conduct my research by the general procedure.</a:t>
            </a:r>
          </a:p>
        </p:txBody>
      </p:sp>
      <p:sp>
        <p:nvSpPr>
          <p:cNvPr id="9933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8C02BEBA-BDC2-4057-8E77-289E2E1AA40E}" type="slidenum">
              <a:rPr lang="zh-CN" altLang="en-US"/>
              <a:pPr eaLnBrk="1" hangingPunct="1"/>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备注占位符 2"/>
          <p:cNvSpPr>
            <a:spLocks noGrp="1"/>
          </p:cNvSpPr>
          <p:nvPr>
            <p:ph type="body" idx="1"/>
          </p:nvPr>
        </p:nvSpPr>
        <p:spPr/>
        <p:txBody>
          <a:bodyPr/>
          <a:lstStyle/>
          <a:p>
            <a:pPr marL="228600" indent="-228600" eaLnBrk="1" hangingPunct="1">
              <a:lnSpc>
                <a:spcPct val="90000"/>
              </a:lnSpc>
              <a:spcBef>
                <a:spcPct val="0"/>
              </a:spcBef>
              <a:buFontTx/>
              <a:buAutoNum type="circleNumDbPlain"/>
            </a:pPr>
            <a:r>
              <a:rPr lang="en-US" altLang="zh-CN" dirty="0" smtClean="0"/>
              <a:t>In content based image retrieval, they also have come up with the semantic model for images. But emotions and feelings are regarded only as the top level of semantic features.</a:t>
            </a:r>
          </a:p>
          <a:p>
            <a:pPr marL="228600" indent="-228600" eaLnBrk="1" hangingPunct="1">
              <a:lnSpc>
                <a:spcPct val="90000"/>
              </a:lnSpc>
              <a:spcBef>
                <a:spcPct val="0"/>
              </a:spcBef>
              <a:buFontTx/>
              <a:buAutoNum type="circleNumDbPlain"/>
            </a:pPr>
            <a:r>
              <a:rPr lang="en-US" altLang="zh-CN" dirty="0" smtClean="0"/>
              <a:t>But in image retrieval related with affective issues, they also consider bright, warm, dark, rough or smooth. So the affective model should cover the psychical level to preference level. We classify human beings subjective experiences to four level.</a:t>
            </a:r>
          </a:p>
          <a:p>
            <a:pPr marL="228600" indent="-228600" eaLnBrk="1" hangingPunct="1">
              <a:lnSpc>
                <a:spcPct val="90000"/>
              </a:lnSpc>
              <a:spcBef>
                <a:spcPct val="0"/>
              </a:spcBef>
              <a:buFontTx/>
              <a:buAutoNum type="circleNumDbPlain"/>
            </a:pPr>
            <a:r>
              <a:rPr lang="en-US" altLang="zh-CN" dirty="0" smtClean="0"/>
              <a:t>On the </a:t>
            </a:r>
            <a:r>
              <a:rPr lang="en-US" altLang="zh-CN" dirty="0" err="1" smtClean="0"/>
              <a:t>the</a:t>
            </a:r>
            <a:r>
              <a:rPr lang="en-US" altLang="zh-CN" dirty="0" smtClean="0"/>
              <a:t> first level, affective features are aroused by physical elements in images, such as color(</a:t>
            </a:r>
            <a:r>
              <a:rPr lang="en-US" altLang="zh-CN" i="1" dirty="0" smtClean="0"/>
              <a:t>co</a:t>
            </a:r>
            <a:r>
              <a:rPr lang="en-US" altLang="zh-CN" dirty="0" smtClean="0"/>
              <a:t>), texture(</a:t>
            </a:r>
            <a:r>
              <a:rPr lang="en-US" altLang="zh-CN" i="1" dirty="0" err="1" smtClean="0"/>
              <a:t>te</a:t>
            </a:r>
            <a:r>
              <a:rPr lang="en-US" altLang="zh-CN" dirty="0" smtClean="0"/>
              <a:t>), shape(</a:t>
            </a:r>
            <a:r>
              <a:rPr lang="en-US" altLang="zh-CN" i="1" dirty="0" err="1" smtClean="0"/>
              <a:t>sh</a:t>
            </a:r>
            <a:r>
              <a:rPr lang="en-US" altLang="zh-CN" dirty="0" smtClean="0"/>
              <a:t>) etc. Affective features in physical level reflect human being’s direct physical sense.</a:t>
            </a:r>
          </a:p>
          <a:p>
            <a:pPr marL="228600" indent="-228600" eaLnBrk="1" hangingPunct="1">
              <a:lnSpc>
                <a:spcPct val="90000"/>
              </a:lnSpc>
              <a:spcBef>
                <a:spcPct val="0"/>
              </a:spcBef>
              <a:buFontTx/>
              <a:buAutoNum type="circleNumDbPlain"/>
            </a:pPr>
            <a:r>
              <a:rPr lang="en-US" altLang="zh-CN" dirty="0" smtClean="0"/>
              <a:t>Affective features in the second level represents the style of whole image. For example, when colorful natural scenes are involved, AF could be descriptors of season and time, such as spring, summer, morning and night etc. They are always determined by the specific objects contained in images.</a:t>
            </a:r>
          </a:p>
          <a:p>
            <a:pPr marL="228600" indent="-228600" eaLnBrk="1" hangingPunct="1">
              <a:lnSpc>
                <a:spcPct val="90000"/>
              </a:lnSpc>
              <a:spcBef>
                <a:spcPct val="0"/>
              </a:spcBef>
              <a:buFontTx/>
              <a:buAutoNum type="circleNumDbPlain"/>
            </a:pPr>
            <a:r>
              <a:rPr lang="en-US" altLang="zh-CN" dirty="0" smtClean="0"/>
              <a:t>Affective features in the third level is used to express emotions evoked in human mind. Many theories on emotion classification can be put to this level.</a:t>
            </a:r>
          </a:p>
          <a:p>
            <a:pPr marL="228600" indent="-228600" eaLnBrk="1" hangingPunct="1">
              <a:lnSpc>
                <a:spcPct val="90000"/>
              </a:lnSpc>
              <a:spcBef>
                <a:spcPct val="0"/>
              </a:spcBef>
              <a:buFontTx/>
              <a:buAutoNum type="circleNumDbPlain"/>
            </a:pPr>
            <a:r>
              <a:rPr lang="en-US" altLang="zh-CN" dirty="0" smtClean="0"/>
              <a:t>affective features in the forth level is the highest level. They reflect individuals’ aesthetic tendency. They are adjective words to express users’ different aesthetic tendency and personal attitudes, such as beautiful, ugly, like or not.</a:t>
            </a:r>
          </a:p>
          <a:p>
            <a:pPr marL="228600" indent="-228600" eaLnBrk="1" hangingPunct="1">
              <a:lnSpc>
                <a:spcPct val="90000"/>
              </a:lnSpc>
              <a:spcBef>
                <a:spcPct val="0"/>
              </a:spcBef>
              <a:buFontTx/>
              <a:buAutoNum type="circleNumDbPlain"/>
            </a:pPr>
            <a:r>
              <a:rPr lang="en-US" altLang="zh-CN" dirty="0" smtClean="0"/>
              <a:t>For colorful natural scenes we choose 10 affective features according to AFHM. The features could be divided into two groups. One group is made up of season features, and the other group contains affective features in the rest three levels. </a:t>
            </a:r>
          </a:p>
          <a:p>
            <a:pPr marL="228600" indent="-228600">
              <a:lnSpc>
                <a:spcPct val="90000"/>
              </a:lnSpc>
            </a:pPr>
            <a:endParaRPr lang="zh-CN" altLang="en-US" dirty="0" smtClean="0"/>
          </a:p>
        </p:txBody>
      </p:sp>
      <p:sp>
        <p:nvSpPr>
          <p:cNvPr id="10035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DA5E6A9-B36D-4EBA-9241-C0BD3CF82B55}" type="slidenum">
              <a:rPr lang="zh-CN" altLang="en-US"/>
              <a:pPr eaLnBrk="1" hangingPunct="1"/>
              <a:t>29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After determining the affective features, phase II we collected users’ feelings.</a:t>
            </a:r>
          </a:p>
          <a:p>
            <a:pPr marL="228600" indent="-228600" eaLnBrk="1" hangingPunct="1">
              <a:spcBef>
                <a:spcPct val="0"/>
              </a:spcBef>
              <a:buFontTx/>
              <a:buAutoNum type="circleNumDbPlain"/>
            </a:pPr>
            <a:r>
              <a:rPr lang="en-US" altLang="zh-CN" smtClean="0"/>
              <a:t>There are 217 natural scenes collected from Internet in our research.</a:t>
            </a:r>
          </a:p>
          <a:p>
            <a:pPr marL="228600" indent="-228600" eaLnBrk="1" hangingPunct="1">
              <a:spcBef>
                <a:spcPct val="0"/>
              </a:spcBef>
              <a:buFontTx/>
              <a:buAutoNum type="circleNumDbPlain"/>
            </a:pPr>
            <a:r>
              <a:rPr lang="en-US" altLang="zh-CN" smtClean="0"/>
              <a:t>Over 2000 persons take part in the survey.</a:t>
            </a:r>
          </a:p>
          <a:p>
            <a:pPr marL="228600" indent="-228600" eaLnBrk="1" hangingPunct="1">
              <a:spcBef>
                <a:spcPct val="0"/>
              </a:spcBef>
              <a:buFontTx/>
              <a:buAutoNum type="circleNumDbPlain"/>
            </a:pPr>
            <a:r>
              <a:rPr lang="en-US" altLang="zh-CN" smtClean="0"/>
              <a:t>This is the interface we ask participants to choose the season feature of the picture.</a:t>
            </a:r>
            <a:endParaRPr lang="zh-CN" altLang="en-US" smtClean="0"/>
          </a:p>
          <a:p>
            <a:pPr marL="228600" indent="-228600" eaLnBrk="1" hangingPunct="1">
              <a:spcBef>
                <a:spcPct val="0"/>
              </a:spcBef>
              <a:buFontTx/>
              <a:buAutoNum type="circleNumDbPlain"/>
            </a:pPr>
            <a:endParaRPr lang="en-US" altLang="zh-CN" smtClean="0"/>
          </a:p>
        </p:txBody>
      </p:sp>
      <p:sp>
        <p:nvSpPr>
          <p:cNvPr id="10138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DB86FEE0-59DB-4DEC-B62D-782FF276E519}" type="slidenum">
              <a:rPr lang="zh-CN" altLang="en-US"/>
              <a:pPr eaLnBrk="1" hangingPunct="1"/>
              <a:t>30</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For other kind of affective features, we used semantic differential to collect users experiences about images.</a:t>
            </a:r>
          </a:p>
        </p:txBody>
      </p:sp>
      <p:sp>
        <p:nvSpPr>
          <p:cNvPr id="10240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9BD63185-D231-4EDC-B2D9-3ADA03053C65}" type="slidenum">
              <a:rPr lang="zh-CN" altLang="en-US"/>
              <a:pPr eaLnBrk="1" hangingPunct="1"/>
              <a:t>31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备注占位符 2"/>
          <p:cNvSpPr>
            <a:spLocks noGrp="1"/>
          </p:cNvSpPr>
          <p:nvPr>
            <p:ph type="body" idx="1"/>
          </p:nvPr>
        </p:nvSpPr>
        <p:spPr/>
        <p:txBody>
          <a:bodyPr/>
          <a:lstStyle/>
          <a:p>
            <a:pPr marL="228600" indent="-228600">
              <a:buFontTx/>
              <a:buAutoNum type="circleNumDbPlain"/>
            </a:pPr>
            <a:r>
              <a:rPr lang="en-US" altLang="zh-CN" dirty="0" smtClean="0"/>
              <a:t>What I’m doing here. I have two purposes. One of them is to observe some courses. Now I’m observing three courses taught by Diane. Diane is great helpful to me and I learn much from her. And on her courses, </a:t>
            </a:r>
            <a:r>
              <a:rPr lang="en-US" altLang="zh-CN" dirty="0" err="1" smtClean="0"/>
              <a:t>i</a:t>
            </a:r>
            <a:r>
              <a:rPr lang="en-US" altLang="zh-CN" dirty="0" smtClean="0"/>
              <a:t> have the chance to listen to different guest speaker’s lecture and know more about how American teachers teach students.</a:t>
            </a:r>
          </a:p>
          <a:p>
            <a:pPr marL="228600" indent="-228600">
              <a:buFontTx/>
              <a:buAutoNum type="circleNumDbPlain"/>
            </a:pPr>
            <a:r>
              <a:rPr lang="en-US" altLang="zh-CN" dirty="0" smtClean="0"/>
              <a:t>And I also Observed </a:t>
            </a:r>
            <a:r>
              <a:rPr lang="en-US" altLang="zh-CN" dirty="0" err="1" smtClean="0"/>
              <a:t>Odum</a:t>
            </a:r>
            <a:r>
              <a:rPr lang="en-US" altLang="zh-CN" dirty="0" smtClean="0"/>
              <a:t> institution course and Workshops.</a:t>
            </a:r>
          </a:p>
          <a:p>
            <a:pPr marL="228600" indent="-228600">
              <a:buFontTx/>
              <a:buAutoNum type="circleNumDbPlain"/>
            </a:pPr>
            <a:r>
              <a:rPr lang="en-US" altLang="zh-CN" dirty="0" smtClean="0"/>
              <a:t>Thanks Chapel Hill provide me a quiet and peaceful environments to finish my teaching </a:t>
            </a:r>
            <a:r>
              <a:rPr lang="en-US" altLang="zh-CN" dirty="0" err="1" smtClean="0"/>
              <a:t>material”Basic</a:t>
            </a:r>
            <a:r>
              <a:rPr lang="en-US" altLang="zh-CN" dirty="0" smtClean="0"/>
              <a:t> Social Science Statistical Methods with EXCEL”. It is used to help non-statistics major students to learn statistics as soon as quickly. Some students feel scared to start with SPSS, but Excel can shorten the distance at the beginning and strengthen their confidence.</a:t>
            </a:r>
            <a:endParaRPr lang="zh-CN" altLang="zh-CN" dirty="0" smtClean="0"/>
          </a:p>
          <a:p>
            <a:pPr marL="228600" indent="-228600"/>
            <a:endParaRPr lang="zh-CN" altLang="en-US" dirty="0" smtClean="0"/>
          </a:p>
          <a:p>
            <a:pPr marL="228600" indent="-228600"/>
            <a:endParaRPr lang="zh-CN" altLang="en-US" dirty="0" smtClean="0"/>
          </a:p>
        </p:txBody>
      </p:sp>
      <p:sp>
        <p:nvSpPr>
          <p:cNvPr id="7168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4A0BDC79-6932-4ABF-BB7A-CDC0934DD0AF}" type="slidenum">
              <a:rPr lang="zh-CN" altLang="en-US"/>
              <a:pPr eaLnBrk="1" hangingPunct="1"/>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dirty="0" smtClean="0"/>
              <a:t>In phase III, we attempted to apply two strategies to quantify color. perspective </a:t>
            </a:r>
          </a:p>
          <a:p>
            <a:pPr marL="228600" indent="-228600" eaLnBrk="1" hangingPunct="1">
              <a:spcBef>
                <a:spcPct val="0"/>
              </a:spcBef>
              <a:buFontTx/>
              <a:buAutoNum type="circleNumDbPlain"/>
            </a:pPr>
            <a:r>
              <a:rPr lang="en-US" altLang="zh-CN" dirty="0" smtClean="0"/>
              <a:t>One called 20-FM means to quantify color features by Hue/Saturation /Value separately. Thus each image could have a vector with 20 parameters.</a:t>
            </a:r>
          </a:p>
          <a:p>
            <a:pPr marL="228600" indent="-228600" eaLnBrk="1" hangingPunct="1">
              <a:spcBef>
                <a:spcPct val="0"/>
              </a:spcBef>
              <a:buFontTx/>
              <a:buAutoNum type="circleNumDbPlain"/>
            </a:pPr>
            <a:r>
              <a:rPr lang="en-US" altLang="zh-CN" dirty="0" smtClean="0"/>
              <a:t>The other one called 126-FM is to quantify HSV by one formula. Each image could be represented by a vector with 126 parameters.</a:t>
            </a:r>
            <a:endParaRPr lang="zh-CN" altLang="zh-CN" dirty="0" smtClean="0"/>
          </a:p>
          <a:p>
            <a:pPr marL="228600" indent="-228600" eaLnBrk="1" hangingPunct="1">
              <a:spcBef>
                <a:spcPct val="0"/>
              </a:spcBef>
              <a:buFontTx/>
              <a:buAutoNum type="circleNumDbPlain"/>
            </a:pPr>
            <a:endParaRPr lang="en-US" altLang="zh-CN" dirty="0" smtClean="0"/>
          </a:p>
        </p:txBody>
      </p:sp>
      <p:sp>
        <p:nvSpPr>
          <p:cNvPr id="10342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1E8CA65-DD18-4DC5-89FB-C772B12C1F2D}" type="slidenum">
              <a:rPr lang="zh-CN" altLang="en-US"/>
              <a:pPr eaLnBrk="1" hangingPunct="1"/>
              <a:t>32</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dirty="0" smtClean="0"/>
          </a:p>
        </p:txBody>
      </p:sp>
      <p:sp>
        <p:nvSpPr>
          <p:cNvPr id="10445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05752B1-E620-48D5-AE6F-6C801650CBB4}" type="slidenum">
              <a:rPr lang="zh-CN" altLang="en-US"/>
              <a:pPr eaLnBrk="1" hangingPunct="1"/>
              <a:t>33</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547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buFontTx/>
              <a:buAutoNum type="circleNumDbPlain"/>
            </a:pPr>
            <a:r>
              <a:rPr lang="en-US" altLang="zh-CN" smtClean="0"/>
              <a:t>we observe that most natural scenes have the sky in the picture. In order to reduce the impact of sky blue on the whole impressions, is it possible for us to analyze the rest part without the sky? </a:t>
            </a:r>
          </a:p>
          <a:p>
            <a:pPr marL="228600" indent="-228600">
              <a:buFontTx/>
              <a:buAutoNum type="circleNumDbPlain"/>
            </a:pPr>
            <a:r>
              <a:rPr lang="en-US" altLang="zh-CN" smtClean="0"/>
              <a:t>After getting rid of the sky, we find an interesting thing that as far as the rest picture is concerned, the bottom half area may have the similar characteristics with the rest area without sky. If it is correct, we only need to analyze the bottom half of images. Then we do a relevancy analysis on the color features of the rest area after sky exclusion and those of bottom half area. The finding is that the correlations are significant. The relevancy parameter is 0.91 when color feature is represented by 20-FM and is 0.89 when color feature is represented by 126-FM.</a:t>
            </a:r>
          </a:p>
          <a:p>
            <a:pPr marL="228600" indent="-228600">
              <a:buFontTx/>
              <a:buAutoNum type="circleNumDbPlain"/>
            </a:pPr>
            <a:r>
              <a:rPr lang="en-US" altLang="zh-CN" smtClean="0"/>
              <a:t>So a sky exclusion strategy is developed. The basic principle is to detect the boundary of sky and the earth</a:t>
            </a:r>
            <a:endParaRPr lang="zh-CN" altLang="en-US" smtClean="0"/>
          </a:p>
        </p:txBody>
      </p:sp>
      <p:sp>
        <p:nvSpPr>
          <p:cNvPr id="10547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FCDBFDA3-7A93-4C50-BA3F-313AC2C1ECC2}" type="slidenum">
              <a:rPr lang="zh-CN" altLang="en-US"/>
              <a:pPr eaLnBrk="1" hangingPunct="1"/>
              <a:t>34</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endParaRPr lang="en-US" altLang="zh-CN" dirty="0" smtClean="0"/>
          </a:p>
        </p:txBody>
      </p:sp>
      <p:sp>
        <p:nvSpPr>
          <p:cNvPr id="1065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604ABAD9-7013-4EF2-B52B-95C16095A2AE}" type="slidenum">
              <a:rPr lang="zh-CN" altLang="en-US"/>
              <a:pPr eaLnBrk="1" hangingPunct="1"/>
              <a:t>35</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endParaRPr lang="en-US" altLang="zh-CN" dirty="0" smtClean="0"/>
          </a:p>
        </p:txBody>
      </p:sp>
      <p:sp>
        <p:nvSpPr>
          <p:cNvPr id="10752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762532C-352E-4E70-9946-FFDFFC3D33E9}" type="slidenum">
              <a:rPr lang="zh-CN" altLang="en-US"/>
              <a:pPr eaLnBrk="1" hangingPunct="1"/>
              <a:t>36</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buFontTx/>
              <a:buAutoNum type="circleNumDbPlain"/>
            </a:pPr>
            <a:r>
              <a:rPr lang="en-US" altLang="zh-CN" smtClean="0"/>
              <a:t>In phase V, we conduct two experiment to testify the precise of predictions.</a:t>
            </a:r>
          </a:p>
          <a:p>
            <a:pPr marL="228600" indent="-228600">
              <a:buFontTx/>
              <a:buAutoNum type="circleNumDbPlain"/>
            </a:pPr>
            <a:r>
              <a:rPr lang="en-US" altLang="zh-CN" smtClean="0"/>
              <a:t>Experiment one is designed to find out the </a:t>
            </a:r>
            <a:r>
              <a:rPr lang="en-US" altLang="zh-CN" smtClean="0">
                <a:latin typeface="Times New Roman" pitchFamily="18" charset="0"/>
                <a:cs typeface="Times New Roman" pitchFamily="18" charset="0"/>
              </a:rPr>
              <a:t>precise of AF extraction</a:t>
            </a:r>
            <a:r>
              <a:rPr lang="en-US" altLang="zh-CN" smtClean="0"/>
              <a:t> </a:t>
            </a:r>
          </a:p>
          <a:p>
            <a:pPr marL="228600" indent="-228600">
              <a:buFontTx/>
              <a:buAutoNum type="circleNumDbPlain"/>
            </a:pPr>
            <a:r>
              <a:rPr lang="en-US" altLang="zh-CN" smtClean="0"/>
              <a:t>Experiment two is designed to find out </a:t>
            </a:r>
            <a:r>
              <a:rPr lang="en-US" altLang="zh-CN" smtClean="0">
                <a:latin typeface="Times New Roman" pitchFamily="18" charset="0"/>
                <a:cs typeface="Times New Roman" pitchFamily="18" charset="0"/>
              </a:rPr>
              <a:t>the precise of AF retrieval</a:t>
            </a:r>
            <a:endParaRPr lang="zh-CN" altLang="zh-CN" smtClean="0"/>
          </a:p>
        </p:txBody>
      </p:sp>
      <p:sp>
        <p:nvSpPr>
          <p:cNvPr id="10854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6DF8E1A-696C-47E1-BC5F-C34058DBFEAD}" type="slidenum">
              <a:rPr lang="zh-CN" altLang="en-US"/>
              <a:pPr eaLnBrk="1" hangingPunct="1"/>
              <a:t>37</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5" name="备注占位符 2"/>
          <p:cNvSpPr>
            <a:spLocks noGrp="1"/>
          </p:cNvSpPr>
          <p:nvPr>
            <p:ph type="body" idx="1"/>
          </p:nvPr>
        </p:nvSpPr>
        <p:spPr bwMode="auto"/>
        <p:txBody>
          <a:bodyPr/>
          <a:lstStyle/>
          <a:p>
            <a:pPr marL="228600" indent="-228600">
              <a:buFontTx/>
              <a:buAutoNum type="circleNumDbPlain"/>
            </a:pPr>
            <a:endParaRPr lang="zh-CN" altLang="zh-CN" dirty="0" smtClean="0"/>
          </a:p>
        </p:txBody>
      </p:sp>
      <p:sp>
        <p:nvSpPr>
          <p:cNvPr id="10957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26A73F2-EC8A-42C8-9333-FCE5E98ED230}" type="slidenum">
              <a:rPr lang="zh-CN" altLang="en-US"/>
              <a:pPr eaLnBrk="1" hangingPunct="1"/>
              <a:t>38</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备注占位符 2"/>
          <p:cNvSpPr>
            <a:spLocks noGrp="1"/>
          </p:cNvSpPr>
          <p:nvPr>
            <p:ph type="body" idx="1"/>
          </p:nvPr>
        </p:nvSpPr>
        <p:spPr bwMode="auto"/>
        <p:txBody>
          <a:bodyPr/>
          <a:lstStyle/>
          <a:p>
            <a:pPr marL="228600" indent="-228600">
              <a:buFontTx/>
              <a:buAutoNum type="circleNumDbPlain"/>
            </a:pPr>
            <a:r>
              <a:rPr lang="en-US" altLang="zh-CN" dirty="0" smtClean="0"/>
              <a:t>First, In all the results, the Average precision is over 65.55%. The maximum is 86.25%. The minimum is 50%. At least half of the images will be indexed correctly. In fact most of them are above 60%. It sounds not bad. At least we can help people to figure out the more trivial difference between images.</a:t>
            </a:r>
          </a:p>
          <a:p>
            <a:pPr marL="228600" indent="-228600">
              <a:buFontTx/>
              <a:buAutoNum type="circleNumDbPlain"/>
            </a:pPr>
            <a:r>
              <a:rPr lang="en-US" altLang="zh-CN" dirty="0" smtClean="0"/>
              <a:t>Next, it indicates that the precision of indexing learning examples are higher than that of indexing images in new set. For images in new set, it could get 85% in precision at most. And at least it could index half of images correct. </a:t>
            </a:r>
          </a:p>
          <a:p>
            <a:pPr marL="228600" indent="-228600">
              <a:buFontTx/>
              <a:buAutoNum type="circleNumDbPlain"/>
            </a:pPr>
            <a:r>
              <a:rPr lang="en-US" altLang="zh-CN" dirty="0" err="1" smtClean="0"/>
              <a:t>Then,we</a:t>
            </a:r>
            <a:r>
              <a:rPr lang="en-US" altLang="zh-CN" dirty="0" smtClean="0"/>
              <a:t> can have a look over 4 levels. From the lower level to the higher level, the precision is decreasing. </a:t>
            </a:r>
            <a:endParaRPr lang="zh-CN" altLang="zh-CN" dirty="0" smtClean="0"/>
          </a:p>
        </p:txBody>
      </p:sp>
      <p:sp>
        <p:nvSpPr>
          <p:cNvPr id="11059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6909CC8-7628-4BC6-99ED-37FD694C0968}" type="slidenum">
              <a:rPr lang="zh-CN" altLang="en-US"/>
              <a:pPr eaLnBrk="1" hangingPunct="1"/>
              <a:t>39</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备注占位符 2"/>
          <p:cNvSpPr>
            <a:spLocks noGrp="1"/>
          </p:cNvSpPr>
          <p:nvPr>
            <p:ph type="body" idx="1"/>
          </p:nvPr>
        </p:nvSpPr>
        <p:spPr bwMode="auto"/>
        <p:txBody>
          <a:bodyPr/>
          <a:lstStyle/>
          <a:p>
            <a:pPr marL="228600" indent="-228600">
              <a:buFontTx/>
              <a:buAutoNum type="circleNumDbPlain"/>
            </a:pPr>
            <a:r>
              <a:rPr lang="en-US" altLang="zh-CN" smtClean="0"/>
              <a:t>It indicates that the higher level is, the lower precision may get. It proves the same with what we have though when we put up the hierarchical model. That means affective features on higher level,  they will be more abstract and harder to recognize.</a:t>
            </a:r>
            <a:endParaRPr lang="zh-CN" altLang="zh-CN" smtClean="0"/>
          </a:p>
          <a:p>
            <a:pPr marL="228600" indent="-228600"/>
            <a:endParaRPr lang="zh-CN" altLang="zh-CN" smtClean="0"/>
          </a:p>
          <a:p>
            <a:pPr marL="228600" indent="-228600"/>
            <a:endParaRPr lang="zh-CN" altLang="zh-CN" smtClean="0"/>
          </a:p>
        </p:txBody>
      </p:sp>
      <p:sp>
        <p:nvSpPr>
          <p:cNvPr id="11162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8B47DDBF-3451-4C52-B200-8AE6B0BDE3D9}" type="slidenum">
              <a:rPr lang="zh-CN" altLang="en-US"/>
              <a:pPr eaLnBrk="1" hangingPunct="1"/>
              <a:t>40</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circleNumDbPlain"/>
              <a:tabLst/>
              <a:defRPr/>
            </a:pPr>
            <a:r>
              <a:rPr lang="en-US" altLang="zh-CN" sz="1200" dirty="0" smtClean="0">
                <a:latin typeface="Times New Roman" pitchFamily="18" charset="0"/>
                <a:cs typeface="Times New Roman" pitchFamily="18" charset="0"/>
              </a:rPr>
              <a:t>To evaluate the precision of natural scenes retrieval and compare the precision between one-keyword query and two-keyword query</a:t>
            </a:r>
          </a:p>
          <a:p>
            <a:pPr marL="228600" indent="-228600">
              <a:buFontTx/>
              <a:buAutoNum type="circleNumDbPlain"/>
            </a:pPr>
            <a:endParaRPr lang="zh-CN" altLang="zh-CN" dirty="0" smtClean="0"/>
          </a:p>
        </p:txBody>
      </p:sp>
      <p:sp>
        <p:nvSpPr>
          <p:cNvPr id="1126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E737DDE-DA7F-477C-A428-0BA99065ACC0}" type="slidenum">
              <a:rPr lang="zh-CN" altLang="en-US"/>
              <a:pPr eaLnBrk="1" hangingPunct="1"/>
              <a:t>41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备注占位符 2"/>
          <p:cNvSpPr>
            <a:spLocks noGrp="1"/>
          </p:cNvSpPr>
          <p:nvPr>
            <p:ph type="body" idx="1"/>
          </p:nvPr>
        </p:nvSpPr>
        <p:spPr/>
        <p:txBody>
          <a:bodyPr/>
          <a:lstStyle/>
          <a:p>
            <a:pPr marL="228600" indent="-228600">
              <a:buFontTx/>
              <a:buAutoNum type="circleNumDbPlain"/>
            </a:pPr>
            <a:r>
              <a:rPr lang="en-US" altLang="zh-CN" dirty="0" smtClean="0"/>
              <a:t>Taking part in academic seminars hold here.</a:t>
            </a:r>
            <a:endParaRPr lang="zh-CN" altLang="zh-CN" dirty="0" smtClean="0"/>
          </a:p>
          <a:p>
            <a:pPr marL="228600" indent="-228600">
              <a:buFontTx/>
              <a:buAutoNum type="circleNumDbPlain"/>
            </a:pPr>
            <a:r>
              <a:rPr lang="en-US" altLang="zh-CN" dirty="0" smtClean="0"/>
              <a:t>Taking part in Diane and Wan-</a:t>
            </a:r>
            <a:r>
              <a:rPr lang="en-US" altLang="zh-CN" dirty="0" err="1" smtClean="0"/>
              <a:t>qing’s</a:t>
            </a:r>
            <a:r>
              <a:rPr lang="en-US" altLang="zh-CN" dirty="0" smtClean="0"/>
              <a:t> experiment-”Query Rating”. Under the Diane’s instruction, we establish the on-line experiment environments. And we will meet every week.</a:t>
            </a:r>
            <a:endParaRPr lang="zh-CN" altLang="zh-CN" dirty="0" smtClean="0"/>
          </a:p>
          <a:p>
            <a:pPr marL="228600" indent="-228600">
              <a:buFontTx/>
              <a:buAutoNum type="circleNumDbPlain"/>
            </a:pPr>
            <a:r>
              <a:rPr lang="en-US" altLang="zh-CN" dirty="0" smtClean="0"/>
              <a:t>To have IRB ethical training</a:t>
            </a:r>
            <a:endParaRPr lang="zh-CN" altLang="zh-CN" dirty="0" smtClean="0"/>
          </a:p>
          <a:p>
            <a:pPr marL="228600" indent="-228600">
              <a:buFontTx/>
              <a:buAutoNum type="circleNumDbPlain"/>
            </a:pPr>
            <a:r>
              <a:rPr lang="en-US" altLang="zh-CN" dirty="0" smtClean="0"/>
              <a:t>To continue my research</a:t>
            </a:r>
            <a:endParaRPr lang="zh-CN" altLang="zh-CN" dirty="0" smtClean="0"/>
          </a:p>
          <a:p>
            <a:pPr marL="228600" indent="-228600"/>
            <a:endParaRPr lang="zh-CN" altLang="en-US" dirty="0" smtClean="0"/>
          </a:p>
          <a:p>
            <a:pPr marL="228600" indent="-228600"/>
            <a:endParaRPr lang="zh-CN" altLang="en-US" dirty="0" smtClean="0"/>
          </a:p>
        </p:txBody>
      </p:sp>
      <p:sp>
        <p:nvSpPr>
          <p:cNvPr id="7270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CB262C4B-14FE-4FE2-84A2-67E8FF40C200}" type="slidenum">
              <a:rPr lang="zh-CN" altLang="en-US"/>
              <a:pPr eaLnBrk="1" hangingPunct="1"/>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endParaRPr lang="en-US" altLang="zh-CN" dirty="0"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9772CFE1-F173-4094-8A45-429487E347E3}" type="slidenum">
              <a:rPr lang="zh-CN" altLang="en-US"/>
              <a:pPr eaLnBrk="1" hangingPunct="1"/>
              <a:t>42</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smtClean="0"/>
              <a:t>It indicates that the higher level is, the lower precision is as a whole. But there is a cross among levels when affective words are more abstract in lower level, the precision may be lower than that of higher level.</a:t>
            </a:r>
            <a:endParaRPr lang="zh-CN" altLang="en-US" smtClean="0"/>
          </a:p>
        </p:txBody>
      </p:sp>
      <p:sp>
        <p:nvSpPr>
          <p:cNvPr id="1146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8A69464-78A2-4D7F-A908-7838DA2EBB93}" type="slidenum">
              <a:rPr lang="zh-CN" altLang="en-US"/>
              <a:pPr eaLnBrk="1" hangingPunct="1"/>
              <a:t>43</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dirty="0" smtClean="0"/>
              <a:t>The comparison of precision between one-keyword and two-keyword query</a:t>
            </a:r>
          </a:p>
          <a:p>
            <a:pPr marL="228600" indent="-228600" eaLnBrk="1" hangingPunct="1">
              <a:spcBef>
                <a:spcPct val="0"/>
              </a:spcBef>
              <a:buFontTx/>
              <a:buAutoNum type="circleNumDbPlain"/>
            </a:pPr>
            <a:r>
              <a:rPr lang="en-US" altLang="zh-CN" dirty="0" smtClean="0"/>
              <a:t> It indicates that almost two-keyword queries retrieval get lower precision than single keyword queries, except for the query “excited and autumn”, which get higher precision than “excited” but lower than “autumn”. The results reveal that most two-keyword retrievals get lower precision than one-keyword. It’s seems that when searching by affective features, more words added into query may eliminate the clarity of demands and make them more vague and abstract. Thus it becomes tougher for the retrieval program to match the query. The outcome is that the precision becomes lower. </a:t>
            </a:r>
          </a:p>
          <a:p>
            <a:pPr marL="228600" indent="-228600" eaLnBrk="1" hangingPunct="1">
              <a:spcBef>
                <a:spcPct val="0"/>
              </a:spcBef>
              <a:buFontTx/>
              <a:buAutoNum type="circleNumDbPlain"/>
            </a:pPr>
            <a:r>
              <a:rPr lang="en-US" altLang="zh-CN" dirty="0" smtClean="0"/>
              <a:t>The precision of retrieval has closed relationship with the abstract degree of queries, which is different from text retrieval. In text retrieval, more keywords added to query may usually make the query more concrete and it could do good to improving the precision.</a:t>
            </a:r>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2C70B0AF-2F37-4C07-A21C-55BFDE0BB733}" type="slidenum">
              <a:rPr lang="zh-CN" altLang="en-US"/>
              <a:pPr eaLnBrk="1" hangingPunct="1"/>
              <a:t>44</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3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z="1200" dirty="0" smtClean="0">
                <a:latin typeface="Times New Roman" pitchFamily="18" charset="0"/>
                <a:cs typeface="Times New Roman" pitchFamily="18" charset="0"/>
              </a:rPr>
              <a:t>From the two experiments, they  both prove that the regression model can be used to extract the AF from natural scenes (Min=50%,Max=85%). In additions, it also indicates that the “sky exclusion plus 1/2 area analysis” is effective to be used to process images. That will reduce the image processing cost.</a:t>
            </a:r>
          </a:p>
          <a:p>
            <a:pPr marL="514350" indent="-514350" eaLnBrk="1" hangingPunct="1">
              <a:buFont typeface="Wingdings 2" pitchFamily="18" charset="2"/>
              <a:buAutoNum type="arabicPeriod"/>
            </a:pPr>
            <a:endParaRPr lang="en-US" altLang="zh-CN" sz="1200" dirty="0" smtClean="0">
              <a:latin typeface="Times New Roman" pitchFamily="18" charset="0"/>
              <a:cs typeface="Times New Roman" pitchFamily="18" charset="0"/>
            </a:endParaRPr>
          </a:p>
          <a:p>
            <a:pPr marL="228600" indent="-228600" eaLnBrk="1" hangingPunct="1">
              <a:spcBef>
                <a:spcPct val="0"/>
              </a:spcBef>
              <a:buFontTx/>
              <a:buAutoNum type="circleNumDbPlain"/>
            </a:pPr>
            <a:endParaRPr lang="en-US" altLang="zh-CN" dirty="0" smtClean="0"/>
          </a:p>
        </p:txBody>
      </p:sp>
      <p:sp>
        <p:nvSpPr>
          <p:cNvPr id="11674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376E3B0-A47F-4AA1-BA00-BE04E2F5D38E}" type="slidenum">
              <a:rPr lang="zh-CN" altLang="en-US"/>
              <a:pPr eaLnBrk="1" hangingPunct="1"/>
              <a:t>45</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z="1200" dirty="0" smtClean="0">
                <a:latin typeface="Times New Roman" pitchFamily="18" charset="0"/>
                <a:cs typeface="Times New Roman" pitchFamily="18" charset="0"/>
              </a:rPr>
              <a:t>About the AFs Model, the lower the level is, the easier affective features could be recognized, which is according with the common sense that the more abstract things are, the more difficult to describe clearly.</a:t>
            </a:r>
          </a:p>
          <a:p>
            <a:pPr marL="228600" indent="-228600" eaLnBrk="1" hangingPunct="1">
              <a:spcBef>
                <a:spcPct val="0"/>
              </a:spcBef>
              <a:buFontTx/>
              <a:buAutoNum type="circleNumDbPlain"/>
            </a:pPr>
            <a:r>
              <a:rPr lang="en-US" altLang="zh-CN" sz="1200" dirty="0" smtClean="0">
                <a:latin typeface="Times New Roman" pitchFamily="18" charset="0"/>
                <a:cs typeface="Times New Roman" pitchFamily="18" charset="0"/>
              </a:rPr>
              <a:t>The similar discipline also exists in retrieval procedure. That means the lower the level is, the easier affective features could be searched. But it is not absolute. In other words, the retrieval effect lies on the abstract degree of queries to some extent. </a:t>
            </a:r>
          </a:p>
          <a:p>
            <a:pPr marL="514350" indent="-514350" eaLnBrk="1" hangingPunct="1">
              <a:buFont typeface="Franklin Gothic Medium" pitchFamily="34" charset="0"/>
              <a:buAutoNum type="arabicPeriod" startAt="2"/>
            </a:pPr>
            <a:endParaRPr lang="en-US" altLang="zh-CN" sz="1200" dirty="0" smtClean="0">
              <a:latin typeface="Times New Roman" pitchFamily="18" charset="0"/>
              <a:cs typeface="Times New Roman" pitchFamily="18" charset="0"/>
            </a:endParaRPr>
          </a:p>
          <a:p>
            <a:pPr marL="228600" indent="-228600" eaLnBrk="1" hangingPunct="1">
              <a:spcBef>
                <a:spcPct val="0"/>
              </a:spcBef>
              <a:buFontTx/>
              <a:buAutoNum type="circleNumDbPlain"/>
            </a:pPr>
            <a:endParaRPr lang="en-US" altLang="zh-CN" dirty="0" smtClean="0"/>
          </a:p>
        </p:txBody>
      </p:sp>
      <p:sp>
        <p:nvSpPr>
          <p:cNvPr id="11776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7E156DCC-C506-4FB4-ACDB-78B45E9FEFF4}" type="slidenum">
              <a:rPr lang="zh-CN" altLang="en-US"/>
              <a:pPr eaLnBrk="1" hangingPunct="1"/>
              <a:t>46</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dirty="0" smtClean="0"/>
              <a:t>My</a:t>
            </a:r>
            <a:r>
              <a:rPr lang="en-US" altLang="zh-CN" baseline="0" dirty="0" smtClean="0"/>
              <a:t> current work include two task. I’m analyzing the data and haven’t published on these two work.</a:t>
            </a:r>
            <a:endParaRPr lang="en-US" altLang="zh-CN" dirty="0" smtClean="0"/>
          </a:p>
        </p:txBody>
      </p:sp>
      <p:sp>
        <p:nvSpPr>
          <p:cNvPr id="11878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3647CE7-A8E0-444C-8CAC-0B271646300E}" type="slidenum">
              <a:rPr lang="zh-CN" altLang="en-US"/>
              <a:pPr eaLnBrk="1" hangingPunct="1"/>
              <a:t>47</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备注占位符 2"/>
          <p:cNvSpPr>
            <a:spLocks noGrp="1"/>
          </p:cNvSpPr>
          <p:nvPr>
            <p:ph type="body" idx="1"/>
          </p:nvPr>
        </p:nvSpPr>
        <p:spPr/>
        <p:txBody>
          <a:bodyPr/>
          <a:lstStyle/>
          <a:p>
            <a:pPr marL="228600" indent="-228600">
              <a:buFontTx/>
              <a:buAutoNum type="circleNumDbPlain"/>
            </a:pPr>
            <a:r>
              <a:rPr lang="en-US" altLang="zh-CN" smtClean="0"/>
              <a:t>First of all, it can provide suggestions for university libraries to establish image resources; Second, it can provide instructions on training undergraduate students on image literacy; Finally, it can provide suggestions for current image service provider to improve the service quality.</a:t>
            </a:r>
            <a:endParaRPr lang="zh-CN" altLang="zh-CN" smtClean="0"/>
          </a:p>
          <a:p>
            <a:pPr marL="228600" indent="-228600"/>
            <a:endParaRPr lang="zh-CN" altLang="en-US" smtClean="0"/>
          </a:p>
        </p:txBody>
      </p:sp>
      <p:sp>
        <p:nvSpPr>
          <p:cNvPr id="11981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4B38E6AD-C467-45CA-B801-75FD5914961A}" type="slidenum">
              <a:rPr lang="zh-CN" altLang="en-US"/>
              <a:pPr eaLnBrk="1" hangingPunct="1"/>
              <a:t>48</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endParaRPr lang="en-US" altLang="zh-CN" smtClean="0"/>
          </a:p>
        </p:txBody>
      </p:sp>
      <p:sp>
        <p:nvSpPr>
          <p:cNvPr id="12083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3F64726-B838-454B-9F87-EFEDE2EDFE1C}" type="slidenum">
              <a:rPr lang="zh-CN" altLang="en-US"/>
              <a:pPr eaLnBrk="1" hangingPunct="1"/>
              <a:t>49</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AutoNum type="circleNumDbPlain"/>
            </a:pPr>
            <a:r>
              <a:rPr lang="en-US" altLang="zh-CN" smtClean="0">
                <a:solidFill>
                  <a:srgbClr val="002060"/>
                </a:solidFill>
                <a:latin typeface="Times New Roman" pitchFamily="18" charset="0"/>
                <a:cs typeface="Times New Roman" pitchFamily="18" charset="0"/>
              </a:rPr>
              <a:t>The frequency order of words between survey and the search results are  significant.(Angry r=</a:t>
            </a:r>
            <a:r>
              <a:rPr lang="zh-CN" altLang="en-US" smtClean="0">
                <a:solidFill>
                  <a:srgbClr val="002060"/>
                </a:solidFill>
                <a:latin typeface="Times New Roman" pitchFamily="18" charset="0"/>
                <a:cs typeface="Times New Roman" pitchFamily="18" charset="0"/>
              </a:rPr>
              <a:t> </a:t>
            </a:r>
            <a:r>
              <a:rPr lang="en-US" altLang="zh-CN" smtClean="0">
                <a:solidFill>
                  <a:srgbClr val="002060"/>
                </a:solidFill>
                <a:latin typeface="Times New Roman" pitchFamily="18" charset="0"/>
                <a:cs typeface="Times New Roman" pitchFamily="18" charset="0"/>
              </a:rPr>
              <a:t>0.967</a:t>
            </a:r>
            <a:r>
              <a:rPr lang="zh-CN" altLang="en-US" smtClean="0">
                <a:solidFill>
                  <a:srgbClr val="002060"/>
                </a:solidFill>
                <a:latin typeface="Times New Roman" pitchFamily="18" charset="0"/>
                <a:cs typeface="Times New Roman" pitchFamily="18" charset="0"/>
              </a:rPr>
              <a:t>   </a:t>
            </a:r>
            <a:r>
              <a:rPr lang="en-US" altLang="zh-CN" smtClean="0">
                <a:solidFill>
                  <a:srgbClr val="002060"/>
                </a:solidFill>
                <a:latin typeface="Times New Roman" pitchFamily="18" charset="0"/>
                <a:cs typeface="Times New Roman" pitchFamily="18" charset="0"/>
              </a:rPr>
              <a:t>Happy r=0.9)</a:t>
            </a:r>
          </a:p>
          <a:p>
            <a:pPr marL="342900" indent="-342900">
              <a:buFontTx/>
              <a:buAutoNum type="circleNumDbPlain"/>
            </a:pPr>
            <a:r>
              <a:rPr lang="en-US" altLang="zh-CN" smtClean="0">
                <a:solidFill>
                  <a:srgbClr val="002060"/>
                </a:solidFill>
                <a:latin typeface="Times New Roman" pitchFamily="18" charset="0"/>
                <a:cs typeface="Times New Roman" pitchFamily="18" charset="0"/>
              </a:rPr>
              <a:t>The higher the frequency is or the stronger the emotion is ,  the higher the consistency is.</a:t>
            </a:r>
            <a:endParaRPr lang="zh-CN" altLang="en-US" smtClean="0">
              <a:solidFill>
                <a:srgbClr val="002060"/>
              </a:solidFill>
              <a:latin typeface="Times New Roman" pitchFamily="18" charset="0"/>
              <a:cs typeface="Times New Roman" pitchFamily="18" charset="0"/>
            </a:endParaRPr>
          </a:p>
        </p:txBody>
      </p:sp>
      <p:sp>
        <p:nvSpPr>
          <p:cNvPr id="12186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4AB9082-5A15-457E-B0AA-85517153AB19}" type="slidenum">
              <a:rPr lang="zh-CN" altLang="en-US"/>
              <a:pPr eaLnBrk="1" hangingPunct="1"/>
              <a:t>50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dirty="0" smtClean="0"/>
              <a:t>This photos show the two main buildings on the campus. </a:t>
            </a:r>
          </a:p>
          <a:p>
            <a:pPr marL="228600" indent="-228600" eaLnBrk="1" hangingPunct="1">
              <a:spcBef>
                <a:spcPct val="0"/>
              </a:spcBef>
              <a:buFontTx/>
              <a:buAutoNum type="circleNumDbPlain"/>
            </a:pPr>
            <a:r>
              <a:rPr lang="en-US" altLang="zh-CN" dirty="0" smtClean="0"/>
              <a:t>The former building was built in 2002 to celebrate the 100th anniversary. Our school is on the fifth floor , not the whole building. The two yellow windows are our office windows. There are 15 faculties working in the room.</a:t>
            </a:r>
          </a:p>
          <a:p>
            <a:pPr marL="228600" indent="-228600" eaLnBrk="1" hangingPunct="1">
              <a:spcBef>
                <a:spcPct val="0"/>
              </a:spcBef>
              <a:buFontTx/>
              <a:buAutoNum type="circleNumDbPlain"/>
            </a:pPr>
            <a:r>
              <a:rPr lang="en-US" altLang="zh-CN" dirty="0" smtClean="0"/>
              <a:t>The latter building was just completed last Fall. One the top of the building, you can have great view of Beijing </a:t>
            </a:r>
            <a:r>
              <a:rPr lang="en-US" altLang="zh-CN" dirty="0" smtClean="0"/>
              <a:t>Town. </a:t>
            </a:r>
            <a:r>
              <a:rPr lang="en-US" altLang="zh-CN" dirty="0" smtClean="0"/>
              <a:t>It is said there is a spacious meeting on the top floor, in order to bring participants great insights, for there is a saying that</a:t>
            </a:r>
            <a:r>
              <a:rPr lang="en-US" altLang="zh-CN" baseline="0" dirty="0" smtClean="0"/>
              <a:t> said </a:t>
            </a:r>
            <a:r>
              <a:rPr lang="en-US" altLang="zh-CN" dirty="0" smtClean="0"/>
              <a:t>one can look far ahead from a high place.</a:t>
            </a:r>
          </a:p>
          <a:p>
            <a:pPr marL="228600" indent="-228600" eaLnBrk="1" hangingPunct="1">
              <a:spcBef>
                <a:spcPct val="0"/>
              </a:spcBef>
              <a:buFontTx/>
              <a:buAutoNum type="circleNumDbPlain"/>
            </a:pPr>
            <a:r>
              <a:rPr lang="en-US" altLang="zh-CN" dirty="0" smtClean="0"/>
              <a:t>As a normal university, ten years ago most of our graduates will work as a teacher in Primary school, middle school, high school. Nowadays our university becomes more comprehensive. And more and more will find a job at government offices and enterprises. </a:t>
            </a:r>
          </a:p>
          <a:p>
            <a:pPr marL="228600" indent="-228600" eaLnBrk="1" hangingPunct="1">
              <a:spcBef>
                <a:spcPct val="0"/>
              </a:spcBef>
              <a:buFontTx/>
              <a:buAutoNum type="circleNumDbPlain"/>
            </a:pPr>
            <a:r>
              <a:rPr lang="en-US" altLang="zh-CN" dirty="0" smtClean="0"/>
              <a:t>You can see there is a banner in the photo. In April every year. Our university will open to the parents and high school students who want to consult some information about BNU before they determine which university their will choose. The national entrance examination will be hold in June every year.</a:t>
            </a:r>
          </a:p>
          <a:p>
            <a:pPr marL="228600" indent="-228600" eaLnBrk="1" hangingPunct="1">
              <a:spcBef>
                <a:spcPct val="0"/>
              </a:spcBef>
              <a:buFontTx/>
              <a:buAutoNum type="circleNumDbPlain"/>
            </a:pPr>
            <a:r>
              <a:rPr lang="en-US" altLang="zh-CN" dirty="0" smtClean="0"/>
              <a:t>http://www.bdqhjd.com/Article.asp?id=792</a:t>
            </a:r>
          </a:p>
        </p:txBody>
      </p:sp>
      <p:sp>
        <p:nvSpPr>
          <p:cNvPr id="7373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A62E304-BF2A-408B-BC7F-81C1801B376E}" type="slidenum">
              <a:rPr lang="zh-CN" altLang="en-US"/>
              <a:pPr eaLnBrk="1" hangingPunct="1"/>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dirty="0" smtClean="0"/>
              <a:t>This table indicates some basic data of BNU, its area, the number of faculties, fulltime students and academic organizations.</a:t>
            </a:r>
          </a:p>
          <a:p>
            <a:pPr marL="228600" indent="-228600" eaLnBrk="1" hangingPunct="1">
              <a:spcBef>
                <a:spcPct val="0"/>
              </a:spcBef>
              <a:buFontTx/>
              <a:buAutoNum type="circleNumDbPlain"/>
            </a:pPr>
            <a:r>
              <a:rPr lang="en-US" altLang="zh-CN" dirty="0" smtClean="0"/>
              <a:t>In China teaching is a career with a good reputation. It makes high requirements for teachers. So as a normal university, our mottos are written on a stele, standing on the south entrance of the campus. The photo is the motto.</a:t>
            </a:r>
          </a:p>
          <a:p>
            <a:pPr marL="228600" indent="-228600" eaLnBrk="1" hangingPunct="1">
              <a:spcBef>
                <a:spcPct val="0"/>
              </a:spcBef>
              <a:buFontTx/>
              <a:buAutoNum type="circleNumDbPlain"/>
            </a:pPr>
            <a:r>
              <a:rPr lang="en-US" altLang="zh-CN" dirty="0" smtClean="0"/>
              <a:t>We can read from right to left, from the top to the bottom. </a:t>
            </a:r>
          </a:p>
          <a:p>
            <a:pPr marL="228600" indent="-228600" eaLnBrk="1" hangingPunct="1">
              <a:spcBef>
                <a:spcPct val="0"/>
              </a:spcBef>
              <a:buFontTx/>
              <a:buAutoNum type="circleNumDbPlain"/>
            </a:pPr>
            <a:r>
              <a:rPr lang="en-US" altLang="zh-CN" dirty="0" err="1" smtClean="0"/>
              <a:t>Xueweirenshi</a:t>
            </a:r>
            <a:r>
              <a:rPr lang="en-US" altLang="zh-CN" dirty="0" smtClean="0"/>
              <a:t> means if a person he wants to be a teacher, he should work very hard and keep learning all the time. </a:t>
            </a:r>
          </a:p>
          <a:p>
            <a:pPr marL="228600" indent="-228600" eaLnBrk="1" hangingPunct="1">
              <a:spcBef>
                <a:spcPct val="0"/>
              </a:spcBef>
              <a:buFontTx/>
              <a:buAutoNum type="circleNumDbPlain"/>
            </a:pPr>
            <a:r>
              <a:rPr lang="en-US" altLang="zh-CN" dirty="0" err="1" smtClean="0"/>
              <a:t>Xingweishifan</a:t>
            </a:r>
            <a:r>
              <a:rPr lang="en-US" altLang="zh-CN" dirty="0" smtClean="0"/>
              <a:t> means that as a faculty, staff or student, anyone who work and study at BNU, we should pay more attentions to our behavior to set up good examples for others.</a:t>
            </a:r>
          </a:p>
          <a:p>
            <a:pPr marL="228600" indent="-228600" eaLnBrk="1" hangingPunct="1">
              <a:spcBef>
                <a:spcPct val="0"/>
              </a:spcBef>
              <a:buFontTx/>
              <a:buAutoNum type="circleNumDbPlain"/>
            </a:pPr>
            <a:r>
              <a:rPr lang="en-US" altLang="zh-CN" dirty="0" smtClean="0"/>
              <a:t>The motto encourages us to be a person with both good moral quality and knowledge quality. </a:t>
            </a:r>
          </a:p>
        </p:txBody>
      </p:sp>
      <p:sp>
        <p:nvSpPr>
          <p:cNvPr id="7475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EAC321F-1DDB-48DA-8814-025C057C4A0F}" type="slidenum">
              <a:rPr lang="zh-CN" altLang="en-US"/>
              <a:pPr eaLnBrk="1" hangingPunct="1"/>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dirty="0" smtClean="0"/>
              <a:t>It is the </a:t>
            </a:r>
            <a:r>
              <a:rPr lang="en-US" altLang="zh-CN" dirty="0" err="1" smtClean="0"/>
              <a:t>QiujiDuan</a:t>
            </a:r>
            <a:r>
              <a:rPr lang="en-US" altLang="zh-CN" dirty="0" smtClean="0"/>
              <a:t> gymnasium. During the Olympic games, it was used for America Swimming Team to have regular training.</a:t>
            </a:r>
          </a:p>
          <a:p>
            <a:pPr marL="228600" indent="-228600" eaLnBrk="1" hangingPunct="1">
              <a:spcBef>
                <a:spcPct val="0"/>
              </a:spcBef>
              <a:buFontTx/>
              <a:buAutoNum type="circleNumDbPlain"/>
            </a:pPr>
            <a:endParaRPr lang="en-US" altLang="zh-CN" dirty="0" smtClean="0"/>
          </a:p>
          <a:p>
            <a:pPr marL="228600" indent="-228600" eaLnBrk="1" hangingPunct="1">
              <a:spcBef>
                <a:spcPct val="0"/>
              </a:spcBef>
              <a:buFontTx/>
              <a:buAutoNum type="circleNumDbPlain"/>
            </a:pPr>
            <a:endParaRPr lang="en-US" altLang="zh-CN" dirty="0" smtClean="0"/>
          </a:p>
        </p:txBody>
      </p:sp>
      <p:sp>
        <p:nvSpPr>
          <p:cNvPr id="7578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400656E7-4CF8-4467-8CC4-26655CBB78A2}" type="slidenum">
              <a:rPr lang="zh-CN" altLang="en-US"/>
              <a:pPr eaLnBrk="1" hangingPunct="1"/>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680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smtClean="0"/>
              <a:t>And this is the play ground. </a:t>
            </a:r>
          </a:p>
          <a:p>
            <a:pPr marL="228600" indent="-228600" eaLnBrk="1" hangingPunct="1">
              <a:spcBef>
                <a:spcPct val="0"/>
              </a:spcBef>
              <a:buFontTx/>
              <a:buAutoNum type="circleNumDbPlain"/>
            </a:pPr>
            <a:r>
              <a:rPr lang="en-US" altLang="zh-CN" smtClean="0"/>
              <a:t>On the beside of the playground, there are five to six buildings like this two. All of them are dormitories for graduate students.</a:t>
            </a:r>
          </a:p>
          <a:p>
            <a:pPr marL="228600" indent="-228600" eaLnBrk="1" hangingPunct="1">
              <a:spcBef>
                <a:spcPct val="0"/>
              </a:spcBef>
              <a:buFontTx/>
              <a:buAutoNum type="circleNumDbPlain"/>
            </a:pPr>
            <a:r>
              <a:rPr lang="en-US" altLang="zh-CN" smtClean="0"/>
              <a:t>All the students will live on campus, except part-time students.</a:t>
            </a:r>
          </a:p>
          <a:p>
            <a:pPr marL="228600" indent="-228600" eaLnBrk="1" hangingPunct="1">
              <a:spcBef>
                <a:spcPct val="0"/>
              </a:spcBef>
              <a:buFontTx/>
              <a:buAutoNum type="circleNumDbPlain"/>
            </a:pPr>
            <a:endParaRPr lang="en-US" altLang="zh-CN" smtClean="0"/>
          </a:p>
          <a:p>
            <a:pPr marL="228600" indent="-228600" eaLnBrk="1" hangingPunct="1">
              <a:spcBef>
                <a:spcPct val="0"/>
              </a:spcBef>
              <a:buFontTx/>
              <a:buAutoNum type="circleNumDbPlain"/>
            </a:pPr>
            <a:endParaRPr lang="en-US" altLang="zh-CN" smtClean="0"/>
          </a:p>
        </p:txBody>
      </p:sp>
      <p:sp>
        <p:nvSpPr>
          <p:cNvPr id="7680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2399F22-2CAA-4F16-9BB8-D077DF80FA1B}" type="slidenum">
              <a:rPr lang="zh-CN" altLang="en-US"/>
              <a:pPr eaLnBrk="1" hangingPunct="1"/>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Tx/>
              <a:buAutoNum type="circleNumDbPlain"/>
            </a:pPr>
            <a:r>
              <a:rPr lang="en-US" altLang="zh-CN" dirty="0" smtClean="0"/>
              <a:t>Our department was set up in 1980s. The original name is Department of Library Science. In 1993, with the great crisis of library science, our department was renamed to Department of Information Management. And in 2002, we were merged to School of Management. </a:t>
            </a:r>
          </a:p>
          <a:p>
            <a:pPr marL="228600" indent="-228600" eaLnBrk="1" hangingPunct="1">
              <a:spcBef>
                <a:spcPct val="0"/>
              </a:spcBef>
              <a:buFontTx/>
              <a:buAutoNum type="circleNumDbPlain"/>
            </a:pPr>
            <a:r>
              <a:rPr lang="en-US" altLang="zh-CN" dirty="0" smtClean="0"/>
              <a:t>Now there are 4 departments in our School. Human resource management, public administration, information management and System engineering and science.</a:t>
            </a:r>
          </a:p>
          <a:p>
            <a:pPr marL="228600" indent="-228600" eaLnBrk="1" hangingPunct="1">
              <a:spcBef>
                <a:spcPct val="0"/>
              </a:spcBef>
              <a:buFontTx/>
              <a:buAutoNum type="circleNumDbPlain"/>
            </a:pPr>
            <a:r>
              <a:rPr lang="en-US" altLang="zh-CN" dirty="0" smtClean="0"/>
              <a:t>In my department there are 15 faculties.</a:t>
            </a:r>
          </a:p>
          <a:p>
            <a:pPr marL="228600" indent="-228600" eaLnBrk="1" hangingPunct="1">
              <a:spcBef>
                <a:spcPct val="0"/>
              </a:spcBef>
              <a:buFontTx/>
              <a:buAutoNum type="circleNumDbPlain"/>
            </a:pPr>
            <a:r>
              <a:rPr lang="en-US" altLang="zh-CN" dirty="0" smtClean="0"/>
              <a:t>We have BA for information science and MA for both IS and LS.</a:t>
            </a:r>
          </a:p>
          <a:p>
            <a:pPr marL="228600" indent="-228600" eaLnBrk="1" hangingPunct="1">
              <a:spcBef>
                <a:spcPct val="0"/>
              </a:spcBef>
              <a:buFontTx/>
              <a:buAutoNum type="circleNumDbPlain"/>
            </a:pPr>
            <a:r>
              <a:rPr lang="en-US" altLang="zh-CN" dirty="0" smtClean="0"/>
              <a:t>Besides, we recruit almost 100 part-time adult students per year.</a:t>
            </a:r>
          </a:p>
          <a:p>
            <a:pPr marL="228600" indent="-228600" eaLnBrk="1" hangingPunct="1">
              <a:spcBef>
                <a:spcPct val="0"/>
              </a:spcBef>
              <a:buFontTx/>
              <a:buAutoNum type="circleNumDbPlain"/>
            </a:pPr>
            <a:endParaRPr lang="en-US" altLang="zh-CN" dirty="0" smtClean="0"/>
          </a:p>
          <a:p>
            <a:pPr marL="228600" indent="-228600" eaLnBrk="1" hangingPunct="1">
              <a:spcBef>
                <a:spcPct val="0"/>
              </a:spcBef>
              <a:buFontTx/>
              <a:buAutoNum type="circleNumDbPlain"/>
            </a:pPr>
            <a:endParaRPr lang="zh-CN" altLang="en-US" dirty="0" smtClean="0"/>
          </a:p>
          <a:p>
            <a:pPr marL="228600" indent="-228600" eaLnBrk="1" hangingPunct="1">
              <a:spcBef>
                <a:spcPct val="0"/>
              </a:spcBef>
              <a:buFontTx/>
              <a:buAutoNum type="circleNumDbPlain"/>
            </a:pPr>
            <a:endParaRPr lang="en-US" altLang="zh-CN" dirty="0" smtClean="0"/>
          </a:p>
        </p:txBody>
      </p:sp>
      <p:sp>
        <p:nvSpPr>
          <p:cNvPr id="7885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4447FD1-1333-4B0B-A31D-6E697E6F8B74}" type="slidenum">
              <a:rPr lang="zh-CN" altLang="en-US"/>
              <a:pPr eaLnBrk="1" hangingPunct="1"/>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E3590-AE22-4168-B3AC-039427612977}" type="slidenum">
              <a:rPr lang="zh-CN" altLang="en-US" smtClean="0"/>
              <a:pPr/>
              <a:t>‹#›</a:t>
            </a:fld>
            <a:endParaRPr lang="zh-CN" altLang="en-US"/>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fld id="{885879E5-6E4F-402C-9DDE-FD83C1865473}" type="datetimeFigureOut">
              <a:rPr lang="zh-CN" altLang="en-US" smtClean="0"/>
              <a:pPr/>
              <a:t>2011/4/11</a:t>
            </a:fld>
            <a:endParaRPr lang="zh-CN" altLang="en-US"/>
          </a:p>
        </p:txBody>
      </p:sp>
      <p:sp>
        <p:nvSpPr>
          <p:cNvPr id="5" name="页脚占位符 4"/>
          <p:cNvSpPr>
            <a:spLocks noGrp="1"/>
          </p:cNvSpPr>
          <p:nvPr>
            <p:ph type="ftr" sz="quarter" idx="11"/>
          </p:nvPr>
        </p:nvSpPr>
        <p:spPr>
          <a:xfrm>
            <a:off x="5330952" y="6400800"/>
            <a:ext cx="3733800" cy="283800"/>
          </a:xfrm>
        </p:spPr>
        <p:txBody>
          <a:bodyPr/>
          <a:lstStyle/>
          <a:p>
            <a:endParaRPr lang="zh-CN" altLang="en-US"/>
          </a:p>
        </p:txBody>
      </p:sp>
      <p:sp>
        <p:nvSpPr>
          <p:cNvPr id="6" name="灯片编号占位符 5"/>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885879E5-6E4F-402C-9DDE-FD83C1865473}" type="datetimeFigureOut">
              <a:rPr lang="zh-CN" altLang="en-US" smtClean="0"/>
              <a:pPr/>
              <a:t>2011/4/11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E3590-AE22-4168-B3AC-039427612977}"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885879E5-6E4F-402C-9DDE-FD83C1865473}" type="datetimeFigureOut">
              <a:rPr lang="zh-CN" altLang="en-US" smtClean="0"/>
              <a:pPr/>
              <a:t>2011/4/11</a:t>
            </a:fld>
            <a:endParaRPr lang="zh-CN" altLang="en-US"/>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CAFE3590-AE22-4168-B3AC-039427612977}" type="slidenum">
              <a:rPr lang="zh-CN" altLang="en-US" smtClean="0"/>
              <a:pPr/>
              <a:t>‹#›</a:t>
            </a:fld>
            <a:endParaRPr lang="zh-CN" altLang="en-US"/>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wmf"/><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bdqhjd.com/Article.asp?id=79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hyperlink" Target="http://www.bnu.edu.c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hyperlink" Target="http://www.bdqhjd.com/Article.asp?id=79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ctrTitle"/>
          </p:nvPr>
        </p:nvSpPr>
        <p:spPr>
          <a:xfrm>
            <a:off x="685800" y="1676400"/>
            <a:ext cx="7772400" cy="1538288"/>
          </a:xfrm>
        </p:spPr>
        <p:txBody>
          <a:bodyPr/>
          <a:lstStyle/>
          <a:p>
            <a:pPr eaLnBrk="1" hangingPunct="1"/>
            <a:r>
              <a:rPr lang="en-US" altLang="zh-CN" smtClean="0"/>
              <a:t>Affective Features based Image Retrieval</a:t>
            </a:r>
            <a:endParaRPr lang="zh-CN" altLang="en-US" smtClean="0"/>
          </a:p>
        </p:txBody>
      </p:sp>
      <p:sp>
        <p:nvSpPr>
          <p:cNvPr id="3" name="副标题 2"/>
          <p:cNvSpPr>
            <a:spLocks noGrp="1"/>
          </p:cNvSpPr>
          <p:nvPr>
            <p:ph type="subTitle" idx="1"/>
          </p:nvPr>
        </p:nvSpPr>
        <p:spPr>
          <a:xfrm>
            <a:off x="1403350" y="4149725"/>
            <a:ext cx="6400800" cy="1752600"/>
          </a:xfrm>
        </p:spPr>
        <p:txBody>
          <a:bodyPr>
            <a:normAutofit/>
          </a:bodyPr>
          <a:lstStyle/>
          <a:p>
            <a:pPr eaLnBrk="1" hangingPunct="1">
              <a:lnSpc>
                <a:spcPct val="90000"/>
              </a:lnSpc>
            </a:pPr>
            <a:r>
              <a:rPr lang="en-US" altLang="zh-CN" sz="2000" smtClean="0">
                <a:solidFill>
                  <a:srgbClr val="595959"/>
                </a:solidFill>
              </a:rPr>
              <a:t>Kun Huang</a:t>
            </a:r>
          </a:p>
          <a:p>
            <a:pPr eaLnBrk="1" hangingPunct="1">
              <a:lnSpc>
                <a:spcPct val="90000"/>
              </a:lnSpc>
            </a:pPr>
            <a:r>
              <a:rPr lang="en-US" altLang="zh-CN" sz="2000" smtClean="0">
                <a:solidFill>
                  <a:srgbClr val="595959"/>
                </a:solidFill>
              </a:rPr>
              <a:t>huangkun@bnu.edu.cn</a:t>
            </a:r>
          </a:p>
          <a:p>
            <a:pPr eaLnBrk="1" hangingPunct="1">
              <a:lnSpc>
                <a:spcPct val="90000"/>
              </a:lnSpc>
            </a:pPr>
            <a:r>
              <a:rPr lang="en-US" altLang="zh-CN" sz="2000" smtClean="0">
                <a:solidFill>
                  <a:srgbClr val="595959"/>
                </a:solidFill>
              </a:rPr>
              <a:t>Dept. of Information Management</a:t>
            </a:r>
          </a:p>
          <a:p>
            <a:pPr eaLnBrk="1" hangingPunct="1">
              <a:lnSpc>
                <a:spcPct val="90000"/>
              </a:lnSpc>
            </a:pPr>
            <a:r>
              <a:rPr lang="en-US" altLang="zh-CN" sz="2000" smtClean="0">
                <a:solidFill>
                  <a:srgbClr val="595959"/>
                </a:solidFill>
              </a:rPr>
              <a:t>Beijing Normal University</a:t>
            </a:r>
          </a:p>
          <a:p>
            <a:pPr eaLnBrk="1" hangingPunct="1">
              <a:lnSpc>
                <a:spcPct val="90000"/>
              </a:lnSpc>
            </a:pPr>
            <a:r>
              <a:rPr lang="en-US" altLang="zh-CN" sz="2000" smtClean="0">
                <a:solidFill>
                  <a:srgbClr val="595959"/>
                </a:solidFill>
              </a:rPr>
              <a:t>2011-04-08</a:t>
            </a:r>
            <a:endParaRPr lang="zh-CN" altLang="en-US" sz="2000" smtClean="0">
              <a:solidFill>
                <a:srgbClr val="595959"/>
              </a:solidFill>
            </a:endParaRPr>
          </a:p>
        </p:txBody>
      </p:sp>
      <p:sp>
        <p:nvSpPr>
          <p:cNvPr id="5" name="灯片编号占位符 4"/>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BCE7C4D-50D6-4519-90B8-20FC9A59746B}" type="slidenum">
              <a:rPr lang="zh-CN" altLang="en-US">
                <a:solidFill>
                  <a:srgbClr val="636363"/>
                </a:solidFill>
                <a:latin typeface="Franklin Gothic Book" pitchFamily="34" charset="0"/>
                <a:ea typeface="黑体" pitchFamily="49" charset="-122"/>
              </a:rPr>
              <a:pPr eaLnBrk="1" hangingPunct="1"/>
              <a:t>1</a:t>
            </a:fld>
            <a:endParaRPr lang="zh-CN" altLang="en-US">
              <a:solidFill>
                <a:srgbClr val="636363"/>
              </a:solidFill>
              <a:latin typeface="Franklin Gothic Book" pitchFamily="34" charset="0"/>
              <a:ea typeface="黑体" pitchFamily="49" charset="-122"/>
            </a:endParaRPr>
          </a:p>
        </p:txBody>
      </p:sp>
      <p:pic>
        <p:nvPicPr>
          <p:cNvPr id="15364"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516688" y="44450"/>
            <a:ext cx="271780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p:txBody>
          <a:bodyPr/>
          <a:lstStyle/>
          <a:p>
            <a:pPr algn="l" eaLnBrk="1" hangingPunct="1"/>
            <a:r>
              <a:rPr lang="en-US" altLang="zh-CN" sz="3200" smtClean="0">
                <a:latin typeface="Times New Roman" pitchFamily="18" charset="0"/>
                <a:cs typeface="Times New Roman" pitchFamily="18" charset="0"/>
              </a:rPr>
              <a:t>Department of Information Management at BNU</a:t>
            </a:r>
            <a:endParaRPr lang="zh-CN" altLang="en-US" sz="320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75E01BDF-60EB-4DCE-A143-081FF4C61B89}" type="slidenum">
              <a:rPr lang="zh-CN" altLang="en-US">
                <a:solidFill>
                  <a:srgbClr val="636363"/>
                </a:solidFill>
                <a:latin typeface="Times New Roman" pitchFamily="18" charset="0"/>
                <a:ea typeface="黑体" pitchFamily="49" charset="-122"/>
                <a:cs typeface="Times New Roman" pitchFamily="18" charset="0"/>
              </a:rPr>
              <a:pPr eaLnBrk="1" hangingPunct="1"/>
              <a:t>10</a:t>
            </a:fld>
            <a:endParaRPr lang="zh-CN" altLang="en-US">
              <a:solidFill>
                <a:srgbClr val="636363"/>
              </a:solidFill>
              <a:latin typeface="Times New Roman" pitchFamily="18" charset="0"/>
              <a:ea typeface="黑体" pitchFamily="49" charset="-122"/>
              <a:cs typeface="Times New Roman" pitchFamily="18" charset="0"/>
            </a:endParaRPr>
          </a:p>
        </p:txBody>
      </p:sp>
      <p:sp>
        <p:nvSpPr>
          <p:cNvPr id="25604" name="TextBox 10"/>
          <p:cNvSpPr txBox="1">
            <a:spLocks noChangeArrowheads="1"/>
          </p:cNvSpPr>
          <p:nvPr/>
        </p:nvSpPr>
        <p:spPr bwMode="auto">
          <a:xfrm>
            <a:off x="3924300" y="2060575"/>
            <a:ext cx="52197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t>.</a:t>
            </a:r>
          </a:p>
          <a:p>
            <a:pPr eaLnBrk="1" hangingPunct="1"/>
            <a:endParaRPr lang="en-US" altLang="zh-CN"/>
          </a:p>
          <a:p>
            <a:pPr eaLnBrk="1" hangingPunct="1"/>
            <a:endParaRPr lang="zh-CN" altLang="en-US"/>
          </a:p>
        </p:txBody>
      </p:sp>
      <p:graphicFrame>
        <p:nvGraphicFramePr>
          <p:cNvPr id="7" name="图示 6"/>
          <p:cNvGraphicFramePr/>
          <p:nvPr/>
        </p:nvGraphicFramePr>
        <p:xfrm>
          <a:off x="827584" y="-908720"/>
          <a:ext cx="777686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6" name="TextBox 8"/>
          <p:cNvSpPr txBox="1">
            <a:spLocks noChangeArrowheads="1"/>
          </p:cNvSpPr>
          <p:nvPr/>
        </p:nvSpPr>
        <p:spPr bwMode="auto">
          <a:xfrm>
            <a:off x="107950" y="4365625"/>
            <a:ext cx="536557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dirty="0">
                <a:solidFill>
                  <a:srgbClr val="0000FF"/>
                </a:solidFill>
                <a:latin typeface="Times New Roman" pitchFamily="18" charset="0"/>
                <a:cs typeface="Times New Roman" pitchFamily="18" charset="0"/>
              </a:rPr>
              <a:t>Faculties: </a:t>
            </a:r>
          </a:p>
          <a:p>
            <a:pPr eaLnBrk="1" hangingPunct="1"/>
            <a:r>
              <a:rPr lang="en-US" altLang="zh-CN" dirty="0">
                <a:latin typeface="Times New Roman" pitchFamily="18" charset="0"/>
                <a:cs typeface="Times New Roman" pitchFamily="18" charset="0"/>
              </a:rPr>
              <a:t>3 professors, 9 associate profesors,3 assistant </a:t>
            </a:r>
            <a:r>
              <a:rPr lang="en-US" altLang="zh-CN" dirty="0" smtClean="0">
                <a:latin typeface="Times New Roman" pitchFamily="18" charset="0"/>
                <a:cs typeface="Times New Roman" pitchFamily="18" charset="0"/>
              </a:rPr>
              <a:t>professors</a:t>
            </a:r>
            <a:endParaRPr lang="en-US" altLang="zh-CN" dirty="0">
              <a:latin typeface="Times New Roman" pitchFamily="18" charset="0"/>
              <a:cs typeface="Times New Roman" pitchFamily="18" charset="0"/>
            </a:endParaRPr>
          </a:p>
          <a:p>
            <a:pPr eaLnBrk="1" hangingPunct="1"/>
            <a:r>
              <a:rPr lang="en-US" altLang="zh-CN" dirty="0">
                <a:solidFill>
                  <a:srgbClr val="0000FF"/>
                </a:solidFill>
                <a:latin typeface="Times New Roman" pitchFamily="18" charset="0"/>
                <a:cs typeface="Times New Roman" pitchFamily="18" charset="0"/>
              </a:rPr>
              <a:t>Students: </a:t>
            </a:r>
          </a:p>
          <a:p>
            <a:pPr eaLnBrk="1" hangingPunct="1"/>
            <a:r>
              <a:rPr lang="en-US" altLang="zh-CN" dirty="0">
                <a:latin typeface="Times New Roman" pitchFamily="18" charset="0"/>
                <a:cs typeface="Times New Roman" pitchFamily="18" charset="0"/>
              </a:rPr>
              <a:t>100-120 undergraduate students </a:t>
            </a:r>
          </a:p>
          <a:p>
            <a:pPr eaLnBrk="1" hangingPunct="1"/>
            <a:endParaRPr lang="en-US" altLang="zh-CN" dirty="0">
              <a:latin typeface="Times New Roman" pitchFamily="18" charset="0"/>
              <a:cs typeface="Times New Roman" pitchFamily="18" charset="0"/>
            </a:endParaRPr>
          </a:p>
          <a:p>
            <a:pPr eaLnBrk="1" hangingPunct="1"/>
            <a:r>
              <a:rPr lang="en-US" altLang="zh-CN" dirty="0">
                <a:latin typeface="Times New Roman" pitchFamily="18" charset="0"/>
                <a:cs typeface="Times New Roman" pitchFamily="18" charset="0"/>
              </a:rPr>
              <a:t>45-55 graduate student</a:t>
            </a:r>
          </a:p>
          <a:p>
            <a:pPr eaLnBrk="1" hangingPunct="1"/>
            <a:endParaRPr lang="en-US" altLang="zh-CN" dirty="0">
              <a:latin typeface="Times New Roman" pitchFamily="18" charset="0"/>
              <a:cs typeface="Times New Roman" pitchFamily="18" charset="0"/>
            </a:endParaRPr>
          </a:p>
          <a:p>
            <a:pPr eaLnBrk="1" hangingPunct="1"/>
            <a:r>
              <a:rPr lang="en-US" altLang="zh-CN" dirty="0">
                <a:solidFill>
                  <a:srgbClr val="0000FF"/>
                </a:solidFill>
                <a:latin typeface="Times New Roman" pitchFamily="18" charset="0"/>
                <a:cs typeface="Times New Roman" pitchFamily="18" charset="0"/>
              </a:rPr>
              <a:t>Part-time adult students</a:t>
            </a:r>
            <a:r>
              <a:rPr lang="en-US" altLang="zh-CN" dirty="0">
                <a:latin typeface="Times New Roman" pitchFamily="18" charset="0"/>
                <a:cs typeface="Times New Roman" pitchFamily="18" charset="0"/>
              </a:rPr>
              <a:t>: 100 per year</a:t>
            </a:r>
          </a:p>
        </p:txBody>
      </p:sp>
      <p:sp>
        <p:nvSpPr>
          <p:cNvPr id="8" name="矩形 7"/>
          <p:cNvSpPr/>
          <p:nvPr/>
        </p:nvSpPr>
        <p:spPr>
          <a:xfrm>
            <a:off x="3851920" y="5085184"/>
            <a:ext cx="2376264" cy="576064"/>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a:solidFill>
                  <a:srgbClr val="000000"/>
                </a:solidFill>
                <a:latin typeface="Times New Roman" pitchFamily="18" charset="0"/>
                <a:ea typeface="黑体" pitchFamily="49" charset="-122"/>
                <a:cs typeface="Times New Roman" pitchFamily="18" charset="0"/>
              </a:rPr>
              <a:t>BA.</a:t>
            </a:r>
          </a:p>
          <a:p>
            <a:pPr algn="ctr" eaLnBrk="1" hangingPunct="1"/>
            <a:r>
              <a:rPr lang="en-US" altLang="zh-CN">
                <a:solidFill>
                  <a:srgbClr val="000000"/>
                </a:solidFill>
                <a:latin typeface="Times New Roman" pitchFamily="18" charset="0"/>
                <a:ea typeface="黑体" pitchFamily="49" charset="-122"/>
                <a:cs typeface="Times New Roman" pitchFamily="18" charset="0"/>
              </a:rPr>
              <a:t>Information Science</a:t>
            </a:r>
            <a:endParaRPr lang="zh-CN" altLang="en-US">
              <a:solidFill>
                <a:srgbClr val="000000"/>
              </a:solidFill>
              <a:latin typeface="Times New Roman" pitchFamily="18" charset="0"/>
              <a:ea typeface="黑体" pitchFamily="49" charset="-122"/>
              <a:cs typeface="Times New Roman" pitchFamily="18" charset="0"/>
            </a:endParaRPr>
          </a:p>
        </p:txBody>
      </p:sp>
      <p:sp>
        <p:nvSpPr>
          <p:cNvPr id="9" name="矩形 8"/>
          <p:cNvSpPr/>
          <p:nvPr/>
        </p:nvSpPr>
        <p:spPr>
          <a:xfrm>
            <a:off x="3851920" y="5733256"/>
            <a:ext cx="2376264" cy="576064"/>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a:solidFill>
                  <a:srgbClr val="000000"/>
                </a:solidFill>
                <a:latin typeface="Times New Roman" pitchFamily="18" charset="0"/>
                <a:ea typeface="黑体" pitchFamily="49" charset="-122"/>
                <a:cs typeface="Times New Roman" pitchFamily="18" charset="0"/>
              </a:rPr>
              <a:t>MA.</a:t>
            </a:r>
          </a:p>
          <a:p>
            <a:pPr algn="ctr" eaLnBrk="1" hangingPunct="1"/>
            <a:r>
              <a:rPr lang="en-US" altLang="zh-CN">
                <a:solidFill>
                  <a:srgbClr val="000000"/>
                </a:solidFill>
                <a:latin typeface="Times New Roman" pitchFamily="18" charset="0"/>
                <a:ea typeface="黑体" pitchFamily="49" charset="-122"/>
                <a:cs typeface="Times New Roman" pitchFamily="18" charset="0"/>
              </a:rPr>
              <a:t>Information Science</a:t>
            </a:r>
            <a:endParaRPr lang="zh-CN" altLang="en-US">
              <a:solidFill>
                <a:srgbClr val="000000"/>
              </a:solidFill>
              <a:latin typeface="Times New Roman" pitchFamily="18" charset="0"/>
              <a:ea typeface="黑体" pitchFamily="49" charset="-122"/>
              <a:cs typeface="Times New Roman" pitchFamily="18" charset="0"/>
            </a:endParaRPr>
          </a:p>
        </p:txBody>
      </p:sp>
      <p:sp>
        <p:nvSpPr>
          <p:cNvPr id="10" name="矩形 9"/>
          <p:cNvSpPr/>
          <p:nvPr/>
        </p:nvSpPr>
        <p:spPr>
          <a:xfrm>
            <a:off x="6444208" y="5711991"/>
            <a:ext cx="2376264" cy="576064"/>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a:solidFill>
                  <a:srgbClr val="000000"/>
                </a:solidFill>
                <a:latin typeface="Times New Roman" pitchFamily="18" charset="0"/>
                <a:ea typeface="黑体" pitchFamily="49" charset="-122"/>
                <a:cs typeface="Times New Roman" pitchFamily="18" charset="0"/>
              </a:rPr>
              <a:t>MA.</a:t>
            </a:r>
          </a:p>
          <a:p>
            <a:pPr algn="ctr" eaLnBrk="1" hangingPunct="1"/>
            <a:r>
              <a:rPr lang="en-US" altLang="zh-CN">
                <a:solidFill>
                  <a:srgbClr val="000000"/>
                </a:solidFill>
                <a:latin typeface="Times New Roman" pitchFamily="18" charset="0"/>
                <a:ea typeface="黑体" pitchFamily="49" charset="-122"/>
                <a:cs typeface="Times New Roman" pitchFamily="18" charset="0"/>
              </a:rPr>
              <a:t>Library Science</a:t>
            </a:r>
            <a:endParaRPr lang="zh-CN" altLang="en-US">
              <a:solidFill>
                <a:srgbClr val="000000"/>
              </a:solidFill>
              <a:latin typeface="Times New Roman" pitchFamily="18" charset="0"/>
              <a:ea typeface="黑体" pitchFamily="49" charset="-122"/>
              <a:cs typeface="Times New Roman" pitchFamily="18" charset="0"/>
            </a:endParaRPr>
          </a:p>
        </p:txBody>
      </p:sp>
      <p:sp>
        <p:nvSpPr>
          <p:cNvPr id="11" name="TextBox 10"/>
          <p:cNvSpPr txBox="1"/>
          <p:nvPr/>
        </p:nvSpPr>
        <p:spPr>
          <a:xfrm>
            <a:off x="822814" y="3861048"/>
            <a:ext cx="2525050" cy="369332"/>
          </a:xfrm>
          <a:prstGeom prst="rect">
            <a:avLst/>
          </a:prstGeom>
          <a:noFill/>
        </p:spPr>
        <p:txBody>
          <a:bodyPr wrap="none" rtlCol="0">
            <a:spAutoFit/>
          </a:bodyPr>
          <a:lstStyle/>
          <a:p>
            <a:r>
              <a:rPr lang="en-US" altLang="zh-CN" dirty="0" smtClean="0">
                <a:latin typeface="Times New Roman" pitchFamily="18" charset="0"/>
                <a:cs typeface="Times New Roman" pitchFamily="18" charset="0"/>
              </a:rPr>
              <a:t>http://manage.bnu.edu.cn</a:t>
            </a:r>
            <a:endParaRPr lang="zh-CN" alt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5"/>
          <p:cNvSpPr>
            <a:spLocks noGrp="1"/>
          </p:cNvSpPr>
          <p:nvPr>
            <p:ph type="title"/>
          </p:nvPr>
        </p:nvSpPr>
        <p:spPr/>
        <p:txBody>
          <a:bodyPr/>
          <a:lstStyle/>
          <a:p>
            <a:pPr algn="l"/>
            <a:r>
              <a:rPr lang="en-US" altLang="zh-CN" smtClean="0">
                <a:latin typeface="Times New Roman" pitchFamily="18" charset="0"/>
                <a:cs typeface="Times New Roman" pitchFamily="18" charset="0"/>
              </a:rPr>
              <a:t>Research</a:t>
            </a:r>
            <a:endParaRPr lang="zh-CN" altLang="en-US" smtClean="0">
              <a:latin typeface="Times New Roman" pitchFamily="18" charset="0"/>
              <a:cs typeface="Times New Roman" pitchFamily="18" charset="0"/>
            </a:endParaRPr>
          </a:p>
        </p:txBody>
      </p:sp>
      <p:sp>
        <p:nvSpPr>
          <p:cNvPr id="26627" name="内容占位符 6"/>
          <p:cNvSpPr>
            <a:spLocks noGrp="1"/>
          </p:cNvSpPr>
          <p:nvPr>
            <p:ph idx="1"/>
          </p:nvPr>
        </p:nvSpPr>
        <p:spPr>
          <a:xfrm>
            <a:off x="457200" y="1557338"/>
            <a:ext cx="8229600" cy="4686300"/>
          </a:xfrm>
        </p:spPr>
        <p:txBody>
          <a:bodyPr/>
          <a:lstStyle/>
          <a:p>
            <a:r>
              <a:rPr lang="en-US" altLang="zh-CN" smtClean="0">
                <a:latin typeface="Times New Roman" pitchFamily="18" charset="0"/>
                <a:cs typeface="Times New Roman" pitchFamily="18" charset="0"/>
              </a:rPr>
              <a:t>Information Retrieval, Information System, Info metrics and Information visualization</a:t>
            </a:r>
          </a:p>
          <a:p>
            <a:endParaRPr lang="en-US" altLang="zh-CN" smtClean="0">
              <a:latin typeface="Times New Roman" pitchFamily="18" charset="0"/>
              <a:cs typeface="Times New Roman" pitchFamily="18" charset="0"/>
            </a:endParaRPr>
          </a:p>
          <a:p>
            <a:r>
              <a:rPr lang="en-US" altLang="zh-CN" smtClean="0">
                <a:latin typeface="Times New Roman" pitchFamily="18" charset="0"/>
                <a:cs typeface="Times New Roman" pitchFamily="18" charset="0"/>
              </a:rPr>
              <a:t>Information Behavior , information literacy , information law and policy</a:t>
            </a:r>
          </a:p>
          <a:p>
            <a:endParaRPr lang="en-US" altLang="zh-CN" smtClean="0">
              <a:latin typeface="Times New Roman" pitchFamily="18" charset="0"/>
              <a:cs typeface="Times New Roman" pitchFamily="18" charset="0"/>
            </a:endParaRPr>
          </a:p>
          <a:p>
            <a:endParaRPr lang="zh-CN" altLang="en-US"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70500E8-1E63-4CDB-83DF-61E96EECAB86}" type="slidenum">
              <a:rPr lang="zh-CN" altLang="en-US">
                <a:solidFill>
                  <a:srgbClr val="636363"/>
                </a:solidFill>
                <a:latin typeface="Times New Roman" pitchFamily="18" charset="0"/>
                <a:ea typeface="黑体" pitchFamily="49" charset="-122"/>
                <a:cs typeface="Times New Roman" pitchFamily="18" charset="0"/>
              </a:rPr>
              <a:pPr eaLnBrk="1" hangingPunct="1"/>
              <a:t>11</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5"/>
          <p:cNvSpPr>
            <a:spLocks noGrp="1"/>
          </p:cNvSpPr>
          <p:nvPr>
            <p:ph type="title"/>
          </p:nvPr>
        </p:nvSpPr>
        <p:spPr/>
        <p:txBody>
          <a:bodyPr/>
          <a:lstStyle/>
          <a:p>
            <a:pPr algn="l"/>
            <a:r>
              <a:rPr lang="en-US" altLang="zh-CN" smtClean="0">
                <a:latin typeface="Times New Roman" pitchFamily="18" charset="0"/>
                <a:cs typeface="Times New Roman" pitchFamily="18" charset="0"/>
              </a:rPr>
              <a:t>Teaching</a:t>
            </a:r>
            <a:endParaRPr lang="zh-CN" altLang="en-US" smtClean="0">
              <a:latin typeface="Times New Roman" pitchFamily="18" charset="0"/>
              <a:cs typeface="Times New Roman" pitchFamily="18" charset="0"/>
            </a:endParaRPr>
          </a:p>
        </p:txBody>
      </p:sp>
      <p:sp>
        <p:nvSpPr>
          <p:cNvPr id="27651" name="内容占位符 6"/>
          <p:cNvSpPr>
            <a:spLocks noGrp="1"/>
          </p:cNvSpPr>
          <p:nvPr>
            <p:ph idx="1"/>
          </p:nvPr>
        </p:nvSpPr>
        <p:spPr/>
        <p:txBody>
          <a:bodyPr/>
          <a:lstStyle/>
          <a:p>
            <a:endParaRPr lang="en-US" altLang="zh-CN" smtClean="0">
              <a:latin typeface="Times New Roman" pitchFamily="18" charset="0"/>
              <a:cs typeface="Times New Roman" pitchFamily="18" charset="0"/>
            </a:endParaRPr>
          </a:p>
          <a:p>
            <a:r>
              <a:rPr lang="en-US" altLang="zh-CN" smtClean="0">
                <a:latin typeface="Times New Roman" pitchFamily="18" charset="0"/>
                <a:cs typeface="Times New Roman" pitchFamily="18" charset="0"/>
              </a:rPr>
              <a:t>Information Science</a:t>
            </a:r>
          </a:p>
          <a:p>
            <a:endParaRPr lang="en-US" altLang="zh-CN" smtClean="0">
              <a:latin typeface="Times New Roman" pitchFamily="18" charset="0"/>
              <a:cs typeface="Times New Roman" pitchFamily="18" charset="0"/>
            </a:endParaRPr>
          </a:p>
          <a:p>
            <a:r>
              <a:rPr lang="en-US" altLang="zh-CN" smtClean="0">
                <a:latin typeface="Times New Roman" pitchFamily="18" charset="0"/>
                <a:cs typeface="Times New Roman" pitchFamily="18" charset="0"/>
              </a:rPr>
              <a:t>Math+Programming+Database+Statistics</a:t>
            </a:r>
          </a:p>
          <a:p>
            <a:endParaRPr lang="en-US" altLang="zh-CN" smtClean="0">
              <a:latin typeface="Times New Roman" pitchFamily="18" charset="0"/>
              <a:cs typeface="Times New Roman" pitchFamily="18" charset="0"/>
            </a:endParaRPr>
          </a:p>
          <a:p>
            <a:endParaRPr lang="zh-CN" altLang="en-US"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422B5317-A91E-43A6-B39D-76A038CDD940}" type="slidenum">
              <a:rPr lang="zh-CN" altLang="en-US">
                <a:solidFill>
                  <a:srgbClr val="636363"/>
                </a:solidFill>
                <a:latin typeface="Times New Roman" pitchFamily="18" charset="0"/>
                <a:ea typeface="黑体" pitchFamily="49" charset="-122"/>
                <a:cs typeface="Times New Roman" pitchFamily="18" charset="0"/>
              </a:rPr>
              <a:pPr eaLnBrk="1" hangingPunct="1"/>
              <a:t>12</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27653" name="Picture 6" descr="http://t2.gstatic.com/images?q=tbn:ANd9GcSob-DWXzhEknCoLuV86fzsWi1xEub1Dv7fSEyk7kdfx2PnqnOQ"/>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867400" y="4149725"/>
            <a:ext cx="2533650"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标题 7"/>
          <p:cNvSpPr>
            <a:spLocks noGrp="1"/>
          </p:cNvSpPr>
          <p:nvPr>
            <p:ph type="title"/>
          </p:nvPr>
        </p:nvSpPr>
        <p:spPr/>
        <p:txBody>
          <a:bodyPr/>
          <a:lstStyle/>
          <a:p>
            <a:endParaRPr lang="zh-CN" altLang="en-US" smtClean="0"/>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D9D11BB3-897C-44B4-9B0D-A69E93D1D513}" type="slidenum">
              <a:rPr lang="zh-CN" altLang="en-US">
                <a:solidFill>
                  <a:srgbClr val="636363"/>
                </a:solidFill>
                <a:latin typeface="Times New Roman" pitchFamily="18" charset="0"/>
                <a:ea typeface="黑体" pitchFamily="49" charset="-122"/>
                <a:cs typeface="Times New Roman" pitchFamily="18" charset="0"/>
              </a:rPr>
              <a:pPr eaLnBrk="1" hangingPunct="1"/>
              <a:t>13</a:t>
            </a:fld>
            <a:endParaRPr lang="zh-CN" altLang="en-US">
              <a:solidFill>
                <a:srgbClr val="636363"/>
              </a:solidFill>
              <a:latin typeface="Times New Roman" pitchFamily="18" charset="0"/>
              <a:ea typeface="黑体" pitchFamily="49" charset="-122"/>
              <a:cs typeface="Times New Roman" pitchFamily="18" charset="0"/>
            </a:endParaRPr>
          </a:p>
        </p:txBody>
      </p:sp>
      <p:sp>
        <p:nvSpPr>
          <p:cNvPr id="31749" name="TextBox 4"/>
          <p:cNvSpPr txBox="1">
            <a:spLocks noChangeArrowheads="1"/>
          </p:cNvSpPr>
          <p:nvPr/>
        </p:nvSpPr>
        <p:spPr bwMode="auto">
          <a:xfrm>
            <a:off x="827088" y="6227763"/>
            <a:ext cx="20828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t>Graduation picture</a:t>
            </a:r>
            <a:endParaRPr lang="zh-CN" altLang="en-US"/>
          </a:p>
        </p:txBody>
      </p:sp>
      <p:pic>
        <p:nvPicPr>
          <p:cNvPr id="1026" name="Picture 2" descr="G:\stuff-系庆30年\30系庆素材\黄崑\05信管2.JPG"/>
          <p:cNvPicPr>
            <a:picLocks noChangeAspect="1" noChangeArrowheads="1"/>
          </p:cNvPicPr>
          <p:nvPr/>
        </p:nvPicPr>
        <p:blipFill>
          <a:blip r:embed="rId3" cstate="print"/>
          <a:srcRect/>
          <a:stretch>
            <a:fillRect/>
          </a:stretch>
        </p:blipFill>
        <p:spPr bwMode="auto">
          <a:xfrm>
            <a:off x="611560" y="260648"/>
            <a:ext cx="7872875" cy="590465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p:txBody>
          <a:bodyPr/>
          <a:lstStyle/>
          <a:p>
            <a:pPr algn="l" eaLnBrk="1" hangingPunct="1"/>
            <a:endParaRPr lang="zh-CN" altLang="en-US"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a:xfrm>
            <a:off x="4140200" y="6573838"/>
            <a:ext cx="914400" cy="284162"/>
          </a:xfrm>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936A3C74-697E-40CC-80EF-5F3EFBF1C4DF}" type="slidenum">
              <a:rPr lang="zh-CN" altLang="en-US">
                <a:solidFill>
                  <a:srgbClr val="636363"/>
                </a:solidFill>
                <a:latin typeface="Times New Roman" pitchFamily="18" charset="0"/>
                <a:ea typeface="黑体" pitchFamily="49" charset="-122"/>
                <a:cs typeface="Times New Roman" pitchFamily="18" charset="0"/>
              </a:rPr>
              <a:pPr eaLnBrk="1" hangingPunct="1"/>
              <a:t>14</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32772" name="Picture 7" descr="G:\stuff-系庆30年\30系庆素材\管理学院2010届毕业生全院合影.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68413"/>
            <a:ext cx="9144000"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p:txBody>
          <a:bodyPr/>
          <a:lstStyle/>
          <a:p>
            <a:pPr algn="l" eaLnBrk="1" hangingPunct="1"/>
            <a:r>
              <a:rPr lang="en-US" altLang="zh-CN" smtClean="0">
                <a:latin typeface="Times New Roman" pitchFamily="18" charset="0"/>
                <a:cs typeface="Times New Roman" pitchFamily="18" charset="0"/>
              </a:rPr>
              <a:t>Kun Huang</a:t>
            </a:r>
            <a:endParaRPr lang="zh-CN" altLang="en-US" smtClean="0">
              <a:latin typeface="Times New Roman" pitchFamily="18" charset="0"/>
              <a:cs typeface="Times New Roman" pitchFamily="18" charset="0"/>
            </a:endParaRPr>
          </a:p>
        </p:txBody>
      </p:sp>
      <p:sp>
        <p:nvSpPr>
          <p:cNvPr id="33795" name="内容占位符 2"/>
          <p:cNvSpPr>
            <a:spLocks noGrp="1"/>
          </p:cNvSpPr>
          <p:nvPr>
            <p:ph idx="1"/>
          </p:nvPr>
        </p:nvSpPr>
        <p:spPr>
          <a:xfrm>
            <a:off x="457200" y="1484313"/>
            <a:ext cx="8435975" cy="4686300"/>
          </a:xfrm>
        </p:spPr>
        <p:txBody>
          <a:bodyPr/>
          <a:lstStyle/>
          <a:p>
            <a:pPr marL="514350" indent="-514350" eaLnBrk="1" hangingPunct="1">
              <a:buFont typeface="Wingdings 2" pitchFamily="18" charset="2"/>
              <a:buNone/>
            </a:pPr>
            <a:r>
              <a:rPr lang="en-US" altLang="zh-CN" sz="2000" smtClean="0">
                <a:solidFill>
                  <a:srgbClr val="0000FF"/>
                </a:solidFill>
                <a:latin typeface="Times New Roman" pitchFamily="18" charset="0"/>
                <a:cs typeface="Times New Roman" pitchFamily="18" charset="0"/>
              </a:rPr>
              <a:t>Education</a:t>
            </a:r>
          </a:p>
          <a:p>
            <a:pPr marL="514350" indent="-514350" eaLnBrk="1" hangingPunct="1">
              <a:buFont typeface="Wingdings 2" pitchFamily="18" charset="2"/>
              <a:buNone/>
            </a:pPr>
            <a:r>
              <a:rPr lang="en-US" altLang="zh-CN" sz="2000" smtClean="0">
                <a:solidFill>
                  <a:srgbClr val="0000FF"/>
                </a:solidFill>
                <a:latin typeface="Times New Roman" pitchFamily="18" charset="0"/>
                <a:cs typeface="Times New Roman" pitchFamily="18" charset="0"/>
              </a:rPr>
              <a:t>Ph.D :</a:t>
            </a:r>
            <a:r>
              <a:rPr lang="en-US" altLang="zh-CN" sz="2000" smtClean="0">
                <a:latin typeface="Times New Roman" pitchFamily="18" charset="0"/>
                <a:cs typeface="Times New Roman" pitchFamily="18" charset="0"/>
              </a:rPr>
              <a:t> Information Retrieval / Peking University</a:t>
            </a:r>
          </a:p>
          <a:p>
            <a:pPr marL="514350" indent="-514350" eaLnBrk="1" hangingPunct="1">
              <a:buFont typeface="Wingdings 2" pitchFamily="18" charset="2"/>
              <a:buNone/>
            </a:pPr>
            <a:r>
              <a:rPr lang="en-US" altLang="zh-CN" sz="2000" smtClean="0">
                <a:solidFill>
                  <a:srgbClr val="0000FF"/>
                </a:solidFill>
                <a:latin typeface="Times New Roman" pitchFamily="18" charset="0"/>
                <a:cs typeface="Times New Roman" pitchFamily="18" charset="0"/>
              </a:rPr>
              <a:t>M.A.: </a:t>
            </a:r>
            <a:r>
              <a:rPr lang="en-US" altLang="zh-CN" sz="2000" smtClean="0">
                <a:latin typeface="Times New Roman" pitchFamily="18" charset="0"/>
                <a:cs typeface="Times New Roman" pitchFamily="18" charset="0"/>
              </a:rPr>
              <a:t>Information System/ Beijing Normal University</a:t>
            </a:r>
          </a:p>
          <a:p>
            <a:pPr marL="514350" indent="-514350" eaLnBrk="1" hangingPunct="1">
              <a:buFont typeface="Wingdings 2" pitchFamily="18" charset="2"/>
              <a:buNone/>
            </a:pPr>
            <a:r>
              <a:rPr lang="en-US" altLang="zh-CN" sz="2000" smtClean="0">
                <a:solidFill>
                  <a:srgbClr val="0000FF"/>
                </a:solidFill>
                <a:latin typeface="Times New Roman" pitchFamily="18" charset="0"/>
                <a:cs typeface="Times New Roman" pitchFamily="18" charset="0"/>
              </a:rPr>
              <a:t>B.A.: </a:t>
            </a:r>
            <a:r>
              <a:rPr lang="en-US" altLang="zh-CN" sz="2000" smtClean="0">
                <a:latin typeface="Times New Roman" pitchFamily="18" charset="0"/>
                <a:cs typeface="Times New Roman" pitchFamily="18" charset="0"/>
              </a:rPr>
              <a:t>Information Science/ Beijing Normal University</a:t>
            </a:r>
          </a:p>
          <a:p>
            <a:pPr marL="514350" indent="-514350" eaLnBrk="1" hangingPunct="1">
              <a:buFont typeface="Wingdings 2" pitchFamily="18" charset="2"/>
              <a:buNone/>
            </a:pPr>
            <a:endParaRPr lang="en-US" altLang="zh-CN" sz="2000" smtClean="0">
              <a:latin typeface="Times New Roman" pitchFamily="18" charset="0"/>
              <a:cs typeface="Times New Roman" pitchFamily="18" charset="0"/>
            </a:endParaRPr>
          </a:p>
          <a:p>
            <a:pPr marL="514350" indent="-514350" eaLnBrk="1" hangingPunct="1">
              <a:buFont typeface="Wingdings 2" pitchFamily="18" charset="2"/>
              <a:buNone/>
            </a:pPr>
            <a:r>
              <a:rPr lang="en-US" altLang="zh-CN" sz="2000" smtClean="0">
                <a:solidFill>
                  <a:srgbClr val="0000FF"/>
                </a:solidFill>
                <a:latin typeface="Times New Roman" pitchFamily="18" charset="0"/>
                <a:cs typeface="Times New Roman" pitchFamily="18" charset="0"/>
              </a:rPr>
              <a:t>Teaching</a:t>
            </a:r>
          </a:p>
          <a:p>
            <a:pPr marL="514350" indent="-514350" eaLnBrk="1" hangingPunct="1">
              <a:buFont typeface="Wingdings 2" pitchFamily="18" charset="2"/>
              <a:buNone/>
            </a:pPr>
            <a:r>
              <a:rPr lang="en-US" altLang="zh-CN" sz="2000" smtClean="0">
                <a:latin typeface="Times New Roman" pitchFamily="18" charset="0"/>
                <a:cs typeface="Times New Roman" pitchFamily="18" charset="0"/>
              </a:rPr>
              <a:t>Management Information System, Research Methods, VBA Programming, Database Programming, C Programming, Data Structure, Introduction to Information Management, Information Resource Management</a:t>
            </a:r>
          </a:p>
          <a:p>
            <a:pPr marL="514350" indent="-514350" eaLnBrk="1" hangingPunct="1">
              <a:buFont typeface="Wingdings 2" pitchFamily="18" charset="2"/>
              <a:buNone/>
            </a:pPr>
            <a:endParaRPr lang="en-US" altLang="zh-CN" sz="2000" smtClean="0">
              <a:latin typeface="Times New Roman" pitchFamily="18" charset="0"/>
              <a:cs typeface="Times New Roman" pitchFamily="18" charset="0"/>
            </a:endParaRPr>
          </a:p>
          <a:p>
            <a:pPr marL="514350" indent="-514350" eaLnBrk="1" hangingPunct="1">
              <a:buFont typeface="Wingdings 2" pitchFamily="18" charset="2"/>
              <a:buNone/>
            </a:pPr>
            <a:r>
              <a:rPr lang="en-US" altLang="zh-CN" sz="2000" smtClean="0">
                <a:solidFill>
                  <a:srgbClr val="0000FF"/>
                </a:solidFill>
                <a:latin typeface="Times New Roman" pitchFamily="18" charset="0"/>
                <a:cs typeface="Times New Roman" pitchFamily="18" charset="0"/>
              </a:rPr>
              <a:t>Research Interests</a:t>
            </a:r>
          </a:p>
          <a:p>
            <a:pPr marL="514350" indent="-514350" eaLnBrk="1" hangingPunct="1">
              <a:buFont typeface="Wingdings 2" pitchFamily="18" charset="2"/>
              <a:buNone/>
            </a:pPr>
            <a:r>
              <a:rPr lang="en-US" altLang="zh-CN" sz="2000" smtClean="0">
                <a:latin typeface="Times New Roman" pitchFamily="18" charset="0"/>
                <a:cs typeface="Times New Roman" pitchFamily="18" charset="0"/>
              </a:rPr>
              <a:t>Image retrieval and Image user study</a:t>
            </a:r>
          </a:p>
          <a:p>
            <a:pPr marL="514350" indent="-514350" eaLnBrk="1" hangingPunct="1">
              <a:buFont typeface="Wingdings 2" pitchFamily="18" charset="2"/>
              <a:buNone/>
            </a:pPr>
            <a:r>
              <a:rPr lang="en-US" altLang="zh-CN" sz="2000" smtClean="0">
                <a:latin typeface="Times New Roman" pitchFamily="18" charset="0"/>
                <a:cs typeface="Times New Roman" pitchFamily="18" charset="0"/>
              </a:rPr>
              <a:t>Affective information Processing</a:t>
            </a:r>
          </a:p>
          <a:p>
            <a:pPr marL="514350" indent="-514350" eaLnBrk="1" hangingPunct="1">
              <a:buFont typeface="Wingdings 2" pitchFamily="18" charset="2"/>
              <a:buNone/>
            </a:pPr>
            <a:endParaRPr lang="zh-CN" altLang="en-US" sz="200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032B1CB-8E86-4DB2-B2CE-B5DA1944E880}" type="slidenum">
              <a:rPr lang="zh-CN" altLang="en-US">
                <a:solidFill>
                  <a:srgbClr val="636363"/>
                </a:solidFill>
                <a:latin typeface="Times New Roman" pitchFamily="18" charset="0"/>
                <a:ea typeface="黑体" pitchFamily="49" charset="-122"/>
                <a:cs typeface="Times New Roman" pitchFamily="18" charset="0"/>
              </a:rPr>
              <a:pPr eaLnBrk="1" hangingPunct="1"/>
              <a:t>15</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p:txBody>
          <a:bodyPr/>
          <a:lstStyle/>
          <a:p>
            <a:pPr marL="514350" indent="-514350" eaLnBrk="1" hangingPunct="1"/>
            <a:r>
              <a:rPr lang="en-US" altLang="zh-CN" sz="3200" smtClean="0">
                <a:latin typeface="Times New Roman" pitchFamily="18" charset="0"/>
                <a:cs typeface="Times New Roman" pitchFamily="18" charset="0"/>
              </a:rPr>
              <a:t>What is affective features based Image retrieval?</a:t>
            </a: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B75B82D-C182-4AB3-ACED-AF40A7FA8DD1}" type="slidenum">
              <a:rPr lang="zh-CN" altLang="en-US">
                <a:solidFill>
                  <a:srgbClr val="636363"/>
                </a:solidFill>
                <a:latin typeface="Times New Roman" pitchFamily="18" charset="0"/>
                <a:ea typeface="黑体" pitchFamily="49" charset="-122"/>
                <a:cs typeface="Times New Roman" pitchFamily="18" charset="0"/>
              </a:rPr>
              <a:pPr eaLnBrk="1" hangingPunct="1"/>
              <a:t>16</a:t>
            </a:fld>
            <a:endParaRPr lang="zh-CN" altLang="en-US">
              <a:solidFill>
                <a:srgbClr val="636363"/>
              </a:solidFill>
              <a:latin typeface="Times New Roman" pitchFamily="18" charset="0"/>
              <a:ea typeface="黑体" pitchFamily="49" charset="-122"/>
              <a:cs typeface="Times New Roman" pitchFamily="18" charset="0"/>
            </a:endParaRPr>
          </a:p>
        </p:txBody>
      </p:sp>
      <p:grpSp>
        <p:nvGrpSpPr>
          <p:cNvPr id="2" name="Group 7"/>
          <p:cNvGrpSpPr>
            <a:grpSpLocks/>
          </p:cNvGrpSpPr>
          <p:nvPr/>
        </p:nvGrpSpPr>
        <p:grpSpPr bwMode="auto">
          <a:xfrm>
            <a:off x="700088" y="2162175"/>
            <a:ext cx="2576512" cy="1587500"/>
            <a:chOff x="288" y="1488"/>
            <a:chExt cx="1623" cy="1000"/>
          </a:xfrm>
        </p:grpSpPr>
        <p:pic>
          <p:nvPicPr>
            <p:cNvPr id="34839" name="Picture 8" descr="E:\Documents and Settings\Administrator\Desktop\ppt\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6" y="1488"/>
              <a:ext cx="855" cy="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0" name="Picture 9" descr="E:\Documents and Settings\Administrator\Desktop\ppt\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2" y="1728"/>
              <a:ext cx="855" cy="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1" name="Picture 10" descr="E:\Documents and Settings\Administrator\Desktop\ppt\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8" y="1920"/>
              <a:ext cx="855" cy="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49"/>
          <p:cNvGrpSpPr>
            <a:grpSpLocks/>
          </p:cNvGrpSpPr>
          <p:nvPr/>
        </p:nvGrpSpPr>
        <p:grpSpPr bwMode="auto">
          <a:xfrm>
            <a:off x="3138488" y="2317750"/>
            <a:ext cx="2652712" cy="1435100"/>
            <a:chOff x="1728" y="1536"/>
            <a:chExt cx="1671" cy="904"/>
          </a:xfrm>
        </p:grpSpPr>
        <p:pic>
          <p:nvPicPr>
            <p:cNvPr id="34836" name="Picture 14" descr="E:\Documents and Settings\Administrator\Desktop\ppt\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44" y="1536"/>
              <a:ext cx="855" cy="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7" name="Picture 15" descr="E:\Documents and Settings\Administrator\Desktop\ppt\7.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112" y="1680"/>
              <a:ext cx="855" cy="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8" name="Picture 16" descr="E:\Documents and Settings\Administrator\Desktop\ppt\10.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728" y="1872"/>
              <a:ext cx="855" cy="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50"/>
          <p:cNvGrpSpPr>
            <a:grpSpLocks/>
          </p:cNvGrpSpPr>
          <p:nvPr/>
        </p:nvGrpSpPr>
        <p:grpSpPr bwMode="auto">
          <a:xfrm>
            <a:off x="5348288" y="1628775"/>
            <a:ext cx="2895600" cy="2473325"/>
            <a:chOff x="3264" y="1082"/>
            <a:chExt cx="1824" cy="1558"/>
          </a:xfrm>
        </p:grpSpPr>
        <p:pic>
          <p:nvPicPr>
            <p:cNvPr id="34833" name="Picture 12" descr="E:\Documents and Settings\Administrator\Desktop\ppt\9.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696" y="1514"/>
              <a:ext cx="737"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4" name="Picture 11" descr="E:\Documents and Settings\Administrator\My Documents\My Pictures\fairy3.gif"/>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264" y="1082"/>
              <a:ext cx="720" cy="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5" name="Picture 6" descr="E:\Program Files\Common Files\Microsoft Shared\Clipart\cagcat50\PE01832_.wmf"/>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224" y="1850"/>
              <a:ext cx="864" cy="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4823" name="Picture 5" descr="E:\Documents and Settings\Administrator\Desktop\gif\man%20with%20question%20mark.gif"/>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84888" y="5084763"/>
            <a:ext cx="1676400"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46"/>
          <p:cNvGrpSpPr>
            <a:grpSpLocks/>
          </p:cNvGrpSpPr>
          <p:nvPr/>
        </p:nvGrpSpPr>
        <p:grpSpPr bwMode="auto">
          <a:xfrm>
            <a:off x="827088" y="4084638"/>
            <a:ext cx="4184650" cy="2601912"/>
            <a:chOff x="155" y="2681"/>
            <a:chExt cx="2636" cy="1639"/>
          </a:xfrm>
        </p:grpSpPr>
        <p:sp>
          <p:nvSpPr>
            <p:cNvPr id="34825" name="Freeform 42"/>
            <p:cNvSpPr>
              <a:spLocks/>
            </p:cNvSpPr>
            <p:nvPr/>
          </p:nvSpPr>
          <p:spPr bwMode="auto">
            <a:xfrm>
              <a:off x="155" y="2681"/>
              <a:ext cx="2636" cy="1639"/>
            </a:xfrm>
            <a:custGeom>
              <a:avLst/>
              <a:gdLst>
                <a:gd name="T0" fmla="*/ 173 w 2636"/>
                <a:gd name="T1" fmla="*/ 546 h 1639"/>
                <a:gd name="T2" fmla="*/ 143 w 2636"/>
                <a:gd name="T3" fmla="*/ 427 h 1639"/>
                <a:gd name="T4" fmla="*/ 133 w 2636"/>
                <a:gd name="T5" fmla="*/ 387 h 1639"/>
                <a:gd name="T6" fmla="*/ 123 w 2636"/>
                <a:gd name="T7" fmla="*/ 348 h 1639"/>
                <a:gd name="T8" fmla="*/ 133 w 2636"/>
                <a:gd name="T9" fmla="*/ 308 h 1639"/>
                <a:gd name="T10" fmla="*/ 212 w 2636"/>
                <a:gd name="T11" fmla="*/ 268 h 1639"/>
                <a:gd name="T12" fmla="*/ 322 w 2636"/>
                <a:gd name="T13" fmla="*/ 278 h 1639"/>
                <a:gd name="T14" fmla="*/ 312 w 2636"/>
                <a:gd name="T15" fmla="*/ 308 h 1639"/>
                <a:gd name="T16" fmla="*/ 381 w 2636"/>
                <a:gd name="T17" fmla="*/ 169 h 1639"/>
                <a:gd name="T18" fmla="*/ 461 w 2636"/>
                <a:gd name="T19" fmla="*/ 129 h 1639"/>
                <a:gd name="T20" fmla="*/ 560 w 2636"/>
                <a:gd name="T21" fmla="*/ 139 h 1639"/>
                <a:gd name="T22" fmla="*/ 570 w 2636"/>
                <a:gd name="T23" fmla="*/ 169 h 1639"/>
                <a:gd name="T24" fmla="*/ 659 w 2636"/>
                <a:gd name="T25" fmla="*/ 109 h 1639"/>
                <a:gd name="T26" fmla="*/ 798 w 2636"/>
                <a:gd name="T27" fmla="*/ 89 h 1639"/>
                <a:gd name="T28" fmla="*/ 1265 w 2636"/>
                <a:gd name="T29" fmla="*/ 20 h 1639"/>
                <a:gd name="T30" fmla="*/ 1315 w 2636"/>
                <a:gd name="T31" fmla="*/ 79 h 1639"/>
                <a:gd name="T32" fmla="*/ 1384 w 2636"/>
                <a:gd name="T33" fmla="*/ 119 h 1639"/>
                <a:gd name="T34" fmla="*/ 1851 w 2636"/>
                <a:gd name="T35" fmla="*/ 69 h 1639"/>
                <a:gd name="T36" fmla="*/ 2189 w 2636"/>
                <a:gd name="T37" fmla="*/ 99 h 1639"/>
                <a:gd name="T38" fmla="*/ 2238 w 2636"/>
                <a:gd name="T39" fmla="*/ 129 h 1639"/>
                <a:gd name="T40" fmla="*/ 2179 w 2636"/>
                <a:gd name="T41" fmla="*/ 218 h 1639"/>
                <a:gd name="T42" fmla="*/ 2199 w 2636"/>
                <a:gd name="T43" fmla="*/ 318 h 1639"/>
                <a:gd name="T44" fmla="*/ 2219 w 2636"/>
                <a:gd name="T45" fmla="*/ 407 h 1639"/>
                <a:gd name="T46" fmla="*/ 2358 w 2636"/>
                <a:gd name="T47" fmla="*/ 338 h 1639"/>
                <a:gd name="T48" fmla="*/ 2437 w 2636"/>
                <a:gd name="T49" fmla="*/ 496 h 1639"/>
                <a:gd name="T50" fmla="*/ 2546 w 2636"/>
                <a:gd name="T51" fmla="*/ 487 h 1639"/>
                <a:gd name="T52" fmla="*/ 2586 w 2636"/>
                <a:gd name="T53" fmla="*/ 477 h 1639"/>
                <a:gd name="T54" fmla="*/ 2626 w 2636"/>
                <a:gd name="T55" fmla="*/ 506 h 1639"/>
                <a:gd name="T56" fmla="*/ 2636 w 2636"/>
                <a:gd name="T57" fmla="*/ 546 h 1639"/>
                <a:gd name="T58" fmla="*/ 2487 w 2636"/>
                <a:gd name="T59" fmla="*/ 636 h 1639"/>
                <a:gd name="T60" fmla="*/ 2437 w 2636"/>
                <a:gd name="T61" fmla="*/ 884 h 1639"/>
                <a:gd name="T62" fmla="*/ 2358 w 2636"/>
                <a:gd name="T63" fmla="*/ 933 h 1639"/>
                <a:gd name="T64" fmla="*/ 2109 w 2636"/>
                <a:gd name="T65" fmla="*/ 973 h 1639"/>
                <a:gd name="T66" fmla="*/ 2060 w 2636"/>
                <a:gd name="T67" fmla="*/ 1132 h 1639"/>
                <a:gd name="T68" fmla="*/ 1950 w 2636"/>
                <a:gd name="T69" fmla="*/ 1182 h 1639"/>
                <a:gd name="T70" fmla="*/ 1891 w 2636"/>
                <a:gd name="T71" fmla="*/ 1261 h 1639"/>
                <a:gd name="T72" fmla="*/ 1881 w 2636"/>
                <a:gd name="T73" fmla="*/ 1341 h 1639"/>
                <a:gd name="T74" fmla="*/ 1692 w 2636"/>
                <a:gd name="T75" fmla="*/ 1360 h 1639"/>
                <a:gd name="T76" fmla="*/ 1474 w 2636"/>
                <a:gd name="T77" fmla="*/ 1430 h 1639"/>
                <a:gd name="T78" fmla="*/ 1355 w 2636"/>
                <a:gd name="T79" fmla="*/ 1549 h 1639"/>
                <a:gd name="T80" fmla="*/ 1037 w 2636"/>
                <a:gd name="T81" fmla="*/ 1639 h 1639"/>
                <a:gd name="T82" fmla="*/ 669 w 2636"/>
                <a:gd name="T83" fmla="*/ 1609 h 1639"/>
                <a:gd name="T84" fmla="*/ 600 w 2636"/>
                <a:gd name="T85" fmla="*/ 1549 h 1639"/>
                <a:gd name="T86" fmla="*/ 590 w 2636"/>
                <a:gd name="T87" fmla="*/ 1500 h 1639"/>
                <a:gd name="T88" fmla="*/ 560 w 2636"/>
                <a:gd name="T89" fmla="*/ 1490 h 1639"/>
                <a:gd name="T90" fmla="*/ 391 w 2636"/>
                <a:gd name="T91" fmla="*/ 1460 h 1639"/>
                <a:gd name="T92" fmla="*/ 232 w 2636"/>
                <a:gd name="T93" fmla="*/ 1380 h 1639"/>
                <a:gd name="T94" fmla="*/ 173 w 2636"/>
                <a:gd name="T95" fmla="*/ 1400 h 1639"/>
                <a:gd name="T96" fmla="*/ 133 w 2636"/>
                <a:gd name="T97" fmla="*/ 1470 h 1639"/>
                <a:gd name="T98" fmla="*/ 44 w 2636"/>
                <a:gd name="T99" fmla="*/ 1360 h 1639"/>
                <a:gd name="T100" fmla="*/ 24 w 2636"/>
                <a:gd name="T101" fmla="*/ 1321 h 1639"/>
                <a:gd name="T102" fmla="*/ 143 w 2636"/>
                <a:gd name="T103" fmla="*/ 1053 h 1639"/>
                <a:gd name="T104" fmla="*/ 143 w 2636"/>
                <a:gd name="T105" fmla="*/ 755 h 1639"/>
                <a:gd name="T106" fmla="*/ 93 w 2636"/>
                <a:gd name="T107" fmla="*/ 665 h 1639"/>
                <a:gd name="T108" fmla="*/ 103 w 2636"/>
                <a:gd name="T109" fmla="*/ 576 h 1639"/>
                <a:gd name="T110" fmla="*/ 143 w 2636"/>
                <a:gd name="T111" fmla="*/ 566 h 1639"/>
                <a:gd name="T112" fmla="*/ 203 w 2636"/>
                <a:gd name="T113" fmla="*/ 556 h 1639"/>
                <a:gd name="T114" fmla="*/ 173 w 2636"/>
                <a:gd name="T115" fmla="*/ 546 h 16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36"/>
                <a:gd name="T175" fmla="*/ 0 h 1639"/>
                <a:gd name="T176" fmla="*/ 2636 w 2636"/>
                <a:gd name="T177" fmla="*/ 1639 h 16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36" h="1639">
                  <a:moveTo>
                    <a:pt x="173" y="546"/>
                  </a:moveTo>
                  <a:cubicBezTo>
                    <a:pt x="163" y="506"/>
                    <a:pt x="153" y="467"/>
                    <a:pt x="143" y="427"/>
                  </a:cubicBezTo>
                  <a:cubicBezTo>
                    <a:pt x="140" y="414"/>
                    <a:pt x="136" y="400"/>
                    <a:pt x="133" y="387"/>
                  </a:cubicBezTo>
                  <a:cubicBezTo>
                    <a:pt x="130" y="374"/>
                    <a:pt x="123" y="348"/>
                    <a:pt x="123" y="348"/>
                  </a:cubicBezTo>
                  <a:cubicBezTo>
                    <a:pt x="126" y="335"/>
                    <a:pt x="123" y="317"/>
                    <a:pt x="133" y="308"/>
                  </a:cubicBezTo>
                  <a:cubicBezTo>
                    <a:pt x="155" y="288"/>
                    <a:pt x="212" y="268"/>
                    <a:pt x="212" y="268"/>
                  </a:cubicBezTo>
                  <a:cubicBezTo>
                    <a:pt x="249" y="271"/>
                    <a:pt x="288" y="264"/>
                    <a:pt x="322" y="278"/>
                  </a:cubicBezTo>
                  <a:cubicBezTo>
                    <a:pt x="332" y="282"/>
                    <a:pt x="312" y="319"/>
                    <a:pt x="312" y="308"/>
                  </a:cubicBezTo>
                  <a:cubicBezTo>
                    <a:pt x="312" y="250"/>
                    <a:pt x="331" y="202"/>
                    <a:pt x="381" y="169"/>
                  </a:cubicBezTo>
                  <a:cubicBezTo>
                    <a:pt x="406" y="153"/>
                    <a:pt x="461" y="129"/>
                    <a:pt x="461" y="129"/>
                  </a:cubicBezTo>
                  <a:cubicBezTo>
                    <a:pt x="494" y="132"/>
                    <a:pt x="529" y="128"/>
                    <a:pt x="560" y="139"/>
                  </a:cubicBezTo>
                  <a:cubicBezTo>
                    <a:pt x="570" y="143"/>
                    <a:pt x="559" y="169"/>
                    <a:pt x="570" y="169"/>
                  </a:cubicBezTo>
                  <a:cubicBezTo>
                    <a:pt x="606" y="169"/>
                    <a:pt x="624" y="118"/>
                    <a:pt x="659" y="109"/>
                  </a:cubicBezTo>
                  <a:cubicBezTo>
                    <a:pt x="704" y="97"/>
                    <a:pt x="752" y="96"/>
                    <a:pt x="798" y="89"/>
                  </a:cubicBezTo>
                  <a:cubicBezTo>
                    <a:pt x="920" y="0"/>
                    <a:pt x="1136" y="24"/>
                    <a:pt x="1265" y="20"/>
                  </a:cubicBezTo>
                  <a:cubicBezTo>
                    <a:pt x="1355" y="65"/>
                    <a:pt x="1267" y="9"/>
                    <a:pt x="1315" y="79"/>
                  </a:cubicBezTo>
                  <a:cubicBezTo>
                    <a:pt x="1322" y="89"/>
                    <a:pt x="1377" y="116"/>
                    <a:pt x="1384" y="119"/>
                  </a:cubicBezTo>
                  <a:cubicBezTo>
                    <a:pt x="1513" y="110"/>
                    <a:pt x="1715" y="114"/>
                    <a:pt x="1851" y="69"/>
                  </a:cubicBezTo>
                  <a:cubicBezTo>
                    <a:pt x="1964" y="79"/>
                    <a:pt x="2077" y="82"/>
                    <a:pt x="2189" y="99"/>
                  </a:cubicBezTo>
                  <a:cubicBezTo>
                    <a:pt x="2208" y="102"/>
                    <a:pt x="2234" y="110"/>
                    <a:pt x="2238" y="129"/>
                  </a:cubicBezTo>
                  <a:cubicBezTo>
                    <a:pt x="2249" y="182"/>
                    <a:pt x="2210" y="199"/>
                    <a:pt x="2179" y="218"/>
                  </a:cubicBezTo>
                  <a:cubicBezTo>
                    <a:pt x="2160" y="292"/>
                    <a:pt x="2168" y="225"/>
                    <a:pt x="2199" y="318"/>
                  </a:cubicBezTo>
                  <a:cubicBezTo>
                    <a:pt x="2209" y="347"/>
                    <a:pt x="2209" y="378"/>
                    <a:pt x="2219" y="407"/>
                  </a:cubicBezTo>
                  <a:cubicBezTo>
                    <a:pt x="2270" y="386"/>
                    <a:pt x="2305" y="351"/>
                    <a:pt x="2358" y="338"/>
                  </a:cubicBezTo>
                  <a:cubicBezTo>
                    <a:pt x="2408" y="388"/>
                    <a:pt x="2425" y="426"/>
                    <a:pt x="2437" y="496"/>
                  </a:cubicBezTo>
                  <a:cubicBezTo>
                    <a:pt x="2473" y="493"/>
                    <a:pt x="2510" y="492"/>
                    <a:pt x="2546" y="487"/>
                  </a:cubicBezTo>
                  <a:cubicBezTo>
                    <a:pt x="2560" y="485"/>
                    <a:pt x="2573" y="474"/>
                    <a:pt x="2586" y="477"/>
                  </a:cubicBezTo>
                  <a:cubicBezTo>
                    <a:pt x="2602" y="481"/>
                    <a:pt x="2613" y="496"/>
                    <a:pt x="2626" y="506"/>
                  </a:cubicBezTo>
                  <a:cubicBezTo>
                    <a:pt x="2629" y="519"/>
                    <a:pt x="2636" y="532"/>
                    <a:pt x="2636" y="546"/>
                  </a:cubicBezTo>
                  <a:cubicBezTo>
                    <a:pt x="2636" y="599"/>
                    <a:pt x="2527" y="615"/>
                    <a:pt x="2487" y="636"/>
                  </a:cubicBezTo>
                  <a:cubicBezTo>
                    <a:pt x="2427" y="735"/>
                    <a:pt x="2466" y="748"/>
                    <a:pt x="2437" y="884"/>
                  </a:cubicBezTo>
                  <a:cubicBezTo>
                    <a:pt x="2431" y="911"/>
                    <a:pt x="2375" y="928"/>
                    <a:pt x="2358" y="933"/>
                  </a:cubicBezTo>
                  <a:cubicBezTo>
                    <a:pt x="2273" y="961"/>
                    <a:pt x="2202" y="966"/>
                    <a:pt x="2109" y="973"/>
                  </a:cubicBezTo>
                  <a:cubicBezTo>
                    <a:pt x="2037" y="997"/>
                    <a:pt x="2084" y="1065"/>
                    <a:pt x="2060" y="1132"/>
                  </a:cubicBezTo>
                  <a:cubicBezTo>
                    <a:pt x="2048" y="1165"/>
                    <a:pt x="1977" y="1175"/>
                    <a:pt x="1950" y="1182"/>
                  </a:cubicBezTo>
                  <a:cubicBezTo>
                    <a:pt x="1900" y="1208"/>
                    <a:pt x="1906" y="1193"/>
                    <a:pt x="1891" y="1261"/>
                  </a:cubicBezTo>
                  <a:cubicBezTo>
                    <a:pt x="1885" y="1287"/>
                    <a:pt x="1905" y="1329"/>
                    <a:pt x="1881" y="1341"/>
                  </a:cubicBezTo>
                  <a:cubicBezTo>
                    <a:pt x="1824" y="1369"/>
                    <a:pt x="1755" y="1353"/>
                    <a:pt x="1692" y="1360"/>
                  </a:cubicBezTo>
                  <a:cubicBezTo>
                    <a:pt x="1611" y="1369"/>
                    <a:pt x="1542" y="1388"/>
                    <a:pt x="1474" y="1430"/>
                  </a:cubicBezTo>
                  <a:cubicBezTo>
                    <a:pt x="1432" y="1487"/>
                    <a:pt x="1429" y="1530"/>
                    <a:pt x="1355" y="1549"/>
                  </a:cubicBezTo>
                  <a:cubicBezTo>
                    <a:pt x="1263" y="1610"/>
                    <a:pt x="1141" y="1612"/>
                    <a:pt x="1037" y="1639"/>
                  </a:cubicBezTo>
                  <a:cubicBezTo>
                    <a:pt x="911" y="1633"/>
                    <a:pt x="792" y="1634"/>
                    <a:pt x="669" y="1609"/>
                  </a:cubicBezTo>
                  <a:cubicBezTo>
                    <a:pt x="658" y="1600"/>
                    <a:pt x="608" y="1565"/>
                    <a:pt x="600" y="1549"/>
                  </a:cubicBezTo>
                  <a:cubicBezTo>
                    <a:pt x="592" y="1534"/>
                    <a:pt x="599" y="1514"/>
                    <a:pt x="590" y="1500"/>
                  </a:cubicBezTo>
                  <a:cubicBezTo>
                    <a:pt x="584" y="1491"/>
                    <a:pt x="570" y="1492"/>
                    <a:pt x="560" y="1490"/>
                  </a:cubicBezTo>
                  <a:cubicBezTo>
                    <a:pt x="504" y="1479"/>
                    <a:pt x="447" y="1471"/>
                    <a:pt x="391" y="1460"/>
                  </a:cubicBezTo>
                  <a:cubicBezTo>
                    <a:pt x="353" y="1402"/>
                    <a:pt x="296" y="1391"/>
                    <a:pt x="232" y="1380"/>
                  </a:cubicBezTo>
                  <a:cubicBezTo>
                    <a:pt x="212" y="1387"/>
                    <a:pt x="187" y="1384"/>
                    <a:pt x="173" y="1400"/>
                  </a:cubicBezTo>
                  <a:cubicBezTo>
                    <a:pt x="93" y="1493"/>
                    <a:pt x="218" y="1442"/>
                    <a:pt x="133" y="1470"/>
                  </a:cubicBezTo>
                  <a:cubicBezTo>
                    <a:pt x="57" y="1451"/>
                    <a:pt x="100" y="1473"/>
                    <a:pt x="44" y="1360"/>
                  </a:cubicBezTo>
                  <a:cubicBezTo>
                    <a:pt x="38" y="1347"/>
                    <a:pt x="24" y="1321"/>
                    <a:pt x="24" y="1321"/>
                  </a:cubicBezTo>
                  <a:cubicBezTo>
                    <a:pt x="0" y="1177"/>
                    <a:pt x="67" y="1152"/>
                    <a:pt x="143" y="1053"/>
                  </a:cubicBezTo>
                  <a:cubicBezTo>
                    <a:pt x="168" y="928"/>
                    <a:pt x="160" y="989"/>
                    <a:pt x="143" y="755"/>
                  </a:cubicBezTo>
                  <a:cubicBezTo>
                    <a:pt x="141" y="721"/>
                    <a:pt x="93" y="665"/>
                    <a:pt x="93" y="665"/>
                  </a:cubicBezTo>
                  <a:cubicBezTo>
                    <a:pt x="96" y="635"/>
                    <a:pt x="90" y="603"/>
                    <a:pt x="103" y="576"/>
                  </a:cubicBezTo>
                  <a:cubicBezTo>
                    <a:pt x="109" y="564"/>
                    <a:pt x="130" y="569"/>
                    <a:pt x="143" y="566"/>
                  </a:cubicBezTo>
                  <a:cubicBezTo>
                    <a:pt x="163" y="562"/>
                    <a:pt x="183" y="559"/>
                    <a:pt x="203" y="556"/>
                  </a:cubicBezTo>
                  <a:cubicBezTo>
                    <a:pt x="190" y="517"/>
                    <a:pt x="200" y="519"/>
                    <a:pt x="173" y="546"/>
                  </a:cubicBezTo>
                  <a:close/>
                </a:path>
              </a:pathLst>
            </a:custGeom>
            <a:gradFill rotWithShape="0">
              <a:gsLst>
                <a:gs pos="0">
                  <a:srgbClr val="F1F2FD"/>
                </a:gs>
                <a:gs pos="100000">
                  <a:srgbClr val="CFD0D9"/>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lIns="90000" tIns="46800" rIns="90000" bIns="46800"/>
            <a:lstStyle/>
            <a:p>
              <a:endParaRPr lang="en-US"/>
            </a:p>
          </p:txBody>
        </p:sp>
        <p:grpSp>
          <p:nvGrpSpPr>
            <p:cNvPr id="7" name="Group 44"/>
            <p:cNvGrpSpPr>
              <a:grpSpLocks/>
            </p:cNvGrpSpPr>
            <p:nvPr/>
          </p:nvGrpSpPr>
          <p:grpSpPr bwMode="auto">
            <a:xfrm>
              <a:off x="376" y="2880"/>
              <a:ext cx="2312" cy="1152"/>
              <a:chOff x="336" y="2496"/>
              <a:chExt cx="2312" cy="1152"/>
            </a:xfrm>
          </p:grpSpPr>
          <p:sp>
            <p:nvSpPr>
              <p:cNvPr id="34827" name="Text Box 18"/>
              <p:cNvSpPr txBox="1">
                <a:spLocks noChangeArrowheads="1"/>
              </p:cNvSpPr>
              <p:nvPr/>
            </p:nvSpPr>
            <p:spPr bwMode="auto">
              <a:xfrm>
                <a:off x="432" y="3360"/>
                <a:ext cx="74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2400">
                    <a:latin typeface="Times New Roman" pitchFamily="18" charset="0"/>
                    <a:ea typeface="黑体" pitchFamily="49" charset="-122"/>
                    <a:cs typeface="Times New Roman" pitchFamily="18" charset="0"/>
                  </a:rPr>
                  <a:t>warm</a:t>
                </a:r>
                <a:endParaRPr lang="zh-CN" altLang="en-US" sz="2400">
                  <a:latin typeface="Times New Roman" pitchFamily="18" charset="0"/>
                  <a:ea typeface="黑体" pitchFamily="49" charset="-122"/>
                  <a:cs typeface="Times New Roman" pitchFamily="18" charset="0"/>
                </a:endParaRPr>
              </a:p>
            </p:txBody>
          </p:sp>
          <p:sp>
            <p:nvSpPr>
              <p:cNvPr id="34828" name="Text Box 19"/>
              <p:cNvSpPr txBox="1">
                <a:spLocks noChangeArrowheads="1"/>
              </p:cNvSpPr>
              <p:nvPr/>
            </p:nvSpPr>
            <p:spPr bwMode="auto">
              <a:xfrm>
                <a:off x="336" y="2736"/>
                <a:ext cx="102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2400">
                    <a:latin typeface="Times New Roman" pitchFamily="18" charset="0"/>
                    <a:ea typeface="黑体" pitchFamily="49" charset="-122"/>
                    <a:cs typeface="Times New Roman" pitchFamily="18" charset="0"/>
                  </a:rPr>
                  <a:t>beautiful</a:t>
                </a:r>
                <a:endParaRPr lang="zh-CN" altLang="en-US" sz="2400">
                  <a:latin typeface="Times New Roman" pitchFamily="18" charset="0"/>
                  <a:ea typeface="黑体" pitchFamily="49" charset="-122"/>
                  <a:cs typeface="Times New Roman" pitchFamily="18" charset="0"/>
                </a:endParaRPr>
              </a:p>
            </p:txBody>
          </p:sp>
          <p:sp>
            <p:nvSpPr>
              <p:cNvPr id="34829" name="Text Box 20"/>
              <p:cNvSpPr txBox="1">
                <a:spLocks noChangeArrowheads="1"/>
              </p:cNvSpPr>
              <p:nvPr/>
            </p:nvSpPr>
            <p:spPr bwMode="auto">
              <a:xfrm>
                <a:off x="864" y="2496"/>
                <a:ext cx="120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2400">
                    <a:latin typeface="Times New Roman" pitchFamily="18" charset="0"/>
                    <a:ea typeface="黑体" pitchFamily="49" charset="-122"/>
                    <a:cs typeface="Times New Roman" pitchFamily="18" charset="0"/>
                  </a:rPr>
                  <a:t>excited</a:t>
                </a:r>
                <a:endParaRPr lang="zh-CN" altLang="en-US" sz="2400">
                  <a:latin typeface="Times New Roman" pitchFamily="18" charset="0"/>
                  <a:ea typeface="黑体" pitchFamily="49" charset="-122"/>
                  <a:cs typeface="Times New Roman" pitchFamily="18" charset="0"/>
                </a:endParaRPr>
              </a:p>
            </p:txBody>
          </p:sp>
          <p:sp>
            <p:nvSpPr>
              <p:cNvPr id="34830" name="Text Box 21"/>
              <p:cNvSpPr txBox="1">
                <a:spLocks noChangeArrowheads="1"/>
              </p:cNvSpPr>
              <p:nvPr/>
            </p:nvSpPr>
            <p:spPr bwMode="auto">
              <a:xfrm>
                <a:off x="1440" y="2880"/>
                <a:ext cx="120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2400">
                    <a:latin typeface="Times New Roman" pitchFamily="18" charset="0"/>
                    <a:ea typeface="黑体" pitchFamily="49" charset="-122"/>
                    <a:cs typeface="Times New Roman" pitchFamily="18" charset="0"/>
                  </a:rPr>
                  <a:t>touching</a:t>
                </a:r>
                <a:endParaRPr lang="zh-CN" altLang="en-US" sz="2400">
                  <a:latin typeface="Times New Roman" pitchFamily="18" charset="0"/>
                  <a:ea typeface="黑体" pitchFamily="49" charset="-122"/>
                  <a:cs typeface="Times New Roman" pitchFamily="18" charset="0"/>
                </a:endParaRPr>
              </a:p>
            </p:txBody>
          </p:sp>
          <p:sp>
            <p:nvSpPr>
              <p:cNvPr id="34831" name="Text Box 22"/>
              <p:cNvSpPr txBox="1">
                <a:spLocks noChangeArrowheads="1"/>
              </p:cNvSpPr>
              <p:nvPr/>
            </p:nvSpPr>
            <p:spPr bwMode="auto">
              <a:xfrm>
                <a:off x="624" y="3024"/>
                <a:ext cx="8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2400">
                    <a:latin typeface="Times New Roman" pitchFamily="18" charset="0"/>
                    <a:ea typeface="黑体" pitchFamily="49" charset="-122"/>
                    <a:cs typeface="Times New Roman" pitchFamily="18" charset="0"/>
                  </a:rPr>
                  <a:t>bright</a:t>
                </a:r>
                <a:endParaRPr lang="zh-CN" altLang="en-US" sz="2400">
                  <a:latin typeface="Times New Roman" pitchFamily="18" charset="0"/>
                  <a:ea typeface="黑体" pitchFamily="49" charset="-122"/>
                  <a:cs typeface="Times New Roman" pitchFamily="18" charset="0"/>
                </a:endParaRPr>
              </a:p>
            </p:txBody>
          </p:sp>
          <p:sp>
            <p:nvSpPr>
              <p:cNvPr id="34832" name="Text Box 23"/>
              <p:cNvSpPr txBox="1">
                <a:spLocks noChangeArrowheads="1"/>
              </p:cNvSpPr>
              <p:nvPr/>
            </p:nvSpPr>
            <p:spPr bwMode="auto">
              <a:xfrm>
                <a:off x="1248" y="3264"/>
                <a:ext cx="88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2400">
                    <a:latin typeface="Times New Roman" pitchFamily="18" charset="0"/>
                    <a:ea typeface="黑体" pitchFamily="49" charset="-122"/>
                    <a:cs typeface="Times New Roman" pitchFamily="18" charset="0"/>
                  </a:rPr>
                  <a:t>happy</a:t>
                </a:r>
                <a:endParaRPr lang="zh-CN" altLang="en-US" sz="2400">
                  <a:latin typeface="Times New Roman" pitchFamily="18" charset="0"/>
                  <a:ea typeface="黑体" pitchFamily="49" charset="-122"/>
                  <a:cs typeface="Times New Roman" pitchFamily="18" charset="0"/>
                </a:endParaRP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lstStyle/>
          <a:p>
            <a:pPr algn="l"/>
            <a:r>
              <a:rPr lang="en-US" altLang="zh-CN" sz="3200" smtClean="0">
                <a:solidFill>
                  <a:srgbClr val="0000FF"/>
                </a:solidFill>
                <a:latin typeface="Times New Roman" pitchFamily="18" charset="0"/>
                <a:cs typeface="Times New Roman" pitchFamily="18" charset="0"/>
              </a:rPr>
              <a:t>What are Affective features ?</a:t>
            </a:r>
            <a:endParaRPr lang="zh-CN" altLang="en-US" sz="3200" smtClean="0">
              <a:solidFill>
                <a:srgbClr val="0000FF"/>
              </a:solidFill>
              <a:latin typeface="Times New Roman" pitchFamily="18" charset="0"/>
              <a:cs typeface="Times New Roman" pitchFamily="18" charset="0"/>
            </a:endParaRPr>
          </a:p>
        </p:txBody>
      </p:sp>
      <p:sp>
        <p:nvSpPr>
          <p:cNvPr id="35843" name="内容占位符 2"/>
          <p:cNvSpPr>
            <a:spLocks noGrp="1"/>
          </p:cNvSpPr>
          <p:nvPr>
            <p:ph idx="1"/>
          </p:nvPr>
        </p:nvSpPr>
        <p:spPr/>
        <p:txBody>
          <a:bodyPr/>
          <a:lstStyle/>
          <a:p>
            <a:r>
              <a:rPr lang="en-US" altLang="zh-CN" smtClean="0">
                <a:latin typeface="Times New Roman" pitchFamily="18" charset="0"/>
                <a:cs typeface="Times New Roman" pitchFamily="18" charset="0"/>
              </a:rPr>
              <a:t>Subjective experiences aroused by images, including impression, sense, emotion or even feeling etc. ,described in adjective or adverb words.</a:t>
            </a:r>
          </a:p>
          <a:p>
            <a:endParaRPr lang="en-US" altLang="zh-CN"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DAB7379-752C-46FE-BB38-79E6E2F5F1ED}" type="slidenum">
              <a:rPr lang="zh-CN" altLang="en-US">
                <a:solidFill>
                  <a:srgbClr val="636363"/>
                </a:solidFill>
                <a:latin typeface="Times New Roman" pitchFamily="18" charset="0"/>
                <a:ea typeface="黑体" pitchFamily="49" charset="-122"/>
                <a:cs typeface="Times New Roman" pitchFamily="18" charset="0"/>
              </a:rPr>
              <a:pPr eaLnBrk="1" hangingPunct="1"/>
              <a:t>17</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5"/>
          <p:cNvSpPr>
            <a:spLocks noGrp="1"/>
          </p:cNvSpPr>
          <p:nvPr>
            <p:ph type="title"/>
          </p:nvPr>
        </p:nvSpPr>
        <p:spPr/>
        <p:txBody>
          <a:bodyPr/>
          <a:lstStyle/>
          <a:p>
            <a:r>
              <a:rPr lang="en-US" altLang="zh-CN" smtClean="0"/>
              <a:t>the Procedure of AFBIR</a:t>
            </a:r>
            <a:endParaRPr lang="zh-CN" altLang="en-US" smtClean="0"/>
          </a:p>
        </p:txBody>
      </p:sp>
      <p:sp>
        <p:nvSpPr>
          <p:cNvPr id="5" name="灯片编号占位符 4"/>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CAEBF47F-0A8A-4F8C-8FA5-C2F2B95F1207}" type="slidenum">
              <a:rPr lang="zh-CN" altLang="en-US">
                <a:solidFill>
                  <a:srgbClr val="636363"/>
                </a:solidFill>
                <a:latin typeface="Franklin Gothic Book" pitchFamily="34" charset="0"/>
                <a:ea typeface="黑体" pitchFamily="49" charset="-122"/>
              </a:rPr>
              <a:pPr eaLnBrk="1" hangingPunct="1"/>
              <a:t>18</a:t>
            </a:fld>
            <a:endParaRPr lang="zh-CN" altLang="en-US">
              <a:solidFill>
                <a:srgbClr val="636363"/>
              </a:solidFill>
              <a:latin typeface="Franklin Gothic Book" pitchFamily="34" charset="0"/>
              <a:ea typeface="黑体" pitchFamily="49" charset="-122"/>
            </a:endParaRPr>
          </a:p>
        </p:txBody>
      </p:sp>
      <p:grpSp>
        <p:nvGrpSpPr>
          <p:cNvPr id="2" name="Group 6"/>
          <p:cNvGrpSpPr>
            <a:grpSpLocks/>
          </p:cNvGrpSpPr>
          <p:nvPr/>
        </p:nvGrpSpPr>
        <p:grpSpPr bwMode="auto">
          <a:xfrm>
            <a:off x="71438" y="1412875"/>
            <a:ext cx="8604250" cy="3225800"/>
            <a:chOff x="2387" y="2694"/>
            <a:chExt cx="7184" cy="1872"/>
          </a:xfrm>
        </p:grpSpPr>
        <p:grpSp>
          <p:nvGrpSpPr>
            <p:cNvPr id="3" name="Group 8"/>
            <p:cNvGrpSpPr>
              <a:grpSpLocks/>
            </p:cNvGrpSpPr>
            <p:nvPr/>
          </p:nvGrpSpPr>
          <p:grpSpPr bwMode="auto">
            <a:xfrm>
              <a:off x="3321" y="2694"/>
              <a:ext cx="6250" cy="1872"/>
              <a:chOff x="3321" y="4410"/>
              <a:chExt cx="6250" cy="1872"/>
            </a:xfrm>
          </p:grpSpPr>
          <p:sp>
            <p:nvSpPr>
              <p:cNvPr id="36873" name="Text Box 9"/>
              <p:cNvSpPr txBox="1">
                <a:spLocks noChangeArrowheads="1"/>
              </p:cNvSpPr>
              <p:nvPr/>
            </p:nvSpPr>
            <p:spPr bwMode="auto">
              <a:xfrm>
                <a:off x="5844" y="4410"/>
                <a:ext cx="3126" cy="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eaLnBrk="1" hangingPunct="1"/>
                <a:r>
                  <a:rPr lang="en-US" altLang="zh-CN" sz="2800">
                    <a:solidFill>
                      <a:srgbClr val="000000"/>
                    </a:solidFill>
                    <a:latin typeface="Tahoma" pitchFamily="34" charset="0"/>
                  </a:rPr>
                  <a:t>cold, peaceful, </a:t>
                </a:r>
              </a:p>
              <a:p>
                <a:pPr algn="just" eaLnBrk="1" hangingPunct="1"/>
                <a:r>
                  <a:rPr lang="en-US" altLang="zh-CN" sz="2800">
                    <a:solidFill>
                      <a:srgbClr val="000000"/>
                    </a:solidFill>
                    <a:latin typeface="Tahoma" pitchFamily="34" charset="0"/>
                  </a:rPr>
                  <a:t>beautiful…</a:t>
                </a:r>
                <a:endParaRPr lang="zh-CN" altLang="zh-CN" sz="2800"/>
              </a:p>
            </p:txBody>
          </p:sp>
          <p:sp>
            <p:nvSpPr>
              <p:cNvPr id="36874" name="Rectangle 10"/>
              <p:cNvSpPr>
                <a:spLocks noChangeArrowheads="1"/>
              </p:cNvSpPr>
              <p:nvPr/>
            </p:nvSpPr>
            <p:spPr bwMode="auto">
              <a:xfrm>
                <a:off x="6561" y="5346"/>
                <a:ext cx="1440" cy="46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a:r>
                  <a:rPr lang="en-US" altLang="zh-CN" sz="2800">
                    <a:solidFill>
                      <a:srgbClr val="000000"/>
                    </a:solidFill>
                    <a:latin typeface="Tahoma" pitchFamily="34" charset="0"/>
                  </a:rPr>
                  <a:t>query</a:t>
                </a:r>
                <a:endParaRPr lang="zh-CN" altLang="zh-CN" sz="2800"/>
              </a:p>
            </p:txBody>
          </p:sp>
          <p:sp>
            <p:nvSpPr>
              <p:cNvPr id="36875" name="Rectangle 11"/>
              <p:cNvSpPr>
                <a:spLocks noChangeArrowheads="1"/>
              </p:cNvSpPr>
              <p:nvPr/>
            </p:nvSpPr>
            <p:spPr bwMode="auto">
              <a:xfrm>
                <a:off x="4386" y="5346"/>
                <a:ext cx="1620" cy="46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a:r>
                  <a:rPr lang="en-US" altLang="zh-CN" sz="2800">
                    <a:solidFill>
                      <a:srgbClr val="000000"/>
                    </a:solidFill>
                    <a:latin typeface="Tahoma" pitchFamily="34" charset="0"/>
                  </a:rPr>
                  <a:t>matching</a:t>
                </a:r>
                <a:endParaRPr lang="zh-CN" altLang="zh-CN" sz="2800"/>
              </a:p>
            </p:txBody>
          </p:sp>
          <p:grpSp>
            <p:nvGrpSpPr>
              <p:cNvPr id="4" name="Group 12"/>
              <p:cNvGrpSpPr>
                <a:grpSpLocks/>
              </p:cNvGrpSpPr>
              <p:nvPr/>
            </p:nvGrpSpPr>
            <p:grpSpPr bwMode="auto">
              <a:xfrm>
                <a:off x="3321" y="4827"/>
                <a:ext cx="372" cy="1400"/>
                <a:chOff x="528" y="2064"/>
                <a:chExt cx="288" cy="1488"/>
              </a:xfrm>
            </p:grpSpPr>
            <p:sp>
              <p:nvSpPr>
                <p:cNvPr id="36882" name="AutoShape 13"/>
                <p:cNvSpPr>
                  <a:spLocks noChangeArrowheads="1"/>
                </p:cNvSpPr>
                <p:nvPr/>
              </p:nvSpPr>
              <p:spPr bwMode="auto">
                <a:xfrm>
                  <a:off x="528" y="2064"/>
                  <a:ext cx="288" cy="288"/>
                </a:xfrm>
                <a:prstGeom prst="foldedCorner">
                  <a:avLst>
                    <a:gd name="adj" fmla="val 12500"/>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endParaRPr lang="zh-CN" altLang="en-US" sz="2800"/>
                </a:p>
              </p:txBody>
            </p:sp>
            <p:sp>
              <p:nvSpPr>
                <p:cNvPr id="36883" name="AutoShape 14"/>
                <p:cNvSpPr>
                  <a:spLocks noChangeArrowheads="1"/>
                </p:cNvSpPr>
                <p:nvPr/>
              </p:nvSpPr>
              <p:spPr bwMode="auto">
                <a:xfrm>
                  <a:off x="528" y="2448"/>
                  <a:ext cx="288" cy="288"/>
                </a:xfrm>
                <a:prstGeom prst="foldedCorner">
                  <a:avLst>
                    <a:gd name="adj" fmla="val 12500"/>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endParaRPr lang="zh-CN" altLang="en-US" sz="2800"/>
                </a:p>
              </p:txBody>
            </p:sp>
            <p:sp>
              <p:nvSpPr>
                <p:cNvPr id="36884" name="AutoShape 15"/>
                <p:cNvSpPr>
                  <a:spLocks noChangeArrowheads="1"/>
                </p:cNvSpPr>
                <p:nvPr/>
              </p:nvSpPr>
              <p:spPr bwMode="auto">
                <a:xfrm>
                  <a:off x="528" y="2832"/>
                  <a:ext cx="288" cy="288"/>
                </a:xfrm>
                <a:prstGeom prst="foldedCorner">
                  <a:avLst>
                    <a:gd name="adj" fmla="val 12500"/>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endParaRPr lang="zh-CN" altLang="en-US" sz="2800"/>
                </a:p>
              </p:txBody>
            </p:sp>
            <p:sp>
              <p:nvSpPr>
                <p:cNvPr id="36885" name="AutoShape 16"/>
                <p:cNvSpPr>
                  <a:spLocks noChangeArrowheads="1"/>
                </p:cNvSpPr>
                <p:nvPr/>
              </p:nvSpPr>
              <p:spPr bwMode="auto">
                <a:xfrm>
                  <a:off x="528" y="3264"/>
                  <a:ext cx="288" cy="288"/>
                </a:xfrm>
                <a:prstGeom prst="foldedCorner">
                  <a:avLst>
                    <a:gd name="adj" fmla="val 12500"/>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endParaRPr lang="zh-CN" altLang="en-US" sz="2800"/>
                </a:p>
              </p:txBody>
            </p:sp>
          </p:grpSp>
          <p:sp>
            <p:nvSpPr>
              <p:cNvPr id="36877" name="Line 17"/>
              <p:cNvSpPr>
                <a:spLocks noChangeShapeType="1"/>
              </p:cNvSpPr>
              <p:nvPr/>
            </p:nvSpPr>
            <p:spPr bwMode="auto">
              <a:xfrm flipH="1">
                <a:off x="6058" y="5592"/>
                <a:ext cx="428" cy="0"/>
              </a:xfrm>
              <a:prstGeom prst="line">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6878" name="Text Box 18"/>
              <p:cNvSpPr txBox="1">
                <a:spLocks noChangeArrowheads="1"/>
              </p:cNvSpPr>
              <p:nvPr/>
            </p:nvSpPr>
            <p:spPr bwMode="auto">
              <a:xfrm>
                <a:off x="8361" y="4722"/>
                <a:ext cx="1210" cy="1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endParaRPr lang="zh-CN" altLang="zh-CN" sz="2800"/>
              </a:p>
            </p:txBody>
          </p:sp>
          <p:sp>
            <p:nvSpPr>
              <p:cNvPr id="36879" name="Line 19"/>
              <p:cNvSpPr>
                <a:spLocks noChangeShapeType="1"/>
              </p:cNvSpPr>
              <p:nvPr/>
            </p:nvSpPr>
            <p:spPr bwMode="auto">
              <a:xfrm flipH="1">
                <a:off x="3868" y="5613"/>
                <a:ext cx="428" cy="0"/>
              </a:xfrm>
              <a:prstGeom prst="line">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6880" name="Line 20"/>
              <p:cNvSpPr>
                <a:spLocks noChangeShapeType="1"/>
              </p:cNvSpPr>
              <p:nvPr/>
            </p:nvSpPr>
            <p:spPr bwMode="auto">
              <a:xfrm>
                <a:off x="3861" y="6282"/>
                <a:ext cx="450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81" name="Line 21"/>
              <p:cNvSpPr>
                <a:spLocks noChangeShapeType="1"/>
              </p:cNvSpPr>
              <p:nvPr/>
            </p:nvSpPr>
            <p:spPr bwMode="auto">
              <a:xfrm flipV="1">
                <a:off x="8361" y="6126"/>
                <a:ext cx="180" cy="156"/>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36872" name="Text Box 23"/>
            <p:cNvSpPr txBox="1">
              <a:spLocks noChangeArrowheads="1"/>
            </p:cNvSpPr>
            <p:nvPr/>
          </p:nvSpPr>
          <p:spPr bwMode="auto">
            <a:xfrm>
              <a:off x="2387" y="3112"/>
              <a:ext cx="1052" cy="1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eaLnBrk="1" hangingPunct="1"/>
              <a:r>
                <a:rPr lang="en-US" altLang="zh-CN" sz="2800">
                  <a:latin typeface="Times New Roman" pitchFamily="18" charset="0"/>
                  <a:cs typeface="Times New Roman" pitchFamily="18" charset="0"/>
                </a:rPr>
                <a:t>Search results</a:t>
              </a:r>
              <a:endParaRPr lang="zh-CN" altLang="zh-CN" sz="2800">
                <a:latin typeface="Times New Roman" pitchFamily="18" charset="0"/>
                <a:cs typeface="Times New Roman" pitchFamily="18" charset="0"/>
              </a:endParaRPr>
            </a:p>
          </p:txBody>
        </p:sp>
      </p:grpSp>
      <p:pic>
        <p:nvPicPr>
          <p:cNvPr id="36869" name="Picture 2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48488" y="2276475"/>
            <a:ext cx="1570037"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0" name="TextBox 22"/>
          <p:cNvSpPr txBox="1">
            <a:spLocks noChangeArrowheads="1"/>
          </p:cNvSpPr>
          <p:nvPr/>
        </p:nvSpPr>
        <p:spPr bwMode="auto">
          <a:xfrm>
            <a:off x="222250" y="5013325"/>
            <a:ext cx="8599488"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2800">
                <a:solidFill>
                  <a:srgbClr val="0000FF"/>
                </a:solidFill>
                <a:latin typeface="Times New Roman" pitchFamily="18" charset="0"/>
                <a:cs typeface="Times New Roman" pitchFamily="18" charset="0"/>
              </a:rPr>
              <a:t>Will users use affective words to search images?</a:t>
            </a:r>
          </a:p>
          <a:p>
            <a:pPr eaLnBrk="1" hangingPunct="1"/>
            <a:r>
              <a:rPr lang="en-US" altLang="zh-CN" sz="2800">
                <a:solidFill>
                  <a:srgbClr val="0000FF"/>
                </a:solidFill>
                <a:latin typeface="Times New Roman" pitchFamily="18" charset="0"/>
                <a:cs typeface="Times New Roman" pitchFamily="18" charset="0"/>
              </a:rPr>
              <a:t> Can they describe the impressions about images clearly? </a:t>
            </a:r>
          </a:p>
          <a:p>
            <a:pPr eaLnBrk="1" hangingPunct="1"/>
            <a:r>
              <a:rPr lang="en-US" altLang="zh-CN" sz="2800">
                <a:solidFill>
                  <a:srgbClr val="0000FF"/>
                </a:solidFill>
                <a:latin typeface="Times New Roman" pitchFamily="18" charset="0"/>
                <a:cs typeface="Times New Roman" pitchFamily="18" charset="0"/>
              </a:rPr>
              <a:t>Can we establish a baseline for affective features analysis?</a:t>
            </a:r>
          </a:p>
          <a:p>
            <a:pPr eaLnBrk="1" hangingPunct="1"/>
            <a:endParaRPr lang="zh-CN" altLang="en-US" sz="28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标题 25"/>
          <p:cNvSpPr>
            <a:spLocks noGrp="1"/>
          </p:cNvSpPr>
          <p:nvPr>
            <p:ph type="title"/>
          </p:nvPr>
        </p:nvSpPr>
        <p:spPr>
          <a:xfrm>
            <a:off x="457200" y="115888"/>
            <a:ext cx="8229600" cy="1143000"/>
          </a:xfrm>
        </p:spPr>
        <p:txBody>
          <a:bodyPr/>
          <a:lstStyle/>
          <a:p>
            <a:r>
              <a:rPr lang="en-US" altLang="zh-CN" smtClean="0">
                <a:latin typeface="Times New Roman" pitchFamily="18" charset="0"/>
                <a:cs typeface="Times New Roman" pitchFamily="18" charset="0"/>
              </a:rPr>
              <a:t>A survey on image user</a:t>
            </a:r>
            <a:endParaRPr lang="zh-CN" altLang="en-US"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496BA837-A490-4181-B91D-8C4E01DFCB18}" type="slidenum">
              <a:rPr lang="zh-CN" altLang="en-US">
                <a:solidFill>
                  <a:srgbClr val="636363"/>
                </a:solidFill>
                <a:latin typeface="Times New Roman" pitchFamily="18" charset="0"/>
                <a:ea typeface="黑体" pitchFamily="49" charset="-122"/>
                <a:cs typeface="Times New Roman" pitchFamily="18" charset="0"/>
              </a:rPr>
              <a:pPr eaLnBrk="1" hangingPunct="1"/>
              <a:t>19</a:t>
            </a:fld>
            <a:endParaRPr lang="zh-CN" altLang="en-US">
              <a:solidFill>
                <a:srgbClr val="636363"/>
              </a:solidFill>
              <a:latin typeface="Times New Roman" pitchFamily="18" charset="0"/>
              <a:ea typeface="黑体" pitchFamily="49" charset="-122"/>
              <a:cs typeface="Times New Roman" pitchFamily="18" charset="0"/>
            </a:endParaRPr>
          </a:p>
        </p:txBody>
      </p:sp>
      <p:graphicFrame>
        <p:nvGraphicFramePr>
          <p:cNvPr id="5" name="表格 4"/>
          <p:cNvGraphicFramePr>
            <a:graphicFrameLocks noGrp="1"/>
          </p:cNvGraphicFramePr>
          <p:nvPr/>
        </p:nvGraphicFramePr>
        <p:xfrm>
          <a:off x="323850" y="1268413"/>
          <a:ext cx="8424863" cy="4657725"/>
        </p:xfrm>
        <a:graphic>
          <a:graphicData uri="http://schemas.openxmlformats.org/drawingml/2006/table">
            <a:tbl>
              <a:tblPr/>
              <a:tblGrid>
                <a:gridCol w="1009650"/>
                <a:gridCol w="7415213"/>
              </a:tblGrid>
              <a:tr h="117157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59.50%</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When I search natural scenes, the most important thing is </a:t>
                      </a:r>
                      <a:r>
                        <a:rPr kumimoji="0" lang="en-US" altLang="zh-CN" sz="18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the experience they may bring me. After that I will notice what it </a:t>
                      </a: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contains certain objects. </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FF"/>
                    </a:solidFill>
                  </a:tcPr>
                </a:tc>
              </a:tr>
              <a:tr h="77152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78.10%</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When I browse natural scenes, I care more about the impressions than the objects it contains.</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FF"/>
                    </a:solidFill>
                  </a:tcPr>
                </a:tc>
              </a:tr>
              <a:tr h="117157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65.60%</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EDEE4"/>
                    </a:solidFill>
                  </a:tcPr>
                </a:tc>
                <a:tc>
                  <a:txBody>
                    <a:bodyPr/>
                    <a:lstStyle/>
                    <a:p>
                      <a:pPr marL="0" marR="0" lvl="0" indent="0" algn="just"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I have tried to find some natural scenes that can arose my emotions and feelings, such as happy spring picture or warm winter picture, etc.</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EDEE4"/>
                    </a:solidFill>
                  </a:tcPr>
                </a:tc>
              </a:tr>
              <a:tr h="77152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64.80%</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When watching natural scenes, I can describe what kind of feelings they bring me in words.</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FF"/>
                    </a:solidFill>
                  </a:tcPr>
                </a:tc>
              </a:tr>
              <a:tr h="77152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53.20%</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1">
                        <a:lnSpc>
                          <a:spcPct val="125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When watching natural scenes, I have the similar evaluation with most of the people.</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525" marR="9525" marT="9525"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FF"/>
                    </a:solidFill>
                  </a:tcPr>
                </a:tc>
              </a:tr>
            </a:tbl>
          </a:graphicData>
        </a:graphic>
      </p:graphicFrame>
      <p:sp>
        <p:nvSpPr>
          <p:cNvPr id="37912" name="TextBox 5"/>
          <p:cNvSpPr txBox="1">
            <a:spLocks noChangeArrowheads="1"/>
          </p:cNvSpPr>
          <p:nvPr/>
        </p:nvSpPr>
        <p:spPr bwMode="auto">
          <a:xfrm>
            <a:off x="323850" y="6092825"/>
            <a:ext cx="46799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latin typeface="Times New Roman" pitchFamily="18" charset="0"/>
                <a:cs typeface="Times New Roman" pitchFamily="18" charset="0"/>
              </a:rPr>
              <a:t>Participants: 4910      Female: 46%     Male:52%</a:t>
            </a:r>
            <a:endParaRPr lang="zh-CN" alt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pPr algn="l"/>
            <a:r>
              <a:rPr lang="en-US" altLang="zh-CN" smtClean="0">
                <a:solidFill>
                  <a:srgbClr val="0000FF"/>
                </a:solidFill>
                <a:latin typeface="Times New Roman" pitchFamily="18" charset="0"/>
                <a:cs typeface="Times New Roman" pitchFamily="18" charset="0"/>
              </a:rPr>
              <a:t>How I come here</a:t>
            </a:r>
            <a:endParaRPr lang="zh-CN" altLang="en-US" smtClean="0">
              <a:solidFill>
                <a:srgbClr val="0000FF"/>
              </a:solidFill>
              <a:latin typeface="Times New Roman" pitchFamily="18" charset="0"/>
              <a:cs typeface="Times New Roman" pitchFamily="18" charset="0"/>
            </a:endParaRPr>
          </a:p>
        </p:txBody>
      </p:sp>
      <p:sp>
        <p:nvSpPr>
          <p:cNvPr id="16387" name="内容占位符 2"/>
          <p:cNvSpPr>
            <a:spLocks noGrp="1"/>
          </p:cNvSpPr>
          <p:nvPr>
            <p:ph idx="1"/>
          </p:nvPr>
        </p:nvSpPr>
        <p:spPr/>
        <p:txBody>
          <a:bodyPr/>
          <a:lstStyle/>
          <a:p>
            <a:r>
              <a:rPr lang="en-US" altLang="zh-CN" dirty="0" smtClean="0">
                <a:latin typeface="Times New Roman" pitchFamily="18" charset="0"/>
                <a:cs typeface="Times New Roman" pitchFamily="18" charset="0"/>
              </a:rPr>
              <a:t>Supported by Chinese Scholarship Council to be a visiting scholar for 12 months</a:t>
            </a:r>
          </a:p>
          <a:p>
            <a:endParaRPr lang="en-US" altLang="zh-CN" dirty="0" smtClean="0">
              <a:latin typeface="Times New Roman" pitchFamily="18" charset="0"/>
              <a:cs typeface="Times New Roman" pitchFamily="18" charset="0"/>
            </a:endParaRPr>
          </a:p>
          <a:p>
            <a:r>
              <a:rPr lang="en-US" altLang="zh-CN" dirty="0" smtClean="0">
                <a:latin typeface="Times New Roman" pitchFamily="18" charset="0"/>
                <a:cs typeface="Times New Roman" pitchFamily="18" charset="0"/>
              </a:rPr>
              <a:t>Thanks for Professor </a:t>
            </a:r>
            <a:r>
              <a:rPr lang="en-US" altLang="zh-CN" dirty="0" err="1" smtClean="0">
                <a:latin typeface="Times New Roman" pitchFamily="18" charset="0"/>
                <a:cs typeface="Times New Roman" pitchFamily="18" charset="0"/>
              </a:rPr>
              <a:t>Marchionini</a:t>
            </a:r>
            <a:r>
              <a:rPr lang="en-US" altLang="zh-CN" dirty="0" smtClean="0">
                <a:latin typeface="Times New Roman" pitchFamily="18" charset="0"/>
                <a:cs typeface="Times New Roman" pitchFamily="18" charset="0"/>
              </a:rPr>
              <a:t> and Kelly offer me the opportunity to visit SILS at UNC-CH, the top one LIS School.</a:t>
            </a:r>
          </a:p>
          <a:p>
            <a:endParaRPr lang="en-US" altLang="zh-CN" dirty="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62242C7B-19E8-4C31-A8E6-CE64761E9F4F}" type="slidenum">
              <a:rPr lang="zh-CN" altLang="en-US">
                <a:solidFill>
                  <a:srgbClr val="636363"/>
                </a:solidFill>
                <a:latin typeface="Times New Roman" pitchFamily="18" charset="0"/>
                <a:ea typeface="黑体" pitchFamily="49" charset="-122"/>
                <a:cs typeface="Times New Roman" pitchFamily="18" charset="0"/>
              </a:rPr>
              <a:pPr eaLnBrk="1" hangingPunct="1"/>
              <a:t>2</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a:xfrm>
            <a:off x="-468313" y="5599113"/>
            <a:ext cx="9864726" cy="1143000"/>
          </a:xfrm>
        </p:spPr>
        <p:txBody>
          <a:bodyPr/>
          <a:lstStyle/>
          <a:p>
            <a:pPr marL="514350" indent="-514350" eaLnBrk="1" hangingPunct="1"/>
            <a:r>
              <a:rPr lang="en-US" altLang="zh-CN" sz="2400" smtClean="0">
                <a:solidFill>
                  <a:srgbClr val="0000FF"/>
                </a:solidFill>
                <a:latin typeface="Times New Roman" pitchFamily="18" charset="0"/>
                <a:cs typeface="Times New Roman" pitchFamily="18" charset="0"/>
              </a:rPr>
              <a:t>Can we search affective images from Google?</a:t>
            </a: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DEA5A6F8-732E-4424-B4D2-5AF05C5D627E}" type="slidenum">
              <a:rPr lang="zh-CN" altLang="en-US">
                <a:solidFill>
                  <a:srgbClr val="636363"/>
                </a:solidFill>
                <a:latin typeface="Times New Roman" pitchFamily="18" charset="0"/>
                <a:ea typeface="黑体" pitchFamily="49" charset="-122"/>
                <a:cs typeface="Times New Roman" pitchFamily="18" charset="0"/>
              </a:rPr>
              <a:pPr eaLnBrk="1" hangingPunct="1"/>
              <a:t>20</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389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296863"/>
            <a:ext cx="82804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05617FD-CD01-4AAC-9B10-5408CE286747}" type="slidenum">
              <a:rPr lang="zh-CN" altLang="en-US">
                <a:solidFill>
                  <a:srgbClr val="636363"/>
                </a:solidFill>
                <a:latin typeface="Times New Roman" pitchFamily="18" charset="0"/>
                <a:ea typeface="黑体" pitchFamily="49" charset="-122"/>
                <a:cs typeface="Times New Roman" pitchFamily="18" charset="0"/>
              </a:rPr>
              <a:pPr eaLnBrk="1" hangingPunct="1"/>
              <a:t>21</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3993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t="18539" b="6805"/>
          <a:stretch>
            <a:fillRect/>
          </a:stretch>
        </p:blipFill>
        <p:spPr bwMode="auto">
          <a:xfrm>
            <a:off x="352425" y="260350"/>
            <a:ext cx="8467725" cy="525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0" name="TextBox 5"/>
          <p:cNvSpPr txBox="1">
            <a:spLocks noChangeArrowheads="1"/>
          </p:cNvSpPr>
          <p:nvPr/>
        </p:nvSpPr>
        <p:spPr bwMode="auto">
          <a:xfrm>
            <a:off x="368300" y="5684838"/>
            <a:ext cx="84518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2400">
                <a:solidFill>
                  <a:srgbClr val="FF0000"/>
                </a:solidFill>
                <a:latin typeface="Times New Roman" pitchFamily="18" charset="0"/>
                <a:cs typeface="Times New Roman" pitchFamily="18" charset="0"/>
              </a:rPr>
              <a:t>Disadvantage: Text context based image retrieval do not reveal the </a:t>
            </a:r>
          </a:p>
          <a:p>
            <a:pPr eaLnBrk="1" hangingPunct="1"/>
            <a:r>
              <a:rPr lang="en-US" altLang="zh-CN" sz="2400">
                <a:solidFill>
                  <a:srgbClr val="FF0000"/>
                </a:solidFill>
                <a:latin typeface="Times New Roman" pitchFamily="18" charset="0"/>
                <a:cs typeface="Times New Roman" pitchFamily="18" charset="0"/>
              </a:rPr>
              <a:t>content semantic of images</a:t>
            </a:r>
          </a:p>
          <a:p>
            <a:pPr eaLnBrk="1" hangingPunct="1"/>
            <a:endParaRPr lang="zh-CN" altLang="en-US" sz="24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23786" y="4126492"/>
            <a:ext cx="8352928" cy="165618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endParaRPr lang="zh-CN" altLang="en-US">
              <a:solidFill>
                <a:srgbClr val="000000"/>
              </a:solidFill>
              <a:latin typeface="Times New Roman" pitchFamily="18" charset="0"/>
              <a:ea typeface="黑体" pitchFamily="49" charset="-122"/>
              <a:cs typeface="Times New Roman" pitchFamily="18" charset="0"/>
            </a:endParaRPr>
          </a:p>
        </p:txBody>
      </p:sp>
      <p:sp>
        <p:nvSpPr>
          <p:cNvPr id="5" name="矩形 4"/>
          <p:cNvSpPr/>
          <p:nvPr/>
        </p:nvSpPr>
        <p:spPr>
          <a:xfrm>
            <a:off x="523786" y="1556792"/>
            <a:ext cx="8352928" cy="1296144"/>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endParaRPr lang="zh-CN" altLang="en-US">
              <a:solidFill>
                <a:srgbClr val="000000"/>
              </a:solidFill>
              <a:latin typeface="Times New Roman" pitchFamily="18" charset="0"/>
              <a:ea typeface="黑体" pitchFamily="49" charset="-122"/>
              <a:cs typeface="Times New Roman" pitchFamily="18" charset="0"/>
            </a:endParaRPr>
          </a:p>
        </p:txBody>
      </p:sp>
      <p:sp>
        <p:nvSpPr>
          <p:cNvPr id="40968" name="标题 4"/>
          <p:cNvSpPr>
            <a:spLocks noGrp="1"/>
          </p:cNvSpPr>
          <p:nvPr>
            <p:ph type="title"/>
          </p:nvPr>
        </p:nvSpPr>
        <p:spPr/>
        <p:txBody>
          <a:bodyPr/>
          <a:lstStyle/>
          <a:p>
            <a:r>
              <a:rPr lang="en-US" altLang="zh-CN" smtClean="0">
                <a:solidFill>
                  <a:srgbClr val="FF0000"/>
                </a:solidFill>
                <a:latin typeface="Times New Roman" pitchFamily="18" charset="0"/>
                <a:cs typeface="Times New Roman" pitchFamily="18" charset="0"/>
              </a:rPr>
              <a:t>Questions</a:t>
            </a:r>
            <a:endParaRPr lang="zh-CN" altLang="en-US" smtClean="0">
              <a:solidFill>
                <a:srgbClr val="FF0000"/>
              </a:solidFill>
              <a:latin typeface="Times New Roman" pitchFamily="18" charset="0"/>
              <a:cs typeface="Times New Roman" pitchFamily="18" charset="0"/>
            </a:endParaRPr>
          </a:p>
        </p:txBody>
      </p:sp>
      <p:sp>
        <p:nvSpPr>
          <p:cNvPr id="7" name="内容占位符 6"/>
          <p:cNvSpPr>
            <a:spLocks noGrp="1"/>
          </p:cNvSpPr>
          <p:nvPr>
            <p:ph idx="1"/>
          </p:nvPr>
        </p:nvSpPr>
        <p:spPr>
          <a:xfrm>
            <a:off x="611188" y="1622425"/>
            <a:ext cx="8532812" cy="4686300"/>
          </a:xfrm>
        </p:spPr>
        <p:txBody>
          <a:bodyPr/>
          <a:lstStyle/>
          <a:p>
            <a:pPr marL="514350" indent="-514350" eaLnBrk="1" hangingPunct="1"/>
            <a:r>
              <a:rPr lang="en-US" altLang="zh-CN" dirty="0" smtClean="0">
                <a:latin typeface="Times New Roman" pitchFamily="18" charset="0"/>
                <a:cs typeface="Times New Roman" pitchFamily="18" charset="0"/>
              </a:rPr>
              <a:t>How to extract AF from natural scenes?</a:t>
            </a:r>
          </a:p>
          <a:p>
            <a:pPr marL="514350" indent="-514350" eaLnBrk="1" hangingPunct="1"/>
            <a:r>
              <a:rPr lang="en-US" altLang="zh-CN" dirty="0" smtClean="0">
                <a:latin typeface="Times New Roman" pitchFamily="18" charset="0"/>
                <a:cs typeface="Times New Roman" pitchFamily="18" charset="0"/>
              </a:rPr>
              <a:t>How to apply AF in image retrieval?</a:t>
            </a:r>
          </a:p>
          <a:p>
            <a:pPr marL="514350" indent="-514350" eaLnBrk="1" hangingPunct="1"/>
            <a:endParaRPr lang="en-US" altLang="zh-CN" dirty="0" smtClean="0">
              <a:latin typeface="Times New Roman" pitchFamily="18" charset="0"/>
              <a:cs typeface="Times New Roman" pitchFamily="18" charset="0"/>
            </a:endParaRPr>
          </a:p>
          <a:p>
            <a:pPr marL="514350" indent="-514350" algn="ctr" eaLnBrk="1" hangingPunct="1">
              <a:buFont typeface="Wingdings 2" pitchFamily="18" charset="2"/>
              <a:buNone/>
            </a:pPr>
            <a:r>
              <a:rPr lang="en-US" altLang="zh-CN" sz="4400" dirty="0" smtClean="0">
                <a:solidFill>
                  <a:srgbClr val="0000FF"/>
                </a:solidFill>
                <a:latin typeface="Times New Roman" pitchFamily="18" charset="0"/>
                <a:ea typeface="微软雅黑" pitchFamily="34" charset="-122"/>
                <a:cs typeface="Times New Roman" pitchFamily="18" charset="0"/>
              </a:rPr>
              <a:t>Purposes</a:t>
            </a:r>
          </a:p>
          <a:p>
            <a:pPr marL="514350" indent="-514350"/>
            <a:r>
              <a:rPr lang="en-US" altLang="zh-CN" dirty="0" smtClean="0">
                <a:latin typeface="Times New Roman" pitchFamily="18" charset="0"/>
                <a:cs typeface="Times New Roman" pitchFamily="18" charset="0"/>
              </a:rPr>
              <a:t>To meet  users’  affective searching needs</a:t>
            </a:r>
          </a:p>
          <a:p>
            <a:pPr marL="514350" indent="-514350"/>
            <a:r>
              <a:rPr lang="en-US" altLang="zh-CN" dirty="0" smtClean="0">
                <a:latin typeface="Times New Roman" pitchFamily="18" charset="0"/>
                <a:cs typeface="Times New Roman" pitchFamily="18" charset="0"/>
              </a:rPr>
              <a:t>To provide affective faceted retrieval function</a:t>
            </a:r>
            <a:endParaRPr lang="zh-CN" altLang="en-US" dirty="0" smtClean="0">
              <a:latin typeface="Times New Roman" pitchFamily="18" charset="0"/>
              <a:cs typeface="Times New Roman" pitchFamily="18" charset="0"/>
            </a:endParaRPr>
          </a:p>
          <a:p>
            <a:pPr marL="514350" indent="-514350" eaLnBrk="1" hangingPunct="1"/>
            <a:endParaRPr lang="zh-CN" altLang="en-US" dirty="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C2B32593-0480-4405-9A36-71C0300D3265}" type="slidenum">
              <a:rPr lang="zh-CN" altLang="en-US">
                <a:solidFill>
                  <a:srgbClr val="636363"/>
                </a:solidFill>
                <a:latin typeface="Times New Roman" pitchFamily="18" charset="0"/>
                <a:ea typeface="黑体" pitchFamily="49" charset="-122"/>
                <a:cs typeface="Times New Roman" pitchFamily="18" charset="0"/>
              </a:rPr>
              <a:pPr eaLnBrk="1" hangingPunct="1"/>
              <a:t>22</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pPr algn="l" eaLnBrk="1" hangingPunct="1"/>
            <a:r>
              <a:rPr lang="en-US" altLang="zh-CN" smtClean="0">
                <a:latin typeface="Times New Roman" pitchFamily="18" charset="0"/>
                <a:cs typeface="Times New Roman" pitchFamily="18" charset="0"/>
              </a:rPr>
              <a:t>Outline</a:t>
            </a:r>
            <a:endParaRPr lang="zh-CN" altLang="en-US" smtClean="0">
              <a:latin typeface="Times New Roman" pitchFamily="18" charset="0"/>
              <a:cs typeface="Times New Roman" pitchFamily="18" charset="0"/>
            </a:endParaRPr>
          </a:p>
        </p:txBody>
      </p:sp>
      <p:sp>
        <p:nvSpPr>
          <p:cNvPr id="34819" name="内容占位符 2"/>
          <p:cNvSpPr>
            <a:spLocks noGrp="1"/>
          </p:cNvSpPr>
          <p:nvPr>
            <p:ph idx="1"/>
          </p:nvPr>
        </p:nvSpPr>
        <p:spPr/>
        <p:txBody>
          <a:bodyPr/>
          <a:lstStyle/>
          <a:p>
            <a:pPr marL="514350" indent="-514350" eaLnBrk="1" hangingPunct="1">
              <a:buFont typeface="Franklin Gothic Medium" pitchFamily="34" charset="0"/>
              <a:buAutoNum type="arabicPeriod"/>
            </a:pPr>
            <a:r>
              <a:rPr lang="en-US" altLang="zh-CN" smtClean="0">
                <a:solidFill>
                  <a:srgbClr val="A6A6A6"/>
                </a:solidFill>
                <a:latin typeface="Times New Roman" pitchFamily="18" charset="0"/>
                <a:cs typeface="Times New Roman" pitchFamily="18" charset="0"/>
              </a:rPr>
              <a:t>Research Problem</a:t>
            </a:r>
          </a:p>
          <a:p>
            <a:pPr marL="514350" indent="-514350" eaLnBrk="1" hangingPunct="1">
              <a:buFont typeface="Franklin Gothic Medium" pitchFamily="34" charset="0"/>
              <a:buAutoNum type="arabicPeriod"/>
            </a:pPr>
            <a:r>
              <a:rPr lang="en-US" altLang="zh-CN" smtClean="0">
                <a:solidFill>
                  <a:srgbClr val="FF0000"/>
                </a:solidFill>
                <a:latin typeface="Times New Roman" pitchFamily="18" charset="0"/>
                <a:cs typeface="Times New Roman" pitchFamily="18" charset="0"/>
              </a:rPr>
              <a:t>Related Research</a:t>
            </a:r>
          </a:p>
          <a:p>
            <a:pPr marL="514350" indent="-514350" eaLnBrk="1" hangingPunct="1">
              <a:buFont typeface="Franklin Gothic Medium" pitchFamily="34" charset="0"/>
              <a:buAutoNum type="arabicPeriod"/>
            </a:pPr>
            <a:r>
              <a:rPr lang="en-US" altLang="zh-CN" smtClean="0">
                <a:latin typeface="Times New Roman" pitchFamily="18" charset="0"/>
                <a:cs typeface="Times New Roman" pitchFamily="18" charset="0"/>
              </a:rPr>
              <a:t>Research Design</a:t>
            </a:r>
          </a:p>
          <a:p>
            <a:pPr marL="514350" indent="-514350" eaLnBrk="1" hangingPunct="1">
              <a:buFont typeface="Franklin Gothic Medium" pitchFamily="34" charset="0"/>
              <a:buAutoNum type="arabicPeriod"/>
            </a:pPr>
            <a:r>
              <a:rPr lang="en-US" altLang="zh-CN" smtClean="0">
                <a:latin typeface="Times New Roman" pitchFamily="18" charset="0"/>
                <a:cs typeface="Times New Roman" pitchFamily="18" charset="0"/>
              </a:rPr>
              <a:t>Findings and Conclusions</a:t>
            </a:r>
          </a:p>
          <a:p>
            <a:pPr marL="514350" indent="-514350" eaLnBrk="1" hangingPunct="1">
              <a:buFont typeface="Franklin Gothic Medium" pitchFamily="34" charset="0"/>
              <a:buAutoNum type="arabicPeriod"/>
            </a:pPr>
            <a:endParaRPr lang="en-US" altLang="zh-CN"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D493A908-0363-4137-A1C7-295556E9C9E7}" type="slidenum">
              <a:rPr lang="zh-CN" altLang="en-US">
                <a:solidFill>
                  <a:srgbClr val="636363"/>
                </a:solidFill>
                <a:latin typeface="Times New Roman" pitchFamily="18" charset="0"/>
                <a:ea typeface="黑体" pitchFamily="49" charset="-122"/>
                <a:cs typeface="Times New Roman" pitchFamily="18" charset="0"/>
              </a:rPr>
              <a:pPr eaLnBrk="1" hangingPunct="1"/>
              <a:t>23</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p:txBody>
          <a:bodyPr/>
          <a:lstStyle/>
          <a:p>
            <a:pPr algn="l" eaLnBrk="1" hangingPunct="1"/>
            <a:r>
              <a:rPr lang="en-US" altLang="zh-CN" smtClean="0">
                <a:solidFill>
                  <a:srgbClr val="0000FF"/>
                </a:solidFill>
                <a:latin typeface="Times New Roman" pitchFamily="18" charset="0"/>
                <a:cs typeface="Times New Roman" pitchFamily="18" charset="0"/>
              </a:rPr>
              <a:t>2 Related Research</a:t>
            </a:r>
            <a:endParaRPr lang="zh-CN" altLang="en-US" smtClean="0">
              <a:solidFill>
                <a:srgbClr val="0000FF"/>
              </a:solidFill>
              <a:latin typeface="Times New Roman" pitchFamily="18" charset="0"/>
              <a:cs typeface="Times New Roman" pitchFamily="18" charset="0"/>
            </a:endParaRPr>
          </a:p>
        </p:txBody>
      </p:sp>
      <p:sp>
        <p:nvSpPr>
          <p:cNvPr id="43011" name="内容占位符 2"/>
          <p:cNvSpPr>
            <a:spLocks noGrp="1"/>
          </p:cNvSpPr>
          <p:nvPr>
            <p:ph idx="1"/>
          </p:nvPr>
        </p:nvSpPr>
        <p:spPr/>
        <p:txBody>
          <a:bodyPr/>
          <a:lstStyle/>
          <a:p>
            <a:pPr marL="514350" indent="-514350" eaLnBrk="1" hangingPunct="1">
              <a:buFont typeface="Franklin Gothic Medium" pitchFamily="34" charset="0"/>
              <a:buAutoNum type="arabicPeriod"/>
            </a:pPr>
            <a:r>
              <a:rPr lang="en-US" altLang="zh-CN" sz="2400" smtClean="0">
                <a:latin typeface="Times New Roman" pitchFamily="18" charset="0"/>
                <a:cs typeface="Times New Roman" pitchFamily="18" charset="0"/>
              </a:rPr>
              <a:t>In 1990s, Japanese researchers came up with methods to extract human being’s Kansei in product design.</a:t>
            </a:r>
          </a:p>
          <a:p>
            <a:pPr marL="514350" indent="-514350" eaLnBrk="1" hangingPunct="1">
              <a:buFont typeface="Franklin Gothic Medium" pitchFamily="34" charset="0"/>
              <a:buAutoNum type="arabicPeriod"/>
            </a:pPr>
            <a:endParaRPr lang="en-US" altLang="zh-CN" sz="2400" smtClean="0">
              <a:latin typeface="Times New Roman" pitchFamily="18" charset="0"/>
              <a:cs typeface="Times New Roman" pitchFamily="18" charset="0"/>
            </a:endParaRPr>
          </a:p>
          <a:p>
            <a:pPr marL="514350" indent="-514350" eaLnBrk="1" hangingPunct="1">
              <a:buFont typeface="Franklin Gothic Medium" pitchFamily="34" charset="0"/>
              <a:buAutoNum type="arabicPeriod"/>
            </a:pPr>
            <a:r>
              <a:rPr lang="en-US" altLang="zh-CN" sz="2400" smtClean="0">
                <a:latin typeface="Times New Roman" pitchFamily="18" charset="0"/>
                <a:cs typeface="Times New Roman" pitchFamily="18" charset="0"/>
              </a:rPr>
              <a:t>In 1995, America Professor Picard put forwards Affective computing to make computer understand and simulate human emotions.</a:t>
            </a:r>
          </a:p>
          <a:p>
            <a:pPr marL="514350" indent="-514350" eaLnBrk="1" hangingPunct="1">
              <a:buFont typeface="Franklin Gothic Medium" pitchFamily="34" charset="0"/>
              <a:buAutoNum type="arabicPeriod"/>
            </a:pPr>
            <a:endParaRPr lang="en-US" altLang="zh-CN" sz="2400" smtClean="0">
              <a:latin typeface="Times New Roman" pitchFamily="18" charset="0"/>
              <a:cs typeface="Times New Roman" pitchFamily="18" charset="0"/>
            </a:endParaRPr>
          </a:p>
          <a:p>
            <a:pPr marL="514350" indent="-514350" eaLnBrk="1" hangingPunct="1">
              <a:buFont typeface="Franklin Gothic Medium" pitchFamily="34" charset="0"/>
              <a:buAutoNum type="arabicPeriod"/>
            </a:pPr>
            <a:r>
              <a:rPr lang="en-US" altLang="zh-CN" sz="2400" smtClean="0">
                <a:latin typeface="Times New Roman" pitchFamily="18" charset="0"/>
                <a:cs typeface="Times New Roman" pitchFamily="18" charset="0"/>
              </a:rPr>
              <a:t>Later, more efforts were put on the research about AF extraction of  arts and paintings, natural scenes and web images.</a:t>
            </a:r>
          </a:p>
          <a:p>
            <a:pPr marL="514350" indent="-514350" eaLnBrk="1" hangingPunct="1">
              <a:buFont typeface="Franklin Gothic Medium" pitchFamily="34" charset="0"/>
              <a:buAutoNum type="arabicPeriod"/>
            </a:pPr>
            <a:endParaRPr lang="en-US" altLang="zh-CN" sz="2400" smtClean="0">
              <a:latin typeface="Times New Roman" pitchFamily="18" charset="0"/>
              <a:cs typeface="Times New Roman" pitchFamily="18" charset="0"/>
            </a:endParaRPr>
          </a:p>
          <a:p>
            <a:pPr marL="914400" lvl="1" indent="-514350" eaLnBrk="1" hangingPunct="1">
              <a:buFont typeface="Franklin Gothic Medium" pitchFamily="34" charset="0"/>
              <a:buAutoNum type="arabicPeriod"/>
            </a:pPr>
            <a:endParaRPr lang="en-US" altLang="zh-CN" sz="2400" smtClean="0">
              <a:latin typeface="Times New Roman" pitchFamily="18" charset="0"/>
              <a:cs typeface="Times New Roman" pitchFamily="18" charset="0"/>
            </a:endParaRPr>
          </a:p>
          <a:p>
            <a:pPr marL="514350" indent="-514350" eaLnBrk="1" hangingPunct="1">
              <a:buFont typeface="Franklin Gothic Medium" pitchFamily="34" charset="0"/>
              <a:buAutoNum type="arabicPeriod"/>
            </a:pPr>
            <a:endParaRPr lang="zh-CN" altLang="en-US" sz="240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250347D-108D-4D2F-9A7B-B69B59BB2E6B}" type="slidenum">
              <a:rPr lang="zh-CN" altLang="en-US">
                <a:solidFill>
                  <a:srgbClr val="636363"/>
                </a:solidFill>
                <a:latin typeface="Times New Roman" pitchFamily="18" charset="0"/>
                <a:ea typeface="黑体" pitchFamily="49" charset="-122"/>
                <a:cs typeface="Times New Roman" pitchFamily="18" charset="0"/>
              </a:rPr>
              <a:pPr eaLnBrk="1" hangingPunct="1"/>
              <a:t>24</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p:txBody>
          <a:bodyPr/>
          <a:lstStyle/>
          <a:p>
            <a:pPr algn="l" eaLnBrk="1" hangingPunct="1"/>
            <a:r>
              <a:rPr lang="en-US" altLang="zh-CN" smtClean="0">
                <a:latin typeface="Times New Roman" pitchFamily="18" charset="0"/>
                <a:cs typeface="Times New Roman" pitchFamily="18" charset="0"/>
              </a:rPr>
              <a:t>General technical solution</a:t>
            </a:r>
            <a:endParaRPr lang="zh-CN" altLang="en-US"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8DCA66F-C246-41F2-BFDB-A19855FDF958}" type="slidenum">
              <a:rPr lang="zh-CN" altLang="en-US">
                <a:solidFill>
                  <a:srgbClr val="636363"/>
                </a:solidFill>
                <a:latin typeface="Times New Roman" pitchFamily="18" charset="0"/>
                <a:ea typeface="黑体" pitchFamily="49" charset="-122"/>
                <a:cs typeface="Times New Roman" pitchFamily="18" charset="0"/>
              </a:rPr>
              <a:pPr eaLnBrk="1" hangingPunct="1"/>
              <a:t>25</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44036" name="Picture 6" descr="用正确的坐姿使用电脑（转） - 快乐Angel - shell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363" y="3068638"/>
            <a:ext cx="3240087" cy="328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5"/>
          <p:cNvSpPr/>
          <p:nvPr/>
        </p:nvSpPr>
        <p:spPr>
          <a:xfrm>
            <a:off x="5292080" y="1556792"/>
            <a:ext cx="2808312" cy="7920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a:solidFill>
                  <a:srgbClr val="000000"/>
                </a:solidFill>
                <a:latin typeface="Franklin Gothic Book" pitchFamily="34" charset="0"/>
                <a:ea typeface="黑体" pitchFamily="49" charset="-122"/>
              </a:rPr>
              <a:t>Emotions</a:t>
            </a:r>
            <a:endParaRPr lang="zh-CN" altLang="en-US">
              <a:solidFill>
                <a:srgbClr val="000000"/>
              </a:solidFill>
              <a:latin typeface="Franklin Gothic Book" pitchFamily="34" charset="0"/>
              <a:ea typeface="黑体" pitchFamily="49" charset="-122"/>
            </a:endParaRPr>
          </a:p>
        </p:txBody>
      </p:sp>
      <p:sp>
        <p:nvSpPr>
          <p:cNvPr id="7" name="矩形 6"/>
          <p:cNvSpPr/>
          <p:nvPr/>
        </p:nvSpPr>
        <p:spPr>
          <a:xfrm>
            <a:off x="1187624" y="3645024"/>
            <a:ext cx="2808312" cy="792088"/>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a:solidFill>
                  <a:srgbClr val="000000"/>
                </a:solidFill>
                <a:latin typeface="Franklin Gothic Book" pitchFamily="34" charset="0"/>
                <a:ea typeface="黑体" pitchFamily="49" charset="-122"/>
              </a:rPr>
              <a:t>Image features</a:t>
            </a:r>
            <a:endParaRPr lang="zh-CN" altLang="en-US">
              <a:solidFill>
                <a:srgbClr val="000000"/>
              </a:solidFill>
              <a:latin typeface="Franklin Gothic Book" pitchFamily="34" charset="0"/>
              <a:ea typeface="黑体" pitchFamily="49" charset="-122"/>
            </a:endParaRPr>
          </a:p>
        </p:txBody>
      </p:sp>
      <p:sp>
        <p:nvSpPr>
          <p:cNvPr id="8" name="上箭头 7"/>
          <p:cNvSpPr/>
          <p:nvPr/>
        </p:nvSpPr>
        <p:spPr>
          <a:xfrm>
            <a:off x="6227763" y="2492375"/>
            <a:ext cx="1008062" cy="504825"/>
          </a:xfrm>
          <a:prstGeom prst="upArrow">
            <a:avLst/>
          </a:prstGeom>
        </p:spPr>
        <p:style>
          <a:lnRef idx="2">
            <a:schemeClr val="accent5"/>
          </a:lnRef>
          <a:fillRef idx="1">
            <a:schemeClr val="lt1"/>
          </a:fillRef>
          <a:effectRef idx="0">
            <a:schemeClr val="accent5"/>
          </a:effectRef>
          <a:fontRef idx="minor">
            <a:schemeClr val="dk1"/>
          </a:fontRef>
        </p:style>
        <p:txBody>
          <a:bodyPr anchor="ctr"/>
          <a:lstStyle/>
          <a:p>
            <a:pPr algn="ctr"/>
            <a:endParaRPr lang="zh-CN" altLang="en-US">
              <a:solidFill>
                <a:srgbClr val="000000"/>
              </a:solidFill>
            </a:endParaRPr>
          </a:p>
        </p:txBody>
      </p:sp>
      <p:sp>
        <p:nvSpPr>
          <p:cNvPr id="9" name="左箭头 8"/>
          <p:cNvSpPr/>
          <p:nvPr/>
        </p:nvSpPr>
        <p:spPr>
          <a:xfrm>
            <a:off x="4140200" y="3573463"/>
            <a:ext cx="647700" cy="792162"/>
          </a:xfrm>
          <a:prstGeom prst="leftArrow">
            <a:avLst/>
          </a:prstGeom>
        </p:spPr>
        <p:style>
          <a:lnRef idx="2">
            <a:schemeClr val="accent5"/>
          </a:lnRef>
          <a:fillRef idx="1">
            <a:schemeClr val="lt1"/>
          </a:fillRef>
          <a:effectRef idx="0">
            <a:schemeClr val="accent5"/>
          </a:effectRef>
          <a:fontRef idx="minor">
            <a:schemeClr val="dk1"/>
          </a:fontRef>
        </p:style>
        <p:txBody>
          <a:bodyPr anchor="ctr"/>
          <a:lstStyle/>
          <a:p>
            <a:pPr algn="ctr"/>
            <a:endParaRPr lang="zh-CN" altLang="en-US">
              <a:solidFill>
                <a:srgbClr val="000000"/>
              </a:solidFill>
            </a:endParaRPr>
          </a:p>
        </p:txBody>
      </p:sp>
      <p:sp>
        <p:nvSpPr>
          <p:cNvPr id="10" name="椭圆 9"/>
          <p:cNvSpPr/>
          <p:nvPr/>
        </p:nvSpPr>
        <p:spPr>
          <a:xfrm>
            <a:off x="899592" y="1484784"/>
            <a:ext cx="3528392" cy="936104"/>
          </a:xfrm>
          <a:prstGeom prst="ellipse">
            <a:avLst/>
          </a:prstGeom>
        </p:spPr>
        <p:style>
          <a:lnRef idx="1">
            <a:schemeClr val="dk1"/>
          </a:lnRef>
          <a:fillRef idx="2">
            <a:schemeClr val="dk1"/>
          </a:fillRef>
          <a:effectRef idx="1">
            <a:schemeClr val="dk1"/>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a:solidFill>
                  <a:srgbClr val="000000"/>
                </a:solidFill>
                <a:latin typeface="Franklin Gothic Book" pitchFamily="34" charset="0"/>
                <a:ea typeface="黑体" pitchFamily="49" charset="-122"/>
              </a:rPr>
              <a:t>Mapping</a:t>
            </a:r>
            <a:endParaRPr lang="zh-CN" altLang="en-US">
              <a:solidFill>
                <a:srgbClr val="000000"/>
              </a:solidFill>
              <a:latin typeface="Franklin Gothic Book" pitchFamily="34" charset="0"/>
              <a:ea typeface="黑体" pitchFamily="49" charset="-122"/>
            </a:endParaRPr>
          </a:p>
        </p:txBody>
      </p:sp>
      <p:cxnSp>
        <p:nvCxnSpPr>
          <p:cNvPr id="12" name="直接箭头连接符 11"/>
          <p:cNvCxnSpPr/>
          <p:nvPr/>
        </p:nvCxnSpPr>
        <p:spPr>
          <a:xfrm rot="5400000" flipH="1" flipV="1">
            <a:off x="2051720" y="3068960"/>
            <a:ext cx="1008112"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4" name="直接箭头连接符 13"/>
          <p:cNvCxnSpPr>
            <a:stCxn id="6" idx="1"/>
            <a:endCxn id="10" idx="6"/>
          </p:cNvCxnSpPr>
          <p:nvPr/>
        </p:nvCxnSpPr>
        <p:spPr>
          <a:xfrm rot="10800000">
            <a:off x="4427984" y="1952836"/>
            <a:ext cx="864096" cy="1588"/>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488C4"/>
            </a:gs>
            <a:gs pos="53000">
              <a:srgbClr val="D4DEFF"/>
            </a:gs>
            <a:gs pos="83000">
              <a:srgbClr val="D4DEFF"/>
            </a:gs>
            <a:gs pos="100000">
              <a:srgbClr val="96AB94"/>
            </a:gs>
          </a:gsLst>
          <a:lin ang="2700000" scaled="0"/>
          <a:tileRect/>
        </a:gradFill>
        <a:effectLst/>
      </p:bgPr>
    </p:bg>
    <p:spTree>
      <p:nvGrpSpPr>
        <p:cNvPr id="1" name=""/>
        <p:cNvGrpSpPr/>
        <p:nvPr/>
      </p:nvGrpSpPr>
      <p:grpSpPr>
        <a:xfrm>
          <a:off x="0" y="0"/>
          <a:ext cx="0" cy="0"/>
          <a:chOff x="0" y="0"/>
          <a:chExt cx="0" cy="0"/>
        </a:xfrm>
      </p:grpSpPr>
      <p:sp>
        <p:nvSpPr>
          <p:cNvPr id="39938" name="标题 1"/>
          <p:cNvSpPr>
            <a:spLocks noGrp="1"/>
          </p:cNvSpPr>
          <p:nvPr>
            <p:ph type="title"/>
          </p:nvPr>
        </p:nvSpPr>
        <p:spPr>
          <a:xfrm>
            <a:off x="0" y="-171450"/>
            <a:ext cx="8229600" cy="1143000"/>
          </a:xfrm>
        </p:spPr>
        <p:txBody>
          <a:bodyPr>
            <a:normAutofit fontScale="90000"/>
          </a:bodyPr>
          <a:lstStyle/>
          <a:p>
            <a:pPr algn="l" eaLnBrk="1" hangingPunct="1"/>
            <a:r>
              <a:rPr lang="en-US" altLang="zh-CN" sz="3600" smtClean="0">
                <a:solidFill>
                  <a:srgbClr val="FAFA00"/>
                </a:solidFill>
                <a:latin typeface="Times New Roman" pitchFamily="18" charset="0"/>
                <a:cs typeface="Times New Roman" pitchFamily="18" charset="0"/>
              </a:rPr>
              <a:t/>
            </a:r>
            <a:br>
              <a:rPr lang="en-US" altLang="zh-CN" sz="3600" smtClean="0">
                <a:solidFill>
                  <a:srgbClr val="FAFA00"/>
                </a:solidFill>
                <a:latin typeface="Times New Roman" pitchFamily="18" charset="0"/>
                <a:cs typeface="Times New Roman" pitchFamily="18" charset="0"/>
              </a:rPr>
            </a:br>
            <a:r>
              <a:rPr lang="en-US" altLang="zh-CN" sz="3600" smtClean="0">
                <a:solidFill>
                  <a:srgbClr val="FAFA00"/>
                </a:solidFill>
                <a:latin typeface="Times New Roman" pitchFamily="18" charset="0"/>
                <a:cs typeface="Times New Roman" pitchFamily="18" charset="0"/>
              </a:rPr>
              <a:t>AF Modeling</a:t>
            </a:r>
            <a:endParaRPr lang="zh-CN" altLang="en-US" sz="3600" smtClean="0">
              <a:solidFill>
                <a:srgbClr val="FAFA00"/>
              </a:solidFill>
              <a:latin typeface="Times New Roman" pitchFamily="18" charset="0"/>
              <a:cs typeface="Times New Roman" pitchFamily="18" charset="0"/>
            </a:endParaRPr>
          </a:p>
        </p:txBody>
      </p:sp>
      <p:sp>
        <p:nvSpPr>
          <p:cNvPr id="56" name="灯片编号占位符 50"/>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AB5CBCC-DB74-4888-8960-A277781A7211}" type="slidenum">
              <a:rPr lang="zh-CN" altLang="en-US">
                <a:solidFill>
                  <a:srgbClr val="636363"/>
                </a:solidFill>
                <a:latin typeface="Times New Roman" pitchFamily="18" charset="0"/>
                <a:ea typeface="黑体" pitchFamily="49" charset="-122"/>
                <a:cs typeface="Times New Roman" pitchFamily="18" charset="0"/>
              </a:rPr>
              <a:pPr eaLnBrk="1" hangingPunct="1"/>
              <a:t>26</a:t>
            </a:fld>
            <a:endParaRPr lang="zh-CN" altLang="en-US">
              <a:solidFill>
                <a:srgbClr val="636363"/>
              </a:solidFill>
              <a:latin typeface="Times New Roman" pitchFamily="18" charset="0"/>
              <a:ea typeface="黑体" pitchFamily="49" charset="-122"/>
              <a:cs typeface="Times New Roman" pitchFamily="18" charset="0"/>
            </a:endParaRPr>
          </a:p>
        </p:txBody>
      </p:sp>
      <p:grpSp>
        <p:nvGrpSpPr>
          <p:cNvPr id="2" name="Group 2"/>
          <p:cNvGrpSpPr>
            <a:grpSpLocks/>
          </p:cNvGrpSpPr>
          <p:nvPr/>
        </p:nvGrpSpPr>
        <p:grpSpPr bwMode="auto">
          <a:xfrm>
            <a:off x="827088" y="260350"/>
            <a:ext cx="7777162" cy="6357938"/>
            <a:chOff x="1729" y="1209"/>
            <a:chExt cx="8255" cy="6565"/>
          </a:xfrm>
        </p:grpSpPr>
        <p:sp>
          <p:nvSpPr>
            <p:cNvPr id="45072" name="AutoShape 3"/>
            <p:cNvSpPr>
              <a:spLocks noChangeArrowheads="1"/>
            </p:cNvSpPr>
            <p:nvPr/>
          </p:nvSpPr>
          <p:spPr bwMode="auto">
            <a:xfrm rot="10800000">
              <a:off x="4633" y="2101"/>
              <a:ext cx="997" cy="706"/>
            </a:xfrm>
            <a:prstGeom prst="upArrow">
              <a:avLst>
                <a:gd name="adj1" fmla="val 63435"/>
                <a:gd name="adj2" fmla="val 93889"/>
              </a:avLst>
            </a:prstGeom>
            <a:gradFill rotWithShape="1">
              <a:gsLst>
                <a:gs pos="0">
                  <a:srgbClr val="6C6C6C"/>
                </a:gs>
                <a:gs pos="100000">
                  <a:srgbClr val="EAEAEA"/>
                </a:gs>
              </a:gsLst>
              <a:lin ang="5400000" scaled="1"/>
            </a:gradFill>
            <a:ln w="9525">
              <a:solidFill>
                <a:srgbClr val="C0C0C0"/>
              </a:solidFill>
              <a:miter lim="800000"/>
              <a:headEnd/>
              <a:tailEnd/>
            </a:ln>
          </p:spPr>
          <p:txBody>
            <a:bodyPr vert="eaVert"/>
            <a:lstStyle/>
            <a:p>
              <a:endParaRPr lang="zh-CN" altLang="en-US" sz="1600">
                <a:latin typeface="Times New Roman" pitchFamily="18" charset="0"/>
                <a:cs typeface="Times New Roman" pitchFamily="18" charset="0"/>
              </a:endParaRPr>
            </a:p>
          </p:txBody>
        </p:sp>
        <p:sp>
          <p:nvSpPr>
            <p:cNvPr id="45073" name="Line 5"/>
            <p:cNvSpPr>
              <a:spLocks noChangeShapeType="1"/>
            </p:cNvSpPr>
            <p:nvPr/>
          </p:nvSpPr>
          <p:spPr bwMode="auto">
            <a:xfrm flipV="1">
              <a:off x="3705" y="4716"/>
              <a:ext cx="4140" cy="1401"/>
            </a:xfrm>
            <a:prstGeom prst="line">
              <a:avLst/>
            </a:prstGeom>
            <a:noFill/>
            <a:ln w="9525">
              <a:solidFill>
                <a:srgbClr val="000000"/>
              </a:solidFill>
              <a:prstDash val="lgDash"/>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5074" name="Line 6"/>
            <p:cNvSpPr>
              <a:spLocks noChangeShapeType="1"/>
            </p:cNvSpPr>
            <p:nvPr/>
          </p:nvSpPr>
          <p:spPr bwMode="auto">
            <a:xfrm>
              <a:off x="2985" y="3312"/>
              <a:ext cx="0" cy="2184"/>
            </a:xfrm>
            <a:prstGeom prst="line">
              <a:avLst/>
            </a:prstGeom>
            <a:noFill/>
            <a:ln w="9525">
              <a:solidFill>
                <a:srgbClr val="000000"/>
              </a:solidFill>
              <a:prstDash val="lgDash"/>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5075" name="Oval 7"/>
            <p:cNvSpPr>
              <a:spLocks noChangeArrowheads="1"/>
            </p:cNvSpPr>
            <p:nvPr/>
          </p:nvSpPr>
          <p:spPr bwMode="auto">
            <a:xfrm>
              <a:off x="1882" y="2399"/>
              <a:ext cx="1823" cy="913"/>
            </a:xfrm>
            <a:prstGeom prst="ellipse">
              <a:avLst/>
            </a:prstGeom>
            <a:solidFill>
              <a:srgbClr val="EAEAEA"/>
            </a:solidFill>
            <a:ln w="9525">
              <a:solidFill>
                <a:srgbClr val="000000"/>
              </a:solidFill>
              <a:round/>
              <a:headEnd/>
              <a:tailEnd/>
            </a:ln>
          </p:spPr>
          <p:txBody>
            <a:bodyPr/>
            <a:lstStyle/>
            <a:p>
              <a:pPr algn="ctr"/>
              <a:endParaRPr lang="zh-CN" altLang="zh-CN" sz="1200">
                <a:latin typeface="Times New Roman" pitchFamily="18" charset="0"/>
                <a:cs typeface="Times New Roman" pitchFamily="18" charset="0"/>
              </a:endParaRPr>
            </a:p>
          </p:txBody>
        </p:sp>
        <p:sp>
          <p:nvSpPr>
            <p:cNvPr id="45076" name="Line 8"/>
            <p:cNvSpPr>
              <a:spLocks noChangeShapeType="1"/>
            </p:cNvSpPr>
            <p:nvPr/>
          </p:nvSpPr>
          <p:spPr bwMode="auto">
            <a:xfrm flipH="1" flipV="1">
              <a:off x="3697" y="2977"/>
              <a:ext cx="1020" cy="1092"/>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5077" name="Text Box 9"/>
            <p:cNvSpPr txBox="1">
              <a:spLocks noChangeArrowheads="1"/>
            </p:cNvSpPr>
            <p:nvPr/>
          </p:nvSpPr>
          <p:spPr bwMode="auto">
            <a:xfrm>
              <a:off x="3600" y="3780"/>
              <a:ext cx="1440"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endParaRPr lang="zh-CN" altLang="zh-CN" sz="1600">
                <a:latin typeface="Times New Roman" pitchFamily="18" charset="0"/>
                <a:cs typeface="Times New Roman" pitchFamily="18" charset="0"/>
              </a:endParaRPr>
            </a:p>
          </p:txBody>
        </p:sp>
        <p:sp>
          <p:nvSpPr>
            <p:cNvPr id="45078" name="Rectangle 10"/>
            <p:cNvSpPr>
              <a:spLocks noChangeArrowheads="1"/>
            </p:cNvSpPr>
            <p:nvPr/>
          </p:nvSpPr>
          <p:spPr bwMode="auto">
            <a:xfrm>
              <a:off x="3564" y="3217"/>
              <a:ext cx="1440" cy="391"/>
            </a:xfrm>
            <a:prstGeom prst="rect">
              <a:avLst/>
            </a:prstGeom>
            <a:solidFill>
              <a:srgbClr val="FFFFFF"/>
            </a:solidFill>
            <a:ln w="9525">
              <a:solidFill>
                <a:srgbClr val="000000"/>
              </a:solidFill>
              <a:miter lim="800000"/>
              <a:headEnd/>
              <a:tailEnd/>
            </a:ln>
          </p:spPr>
          <p:txBody>
            <a:bodyPr/>
            <a:lstStyle/>
            <a:p>
              <a:pPr algn="ctr"/>
              <a:r>
                <a:rPr lang="en-US" altLang="zh-CN" sz="1600" dirty="0">
                  <a:latin typeface="Times New Roman" pitchFamily="18" charset="0"/>
                  <a:cs typeface="Times New Roman" pitchFamily="18" charset="0"/>
                </a:rPr>
                <a:t>measurement</a:t>
              </a:r>
              <a:endParaRPr lang="zh-CN" altLang="zh-CN" sz="1600" dirty="0">
                <a:latin typeface="Times New Roman" pitchFamily="18" charset="0"/>
                <a:cs typeface="Times New Roman" pitchFamily="18" charset="0"/>
              </a:endParaRPr>
            </a:p>
          </p:txBody>
        </p:sp>
        <p:sp>
          <p:nvSpPr>
            <p:cNvPr id="45079" name="Line 11"/>
            <p:cNvSpPr>
              <a:spLocks noChangeShapeType="1"/>
            </p:cNvSpPr>
            <p:nvPr/>
          </p:nvSpPr>
          <p:spPr bwMode="auto">
            <a:xfrm flipH="1">
              <a:off x="3705" y="4693"/>
              <a:ext cx="1072" cy="111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5080" name="Text Box 12"/>
            <p:cNvSpPr txBox="1">
              <a:spLocks noChangeArrowheads="1"/>
            </p:cNvSpPr>
            <p:nvPr/>
          </p:nvSpPr>
          <p:spPr bwMode="auto">
            <a:xfrm>
              <a:off x="3600" y="4494"/>
              <a:ext cx="1440"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endParaRPr lang="zh-CN" altLang="zh-CN" sz="1600">
                <a:latin typeface="Times New Roman" pitchFamily="18" charset="0"/>
                <a:cs typeface="Times New Roman" pitchFamily="18" charset="0"/>
              </a:endParaRPr>
            </a:p>
          </p:txBody>
        </p:sp>
        <p:sp>
          <p:nvSpPr>
            <p:cNvPr id="45081" name="Oval 13"/>
            <p:cNvSpPr>
              <a:spLocks noChangeArrowheads="1"/>
            </p:cNvSpPr>
            <p:nvPr/>
          </p:nvSpPr>
          <p:spPr bwMode="auto">
            <a:xfrm>
              <a:off x="1958" y="5496"/>
              <a:ext cx="1747" cy="936"/>
            </a:xfrm>
            <a:prstGeom prst="ellipse">
              <a:avLst/>
            </a:prstGeom>
            <a:solidFill>
              <a:srgbClr val="EAEAEA"/>
            </a:solidFill>
            <a:ln w="9525">
              <a:solidFill>
                <a:srgbClr val="000000"/>
              </a:solidFill>
              <a:round/>
              <a:headEnd/>
              <a:tailEnd/>
            </a:ln>
          </p:spPr>
          <p:txBody>
            <a:bodyPr/>
            <a:lstStyle/>
            <a:p>
              <a:pPr algn="ctr"/>
              <a:endParaRPr lang="zh-CN" altLang="zh-CN" sz="1600">
                <a:latin typeface="Times New Roman" pitchFamily="18" charset="0"/>
                <a:cs typeface="Times New Roman" pitchFamily="18" charset="0"/>
              </a:endParaRPr>
            </a:p>
          </p:txBody>
        </p:sp>
        <p:sp>
          <p:nvSpPr>
            <p:cNvPr id="45082" name="Rectangle 14"/>
            <p:cNvSpPr>
              <a:spLocks noChangeArrowheads="1"/>
            </p:cNvSpPr>
            <p:nvPr/>
          </p:nvSpPr>
          <p:spPr bwMode="auto">
            <a:xfrm>
              <a:off x="3691" y="5001"/>
              <a:ext cx="1477" cy="372"/>
            </a:xfrm>
            <a:prstGeom prst="rect">
              <a:avLst/>
            </a:prstGeom>
            <a:solidFill>
              <a:srgbClr val="FFFFFF"/>
            </a:solidFill>
            <a:ln w="9525">
              <a:solidFill>
                <a:srgbClr val="000000"/>
              </a:solidFill>
              <a:miter lim="800000"/>
              <a:headEnd/>
              <a:tailEnd/>
            </a:ln>
          </p:spPr>
          <p:txBody>
            <a:bodyPr/>
            <a:lstStyle/>
            <a:p>
              <a:pPr algn="ctr"/>
              <a:r>
                <a:rPr lang="en-US" altLang="zh-CN" sz="1600" dirty="0">
                  <a:latin typeface="Times New Roman" pitchFamily="18" charset="0"/>
                  <a:cs typeface="Times New Roman" pitchFamily="18" charset="0"/>
                </a:rPr>
                <a:t>measurement</a:t>
              </a:r>
              <a:endParaRPr lang="zh-CN" altLang="zh-CN" sz="1600" dirty="0">
                <a:latin typeface="Times New Roman" pitchFamily="18" charset="0"/>
                <a:cs typeface="Times New Roman" pitchFamily="18" charset="0"/>
              </a:endParaRPr>
            </a:p>
          </p:txBody>
        </p:sp>
        <p:sp>
          <p:nvSpPr>
            <p:cNvPr id="45083" name="Oval 15"/>
            <p:cNvSpPr>
              <a:spLocks noChangeArrowheads="1"/>
            </p:cNvSpPr>
            <p:nvPr/>
          </p:nvSpPr>
          <p:spPr bwMode="auto">
            <a:xfrm>
              <a:off x="7605" y="3737"/>
              <a:ext cx="1997" cy="1190"/>
            </a:xfrm>
            <a:prstGeom prst="ellipse">
              <a:avLst/>
            </a:prstGeom>
            <a:solidFill>
              <a:srgbClr val="EAEAEA"/>
            </a:solidFill>
            <a:ln w="9525">
              <a:solidFill>
                <a:srgbClr val="000000"/>
              </a:solidFill>
              <a:round/>
              <a:headEnd/>
              <a:tailEnd/>
            </a:ln>
          </p:spPr>
          <p:txBody>
            <a:bodyPr/>
            <a:lstStyle/>
            <a:p>
              <a:pPr algn="ctr"/>
              <a:r>
                <a:rPr lang="en-US" altLang="zh-CN" sz="1600" dirty="0">
                  <a:latin typeface="Times New Roman" pitchFamily="18" charset="0"/>
                  <a:cs typeface="Times New Roman" pitchFamily="18" charset="0"/>
                </a:rPr>
                <a:t>Low level </a:t>
              </a:r>
              <a:r>
                <a:rPr lang="en-US" altLang="zh-CN" sz="1600" dirty="0" smtClean="0">
                  <a:latin typeface="Times New Roman" pitchFamily="18" charset="0"/>
                  <a:cs typeface="Times New Roman" pitchFamily="18" charset="0"/>
                </a:rPr>
                <a:t>features(color, texture etc)</a:t>
              </a:r>
              <a:endParaRPr lang="zh-CN" altLang="zh-CN" sz="1600" dirty="0">
                <a:latin typeface="Times New Roman" pitchFamily="18" charset="0"/>
                <a:cs typeface="Times New Roman" pitchFamily="18" charset="0"/>
              </a:endParaRPr>
            </a:p>
          </p:txBody>
        </p:sp>
        <p:sp>
          <p:nvSpPr>
            <p:cNvPr id="22" name="Rectangle 16"/>
            <p:cNvSpPr>
              <a:spLocks noChangeArrowheads="1"/>
            </p:cNvSpPr>
            <p:nvPr/>
          </p:nvSpPr>
          <p:spPr bwMode="auto">
            <a:xfrm>
              <a:off x="2265" y="4109"/>
              <a:ext cx="1078" cy="446"/>
            </a:xfrm>
            <a:prstGeom prst="rect">
              <a:avLst/>
            </a:prstGeom>
            <a:solidFill>
              <a:srgbClr val="FFFFFF"/>
            </a:solidFill>
            <a:ln w="9525">
              <a:solidFill>
                <a:srgbClr val="000000"/>
              </a:solidFill>
              <a:miter lim="800000"/>
              <a:headEnd/>
              <a:tailEnd/>
            </a:ln>
            <a:effectLst>
              <a:outerShdw dist="107763" dir="18900000" algn="ctr" rotWithShape="0">
                <a:srgbClr val="808080">
                  <a:alpha val="50000"/>
                </a:srgbClr>
              </a:outerShdw>
            </a:effectLst>
          </p:spPr>
          <p:txBody>
            <a:bodyPr/>
            <a:lstStyle/>
            <a:p>
              <a:pPr algn="ctr"/>
              <a:r>
                <a:rPr lang="en-US" altLang="zh-CN" sz="1600" dirty="0">
                  <a:latin typeface="Times New Roman" pitchFamily="18" charset="0"/>
                  <a:cs typeface="Times New Roman" pitchFamily="18" charset="0"/>
                </a:rPr>
                <a:t>mapping</a:t>
              </a:r>
              <a:endParaRPr lang="zh-CN" altLang="zh-CN" sz="1600" dirty="0">
                <a:latin typeface="Times New Roman" pitchFamily="18" charset="0"/>
                <a:cs typeface="Times New Roman" pitchFamily="18" charset="0"/>
              </a:endParaRPr>
            </a:p>
          </p:txBody>
        </p:sp>
        <p:sp>
          <p:nvSpPr>
            <p:cNvPr id="23" name="Rectangle 17"/>
            <p:cNvSpPr>
              <a:spLocks noChangeArrowheads="1"/>
            </p:cNvSpPr>
            <p:nvPr/>
          </p:nvSpPr>
          <p:spPr bwMode="auto">
            <a:xfrm>
              <a:off x="6120" y="4938"/>
              <a:ext cx="1036" cy="434"/>
            </a:xfrm>
            <a:prstGeom prst="rect">
              <a:avLst/>
            </a:prstGeom>
            <a:solidFill>
              <a:srgbClr val="FFFFFF"/>
            </a:solidFill>
            <a:ln w="9525">
              <a:solidFill>
                <a:srgbClr val="000000"/>
              </a:solidFill>
              <a:miter lim="800000"/>
              <a:headEnd/>
              <a:tailEnd/>
            </a:ln>
            <a:effectLst>
              <a:outerShdw dist="107763" dir="18900000" algn="ctr" rotWithShape="0">
                <a:srgbClr val="808080">
                  <a:alpha val="50000"/>
                </a:srgbClr>
              </a:outerShdw>
            </a:effectLst>
          </p:spPr>
          <p:txBody>
            <a:bodyPr/>
            <a:lstStyle/>
            <a:p>
              <a:pPr algn="ctr"/>
              <a:r>
                <a:rPr lang="en-US" altLang="zh-CN" sz="1600">
                  <a:latin typeface="Times New Roman" pitchFamily="18" charset="0"/>
                  <a:cs typeface="Times New Roman" pitchFamily="18" charset="0"/>
                </a:rPr>
                <a:t>mapping</a:t>
              </a:r>
              <a:endParaRPr lang="zh-CN" altLang="zh-CN" sz="1600">
                <a:latin typeface="Times New Roman" pitchFamily="18" charset="0"/>
                <a:cs typeface="Times New Roman" pitchFamily="18" charset="0"/>
              </a:endParaRPr>
            </a:p>
          </p:txBody>
        </p:sp>
        <p:sp>
          <p:nvSpPr>
            <p:cNvPr id="45086" name="Line 18"/>
            <p:cNvSpPr>
              <a:spLocks noChangeShapeType="1"/>
            </p:cNvSpPr>
            <p:nvPr/>
          </p:nvSpPr>
          <p:spPr bwMode="auto">
            <a:xfrm>
              <a:off x="3705" y="2688"/>
              <a:ext cx="4445" cy="1124"/>
            </a:xfrm>
            <a:prstGeom prst="line">
              <a:avLst/>
            </a:prstGeom>
            <a:noFill/>
            <a:ln w="9525">
              <a:solidFill>
                <a:srgbClr val="000000"/>
              </a:solidFill>
              <a:prstDash val="lgDash"/>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 name="Rectangle 19"/>
            <p:cNvSpPr>
              <a:spLocks noChangeArrowheads="1"/>
            </p:cNvSpPr>
            <p:nvPr/>
          </p:nvSpPr>
          <p:spPr bwMode="auto">
            <a:xfrm>
              <a:off x="6086" y="3165"/>
              <a:ext cx="986" cy="424"/>
            </a:xfrm>
            <a:prstGeom prst="rect">
              <a:avLst/>
            </a:prstGeom>
            <a:solidFill>
              <a:srgbClr val="FFFFFF"/>
            </a:solidFill>
            <a:ln w="9525">
              <a:solidFill>
                <a:srgbClr val="000000"/>
              </a:solidFill>
              <a:miter lim="800000"/>
              <a:headEnd/>
              <a:tailEnd/>
            </a:ln>
            <a:effectLst>
              <a:outerShdw dist="107763" dir="18900000" algn="ctr" rotWithShape="0">
                <a:srgbClr val="808080">
                  <a:alpha val="50000"/>
                </a:srgbClr>
              </a:outerShdw>
            </a:effectLst>
          </p:spPr>
          <p:txBody>
            <a:bodyPr/>
            <a:lstStyle/>
            <a:p>
              <a:pPr algn="ctr"/>
              <a:r>
                <a:rPr lang="en-US" altLang="zh-CN" sz="1600" dirty="0">
                  <a:latin typeface="Times New Roman" pitchFamily="18" charset="0"/>
                  <a:cs typeface="Times New Roman" pitchFamily="18" charset="0"/>
                </a:rPr>
                <a:t>mapping</a:t>
              </a:r>
              <a:endParaRPr lang="zh-CN" altLang="zh-CN" sz="1600" dirty="0">
                <a:latin typeface="Times New Roman" pitchFamily="18" charset="0"/>
                <a:cs typeface="Times New Roman" pitchFamily="18" charset="0"/>
              </a:endParaRPr>
            </a:p>
          </p:txBody>
        </p:sp>
        <p:sp>
          <p:nvSpPr>
            <p:cNvPr id="45088" name="AutoShape 20"/>
            <p:cNvSpPr>
              <a:spLocks noChangeArrowheads="1"/>
            </p:cNvSpPr>
            <p:nvPr/>
          </p:nvSpPr>
          <p:spPr bwMode="auto">
            <a:xfrm>
              <a:off x="1729" y="2220"/>
              <a:ext cx="7949" cy="4368"/>
            </a:xfrm>
            <a:prstGeom prst="roundRect">
              <a:avLst>
                <a:gd name="adj" fmla="val 3407"/>
              </a:avLst>
            </a:prstGeom>
            <a:noFill/>
            <a:ln w="9525">
              <a:solidFill>
                <a:srgbClr val="000000"/>
              </a:solidFill>
              <a:prstDash val="dashDot"/>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1600">
                <a:latin typeface="Times New Roman" pitchFamily="18" charset="0"/>
                <a:cs typeface="Times New Roman" pitchFamily="18" charset="0"/>
              </a:endParaRPr>
            </a:p>
          </p:txBody>
        </p:sp>
        <p:sp>
          <p:nvSpPr>
            <p:cNvPr id="45089" name="AutoShape 21"/>
            <p:cNvSpPr>
              <a:spLocks noChangeArrowheads="1"/>
            </p:cNvSpPr>
            <p:nvPr/>
          </p:nvSpPr>
          <p:spPr bwMode="auto">
            <a:xfrm>
              <a:off x="5010" y="6669"/>
              <a:ext cx="1440" cy="387"/>
            </a:xfrm>
            <a:prstGeom prst="downArrow">
              <a:avLst>
                <a:gd name="adj1" fmla="val 54167"/>
                <a:gd name="adj2" fmla="val 59949"/>
              </a:avLst>
            </a:prstGeom>
            <a:gradFill rotWithShape="1">
              <a:gsLst>
                <a:gs pos="0">
                  <a:srgbClr val="EAEAEA"/>
                </a:gs>
                <a:gs pos="100000">
                  <a:srgbClr val="6C6C6C"/>
                </a:gs>
              </a:gsLst>
              <a:lin ang="5400000" scaled="1"/>
            </a:gradFill>
            <a:ln w="9525">
              <a:solidFill>
                <a:srgbClr val="C0C0C0"/>
              </a:solidFill>
              <a:miter lim="800000"/>
              <a:headEnd/>
              <a:tailEnd/>
            </a:ln>
          </p:spPr>
          <p:txBody>
            <a:bodyPr vert="eaVert"/>
            <a:lstStyle/>
            <a:p>
              <a:endParaRPr lang="zh-CN" altLang="en-US" sz="1600">
                <a:latin typeface="Times New Roman" pitchFamily="18" charset="0"/>
                <a:cs typeface="Times New Roman" pitchFamily="18" charset="0"/>
              </a:endParaRPr>
            </a:p>
          </p:txBody>
        </p:sp>
        <p:sp>
          <p:nvSpPr>
            <p:cNvPr id="45090" name="AutoShape 22"/>
            <p:cNvSpPr>
              <a:spLocks noChangeArrowheads="1"/>
            </p:cNvSpPr>
            <p:nvPr/>
          </p:nvSpPr>
          <p:spPr bwMode="auto">
            <a:xfrm>
              <a:off x="4140" y="1209"/>
              <a:ext cx="2340" cy="780"/>
            </a:xfrm>
            <a:prstGeom prst="cube">
              <a:avLst>
                <a:gd name="adj" fmla="val 25000"/>
              </a:avLst>
            </a:prstGeom>
            <a:solidFill>
              <a:srgbClr val="FFFFFF"/>
            </a:solidFill>
            <a:ln w="9525">
              <a:solidFill>
                <a:srgbClr val="000000"/>
              </a:solidFill>
              <a:miter lim="800000"/>
              <a:headEnd/>
              <a:tailEnd/>
            </a:ln>
          </p:spPr>
          <p:txBody>
            <a:bodyPr/>
            <a:lstStyle/>
            <a:p>
              <a:pPr algn="ctr"/>
              <a:r>
                <a:rPr lang="en-US" altLang="zh-CN" sz="1600" b="1">
                  <a:solidFill>
                    <a:srgbClr val="C00000"/>
                  </a:solidFill>
                  <a:latin typeface="Times New Roman" pitchFamily="18" charset="0"/>
                  <a:cs typeface="Times New Roman" pitchFamily="18" charset="0"/>
                </a:rPr>
                <a:t>Theoretical model</a:t>
              </a:r>
              <a:endParaRPr lang="zh-CN" altLang="zh-CN" sz="1600">
                <a:solidFill>
                  <a:srgbClr val="C00000"/>
                </a:solidFill>
                <a:latin typeface="Times New Roman" pitchFamily="18" charset="0"/>
                <a:cs typeface="Times New Roman" pitchFamily="18" charset="0"/>
              </a:endParaRPr>
            </a:p>
          </p:txBody>
        </p:sp>
        <p:grpSp>
          <p:nvGrpSpPr>
            <p:cNvPr id="3" name="Group 23"/>
            <p:cNvGrpSpPr>
              <a:grpSpLocks/>
            </p:cNvGrpSpPr>
            <p:nvPr/>
          </p:nvGrpSpPr>
          <p:grpSpPr bwMode="auto">
            <a:xfrm>
              <a:off x="3420" y="7128"/>
              <a:ext cx="720" cy="624"/>
              <a:chOff x="5040" y="7212"/>
              <a:chExt cx="1080" cy="936"/>
            </a:xfrm>
          </p:grpSpPr>
          <p:sp>
            <p:nvSpPr>
              <p:cNvPr id="45112" name="AutoShape 24"/>
              <p:cNvSpPr>
                <a:spLocks noChangeArrowheads="1"/>
              </p:cNvSpPr>
              <p:nvPr/>
            </p:nvSpPr>
            <p:spPr bwMode="auto">
              <a:xfrm>
                <a:off x="5400" y="7212"/>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sp>
            <p:nvSpPr>
              <p:cNvPr id="45113" name="AutoShape 25"/>
              <p:cNvSpPr>
                <a:spLocks noChangeArrowheads="1"/>
              </p:cNvSpPr>
              <p:nvPr/>
            </p:nvSpPr>
            <p:spPr bwMode="auto">
              <a:xfrm>
                <a:off x="5220" y="7368"/>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sp>
            <p:nvSpPr>
              <p:cNvPr id="45114" name="AutoShape 26"/>
              <p:cNvSpPr>
                <a:spLocks noChangeArrowheads="1"/>
              </p:cNvSpPr>
              <p:nvPr/>
            </p:nvSpPr>
            <p:spPr bwMode="auto">
              <a:xfrm>
                <a:off x="5040" y="7524"/>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grpSp>
        <p:grpSp>
          <p:nvGrpSpPr>
            <p:cNvPr id="4" name="Group 27"/>
            <p:cNvGrpSpPr>
              <a:grpSpLocks/>
            </p:cNvGrpSpPr>
            <p:nvPr/>
          </p:nvGrpSpPr>
          <p:grpSpPr bwMode="auto">
            <a:xfrm>
              <a:off x="5040" y="7128"/>
              <a:ext cx="720" cy="624"/>
              <a:chOff x="5040" y="7212"/>
              <a:chExt cx="1080" cy="936"/>
            </a:xfrm>
          </p:grpSpPr>
          <p:sp>
            <p:nvSpPr>
              <p:cNvPr id="45109" name="AutoShape 28"/>
              <p:cNvSpPr>
                <a:spLocks noChangeArrowheads="1"/>
              </p:cNvSpPr>
              <p:nvPr/>
            </p:nvSpPr>
            <p:spPr bwMode="auto">
              <a:xfrm>
                <a:off x="5400" y="7212"/>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sp>
            <p:nvSpPr>
              <p:cNvPr id="45110" name="AutoShape 29"/>
              <p:cNvSpPr>
                <a:spLocks noChangeArrowheads="1"/>
              </p:cNvSpPr>
              <p:nvPr/>
            </p:nvSpPr>
            <p:spPr bwMode="auto">
              <a:xfrm>
                <a:off x="5220" y="7368"/>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sp>
            <p:nvSpPr>
              <p:cNvPr id="45111" name="AutoShape 30"/>
              <p:cNvSpPr>
                <a:spLocks noChangeArrowheads="1"/>
              </p:cNvSpPr>
              <p:nvPr/>
            </p:nvSpPr>
            <p:spPr bwMode="auto">
              <a:xfrm>
                <a:off x="5040" y="7524"/>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grpSp>
        <p:grpSp>
          <p:nvGrpSpPr>
            <p:cNvPr id="5" name="Group 31"/>
            <p:cNvGrpSpPr>
              <a:grpSpLocks/>
            </p:cNvGrpSpPr>
            <p:nvPr/>
          </p:nvGrpSpPr>
          <p:grpSpPr bwMode="auto">
            <a:xfrm>
              <a:off x="6660" y="7128"/>
              <a:ext cx="720" cy="624"/>
              <a:chOff x="5040" y="7212"/>
              <a:chExt cx="1080" cy="936"/>
            </a:xfrm>
          </p:grpSpPr>
          <p:sp>
            <p:nvSpPr>
              <p:cNvPr id="45106" name="AutoShape 32"/>
              <p:cNvSpPr>
                <a:spLocks noChangeArrowheads="1"/>
              </p:cNvSpPr>
              <p:nvPr/>
            </p:nvSpPr>
            <p:spPr bwMode="auto">
              <a:xfrm>
                <a:off x="5400" y="7212"/>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sp>
            <p:nvSpPr>
              <p:cNvPr id="45107" name="AutoShape 33"/>
              <p:cNvSpPr>
                <a:spLocks noChangeArrowheads="1"/>
              </p:cNvSpPr>
              <p:nvPr/>
            </p:nvSpPr>
            <p:spPr bwMode="auto">
              <a:xfrm>
                <a:off x="5220" y="7368"/>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sp>
            <p:nvSpPr>
              <p:cNvPr id="45108" name="AutoShape 34"/>
              <p:cNvSpPr>
                <a:spLocks noChangeArrowheads="1"/>
              </p:cNvSpPr>
              <p:nvPr/>
            </p:nvSpPr>
            <p:spPr bwMode="auto">
              <a:xfrm>
                <a:off x="5040" y="7524"/>
                <a:ext cx="720" cy="624"/>
              </a:xfrm>
              <a:prstGeom prst="foldedCorner">
                <a:avLst>
                  <a:gd name="adj" fmla="val 12500"/>
                </a:avLst>
              </a:prstGeom>
              <a:solidFill>
                <a:srgbClr val="FFFFFF"/>
              </a:solid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grpSp>
        <p:sp>
          <p:nvSpPr>
            <p:cNvPr id="45094" name="Text Box 35"/>
            <p:cNvSpPr txBox="1">
              <a:spLocks noChangeArrowheads="1"/>
            </p:cNvSpPr>
            <p:nvPr/>
          </p:nvSpPr>
          <p:spPr bwMode="auto">
            <a:xfrm>
              <a:off x="7691" y="7306"/>
              <a:ext cx="2293"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eaLnBrk="1" hangingPunct="1"/>
              <a:r>
                <a:rPr lang="en-US" altLang="zh-CN" sz="1600" b="1">
                  <a:solidFill>
                    <a:srgbClr val="C00000"/>
                  </a:solidFill>
                  <a:latin typeface="Times New Roman" pitchFamily="18" charset="0"/>
                  <a:cs typeface="Times New Roman" pitchFamily="18" charset="0"/>
                </a:rPr>
                <a:t>Information organization modeling</a:t>
              </a:r>
              <a:endParaRPr lang="zh-CN" altLang="zh-CN" sz="1600">
                <a:solidFill>
                  <a:srgbClr val="C00000"/>
                </a:solidFill>
                <a:latin typeface="Times New Roman" pitchFamily="18" charset="0"/>
                <a:cs typeface="Times New Roman" pitchFamily="18" charset="0"/>
              </a:endParaRPr>
            </a:p>
          </p:txBody>
        </p:sp>
        <p:sp>
          <p:nvSpPr>
            <p:cNvPr id="45095" name="Text Box 36"/>
            <p:cNvSpPr txBox="1">
              <a:spLocks noChangeArrowheads="1"/>
            </p:cNvSpPr>
            <p:nvPr/>
          </p:nvSpPr>
          <p:spPr bwMode="auto">
            <a:xfrm>
              <a:off x="7385" y="5964"/>
              <a:ext cx="1765"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eaLnBrk="1" hangingPunct="1"/>
              <a:r>
                <a:rPr lang="en-US" altLang="zh-CN" sz="1600" b="1" dirty="0">
                  <a:solidFill>
                    <a:srgbClr val="C00000"/>
                  </a:solidFill>
                  <a:latin typeface="Times New Roman" pitchFamily="18" charset="0"/>
                  <a:cs typeface="Times New Roman" pitchFamily="18" charset="0"/>
                </a:rPr>
                <a:t>Mathematical modeling</a:t>
              </a:r>
              <a:endParaRPr lang="zh-CN" altLang="zh-CN" sz="1600" dirty="0">
                <a:solidFill>
                  <a:srgbClr val="C00000"/>
                </a:solidFill>
                <a:latin typeface="Times New Roman" pitchFamily="18" charset="0"/>
                <a:cs typeface="Times New Roman" pitchFamily="18" charset="0"/>
              </a:endParaRPr>
            </a:p>
          </p:txBody>
        </p:sp>
        <p:grpSp>
          <p:nvGrpSpPr>
            <p:cNvPr id="6" name="Group 37"/>
            <p:cNvGrpSpPr>
              <a:grpSpLocks/>
            </p:cNvGrpSpPr>
            <p:nvPr/>
          </p:nvGrpSpPr>
          <p:grpSpPr bwMode="auto">
            <a:xfrm>
              <a:off x="3945" y="3861"/>
              <a:ext cx="1925" cy="917"/>
              <a:chOff x="3945" y="3861"/>
              <a:chExt cx="1925" cy="917"/>
            </a:xfrm>
          </p:grpSpPr>
          <p:sp>
            <p:nvSpPr>
              <p:cNvPr id="45104" name="Oval 38"/>
              <p:cNvSpPr>
                <a:spLocks noChangeArrowheads="1"/>
              </p:cNvSpPr>
              <p:nvPr/>
            </p:nvSpPr>
            <p:spPr bwMode="auto">
              <a:xfrm>
                <a:off x="4939" y="4066"/>
                <a:ext cx="931" cy="624"/>
              </a:xfrm>
              <a:prstGeom prst="ellipse">
                <a:avLst/>
              </a:prstGeom>
              <a:solidFill>
                <a:srgbClr val="FFFFFF"/>
              </a:solidFill>
              <a:ln w="9525">
                <a:solidFill>
                  <a:srgbClr val="000000"/>
                </a:solidFill>
                <a:round/>
                <a:headEnd/>
                <a:tailEnd/>
              </a:ln>
            </p:spPr>
            <p:txBody>
              <a:bodyPr/>
              <a:lstStyle/>
              <a:p>
                <a:pPr algn="r"/>
                <a:r>
                  <a:rPr lang="en-US" altLang="zh-CN" sz="1600" b="1">
                    <a:latin typeface="Times New Roman" pitchFamily="18" charset="0"/>
                    <a:cs typeface="Times New Roman" pitchFamily="18" charset="0"/>
                  </a:rPr>
                  <a:t>User</a:t>
                </a:r>
                <a:endParaRPr lang="zh-CN" altLang="zh-CN" sz="1600">
                  <a:latin typeface="Times New Roman" pitchFamily="18" charset="0"/>
                  <a:cs typeface="Times New Roman" pitchFamily="18" charset="0"/>
                </a:endParaRPr>
              </a:p>
            </p:txBody>
          </p:sp>
          <p:pic>
            <p:nvPicPr>
              <p:cNvPr id="45105" name="Picture 40" descr="images"/>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xmlns="" val="0"/>
                  </a:ext>
                </a:extLst>
              </a:blip>
              <a:srcRect/>
              <a:stretch>
                <a:fillRect/>
              </a:stretch>
            </p:blipFill>
            <p:spPr bwMode="auto">
              <a:xfrm>
                <a:off x="3945" y="3861"/>
                <a:ext cx="1074" cy="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5097" name="Line 41"/>
            <p:cNvSpPr>
              <a:spLocks noChangeShapeType="1"/>
            </p:cNvSpPr>
            <p:nvPr/>
          </p:nvSpPr>
          <p:spPr bwMode="auto">
            <a:xfrm flipH="1">
              <a:off x="5884" y="4376"/>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7" name="Group 42"/>
            <p:cNvGrpSpPr>
              <a:grpSpLocks/>
            </p:cNvGrpSpPr>
            <p:nvPr/>
          </p:nvGrpSpPr>
          <p:grpSpPr bwMode="auto">
            <a:xfrm>
              <a:off x="6000" y="4051"/>
              <a:ext cx="1620" cy="624"/>
              <a:chOff x="6000" y="4009"/>
              <a:chExt cx="1620" cy="624"/>
            </a:xfrm>
          </p:grpSpPr>
          <p:sp>
            <p:nvSpPr>
              <p:cNvPr id="45099" name="Line 43"/>
              <p:cNvSpPr>
                <a:spLocks noChangeShapeType="1"/>
              </p:cNvSpPr>
              <p:nvPr/>
            </p:nvSpPr>
            <p:spPr bwMode="auto">
              <a:xfrm>
                <a:off x="6756" y="4323"/>
                <a:ext cx="845"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8" name="Group 44"/>
              <p:cNvGrpSpPr>
                <a:grpSpLocks/>
              </p:cNvGrpSpPr>
              <p:nvPr/>
            </p:nvGrpSpPr>
            <p:grpSpPr bwMode="auto">
              <a:xfrm>
                <a:off x="6307" y="4009"/>
                <a:ext cx="998" cy="624"/>
                <a:chOff x="6208" y="8622"/>
                <a:chExt cx="1260" cy="624"/>
              </a:xfrm>
            </p:grpSpPr>
            <p:sp>
              <p:nvSpPr>
                <p:cNvPr id="45102" name="Oval 45"/>
                <p:cNvSpPr>
                  <a:spLocks noChangeArrowheads="1"/>
                </p:cNvSpPr>
                <p:nvPr/>
              </p:nvSpPr>
              <p:spPr bwMode="auto">
                <a:xfrm>
                  <a:off x="6268" y="8622"/>
                  <a:ext cx="1080" cy="624"/>
                </a:xfrm>
                <a:prstGeom prst="ellipse">
                  <a:avLst/>
                </a:prstGeom>
                <a:solidFill>
                  <a:srgbClr val="FFFFFF"/>
                </a:solidFill>
                <a:ln w="9525">
                  <a:solidFill>
                    <a:srgbClr val="000000"/>
                  </a:solidFill>
                  <a:round/>
                  <a:headEnd/>
                  <a:tailEnd/>
                </a:ln>
              </p:spPr>
              <p:txBody>
                <a:bodyPr/>
                <a:lstStyle/>
                <a:p>
                  <a:endParaRPr lang="zh-CN" altLang="zh-CN" sz="1600">
                    <a:latin typeface="Times New Roman" pitchFamily="18" charset="0"/>
                    <a:cs typeface="Times New Roman" pitchFamily="18" charset="0"/>
                  </a:endParaRPr>
                </a:p>
              </p:txBody>
            </p:sp>
            <p:sp>
              <p:nvSpPr>
                <p:cNvPr id="45103" name="Text Box 46"/>
                <p:cNvSpPr txBox="1">
                  <a:spLocks noChangeArrowheads="1"/>
                </p:cNvSpPr>
                <p:nvPr/>
              </p:nvSpPr>
              <p:spPr bwMode="auto">
                <a:xfrm>
                  <a:off x="6208" y="8733"/>
                  <a:ext cx="1260"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endParaRPr lang="zh-CN" altLang="zh-CN" sz="1600">
                    <a:latin typeface="Times New Roman" pitchFamily="18" charset="0"/>
                    <a:cs typeface="Times New Roman" pitchFamily="18" charset="0"/>
                  </a:endParaRPr>
                </a:p>
              </p:txBody>
            </p:sp>
          </p:grpSp>
          <p:sp>
            <p:nvSpPr>
              <p:cNvPr id="45101" name="Text Box 47"/>
              <p:cNvSpPr txBox="1">
                <a:spLocks noChangeArrowheads="1"/>
              </p:cNvSpPr>
              <p:nvPr/>
            </p:nvSpPr>
            <p:spPr bwMode="auto">
              <a:xfrm>
                <a:off x="6000" y="4126"/>
                <a:ext cx="1620"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1600" b="1" dirty="0">
                    <a:latin typeface="Times New Roman" pitchFamily="18" charset="0"/>
                    <a:cs typeface="Times New Roman" pitchFamily="18" charset="0"/>
                  </a:rPr>
                  <a:t>Images</a:t>
                </a:r>
                <a:endParaRPr lang="zh-CN" altLang="en-US" sz="1600" b="1" dirty="0">
                  <a:latin typeface="Times New Roman" pitchFamily="18" charset="0"/>
                  <a:cs typeface="Times New Roman" pitchFamily="18" charset="0"/>
                </a:endParaRPr>
              </a:p>
              <a:p>
                <a:pPr eaLnBrk="1" hangingPunct="1"/>
                <a:endParaRPr lang="zh-CN" altLang="zh-CN" sz="1600" dirty="0">
                  <a:latin typeface="Times New Roman" pitchFamily="18" charset="0"/>
                  <a:cs typeface="Times New Roman" pitchFamily="18" charset="0"/>
                </a:endParaRPr>
              </a:p>
            </p:txBody>
          </p:sp>
        </p:grpSp>
      </p:grpSp>
      <p:sp>
        <p:nvSpPr>
          <p:cNvPr id="53" name="圆角矩形标注 52"/>
          <p:cNvSpPr/>
          <p:nvPr/>
        </p:nvSpPr>
        <p:spPr>
          <a:xfrm>
            <a:off x="5580112" y="404664"/>
            <a:ext cx="2664296" cy="1080120"/>
          </a:xfrm>
          <a:prstGeom prst="wedgeRoundRectCallout">
            <a:avLst>
              <a:gd name="adj1" fmla="val -65911"/>
              <a:gd name="adj2" fmla="val -23421"/>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solidFill>
                  <a:srgbClr val="000000"/>
                </a:solidFill>
                <a:latin typeface="Times New Roman" pitchFamily="18" charset="0"/>
                <a:ea typeface="黑体" pitchFamily="49" charset="-122"/>
                <a:cs typeface="Times New Roman" pitchFamily="18" charset="0"/>
              </a:rPr>
              <a:t>Psychological model: Plutchik</a:t>
            </a:r>
            <a:r>
              <a:rPr lang="zh-CN" altLang="en-US">
                <a:solidFill>
                  <a:srgbClr val="000000"/>
                </a:solidFill>
                <a:latin typeface="Times New Roman" pitchFamily="18" charset="0"/>
                <a:ea typeface="黑体" pitchFamily="49" charset="-122"/>
                <a:cs typeface="Times New Roman" pitchFamily="18" charset="0"/>
              </a:rPr>
              <a:t>、</a:t>
            </a:r>
            <a:r>
              <a:rPr lang="en-US" altLang="zh-CN">
                <a:solidFill>
                  <a:srgbClr val="000000"/>
                </a:solidFill>
                <a:latin typeface="Times New Roman" pitchFamily="18" charset="0"/>
                <a:ea typeface="黑体" pitchFamily="49" charset="-122"/>
                <a:cs typeface="Times New Roman" pitchFamily="18" charset="0"/>
              </a:rPr>
              <a:t>Izard</a:t>
            </a:r>
            <a:r>
              <a:rPr lang="zh-CN" altLang="en-US">
                <a:solidFill>
                  <a:srgbClr val="000000"/>
                </a:solidFill>
                <a:latin typeface="Times New Roman" pitchFamily="18" charset="0"/>
                <a:ea typeface="黑体" pitchFamily="49" charset="-122"/>
                <a:cs typeface="Times New Roman" pitchFamily="18" charset="0"/>
              </a:rPr>
              <a:t>、</a:t>
            </a:r>
            <a:r>
              <a:rPr lang="en-US" altLang="zh-CN">
                <a:solidFill>
                  <a:srgbClr val="000000"/>
                </a:solidFill>
                <a:latin typeface="Times New Roman" pitchFamily="18" charset="0"/>
                <a:ea typeface="黑体" pitchFamily="49" charset="-122"/>
                <a:cs typeface="Times New Roman" pitchFamily="18" charset="0"/>
              </a:rPr>
              <a:t>Wundt…</a:t>
            </a:r>
            <a:endParaRPr lang="zh-CN" altLang="en-US">
              <a:solidFill>
                <a:srgbClr val="000000"/>
              </a:solidFill>
              <a:latin typeface="Times New Roman" pitchFamily="18" charset="0"/>
              <a:ea typeface="黑体" pitchFamily="49" charset="-122"/>
              <a:cs typeface="Times New Roman" pitchFamily="18" charset="0"/>
            </a:endParaRPr>
          </a:p>
        </p:txBody>
      </p:sp>
      <p:sp>
        <p:nvSpPr>
          <p:cNvPr id="54" name="圆角矩形标注 53"/>
          <p:cNvSpPr/>
          <p:nvPr/>
        </p:nvSpPr>
        <p:spPr>
          <a:xfrm>
            <a:off x="3275856" y="4725144"/>
            <a:ext cx="2592288" cy="1368152"/>
          </a:xfrm>
          <a:prstGeom prst="wedgeRoundRectCallout">
            <a:avLst>
              <a:gd name="adj1" fmla="val 64712"/>
              <a:gd name="adj2" fmla="val -10786"/>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solidFill>
                  <a:srgbClr val="000000"/>
                </a:solidFill>
                <a:latin typeface="Times New Roman" pitchFamily="18" charset="0"/>
                <a:ea typeface="黑体" pitchFamily="49" charset="-122"/>
                <a:cs typeface="Times New Roman" pitchFamily="18" charset="0"/>
              </a:rPr>
              <a:t>Statistical model: regression analysis, neural network, support vector machine</a:t>
            </a:r>
            <a:endParaRPr lang="zh-CN" altLang="en-US">
              <a:solidFill>
                <a:srgbClr val="000000"/>
              </a:solidFill>
              <a:latin typeface="Times New Roman" pitchFamily="18" charset="0"/>
              <a:ea typeface="黑体" pitchFamily="49" charset="-122"/>
              <a:cs typeface="Times New Roman" pitchFamily="18" charset="0"/>
            </a:endParaRPr>
          </a:p>
        </p:txBody>
      </p:sp>
      <p:sp>
        <p:nvSpPr>
          <p:cNvPr id="55" name="圆角矩形标注 54"/>
          <p:cNvSpPr/>
          <p:nvPr/>
        </p:nvSpPr>
        <p:spPr>
          <a:xfrm>
            <a:off x="6948264" y="4149080"/>
            <a:ext cx="1872208" cy="1368152"/>
          </a:xfrm>
          <a:prstGeom prst="wedgeRoundRectCallout">
            <a:avLst>
              <a:gd name="adj1" fmla="val -41194"/>
              <a:gd name="adj2" fmla="val 96178"/>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solidFill>
                  <a:srgbClr val="000000"/>
                </a:solidFill>
                <a:latin typeface="Times New Roman" pitchFamily="18" charset="0"/>
                <a:ea typeface="黑体" pitchFamily="49" charset="-122"/>
                <a:cs typeface="Times New Roman" pitchFamily="18" charset="0"/>
              </a:rPr>
              <a:t>Vocabulary list, lexicon</a:t>
            </a:r>
            <a:endParaRPr lang="zh-CN" altLang="en-US">
              <a:solidFill>
                <a:srgbClr val="000000"/>
              </a:solidFill>
              <a:latin typeface="Times New Roman" pitchFamily="18" charset="0"/>
              <a:ea typeface="黑体" pitchFamily="49" charset="-122"/>
              <a:cs typeface="Times New Roman" pitchFamily="18" charset="0"/>
            </a:endParaRPr>
          </a:p>
        </p:txBody>
      </p:sp>
      <p:sp>
        <p:nvSpPr>
          <p:cNvPr id="45070" name="TextBox 51"/>
          <p:cNvSpPr txBox="1">
            <a:spLocks noChangeArrowheads="1"/>
          </p:cNvSpPr>
          <p:nvPr/>
        </p:nvSpPr>
        <p:spPr bwMode="auto">
          <a:xfrm>
            <a:off x="992188" y="1681163"/>
            <a:ext cx="1708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400" dirty="0">
                <a:latin typeface="Times New Roman" pitchFamily="18" charset="0"/>
                <a:cs typeface="Times New Roman" pitchFamily="18" charset="0"/>
              </a:rPr>
              <a:t>Physiological signals</a:t>
            </a:r>
            <a:endParaRPr lang="zh-CN" altLang="zh-CN" sz="1400" dirty="0">
              <a:latin typeface="Times New Roman" pitchFamily="18" charset="0"/>
              <a:cs typeface="Times New Roman" pitchFamily="18" charset="0"/>
            </a:endParaRPr>
          </a:p>
          <a:p>
            <a:pPr eaLnBrk="1" hangingPunct="1"/>
            <a:endParaRPr lang="zh-CN" altLang="en-US" sz="1400" dirty="0"/>
          </a:p>
        </p:txBody>
      </p:sp>
      <p:sp>
        <p:nvSpPr>
          <p:cNvPr id="45071" name="TextBox 56"/>
          <p:cNvSpPr txBox="1">
            <a:spLocks noChangeArrowheads="1"/>
          </p:cNvSpPr>
          <p:nvPr/>
        </p:nvSpPr>
        <p:spPr bwMode="auto">
          <a:xfrm>
            <a:off x="989013" y="4700588"/>
            <a:ext cx="1808162"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400" dirty="0">
                <a:latin typeface="Times New Roman" pitchFamily="18" charset="0"/>
                <a:cs typeface="Times New Roman" pitchFamily="18" charset="0"/>
              </a:rPr>
              <a:t>Psychological features</a:t>
            </a:r>
            <a:endParaRPr lang="zh-CN" altLang="zh-CN" sz="1400" dirty="0">
              <a:latin typeface="Times New Roman" pitchFamily="18" charset="0"/>
              <a:cs typeface="Times New Roman" pitchFamily="18" charset="0"/>
            </a:endParaRPr>
          </a:p>
          <a:p>
            <a:pPr eaLnBrk="1" hangingPunct="1"/>
            <a:endParaRPr lang="zh-CN"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p:txBody>
          <a:bodyPr/>
          <a:lstStyle/>
          <a:p>
            <a:pPr algn="l" eaLnBrk="1" hangingPunct="1"/>
            <a:r>
              <a:rPr lang="en-US" altLang="zh-CN" smtClean="0">
                <a:latin typeface="Times New Roman" pitchFamily="18" charset="0"/>
                <a:cs typeface="Times New Roman" pitchFamily="18" charset="0"/>
              </a:rPr>
              <a:t>Outline</a:t>
            </a:r>
            <a:endParaRPr lang="zh-CN" altLang="en-US" smtClean="0">
              <a:latin typeface="Times New Roman" pitchFamily="18" charset="0"/>
              <a:cs typeface="Times New Roman" pitchFamily="18" charset="0"/>
            </a:endParaRPr>
          </a:p>
        </p:txBody>
      </p:sp>
      <p:sp>
        <p:nvSpPr>
          <p:cNvPr id="41987" name="内容占位符 2"/>
          <p:cNvSpPr>
            <a:spLocks noGrp="1"/>
          </p:cNvSpPr>
          <p:nvPr>
            <p:ph idx="1"/>
          </p:nvPr>
        </p:nvSpPr>
        <p:spPr/>
        <p:txBody>
          <a:bodyPr/>
          <a:lstStyle/>
          <a:p>
            <a:pPr marL="514350" indent="-514350" eaLnBrk="1" hangingPunct="1">
              <a:buFont typeface="Franklin Gothic Medium" pitchFamily="34" charset="0"/>
              <a:buAutoNum type="arabicPeriod"/>
            </a:pPr>
            <a:r>
              <a:rPr lang="en-US" altLang="zh-CN" smtClean="0">
                <a:solidFill>
                  <a:srgbClr val="7F7F7F"/>
                </a:solidFill>
                <a:latin typeface="Times New Roman" pitchFamily="18" charset="0"/>
                <a:cs typeface="Times New Roman" pitchFamily="18" charset="0"/>
              </a:rPr>
              <a:t>Research Problem</a:t>
            </a:r>
          </a:p>
          <a:p>
            <a:pPr marL="514350" indent="-514350" eaLnBrk="1" hangingPunct="1">
              <a:buFont typeface="Franklin Gothic Medium" pitchFamily="34" charset="0"/>
              <a:buAutoNum type="arabicPeriod"/>
            </a:pPr>
            <a:r>
              <a:rPr lang="en-US" altLang="zh-CN" smtClean="0">
                <a:solidFill>
                  <a:srgbClr val="7F7F7F"/>
                </a:solidFill>
                <a:latin typeface="Times New Roman" pitchFamily="18" charset="0"/>
                <a:cs typeface="Times New Roman" pitchFamily="18" charset="0"/>
              </a:rPr>
              <a:t>Related Research</a:t>
            </a:r>
          </a:p>
          <a:p>
            <a:pPr marL="514350" indent="-514350" eaLnBrk="1" hangingPunct="1">
              <a:buFont typeface="Franklin Gothic Medium" pitchFamily="34" charset="0"/>
              <a:buAutoNum type="arabicPeriod"/>
            </a:pPr>
            <a:r>
              <a:rPr lang="en-US" altLang="zh-CN" smtClean="0">
                <a:solidFill>
                  <a:srgbClr val="FF0000"/>
                </a:solidFill>
                <a:latin typeface="Times New Roman" pitchFamily="18" charset="0"/>
                <a:cs typeface="Times New Roman" pitchFamily="18" charset="0"/>
              </a:rPr>
              <a:t>Research Design</a:t>
            </a:r>
          </a:p>
          <a:p>
            <a:pPr marL="514350" indent="-514350" eaLnBrk="1" hangingPunct="1">
              <a:buFont typeface="Franklin Gothic Medium" pitchFamily="34" charset="0"/>
              <a:buAutoNum type="arabicPeriod"/>
            </a:pPr>
            <a:r>
              <a:rPr lang="en-US" altLang="zh-CN" smtClean="0">
                <a:latin typeface="Times New Roman" pitchFamily="18" charset="0"/>
                <a:cs typeface="Times New Roman" pitchFamily="18" charset="0"/>
              </a:rPr>
              <a:t>Findings and Conclusions</a:t>
            </a:r>
          </a:p>
          <a:p>
            <a:pPr marL="514350" indent="-514350" eaLnBrk="1" hangingPunct="1">
              <a:buFont typeface="Franklin Gothic Medium" pitchFamily="34" charset="0"/>
              <a:buAutoNum type="arabicPeriod"/>
            </a:pPr>
            <a:endParaRPr lang="en-US" altLang="zh-CN"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425CB42E-00E1-446B-B520-513582583B8F}" type="slidenum">
              <a:rPr lang="zh-CN" altLang="en-US">
                <a:solidFill>
                  <a:srgbClr val="636363"/>
                </a:solidFill>
                <a:latin typeface="Times New Roman" pitchFamily="18" charset="0"/>
                <a:ea typeface="黑体" pitchFamily="49" charset="-122"/>
                <a:cs typeface="Times New Roman" pitchFamily="18" charset="0"/>
              </a:rPr>
              <a:pPr eaLnBrk="1" hangingPunct="1"/>
              <a:t>27</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p:txBody>
          <a:bodyPr/>
          <a:lstStyle/>
          <a:p>
            <a:pPr algn="l"/>
            <a:r>
              <a:rPr lang="en-US" altLang="zh-CN" smtClean="0">
                <a:solidFill>
                  <a:srgbClr val="0000FF"/>
                </a:solidFill>
                <a:latin typeface="Times New Roman" pitchFamily="18" charset="0"/>
                <a:cs typeface="Times New Roman" pitchFamily="18" charset="0"/>
              </a:rPr>
              <a:t>3 Research Design</a:t>
            </a:r>
            <a:endParaRPr lang="zh-CN" altLang="en-US" smtClean="0">
              <a:solidFill>
                <a:srgbClr val="0000FF"/>
              </a:solidFill>
            </a:endParaRPr>
          </a:p>
        </p:txBody>
      </p:sp>
      <p:graphicFrame>
        <p:nvGraphicFramePr>
          <p:cNvPr id="5" name="内容占位符 4"/>
          <p:cNvGraphicFramePr>
            <a:graphicFrameLocks noGrp="1"/>
          </p:cNvGraphicFramePr>
          <p:nvPr>
            <p:ph idx="1"/>
            <p:extLst>
              <p:ext uri="{D42A27DB-BD31-4B8C-83A1-F6EECF244321}">
                <p14:modId xmlns:p14="http://schemas.microsoft.com/office/powerpoint/2010/main" xmlns="" val="257070932"/>
              </p:ext>
            </p:extLst>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2FC74D96-27A7-4759-8035-8D5A1E9D6609}" type="slidenum">
              <a:rPr lang="zh-CN" altLang="en-US">
                <a:solidFill>
                  <a:srgbClr val="636363"/>
                </a:solidFill>
                <a:latin typeface="Franklin Gothic Book" pitchFamily="34" charset="0"/>
                <a:ea typeface="黑体" pitchFamily="49" charset="-122"/>
              </a:rPr>
              <a:pPr eaLnBrk="1" hangingPunct="1"/>
              <a:t>28</a:t>
            </a:fld>
            <a:endParaRPr lang="zh-CN" altLang="en-US">
              <a:solidFill>
                <a:srgbClr val="636363"/>
              </a:solidFill>
              <a:latin typeface="Franklin Gothic Book" pitchFamily="34" charset="0"/>
              <a:ea typeface="黑体" pitchFamily="49" charset="-122"/>
            </a:endParaRPr>
          </a:p>
        </p:txBody>
      </p:sp>
      <p:sp>
        <p:nvSpPr>
          <p:cNvPr id="47109" name="TextBox 5"/>
          <p:cNvSpPr txBox="1">
            <a:spLocks noChangeArrowheads="1"/>
          </p:cNvSpPr>
          <p:nvPr/>
        </p:nvSpPr>
        <p:spPr bwMode="auto">
          <a:xfrm>
            <a:off x="746125" y="1846263"/>
            <a:ext cx="11668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2000" b="1">
                <a:latin typeface="Times New Roman" pitchFamily="18" charset="0"/>
                <a:cs typeface="Times New Roman" pitchFamily="18" charset="0"/>
              </a:rPr>
              <a:t>Phase 1: </a:t>
            </a:r>
            <a:endParaRPr lang="zh-CN" altLang="en-US" sz="2000" b="1"/>
          </a:p>
          <a:p>
            <a:pPr eaLnBrk="1" hangingPunct="1"/>
            <a:endParaRPr lang="zh-CN" altLang="en-US" sz="2000" b="1"/>
          </a:p>
        </p:txBody>
      </p:sp>
      <p:sp>
        <p:nvSpPr>
          <p:cNvPr id="47110" name="TextBox 6"/>
          <p:cNvSpPr txBox="1">
            <a:spLocks noChangeArrowheads="1"/>
          </p:cNvSpPr>
          <p:nvPr/>
        </p:nvSpPr>
        <p:spPr bwMode="auto">
          <a:xfrm>
            <a:off x="755650" y="2781300"/>
            <a:ext cx="11668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2000" b="1">
                <a:latin typeface="Times New Roman" pitchFamily="18" charset="0"/>
                <a:cs typeface="Times New Roman" pitchFamily="18" charset="0"/>
              </a:rPr>
              <a:t>Phase 2: </a:t>
            </a:r>
            <a:endParaRPr lang="zh-CN" altLang="en-US" sz="2000" b="1"/>
          </a:p>
          <a:p>
            <a:pPr eaLnBrk="1" hangingPunct="1"/>
            <a:endParaRPr lang="zh-CN" altLang="en-US" sz="2000" b="1"/>
          </a:p>
        </p:txBody>
      </p:sp>
      <p:sp>
        <p:nvSpPr>
          <p:cNvPr id="47111" name="TextBox 7"/>
          <p:cNvSpPr txBox="1">
            <a:spLocks noChangeArrowheads="1"/>
          </p:cNvSpPr>
          <p:nvPr/>
        </p:nvSpPr>
        <p:spPr bwMode="auto">
          <a:xfrm>
            <a:off x="755650" y="3716338"/>
            <a:ext cx="11668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2000" b="1">
                <a:latin typeface="Times New Roman" pitchFamily="18" charset="0"/>
                <a:cs typeface="Times New Roman" pitchFamily="18" charset="0"/>
              </a:rPr>
              <a:t>Phase 3: </a:t>
            </a:r>
            <a:endParaRPr lang="zh-CN" altLang="en-US" sz="2000" b="1"/>
          </a:p>
          <a:p>
            <a:pPr eaLnBrk="1" hangingPunct="1"/>
            <a:endParaRPr lang="zh-CN" altLang="en-US" sz="2000" b="1"/>
          </a:p>
        </p:txBody>
      </p:sp>
      <p:sp>
        <p:nvSpPr>
          <p:cNvPr id="47112" name="TextBox 8"/>
          <p:cNvSpPr txBox="1">
            <a:spLocks noChangeArrowheads="1"/>
          </p:cNvSpPr>
          <p:nvPr/>
        </p:nvSpPr>
        <p:spPr bwMode="auto">
          <a:xfrm>
            <a:off x="755650" y="4665663"/>
            <a:ext cx="11668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2000" b="1">
                <a:latin typeface="Times New Roman" pitchFamily="18" charset="0"/>
                <a:cs typeface="Times New Roman" pitchFamily="18" charset="0"/>
              </a:rPr>
              <a:t>Phase 4: </a:t>
            </a:r>
            <a:endParaRPr lang="zh-CN" altLang="en-US" sz="2000" b="1"/>
          </a:p>
          <a:p>
            <a:pPr eaLnBrk="1" hangingPunct="1"/>
            <a:endParaRPr lang="zh-CN" altLang="en-US" sz="2000" b="1"/>
          </a:p>
        </p:txBody>
      </p:sp>
      <p:sp>
        <p:nvSpPr>
          <p:cNvPr id="47113" name="TextBox 9"/>
          <p:cNvSpPr txBox="1">
            <a:spLocks noChangeArrowheads="1"/>
          </p:cNvSpPr>
          <p:nvPr/>
        </p:nvSpPr>
        <p:spPr bwMode="auto">
          <a:xfrm>
            <a:off x="755650" y="5600700"/>
            <a:ext cx="11668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2000" b="1">
                <a:latin typeface="Times New Roman" pitchFamily="18" charset="0"/>
                <a:cs typeface="Times New Roman" pitchFamily="18" charset="0"/>
              </a:rPr>
              <a:t>Phase 5: </a:t>
            </a:r>
            <a:endParaRPr lang="zh-CN" altLang="en-US" sz="2000" b="1"/>
          </a:p>
          <a:p>
            <a:pPr eaLnBrk="1" hangingPunct="1"/>
            <a:endParaRPr lang="zh-CN" altLang="en-US" sz="2000" b="1"/>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rgbClr val="8488C4"/>
            </a:gs>
            <a:gs pos="53000">
              <a:srgbClr val="D4DEFF"/>
            </a:gs>
            <a:gs pos="83000">
              <a:srgbClr val="D4DEFF"/>
            </a:gs>
            <a:gs pos="100000">
              <a:srgbClr val="96AB94"/>
            </a:gs>
          </a:gsLst>
          <a:lin ang="2700000" scaled="0"/>
        </a:gradFill>
        <a:effectLst/>
      </p:bgPr>
    </p:bg>
    <p:spTree>
      <p:nvGrpSpPr>
        <p:cNvPr id="1" name=""/>
        <p:cNvGrpSpPr/>
        <p:nvPr/>
      </p:nvGrpSpPr>
      <p:grpSpPr>
        <a:xfrm>
          <a:off x="0" y="0"/>
          <a:ext cx="0" cy="0"/>
          <a:chOff x="0" y="0"/>
          <a:chExt cx="0" cy="0"/>
        </a:xfrm>
      </p:grpSpPr>
      <p:sp>
        <p:nvSpPr>
          <p:cNvPr id="48130" name="标题 1"/>
          <p:cNvSpPr>
            <a:spLocks noGrp="1"/>
          </p:cNvSpPr>
          <p:nvPr>
            <p:ph type="title"/>
          </p:nvPr>
        </p:nvSpPr>
        <p:spPr>
          <a:xfrm>
            <a:off x="179388" y="-90488"/>
            <a:ext cx="8820150" cy="1143001"/>
          </a:xfrm>
        </p:spPr>
        <p:txBody>
          <a:bodyPr/>
          <a:lstStyle/>
          <a:p>
            <a:r>
              <a:rPr lang="en-US" altLang="zh-CN" sz="3600" dirty="0" smtClean="0">
                <a:solidFill>
                  <a:srgbClr val="0000FF"/>
                </a:solidFill>
                <a:latin typeface="Times New Roman" pitchFamily="18" charset="0"/>
                <a:cs typeface="Times New Roman" pitchFamily="18" charset="0"/>
              </a:rPr>
              <a:t>Phase I: Affective Features Hierarchical Model</a:t>
            </a:r>
            <a:endParaRPr lang="zh-CN" altLang="en-US" sz="3600" dirty="0" smtClean="0">
              <a:solidFill>
                <a:srgbClr val="0000FF"/>
              </a:solidFill>
              <a:latin typeface="Times New Roman" pitchFamily="18" charset="0"/>
              <a:cs typeface="Times New Roman" pitchFamily="18" charset="0"/>
            </a:endParaRPr>
          </a:p>
        </p:txBody>
      </p:sp>
      <p:graphicFrame>
        <p:nvGraphicFramePr>
          <p:cNvPr id="5" name="内容占位符 4"/>
          <p:cNvGraphicFramePr>
            <a:graphicFrameLocks noGrp="1"/>
          </p:cNvGraphicFramePr>
          <p:nvPr>
            <p:ph idx="1"/>
          </p:nvPr>
        </p:nvGraphicFramePr>
        <p:xfrm>
          <a:off x="179512" y="1600200"/>
          <a:ext cx="4762872"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59A7024-D810-4119-AE98-7C52C2EB85A8}" type="slidenum">
              <a:rPr lang="zh-CN" altLang="en-US">
                <a:solidFill>
                  <a:srgbClr val="636363"/>
                </a:solidFill>
                <a:latin typeface="Franklin Gothic Book" pitchFamily="34" charset="0"/>
                <a:ea typeface="黑体" pitchFamily="49" charset="-122"/>
              </a:rPr>
              <a:pPr eaLnBrk="1" hangingPunct="1"/>
              <a:t>29</a:t>
            </a:fld>
            <a:endParaRPr lang="zh-CN" altLang="en-US">
              <a:solidFill>
                <a:srgbClr val="636363"/>
              </a:solidFill>
              <a:latin typeface="Franklin Gothic Book" pitchFamily="34" charset="0"/>
              <a:ea typeface="黑体" pitchFamily="49" charset="-122"/>
            </a:endParaRPr>
          </a:p>
        </p:txBody>
      </p:sp>
      <p:sp>
        <p:nvSpPr>
          <p:cNvPr id="7" name="矩形 6"/>
          <p:cNvSpPr/>
          <p:nvPr/>
        </p:nvSpPr>
        <p:spPr>
          <a:xfrm rot="20867401">
            <a:off x="4035425" y="2330450"/>
            <a:ext cx="4391025" cy="1008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400" dirty="0">
                <a:solidFill>
                  <a:srgbClr val="00B050"/>
                </a:solidFill>
                <a:latin typeface="Times New Roman" pitchFamily="18" charset="0"/>
                <a:cs typeface="Times New Roman" pitchFamily="18" charset="0"/>
              </a:rPr>
              <a:t>  </a:t>
            </a:r>
            <a:r>
              <a:rPr lang="en-US" altLang="zh-CN" sz="2400" b="1" dirty="0">
                <a:solidFill>
                  <a:srgbClr val="92D050"/>
                </a:solidFill>
                <a:latin typeface="Times New Roman" pitchFamily="18" charset="0"/>
                <a:cs typeface="Times New Roman" pitchFamily="18" charset="0"/>
              </a:rPr>
              <a:t>happy-unhappy</a:t>
            </a:r>
          </a:p>
          <a:p>
            <a:pPr>
              <a:defRPr/>
            </a:pPr>
            <a:r>
              <a:rPr lang="en-US" altLang="zh-CN" sz="2400" b="1" dirty="0">
                <a:solidFill>
                  <a:srgbClr val="92D050"/>
                </a:solidFill>
                <a:latin typeface="Times New Roman" pitchFamily="18" charset="0"/>
                <a:cs typeface="Times New Roman" pitchFamily="18" charset="0"/>
              </a:rPr>
              <a:t>  excited-peaceful</a:t>
            </a:r>
          </a:p>
          <a:p>
            <a:pPr>
              <a:defRPr/>
            </a:pPr>
            <a:r>
              <a:rPr lang="en-US" altLang="zh-CN" sz="2400" b="1" dirty="0">
                <a:solidFill>
                  <a:srgbClr val="92D050"/>
                </a:solidFill>
                <a:latin typeface="Times New Roman" pitchFamily="18" charset="0"/>
                <a:cs typeface="Times New Roman" pitchFamily="18" charset="0"/>
              </a:rPr>
              <a:t>  nervous-relaxed</a:t>
            </a:r>
          </a:p>
        </p:txBody>
      </p:sp>
      <p:sp>
        <p:nvSpPr>
          <p:cNvPr id="8" name="矩形 7"/>
          <p:cNvSpPr/>
          <p:nvPr/>
        </p:nvSpPr>
        <p:spPr>
          <a:xfrm rot="20819657">
            <a:off x="4514850" y="3549650"/>
            <a:ext cx="3744913" cy="93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400" dirty="0">
                <a:solidFill>
                  <a:srgbClr val="00B050"/>
                </a:solidFill>
                <a:latin typeface="Times New Roman" pitchFamily="18" charset="0"/>
                <a:cs typeface="Times New Roman" pitchFamily="18" charset="0"/>
              </a:rPr>
              <a:t>spring     summer</a:t>
            </a:r>
          </a:p>
          <a:p>
            <a:pPr>
              <a:defRPr/>
            </a:pPr>
            <a:r>
              <a:rPr lang="en-US" altLang="zh-CN" sz="2400" dirty="0">
                <a:solidFill>
                  <a:srgbClr val="00B050"/>
                </a:solidFill>
                <a:latin typeface="Times New Roman" pitchFamily="18" charset="0"/>
                <a:cs typeface="Times New Roman" pitchFamily="18" charset="0"/>
              </a:rPr>
              <a:t>autumn  winter</a:t>
            </a:r>
          </a:p>
        </p:txBody>
      </p:sp>
      <p:sp>
        <p:nvSpPr>
          <p:cNvPr id="9" name="矩形 8"/>
          <p:cNvSpPr/>
          <p:nvPr/>
        </p:nvSpPr>
        <p:spPr>
          <a:xfrm rot="20950091">
            <a:off x="5102225" y="4695825"/>
            <a:ext cx="2871788" cy="1008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400" dirty="0">
                <a:solidFill>
                  <a:schemeClr val="accent5">
                    <a:lumMod val="75000"/>
                  </a:schemeClr>
                </a:solidFill>
                <a:latin typeface="Times New Roman" pitchFamily="18" charset="0"/>
                <a:cs typeface="Times New Roman" pitchFamily="18" charset="0"/>
              </a:rPr>
              <a:t>warm-cold</a:t>
            </a:r>
          </a:p>
        </p:txBody>
      </p:sp>
      <p:sp>
        <p:nvSpPr>
          <p:cNvPr id="6" name="矩形 5"/>
          <p:cNvSpPr/>
          <p:nvPr/>
        </p:nvSpPr>
        <p:spPr>
          <a:xfrm rot="20828226">
            <a:off x="3833813" y="1317625"/>
            <a:ext cx="3744912"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400" dirty="0">
                <a:solidFill>
                  <a:schemeClr val="accent6">
                    <a:lumMod val="50000"/>
                  </a:schemeClr>
                </a:solidFill>
                <a:latin typeface="Times New Roman" pitchFamily="18" charset="0"/>
                <a:cs typeface="Times New Roman" pitchFamily="18" charset="0"/>
              </a:rPr>
              <a:t>beautiful-ugly</a:t>
            </a:r>
          </a:p>
          <a:p>
            <a:pPr>
              <a:defRPr/>
            </a:pPr>
            <a:r>
              <a:rPr lang="en-US" altLang="zh-CN" sz="2400" dirty="0">
                <a:solidFill>
                  <a:schemeClr val="accent6">
                    <a:lumMod val="50000"/>
                  </a:schemeClr>
                </a:solidFill>
                <a:latin typeface="Times New Roman" pitchFamily="18" charset="0"/>
                <a:cs typeface="Times New Roman" pitchFamily="18" charset="0"/>
              </a:rPr>
              <a:t>fond-disgusting</a:t>
            </a:r>
          </a:p>
        </p:txBody>
      </p:sp>
      <p:cxnSp>
        <p:nvCxnSpPr>
          <p:cNvPr id="12" name="直接连接符 11"/>
          <p:cNvCxnSpPr/>
          <p:nvPr/>
        </p:nvCxnSpPr>
        <p:spPr>
          <a:xfrm flipV="1">
            <a:off x="3419475" y="1989138"/>
            <a:ext cx="3455988" cy="792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3924300" y="3141663"/>
            <a:ext cx="3455988" cy="792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4427538" y="4292600"/>
            <a:ext cx="3457575" cy="792163"/>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组合 16"/>
          <p:cNvGrpSpPr>
            <a:grpSpLocks/>
          </p:cNvGrpSpPr>
          <p:nvPr/>
        </p:nvGrpSpPr>
        <p:grpSpPr bwMode="auto">
          <a:xfrm>
            <a:off x="8172450" y="1341438"/>
            <a:ext cx="792163" cy="4824412"/>
            <a:chOff x="8172400" y="1340768"/>
            <a:chExt cx="792087" cy="4824536"/>
          </a:xfrm>
        </p:grpSpPr>
        <p:sp>
          <p:nvSpPr>
            <p:cNvPr id="15" name="上箭头 14"/>
            <p:cNvSpPr/>
            <p:nvPr/>
          </p:nvSpPr>
          <p:spPr>
            <a:xfrm>
              <a:off x="8172400" y="1484784"/>
              <a:ext cx="720080" cy="4680520"/>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endParaRPr lang="zh-CN" altLang="en-US">
                <a:solidFill>
                  <a:srgbClr val="FFFFFF"/>
                </a:solidFill>
                <a:latin typeface="Franklin Gothic Book" pitchFamily="34" charset="0"/>
                <a:ea typeface="黑体" pitchFamily="49" charset="-122"/>
              </a:endParaRPr>
            </a:p>
          </p:txBody>
        </p:sp>
        <p:sp>
          <p:nvSpPr>
            <p:cNvPr id="16" name="矩形 15"/>
            <p:cNvSpPr/>
            <p:nvPr/>
          </p:nvSpPr>
          <p:spPr>
            <a:xfrm rot="16200000">
              <a:off x="6264116" y="3464932"/>
              <a:ext cx="4824536" cy="576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2400">
                  <a:solidFill>
                    <a:srgbClr val="816012"/>
                  </a:solidFill>
                  <a:latin typeface="Times New Roman" pitchFamily="18" charset="0"/>
                  <a:cs typeface="Times New Roman" pitchFamily="18" charset="0"/>
                </a:rPr>
                <a:t>Concrete                         Abstract</a:t>
              </a:r>
            </a:p>
            <a:p>
              <a:endParaRPr lang="en-US" altLang="zh-CN" sz="2400">
                <a:solidFill>
                  <a:srgbClr val="816012"/>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2"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down)">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p:txBody>
          <a:bodyPr/>
          <a:lstStyle/>
          <a:p>
            <a:pPr algn="l"/>
            <a:r>
              <a:rPr lang="en-US" altLang="zh-CN" smtClean="0">
                <a:solidFill>
                  <a:srgbClr val="0000FF"/>
                </a:solidFill>
                <a:latin typeface="Times New Roman" pitchFamily="18" charset="0"/>
                <a:cs typeface="Times New Roman" pitchFamily="18" charset="0"/>
              </a:rPr>
              <a:t>What I’m doing here</a:t>
            </a:r>
            <a:endParaRPr lang="zh-CN" altLang="en-US" smtClean="0">
              <a:solidFill>
                <a:srgbClr val="0000FF"/>
              </a:solidFill>
              <a:latin typeface="Times New Roman" pitchFamily="18" charset="0"/>
              <a:cs typeface="Times New Roman" pitchFamily="18" charset="0"/>
            </a:endParaRPr>
          </a:p>
        </p:txBody>
      </p:sp>
      <p:sp>
        <p:nvSpPr>
          <p:cNvPr id="17411" name="内容占位符 2"/>
          <p:cNvSpPr>
            <a:spLocks noGrp="1"/>
          </p:cNvSpPr>
          <p:nvPr>
            <p:ph idx="1"/>
          </p:nvPr>
        </p:nvSpPr>
        <p:spPr/>
        <p:txBody>
          <a:bodyPr/>
          <a:lstStyle/>
          <a:p>
            <a:r>
              <a:rPr lang="en-US" altLang="zh-CN" sz="2400" dirty="0" smtClean="0">
                <a:solidFill>
                  <a:srgbClr val="0000FF"/>
                </a:solidFill>
                <a:latin typeface="Times New Roman" pitchFamily="18" charset="0"/>
                <a:cs typeface="Times New Roman" pitchFamily="18" charset="0"/>
              </a:rPr>
              <a:t>Observing courses:</a:t>
            </a:r>
          </a:p>
          <a:p>
            <a:pPr lvl="1"/>
            <a:r>
              <a:rPr lang="en-US" altLang="zh-CN" sz="2400" dirty="0" smtClean="0">
                <a:latin typeface="Times New Roman" pitchFamily="18" charset="0"/>
                <a:cs typeface="Times New Roman" pitchFamily="18" charset="0"/>
              </a:rPr>
              <a:t>Observing three courses( 2 </a:t>
            </a:r>
            <a:r>
              <a:rPr lang="en-US" altLang="zh-CN" sz="2400" dirty="0" err="1" smtClean="0">
                <a:latin typeface="Times New Roman" pitchFamily="18" charset="0"/>
                <a:cs typeface="Times New Roman" pitchFamily="18" charset="0"/>
              </a:rPr>
              <a:t>Ph.D</a:t>
            </a:r>
            <a:r>
              <a:rPr lang="en-US" altLang="zh-CN" sz="2400" dirty="0" smtClean="0">
                <a:latin typeface="Times New Roman" pitchFamily="18" charset="0"/>
                <a:cs typeface="Times New Roman" pitchFamily="18" charset="0"/>
              </a:rPr>
              <a:t> courses and 1 undergraduate course taught by Dr. Diane Kelly)</a:t>
            </a:r>
          </a:p>
          <a:p>
            <a:pPr lvl="1"/>
            <a:r>
              <a:rPr lang="en-US" altLang="zh-CN" sz="2400" dirty="0" smtClean="0">
                <a:latin typeface="Times New Roman" pitchFamily="18" charset="0"/>
                <a:cs typeface="Times New Roman" pitchFamily="18" charset="0"/>
              </a:rPr>
              <a:t>Observing </a:t>
            </a:r>
            <a:r>
              <a:rPr lang="en-US" altLang="zh-CN" sz="2400" dirty="0" err="1" smtClean="0">
                <a:latin typeface="Times New Roman" pitchFamily="18" charset="0"/>
                <a:cs typeface="Times New Roman" pitchFamily="18" charset="0"/>
              </a:rPr>
              <a:t>Odum</a:t>
            </a:r>
            <a:r>
              <a:rPr lang="en-US" altLang="zh-CN" sz="2400" dirty="0" smtClean="0">
                <a:latin typeface="Times New Roman" pitchFamily="18" charset="0"/>
                <a:cs typeface="Times New Roman" pitchFamily="18" charset="0"/>
              </a:rPr>
              <a:t> institution course and Workshop</a:t>
            </a:r>
          </a:p>
          <a:p>
            <a:pPr lvl="1"/>
            <a:r>
              <a:rPr lang="en-US" altLang="zh-CN" sz="2400" dirty="0" smtClean="0">
                <a:latin typeface="Times New Roman" pitchFamily="18" charset="0"/>
                <a:cs typeface="Times New Roman" pitchFamily="18" charset="0"/>
              </a:rPr>
              <a:t>Finished the teaching material “Basic Social Science Statistical Methods with EXCEL”(</a:t>
            </a:r>
            <a:r>
              <a:rPr lang="en-US" altLang="zh-CN" sz="2400" i="1" dirty="0" smtClean="0">
                <a:latin typeface="Times New Roman" pitchFamily="18" charset="0"/>
                <a:cs typeface="Times New Roman" pitchFamily="18" charset="0"/>
              </a:rPr>
              <a:t>in Chinese</a:t>
            </a:r>
            <a:r>
              <a:rPr lang="en-US" altLang="zh-CN" sz="2400" dirty="0" smtClean="0">
                <a:latin typeface="Times New Roman" pitchFamily="18" charset="0"/>
                <a:cs typeface="Times New Roman" pitchFamily="18" charset="0"/>
              </a:rPr>
              <a:t>)</a:t>
            </a:r>
            <a:endParaRPr lang="zh-CN" altLang="en-US" sz="2400" dirty="0" smtClean="0"/>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CCC0791-F4EC-4412-A003-A5CAAD7B54E2}" type="slidenum">
              <a:rPr lang="zh-CN" altLang="en-US">
                <a:solidFill>
                  <a:srgbClr val="636363"/>
                </a:solidFill>
                <a:latin typeface="Franklin Gothic Book" pitchFamily="34" charset="0"/>
                <a:ea typeface="黑体" pitchFamily="49" charset="-122"/>
              </a:rPr>
              <a:pPr eaLnBrk="1" hangingPunct="1"/>
              <a:t>3</a:t>
            </a:fld>
            <a:endParaRPr lang="zh-CN" altLang="en-US">
              <a:solidFill>
                <a:srgbClr val="636363"/>
              </a:solidFill>
              <a:latin typeface="Franklin Gothic Book" pitchFamily="34" charset="0"/>
              <a:ea typeface="黑体" pitchFamily="49"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a:xfrm>
            <a:off x="-36513" y="-100013"/>
            <a:ext cx="8229601" cy="1143001"/>
          </a:xfrm>
        </p:spPr>
        <p:txBody>
          <a:bodyPr/>
          <a:lstStyle/>
          <a:p>
            <a:pPr algn="l" eaLnBrk="1" hangingPunct="1"/>
            <a:r>
              <a:rPr lang="en-US" altLang="zh-CN" dirty="0" smtClean="0">
                <a:solidFill>
                  <a:srgbClr val="0000FF"/>
                </a:solidFill>
                <a:latin typeface="Times New Roman" pitchFamily="18" charset="0"/>
                <a:cs typeface="Times New Roman" pitchFamily="18" charset="0"/>
              </a:rPr>
              <a:t>Phase II: Collect users’ feelings</a:t>
            </a:r>
            <a:endParaRPr lang="zh-CN" altLang="en-US" dirty="0" smtClean="0">
              <a:solidFill>
                <a:srgbClr val="0000FF"/>
              </a:solidFill>
              <a:latin typeface="Times New Roman" pitchFamily="18" charset="0"/>
              <a:cs typeface="Times New Roman" pitchFamily="18" charset="0"/>
            </a:endParaRPr>
          </a:p>
        </p:txBody>
      </p:sp>
      <p:sp>
        <p:nvSpPr>
          <p:cNvPr id="49155" name="内容占位符 2"/>
          <p:cNvSpPr>
            <a:spLocks noGrp="1"/>
          </p:cNvSpPr>
          <p:nvPr>
            <p:ph idx="1"/>
          </p:nvPr>
        </p:nvSpPr>
        <p:spPr/>
        <p:txBody>
          <a:bodyPr/>
          <a:lstStyle/>
          <a:p>
            <a:pPr marL="514350" indent="-514350" eaLnBrk="1" hangingPunct="1">
              <a:buFont typeface="Franklin Gothic Medium" pitchFamily="34" charset="0"/>
              <a:buAutoNum type="arabicPeriod"/>
            </a:pPr>
            <a:endParaRPr lang="en-US" altLang="zh-CN"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848BCBF8-B9F8-4C5F-BDBE-3213ECABA514}" type="slidenum">
              <a:rPr lang="zh-CN" altLang="en-US">
                <a:solidFill>
                  <a:srgbClr val="636363"/>
                </a:solidFill>
                <a:latin typeface="Times New Roman" pitchFamily="18" charset="0"/>
                <a:ea typeface="黑体" pitchFamily="49" charset="-122"/>
                <a:cs typeface="Times New Roman" pitchFamily="18" charset="0"/>
              </a:rPr>
              <a:pPr eaLnBrk="1" hangingPunct="1"/>
              <a:t>30</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49157"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08050"/>
            <a:ext cx="9144000"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36513" y="-100013"/>
            <a:ext cx="8229601" cy="1143001"/>
          </a:xfrm>
        </p:spPr>
        <p:txBody>
          <a:bodyPr/>
          <a:lstStyle/>
          <a:p>
            <a:pPr algn="l" eaLnBrk="1" hangingPunct="1"/>
            <a:r>
              <a:rPr lang="en-US" altLang="zh-CN" dirty="0" smtClean="0">
                <a:solidFill>
                  <a:srgbClr val="0000FF"/>
                </a:solidFill>
                <a:latin typeface="Times New Roman" pitchFamily="18" charset="0"/>
                <a:cs typeface="Times New Roman" pitchFamily="18" charset="0"/>
              </a:rPr>
              <a:t>Phase II: Collect users’ feelings</a:t>
            </a:r>
            <a:endParaRPr lang="zh-CN" altLang="en-US" dirty="0" smtClean="0">
              <a:solidFill>
                <a:srgbClr val="0000FF"/>
              </a:solidFill>
              <a:latin typeface="Times New Roman" pitchFamily="18" charset="0"/>
              <a:cs typeface="Times New Roman" pitchFamily="18" charset="0"/>
            </a:endParaRPr>
          </a:p>
        </p:txBody>
      </p:sp>
      <p:sp>
        <p:nvSpPr>
          <p:cNvPr id="50179" name="内容占位符 2"/>
          <p:cNvSpPr>
            <a:spLocks noGrp="1"/>
          </p:cNvSpPr>
          <p:nvPr>
            <p:ph idx="1"/>
          </p:nvPr>
        </p:nvSpPr>
        <p:spPr/>
        <p:txBody>
          <a:bodyPr/>
          <a:lstStyle/>
          <a:p>
            <a:pPr marL="514350" indent="-514350" eaLnBrk="1" hangingPunct="1">
              <a:buFont typeface="Franklin Gothic Medium" pitchFamily="34" charset="0"/>
              <a:buAutoNum type="arabicPeriod"/>
            </a:pPr>
            <a:endParaRPr lang="en-US" altLang="zh-CN"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F3773C06-7C64-4678-8705-8ADC8329A15D}" type="slidenum">
              <a:rPr lang="zh-CN" altLang="en-US">
                <a:solidFill>
                  <a:srgbClr val="636363"/>
                </a:solidFill>
                <a:latin typeface="Times New Roman" pitchFamily="18" charset="0"/>
                <a:ea typeface="黑体" pitchFamily="49" charset="-122"/>
                <a:cs typeface="Times New Roman" pitchFamily="18" charset="0"/>
              </a:rPr>
              <a:pPr eaLnBrk="1" hangingPunct="1"/>
              <a:t>31</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50181" name="Picture 2" descr="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81075"/>
            <a:ext cx="9144000"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p:cNvSpPr>
          <p:nvPr>
            <p:ph type="title"/>
          </p:nvPr>
        </p:nvSpPr>
        <p:spPr/>
        <p:txBody>
          <a:bodyPr/>
          <a:lstStyle/>
          <a:p>
            <a:pPr algn="l" eaLnBrk="1" hangingPunct="1"/>
            <a:r>
              <a:rPr lang="en-US" altLang="zh-CN" smtClean="0">
                <a:solidFill>
                  <a:srgbClr val="0000FF"/>
                </a:solidFill>
                <a:latin typeface="Times New Roman" pitchFamily="18" charset="0"/>
                <a:cs typeface="Times New Roman" pitchFamily="18" charset="0"/>
              </a:rPr>
              <a:t>Phase III: Extract VF</a:t>
            </a:r>
            <a:endParaRPr lang="zh-CN" altLang="en-US" smtClean="0">
              <a:solidFill>
                <a:srgbClr val="0000FF"/>
              </a:solidFill>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F0512174-06E4-40FA-8BE9-38B6926CC964}" type="slidenum">
              <a:rPr lang="zh-CN" altLang="en-US">
                <a:solidFill>
                  <a:srgbClr val="636363"/>
                </a:solidFill>
                <a:latin typeface="Times New Roman" pitchFamily="18" charset="0"/>
                <a:ea typeface="黑体" pitchFamily="49" charset="-122"/>
                <a:cs typeface="Times New Roman" pitchFamily="18" charset="0"/>
              </a:rPr>
              <a:pPr eaLnBrk="1" hangingPunct="1"/>
              <a:t>32</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51204"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1628775"/>
            <a:ext cx="2819400" cy="188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3644900"/>
            <a:ext cx="3671887" cy="211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6"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40200" y="3644900"/>
            <a:ext cx="4752975"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7" name="Text Box 10"/>
          <p:cNvSpPr txBox="1">
            <a:spLocks noChangeArrowheads="1"/>
          </p:cNvSpPr>
          <p:nvPr/>
        </p:nvSpPr>
        <p:spPr bwMode="auto">
          <a:xfrm>
            <a:off x="34925" y="5949950"/>
            <a:ext cx="3960813"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indent="3048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a:t>Color Representation by 20-FM </a:t>
            </a:r>
            <a:endParaRPr lang="zh-CN" altLang="en-US"/>
          </a:p>
        </p:txBody>
      </p:sp>
      <p:sp>
        <p:nvSpPr>
          <p:cNvPr id="51208" name="Text Box 11"/>
          <p:cNvSpPr txBox="1">
            <a:spLocks noChangeArrowheads="1"/>
          </p:cNvSpPr>
          <p:nvPr/>
        </p:nvSpPr>
        <p:spPr bwMode="auto">
          <a:xfrm>
            <a:off x="4211638" y="5949950"/>
            <a:ext cx="46815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indent="3048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a:t>Color Representation by 126-FM </a:t>
            </a:r>
            <a:endParaRPr lang="zh-CN" altLang="en-US"/>
          </a:p>
        </p:txBody>
      </p:sp>
      <p:sp>
        <p:nvSpPr>
          <p:cNvPr id="51209" name="TextBox 8"/>
          <p:cNvSpPr txBox="1">
            <a:spLocks noChangeArrowheads="1"/>
          </p:cNvSpPr>
          <p:nvPr/>
        </p:nvSpPr>
        <p:spPr bwMode="auto">
          <a:xfrm>
            <a:off x="4284663" y="2133600"/>
            <a:ext cx="39506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dirty="0"/>
              <a:t>Color Space: </a:t>
            </a:r>
            <a:r>
              <a:rPr lang="en-US" altLang="zh-CN" dirty="0" smtClean="0"/>
              <a:t> Hue/ Saturation </a:t>
            </a:r>
            <a:r>
              <a:rPr lang="en-US" altLang="zh-CN" dirty="0"/>
              <a:t>/Value</a:t>
            </a:r>
            <a:endParaRPr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8"/>
          <p:cNvGrpSpPr>
            <a:grpSpLocks/>
          </p:cNvGrpSpPr>
          <p:nvPr/>
        </p:nvGrpSpPr>
        <p:grpSpPr bwMode="auto">
          <a:xfrm>
            <a:off x="3476332" y="1641389"/>
            <a:ext cx="5252410" cy="4281573"/>
            <a:chOff x="2573" y="1787"/>
            <a:chExt cx="2679" cy="2263"/>
          </a:xfrm>
        </p:grpSpPr>
        <p:grpSp>
          <p:nvGrpSpPr>
            <p:cNvPr id="4" name="Group 129"/>
            <p:cNvGrpSpPr>
              <a:grpSpLocks/>
            </p:cNvGrpSpPr>
            <p:nvPr/>
          </p:nvGrpSpPr>
          <p:grpSpPr bwMode="auto">
            <a:xfrm>
              <a:off x="2573" y="1787"/>
              <a:ext cx="2679" cy="1608"/>
              <a:chOff x="704" y="1232"/>
              <a:chExt cx="3014" cy="1665"/>
            </a:xfrm>
          </p:grpSpPr>
          <p:graphicFrame>
            <p:nvGraphicFramePr>
              <p:cNvPr id="3" name="Object 11"/>
              <p:cNvGraphicFramePr>
                <a:graphicFrameLocks noChangeAspect="1"/>
              </p:cNvGraphicFramePr>
              <p:nvPr/>
            </p:nvGraphicFramePr>
            <p:xfrm>
              <a:off x="704" y="1232"/>
              <a:ext cx="974" cy="5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Object 12"/>
              <p:cNvGraphicFramePr>
                <a:graphicFrameLocks noChangeAspect="1"/>
              </p:cNvGraphicFramePr>
              <p:nvPr/>
            </p:nvGraphicFramePr>
            <p:xfrm>
              <a:off x="716" y="2327"/>
              <a:ext cx="974" cy="5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Object 13"/>
              <p:cNvGraphicFramePr>
                <a:graphicFrameLocks noChangeAspect="1"/>
              </p:cNvGraphicFramePr>
              <p:nvPr/>
            </p:nvGraphicFramePr>
            <p:xfrm>
              <a:off x="1724" y="1232"/>
              <a:ext cx="974" cy="5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Object 14"/>
              <p:cNvGraphicFramePr>
                <a:graphicFrameLocks noChangeAspect="1"/>
              </p:cNvGraphicFramePr>
              <p:nvPr/>
            </p:nvGraphicFramePr>
            <p:xfrm>
              <a:off x="1730" y="2327"/>
              <a:ext cx="974" cy="55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Object 15"/>
              <p:cNvGraphicFramePr>
                <a:graphicFrameLocks noChangeAspect="1"/>
              </p:cNvGraphicFramePr>
              <p:nvPr/>
            </p:nvGraphicFramePr>
            <p:xfrm>
              <a:off x="2744" y="2321"/>
              <a:ext cx="974" cy="56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Object 16"/>
              <p:cNvGraphicFramePr>
                <a:graphicFrameLocks noChangeAspect="1"/>
              </p:cNvGraphicFramePr>
              <p:nvPr/>
            </p:nvGraphicFramePr>
            <p:xfrm>
              <a:off x="2744" y="1232"/>
              <a:ext cx="974" cy="566"/>
            </p:xfrm>
            <a:graphic>
              <a:graphicData uri="http://schemas.openxmlformats.org/drawingml/2006/chart">
                <c:chart xmlns:c="http://schemas.openxmlformats.org/drawingml/2006/chart" xmlns:r="http://schemas.openxmlformats.org/officeDocument/2006/relationships" r:id="rId8"/>
              </a:graphicData>
            </a:graphic>
          </p:graphicFrame>
        </p:grpSp>
        <p:sp>
          <p:nvSpPr>
            <p:cNvPr id="1049" name="Text Box 136"/>
            <p:cNvSpPr txBox="1">
              <a:spLocks noChangeArrowheads="1"/>
            </p:cNvSpPr>
            <p:nvPr/>
          </p:nvSpPr>
          <p:spPr bwMode="auto">
            <a:xfrm>
              <a:off x="3389" y="3797"/>
              <a:ext cx="1104"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zh-CN" altLang="en-US" sz="2000"/>
                <a:t>120</a:t>
              </a:r>
              <a:r>
                <a:rPr lang="en-US" altLang="zh-CN" sz="2000"/>
                <a:t>-FM</a:t>
              </a:r>
              <a:endParaRPr lang="zh-CN" altLang="en-US" sz="2000"/>
            </a:p>
          </p:txBody>
        </p:sp>
      </p:grpSp>
      <p:pic>
        <p:nvPicPr>
          <p:cNvPr id="1033" name="Picture 9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84175" y="1628775"/>
            <a:ext cx="2819400" cy="188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118"/>
          <p:cNvGrpSpPr>
            <a:grpSpLocks/>
          </p:cNvGrpSpPr>
          <p:nvPr/>
        </p:nvGrpSpPr>
        <p:grpSpPr bwMode="auto">
          <a:xfrm>
            <a:off x="469900" y="1695450"/>
            <a:ext cx="2673350" cy="1828800"/>
            <a:chOff x="3942" y="1546"/>
            <a:chExt cx="3990" cy="2696"/>
          </a:xfrm>
        </p:grpSpPr>
        <p:grpSp>
          <p:nvGrpSpPr>
            <p:cNvPr id="11" name="Group 119"/>
            <p:cNvGrpSpPr>
              <a:grpSpLocks/>
            </p:cNvGrpSpPr>
            <p:nvPr/>
          </p:nvGrpSpPr>
          <p:grpSpPr bwMode="auto">
            <a:xfrm>
              <a:off x="3942" y="1546"/>
              <a:ext cx="3990" cy="2696"/>
              <a:chOff x="1701" y="1546"/>
              <a:chExt cx="3990" cy="2696"/>
            </a:xfrm>
          </p:grpSpPr>
          <p:sp>
            <p:nvSpPr>
              <p:cNvPr id="1045" name="Line 120"/>
              <p:cNvSpPr>
                <a:spLocks noChangeShapeType="1"/>
              </p:cNvSpPr>
              <p:nvPr/>
            </p:nvSpPr>
            <p:spPr bwMode="auto">
              <a:xfrm>
                <a:off x="1701" y="2878"/>
                <a:ext cx="3990" cy="0"/>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6" name="Line 121"/>
              <p:cNvSpPr>
                <a:spLocks noChangeShapeType="1"/>
              </p:cNvSpPr>
              <p:nvPr/>
            </p:nvSpPr>
            <p:spPr bwMode="auto">
              <a:xfrm>
                <a:off x="2961" y="1546"/>
                <a:ext cx="0" cy="2693"/>
              </a:xfrm>
              <a:prstGeom prst="line">
                <a:avLst/>
              </a:prstGeom>
              <a:noFill/>
              <a:ln w="28575">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7" name="Line 122"/>
              <p:cNvSpPr>
                <a:spLocks noChangeShapeType="1"/>
              </p:cNvSpPr>
              <p:nvPr/>
            </p:nvSpPr>
            <p:spPr bwMode="auto">
              <a:xfrm>
                <a:off x="4308" y="1549"/>
                <a:ext cx="0" cy="2693"/>
              </a:xfrm>
              <a:prstGeom prst="line">
                <a:avLst/>
              </a:prstGeom>
              <a:noFill/>
              <a:ln w="28575">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39" name="Text Box 123"/>
            <p:cNvSpPr txBox="1">
              <a:spLocks noChangeArrowheads="1"/>
            </p:cNvSpPr>
            <p:nvPr/>
          </p:nvSpPr>
          <p:spPr bwMode="auto">
            <a:xfrm>
              <a:off x="4116" y="1786"/>
              <a:ext cx="840"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a:r>
                <a:rPr lang="zh-CN" altLang="en-US" sz="3600">
                  <a:solidFill>
                    <a:srgbClr val="FFFFFF"/>
                  </a:solidFill>
                  <a:latin typeface="黑体" pitchFamily="49" charset="-122"/>
                  <a:ea typeface="黑体" pitchFamily="49" charset="-122"/>
                </a:rPr>
                <a:t>1</a:t>
              </a:r>
            </a:p>
          </p:txBody>
        </p:sp>
        <p:sp>
          <p:nvSpPr>
            <p:cNvPr id="1040" name="Text Box 124"/>
            <p:cNvSpPr txBox="1">
              <a:spLocks noChangeArrowheads="1"/>
            </p:cNvSpPr>
            <p:nvPr/>
          </p:nvSpPr>
          <p:spPr bwMode="auto">
            <a:xfrm>
              <a:off x="4185" y="3100"/>
              <a:ext cx="840"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a:r>
                <a:rPr lang="zh-CN" altLang="en-US" sz="3600">
                  <a:solidFill>
                    <a:srgbClr val="FFFFFF"/>
                  </a:solidFill>
                  <a:latin typeface="黑体" pitchFamily="49" charset="-122"/>
                  <a:ea typeface="黑体" pitchFamily="49" charset="-122"/>
                </a:rPr>
                <a:t>2</a:t>
              </a:r>
            </a:p>
          </p:txBody>
        </p:sp>
        <p:sp>
          <p:nvSpPr>
            <p:cNvPr id="1041" name="Text Box 125"/>
            <p:cNvSpPr txBox="1">
              <a:spLocks noChangeArrowheads="1"/>
            </p:cNvSpPr>
            <p:nvPr/>
          </p:nvSpPr>
          <p:spPr bwMode="auto">
            <a:xfrm>
              <a:off x="5481" y="1732"/>
              <a:ext cx="840"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a:r>
                <a:rPr lang="zh-CN" altLang="en-US" sz="3600">
                  <a:solidFill>
                    <a:srgbClr val="FFFFFF"/>
                  </a:solidFill>
                  <a:latin typeface="黑体" pitchFamily="49" charset="-122"/>
                  <a:ea typeface="黑体" pitchFamily="49" charset="-122"/>
                </a:rPr>
                <a:t>3</a:t>
              </a:r>
            </a:p>
          </p:txBody>
        </p:sp>
        <p:sp>
          <p:nvSpPr>
            <p:cNvPr id="1042" name="Text Box 126"/>
            <p:cNvSpPr txBox="1">
              <a:spLocks noChangeArrowheads="1"/>
            </p:cNvSpPr>
            <p:nvPr/>
          </p:nvSpPr>
          <p:spPr bwMode="auto">
            <a:xfrm>
              <a:off x="5481" y="3028"/>
              <a:ext cx="840"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a:r>
                <a:rPr lang="zh-CN" altLang="en-US" sz="3600">
                  <a:solidFill>
                    <a:srgbClr val="FFFFFF"/>
                  </a:solidFill>
                  <a:latin typeface="黑体" pitchFamily="49" charset="-122"/>
                  <a:ea typeface="黑体" pitchFamily="49" charset="-122"/>
                </a:rPr>
                <a:t>4</a:t>
              </a:r>
            </a:p>
          </p:txBody>
        </p:sp>
        <p:sp>
          <p:nvSpPr>
            <p:cNvPr id="1043" name="Text Box 127"/>
            <p:cNvSpPr txBox="1">
              <a:spLocks noChangeArrowheads="1"/>
            </p:cNvSpPr>
            <p:nvPr/>
          </p:nvSpPr>
          <p:spPr bwMode="auto">
            <a:xfrm>
              <a:off x="6846" y="1732"/>
              <a:ext cx="840"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a:r>
                <a:rPr lang="zh-CN" altLang="en-US" sz="3600">
                  <a:solidFill>
                    <a:srgbClr val="FFFFFF"/>
                  </a:solidFill>
                  <a:latin typeface="黑体" pitchFamily="49" charset="-122"/>
                  <a:ea typeface="黑体" pitchFamily="49" charset="-122"/>
                </a:rPr>
                <a:t>5</a:t>
              </a:r>
            </a:p>
          </p:txBody>
        </p:sp>
        <p:sp>
          <p:nvSpPr>
            <p:cNvPr id="1044" name="Text Box 128"/>
            <p:cNvSpPr txBox="1">
              <a:spLocks noChangeArrowheads="1"/>
            </p:cNvSpPr>
            <p:nvPr/>
          </p:nvSpPr>
          <p:spPr bwMode="auto">
            <a:xfrm>
              <a:off x="6846" y="3064"/>
              <a:ext cx="840"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a:r>
                <a:rPr lang="zh-CN" altLang="en-US" sz="3600">
                  <a:solidFill>
                    <a:srgbClr val="FFFFFF"/>
                  </a:solidFill>
                  <a:latin typeface="黑体" pitchFamily="49" charset="-122"/>
                  <a:ea typeface="黑体" pitchFamily="49" charset="-122"/>
                </a:rPr>
                <a:t>6</a:t>
              </a:r>
            </a:p>
          </p:txBody>
        </p:sp>
      </p:grpSp>
      <p:sp>
        <p:nvSpPr>
          <p:cNvPr id="1035" name="标题 1"/>
          <p:cNvSpPr>
            <a:spLocks noGrp="1"/>
          </p:cNvSpPr>
          <p:nvPr>
            <p:ph type="title"/>
          </p:nvPr>
        </p:nvSpPr>
        <p:spPr/>
        <p:txBody>
          <a:bodyPr/>
          <a:lstStyle/>
          <a:p>
            <a:pPr algn="l" eaLnBrk="1" hangingPunct="1"/>
            <a:r>
              <a:rPr lang="en-US" altLang="zh-CN" smtClean="0">
                <a:solidFill>
                  <a:srgbClr val="0000FF"/>
                </a:solidFill>
                <a:latin typeface="Times New Roman" pitchFamily="18" charset="0"/>
                <a:cs typeface="Times New Roman" pitchFamily="18" charset="0"/>
              </a:rPr>
              <a:t>Phase III: Extract VF</a:t>
            </a:r>
            <a:endParaRPr lang="zh-CN" altLang="en-US" smtClean="0">
              <a:solidFill>
                <a:srgbClr val="0000FF"/>
              </a:solidFill>
              <a:latin typeface="Times New Roman" pitchFamily="18" charset="0"/>
              <a:cs typeface="Times New Roman" pitchFamily="18" charset="0"/>
            </a:endParaRPr>
          </a:p>
        </p:txBody>
      </p:sp>
      <p:sp>
        <p:nvSpPr>
          <p:cNvPr id="25" name="TextBox 24"/>
          <p:cNvSpPr txBox="1">
            <a:spLocks noChangeArrowheads="1"/>
          </p:cNvSpPr>
          <p:nvPr/>
        </p:nvSpPr>
        <p:spPr bwMode="auto">
          <a:xfrm>
            <a:off x="3851275" y="2924175"/>
            <a:ext cx="4302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latin typeface="Times New Roman" pitchFamily="18" charset="0"/>
                <a:cs typeface="Times New Roman" pitchFamily="18" charset="0"/>
              </a:rPr>
              <a:t> Part 1                      Part 2                     Part3</a:t>
            </a:r>
            <a:endParaRPr lang="zh-CN" altLang="en-US">
              <a:latin typeface="Times New Roman" pitchFamily="18" charset="0"/>
              <a:cs typeface="Times New Roman" pitchFamily="18" charset="0"/>
            </a:endParaRPr>
          </a:p>
        </p:txBody>
      </p:sp>
      <p:sp>
        <p:nvSpPr>
          <p:cNvPr id="26" name="TextBox 25"/>
          <p:cNvSpPr txBox="1">
            <a:spLocks noChangeArrowheads="1"/>
          </p:cNvSpPr>
          <p:nvPr/>
        </p:nvSpPr>
        <p:spPr bwMode="auto">
          <a:xfrm>
            <a:off x="3779838" y="4941888"/>
            <a:ext cx="43005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latin typeface="Times New Roman" pitchFamily="18" charset="0"/>
                <a:cs typeface="Times New Roman" pitchFamily="18" charset="0"/>
              </a:rPr>
              <a:t> Part 4                      Part 5                     Part6</a:t>
            </a:r>
            <a:endParaRPr lang="zh-CN" altLang="en-US">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500"/>
                                        <p:tgtEl>
                                          <p:spTgt spid="1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001"/>
          <p:cNvPicPr preferRelativeResize="0">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3438" y="2616200"/>
            <a:ext cx="4102100"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2" descr="1"/>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30738" y="2573338"/>
            <a:ext cx="4100512"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9" name="Rectangle 3"/>
          <p:cNvSpPr>
            <a:spLocks noGrp="1" noChangeArrowheads="1"/>
          </p:cNvSpPr>
          <p:nvPr>
            <p:ph type="title"/>
          </p:nvPr>
        </p:nvSpPr>
        <p:spPr>
          <a:xfrm>
            <a:off x="395288" y="549275"/>
            <a:ext cx="8458200" cy="779463"/>
          </a:xfrm>
        </p:spPr>
        <p:txBody>
          <a:bodyPr/>
          <a:lstStyle/>
          <a:p>
            <a:pPr algn="l">
              <a:buFont typeface="Wingdings" pitchFamily="2" charset="2"/>
              <a:buNone/>
            </a:pPr>
            <a:r>
              <a:rPr lang="en-US" altLang="zh-CN" sz="4000" b="1" smtClean="0">
                <a:solidFill>
                  <a:schemeClr val="accent2"/>
                </a:solidFill>
              </a:rPr>
              <a:t>Sky Exclusion plus ½ Area Analysis</a:t>
            </a:r>
            <a:endParaRPr lang="zh-CN" altLang="en-US" sz="4000" b="1" smtClean="0">
              <a:solidFill>
                <a:schemeClr val="accent2"/>
              </a:solidFill>
            </a:endParaRPr>
          </a:p>
        </p:txBody>
      </p:sp>
      <p:sp>
        <p:nvSpPr>
          <p:cNvPr id="17" name="灯片编号占位符 5"/>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D889B66-D33C-49CE-B778-37C1A55532A0}" type="slidenum">
              <a:rPr lang="zh-CN" altLang="en-US">
                <a:solidFill>
                  <a:srgbClr val="636363"/>
                </a:solidFill>
                <a:latin typeface="Franklin Gothic Book" pitchFamily="34" charset="0"/>
                <a:ea typeface="黑体" pitchFamily="49" charset="-122"/>
              </a:rPr>
              <a:pPr eaLnBrk="1" hangingPunct="1"/>
              <a:t>34</a:t>
            </a:fld>
            <a:endParaRPr lang="en-US" altLang="zh-CN">
              <a:solidFill>
                <a:srgbClr val="636363"/>
              </a:solidFill>
              <a:latin typeface="Franklin Gothic Book" pitchFamily="34" charset="0"/>
              <a:ea typeface="黑体" pitchFamily="49" charset="-122"/>
            </a:endParaRPr>
          </a:p>
        </p:txBody>
      </p:sp>
      <p:grpSp>
        <p:nvGrpSpPr>
          <p:cNvPr id="2" name="Group 9"/>
          <p:cNvGrpSpPr>
            <a:grpSpLocks/>
          </p:cNvGrpSpPr>
          <p:nvPr/>
        </p:nvGrpSpPr>
        <p:grpSpPr bwMode="auto">
          <a:xfrm>
            <a:off x="250825" y="2492375"/>
            <a:ext cx="8496300" cy="3044825"/>
            <a:chOff x="124" y="2304"/>
            <a:chExt cx="5352" cy="1918"/>
          </a:xfrm>
        </p:grpSpPr>
        <p:grpSp>
          <p:nvGrpSpPr>
            <p:cNvPr id="3" name="Group 10"/>
            <p:cNvGrpSpPr>
              <a:grpSpLocks/>
            </p:cNvGrpSpPr>
            <p:nvPr/>
          </p:nvGrpSpPr>
          <p:grpSpPr bwMode="auto">
            <a:xfrm>
              <a:off x="124" y="2304"/>
              <a:ext cx="5352" cy="1918"/>
              <a:chOff x="124" y="2304"/>
              <a:chExt cx="5352" cy="1918"/>
            </a:xfrm>
          </p:grpSpPr>
          <p:grpSp>
            <p:nvGrpSpPr>
              <p:cNvPr id="4" name="Group 11"/>
              <p:cNvGrpSpPr>
                <a:grpSpLocks/>
              </p:cNvGrpSpPr>
              <p:nvPr/>
            </p:nvGrpSpPr>
            <p:grpSpPr bwMode="auto">
              <a:xfrm>
                <a:off x="124" y="2304"/>
                <a:ext cx="5352" cy="1872"/>
                <a:chOff x="124" y="2304"/>
                <a:chExt cx="5352" cy="1872"/>
              </a:xfrm>
            </p:grpSpPr>
            <p:sp>
              <p:nvSpPr>
                <p:cNvPr id="52237" name="Rectangle 12"/>
                <p:cNvSpPr>
                  <a:spLocks noChangeArrowheads="1"/>
                </p:cNvSpPr>
                <p:nvPr/>
              </p:nvSpPr>
              <p:spPr bwMode="auto">
                <a:xfrm>
                  <a:off x="2891" y="3264"/>
                  <a:ext cx="2585" cy="81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lstStyle/>
                <a:p>
                  <a:endParaRPr lang="zh-CN" altLang="en-US"/>
                </a:p>
              </p:txBody>
            </p:sp>
            <p:sp>
              <p:nvSpPr>
                <p:cNvPr id="52238" name="Rectangle 13"/>
                <p:cNvSpPr>
                  <a:spLocks noChangeArrowheads="1"/>
                </p:cNvSpPr>
                <p:nvPr/>
              </p:nvSpPr>
              <p:spPr bwMode="auto">
                <a:xfrm>
                  <a:off x="124" y="2304"/>
                  <a:ext cx="2708" cy="187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lstStyle/>
                <a:p>
                  <a:endParaRPr lang="zh-CN" altLang="en-US"/>
                </a:p>
              </p:txBody>
            </p:sp>
          </p:grpSp>
          <p:sp>
            <p:nvSpPr>
              <p:cNvPr id="52236" name="Text Box 14"/>
              <p:cNvSpPr txBox="1">
                <a:spLocks noChangeArrowheads="1"/>
              </p:cNvSpPr>
              <p:nvPr/>
            </p:nvSpPr>
            <p:spPr bwMode="auto">
              <a:xfrm>
                <a:off x="144" y="2592"/>
                <a:ext cx="2784" cy="1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a:latin typeface="Times New Roman" pitchFamily="18" charset="0"/>
                    <a:cs typeface="Times New Roman" pitchFamily="18" charset="0"/>
                  </a:rPr>
                  <a:t>Correlation Analysis with the color features of the rest area after sky exclusion and those of bottom half area</a:t>
                </a:r>
              </a:p>
              <a:p>
                <a:pPr eaLnBrk="1" hangingPunct="1">
                  <a:spcBef>
                    <a:spcPct val="50000"/>
                  </a:spcBef>
                </a:pPr>
                <a:endParaRPr lang="en-US" altLang="zh-CN">
                  <a:latin typeface="Times New Roman" pitchFamily="18" charset="0"/>
                  <a:cs typeface="Times New Roman" pitchFamily="18" charset="0"/>
                </a:endParaRPr>
              </a:p>
              <a:p>
                <a:pPr eaLnBrk="1" hangingPunct="1">
                  <a:spcBef>
                    <a:spcPct val="50000"/>
                  </a:spcBef>
                  <a:buFont typeface="Wingdings" pitchFamily="2" charset="2"/>
                  <a:buChar char="q"/>
                </a:pPr>
                <a:r>
                  <a:rPr lang="zh-CN" altLang="en-US">
                    <a:latin typeface="Times New Roman" pitchFamily="18" charset="0"/>
                    <a:cs typeface="Times New Roman" pitchFamily="18" charset="0"/>
                  </a:rPr>
                  <a:t> </a:t>
                </a:r>
                <a:r>
                  <a:rPr lang="en-US" altLang="zh-CN">
                    <a:latin typeface="Times New Roman" pitchFamily="18" charset="0"/>
                    <a:cs typeface="Times New Roman" pitchFamily="18" charset="0"/>
                  </a:rPr>
                  <a:t>20-FM:  </a:t>
                </a:r>
                <a:r>
                  <a:rPr lang="zh-CN" altLang="en-US" b="1">
                    <a:solidFill>
                      <a:srgbClr val="FF0000"/>
                    </a:solidFill>
                    <a:latin typeface="Times New Roman" pitchFamily="18" charset="0"/>
                    <a:cs typeface="Times New Roman" pitchFamily="18" charset="0"/>
                  </a:rPr>
                  <a:t>0.91</a:t>
                </a:r>
              </a:p>
              <a:p>
                <a:pPr eaLnBrk="1" hangingPunct="1">
                  <a:spcBef>
                    <a:spcPct val="50000"/>
                  </a:spcBef>
                  <a:buFont typeface="Wingdings" pitchFamily="2" charset="2"/>
                  <a:buChar char="q"/>
                </a:pPr>
                <a:endParaRPr lang="en-US" altLang="zh-CN">
                  <a:solidFill>
                    <a:schemeClr val="accent2"/>
                  </a:solidFill>
                  <a:latin typeface="Times New Roman" pitchFamily="18" charset="0"/>
                  <a:cs typeface="Times New Roman" pitchFamily="18" charset="0"/>
                </a:endParaRPr>
              </a:p>
              <a:p>
                <a:pPr eaLnBrk="1" hangingPunct="1">
                  <a:spcBef>
                    <a:spcPct val="50000"/>
                  </a:spcBef>
                  <a:buFont typeface="Wingdings" pitchFamily="2" charset="2"/>
                  <a:buChar char="q"/>
                </a:pPr>
                <a:r>
                  <a:rPr lang="en-US" altLang="zh-CN">
                    <a:latin typeface="Times New Roman" pitchFamily="18" charset="0"/>
                    <a:cs typeface="Times New Roman" pitchFamily="18" charset="0"/>
                  </a:rPr>
                  <a:t>126 FM:</a:t>
                </a:r>
                <a:r>
                  <a:rPr lang="zh-CN" altLang="en-US">
                    <a:latin typeface="Times New Roman" pitchFamily="18" charset="0"/>
                    <a:cs typeface="Times New Roman" pitchFamily="18" charset="0"/>
                  </a:rPr>
                  <a:t>  </a:t>
                </a:r>
                <a:r>
                  <a:rPr lang="zh-CN" altLang="en-US" b="1">
                    <a:solidFill>
                      <a:srgbClr val="FF0000"/>
                    </a:solidFill>
                    <a:latin typeface="Times New Roman" pitchFamily="18" charset="0"/>
                    <a:cs typeface="Times New Roman" pitchFamily="18" charset="0"/>
                  </a:rPr>
                  <a:t>0.89</a:t>
                </a:r>
              </a:p>
            </p:txBody>
          </p:sp>
        </p:grpSp>
        <p:grpSp>
          <p:nvGrpSpPr>
            <p:cNvPr id="5" name="Group 15"/>
            <p:cNvGrpSpPr>
              <a:grpSpLocks/>
            </p:cNvGrpSpPr>
            <p:nvPr/>
          </p:nvGrpSpPr>
          <p:grpSpPr bwMode="auto">
            <a:xfrm>
              <a:off x="4752" y="3312"/>
              <a:ext cx="624" cy="768"/>
              <a:chOff x="4752" y="3312"/>
              <a:chExt cx="624" cy="768"/>
            </a:xfrm>
          </p:grpSpPr>
          <p:sp>
            <p:nvSpPr>
              <p:cNvPr id="52233" name="AutoShape 16"/>
              <p:cNvSpPr>
                <a:spLocks/>
              </p:cNvSpPr>
              <p:nvPr/>
            </p:nvSpPr>
            <p:spPr bwMode="auto">
              <a:xfrm>
                <a:off x="5280" y="3312"/>
                <a:ext cx="96" cy="768"/>
              </a:xfrm>
              <a:prstGeom prst="leftBrace">
                <a:avLst>
                  <a:gd name="adj1" fmla="val 66667"/>
                  <a:gd name="adj2" fmla="val 48699"/>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endParaRPr lang="zh-CN" altLang="en-US"/>
              </a:p>
            </p:txBody>
          </p:sp>
          <p:sp>
            <p:nvSpPr>
              <p:cNvPr id="52234" name="Text Box 17"/>
              <p:cNvSpPr txBox="1">
                <a:spLocks noChangeArrowheads="1"/>
              </p:cNvSpPr>
              <p:nvPr/>
            </p:nvSpPr>
            <p:spPr bwMode="auto">
              <a:xfrm>
                <a:off x="4752" y="3648"/>
                <a:ext cx="52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zh-CN" altLang="en-US" sz="2000">
                    <a:solidFill>
                      <a:schemeClr val="accent2"/>
                    </a:solidFill>
                  </a:rPr>
                  <a:t>1/2</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right)">
                                      <p:cBhvr>
                                        <p:cTn id="7" dur="10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92D050"/>
            </a:gs>
            <a:gs pos="53000">
              <a:srgbClr val="D4DEFF"/>
            </a:gs>
            <a:gs pos="83000">
              <a:srgbClr val="D4DEFF"/>
            </a:gs>
            <a:gs pos="100000">
              <a:srgbClr val="96AB94"/>
            </a:gs>
          </a:gsLst>
          <a:lin ang="13500000" scaled="1"/>
          <a:tileRect/>
        </a:gradFill>
        <a:effectLst/>
      </p:bgPr>
    </p:bg>
    <p:spTree>
      <p:nvGrpSpPr>
        <p:cNvPr id="1" name=""/>
        <p:cNvGrpSpPr/>
        <p:nvPr/>
      </p:nvGrpSpPr>
      <p:grpSpPr>
        <a:xfrm>
          <a:off x="0" y="0"/>
          <a:ext cx="0" cy="0"/>
          <a:chOff x="0" y="0"/>
          <a:chExt cx="0" cy="0"/>
        </a:xfrm>
      </p:grpSpPr>
      <p:sp>
        <p:nvSpPr>
          <p:cNvPr id="17" name="圆角矩形 16"/>
          <p:cNvSpPr/>
          <p:nvPr/>
        </p:nvSpPr>
        <p:spPr>
          <a:xfrm>
            <a:off x="144463" y="2636838"/>
            <a:ext cx="2914650" cy="2808287"/>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056" name="标题 1"/>
          <p:cNvSpPr>
            <a:spLocks noGrp="1"/>
          </p:cNvSpPr>
          <p:nvPr>
            <p:ph type="title"/>
          </p:nvPr>
        </p:nvSpPr>
        <p:spPr>
          <a:xfrm>
            <a:off x="0" y="0"/>
            <a:ext cx="8229600" cy="706438"/>
          </a:xfrm>
        </p:spPr>
        <p:txBody>
          <a:bodyPr/>
          <a:lstStyle/>
          <a:p>
            <a:pPr algn="l" eaLnBrk="1" hangingPunct="1"/>
            <a:r>
              <a:rPr lang="en-US" altLang="zh-CN" sz="2800" smtClean="0">
                <a:solidFill>
                  <a:srgbClr val="0000FF"/>
                </a:solidFill>
                <a:latin typeface="Times New Roman" pitchFamily="18" charset="0"/>
                <a:cs typeface="Times New Roman" pitchFamily="18" charset="0"/>
              </a:rPr>
              <a:t>Phase IV: Mapping</a:t>
            </a:r>
            <a:endParaRPr lang="zh-CN" altLang="en-US" sz="2800" smtClean="0">
              <a:solidFill>
                <a:srgbClr val="0000FF"/>
              </a:solidFill>
              <a:latin typeface="Times New Roman" pitchFamily="18" charset="0"/>
              <a:cs typeface="Times New Roman" pitchFamily="18" charset="0"/>
            </a:endParaRPr>
          </a:p>
        </p:txBody>
      </p:sp>
      <p:sp>
        <p:nvSpPr>
          <p:cNvPr id="4" name="灯片编号占位符 3"/>
          <p:cNvSpPr>
            <a:spLocks noGrp="1"/>
          </p:cNvSpPr>
          <p:nvPr>
            <p:ph type="sldNum" sz="quarter" idx="12"/>
          </p:nvPr>
        </p:nvSpPr>
        <p:spPr>
          <a:xfrm>
            <a:off x="3995738" y="6453188"/>
            <a:ext cx="914400" cy="285750"/>
          </a:xfrm>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EDB8607-85E0-4954-948B-24606FDEB4B7}" type="slidenum">
              <a:rPr lang="zh-CN" altLang="en-US">
                <a:solidFill>
                  <a:srgbClr val="636363"/>
                </a:solidFill>
                <a:latin typeface="Times New Roman" pitchFamily="18" charset="0"/>
                <a:ea typeface="黑体" pitchFamily="49" charset="-122"/>
                <a:cs typeface="Times New Roman" pitchFamily="18" charset="0"/>
              </a:rPr>
              <a:pPr eaLnBrk="1" hangingPunct="1"/>
              <a:t>35</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2058" name="Picture 11" descr="001"/>
          <p:cNvPicPr preferRelativeResize="0">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1638" y="804863"/>
            <a:ext cx="2514600" cy="168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矩形 20"/>
          <p:cNvSpPr/>
          <p:nvPr/>
        </p:nvSpPr>
        <p:spPr>
          <a:xfrm>
            <a:off x="3203575" y="3068638"/>
            <a:ext cx="3168650"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200">
                <a:solidFill>
                  <a:schemeClr val="tx2"/>
                </a:solidFill>
                <a:latin typeface="Times New Roman" pitchFamily="18" charset="0"/>
                <a:cs typeface="Times New Roman" pitchFamily="18" charset="0"/>
              </a:rPr>
              <a:t>(a) Features indexed based on regression model</a:t>
            </a:r>
            <a:endParaRPr lang="zh-CN" altLang="en-US" sz="1200">
              <a:solidFill>
                <a:schemeClr val="tx2"/>
              </a:solidFill>
              <a:latin typeface="Times New Roman" pitchFamily="18" charset="0"/>
              <a:cs typeface="Times New Roman" pitchFamily="18" charset="0"/>
            </a:endParaRPr>
          </a:p>
        </p:txBody>
      </p:sp>
      <p:sp>
        <p:nvSpPr>
          <p:cNvPr id="48139" name="Text Box 22"/>
          <p:cNvSpPr txBox="1">
            <a:spLocks noChangeArrowheads="1"/>
          </p:cNvSpPr>
          <p:nvPr/>
        </p:nvSpPr>
        <p:spPr bwMode="auto">
          <a:xfrm>
            <a:off x="323850" y="2698750"/>
            <a:ext cx="2743200"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b="1">
                <a:solidFill>
                  <a:srgbClr val="0000FF"/>
                </a:solidFill>
                <a:latin typeface="Times New Roman" pitchFamily="18" charset="0"/>
                <a:cs typeface="Times New Roman" pitchFamily="18" charset="0"/>
              </a:rPr>
              <a:t>Season Style</a:t>
            </a:r>
            <a:endParaRPr lang="zh-CN" altLang="en-US" b="1">
              <a:solidFill>
                <a:srgbClr val="0000FF"/>
              </a:solidFill>
              <a:latin typeface="Times New Roman" pitchFamily="18" charset="0"/>
              <a:cs typeface="Times New Roman" pitchFamily="18" charset="0"/>
            </a:endParaRPr>
          </a:p>
          <a:p>
            <a:pPr eaLnBrk="1" hangingPunct="1">
              <a:spcBef>
                <a:spcPct val="50000"/>
              </a:spcBef>
            </a:pPr>
            <a:r>
              <a:rPr lang="en-US" altLang="zh-CN">
                <a:latin typeface="Times New Roman" pitchFamily="18" charset="0"/>
                <a:cs typeface="Times New Roman" pitchFamily="18" charset="0"/>
              </a:rPr>
              <a:t>Between winter and spring</a:t>
            </a:r>
          </a:p>
          <a:p>
            <a:pPr eaLnBrk="1" hangingPunct="1">
              <a:spcBef>
                <a:spcPct val="50000"/>
              </a:spcBef>
            </a:pPr>
            <a:r>
              <a:rPr lang="en-US" altLang="zh-CN">
                <a:latin typeface="Times New Roman" pitchFamily="18" charset="0"/>
                <a:cs typeface="Times New Roman" pitchFamily="18" charset="0"/>
              </a:rPr>
              <a:t>Not autumn</a:t>
            </a:r>
          </a:p>
          <a:p>
            <a:pPr eaLnBrk="1" hangingPunct="1">
              <a:spcBef>
                <a:spcPct val="50000"/>
              </a:spcBef>
            </a:pPr>
            <a:r>
              <a:rPr lang="en-US" altLang="zh-CN" b="1">
                <a:solidFill>
                  <a:srgbClr val="0000FF"/>
                </a:solidFill>
                <a:latin typeface="Times New Roman" pitchFamily="18" charset="0"/>
                <a:cs typeface="Times New Roman" pitchFamily="18" charset="0"/>
              </a:rPr>
              <a:t>Other affective features</a:t>
            </a:r>
            <a:endParaRPr lang="zh-CN" altLang="en-US" b="1">
              <a:solidFill>
                <a:srgbClr val="0000FF"/>
              </a:solidFill>
              <a:latin typeface="Times New Roman" pitchFamily="18" charset="0"/>
              <a:cs typeface="Times New Roman" pitchFamily="18" charset="0"/>
            </a:endParaRPr>
          </a:p>
          <a:p>
            <a:pPr eaLnBrk="1" hangingPunct="1">
              <a:spcBef>
                <a:spcPct val="50000"/>
              </a:spcBef>
            </a:pPr>
            <a:r>
              <a:rPr lang="en-US" altLang="zh-CN">
                <a:latin typeface="Times New Roman" pitchFamily="18" charset="0"/>
                <a:cs typeface="Times New Roman" pitchFamily="18" charset="0"/>
              </a:rPr>
              <a:t>more</a:t>
            </a:r>
            <a:r>
              <a:rPr lang="zh-CN" altLang="en-US">
                <a:latin typeface="Times New Roman" pitchFamily="18" charset="0"/>
                <a:cs typeface="Times New Roman" pitchFamily="18" charset="0"/>
              </a:rPr>
              <a:t> </a:t>
            </a:r>
            <a:r>
              <a:rPr lang="en-US" altLang="zh-CN">
                <a:latin typeface="Times New Roman" pitchFamily="18" charset="0"/>
                <a:cs typeface="Times New Roman" pitchFamily="18" charset="0"/>
              </a:rPr>
              <a:t>pleasant</a:t>
            </a:r>
          </a:p>
          <a:p>
            <a:pPr eaLnBrk="1" hangingPunct="1">
              <a:spcBef>
                <a:spcPct val="50000"/>
              </a:spcBef>
            </a:pPr>
            <a:r>
              <a:rPr lang="en-US" altLang="zh-CN">
                <a:latin typeface="Times New Roman" pitchFamily="18" charset="0"/>
                <a:cs typeface="Times New Roman" pitchFamily="18" charset="0"/>
              </a:rPr>
              <a:t>Less nervous</a:t>
            </a:r>
            <a:endParaRPr lang="zh-CN" altLang="en-US">
              <a:latin typeface="Times New Roman" pitchFamily="18" charset="0"/>
              <a:cs typeface="Times New Roman" pitchFamily="18" charset="0"/>
            </a:endParaRPr>
          </a:p>
        </p:txBody>
      </p:sp>
      <p:sp>
        <p:nvSpPr>
          <p:cNvPr id="48140" name="TextBox 16"/>
          <p:cNvSpPr txBox="1">
            <a:spLocks noChangeArrowheads="1"/>
          </p:cNvSpPr>
          <p:nvPr/>
        </p:nvSpPr>
        <p:spPr bwMode="auto">
          <a:xfrm>
            <a:off x="3340100" y="5354638"/>
            <a:ext cx="5264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200" i="1">
                <a:latin typeface="Times New Roman" pitchFamily="18" charset="0"/>
                <a:cs typeface="Times New Roman" pitchFamily="18" charset="0"/>
              </a:rPr>
              <a:t>Other AF: 1 warm-cold  2 happy-unhappy  3 excited-peaceful  4 nervous-relaxed  </a:t>
            </a:r>
          </a:p>
          <a:p>
            <a:pPr eaLnBrk="1" hangingPunct="1"/>
            <a:r>
              <a:rPr lang="en-US" altLang="zh-CN" sz="1200" i="1">
                <a:latin typeface="Times New Roman" pitchFamily="18" charset="0"/>
                <a:cs typeface="Times New Roman" pitchFamily="18" charset="0"/>
              </a:rPr>
              <a:t>                 5 beautiful-ugly 6 fond-disgusting</a:t>
            </a:r>
            <a:endParaRPr lang="zh-CN" altLang="en-US" sz="1200" i="1">
              <a:latin typeface="Times New Roman" pitchFamily="18" charset="0"/>
              <a:cs typeface="Times New Roman" pitchFamily="18" charset="0"/>
            </a:endParaRPr>
          </a:p>
        </p:txBody>
      </p:sp>
      <p:sp>
        <p:nvSpPr>
          <p:cNvPr id="2062"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graphicFrame>
        <p:nvGraphicFramePr>
          <p:cNvPr id="2" name="Object 13"/>
          <p:cNvGraphicFramePr>
            <a:graphicFrameLocks noChangeAspect="1"/>
          </p:cNvGraphicFramePr>
          <p:nvPr/>
        </p:nvGraphicFramePr>
        <p:xfrm>
          <a:off x="3336925" y="868363"/>
          <a:ext cx="2498725" cy="1592262"/>
        </p:xfrm>
        <a:graphic>
          <a:graphicData uri="http://schemas.openxmlformats.org/drawingml/2006/chart">
            <c:chart xmlns:c="http://schemas.openxmlformats.org/drawingml/2006/chart" xmlns:r="http://schemas.openxmlformats.org/officeDocument/2006/relationships" r:id="rId4"/>
          </a:graphicData>
        </a:graphic>
      </p:graphicFrame>
      <p:sp>
        <p:nvSpPr>
          <p:cNvPr id="2063"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graphicFrame>
        <p:nvGraphicFramePr>
          <p:cNvPr id="3" name="Object 15"/>
          <p:cNvGraphicFramePr>
            <a:graphicFrameLocks noChangeAspect="1"/>
          </p:cNvGraphicFramePr>
          <p:nvPr/>
        </p:nvGraphicFramePr>
        <p:xfrm>
          <a:off x="6432550" y="847725"/>
          <a:ext cx="2498725" cy="1593850"/>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6"/>
          <p:cNvSpPr txBox="1">
            <a:spLocks noChangeArrowheads="1"/>
          </p:cNvSpPr>
          <p:nvPr/>
        </p:nvSpPr>
        <p:spPr bwMode="auto">
          <a:xfrm>
            <a:off x="3298825" y="2689225"/>
            <a:ext cx="37099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200" i="1">
                <a:latin typeface="Times New Roman" pitchFamily="18" charset="0"/>
                <a:cs typeface="Times New Roman" pitchFamily="18" charset="0"/>
              </a:rPr>
              <a:t>Season Feature: 1 Spring,5 Summer,9 Autumn, 13 Winter</a:t>
            </a:r>
            <a:endParaRPr lang="zh-CN" altLang="en-US" sz="1200" i="1">
              <a:latin typeface="Times New Roman" pitchFamily="18" charset="0"/>
              <a:cs typeface="Times New Roman" pitchFamily="18" charset="0"/>
            </a:endParaRPr>
          </a:p>
        </p:txBody>
      </p:sp>
      <p:sp>
        <p:nvSpPr>
          <p:cNvPr id="19" name="矩形 18"/>
          <p:cNvSpPr/>
          <p:nvPr/>
        </p:nvSpPr>
        <p:spPr>
          <a:xfrm>
            <a:off x="6516688" y="3013075"/>
            <a:ext cx="25193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200">
                <a:solidFill>
                  <a:schemeClr val="tx2"/>
                </a:solidFill>
                <a:latin typeface="Times New Roman" pitchFamily="18" charset="0"/>
                <a:cs typeface="Times New Roman" pitchFamily="18" charset="0"/>
              </a:rPr>
              <a:t>(b) Users’ evaluations on season</a:t>
            </a:r>
            <a:endParaRPr lang="zh-CN" altLang="en-US" sz="1200">
              <a:solidFill>
                <a:schemeClr val="tx2"/>
              </a:solidFill>
              <a:latin typeface="Times New Roman" pitchFamily="18" charset="0"/>
              <a:cs typeface="Times New Roman" pitchFamily="18" charset="0"/>
            </a:endParaRPr>
          </a:p>
        </p:txBody>
      </p:sp>
      <p:sp>
        <p:nvSpPr>
          <p:cNvPr id="2066"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graphicFrame>
        <p:nvGraphicFramePr>
          <p:cNvPr id="5" name="Object 17"/>
          <p:cNvGraphicFramePr>
            <a:graphicFrameLocks noChangeAspect="1"/>
          </p:cNvGraphicFramePr>
          <p:nvPr/>
        </p:nvGraphicFramePr>
        <p:xfrm>
          <a:off x="3378200" y="3675063"/>
          <a:ext cx="2393950" cy="1492250"/>
        </p:xfrm>
        <a:graphic>
          <a:graphicData uri="http://schemas.openxmlformats.org/drawingml/2006/chart">
            <c:chart xmlns:c="http://schemas.openxmlformats.org/drawingml/2006/chart" xmlns:r="http://schemas.openxmlformats.org/officeDocument/2006/relationships" r:id="rId6"/>
          </a:graphicData>
        </a:graphic>
      </p:graphicFrame>
      <p:sp>
        <p:nvSpPr>
          <p:cNvPr id="25" name="矩形 24"/>
          <p:cNvSpPr/>
          <p:nvPr/>
        </p:nvSpPr>
        <p:spPr>
          <a:xfrm>
            <a:off x="3276600" y="5876925"/>
            <a:ext cx="3167063" cy="36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200">
                <a:solidFill>
                  <a:schemeClr val="tx2"/>
                </a:solidFill>
                <a:latin typeface="Times New Roman" pitchFamily="18" charset="0"/>
                <a:cs typeface="Times New Roman" pitchFamily="18" charset="0"/>
              </a:rPr>
              <a:t>(c) Features indexed based on regression model</a:t>
            </a:r>
            <a:endParaRPr lang="zh-CN" altLang="en-US" sz="1200">
              <a:solidFill>
                <a:schemeClr val="tx2"/>
              </a:solidFill>
              <a:latin typeface="Times New Roman" pitchFamily="18" charset="0"/>
              <a:cs typeface="Times New Roman" pitchFamily="18" charset="0"/>
            </a:endParaRPr>
          </a:p>
        </p:txBody>
      </p:sp>
      <p:sp>
        <p:nvSpPr>
          <p:cNvPr id="2068" name="Rectangle 2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graphicFrame>
        <p:nvGraphicFramePr>
          <p:cNvPr id="6" name="Object 19"/>
          <p:cNvGraphicFramePr>
            <a:graphicFrameLocks noChangeAspect="1"/>
          </p:cNvGraphicFramePr>
          <p:nvPr/>
        </p:nvGraphicFramePr>
        <p:xfrm>
          <a:off x="6473825" y="3667125"/>
          <a:ext cx="2393950" cy="1493838"/>
        </p:xfrm>
        <a:graphic>
          <a:graphicData uri="http://schemas.openxmlformats.org/drawingml/2006/chart">
            <c:chart xmlns:c="http://schemas.openxmlformats.org/drawingml/2006/chart" xmlns:r="http://schemas.openxmlformats.org/officeDocument/2006/relationships" r:id="rId7"/>
          </a:graphicData>
        </a:graphic>
      </p:graphicFrame>
      <p:sp>
        <p:nvSpPr>
          <p:cNvPr id="26" name="矩形 25"/>
          <p:cNvSpPr/>
          <p:nvPr/>
        </p:nvSpPr>
        <p:spPr>
          <a:xfrm>
            <a:off x="6516688" y="5837238"/>
            <a:ext cx="2592387"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200">
                <a:solidFill>
                  <a:schemeClr val="tx2"/>
                </a:solidFill>
                <a:latin typeface="Times New Roman" pitchFamily="18" charset="0"/>
                <a:cs typeface="Times New Roman" pitchFamily="18" charset="0"/>
              </a:rPr>
              <a:t>(d) Users’ evaluations on other AF</a:t>
            </a:r>
            <a:endParaRPr lang="zh-CN" altLang="en-US" sz="1200">
              <a:solidFill>
                <a:schemeClr val="tx2"/>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139"/>
                                        </p:tgtEl>
                                        <p:attrNameLst>
                                          <p:attrName>style.visibility</p:attrName>
                                        </p:attrNameLst>
                                      </p:cBhvr>
                                      <p:to>
                                        <p:strVal val="visible"/>
                                      </p:to>
                                    </p:set>
                                    <p:animEffect transition="in" filter="dissolve">
                                      <p:cBhvr>
                                        <p:cTn id="7" dur="500"/>
                                        <p:tgtEl>
                                          <p:spTgt spid="4813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par>
                          <p:cTn id="16" fill="hold" nodeType="afterGroup">
                            <p:stCondLst>
                              <p:cond delay="500"/>
                            </p:stCondLst>
                            <p:childTnLst>
                              <p:par>
                                <p:cTn id="17" presetID="4"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499"/>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par>
                          <p:cTn id="28" fill="hold" nodeType="afterGroup">
                            <p:stCondLst>
                              <p:cond delay="500"/>
                            </p:stCondLst>
                            <p:childTnLst>
                              <p:par>
                                <p:cTn id="29" presetID="4"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ox(in)">
                                      <p:cBhvr>
                                        <p:cTn id="31" dur="5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in)">
                                      <p:cBhvr>
                                        <p:cTn id="36" dur="500"/>
                                        <p:tgtEl>
                                          <p:spTgt spid="5"/>
                                        </p:tgtEl>
                                      </p:cBhvr>
                                    </p:animEffect>
                                  </p:childTnLst>
                                </p:cTn>
                              </p:par>
                            </p:childTnLst>
                          </p:cTn>
                        </p:par>
                        <p:par>
                          <p:cTn id="37" fill="hold" nodeType="afterGroup">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48140"/>
                                        </p:tgtEl>
                                        <p:attrNameLst>
                                          <p:attrName>style.visibility</p:attrName>
                                        </p:attrNameLst>
                                      </p:cBhvr>
                                      <p:to>
                                        <p:strVal val="visible"/>
                                      </p:to>
                                    </p:set>
                                    <p:animEffect transition="in" filter="wipe(down)">
                                      <p:cBhvr>
                                        <p:cTn id="40" dur="500"/>
                                        <p:tgtEl>
                                          <p:spTgt spid="48140"/>
                                        </p:tgtEl>
                                      </p:cBhvr>
                                    </p:animEffect>
                                  </p:childTnLst>
                                </p:cTn>
                              </p:par>
                            </p:childTnLst>
                          </p:cTn>
                        </p:par>
                        <p:par>
                          <p:cTn id="41" fill="hold" nodeType="afterGroup">
                            <p:stCondLst>
                              <p:cond delay="1000"/>
                            </p:stCondLst>
                            <p:childTnLst>
                              <p:par>
                                <p:cTn id="42" presetID="1" presetClass="entr" presetSubtype="0" fill="hold" grpId="0" nodeType="afterEffect">
                                  <p:stCondLst>
                                    <p:cond delay="0"/>
                                  </p:stCondLst>
                                  <p:childTnLst>
                                    <p:set>
                                      <p:cBhvr>
                                        <p:cTn id="43" dur="1" fill="hold">
                                          <p:stCondLst>
                                            <p:cond delay="499"/>
                                          </p:stCondLst>
                                        </p:cTn>
                                        <p:tgtEl>
                                          <p:spTgt spid="2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ox(in)">
                                      <p:cBhvr>
                                        <p:cTn id="48" dur="500"/>
                                        <p:tgtEl>
                                          <p:spTgt spid="6"/>
                                        </p:tgtEl>
                                      </p:cBhvr>
                                    </p:animEffec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utoUpdateAnimBg="0"/>
      <p:bldP spid="48139" grpId="0"/>
      <p:bldP spid="48140" grpId="0"/>
      <p:bldGraphic spid="2" grpId="0">
        <p:bldAsOne/>
      </p:bldGraphic>
      <p:bldGraphic spid="3" grpId="0">
        <p:bldAsOne/>
      </p:bldGraphic>
      <p:bldP spid="18" grpId="0" autoUpdateAnimBg="0"/>
      <p:bldP spid="19" grpId="0" autoUpdateAnimBg="0"/>
      <p:bldGraphic spid="5" grpId="0">
        <p:bldAsOne/>
      </p:bldGraphic>
      <p:bldP spid="25" grpId="0" autoUpdateAnimBg="0"/>
      <p:bldGraphic spid="6" grpId="0">
        <p:bldAsOne/>
      </p:bldGraphic>
      <p:bldP spid="2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gs>
            <a:gs pos="53000">
              <a:srgbClr val="D4DEFF"/>
            </a:gs>
            <a:gs pos="83000">
              <a:srgbClr val="D4DEFF"/>
            </a:gs>
            <a:gs pos="100000">
              <a:srgbClr val="96AB94"/>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7" name="圆角矩形 16"/>
          <p:cNvSpPr/>
          <p:nvPr/>
        </p:nvSpPr>
        <p:spPr>
          <a:xfrm>
            <a:off x="144463" y="2636838"/>
            <a:ext cx="2914650" cy="2808287"/>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3080" name="标题 1"/>
          <p:cNvSpPr>
            <a:spLocks noGrp="1"/>
          </p:cNvSpPr>
          <p:nvPr>
            <p:ph type="title"/>
          </p:nvPr>
        </p:nvSpPr>
        <p:spPr>
          <a:xfrm>
            <a:off x="0" y="0"/>
            <a:ext cx="8229600" cy="706438"/>
          </a:xfrm>
        </p:spPr>
        <p:txBody>
          <a:bodyPr/>
          <a:lstStyle/>
          <a:p>
            <a:pPr algn="l" eaLnBrk="1" hangingPunct="1"/>
            <a:r>
              <a:rPr lang="en-US" altLang="zh-CN" sz="2800" smtClean="0">
                <a:solidFill>
                  <a:srgbClr val="0000FF"/>
                </a:solidFill>
                <a:latin typeface="Times New Roman" pitchFamily="18" charset="0"/>
                <a:cs typeface="Times New Roman" pitchFamily="18" charset="0"/>
              </a:rPr>
              <a:t>Phase IV: Mapping</a:t>
            </a:r>
            <a:endParaRPr lang="zh-CN" altLang="en-US" sz="2800" smtClean="0">
              <a:solidFill>
                <a:srgbClr val="0000FF"/>
              </a:solidFill>
              <a:latin typeface="Times New Roman" pitchFamily="18" charset="0"/>
              <a:cs typeface="Times New Roman" pitchFamily="18" charset="0"/>
            </a:endParaRPr>
          </a:p>
        </p:txBody>
      </p:sp>
      <p:sp>
        <p:nvSpPr>
          <p:cNvPr id="4" name="灯片编号占位符 3"/>
          <p:cNvSpPr>
            <a:spLocks noGrp="1"/>
          </p:cNvSpPr>
          <p:nvPr>
            <p:ph type="sldNum" sz="quarter" idx="12"/>
          </p:nvPr>
        </p:nvSpPr>
        <p:spPr>
          <a:xfrm>
            <a:off x="3995738" y="6453188"/>
            <a:ext cx="914400" cy="285750"/>
          </a:xfrm>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0C6AC392-B81E-454E-9E8E-54C9465E9BEE}" type="slidenum">
              <a:rPr lang="zh-CN" altLang="en-US">
                <a:solidFill>
                  <a:srgbClr val="636363"/>
                </a:solidFill>
                <a:latin typeface="Times New Roman" pitchFamily="18" charset="0"/>
                <a:ea typeface="黑体" pitchFamily="49" charset="-122"/>
                <a:cs typeface="Times New Roman" pitchFamily="18" charset="0"/>
              </a:rPr>
              <a:pPr eaLnBrk="1" hangingPunct="1"/>
              <a:t>36</a:t>
            </a:fld>
            <a:endParaRPr lang="zh-CN" altLang="en-US">
              <a:solidFill>
                <a:srgbClr val="636363"/>
              </a:solidFill>
              <a:latin typeface="Times New Roman" pitchFamily="18" charset="0"/>
              <a:ea typeface="黑体" pitchFamily="49" charset="-122"/>
              <a:cs typeface="Times New Roman" pitchFamily="18" charset="0"/>
            </a:endParaRPr>
          </a:p>
        </p:txBody>
      </p:sp>
      <p:sp>
        <p:nvSpPr>
          <p:cNvPr id="21" name="矩形 20"/>
          <p:cNvSpPr/>
          <p:nvPr/>
        </p:nvSpPr>
        <p:spPr>
          <a:xfrm>
            <a:off x="3203575" y="3068638"/>
            <a:ext cx="3168650"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200">
                <a:solidFill>
                  <a:schemeClr val="tx2"/>
                </a:solidFill>
                <a:latin typeface="Times New Roman" pitchFamily="18" charset="0"/>
                <a:cs typeface="Times New Roman" pitchFamily="18" charset="0"/>
              </a:rPr>
              <a:t>(a) Features indexed based on regression model</a:t>
            </a:r>
            <a:endParaRPr lang="zh-CN" altLang="en-US" sz="1200">
              <a:solidFill>
                <a:schemeClr val="tx2"/>
              </a:solidFill>
              <a:latin typeface="Times New Roman" pitchFamily="18" charset="0"/>
              <a:cs typeface="Times New Roman" pitchFamily="18" charset="0"/>
            </a:endParaRPr>
          </a:p>
        </p:txBody>
      </p:sp>
      <p:sp>
        <p:nvSpPr>
          <p:cNvPr id="48139" name="Text Box 22"/>
          <p:cNvSpPr txBox="1">
            <a:spLocks noChangeArrowheads="1"/>
          </p:cNvSpPr>
          <p:nvPr/>
        </p:nvSpPr>
        <p:spPr bwMode="auto">
          <a:xfrm>
            <a:off x="323850" y="2698750"/>
            <a:ext cx="2743200" cy="230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b="1">
                <a:solidFill>
                  <a:srgbClr val="0000FF"/>
                </a:solidFill>
                <a:latin typeface="Times New Roman" pitchFamily="18" charset="0"/>
                <a:cs typeface="Times New Roman" pitchFamily="18" charset="0"/>
              </a:rPr>
              <a:t>Season Style</a:t>
            </a:r>
            <a:endParaRPr lang="zh-CN" altLang="en-US" b="1">
              <a:solidFill>
                <a:srgbClr val="0000FF"/>
              </a:solidFill>
              <a:latin typeface="Times New Roman" pitchFamily="18" charset="0"/>
              <a:cs typeface="Times New Roman" pitchFamily="18" charset="0"/>
            </a:endParaRPr>
          </a:p>
          <a:p>
            <a:pPr eaLnBrk="1" hangingPunct="1">
              <a:spcBef>
                <a:spcPct val="50000"/>
              </a:spcBef>
            </a:pPr>
            <a:r>
              <a:rPr lang="en-US" altLang="zh-CN">
                <a:latin typeface="Times New Roman" pitchFamily="18" charset="0"/>
                <a:cs typeface="Times New Roman" pitchFamily="18" charset="0"/>
              </a:rPr>
              <a:t>Typical winter</a:t>
            </a:r>
          </a:p>
          <a:p>
            <a:pPr eaLnBrk="1" hangingPunct="1">
              <a:spcBef>
                <a:spcPct val="50000"/>
              </a:spcBef>
            </a:pPr>
            <a:r>
              <a:rPr lang="en-US" altLang="zh-CN" b="1">
                <a:solidFill>
                  <a:srgbClr val="0000FF"/>
                </a:solidFill>
                <a:latin typeface="Times New Roman" pitchFamily="18" charset="0"/>
                <a:cs typeface="Times New Roman" pitchFamily="18" charset="0"/>
              </a:rPr>
              <a:t>Other AF</a:t>
            </a:r>
            <a:endParaRPr lang="zh-CN" altLang="en-US" b="1">
              <a:solidFill>
                <a:srgbClr val="0000FF"/>
              </a:solidFill>
              <a:latin typeface="Times New Roman" pitchFamily="18" charset="0"/>
              <a:cs typeface="Times New Roman" pitchFamily="18" charset="0"/>
            </a:endParaRPr>
          </a:p>
          <a:p>
            <a:pPr eaLnBrk="1" hangingPunct="1">
              <a:spcBef>
                <a:spcPct val="50000"/>
              </a:spcBef>
            </a:pPr>
            <a:r>
              <a:rPr lang="en-US" altLang="zh-CN">
                <a:latin typeface="Times New Roman" pitchFamily="18" charset="0"/>
                <a:cs typeface="Times New Roman" pitchFamily="18" charset="0"/>
              </a:rPr>
              <a:t>Much colder</a:t>
            </a:r>
          </a:p>
          <a:p>
            <a:pPr eaLnBrk="1" hangingPunct="1">
              <a:spcBef>
                <a:spcPct val="50000"/>
              </a:spcBef>
            </a:pPr>
            <a:r>
              <a:rPr lang="en-US" altLang="zh-CN">
                <a:latin typeface="Times New Roman" pitchFamily="18" charset="0"/>
                <a:cs typeface="Times New Roman" pitchFamily="18" charset="0"/>
              </a:rPr>
              <a:t>More Beautiful and Welcomed</a:t>
            </a:r>
            <a:endParaRPr lang="zh-CN" altLang="en-US">
              <a:latin typeface="Times New Roman" pitchFamily="18" charset="0"/>
              <a:cs typeface="Times New Roman" pitchFamily="18" charset="0"/>
            </a:endParaRPr>
          </a:p>
        </p:txBody>
      </p:sp>
      <p:sp>
        <p:nvSpPr>
          <p:cNvPr id="48140" name="TextBox 16"/>
          <p:cNvSpPr txBox="1">
            <a:spLocks noChangeArrowheads="1"/>
          </p:cNvSpPr>
          <p:nvPr/>
        </p:nvSpPr>
        <p:spPr bwMode="auto">
          <a:xfrm>
            <a:off x="3340100" y="5354638"/>
            <a:ext cx="5264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200" i="1">
                <a:latin typeface="Times New Roman" pitchFamily="18" charset="0"/>
                <a:cs typeface="Times New Roman" pitchFamily="18" charset="0"/>
              </a:rPr>
              <a:t>Other AF: 1 warm-cold  2 happy-unhappy  3 excited-peaceful  4 nervous-relaxed  </a:t>
            </a:r>
          </a:p>
          <a:p>
            <a:pPr eaLnBrk="1" hangingPunct="1"/>
            <a:r>
              <a:rPr lang="en-US" altLang="zh-CN" sz="1200" i="1">
                <a:latin typeface="Times New Roman" pitchFamily="18" charset="0"/>
                <a:cs typeface="Times New Roman" pitchFamily="18" charset="0"/>
              </a:rPr>
              <a:t>                 5 beautiful-ugly 6 fond-disgusting</a:t>
            </a:r>
            <a:endParaRPr lang="zh-CN" altLang="en-US" sz="1200" i="1">
              <a:latin typeface="Times New Roman" pitchFamily="18" charset="0"/>
              <a:cs typeface="Times New Roman" pitchFamily="18" charset="0"/>
            </a:endParaRPr>
          </a:p>
        </p:txBody>
      </p:sp>
      <p:sp>
        <p:nvSpPr>
          <p:cNvPr id="3085"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3086"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18" name="TextBox 16"/>
          <p:cNvSpPr txBox="1">
            <a:spLocks noChangeArrowheads="1"/>
          </p:cNvSpPr>
          <p:nvPr/>
        </p:nvSpPr>
        <p:spPr bwMode="auto">
          <a:xfrm>
            <a:off x="3298825" y="2689225"/>
            <a:ext cx="37099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200" i="1">
                <a:latin typeface="Times New Roman" pitchFamily="18" charset="0"/>
                <a:cs typeface="Times New Roman" pitchFamily="18" charset="0"/>
              </a:rPr>
              <a:t>Season Feature: 1 Spring,5 Summer,9 Autumn, 13 Winter</a:t>
            </a:r>
            <a:endParaRPr lang="zh-CN" altLang="en-US" sz="1200" i="1">
              <a:latin typeface="Times New Roman" pitchFamily="18" charset="0"/>
              <a:cs typeface="Times New Roman" pitchFamily="18" charset="0"/>
            </a:endParaRPr>
          </a:p>
        </p:txBody>
      </p:sp>
      <p:sp>
        <p:nvSpPr>
          <p:cNvPr id="19" name="矩形 18"/>
          <p:cNvSpPr/>
          <p:nvPr/>
        </p:nvSpPr>
        <p:spPr>
          <a:xfrm>
            <a:off x="6516688" y="3013075"/>
            <a:ext cx="25193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200">
                <a:solidFill>
                  <a:schemeClr val="tx2"/>
                </a:solidFill>
                <a:latin typeface="Times New Roman" pitchFamily="18" charset="0"/>
                <a:cs typeface="Times New Roman" pitchFamily="18" charset="0"/>
              </a:rPr>
              <a:t>(b) Users’ evaluations on season</a:t>
            </a:r>
            <a:endParaRPr lang="zh-CN" altLang="en-US" sz="1200">
              <a:solidFill>
                <a:schemeClr val="tx2"/>
              </a:solidFill>
              <a:latin typeface="Times New Roman" pitchFamily="18" charset="0"/>
              <a:cs typeface="Times New Roman" pitchFamily="18" charset="0"/>
            </a:endParaRPr>
          </a:p>
        </p:txBody>
      </p:sp>
      <p:sp>
        <p:nvSpPr>
          <p:cNvPr id="3089"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25" name="矩形 24"/>
          <p:cNvSpPr/>
          <p:nvPr/>
        </p:nvSpPr>
        <p:spPr>
          <a:xfrm>
            <a:off x="3276600" y="5876925"/>
            <a:ext cx="3167063" cy="36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200">
                <a:solidFill>
                  <a:schemeClr val="tx2"/>
                </a:solidFill>
                <a:latin typeface="Times New Roman" pitchFamily="18" charset="0"/>
                <a:cs typeface="Times New Roman" pitchFamily="18" charset="0"/>
              </a:rPr>
              <a:t>(c) Features indexed based on regression model</a:t>
            </a:r>
            <a:endParaRPr lang="zh-CN" altLang="en-US" sz="1200">
              <a:solidFill>
                <a:schemeClr val="tx2"/>
              </a:solidFill>
              <a:latin typeface="Times New Roman" pitchFamily="18" charset="0"/>
              <a:cs typeface="Times New Roman" pitchFamily="18" charset="0"/>
            </a:endParaRPr>
          </a:p>
        </p:txBody>
      </p:sp>
      <p:sp>
        <p:nvSpPr>
          <p:cNvPr id="3091" name="Rectangle 2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26" name="矩形 25"/>
          <p:cNvSpPr/>
          <p:nvPr/>
        </p:nvSpPr>
        <p:spPr>
          <a:xfrm>
            <a:off x="6516688" y="5837238"/>
            <a:ext cx="2592387"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200">
                <a:solidFill>
                  <a:schemeClr val="tx2"/>
                </a:solidFill>
                <a:latin typeface="Times New Roman" pitchFamily="18" charset="0"/>
                <a:cs typeface="Times New Roman" pitchFamily="18" charset="0"/>
              </a:rPr>
              <a:t>(d) Users’ evaluations on other AF</a:t>
            </a:r>
            <a:endParaRPr lang="zh-CN" altLang="en-US" sz="1200">
              <a:solidFill>
                <a:schemeClr val="tx2"/>
              </a:solidFill>
              <a:latin typeface="Times New Roman" pitchFamily="18" charset="0"/>
              <a:cs typeface="Times New Roman" pitchFamily="18" charset="0"/>
            </a:endParaRPr>
          </a:p>
        </p:txBody>
      </p:sp>
      <p:pic>
        <p:nvPicPr>
          <p:cNvPr id="3093" name="Picture 37"/>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025" y="765175"/>
            <a:ext cx="2516188" cy="168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graphicFrame>
        <p:nvGraphicFramePr>
          <p:cNvPr id="2" name="Object 6"/>
          <p:cNvGraphicFramePr>
            <a:graphicFrameLocks noChangeAspect="1"/>
          </p:cNvGraphicFramePr>
          <p:nvPr/>
        </p:nvGraphicFramePr>
        <p:xfrm>
          <a:off x="3378200" y="898525"/>
          <a:ext cx="2393950" cy="1492250"/>
        </p:xfrm>
        <a:graphic>
          <a:graphicData uri="http://schemas.openxmlformats.org/drawingml/2006/chart">
            <c:chart xmlns:c="http://schemas.openxmlformats.org/drawingml/2006/chart" xmlns:r="http://schemas.openxmlformats.org/officeDocument/2006/relationships" r:id="rId4"/>
          </a:graphicData>
        </a:graphic>
      </p:graphicFrame>
      <p:sp>
        <p:nvSpPr>
          <p:cNvPr id="3095"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graphicFrame>
        <p:nvGraphicFramePr>
          <p:cNvPr id="3" name="Object 8"/>
          <p:cNvGraphicFramePr>
            <a:graphicFrameLocks noChangeAspect="1"/>
          </p:cNvGraphicFramePr>
          <p:nvPr/>
        </p:nvGraphicFramePr>
        <p:xfrm>
          <a:off x="6505575" y="898525"/>
          <a:ext cx="2393950" cy="1492250"/>
        </p:xfrm>
        <a:graphic>
          <a:graphicData uri="http://schemas.openxmlformats.org/drawingml/2006/chart">
            <c:chart xmlns:c="http://schemas.openxmlformats.org/drawingml/2006/chart" xmlns:r="http://schemas.openxmlformats.org/officeDocument/2006/relationships" r:id="rId5"/>
          </a:graphicData>
        </a:graphic>
      </p:graphicFrame>
      <p:sp>
        <p:nvSpPr>
          <p:cNvPr id="3096"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graphicFrame>
        <p:nvGraphicFramePr>
          <p:cNvPr id="5" name="Object 10"/>
          <p:cNvGraphicFramePr>
            <a:graphicFrameLocks noChangeAspect="1"/>
          </p:cNvGraphicFramePr>
          <p:nvPr/>
        </p:nvGraphicFramePr>
        <p:xfrm>
          <a:off x="3443288" y="3602038"/>
          <a:ext cx="2393950" cy="1524000"/>
        </p:xfrm>
        <a:graphic>
          <a:graphicData uri="http://schemas.openxmlformats.org/drawingml/2006/chart">
            <c:chart xmlns:c="http://schemas.openxmlformats.org/drawingml/2006/chart" xmlns:r="http://schemas.openxmlformats.org/officeDocument/2006/relationships" r:id="rId6"/>
          </a:graphicData>
        </a:graphic>
      </p:graphicFrame>
      <p:sp>
        <p:nvSpPr>
          <p:cNvPr id="3097"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graphicFrame>
        <p:nvGraphicFramePr>
          <p:cNvPr id="6" name="Object 12"/>
          <p:cNvGraphicFramePr>
            <a:graphicFrameLocks noChangeAspect="1"/>
          </p:cNvGraphicFramePr>
          <p:nvPr/>
        </p:nvGraphicFramePr>
        <p:xfrm>
          <a:off x="6496050" y="3619500"/>
          <a:ext cx="2395538" cy="149225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139"/>
                                        </p:tgtEl>
                                        <p:attrNameLst>
                                          <p:attrName>style.visibility</p:attrName>
                                        </p:attrNameLst>
                                      </p:cBhvr>
                                      <p:to>
                                        <p:strVal val="visible"/>
                                      </p:to>
                                    </p:set>
                                    <p:animEffect transition="in" filter="dissolve">
                                      <p:cBhvr>
                                        <p:cTn id="7" dur="500"/>
                                        <p:tgtEl>
                                          <p:spTgt spid="4813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500"/>
                                        <p:tgtEl>
                                          <p:spTgt spid="2"/>
                                        </p:tgtEl>
                                      </p:cBhvr>
                                    </p:animEffect>
                                  </p:childTnLst>
                                </p:cTn>
                              </p:par>
                            </p:childTnLst>
                          </p:cTn>
                        </p:par>
                        <p:par>
                          <p:cTn id="16" fill="hold" nodeType="afterGroup">
                            <p:stCondLst>
                              <p:cond delay="500"/>
                            </p:stCondLst>
                            <p:childTnLst>
                              <p:par>
                                <p:cTn id="17" presetID="4"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499"/>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amond(in)">
                                      <p:cBhvr>
                                        <p:cTn id="27" dur="500"/>
                                        <p:tgtEl>
                                          <p:spTgt spid="3"/>
                                        </p:tgtEl>
                                      </p:cBhvr>
                                    </p:animEffect>
                                  </p:childTnLst>
                                </p:cTn>
                              </p:par>
                            </p:childTnLst>
                          </p:cTn>
                        </p:par>
                        <p:par>
                          <p:cTn id="28" fill="hold" nodeType="afterGroup">
                            <p:stCondLst>
                              <p:cond delay="500"/>
                            </p:stCondLst>
                            <p:childTnLst>
                              <p:par>
                                <p:cTn id="29" presetID="4"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ox(in)">
                                      <p:cBhvr>
                                        <p:cTn id="31" dur="5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amond(in)">
                                      <p:cBhvr>
                                        <p:cTn id="36" dur="500"/>
                                        <p:tgtEl>
                                          <p:spTgt spid="5"/>
                                        </p:tgtEl>
                                      </p:cBhvr>
                                    </p:animEffect>
                                  </p:childTnLst>
                                </p:cTn>
                              </p:par>
                            </p:childTnLst>
                          </p:cTn>
                        </p:par>
                        <p:par>
                          <p:cTn id="37" fill="hold" nodeType="afterGroup">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48140"/>
                                        </p:tgtEl>
                                        <p:attrNameLst>
                                          <p:attrName>style.visibility</p:attrName>
                                        </p:attrNameLst>
                                      </p:cBhvr>
                                      <p:to>
                                        <p:strVal val="visible"/>
                                      </p:to>
                                    </p:set>
                                    <p:animEffect transition="in" filter="wipe(down)">
                                      <p:cBhvr>
                                        <p:cTn id="40" dur="500"/>
                                        <p:tgtEl>
                                          <p:spTgt spid="48140"/>
                                        </p:tgtEl>
                                      </p:cBhvr>
                                    </p:animEffect>
                                  </p:childTnLst>
                                </p:cTn>
                              </p:par>
                            </p:childTnLst>
                          </p:cTn>
                        </p:par>
                        <p:par>
                          <p:cTn id="41" fill="hold" nodeType="afterGroup">
                            <p:stCondLst>
                              <p:cond delay="1000"/>
                            </p:stCondLst>
                            <p:childTnLst>
                              <p:par>
                                <p:cTn id="42" presetID="1" presetClass="entr" presetSubtype="0" fill="hold" grpId="0" nodeType="afterEffect">
                                  <p:stCondLst>
                                    <p:cond delay="0"/>
                                  </p:stCondLst>
                                  <p:childTnLst>
                                    <p:set>
                                      <p:cBhvr>
                                        <p:cTn id="43" dur="1" fill="hold">
                                          <p:stCondLst>
                                            <p:cond delay="499"/>
                                          </p:stCondLst>
                                        </p:cTn>
                                        <p:tgtEl>
                                          <p:spTgt spid="2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diamond(in)">
                                      <p:cBhvr>
                                        <p:cTn id="48" dur="500"/>
                                        <p:tgtEl>
                                          <p:spTgt spid="6"/>
                                        </p:tgtEl>
                                      </p:cBhvr>
                                    </p:animEffec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P spid="21" grpId="0" autoUpdateAnimBg="0"/>
      <p:bldP spid="48139" grpId="0" autoUpdateAnimBg="0"/>
      <p:bldP spid="48140" grpId="0" autoUpdateAnimBg="0"/>
      <p:bldP spid="18" grpId="0" autoUpdateAnimBg="0"/>
      <p:bldP spid="19" grpId="0" autoUpdateAnimBg="0"/>
      <p:bldP spid="25" grpId="0" autoUpdateAnimBg="0"/>
      <p:bldP spid="26" grpId="0" autoUpdateAnimBg="0"/>
      <p:bldGraphic spid="2" grpId="0">
        <p:bldAsOne/>
      </p:bldGraphic>
      <p:bldGraphic spid="3" grpId="0">
        <p:bldAsOne/>
      </p:bldGraphic>
      <p:bldGraphic spid="5" grpId="0">
        <p:bldAsOne/>
      </p:bldGraphic>
      <p:bldGraphic spid="6"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p:txBody>
          <a:bodyPr/>
          <a:lstStyle/>
          <a:p>
            <a:pPr algn="l" eaLnBrk="1" hangingPunct="1"/>
            <a:r>
              <a:rPr lang="en-US" altLang="zh-CN" b="1" smtClean="0">
                <a:solidFill>
                  <a:srgbClr val="0000FF"/>
                </a:solidFill>
                <a:latin typeface="Times New Roman" pitchFamily="18" charset="0"/>
                <a:cs typeface="Times New Roman" pitchFamily="18" charset="0"/>
              </a:rPr>
              <a:t>Phase V: Experiments</a:t>
            </a:r>
            <a:endParaRPr lang="zh-CN" altLang="en-US" b="1" smtClean="0">
              <a:solidFill>
                <a:srgbClr val="0000FF"/>
              </a:solidFill>
              <a:latin typeface="Times New Roman" pitchFamily="18" charset="0"/>
              <a:cs typeface="Times New Roman" pitchFamily="18" charset="0"/>
            </a:endParaRPr>
          </a:p>
        </p:txBody>
      </p:sp>
      <p:sp>
        <p:nvSpPr>
          <p:cNvPr id="53251" name="内容占位符 2"/>
          <p:cNvSpPr>
            <a:spLocks noGrp="1"/>
          </p:cNvSpPr>
          <p:nvPr>
            <p:ph idx="1"/>
          </p:nvPr>
        </p:nvSpPr>
        <p:spPr/>
        <p:txBody>
          <a:bodyPr/>
          <a:lstStyle/>
          <a:p>
            <a:pPr marL="514350" indent="-514350" eaLnBrk="1" hangingPunct="1"/>
            <a:r>
              <a:rPr lang="en-US" altLang="zh-CN" sz="2400" smtClean="0">
                <a:latin typeface="Times New Roman" pitchFamily="18" charset="0"/>
                <a:cs typeface="Times New Roman" pitchFamily="18" charset="0"/>
              </a:rPr>
              <a:t>Experiment One: To evaluate the precision of AF extraction</a:t>
            </a:r>
          </a:p>
          <a:p>
            <a:pPr marL="514350" indent="-514350" eaLnBrk="1" hangingPunct="1"/>
            <a:endParaRPr lang="en-US" altLang="zh-CN" sz="2400" smtClean="0">
              <a:latin typeface="Times New Roman" pitchFamily="18" charset="0"/>
              <a:cs typeface="Times New Roman" pitchFamily="18" charset="0"/>
            </a:endParaRPr>
          </a:p>
          <a:p>
            <a:pPr marL="514350" indent="-514350" eaLnBrk="1" hangingPunct="1"/>
            <a:endParaRPr lang="en-US" altLang="zh-CN" sz="2400" smtClean="0">
              <a:latin typeface="Times New Roman" pitchFamily="18" charset="0"/>
              <a:cs typeface="Times New Roman" pitchFamily="18" charset="0"/>
            </a:endParaRPr>
          </a:p>
          <a:p>
            <a:pPr marL="514350" indent="-514350" eaLnBrk="1" hangingPunct="1"/>
            <a:r>
              <a:rPr lang="en-US" altLang="zh-CN" sz="2400" smtClean="0">
                <a:latin typeface="Times New Roman" pitchFamily="18" charset="0"/>
                <a:cs typeface="Times New Roman" pitchFamily="18" charset="0"/>
              </a:rPr>
              <a:t>Experiment Two: To evaluate  the precision of AF retrieval</a:t>
            </a: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DE63606C-3201-4408-A93D-3709868D5D73}" type="slidenum">
              <a:rPr lang="zh-CN" altLang="en-US">
                <a:solidFill>
                  <a:srgbClr val="636363"/>
                </a:solidFill>
                <a:latin typeface="Times New Roman" pitchFamily="18" charset="0"/>
                <a:ea typeface="黑体" pitchFamily="49" charset="-122"/>
                <a:cs typeface="Times New Roman" pitchFamily="18" charset="0"/>
              </a:rPr>
              <a:pPr eaLnBrk="1" hangingPunct="1"/>
              <a:t>37</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p:txBody>
          <a:bodyPr/>
          <a:lstStyle/>
          <a:p>
            <a:pPr algn="l" eaLnBrk="1" hangingPunct="1"/>
            <a:r>
              <a:rPr lang="en-US" altLang="zh-CN" b="1" smtClean="0">
                <a:solidFill>
                  <a:srgbClr val="0000FF"/>
                </a:solidFill>
                <a:latin typeface="Times New Roman" pitchFamily="18" charset="0"/>
                <a:cs typeface="Times New Roman" pitchFamily="18" charset="0"/>
              </a:rPr>
              <a:t>Experiment ONE</a:t>
            </a:r>
            <a:endParaRPr lang="zh-CN" altLang="en-US" b="1" smtClean="0">
              <a:solidFill>
                <a:srgbClr val="0000FF"/>
              </a:solidFill>
              <a:latin typeface="Times New Roman" pitchFamily="18" charset="0"/>
              <a:cs typeface="Times New Roman" pitchFamily="18" charset="0"/>
            </a:endParaRPr>
          </a:p>
        </p:txBody>
      </p:sp>
      <p:sp>
        <p:nvSpPr>
          <p:cNvPr id="54275" name="内容占位符 2"/>
          <p:cNvSpPr>
            <a:spLocks noGrp="1"/>
          </p:cNvSpPr>
          <p:nvPr>
            <p:ph idx="1"/>
          </p:nvPr>
        </p:nvSpPr>
        <p:spPr/>
        <p:txBody>
          <a:bodyPr/>
          <a:lstStyle/>
          <a:p>
            <a:pPr marL="514350" indent="-514350" eaLnBrk="1" hangingPunct="1">
              <a:buFont typeface="Wingdings 2" pitchFamily="18" charset="2"/>
              <a:buNone/>
            </a:pPr>
            <a:r>
              <a:rPr lang="en-US" altLang="zh-CN" sz="2800" dirty="0" smtClean="0">
                <a:solidFill>
                  <a:srgbClr val="C00000"/>
                </a:solidFill>
                <a:latin typeface="Times New Roman" pitchFamily="18" charset="0"/>
                <a:cs typeface="Times New Roman" pitchFamily="18" charset="0"/>
              </a:rPr>
              <a:t>Goal: </a:t>
            </a:r>
          </a:p>
          <a:p>
            <a:pPr marL="514350" indent="-514350" eaLnBrk="1" hangingPunct="1">
              <a:buFont typeface="Wingdings 2" pitchFamily="18" charset="2"/>
              <a:buNone/>
            </a:pPr>
            <a:r>
              <a:rPr lang="en-US" altLang="zh-CN" sz="2800" dirty="0" smtClean="0">
                <a:latin typeface="Times New Roman" pitchFamily="18" charset="0"/>
                <a:cs typeface="Times New Roman" pitchFamily="18" charset="0"/>
              </a:rPr>
              <a:t>To Compare the results indexed based on regression model and the results evaluated by users</a:t>
            </a:r>
          </a:p>
          <a:p>
            <a:pPr marL="514350" indent="-514350" eaLnBrk="1" hangingPunct="1">
              <a:buFont typeface="Wingdings 2" pitchFamily="18" charset="2"/>
              <a:buNone/>
            </a:pPr>
            <a:endParaRPr lang="en-US" altLang="zh-CN" sz="2800" dirty="0" smtClean="0">
              <a:latin typeface="Times New Roman" pitchFamily="18" charset="0"/>
              <a:cs typeface="Times New Roman" pitchFamily="18" charset="0"/>
            </a:endParaRPr>
          </a:p>
          <a:p>
            <a:pPr marL="514350" indent="-514350" eaLnBrk="1" hangingPunct="1">
              <a:buFont typeface="Wingdings 2" pitchFamily="18" charset="2"/>
              <a:buNone/>
            </a:pPr>
            <a:r>
              <a:rPr lang="en-US" altLang="zh-CN" sz="2800" dirty="0" smtClean="0">
                <a:solidFill>
                  <a:srgbClr val="C00000"/>
                </a:solidFill>
                <a:latin typeface="Times New Roman" pitchFamily="18" charset="0"/>
                <a:cs typeface="Times New Roman" pitchFamily="18" charset="0"/>
              </a:rPr>
              <a:t>Criteria: </a:t>
            </a:r>
          </a:p>
          <a:p>
            <a:pPr marL="514350" indent="-514350" eaLnBrk="1" hangingPunct="1"/>
            <a:r>
              <a:rPr lang="en-US" altLang="zh-CN" sz="2800" dirty="0" smtClean="0">
                <a:latin typeface="Times New Roman" pitchFamily="18" charset="0"/>
                <a:cs typeface="Times New Roman" pitchFamily="18" charset="0"/>
              </a:rPr>
              <a:t>SF: The top four among 16 points between two results</a:t>
            </a:r>
          </a:p>
          <a:p>
            <a:pPr marL="514350" indent="-514350" eaLnBrk="1" hangingPunct="1"/>
            <a:r>
              <a:rPr lang="en-US" altLang="zh-CN" sz="2800" dirty="0" smtClean="0">
                <a:latin typeface="Times New Roman" pitchFamily="18" charset="0"/>
                <a:cs typeface="Times New Roman" pitchFamily="18" charset="0"/>
              </a:rPr>
              <a:t>Other AF: The deviation between two results</a:t>
            </a:r>
          </a:p>
          <a:p>
            <a:pPr marL="514350" indent="-514350" eaLnBrk="1" hangingPunct="1"/>
            <a:endParaRPr lang="en-US" altLang="zh-CN" sz="2800" dirty="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036EA0E5-EB73-4EA5-ABB6-92DAF29F899D}" type="slidenum">
              <a:rPr lang="zh-CN" altLang="en-US">
                <a:solidFill>
                  <a:srgbClr val="636363"/>
                </a:solidFill>
                <a:latin typeface="Times New Roman" pitchFamily="18" charset="0"/>
                <a:ea typeface="黑体" pitchFamily="49" charset="-122"/>
                <a:cs typeface="Times New Roman" pitchFamily="18" charset="0"/>
              </a:rPr>
              <a:pPr eaLnBrk="1" hangingPunct="1"/>
              <a:t>38</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97CBDB0F-6F84-4A17-8C21-209681D00339}" type="slidenum">
              <a:rPr lang="zh-CN" altLang="en-US">
                <a:solidFill>
                  <a:srgbClr val="636363"/>
                </a:solidFill>
                <a:latin typeface="Times New Roman" pitchFamily="18" charset="0"/>
                <a:ea typeface="黑体" pitchFamily="49" charset="-122"/>
                <a:cs typeface="Times New Roman" pitchFamily="18" charset="0"/>
              </a:rPr>
              <a:pPr eaLnBrk="1" hangingPunct="1"/>
              <a:t>39</a:t>
            </a:fld>
            <a:endParaRPr lang="zh-CN" altLang="en-US">
              <a:solidFill>
                <a:srgbClr val="636363"/>
              </a:solidFill>
              <a:latin typeface="Times New Roman" pitchFamily="18" charset="0"/>
              <a:ea typeface="黑体" pitchFamily="49" charset="-122"/>
              <a:cs typeface="Times New Roman"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xmlns="" val="3820058863"/>
              </p:ext>
            </p:extLst>
          </p:nvPr>
        </p:nvGraphicFramePr>
        <p:xfrm>
          <a:off x="220663" y="549275"/>
          <a:ext cx="8672512" cy="5716590"/>
        </p:xfrm>
        <a:graphic>
          <a:graphicData uri="http://schemas.openxmlformats.org/drawingml/2006/table">
            <a:tbl>
              <a:tblPr/>
              <a:tblGrid>
                <a:gridCol w="2305050"/>
                <a:gridCol w="2306637"/>
                <a:gridCol w="2116138"/>
                <a:gridCol w="1944687"/>
              </a:tblGrid>
              <a:tr h="4000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Class of Level</a:t>
                      </a:r>
                      <a:endParaRPr kumimoji="0" lang="zh-CN" altLang="zh-CN" sz="20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Affective Features</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Precision</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hMerge="1">
                  <a:txBody>
                    <a:bodyPr/>
                    <a:lstStyle/>
                    <a:p>
                      <a:endParaRPr lang="en-US"/>
                    </a:p>
                  </a:txBody>
                  <a:tcPr/>
                </a:tc>
              </a:tr>
              <a:tr h="798513">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Learning set</a:t>
                      </a:r>
                      <a:endParaRPr kumimoji="0" lang="zh-CN" altLang="zh-CN" sz="2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New set</a:t>
                      </a:r>
                      <a:endParaRPr kumimoji="0" lang="zh-CN" altLang="zh-CN" sz="2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r>
              <a:tr h="4492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Preference</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beautiful-ugly</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78.75%</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FF0000"/>
                          </a:solidFill>
                          <a:effectLst/>
                          <a:latin typeface="Times New Roman" pitchFamily="18" charset="0"/>
                          <a:ea typeface="宋体" pitchFamily="2" charset="-122"/>
                          <a:cs typeface="Times New Roman" pitchFamily="18" charset="0"/>
                        </a:rPr>
                        <a:t>50.00%</a:t>
                      </a:r>
                      <a:endParaRPr kumimoji="0" lang="zh-CN" altLang="zh-CN" sz="2000" b="0" i="0" u="none" strike="noStrike" cap="none" normalizeH="0" baseline="0" smtClean="0">
                        <a:ln>
                          <a:noFill/>
                        </a:ln>
                        <a:solidFill>
                          <a:srgbClr val="FF0000"/>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926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fond-disgusting</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76.25%</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55.00%</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926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Emotional</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happy-unhappy</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78.75%</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65.00%</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926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excited-peaceful</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70.00%</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70.00%</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227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nervous-relaxed</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78.75%</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55.00%</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Style</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spring summer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autumn winter</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accent5">
                              <a:lumMod val="75000"/>
                            </a:schemeClr>
                          </a:solidFill>
                          <a:effectLst/>
                          <a:latin typeface="Times New Roman" pitchFamily="18" charset="0"/>
                          <a:ea typeface="宋体" pitchFamily="2" charset="-122"/>
                          <a:cs typeface="Times New Roman" pitchFamily="18" charset="0"/>
                        </a:rPr>
                        <a:t>86.25%</a:t>
                      </a:r>
                      <a:endParaRPr kumimoji="0" lang="zh-CN" altLang="zh-CN" sz="2000" b="0" i="0" u="none" strike="noStrike" cap="none" normalizeH="0" baseline="0" dirty="0" smtClean="0">
                        <a:ln>
                          <a:noFill/>
                        </a:ln>
                        <a:solidFill>
                          <a:schemeClr val="accent5">
                            <a:lumMod val="75000"/>
                          </a:schemeClr>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78.83%</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Physics</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warm-cold</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78.75%</a:t>
                      </a:r>
                      <a:endParaRPr kumimoji="0" lang="zh-CN" altLang="zh-CN" sz="20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85.00%</a:t>
                      </a:r>
                      <a:endParaRPr kumimoji="0" lang="zh-CN" altLang="zh-CN" sz="2000" b="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22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Max</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accent5">
                              <a:lumMod val="75000"/>
                            </a:schemeClr>
                          </a:solidFill>
                          <a:effectLst/>
                          <a:latin typeface="Times New Roman" pitchFamily="18" charset="0"/>
                          <a:ea typeface="宋体" pitchFamily="2" charset="-122"/>
                          <a:cs typeface="Times New Roman" pitchFamily="18" charset="0"/>
                        </a:rPr>
                        <a:t>86.25%</a:t>
                      </a:r>
                      <a:endParaRPr kumimoji="0" lang="zh-CN" altLang="zh-CN" sz="2000" b="0" i="0" u="none" strike="noStrike" cap="none" normalizeH="0" baseline="0" dirty="0" smtClean="0">
                        <a:ln>
                          <a:noFill/>
                        </a:ln>
                        <a:solidFill>
                          <a:schemeClr val="accent5">
                            <a:lumMod val="75000"/>
                          </a:schemeClr>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FF0000"/>
                          </a:solidFill>
                          <a:effectLst/>
                          <a:latin typeface="Times New Roman" pitchFamily="18" charset="0"/>
                          <a:ea typeface="宋体" pitchFamily="2" charset="-122"/>
                          <a:cs typeface="Times New Roman" pitchFamily="18" charset="0"/>
                        </a:rPr>
                        <a:t>85.00%</a:t>
                      </a:r>
                      <a:endParaRPr kumimoji="0" lang="zh-CN" altLang="zh-CN" sz="2000" b="0" i="0" u="none" strike="noStrike" cap="none" normalizeH="0" baseline="0" smtClean="0">
                        <a:ln>
                          <a:noFill/>
                        </a:ln>
                        <a:solidFill>
                          <a:srgbClr val="FF0000"/>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22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66700" algn="l"/>
                          <a:tab pos="2636838" algn="ctr"/>
                          <a:tab pos="5273675" algn="r"/>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Min</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70.00%</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50.00%</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22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Average</a:t>
                      </a:r>
                      <a:endParaRPr kumimoji="0" lang="zh-CN"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accent5">
                              <a:lumMod val="75000"/>
                            </a:schemeClr>
                          </a:solidFill>
                          <a:effectLst/>
                          <a:latin typeface="Times New Roman" pitchFamily="18" charset="0"/>
                          <a:ea typeface="宋体" pitchFamily="2" charset="-122"/>
                          <a:cs typeface="Times New Roman" pitchFamily="18" charset="0"/>
                        </a:rPr>
                        <a:t>78.21%</a:t>
                      </a:r>
                      <a:endParaRPr kumimoji="0" lang="zh-CN" altLang="zh-CN" sz="2000" b="0" i="0" u="none" strike="noStrike" cap="none" normalizeH="0" baseline="0" dirty="0" smtClean="0">
                        <a:ln>
                          <a:noFill/>
                        </a:ln>
                        <a:solidFill>
                          <a:schemeClr val="accent5">
                            <a:lumMod val="75000"/>
                          </a:schemeClr>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FF0000"/>
                          </a:solidFill>
                          <a:effectLst/>
                          <a:latin typeface="Times New Roman" pitchFamily="18" charset="0"/>
                          <a:ea typeface="宋体" pitchFamily="2" charset="-122"/>
                          <a:cs typeface="Times New Roman" pitchFamily="18" charset="0"/>
                        </a:rPr>
                        <a:t>65.55%</a:t>
                      </a:r>
                      <a:endParaRPr kumimoji="0" lang="zh-CN" altLang="zh-CN" sz="2000" b="0" i="0" u="none" strike="noStrike" cap="none" normalizeH="0" baseline="0" smtClean="0">
                        <a:ln>
                          <a:noFill/>
                        </a:ln>
                        <a:solidFill>
                          <a:srgbClr val="FF0000"/>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p:txBody>
          <a:bodyPr/>
          <a:lstStyle/>
          <a:p>
            <a:pPr algn="l"/>
            <a:r>
              <a:rPr lang="en-US" altLang="zh-CN" smtClean="0">
                <a:solidFill>
                  <a:srgbClr val="0000FF"/>
                </a:solidFill>
                <a:latin typeface="Times New Roman" pitchFamily="18" charset="0"/>
                <a:cs typeface="Times New Roman" pitchFamily="18" charset="0"/>
              </a:rPr>
              <a:t>What I’m doing here</a:t>
            </a:r>
            <a:endParaRPr lang="zh-CN" altLang="en-US" smtClean="0">
              <a:solidFill>
                <a:srgbClr val="0000FF"/>
              </a:solidFill>
              <a:latin typeface="Times New Roman" pitchFamily="18" charset="0"/>
              <a:cs typeface="Times New Roman" pitchFamily="18" charset="0"/>
            </a:endParaRPr>
          </a:p>
        </p:txBody>
      </p:sp>
      <p:sp>
        <p:nvSpPr>
          <p:cNvPr id="18435" name="内容占位符 2"/>
          <p:cNvSpPr>
            <a:spLocks noGrp="1"/>
          </p:cNvSpPr>
          <p:nvPr>
            <p:ph idx="1"/>
          </p:nvPr>
        </p:nvSpPr>
        <p:spPr/>
        <p:txBody>
          <a:bodyPr/>
          <a:lstStyle/>
          <a:p>
            <a:r>
              <a:rPr lang="en-US" altLang="zh-CN" sz="2400" dirty="0" smtClean="0">
                <a:solidFill>
                  <a:srgbClr val="0000FF"/>
                </a:solidFill>
                <a:latin typeface="Times New Roman" pitchFamily="18" charset="0"/>
                <a:cs typeface="Times New Roman" pitchFamily="18" charset="0"/>
              </a:rPr>
              <a:t>Research</a:t>
            </a:r>
          </a:p>
          <a:p>
            <a:pPr lvl="1"/>
            <a:r>
              <a:rPr lang="en-US" altLang="zh-CN" sz="2400" dirty="0" smtClean="0">
                <a:latin typeface="Times New Roman" pitchFamily="18" charset="0"/>
                <a:cs typeface="Times New Roman" pitchFamily="18" charset="0"/>
              </a:rPr>
              <a:t>Taking part in academic seminars</a:t>
            </a:r>
          </a:p>
          <a:p>
            <a:pPr lvl="1"/>
            <a:r>
              <a:rPr lang="en-US" altLang="zh-CN" sz="2400" dirty="0" smtClean="0">
                <a:latin typeface="Times New Roman" pitchFamily="18" charset="0"/>
                <a:cs typeface="Times New Roman" pitchFamily="18" charset="0"/>
              </a:rPr>
              <a:t>Establishing on-line experimental environment for the Research ”Query Rating”(instructed by Diane and Wan-</a:t>
            </a:r>
            <a:r>
              <a:rPr lang="en-US" altLang="zh-CN" sz="2400" dirty="0" err="1" smtClean="0">
                <a:latin typeface="Times New Roman" pitchFamily="18" charset="0"/>
                <a:cs typeface="Times New Roman" pitchFamily="18" charset="0"/>
              </a:rPr>
              <a:t>qing</a:t>
            </a:r>
            <a:r>
              <a:rPr lang="en-US" altLang="zh-CN" sz="2400" dirty="0" smtClean="0">
                <a:latin typeface="Times New Roman" pitchFamily="18" charset="0"/>
                <a:cs typeface="Times New Roman" pitchFamily="18" charset="0"/>
              </a:rPr>
              <a:t>)</a:t>
            </a:r>
          </a:p>
          <a:p>
            <a:pPr lvl="1"/>
            <a:r>
              <a:rPr lang="en-US" altLang="zh-CN" sz="2400" dirty="0" smtClean="0">
                <a:latin typeface="Times New Roman" pitchFamily="18" charset="0"/>
                <a:cs typeface="Times New Roman" pitchFamily="18" charset="0"/>
              </a:rPr>
              <a:t>To have IRB ethical training</a:t>
            </a:r>
          </a:p>
          <a:p>
            <a:pPr lvl="1"/>
            <a:r>
              <a:rPr lang="en-US" altLang="zh-CN" sz="2400" dirty="0" smtClean="0">
                <a:latin typeface="Times New Roman" pitchFamily="18" charset="0"/>
                <a:cs typeface="Times New Roman" pitchFamily="18" charset="0"/>
              </a:rPr>
              <a:t>To continue my research</a:t>
            </a:r>
            <a:endParaRPr lang="zh-CN" altLang="en-US" sz="2400" dirty="0" smtClean="0">
              <a:latin typeface="Times New Roman" pitchFamily="18" charset="0"/>
              <a:cs typeface="Times New Roman" pitchFamily="18" charset="0"/>
            </a:endParaRPr>
          </a:p>
          <a:p>
            <a:endParaRPr lang="zh-CN" altLang="en-US" sz="2400" dirty="0" smtClean="0"/>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080509B4-1251-4CA2-9D39-B980C5EC365B}" type="slidenum">
              <a:rPr lang="zh-CN" altLang="en-US">
                <a:solidFill>
                  <a:srgbClr val="636363"/>
                </a:solidFill>
                <a:latin typeface="Franklin Gothic Book" pitchFamily="34" charset="0"/>
                <a:ea typeface="黑体" pitchFamily="49" charset="-122"/>
              </a:rPr>
              <a:pPr eaLnBrk="1" hangingPunct="1"/>
              <a:t>4</a:t>
            </a:fld>
            <a:endParaRPr lang="zh-CN" altLang="en-US">
              <a:solidFill>
                <a:srgbClr val="636363"/>
              </a:solidFill>
              <a:latin typeface="Franklin Gothic Book" pitchFamily="34" charset="0"/>
              <a:ea typeface="黑体" pitchFamily="49"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C36F92F-2A13-444E-9FFC-825AFAB1E0DC}" type="slidenum">
              <a:rPr lang="zh-CN" altLang="en-US">
                <a:solidFill>
                  <a:srgbClr val="636363"/>
                </a:solidFill>
                <a:latin typeface="Times New Roman" pitchFamily="18" charset="0"/>
                <a:ea typeface="黑体" pitchFamily="49" charset="-122"/>
                <a:cs typeface="Times New Roman" pitchFamily="18" charset="0"/>
              </a:rPr>
              <a:pPr eaLnBrk="1" hangingPunct="1"/>
              <a:t>40</a:t>
            </a:fld>
            <a:endParaRPr lang="zh-CN" altLang="en-US">
              <a:solidFill>
                <a:srgbClr val="636363"/>
              </a:solidFill>
              <a:latin typeface="Times New Roman" pitchFamily="18" charset="0"/>
              <a:ea typeface="黑体" pitchFamily="49" charset="-122"/>
              <a:cs typeface="Times New Roman" pitchFamily="18" charset="0"/>
            </a:endParaRPr>
          </a:p>
        </p:txBody>
      </p:sp>
      <p:sp>
        <p:nvSpPr>
          <p:cNvPr id="56323" name="TextBox 4"/>
          <p:cNvSpPr txBox="1">
            <a:spLocks noChangeArrowheads="1"/>
          </p:cNvSpPr>
          <p:nvPr/>
        </p:nvSpPr>
        <p:spPr bwMode="auto">
          <a:xfrm>
            <a:off x="611188" y="5732463"/>
            <a:ext cx="7848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a:latin typeface="Times New Roman" pitchFamily="18" charset="0"/>
                <a:cs typeface="Times New Roman" pitchFamily="18" charset="0"/>
              </a:rPr>
              <a:t>1 warm-cold         2 season features   3 happy-unhappy  4 excited-peaceful </a:t>
            </a:r>
          </a:p>
          <a:p>
            <a:pPr eaLnBrk="1" hangingPunct="1"/>
            <a:r>
              <a:rPr lang="en-US" altLang="zh-CN">
                <a:latin typeface="Times New Roman" pitchFamily="18" charset="0"/>
                <a:cs typeface="Times New Roman" pitchFamily="18" charset="0"/>
              </a:rPr>
              <a:t>5 nervous-relaxed 6 beautiful-ugly    7 fond-disgusting</a:t>
            </a:r>
            <a:endParaRPr lang="zh-CN" altLang="en-US">
              <a:latin typeface="Times New Roman" pitchFamily="18" charset="0"/>
              <a:cs typeface="Times New Roman" pitchFamily="18" charset="0"/>
            </a:endParaRPr>
          </a:p>
        </p:txBody>
      </p:sp>
      <p:graphicFrame>
        <p:nvGraphicFramePr>
          <p:cNvPr id="5" name="Chart 1"/>
          <p:cNvGraphicFramePr>
            <a:graphicFrameLocks/>
          </p:cNvGraphicFramePr>
          <p:nvPr/>
        </p:nvGraphicFramePr>
        <p:xfrm>
          <a:off x="395536" y="764704"/>
          <a:ext cx="8280920" cy="439248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标题 4"/>
          <p:cNvSpPr>
            <a:spLocks noGrp="1"/>
          </p:cNvSpPr>
          <p:nvPr>
            <p:ph type="title"/>
          </p:nvPr>
        </p:nvSpPr>
        <p:spPr/>
        <p:txBody>
          <a:bodyPr/>
          <a:lstStyle/>
          <a:p>
            <a:pPr algn="l"/>
            <a:r>
              <a:rPr lang="en-US" altLang="zh-CN" b="1" smtClean="0">
                <a:solidFill>
                  <a:srgbClr val="0000FF"/>
                </a:solidFill>
                <a:latin typeface="Times New Roman" pitchFamily="18" charset="0"/>
                <a:cs typeface="Times New Roman" pitchFamily="18" charset="0"/>
              </a:rPr>
              <a:t>Experiment Two</a:t>
            </a:r>
            <a:endParaRPr lang="zh-CN" altLang="en-US" smtClean="0"/>
          </a:p>
        </p:txBody>
      </p:sp>
      <p:sp>
        <p:nvSpPr>
          <p:cNvPr id="57346" name="内容占位符 2"/>
          <p:cNvSpPr>
            <a:spLocks noGrp="1"/>
          </p:cNvSpPr>
          <p:nvPr>
            <p:ph idx="1"/>
          </p:nvPr>
        </p:nvSpPr>
        <p:spPr/>
        <p:txBody>
          <a:bodyPr/>
          <a:lstStyle/>
          <a:p>
            <a:pPr marL="514350" indent="-514350" eaLnBrk="1" hangingPunct="1">
              <a:buFont typeface="Wingdings 2" pitchFamily="18" charset="2"/>
              <a:buNone/>
            </a:pPr>
            <a:r>
              <a:rPr lang="en-US" altLang="zh-CN" sz="2400" dirty="0" smtClean="0">
                <a:solidFill>
                  <a:srgbClr val="C00000"/>
                </a:solidFill>
                <a:latin typeface="Times New Roman" pitchFamily="18" charset="0"/>
                <a:cs typeface="Times New Roman" pitchFamily="18" charset="0"/>
              </a:rPr>
              <a:t>Goal: </a:t>
            </a:r>
          </a:p>
          <a:p>
            <a:pPr marL="514350" indent="-514350" eaLnBrk="1" hangingPunct="1">
              <a:buFont typeface="Wingdings 2" pitchFamily="18" charset="2"/>
              <a:buNone/>
            </a:pPr>
            <a:r>
              <a:rPr lang="en-US" altLang="zh-CN" sz="2400" dirty="0" smtClean="0">
                <a:latin typeface="Times New Roman" pitchFamily="18" charset="0"/>
                <a:cs typeface="Times New Roman" pitchFamily="18" charset="0"/>
              </a:rPr>
              <a:t>To evaluate the precision of natural scenes retrieval and compare the precision between one-keyword query and two-keyword query</a:t>
            </a:r>
          </a:p>
          <a:p>
            <a:pPr marL="514350" indent="-514350" eaLnBrk="1" hangingPunct="1">
              <a:buFont typeface="Wingdings 2" pitchFamily="18" charset="2"/>
              <a:buNone/>
            </a:pPr>
            <a:endParaRPr lang="en-US" altLang="zh-CN" sz="2400" dirty="0" smtClean="0">
              <a:latin typeface="Times New Roman" pitchFamily="18" charset="0"/>
              <a:cs typeface="Times New Roman" pitchFamily="18" charset="0"/>
            </a:endParaRPr>
          </a:p>
          <a:p>
            <a:pPr marL="514350" indent="-514350" eaLnBrk="1" hangingPunct="1">
              <a:buFont typeface="Wingdings 2" pitchFamily="18" charset="2"/>
              <a:buNone/>
            </a:pPr>
            <a:endParaRPr lang="en-US" altLang="zh-CN" sz="2400" dirty="0" smtClean="0">
              <a:latin typeface="Times New Roman" pitchFamily="18" charset="0"/>
              <a:cs typeface="Times New Roman" pitchFamily="18" charset="0"/>
            </a:endParaRPr>
          </a:p>
          <a:p>
            <a:pPr marL="514350" indent="-514350" eaLnBrk="1" hangingPunct="1"/>
            <a:endParaRPr lang="en-US" altLang="zh-CN" sz="2400" dirty="0" smtClean="0">
              <a:latin typeface="Times New Roman" pitchFamily="18" charset="0"/>
              <a:cs typeface="Times New Roman" pitchFamily="18" charset="0"/>
            </a:endParaRPr>
          </a:p>
          <a:p>
            <a:pPr marL="514350" indent="-514350" eaLnBrk="1" hangingPunct="1">
              <a:buFont typeface="Wingdings 2" pitchFamily="18" charset="2"/>
              <a:buNone/>
            </a:pPr>
            <a:endParaRPr lang="en-US" altLang="zh-CN" sz="2400" b="1" dirty="0" smtClean="0">
              <a:solidFill>
                <a:srgbClr val="0000FF"/>
              </a:solidFill>
              <a:latin typeface="Times New Roman" pitchFamily="18" charset="0"/>
              <a:ea typeface="微软雅黑" pitchFamily="34" charset="-122"/>
              <a:cs typeface="Times New Roman" pitchFamily="18" charset="0"/>
            </a:endParaRPr>
          </a:p>
          <a:p>
            <a:pPr marL="514350" indent="-514350" eaLnBrk="1" hangingPunct="1">
              <a:buFont typeface="Wingdings 2" pitchFamily="18" charset="2"/>
              <a:buNone/>
            </a:pPr>
            <a:endParaRPr lang="en-US" altLang="zh-CN" sz="2400" b="1" dirty="0" smtClean="0">
              <a:solidFill>
                <a:srgbClr val="0000FF"/>
              </a:solidFill>
              <a:latin typeface="Times New Roman" pitchFamily="18" charset="0"/>
              <a:ea typeface="微软雅黑" pitchFamily="34" charset="-122"/>
              <a:cs typeface="Times New Roman" pitchFamily="18" charset="0"/>
            </a:endParaRPr>
          </a:p>
          <a:p>
            <a:pPr marL="514350" indent="-514350" eaLnBrk="1" hangingPunct="1">
              <a:buFont typeface="Wingdings 2" pitchFamily="18" charset="2"/>
              <a:buNone/>
            </a:pPr>
            <a:endParaRPr lang="en-US" altLang="zh-CN" sz="2400" dirty="0" smtClean="0">
              <a:latin typeface="Times New Roman" pitchFamily="18" charset="0"/>
              <a:ea typeface="微软雅黑" pitchFamily="34" charset="-122"/>
              <a:cs typeface="Times New Roman" pitchFamily="18" charset="0"/>
            </a:endParaRPr>
          </a:p>
          <a:p>
            <a:pPr marL="514350" indent="-514350" eaLnBrk="1" hangingPunct="1">
              <a:buFont typeface="Wingdings 2" pitchFamily="18" charset="2"/>
              <a:buNone/>
            </a:pPr>
            <a:endParaRPr lang="en-US" altLang="zh-CN" sz="2400" dirty="0" smtClean="0">
              <a:latin typeface="Times New Roman" pitchFamily="18" charset="0"/>
              <a:ea typeface="微软雅黑" pitchFamily="34" charset="-122"/>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B05F002-C2E0-4DA3-AFF9-E077FCF2B545}" type="slidenum">
              <a:rPr lang="zh-CN" altLang="en-US">
                <a:solidFill>
                  <a:srgbClr val="636363"/>
                </a:solidFill>
                <a:latin typeface="Times New Roman" pitchFamily="18" charset="0"/>
                <a:ea typeface="黑体" pitchFamily="49" charset="-122"/>
                <a:cs typeface="Times New Roman" pitchFamily="18" charset="0"/>
              </a:rPr>
              <a:pPr eaLnBrk="1" hangingPunct="1"/>
              <a:t>41</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F562C6EA-FD76-494C-AEB4-40A4E8D46D77}" type="slidenum">
              <a:rPr lang="zh-CN" altLang="en-US">
                <a:solidFill>
                  <a:srgbClr val="636363"/>
                </a:solidFill>
                <a:latin typeface="Times New Roman" pitchFamily="18" charset="0"/>
                <a:ea typeface="黑体" pitchFamily="49" charset="-122"/>
                <a:cs typeface="Times New Roman" pitchFamily="18" charset="0"/>
              </a:rPr>
              <a:pPr eaLnBrk="1" hangingPunct="1"/>
              <a:t>42</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58371" name="Picture 3" descr="未标题-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013" y="620713"/>
            <a:ext cx="8964612" cy="554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pic>
        <p:nvPicPr>
          <p:cNvPr id="58373"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33625" y="1316038"/>
            <a:ext cx="660082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4"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47913" y="2078038"/>
            <a:ext cx="659130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5"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363788" y="2852738"/>
            <a:ext cx="6581775"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6" name="Picture 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82838" y="3556000"/>
            <a:ext cx="6543675"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7" name="Picture 1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373313" y="5014913"/>
            <a:ext cx="65532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11"/>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360613" y="4292600"/>
            <a:ext cx="657225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矩形 11"/>
          <p:cNvSpPr/>
          <p:nvPr/>
        </p:nvSpPr>
        <p:spPr>
          <a:xfrm>
            <a:off x="460375" y="1484313"/>
            <a:ext cx="15843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b="1">
                <a:solidFill>
                  <a:schemeClr val="tx1"/>
                </a:solidFill>
                <a:latin typeface="Times New Roman" pitchFamily="18" charset="0"/>
                <a:cs typeface="Times New Roman" pitchFamily="18" charset="0"/>
              </a:rPr>
              <a:t>spring</a:t>
            </a:r>
            <a:endParaRPr lang="zh-CN" altLang="en-US" sz="2400" b="1">
              <a:solidFill>
                <a:schemeClr val="tx1"/>
              </a:solidFill>
              <a:latin typeface="Times New Roman" pitchFamily="18" charset="0"/>
              <a:cs typeface="Times New Roman" pitchFamily="18" charset="0"/>
            </a:endParaRPr>
          </a:p>
        </p:txBody>
      </p:sp>
      <p:sp>
        <p:nvSpPr>
          <p:cNvPr id="13" name="矩形 12"/>
          <p:cNvSpPr/>
          <p:nvPr/>
        </p:nvSpPr>
        <p:spPr>
          <a:xfrm>
            <a:off x="460375" y="2205038"/>
            <a:ext cx="15843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b="1">
                <a:solidFill>
                  <a:schemeClr val="tx1"/>
                </a:solidFill>
                <a:latin typeface="Times New Roman" pitchFamily="18" charset="0"/>
                <a:cs typeface="Times New Roman" pitchFamily="18" charset="0"/>
              </a:rPr>
              <a:t>summer</a:t>
            </a:r>
            <a:endParaRPr lang="zh-CN" altLang="en-US" sz="2400" b="1">
              <a:solidFill>
                <a:schemeClr val="tx1"/>
              </a:solidFill>
              <a:latin typeface="Times New Roman" pitchFamily="18" charset="0"/>
              <a:cs typeface="Times New Roman" pitchFamily="18" charset="0"/>
            </a:endParaRPr>
          </a:p>
        </p:txBody>
      </p:sp>
      <p:sp>
        <p:nvSpPr>
          <p:cNvPr id="14" name="矩形 13"/>
          <p:cNvSpPr/>
          <p:nvPr/>
        </p:nvSpPr>
        <p:spPr>
          <a:xfrm>
            <a:off x="460375" y="2852738"/>
            <a:ext cx="15843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b="1">
                <a:solidFill>
                  <a:schemeClr val="tx1"/>
                </a:solidFill>
                <a:latin typeface="Times New Roman" pitchFamily="18" charset="0"/>
                <a:cs typeface="Times New Roman" pitchFamily="18" charset="0"/>
              </a:rPr>
              <a:t>autumn</a:t>
            </a:r>
            <a:endParaRPr lang="zh-CN" altLang="en-US" sz="2400" b="1">
              <a:solidFill>
                <a:schemeClr val="tx1"/>
              </a:solidFill>
              <a:latin typeface="Times New Roman" pitchFamily="18" charset="0"/>
              <a:cs typeface="Times New Roman" pitchFamily="18" charset="0"/>
            </a:endParaRPr>
          </a:p>
        </p:txBody>
      </p:sp>
      <p:sp>
        <p:nvSpPr>
          <p:cNvPr id="15" name="矩形 14"/>
          <p:cNvSpPr/>
          <p:nvPr/>
        </p:nvSpPr>
        <p:spPr>
          <a:xfrm>
            <a:off x="460375" y="3573463"/>
            <a:ext cx="15843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b="1">
                <a:solidFill>
                  <a:schemeClr val="tx1"/>
                </a:solidFill>
                <a:latin typeface="Times New Roman" pitchFamily="18" charset="0"/>
                <a:cs typeface="Times New Roman" pitchFamily="18" charset="0"/>
              </a:rPr>
              <a:t>winter</a:t>
            </a:r>
            <a:endParaRPr lang="zh-CN" altLang="en-US" sz="2400" b="1">
              <a:solidFill>
                <a:schemeClr val="tx1"/>
              </a:solidFill>
              <a:latin typeface="Times New Roman" pitchFamily="18" charset="0"/>
              <a:cs typeface="Times New Roman" pitchFamily="18" charset="0"/>
            </a:endParaRPr>
          </a:p>
        </p:txBody>
      </p:sp>
      <p:sp>
        <p:nvSpPr>
          <p:cNvPr id="16" name="矩形 15"/>
          <p:cNvSpPr/>
          <p:nvPr/>
        </p:nvSpPr>
        <p:spPr>
          <a:xfrm>
            <a:off x="220663" y="4286250"/>
            <a:ext cx="1943100" cy="73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a:solidFill>
                  <a:schemeClr val="tx1"/>
                </a:solidFill>
                <a:latin typeface="Times New Roman" pitchFamily="18" charset="0"/>
                <a:cs typeface="Times New Roman" pitchFamily="18" charset="0"/>
              </a:rPr>
              <a:t>happy+excited</a:t>
            </a:r>
            <a:endParaRPr lang="zh-CN" altLang="en-US" sz="2000" b="1">
              <a:solidFill>
                <a:schemeClr val="tx1"/>
              </a:solidFill>
              <a:latin typeface="Times New Roman" pitchFamily="18" charset="0"/>
              <a:cs typeface="Times New Roman" pitchFamily="18" charset="0"/>
            </a:endParaRPr>
          </a:p>
        </p:txBody>
      </p:sp>
      <p:sp>
        <p:nvSpPr>
          <p:cNvPr id="17" name="矩形 16"/>
          <p:cNvSpPr/>
          <p:nvPr/>
        </p:nvSpPr>
        <p:spPr>
          <a:xfrm>
            <a:off x="196850" y="5084763"/>
            <a:ext cx="2038350" cy="73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a:solidFill>
                  <a:schemeClr val="tx1"/>
                </a:solidFill>
                <a:latin typeface="Times New Roman" pitchFamily="18" charset="0"/>
                <a:cs typeface="Times New Roman" pitchFamily="18" charset="0"/>
              </a:rPr>
              <a:t>excited+nervious</a:t>
            </a:r>
            <a:endParaRPr lang="zh-CN" altLang="en-US" sz="2000" b="1">
              <a:solidFill>
                <a:schemeClr val="tx1"/>
              </a:solidFill>
              <a:latin typeface="Times New Roman" pitchFamily="18" charset="0"/>
              <a:cs typeface="Times New Roman" pitchFamily="18" charset="0"/>
            </a:endParaRPr>
          </a:p>
        </p:txBody>
      </p:sp>
      <p:sp>
        <p:nvSpPr>
          <p:cNvPr id="18" name="矩形 17"/>
          <p:cNvSpPr/>
          <p:nvPr/>
        </p:nvSpPr>
        <p:spPr>
          <a:xfrm>
            <a:off x="3024188" y="676275"/>
            <a:ext cx="5111750"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b="1">
                <a:solidFill>
                  <a:schemeClr val="tx1"/>
                </a:solidFill>
                <a:latin typeface="Times New Roman" pitchFamily="18" charset="0"/>
                <a:cs typeface="Times New Roman" pitchFamily="18" charset="0"/>
              </a:rPr>
              <a:t>The top 6 images</a:t>
            </a:r>
            <a:endParaRPr lang="zh-CN" altLang="en-US" sz="2400" b="1">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title"/>
          </p:nvPr>
        </p:nvSpPr>
        <p:spPr>
          <a:xfrm>
            <a:off x="457200" y="115888"/>
            <a:ext cx="8229600" cy="1143000"/>
          </a:xfrm>
        </p:spPr>
        <p:txBody>
          <a:bodyPr/>
          <a:lstStyle/>
          <a:p>
            <a:r>
              <a:rPr lang="en-US" altLang="zh-CN" sz="3200" smtClean="0">
                <a:latin typeface="Times New Roman" pitchFamily="18" charset="0"/>
                <a:cs typeface="Times New Roman" pitchFamily="18" charset="0"/>
              </a:rPr>
              <a:t>The precision of  one-keyword query</a:t>
            </a:r>
            <a:endParaRPr lang="zh-CN" altLang="en-US" sz="3200" smtClean="0">
              <a:latin typeface="Times New Roman" pitchFamily="18" charset="0"/>
              <a:cs typeface="Times New Roman" pitchFamily="18" charset="0"/>
            </a:endParaRPr>
          </a:p>
        </p:txBody>
      </p:sp>
      <p:sp>
        <p:nvSpPr>
          <p:cNvPr id="59395" name="内容占位符 2"/>
          <p:cNvSpPr>
            <a:spLocks noGrp="1"/>
          </p:cNvSpPr>
          <p:nvPr>
            <p:ph idx="1"/>
          </p:nvPr>
        </p:nvSpPr>
        <p:spPr/>
        <p:txBody>
          <a:bodyPr/>
          <a:lstStyle/>
          <a:p>
            <a:endParaRPr lang="zh-CN" altLang="en-US" smtClean="0"/>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D71790B4-BFD1-40DA-B600-9EB96AFB0E3E}" type="slidenum">
              <a:rPr lang="zh-CN" altLang="en-US">
                <a:solidFill>
                  <a:srgbClr val="636363"/>
                </a:solidFill>
                <a:latin typeface="Franklin Gothic Book" pitchFamily="34" charset="0"/>
                <a:ea typeface="黑体" pitchFamily="49" charset="-122"/>
              </a:rPr>
              <a:pPr eaLnBrk="1" hangingPunct="1"/>
              <a:t>43</a:t>
            </a:fld>
            <a:endParaRPr lang="zh-CN" altLang="en-US">
              <a:solidFill>
                <a:srgbClr val="636363"/>
              </a:solidFill>
              <a:latin typeface="Franklin Gothic Book" pitchFamily="34" charset="0"/>
              <a:ea typeface="黑体" pitchFamily="49" charset="-122"/>
            </a:endParaRPr>
          </a:p>
        </p:txBody>
      </p:sp>
      <p:pic>
        <p:nvPicPr>
          <p:cNvPr id="59397"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4213" y="1196975"/>
            <a:ext cx="7775575"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标题 7"/>
          <p:cNvSpPr>
            <a:spLocks noGrp="1"/>
          </p:cNvSpPr>
          <p:nvPr>
            <p:ph type="title"/>
          </p:nvPr>
        </p:nvSpPr>
        <p:spPr/>
        <p:txBody>
          <a:bodyPr/>
          <a:lstStyle/>
          <a:p>
            <a:r>
              <a:rPr lang="en-US" altLang="zh-CN" sz="3200" dirty="0" smtClean="0">
                <a:latin typeface="Times New Roman" pitchFamily="18" charset="0"/>
                <a:cs typeface="Times New Roman" pitchFamily="18" charset="0"/>
              </a:rPr>
              <a:t>The precision comparison between one-keyword and two-keyword query</a:t>
            </a:r>
            <a:endParaRPr lang="zh-CN" altLang="en-US" sz="3200" dirty="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97A6A225-FE20-40E5-9640-687B60318869}" type="slidenum">
              <a:rPr lang="zh-CN" altLang="en-US">
                <a:solidFill>
                  <a:srgbClr val="636363"/>
                </a:solidFill>
                <a:latin typeface="Times New Roman" pitchFamily="18" charset="0"/>
                <a:ea typeface="黑体" pitchFamily="49" charset="-122"/>
                <a:cs typeface="Times New Roman" pitchFamily="18" charset="0"/>
              </a:rPr>
              <a:pPr eaLnBrk="1" hangingPunct="1"/>
              <a:t>44</a:t>
            </a:fld>
            <a:endParaRPr lang="zh-CN" altLang="en-US">
              <a:solidFill>
                <a:srgbClr val="636363"/>
              </a:solidFill>
              <a:latin typeface="Times New Roman" pitchFamily="18" charset="0"/>
              <a:ea typeface="黑体" pitchFamily="49" charset="-122"/>
              <a:cs typeface="Times New Roman" pitchFamily="18" charset="0"/>
            </a:endParaRPr>
          </a:p>
        </p:txBody>
      </p:sp>
      <p:graphicFrame>
        <p:nvGraphicFramePr>
          <p:cNvPr id="6" name="Chart 1"/>
          <p:cNvGraphicFramePr>
            <a:graphicFrameLocks/>
          </p:cNvGraphicFramePr>
          <p:nvPr/>
        </p:nvGraphicFramePr>
        <p:xfrm>
          <a:off x="395536" y="1556792"/>
          <a:ext cx="8064896" cy="46085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标题 1"/>
          <p:cNvSpPr>
            <a:spLocks noGrp="1"/>
          </p:cNvSpPr>
          <p:nvPr>
            <p:ph type="title"/>
          </p:nvPr>
        </p:nvSpPr>
        <p:spPr/>
        <p:txBody>
          <a:bodyPr/>
          <a:lstStyle/>
          <a:p>
            <a:pPr algn="l" eaLnBrk="1" hangingPunct="1"/>
            <a:r>
              <a:rPr lang="en-US" altLang="zh-CN" smtClean="0">
                <a:latin typeface="Times New Roman" pitchFamily="18" charset="0"/>
                <a:cs typeface="Times New Roman" pitchFamily="18" charset="0"/>
              </a:rPr>
              <a:t>Findings</a:t>
            </a:r>
            <a:endParaRPr lang="zh-CN" altLang="en-US" smtClean="0">
              <a:latin typeface="Times New Roman" pitchFamily="18" charset="0"/>
              <a:cs typeface="Times New Roman" pitchFamily="18" charset="0"/>
            </a:endParaRPr>
          </a:p>
        </p:txBody>
      </p:sp>
      <p:sp>
        <p:nvSpPr>
          <p:cNvPr id="61443" name="内容占位符 2"/>
          <p:cNvSpPr>
            <a:spLocks noGrp="1"/>
          </p:cNvSpPr>
          <p:nvPr>
            <p:ph idx="1"/>
          </p:nvPr>
        </p:nvSpPr>
        <p:spPr/>
        <p:txBody>
          <a:bodyPr/>
          <a:lstStyle/>
          <a:p>
            <a:pPr marL="514350" indent="-514350" eaLnBrk="1" hangingPunct="1">
              <a:buFont typeface="Wingdings 2" pitchFamily="18" charset="2"/>
              <a:buAutoNum type="arabicPeriod"/>
            </a:pPr>
            <a:r>
              <a:rPr lang="en-US" altLang="zh-CN" sz="2400" dirty="0" smtClean="0">
                <a:latin typeface="Times New Roman" pitchFamily="18" charset="0"/>
                <a:cs typeface="Times New Roman" pitchFamily="18" charset="0"/>
              </a:rPr>
              <a:t>From the two experiments, they  both prove that the regression model can be used to extract the AF from natural scenes (Min=50%,Max=85%). In additions, it also indicates that the “sky exclusion plus 1/2 area analysis” is effective to be used to process images. That will reduce the image processing cost.</a:t>
            </a:r>
          </a:p>
          <a:p>
            <a:pPr marL="514350" indent="-514350" eaLnBrk="1" hangingPunct="1">
              <a:buFont typeface="Wingdings 2" pitchFamily="18" charset="2"/>
              <a:buAutoNum type="arabicPeriod"/>
            </a:pPr>
            <a:endParaRPr lang="en-US" altLang="zh-CN" sz="2400" dirty="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6AAAF17-B42F-44EA-95F5-58F1A3A86C0F}" type="slidenum">
              <a:rPr lang="zh-CN" altLang="en-US">
                <a:solidFill>
                  <a:srgbClr val="636363"/>
                </a:solidFill>
                <a:latin typeface="Times New Roman" pitchFamily="18" charset="0"/>
                <a:ea typeface="黑体" pitchFamily="49" charset="-122"/>
                <a:cs typeface="Times New Roman" pitchFamily="18" charset="0"/>
              </a:rPr>
              <a:pPr eaLnBrk="1" hangingPunct="1"/>
              <a:t>45</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标题 1"/>
          <p:cNvSpPr>
            <a:spLocks noGrp="1"/>
          </p:cNvSpPr>
          <p:nvPr>
            <p:ph type="title"/>
          </p:nvPr>
        </p:nvSpPr>
        <p:spPr/>
        <p:txBody>
          <a:bodyPr/>
          <a:lstStyle/>
          <a:p>
            <a:pPr algn="l" eaLnBrk="1" hangingPunct="1"/>
            <a:r>
              <a:rPr lang="en-US" altLang="zh-CN" smtClean="0">
                <a:latin typeface="Times New Roman" pitchFamily="18" charset="0"/>
                <a:cs typeface="Times New Roman" pitchFamily="18" charset="0"/>
              </a:rPr>
              <a:t>Findings</a:t>
            </a:r>
            <a:endParaRPr lang="zh-CN" altLang="en-US" smtClean="0">
              <a:latin typeface="Times New Roman" pitchFamily="18" charset="0"/>
              <a:cs typeface="Times New Roman" pitchFamily="18" charset="0"/>
            </a:endParaRPr>
          </a:p>
        </p:txBody>
      </p:sp>
      <p:sp>
        <p:nvSpPr>
          <p:cNvPr id="62467" name="内容占位符 2"/>
          <p:cNvSpPr>
            <a:spLocks noGrp="1"/>
          </p:cNvSpPr>
          <p:nvPr>
            <p:ph idx="1"/>
          </p:nvPr>
        </p:nvSpPr>
        <p:spPr/>
        <p:txBody>
          <a:bodyPr/>
          <a:lstStyle/>
          <a:p>
            <a:pPr marL="514350" indent="-514350" eaLnBrk="1" hangingPunct="1">
              <a:buFont typeface="Franklin Gothic Medium" pitchFamily="34" charset="0"/>
              <a:buAutoNum type="arabicPeriod" startAt="2"/>
            </a:pPr>
            <a:r>
              <a:rPr lang="en-US" altLang="zh-CN" sz="2400" dirty="0" smtClean="0">
                <a:latin typeface="Times New Roman" pitchFamily="18" charset="0"/>
                <a:cs typeface="Times New Roman" pitchFamily="18" charset="0"/>
              </a:rPr>
              <a:t>About the AFs Model, the lower the level is, the easier affective features could be recognized, which is according with the common sense that the more abstract things are, the more difficult to describe clearly.</a:t>
            </a:r>
          </a:p>
          <a:p>
            <a:pPr marL="514350" indent="-514350" eaLnBrk="1" hangingPunct="1">
              <a:buFont typeface="Franklin Gothic Medium" pitchFamily="34" charset="0"/>
              <a:buAutoNum type="arabicPeriod" startAt="2"/>
            </a:pPr>
            <a:endParaRPr lang="en-US" altLang="zh-CN" sz="2400" dirty="0" smtClean="0">
              <a:latin typeface="Times New Roman" pitchFamily="18" charset="0"/>
              <a:cs typeface="Times New Roman" pitchFamily="18" charset="0"/>
            </a:endParaRPr>
          </a:p>
          <a:p>
            <a:pPr marL="514350" indent="-514350" eaLnBrk="1" hangingPunct="1">
              <a:buFont typeface="Wingdings 2" pitchFamily="18" charset="2"/>
              <a:buAutoNum type="arabicPeriod" startAt="2"/>
            </a:pPr>
            <a:r>
              <a:rPr lang="en-US" altLang="zh-CN" sz="2400" dirty="0" smtClean="0">
                <a:latin typeface="Times New Roman" pitchFamily="18" charset="0"/>
                <a:cs typeface="Times New Roman" pitchFamily="18" charset="0"/>
              </a:rPr>
              <a:t>The similar discipline also exists in retrieval procedure. That means the lower the level is, the easier affective features could be searched. But it is not absolute. In other words, the retrieval effect lies on the abstract degree of queries to some extent. </a:t>
            </a:r>
          </a:p>
          <a:p>
            <a:pPr marL="514350" indent="-514350" eaLnBrk="1" hangingPunct="1">
              <a:buFont typeface="Franklin Gothic Medium" pitchFamily="34" charset="0"/>
              <a:buAutoNum type="arabicPeriod" startAt="2"/>
            </a:pPr>
            <a:endParaRPr lang="en-US" altLang="zh-CN" sz="2400" dirty="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66B4387-8CD0-4D81-A905-7C9C33E54DD5}" type="slidenum">
              <a:rPr lang="zh-CN" altLang="en-US">
                <a:solidFill>
                  <a:srgbClr val="636363"/>
                </a:solidFill>
                <a:latin typeface="Times New Roman" pitchFamily="18" charset="0"/>
                <a:ea typeface="黑体" pitchFamily="49" charset="-122"/>
                <a:cs typeface="Times New Roman" pitchFamily="18" charset="0"/>
              </a:rPr>
              <a:pPr eaLnBrk="1" hangingPunct="1"/>
              <a:t>46</a:t>
            </a:fld>
            <a:endParaRPr lang="zh-CN" altLang="en-US">
              <a:solidFill>
                <a:srgbClr val="636363"/>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p:cNvSpPr>
          <p:nvPr>
            <p:ph type="title"/>
          </p:nvPr>
        </p:nvSpPr>
        <p:spPr/>
        <p:txBody>
          <a:bodyPr/>
          <a:lstStyle/>
          <a:p>
            <a:pPr algn="l" eaLnBrk="1" hangingPunct="1"/>
            <a:r>
              <a:rPr lang="en-US" altLang="zh-CN" smtClean="0">
                <a:solidFill>
                  <a:srgbClr val="0000FF"/>
                </a:solidFill>
                <a:latin typeface="Times New Roman" pitchFamily="18" charset="0"/>
                <a:cs typeface="Times New Roman" pitchFamily="18" charset="0"/>
              </a:rPr>
              <a:t>My current work</a:t>
            </a:r>
            <a:endParaRPr lang="zh-CN" altLang="en-US" smtClean="0">
              <a:solidFill>
                <a:srgbClr val="0000FF"/>
              </a:solidFill>
              <a:latin typeface="Times New Roman" pitchFamily="18" charset="0"/>
              <a:cs typeface="Times New Roman" pitchFamily="18" charset="0"/>
            </a:endParaRPr>
          </a:p>
        </p:txBody>
      </p:sp>
      <p:sp>
        <p:nvSpPr>
          <p:cNvPr id="60419" name="内容占位符 2"/>
          <p:cNvSpPr>
            <a:spLocks noGrp="1"/>
          </p:cNvSpPr>
          <p:nvPr>
            <p:ph idx="1"/>
          </p:nvPr>
        </p:nvSpPr>
        <p:spPr/>
        <p:txBody>
          <a:bodyPr/>
          <a:lstStyle/>
          <a:p>
            <a:pPr marL="514350" indent="-514350" eaLnBrk="1" hangingPunct="1">
              <a:buFont typeface="Wingdings 2" pitchFamily="18" charset="2"/>
              <a:buAutoNum type="arabicPeriod"/>
              <a:defRPr/>
            </a:pPr>
            <a:r>
              <a:rPr lang="en-US" altLang="zh-CN" sz="2400" dirty="0" smtClean="0">
                <a:solidFill>
                  <a:schemeClr val="accent6">
                    <a:lumMod val="50000"/>
                  </a:schemeClr>
                </a:solidFill>
                <a:latin typeface="Times New Roman" pitchFamily="18" charset="0"/>
                <a:cs typeface="Times New Roman" pitchFamily="18" charset="0"/>
              </a:rPr>
              <a:t>Image user study: </a:t>
            </a:r>
          </a:p>
          <a:p>
            <a:pPr marL="914400" lvl="1" indent="-514350" eaLnBrk="1" hangingPunct="1">
              <a:buFont typeface="+mj-ea"/>
              <a:buAutoNum type="circleNumDbPlain"/>
              <a:defRPr/>
            </a:pPr>
            <a:r>
              <a:rPr lang="en-US" altLang="zh-CN" sz="2400" dirty="0" smtClean="0">
                <a:latin typeface="Times New Roman" pitchFamily="18" charset="0"/>
                <a:cs typeface="Times New Roman" pitchFamily="18" charset="0"/>
              </a:rPr>
              <a:t>the purpose is to figure out the characteristics of image needs and usage among undergraduate students, including the demands on images and the principles of their information behavior. </a:t>
            </a:r>
          </a:p>
          <a:p>
            <a:pPr marL="914400" lvl="1" indent="-514350" eaLnBrk="1" hangingPunct="1">
              <a:buFont typeface="Wingdings 2" pitchFamily="18" charset="2"/>
              <a:buAutoNum type="circleNumDbPlain"/>
              <a:defRPr/>
            </a:pPr>
            <a:r>
              <a:rPr lang="en-US" altLang="zh-CN" sz="2400" dirty="0" smtClean="0">
                <a:latin typeface="Times New Roman" pitchFamily="18" charset="0"/>
                <a:cs typeface="Times New Roman" pitchFamily="18" charset="0"/>
              </a:rPr>
              <a:t>A Survey across BNU : </a:t>
            </a:r>
          </a:p>
          <a:p>
            <a:pPr marL="914400" lvl="1" indent="-514350" eaLnBrk="1" hangingPunct="1">
              <a:buFont typeface="Wingdings" pitchFamily="2" charset="2"/>
              <a:buChar char="l"/>
              <a:defRPr/>
            </a:pPr>
            <a:r>
              <a:rPr lang="en-US" altLang="zh-CN" sz="2400" dirty="0" smtClean="0">
                <a:latin typeface="Times New Roman" pitchFamily="18" charset="0"/>
                <a:cs typeface="Times New Roman" pitchFamily="18" charset="0"/>
              </a:rPr>
              <a:t>Covering 6 schools, 519/601</a:t>
            </a:r>
            <a:r>
              <a:rPr lang="en-US" altLang="zh-CN" sz="1600" dirty="0" smtClean="0">
                <a:latin typeface="Times New Roman" pitchFamily="18" charset="0"/>
                <a:cs typeface="Times New Roman" pitchFamily="18" charset="0"/>
              </a:rPr>
              <a:t> (</a:t>
            </a:r>
            <a:r>
              <a:rPr lang="en-US" altLang="zh-CN" sz="1600" i="1" dirty="0" smtClean="0">
                <a:latin typeface="Times New Roman" pitchFamily="18" charset="0"/>
                <a:cs typeface="Times New Roman" pitchFamily="18" charset="0"/>
              </a:rPr>
              <a:t>86.36%</a:t>
            </a:r>
            <a:r>
              <a:rPr lang="en-US" altLang="zh-CN" sz="1600" dirty="0" smtClean="0">
                <a:latin typeface="Times New Roman" pitchFamily="18" charset="0"/>
                <a:cs typeface="Times New Roman" pitchFamily="18" charset="0"/>
              </a:rPr>
              <a:t>)</a:t>
            </a:r>
            <a:endParaRPr lang="en-US" altLang="zh-CN" sz="2400" dirty="0" smtClean="0">
              <a:latin typeface="Times New Roman" pitchFamily="18" charset="0"/>
              <a:cs typeface="Times New Roman" pitchFamily="18" charset="0"/>
            </a:endParaRPr>
          </a:p>
          <a:p>
            <a:pPr marL="914400" lvl="1" indent="-514350" eaLnBrk="1" hangingPunct="1">
              <a:buFont typeface="Wingdings" pitchFamily="2" charset="2"/>
              <a:buChar char="l"/>
              <a:defRPr/>
            </a:pPr>
            <a:r>
              <a:rPr lang="en-US" altLang="zh-CN" sz="2400" dirty="0" smtClean="0">
                <a:latin typeface="Times New Roman" pitchFamily="18" charset="0"/>
                <a:cs typeface="Times New Roman" pitchFamily="18" charset="0"/>
              </a:rPr>
              <a:t>27 questions</a:t>
            </a: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0E6B5FE-9394-46A7-91E4-1B22A67F9B4A}" type="slidenum">
              <a:rPr lang="zh-CN" altLang="en-US">
                <a:solidFill>
                  <a:srgbClr val="636363"/>
                </a:solidFill>
                <a:latin typeface="Times New Roman" pitchFamily="18" charset="0"/>
                <a:ea typeface="黑体" pitchFamily="49" charset="-122"/>
                <a:cs typeface="Times New Roman" pitchFamily="18" charset="0"/>
              </a:rPr>
              <a:pPr eaLnBrk="1" hangingPunct="1"/>
              <a:t>47</a:t>
            </a:fld>
            <a:endParaRPr lang="zh-CN" altLang="en-US">
              <a:solidFill>
                <a:srgbClr val="636363"/>
              </a:solidFill>
              <a:latin typeface="Times New Roman" pitchFamily="18" charset="0"/>
              <a:ea typeface="黑体" pitchFamily="49" charset="-122"/>
              <a:cs typeface="Times New Roman" pitchFamily="18" charset="0"/>
            </a:endParaRPr>
          </a:p>
        </p:txBody>
      </p:sp>
      <p:sp>
        <p:nvSpPr>
          <p:cNvPr id="63493"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63494" name="Rectangle 9"/>
          <p:cNvSpPr>
            <a:spLocks noChangeArrowheads="1"/>
          </p:cNvSpPr>
          <p:nvPr/>
        </p:nvSpPr>
        <p:spPr bwMode="auto">
          <a:xfrm>
            <a:off x="0" y="5238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3495" name="Rectangle 10"/>
          <p:cNvSpPr>
            <a:spLocks noChangeArrowheads="1"/>
          </p:cNvSpPr>
          <p:nvPr/>
        </p:nvSpPr>
        <p:spPr bwMode="auto">
          <a:xfrm>
            <a:off x="0" y="1047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zh-CN" altLang="zh-CN" sz="900"/>
              <a:t> </a:t>
            </a:r>
            <a:endParaRPr lang="zh-CN" altLang="zh-CN"/>
          </a:p>
        </p:txBody>
      </p:sp>
      <p:sp>
        <p:nvSpPr>
          <p:cNvPr id="63496" name="Rectangle 1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63497" name="Rectangle 18"/>
          <p:cNvSpPr>
            <a:spLocks noChangeArrowheads="1"/>
          </p:cNvSpPr>
          <p:nvPr/>
        </p:nvSpPr>
        <p:spPr bwMode="auto">
          <a:xfrm>
            <a:off x="0" y="981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3498" name="Rectangle 19"/>
          <p:cNvSpPr>
            <a:spLocks noChangeArrowheads="1"/>
          </p:cNvSpPr>
          <p:nvPr/>
        </p:nvSpPr>
        <p:spPr bwMode="auto">
          <a:xfrm>
            <a:off x="0" y="15049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3499" name="Rectangle 20"/>
          <p:cNvSpPr>
            <a:spLocks noChangeArrowheads="1"/>
          </p:cNvSpPr>
          <p:nvPr/>
        </p:nvSpPr>
        <p:spPr bwMode="auto">
          <a:xfrm>
            <a:off x="0" y="20288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3500" name="Rectangle 21"/>
          <p:cNvSpPr>
            <a:spLocks noChangeArrowheads="1"/>
          </p:cNvSpPr>
          <p:nvPr/>
        </p:nvSpPr>
        <p:spPr bwMode="auto">
          <a:xfrm>
            <a:off x="0" y="25527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3501" name="Rectangle 22"/>
          <p:cNvSpPr>
            <a:spLocks noChangeArrowheads="1"/>
          </p:cNvSpPr>
          <p:nvPr/>
        </p:nvSpPr>
        <p:spPr bwMode="auto">
          <a:xfrm>
            <a:off x="0" y="30765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1"/>
          <p:cNvSpPr>
            <a:spLocks noGrp="1"/>
          </p:cNvSpPr>
          <p:nvPr>
            <p:ph type="title"/>
          </p:nvPr>
        </p:nvSpPr>
        <p:spPr/>
        <p:txBody>
          <a:bodyPr/>
          <a:lstStyle/>
          <a:p>
            <a:endParaRPr lang="zh-CN" altLang="en-US" smtClean="0"/>
          </a:p>
        </p:txBody>
      </p:sp>
      <p:sp>
        <p:nvSpPr>
          <p:cNvPr id="64515" name="内容占位符 2"/>
          <p:cNvSpPr>
            <a:spLocks noGrp="1"/>
          </p:cNvSpPr>
          <p:nvPr>
            <p:ph idx="1"/>
          </p:nvPr>
        </p:nvSpPr>
        <p:spPr/>
        <p:txBody>
          <a:bodyPr/>
          <a:lstStyle/>
          <a:p>
            <a:endParaRPr lang="zh-CN" altLang="en-US" smtClean="0"/>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2CB839D8-1EEF-4C9F-8656-E51EC53180F2}" type="slidenum">
              <a:rPr lang="zh-CN" altLang="en-US">
                <a:solidFill>
                  <a:srgbClr val="636363"/>
                </a:solidFill>
                <a:latin typeface="Franklin Gothic Book" pitchFamily="34" charset="0"/>
                <a:ea typeface="黑体" pitchFamily="49" charset="-122"/>
              </a:rPr>
              <a:pPr eaLnBrk="1" hangingPunct="1"/>
              <a:t>48</a:t>
            </a:fld>
            <a:endParaRPr lang="zh-CN" altLang="en-US">
              <a:solidFill>
                <a:srgbClr val="636363"/>
              </a:solidFill>
              <a:latin typeface="Franklin Gothic Book" pitchFamily="34" charset="0"/>
              <a:ea typeface="黑体" pitchFamily="49" charset="-122"/>
            </a:endParaRPr>
          </a:p>
        </p:txBody>
      </p:sp>
      <p:pic>
        <p:nvPicPr>
          <p:cNvPr id="6451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5888"/>
            <a:ext cx="91440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标注 5"/>
          <p:cNvSpPr/>
          <p:nvPr/>
        </p:nvSpPr>
        <p:spPr>
          <a:xfrm>
            <a:off x="34925" y="692150"/>
            <a:ext cx="3241675" cy="1441450"/>
          </a:xfrm>
          <a:prstGeom prst="wedgeRectCallout">
            <a:avLst>
              <a:gd name="adj1" fmla="val -11710"/>
              <a:gd name="adj2" fmla="val 95863"/>
            </a:avLst>
          </a:prstGeom>
          <a:gradFill>
            <a:gsLst>
              <a:gs pos="0">
                <a:schemeClr val="bg1"/>
              </a:gs>
              <a:gs pos="53000">
                <a:srgbClr val="D4DEFF"/>
              </a:gs>
              <a:gs pos="83000">
                <a:srgbClr val="D4DEFF"/>
              </a:gs>
              <a:gs pos="100000">
                <a:srgbClr val="96AB94"/>
              </a:gs>
            </a:gsLst>
            <a:lin ang="2700000" scaled="1"/>
          </a:gra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a:solidFill>
                  <a:srgbClr val="0070C0"/>
                </a:solidFill>
                <a:latin typeface="Times New Roman" pitchFamily="18" charset="0"/>
                <a:cs typeface="Times New Roman" pitchFamily="18" charset="0"/>
              </a:rPr>
              <a:t>Entertainment</a:t>
            </a:r>
          </a:p>
          <a:p>
            <a:r>
              <a:rPr lang="en-US" altLang="zh-CN">
                <a:solidFill>
                  <a:srgbClr val="0070C0"/>
                </a:solidFill>
                <a:latin typeface="Times New Roman" pitchFamily="18" charset="0"/>
                <a:cs typeface="Times New Roman" pitchFamily="18" charset="0"/>
              </a:rPr>
              <a:t>Major learning or studying</a:t>
            </a:r>
          </a:p>
          <a:p>
            <a:r>
              <a:rPr lang="en-US" altLang="zh-CN">
                <a:solidFill>
                  <a:srgbClr val="0070C0"/>
                </a:solidFill>
                <a:latin typeface="Times New Roman" pitchFamily="18" charset="0"/>
                <a:cs typeface="Times New Roman" pitchFamily="18" charset="0"/>
              </a:rPr>
              <a:t>Social activities or part-time job</a:t>
            </a:r>
          </a:p>
          <a:p>
            <a:pPr algn="ctr"/>
            <a:endParaRPr lang="zh-CN" altLang="en-US">
              <a:solidFill>
                <a:srgbClr val="FFFFFF"/>
              </a:solidFill>
              <a:cs typeface="Times New Roman" pitchFamily="18" charset="0"/>
            </a:endParaRPr>
          </a:p>
        </p:txBody>
      </p:sp>
      <p:sp>
        <p:nvSpPr>
          <p:cNvPr id="7" name="矩形标注 6"/>
          <p:cNvSpPr/>
          <p:nvPr/>
        </p:nvSpPr>
        <p:spPr>
          <a:xfrm>
            <a:off x="107950" y="5300663"/>
            <a:ext cx="3240088" cy="1223962"/>
          </a:xfrm>
          <a:prstGeom prst="wedgeRectCallout">
            <a:avLst>
              <a:gd name="adj1" fmla="val -22414"/>
              <a:gd name="adj2" fmla="val -76766"/>
            </a:avLst>
          </a:prstGeom>
          <a:gradFill>
            <a:gsLst>
              <a:gs pos="0">
                <a:schemeClr val="bg1"/>
              </a:gs>
              <a:gs pos="53000">
                <a:srgbClr val="D4DEFF"/>
              </a:gs>
              <a:gs pos="83000">
                <a:srgbClr val="D4DEFF"/>
              </a:gs>
              <a:gs pos="100000">
                <a:srgbClr val="96AB94"/>
              </a:gs>
            </a:gsLst>
            <a:lin ang="2700000" scaled="1"/>
          </a:gra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a:solidFill>
                  <a:srgbClr val="0070C0"/>
                </a:solidFill>
                <a:latin typeface="Times New Roman" pitchFamily="18" charset="0"/>
                <a:cs typeface="Times New Roman" pitchFamily="18" charset="0"/>
              </a:rPr>
              <a:t>Image Format</a:t>
            </a:r>
          </a:p>
          <a:p>
            <a:r>
              <a:rPr lang="en-US" altLang="zh-CN">
                <a:solidFill>
                  <a:srgbClr val="0070C0"/>
                </a:solidFill>
                <a:latin typeface="Times New Roman" pitchFamily="18" charset="0"/>
                <a:cs typeface="Times New Roman" pitchFamily="18" charset="0"/>
              </a:rPr>
              <a:t>Popular Image processing software</a:t>
            </a:r>
          </a:p>
          <a:p>
            <a:pPr algn="ctr"/>
            <a:endParaRPr lang="zh-CN" altLang="en-US">
              <a:solidFill>
                <a:srgbClr val="FFFFFF"/>
              </a:solidFill>
              <a:cs typeface="Times New Roman" pitchFamily="18" charset="0"/>
            </a:endParaRPr>
          </a:p>
        </p:txBody>
      </p:sp>
      <p:sp>
        <p:nvSpPr>
          <p:cNvPr id="8" name="矩形标注 7"/>
          <p:cNvSpPr/>
          <p:nvPr/>
        </p:nvSpPr>
        <p:spPr>
          <a:xfrm>
            <a:off x="6227763" y="4221163"/>
            <a:ext cx="2736850" cy="1152525"/>
          </a:xfrm>
          <a:prstGeom prst="wedgeRectCallout">
            <a:avLst>
              <a:gd name="adj1" fmla="val 8238"/>
              <a:gd name="adj2" fmla="val -108909"/>
            </a:avLst>
          </a:prstGeom>
          <a:gradFill>
            <a:gsLst>
              <a:gs pos="0">
                <a:schemeClr val="bg1"/>
              </a:gs>
              <a:gs pos="53000">
                <a:srgbClr val="D4DEFF"/>
              </a:gs>
              <a:gs pos="83000">
                <a:srgbClr val="D4DEFF"/>
              </a:gs>
              <a:gs pos="100000">
                <a:srgbClr val="96AB94"/>
              </a:gs>
            </a:gsLst>
            <a:lin ang="2700000" scaled="1"/>
          </a:gra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a:solidFill>
                  <a:srgbClr val="0070C0"/>
                </a:solidFill>
                <a:latin typeface="Times New Roman" pitchFamily="18" charset="0"/>
                <a:cs typeface="Times New Roman" pitchFamily="18" charset="0"/>
              </a:rPr>
              <a:t>From social network</a:t>
            </a:r>
          </a:p>
          <a:p>
            <a:r>
              <a:rPr lang="en-US" altLang="zh-CN">
                <a:solidFill>
                  <a:srgbClr val="0070C0"/>
                </a:solidFill>
                <a:latin typeface="Times New Roman" pitchFamily="18" charset="0"/>
                <a:cs typeface="Times New Roman" pitchFamily="18" charset="0"/>
              </a:rPr>
              <a:t>From non-social network</a:t>
            </a:r>
          </a:p>
          <a:p>
            <a:pPr algn="ctr"/>
            <a:endParaRPr lang="zh-CN" altLang="en-US">
              <a:solidFill>
                <a:srgbClr val="FFFFFF"/>
              </a:solidFill>
              <a:cs typeface="Times New Roman" pitchFamily="18" charset="0"/>
            </a:endParaRPr>
          </a:p>
        </p:txBody>
      </p:sp>
      <p:sp>
        <p:nvSpPr>
          <p:cNvPr id="9" name="矩形标注 8"/>
          <p:cNvSpPr/>
          <p:nvPr/>
        </p:nvSpPr>
        <p:spPr>
          <a:xfrm>
            <a:off x="6227764" y="188913"/>
            <a:ext cx="2736850" cy="1008062"/>
          </a:xfrm>
          <a:prstGeom prst="wedgeRectCallout">
            <a:avLst>
              <a:gd name="adj1" fmla="val -75882"/>
              <a:gd name="adj2" fmla="val 1930"/>
            </a:avLst>
          </a:prstGeom>
          <a:gradFill>
            <a:gsLst>
              <a:gs pos="0">
                <a:schemeClr val="bg1"/>
              </a:gs>
              <a:gs pos="53000">
                <a:srgbClr val="D4DEFF"/>
              </a:gs>
              <a:gs pos="83000">
                <a:srgbClr val="D4DEFF"/>
              </a:gs>
              <a:gs pos="100000">
                <a:srgbClr val="96AB94"/>
              </a:gs>
            </a:gsLst>
            <a:lin ang="2700000" scaled="1"/>
          </a:gra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dirty="0">
                <a:solidFill>
                  <a:srgbClr val="0070C0"/>
                </a:solidFill>
                <a:latin typeface="Times New Roman" pitchFamily="18" charset="0"/>
                <a:cs typeface="Times New Roman" pitchFamily="18" charset="0"/>
              </a:rPr>
              <a:t>Image tagging</a:t>
            </a:r>
          </a:p>
          <a:p>
            <a:r>
              <a:rPr lang="en-US" altLang="zh-CN" dirty="0">
                <a:solidFill>
                  <a:srgbClr val="0070C0"/>
                </a:solidFill>
                <a:latin typeface="Times New Roman" pitchFamily="18" charset="0"/>
                <a:cs typeface="Times New Roman" pitchFamily="18" charset="0"/>
              </a:rPr>
              <a:t>Copyright</a:t>
            </a:r>
          </a:p>
          <a:p>
            <a:r>
              <a:rPr lang="en-US" altLang="zh-CN" dirty="0">
                <a:solidFill>
                  <a:srgbClr val="0070C0"/>
                </a:solidFill>
                <a:latin typeface="Times New Roman" pitchFamily="18" charset="0"/>
                <a:cs typeface="Times New Roman" pitchFamily="18" charset="0"/>
              </a:rPr>
              <a:t>Satisfactions</a:t>
            </a:r>
            <a:endParaRPr lang="zh-CN" altLang="en-US" dirty="0">
              <a:solidFill>
                <a:srgbClr val="FFFFFF"/>
              </a:solidFill>
              <a:cs typeface="Times New Roman" pitchFamily="18" charset="0"/>
            </a:endParaRPr>
          </a:p>
        </p:txBody>
      </p:sp>
      <p:sp>
        <p:nvSpPr>
          <p:cNvPr id="10" name="矩形标注 9"/>
          <p:cNvSpPr/>
          <p:nvPr/>
        </p:nvSpPr>
        <p:spPr>
          <a:xfrm>
            <a:off x="6012160" y="1484313"/>
            <a:ext cx="3096915" cy="1368425"/>
          </a:xfrm>
          <a:prstGeom prst="wedgeRectCallout">
            <a:avLst>
              <a:gd name="adj1" fmla="val -58680"/>
              <a:gd name="adj2" fmla="val 27210"/>
            </a:avLst>
          </a:prstGeom>
          <a:gradFill>
            <a:gsLst>
              <a:gs pos="0">
                <a:schemeClr val="bg1"/>
              </a:gs>
              <a:gs pos="53000">
                <a:srgbClr val="D4DEFF"/>
              </a:gs>
              <a:gs pos="83000">
                <a:srgbClr val="D4DEFF"/>
              </a:gs>
              <a:gs pos="100000">
                <a:srgbClr val="96AB94"/>
              </a:gs>
            </a:gsLst>
            <a:lin ang="2700000" scaled="1"/>
          </a:gra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dirty="0">
                <a:solidFill>
                  <a:srgbClr val="0070C0"/>
                </a:solidFill>
                <a:latin typeface="Times New Roman" pitchFamily="18" charset="0"/>
                <a:cs typeface="Times New Roman" pitchFamily="18" charset="0"/>
              </a:rPr>
              <a:t>SE always used</a:t>
            </a:r>
          </a:p>
          <a:p>
            <a:r>
              <a:rPr lang="en-US" altLang="zh-CN" dirty="0">
                <a:solidFill>
                  <a:srgbClr val="0070C0"/>
                </a:solidFill>
                <a:latin typeface="Times New Roman" pitchFamily="18" charset="0"/>
                <a:cs typeface="Times New Roman" pitchFamily="18" charset="0"/>
              </a:rPr>
              <a:t>How to input and refine queries</a:t>
            </a:r>
          </a:p>
          <a:p>
            <a:r>
              <a:rPr lang="en-US" altLang="zh-CN" dirty="0">
                <a:solidFill>
                  <a:srgbClr val="0070C0"/>
                </a:solidFill>
                <a:latin typeface="Times New Roman" pitchFamily="18" charset="0"/>
                <a:cs typeface="Times New Roman" pitchFamily="18" charset="0"/>
              </a:rPr>
              <a:t>Search on cell phone</a:t>
            </a:r>
          </a:p>
          <a:p>
            <a:pPr algn="ctr"/>
            <a:endParaRPr lang="zh-CN" altLang="en-US" dirty="0">
              <a:solidFill>
                <a:srgbClr val="FFFFFF"/>
              </a:solidFill>
              <a:cs typeface="Times New Roman" pitchFamily="18" charset="0"/>
            </a:endParaRPr>
          </a:p>
        </p:txBody>
      </p:sp>
      <p:sp>
        <p:nvSpPr>
          <p:cNvPr id="11" name="矩形标注 10"/>
          <p:cNvSpPr/>
          <p:nvPr/>
        </p:nvSpPr>
        <p:spPr>
          <a:xfrm>
            <a:off x="6300788" y="2133600"/>
            <a:ext cx="2735262" cy="1871663"/>
          </a:xfrm>
          <a:prstGeom prst="wedgeRectCallout">
            <a:avLst>
              <a:gd name="adj1" fmla="val -72425"/>
              <a:gd name="adj2" fmla="val 30666"/>
            </a:avLst>
          </a:prstGeom>
          <a:gradFill>
            <a:gsLst>
              <a:gs pos="0">
                <a:schemeClr val="bg1"/>
              </a:gs>
              <a:gs pos="53000">
                <a:srgbClr val="D4DEFF"/>
              </a:gs>
              <a:gs pos="83000">
                <a:srgbClr val="D4DEFF"/>
              </a:gs>
              <a:gs pos="100000">
                <a:srgbClr val="96AB94"/>
              </a:gs>
            </a:gsLst>
            <a:lin ang="2700000" scaled="1"/>
          </a:gra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dirty="0">
                <a:solidFill>
                  <a:srgbClr val="0070C0"/>
                </a:solidFill>
                <a:latin typeface="Times New Roman" pitchFamily="18" charset="0"/>
                <a:cs typeface="Times New Roman" pitchFamily="18" charset="0"/>
              </a:rPr>
              <a:t>Image saving</a:t>
            </a:r>
          </a:p>
          <a:p>
            <a:r>
              <a:rPr lang="en-US" altLang="zh-CN" dirty="0">
                <a:solidFill>
                  <a:srgbClr val="0070C0"/>
                </a:solidFill>
                <a:latin typeface="Times New Roman" pitchFamily="18" charset="0"/>
                <a:cs typeface="Times New Roman" pitchFamily="18" charset="0"/>
              </a:rPr>
              <a:t>Image </a:t>
            </a:r>
            <a:r>
              <a:rPr lang="en-US" altLang="zh-CN" dirty="0" smtClean="0">
                <a:solidFill>
                  <a:srgbClr val="0070C0"/>
                </a:solidFill>
                <a:latin typeface="Times New Roman" pitchFamily="18" charset="0"/>
                <a:cs typeface="Times New Roman" pitchFamily="18" charset="0"/>
              </a:rPr>
              <a:t>processing( rename </a:t>
            </a:r>
            <a:r>
              <a:rPr lang="en-US" altLang="zh-CN" dirty="0">
                <a:solidFill>
                  <a:srgbClr val="0070C0"/>
                </a:solidFill>
                <a:latin typeface="Times New Roman" pitchFamily="18" charset="0"/>
                <a:cs typeface="Times New Roman" pitchFamily="18" charset="0"/>
              </a:rPr>
              <a:t>image name, folder name, reorganize </a:t>
            </a:r>
            <a:r>
              <a:rPr lang="en-US" altLang="zh-CN" dirty="0" smtClean="0">
                <a:solidFill>
                  <a:srgbClr val="0070C0"/>
                </a:solidFill>
                <a:latin typeface="Times New Roman" pitchFamily="18" charset="0"/>
                <a:cs typeface="Times New Roman" pitchFamily="18" charset="0"/>
              </a:rPr>
              <a:t>folders)</a:t>
            </a:r>
            <a:endParaRPr lang="en-US" altLang="zh-CN" dirty="0">
              <a:solidFill>
                <a:srgbClr val="0070C0"/>
              </a:solidFill>
              <a:latin typeface="Times New Roman" pitchFamily="18" charset="0"/>
              <a:cs typeface="Times New Roman" pitchFamily="18" charset="0"/>
            </a:endParaRPr>
          </a:p>
          <a:p>
            <a:r>
              <a:rPr lang="en-US" altLang="zh-CN" dirty="0">
                <a:solidFill>
                  <a:srgbClr val="0070C0"/>
                </a:solidFill>
                <a:latin typeface="Times New Roman" pitchFamily="18" charset="0"/>
                <a:cs typeface="Times New Roman" pitchFamily="18" charset="0"/>
              </a:rPr>
              <a:t>Image </a:t>
            </a:r>
            <a:r>
              <a:rPr lang="en-US" altLang="zh-CN" dirty="0" smtClean="0">
                <a:solidFill>
                  <a:srgbClr val="0070C0"/>
                </a:solidFill>
                <a:latin typeface="Times New Roman" pitchFamily="18" charset="0"/>
                <a:cs typeface="Times New Roman" pitchFamily="18" charset="0"/>
              </a:rPr>
              <a:t>sharing(uploading)</a:t>
            </a:r>
            <a:endParaRPr lang="en-US" altLang="zh-CN" dirty="0">
              <a:solidFill>
                <a:srgbClr val="0070C0"/>
              </a:solidFill>
              <a:latin typeface="Times New Roman" pitchFamily="18" charset="0"/>
              <a:cs typeface="Times New Roman" pitchFamily="18" charset="0"/>
            </a:endParaRPr>
          </a:p>
          <a:p>
            <a:r>
              <a:rPr lang="en-US" altLang="zh-CN" dirty="0">
                <a:solidFill>
                  <a:srgbClr val="0070C0"/>
                </a:solidFill>
                <a:latin typeface="Times New Roman" pitchFamily="18" charset="0"/>
                <a:cs typeface="Times New Roman" pitchFamily="18" charset="0"/>
              </a:rPr>
              <a:t>Image </a:t>
            </a:r>
            <a:r>
              <a:rPr lang="en-US" altLang="zh-CN" dirty="0" smtClean="0">
                <a:solidFill>
                  <a:srgbClr val="0070C0"/>
                </a:solidFill>
                <a:latin typeface="Times New Roman" pitchFamily="18" charset="0"/>
                <a:cs typeface="Times New Roman" pitchFamily="18" charset="0"/>
              </a:rPr>
              <a:t>organization</a:t>
            </a:r>
            <a:endParaRPr lang="zh-CN" altLang="en-US" dirty="0">
              <a:solidFill>
                <a:srgbClr val="FFFFFF"/>
              </a:solidFill>
              <a:cs typeface="Times New Roman" pitchFamily="18" charset="0"/>
            </a:endParaRPr>
          </a:p>
        </p:txBody>
      </p:sp>
      <p:sp>
        <p:nvSpPr>
          <p:cNvPr id="12" name="矩形标注 11"/>
          <p:cNvSpPr/>
          <p:nvPr/>
        </p:nvSpPr>
        <p:spPr>
          <a:xfrm>
            <a:off x="6227763" y="5157788"/>
            <a:ext cx="2736850" cy="1079500"/>
          </a:xfrm>
          <a:prstGeom prst="wedgeRectCallout">
            <a:avLst>
              <a:gd name="adj1" fmla="val -67815"/>
              <a:gd name="adj2" fmla="val 26561"/>
            </a:avLst>
          </a:prstGeom>
          <a:gradFill>
            <a:gsLst>
              <a:gs pos="0">
                <a:schemeClr val="bg1"/>
              </a:gs>
              <a:gs pos="53000">
                <a:srgbClr val="D4DEFF"/>
              </a:gs>
              <a:gs pos="83000">
                <a:srgbClr val="D4DEFF"/>
              </a:gs>
              <a:gs pos="100000">
                <a:srgbClr val="96AB94"/>
              </a:gs>
            </a:gsLst>
            <a:lin ang="2700000" scaled="1"/>
          </a:gra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a:solidFill>
                  <a:srgbClr val="0070C0"/>
                </a:solidFill>
                <a:latin typeface="Times New Roman" pitchFamily="18" charset="0"/>
                <a:cs typeface="Times New Roman" pitchFamily="18" charset="0"/>
              </a:rPr>
              <a:t>Difficulties</a:t>
            </a:r>
          </a:p>
          <a:p>
            <a:endParaRPr lang="en-US" altLang="zh-CN">
              <a:solidFill>
                <a:srgbClr val="0070C0"/>
              </a:solidFill>
              <a:latin typeface="Times New Roman" pitchFamily="18" charset="0"/>
              <a:cs typeface="Times New Roman" pitchFamily="18" charset="0"/>
            </a:endParaRPr>
          </a:p>
          <a:p>
            <a:r>
              <a:rPr lang="en-US" altLang="zh-CN">
                <a:solidFill>
                  <a:srgbClr val="0070C0"/>
                </a:solidFill>
                <a:latin typeface="Times New Roman" pitchFamily="18" charset="0"/>
                <a:cs typeface="Times New Roman" pitchFamily="18" charset="0"/>
              </a:rPr>
              <a:t>Promotion methods</a:t>
            </a:r>
            <a:endParaRPr lang="zh-CN" altLang="en-US">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p:txBody>
          <a:bodyPr/>
          <a:lstStyle/>
          <a:p>
            <a:pPr algn="l" eaLnBrk="1" hangingPunct="1"/>
            <a:r>
              <a:rPr lang="en-US" altLang="zh-CN" smtClean="0">
                <a:solidFill>
                  <a:srgbClr val="0000FF"/>
                </a:solidFill>
                <a:latin typeface="Times New Roman" pitchFamily="18" charset="0"/>
                <a:cs typeface="Times New Roman" pitchFamily="18" charset="0"/>
              </a:rPr>
              <a:t>My current work</a:t>
            </a:r>
            <a:endParaRPr lang="zh-CN" altLang="en-US" smtClean="0">
              <a:solidFill>
                <a:srgbClr val="0000FF"/>
              </a:solidFill>
              <a:latin typeface="Times New Roman" pitchFamily="18" charset="0"/>
              <a:cs typeface="Times New Roman" pitchFamily="18" charset="0"/>
            </a:endParaRPr>
          </a:p>
        </p:txBody>
      </p:sp>
      <p:sp>
        <p:nvSpPr>
          <p:cNvPr id="62467" name="内容占位符 2"/>
          <p:cNvSpPr>
            <a:spLocks noGrp="1"/>
          </p:cNvSpPr>
          <p:nvPr>
            <p:ph idx="1"/>
          </p:nvPr>
        </p:nvSpPr>
        <p:spPr/>
        <p:txBody>
          <a:bodyPr/>
          <a:lstStyle/>
          <a:p>
            <a:pPr marL="514350" indent="-514350" eaLnBrk="1" hangingPunct="1">
              <a:buFont typeface="Wingdings 2" pitchFamily="18" charset="2"/>
              <a:buNone/>
            </a:pPr>
            <a:r>
              <a:rPr lang="en-US" altLang="zh-CN" sz="2400" dirty="0" smtClean="0">
                <a:solidFill>
                  <a:srgbClr val="816012"/>
                </a:solidFill>
                <a:latin typeface="Times New Roman" pitchFamily="18" charset="0"/>
                <a:cs typeface="Times New Roman" pitchFamily="18" charset="0"/>
              </a:rPr>
              <a:t>2. Affective features organization:</a:t>
            </a:r>
          </a:p>
          <a:p>
            <a:pPr marL="914400" lvl="1" indent="-514350" eaLnBrk="1" hangingPunct="1">
              <a:buFontTx/>
              <a:buAutoNum type="circleNumDbPlain"/>
            </a:pPr>
            <a:r>
              <a:rPr lang="en-US" altLang="zh-CN" sz="2400" dirty="0" smtClean="0">
                <a:latin typeface="Times New Roman" pitchFamily="18" charset="0"/>
                <a:cs typeface="Times New Roman" pitchFamily="18" charset="0"/>
              </a:rPr>
              <a:t>The purpose is to establish a model to manage Chinese affective words.</a:t>
            </a:r>
          </a:p>
          <a:p>
            <a:pPr marL="914400" lvl="1" indent="-514350" eaLnBrk="1" hangingPunct="1">
              <a:buFont typeface="Wingdings 2" pitchFamily="18" charset="2"/>
              <a:buAutoNum type="circleNumDbPlain"/>
            </a:pPr>
            <a:r>
              <a:rPr lang="en-US" altLang="zh-CN" sz="2400" dirty="0" smtClean="0">
                <a:latin typeface="Times New Roman" pitchFamily="18" charset="0"/>
                <a:cs typeface="Times New Roman" pitchFamily="18" charset="0"/>
              </a:rPr>
              <a:t>A Pilot study:</a:t>
            </a:r>
          </a:p>
          <a:p>
            <a:pPr marL="914400" lvl="1" indent="-514350" eaLnBrk="1" hangingPunct="1">
              <a:buFont typeface="Wingdings" pitchFamily="2" charset="2"/>
              <a:buChar char="l"/>
            </a:pPr>
            <a:r>
              <a:rPr lang="en-US" altLang="zh-CN" sz="2400" dirty="0" smtClean="0">
                <a:latin typeface="Times New Roman" pitchFamily="18" charset="0"/>
                <a:cs typeface="Times New Roman" pitchFamily="18" charset="0"/>
              </a:rPr>
              <a:t>Collecting 60 basic affective words</a:t>
            </a:r>
          </a:p>
          <a:p>
            <a:pPr marL="914400" lvl="1" indent="-514350" eaLnBrk="1" hangingPunct="1">
              <a:buFont typeface="Wingdings" pitchFamily="2" charset="2"/>
              <a:buChar char="l"/>
            </a:pPr>
            <a:r>
              <a:rPr lang="en-US" altLang="zh-CN" sz="2400" dirty="0" smtClean="0">
                <a:latin typeface="Times New Roman" pitchFamily="18" charset="0"/>
                <a:cs typeface="Times New Roman" pitchFamily="18" charset="0"/>
              </a:rPr>
              <a:t>Asking users rating the degree and frequency</a:t>
            </a:r>
          </a:p>
          <a:p>
            <a:pPr marL="914400" lvl="1" indent="-514350" eaLnBrk="1" hangingPunct="1">
              <a:buFont typeface="Wingdings" pitchFamily="2" charset="2"/>
              <a:buChar char="l"/>
            </a:pPr>
            <a:endParaRPr lang="en-US" altLang="zh-CN" sz="2400" dirty="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2BEA612F-2AC8-43C4-91DC-3FDCBF3AF04D}" type="slidenum">
              <a:rPr lang="zh-CN" altLang="en-US">
                <a:solidFill>
                  <a:srgbClr val="636363"/>
                </a:solidFill>
                <a:latin typeface="Times New Roman" pitchFamily="18" charset="0"/>
                <a:ea typeface="黑体" pitchFamily="49" charset="-122"/>
                <a:cs typeface="Times New Roman" pitchFamily="18" charset="0"/>
              </a:rPr>
              <a:pPr eaLnBrk="1" hangingPunct="1"/>
              <a:t>49</a:t>
            </a:fld>
            <a:endParaRPr lang="zh-CN" altLang="en-US">
              <a:solidFill>
                <a:srgbClr val="636363"/>
              </a:solidFill>
              <a:latin typeface="Times New Roman" pitchFamily="18" charset="0"/>
              <a:ea typeface="黑体" pitchFamily="49" charset="-122"/>
              <a:cs typeface="Times New Roman" pitchFamily="18" charset="0"/>
            </a:endParaRPr>
          </a:p>
        </p:txBody>
      </p:sp>
      <p:sp>
        <p:nvSpPr>
          <p:cNvPr id="6554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65542" name="Rectangle 9"/>
          <p:cNvSpPr>
            <a:spLocks noChangeArrowheads="1"/>
          </p:cNvSpPr>
          <p:nvPr/>
        </p:nvSpPr>
        <p:spPr bwMode="auto">
          <a:xfrm>
            <a:off x="0" y="5238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5543" name="Rectangle 10"/>
          <p:cNvSpPr>
            <a:spLocks noChangeArrowheads="1"/>
          </p:cNvSpPr>
          <p:nvPr/>
        </p:nvSpPr>
        <p:spPr bwMode="auto">
          <a:xfrm>
            <a:off x="0" y="1047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zh-CN" altLang="zh-CN" sz="900"/>
              <a:t> </a:t>
            </a:r>
            <a:endParaRPr lang="zh-CN" altLang="zh-CN"/>
          </a:p>
        </p:txBody>
      </p:sp>
      <p:sp>
        <p:nvSpPr>
          <p:cNvPr id="65544" name="Rectangle 1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65545" name="Rectangle 18"/>
          <p:cNvSpPr>
            <a:spLocks noChangeArrowheads="1"/>
          </p:cNvSpPr>
          <p:nvPr/>
        </p:nvSpPr>
        <p:spPr bwMode="auto">
          <a:xfrm>
            <a:off x="0" y="981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5546" name="Rectangle 19"/>
          <p:cNvSpPr>
            <a:spLocks noChangeArrowheads="1"/>
          </p:cNvSpPr>
          <p:nvPr/>
        </p:nvSpPr>
        <p:spPr bwMode="auto">
          <a:xfrm>
            <a:off x="0" y="15049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5547" name="Rectangle 20"/>
          <p:cNvSpPr>
            <a:spLocks noChangeArrowheads="1"/>
          </p:cNvSpPr>
          <p:nvPr/>
        </p:nvSpPr>
        <p:spPr bwMode="auto">
          <a:xfrm>
            <a:off x="0" y="20288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5548" name="Rectangle 21"/>
          <p:cNvSpPr>
            <a:spLocks noChangeArrowheads="1"/>
          </p:cNvSpPr>
          <p:nvPr/>
        </p:nvSpPr>
        <p:spPr bwMode="auto">
          <a:xfrm>
            <a:off x="0" y="25527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
        <p:nvSpPr>
          <p:cNvPr id="65549" name="Rectangle 22"/>
          <p:cNvSpPr>
            <a:spLocks noChangeArrowheads="1"/>
          </p:cNvSpPr>
          <p:nvPr/>
        </p:nvSpPr>
        <p:spPr bwMode="auto">
          <a:xfrm>
            <a:off x="0" y="30765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CN" sz="900">
                <a:latin typeface="Times New Roman" pitchFamily="18" charset="0"/>
                <a:cs typeface="Times New Roman" pitchFamily="18" charset="0"/>
              </a:rPr>
              <a:t> </a:t>
            </a:r>
            <a:endParaRPr lang="en-US" altLang="zh-CN"/>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lstStyle/>
          <a:p>
            <a:pPr algn="l"/>
            <a:r>
              <a:rPr lang="en-US" altLang="zh-CN" smtClean="0">
                <a:solidFill>
                  <a:srgbClr val="0000FF"/>
                </a:solidFill>
                <a:latin typeface="Times New Roman" pitchFamily="18" charset="0"/>
                <a:cs typeface="Times New Roman" pitchFamily="18" charset="0"/>
              </a:rPr>
              <a:t>Where I come from</a:t>
            </a:r>
            <a:endParaRPr lang="zh-CN" altLang="en-US" smtClean="0">
              <a:solidFill>
                <a:srgbClr val="0000FF"/>
              </a:solidFill>
              <a:latin typeface="Times New Roman" pitchFamily="18" charset="0"/>
              <a:cs typeface="Times New Roman" pitchFamily="18" charset="0"/>
            </a:endParaRPr>
          </a:p>
        </p:txBody>
      </p:sp>
      <p:sp>
        <p:nvSpPr>
          <p:cNvPr id="19459" name="内容占位符 2"/>
          <p:cNvSpPr>
            <a:spLocks noGrp="1"/>
          </p:cNvSpPr>
          <p:nvPr>
            <p:ph idx="1"/>
          </p:nvPr>
        </p:nvSpPr>
        <p:spPr/>
        <p:txBody>
          <a:bodyPr/>
          <a:lstStyle/>
          <a:p>
            <a:endParaRPr lang="zh-CN" altLang="en-US" sz="2400" smtClean="0">
              <a:latin typeface="Times New Roman" pitchFamily="18" charset="0"/>
              <a:cs typeface="Times New Roman" pitchFamily="18" charset="0"/>
            </a:endParaRPr>
          </a:p>
          <a:p>
            <a:endParaRPr lang="zh-CN" altLang="en-US" sz="2400" smtClean="0"/>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25403484-1B28-4019-A681-41348962916C}" type="slidenum">
              <a:rPr lang="zh-CN" altLang="en-US">
                <a:solidFill>
                  <a:srgbClr val="636363"/>
                </a:solidFill>
                <a:latin typeface="Franklin Gothic Book" pitchFamily="34" charset="0"/>
                <a:ea typeface="黑体" pitchFamily="49" charset="-122"/>
              </a:rPr>
              <a:pPr eaLnBrk="1" hangingPunct="1"/>
              <a:t>5</a:t>
            </a:fld>
            <a:endParaRPr lang="zh-CN" altLang="en-US">
              <a:solidFill>
                <a:srgbClr val="636363"/>
              </a:solidFill>
              <a:latin typeface="Franklin Gothic Book" pitchFamily="34" charset="0"/>
              <a:ea typeface="黑体" pitchFamily="49"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0E7CD378-59EB-46D7-A372-4FBA324B1117}" type="slidenum">
              <a:rPr lang="zh-CN" altLang="en-US">
                <a:solidFill>
                  <a:srgbClr val="636363"/>
                </a:solidFill>
                <a:latin typeface="Times New Roman" pitchFamily="18" charset="0"/>
                <a:ea typeface="黑体" pitchFamily="49" charset="-122"/>
                <a:cs typeface="Times New Roman" pitchFamily="18" charset="0"/>
              </a:rPr>
              <a:pPr eaLnBrk="1" hangingPunct="1"/>
              <a:t>50</a:t>
            </a:fld>
            <a:endParaRPr lang="zh-CN" altLang="en-US">
              <a:solidFill>
                <a:srgbClr val="636363"/>
              </a:solidFill>
              <a:latin typeface="Times New Roman" pitchFamily="18" charset="0"/>
              <a:ea typeface="黑体" pitchFamily="49" charset="-122"/>
              <a:cs typeface="Times New Roman" pitchFamily="18" charset="0"/>
            </a:endParaRPr>
          </a:p>
        </p:txBody>
      </p:sp>
      <p:sp>
        <p:nvSpPr>
          <p:cNvPr id="66563"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sp>
        <p:nvSpPr>
          <p:cNvPr id="66564" name="Rectangle 1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ltLang="en-US"/>
          </a:p>
        </p:txBody>
      </p:sp>
      <p:pic>
        <p:nvPicPr>
          <p:cNvPr id="66565" name="Picture 2" descr="过程界面"/>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6988"/>
            <a:ext cx="9144000" cy="6264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5"/>
          <p:cNvSpPr/>
          <p:nvPr/>
        </p:nvSpPr>
        <p:spPr>
          <a:xfrm>
            <a:off x="6732240" y="765175"/>
            <a:ext cx="2160935" cy="503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smtClean="0">
                <a:solidFill>
                  <a:srgbClr val="0070C0"/>
                </a:solidFill>
              </a:rPr>
              <a:t>Highest </a:t>
            </a:r>
            <a:r>
              <a:rPr lang="en-US" altLang="zh-CN" dirty="0">
                <a:solidFill>
                  <a:srgbClr val="0070C0"/>
                </a:solidFill>
              </a:rPr>
              <a:t>Frequency</a:t>
            </a:r>
            <a:endParaRPr lang="zh-CN" altLang="en-US" dirty="0">
              <a:solidFill>
                <a:srgbClr val="0070C0"/>
              </a:solidFill>
            </a:endParaRPr>
          </a:p>
        </p:txBody>
      </p:sp>
      <p:sp>
        <p:nvSpPr>
          <p:cNvPr id="7" name="矩形 6"/>
          <p:cNvSpPr/>
          <p:nvPr/>
        </p:nvSpPr>
        <p:spPr>
          <a:xfrm>
            <a:off x="6732240" y="5156423"/>
            <a:ext cx="216093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smtClean="0">
                <a:solidFill>
                  <a:srgbClr val="0070C0"/>
                </a:solidFill>
              </a:rPr>
              <a:t>Lowest </a:t>
            </a:r>
            <a:r>
              <a:rPr lang="en-US" altLang="zh-CN" dirty="0">
                <a:solidFill>
                  <a:srgbClr val="0070C0"/>
                </a:solidFill>
              </a:rPr>
              <a:t>Frequency</a:t>
            </a:r>
            <a:endParaRPr lang="zh-CN" altLang="en-US" dirty="0">
              <a:solidFill>
                <a:srgbClr val="0070C0"/>
              </a:solidFill>
            </a:endParaRPr>
          </a:p>
        </p:txBody>
      </p:sp>
      <p:sp>
        <p:nvSpPr>
          <p:cNvPr id="8" name="矩形 7"/>
          <p:cNvSpPr/>
          <p:nvPr/>
        </p:nvSpPr>
        <p:spPr>
          <a:xfrm>
            <a:off x="-252536" y="3500438"/>
            <a:ext cx="241176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smtClean="0">
                <a:solidFill>
                  <a:srgbClr val="FF0000"/>
                </a:solidFill>
              </a:rPr>
              <a:t>Weakest </a:t>
            </a:r>
            <a:r>
              <a:rPr lang="en-US" altLang="zh-CN" dirty="0">
                <a:solidFill>
                  <a:srgbClr val="FF0000"/>
                </a:solidFill>
              </a:rPr>
              <a:t>emotion</a:t>
            </a:r>
            <a:endParaRPr lang="zh-CN" altLang="en-US" dirty="0">
              <a:solidFill>
                <a:srgbClr val="FF0000"/>
              </a:solidFill>
            </a:endParaRPr>
          </a:p>
        </p:txBody>
      </p:sp>
      <p:sp>
        <p:nvSpPr>
          <p:cNvPr id="9" name="矩形 8"/>
          <p:cNvSpPr/>
          <p:nvPr/>
        </p:nvSpPr>
        <p:spPr>
          <a:xfrm>
            <a:off x="6876256" y="3429000"/>
            <a:ext cx="2088357"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smtClean="0">
                <a:solidFill>
                  <a:srgbClr val="FF0000"/>
                </a:solidFill>
              </a:rPr>
              <a:t>Strongest </a:t>
            </a:r>
            <a:r>
              <a:rPr lang="en-US" altLang="zh-CN" dirty="0">
                <a:solidFill>
                  <a:srgbClr val="FF0000"/>
                </a:solidFill>
              </a:rPr>
              <a:t>emotion</a:t>
            </a:r>
            <a:endParaRPr lang="zh-CN" altLang="en-US" dirty="0">
              <a:solidFill>
                <a:srgbClr val="FF0000"/>
              </a:solidFill>
            </a:endParaRPr>
          </a:p>
        </p:txBody>
      </p:sp>
      <p:sp>
        <p:nvSpPr>
          <p:cNvPr id="10" name="圆角矩形 9"/>
          <p:cNvSpPr/>
          <p:nvPr/>
        </p:nvSpPr>
        <p:spPr>
          <a:xfrm>
            <a:off x="107504" y="4509120"/>
            <a:ext cx="5112568" cy="2088232"/>
          </a:xfrm>
          <a:prstGeom prst="roundRect">
            <a:avLst>
              <a:gd name="adj" fmla="val 11802"/>
            </a:avLst>
          </a:prstGeom>
          <a:gradFill flip="none" rotWithShape="1">
            <a:gsLst>
              <a:gs pos="0">
                <a:schemeClr val="bg1">
                  <a:lumMod val="50000"/>
                </a:schemeClr>
              </a:gs>
              <a:gs pos="53000">
                <a:srgbClr val="D4DEFF"/>
              </a:gs>
              <a:gs pos="83000">
                <a:srgbClr val="D4DEFF"/>
              </a:gs>
              <a:gs pos="100000">
                <a:srgbClr val="96AB94"/>
              </a:gs>
            </a:gsLst>
            <a:path path="circle">
              <a:fillToRect l="100000" t="100000"/>
            </a:path>
            <a:tileRect r="-100000" b="-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buFontTx/>
              <a:buAutoNum type="circleNumDbPlain"/>
            </a:pPr>
            <a:r>
              <a:rPr lang="en-US" altLang="zh-CN">
                <a:solidFill>
                  <a:srgbClr val="002060"/>
                </a:solidFill>
                <a:latin typeface="Times New Roman" pitchFamily="18" charset="0"/>
                <a:ea typeface="黑体" pitchFamily="49" charset="-122"/>
                <a:cs typeface="Times New Roman" pitchFamily="18" charset="0"/>
              </a:rPr>
              <a:t>The correlations of  words frequency order between survey and the search results are significant.(Angry r=</a:t>
            </a:r>
            <a:r>
              <a:rPr lang="zh-CN" altLang="en-US">
                <a:solidFill>
                  <a:srgbClr val="002060"/>
                </a:solidFill>
                <a:latin typeface="Times New Roman" pitchFamily="18" charset="0"/>
                <a:ea typeface="黑体" pitchFamily="49" charset="-122"/>
                <a:cs typeface="Times New Roman" pitchFamily="18" charset="0"/>
              </a:rPr>
              <a:t> </a:t>
            </a:r>
            <a:r>
              <a:rPr lang="en-US" altLang="zh-CN">
                <a:solidFill>
                  <a:srgbClr val="002060"/>
                </a:solidFill>
                <a:latin typeface="Times New Roman" pitchFamily="18" charset="0"/>
                <a:ea typeface="黑体" pitchFamily="49" charset="-122"/>
                <a:cs typeface="Times New Roman" pitchFamily="18" charset="0"/>
              </a:rPr>
              <a:t>0.967</a:t>
            </a:r>
            <a:r>
              <a:rPr lang="zh-CN" altLang="en-US">
                <a:solidFill>
                  <a:srgbClr val="002060"/>
                </a:solidFill>
                <a:latin typeface="Times New Roman" pitchFamily="18" charset="0"/>
                <a:ea typeface="黑体" pitchFamily="49" charset="-122"/>
                <a:cs typeface="Times New Roman" pitchFamily="18" charset="0"/>
              </a:rPr>
              <a:t>   </a:t>
            </a:r>
            <a:r>
              <a:rPr lang="en-US" altLang="zh-CN">
                <a:solidFill>
                  <a:srgbClr val="002060"/>
                </a:solidFill>
                <a:latin typeface="Times New Roman" pitchFamily="18" charset="0"/>
                <a:ea typeface="黑体" pitchFamily="49" charset="-122"/>
                <a:cs typeface="Times New Roman" pitchFamily="18" charset="0"/>
              </a:rPr>
              <a:t>Happy r=0.9)</a:t>
            </a:r>
          </a:p>
          <a:p>
            <a:pPr eaLnBrk="1" hangingPunct="1">
              <a:buFontTx/>
              <a:buAutoNum type="circleNumDbPlain"/>
            </a:pPr>
            <a:r>
              <a:rPr lang="en-US" altLang="zh-CN">
                <a:solidFill>
                  <a:srgbClr val="002060"/>
                </a:solidFill>
                <a:latin typeface="Times New Roman" pitchFamily="18" charset="0"/>
                <a:ea typeface="黑体" pitchFamily="49" charset="-122"/>
                <a:cs typeface="Times New Roman" pitchFamily="18" charset="0"/>
              </a:rPr>
              <a:t>The higher the frequency is or the stronger the emotion is ,  the higher the consistency is.</a:t>
            </a:r>
            <a:endParaRPr lang="zh-CN" altLang="en-US">
              <a:solidFill>
                <a:srgbClr val="002060"/>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altLang="zh-CN" dirty="0" smtClean="0">
              <a:solidFill>
                <a:srgbClr val="C00000"/>
              </a:solidFill>
              <a:latin typeface="Times New Roman" pitchFamily="18" charset="0"/>
              <a:cs typeface="Times New Roman" pitchFamily="18" charset="0"/>
            </a:endParaRPr>
          </a:p>
          <a:p>
            <a:endParaRPr lang="en-US" altLang="zh-CN" dirty="0">
              <a:solidFill>
                <a:srgbClr val="C00000"/>
              </a:solidFill>
              <a:latin typeface="Times New Roman" pitchFamily="18" charset="0"/>
              <a:cs typeface="Times New Roman" pitchFamily="18" charset="0"/>
            </a:endParaRPr>
          </a:p>
          <a:p>
            <a:endParaRPr lang="en-US" altLang="zh-CN" dirty="0" smtClean="0">
              <a:solidFill>
                <a:srgbClr val="C00000"/>
              </a:solidFill>
              <a:latin typeface="Times New Roman" pitchFamily="18" charset="0"/>
              <a:cs typeface="Times New Roman" pitchFamily="18" charset="0"/>
            </a:endParaRPr>
          </a:p>
          <a:p>
            <a:pPr marL="0" indent="0">
              <a:buNone/>
            </a:pPr>
            <a:r>
              <a:rPr lang="en-US" altLang="zh-CN" sz="4000" dirty="0" smtClean="0">
                <a:solidFill>
                  <a:srgbClr val="C00000"/>
                </a:solidFill>
                <a:latin typeface="Times New Roman" pitchFamily="18" charset="0"/>
                <a:cs typeface="Times New Roman" pitchFamily="18" charset="0"/>
              </a:rPr>
              <a:t>   Thank you and Welcome to BNU</a:t>
            </a:r>
            <a:r>
              <a:rPr lang="en-US" altLang="zh-CN" sz="4000" dirty="0" smtClean="0">
                <a:solidFill>
                  <a:srgbClr val="C00000"/>
                </a:solidFill>
                <a:latin typeface="Times New Roman" pitchFamily="18" charset="0"/>
                <a:cs typeface="Times New Roman" pitchFamily="18" charset="0"/>
                <a:sym typeface="Wingdings" pitchFamily="2" charset="2"/>
              </a:rPr>
              <a:t></a:t>
            </a:r>
          </a:p>
          <a:p>
            <a:pPr marL="0" indent="0">
              <a:buNone/>
            </a:pPr>
            <a:endParaRPr lang="en-US" altLang="zh-CN" sz="4000" dirty="0" smtClean="0">
              <a:solidFill>
                <a:srgbClr val="C00000"/>
              </a:solidFill>
              <a:latin typeface="Times New Roman" pitchFamily="18" charset="0"/>
              <a:cs typeface="Times New Roman" pitchFamily="18" charset="0"/>
              <a:sym typeface="Wingdings" pitchFamily="2" charset="2"/>
            </a:endParaRPr>
          </a:p>
          <a:p>
            <a:pPr marL="0" indent="0" algn="r">
              <a:buNone/>
            </a:pPr>
            <a:endParaRPr lang="en-US" altLang="zh-CN" sz="2000" i="1" dirty="0" smtClean="0">
              <a:solidFill>
                <a:srgbClr val="C00000"/>
              </a:solidFill>
              <a:latin typeface="Times New Roman" pitchFamily="18" charset="0"/>
              <a:cs typeface="Times New Roman" pitchFamily="18" charset="0"/>
              <a:sym typeface="Wingdings" pitchFamily="2" charset="2"/>
            </a:endParaRPr>
          </a:p>
          <a:p>
            <a:pPr marL="0" indent="0" algn="r">
              <a:buNone/>
            </a:pPr>
            <a:endParaRPr lang="en-US" altLang="zh-CN" sz="2000" i="1" dirty="0" smtClean="0">
              <a:solidFill>
                <a:srgbClr val="C00000"/>
              </a:solidFill>
              <a:latin typeface="Times New Roman" pitchFamily="18" charset="0"/>
              <a:cs typeface="Times New Roman" pitchFamily="18" charset="0"/>
              <a:sym typeface="Wingdings" pitchFamily="2" charset="2"/>
            </a:endParaRPr>
          </a:p>
          <a:p>
            <a:pPr marL="0" indent="0" algn="r">
              <a:buNone/>
            </a:pPr>
            <a:r>
              <a:rPr lang="en-US" altLang="zh-CN" sz="2000" i="1" dirty="0" smtClean="0">
                <a:solidFill>
                  <a:srgbClr val="C00000"/>
                </a:solidFill>
                <a:latin typeface="Times New Roman" pitchFamily="18" charset="0"/>
                <a:cs typeface="Times New Roman" pitchFamily="18" charset="0"/>
                <a:sym typeface="Wingdings" pitchFamily="2" charset="2"/>
              </a:rPr>
              <a:t>Thanks Diane for helping me rehearse my presentation in advance</a:t>
            </a:r>
            <a:r>
              <a:rPr lang="en-US" altLang="zh-CN" sz="4000" i="1" dirty="0" smtClean="0">
                <a:solidFill>
                  <a:srgbClr val="C00000"/>
                </a:solidFill>
                <a:latin typeface="Times New Roman" pitchFamily="18" charset="0"/>
                <a:cs typeface="Times New Roman" pitchFamily="18" charset="0"/>
                <a:sym typeface="Wingdings" pitchFamily="2" charset="2"/>
              </a:rPr>
              <a:t>.</a:t>
            </a:r>
            <a:endParaRPr lang="en-US" altLang="zh-CN" sz="4000" i="1" dirty="0" smtClean="0">
              <a:solidFill>
                <a:srgbClr val="C00000"/>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DCB1B880-47D1-492D-9BFA-56AD3197228D}" type="slidenum">
              <a:rPr lang="zh-CN" altLang="en-US" smtClean="0"/>
              <a:pPr/>
              <a:t>51</a:t>
            </a:fld>
            <a:endParaRPr lang="zh-CN" altLang="en-US"/>
          </a:p>
        </p:txBody>
      </p:sp>
    </p:spTree>
    <p:extLst>
      <p:ext uri="{BB962C8B-B14F-4D97-AF65-F5344CB8AC3E}">
        <p14:creationId xmlns:p14="http://schemas.microsoft.com/office/powerpoint/2010/main" xmlns="" val="4105995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a:xfrm>
            <a:off x="107504" y="5814392"/>
            <a:ext cx="8229600" cy="1143000"/>
          </a:xfrm>
        </p:spPr>
        <p:txBody>
          <a:bodyPr/>
          <a:lstStyle/>
          <a:p>
            <a:pPr algn="l" eaLnBrk="1" hangingPunct="1"/>
            <a:r>
              <a:rPr lang="en-US" altLang="zh-CN" sz="2400" b="1" dirty="0" smtClean="0">
                <a:solidFill>
                  <a:srgbClr val="0000FF"/>
                </a:solidFill>
                <a:latin typeface="Times New Roman" pitchFamily="18" charset="0"/>
                <a:cs typeface="Times New Roman" pitchFamily="18" charset="0"/>
              </a:rPr>
              <a:t>Beijing Normal </a:t>
            </a:r>
            <a:r>
              <a:rPr lang="en-US" altLang="zh-CN" sz="2400" b="1" dirty="0" smtClean="0">
                <a:solidFill>
                  <a:srgbClr val="0000FF"/>
                </a:solidFill>
                <a:latin typeface="Times New Roman" pitchFamily="18" charset="0"/>
                <a:cs typeface="Times New Roman" pitchFamily="18" charset="0"/>
              </a:rPr>
              <a:t>University    http://www.bnu.edu.cn</a:t>
            </a:r>
            <a:endParaRPr lang="zh-CN" altLang="en-US" sz="2400" b="1" dirty="0" smtClean="0">
              <a:solidFill>
                <a:srgbClr val="0000FF"/>
              </a:solidFill>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89BA03D-0A9B-4D72-868E-25D9B0BD479E}" type="slidenum">
              <a:rPr lang="zh-CN" altLang="en-US">
                <a:solidFill>
                  <a:srgbClr val="636363"/>
                </a:solidFill>
                <a:latin typeface="Times New Roman" pitchFamily="18" charset="0"/>
                <a:ea typeface="黑体" pitchFamily="49" charset="-122"/>
                <a:cs typeface="Times New Roman" pitchFamily="18" charset="0"/>
              </a:rPr>
              <a:pPr eaLnBrk="1" hangingPunct="1"/>
              <a:t>6</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20484" name="Picture 8" descr="http://bdqhjd.web-16.com/user/bdqhjd/北京师范大学/北京师范大学主楼.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b="10793"/>
          <a:stretch>
            <a:fillRect/>
          </a:stretch>
        </p:blipFill>
        <p:spPr bwMode="auto">
          <a:xfrm>
            <a:off x="0" y="0"/>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5"/>
          <p:cNvSpPr/>
          <p:nvPr/>
        </p:nvSpPr>
        <p:spPr>
          <a:xfrm>
            <a:off x="2483768" y="3429000"/>
            <a:ext cx="144016" cy="216024"/>
          </a:xfrm>
          <a:prstGeom prst="rect">
            <a:avLst/>
          </a:pr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endParaRPr lang="zh-CN" altLang="en-US">
              <a:solidFill>
                <a:srgbClr val="FF0000"/>
              </a:solidFill>
              <a:latin typeface="Franklin Gothic Book" pitchFamily="34" charset="0"/>
              <a:ea typeface="黑体" pitchFamily="49" charset="-122"/>
            </a:endParaRPr>
          </a:p>
        </p:txBody>
      </p:sp>
      <p:sp>
        <p:nvSpPr>
          <p:cNvPr id="7" name="矩形 6"/>
          <p:cNvSpPr/>
          <p:nvPr/>
        </p:nvSpPr>
        <p:spPr>
          <a:xfrm>
            <a:off x="2771800" y="3429000"/>
            <a:ext cx="144016" cy="216024"/>
          </a:xfrm>
          <a:prstGeom prst="rect">
            <a:avLst/>
          </a:pr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endParaRPr lang="zh-CN" altLang="en-US">
              <a:solidFill>
                <a:srgbClr val="FF0000"/>
              </a:solidFill>
              <a:latin typeface="Franklin Gothic Book" pitchFamily="34" charset="0"/>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pPr algn="l" eaLnBrk="1" hangingPunct="1"/>
            <a:endParaRPr lang="zh-CN" altLang="en-US"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4B1416C-D88F-4E18-8782-DC582D96EFB5}" type="slidenum">
              <a:rPr lang="zh-CN" altLang="en-US">
                <a:solidFill>
                  <a:srgbClr val="636363"/>
                </a:solidFill>
                <a:latin typeface="Times New Roman" pitchFamily="18" charset="0"/>
                <a:ea typeface="黑体" pitchFamily="49" charset="-122"/>
                <a:cs typeface="Times New Roman" pitchFamily="18" charset="0"/>
              </a:rPr>
              <a:pPr eaLnBrk="1" hangingPunct="1"/>
              <a:t>7</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21508" name="图片 7" descr="xiaoxun.jpg">
            <a:hlinkClick r:id="rId3" tooltip="Xueweirenshi means if a person he wants to be a teacher, he should work very hard and keep learning all the time."/>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1484313"/>
            <a:ext cx="33909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表格 6"/>
          <p:cNvGraphicFramePr>
            <a:graphicFrameLocks noGrp="1"/>
          </p:cNvGraphicFramePr>
          <p:nvPr/>
        </p:nvGraphicFramePr>
        <p:xfrm>
          <a:off x="3779838" y="620713"/>
          <a:ext cx="5148262" cy="5689600"/>
        </p:xfrm>
        <a:graphic>
          <a:graphicData uri="http://schemas.openxmlformats.org/drawingml/2006/table">
            <a:tbl>
              <a:tblPr/>
              <a:tblGrid>
                <a:gridCol w="2573337"/>
                <a:gridCol w="2574925"/>
              </a:tblGrid>
              <a:tr h="523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rgbClr val="FFFFFF"/>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5B44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rgbClr val="FFFFFF"/>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5B440"/>
                    </a:solidFill>
                  </a:tcPr>
                </a:tc>
              </a:tr>
              <a:tr h="619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Areas</a:t>
                      </a:r>
                      <a:endParaRPr kumimoji="0" lang="zh-CN" altLang="en-US"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5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172.6  acres</a:t>
                      </a:r>
                      <a:endParaRPr kumimoji="0" lang="zh-CN" altLang="en-US"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5CE"/>
                    </a:solidFill>
                  </a:tcPr>
                </a:tc>
              </a:tr>
              <a:tr h="577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Faculty</a:t>
                      </a:r>
                      <a:endParaRPr kumimoji="0" lang="zh-CN" altLang="en-US"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F2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over 3,000 </a:t>
                      </a:r>
                      <a:endParaRPr kumimoji="0" lang="zh-CN" altLang="en-US"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F2E8"/>
                    </a:solidFill>
                  </a:tcPr>
                </a:tc>
              </a:tr>
              <a:tr h="825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Fulltime students</a:t>
                      </a:r>
                      <a:endParaRPr kumimoji="0" lang="zh-CN" altLang="en-US"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5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21,000</a:t>
                      </a:r>
                      <a:endParaRPr kumimoji="0" lang="zh-CN" altLang="en-US"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5CE"/>
                    </a:solidFill>
                  </a:tcPr>
                </a:tc>
              </a:tr>
              <a:tr h="17811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       Undergraduates: 8700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       Graduates:10,000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       Long-term international students:1800</a:t>
                      </a:r>
                      <a:endParaRPr kumimoji="0" lang="zh-CN" altLang="en-US"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F2E8"/>
                    </a:solidFill>
                  </a:tcPr>
                </a:tc>
                <a:tc hMerge="1">
                  <a:txBody>
                    <a:bodyPr/>
                    <a:lstStyle/>
                    <a:p>
                      <a:endParaRPr lang="en-US"/>
                    </a:p>
                  </a:txBody>
                  <a:tcPr/>
                </a:tc>
              </a:tr>
              <a:tr h="13620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22 schools  and colleges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2 departments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rPr>
                        <a:t>24 research institutes</a:t>
                      </a:r>
                      <a:endParaRPr kumimoji="0" lang="zh-CN" altLang="en-US" sz="2000" b="0" i="0" u="none" strike="noStrike" cap="none" normalizeH="0" baseline="0" smtClean="0">
                        <a:ln>
                          <a:noFill/>
                        </a:ln>
                        <a:solidFill>
                          <a:srgbClr val="000000"/>
                        </a:solidFill>
                        <a:effectLst/>
                        <a:latin typeface="Times New Roman" pitchFamily="18" charset="0"/>
                        <a:ea typeface="黑体" pitchFamily="49" charset="-122"/>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5CE"/>
                    </a:solid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a:xfrm>
            <a:off x="250825" y="5715000"/>
            <a:ext cx="8229600" cy="1143000"/>
          </a:xfrm>
        </p:spPr>
        <p:txBody>
          <a:bodyPr>
            <a:normAutofit/>
          </a:bodyPr>
          <a:lstStyle/>
          <a:p>
            <a:pPr algn="l" eaLnBrk="1" hangingPunct="1"/>
            <a:r>
              <a:rPr lang="en-US" altLang="zh-CN" sz="2000" dirty="0" err="1" smtClean="0">
                <a:latin typeface="Times New Roman" pitchFamily="18" charset="0"/>
                <a:cs typeface="Times New Roman" pitchFamily="18" charset="0"/>
              </a:rPr>
              <a:t>QiujiDuan</a:t>
            </a:r>
            <a:r>
              <a:rPr lang="en-US" altLang="zh-CN" sz="2000" dirty="0" smtClean="0"/>
              <a:t> </a:t>
            </a:r>
            <a:r>
              <a:rPr lang="en-US" altLang="zh-CN" sz="2000" dirty="0" smtClean="0">
                <a:latin typeface="Times New Roman" pitchFamily="18" charset="0"/>
                <a:cs typeface="Times New Roman" pitchFamily="18" charset="0"/>
              </a:rPr>
              <a:t>Gymnasium</a:t>
            </a:r>
            <a:endParaRPr lang="zh-CN" altLang="en-US" sz="2000" dirty="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0739E23-F2B6-4D5D-9D2E-84D96A8B29BB}" type="slidenum">
              <a:rPr lang="zh-CN" altLang="en-US">
                <a:solidFill>
                  <a:srgbClr val="636363"/>
                </a:solidFill>
                <a:latin typeface="Times New Roman" pitchFamily="18" charset="0"/>
                <a:ea typeface="黑体" pitchFamily="49" charset="-122"/>
                <a:cs typeface="Times New Roman" pitchFamily="18" charset="0"/>
              </a:rPr>
              <a:pPr eaLnBrk="1" hangingPunct="1"/>
              <a:t>8</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22532" name="Picture 6" descr="http://bdqhjd.web-16.com/user/bdqhjd/北京师范大学/北京师范大学邱季端体育馆.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b="10793"/>
          <a:stretch>
            <a:fillRect/>
          </a:stretch>
        </p:blipFill>
        <p:spPr bwMode="auto">
          <a:xfrm>
            <a:off x="107950" y="188913"/>
            <a:ext cx="88519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a:xfrm>
            <a:off x="468313" y="5949950"/>
            <a:ext cx="8064500" cy="720725"/>
          </a:xfrm>
        </p:spPr>
        <p:txBody>
          <a:bodyPr/>
          <a:lstStyle/>
          <a:p>
            <a:pPr algn="l" eaLnBrk="1" hangingPunct="1"/>
            <a:r>
              <a:rPr lang="en-US" altLang="zh-CN" sz="2800" smtClean="0">
                <a:latin typeface="Times New Roman" pitchFamily="18" charset="0"/>
                <a:cs typeface="Times New Roman" pitchFamily="18" charset="0"/>
              </a:rPr>
              <a:t>Play ground and students dorms</a:t>
            </a:r>
            <a:endParaRPr lang="zh-CN" altLang="en-US" sz="2800" smtClean="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79327183-9ED6-4E75-8AF0-BEF9B33CA796}" type="slidenum">
              <a:rPr lang="zh-CN" altLang="en-US">
                <a:solidFill>
                  <a:srgbClr val="636363"/>
                </a:solidFill>
                <a:latin typeface="Times New Roman" pitchFamily="18" charset="0"/>
                <a:ea typeface="黑体" pitchFamily="49" charset="-122"/>
                <a:cs typeface="Times New Roman" pitchFamily="18" charset="0"/>
              </a:rPr>
              <a:pPr eaLnBrk="1" hangingPunct="1"/>
              <a:t>9</a:t>
            </a:fld>
            <a:endParaRPr lang="zh-CN" altLang="en-US">
              <a:solidFill>
                <a:srgbClr val="636363"/>
              </a:solidFill>
              <a:latin typeface="Times New Roman" pitchFamily="18" charset="0"/>
              <a:ea typeface="黑体" pitchFamily="49" charset="-122"/>
              <a:cs typeface="Times New Roman" pitchFamily="18" charset="0"/>
            </a:endParaRPr>
          </a:p>
        </p:txBody>
      </p:sp>
      <p:pic>
        <p:nvPicPr>
          <p:cNvPr id="23556" name="Picture 4" descr="http://www.chinaconsulatevan.org/org/beijing_rencai/images/b0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813" y="115888"/>
            <a:ext cx="787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Override>
</file>

<file path=ppt/theme/themeOverride2.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Override>
</file>

<file path=docProps/app.xml><?xml version="1.0" encoding="utf-8"?>
<Properties xmlns="http://schemas.openxmlformats.org/officeDocument/2006/extended-properties" xmlns:vt="http://schemas.openxmlformats.org/officeDocument/2006/docPropsVTypes">
  <Template>Fan</Template>
  <TotalTime>8</TotalTime>
  <Words>5009</Words>
  <Application>Microsoft Office PowerPoint</Application>
  <PresentationFormat>全屏显示(4:3)</PresentationFormat>
  <Paragraphs>587</Paragraphs>
  <Slides>51</Slides>
  <Notes>48</Notes>
  <HiddenSlides>0</HiddenSlides>
  <MMClips>0</MMClips>
  <ScaleCrop>false</ScaleCrop>
  <HeadingPairs>
    <vt:vector size="4" baseType="variant">
      <vt:variant>
        <vt:lpstr>主题</vt:lpstr>
      </vt:variant>
      <vt:variant>
        <vt:i4>1</vt:i4>
      </vt:variant>
      <vt:variant>
        <vt:lpstr>幻灯片标题</vt:lpstr>
      </vt:variant>
      <vt:variant>
        <vt:i4>51</vt:i4>
      </vt:variant>
    </vt:vector>
  </HeadingPairs>
  <TitlesOfParts>
    <vt:vector size="52" baseType="lpstr">
      <vt:lpstr>暗香扑面</vt:lpstr>
      <vt:lpstr>Affective Features based Image Retrieval</vt:lpstr>
      <vt:lpstr>How I come here</vt:lpstr>
      <vt:lpstr>What I’m doing here</vt:lpstr>
      <vt:lpstr>What I’m doing here</vt:lpstr>
      <vt:lpstr>Where I come from</vt:lpstr>
      <vt:lpstr>Beijing Normal University    http://www.bnu.edu.cn</vt:lpstr>
      <vt:lpstr>幻灯片 7</vt:lpstr>
      <vt:lpstr>QiujiDuan Gymnasium</vt:lpstr>
      <vt:lpstr>Play ground and students dorms</vt:lpstr>
      <vt:lpstr>Department of Information Management at BNU</vt:lpstr>
      <vt:lpstr>Research</vt:lpstr>
      <vt:lpstr>Teaching</vt:lpstr>
      <vt:lpstr>幻灯片 13</vt:lpstr>
      <vt:lpstr>幻灯片 14</vt:lpstr>
      <vt:lpstr>Kun Huang</vt:lpstr>
      <vt:lpstr>What is affective features based Image retrieval?</vt:lpstr>
      <vt:lpstr>What are Affective features ?</vt:lpstr>
      <vt:lpstr>the Procedure of AFBIR</vt:lpstr>
      <vt:lpstr>A survey on image user</vt:lpstr>
      <vt:lpstr>Can we search affective images from Google?</vt:lpstr>
      <vt:lpstr>幻灯片 21</vt:lpstr>
      <vt:lpstr>Questions</vt:lpstr>
      <vt:lpstr>Outline</vt:lpstr>
      <vt:lpstr>2 Related Research</vt:lpstr>
      <vt:lpstr>General technical solution</vt:lpstr>
      <vt:lpstr> AF Modeling</vt:lpstr>
      <vt:lpstr>Outline</vt:lpstr>
      <vt:lpstr>3 Research Design</vt:lpstr>
      <vt:lpstr>Phase I: Affective Features Hierarchical Model</vt:lpstr>
      <vt:lpstr>Phase II: Collect users’ feelings</vt:lpstr>
      <vt:lpstr>Phase II: Collect users’ feelings</vt:lpstr>
      <vt:lpstr>Phase III: Extract VF</vt:lpstr>
      <vt:lpstr>Phase III: Extract VF</vt:lpstr>
      <vt:lpstr>Sky Exclusion plus ½ Area Analysis</vt:lpstr>
      <vt:lpstr>Phase IV: Mapping</vt:lpstr>
      <vt:lpstr>Phase IV: Mapping</vt:lpstr>
      <vt:lpstr>Phase V: Experiments</vt:lpstr>
      <vt:lpstr>Experiment ONE</vt:lpstr>
      <vt:lpstr>幻灯片 39</vt:lpstr>
      <vt:lpstr>幻灯片 40</vt:lpstr>
      <vt:lpstr>Experiment Two</vt:lpstr>
      <vt:lpstr>幻灯片 42</vt:lpstr>
      <vt:lpstr>The precision of  one-keyword query</vt:lpstr>
      <vt:lpstr>The precision comparison between one-keyword and two-keyword query</vt:lpstr>
      <vt:lpstr>Findings</vt:lpstr>
      <vt:lpstr>Findings</vt:lpstr>
      <vt:lpstr>My current work</vt:lpstr>
      <vt:lpstr>幻灯片 48</vt:lpstr>
      <vt:lpstr>My current work</vt:lpstr>
      <vt:lpstr>幻灯片 50</vt:lpstr>
      <vt:lpstr>幻灯片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Affective Features based Image Retrieval</dc:title>
  <dc:creator>Huangkun</dc:creator>
  <cp:lastModifiedBy>Huangkun</cp:lastModifiedBy>
  <cp:revision>2</cp:revision>
  <dcterms:created xsi:type="dcterms:W3CDTF">2011-04-11T15:35:13Z</dcterms:created>
  <dcterms:modified xsi:type="dcterms:W3CDTF">2011-04-11T15:46:46Z</dcterms:modified>
</cp:coreProperties>
</file>