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2" r:id="rId2"/>
    <p:sldId id="260" r:id="rId3"/>
    <p:sldId id="268" r:id="rId4"/>
    <p:sldId id="265" r:id="rId5"/>
    <p:sldId id="258" r:id="rId6"/>
    <p:sldId id="269" r:id="rId7"/>
    <p:sldId id="261" r:id="rId8"/>
    <p:sldId id="266" r:id="rId9"/>
    <p:sldId id="259" r:id="rId10"/>
    <p:sldId id="270" r:id="rId11"/>
    <p:sldId id="257" r:id="rId12"/>
    <p:sldId id="25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8" autoAdjust="0"/>
    <p:restoredTop sz="94715" autoAdjust="0"/>
  </p:normalViewPr>
  <p:slideViewPr>
    <p:cSldViewPr snapToGrid="0">
      <p:cViewPr varScale="1">
        <p:scale>
          <a:sx n="97" d="100"/>
          <a:sy n="97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F826-3A6A-4258-9AF3-C762E9CA0759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99D16-592C-45B1-BE6B-D7F78CF2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8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fact that one book is on order is highly relevant to your 05 database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9D16-592C-45B1-BE6B-D7F78CF25A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5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9D16-592C-45B1-BE6B-D7F78CF25A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9D16-592C-45B1-BE6B-D7F78CF25A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0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9D16-592C-45B1-BE6B-D7F78CF25A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0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9D16-592C-45B1-BE6B-D7F78CF25A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1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8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8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1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2CD0-203A-48E3-A343-F2490CF5378D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D12E-6EF2-4187-82EA-AFAD79A657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748E8-707D-4EF3-87B6-B4BA89702250}"/>
              </a:ext>
            </a:extLst>
          </p:cNvPr>
          <p:cNvSpPr/>
          <p:nvPr userDrawn="1"/>
        </p:nvSpPr>
        <p:spPr>
          <a:xfrm>
            <a:off x="-90488" y="-71438"/>
            <a:ext cx="12344401" cy="70008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73651E-15B1-4E65-B7DE-1B96B99699C7}"/>
              </a:ext>
            </a:extLst>
          </p:cNvPr>
          <p:cNvSpPr txBox="1">
            <a:spLocks/>
          </p:cNvSpPr>
          <p:nvPr/>
        </p:nvSpPr>
        <p:spPr>
          <a:xfrm>
            <a:off x="871538" y="2611437"/>
            <a:ext cx="10515600" cy="27940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4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oversimplified model will…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help you get a feel for the bigger project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4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Is not  a completed design;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it is just a beginning draft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4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4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2690A-FAC3-41FC-938A-9E5CB41A790F}"/>
              </a:ext>
            </a:extLst>
          </p:cNvPr>
          <p:cNvSpPr txBox="1"/>
          <p:nvPr/>
        </p:nvSpPr>
        <p:spPr>
          <a:xfrm>
            <a:off x="1929630" y="1857375"/>
            <a:ext cx="8399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Relationships Introduction</a:t>
            </a:r>
          </a:p>
        </p:txBody>
      </p:sp>
    </p:spTree>
    <p:extLst>
      <p:ext uri="{BB962C8B-B14F-4D97-AF65-F5344CB8AC3E}">
        <p14:creationId xmlns:p14="http://schemas.microsoft.com/office/powerpoint/2010/main" val="11629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8E942E-7556-4C4D-AC90-5257F047BB22}"/>
              </a:ext>
            </a:extLst>
          </p:cNvPr>
          <p:cNvSpPr/>
          <p:nvPr/>
        </p:nvSpPr>
        <p:spPr>
          <a:xfrm>
            <a:off x="5967412" y="697377"/>
            <a:ext cx="2686050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Books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283668-B3F9-49EE-8324-FB5E436A011D}"/>
              </a:ext>
            </a:extLst>
          </p:cNvPr>
          <p:cNvSpPr/>
          <p:nvPr/>
        </p:nvSpPr>
        <p:spPr>
          <a:xfrm>
            <a:off x="5302651" y="2043105"/>
            <a:ext cx="1314453" cy="4191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BookTitleID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2266FD-001F-46FF-B6C4-55395C4B4365}"/>
              </a:ext>
            </a:extLst>
          </p:cNvPr>
          <p:cNvSpPr/>
          <p:nvPr/>
        </p:nvSpPr>
        <p:spPr>
          <a:xfrm>
            <a:off x="7972333" y="2052439"/>
            <a:ext cx="1266825" cy="4191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OnShelf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1E2E5-381C-4FB8-A040-3078B3C21A80}"/>
              </a:ext>
            </a:extLst>
          </p:cNvPr>
          <p:cNvGrpSpPr/>
          <p:nvPr/>
        </p:nvGrpSpPr>
        <p:grpSpPr>
          <a:xfrm>
            <a:off x="59637" y="740132"/>
            <a:ext cx="3140763" cy="3235798"/>
            <a:chOff x="-4852" y="883929"/>
            <a:chExt cx="3140763" cy="32357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859F7C-EE6C-454B-83C8-91E89CD08059}"/>
                </a:ext>
              </a:extLst>
            </p:cNvPr>
            <p:cNvSpPr/>
            <p:nvPr/>
          </p:nvSpPr>
          <p:spPr>
            <a:xfrm>
              <a:off x="40979" y="883929"/>
              <a:ext cx="2686050" cy="12287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Authors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F0BADB5-63DD-4BD5-8010-8F0C477219B4}"/>
                </a:ext>
              </a:extLst>
            </p:cNvPr>
            <p:cNvSpPr/>
            <p:nvPr/>
          </p:nvSpPr>
          <p:spPr>
            <a:xfrm>
              <a:off x="-4852" y="2167070"/>
              <a:ext cx="1266825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AuthID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F579DA9-BDEA-43F3-9ABA-782A269D36DC}"/>
                </a:ext>
              </a:extLst>
            </p:cNvPr>
            <p:cNvSpPr/>
            <p:nvPr/>
          </p:nvSpPr>
          <p:spPr>
            <a:xfrm>
              <a:off x="1297584" y="2164653"/>
              <a:ext cx="1838327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AuthorLName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AA4567-B2A7-46D8-8740-349A70DDBA23}"/>
                </a:ext>
              </a:extLst>
            </p:cNvPr>
            <p:cNvSpPr txBox="1"/>
            <p:nvPr/>
          </p:nvSpPr>
          <p:spPr>
            <a:xfrm>
              <a:off x="1070089" y="2642399"/>
              <a:ext cx="125630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 Lucas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2 </a:t>
              </a:r>
              <a:r>
                <a:rPr lang="en-US" dirty="0" err="1">
                  <a:solidFill>
                    <a:schemeClr val="bg1"/>
                  </a:solidFill>
                </a:rPr>
                <a:t>Lorayne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3 Anderson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4 Graver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5 Jura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778AD4C-DB75-4BE9-A0C5-38694FBC2961}"/>
              </a:ext>
            </a:extLst>
          </p:cNvPr>
          <p:cNvSpPr txBox="1"/>
          <p:nvPr/>
        </p:nvSpPr>
        <p:spPr>
          <a:xfrm>
            <a:off x="5901393" y="2578211"/>
            <a:ext cx="3802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The Memory Book 		1</a:t>
            </a:r>
          </a:p>
          <a:p>
            <a:r>
              <a:rPr lang="en-US" dirty="0">
                <a:solidFill>
                  <a:srgbClr val="92D050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Fever 1793 				1</a:t>
            </a:r>
          </a:p>
          <a:p>
            <a:r>
              <a:rPr lang="en-US" dirty="0">
                <a:solidFill>
                  <a:srgbClr val="C76B59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Miracle Math 			1</a:t>
            </a:r>
          </a:p>
          <a:p>
            <a:r>
              <a:rPr lang="en-US" dirty="0">
                <a:solidFill>
                  <a:srgbClr val="FFC000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Grids and Page Layouts	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A20C686-0BE1-4F70-8C37-8BFC185BE6A9}"/>
              </a:ext>
            </a:extLst>
          </p:cNvPr>
          <p:cNvSpPr/>
          <p:nvPr/>
        </p:nvSpPr>
        <p:spPr>
          <a:xfrm>
            <a:off x="6632184" y="2052439"/>
            <a:ext cx="1314453" cy="4191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Book Title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F53A924-33C6-44B5-B6D1-B820497988F0}"/>
              </a:ext>
            </a:extLst>
          </p:cNvPr>
          <p:cNvGrpSpPr/>
          <p:nvPr/>
        </p:nvGrpSpPr>
        <p:grpSpPr>
          <a:xfrm>
            <a:off x="3146410" y="722134"/>
            <a:ext cx="2742135" cy="3633182"/>
            <a:chOff x="3198019" y="701364"/>
            <a:chExt cx="2742135" cy="3633182"/>
          </a:xfrm>
        </p:grpSpPr>
        <p:sp>
          <p:nvSpPr>
            <p:cNvPr id="4" name="Flowchart: Decision 3">
              <a:extLst>
                <a:ext uri="{FF2B5EF4-FFF2-40B4-BE49-F238E27FC236}">
                  <a16:creationId xmlns:a16="http://schemas.microsoft.com/office/drawing/2014/main" id="{51A30B94-596E-4B80-BF1F-CE49F3FD326F}"/>
                </a:ext>
              </a:extLst>
            </p:cNvPr>
            <p:cNvSpPr/>
            <p:nvPr/>
          </p:nvSpPr>
          <p:spPr>
            <a:xfrm>
              <a:off x="3198019" y="701364"/>
              <a:ext cx="2519362" cy="1314450"/>
            </a:xfrm>
            <a:prstGeom prst="flowChartDecis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Connection table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11F164-5E75-4052-BA3A-15E4C279DC7C}"/>
                </a:ext>
              </a:extLst>
            </p:cNvPr>
            <p:cNvSpPr txBox="1"/>
            <p:nvPr/>
          </p:nvSpPr>
          <p:spPr>
            <a:xfrm>
              <a:off x="3874679" y="2580220"/>
              <a:ext cx="20654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	1	</a:t>
              </a:r>
              <a:r>
                <a:rPr lang="en-US" dirty="0">
                  <a:solidFill>
                    <a:srgbClr val="FFFF00"/>
                  </a:solidFill>
                </a:rPr>
                <a:t>1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2	2	</a:t>
              </a:r>
              <a:r>
                <a:rPr lang="en-US" dirty="0">
                  <a:solidFill>
                    <a:srgbClr val="FFFF00"/>
                  </a:solidFill>
                </a:rPr>
                <a:t>1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3	3     	</a:t>
              </a:r>
              <a:r>
                <a:rPr lang="en-US" dirty="0">
                  <a:solidFill>
                    <a:srgbClr val="92D050"/>
                  </a:solidFill>
                </a:rPr>
                <a:t>2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4	2	</a:t>
              </a:r>
              <a:r>
                <a:rPr lang="en-US" dirty="0">
                  <a:solidFill>
                    <a:srgbClr val="C76B59"/>
                  </a:solidFill>
                </a:rPr>
                <a:t>3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5	4	</a:t>
              </a:r>
              <a:r>
                <a:rPr lang="en-US" dirty="0">
                  <a:solidFill>
                    <a:srgbClr val="FFC000"/>
                  </a:solidFill>
                </a:rPr>
                <a:t>4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6	5	</a:t>
              </a:r>
              <a:r>
                <a:rPr lang="en-US" dirty="0">
                  <a:solidFill>
                    <a:srgbClr val="FFC000"/>
                  </a:solidFill>
                </a:rPr>
                <a:t>4</a:t>
              </a:r>
            </a:p>
          </p:txBody>
        </p: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88CE23F-412D-4C4A-82BA-8C5D5F10438D}"/>
              </a:ext>
            </a:extLst>
          </p:cNvPr>
          <p:cNvSpPr/>
          <p:nvPr/>
        </p:nvSpPr>
        <p:spPr>
          <a:xfrm>
            <a:off x="3471491" y="2035777"/>
            <a:ext cx="1771801" cy="4191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ConnectionID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DDD83F3-1944-4614-96FD-9E135E22E99C}"/>
              </a:ext>
            </a:extLst>
          </p:cNvPr>
          <p:cNvSpPr/>
          <p:nvPr/>
        </p:nvSpPr>
        <p:spPr>
          <a:xfrm>
            <a:off x="4412169" y="259112"/>
            <a:ext cx="1314453" cy="4191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BookTitleID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C4AD8421-7475-475A-8A40-B83B8E4C8170}"/>
              </a:ext>
            </a:extLst>
          </p:cNvPr>
          <p:cNvSpPr/>
          <p:nvPr/>
        </p:nvSpPr>
        <p:spPr>
          <a:xfrm>
            <a:off x="3081195" y="260703"/>
            <a:ext cx="1314453" cy="4191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AuthID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C51D12C-C6AC-4D38-9ACD-D8B9BBACDE9F}"/>
              </a:ext>
            </a:extLst>
          </p:cNvPr>
          <p:cNvGrpSpPr/>
          <p:nvPr/>
        </p:nvGrpSpPr>
        <p:grpSpPr>
          <a:xfrm>
            <a:off x="2585563" y="1112575"/>
            <a:ext cx="3620170" cy="541056"/>
            <a:chOff x="2588455" y="1106880"/>
            <a:chExt cx="3620170" cy="54105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61EF6B1-231E-44E6-A6B1-BF0773F4A497}"/>
                </a:ext>
              </a:extLst>
            </p:cNvPr>
            <p:cNvGrpSpPr/>
            <p:nvPr/>
          </p:nvGrpSpPr>
          <p:grpSpPr>
            <a:xfrm>
              <a:off x="2588455" y="1122742"/>
              <a:ext cx="1223889" cy="525194"/>
              <a:chOff x="2588455" y="1122742"/>
              <a:chExt cx="1223889" cy="52519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E0EDC22-C07B-4C85-AAE9-67C96D83AD57}"/>
                  </a:ext>
                </a:extLst>
              </p:cNvPr>
              <p:cNvGrpSpPr/>
              <p:nvPr/>
            </p:nvGrpSpPr>
            <p:grpSpPr>
              <a:xfrm>
                <a:off x="2588455" y="1122742"/>
                <a:ext cx="1223889" cy="525194"/>
                <a:chOff x="7835705" y="4731434"/>
                <a:chExt cx="1223889" cy="525194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4F09949-1ED0-4216-AD7B-3B0A16DC10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5705" y="4994031"/>
                  <a:ext cx="12238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61C0148-3DE1-403C-9FD4-4D5B35C03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5745" y="4731434"/>
                  <a:ext cx="453849" cy="2625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191F6D5-842B-4946-A215-BA9AF9631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18806" y="4994031"/>
                  <a:ext cx="440788" cy="2625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266721C-BD9F-4D18-B172-68C4277954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6231" y="1231319"/>
                <a:ext cx="0" cy="3094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51DD0DB-1E37-4C5C-9DF3-C0BA6AD8C8CD}"/>
                </a:ext>
              </a:extLst>
            </p:cNvPr>
            <p:cNvGrpSpPr/>
            <p:nvPr/>
          </p:nvGrpSpPr>
          <p:grpSpPr>
            <a:xfrm rot="10800000">
              <a:off x="4984736" y="1106880"/>
              <a:ext cx="1223889" cy="525194"/>
              <a:chOff x="2588455" y="1122742"/>
              <a:chExt cx="1223889" cy="525194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F5F5225-6203-4D12-A7D5-3002611B6B2E}"/>
                  </a:ext>
                </a:extLst>
              </p:cNvPr>
              <p:cNvGrpSpPr/>
              <p:nvPr/>
            </p:nvGrpSpPr>
            <p:grpSpPr>
              <a:xfrm>
                <a:off x="2588455" y="1122742"/>
                <a:ext cx="1223889" cy="525194"/>
                <a:chOff x="7835705" y="4731434"/>
                <a:chExt cx="1223889" cy="525194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1E8D3BC5-0D81-4363-BEF0-8837565B24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5705" y="4994031"/>
                  <a:ext cx="12238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F4FC189-940B-4FA0-BEE6-5BF8626295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5745" y="4731434"/>
                  <a:ext cx="453849" cy="2625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5295701-320C-4E7B-B5E1-E248CD85E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18806" y="4994031"/>
                  <a:ext cx="440788" cy="2625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DAEF51E-6D68-4C4F-B9F1-E7FC2C854A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6231" y="1231319"/>
                <a:ext cx="0" cy="3094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459D75BD-C260-4726-AC6E-99D906F63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45" y="4453770"/>
            <a:ext cx="4538696" cy="191930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F4CEA2D-8E9F-4B9C-804C-6551C7DB3DA5}"/>
              </a:ext>
            </a:extLst>
          </p:cNvPr>
          <p:cNvSpPr txBox="1"/>
          <p:nvPr/>
        </p:nvSpPr>
        <p:spPr>
          <a:xfrm>
            <a:off x="6044419" y="4490091"/>
            <a:ext cx="4083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connection table </a:t>
            </a:r>
          </a:p>
          <a:p>
            <a:r>
              <a:rPr lang="en-US" dirty="0">
                <a:solidFill>
                  <a:schemeClr val="bg1"/>
                </a:solidFill>
              </a:rPr>
              <a:t>is pretty much the same as the one in our</a:t>
            </a:r>
          </a:p>
          <a:p>
            <a:r>
              <a:rPr lang="en-US" dirty="0">
                <a:solidFill>
                  <a:schemeClr val="bg1"/>
                </a:solidFill>
              </a:rPr>
              <a:t>task 05 project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2E2584-63DB-41DC-8852-6F94A686B983}"/>
              </a:ext>
            </a:extLst>
          </p:cNvPr>
          <p:cNvSpPr txBox="1"/>
          <p:nvPr/>
        </p:nvSpPr>
        <p:spPr>
          <a:xfrm>
            <a:off x="6044419" y="5598232"/>
            <a:ext cx="475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not human readable, so lets dig into</a:t>
            </a:r>
          </a:p>
          <a:p>
            <a:r>
              <a:rPr lang="en-US" dirty="0">
                <a:solidFill>
                  <a:schemeClr val="bg1"/>
                </a:solidFill>
              </a:rPr>
              <a:t>Access Relationships to build some lookup tables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34F82B-CE7D-4289-8CB8-39109588AE02}"/>
              </a:ext>
            </a:extLst>
          </p:cNvPr>
          <p:cNvSpPr/>
          <p:nvPr/>
        </p:nvSpPr>
        <p:spPr>
          <a:xfrm>
            <a:off x="3166320" y="2578210"/>
            <a:ext cx="951317" cy="3786795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6D33CF4-1BD4-475F-A720-59919CFC5102}"/>
              </a:ext>
            </a:extLst>
          </p:cNvPr>
          <p:cNvSpPr/>
          <p:nvPr/>
        </p:nvSpPr>
        <p:spPr>
          <a:xfrm>
            <a:off x="4714455" y="2579207"/>
            <a:ext cx="951317" cy="3793864"/>
          </a:xfrm>
          <a:prstGeom prst="round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280FE5F-7FA9-4582-AD6B-0C0EBF5A2B14}"/>
              </a:ext>
            </a:extLst>
          </p:cNvPr>
          <p:cNvSpPr/>
          <p:nvPr/>
        </p:nvSpPr>
        <p:spPr>
          <a:xfrm>
            <a:off x="4117637" y="2578210"/>
            <a:ext cx="535968" cy="3794861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9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E4F7-6DA3-471A-8682-2EBC3BF9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327275"/>
            <a:ext cx="1148715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To Set up Relationships </a:t>
            </a:r>
            <a:br>
              <a:rPr lang="en-US" sz="6000" dirty="0"/>
            </a:br>
            <a:br>
              <a:rPr lang="en-US" sz="6000" dirty="0"/>
            </a:br>
            <a:r>
              <a:rPr lang="en-US" sz="6000" b="1" dirty="0">
                <a:solidFill>
                  <a:schemeClr val="bg1"/>
                </a:solidFill>
                <a:latin typeface="+mn-lt"/>
              </a:rPr>
              <a:t>Start with the Foreign Keys</a:t>
            </a:r>
          </a:p>
        </p:txBody>
      </p:sp>
    </p:spTree>
    <p:extLst>
      <p:ext uri="{BB962C8B-B14F-4D97-AF65-F5344CB8AC3E}">
        <p14:creationId xmlns:p14="http://schemas.microsoft.com/office/powerpoint/2010/main" val="421165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9E5DBA-5A98-4190-B387-44A890D1E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36" y="1466742"/>
            <a:ext cx="9445659" cy="4914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7E10A-BCB3-4693-AFCE-F04DACAAB115}"/>
              </a:ext>
            </a:extLst>
          </p:cNvPr>
          <p:cNvSpPr txBox="1"/>
          <p:nvPr/>
        </p:nvSpPr>
        <p:spPr>
          <a:xfrm>
            <a:off x="2472367" y="206527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E2498-5AC3-4CB6-8D2E-327A0EB5FE55}"/>
              </a:ext>
            </a:extLst>
          </p:cNvPr>
          <p:cNvSpPr txBox="1"/>
          <p:nvPr/>
        </p:nvSpPr>
        <p:spPr>
          <a:xfrm>
            <a:off x="5302562" y="31715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0C1DF-31E2-46BC-B351-656186F37E6B}"/>
              </a:ext>
            </a:extLst>
          </p:cNvPr>
          <p:cNvSpPr txBox="1"/>
          <p:nvPr/>
        </p:nvSpPr>
        <p:spPr>
          <a:xfrm>
            <a:off x="7500483" y="22441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BA31F-E59D-4583-AA26-24949FD58C99}"/>
              </a:ext>
            </a:extLst>
          </p:cNvPr>
          <p:cNvSpPr txBox="1"/>
          <p:nvPr/>
        </p:nvSpPr>
        <p:spPr>
          <a:xfrm>
            <a:off x="6057900" y="206527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20A5BB-8895-45DF-8DC0-24AD6D884718}"/>
              </a:ext>
            </a:extLst>
          </p:cNvPr>
          <p:cNvSpPr txBox="1"/>
          <p:nvPr/>
        </p:nvSpPr>
        <p:spPr>
          <a:xfrm>
            <a:off x="8358188" y="232400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FK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7F687-CB2C-4A34-8FF3-35E185FB0025}"/>
              </a:ext>
            </a:extLst>
          </p:cNvPr>
          <p:cNvSpPr txBox="1"/>
          <p:nvPr/>
        </p:nvSpPr>
        <p:spPr>
          <a:xfrm>
            <a:off x="4324867" y="550036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FK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45E6D-B6CA-4B4A-A256-666A9BD9A6E3}"/>
              </a:ext>
            </a:extLst>
          </p:cNvPr>
          <p:cNvSpPr txBox="1"/>
          <p:nvPr/>
        </p:nvSpPr>
        <p:spPr>
          <a:xfrm>
            <a:off x="2472367" y="115145"/>
            <a:ext cx="674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Primary keys have gold key icon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DB5F83-AA7A-410D-B86E-9A2F9C47193B}"/>
              </a:ext>
            </a:extLst>
          </p:cNvPr>
          <p:cNvSpPr txBox="1"/>
          <p:nvPr/>
        </p:nvSpPr>
        <p:spPr>
          <a:xfrm>
            <a:off x="2348709" y="777848"/>
            <a:ext cx="7254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Foreign keys relate to other tables</a:t>
            </a:r>
          </a:p>
        </p:txBody>
      </p:sp>
    </p:spTree>
    <p:extLst>
      <p:ext uri="{BB962C8B-B14F-4D97-AF65-F5344CB8AC3E}">
        <p14:creationId xmlns:p14="http://schemas.microsoft.com/office/powerpoint/2010/main" val="20166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E4F7-6DA3-471A-8682-2EBC3BF9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327275"/>
            <a:ext cx="1148715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+mn-lt"/>
              </a:rPr>
              <a:t>now </a:t>
            </a:r>
            <a:r>
              <a:rPr lang="en-US" sz="6000" b="1" dirty="0">
                <a:solidFill>
                  <a:schemeClr val="bg1"/>
                </a:solidFill>
                <a:latin typeface="+mn-lt"/>
              </a:rPr>
              <a:t>on to Access</a:t>
            </a:r>
          </a:p>
        </p:txBody>
      </p:sp>
    </p:spTree>
    <p:extLst>
      <p:ext uri="{BB962C8B-B14F-4D97-AF65-F5344CB8AC3E}">
        <p14:creationId xmlns:p14="http://schemas.microsoft.com/office/powerpoint/2010/main" val="315163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DE23-D0B2-4C83-9CCC-48EAE578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n-lt"/>
              </a:rPr>
              <a:t>Consider Four Books purchased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DB77-BE08-4AB3-83FC-720D4589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3800"/>
            <a:ext cx="10515600" cy="32797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en-US" sz="4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4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1. Could be the start of a personal library web site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4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2. need to know what is on hand and what is on order; web owner makes the claim that he only reviews book he owns and has read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4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3. Need to track all authors as individuals (not as teams) </a:t>
            </a:r>
            <a:r>
              <a:rPr lang="en-US" sz="4400" b="1" dirty="0">
                <a:highlight>
                  <a:srgbClr val="FFFF00"/>
                </a:highlight>
                <a:ea typeface="+mj-ea"/>
                <a:cs typeface="+mj-cs"/>
              </a:rPr>
              <a:t>why?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4400" b="1" i="1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solidFill>
                  <a:schemeClr val="bg1"/>
                </a:solidFill>
                <a:ea typeface="+mj-ea"/>
                <a:cs typeface="+mj-cs"/>
              </a:rPr>
              <a:t>Because sometimes they don’t write as a team</a:t>
            </a:r>
            <a:endParaRPr lang="en-US" sz="4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4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8E942E-7556-4C4D-AC90-5257F047BB22}"/>
              </a:ext>
            </a:extLst>
          </p:cNvPr>
          <p:cNvSpPr/>
          <p:nvPr/>
        </p:nvSpPr>
        <p:spPr>
          <a:xfrm>
            <a:off x="6097422" y="823801"/>
            <a:ext cx="2686050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Books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59F7C-EE6C-454B-83C8-91E89CD08059}"/>
              </a:ext>
            </a:extLst>
          </p:cNvPr>
          <p:cNvSpPr/>
          <p:nvPr/>
        </p:nvSpPr>
        <p:spPr>
          <a:xfrm>
            <a:off x="214313" y="869582"/>
            <a:ext cx="2686050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Authors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AA4567-B2A7-46D8-8740-349A70DDBA23}"/>
              </a:ext>
            </a:extLst>
          </p:cNvPr>
          <p:cNvSpPr txBox="1"/>
          <p:nvPr/>
        </p:nvSpPr>
        <p:spPr>
          <a:xfrm>
            <a:off x="1384004" y="26098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265CC8-E276-4D31-B0AB-2D05B72D27F2}"/>
              </a:ext>
            </a:extLst>
          </p:cNvPr>
          <p:cNvSpPr/>
          <p:nvPr/>
        </p:nvSpPr>
        <p:spPr>
          <a:xfrm>
            <a:off x="9343245" y="804670"/>
            <a:ext cx="2686050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Orders</a:t>
            </a: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51A30B94-596E-4B80-BF1F-CE49F3FD326F}"/>
              </a:ext>
            </a:extLst>
          </p:cNvPr>
          <p:cNvSpPr/>
          <p:nvPr/>
        </p:nvSpPr>
        <p:spPr>
          <a:xfrm>
            <a:off x="3271619" y="738076"/>
            <a:ext cx="2519362" cy="131445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 table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79C49D-078D-4BC3-B974-116CE965BDDF}"/>
              </a:ext>
            </a:extLst>
          </p:cNvPr>
          <p:cNvGrpSpPr/>
          <p:nvPr/>
        </p:nvGrpSpPr>
        <p:grpSpPr>
          <a:xfrm>
            <a:off x="214313" y="2124290"/>
            <a:ext cx="11504077" cy="1514260"/>
            <a:chOff x="209544" y="2124290"/>
            <a:chExt cx="11504077" cy="151426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0283668-B3F9-49EE-8324-FB5E436A011D}"/>
                </a:ext>
              </a:extLst>
            </p:cNvPr>
            <p:cNvSpPr/>
            <p:nvPr/>
          </p:nvSpPr>
          <p:spPr>
            <a:xfrm>
              <a:off x="5623187" y="2124290"/>
              <a:ext cx="1314453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BookTitleID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E2266FD-001F-46FF-B6C4-55395C4B4365}"/>
                </a:ext>
              </a:extLst>
            </p:cNvPr>
            <p:cNvSpPr/>
            <p:nvPr/>
          </p:nvSpPr>
          <p:spPr>
            <a:xfrm>
              <a:off x="6097535" y="3219450"/>
              <a:ext cx="1266825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OnShelf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F0BADB5-63DD-4BD5-8010-8F0C477219B4}"/>
                </a:ext>
              </a:extLst>
            </p:cNvPr>
            <p:cNvSpPr/>
            <p:nvPr/>
          </p:nvSpPr>
          <p:spPr>
            <a:xfrm>
              <a:off x="209544" y="2146343"/>
              <a:ext cx="1266825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AuthID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F579DA9-BDEA-43F3-9ABA-782A269D36DC}"/>
                </a:ext>
              </a:extLst>
            </p:cNvPr>
            <p:cNvSpPr/>
            <p:nvPr/>
          </p:nvSpPr>
          <p:spPr>
            <a:xfrm>
              <a:off x="1675578" y="2138012"/>
              <a:ext cx="1838327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AuthorName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A20C686-0BE1-4F70-8C37-8BFC185BE6A9}"/>
                </a:ext>
              </a:extLst>
            </p:cNvPr>
            <p:cNvSpPr/>
            <p:nvPr/>
          </p:nvSpPr>
          <p:spPr>
            <a:xfrm>
              <a:off x="6049907" y="2669878"/>
              <a:ext cx="1314453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BookTitle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4D4D50-57AA-4FF3-88C1-A071144CCCD0}"/>
                </a:ext>
              </a:extLst>
            </p:cNvPr>
            <p:cNvSpPr/>
            <p:nvPr/>
          </p:nvSpPr>
          <p:spPr>
            <a:xfrm>
              <a:off x="9377149" y="2146343"/>
              <a:ext cx="1266825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OrdersID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5C9AB8F-ED0A-4D89-B2E4-13232D8A0C77}"/>
                </a:ext>
              </a:extLst>
            </p:cNvPr>
            <p:cNvSpPr/>
            <p:nvPr/>
          </p:nvSpPr>
          <p:spPr>
            <a:xfrm>
              <a:off x="9377149" y="3197404"/>
              <a:ext cx="2336472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NumBooksOrdered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4954550-EF1C-42E0-8A2D-DE4428A28D47}"/>
                </a:ext>
              </a:extLst>
            </p:cNvPr>
            <p:cNvSpPr/>
            <p:nvPr/>
          </p:nvSpPr>
          <p:spPr>
            <a:xfrm>
              <a:off x="9377149" y="2665356"/>
              <a:ext cx="1314453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BookTitle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88CE23F-412D-4C4A-82BA-8C5D5F10438D}"/>
                </a:ext>
              </a:extLst>
            </p:cNvPr>
            <p:cNvSpPr/>
            <p:nvPr/>
          </p:nvSpPr>
          <p:spPr>
            <a:xfrm>
              <a:off x="3661275" y="2141377"/>
              <a:ext cx="1771801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ConnectionID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0784D80-F33F-4DC1-B3E9-3E5315E02AC3}"/>
              </a:ext>
            </a:extLst>
          </p:cNvPr>
          <p:cNvSpPr/>
          <p:nvPr/>
        </p:nvSpPr>
        <p:spPr>
          <a:xfrm>
            <a:off x="3395687" y="3788573"/>
            <a:ext cx="8211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i="1" dirty="0">
                <a:highlight>
                  <a:srgbClr val="FFFF00"/>
                </a:highlight>
              </a:rPr>
              <a:t> books table</a:t>
            </a:r>
            <a:endParaRPr lang="en-US" sz="3600" b="1" i="1" dirty="0"/>
          </a:p>
          <a:p>
            <a:pPr>
              <a:spcBef>
                <a:spcPct val="0"/>
              </a:spcBef>
            </a:pPr>
            <a:r>
              <a:rPr lang="en-US" sz="3600" b="1" i="1" dirty="0">
                <a:highlight>
                  <a:srgbClr val="FFFF00"/>
                </a:highlight>
              </a:rPr>
              <a:t>authors table</a:t>
            </a:r>
            <a:endParaRPr lang="en-US" sz="3600" b="1" i="1" dirty="0"/>
          </a:p>
          <a:p>
            <a:pPr>
              <a:spcBef>
                <a:spcPct val="0"/>
              </a:spcBef>
            </a:pPr>
            <a:r>
              <a:rPr lang="en-US" sz="3600" b="1" i="1" dirty="0">
                <a:highlight>
                  <a:srgbClr val="FFFF00"/>
                </a:highlight>
              </a:rPr>
              <a:t>connection table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sz="3600" b="1" i="1" dirty="0">
                <a:highlight>
                  <a:srgbClr val="FFFF00"/>
                </a:highlight>
              </a:rPr>
              <a:t>orders tabl</a:t>
            </a:r>
            <a:r>
              <a:rPr lang="en-US" sz="3600" b="1" dirty="0">
                <a:highlight>
                  <a:srgbClr val="FFFF00"/>
                </a:highlight>
              </a:rPr>
              <a:t>e </a:t>
            </a:r>
          </a:p>
          <a:p>
            <a:pPr>
              <a:spcBef>
                <a:spcPct val="0"/>
              </a:spcBef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46B86-668F-44F0-9F41-B2C333DBD04C}"/>
              </a:ext>
            </a:extLst>
          </p:cNvPr>
          <p:cNvSpPr txBox="1"/>
          <p:nvPr/>
        </p:nvSpPr>
        <p:spPr>
          <a:xfrm>
            <a:off x="396200" y="3769022"/>
            <a:ext cx="302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3600" b="1" dirty="0">
                <a:solidFill>
                  <a:schemeClr val="bg1"/>
                </a:solidFill>
              </a:rPr>
              <a:t>This suggests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5900AB-002B-4004-A8C7-8D4EA6844F8C}"/>
              </a:ext>
            </a:extLst>
          </p:cNvPr>
          <p:cNvSpPr/>
          <p:nvPr/>
        </p:nvSpPr>
        <p:spPr>
          <a:xfrm>
            <a:off x="7687243" y="2393803"/>
            <a:ext cx="1314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And we</a:t>
            </a:r>
          </a:p>
          <a:p>
            <a:r>
              <a:rPr lang="en-US" b="1" dirty="0">
                <a:solidFill>
                  <a:schemeClr val="bg1"/>
                </a:solidFill>
              </a:rPr>
              <a:t>Need some</a:t>
            </a:r>
          </a:p>
          <a:p>
            <a:r>
              <a:rPr lang="en-US" b="1" dirty="0">
                <a:solidFill>
                  <a:schemeClr val="bg1"/>
                </a:solidFill>
              </a:rPr>
              <a:t>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8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21C01FE-4A38-423B-9498-8BB33174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8510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n-lt"/>
              </a:rPr>
              <a:t>Lets start entering some raw data</a:t>
            </a:r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r>
              <a:rPr lang="en-US" sz="6000" b="1" dirty="0">
                <a:solidFill>
                  <a:schemeClr val="bg1"/>
                </a:solidFill>
                <a:latin typeface="+mn-lt"/>
              </a:rPr>
              <a:t>even before we set up relationships</a:t>
            </a:r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r>
              <a:rPr lang="en-US" sz="6000" b="1" dirty="0">
                <a:solidFill>
                  <a:schemeClr val="bg1"/>
                </a:solidFill>
                <a:latin typeface="+mn-lt"/>
              </a:rPr>
              <a:t>start by entering the authors</a:t>
            </a:r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r>
              <a:rPr lang="en-US" sz="6000" b="1" dirty="0">
                <a:solidFill>
                  <a:schemeClr val="bg1"/>
                </a:solidFill>
                <a:latin typeface="+mn-lt"/>
              </a:rPr>
              <a:t>over and down…</a:t>
            </a:r>
          </a:p>
        </p:txBody>
      </p:sp>
    </p:spTree>
    <p:extLst>
      <p:ext uri="{BB962C8B-B14F-4D97-AF65-F5344CB8AC3E}">
        <p14:creationId xmlns:p14="http://schemas.microsoft.com/office/powerpoint/2010/main" val="358491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FEA0A87-0604-40AD-9354-49712566C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65" y="752473"/>
            <a:ext cx="1485431" cy="22249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9C7A6B2-541E-4752-BB9A-00B5E52FBF4A}"/>
              </a:ext>
            </a:extLst>
          </p:cNvPr>
          <p:cNvSpPr txBox="1"/>
          <p:nvPr/>
        </p:nvSpPr>
        <p:spPr>
          <a:xfrm>
            <a:off x="7723922" y="628648"/>
            <a:ext cx="3877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Memory Book</a:t>
            </a:r>
          </a:p>
          <a:p>
            <a:r>
              <a:rPr lang="en-US" dirty="0" err="1">
                <a:solidFill>
                  <a:srgbClr val="FFC000"/>
                </a:solidFill>
              </a:rPr>
              <a:t>Lorayne</a:t>
            </a:r>
            <a:r>
              <a:rPr lang="en-US" dirty="0">
                <a:solidFill>
                  <a:srgbClr val="FFC000"/>
                </a:solidFill>
              </a:rPr>
              <a:t>, Harry </a:t>
            </a:r>
            <a:r>
              <a:rPr lang="en-US" dirty="0">
                <a:solidFill>
                  <a:schemeClr val="bg1"/>
                </a:solidFill>
              </a:rPr>
              <a:t>&amp; Lucas, Jerry</a:t>
            </a:r>
          </a:p>
          <a:p>
            <a:r>
              <a:rPr lang="en-US" dirty="0">
                <a:solidFill>
                  <a:schemeClr val="bg1"/>
                </a:solidFill>
              </a:rPr>
              <a:t>1974</a:t>
            </a:r>
          </a:p>
          <a:p>
            <a:r>
              <a:rPr lang="en-US" dirty="0">
                <a:solidFill>
                  <a:srgbClr val="92D050"/>
                </a:solidFill>
              </a:rPr>
              <a:t>Ballentine</a:t>
            </a:r>
          </a:p>
          <a:p>
            <a:r>
              <a:rPr lang="en-US" dirty="0">
                <a:solidFill>
                  <a:schemeClr val="bg1"/>
                </a:solidFill>
              </a:rPr>
              <a:t>$12.80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388BC18-F883-4670-A652-1B2563C40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76" y="752473"/>
            <a:ext cx="1655350" cy="22249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2117139-775E-4228-808C-E737B1FAEF3E}"/>
              </a:ext>
            </a:extLst>
          </p:cNvPr>
          <p:cNvSpPr txBox="1"/>
          <p:nvPr/>
        </p:nvSpPr>
        <p:spPr>
          <a:xfrm>
            <a:off x="666749" y="709611"/>
            <a:ext cx="3314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Grids and Page Layouts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Amy Graver &amp; Ben Jura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2012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Rockport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$40.00</a:t>
            </a:r>
          </a:p>
          <a:p>
            <a:pPr algn="r"/>
            <a:endParaRPr lang="en-US" b="1" dirty="0">
              <a:solidFill>
                <a:schemeClr val="bg1"/>
              </a:solidFill>
            </a:endParaRPr>
          </a:p>
          <a:p>
            <a:pPr algn="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FA9236-1E5E-476C-B737-1F6FA186A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64" y="3290344"/>
            <a:ext cx="1485431" cy="21531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D73D94F-CD92-4EA3-8EB6-E115D1B6C41C}"/>
              </a:ext>
            </a:extLst>
          </p:cNvPr>
          <p:cNvSpPr txBox="1"/>
          <p:nvPr/>
        </p:nvSpPr>
        <p:spPr>
          <a:xfrm>
            <a:off x="7723922" y="3195093"/>
            <a:ext cx="3314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Miracle Math</a:t>
            </a:r>
          </a:p>
          <a:p>
            <a:r>
              <a:rPr lang="en-US" dirty="0" err="1">
                <a:solidFill>
                  <a:srgbClr val="FFC000"/>
                </a:solidFill>
              </a:rPr>
              <a:t>Lorayne</a:t>
            </a:r>
            <a:r>
              <a:rPr lang="en-US" dirty="0">
                <a:solidFill>
                  <a:srgbClr val="FFC000"/>
                </a:solidFill>
              </a:rPr>
              <a:t>, Harry</a:t>
            </a:r>
          </a:p>
          <a:p>
            <a:r>
              <a:rPr lang="en-US" dirty="0">
                <a:solidFill>
                  <a:schemeClr val="bg1"/>
                </a:solidFill>
              </a:rPr>
              <a:t>1974</a:t>
            </a:r>
          </a:p>
          <a:p>
            <a:r>
              <a:rPr lang="en-US" dirty="0" err="1">
                <a:solidFill>
                  <a:srgbClr val="92D050"/>
                </a:solidFill>
              </a:rPr>
              <a:t>Balentine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$40.00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06F88B0-5DF6-4CC7-9EA9-B4B9FD19F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76" y="3309803"/>
            <a:ext cx="1655350" cy="24366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BB032D5-2983-48F4-99E1-4AC7DE35A07B}"/>
              </a:ext>
            </a:extLst>
          </p:cNvPr>
          <p:cNvSpPr txBox="1"/>
          <p:nvPr/>
        </p:nvSpPr>
        <p:spPr>
          <a:xfrm>
            <a:off x="666750" y="3289148"/>
            <a:ext cx="3314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Fever 1793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Anderson, Laurie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2000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Aladdin Paperbacks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$7.33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B2F826-A6B1-4521-B8E6-7DEE13646CFD}"/>
              </a:ext>
            </a:extLst>
          </p:cNvPr>
          <p:cNvGrpSpPr/>
          <p:nvPr/>
        </p:nvGrpSpPr>
        <p:grpSpPr>
          <a:xfrm>
            <a:off x="895350" y="378357"/>
            <a:ext cx="5077081" cy="2795564"/>
            <a:chOff x="1302059" y="203560"/>
            <a:chExt cx="4770130" cy="279556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E311675-E168-4637-A0E2-9C5DE5A0D2E7}"/>
                </a:ext>
              </a:extLst>
            </p:cNvPr>
            <p:cNvSpPr/>
            <p:nvPr/>
          </p:nvSpPr>
          <p:spPr>
            <a:xfrm>
              <a:off x="1319214" y="284499"/>
              <a:ext cx="4752975" cy="2714625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1D478F-5EAA-43C0-B3FB-C9668CA37856}"/>
                </a:ext>
              </a:extLst>
            </p:cNvPr>
            <p:cNvSpPr txBox="1"/>
            <p:nvPr/>
          </p:nvSpPr>
          <p:spPr>
            <a:xfrm>
              <a:off x="1302059" y="203560"/>
              <a:ext cx="3877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This one is on order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35FD1DB-A880-4EB2-8E20-D2826A58A318}"/>
              </a:ext>
            </a:extLst>
          </p:cNvPr>
          <p:cNvSpPr txBox="1"/>
          <p:nvPr/>
        </p:nvSpPr>
        <p:spPr>
          <a:xfrm>
            <a:off x="1016770" y="2057001"/>
            <a:ext cx="3145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 authors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43D17B-BF3B-4120-A94B-D532C971C34A}"/>
              </a:ext>
            </a:extLst>
          </p:cNvPr>
          <p:cNvSpPr txBox="1"/>
          <p:nvPr/>
        </p:nvSpPr>
        <p:spPr>
          <a:xfrm>
            <a:off x="7818530" y="2010047"/>
            <a:ext cx="3145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 authors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B2F809-68DD-4FBF-ACF7-117C6C95474E}"/>
              </a:ext>
            </a:extLst>
          </p:cNvPr>
          <p:cNvSpPr txBox="1"/>
          <p:nvPr/>
        </p:nvSpPr>
        <p:spPr>
          <a:xfrm>
            <a:off x="1279372" y="4693603"/>
            <a:ext cx="2856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 author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388162-AD91-4BC3-B43F-63B81824B850}"/>
              </a:ext>
            </a:extLst>
          </p:cNvPr>
          <p:cNvSpPr txBox="1"/>
          <p:nvPr/>
        </p:nvSpPr>
        <p:spPr>
          <a:xfrm>
            <a:off x="7952133" y="4672421"/>
            <a:ext cx="3212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 author?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C0AFCD-10FA-40F1-97F4-9BAFC5058648}"/>
              </a:ext>
            </a:extLst>
          </p:cNvPr>
          <p:cNvGrpSpPr/>
          <p:nvPr/>
        </p:nvGrpSpPr>
        <p:grpSpPr>
          <a:xfrm>
            <a:off x="7857668" y="4693603"/>
            <a:ext cx="3401667" cy="1015663"/>
            <a:chOff x="7952133" y="4672421"/>
            <a:chExt cx="3401667" cy="101566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0DA6A4-481F-4FC7-890B-40BF3666FA4F}"/>
                </a:ext>
              </a:extLst>
            </p:cNvPr>
            <p:cNvSpPr/>
            <p:nvPr/>
          </p:nvSpPr>
          <p:spPr>
            <a:xfrm>
              <a:off x="7952133" y="4788651"/>
              <a:ext cx="3401667" cy="8255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D95C96-E405-4198-B3EC-FFBBBEF9627C}"/>
                </a:ext>
              </a:extLst>
            </p:cNvPr>
            <p:cNvSpPr txBox="1"/>
            <p:nvPr/>
          </p:nvSpPr>
          <p:spPr>
            <a:xfrm>
              <a:off x="8224530" y="4672421"/>
              <a:ext cx="285687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0 author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2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21C01FE-4A38-423B-9498-8BB33174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8510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r>
              <a:rPr lang="en-US" sz="6000" b="1" dirty="0">
                <a:solidFill>
                  <a:schemeClr val="bg1"/>
                </a:solidFill>
                <a:latin typeface="+mn-lt"/>
              </a:rPr>
              <a:t>let’s list  all the authors and books</a:t>
            </a:r>
          </a:p>
        </p:txBody>
      </p:sp>
    </p:spTree>
    <p:extLst>
      <p:ext uri="{BB962C8B-B14F-4D97-AF65-F5344CB8AC3E}">
        <p14:creationId xmlns:p14="http://schemas.microsoft.com/office/powerpoint/2010/main" val="192729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5B23A8-7908-4177-892E-6EA47A163321}"/>
              </a:ext>
            </a:extLst>
          </p:cNvPr>
          <p:cNvSpPr txBox="1"/>
          <p:nvPr/>
        </p:nvSpPr>
        <p:spPr>
          <a:xfrm>
            <a:off x="666752" y="944341"/>
            <a:ext cx="20884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Authors:</a:t>
            </a:r>
          </a:p>
          <a:p>
            <a:r>
              <a:rPr lang="en-US" sz="3200" dirty="0">
                <a:solidFill>
                  <a:schemeClr val="bg1"/>
                </a:solidFill>
              </a:rPr>
              <a:t>1 Lucas</a:t>
            </a:r>
          </a:p>
          <a:p>
            <a:r>
              <a:rPr lang="en-US" sz="3200" dirty="0">
                <a:solidFill>
                  <a:schemeClr val="bg1"/>
                </a:solidFill>
              </a:rPr>
              <a:t>2 </a:t>
            </a:r>
            <a:r>
              <a:rPr lang="en-US" sz="3200" dirty="0" err="1">
                <a:solidFill>
                  <a:schemeClr val="bg1"/>
                </a:solidFill>
              </a:rPr>
              <a:t>Lorayne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3 Anderson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4 Graver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5 Jura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A92B9-7C1F-4C41-AE3B-A5FE3CC45102}"/>
              </a:ext>
            </a:extLst>
          </p:cNvPr>
          <p:cNvSpPr txBox="1"/>
          <p:nvPr/>
        </p:nvSpPr>
        <p:spPr>
          <a:xfrm>
            <a:off x="3244917" y="944341"/>
            <a:ext cx="43374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Books:</a:t>
            </a:r>
          </a:p>
          <a:p>
            <a:r>
              <a:rPr lang="en-US" sz="3200" dirty="0">
                <a:solidFill>
                  <a:schemeClr val="bg1"/>
                </a:solidFill>
              </a:rPr>
              <a:t>1 The Memory Book</a:t>
            </a:r>
          </a:p>
          <a:p>
            <a:r>
              <a:rPr lang="en-US" sz="3200" dirty="0">
                <a:solidFill>
                  <a:schemeClr val="bg1"/>
                </a:solidFill>
              </a:rPr>
              <a:t>2 Fever 1793 </a:t>
            </a:r>
          </a:p>
          <a:p>
            <a:r>
              <a:rPr lang="en-US" sz="3200" dirty="0">
                <a:solidFill>
                  <a:schemeClr val="bg1"/>
                </a:solidFill>
              </a:rPr>
              <a:t>3 Miracle Math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4 Grids and Page Layouts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EFF86B-6BEA-47B4-94AE-E43EB58A16BC}"/>
              </a:ext>
            </a:extLst>
          </p:cNvPr>
          <p:cNvGrpSpPr/>
          <p:nvPr/>
        </p:nvGrpSpPr>
        <p:grpSpPr>
          <a:xfrm>
            <a:off x="4634336" y="964757"/>
            <a:ext cx="7230906" cy="4595170"/>
            <a:chOff x="4634336" y="964757"/>
            <a:chExt cx="7230906" cy="45951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12088A-AEB8-47BF-9BA2-8D59F9422460}"/>
                </a:ext>
              </a:extLst>
            </p:cNvPr>
            <p:cNvSpPr txBox="1"/>
            <p:nvPr/>
          </p:nvSpPr>
          <p:spPr>
            <a:xfrm>
              <a:off x="8121717" y="964757"/>
              <a:ext cx="374352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Publishers:</a:t>
              </a:r>
            </a:p>
            <a:p>
              <a:r>
                <a:rPr lang="en-US" sz="3200" dirty="0">
                  <a:solidFill>
                    <a:schemeClr val="bg1"/>
                  </a:solidFill>
                </a:rPr>
                <a:t>1 Rockport</a:t>
              </a:r>
            </a:p>
            <a:p>
              <a:r>
                <a:rPr lang="en-US" sz="3200" dirty="0">
                  <a:solidFill>
                    <a:schemeClr val="bg1"/>
                  </a:solidFill>
                </a:rPr>
                <a:t>2 Aladdin Paperbacks</a:t>
              </a:r>
            </a:p>
            <a:p>
              <a:r>
                <a:rPr lang="en-US" sz="3200" dirty="0">
                  <a:solidFill>
                    <a:schemeClr val="bg1"/>
                  </a:solidFill>
                </a:rPr>
                <a:t>3 Ballentine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2BE21A-413C-431F-ACA1-5AF8AB18978D}"/>
                </a:ext>
              </a:extLst>
            </p:cNvPr>
            <p:cNvSpPr/>
            <p:nvPr/>
          </p:nvSpPr>
          <p:spPr>
            <a:xfrm>
              <a:off x="4634336" y="4078791"/>
              <a:ext cx="7162800" cy="1481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Maybe I might want to track publishers.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Its interesting that four books yields 3 publishers and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5 authors.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FF03AD2-2604-47D6-9A93-E7C2DF2850CB}"/>
                </a:ext>
              </a:extLst>
            </p:cNvPr>
            <p:cNvSpPr/>
            <p:nvPr/>
          </p:nvSpPr>
          <p:spPr>
            <a:xfrm rot="10800000">
              <a:off x="9088505" y="3026858"/>
              <a:ext cx="484632" cy="1540379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202E19-06C5-4DF9-81CA-0A4F26617DE4}"/>
              </a:ext>
            </a:extLst>
          </p:cNvPr>
          <p:cNvSpPr txBox="1"/>
          <p:nvPr/>
        </p:nvSpPr>
        <p:spPr>
          <a:xfrm>
            <a:off x="666752" y="4078791"/>
            <a:ext cx="2352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that we will </a:t>
            </a:r>
          </a:p>
          <a:p>
            <a:r>
              <a:rPr lang="en-US" dirty="0"/>
              <a:t>Create additional first name field to differentiate authors with same last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187DC4-8DCC-4DBA-AF98-37913DD9BADA}"/>
              </a:ext>
            </a:extLst>
          </p:cNvPr>
          <p:cNvSpPr txBox="1"/>
          <p:nvPr/>
        </p:nvSpPr>
        <p:spPr>
          <a:xfrm>
            <a:off x="4634336" y="5657001"/>
            <a:ext cx="688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may need to add City, State, and Postal code if publisher has more than one location</a:t>
            </a:r>
          </a:p>
        </p:txBody>
      </p:sp>
    </p:spTree>
    <p:extLst>
      <p:ext uri="{BB962C8B-B14F-4D97-AF65-F5344CB8AC3E}">
        <p14:creationId xmlns:p14="http://schemas.microsoft.com/office/powerpoint/2010/main" val="26142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21C01FE-4A38-423B-9498-8BB33174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8510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n-lt"/>
              </a:rPr>
              <a:t>Lets build a basic book table and author table</a:t>
            </a:r>
          </a:p>
        </p:txBody>
      </p:sp>
    </p:spTree>
    <p:extLst>
      <p:ext uri="{BB962C8B-B14F-4D97-AF65-F5344CB8AC3E}">
        <p14:creationId xmlns:p14="http://schemas.microsoft.com/office/powerpoint/2010/main" val="68243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3B8800D7-8F24-4F85-B37D-C0CF16C6F0B7}"/>
              </a:ext>
            </a:extLst>
          </p:cNvPr>
          <p:cNvGrpSpPr/>
          <p:nvPr/>
        </p:nvGrpSpPr>
        <p:grpSpPr>
          <a:xfrm>
            <a:off x="3146410" y="722134"/>
            <a:ext cx="2742135" cy="4114125"/>
            <a:chOff x="3146410" y="722134"/>
            <a:chExt cx="2742135" cy="4114125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FE1816F-0554-4E59-AE1D-2F68D9410777}"/>
                </a:ext>
              </a:extLst>
            </p:cNvPr>
            <p:cNvGrpSpPr/>
            <p:nvPr/>
          </p:nvGrpSpPr>
          <p:grpSpPr>
            <a:xfrm>
              <a:off x="3146410" y="722134"/>
              <a:ext cx="2742135" cy="3633182"/>
              <a:chOff x="3198019" y="701364"/>
              <a:chExt cx="2742135" cy="3633182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F53A924-33C6-44B5-B6D1-B820497988F0}"/>
                  </a:ext>
                </a:extLst>
              </p:cNvPr>
              <p:cNvGrpSpPr/>
              <p:nvPr/>
            </p:nvGrpSpPr>
            <p:grpSpPr>
              <a:xfrm>
                <a:off x="3198019" y="701364"/>
                <a:ext cx="2742135" cy="3633182"/>
                <a:chOff x="3198019" y="701364"/>
                <a:chExt cx="2742135" cy="3633182"/>
              </a:xfrm>
            </p:grpSpPr>
            <p:sp>
              <p:nvSpPr>
                <p:cNvPr id="4" name="Flowchart: Decision 3">
                  <a:extLst>
                    <a:ext uri="{FF2B5EF4-FFF2-40B4-BE49-F238E27FC236}">
                      <a16:creationId xmlns:a16="http://schemas.microsoft.com/office/drawing/2014/main" id="{51A30B94-596E-4B80-BF1F-CE49F3FD326F}"/>
                    </a:ext>
                  </a:extLst>
                </p:cNvPr>
                <p:cNvSpPr/>
                <p:nvPr/>
              </p:nvSpPr>
              <p:spPr>
                <a:xfrm>
                  <a:off x="3198019" y="701364"/>
                  <a:ext cx="2519362" cy="1314450"/>
                </a:xfrm>
                <a:prstGeom prst="flowChartDecision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Connection table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A11F164-5E75-4052-BA3A-15E4C279DC7C}"/>
                    </a:ext>
                  </a:extLst>
                </p:cNvPr>
                <p:cNvSpPr txBox="1"/>
                <p:nvPr/>
              </p:nvSpPr>
              <p:spPr>
                <a:xfrm>
                  <a:off x="3874679" y="2580220"/>
                  <a:ext cx="2065475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1	1	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1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2	2	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1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3	3     	</a:t>
                  </a:r>
                  <a:r>
                    <a:rPr lang="en-US" dirty="0">
                      <a:solidFill>
                        <a:srgbClr val="92D050"/>
                      </a:solidFill>
                    </a:rPr>
                    <a:t>2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4	2	</a:t>
                  </a:r>
                  <a:r>
                    <a:rPr lang="en-US" dirty="0">
                      <a:solidFill>
                        <a:srgbClr val="C76B59"/>
                      </a:solidFill>
                    </a:rPr>
                    <a:t>3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5	4	</a:t>
                  </a:r>
                  <a:r>
                    <a:rPr lang="en-US" dirty="0">
                      <a:solidFill>
                        <a:srgbClr val="FFC000"/>
                      </a:solidFill>
                    </a:rPr>
                    <a:t>4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6	5	</a:t>
                  </a:r>
                  <a:r>
                    <a:rPr lang="en-US" dirty="0">
                      <a:solidFill>
                        <a:srgbClr val="FFC000"/>
                      </a:solidFill>
                    </a:rPr>
                    <a:t>4</a:t>
                  </a:r>
                </a:p>
              </p:txBody>
            </p:sp>
          </p:grp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888CE23F-412D-4C4A-82BA-8C5D5F10438D}"/>
                  </a:ext>
                </a:extLst>
              </p:cNvPr>
              <p:cNvSpPr/>
              <p:nvPr/>
            </p:nvSpPr>
            <p:spPr>
              <a:xfrm>
                <a:off x="3348504" y="2184060"/>
                <a:ext cx="980296" cy="4191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ConnID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C4AD8421-7475-475A-8A40-B83B8E4C8170}"/>
                </a:ext>
              </a:extLst>
            </p:cNvPr>
            <p:cNvSpPr/>
            <p:nvPr/>
          </p:nvSpPr>
          <p:spPr>
            <a:xfrm>
              <a:off x="3589058" y="4417159"/>
              <a:ext cx="1314453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AuthID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78E942E-7556-4C4D-AC90-5257F047BB22}"/>
              </a:ext>
            </a:extLst>
          </p:cNvPr>
          <p:cNvSpPr/>
          <p:nvPr/>
        </p:nvSpPr>
        <p:spPr>
          <a:xfrm>
            <a:off x="5967412" y="697377"/>
            <a:ext cx="2686050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Books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283668-B3F9-49EE-8324-FB5E436A011D}"/>
              </a:ext>
            </a:extLst>
          </p:cNvPr>
          <p:cNvSpPr/>
          <p:nvPr/>
        </p:nvSpPr>
        <p:spPr>
          <a:xfrm>
            <a:off x="4847408" y="1990172"/>
            <a:ext cx="1314453" cy="4191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BookTitleID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2266FD-001F-46FF-B6C4-55395C4B4365}"/>
              </a:ext>
            </a:extLst>
          </p:cNvPr>
          <p:cNvSpPr/>
          <p:nvPr/>
        </p:nvSpPr>
        <p:spPr>
          <a:xfrm>
            <a:off x="7972333" y="2052439"/>
            <a:ext cx="1266825" cy="4191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OnShelf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1E2E5-381C-4FB8-A040-3078B3C21A80}"/>
              </a:ext>
            </a:extLst>
          </p:cNvPr>
          <p:cNvGrpSpPr/>
          <p:nvPr/>
        </p:nvGrpSpPr>
        <p:grpSpPr>
          <a:xfrm>
            <a:off x="59637" y="740132"/>
            <a:ext cx="3140763" cy="3254418"/>
            <a:chOff x="-4852" y="883929"/>
            <a:chExt cx="3140763" cy="3254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859F7C-EE6C-454B-83C8-91E89CD08059}"/>
                </a:ext>
              </a:extLst>
            </p:cNvPr>
            <p:cNvSpPr/>
            <p:nvPr/>
          </p:nvSpPr>
          <p:spPr>
            <a:xfrm>
              <a:off x="40979" y="883929"/>
              <a:ext cx="2686050" cy="12287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Authors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F0BADB5-63DD-4BD5-8010-8F0C477219B4}"/>
                </a:ext>
              </a:extLst>
            </p:cNvPr>
            <p:cNvSpPr/>
            <p:nvPr/>
          </p:nvSpPr>
          <p:spPr>
            <a:xfrm>
              <a:off x="-4852" y="2167070"/>
              <a:ext cx="1266825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AuthID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F579DA9-BDEA-43F3-9ABA-782A269D36DC}"/>
                </a:ext>
              </a:extLst>
            </p:cNvPr>
            <p:cNvSpPr/>
            <p:nvPr/>
          </p:nvSpPr>
          <p:spPr>
            <a:xfrm>
              <a:off x="1297584" y="2164653"/>
              <a:ext cx="1838327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AuthorLName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AA4567-B2A7-46D8-8740-349A70DDBA23}"/>
                </a:ext>
              </a:extLst>
            </p:cNvPr>
            <p:cNvSpPr txBox="1"/>
            <p:nvPr/>
          </p:nvSpPr>
          <p:spPr>
            <a:xfrm>
              <a:off x="876874" y="2661019"/>
              <a:ext cx="152080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      Lucas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2      </a:t>
              </a:r>
              <a:r>
                <a:rPr lang="en-US" dirty="0" err="1">
                  <a:solidFill>
                    <a:schemeClr val="bg1"/>
                  </a:solidFill>
                </a:rPr>
                <a:t>Lorayne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3      Anderson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4      Graver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5      Jura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7956CD7-9E11-4457-8D67-E371076252EC}"/>
              </a:ext>
            </a:extLst>
          </p:cNvPr>
          <p:cNvGrpSpPr/>
          <p:nvPr/>
        </p:nvGrpSpPr>
        <p:grpSpPr>
          <a:xfrm>
            <a:off x="481014" y="4822095"/>
            <a:ext cx="5379432" cy="1854701"/>
            <a:chOff x="481014" y="4822095"/>
            <a:chExt cx="5379432" cy="18547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F43371-A4F9-487C-BA4A-03DA75810A63}"/>
                </a:ext>
              </a:extLst>
            </p:cNvPr>
            <p:cNvSpPr/>
            <p:nvPr/>
          </p:nvSpPr>
          <p:spPr>
            <a:xfrm>
              <a:off x="514350" y="4874425"/>
              <a:ext cx="2686050" cy="12287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Publishers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452B449-0865-42FA-9561-49A2E34751B2}"/>
                </a:ext>
              </a:extLst>
            </p:cNvPr>
            <p:cNvSpPr/>
            <p:nvPr/>
          </p:nvSpPr>
          <p:spPr>
            <a:xfrm>
              <a:off x="3233736" y="6257696"/>
              <a:ext cx="1266825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City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A6790C3-B749-436A-8CD6-92DD0A5E9E0C}"/>
                </a:ext>
              </a:extLst>
            </p:cNvPr>
            <p:cNvSpPr/>
            <p:nvPr/>
          </p:nvSpPr>
          <p:spPr>
            <a:xfrm>
              <a:off x="4593621" y="6238346"/>
              <a:ext cx="1266825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Country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062244-ABA1-4BE6-8347-E7E8FFC2594A}"/>
                </a:ext>
              </a:extLst>
            </p:cNvPr>
            <p:cNvSpPr/>
            <p:nvPr/>
          </p:nvSpPr>
          <p:spPr>
            <a:xfrm>
              <a:off x="481014" y="6238346"/>
              <a:ext cx="1266825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PubID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07BEEDB-09C6-410B-AFFC-86624552256D}"/>
                </a:ext>
              </a:extLst>
            </p:cNvPr>
            <p:cNvSpPr/>
            <p:nvPr/>
          </p:nvSpPr>
          <p:spPr>
            <a:xfrm>
              <a:off x="1857375" y="6257696"/>
              <a:ext cx="1266825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F5D893-D432-4DD4-AB27-FAEC662F668A}"/>
                </a:ext>
              </a:extLst>
            </p:cNvPr>
            <p:cNvSpPr txBox="1"/>
            <p:nvPr/>
          </p:nvSpPr>
          <p:spPr>
            <a:xfrm>
              <a:off x="3565646" y="4822095"/>
              <a:ext cx="21861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 Rockport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2 Aladdin Paperbacks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3 Ballentine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778AD4C-DB75-4BE9-A0C5-38694FBC2961}"/>
              </a:ext>
            </a:extLst>
          </p:cNvPr>
          <p:cNvSpPr txBox="1"/>
          <p:nvPr/>
        </p:nvSpPr>
        <p:spPr>
          <a:xfrm>
            <a:off x="5901393" y="2578211"/>
            <a:ext cx="3802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The Memory Book 		1</a:t>
            </a:r>
          </a:p>
          <a:p>
            <a:r>
              <a:rPr lang="en-US" dirty="0">
                <a:solidFill>
                  <a:srgbClr val="92D050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Fever 1793 				1</a:t>
            </a:r>
          </a:p>
          <a:p>
            <a:r>
              <a:rPr lang="en-US" dirty="0">
                <a:solidFill>
                  <a:srgbClr val="C76B59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Miracle Math 			1</a:t>
            </a:r>
          </a:p>
          <a:p>
            <a:r>
              <a:rPr lang="en-US" dirty="0">
                <a:solidFill>
                  <a:srgbClr val="FFC000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Grids and Page Layouts	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A20C686-0BE1-4F70-8C37-8BFC185BE6A9}"/>
              </a:ext>
            </a:extLst>
          </p:cNvPr>
          <p:cNvSpPr/>
          <p:nvPr/>
        </p:nvSpPr>
        <p:spPr>
          <a:xfrm>
            <a:off x="6632184" y="2052439"/>
            <a:ext cx="1314453" cy="4191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Book Title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F792-F299-934C-85D4-CFA8DD59B9F5}"/>
              </a:ext>
            </a:extLst>
          </p:cNvPr>
          <p:cNvGrpSpPr/>
          <p:nvPr/>
        </p:nvGrpSpPr>
        <p:grpSpPr>
          <a:xfrm>
            <a:off x="6136095" y="2430360"/>
            <a:ext cx="4700468" cy="1132458"/>
            <a:chOff x="6136095" y="2430360"/>
            <a:chExt cx="4700468" cy="113245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A120F1C-C798-4539-8434-160AB32FC0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23271" y="2440082"/>
              <a:ext cx="213292" cy="26847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644B8C6-345E-4C2B-A620-09965F0D61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6095" y="2430360"/>
              <a:ext cx="4685388" cy="113245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7D75E9-9CCB-ED41-82AA-5F313E479C9C}"/>
              </a:ext>
            </a:extLst>
          </p:cNvPr>
          <p:cNvGrpSpPr/>
          <p:nvPr/>
        </p:nvGrpSpPr>
        <p:grpSpPr>
          <a:xfrm>
            <a:off x="9239158" y="697377"/>
            <a:ext cx="2889783" cy="3082321"/>
            <a:chOff x="9239158" y="697377"/>
            <a:chExt cx="2889783" cy="30823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265CC8-E276-4D31-B0AB-2D05B72D27F2}"/>
                </a:ext>
              </a:extLst>
            </p:cNvPr>
            <p:cNvSpPr/>
            <p:nvPr/>
          </p:nvSpPr>
          <p:spPr>
            <a:xfrm>
              <a:off x="9239158" y="697377"/>
              <a:ext cx="2686050" cy="12287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Orders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4D4D50-57AA-4FF3-88C1-A071144CCCD0}"/>
                </a:ext>
              </a:extLst>
            </p:cNvPr>
            <p:cNvSpPr/>
            <p:nvPr/>
          </p:nvSpPr>
          <p:spPr>
            <a:xfrm>
              <a:off x="9467698" y="2069509"/>
              <a:ext cx="1266825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OrdersID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5C9AB8F-ED0A-4D89-B2E4-13232D8A0C77}"/>
                </a:ext>
              </a:extLst>
            </p:cNvPr>
            <p:cNvSpPr/>
            <p:nvPr/>
          </p:nvSpPr>
          <p:spPr>
            <a:xfrm>
              <a:off x="9728670" y="3360598"/>
              <a:ext cx="2336472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NumBooksOrdered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25E1B3C-379E-4514-ABC5-397C71A98409}"/>
                </a:ext>
              </a:extLst>
            </p:cNvPr>
            <p:cNvSpPr/>
            <p:nvPr/>
          </p:nvSpPr>
          <p:spPr>
            <a:xfrm>
              <a:off x="9951610" y="2636910"/>
              <a:ext cx="12763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1       4</a:t>
              </a:r>
              <a:r>
                <a:rPr lang="en-US" dirty="0">
                  <a:solidFill>
                    <a:schemeClr val="bg1"/>
                  </a:solidFill>
                </a:rPr>
                <a:t>       1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4954550-EF1C-42E0-8A2D-DE4428A28D47}"/>
                </a:ext>
              </a:extLst>
            </p:cNvPr>
            <p:cNvSpPr/>
            <p:nvPr/>
          </p:nvSpPr>
          <p:spPr>
            <a:xfrm>
              <a:off x="10814488" y="2040632"/>
              <a:ext cx="1314453" cy="4191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Book Title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E84F560-FFEB-4659-ABA8-5F358FFBC65B}"/>
                </a:ext>
              </a:extLst>
            </p:cNvPr>
            <p:cNvCxnSpPr>
              <a:cxnSpLocks/>
            </p:cNvCxnSpPr>
            <p:nvPr/>
          </p:nvCxnSpPr>
          <p:spPr>
            <a:xfrm>
              <a:off x="11055992" y="2955853"/>
              <a:ext cx="342900" cy="4262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A55D25-B546-2249-84D5-F7BD4D5D4A45}"/>
              </a:ext>
            </a:extLst>
          </p:cNvPr>
          <p:cNvGrpSpPr/>
          <p:nvPr/>
        </p:nvGrpSpPr>
        <p:grpSpPr>
          <a:xfrm>
            <a:off x="5105720" y="3603868"/>
            <a:ext cx="885825" cy="520423"/>
            <a:chOff x="5105720" y="3603868"/>
            <a:chExt cx="885825" cy="520423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DA55FAC-BFBB-44AD-AC1A-8333F8757F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5720" y="3603868"/>
              <a:ext cx="844387" cy="2546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F88179B-20D0-4E33-9E6E-BBE84DEDD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6022" y="3717090"/>
              <a:ext cx="845523" cy="40720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112142-2088-4F82-B1EF-63AD520D8DBF}"/>
              </a:ext>
            </a:extLst>
          </p:cNvPr>
          <p:cNvCxnSpPr>
            <a:cxnSpLocks/>
          </p:cNvCxnSpPr>
          <p:nvPr/>
        </p:nvCxnSpPr>
        <p:spPr>
          <a:xfrm flipH="1" flipV="1">
            <a:off x="2263130" y="3771444"/>
            <a:ext cx="2096850" cy="363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4471222-89B9-44A6-A7FA-9304D799EFE9}"/>
              </a:ext>
            </a:extLst>
          </p:cNvPr>
          <p:cNvCxnSpPr>
            <a:cxnSpLocks/>
          </p:cNvCxnSpPr>
          <p:nvPr/>
        </p:nvCxnSpPr>
        <p:spPr>
          <a:xfrm flipH="1" flipV="1">
            <a:off x="2453925" y="3479588"/>
            <a:ext cx="1911632" cy="3849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466DD38-80C7-4F58-985D-FD41FCA8A0D0}"/>
              </a:ext>
            </a:extLst>
          </p:cNvPr>
          <p:cNvCxnSpPr>
            <a:cxnSpLocks/>
          </p:cNvCxnSpPr>
          <p:nvPr/>
        </p:nvCxnSpPr>
        <p:spPr>
          <a:xfrm flipH="1" flipV="1">
            <a:off x="2453925" y="3100636"/>
            <a:ext cx="1906054" cy="4848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11D9A4D-DED8-42FE-A0BA-9754464CE980}"/>
              </a:ext>
            </a:extLst>
          </p:cNvPr>
          <p:cNvCxnSpPr>
            <a:cxnSpLocks/>
          </p:cNvCxnSpPr>
          <p:nvPr/>
        </p:nvCxnSpPr>
        <p:spPr>
          <a:xfrm flipH="1" flipV="1">
            <a:off x="2519504" y="2922708"/>
            <a:ext cx="1840475" cy="1360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0D5039D-A075-4471-A1B2-C17D810F0E70}"/>
              </a:ext>
            </a:extLst>
          </p:cNvPr>
          <p:cNvCxnSpPr>
            <a:cxnSpLocks/>
          </p:cNvCxnSpPr>
          <p:nvPr/>
        </p:nvCxnSpPr>
        <p:spPr>
          <a:xfrm flipH="1" flipV="1">
            <a:off x="2263130" y="2633738"/>
            <a:ext cx="2106942" cy="1708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66B88BA-34BC-4779-A5D5-D99092C2D354}"/>
              </a:ext>
            </a:extLst>
          </p:cNvPr>
          <p:cNvCxnSpPr>
            <a:cxnSpLocks/>
          </p:cNvCxnSpPr>
          <p:nvPr/>
        </p:nvCxnSpPr>
        <p:spPr>
          <a:xfrm flipH="1">
            <a:off x="5105720" y="3356276"/>
            <a:ext cx="834465" cy="2065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99C3ABD-836E-4DBD-94CB-8BE4E34F956D}"/>
              </a:ext>
            </a:extLst>
          </p:cNvPr>
          <p:cNvCxnSpPr>
            <a:cxnSpLocks/>
          </p:cNvCxnSpPr>
          <p:nvPr/>
        </p:nvCxnSpPr>
        <p:spPr>
          <a:xfrm flipH="1">
            <a:off x="5080419" y="3083445"/>
            <a:ext cx="870061" cy="22355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34563C-86DE-CB43-9398-385594F7DC2B}"/>
              </a:ext>
            </a:extLst>
          </p:cNvPr>
          <p:cNvGrpSpPr/>
          <p:nvPr/>
        </p:nvGrpSpPr>
        <p:grpSpPr>
          <a:xfrm>
            <a:off x="5071368" y="2730598"/>
            <a:ext cx="883501" cy="303621"/>
            <a:chOff x="5071368" y="2730598"/>
            <a:chExt cx="883501" cy="303621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97FFDB8-33B8-436B-A7FB-03E97E4B65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1368" y="2824542"/>
              <a:ext cx="883501" cy="2096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C2851A4-A89B-4185-9515-52EF586D88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5720" y="2730598"/>
              <a:ext cx="829991" cy="251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744491C-2ACC-4589-9AC3-2DE7B11D0764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2462164" y="3255886"/>
            <a:ext cx="1400781" cy="102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C51D12C-C6AC-4D38-9ACD-D8B9BBACDE9F}"/>
              </a:ext>
            </a:extLst>
          </p:cNvPr>
          <p:cNvGrpSpPr/>
          <p:nvPr/>
        </p:nvGrpSpPr>
        <p:grpSpPr>
          <a:xfrm>
            <a:off x="2585563" y="1112575"/>
            <a:ext cx="3620170" cy="541056"/>
            <a:chOff x="2588455" y="1106880"/>
            <a:chExt cx="3620170" cy="54105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61EF6B1-231E-44E6-A6B1-BF0773F4A497}"/>
                </a:ext>
              </a:extLst>
            </p:cNvPr>
            <p:cNvGrpSpPr/>
            <p:nvPr/>
          </p:nvGrpSpPr>
          <p:grpSpPr>
            <a:xfrm>
              <a:off x="2588455" y="1122742"/>
              <a:ext cx="1223889" cy="525194"/>
              <a:chOff x="2588455" y="1122742"/>
              <a:chExt cx="1223889" cy="52519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E0EDC22-C07B-4C85-AAE9-67C96D83AD57}"/>
                  </a:ext>
                </a:extLst>
              </p:cNvPr>
              <p:cNvGrpSpPr/>
              <p:nvPr/>
            </p:nvGrpSpPr>
            <p:grpSpPr>
              <a:xfrm>
                <a:off x="2588455" y="1122742"/>
                <a:ext cx="1223889" cy="525194"/>
                <a:chOff x="7835705" y="4731434"/>
                <a:chExt cx="1223889" cy="525194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4F09949-1ED0-4216-AD7B-3B0A16DC10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5705" y="4994031"/>
                  <a:ext cx="12238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61C0148-3DE1-403C-9FD4-4D5B35C03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5745" y="4731434"/>
                  <a:ext cx="453849" cy="2625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191F6D5-842B-4946-A215-BA9AF9631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18806" y="4994031"/>
                  <a:ext cx="440788" cy="2625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266721C-BD9F-4D18-B172-68C4277954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6231" y="1231319"/>
                <a:ext cx="0" cy="3094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51DD0DB-1E37-4C5C-9DF3-C0BA6AD8C8CD}"/>
                </a:ext>
              </a:extLst>
            </p:cNvPr>
            <p:cNvGrpSpPr/>
            <p:nvPr/>
          </p:nvGrpSpPr>
          <p:grpSpPr>
            <a:xfrm rot="10800000">
              <a:off x="4984736" y="1106880"/>
              <a:ext cx="1223889" cy="525194"/>
              <a:chOff x="2588455" y="1122742"/>
              <a:chExt cx="1223889" cy="525194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F5F5225-6203-4D12-A7D5-3002611B6B2E}"/>
                  </a:ext>
                </a:extLst>
              </p:cNvPr>
              <p:cNvGrpSpPr/>
              <p:nvPr/>
            </p:nvGrpSpPr>
            <p:grpSpPr>
              <a:xfrm>
                <a:off x="2588455" y="1122742"/>
                <a:ext cx="1223889" cy="525194"/>
                <a:chOff x="7835705" y="4731434"/>
                <a:chExt cx="1223889" cy="525194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1E8D3BC5-0D81-4363-BEF0-8837565B24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5705" y="4994031"/>
                  <a:ext cx="12238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F4FC189-940B-4FA0-BEE6-5BF8626295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5745" y="4731434"/>
                  <a:ext cx="453849" cy="2625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5295701-320C-4E7B-B5E1-E248CD85E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18806" y="4994031"/>
                  <a:ext cx="440788" cy="2625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DAEF51E-6D68-4C4F-B9F1-E7FC2C854A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6231" y="1231319"/>
                <a:ext cx="0" cy="3094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4BD8630-B203-244D-BF6F-9C30674B273D}"/>
              </a:ext>
            </a:extLst>
          </p:cNvPr>
          <p:cNvSpPr txBox="1"/>
          <p:nvPr/>
        </p:nvSpPr>
        <p:spPr>
          <a:xfrm>
            <a:off x="4665214" y="23703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135B08-231D-784A-9436-86FC504C487A}"/>
              </a:ext>
            </a:extLst>
          </p:cNvPr>
          <p:cNvSpPr txBox="1"/>
          <p:nvPr/>
        </p:nvSpPr>
        <p:spPr>
          <a:xfrm>
            <a:off x="5872467" y="235874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PK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442D8C-B9D4-CC41-824B-4E6E6EC0D01F}"/>
              </a:ext>
            </a:extLst>
          </p:cNvPr>
          <p:cNvSpPr txBox="1"/>
          <p:nvPr/>
        </p:nvSpPr>
        <p:spPr>
          <a:xfrm>
            <a:off x="871578" y="385847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092701-1DFD-EF4A-BF80-81A736128339}"/>
              </a:ext>
            </a:extLst>
          </p:cNvPr>
          <p:cNvSpPr txBox="1"/>
          <p:nvPr/>
        </p:nvSpPr>
        <p:spPr>
          <a:xfrm>
            <a:off x="4270359" y="414717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972EDE5-EE13-3E49-99AE-BA7D071FA945}"/>
              </a:ext>
            </a:extLst>
          </p:cNvPr>
          <p:cNvSpPr txBox="1"/>
          <p:nvPr/>
        </p:nvSpPr>
        <p:spPr>
          <a:xfrm>
            <a:off x="10349042" y="281714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FK</a:t>
            </a:r>
          </a:p>
        </p:txBody>
      </p:sp>
    </p:spTree>
    <p:extLst>
      <p:ext uri="{BB962C8B-B14F-4D97-AF65-F5344CB8AC3E}">
        <p14:creationId xmlns:p14="http://schemas.microsoft.com/office/powerpoint/2010/main" val="360137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461</Words>
  <Application>Microsoft Macintosh PowerPoint</Application>
  <PresentationFormat>Widescreen</PresentationFormat>
  <Paragraphs>180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Consider Four Books purchased</vt:lpstr>
      <vt:lpstr>PowerPoint Presentation</vt:lpstr>
      <vt:lpstr>Lets start entering some raw data even before we set up relationships  start by entering the authors over and down…</vt:lpstr>
      <vt:lpstr>PowerPoint Presentation</vt:lpstr>
      <vt:lpstr>  let’s list  all the authors and books</vt:lpstr>
      <vt:lpstr>PowerPoint Presentation</vt:lpstr>
      <vt:lpstr>Lets build a basic book table and author table</vt:lpstr>
      <vt:lpstr>PowerPoint Presentation</vt:lpstr>
      <vt:lpstr>PowerPoint Presentation</vt:lpstr>
      <vt:lpstr>To Set up Relationships   Start with the Foreign Keys</vt:lpstr>
      <vt:lpstr>PowerPoint Presentation</vt:lpstr>
      <vt:lpstr>now on to Access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Lawrence Blake</dc:creator>
  <cp:lastModifiedBy>Larry Jones</cp:lastModifiedBy>
  <cp:revision>35</cp:revision>
  <dcterms:created xsi:type="dcterms:W3CDTF">2017-11-07T20:56:08Z</dcterms:created>
  <dcterms:modified xsi:type="dcterms:W3CDTF">2018-04-04T18:56:40Z</dcterms:modified>
</cp:coreProperties>
</file>