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319" r:id="rId2"/>
    <p:sldId id="320" r:id="rId3"/>
    <p:sldId id="413" r:id="rId4"/>
    <p:sldId id="417" r:id="rId5"/>
    <p:sldId id="415" r:id="rId6"/>
    <p:sldId id="416" r:id="rId7"/>
    <p:sldId id="470" r:id="rId8"/>
    <p:sldId id="469" r:id="rId9"/>
    <p:sldId id="468" r:id="rId10"/>
    <p:sldId id="471" r:id="rId11"/>
    <p:sldId id="472" r:id="rId12"/>
    <p:sldId id="321" r:id="rId13"/>
    <p:sldId id="418" r:id="rId14"/>
    <p:sldId id="324" r:id="rId15"/>
    <p:sldId id="325" r:id="rId16"/>
    <p:sldId id="326" r:id="rId17"/>
    <p:sldId id="327" r:id="rId18"/>
    <p:sldId id="328" r:id="rId19"/>
    <p:sldId id="419" r:id="rId20"/>
    <p:sldId id="329" r:id="rId21"/>
    <p:sldId id="331" r:id="rId22"/>
    <p:sldId id="421" r:id="rId23"/>
    <p:sldId id="422" r:id="rId24"/>
    <p:sldId id="423" r:id="rId25"/>
    <p:sldId id="336" r:id="rId26"/>
    <p:sldId id="337" r:id="rId27"/>
    <p:sldId id="339" r:id="rId28"/>
    <p:sldId id="340" r:id="rId29"/>
    <p:sldId id="341" r:id="rId30"/>
    <p:sldId id="342" r:id="rId31"/>
    <p:sldId id="473" r:id="rId32"/>
    <p:sldId id="464" r:id="rId33"/>
    <p:sldId id="465" r:id="rId34"/>
    <p:sldId id="466" r:id="rId35"/>
    <p:sldId id="467" r:id="rId36"/>
    <p:sldId id="424" r:id="rId37"/>
    <p:sldId id="425" r:id="rId38"/>
    <p:sldId id="461" r:id="rId39"/>
    <p:sldId id="350" r:id="rId40"/>
    <p:sldId id="351" r:id="rId41"/>
    <p:sldId id="352" r:id="rId42"/>
    <p:sldId id="357" r:id="rId43"/>
    <p:sldId id="358" r:id="rId44"/>
    <p:sldId id="359" r:id="rId45"/>
    <p:sldId id="479" r:id="rId46"/>
    <p:sldId id="367" r:id="rId47"/>
    <p:sldId id="414" r:id="rId48"/>
    <p:sldId id="427" r:id="rId49"/>
    <p:sldId id="428" r:id="rId50"/>
    <p:sldId id="429" r:id="rId51"/>
    <p:sldId id="432" r:id="rId52"/>
    <p:sldId id="433" r:id="rId53"/>
    <p:sldId id="434" r:id="rId54"/>
    <p:sldId id="435" r:id="rId55"/>
    <p:sldId id="436" r:id="rId56"/>
    <p:sldId id="437" r:id="rId57"/>
    <p:sldId id="441" r:id="rId58"/>
    <p:sldId id="484" r:id="rId59"/>
    <p:sldId id="438" r:id="rId60"/>
    <p:sldId id="443" r:id="rId61"/>
    <p:sldId id="442" r:id="rId62"/>
    <p:sldId id="474" r:id="rId63"/>
    <p:sldId id="485" r:id="rId64"/>
    <p:sldId id="486" r:id="rId65"/>
    <p:sldId id="374" r:id="rId66"/>
    <p:sldId id="445" r:id="rId67"/>
    <p:sldId id="447" r:id="rId68"/>
    <p:sldId id="448" r:id="rId69"/>
    <p:sldId id="444" r:id="rId70"/>
    <p:sldId id="379" r:id="rId71"/>
    <p:sldId id="449" r:id="rId72"/>
    <p:sldId id="450" r:id="rId73"/>
    <p:sldId id="451" r:id="rId74"/>
    <p:sldId id="453" r:id="rId75"/>
    <p:sldId id="430" r:id="rId76"/>
    <p:sldId id="431" r:id="rId77"/>
    <p:sldId id="388" r:id="rId78"/>
    <p:sldId id="455" r:id="rId79"/>
    <p:sldId id="389" r:id="rId80"/>
    <p:sldId id="475" r:id="rId81"/>
    <p:sldId id="393" r:id="rId82"/>
    <p:sldId id="394" r:id="rId83"/>
    <p:sldId id="395" r:id="rId84"/>
    <p:sldId id="396" r:id="rId85"/>
    <p:sldId id="400" r:id="rId86"/>
    <p:sldId id="397" r:id="rId87"/>
    <p:sldId id="459" r:id="rId88"/>
    <p:sldId id="399" r:id="rId89"/>
    <p:sldId id="401" r:id="rId90"/>
    <p:sldId id="402" r:id="rId91"/>
    <p:sldId id="403" r:id="rId92"/>
    <p:sldId id="404" r:id="rId93"/>
    <p:sldId id="405" r:id="rId94"/>
    <p:sldId id="406" r:id="rId95"/>
    <p:sldId id="407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319"/>
            <p14:sldId id="320"/>
            <p14:sldId id="413"/>
            <p14:sldId id="417"/>
            <p14:sldId id="415"/>
            <p14:sldId id="416"/>
            <p14:sldId id="470"/>
            <p14:sldId id="469"/>
            <p14:sldId id="468"/>
            <p14:sldId id="471"/>
            <p14:sldId id="472"/>
            <p14:sldId id="321"/>
            <p14:sldId id="418"/>
            <p14:sldId id="324"/>
            <p14:sldId id="325"/>
            <p14:sldId id="326"/>
            <p14:sldId id="327"/>
            <p14:sldId id="328"/>
            <p14:sldId id="419"/>
            <p14:sldId id="329"/>
            <p14:sldId id="331"/>
            <p14:sldId id="421"/>
            <p14:sldId id="422"/>
            <p14:sldId id="423"/>
            <p14:sldId id="336"/>
            <p14:sldId id="337"/>
            <p14:sldId id="339"/>
            <p14:sldId id="340"/>
            <p14:sldId id="341"/>
            <p14:sldId id="342"/>
            <p14:sldId id="473"/>
            <p14:sldId id="464"/>
            <p14:sldId id="465"/>
            <p14:sldId id="466"/>
            <p14:sldId id="467"/>
            <p14:sldId id="424"/>
            <p14:sldId id="425"/>
            <p14:sldId id="461"/>
            <p14:sldId id="350"/>
            <p14:sldId id="351"/>
            <p14:sldId id="352"/>
            <p14:sldId id="357"/>
            <p14:sldId id="358"/>
            <p14:sldId id="359"/>
            <p14:sldId id="479"/>
            <p14:sldId id="367"/>
            <p14:sldId id="414"/>
            <p14:sldId id="427"/>
            <p14:sldId id="428"/>
            <p14:sldId id="429"/>
            <p14:sldId id="432"/>
            <p14:sldId id="433"/>
            <p14:sldId id="434"/>
            <p14:sldId id="435"/>
            <p14:sldId id="436"/>
            <p14:sldId id="437"/>
            <p14:sldId id="441"/>
            <p14:sldId id="484"/>
            <p14:sldId id="438"/>
            <p14:sldId id="443"/>
            <p14:sldId id="442"/>
            <p14:sldId id="474"/>
            <p14:sldId id="485"/>
            <p14:sldId id="486"/>
            <p14:sldId id="374"/>
            <p14:sldId id="445"/>
            <p14:sldId id="447"/>
            <p14:sldId id="448"/>
            <p14:sldId id="444"/>
            <p14:sldId id="379"/>
            <p14:sldId id="449"/>
            <p14:sldId id="450"/>
            <p14:sldId id="451"/>
            <p14:sldId id="453"/>
            <p14:sldId id="430"/>
            <p14:sldId id="431"/>
            <p14:sldId id="388"/>
            <p14:sldId id="455"/>
            <p14:sldId id="389"/>
            <p14:sldId id="475"/>
            <p14:sldId id="393"/>
            <p14:sldId id="394"/>
            <p14:sldId id="395"/>
            <p14:sldId id="396"/>
            <p14:sldId id="400"/>
            <p14:sldId id="397"/>
            <p14:sldId id="459"/>
            <p14:sldId id="399"/>
            <p14:sldId id="401"/>
            <p14:sldId id="402"/>
            <p14:sldId id="403"/>
            <p14:sldId id="404"/>
            <p14:sldId id="405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0"/>
    <p:restoredTop sz="93888"/>
  </p:normalViewPr>
  <p:slideViewPr>
    <p:cSldViewPr snapToGrid="0" snapToObjects="1">
      <p:cViewPr varScale="1">
        <p:scale>
          <a:sx n="98" d="100"/>
          <a:sy n="98" d="100"/>
        </p:scale>
        <p:origin x="20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82C9-36C4-4043-8412-E8D6875498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992" y="0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992" y="8686404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993" tIns="0" rIns="18993" bIns="0" anchor="b">
            <a:prstTxWarp prst="textNoShape">
              <a:avLst/>
            </a:prstTxWarp>
          </a:bodyPr>
          <a:lstStyle/>
          <a:p>
            <a:pPr algn="r" defTabSz="914822"/>
            <a:r>
              <a:rPr lang="en-US" sz="1000" i="1" dirty="0">
                <a:solidFill>
                  <a:prstClr val="black"/>
                </a:solidFill>
                <a:latin typeface="Book Antiqua" charset="0"/>
              </a:rPr>
              <a:t>7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8686404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" y="0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992" y="0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992" y="8686404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993" tIns="0" rIns="18993" bIns="0" anchor="b">
            <a:prstTxWarp prst="textNoShape">
              <a:avLst/>
            </a:prstTxWarp>
          </a:bodyPr>
          <a:lstStyle/>
          <a:p>
            <a:pPr algn="r" defTabSz="914822"/>
            <a:r>
              <a:rPr lang="en-US" sz="1000" i="1" dirty="0">
                <a:solidFill>
                  <a:prstClr val="black"/>
                </a:solidFill>
                <a:latin typeface="Book Antiqua" charset="0"/>
              </a:rPr>
              <a:t>7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8686404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" y="0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05774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82C9-36C4-4043-8412-E8D68754989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4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5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82C9-36C4-4043-8412-E8D6875498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7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4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56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7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1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9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2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0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4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50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65DF5-22DB-424C-88C6-5DE7B0A5BAAF}" type="slidenum">
              <a:rPr lang="en-US"/>
              <a:pPr/>
              <a:t>83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20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31EB0-11AD-4342-9168-3694BB8EBDB9}" type="slidenum">
              <a:rPr lang="en-US"/>
              <a:pPr/>
              <a:t>84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9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A8E25-7713-DB43-A4BE-AA4D110EFBCA}" type="slidenum">
              <a:rPr lang="en-US"/>
              <a:pPr/>
              <a:t>86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marL="0" marR="0" lvl="1" indent="0" algn="l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Old</a:t>
            </a:r>
            <a:r>
              <a:rPr lang="en-US" baseline="0" dirty="0" smtClean="0"/>
              <a:t> definition: </a:t>
            </a:r>
            <a:r>
              <a:rPr lang="en-US" dirty="0" smtClean="0"/>
              <a:t>edge from </a:t>
            </a:r>
            <a:r>
              <a:rPr lang="en-US" i="1" dirty="0" smtClean="0"/>
              <a:t>Ti </a:t>
            </a:r>
            <a:r>
              <a:rPr lang="en-US" dirty="0" smtClean="0"/>
              <a:t>to </a:t>
            </a:r>
            <a:r>
              <a:rPr lang="en-US" i="1" dirty="0" err="1" smtClean="0"/>
              <a:t>Tj</a:t>
            </a:r>
            <a:r>
              <a:rPr lang="en-US" dirty="0" smtClean="0"/>
              <a:t> if </a:t>
            </a:r>
            <a:r>
              <a:rPr lang="en-US" i="1" dirty="0" err="1" smtClean="0"/>
              <a:t>Tj</a:t>
            </a:r>
            <a:r>
              <a:rPr lang="en-US" i="1" dirty="0" smtClean="0"/>
              <a:t> </a:t>
            </a:r>
            <a:r>
              <a:rPr lang="en-US" dirty="0" smtClean="0"/>
              <a:t>reads/writes an object last written by </a:t>
            </a:r>
            <a:r>
              <a:rPr lang="en-US" i="1" dirty="0" smtClean="0"/>
              <a:t>Ti</a:t>
            </a:r>
            <a:r>
              <a:rPr lang="en-US" dirty="0" smtClean="0"/>
              <a:t>.</a:t>
            </a:r>
          </a:p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7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A8E25-7713-DB43-A4BE-AA4D110EFBCA}" type="slidenum">
              <a:rPr lang="en-US"/>
              <a:pPr/>
              <a:t>87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marL="0" marR="0" lvl="1" indent="0" algn="l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Old</a:t>
            </a:r>
            <a:r>
              <a:rPr lang="en-US" baseline="0" dirty="0" smtClean="0"/>
              <a:t> definition: </a:t>
            </a:r>
            <a:r>
              <a:rPr lang="en-US" dirty="0" smtClean="0"/>
              <a:t>edge from </a:t>
            </a:r>
            <a:r>
              <a:rPr lang="en-US" i="1" dirty="0" smtClean="0"/>
              <a:t>Ti </a:t>
            </a:r>
            <a:r>
              <a:rPr lang="en-US" dirty="0" smtClean="0"/>
              <a:t>to </a:t>
            </a:r>
            <a:r>
              <a:rPr lang="en-US" i="1" dirty="0" err="1" smtClean="0"/>
              <a:t>Tj</a:t>
            </a:r>
            <a:r>
              <a:rPr lang="en-US" dirty="0" smtClean="0"/>
              <a:t> if </a:t>
            </a:r>
            <a:r>
              <a:rPr lang="en-US" i="1" dirty="0" err="1" smtClean="0"/>
              <a:t>Tj</a:t>
            </a:r>
            <a:r>
              <a:rPr lang="en-US" i="1" dirty="0" smtClean="0"/>
              <a:t> </a:t>
            </a:r>
            <a:r>
              <a:rPr lang="en-US" dirty="0" smtClean="0"/>
              <a:t>reads/writes an object last written by </a:t>
            </a:r>
            <a:r>
              <a:rPr lang="en-US" i="1" dirty="0" smtClean="0"/>
              <a:t>Ti</a:t>
            </a:r>
            <a:r>
              <a:rPr lang="en-US" dirty="0" smtClean="0"/>
              <a:t>.</a:t>
            </a:r>
          </a:p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17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84C5-F5FD-3544-8E8D-7E5A1F599A31}" type="slidenum">
              <a:rPr lang="en-US"/>
              <a:pPr/>
              <a:t>88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3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elioxman.blogspot.com</a:t>
            </a:r>
            <a:r>
              <a:rPr lang="en-US" dirty="0" smtClean="0"/>
              <a:t>/2013/02/</a:t>
            </a:r>
            <a:r>
              <a:rPr lang="en-US" dirty="0" err="1" smtClean="0"/>
              <a:t>postgres-deadlock.html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D1CC-2DD0-9340-8C33-E66EE752760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2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062BF-8938-6540-89F8-D1AD1892A69D}" type="slidenum">
              <a:rPr lang="en-US"/>
              <a:pPr/>
              <a:t>91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38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F5DD7-FAF4-D641-B895-45387F53778E}" type="slidenum">
              <a:rPr lang="en-US"/>
              <a:pPr/>
              <a:t>92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010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C3445-4911-6741-B235-1793BEBFC7C1}" type="slidenum">
              <a:rPr lang="en-US"/>
              <a:pPr/>
              <a:t>93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9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7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4AE58-52BE-A945-B375-FFE6610ACD02}" type="slidenum">
              <a:rPr lang="en-US"/>
              <a:pPr/>
              <a:t>94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rIns="90353"/>
          <a:lstStyle/>
          <a:p>
            <a:pPr defTabSz="8973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6543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Lectures 8 &amp;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3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0833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Keep in mind the tradeoffs here as motivation for the mechanisms we introduce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Main memory: fast but limited capacity, volatile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Vs. Disk: slow but large capacity, durable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Our model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38200" y="372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High-level: Disk vs. Main Memory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91632" y="5230368"/>
            <a:ext cx="520873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How do we effectively utilize </a:t>
            </a:r>
            <a:r>
              <a:rPr lang="en-US" sz="2800" b="1" i="1" dirty="0" smtClean="0">
                <a:latin typeface="+mj-lt"/>
              </a:rPr>
              <a:t>both</a:t>
            </a:r>
            <a:r>
              <a:rPr lang="en-US" sz="2800" dirty="0" smtClean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5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Transactions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0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Transactions: Basic Definition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10163"/>
            <a:ext cx="7020339" cy="2358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A </a:t>
            </a:r>
            <a:r>
              <a:rPr lang="en-US" sz="3600" b="1" u="sng" dirty="0">
                <a:latin typeface="+mj-lt"/>
              </a:rPr>
              <a:t>transaction </a:t>
            </a:r>
            <a:r>
              <a:rPr lang="en-US" sz="3600" b="1" u="sng" dirty="0" smtClean="0">
                <a:latin typeface="+mj-lt"/>
              </a:rPr>
              <a:t>(“TXN”) </a:t>
            </a:r>
            <a:r>
              <a:rPr lang="en-US" sz="3600" dirty="0">
                <a:latin typeface="+mj-lt"/>
              </a:rPr>
              <a:t>is </a:t>
            </a:r>
            <a:r>
              <a:rPr lang="en-US" sz="3600" dirty="0" smtClean="0">
                <a:latin typeface="+mj-lt"/>
              </a:rPr>
              <a:t>a sequence of one or more </a:t>
            </a:r>
            <a:r>
              <a:rPr lang="en-US" sz="3600" b="1" i="1" dirty="0" smtClean="0">
                <a:latin typeface="+mj-lt"/>
              </a:rPr>
              <a:t>operations</a:t>
            </a:r>
            <a:r>
              <a:rPr lang="en-US" sz="3600" dirty="0" smtClean="0">
                <a:latin typeface="+mj-lt"/>
              </a:rPr>
              <a:t> (reads or writes) which reflects </a:t>
            </a:r>
            <a:r>
              <a:rPr lang="en-US" sz="3600" b="1" i="1" dirty="0" smtClean="0">
                <a:latin typeface="+mj-lt"/>
              </a:rPr>
              <a:t>a single real-world transition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10622" y="4416642"/>
            <a:ext cx="5570756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START TRANSACTION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= Price – 1.99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‘Gizmo’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Transactions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15177" y="1710163"/>
            <a:ext cx="33025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the real world, a TXN either happened completely or not at all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7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Transactions: Basic Definition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1710163"/>
            <a:ext cx="708660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u="sng" dirty="0">
                <a:latin typeface="+mj-lt"/>
              </a:rPr>
              <a:t>transaction </a:t>
            </a:r>
            <a:r>
              <a:rPr lang="en-US" sz="2800" b="1" u="sng" dirty="0" smtClean="0">
                <a:latin typeface="+mj-lt"/>
              </a:rPr>
              <a:t>(“TXN”) </a:t>
            </a:r>
            <a:r>
              <a:rPr lang="en-US" sz="2800" dirty="0">
                <a:latin typeface="+mj-lt"/>
              </a:rPr>
              <a:t>is </a:t>
            </a:r>
            <a:r>
              <a:rPr lang="en-US" sz="2800" dirty="0" smtClean="0">
                <a:latin typeface="+mj-lt"/>
              </a:rPr>
              <a:t>a sequence of one or more </a:t>
            </a:r>
            <a:r>
              <a:rPr lang="en-US" sz="2800" b="1" i="1" dirty="0" smtClean="0">
                <a:latin typeface="+mj-lt"/>
              </a:rPr>
              <a:t>operations</a:t>
            </a:r>
            <a:r>
              <a:rPr lang="en-US" sz="2800" dirty="0" smtClean="0">
                <a:latin typeface="+mj-lt"/>
              </a:rPr>
              <a:t> (reads or writes) which reflects </a:t>
            </a:r>
            <a:r>
              <a:rPr lang="en-US" sz="2800" b="1" i="1" dirty="0" smtClean="0">
                <a:latin typeface="+mj-lt"/>
              </a:rPr>
              <a:t>a single real-world transition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Transactions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15178" y="1710163"/>
            <a:ext cx="3349632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the real world, a TXN either happened completely or not at all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460140"/>
            <a:ext cx="766689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u="sng" dirty="0" smtClean="0">
                <a:latin typeface="+mj-lt"/>
              </a:rPr>
              <a:t>Examples:</a:t>
            </a:r>
          </a:p>
          <a:p>
            <a:pPr>
              <a:lnSpc>
                <a:spcPct val="80000"/>
              </a:lnSpc>
            </a:pPr>
            <a:endParaRPr lang="en-US" sz="3200" u="sng" dirty="0" smtClean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Transfer </a:t>
            </a:r>
            <a:r>
              <a:rPr lang="en-US" sz="3200" dirty="0">
                <a:latin typeface="+mj-lt"/>
              </a:rPr>
              <a:t>money between </a:t>
            </a:r>
            <a:r>
              <a:rPr lang="en-US" sz="3200" dirty="0" smtClean="0">
                <a:latin typeface="+mj-lt"/>
              </a:rPr>
              <a:t>accounts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sz="3200" dirty="0" smtClean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Purchase </a:t>
            </a:r>
            <a:r>
              <a:rPr lang="en-US" sz="3200" dirty="0">
                <a:latin typeface="+mj-lt"/>
              </a:rPr>
              <a:t>a group of </a:t>
            </a:r>
            <a:r>
              <a:rPr lang="en-US" sz="3200" dirty="0" smtClean="0">
                <a:latin typeface="+mj-lt"/>
              </a:rPr>
              <a:t>products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sz="3200" dirty="0" smtClean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sz="3200" dirty="0" smtClean="0">
                <a:latin typeface="+mj-lt"/>
              </a:rPr>
              <a:t>Register </a:t>
            </a:r>
            <a:r>
              <a:rPr lang="en-US" sz="3200" dirty="0">
                <a:latin typeface="+mj-lt"/>
              </a:rPr>
              <a:t>for a class (either waitlist or allocated)</a:t>
            </a:r>
          </a:p>
        </p:txBody>
      </p:sp>
    </p:spTree>
    <p:extLst>
      <p:ext uri="{BB962C8B-B14F-4D97-AF65-F5344CB8AC3E}">
        <p14:creationId xmlns:p14="http://schemas.microsoft.com/office/powerpoint/2010/main" val="2063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183D-EB8C-7948-B894-9197A7561CA7}" type="slidenum">
              <a:rPr lang="en-US"/>
              <a:pPr/>
              <a:t>14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Transactions in SQL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“ad-hoc” SQL:</a:t>
            </a:r>
          </a:p>
          <a:p>
            <a:pPr lvl="1"/>
            <a:r>
              <a:rPr lang="en-US" dirty="0"/>
              <a:t>Default: each statement = one transaction</a:t>
            </a:r>
          </a:p>
          <a:p>
            <a:pPr lvl="1"/>
            <a:endParaRPr lang="en-US" dirty="0"/>
          </a:p>
          <a:p>
            <a:r>
              <a:rPr lang="en-US" dirty="0"/>
              <a:t>In a </a:t>
            </a:r>
            <a:r>
              <a:rPr lang="en-US" dirty="0" smtClean="0"/>
              <a:t>program, multiple statements can be grouped together as a transaction: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Transactions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04850" y="3790302"/>
            <a:ext cx="8174033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START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TRANSACTION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Bank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amount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amount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–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100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name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‘Bob’</a:t>
            </a:r>
            <a:endParaRPr lang="en-US" sz="2400" dirty="0" smtClean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Bank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amount = amount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+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100 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name =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‘Joe’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Transaction for </a:t>
            </a:r>
            <a:r>
              <a:rPr lang="en-US" dirty="0" smtClean="0"/>
              <a:t>INLS 623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3878"/>
            <a:ext cx="8229600" cy="321967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Note: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assume that the DBMS </a:t>
            </a:r>
            <a:r>
              <a:rPr lang="en-US" i="1" dirty="0" smtClean="0"/>
              <a:t>only </a:t>
            </a:r>
            <a:r>
              <a:rPr lang="en-US" dirty="0" smtClean="0"/>
              <a:t>sees </a:t>
            </a:r>
            <a:r>
              <a:rPr lang="en-US" u="sng" dirty="0"/>
              <a:t>reads and writes to </a:t>
            </a:r>
            <a:r>
              <a:rPr lang="en-US" u="sng" dirty="0" smtClean="0"/>
              <a:t>data</a:t>
            </a:r>
            <a:endParaRPr lang="en-US" u="sng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User </a:t>
            </a:r>
            <a:r>
              <a:rPr lang="en-US" dirty="0"/>
              <a:t>may do much </a:t>
            </a:r>
            <a:r>
              <a:rPr lang="en-US" dirty="0" smtClean="0"/>
              <a:t>more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real systems, databases do have more info...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Transactions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3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Motivation for Transactions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8429"/>
            <a:ext cx="8432409" cy="48768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Grouping user actions (reads &amp; writes) into coherent </a:t>
            </a:r>
            <a:r>
              <a:rPr lang="en-US" i="1" dirty="0" smtClean="0"/>
              <a:t>transactions </a:t>
            </a:r>
            <a:r>
              <a:rPr lang="en-US" dirty="0" smtClean="0"/>
              <a:t>helps with two goals: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Recovery &amp; Durability</a:t>
            </a:r>
            <a:r>
              <a:rPr lang="en-US" dirty="0" smtClean="0"/>
              <a:t>:  Keeping the DBMS data consistent  and durable in the face of crashes, aborts, system shutdowns, etc.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Concurrency:</a:t>
            </a:r>
            <a:r>
              <a:rPr lang="en-US" dirty="0" smtClean="0"/>
              <a:t>  Achieving better performance by parallelizing TXNs </a:t>
            </a:r>
            <a:r>
              <a:rPr lang="en-US" i="1" dirty="0" smtClean="0"/>
              <a:t>without</a:t>
            </a:r>
            <a:r>
              <a:rPr lang="en-US" dirty="0" smtClean="0"/>
              <a:t> creating anomalies</a:t>
            </a:r>
            <a:endParaRPr lang="en-US" b="1" u="sng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864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08235" y="3288128"/>
            <a:ext cx="19702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This lecture!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0609" y="4885568"/>
            <a:ext cx="27200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+mj-lt"/>
              </a:rPr>
              <a:t>Maybe next time!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708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8429"/>
            <a:ext cx="10515600" cy="3204586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/>
              <a:t>1. Recovery &amp; Durability</a:t>
            </a:r>
            <a:r>
              <a:rPr lang="en-US" sz="3600" dirty="0" smtClean="0"/>
              <a:t> of </a:t>
            </a:r>
            <a:r>
              <a:rPr lang="en-US" sz="3600" dirty="0"/>
              <a:t>user </a:t>
            </a:r>
            <a:r>
              <a:rPr lang="en-US" sz="3600" dirty="0" smtClean="0"/>
              <a:t>data </a:t>
            </a:r>
            <a:r>
              <a:rPr lang="en-US" sz="3600" dirty="0"/>
              <a:t>is essential for </a:t>
            </a:r>
            <a:r>
              <a:rPr lang="en-US" sz="3600" dirty="0" smtClean="0"/>
              <a:t>reliable DBMS usage</a:t>
            </a:r>
            <a:endParaRPr lang="en-US" sz="3600" dirty="0"/>
          </a:p>
          <a:p>
            <a:pPr lvl="1">
              <a:buSzPct val="75000"/>
            </a:pPr>
            <a:endParaRPr lang="en-US" sz="2800" dirty="0" smtClean="0"/>
          </a:p>
          <a:p>
            <a:pPr lvl="1">
              <a:buSzPct val="75000"/>
            </a:pPr>
            <a:r>
              <a:rPr lang="en-US" sz="2800" dirty="0" smtClean="0"/>
              <a:t>The DBMS may experience crashes (e.g. power outages, etc.)</a:t>
            </a:r>
          </a:p>
          <a:p>
            <a:pPr lvl="1">
              <a:buSzPct val="75000"/>
            </a:pPr>
            <a:endParaRPr lang="en-US" sz="2800" dirty="0" smtClean="0"/>
          </a:p>
          <a:p>
            <a:pPr lvl="1">
              <a:buSzPct val="75000"/>
            </a:pPr>
            <a:r>
              <a:rPr lang="en-US" sz="2800" dirty="0" smtClean="0"/>
              <a:t>Individual TXNs may be aborted (e.g. by the user)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4498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Motivation: Recovery &amp; Durability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38200" y="5205045"/>
            <a:ext cx="105156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200" b="1" dirty="0">
                <a:latin typeface="+mj-lt"/>
              </a:rPr>
              <a:t>Idea</a:t>
            </a:r>
            <a:r>
              <a:rPr lang="en-US" sz="3200" dirty="0">
                <a:latin typeface="+mj-lt"/>
              </a:rPr>
              <a:t>: Make sure that TXNs are either </a:t>
            </a:r>
            <a:r>
              <a:rPr lang="en-US" sz="3200" b="1" dirty="0">
                <a:latin typeface="+mj-lt"/>
              </a:rPr>
              <a:t>durably stored in full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dirty="0">
                <a:latin typeface="+mj-lt"/>
              </a:rPr>
              <a:t>or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not at all</a:t>
            </a:r>
            <a:r>
              <a:rPr lang="en-US" sz="3200" dirty="0">
                <a:latin typeface="+mj-lt"/>
              </a:rPr>
              <a:t>; keep log to be able to “roll-back” TXNs</a:t>
            </a:r>
          </a:p>
        </p:txBody>
      </p:sp>
    </p:spTree>
    <p:extLst>
      <p:ext uri="{BB962C8B-B14F-4D97-AF65-F5344CB8AC3E}">
        <p14:creationId xmlns:p14="http://schemas.microsoft.com/office/powerpoint/2010/main" val="33694669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D84F-A299-5F4C-B5FB-7CC6EC81AF43}" type="slidenum">
              <a:rPr lang="en-US"/>
              <a:pPr/>
              <a:t>18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</a:t>
            </a:r>
            <a:r>
              <a:rPr lang="en-US" dirty="0" smtClean="0"/>
              <a:t>crashes / aborts</a:t>
            </a:r>
            <a:endParaRPr lang="en-US" dirty="0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101958" y="2223185"/>
            <a:ext cx="7988084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1: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INSERT INTO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SmallProduct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(name, price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price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&lt;= 0.99</a:t>
            </a:r>
          </a:p>
          <a:p>
            <a:pPr eaLnBrk="0" hangingPunct="0"/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DELETE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&lt;=0.99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4271012" y="5790908"/>
            <a:ext cx="36499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smtClean="0">
                <a:latin typeface="+mj-lt"/>
              </a:rPr>
              <a:t>What goes wrong?</a:t>
            </a:r>
            <a:endParaRPr lang="en-US" sz="36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276579"/>
            <a:ext cx="12192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2715"/>
            <a:ext cx="12192000" cy="168386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59982" y="3601255"/>
            <a:ext cx="22594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+mj-lt"/>
              </a:rPr>
              <a:t>Crash / abort!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4498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Motivation: Recovery &amp; Durability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6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D84F-A299-5F4C-B5FB-7CC6EC81AF43}" type="slidenum">
              <a:rPr lang="en-US"/>
              <a:pPr/>
              <a:t>19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</a:t>
            </a:r>
            <a:r>
              <a:rPr lang="en-US" dirty="0" smtClean="0"/>
              <a:t>crashes / aborts</a:t>
            </a:r>
            <a:endParaRPr lang="en-US" dirty="0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1640292" y="1690688"/>
            <a:ext cx="8911414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1: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START TRANSACTION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INSERT 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INTO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SmallProduct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(name, price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)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price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Product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price &lt;= 0.99</a:t>
            </a:r>
          </a:p>
          <a:p>
            <a:pPr eaLnBrk="0" hangingPunct="0"/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DELETE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price &lt;=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0.99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COMMIT OR ROLLBACK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1273881" y="5892581"/>
            <a:ext cx="96442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Now we’d be fine!  We’ll see how / why this lecture</a:t>
            </a:r>
            <a:endParaRPr lang="en-US" sz="36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4498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Motivation: Recovery &amp; Durability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6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pair of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25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Transactions</a:t>
            </a:r>
            <a:r>
              <a:rPr lang="en-US" dirty="0" smtClean="0"/>
              <a:t> are a programming abstraction that enables the DBMS to handle recovery and concurrency for users.</a:t>
            </a:r>
          </a:p>
          <a:p>
            <a:endParaRPr lang="en-US" dirty="0" smtClean="0"/>
          </a:p>
          <a:p>
            <a:r>
              <a:rPr lang="en-US" b="1" dirty="0" smtClean="0"/>
              <a:t>Application: </a:t>
            </a:r>
            <a:r>
              <a:rPr lang="en-US" dirty="0" smtClean="0"/>
              <a:t>Transactions are critical for users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casual </a:t>
            </a:r>
            <a:r>
              <a:rPr lang="en-US" dirty="0" smtClean="0"/>
              <a:t>users of data processing systems!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 smtClean="0"/>
              <a:t>Fundamentals: </a:t>
            </a:r>
            <a:r>
              <a:rPr lang="en-US" dirty="0" smtClean="0"/>
              <a:t>The basics of </a:t>
            </a:r>
            <a:r>
              <a:rPr lang="en-US" b="1" dirty="0" smtClean="0"/>
              <a:t>how</a:t>
            </a:r>
            <a:r>
              <a:rPr lang="en-US" dirty="0" smtClean="0"/>
              <a:t> TXNs work</a:t>
            </a:r>
          </a:p>
          <a:p>
            <a:pPr lvl="1"/>
            <a:r>
              <a:rPr lang="en-US" dirty="0" smtClean="0"/>
              <a:t>Transaction processing is part of the debate around new data processing systems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Give you enough information to understand how TXNs work, and the main concerns with using them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Lectures 8 &amp;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3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8429"/>
            <a:ext cx="10515600" cy="3443737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 smtClean="0"/>
              <a:t>2. Concurrent</a:t>
            </a:r>
            <a:r>
              <a:rPr lang="en-US" sz="3600" u="sng" dirty="0" smtClean="0"/>
              <a:t> </a:t>
            </a:r>
            <a:r>
              <a:rPr lang="en-US" sz="3600" dirty="0"/>
              <a:t>execution of user programs is essential for good DBMS performance.</a:t>
            </a:r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</a:pPr>
            <a:r>
              <a:rPr lang="en-US" sz="2800" dirty="0" smtClean="0"/>
              <a:t>Disk </a:t>
            </a:r>
            <a:r>
              <a:rPr lang="en-US" sz="2800" dirty="0"/>
              <a:t>accesses </a:t>
            </a:r>
            <a:r>
              <a:rPr lang="en-US" sz="2800" dirty="0" smtClean="0"/>
              <a:t>may be frequent </a:t>
            </a:r>
            <a:r>
              <a:rPr lang="en-US" sz="2800" dirty="0"/>
              <a:t>and </a:t>
            </a:r>
            <a:r>
              <a:rPr lang="en-US" sz="2800" b="1" dirty="0" smtClean="0"/>
              <a:t>slow</a:t>
            </a:r>
            <a:r>
              <a:rPr lang="en-US" sz="2800" dirty="0" smtClean="0"/>
              <a:t>- optimize for throughput (# of TXNs), trade for latency (time for any one TXN)</a:t>
            </a:r>
            <a:endParaRPr lang="en-US" sz="2800" b="1" dirty="0" smtClean="0"/>
          </a:p>
          <a:p>
            <a:pPr lvl="1">
              <a:buSzPct val="75000"/>
            </a:pPr>
            <a:endParaRPr lang="en-US" sz="2800" b="1" dirty="0"/>
          </a:p>
          <a:p>
            <a:pPr lvl="1">
              <a:buSzPct val="75000"/>
            </a:pPr>
            <a:r>
              <a:rPr lang="en-US" sz="2800" dirty="0" smtClean="0"/>
              <a:t>Users should still be able to execute TXNs as if in </a:t>
            </a:r>
            <a:r>
              <a:rPr lang="en-US" sz="2800" b="1" dirty="0" smtClean="0"/>
              <a:t>isolation</a:t>
            </a:r>
            <a:r>
              <a:rPr lang="en-US" sz="2800" dirty="0" smtClean="0"/>
              <a:t> and such that </a:t>
            </a:r>
            <a:r>
              <a:rPr lang="en-US" sz="2800" b="1" dirty="0" smtClean="0"/>
              <a:t>consistency </a:t>
            </a:r>
            <a:r>
              <a:rPr lang="en-US" sz="2800" dirty="0" smtClean="0"/>
              <a:t>is maintained</a:t>
            </a:r>
          </a:p>
          <a:p>
            <a:pPr lvl="2">
              <a:buSzPct val="75000"/>
            </a:pP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74763" y="5158252"/>
            <a:ext cx="924247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ctr">
              <a:buSzPct val="75000"/>
            </a:pPr>
            <a:r>
              <a:rPr lang="en-US" sz="3200" b="1" dirty="0">
                <a:latin typeface="+mj-lt"/>
              </a:rPr>
              <a:t>Idea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smtClean="0">
                <a:latin typeface="+mj-lt"/>
              </a:rPr>
              <a:t>Have the DBMS handle running several user TXNs concurrently, in order to keep </a:t>
            </a:r>
            <a:r>
              <a:rPr lang="en-US" sz="3200" dirty="0">
                <a:latin typeface="+mj-lt"/>
              </a:rPr>
              <a:t>CPUs </a:t>
            </a:r>
            <a:r>
              <a:rPr lang="en-US" sz="3200" dirty="0" smtClean="0">
                <a:latin typeface="+mj-lt"/>
              </a:rPr>
              <a:t>humming…</a:t>
            </a:r>
            <a:endParaRPr lang="en-US" sz="32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778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Motivation: Concurrency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9424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4A7-EB86-3047-A92D-BCA70D7BDD47}" type="slidenum">
              <a:rPr lang="en-US"/>
              <a:pPr/>
              <a:t>21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users: single statements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846924" y="2102543"/>
            <a:ext cx="6494085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1: 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Price = Price – 1.99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‘Gizmo’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2: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Product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Price = Price*0.5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=‘Gizmo’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1348353" y="5584805"/>
            <a:ext cx="943846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Two managers attempt to discount </a:t>
            </a:r>
            <a:r>
              <a:rPr lang="en-US" sz="2800" dirty="0" smtClean="0">
                <a:latin typeface="+mj-lt"/>
              </a:rPr>
              <a:t>products </a:t>
            </a:r>
            <a:r>
              <a:rPr lang="en-US" sz="2800" i="1" dirty="0" smtClean="0">
                <a:latin typeface="+mj-lt"/>
              </a:rPr>
              <a:t>concurrently-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What could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778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Motivation: Concurrency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7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4A7-EB86-3047-A92D-BCA70D7BDD47}" type="slidenum">
              <a:rPr lang="en-US"/>
              <a:pPr/>
              <a:t>22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users: single statements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564785" y="1560255"/>
            <a:ext cx="7417415" cy="4154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1: START TRANSACTION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Price = Price – 1.99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‘Gizmo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’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COMMIT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/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2: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START TRANSACTION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	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Price = Price*0.5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=‘Gizmo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’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419847" y="6041580"/>
            <a:ext cx="370729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Now works like a </a:t>
            </a:r>
            <a:r>
              <a:rPr lang="en-US" sz="2800" dirty="0" smtClean="0">
                <a:latin typeface="+mj-lt"/>
              </a:rPr>
              <a:t>charm</a:t>
            </a:r>
            <a:endParaRPr lang="en-US" sz="28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778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  &gt;  Motivation: Concurrency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Properties of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8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u="sng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tomicity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b="1" u="sng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onsistency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b="1" u="sng" dirty="0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solation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b="1" u="sng" dirty="0" smtClean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urability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272-E65E-2F47-A732-A2A079177C44}" type="slidenum">
              <a:rPr lang="en-US"/>
              <a:pPr/>
              <a:t>25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Transaction </a:t>
            </a:r>
            <a:r>
              <a:rPr lang="en-US" dirty="0" smtClean="0"/>
              <a:t>Properties: ACID</a:t>
            </a:r>
            <a:endParaRPr lang="en-US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tomic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State shows either all the effects of </a:t>
            </a:r>
            <a:r>
              <a:rPr lang="en-US" dirty="0" err="1"/>
              <a:t>txn</a:t>
            </a:r>
            <a:r>
              <a:rPr lang="en-US" dirty="0"/>
              <a:t>, or none of them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onsistent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Txn</a:t>
            </a:r>
            <a:r>
              <a:rPr lang="en-US" dirty="0"/>
              <a:t> moves from a state where integrity holds, to another where integrity holds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solated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Effect of </a:t>
            </a:r>
            <a:r>
              <a:rPr lang="en-US" dirty="0" err="1"/>
              <a:t>txns</a:t>
            </a:r>
            <a:r>
              <a:rPr lang="en-US" dirty="0"/>
              <a:t> is the same as </a:t>
            </a:r>
            <a:r>
              <a:rPr lang="en-US" dirty="0" err="1"/>
              <a:t>txns</a:t>
            </a:r>
            <a:r>
              <a:rPr lang="en-US" dirty="0"/>
              <a:t> running one after another (</a:t>
            </a:r>
            <a:r>
              <a:rPr lang="en-US" dirty="0" err="1"/>
              <a:t>ie</a:t>
            </a:r>
            <a:r>
              <a:rPr lang="en-US" dirty="0"/>
              <a:t> looks like batch mode)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urable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Once a </a:t>
            </a:r>
            <a:r>
              <a:rPr lang="en-US" dirty="0" err="1"/>
              <a:t>txn</a:t>
            </a:r>
            <a:r>
              <a:rPr lang="en-US" dirty="0"/>
              <a:t> has committed, its effects remain in the database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5355" y="6019512"/>
            <a:ext cx="62412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ACID is/was source of great debate!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2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1B8B-FADB-7C43-801A-767EAE3497C9}" type="slidenum">
              <a:rPr lang="en-US"/>
              <a:pPr/>
              <a:t>26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</a:t>
            </a:r>
            <a:r>
              <a:rPr lang="en-US" dirty="0"/>
              <a:t>CID: </a:t>
            </a:r>
            <a:r>
              <a:rPr lang="en-US" b="1" u="sng" dirty="0"/>
              <a:t>A</a:t>
            </a:r>
            <a:r>
              <a:rPr lang="en-US" dirty="0"/>
              <a:t>tomicity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TXN’s </a:t>
            </a:r>
            <a:r>
              <a:rPr lang="en-US" sz="3200" dirty="0"/>
              <a:t>activities are atomic: </a:t>
            </a:r>
            <a:r>
              <a:rPr lang="en-US" sz="3200" b="1" dirty="0"/>
              <a:t>all or </a:t>
            </a:r>
            <a:r>
              <a:rPr lang="en-US" sz="3200" b="1" dirty="0" smtClean="0"/>
              <a:t>nothing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Intuitively: in the real world, a transaction is something that would either occur </a:t>
            </a:r>
            <a:r>
              <a:rPr lang="en-US" sz="3200" i="1" dirty="0" smtClean="0"/>
              <a:t>completely</a:t>
            </a:r>
            <a:r>
              <a:rPr lang="en-US" sz="3200" dirty="0" smtClean="0"/>
              <a:t> or </a:t>
            </a:r>
            <a:r>
              <a:rPr lang="en-US" sz="3200" i="1" dirty="0" smtClean="0"/>
              <a:t>not at all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Two </a:t>
            </a:r>
            <a:r>
              <a:rPr lang="en-US" sz="3200" dirty="0"/>
              <a:t>possible outcomes for a </a:t>
            </a:r>
            <a:r>
              <a:rPr lang="en-US" sz="3200" dirty="0" smtClean="0"/>
              <a:t>TXN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It </a:t>
            </a:r>
            <a:r>
              <a:rPr lang="en-US" sz="3200" i="1" dirty="0"/>
              <a:t>commits</a:t>
            </a:r>
            <a:r>
              <a:rPr lang="en-US" sz="3200" dirty="0"/>
              <a:t>: all the changes are made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It </a:t>
            </a:r>
            <a:r>
              <a:rPr lang="en-US" sz="3200" i="1" dirty="0"/>
              <a:t>aborts</a:t>
            </a:r>
            <a:r>
              <a:rPr lang="en-US" sz="3200" dirty="0"/>
              <a:t>: no changes are </a:t>
            </a:r>
            <a:r>
              <a:rPr lang="en-US" sz="3200" dirty="0" smtClean="0"/>
              <a:t>made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682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2  &gt;  Atomicity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49F1-D323-4347-B6C3-6B3BCD07372F}" type="slidenum">
              <a:rPr lang="en-US"/>
              <a:pPr/>
              <a:t>27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="1" u="sng" dirty="0"/>
              <a:t>C</a:t>
            </a:r>
            <a:r>
              <a:rPr lang="en-US" dirty="0"/>
              <a:t>ID: </a:t>
            </a:r>
            <a:r>
              <a:rPr lang="en-US" b="1" u="sng" dirty="0"/>
              <a:t>C</a:t>
            </a:r>
            <a:r>
              <a:rPr lang="en-US" dirty="0"/>
              <a:t>onsistency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tables must </a:t>
            </a:r>
            <a:r>
              <a:rPr lang="en-US" dirty="0" smtClean="0"/>
              <a:t>always satisfy </a:t>
            </a:r>
            <a:r>
              <a:rPr lang="en-US" dirty="0"/>
              <a:t>user-specified </a:t>
            </a:r>
            <a:r>
              <a:rPr lang="en-US" b="1" i="1" dirty="0"/>
              <a:t>integrity constraints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Examples:</a:t>
            </a:r>
          </a:p>
          <a:p>
            <a:pPr lvl="2"/>
            <a:r>
              <a:rPr lang="en-US" dirty="0" smtClean="0"/>
              <a:t>Account </a:t>
            </a:r>
            <a:r>
              <a:rPr lang="en-US" dirty="0"/>
              <a:t>number is unique</a:t>
            </a:r>
          </a:p>
          <a:p>
            <a:pPr lvl="2"/>
            <a:r>
              <a:rPr lang="en-US" dirty="0"/>
              <a:t>Stock amount can’t be negative</a:t>
            </a:r>
          </a:p>
          <a:p>
            <a:pPr lvl="2"/>
            <a:r>
              <a:rPr lang="en-US" dirty="0"/>
              <a:t>Sum of </a:t>
            </a:r>
            <a:r>
              <a:rPr lang="en-US" i="1" dirty="0"/>
              <a:t>debits </a:t>
            </a:r>
            <a:r>
              <a:rPr lang="en-US" dirty="0"/>
              <a:t>and of </a:t>
            </a:r>
            <a:r>
              <a:rPr lang="en-US" i="1" dirty="0"/>
              <a:t>credits</a:t>
            </a:r>
            <a:r>
              <a:rPr lang="en-US" dirty="0"/>
              <a:t> is 0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consistency is achieved: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Programmer makes sure a </a:t>
            </a:r>
            <a:r>
              <a:rPr lang="en-US" dirty="0" err="1"/>
              <a:t>txn</a:t>
            </a:r>
            <a:r>
              <a:rPr lang="en-US" dirty="0"/>
              <a:t> takes a consistent state to a consistent state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System</a:t>
            </a:r>
            <a:r>
              <a:rPr lang="en-US" dirty="0"/>
              <a:t> makes sure that the </a:t>
            </a:r>
            <a:r>
              <a:rPr lang="en-US" dirty="0" err="1"/>
              <a:t>txn</a:t>
            </a:r>
            <a:r>
              <a:rPr lang="en-US" dirty="0"/>
              <a:t> is </a:t>
            </a:r>
            <a:r>
              <a:rPr lang="en-US" b="1" dirty="0"/>
              <a:t>atomic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2842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2  &gt;  Consistency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5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DC80-09C5-A848-8F8E-33ED83559B32}" type="slidenum">
              <a:rPr lang="en-US"/>
              <a:pPr/>
              <a:t>28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</a:t>
            </a:r>
            <a:r>
              <a:rPr lang="en-US" b="1" u="sng" dirty="0"/>
              <a:t>I</a:t>
            </a:r>
            <a:r>
              <a:rPr lang="en-US" dirty="0"/>
              <a:t>D: </a:t>
            </a:r>
            <a:r>
              <a:rPr lang="en-US" b="1" u="sng" dirty="0"/>
              <a:t>I</a:t>
            </a:r>
            <a:r>
              <a:rPr lang="en-US" dirty="0"/>
              <a:t>solation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transaction executes concurrently with other </a:t>
            </a:r>
            <a:r>
              <a:rPr lang="en-US" sz="3200" dirty="0" smtClean="0"/>
              <a:t>transactions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Isolation</a:t>
            </a:r>
            <a:r>
              <a:rPr lang="en-US" sz="3200" dirty="0"/>
              <a:t>: the effect is as if each transaction executes in </a:t>
            </a:r>
            <a:r>
              <a:rPr lang="en-US" sz="3200" i="1" dirty="0"/>
              <a:t>isolation</a:t>
            </a:r>
            <a:r>
              <a:rPr lang="en-US" sz="3200" dirty="0"/>
              <a:t> of the </a:t>
            </a:r>
            <a:r>
              <a:rPr lang="en-US" sz="3200" dirty="0" smtClean="0"/>
              <a:t>others.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2800" dirty="0" smtClean="0"/>
              <a:t>E.g. Should not be able to observe changes from other transactions during the run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2  &gt;  Isolation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8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F8FB-4A41-0144-97D8-403CCF4A5DD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</a:t>
            </a:r>
            <a:r>
              <a:rPr lang="en-US" b="1" u="sng" dirty="0"/>
              <a:t>D</a:t>
            </a:r>
            <a:r>
              <a:rPr lang="en-US" dirty="0"/>
              <a:t>: </a:t>
            </a:r>
            <a:r>
              <a:rPr lang="en-US" b="1" u="sng" dirty="0"/>
              <a:t>D</a:t>
            </a:r>
            <a:r>
              <a:rPr lang="en-US" dirty="0"/>
              <a:t>urability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effect of a </a:t>
            </a:r>
            <a:r>
              <a:rPr lang="en-US" sz="3200" dirty="0" smtClean="0"/>
              <a:t>TXN must </a:t>
            </a:r>
            <a:r>
              <a:rPr lang="en-US" sz="3200" dirty="0"/>
              <a:t>continue to </a:t>
            </a:r>
            <a:r>
              <a:rPr lang="en-US" sz="3200" dirty="0" smtClean="0"/>
              <a:t>exist (</a:t>
            </a:r>
            <a:r>
              <a:rPr lang="en-US" sz="3200" b="1" i="1" dirty="0" smtClean="0"/>
              <a:t>“persist”</a:t>
            </a:r>
            <a:r>
              <a:rPr lang="en-US" sz="3200" dirty="0" smtClean="0"/>
              <a:t>) </a:t>
            </a:r>
            <a:r>
              <a:rPr lang="en-US" sz="3200" dirty="0"/>
              <a:t>after the </a:t>
            </a:r>
            <a:r>
              <a:rPr lang="en-US" sz="3200" dirty="0" smtClean="0"/>
              <a:t>TXN</a:t>
            </a:r>
          </a:p>
          <a:p>
            <a:pPr lvl="1"/>
            <a:r>
              <a:rPr lang="en-US" sz="2800" dirty="0" smtClean="0"/>
              <a:t>And after </a:t>
            </a:r>
            <a:r>
              <a:rPr lang="en-US" sz="2800" dirty="0"/>
              <a:t>the whole program has </a:t>
            </a:r>
            <a:r>
              <a:rPr lang="en-US" sz="2800" dirty="0" smtClean="0"/>
              <a:t>terminated</a:t>
            </a:r>
          </a:p>
          <a:p>
            <a:pPr lvl="1"/>
            <a:r>
              <a:rPr lang="en-US" sz="2800" dirty="0" smtClean="0"/>
              <a:t>And even if there are power failures, crashes, etc.</a:t>
            </a:r>
          </a:p>
          <a:p>
            <a:pPr lvl="1"/>
            <a:r>
              <a:rPr lang="en-US" sz="2800" dirty="0" smtClean="0"/>
              <a:t>And etc…</a:t>
            </a:r>
            <a:endParaRPr lang="en-US" sz="2800" dirty="0"/>
          </a:p>
          <a:p>
            <a:pPr lvl="1"/>
            <a:endParaRPr lang="en-US" sz="3200" dirty="0"/>
          </a:p>
          <a:p>
            <a:r>
              <a:rPr lang="en-US" sz="3200" dirty="0"/>
              <a:t>Means: </a:t>
            </a:r>
            <a:r>
              <a:rPr lang="en-US" sz="3200" dirty="0" smtClean="0"/>
              <a:t>Write </a:t>
            </a:r>
            <a:r>
              <a:rPr lang="en-US" sz="3200" dirty="0"/>
              <a:t>data to </a:t>
            </a:r>
            <a:r>
              <a:rPr lang="en-US" sz="3200" b="1" dirty="0"/>
              <a:t>disk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7313" y="3964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1138" y="4333543"/>
            <a:ext cx="37426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Change on the horizon? Non-Volatile Ram (</a:t>
            </a:r>
            <a:r>
              <a:rPr lang="en-US" sz="2400" dirty="0" err="1">
                <a:latin typeface="+mj-lt"/>
              </a:rPr>
              <a:t>NVRam</a:t>
            </a:r>
            <a:r>
              <a:rPr lang="en-US" sz="2400" dirty="0">
                <a:latin typeface="+mj-lt"/>
              </a:rPr>
              <a:t>). Byte addressable.</a:t>
            </a:r>
          </a:p>
        </p:txBody>
      </p:sp>
    </p:spTree>
    <p:extLst>
      <p:ext uri="{BB962C8B-B14F-4D97-AF65-F5344CB8AC3E}">
        <p14:creationId xmlns:p14="http://schemas.microsoft.com/office/powerpoint/2010/main" val="33140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654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</a:t>
            </a:r>
            <a:r>
              <a:rPr lang="en-US" dirty="0" smtClean="0"/>
              <a:t>to Transactions &amp; Logging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2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ACID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spite of failures: Power failures, but not media failures</a:t>
            </a:r>
          </a:p>
          <a:p>
            <a:endParaRPr lang="en-US" dirty="0" smtClean="0"/>
          </a:p>
          <a:p>
            <a:r>
              <a:rPr lang="en-US" dirty="0" smtClean="0"/>
              <a:t>Users may abort the program: need to “rollback the changes”</a:t>
            </a:r>
          </a:p>
          <a:p>
            <a:pPr lvl="1"/>
            <a:r>
              <a:rPr lang="en-US" dirty="0" smtClean="0"/>
              <a:t>Need to </a:t>
            </a:r>
            <a:r>
              <a:rPr lang="en-US" i="1" dirty="0" smtClean="0"/>
              <a:t>log</a:t>
            </a:r>
            <a:r>
              <a:rPr lang="en-US" dirty="0" smtClean="0"/>
              <a:t> what happened</a:t>
            </a:r>
          </a:p>
          <a:p>
            <a:endParaRPr lang="en-US" dirty="0" smtClean="0"/>
          </a:p>
          <a:p>
            <a:r>
              <a:rPr lang="en-US" dirty="0" smtClean="0"/>
              <a:t>Many users executing concurrently</a:t>
            </a:r>
          </a:p>
          <a:p>
            <a:pPr lvl="1"/>
            <a:r>
              <a:rPr lang="en-US" dirty="0" smtClean="0"/>
              <a:t>Can be solved via </a:t>
            </a:r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8073" y="5823020"/>
            <a:ext cx="777585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And all this with… Performance</a:t>
            </a:r>
            <a:r>
              <a:rPr lang="en-US" sz="4000" dirty="0">
                <a:latin typeface="+mj-lt"/>
              </a:rPr>
              <a:t>!!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381957" y="2498012"/>
            <a:ext cx="161505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lecture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6500" y="4337487"/>
            <a:ext cx="23505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+mj-lt"/>
              </a:rPr>
              <a:t>Maybe next time!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2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Note: ACID is contentious!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416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Many debates over ACID, both </a:t>
            </a:r>
            <a:r>
              <a:rPr lang="en-US" b="1" dirty="0" smtClean="0"/>
              <a:t>historically</a:t>
            </a:r>
            <a:r>
              <a:rPr lang="en-US" dirty="0" smtClean="0"/>
              <a:t> and</a:t>
            </a:r>
            <a:r>
              <a:rPr lang="en-US" b="1" dirty="0" smtClean="0"/>
              <a:t> currently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newer “NoSQL” DBMSs relax ACID</a:t>
            </a:r>
          </a:p>
          <a:p>
            <a:endParaRPr lang="en-US" dirty="0" smtClean="0"/>
          </a:p>
          <a:p>
            <a:r>
              <a:rPr lang="en-US" dirty="0" smtClean="0"/>
              <a:t>In turn, now “</a:t>
            </a:r>
            <a:r>
              <a:rPr lang="en-US" dirty="0" err="1" smtClean="0"/>
              <a:t>NewSQL</a:t>
            </a:r>
            <a:r>
              <a:rPr lang="en-US" dirty="0" smtClean="0"/>
              <a:t>” reintroduces ACID compliance to NoSQL-style DBMSs…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438" y="953651"/>
            <a:ext cx="1745778" cy="1609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2856475"/>
            <a:ext cx="4666841" cy="2775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073" y="5699909"/>
            <a:ext cx="777585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ACID is an extremely important &amp; successful paradigm, but still debated!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1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this lecture: Ensuring Atomicity &amp; Durability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223782" cy="1845269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A</a:t>
            </a:r>
            <a:r>
              <a:rPr lang="en-US" dirty="0" smtClean="0"/>
              <a:t>tomicity:</a:t>
            </a:r>
          </a:p>
          <a:p>
            <a:pPr lvl="1"/>
            <a:r>
              <a:rPr lang="en-US" dirty="0" smtClean="0"/>
              <a:t>TXNs should either happen completely or not at all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abort / crash during TXN, </a:t>
            </a:r>
            <a:r>
              <a:rPr lang="en-US" i="1" dirty="0" smtClean="0"/>
              <a:t>no</a:t>
            </a:r>
            <a:r>
              <a:rPr lang="en-US" dirty="0" smtClean="0"/>
              <a:t> effects should be 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Motivation &amp;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14938" y="931727"/>
            <a:ext cx="9961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+mj-lt"/>
              </a:rPr>
              <a:t>A</a:t>
            </a:r>
            <a:r>
              <a:rPr lang="en-US" sz="3200" dirty="0" smtClean="0">
                <a:latin typeface="+mj-lt"/>
              </a:rPr>
              <a:t>CI</a:t>
            </a:r>
            <a:r>
              <a:rPr lang="en-US" sz="3200" b="1" u="sng" dirty="0" smtClean="0">
                <a:latin typeface="+mj-lt"/>
              </a:rPr>
              <a:t>D</a:t>
            </a:r>
            <a:endParaRPr lang="en-US" sz="3200" b="1" u="sng" dirty="0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737231" y="1772118"/>
            <a:ext cx="3502855" cy="883696"/>
            <a:chOff x="7737231" y="1772118"/>
            <a:chExt cx="3502855" cy="883696"/>
          </a:xfrm>
        </p:grpSpPr>
        <p:sp>
          <p:nvSpPr>
            <p:cNvPr id="9" name="Rectangle 8"/>
            <p:cNvSpPr/>
            <p:nvPr/>
          </p:nvSpPr>
          <p:spPr>
            <a:xfrm>
              <a:off x="7737231" y="2233783"/>
              <a:ext cx="3502855" cy="4220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37231" y="1772118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TXN 1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23164" y="3890386"/>
            <a:ext cx="2278965" cy="883696"/>
            <a:chOff x="7723164" y="3890386"/>
            <a:chExt cx="2278965" cy="883696"/>
          </a:xfrm>
        </p:grpSpPr>
        <p:sp>
          <p:nvSpPr>
            <p:cNvPr id="10" name="Rectangle 9"/>
            <p:cNvSpPr/>
            <p:nvPr/>
          </p:nvSpPr>
          <p:spPr>
            <a:xfrm>
              <a:off x="7723164" y="4352051"/>
              <a:ext cx="2278965" cy="4220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37231" y="3890386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TXN 2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723164" y="2711379"/>
            <a:ext cx="192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No</a:t>
            </a:r>
            <a:r>
              <a:rPr lang="en-US" sz="2400" i="1" dirty="0" smtClean="0"/>
              <a:t> changes persisted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37231" y="4854920"/>
            <a:ext cx="192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All</a:t>
            </a:r>
            <a:r>
              <a:rPr lang="en-US" sz="2400" i="1" dirty="0" smtClean="0"/>
              <a:t> changes persisted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24858" y="6094740"/>
            <a:ext cx="83422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We’ll focus on how to </a:t>
            </a:r>
            <a:r>
              <a:rPr lang="en-US" sz="2800" smtClean="0">
                <a:latin typeface="+mj-lt"/>
              </a:rPr>
              <a:t>accomplish atomicity (via logging)</a:t>
            </a:r>
            <a:endParaRPr lang="en-US" sz="280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136944" y="1825625"/>
            <a:ext cx="2031609" cy="3444793"/>
            <a:chOff x="10136944" y="1825625"/>
            <a:chExt cx="2031609" cy="344479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136944" y="1825625"/>
              <a:ext cx="0" cy="344479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136944" y="1842557"/>
              <a:ext cx="2031609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Crash / abort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4027266"/>
            <a:ext cx="6223782" cy="17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smtClean="0"/>
              <a:t>D</a:t>
            </a:r>
            <a:r>
              <a:rPr lang="en-US" smtClean="0"/>
              <a:t>urability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DBMS stops running, changes due to completed TXNs should all persist</a:t>
            </a:r>
          </a:p>
          <a:p>
            <a:pPr lvl="1"/>
            <a:r>
              <a:rPr lang="en-US" i="1" dirty="0" smtClean="0"/>
              <a:t>Just store on stable disk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2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7" grpId="0"/>
      <p:bldP spid="18" grpId="0"/>
      <p:bldP spid="19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61514"/>
            <a:ext cx="10515600" cy="4915486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/>
              <a:t>Is a list of modifications</a:t>
            </a:r>
          </a:p>
          <a:p>
            <a:endParaRPr lang="en-US" sz="3200" dirty="0" smtClean="0"/>
          </a:p>
          <a:p>
            <a:r>
              <a:rPr lang="en-US" sz="3200" dirty="0" smtClean="0"/>
              <a:t>Log </a:t>
            </a:r>
            <a:r>
              <a:rPr lang="en-US" sz="3200" dirty="0"/>
              <a:t>is </a:t>
            </a:r>
            <a:r>
              <a:rPr lang="en-US" sz="3200" i="1" dirty="0" smtClean="0"/>
              <a:t>archived</a:t>
            </a:r>
            <a:r>
              <a:rPr lang="en-US" sz="3200" dirty="0" smtClean="0"/>
              <a:t> </a:t>
            </a:r>
            <a:r>
              <a:rPr lang="en-US" sz="3200" dirty="0"/>
              <a:t>on stable storage</a:t>
            </a:r>
            <a:r>
              <a:rPr lang="en-US" sz="3200" dirty="0" smtClean="0"/>
              <a:t>.	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Can </a:t>
            </a:r>
            <a:r>
              <a:rPr lang="en-US" sz="3200" b="1" u="sng" dirty="0" smtClean="0"/>
              <a:t>force write</a:t>
            </a:r>
            <a:r>
              <a:rPr lang="en-US" sz="3200" u="sng" dirty="0" smtClean="0"/>
              <a:t> </a:t>
            </a:r>
            <a:r>
              <a:rPr lang="en-US" sz="3200" dirty="0" smtClean="0"/>
              <a:t>entries to </a:t>
            </a:r>
            <a:r>
              <a:rPr lang="en-US" sz="3200" dirty="0" smtClean="0"/>
              <a:t>disk</a:t>
            </a:r>
          </a:p>
          <a:p>
            <a:endParaRPr lang="en-US" sz="3200" dirty="0" smtClean="0"/>
          </a:p>
          <a:p>
            <a:r>
              <a:rPr lang="en-US" sz="3200" dirty="0" smtClean="0"/>
              <a:t>All </a:t>
            </a:r>
            <a:r>
              <a:rPr lang="en-US" sz="3200" dirty="0"/>
              <a:t>log </a:t>
            </a:r>
            <a:r>
              <a:rPr lang="en-US" sz="3200" dirty="0" smtClean="0"/>
              <a:t>activities </a:t>
            </a:r>
            <a:r>
              <a:rPr lang="en-US" sz="3200" b="1" i="1" dirty="0" smtClean="0"/>
              <a:t>handled transparently</a:t>
            </a:r>
            <a:r>
              <a:rPr lang="en-US" sz="3200" dirty="0" smtClean="0"/>
              <a:t> the </a:t>
            </a:r>
            <a:r>
              <a:rPr lang="en-US" sz="3200" dirty="0"/>
              <a:t>DBMS</a:t>
            </a:r>
            <a:r>
              <a:rPr lang="en-US" sz="32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550090" y="2652683"/>
            <a:ext cx="202762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Assume we don’t lose it!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Motivation &amp;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9651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Basic Idea</a:t>
            </a:r>
            <a:r>
              <a:rPr lang="en-US" dirty="0" smtClean="0"/>
              <a:t>: (Physical) </a:t>
            </a:r>
            <a:r>
              <a:rPr lang="en-US" dirty="0"/>
              <a:t>Logging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7244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Record </a:t>
            </a:r>
            <a:r>
              <a:rPr lang="en-US" dirty="0" smtClean="0"/>
              <a:t>UNDO information for every update!</a:t>
            </a:r>
            <a:endParaRPr lang="en-US" dirty="0"/>
          </a:p>
          <a:p>
            <a:pPr lvl="1"/>
            <a:r>
              <a:rPr lang="en-US" sz="2800" dirty="0"/>
              <a:t>Sequential writes to </a:t>
            </a:r>
            <a:r>
              <a:rPr lang="en-US" sz="2800" dirty="0" smtClean="0"/>
              <a:t>log</a:t>
            </a:r>
            <a:endParaRPr lang="en-US" sz="2800" dirty="0"/>
          </a:p>
          <a:p>
            <a:pPr lvl="1"/>
            <a:r>
              <a:rPr lang="en-US" sz="2800" dirty="0"/>
              <a:t>Minimal info (diff) written to </a:t>
            </a:r>
            <a:r>
              <a:rPr lang="en-US" sz="2800" dirty="0" smtClean="0"/>
              <a:t>log</a:t>
            </a:r>
          </a:p>
          <a:p>
            <a:pPr lvl="1"/>
            <a:endParaRPr lang="en-US" sz="2800" i="1" dirty="0"/>
          </a:p>
          <a:p>
            <a:r>
              <a:rPr lang="en-US" dirty="0" smtClean="0"/>
              <a:t>The </a:t>
            </a:r>
            <a:r>
              <a:rPr lang="en-US" b="1" dirty="0" smtClean="0"/>
              <a:t>log</a:t>
            </a:r>
            <a:r>
              <a:rPr lang="en-US" dirty="0" smtClean="0"/>
              <a:t> consists of </a:t>
            </a:r>
            <a:r>
              <a:rPr lang="en-US" b="1" dirty="0" smtClean="0"/>
              <a:t>an </a:t>
            </a:r>
            <a:r>
              <a:rPr lang="en-US" b="1" dirty="0"/>
              <a:t>ordered list of </a:t>
            </a:r>
            <a:r>
              <a:rPr lang="en-US" b="1" dirty="0" smtClean="0"/>
              <a:t>actions</a:t>
            </a:r>
            <a:endParaRPr lang="en-US" b="1" dirty="0"/>
          </a:p>
          <a:p>
            <a:pPr lvl="1"/>
            <a:r>
              <a:rPr lang="en-US" sz="2800" dirty="0"/>
              <a:t>Log record contains: </a:t>
            </a:r>
          </a:p>
          <a:p>
            <a:pPr lvl="2"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&lt;XID, location, old data, new data&gt;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1562" y="5663625"/>
            <a:ext cx="71288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This is sufficient </a:t>
            </a:r>
            <a:r>
              <a:rPr lang="en-US" sz="3200" dirty="0">
                <a:latin typeface="+mj-lt"/>
              </a:rPr>
              <a:t>to UNDO any transaction!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Motivation &amp;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573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Why do we need logging for atomicity?</a:t>
            </a: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7244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Couldn’t we just write TXN to disk </a:t>
            </a:r>
            <a:r>
              <a:rPr lang="en-US" b="1" dirty="0" smtClean="0"/>
              <a:t>only</a:t>
            </a:r>
            <a:r>
              <a:rPr lang="en-US" dirty="0" smtClean="0"/>
              <a:t> once whole TXN complete?</a:t>
            </a:r>
          </a:p>
          <a:p>
            <a:pPr lvl="1"/>
            <a:r>
              <a:rPr lang="en-US" sz="2400" dirty="0" smtClean="0"/>
              <a:t>Then, if abort / crash and TXN not complete, it has no effect- atomicity!</a:t>
            </a:r>
            <a:endParaRPr lang="en-US" dirty="0" smtClean="0"/>
          </a:p>
          <a:p>
            <a:pPr lvl="1"/>
            <a:r>
              <a:rPr lang="en-US" sz="2400" i="1" dirty="0" smtClean="0"/>
              <a:t>With unlimited memory and time, this could work…</a:t>
            </a:r>
          </a:p>
          <a:p>
            <a:pPr lvl="1"/>
            <a:endParaRPr lang="en-US" i="1" dirty="0"/>
          </a:p>
          <a:p>
            <a:r>
              <a:rPr lang="en-US" sz="2800" dirty="0" smtClean="0"/>
              <a:t>However, we </a:t>
            </a:r>
            <a:r>
              <a:rPr lang="en-US" sz="2800" b="1" dirty="0" smtClean="0"/>
              <a:t>need to log partial results of TXNs</a:t>
            </a:r>
            <a:r>
              <a:rPr lang="en-US" sz="2800" dirty="0" smtClean="0"/>
              <a:t> because of:</a:t>
            </a:r>
          </a:p>
          <a:p>
            <a:pPr lvl="1"/>
            <a:r>
              <a:rPr lang="en-US" sz="2400" dirty="0" smtClean="0"/>
              <a:t>Memory constraints (enough space for full TXN??)</a:t>
            </a:r>
          </a:p>
          <a:p>
            <a:pPr lvl="1"/>
            <a:r>
              <a:rPr lang="en-US" dirty="0" smtClean="0"/>
              <a:t>Time constraints (what if one TXN takes very long?)</a:t>
            </a: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68066" y="5129184"/>
            <a:ext cx="925586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We need to write partial results to disk!</a:t>
            </a:r>
          </a:p>
          <a:p>
            <a:pPr algn="ctr"/>
            <a:r>
              <a:rPr lang="en-US" sz="2800" dirty="0" smtClean="0">
                <a:latin typeface="+mj-lt"/>
              </a:rPr>
              <a:t>…And so we need a </a:t>
            </a:r>
            <a:r>
              <a:rPr lang="en-US" sz="2800" b="1" dirty="0" smtClean="0">
                <a:latin typeface="+mj-lt"/>
              </a:rPr>
              <a:t>log</a:t>
            </a:r>
            <a:r>
              <a:rPr lang="en-US" sz="2800" dirty="0" smtClean="0">
                <a:latin typeface="+mj-lt"/>
              </a:rPr>
              <a:t> to be able to </a:t>
            </a:r>
            <a:r>
              <a:rPr lang="en-US" sz="2800" b="1" i="1" dirty="0" smtClean="0">
                <a:latin typeface="+mj-lt"/>
              </a:rPr>
              <a:t>undo</a:t>
            </a:r>
            <a:r>
              <a:rPr lang="en-US" sz="2800" dirty="0" smtClean="0">
                <a:latin typeface="+mj-lt"/>
              </a:rPr>
              <a:t> these partial results!</a:t>
            </a:r>
            <a:endParaRPr lang="en-US" sz="28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Motivation &amp; basics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262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Atomicity &amp; Durability via Logging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38678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Logging: An animation of commit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49375"/>
            <a:ext cx="8229600" cy="1143000"/>
          </a:xfrm>
        </p:spPr>
        <p:txBody>
          <a:bodyPr/>
          <a:lstStyle/>
          <a:p>
            <a:r>
              <a:rPr lang="en-US" dirty="0" smtClean="0"/>
              <a:t>A Picture of Logging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7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of logging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165683" y="49209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3541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49209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3541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970" y="2353804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 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2165682" y="24477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1750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0278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7351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290958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T: R(A), W(A)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5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Transactions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Properties of Transactions: ACID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Logging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of logging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165683" y="4920748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354011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4920748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354011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4012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44759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174832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027694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735011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290958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T: R(A), W(A)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5389" y="1690688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2437" y="2360699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1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of logging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165683" y="4920748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354011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4920748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354011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4012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44759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174832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027694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735011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290958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T: R(A), W(A)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389" y="1690688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437" y="2360699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2226" y="4032876"/>
            <a:ext cx="250815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NB: Logging can happen after modification, but not before disk!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32225" y="2354011"/>
            <a:ext cx="25081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Operation recorded in log in main memory!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95375"/>
            <a:ext cx="8229600" cy="1143000"/>
          </a:xfrm>
        </p:spPr>
        <p:txBody>
          <a:bodyPr/>
          <a:lstStyle/>
          <a:p>
            <a:r>
              <a:rPr lang="en-US" dirty="0" smtClean="0"/>
              <a:t>Logging TXN </a:t>
            </a:r>
            <a:r>
              <a:rPr lang="en-US" dirty="0" smtClean="0"/>
              <a:t>Commit Protocol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3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Transaction </a:t>
            </a:r>
            <a:r>
              <a:rPr lang="en-US" dirty="0" smtClean="0"/>
              <a:t>Commit Process</a:t>
            </a: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FORCE Write </a:t>
            </a:r>
            <a:r>
              <a:rPr lang="en-US" sz="3200" b="1" dirty="0"/>
              <a:t>commit</a:t>
            </a:r>
            <a:r>
              <a:rPr lang="en-US" sz="3200" dirty="0"/>
              <a:t> record to </a:t>
            </a:r>
            <a:r>
              <a:rPr lang="en-US" sz="3200" dirty="0" smtClean="0"/>
              <a:t>log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All </a:t>
            </a:r>
            <a:r>
              <a:rPr lang="en-US" sz="3200" dirty="0"/>
              <a:t>log records up to </a:t>
            </a:r>
            <a:r>
              <a:rPr lang="en-US" sz="3200" dirty="0" smtClean="0"/>
              <a:t>last update from this TX are FORCED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Commit</a:t>
            </a:r>
            <a:r>
              <a:rPr lang="en-US" sz="3200" dirty="0"/>
              <a:t>() </a:t>
            </a:r>
            <a:r>
              <a:rPr lang="en-US" sz="3200" dirty="0" smtClean="0"/>
              <a:t>returns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1600" y="5232737"/>
            <a:ext cx="72887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Transaction is committed </a:t>
            </a:r>
            <a:r>
              <a:rPr lang="en-US" sz="3000" i="1" dirty="0">
                <a:latin typeface="+mj-lt"/>
              </a:rPr>
              <a:t>once commit </a:t>
            </a:r>
            <a:r>
              <a:rPr lang="en-US" sz="3000" i="1" dirty="0" smtClean="0">
                <a:latin typeface="+mj-lt"/>
              </a:rPr>
              <a:t>log record </a:t>
            </a:r>
            <a:r>
              <a:rPr lang="en-US" sz="3000" i="1" dirty="0">
                <a:latin typeface="+mj-lt"/>
              </a:rPr>
              <a:t>is on stable storage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2064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Commit Protocol #1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165683" y="51104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5436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51104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5436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3680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6372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3645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2173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9246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681264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T: R(A), W(A)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389" y="1880356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437" y="2538323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7387" y="2538323"/>
            <a:ext cx="286088" cy="71494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25844" y="1053014"/>
            <a:ext cx="29607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Let’s try committing </a:t>
            </a:r>
            <a:r>
              <a:rPr lang="en-US" sz="2400" i="1" dirty="0" smtClean="0">
                <a:latin typeface="+mj-lt"/>
              </a:rPr>
              <a:t>before</a:t>
            </a:r>
            <a:r>
              <a:rPr lang="en-US" sz="2400" dirty="0" smtClean="0">
                <a:latin typeface="+mj-lt"/>
              </a:rPr>
              <a:t> we’ve written either data or log to disk…</a:t>
            </a:r>
            <a:endParaRPr lang="en-US" sz="2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25844" y="3732909"/>
            <a:ext cx="29607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we crash now, is T durable?</a:t>
            </a:r>
            <a:endParaRPr lang="en-US" sz="2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5844" y="2924679"/>
            <a:ext cx="23481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+mj-lt"/>
              </a:rPr>
              <a:t>OK, Commit!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5844" y="5089366"/>
            <a:ext cx="28236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+mj-lt"/>
              </a:rPr>
              <a:t>Lost T’s update!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1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9" grpId="0"/>
      <p:bldP spid="11" grpId="0" animBg="1"/>
      <p:bldP spid="20" grpId="0" animBg="1"/>
      <p:bldP spid="20" grpId="1" animBg="1"/>
      <p:bldP spid="24" grpId="0" animBg="1"/>
      <p:bldP spid="25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Incorrect Commit Protocol #2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165683" y="51104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5436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51104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5436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3680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6372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3645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2173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9246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681264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T: R(A), W(A)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389" y="1880356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437" y="2538323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7387" y="2538323"/>
            <a:ext cx="286088" cy="71494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25844" y="1053014"/>
            <a:ext cx="29607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Let’s try committing </a:t>
            </a:r>
            <a:r>
              <a:rPr lang="en-US" sz="2400" i="1" dirty="0" smtClean="0">
                <a:latin typeface="+mj-lt"/>
              </a:rPr>
              <a:t>after</a:t>
            </a:r>
            <a:r>
              <a:rPr lang="en-US" sz="2400" dirty="0" smtClean="0">
                <a:latin typeface="+mj-lt"/>
              </a:rPr>
              <a:t> we’ve written data but </a:t>
            </a:r>
            <a:r>
              <a:rPr lang="en-US" sz="2400" i="1" dirty="0" smtClean="0">
                <a:latin typeface="+mj-lt"/>
              </a:rPr>
              <a:t>before</a:t>
            </a:r>
            <a:r>
              <a:rPr lang="en-US" sz="2400" dirty="0" smtClean="0">
                <a:latin typeface="+mj-lt"/>
              </a:rPr>
              <a:t> we’ve written log to disk…</a:t>
            </a:r>
            <a:endParaRPr lang="en-US" sz="2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04504" y="3939342"/>
            <a:ext cx="318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we crash now, is T durable?  Yes!  Except…</a:t>
            </a:r>
            <a:endParaRPr lang="en-US" sz="2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25844" y="2924679"/>
            <a:ext cx="23481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+mj-lt"/>
              </a:rPr>
              <a:t>OK, Commit!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34404" y="5156693"/>
            <a:ext cx="305221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+mj-lt"/>
              </a:rPr>
              <a:t>How do we know whether T was committed??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5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053 0.3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9" grpId="0"/>
      <p:bldP spid="11" grpId="0" animBg="1"/>
      <p:bldP spid="20" grpId="0" animBg="1"/>
      <p:bldP spid="20" grpId="1" animBg="1"/>
      <p:bldP spid="24" grpId="0" animBg="1"/>
      <p:bldP spid="25" grpId="0" animBg="1"/>
      <p:bldP spid="27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31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DB says TX </a:t>
            </a:r>
            <a:r>
              <a:rPr lang="en-US" sz="3200" b="1" dirty="0" smtClean="0"/>
              <a:t>commits</a:t>
            </a:r>
            <a:r>
              <a:rPr lang="en-US" sz="3200" dirty="0" smtClean="0"/>
              <a:t>, TX effect </a:t>
            </a:r>
            <a:r>
              <a:rPr lang="en-US" sz="3200" b="1" dirty="0" smtClean="0"/>
              <a:t>remains</a:t>
            </a:r>
            <a:r>
              <a:rPr lang="en-US" sz="3200" dirty="0" smtClean="0"/>
              <a:t> after database crash</a:t>
            </a:r>
          </a:p>
          <a:p>
            <a:endParaRPr lang="en-US" sz="3200" dirty="0"/>
          </a:p>
          <a:p>
            <a:r>
              <a:rPr lang="en-US" sz="3200" dirty="0" smtClean="0"/>
              <a:t>DB can </a:t>
            </a:r>
            <a:r>
              <a:rPr lang="en-US" sz="3200" b="1" dirty="0" smtClean="0"/>
              <a:t>undo actions </a:t>
            </a:r>
            <a:r>
              <a:rPr lang="en-US" sz="3200" dirty="0" smtClean="0"/>
              <a:t>and help us with </a:t>
            </a:r>
            <a:r>
              <a:rPr lang="en-US" sz="3200" b="1" dirty="0" smtClean="0"/>
              <a:t>atomicity</a:t>
            </a:r>
          </a:p>
          <a:p>
            <a:endParaRPr lang="en-US" sz="3200" dirty="0" smtClean="0"/>
          </a:p>
          <a:p>
            <a:r>
              <a:rPr lang="en-US" sz="3200" dirty="0" smtClean="0"/>
              <a:t>This is only half the story…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Logging commit protocol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654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9: Concurrency &amp; Locking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1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Concurrency, scheduling &amp; anomalies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Locking: 2PL, conflict </a:t>
            </a:r>
            <a:r>
              <a:rPr lang="en-US" dirty="0" err="1" smtClean="0">
                <a:latin typeface="+mj-lt"/>
              </a:rPr>
              <a:t>serializability</a:t>
            </a:r>
            <a:r>
              <a:rPr lang="en-US" dirty="0" smtClean="0">
                <a:latin typeface="+mj-lt"/>
              </a:rPr>
              <a:t>, deadlock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Concurrency, Scheduling &amp;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9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0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6828"/>
            <a:ext cx="8610600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Interleaving &amp; scheduling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Conflict &amp; anomaly types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ACTIVITY: TXN viewer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Concurrency: Isolation &amp; Consistency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8999483" cy="4351338"/>
          </a:xfrm>
        </p:spPr>
        <p:txBody>
          <a:bodyPr/>
          <a:lstStyle/>
          <a:p>
            <a:r>
              <a:rPr lang="en-US" dirty="0" smtClean="0"/>
              <a:t>The DBMS must handle concurrency such that…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b="1" u="sng" dirty="0" smtClean="0"/>
              <a:t>I</a:t>
            </a:r>
            <a:r>
              <a:rPr lang="en-US" sz="2800" b="1" dirty="0" smtClean="0"/>
              <a:t>solation</a:t>
            </a:r>
            <a:r>
              <a:rPr lang="en-US" sz="2800" dirty="0" smtClean="0"/>
              <a:t> is maintained: Users must be able to execute each TXN </a:t>
            </a:r>
            <a:r>
              <a:rPr lang="en-US" sz="2800" b="1" dirty="0" smtClean="0"/>
              <a:t>as if they were the only user</a:t>
            </a:r>
          </a:p>
          <a:p>
            <a:pPr lvl="2"/>
            <a:r>
              <a:rPr lang="en-US" sz="2400" dirty="0" smtClean="0"/>
              <a:t>DBMS handles the details of </a:t>
            </a:r>
            <a:r>
              <a:rPr lang="en-US" sz="2400" i="1" dirty="0" smtClean="0"/>
              <a:t>interleaving</a:t>
            </a:r>
            <a:r>
              <a:rPr lang="en-US" sz="2400" dirty="0" smtClean="0"/>
              <a:t> various TXNs</a:t>
            </a:r>
          </a:p>
          <a:p>
            <a:pPr lvl="2"/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sz="2800" b="1" u="sng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b="1" u="sng" dirty="0" smtClean="0"/>
              <a:t>C</a:t>
            </a:r>
            <a:r>
              <a:rPr lang="en-US" sz="2800" b="1" dirty="0" smtClean="0"/>
              <a:t>onsistency</a:t>
            </a:r>
            <a:r>
              <a:rPr lang="en-US" sz="2800" dirty="0" smtClean="0"/>
              <a:t> is maintained: TXNs must leave the DB in a </a:t>
            </a:r>
            <a:r>
              <a:rPr lang="en-US" sz="2800" b="1" dirty="0" smtClean="0"/>
              <a:t>consistent state</a:t>
            </a:r>
          </a:p>
          <a:p>
            <a:pPr lvl="2"/>
            <a:r>
              <a:rPr lang="en-US" sz="2400" dirty="0" smtClean="0"/>
              <a:t>DBMS handles the details of enforcing integrity constraints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57693" y="2617076"/>
            <a:ext cx="9961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AC</a:t>
            </a:r>
            <a:r>
              <a:rPr lang="en-US" sz="3200" b="1" u="sng" dirty="0" smtClean="0">
                <a:latin typeface="+mj-lt"/>
              </a:rPr>
              <a:t>I</a:t>
            </a:r>
            <a:r>
              <a:rPr lang="en-US" sz="3200" dirty="0" smtClean="0">
                <a:latin typeface="+mj-lt"/>
              </a:rPr>
              <a:t>D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57693" y="4593020"/>
            <a:ext cx="9961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</a:t>
            </a:r>
            <a:r>
              <a:rPr lang="en-US" sz="3200" b="1" u="sng" dirty="0" smtClean="0">
                <a:latin typeface="+mj-lt"/>
              </a:rPr>
              <a:t>C</a:t>
            </a:r>
            <a:r>
              <a:rPr lang="en-US" sz="3200" dirty="0" smtClean="0">
                <a:latin typeface="+mj-lt"/>
              </a:rPr>
              <a:t>ID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3297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hard part…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72069" y="2085417"/>
            <a:ext cx="524786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…is the effect </a:t>
            </a:r>
            <a:r>
              <a:rPr lang="en-US" sz="2800" dirty="0">
                <a:latin typeface="+mj-lt"/>
              </a:rPr>
              <a:t>of </a:t>
            </a:r>
            <a:r>
              <a:rPr lang="en-US" sz="2800" i="1" dirty="0">
                <a:latin typeface="+mj-lt"/>
              </a:rPr>
              <a:t>interleaving</a:t>
            </a:r>
            <a:r>
              <a:rPr lang="en-US" sz="2800" dirty="0">
                <a:latin typeface="+mj-lt"/>
              </a:rPr>
              <a:t> transactions and </a:t>
            </a:r>
            <a:r>
              <a:rPr lang="en-US" sz="2800" i="1" dirty="0">
                <a:latin typeface="+mj-lt"/>
              </a:rPr>
              <a:t>crashes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 smtClean="0">
                <a:latin typeface="+mj-lt"/>
              </a:rPr>
              <a:t>See </a:t>
            </a:r>
            <a:r>
              <a:rPr lang="en-US" sz="2800" dirty="0">
                <a:latin typeface="+mj-lt"/>
              </a:rPr>
              <a:t>245 for the gory details!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6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Example- consider two TXNs: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3325" y="1690688"/>
            <a:ext cx="4641014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T1: START TRANSACTION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Accounts</a:t>
            </a:r>
            <a:br>
              <a:rPr lang="en-US" sz="2400" dirty="0" smtClean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Amt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Amt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+ 100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Name = ‘A’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Accounts</a:t>
            </a:r>
            <a:br>
              <a:rPr lang="en-US" sz="2400" dirty="0" smtClean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Amt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Amt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- 100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WHERE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Name = ‘B’</a:t>
            </a:r>
          </a:p>
          <a:p>
            <a:pPr eaLnBrk="0" hangingPunct="0"/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85269" y="2614018"/>
            <a:ext cx="4826962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smtClean="0">
                <a:latin typeface="Menlo" charset="0"/>
                <a:ea typeface="Menlo" charset="0"/>
                <a:cs typeface="Menlo" charset="0"/>
              </a:rPr>
              <a:t>T2: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START TRANSACTION</a:t>
            </a:r>
          </a:p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Accounts</a:t>
            </a:r>
            <a:br>
              <a:rPr lang="en-US" sz="2400" dirty="0" smtClean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Amt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Amt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* 1.06</a:t>
            </a:r>
          </a:p>
          <a:p>
            <a:pPr eaLnBrk="0" hangingPunct="0"/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325" y="5304155"/>
            <a:ext cx="464101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T1 transfers $100 from B’s account to A’s account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5269" y="5303550"/>
            <a:ext cx="48269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T2 credits both accounts with a 6% interest payment</a:t>
            </a:r>
          </a:p>
        </p:txBody>
      </p:sp>
    </p:spTree>
    <p:extLst>
      <p:ext uri="{BB962C8B-B14F-4D97-AF65-F5344CB8AC3E}">
        <p14:creationId xmlns:p14="http://schemas.microsoft.com/office/powerpoint/2010/main" val="10358464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Example- consider two TXNs: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55755" y="4933719"/>
            <a:ext cx="40333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T1 transfers $100 from B’s account to A’s account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39828" y="4933719"/>
            <a:ext cx="43154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T2 credits both accounts with a 6% interest payment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92696" y="4399722"/>
            <a:ext cx="10419535" cy="1325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325" y="269745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25" y="358535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5755" y="2666678"/>
            <a:ext cx="1636987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+mj-lt"/>
              </a:rPr>
              <a:t>A += 100</a:t>
            </a:r>
            <a:endParaRPr lang="en-US" sz="32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3477" y="2666677"/>
            <a:ext cx="1545616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-= 100</a:t>
            </a:r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9828" y="3500631"/>
            <a:ext cx="1737976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 *= 1.06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8538" y="3504506"/>
            <a:ext cx="1726755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*= 1.06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5293" y="44425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+mj-lt"/>
              </a:rPr>
              <a:t>Time</a:t>
            </a:r>
            <a:endParaRPr lang="en-US" sz="2400" i="1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1680047"/>
            <a:ext cx="1006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We can look at the TXNs in a timeline view- serial execution: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766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0" grpId="0" animBg="1"/>
      <p:bldP spid="19" grpId="0" animBg="1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Example- consider two TXNs: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93675" y="4935336"/>
            <a:ext cx="406161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T1 transfers $100 from B’s account to A’s account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0916" y="4935336"/>
            <a:ext cx="434874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T2 credits both accounts with a 6% interest payment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92696" y="4399722"/>
            <a:ext cx="10419535" cy="1325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325" y="269745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25" y="358535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3675" y="2697457"/>
            <a:ext cx="1636987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+mj-lt"/>
              </a:rPr>
              <a:t>A += 100</a:t>
            </a:r>
            <a:endParaRPr lang="en-US" sz="32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9677" y="2666678"/>
            <a:ext cx="1545616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-= 100</a:t>
            </a:r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0916" y="3550699"/>
            <a:ext cx="1737976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 *= 1.06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7906" y="3554574"/>
            <a:ext cx="1726755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*= 1.06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5293" y="44425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+mj-lt"/>
              </a:rPr>
              <a:t>Time</a:t>
            </a:r>
            <a:endParaRPr lang="en-US" sz="2400" i="1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80047"/>
            <a:ext cx="8834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+mj-lt"/>
              </a:rPr>
              <a:t>The TXNs could occur in either order… DBMS allows!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52812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0" grpId="0" animBg="1"/>
      <p:bldP spid="19" grpId="0" animBg="1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Example- consider two TXNs: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192696" y="4399722"/>
            <a:ext cx="10419535" cy="1325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325" y="269745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25" y="358535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7906" y="2666677"/>
            <a:ext cx="1636987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+mj-lt"/>
              </a:rPr>
              <a:t>A += 100</a:t>
            </a:r>
            <a:endParaRPr lang="en-US" sz="32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9677" y="2666677"/>
            <a:ext cx="1545616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-= 100</a:t>
            </a:r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0916" y="3550699"/>
            <a:ext cx="1737976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 *= 1.06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3907" y="3557652"/>
            <a:ext cx="1726755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*= 1.06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5293" y="44425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+mj-lt"/>
              </a:rPr>
              <a:t>Time</a:t>
            </a:r>
            <a:endParaRPr lang="en-US" sz="2400" i="1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80047"/>
            <a:ext cx="673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The DBMS can also </a:t>
            </a:r>
            <a:r>
              <a:rPr lang="en-US" sz="3200" b="1" dirty="0" smtClean="0">
                <a:latin typeface="+mj-lt"/>
              </a:rPr>
              <a:t>interleave</a:t>
            </a:r>
            <a:r>
              <a:rPr lang="en-US" sz="3200" dirty="0" smtClean="0">
                <a:latin typeface="+mj-lt"/>
              </a:rPr>
              <a:t> the TXNs</a:t>
            </a:r>
            <a:endParaRPr lang="en-US" sz="32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915" y="4978214"/>
            <a:ext cx="425397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T2 credits A’s account with 6% interest payment, then T1 </a:t>
            </a:r>
            <a:r>
              <a:rPr lang="en-US" sz="2400" dirty="0">
                <a:latin typeface="+mj-lt"/>
              </a:rPr>
              <a:t>transfers $100 </a:t>
            </a:r>
            <a:r>
              <a:rPr lang="en-US" sz="2400" dirty="0" smtClean="0">
                <a:latin typeface="+mj-lt"/>
              </a:rPr>
              <a:t>to </a:t>
            </a:r>
            <a:r>
              <a:rPr lang="en-US" sz="2400" dirty="0">
                <a:latin typeface="+mj-lt"/>
              </a:rPr>
              <a:t>A’s </a:t>
            </a:r>
            <a:r>
              <a:rPr lang="en-US" sz="2400" dirty="0" smtClean="0">
                <a:latin typeface="+mj-lt"/>
              </a:rPr>
              <a:t>account…</a:t>
            </a:r>
            <a:endParaRPr lang="en-US" sz="2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3907" y="4978214"/>
            <a:ext cx="415138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T2 credits </a:t>
            </a:r>
            <a:r>
              <a:rPr lang="en-US" sz="2400" dirty="0" smtClean="0">
                <a:latin typeface="+mj-lt"/>
              </a:rPr>
              <a:t>B’s account </a:t>
            </a:r>
            <a:r>
              <a:rPr lang="en-US" sz="2400" dirty="0">
                <a:latin typeface="+mj-lt"/>
              </a:rPr>
              <a:t>with a 6% interest </a:t>
            </a:r>
            <a:r>
              <a:rPr lang="en-US" sz="2400" dirty="0" smtClean="0">
                <a:latin typeface="+mj-lt"/>
              </a:rPr>
              <a:t>payment, then T1 transfers $100 from B’s account…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9460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Example- consider two TXNs: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34564" y="5386352"/>
            <a:ext cx="63228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What goes / could go wrong here??</a:t>
            </a:r>
            <a:endParaRPr lang="en-US" sz="3200" b="1" dirty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92696" y="4399722"/>
            <a:ext cx="10419535" cy="1325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325" y="269745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325" y="358535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7906" y="2666677"/>
            <a:ext cx="1636987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+mj-lt"/>
              </a:rPr>
              <a:t>A += 100</a:t>
            </a:r>
            <a:endParaRPr lang="en-US" sz="32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9677" y="2666677"/>
            <a:ext cx="1545616" cy="58477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-= 100</a:t>
            </a:r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0916" y="3550699"/>
            <a:ext cx="1737976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 *= 1.06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3907" y="3557652"/>
            <a:ext cx="1726755" cy="5847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 *= 1.06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55293" y="444251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+mj-lt"/>
              </a:rPr>
              <a:t>Time</a:t>
            </a:r>
            <a:endParaRPr lang="en-US" sz="2400" i="1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80047"/>
            <a:ext cx="673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The DBMS can also </a:t>
            </a:r>
            <a:r>
              <a:rPr lang="en-US" sz="3200" b="1" dirty="0" smtClean="0">
                <a:latin typeface="+mj-lt"/>
              </a:rPr>
              <a:t>interleave</a:t>
            </a:r>
            <a:r>
              <a:rPr lang="en-US" sz="3200" dirty="0" smtClean="0">
                <a:latin typeface="+mj-lt"/>
              </a:rPr>
              <a:t> the TXNs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4178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5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Recall: Three Types of Regions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56443" cy="5032375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Local: </a:t>
            </a:r>
            <a:r>
              <a:rPr lang="en-US" dirty="0" smtClean="0"/>
              <a:t> In our model each process in a DBMS has its own local memory, where it stores values that only it “sees”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Global:  </a:t>
            </a:r>
            <a:r>
              <a:rPr lang="en-US" dirty="0" smtClean="0"/>
              <a:t>Each process can read from / write to shared data in main memory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Disk:  </a:t>
            </a:r>
            <a:r>
              <a:rPr lang="en-US" dirty="0" smtClean="0"/>
              <a:t>Global memory can read from / flush to disk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Log: </a:t>
            </a:r>
            <a:r>
              <a:rPr lang="en-US" i="1" dirty="0" smtClean="0"/>
              <a:t>Assume on stable disk storage- spans both main memory and disk…</a:t>
            </a:r>
            <a:endParaRPr lang="en-US" b="1" i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587408" y="1027905"/>
          <a:ext cx="3233531" cy="24651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41224"/>
                <a:gridCol w="832104"/>
                <a:gridCol w="1360203"/>
              </a:tblGrid>
              <a:tr h="627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5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Memory (RAM)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Disk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26368" y="4982207"/>
            <a:ext cx="311426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“Flushing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smtClean="0">
                <a:latin typeface="+mj-lt"/>
              </a:rPr>
              <a:t>to disk” = writing </a:t>
            </a:r>
            <a:r>
              <a:rPr lang="en-US" sz="2400" dirty="0" smtClean="0">
                <a:latin typeface="+mj-lt"/>
              </a:rPr>
              <a:t>to </a:t>
            </a:r>
            <a:r>
              <a:rPr lang="en-US" sz="2400" smtClean="0">
                <a:latin typeface="+mj-lt"/>
              </a:rPr>
              <a:t>disk + </a:t>
            </a:r>
            <a:r>
              <a:rPr lang="en-US" sz="2400" dirty="0" smtClean="0">
                <a:latin typeface="+mj-lt"/>
              </a:rPr>
              <a:t>erasing (“evicting”) from main memory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5053" y="1821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+mj-lt"/>
              </a:rPr>
              <a:t>1</a:t>
            </a:r>
            <a:endParaRPr lang="en-US" sz="2800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1493" y="1821376"/>
            <a:ext cx="37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31493" y="2751234"/>
            <a:ext cx="51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+mj-lt"/>
              </a:rPr>
              <a:t>3</a:t>
            </a:r>
            <a:endParaRPr lang="en-US" sz="2800" b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42987" y="3899646"/>
            <a:ext cx="29779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Log </a:t>
            </a:r>
            <a:r>
              <a:rPr lang="en-US" sz="2400" dirty="0" smtClean="0">
                <a:latin typeface="+mj-lt"/>
              </a:rPr>
              <a:t>is a </a:t>
            </a:r>
            <a:r>
              <a:rPr lang="en-US" sz="2400" i="1" dirty="0" smtClean="0">
                <a:latin typeface="+mj-lt"/>
              </a:rPr>
              <a:t>sequence</a:t>
            </a:r>
            <a:r>
              <a:rPr lang="en-US" sz="2400" dirty="0" smtClean="0">
                <a:latin typeface="+mj-lt"/>
              </a:rPr>
              <a:t> from main memory -&gt; disk</a:t>
            </a:r>
            <a:endParaRPr lang="en-US" sz="24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65127" y="1821376"/>
            <a:ext cx="466875" cy="1342917"/>
            <a:chOff x="11265127" y="1821376"/>
            <a:chExt cx="466875" cy="1342917"/>
          </a:xfrm>
        </p:grpSpPr>
        <p:sp>
          <p:nvSpPr>
            <p:cNvPr id="16" name="TextBox 15"/>
            <p:cNvSpPr txBox="1"/>
            <p:nvPr/>
          </p:nvSpPr>
          <p:spPr>
            <a:xfrm>
              <a:off x="11265127" y="1821376"/>
              <a:ext cx="466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+mj-lt"/>
                </a:rPr>
                <a:t>4</a:t>
              </a:r>
              <a:endParaRPr lang="en-US" sz="2800" b="1" i="1" dirty="0">
                <a:latin typeface="+mj-lt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1306289" y="2338175"/>
              <a:ext cx="298204" cy="826118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9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/>
      <p:bldP spid="12" grpId="0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Interleave TXNs?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4"/>
            <a:ext cx="10515601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Interleaving TXNs might lead to anomalous outcomes… why do it?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Several important reasons:</a:t>
            </a:r>
            <a:endParaRPr lang="en-US" sz="2800" dirty="0" smtClean="0"/>
          </a:p>
          <a:p>
            <a:pPr lvl="1"/>
            <a:r>
              <a:rPr lang="en-US" sz="2800" dirty="0" smtClean="0"/>
              <a:t>Individual TXNs might be </a:t>
            </a:r>
            <a:r>
              <a:rPr lang="en-US" sz="2800" i="1" dirty="0" smtClean="0"/>
              <a:t>slow</a:t>
            </a:r>
            <a:r>
              <a:rPr lang="en-US" sz="2800" dirty="0" smtClean="0"/>
              <a:t>- don’t want to block other users during!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Disk access may be </a:t>
            </a:r>
            <a:r>
              <a:rPr lang="en-US" sz="2800" i="1" dirty="0" smtClean="0"/>
              <a:t>slow-</a:t>
            </a:r>
            <a:r>
              <a:rPr lang="en-US" sz="2800" dirty="0" smtClean="0"/>
              <a:t> let some TXNs use CPUs while others accessing disk!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8584" y="5884575"/>
            <a:ext cx="757483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All concern large differences in </a:t>
            </a:r>
            <a:r>
              <a:rPr lang="en-US" sz="3200" b="1" i="1" dirty="0" smtClean="0">
                <a:latin typeface="+mj-lt"/>
              </a:rPr>
              <a:t>performance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66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18538"/>
            <a:ext cx="8610600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Our “model” of the DBMS / computer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Transactions basics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Motivation: Recovery &amp; Durability</a:t>
            </a: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Motivation: Concurrency </a:t>
            </a:r>
            <a:r>
              <a:rPr lang="en-US" i="1" dirty="0" smtClean="0">
                <a:latin typeface="+mj-lt"/>
              </a:rPr>
              <a:t>[next lecture]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ACTIVITY: ABORT!!!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9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Interleaving &amp;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17328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 DBMS has </a:t>
            </a:r>
            <a:r>
              <a:rPr lang="en-US" dirty="0"/>
              <a:t>freedom to </a:t>
            </a:r>
            <a:r>
              <a:rPr lang="en-US" dirty="0" smtClean="0"/>
              <a:t>interleave TXNs</a:t>
            </a:r>
          </a:p>
          <a:p>
            <a:endParaRPr lang="en-US" dirty="0"/>
          </a:p>
          <a:p>
            <a:r>
              <a:rPr lang="en-US" dirty="0" smtClean="0"/>
              <a:t>However, it must pick an interleaving or </a:t>
            </a:r>
            <a:r>
              <a:rPr lang="en-US" b="1" dirty="0" smtClean="0"/>
              <a:t>schedule</a:t>
            </a:r>
            <a:r>
              <a:rPr lang="en-US" dirty="0" smtClean="0"/>
              <a:t> such that isolation and consistency are maintained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Must be </a:t>
            </a:r>
            <a:r>
              <a:rPr lang="en-US" i="1" dirty="0" smtClean="0"/>
              <a:t>as if</a:t>
            </a:r>
            <a:r>
              <a:rPr lang="en-US" dirty="0" smtClean="0"/>
              <a:t> the TXNs had executed serially!</a:t>
            </a:r>
            <a:endParaRPr lang="en-US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28327" y="5547223"/>
            <a:ext cx="7935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DBMS must pick a schedule which maintains isolation &amp; consistency</a:t>
            </a:r>
            <a:endParaRPr lang="en-US" sz="2800" b="1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6935" y="2223025"/>
            <a:ext cx="25833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“With great power comes great responsibility”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82200" y="4069189"/>
            <a:ext cx="9961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</a:t>
            </a:r>
            <a:r>
              <a:rPr lang="en-US" sz="3200" b="1" u="sng" dirty="0" smtClean="0">
                <a:latin typeface="+mj-lt"/>
              </a:rPr>
              <a:t>CI</a:t>
            </a:r>
            <a:r>
              <a:rPr lang="en-US" sz="3200" dirty="0" smtClean="0">
                <a:latin typeface="+mj-lt"/>
              </a:rPr>
              <a:t>D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45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Scheduling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1983086"/>
            <a:ext cx="6410739" cy="1413919"/>
            <a:chOff x="543325" y="2666677"/>
            <a:chExt cx="10367750" cy="174540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5754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A += 100</a:t>
              </a:r>
              <a:endParaRPr lang="en-US" sz="24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0082" y="2666677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1858" y="3550698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22448" y="3554575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8200" y="4441766"/>
            <a:ext cx="6410739" cy="1426800"/>
            <a:chOff x="543325" y="2650776"/>
            <a:chExt cx="10367750" cy="176130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5754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+=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01858" y="2650776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94717" y="3533200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77444" y="3562011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55313"/>
              </p:ext>
            </p:extLst>
          </p:nvPr>
        </p:nvGraphicFramePr>
        <p:xfrm>
          <a:off x="8079147" y="644053"/>
          <a:ext cx="1853422" cy="8198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i="1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90408"/>
              </p:ext>
            </p:extLst>
          </p:nvPr>
        </p:nvGraphicFramePr>
        <p:xfrm>
          <a:off x="8079147" y="2651550"/>
          <a:ext cx="1853422" cy="81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00545"/>
              </p:ext>
            </p:extLst>
          </p:nvPr>
        </p:nvGraphicFramePr>
        <p:xfrm>
          <a:off x="8061966" y="5128832"/>
          <a:ext cx="1853422" cy="81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836849" y="607513"/>
            <a:ext cx="116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+mj-lt"/>
              </a:rPr>
              <a:t>Starting Balance</a:t>
            </a:r>
            <a:endParaRPr lang="en-US" sz="2400" i="1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12312" y="3854483"/>
            <a:ext cx="101130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Same result!</a:t>
            </a:r>
            <a:endParaRPr lang="en-US" sz="24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1316653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Serial schedule T</a:t>
            </a:r>
            <a:r>
              <a:rPr lang="en-US" sz="2400" u="sng" baseline="-25000" dirty="0" smtClean="0">
                <a:latin typeface="+mj-lt"/>
              </a:rPr>
              <a:t>1</a:t>
            </a:r>
            <a:r>
              <a:rPr lang="en-US" sz="2400" u="sng" dirty="0">
                <a:latin typeface="+mj-lt"/>
                <a:sym typeface="Wingdings"/>
              </a:rPr>
              <a:t>,</a:t>
            </a:r>
            <a:r>
              <a:rPr lang="en-US" sz="2400" u="sng" dirty="0" smtClean="0">
                <a:latin typeface="+mj-lt"/>
                <a:sym typeface="Wingdings"/>
              </a:rPr>
              <a:t>T</a:t>
            </a:r>
            <a:r>
              <a:rPr lang="en-US" sz="2400" u="sng" baseline="-25000" dirty="0" smtClean="0">
                <a:latin typeface="+mj-lt"/>
                <a:sym typeface="Wingdings"/>
              </a:rPr>
              <a:t>2</a:t>
            </a:r>
            <a:r>
              <a:rPr lang="en-US" sz="2400" u="sng" dirty="0" smtClean="0">
                <a:latin typeface="+mj-lt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3764487"/>
            <a:ext cx="305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+mj-lt"/>
              </a:rPr>
              <a:t>Interleaved </a:t>
            </a:r>
            <a:r>
              <a:rPr lang="en-US" sz="2400" u="sng" dirty="0" smtClean="0">
                <a:latin typeface="+mj-lt"/>
              </a:rPr>
              <a:t>schedule A:</a:t>
            </a:r>
          </a:p>
        </p:txBody>
      </p:sp>
    </p:spTree>
    <p:extLst>
      <p:ext uri="{BB962C8B-B14F-4D97-AF65-F5344CB8AC3E}">
        <p14:creationId xmlns:p14="http://schemas.microsoft.com/office/powerpoint/2010/main" val="834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Scheduling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1983086"/>
            <a:ext cx="6410739" cy="1413919"/>
            <a:chOff x="543325" y="2666677"/>
            <a:chExt cx="10367750" cy="174540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5754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A += 100</a:t>
              </a:r>
              <a:endParaRPr lang="en-US" sz="24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10082" y="2666677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01858" y="3550698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22448" y="3554575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4448206"/>
            <a:ext cx="6410739" cy="1413919"/>
            <a:chOff x="543325" y="2666677"/>
            <a:chExt cx="10367750" cy="174540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5754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A += 100</a:t>
              </a:r>
              <a:endParaRPr lang="en-US" sz="240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1331" y="2666677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0082" y="3585352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0672" y="3589229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55313"/>
              </p:ext>
            </p:extLst>
          </p:nvPr>
        </p:nvGraphicFramePr>
        <p:xfrm>
          <a:off x="8079147" y="644053"/>
          <a:ext cx="1853422" cy="8198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i="1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73782"/>
              </p:ext>
            </p:extLst>
          </p:nvPr>
        </p:nvGraphicFramePr>
        <p:xfrm>
          <a:off x="8079147" y="2651550"/>
          <a:ext cx="1853422" cy="81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7778"/>
              </p:ext>
            </p:extLst>
          </p:nvPr>
        </p:nvGraphicFramePr>
        <p:xfrm>
          <a:off x="8061966" y="5122391"/>
          <a:ext cx="1853422" cy="81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$112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836849" y="607513"/>
            <a:ext cx="116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+mj-lt"/>
              </a:rPr>
              <a:t>Starting Balance</a:t>
            </a:r>
            <a:endParaRPr lang="en-US" sz="2400" i="1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66007" y="3521701"/>
            <a:ext cx="151901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 result than serial 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>
                <a:latin typeface="+mj-lt"/>
                <a:sym typeface="Wingdings"/>
              </a:rPr>
              <a:t>,</a:t>
            </a:r>
            <a:r>
              <a:rPr lang="en-US" sz="2400" dirty="0" smtClean="0">
                <a:latin typeface="+mj-lt"/>
                <a:sym typeface="Wingdings"/>
              </a:rPr>
              <a:t>T</a:t>
            </a:r>
            <a:r>
              <a:rPr lang="en-US" sz="2400" baseline="-25000" dirty="0" smtClean="0">
                <a:latin typeface="+mj-lt"/>
                <a:sym typeface="Wingdings"/>
              </a:rPr>
              <a:t>2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22044" y="5414534"/>
            <a:ext cx="766777" cy="597702"/>
          </a:xfrm>
          <a:prstGeom prst="ellipse">
            <a:avLst/>
          </a:prstGeom>
          <a:solidFill>
            <a:srgbClr val="FF0000">
              <a:alpha val="15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38200" y="1316653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Serial schedule T</a:t>
            </a:r>
            <a:r>
              <a:rPr lang="en-US" sz="2400" u="sng" baseline="-25000" dirty="0" smtClean="0">
                <a:latin typeface="+mj-lt"/>
              </a:rPr>
              <a:t>1</a:t>
            </a:r>
            <a:r>
              <a:rPr lang="en-US" sz="2400" u="sng" dirty="0">
                <a:latin typeface="+mj-lt"/>
                <a:sym typeface="Wingdings"/>
              </a:rPr>
              <a:t>,</a:t>
            </a:r>
            <a:r>
              <a:rPr lang="en-US" sz="2400" u="sng" dirty="0" smtClean="0">
                <a:latin typeface="+mj-lt"/>
                <a:sym typeface="Wingdings"/>
              </a:rPr>
              <a:t>T</a:t>
            </a:r>
            <a:r>
              <a:rPr lang="en-US" sz="2400" u="sng" baseline="-25000" dirty="0" smtClean="0">
                <a:latin typeface="+mj-lt"/>
                <a:sym typeface="Wingdings"/>
              </a:rPr>
              <a:t>2</a:t>
            </a:r>
            <a:r>
              <a:rPr lang="en-US" sz="2400" u="sng" dirty="0" smtClean="0">
                <a:latin typeface="+mj-lt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3764487"/>
            <a:ext cx="305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+mj-lt"/>
              </a:rPr>
              <a:t>Interleaved </a:t>
            </a:r>
            <a:r>
              <a:rPr lang="en-US" sz="2400" u="sng" dirty="0" smtClean="0">
                <a:latin typeface="+mj-lt"/>
              </a:rPr>
              <a:t>schedule B:</a:t>
            </a:r>
          </a:p>
        </p:txBody>
      </p:sp>
    </p:spTree>
    <p:extLst>
      <p:ext uri="{BB962C8B-B14F-4D97-AF65-F5344CB8AC3E}">
        <p14:creationId xmlns:p14="http://schemas.microsoft.com/office/powerpoint/2010/main" val="12089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Scheduling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1983086"/>
            <a:ext cx="6410739" cy="1413919"/>
            <a:chOff x="543325" y="2666677"/>
            <a:chExt cx="10367750" cy="174540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672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A += 100</a:t>
              </a:r>
              <a:endParaRPr lang="en-US" sz="24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85000" y="2666677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33909" y="3555519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4499" y="3559397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4448206"/>
            <a:ext cx="6410739" cy="1413919"/>
            <a:chOff x="543325" y="2666677"/>
            <a:chExt cx="10367750" cy="174540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5754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A += 100</a:t>
              </a:r>
              <a:endParaRPr lang="en-US" sz="240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1331" y="2666677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0082" y="3585352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0672" y="3589229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55313"/>
              </p:ext>
            </p:extLst>
          </p:nvPr>
        </p:nvGraphicFramePr>
        <p:xfrm>
          <a:off x="8079147" y="644053"/>
          <a:ext cx="1853422" cy="8198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i="1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41908"/>
              </p:ext>
            </p:extLst>
          </p:nvPr>
        </p:nvGraphicFramePr>
        <p:xfrm>
          <a:off x="8079147" y="2651550"/>
          <a:ext cx="1853422" cy="81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$153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31198"/>
              </p:ext>
            </p:extLst>
          </p:nvPr>
        </p:nvGraphicFramePr>
        <p:xfrm>
          <a:off x="8061966" y="5122391"/>
          <a:ext cx="1853422" cy="8198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26711"/>
                <a:gridCol w="926711"/>
              </a:tblGrid>
              <a:tr h="40994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994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$159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$112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836849" y="607513"/>
            <a:ext cx="116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+mj-lt"/>
              </a:rPr>
              <a:t>Starting Balance</a:t>
            </a:r>
            <a:endParaRPr lang="en-US" sz="2400" i="1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79070" y="3275805"/>
            <a:ext cx="151901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 result than serial 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>
                <a:latin typeface="+mj-lt"/>
                <a:sym typeface="Wingdings"/>
              </a:rPr>
              <a:t>,</a:t>
            </a:r>
            <a:r>
              <a:rPr lang="en-US" sz="2400" dirty="0" smtClean="0">
                <a:latin typeface="+mj-lt"/>
                <a:sym typeface="Wingdings"/>
              </a:rPr>
              <a:t>T</a:t>
            </a:r>
            <a:r>
              <a:rPr lang="en-US" sz="2400" baseline="-25000" dirty="0" smtClean="0">
                <a:latin typeface="+mj-lt"/>
                <a:sym typeface="Wingdings"/>
              </a:rPr>
              <a:t>1</a:t>
            </a:r>
            <a:r>
              <a:rPr lang="en-US" sz="2400" dirty="0" smtClean="0">
                <a:latin typeface="+mj-lt"/>
                <a:sym typeface="Wingdings"/>
              </a:rPr>
              <a:t> ALSO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019562" y="5404332"/>
            <a:ext cx="766777" cy="597702"/>
          </a:xfrm>
          <a:prstGeom prst="ellipse">
            <a:avLst/>
          </a:prstGeom>
          <a:solidFill>
            <a:srgbClr val="FF0000">
              <a:alpha val="15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38200" y="1316653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Serial schedule </a:t>
            </a:r>
            <a:r>
              <a:rPr lang="en-US" sz="2400" b="1" i="1" u="sng" dirty="0" smtClean="0">
                <a:latin typeface="+mj-lt"/>
              </a:rPr>
              <a:t>T</a:t>
            </a:r>
            <a:r>
              <a:rPr lang="en-US" sz="2400" b="1" i="1" u="sng" baseline="-25000" dirty="0" smtClean="0">
                <a:latin typeface="+mj-lt"/>
              </a:rPr>
              <a:t>2</a:t>
            </a:r>
            <a:r>
              <a:rPr lang="en-US" sz="2400" b="1" i="1" u="sng" dirty="0" smtClean="0">
                <a:latin typeface="+mj-lt"/>
                <a:sym typeface="Wingdings"/>
              </a:rPr>
              <a:t>,T</a:t>
            </a:r>
            <a:r>
              <a:rPr lang="en-US" sz="2400" b="1" i="1" u="sng" baseline="-25000" dirty="0" smtClean="0">
                <a:latin typeface="+mj-lt"/>
                <a:sym typeface="Wingdings"/>
              </a:rPr>
              <a:t>1</a:t>
            </a:r>
            <a:r>
              <a:rPr lang="en-US" sz="2400" b="1" i="1" u="sng" dirty="0" smtClean="0">
                <a:latin typeface="+mj-lt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3764487"/>
            <a:ext cx="305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+mj-lt"/>
              </a:rPr>
              <a:t>Interleaved </a:t>
            </a:r>
            <a:r>
              <a:rPr lang="en-US" sz="2400" u="sng" dirty="0" smtClean="0">
                <a:latin typeface="+mj-lt"/>
              </a:rPr>
              <a:t>schedule B:</a:t>
            </a:r>
          </a:p>
        </p:txBody>
      </p:sp>
    </p:spTree>
    <p:extLst>
      <p:ext uri="{BB962C8B-B14F-4D97-AF65-F5344CB8AC3E}">
        <p14:creationId xmlns:p14="http://schemas.microsoft.com/office/powerpoint/2010/main" val="14347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Scheduling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36371" y="2492355"/>
            <a:ext cx="6410739" cy="1413919"/>
            <a:chOff x="543325" y="2666677"/>
            <a:chExt cx="10367750" cy="174540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5754" y="2666678"/>
              <a:ext cx="2053741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A += 100</a:t>
              </a:r>
              <a:endParaRPr lang="en-US" sz="240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1331" y="2666677"/>
              <a:ext cx="1944858" cy="56990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-= 100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0082" y="3585352"/>
              <a:ext cx="2175586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 *= 1.06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0672" y="3589229"/>
              <a:ext cx="2162625" cy="5699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</a:t>
              </a:r>
              <a:r>
                <a:rPr lang="en-US" sz="2400" dirty="0" smtClean="0">
                  <a:latin typeface="+mj-lt"/>
                </a:rPr>
                <a:t> *= 1.06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771976" y="4626661"/>
            <a:ext cx="664804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This schedule is different than </a:t>
            </a:r>
            <a:r>
              <a:rPr lang="en-US" sz="3200" b="1" i="1" dirty="0" smtClean="0">
                <a:latin typeface="+mj-lt"/>
              </a:rPr>
              <a:t>any serial order!</a:t>
            </a:r>
            <a:r>
              <a:rPr lang="en-US" sz="3200" dirty="0" smtClean="0">
                <a:latin typeface="+mj-lt"/>
              </a:rPr>
              <a:t>  We say that it is </a:t>
            </a:r>
            <a:r>
              <a:rPr lang="en-US" sz="3200" b="1" u="sng" dirty="0" smtClean="0">
                <a:latin typeface="+mj-lt"/>
              </a:rPr>
              <a:t>not serializable</a:t>
            </a:r>
            <a:endParaRPr lang="en-US" sz="32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6371" y="1808636"/>
            <a:ext cx="305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+mj-lt"/>
              </a:rPr>
              <a:t>Interleaved </a:t>
            </a:r>
            <a:r>
              <a:rPr lang="en-US" sz="2400" u="sng" dirty="0" smtClean="0">
                <a:latin typeface="+mj-lt"/>
              </a:rPr>
              <a:t>schedule B:</a:t>
            </a:r>
          </a:p>
        </p:txBody>
      </p:sp>
    </p:spTree>
    <p:extLst>
      <p:ext uri="{BB962C8B-B14F-4D97-AF65-F5344CB8AC3E}">
        <p14:creationId xmlns:p14="http://schemas.microsoft.com/office/powerpoint/2010/main" val="377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Scheduling</a:t>
            </a:r>
            <a:r>
              <a:rPr lang="en-US" dirty="0" smtClean="0"/>
              <a:t> Definitions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10515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u="sng" dirty="0"/>
              <a:t>s</a:t>
            </a:r>
            <a:r>
              <a:rPr lang="en-US" b="1" u="sng" dirty="0" smtClean="0"/>
              <a:t>erial schedule</a:t>
            </a:r>
            <a:r>
              <a:rPr lang="en-US" dirty="0"/>
              <a:t> </a:t>
            </a:r>
            <a:r>
              <a:rPr lang="en-US" dirty="0" smtClean="0"/>
              <a:t>is one that </a:t>
            </a:r>
            <a:r>
              <a:rPr lang="en-US" dirty="0"/>
              <a:t>does not interleave the actions of different </a:t>
            </a:r>
            <a:r>
              <a:rPr lang="en-US" dirty="0" smtClean="0"/>
              <a:t>transactions</a:t>
            </a:r>
            <a:endParaRPr lang="en-US" dirty="0"/>
          </a:p>
          <a:p>
            <a:endParaRPr lang="en-US" i="1" u="sng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 and B are </a:t>
            </a:r>
            <a:r>
              <a:rPr lang="en-US" b="1" u="sng" dirty="0"/>
              <a:t>e</a:t>
            </a:r>
            <a:r>
              <a:rPr lang="en-US" b="1" u="sng" dirty="0" smtClean="0"/>
              <a:t>quivalent schedules</a:t>
            </a:r>
            <a:r>
              <a:rPr lang="en-US" dirty="0" smtClean="0"/>
              <a:t> if,</a:t>
            </a:r>
            <a:r>
              <a:rPr lang="en-US" i="1" dirty="0" smtClean="0"/>
              <a:t> </a:t>
            </a:r>
            <a:r>
              <a:rPr lang="en-US" b="1" i="1" dirty="0"/>
              <a:t>f</a:t>
            </a:r>
            <a:r>
              <a:rPr lang="en-US" b="1" i="1" dirty="0" smtClean="0"/>
              <a:t>or </a:t>
            </a:r>
            <a:r>
              <a:rPr lang="en-US" b="1" i="1" dirty="0"/>
              <a:t>any database state</a:t>
            </a:r>
            <a:r>
              <a:rPr lang="en-US" dirty="0"/>
              <a:t>, the effect </a:t>
            </a:r>
            <a:r>
              <a:rPr lang="en-US" dirty="0" smtClean="0"/>
              <a:t>on DB of </a:t>
            </a:r>
            <a:r>
              <a:rPr lang="en-US" dirty="0"/>
              <a:t>executing </a:t>
            </a:r>
            <a:r>
              <a:rPr lang="en-US" dirty="0" smtClean="0"/>
              <a:t>A </a:t>
            </a:r>
            <a:r>
              <a:rPr lang="en-US" b="1" dirty="0"/>
              <a:t>is identical to </a:t>
            </a:r>
            <a:r>
              <a:rPr lang="en-US" dirty="0"/>
              <a:t>the effect of executing </a:t>
            </a:r>
            <a:r>
              <a:rPr lang="en-US" dirty="0" smtClean="0"/>
              <a:t>B</a:t>
            </a:r>
            <a:endParaRPr lang="en-US" dirty="0"/>
          </a:p>
          <a:p>
            <a:endParaRPr lang="en-US" i="1" u="sng" dirty="0" smtClean="0">
              <a:solidFill>
                <a:schemeClr val="accent2"/>
              </a:solidFill>
            </a:endParaRPr>
          </a:p>
          <a:p>
            <a:r>
              <a:rPr lang="en-US" i="1" dirty="0" smtClean="0"/>
              <a:t>A </a:t>
            </a:r>
            <a:r>
              <a:rPr lang="en-US" b="1" u="sng" dirty="0"/>
              <a:t>s</a:t>
            </a:r>
            <a:r>
              <a:rPr lang="en-US" b="1" u="sng" dirty="0" smtClean="0"/>
              <a:t>erializable schedule</a:t>
            </a:r>
            <a:r>
              <a:rPr lang="en-US" dirty="0" smtClean="0"/>
              <a:t> is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schedule that is equivalent to </a:t>
            </a:r>
            <a:r>
              <a:rPr lang="en-US" b="1" i="1" dirty="0"/>
              <a:t>some</a:t>
            </a:r>
            <a:r>
              <a:rPr lang="en-US" dirty="0"/>
              <a:t> serial execution of the transactions.</a:t>
            </a:r>
          </a:p>
          <a:p>
            <a:pPr>
              <a:buFont typeface="Wingdings" charset="2"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3349" y="5204479"/>
            <a:ext cx="428045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word “</a:t>
            </a:r>
            <a:r>
              <a:rPr lang="en-US" sz="2800" b="1" dirty="0">
                <a:latin typeface="+mj-lt"/>
              </a:rPr>
              <a:t>some” </a:t>
            </a:r>
            <a:r>
              <a:rPr lang="en-US" sz="2800" dirty="0">
                <a:latin typeface="+mj-lt"/>
              </a:rPr>
              <a:t>makes this </a:t>
            </a:r>
            <a:r>
              <a:rPr lang="en-US" sz="2800" dirty="0" err="1">
                <a:latin typeface="+mj-lt"/>
              </a:rPr>
              <a:t>def</a:t>
            </a:r>
            <a:r>
              <a:rPr lang="en-US" sz="2800" dirty="0">
                <a:latin typeface="+mj-lt"/>
              </a:rPr>
              <a:t> powerful and tricky!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5612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Serializable?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131" y="2988132"/>
            <a:ext cx="7159843" cy="1707737"/>
            <a:chOff x="543325" y="2639978"/>
            <a:chExt cx="10367750" cy="177210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3325" y="2697456"/>
              <a:ext cx="694507" cy="542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325" y="3585352"/>
              <a:ext cx="694507" cy="542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5754" y="2639978"/>
              <a:ext cx="2110448" cy="542941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+mj-lt"/>
                </a:rPr>
                <a:t>A += 100</a:t>
              </a:r>
              <a:endParaRPr lang="en-US" sz="28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6442" y="2650774"/>
              <a:ext cx="1996710" cy="542941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B</a:t>
              </a:r>
              <a:r>
                <a:rPr lang="en-US" sz="2800" dirty="0" smtClean="0">
                  <a:latin typeface="+mj-lt"/>
                </a:rPr>
                <a:t> -= 100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1974" y="3550697"/>
              <a:ext cx="2238116" cy="542941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A *= 1.06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81159" y="3557633"/>
              <a:ext cx="2224189" cy="542941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B</a:t>
              </a:r>
              <a:r>
                <a:rPr lang="en-US" sz="2800" dirty="0" smtClean="0">
                  <a:latin typeface="+mj-lt"/>
                </a:rPr>
                <a:t> *= 1.06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404227" y="4906677"/>
            <a:ext cx="33686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Same as a serial schedule </a:t>
            </a:r>
            <a:r>
              <a:rPr lang="en-US" sz="2400" b="1" i="1" dirty="0" smtClean="0">
                <a:latin typeface="+mj-lt"/>
              </a:rPr>
              <a:t>for all possible values of A, B = </a:t>
            </a:r>
            <a:r>
              <a:rPr lang="en-US" sz="2400" b="1" u="sng" dirty="0" smtClean="0">
                <a:latin typeface="+mj-lt"/>
              </a:rPr>
              <a:t>serializable</a:t>
            </a:r>
            <a:endParaRPr lang="en-US" sz="2400" u="sng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9586" y="1196509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Serial </a:t>
            </a:r>
            <a:r>
              <a:rPr lang="en-US" sz="2400" u="sng" smtClean="0">
                <a:latin typeface="+mj-lt"/>
              </a:rPr>
              <a:t>schedules:</a:t>
            </a:r>
            <a:endParaRPr lang="en-US" sz="2400" u="sng" dirty="0" smtClean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07784"/>
              </p:ext>
            </p:extLst>
          </p:nvPr>
        </p:nvGraphicFramePr>
        <p:xfrm>
          <a:off x="7809586" y="1764477"/>
          <a:ext cx="3963314" cy="1112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581"/>
                <a:gridCol w="1499933"/>
                <a:gridCol w="1590800"/>
              </a:tblGrid>
              <a:tr h="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3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>
                          <a:sym typeface="Wingdings"/>
                        </a:rPr>
                        <a:t>,</a:t>
                      </a:r>
                      <a:r>
                        <a:rPr lang="en-US" dirty="0" smtClean="0">
                          <a:sym typeface="Wingdings"/>
                        </a:rPr>
                        <a:t>T</a:t>
                      </a:r>
                      <a:r>
                        <a:rPr lang="en-US" baseline="-25000" dirty="0" smtClean="0">
                          <a:sym typeface="Wingdings"/>
                        </a:rPr>
                        <a:t>2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1.06*(A+100)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1.06*(B-100)</a:t>
                      </a:r>
                      <a:endParaRPr lang="en-US" dirty="0"/>
                    </a:p>
                  </a:txBody>
                  <a:tcPr/>
                </a:tc>
              </a:tr>
              <a:tr h="373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>
                          <a:sym typeface="Wingdings"/>
                        </a:rPr>
                        <a:t>,</a:t>
                      </a:r>
                      <a:r>
                        <a:rPr lang="en-US" dirty="0" smtClean="0">
                          <a:sym typeface="Wingdings"/>
                        </a:rPr>
                        <a:t>T</a:t>
                      </a:r>
                      <a:r>
                        <a:rPr lang="en-US" baseline="-25000" dirty="0" smtClean="0">
                          <a:sym typeface="Wingdings"/>
                        </a:rPr>
                        <a:t>1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1.06*A + 100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1.06*B - 100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96630"/>
              </p:ext>
            </p:extLst>
          </p:nvPr>
        </p:nvGraphicFramePr>
        <p:xfrm>
          <a:off x="8682167" y="3566742"/>
          <a:ext cx="3090733" cy="739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33"/>
                <a:gridCol w="1590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3389">
                <a:tc>
                  <a:txBody>
                    <a:bodyPr/>
                    <a:lstStyle/>
                    <a:p>
                      <a:r>
                        <a:rPr lang="en-US" dirty="0" smtClean="0"/>
                        <a:t>1.06*(A+100)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1.06*(B-100)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7700729" y="2108711"/>
            <a:ext cx="4174435" cy="42407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8584096" y="3899168"/>
            <a:ext cx="3267860" cy="42407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Serializable?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131" y="2988132"/>
            <a:ext cx="7159843" cy="1707737"/>
            <a:chOff x="543325" y="2639978"/>
            <a:chExt cx="10367750" cy="177210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3325" y="2697456"/>
              <a:ext cx="694507" cy="542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325" y="3585352"/>
              <a:ext cx="694507" cy="542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5754" y="2639978"/>
              <a:ext cx="2110448" cy="542941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+mj-lt"/>
                </a:rPr>
                <a:t>A += 100</a:t>
              </a:r>
              <a:endParaRPr lang="en-US" sz="28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04809" y="2639978"/>
              <a:ext cx="1996710" cy="542941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B</a:t>
              </a:r>
              <a:r>
                <a:rPr lang="en-US" sz="2800" dirty="0" smtClean="0">
                  <a:latin typeface="+mj-lt"/>
                </a:rPr>
                <a:t> -= 100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01974" y="3550697"/>
              <a:ext cx="2238116" cy="542941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A *= 1.06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3050" y="3550697"/>
              <a:ext cx="2224189" cy="542941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B</a:t>
              </a:r>
              <a:r>
                <a:rPr lang="en-US" sz="2800" dirty="0" smtClean="0">
                  <a:latin typeface="+mj-lt"/>
                </a:rPr>
                <a:t> *= 1.06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404227" y="4906677"/>
            <a:ext cx="33686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 </a:t>
            </a:r>
            <a:r>
              <a:rPr lang="en-US" sz="2400" i="1" dirty="0" smtClean="0">
                <a:latin typeface="+mj-lt"/>
              </a:rPr>
              <a:t>equivalent</a:t>
            </a:r>
            <a:r>
              <a:rPr lang="en-US" sz="2400" dirty="0" smtClean="0">
                <a:latin typeface="+mj-lt"/>
              </a:rPr>
              <a:t> to any serializable schedule</a:t>
            </a:r>
            <a:r>
              <a:rPr lang="en-US" sz="2400" b="1" i="1" dirty="0" smtClean="0">
                <a:latin typeface="+mj-lt"/>
              </a:rPr>
              <a:t> = not </a:t>
            </a:r>
            <a:r>
              <a:rPr lang="en-US" sz="2400" b="1" u="sng" dirty="0" smtClean="0">
                <a:latin typeface="+mj-lt"/>
              </a:rPr>
              <a:t>serializable</a:t>
            </a:r>
            <a:endParaRPr lang="en-US" sz="2400" u="sng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9586" y="1196509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Serial </a:t>
            </a:r>
            <a:r>
              <a:rPr lang="en-US" sz="2400" u="sng" smtClean="0">
                <a:latin typeface="+mj-lt"/>
              </a:rPr>
              <a:t>schedules:</a:t>
            </a:r>
            <a:endParaRPr lang="en-US" sz="2400" u="sng" dirty="0" smtClean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3499"/>
              </p:ext>
            </p:extLst>
          </p:nvPr>
        </p:nvGraphicFramePr>
        <p:xfrm>
          <a:off x="7809586" y="1764477"/>
          <a:ext cx="3963314" cy="1112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581"/>
                <a:gridCol w="1499933"/>
                <a:gridCol w="1590800"/>
              </a:tblGrid>
              <a:tr h="0"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3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>
                          <a:sym typeface="Wingdings"/>
                        </a:rPr>
                        <a:t>,</a:t>
                      </a:r>
                      <a:r>
                        <a:rPr lang="en-US" dirty="0" smtClean="0">
                          <a:sym typeface="Wingdings"/>
                        </a:rPr>
                        <a:t>T</a:t>
                      </a:r>
                      <a:r>
                        <a:rPr lang="en-US" baseline="-25000" dirty="0" smtClean="0">
                          <a:sym typeface="Wingdings"/>
                        </a:rPr>
                        <a:t>2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1.06*(A+100)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1.06*(B-100)</a:t>
                      </a:r>
                      <a:endParaRPr lang="en-US" dirty="0"/>
                    </a:p>
                  </a:txBody>
                  <a:tcPr/>
                </a:tc>
              </a:tr>
              <a:tr h="373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>
                          <a:sym typeface="Wingdings"/>
                        </a:rPr>
                        <a:t>,</a:t>
                      </a:r>
                      <a:r>
                        <a:rPr lang="en-US" dirty="0" smtClean="0">
                          <a:sym typeface="Wingdings"/>
                        </a:rPr>
                        <a:t>T</a:t>
                      </a:r>
                      <a:r>
                        <a:rPr lang="en-US" baseline="-25000" dirty="0" smtClean="0">
                          <a:sym typeface="Wingdings"/>
                        </a:rPr>
                        <a:t>1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1.06*A + 100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1.06*B - 100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35802"/>
              </p:ext>
            </p:extLst>
          </p:nvPr>
        </p:nvGraphicFramePr>
        <p:xfrm>
          <a:off x="8682167" y="3566742"/>
          <a:ext cx="3090733" cy="739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933"/>
                <a:gridCol w="1590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3389">
                <a:tc>
                  <a:txBody>
                    <a:bodyPr/>
                    <a:lstStyle/>
                    <a:p>
                      <a:r>
                        <a:rPr lang="en-US" dirty="0" smtClean="0"/>
                        <a:t>1.06*(A+100)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1.06*B - 100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go wrong with interleaving?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Various anomalies which break isolation / </a:t>
            </a:r>
            <a:r>
              <a:rPr lang="en-US" sz="3200" dirty="0" err="1" smtClean="0"/>
              <a:t>serializability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Often </a:t>
            </a:r>
            <a:r>
              <a:rPr lang="en-US" sz="3200" dirty="0"/>
              <a:t>referred to by name…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Occur because of / with certain “conflicts” between interleaved TXNs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2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79"/>
            <a:ext cx="10515600" cy="1325563"/>
          </a:xfrm>
        </p:spPr>
        <p:txBody>
          <a:bodyPr/>
          <a:lstStyle/>
          <a:p>
            <a:r>
              <a:rPr lang="en-US" dirty="0" smtClean="0"/>
              <a:t>The DBMS’s view of the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1529121"/>
            <a:ext cx="4727713" cy="1379065"/>
            <a:chOff x="543325" y="2666677"/>
            <a:chExt cx="10367750" cy="174540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192697" y="4399722"/>
              <a:ext cx="9718378" cy="1236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3325" y="269745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325" y="3585352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5754" y="2666678"/>
              <a:ext cx="2197792" cy="467443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j-lt"/>
                </a:rPr>
                <a:t>A += 100</a:t>
              </a:r>
              <a:endParaRPr lang="en-US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1332" y="2666677"/>
              <a:ext cx="2085301" cy="467443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</a:t>
              </a:r>
              <a:r>
                <a:rPr lang="en-US" dirty="0" smtClean="0">
                  <a:latin typeface="+mj-lt"/>
                </a:rPr>
                <a:t> -= 100</a:t>
              </a:r>
              <a:endParaRPr lang="en-US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0083" y="3585352"/>
              <a:ext cx="2320831" cy="467443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 *= 1.06</a:t>
              </a:r>
              <a:endParaRPr lang="en-US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0672" y="3589229"/>
              <a:ext cx="2306769" cy="467443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B</a:t>
              </a:r>
              <a:r>
                <a:rPr lang="en-US" dirty="0" smtClean="0">
                  <a:latin typeface="+mj-lt"/>
                </a:rPr>
                <a:t> *= 1.06</a:t>
              </a:r>
              <a:endParaRPr lang="en-US" dirty="0">
                <a:latin typeface="+mj-lt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1467074" y="5793391"/>
            <a:ext cx="8133396" cy="1468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74643" y="4202857"/>
            <a:ext cx="402739" cy="621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4643" y="5016222"/>
            <a:ext cx="401397" cy="621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67074" y="4251972"/>
            <a:ext cx="792205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j-lt"/>
              </a:rPr>
              <a:t>R(A)</a:t>
            </a:r>
            <a:endParaRPr lang="en-US" sz="28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6210" y="5020827"/>
            <a:ext cx="792205" cy="52322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j-lt"/>
              </a:rPr>
              <a:t>R(A)</a:t>
            </a:r>
            <a:endParaRPr lang="en-US" sz="28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48971" y="4253623"/>
            <a:ext cx="917239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W(A)</a:t>
            </a:r>
            <a:endParaRPr lang="en-US" sz="28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7570" y="5020827"/>
            <a:ext cx="917239" cy="52322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W</a:t>
            </a:r>
            <a:r>
              <a:rPr lang="en-US" sz="2800" dirty="0" smtClean="0">
                <a:latin typeface="+mj-lt"/>
              </a:rPr>
              <a:t>(A)</a:t>
            </a:r>
            <a:endParaRPr lang="en-US" sz="28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964" y="5016222"/>
            <a:ext cx="782587" cy="52322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R(B)</a:t>
            </a:r>
            <a:endParaRPr lang="en-US" sz="2800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5324" y="5016222"/>
            <a:ext cx="917239" cy="52322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W(B)</a:t>
            </a:r>
            <a:endParaRPr lang="en-US" sz="28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85382" y="4250321"/>
            <a:ext cx="782587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R(B)</a:t>
            </a:r>
            <a:endParaRPr lang="en-US" sz="28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67279" y="4251972"/>
            <a:ext cx="907621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W(B)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231" y="956642"/>
            <a:ext cx="5916094" cy="222636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43498" y="1432072"/>
            <a:ext cx="341906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Each action in the TXNs </a:t>
            </a:r>
            <a:r>
              <a:rPr lang="en-US" sz="2400" i="1" dirty="0" smtClean="0">
                <a:latin typeface="+mj-lt"/>
              </a:rPr>
              <a:t>reads a value from global memory</a:t>
            </a:r>
            <a:r>
              <a:rPr lang="en-US" sz="2400" dirty="0" smtClean="0">
                <a:latin typeface="+mj-lt"/>
              </a:rPr>
              <a:t> and then </a:t>
            </a:r>
            <a:r>
              <a:rPr lang="en-US" sz="2400" i="1" dirty="0" smtClean="0">
                <a:latin typeface="+mj-lt"/>
              </a:rPr>
              <a:t>writes one back to it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Scheduling order matters!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0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High-level: Disk vs. 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Disk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Slow</a:t>
            </a:r>
            <a:endParaRPr lang="en-US" u="sng" dirty="0" smtClean="0"/>
          </a:p>
          <a:p>
            <a:pPr lvl="2"/>
            <a:r>
              <a:rPr lang="en-US" dirty="0"/>
              <a:t>Sequential </a:t>
            </a:r>
            <a:r>
              <a:rPr lang="en-US" dirty="0" smtClean="0"/>
              <a:t>access</a:t>
            </a:r>
          </a:p>
          <a:p>
            <a:pPr lvl="3"/>
            <a:r>
              <a:rPr lang="en-US" dirty="0" smtClean="0"/>
              <a:t>(although fast sequential reads)</a:t>
            </a:r>
          </a:p>
          <a:p>
            <a:pPr lvl="2"/>
            <a:endParaRPr lang="en-US" u="sng" dirty="0"/>
          </a:p>
          <a:p>
            <a:pPr lvl="1"/>
            <a:r>
              <a:rPr lang="en-US" i="1" dirty="0" smtClean="0"/>
              <a:t>Durable</a:t>
            </a:r>
          </a:p>
          <a:p>
            <a:pPr lvl="2"/>
            <a:r>
              <a:rPr lang="en-US" dirty="0" smtClean="0"/>
              <a:t>We will assume that once on disk, data is safe!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Cheap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Our model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83707" y="1970453"/>
            <a:ext cx="4580346" cy="4206510"/>
            <a:chOff x="5257801" y="1676400"/>
            <a:chExt cx="5417379" cy="4975226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732588" y="2787651"/>
              <a:ext cx="3149600" cy="1801813"/>
              <a:chOff x="2998" y="1129"/>
              <a:chExt cx="1984" cy="113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98" y="149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0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0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0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0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0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0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0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0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998" y="112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1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1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1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1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1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1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1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1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705600" y="2057401"/>
              <a:ext cx="3176588" cy="4594225"/>
              <a:chOff x="2981" y="669"/>
              <a:chExt cx="2001" cy="2894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2981" y="1096"/>
                <a:ext cx="2001" cy="2467"/>
                <a:chOff x="2981" y="1096"/>
                <a:chExt cx="2001" cy="2467"/>
              </a:xfrm>
            </p:grpSpPr>
            <p:grpSp>
              <p:nvGrpSpPr>
                <p:cNvPr id="23" name="Group 10"/>
                <p:cNvGrpSpPr>
                  <a:grpSpLocks/>
                </p:cNvGrpSpPr>
                <p:nvPr/>
              </p:nvGrpSpPr>
              <p:grpSpPr bwMode="auto">
                <a:xfrm>
                  <a:off x="2998" y="1466"/>
                  <a:ext cx="1984" cy="765"/>
                  <a:chOff x="2998" y="1466"/>
                  <a:chExt cx="1984" cy="765"/>
                </a:xfrm>
              </p:grpSpPr>
              <p:sp>
                <p:nvSpPr>
                  <p:cNvPr id="29" name="Freeform 11"/>
                  <p:cNvSpPr>
                    <a:spLocks/>
                  </p:cNvSpPr>
                  <p:nvPr/>
                </p:nvSpPr>
                <p:spPr bwMode="auto">
                  <a:xfrm>
                    <a:off x="2998" y="1466"/>
                    <a:ext cx="1984" cy="765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2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49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49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2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4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5">
                        <a:moveTo>
                          <a:pt x="0" y="378"/>
                        </a:moveTo>
                        <a:lnTo>
                          <a:pt x="16" y="312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49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49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2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4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12"/>
                  <p:cNvSpPr>
                    <a:spLocks/>
                  </p:cNvSpPr>
                  <p:nvPr/>
                </p:nvSpPr>
                <p:spPr bwMode="auto">
                  <a:xfrm>
                    <a:off x="3055" y="152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8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6"/>
                      </a:cxn>
                      <a:cxn ang="0">
                        <a:pos x="371" y="65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5"/>
                      </a:cxn>
                      <a:cxn ang="0">
                        <a:pos x="1613" y="106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8"/>
                      </a:cxn>
                      <a:cxn ang="0">
                        <a:pos x="1836" y="386"/>
                      </a:cxn>
                      <a:cxn ang="0">
                        <a:pos x="1795" y="443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3"/>
                      </a:cxn>
                      <a:cxn ang="0">
                        <a:pos x="17" y="386"/>
                      </a:cxn>
                      <a:cxn ang="0">
                        <a:pos x="0" y="328"/>
                      </a:cxn>
                    </a:cxnLst>
                    <a:rect l="0" t="0" r="r" b="b"/>
                    <a:pathLst>
                      <a:path w="1853" h="650">
                        <a:moveTo>
                          <a:pt x="0" y="328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6"/>
                        </a:lnTo>
                        <a:lnTo>
                          <a:pt x="371" y="65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5"/>
                        </a:lnTo>
                        <a:lnTo>
                          <a:pt x="1613" y="106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8"/>
                        </a:lnTo>
                        <a:lnTo>
                          <a:pt x="1836" y="386"/>
                        </a:lnTo>
                        <a:lnTo>
                          <a:pt x="1795" y="443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3"/>
                        </a:lnTo>
                        <a:lnTo>
                          <a:pt x="17" y="386"/>
                        </a:lnTo>
                        <a:lnTo>
                          <a:pt x="0" y="32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13"/>
                  <p:cNvSpPr>
                    <a:spLocks/>
                  </p:cNvSpPr>
                  <p:nvPr/>
                </p:nvSpPr>
                <p:spPr bwMode="auto">
                  <a:xfrm>
                    <a:off x="3146" y="1589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7"/>
                      </a:cxn>
                      <a:cxn ang="0">
                        <a:pos x="16" y="198"/>
                      </a:cxn>
                      <a:cxn ang="0">
                        <a:pos x="66" y="148"/>
                      </a:cxn>
                      <a:cxn ang="0">
                        <a:pos x="148" y="107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7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7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7"/>
                      </a:cxn>
                      <a:cxn ang="0">
                        <a:pos x="1605" y="148"/>
                      </a:cxn>
                      <a:cxn ang="0">
                        <a:pos x="1654" y="198"/>
                      </a:cxn>
                      <a:cxn ang="0">
                        <a:pos x="1671" y="247"/>
                      </a:cxn>
                      <a:cxn ang="0">
                        <a:pos x="1654" y="296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7"/>
                      </a:cxn>
                      <a:cxn ang="0">
                        <a:pos x="996" y="485"/>
                      </a:cxn>
                      <a:cxn ang="0">
                        <a:pos x="839" y="493"/>
                      </a:cxn>
                      <a:cxn ang="0">
                        <a:pos x="675" y="485"/>
                      </a:cxn>
                      <a:cxn ang="0">
                        <a:pos x="518" y="477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6"/>
                      </a:cxn>
                      <a:cxn ang="0">
                        <a:pos x="0" y="247"/>
                      </a:cxn>
                    </a:cxnLst>
                    <a:rect l="0" t="0" r="r" b="b"/>
                    <a:pathLst>
                      <a:path w="1672" h="494">
                        <a:moveTo>
                          <a:pt x="0" y="247"/>
                        </a:moveTo>
                        <a:lnTo>
                          <a:pt x="16" y="198"/>
                        </a:lnTo>
                        <a:lnTo>
                          <a:pt x="66" y="148"/>
                        </a:lnTo>
                        <a:lnTo>
                          <a:pt x="148" y="107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7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7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7"/>
                        </a:lnTo>
                        <a:lnTo>
                          <a:pt x="1605" y="148"/>
                        </a:lnTo>
                        <a:lnTo>
                          <a:pt x="1654" y="198"/>
                        </a:lnTo>
                        <a:lnTo>
                          <a:pt x="1671" y="247"/>
                        </a:lnTo>
                        <a:lnTo>
                          <a:pt x="1654" y="296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7"/>
                        </a:lnTo>
                        <a:lnTo>
                          <a:pt x="996" y="485"/>
                        </a:lnTo>
                        <a:lnTo>
                          <a:pt x="839" y="493"/>
                        </a:lnTo>
                        <a:lnTo>
                          <a:pt x="675" y="485"/>
                        </a:lnTo>
                        <a:lnTo>
                          <a:pt x="518" y="477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6"/>
                        </a:lnTo>
                        <a:lnTo>
                          <a:pt x="0" y="247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" name="Group 14"/>
                <p:cNvGrpSpPr>
                  <a:grpSpLocks/>
                </p:cNvGrpSpPr>
                <p:nvPr/>
              </p:nvGrpSpPr>
              <p:grpSpPr bwMode="auto">
                <a:xfrm>
                  <a:off x="2998" y="1096"/>
                  <a:ext cx="1984" cy="766"/>
                  <a:chOff x="2998" y="1096"/>
                  <a:chExt cx="1984" cy="766"/>
                </a:xfrm>
              </p:grpSpPr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2998" y="1096"/>
                    <a:ext cx="1984" cy="766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3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50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50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3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5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6">
                        <a:moveTo>
                          <a:pt x="0" y="378"/>
                        </a:moveTo>
                        <a:lnTo>
                          <a:pt x="16" y="313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50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50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3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5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16"/>
                  <p:cNvSpPr>
                    <a:spLocks/>
                  </p:cNvSpPr>
                  <p:nvPr/>
                </p:nvSpPr>
                <p:spPr bwMode="auto">
                  <a:xfrm>
                    <a:off x="3055" y="115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9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7"/>
                      </a:cxn>
                      <a:cxn ang="0">
                        <a:pos x="371" y="66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6"/>
                      </a:cxn>
                      <a:cxn ang="0">
                        <a:pos x="1613" y="107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9"/>
                      </a:cxn>
                      <a:cxn ang="0">
                        <a:pos x="1836" y="386"/>
                      </a:cxn>
                      <a:cxn ang="0">
                        <a:pos x="1795" y="444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4"/>
                      </a:cxn>
                      <a:cxn ang="0">
                        <a:pos x="17" y="386"/>
                      </a:cxn>
                      <a:cxn ang="0">
                        <a:pos x="0" y="329"/>
                      </a:cxn>
                    </a:cxnLst>
                    <a:rect l="0" t="0" r="r" b="b"/>
                    <a:pathLst>
                      <a:path w="1853" h="650">
                        <a:moveTo>
                          <a:pt x="0" y="329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7"/>
                        </a:lnTo>
                        <a:lnTo>
                          <a:pt x="371" y="66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6"/>
                        </a:lnTo>
                        <a:lnTo>
                          <a:pt x="1613" y="107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9"/>
                        </a:lnTo>
                        <a:lnTo>
                          <a:pt x="1836" y="386"/>
                        </a:lnTo>
                        <a:lnTo>
                          <a:pt x="1795" y="444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4"/>
                        </a:lnTo>
                        <a:lnTo>
                          <a:pt x="17" y="386"/>
                        </a:lnTo>
                        <a:lnTo>
                          <a:pt x="0" y="32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3146" y="1220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6"/>
                      </a:cxn>
                      <a:cxn ang="0">
                        <a:pos x="16" y="197"/>
                      </a:cxn>
                      <a:cxn ang="0">
                        <a:pos x="66" y="147"/>
                      </a:cxn>
                      <a:cxn ang="0">
                        <a:pos x="148" y="106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6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6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6"/>
                      </a:cxn>
                      <a:cxn ang="0">
                        <a:pos x="1605" y="147"/>
                      </a:cxn>
                      <a:cxn ang="0">
                        <a:pos x="1654" y="197"/>
                      </a:cxn>
                      <a:cxn ang="0">
                        <a:pos x="1671" y="246"/>
                      </a:cxn>
                      <a:cxn ang="0">
                        <a:pos x="1654" y="295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6"/>
                      </a:cxn>
                      <a:cxn ang="0">
                        <a:pos x="996" y="484"/>
                      </a:cxn>
                      <a:cxn ang="0">
                        <a:pos x="839" y="493"/>
                      </a:cxn>
                      <a:cxn ang="0">
                        <a:pos x="675" y="484"/>
                      </a:cxn>
                      <a:cxn ang="0">
                        <a:pos x="518" y="476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5"/>
                      </a:cxn>
                      <a:cxn ang="0">
                        <a:pos x="0" y="246"/>
                      </a:cxn>
                    </a:cxnLst>
                    <a:rect l="0" t="0" r="r" b="b"/>
                    <a:pathLst>
                      <a:path w="1672" h="494">
                        <a:moveTo>
                          <a:pt x="0" y="246"/>
                        </a:moveTo>
                        <a:lnTo>
                          <a:pt x="16" y="197"/>
                        </a:lnTo>
                        <a:lnTo>
                          <a:pt x="66" y="147"/>
                        </a:lnTo>
                        <a:lnTo>
                          <a:pt x="148" y="106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6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6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6"/>
                        </a:lnTo>
                        <a:lnTo>
                          <a:pt x="1605" y="147"/>
                        </a:lnTo>
                        <a:lnTo>
                          <a:pt x="1654" y="197"/>
                        </a:lnTo>
                        <a:lnTo>
                          <a:pt x="1671" y="246"/>
                        </a:lnTo>
                        <a:lnTo>
                          <a:pt x="1654" y="295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6"/>
                        </a:lnTo>
                        <a:lnTo>
                          <a:pt x="996" y="484"/>
                        </a:lnTo>
                        <a:lnTo>
                          <a:pt x="839" y="493"/>
                        </a:lnTo>
                        <a:lnTo>
                          <a:pt x="675" y="484"/>
                        </a:lnTo>
                        <a:lnTo>
                          <a:pt x="518" y="476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5"/>
                        </a:lnTo>
                        <a:lnTo>
                          <a:pt x="0" y="24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Freeform 18"/>
                <p:cNvSpPr>
                  <a:spLocks/>
                </p:cNvSpPr>
                <p:nvPr/>
              </p:nvSpPr>
              <p:spPr bwMode="auto">
                <a:xfrm>
                  <a:off x="2981" y="2797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7" y="313"/>
                    </a:cxn>
                    <a:cxn ang="0">
                      <a:pos x="66" y="247"/>
                    </a:cxn>
                    <a:cxn ang="0">
                      <a:pos x="132" y="189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0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0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89"/>
                    </a:cxn>
                    <a:cxn ang="0">
                      <a:pos x="1926" y="247"/>
                    </a:cxn>
                    <a:cxn ang="0">
                      <a:pos x="1976" y="313"/>
                    </a:cxn>
                    <a:cxn ang="0">
                      <a:pos x="1992" y="378"/>
                    </a:cxn>
                    <a:cxn ang="0">
                      <a:pos x="1976" y="444"/>
                    </a:cxn>
                    <a:cxn ang="0">
                      <a:pos x="1926" y="510"/>
                    </a:cxn>
                    <a:cxn ang="0">
                      <a:pos x="1860" y="576"/>
                    </a:cxn>
                    <a:cxn ang="0">
                      <a:pos x="1753" y="625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25"/>
                    </a:cxn>
                    <a:cxn ang="0">
                      <a:pos x="132" y="576"/>
                    </a:cxn>
                    <a:cxn ang="0">
                      <a:pos x="66" y="510"/>
                    </a:cxn>
                    <a:cxn ang="0">
                      <a:pos x="17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93" h="766">
                      <a:moveTo>
                        <a:pt x="0" y="378"/>
                      </a:moveTo>
                      <a:lnTo>
                        <a:pt x="17" y="313"/>
                      </a:lnTo>
                      <a:lnTo>
                        <a:pt x="66" y="247"/>
                      </a:lnTo>
                      <a:lnTo>
                        <a:pt x="132" y="189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0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0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89"/>
                      </a:lnTo>
                      <a:lnTo>
                        <a:pt x="1926" y="247"/>
                      </a:lnTo>
                      <a:lnTo>
                        <a:pt x="1976" y="313"/>
                      </a:lnTo>
                      <a:lnTo>
                        <a:pt x="1992" y="378"/>
                      </a:lnTo>
                      <a:lnTo>
                        <a:pt x="1976" y="444"/>
                      </a:lnTo>
                      <a:lnTo>
                        <a:pt x="1926" y="510"/>
                      </a:lnTo>
                      <a:lnTo>
                        <a:pt x="1860" y="576"/>
                      </a:lnTo>
                      <a:lnTo>
                        <a:pt x="1753" y="625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25"/>
                      </a:lnTo>
                      <a:lnTo>
                        <a:pt x="132" y="576"/>
                      </a:lnTo>
                      <a:lnTo>
                        <a:pt x="66" y="510"/>
                      </a:lnTo>
                      <a:lnTo>
                        <a:pt x="17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981" y="2756"/>
                <a:ext cx="1993" cy="766"/>
                <a:chOff x="2981" y="2756"/>
                <a:chExt cx="1993" cy="766"/>
              </a:xfrm>
            </p:grpSpPr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>
                  <a:off x="2981" y="2756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87"/>
                    </a:cxn>
                    <a:cxn ang="0">
                      <a:pos x="17" y="321"/>
                    </a:cxn>
                    <a:cxn ang="0">
                      <a:pos x="66" y="255"/>
                    </a:cxn>
                    <a:cxn ang="0">
                      <a:pos x="132" y="198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8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8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98"/>
                    </a:cxn>
                    <a:cxn ang="0">
                      <a:pos x="1926" y="255"/>
                    </a:cxn>
                    <a:cxn ang="0">
                      <a:pos x="1976" y="321"/>
                    </a:cxn>
                    <a:cxn ang="0">
                      <a:pos x="1992" y="387"/>
                    </a:cxn>
                    <a:cxn ang="0">
                      <a:pos x="1976" y="452"/>
                    </a:cxn>
                    <a:cxn ang="0">
                      <a:pos x="1926" y="518"/>
                    </a:cxn>
                    <a:cxn ang="0">
                      <a:pos x="1860" y="576"/>
                    </a:cxn>
                    <a:cxn ang="0">
                      <a:pos x="1753" y="633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33"/>
                    </a:cxn>
                    <a:cxn ang="0">
                      <a:pos x="132" y="576"/>
                    </a:cxn>
                    <a:cxn ang="0">
                      <a:pos x="66" y="518"/>
                    </a:cxn>
                    <a:cxn ang="0">
                      <a:pos x="17" y="452"/>
                    </a:cxn>
                    <a:cxn ang="0">
                      <a:pos x="0" y="387"/>
                    </a:cxn>
                  </a:cxnLst>
                  <a:rect l="0" t="0" r="r" b="b"/>
                  <a:pathLst>
                    <a:path w="1993" h="766">
                      <a:moveTo>
                        <a:pt x="0" y="387"/>
                      </a:moveTo>
                      <a:lnTo>
                        <a:pt x="17" y="321"/>
                      </a:lnTo>
                      <a:lnTo>
                        <a:pt x="66" y="255"/>
                      </a:lnTo>
                      <a:lnTo>
                        <a:pt x="132" y="198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8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8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98"/>
                      </a:lnTo>
                      <a:lnTo>
                        <a:pt x="1926" y="255"/>
                      </a:lnTo>
                      <a:lnTo>
                        <a:pt x="1976" y="321"/>
                      </a:lnTo>
                      <a:lnTo>
                        <a:pt x="1992" y="387"/>
                      </a:lnTo>
                      <a:lnTo>
                        <a:pt x="1976" y="452"/>
                      </a:lnTo>
                      <a:lnTo>
                        <a:pt x="1926" y="518"/>
                      </a:lnTo>
                      <a:lnTo>
                        <a:pt x="1860" y="576"/>
                      </a:lnTo>
                      <a:lnTo>
                        <a:pt x="1753" y="633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33"/>
                      </a:lnTo>
                      <a:lnTo>
                        <a:pt x="132" y="576"/>
                      </a:lnTo>
                      <a:lnTo>
                        <a:pt x="66" y="518"/>
                      </a:lnTo>
                      <a:lnTo>
                        <a:pt x="17" y="452"/>
                      </a:lnTo>
                      <a:lnTo>
                        <a:pt x="0" y="38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auto">
                <a:xfrm>
                  <a:off x="3047" y="2822"/>
                  <a:ext cx="1853" cy="642"/>
                </a:xfrm>
                <a:custGeom>
                  <a:avLst/>
                  <a:gdLst/>
                  <a:ahLst/>
                  <a:cxnLst>
                    <a:cxn ang="0">
                      <a:pos x="0" y="321"/>
                    </a:cxn>
                    <a:cxn ang="0">
                      <a:pos x="16" y="263"/>
                    </a:cxn>
                    <a:cxn ang="0">
                      <a:pos x="58" y="206"/>
                    </a:cxn>
                    <a:cxn ang="0">
                      <a:pos x="140" y="148"/>
                    </a:cxn>
                    <a:cxn ang="0">
                      <a:pos x="239" y="107"/>
                    </a:cxn>
                    <a:cxn ang="0">
                      <a:pos x="362" y="66"/>
                    </a:cxn>
                    <a:cxn ang="0">
                      <a:pos x="510" y="33"/>
                    </a:cxn>
                    <a:cxn ang="0">
                      <a:pos x="667" y="8"/>
                    </a:cxn>
                    <a:cxn ang="0">
                      <a:pos x="840" y="0"/>
                    </a:cxn>
                    <a:cxn ang="0">
                      <a:pos x="1012" y="0"/>
                    </a:cxn>
                    <a:cxn ang="0">
                      <a:pos x="1177" y="8"/>
                    </a:cxn>
                    <a:cxn ang="0">
                      <a:pos x="1333" y="33"/>
                    </a:cxn>
                    <a:cxn ang="0">
                      <a:pos x="1482" y="66"/>
                    </a:cxn>
                    <a:cxn ang="0">
                      <a:pos x="1605" y="107"/>
                    </a:cxn>
                    <a:cxn ang="0">
                      <a:pos x="1712" y="148"/>
                    </a:cxn>
                    <a:cxn ang="0">
                      <a:pos x="1786" y="206"/>
                    </a:cxn>
                    <a:cxn ang="0">
                      <a:pos x="1835" y="263"/>
                    </a:cxn>
                    <a:cxn ang="0">
                      <a:pos x="1852" y="321"/>
                    </a:cxn>
                    <a:cxn ang="0">
                      <a:pos x="1835" y="378"/>
                    </a:cxn>
                    <a:cxn ang="0">
                      <a:pos x="1786" y="436"/>
                    </a:cxn>
                    <a:cxn ang="0">
                      <a:pos x="1712" y="493"/>
                    </a:cxn>
                    <a:cxn ang="0">
                      <a:pos x="1605" y="542"/>
                    </a:cxn>
                    <a:cxn ang="0">
                      <a:pos x="1482" y="584"/>
                    </a:cxn>
                    <a:cxn ang="0">
                      <a:pos x="1333" y="608"/>
                    </a:cxn>
                    <a:cxn ang="0">
                      <a:pos x="1177" y="633"/>
                    </a:cxn>
                    <a:cxn ang="0">
                      <a:pos x="1012" y="641"/>
                    </a:cxn>
                    <a:cxn ang="0">
                      <a:pos x="840" y="641"/>
                    </a:cxn>
                    <a:cxn ang="0">
                      <a:pos x="667" y="633"/>
                    </a:cxn>
                    <a:cxn ang="0">
                      <a:pos x="510" y="608"/>
                    </a:cxn>
                    <a:cxn ang="0">
                      <a:pos x="362" y="584"/>
                    </a:cxn>
                    <a:cxn ang="0">
                      <a:pos x="239" y="542"/>
                    </a:cxn>
                    <a:cxn ang="0">
                      <a:pos x="140" y="493"/>
                    </a:cxn>
                    <a:cxn ang="0">
                      <a:pos x="58" y="436"/>
                    </a:cxn>
                    <a:cxn ang="0">
                      <a:pos x="16" y="378"/>
                    </a:cxn>
                    <a:cxn ang="0">
                      <a:pos x="0" y="321"/>
                    </a:cxn>
                  </a:cxnLst>
                  <a:rect l="0" t="0" r="r" b="b"/>
                  <a:pathLst>
                    <a:path w="1853" h="642">
                      <a:moveTo>
                        <a:pt x="0" y="321"/>
                      </a:moveTo>
                      <a:lnTo>
                        <a:pt x="16" y="263"/>
                      </a:lnTo>
                      <a:lnTo>
                        <a:pt x="58" y="206"/>
                      </a:lnTo>
                      <a:lnTo>
                        <a:pt x="140" y="148"/>
                      </a:lnTo>
                      <a:lnTo>
                        <a:pt x="239" y="107"/>
                      </a:lnTo>
                      <a:lnTo>
                        <a:pt x="362" y="66"/>
                      </a:lnTo>
                      <a:lnTo>
                        <a:pt x="510" y="33"/>
                      </a:lnTo>
                      <a:lnTo>
                        <a:pt x="667" y="8"/>
                      </a:lnTo>
                      <a:lnTo>
                        <a:pt x="840" y="0"/>
                      </a:lnTo>
                      <a:lnTo>
                        <a:pt x="1012" y="0"/>
                      </a:lnTo>
                      <a:lnTo>
                        <a:pt x="1177" y="8"/>
                      </a:lnTo>
                      <a:lnTo>
                        <a:pt x="1333" y="33"/>
                      </a:lnTo>
                      <a:lnTo>
                        <a:pt x="1482" y="66"/>
                      </a:lnTo>
                      <a:lnTo>
                        <a:pt x="1605" y="107"/>
                      </a:lnTo>
                      <a:lnTo>
                        <a:pt x="1712" y="148"/>
                      </a:lnTo>
                      <a:lnTo>
                        <a:pt x="1786" y="206"/>
                      </a:lnTo>
                      <a:lnTo>
                        <a:pt x="1835" y="263"/>
                      </a:lnTo>
                      <a:lnTo>
                        <a:pt x="1852" y="321"/>
                      </a:lnTo>
                      <a:lnTo>
                        <a:pt x="1835" y="378"/>
                      </a:lnTo>
                      <a:lnTo>
                        <a:pt x="1786" y="436"/>
                      </a:lnTo>
                      <a:lnTo>
                        <a:pt x="1712" y="493"/>
                      </a:lnTo>
                      <a:lnTo>
                        <a:pt x="1605" y="542"/>
                      </a:lnTo>
                      <a:lnTo>
                        <a:pt x="1482" y="584"/>
                      </a:lnTo>
                      <a:lnTo>
                        <a:pt x="1333" y="608"/>
                      </a:lnTo>
                      <a:lnTo>
                        <a:pt x="1177" y="633"/>
                      </a:lnTo>
                      <a:lnTo>
                        <a:pt x="1012" y="641"/>
                      </a:lnTo>
                      <a:lnTo>
                        <a:pt x="840" y="641"/>
                      </a:lnTo>
                      <a:lnTo>
                        <a:pt x="667" y="633"/>
                      </a:lnTo>
                      <a:lnTo>
                        <a:pt x="510" y="608"/>
                      </a:lnTo>
                      <a:lnTo>
                        <a:pt x="362" y="584"/>
                      </a:lnTo>
                      <a:lnTo>
                        <a:pt x="239" y="542"/>
                      </a:lnTo>
                      <a:lnTo>
                        <a:pt x="140" y="493"/>
                      </a:lnTo>
                      <a:lnTo>
                        <a:pt x="58" y="436"/>
                      </a:lnTo>
                      <a:lnTo>
                        <a:pt x="16" y="378"/>
                      </a:lnTo>
                      <a:lnTo>
                        <a:pt x="0" y="32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auto">
                <a:xfrm>
                  <a:off x="3137" y="288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7" y="197"/>
                    </a:cxn>
                    <a:cxn ang="0">
                      <a:pos x="66" y="156"/>
                    </a:cxn>
                    <a:cxn ang="0">
                      <a:pos x="140" y="115"/>
                    </a:cxn>
                    <a:cxn ang="0">
                      <a:pos x="247" y="74"/>
                    </a:cxn>
                    <a:cxn ang="0">
                      <a:pos x="371" y="41"/>
                    </a:cxn>
                    <a:cxn ang="0">
                      <a:pos x="519" y="24"/>
                    </a:cxn>
                    <a:cxn ang="0">
                      <a:pos x="675" y="8"/>
                    </a:cxn>
                    <a:cxn ang="0">
                      <a:pos x="832" y="0"/>
                    </a:cxn>
                    <a:cxn ang="0">
                      <a:pos x="996" y="8"/>
                    </a:cxn>
                    <a:cxn ang="0">
                      <a:pos x="1153" y="24"/>
                    </a:cxn>
                    <a:cxn ang="0">
                      <a:pos x="1301" y="41"/>
                    </a:cxn>
                    <a:cxn ang="0">
                      <a:pos x="1424" y="74"/>
                    </a:cxn>
                    <a:cxn ang="0">
                      <a:pos x="1523" y="115"/>
                    </a:cxn>
                    <a:cxn ang="0">
                      <a:pos x="1606" y="156"/>
                    </a:cxn>
                    <a:cxn ang="0">
                      <a:pos x="1655" y="197"/>
                    </a:cxn>
                    <a:cxn ang="0">
                      <a:pos x="1671" y="246"/>
                    </a:cxn>
                    <a:cxn ang="0">
                      <a:pos x="1655" y="295"/>
                    </a:cxn>
                    <a:cxn ang="0">
                      <a:pos x="1606" y="345"/>
                    </a:cxn>
                    <a:cxn ang="0">
                      <a:pos x="1523" y="386"/>
                    </a:cxn>
                    <a:cxn ang="0">
                      <a:pos x="1424" y="427"/>
                    </a:cxn>
                    <a:cxn ang="0">
                      <a:pos x="1301" y="452"/>
                    </a:cxn>
                    <a:cxn ang="0">
                      <a:pos x="1153" y="476"/>
                    </a:cxn>
                    <a:cxn ang="0">
                      <a:pos x="996" y="493"/>
                    </a:cxn>
                    <a:cxn ang="0">
                      <a:pos x="832" y="493"/>
                    </a:cxn>
                    <a:cxn ang="0">
                      <a:pos x="675" y="493"/>
                    </a:cxn>
                    <a:cxn ang="0">
                      <a:pos x="519" y="476"/>
                    </a:cxn>
                    <a:cxn ang="0">
                      <a:pos x="371" y="452"/>
                    </a:cxn>
                    <a:cxn ang="0">
                      <a:pos x="247" y="427"/>
                    </a:cxn>
                    <a:cxn ang="0">
                      <a:pos x="140" y="386"/>
                    </a:cxn>
                    <a:cxn ang="0">
                      <a:pos x="66" y="345"/>
                    </a:cxn>
                    <a:cxn ang="0">
                      <a:pos x="17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7" y="197"/>
                      </a:lnTo>
                      <a:lnTo>
                        <a:pt x="66" y="156"/>
                      </a:lnTo>
                      <a:lnTo>
                        <a:pt x="140" y="115"/>
                      </a:lnTo>
                      <a:lnTo>
                        <a:pt x="247" y="74"/>
                      </a:lnTo>
                      <a:lnTo>
                        <a:pt x="371" y="41"/>
                      </a:lnTo>
                      <a:lnTo>
                        <a:pt x="519" y="24"/>
                      </a:lnTo>
                      <a:lnTo>
                        <a:pt x="675" y="8"/>
                      </a:lnTo>
                      <a:lnTo>
                        <a:pt x="832" y="0"/>
                      </a:lnTo>
                      <a:lnTo>
                        <a:pt x="996" y="8"/>
                      </a:lnTo>
                      <a:lnTo>
                        <a:pt x="1153" y="24"/>
                      </a:lnTo>
                      <a:lnTo>
                        <a:pt x="1301" y="41"/>
                      </a:lnTo>
                      <a:lnTo>
                        <a:pt x="1424" y="74"/>
                      </a:lnTo>
                      <a:lnTo>
                        <a:pt x="1523" y="115"/>
                      </a:lnTo>
                      <a:lnTo>
                        <a:pt x="1606" y="156"/>
                      </a:lnTo>
                      <a:lnTo>
                        <a:pt x="1655" y="197"/>
                      </a:lnTo>
                      <a:lnTo>
                        <a:pt x="1671" y="246"/>
                      </a:lnTo>
                      <a:lnTo>
                        <a:pt x="1655" y="295"/>
                      </a:lnTo>
                      <a:lnTo>
                        <a:pt x="1606" y="345"/>
                      </a:lnTo>
                      <a:lnTo>
                        <a:pt x="1523" y="386"/>
                      </a:lnTo>
                      <a:lnTo>
                        <a:pt x="1424" y="427"/>
                      </a:lnTo>
                      <a:lnTo>
                        <a:pt x="1301" y="452"/>
                      </a:lnTo>
                      <a:lnTo>
                        <a:pt x="1153" y="476"/>
                      </a:lnTo>
                      <a:lnTo>
                        <a:pt x="996" y="493"/>
                      </a:lnTo>
                      <a:lnTo>
                        <a:pt x="832" y="493"/>
                      </a:lnTo>
                      <a:lnTo>
                        <a:pt x="675" y="493"/>
                      </a:lnTo>
                      <a:lnTo>
                        <a:pt x="519" y="476"/>
                      </a:lnTo>
                      <a:lnTo>
                        <a:pt x="371" y="452"/>
                      </a:lnTo>
                      <a:lnTo>
                        <a:pt x="247" y="427"/>
                      </a:lnTo>
                      <a:lnTo>
                        <a:pt x="140" y="386"/>
                      </a:lnTo>
                      <a:lnTo>
                        <a:pt x="66" y="345"/>
                      </a:lnTo>
                      <a:lnTo>
                        <a:pt x="17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88" y="669"/>
                <a:ext cx="429" cy="2516"/>
                <a:chOff x="3788" y="669"/>
                <a:chExt cx="429" cy="2516"/>
              </a:xfrm>
            </p:grpSpPr>
            <p:sp>
              <p:nvSpPr>
                <p:cNvPr id="16" name="Freeform 24"/>
                <p:cNvSpPr>
                  <a:spLocks/>
                </p:cNvSpPr>
                <p:nvPr/>
              </p:nvSpPr>
              <p:spPr bwMode="auto">
                <a:xfrm>
                  <a:off x="3845" y="784"/>
                  <a:ext cx="248" cy="741"/>
                </a:xfrm>
                <a:custGeom>
                  <a:avLst/>
                  <a:gdLst/>
                  <a:ahLst/>
                  <a:cxnLst>
                    <a:cxn ang="0">
                      <a:pos x="247" y="649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649"/>
                    </a:cxn>
                    <a:cxn ang="0">
                      <a:pos x="0" y="657"/>
                    </a:cxn>
                    <a:cxn ang="0">
                      <a:pos x="17" y="699"/>
                    </a:cxn>
                    <a:cxn ang="0">
                      <a:pos x="50" y="723"/>
                    </a:cxn>
                    <a:cxn ang="0">
                      <a:pos x="99" y="740"/>
                    </a:cxn>
                    <a:cxn ang="0">
                      <a:pos x="157" y="740"/>
                    </a:cxn>
                    <a:cxn ang="0">
                      <a:pos x="206" y="723"/>
                    </a:cxn>
                    <a:cxn ang="0">
                      <a:pos x="239" y="699"/>
                    </a:cxn>
                    <a:cxn ang="0">
                      <a:pos x="247" y="657"/>
                    </a:cxn>
                    <a:cxn ang="0">
                      <a:pos x="247" y="649"/>
                    </a:cxn>
                  </a:cxnLst>
                  <a:rect l="0" t="0" r="r" b="b"/>
                  <a:pathLst>
                    <a:path w="248" h="741">
                      <a:moveTo>
                        <a:pt x="247" y="649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649"/>
                      </a:lnTo>
                      <a:lnTo>
                        <a:pt x="0" y="657"/>
                      </a:lnTo>
                      <a:lnTo>
                        <a:pt x="17" y="699"/>
                      </a:lnTo>
                      <a:lnTo>
                        <a:pt x="50" y="723"/>
                      </a:lnTo>
                      <a:lnTo>
                        <a:pt x="99" y="740"/>
                      </a:lnTo>
                      <a:lnTo>
                        <a:pt x="157" y="740"/>
                      </a:lnTo>
                      <a:lnTo>
                        <a:pt x="206" y="723"/>
                      </a:lnTo>
                      <a:lnTo>
                        <a:pt x="239" y="699"/>
                      </a:lnTo>
                      <a:lnTo>
                        <a:pt x="247" y="657"/>
                      </a:lnTo>
                      <a:lnTo>
                        <a:pt x="247" y="64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3845" y="669"/>
                  <a:ext cx="248" cy="157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17" y="41"/>
                    </a:cxn>
                    <a:cxn ang="0">
                      <a:pos x="50" y="8"/>
                    </a:cxn>
                    <a:cxn ang="0">
                      <a:pos x="99" y="0"/>
                    </a:cxn>
                    <a:cxn ang="0">
                      <a:pos x="157" y="0"/>
                    </a:cxn>
                    <a:cxn ang="0">
                      <a:pos x="206" y="8"/>
                    </a:cxn>
                    <a:cxn ang="0">
                      <a:pos x="239" y="41"/>
                    </a:cxn>
                    <a:cxn ang="0">
                      <a:pos x="247" y="74"/>
                    </a:cxn>
                    <a:cxn ang="0">
                      <a:pos x="239" y="115"/>
                    </a:cxn>
                    <a:cxn ang="0">
                      <a:pos x="206" y="140"/>
                    </a:cxn>
                    <a:cxn ang="0">
                      <a:pos x="157" y="156"/>
                    </a:cxn>
                    <a:cxn ang="0">
                      <a:pos x="99" y="156"/>
                    </a:cxn>
                    <a:cxn ang="0">
                      <a:pos x="50" y="140"/>
                    </a:cxn>
                    <a:cxn ang="0">
                      <a:pos x="17" y="115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248" h="157">
                      <a:moveTo>
                        <a:pt x="0" y="74"/>
                      </a:moveTo>
                      <a:lnTo>
                        <a:pt x="17" y="41"/>
                      </a:lnTo>
                      <a:lnTo>
                        <a:pt x="50" y="8"/>
                      </a:lnTo>
                      <a:lnTo>
                        <a:pt x="99" y="0"/>
                      </a:lnTo>
                      <a:lnTo>
                        <a:pt x="157" y="0"/>
                      </a:lnTo>
                      <a:lnTo>
                        <a:pt x="206" y="8"/>
                      </a:lnTo>
                      <a:lnTo>
                        <a:pt x="239" y="41"/>
                      </a:lnTo>
                      <a:lnTo>
                        <a:pt x="247" y="74"/>
                      </a:lnTo>
                      <a:lnTo>
                        <a:pt x="239" y="115"/>
                      </a:lnTo>
                      <a:lnTo>
                        <a:pt x="206" y="140"/>
                      </a:lnTo>
                      <a:lnTo>
                        <a:pt x="157" y="156"/>
                      </a:lnTo>
                      <a:lnTo>
                        <a:pt x="99" y="156"/>
                      </a:lnTo>
                      <a:lnTo>
                        <a:pt x="50" y="140"/>
                      </a:lnTo>
                      <a:lnTo>
                        <a:pt x="17" y="115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3845" y="2263"/>
                  <a:ext cx="248" cy="922"/>
                </a:xfrm>
                <a:custGeom>
                  <a:avLst/>
                  <a:gdLst/>
                  <a:ahLst/>
                  <a:cxnLst>
                    <a:cxn ang="0">
                      <a:pos x="247" y="814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814"/>
                    </a:cxn>
                    <a:cxn ang="0">
                      <a:pos x="0" y="822"/>
                    </a:cxn>
                    <a:cxn ang="0">
                      <a:pos x="17" y="871"/>
                    </a:cxn>
                    <a:cxn ang="0">
                      <a:pos x="50" y="904"/>
                    </a:cxn>
                    <a:cxn ang="0">
                      <a:pos x="99" y="921"/>
                    </a:cxn>
                    <a:cxn ang="0">
                      <a:pos x="157" y="921"/>
                    </a:cxn>
                    <a:cxn ang="0">
                      <a:pos x="206" y="904"/>
                    </a:cxn>
                    <a:cxn ang="0">
                      <a:pos x="239" y="871"/>
                    </a:cxn>
                    <a:cxn ang="0">
                      <a:pos x="247" y="822"/>
                    </a:cxn>
                    <a:cxn ang="0">
                      <a:pos x="247" y="814"/>
                    </a:cxn>
                  </a:cxnLst>
                  <a:rect l="0" t="0" r="r" b="b"/>
                  <a:pathLst>
                    <a:path w="248" h="922">
                      <a:moveTo>
                        <a:pt x="247" y="814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814"/>
                      </a:lnTo>
                      <a:lnTo>
                        <a:pt x="0" y="822"/>
                      </a:lnTo>
                      <a:lnTo>
                        <a:pt x="17" y="871"/>
                      </a:lnTo>
                      <a:lnTo>
                        <a:pt x="50" y="904"/>
                      </a:lnTo>
                      <a:lnTo>
                        <a:pt x="99" y="921"/>
                      </a:lnTo>
                      <a:lnTo>
                        <a:pt x="157" y="921"/>
                      </a:lnTo>
                      <a:lnTo>
                        <a:pt x="206" y="904"/>
                      </a:lnTo>
                      <a:lnTo>
                        <a:pt x="239" y="871"/>
                      </a:lnTo>
                      <a:lnTo>
                        <a:pt x="247" y="822"/>
                      </a:lnTo>
                      <a:lnTo>
                        <a:pt x="247" y="8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3788" y="850"/>
                  <a:ext cx="429" cy="24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6" y="49"/>
                    </a:cxn>
                    <a:cxn ang="0">
                      <a:pos x="0" y="98"/>
                    </a:cxn>
                    <a:cxn ang="0">
                      <a:pos x="16" y="156"/>
                    </a:cxn>
                    <a:cxn ang="0">
                      <a:pos x="66" y="205"/>
                    </a:cxn>
                    <a:cxn ang="0">
                      <a:pos x="131" y="230"/>
                    </a:cxn>
                    <a:cxn ang="0">
                      <a:pos x="214" y="246"/>
                    </a:cxn>
                    <a:cxn ang="0">
                      <a:pos x="296" y="230"/>
                    </a:cxn>
                    <a:cxn ang="0">
                      <a:pos x="362" y="205"/>
                    </a:cxn>
                    <a:cxn ang="0">
                      <a:pos x="411" y="156"/>
                    </a:cxn>
                    <a:cxn ang="0">
                      <a:pos x="428" y="98"/>
                    </a:cxn>
                    <a:cxn ang="0">
                      <a:pos x="411" y="49"/>
                    </a:cxn>
                  </a:cxnLst>
                  <a:rect l="0" t="0" r="r" b="b"/>
                  <a:pathLst>
                    <a:path w="429" h="247">
                      <a:moveTo>
                        <a:pt x="57" y="0"/>
                      </a:moveTo>
                      <a:lnTo>
                        <a:pt x="16" y="49"/>
                      </a:lnTo>
                      <a:lnTo>
                        <a:pt x="0" y="98"/>
                      </a:lnTo>
                      <a:lnTo>
                        <a:pt x="16" y="156"/>
                      </a:lnTo>
                      <a:lnTo>
                        <a:pt x="66" y="205"/>
                      </a:lnTo>
                      <a:lnTo>
                        <a:pt x="131" y="230"/>
                      </a:lnTo>
                      <a:lnTo>
                        <a:pt x="214" y="246"/>
                      </a:lnTo>
                      <a:lnTo>
                        <a:pt x="296" y="230"/>
                      </a:lnTo>
                      <a:lnTo>
                        <a:pt x="362" y="205"/>
                      </a:lnTo>
                      <a:lnTo>
                        <a:pt x="411" y="156"/>
                      </a:lnTo>
                      <a:lnTo>
                        <a:pt x="428" y="98"/>
                      </a:lnTo>
                      <a:lnTo>
                        <a:pt x="411" y="49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574088" y="2344738"/>
              <a:ext cx="171450" cy="171450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0" y="0"/>
                </a:cxn>
                <a:cxn ang="0">
                  <a:pos x="107" y="41"/>
                </a:cxn>
                <a:cxn ang="0">
                  <a:pos x="25" y="107"/>
                </a:cxn>
              </a:cxnLst>
              <a:rect l="0" t="0" r="r" b="b"/>
              <a:pathLst>
                <a:path w="108" h="108">
                  <a:moveTo>
                    <a:pt x="25" y="107"/>
                  </a:moveTo>
                  <a:lnTo>
                    <a:pt x="0" y="0"/>
                  </a:lnTo>
                  <a:lnTo>
                    <a:pt x="107" y="41"/>
                  </a:lnTo>
                  <a:lnTo>
                    <a:pt x="25" y="10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118226" y="3322638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6118226" y="3935413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6118226" y="6022975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6118225" y="4497389"/>
              <a:ext cx="0" cy="156527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6118225" y="3322638"/>
              <a:ext cx="0" cy="117475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4" descr="Light vertical"/>
            <p:cNvSpPr>
              <a:spLocks/>
            </p:cNvSpPr>
            <p:nvPr/>
          </p:nvSpPr>
          <p:spPr bwMode="auto">
            <a:xfrm>
              <a:off x="6902451" y="5984876"/>
              <a:ext cx="157163" cy="793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8" y="49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9"/>
                </a:cxn>
              </a:cxnLst>
              <a:rect l="0" t="0" r="r" b="b"/>
              <a:pathLst>
                <a:path w="99" h="50">
                  <a:moveTo>
                    <a:pt x="0" y="49"/>
                  </a:moveTo>
                  <a:lnTo>
                    <a:pt x="98" y="49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5" descr="Light vertical"/>
            <p:cNvSpPr>
              <a:spLocks/>
            </p:cNvSpPr>
            <p:nvPr/>
          </p:nvSpPr>
          <p:spPr bwMode="auto">
            <a:xfrm>
              <a:off x="6902451" y="3282951"/>
              <a:ext cx="157163" cy="68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8" y="42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99" h="43">
                  <a:moveTo>
                    <a:pt x="0" y="42"/>
                  </a:moveTo>
                  <a:lnTo>
                    <a:pt x="98" y="4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6" descr="Light vertical"/>
            <p:cNvSpPr>
              <a:spLocks/>
            </p:cNvSpPr>
            <p:nvPr/>
          </p:nvSpPr>
          <p:spPr bwMode="auto">
            <a:xfrm>
              <a:off x="6902451" y="3910014"/>
              <a:ext cx="157163" cy="666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98" y="41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w="99" h="42">
                  <a:moveTo>
                    <a:pt x="0" y="41"/>
                  </a:moveTo>
                  <a:lnTo>
                    <a:pt x="98" y="4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1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9764714" y="4776788"/>
              <a:ext cx="838371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Platters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9645651" y="4300539"/>
              <a:ext cx="392113" cy="484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9645651" y="5084764"/>
              <a:ext cx="392113" cy="585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9104313" y="2049463"/>
              <a:ext cx="830356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Spindle</a:t>
              </a: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8470901" y="2184401"/>
              <a:ext cx="695325" cy="117475"/>
            </a:xfrm>
            <a:custGeom>
              <a:avLst/>
              <a:gdLst/>
              <a:ahLst/>
              <a:cxnLst>
                <a:cxn ang="0">
                  <a:pos x="437" y="8"/>
                </a:cxn>
                <a:cxn ang="0">
                  <a:pos x="288" y="0"/>
                </a:cxn>
                <a:cxn ang="0">
                  <a:pos x="140" y="24"/>
                </a:cxn>
                <a:cxn ang="0">
                  <a:pos x="0" y="73"/>
                </a:cxn>
              </a:cxnLst>
              <a:rect l="0" t="0" r="r" b="b"/>
              <a:pathLst>
                <a:path w="438" h="74">
                  <a:moveTo>
                    <a:pt x="437" y="8"/>
                  </a:moveTo>
                  <a:lnTo>
                    <a:pt x="288" y="0"/>
                  </a:lnTo>
                  <a:lnTo>
                    <a:pt x="140" y="24"/>
                  </a:lnTo>
                  <a:lnTo>
                    <a:pt x="0" y="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092826" y="2365375"/>
              <a:ext cx="1043555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Disk head</a:t>
              </a:r>
            </a:p>
          </p:txBody>
        </p: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6415090" y="4708525"/>
              <a:ext cx="1490663" cy="522288"/>
              <a:chOff x="2798" y="2339"/>
              <a:chExt cx="939" cy="329"/>
            </a:xfrm>
          </p:grpSpPr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2831" y="2339"/>
                <a:ext cx="865" cy="12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41" y="0"/>
                  </a:cxn>
                  <a:cxn ang="0">
                    <a:pos x="41" y="41"/>
                  </a:cxn>
                  <a:cxn ang="0">
                    <a:pos x="831" y="41"/>
                  </a:cxn>
                  <a:cxn ang="0">
                    <a:pos x="831" y="0"/>
                  </a:cxn>
                  <a:cxn ang="0">
                    <a:pos x="864" y="65"/>
                  </a:cxn>
                  <a:cxn ang="0">
                    <a:pos x="831" y="123"/>
                  </a:cxn>
                  <a:cxn ang="0">
                    <a:pos x="831" y="82"/>
                  </a:cxn>
                  <a:cxn ang="0">
                    <a:pos x="41" y="82"/>
                  </a:cxn>
                  <a:cxn ang="0">
                    <a:pos x="41" y="123"/>
                  </a:cxn>
                  <a:cxn ang="0">
                    <a:pos x="0" y="65"/>
                  </a:cxn>
                </a:cxnLst>
                <a:rect l="0" t="0" r="r" b="b"/>
                <a:pathLst>
                  <a:path w="865" h="124">
                    <a:moveTo>
                      <a:pt x="0" y="65"/>
                    </a:moveTo>
                    <a:lnTo>
                      <a:pt x="41" y="0"/>
                    </a:lnTo>
                    <a:lnTo>
                      <a:pt x="41" y="41"/>
                    </a:lnTo>
                    <a:lnTo>
                      <a:pt x="831" y="41"/>
                    </a:lnTo>
                    <a:lnTo>
                      <a:pt x="831" y="0"/>
                    </a:lnTo>
                    <a:lnTo>
                      <a:pt x="864" y="65"/>
                    </a:lnTo>
                    <a:lnTo>
                      <a:pt x="831" y="123"/>
                    </a:lnTo>
                    <a:lnTo>
                      <a:pt x="831" y="82"/>
                    </a:lnTo>
                    <a:lnTo>
                      <a:pt x="41" y="82"/>
                    </a:lnTo>
                    <a:lnTo>
                      <a:pt x="41" y="123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2798" y="2464"/>
                <a:ext cx="93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Arm movement</a:t>
                </a:r>
              </a:p>
            </p:txBody>
          </p:sp>
        </p:grpSp>
        <p:grpSp>
          <p:nvGrpSpPr>
            <p:cNvPr id="50" name="Group 46"/>
            <p:cNvGrpSpPr>
              <a:grpSpLocks/>
            </p:cNvGrpSpPr>
            <p:nvPr/>
          </p:nvGrpSpPr>
          <p:grpSpPr bwMode="auto">
            <a:xfrm>
              <a:off x="5257801" y="5670550"/>
              <a:ext cx="1406525" cy="801688"/>
              <a:chOff x="2069" y="2945"/>
              <a:chExt cx="886" cy="505"/>
            </a:xfrm>
          </p:grpSpPr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2069" y="3246"/>
                <a:ext cx="88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Arm assembly</a:t>
                </a: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2357" y="2945"/>
                <a:ext cx="256" cy="305"/>
              </a:xfrm>
              <a:custGeom>
                <a:avLst/>
                <a:gdLst/>
                <a:ahLst/>
                <a:cxnLst>
                  <a:cxn ang="0">
                    <a:pos x="8" y="304"/>
                  </a:cxn>
                  <a:cxn ang="0">
                    <a:pos x="0" y="230"/>
                  </a:cxn>
                  <a:cxn ang="0">
                    <a:pos x="16" y="156"/>
                  </a:cxn>
                  <a:cxn ang="0">
                    <a:pos x="57" y="91"/>
                  </a:cxn>
                  <a:cxn ang="0">
                    <a:pos x="115" y="41"/>
                  </a:cxn>
                  <a:cxn ang="0">
                    <a:pos x="181" y="9"/>
                  </a:cxn>
                  <a:cxn ang="0">
                    <a:pos x="255" y="0"/>
                  </a:cxn>
                </a:cxnLst>
                <a:rect l="0" t="0" r="r" b="b"/>
                <a:pathLst>
                  <a:path w="256" h="305">
                    <a:moveTo>
                      <a:pt x="8" y="304"/>
                    </a:moveTo>
                    <a:lnTo>
                      <a:pt x="0" y="230"/>
                    </a:lnTo>
                    <a:lnTo>
                      <a:pt x="16" y="156"/>
                    </a:lnTo>
                    <a:lnTo>
                      <a:pt x="57" y="91"/>
                    </a:lnTo>
                    <a:lnTo>
                      <a:pt x="115" y="41"/>
                    </a:lnTo>
                    <a:lnTo>
                      <a:pt x="181" y="9"/>
                    </a:lnTo>
                    <a:lnTo>
                      <a:pt x="25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707189" y="2592389"/>
              <a:ext cx="288925" cy="731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66"/>
                </a:cxn>
                <a:cxn ang="0">
                  <a:pos x="140" y="156"/>
                </a:cxn>
                <a:cxn ang="0">
                  <a:pos x="173" y="255"/>
                </a:cxn>
                <a:cxn ang="0">
                  <a:pos x="181" y="353"/>
                </a:cxn>
                <a:cxn ang="0">
                  <a:pos x="165" y="460"/>
                </a:cxn>
              </a:cxnLst>
              <a:rect l="0" t="0" r="r" b="b"/>
              <a:pathLst>
                <a:path w="182" h="461">
                  <a:moveTo>
                    <a:pt x="0" y="0"/>
                  </a:moveTo>
                  <a:lnTo>
                    <a:pt x="82" y="66"/>
                  </a:lnTo>
                  <a:lnTo>
                    <a:pt x="140" y="156"/>
                  </a:lnTo>
                  <a:lnTo>
                    <a:pt x="173" y="255"/>
                  </a:lnTo>
                  <a:lnTo>
                    <a:pt x="181" y="353"/>
                  </a:lnTo>
                  <a:lnTo>
                    <a:pt x="165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4" name="Group 50"/>
            <p:cNvGrpSpPr>
              <a:grpSpLocks/>
            </p:cNvGrpSpPr>
            <p:nvPr/>
          </p:nvGrpSpPr>
          <p:grpSpPr bwMode="auto">
            <a:xfrm>
              <a:off x="9199563" y="2255838"/>
              <a:ext cx="1289050" cy="792162"/>
              <a:chOff x="4552" y="794"/>
              <a:chExt cx="812" cy="499"/>
            </a:xfrm>
          </p:grpSpPr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4609" y="988"/>
                <a:ext cx="372" cy="305"/>
              </a:xfrm>
              <a:custGeom>
                <a:avLst/>
                <a:gdLst/>
                <a:ahLst/>
                <a:cxnLst>
                  <a:cxn ang="0">
                    <a:pos x="371" y="0"/>
                  </a:cxn>
                  <a:cxn ang="0">
                    <a:pos x="255" y="33"/>
                  </a:cxn>
                  <a:cxn ang="0">
                    <a:pos x="148" y="107"/>
                  </a:cxn>
                  <a:cxn ang="0">
                    <a:pos x="58" y="197"/>
                  </a:cxn>
                  <a:cxn ang="0">
                    <a:pos x="0" y="304"/>
                  </a:cxn>
                </a:cxnLst>
                <a:rect l="0" t="0" r="r" b="b"/>
                <a:pathLst>
                  <a:path w="372" h="305">
                    <a:moveTo>
                      <a:pt x="371" y="0"/>
                    </a:moveTo>
                    <a:lnTo>
                      <a:pt x="255" y="33"/>
                    </a:lnTo>
                    <a:lnTo>
                      <a:pt x="148" y="107"/>
                    </a:lnTo>
                    <a:lnTo>
                      <a:pt x="58" y="197"/>
                    </a:lnTo>
                    <a:lnTo>
                      <a:pt x="0" y="3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4552" y="794"/>
                <a:ext cx="812" cy="442"/>
                <a:chOff x="4552" y="794"/>
                <a:chExt cx="812" cy="442"/>
              </a:xfrm>
            </p:grpSpPr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>
                  <a:off x="4888" y="794"/>
                  <a:ext cx="476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457200" eaLnBrk="0" hangingPunct="0"/>
                  <a:r>
                    <a:rPr lang="en-US" sz="1500">
                      <a:solidFill>
                        <a:srgbClr val="000000"/>
                      </a:solidFill>
                      <a:latin typeface="Arial" charset="0"/>
                    </a:rPr>
                    <a:t>Tracks</a:t>
                  </a:r>
                </a:p>
              </p:txBody>
            </p:sp>
            <p:sp>
              <p:nvSpPr>
                <p:cNvPr id="58" name="Freeform 54"/>
                <p:cNvSpPr>
                  <a:spLocks/>
                </p:cNvSpPr>
                <p:nvPr/>
              </p:nvSpPr>
              <p:spPr bwMode="auto">
                <a:xfrm>
                  <a:off x="4552" y="988"/>
                  <a:ext cx="305" cy="248"/>
                </a:xfrm>
                <a:custGeom>
                  <a:avLst/>
                  <a:gdLst/>
                  <a:ahLst/>
                  <a:cxnLst>
                    <a:cxn ang="0">
                      <a:pos x="304" y="0"/>
                    </a:cxn>
                    <a:cxn ang="0">
                      <a:pos x="222" y="0"/>
                    </a:cxn>
                    <a:cxn ang="0">
                      <a:pos x="139" y="33"/>
                    </a:cxn>
                    <a:cxn ang="0">
                      <a:pos x="74" y="90"/>
                    </a:cxn>
                    <a:cxn ang="0">
                      <a:pos x="24" y="164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305" h="248">
                      <a:moveTo>
                        <a:pt x="304" y="0"/>
                      </a:moveTo>
                      <a:lnTo>
                        <a:pt x="222" y="0"/>
                      </a:lnTo>
                      <a:lnTo>
                        <a:pt x="139" y="33"/>
                      </a:lnTo>
                      <a:lnTo>
                        <a:pt x="74" y="90"/>
                      </a:lnTo>
                      <a:lnTo>
                        <a:pt x="24" y="164"/>
                      </a:lnTo>
                      <a:lnTo>
                        <a:pt x="0" y="24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9723439" y="3127375"/>
              <a:ext cx="174625" cy="444500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64" y="238"/>
                </a:cxn>
                <a:cxn ang="0">
                  <a:pos x="100" y="181"/>
                </a:cxn>
                <a:cxn ang="0">
                  <a:pos x="109" y="115"/>
                </a:cxn>
                <a:cxn ang="0">
                  <a:pos x="81" y="49"/>
                </a:cxn>
                <a:cxn ang="0">
                  <a:pos x="28" y="0"/>
                </a:cxn>
                <a:cxn ang="0">
                  <a:pos x="55" y="33"/>
                </a:cxn>
              </a:cxnLst>
              <a:rect l="0" t="0" r="r" b="b"/>
              <a:pathLst>
                <a:path w="110" h="280">
                  <a:moveTo>
                    <a:pt x="0" y="279"/>
                  </a:moveTo>
                  <a:lnTo>
                    <a:pt x="64" y="238"/>
                  </a:lnTo>
                  <a:lnTo>
                    <a:pt x="100" y="181"/>
                  </a:lnTo>
                  <a:lnTo>
                    <a:pt x="109" y="115"/>
                  </a:lnTo>
                  <a:lnTo>
                    <a:pt x="81" y="49"/>
                  </a:lnTo>
                  <a:lnTo>
                    <a:pt x="28" y="0"/>
                  </a:lnTo>
                  <a:lnTo>
                    <a:pt x="55" y="33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9932989" y="3200400"/>
              <a:ext cx="742191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Sector</a:t>
              </a: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896475" y="3074989"/>
              <a:ext cx="520700" cy="276225"/>
            </a:xfrm>
            <a:custGeom>
              <a:avLst/>
              <a:gdLst/>
              <a:ahLst/>
              <a:cxnLst>
                <a:cxn ang="0">
                  <a:pos x="327" y="33"/>
                </a:cxn>
                <a:cxn ang="0">
                  <a:pos x="264" y="0"/>
                </a:cxn>
                <a:cxn ang="0">
                  <a:pos x="191" y="0"/>
                </a:cxn>
                <a:cxn ang="0">
                  <a:pos x="118" y="16"/>
                </a:cxn>
                <a:cxn ang="0">
                  <a:pos x="64" y="49"/>
                </a:cxn>
                <a:cxn ang="0">
                  <a:pos x="19" y="107"/>
                </a:cxn>
                <a:cxn ang="0">
                  <a:pos x="0" y="173"/>
                </a:cxn>
              </a:cxnLst>
              <a:rect l="0" t="0" r="r" b="b"/>
              <a:pathLst>
                <a:path w="328" h="174">
                  <a:moveTo>
                    <a:pt x="327" y="33"/>
                  </a:moveTo>
                  <a:lnTo>
                    <a:pt x="264" y="0"/>
                  </a:lnTo>
                  <a:lnTo>
                    <a:pt x="191" y="0"/>
                  </a:lnTo>
                  <a:lnTo>
                    <a:pt x="118" y="16"/>
                  </a:lnTo>
                  <a:lnTo>
                    <a:pt x="64" y="49"/>
                  </a:lnTo>
                  <a:lnTo>
                    <a:pt x="19" y="107"/>
                  </a:lnTo>
                  <a:lnTo>
                    <a:pt x="0" y="1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6934200" y="1676400"/>
              <a:ext cx="894476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Cylinder</a:t>
              </a: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7467600" y="2057400"/>
              <a:ext cx="762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5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99"/>
            <a:ext cx="7105183" cy="246426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Thus, there are three types of conflicts:</a:t>
            </a:r>
          </a:p>
          <a:p>
            <a:pPr lvl="1"/>
            <a:r>
              <a:rPr lang="en-US" dirty="0" smtClean="0"/>
              <a:t>Read-Write </a:t>
            </a:r>
            <a:r>
              <a:rPr lang="en-US" dirty="0"/>
              <a:t>conflicts (RW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Write-Read conflicts (WR) </a:t>
            </a:r>
            <a:endParaRPr lang="en-US" dirty="0" smtClean="0"/>
          </a:p>
          <a:p>
            <a:pPr lvl="1"/>
            <a:r>
              <a:rPr lang="en-US" dirty="0"/>
              <a:t>Write-Write conflicts (WW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4668" y="3834421"/>
            <a:ext cx="29191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Why no “RR Conflict”?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62083" y="1686034"/>
            <a:ext cx="1039171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Two actions </a:t>
            </a:r>
            <a:r>
              <a:rPr lang="en-US" sz="2800" b="1" u="sng" dirty="0">
                <a:latin typeface="+mj-lt"/>
              </a:rPr>
              <a:t>conflict</a:t>
            </a:r>
            <a:r>
              <a:rPr lang="en-US" sz="2800" dirty="0">
                <a:latin typeface="+mj-lt"/>
              </a:rPr>
              <a:t> if they are part of different TXNs, involve the same variable, and at least one of them is a write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2083" y="5493183"/>
            <a:ext cx="1039171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Interleaving anomalies occur with / because of these conflicts between TXNs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(but these conflicts can occur without causing anomalies!)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5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655" y="5933614"/>
            <a:ext cx="61227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atin typeface="+mj-lt"/>
              </a:rPr>
              <a:t>Occurring </a:t>
            </a:r>
            <a:r>
              <a:rPr lang="en-US" sz="2800" i="1" dirty="0" smtClean="0">
                <a:latin typeface="+mj-lt"/>
              </a:rPr>
              <a:t>with </a:t>
            </a:r>
            <a:r>
              <a:rPr lang="en-US" sz="2800" i="1" smtClean="0">
                <a:latin typeface="+mj-lt"/>
              </a:rPr>
              <a:t>/ because of a </a:t>
            </a:r>
            <a:r>
              <a:rPr lang="en-US" sz="2800" b="1" i="1" dirty="0" smtClean="0">
                <a:latin typeface="+mj-lt"/>
              </a:rPr>
              <a:t>RW conflict</a:t>
            </a:r>
            <a:endParaRPr lang="en-US" sz="2800" b="1" i="1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38200" y="361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Classic Anomalies with Interleaved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85738"/>
            <a:ext cx="370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“Unrepeatable read”:</a:t>
            </a:r>
            <a:endParaRPr lang="en-US" sz="3200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86648" y="5222672"/>
            <a:ext cx="520144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58223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3788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8787" y="3582236"/>
            <a:ext cx="792205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R(A)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3390" y="3582236"/>
            <a:ext cx="792205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R(A)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1526" y="2672946"/>
            <a:ext cx="4032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>
                <a:latin typeface="+mj-lt"/>
              </a:rPr>
              <a:t>reads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some </a:t>
            </a:r>
            <a:r>
              <a:rPr lang="en-US" sz="2400" dirty="0" smtClean="0">
                <a:latin typeface="+mj-lt"/>
              </a:rPr>
              <a:t>data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from 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</a:rPr>
              <a:t>writes</a:t>
            </a:r>
            <a:r>
              <a:rPr lang="en-US" sz="2400" dirty="0" smtClean="0">
                <a:latin typeface="+mj-lt"/>
              </a:rPr>
              <a:t> to 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Then, </a:t>
            </a:r>
            <a:r>
              <a:rPr lang="en-US" sz="2400" dirty="0">
                <a:latin typeface="+mj-lt"/>
              </a:rPr>
              <a:t>T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reads </a:t>
            </a:r>
            <a:r>
              <a:rPr lang="en-US" sz="2400" dirty="0" smtClean="0">
                <a:latin typeface="+mj-lt"/>
              </a:rPr>
              <a:t>from A again </a:t>
            </a:r>
            <a:r>
              <a:rPr lang="en-US" sz="2400" i="1" dirty="0" smtClean="0">
                <a:latin typeface="+mj-lt"/>
              </a:rPr>
              <a:t>and now gets </a:t>
            </a:r>
            <a:r>
              <a:rPr lang="en-US" sz="2400" i="1" dirty="0">
                <a:latin typeface="+mj-lt"/>
              </a:rPr>
              <a:t>a different / inconsistent value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92474" y="4437882"/>
            <a:ext cx="2549434" cy="528557"/>
            <a:chOff x="2692474" y="4437882"/>
            <a:chExt cx="2549434" cy="528557"/>
          </a:xfrm>
        </p:grpSpPr>
        <p:sp>
          <p:nvSpPr>
            <p:cNvPr id="19" name="TextBox 18"/>
            <p:cNvSpPr txBox="1"/>
            <p:nvPr/>
          </p:nvSpPr>
          <p:spPr>
            <a:xfrm>
              <a:off x="2692474" y="4443219"/>
              <a:ext cx="792205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R(A)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6161" y="4442140"/>
              <a:ext cx="917239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W</a:t>
              </a:r>
              <a:r>
                <a:rPr lang="en-US" sz="2800" dirty="0" smtClean="0">
                  <a:latin typeface="+mj-lt"/>
                </a:rPr>
                <a:t>(A)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64882" y="4437882"/>
              <a:ext cx="377026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C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00" y="2672946"/>
            <a:ext cx="132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Example: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704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0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53" y="5933614"/>
            <a:ext cx="612770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atin typeface="+mj-lt"/>
              </a:rPr>
              <a:t>Occurring with / because of </a:t>
            </a:r>
            <a:r>
              <a:rPr lang="en-US" sz="2800" i="1" dirty="0" smtClean="0">
                <a:latin typeface="+mj-lt"/>
              </a:rPr>
              <a:t>a </a:t>
            </a:r>
            <a:r>
              <a:rPr lang="en-US" sz="2800" b="1" i="1" dirty="0" smtClean="0">
                <a:latin typeface="+mj-lt"/>
              </a:rPr>
              <a:t>WR conflict</a:t>
            </a:r>
            <a:endParaRPr lang="en-US" sz="2800" b="1" i="1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38200" y="361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Classic Anomalies with Interleaved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85738"/>
            <a:ext cx="706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“Dirty read” / Reading uncommitted data:</a:t>
            </a:r>
            <a:endParaRPr lang="en-US" sz="3200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86648" y="5222672"/>
            <a:ext cx="520144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58223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3788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0811" y="3582236"/>
            <a:ext cx="917239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</a:t>
            </a:r>
            <a:r>
              <a:rPr lang="en-US" sz="2800" dirty="0" smtClean="0">
                <a:latin typeface="+mj-lt"/>
              </a:rPr>
              <a:t>(A)</a:t>
            </a:r>
            <a:endParaRPr lang="en-US" sz="2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5645" y="3588095"/>
            <a:ext cx="386644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1526" y="2672946"/>
            <a:ext cx="40322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</a:rPr>
              <a:t>writes</a:t>
            </a:r>
            <a:r>
              <a:rPr lang="en-US" sz="2400" dirty="0" smtClean="0">
                <a:latin typeface="+mj-lt"/>
              </a:rPr>
              <a:t> some data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to 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</a:rPr>
              <a:t>reads</a:t>
            </a:r>
            <a:r>
              <a:rPr lang="en-US" sz="2400" dirty="0" smtClean="0">
                <a:latin typeface="+mj-lt"/>
              </a:rPr>
              <a:t> from A, then writes back to A &amp; commits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then aborts- </a:t>
            </a:r>
            <a:r>
              <a:rPr lang="en-US" sz="2400" i="1" dirty="0" smtClean="0">
                <a:latin typeface="+mj-lt"/>
              </a:rPr>
              <a:t>now T</a:t>
            </a:r>
            <a:r>
              <a:rPr lang="en-US" sz="2400" i="1" baseline="-25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’s result is based on an obsolete / inconsistent </a:t>
            </a:r>
            <a:r>
              <a:rPr lang="en-US" sz="2400" i="1" dirty="0">
                <a:latin typeface="+mj-lt"/>
              </a:rPr>
              <a:t>value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63331" y="4437882"/>
            <a:ext cx="2497032" cy="523220"/>
            <a:chOff x="2763331" y="4437882"/>
            <a:chExt cx="2497032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2763331" y="4437882"/>
              <a:ext cx="792205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R(A)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0817" y="4437882"/>
              <a:ext cx="917239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W</a:t>
              </a:r>
              <a:r>
                <a:rPr lang="en-US" sz="2800" dirty="0" smtClean="0">
                  <a:latin typeface="+mj-lt"/>
                </a:rPr>
                <a:t>(A)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3337" y="4437882"/>
              <a:ext cx="377026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C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00" y="2672946"/>
            <a:ext cx="132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Example: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600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0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38200" y="361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Classic Anomalies with Interleaved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85738"/>
            <a:ext cx="7783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“Inconsistent read” / Reading partial commits:</a:t>
            </a:r>
            <a:endParaRPr lang="en-US" sz="3200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97833" y="5211506"/>
            <a:ext cx="6538003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58223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3788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5489" y="3526846"/>
            <a:ext cx="811441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3778" y="2469221"/>
            <a:ext cx="3804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</a:rPr>
              <a:t>writes</a:t>
            </a:r>
            <a:r>
              <a:rPr lang="en-US" sz="2400" dirty="0" smtClean="0">
                <a:latin typeface="+mj-lt"/>
              </a:rPr>
              <a:t> some data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to 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u="sng" dirty="0" smtClean="0">
                <a:latin typeface="+mj-lt"/>
              </a:rPr>
              <a:t>reads</a:t>
            </a:r>
            <a:r>
              <a:rPr lang="en-US" sz="2400" dirty="0" smtClean="0">
                <a:latin typeface="+mj-lt"/>
              </a:rPr>
              <a:t> from A </a:t>
            </a:r>
            <a:r>
              <a:rPr lang="en-US" sz="2400" i="1" dirty="0" smtClean="0">
                <a:latin typeface="+mj-lt"/>
              </a:rPr>
              <a:t>and B</a:t>
            </a:r>
            <a:r>
              <a:rPr lang="en-US" sz="2400" dirty="0" smtClean="0">
                <a:latin typeface="+mj-lt"/>
              </a:rPr>
              <a:t>, and then writes some value which depends on A &amp; B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then writes to B- </a:t>
            </a:r>
            <a:r>
              <a:rPr lang="en-US" sz="2400" i="1" dirty="0" smtClean="0">
                <a:latin typeface="+mj-lt"/>
              </a:rPr>
              <a:t>now T</a:t>
            </a:r>
            <a:r>
              <a:rPr lang="en-US" sz="2400" i="1" baseline="-25000" dirty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’s result is based on an incomplete commit</a:t>
            </a:r>
            <a:endParaRPr lang="en-US" sz="2400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2672946"/>
            <a:ext cx="132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Example:</a:t>
            </a:r>
            <a:endParaRPr lang="en-US" sz="240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4264" y="3526846"/>
            <a:ext cx="1293015" cy="461666"/>
            <a:chOff x="5181455" y="3526845"/>
            <a:chExt cx="1293015" cy="461666"/>
          </a:xfrm>
        </p:grpSpPr>
        <p:sp>
          <p:nvSpPr>
            <p:cNvPr id="18" name="TextBox 17"/>
            <p:cNvSpPr txBox="1"/>
            <p:nvPr/>
          </p:nvSpPr>
          <p:spPr>
            <a:xfrm>
              <a:off x="5181455" y="3526846"/>
              <a:ext cx="803425" cy="46166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W(B)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4694" y="3526845"/>
              <a:ext cx="349776" cy="46166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8115" y="4393320"/>
            <a:ext cx="3526579" cy="461665"/>
            <a:chOff x="2486930" y="4404486"/>
            <a:chExt cx="3526579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486930" y="4404486"/>
              <a:ext cx="704039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R(A)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63733" y="4404486"/>
              <a:ext cx="349776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06044" y="4404486"/>
              <a:ext cx="696024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R(B)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7143" y="4404486"/>
              <a:ext cx="1449436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W(C=A*B)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63622" y="6065406"/>
            <a:ext cx="70647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Again, </a:t>
            </a:r>
            <a:r>
              <a:rPr lang="en-US" sz="2800" i="1" dirty="0">
                <a:latin typeface="+mj-lt"/>
              </a:rPr>
              <a:t>o</a:t>
            </a:r>
            <a:r>
              <a:rPr lang="en-US" sz="2800" i="1" dirty="0" smtClean="0">
                <a:latin typeface="+mj-lt"/>
              </a:rPr>
              <a:t>ccurring with / because of a </a:t>
            </a:r>
            <a:r>
              <a:rPr lang="en-US" sz="2800" b="1" i="1" dirty="0" smtClean="0">
                <a:latin typeface="+mj-lt"/>
              </a:rPr>
              <a:t>WR conflict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216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uiExpand="1" build="p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821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1  &gt;  Interleaving 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&amp; scheduling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38200" y="361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Classic Anomalies with Interleaved Execution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785738"/>
            <a:ext cx="3577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Partially-lost update:</a:t>
            </a:r>
            <a:endParaRPr lang="en-US" sz="3200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86648" y="5222672"/>
            <a:ext cx="520144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58223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3788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8663" y="3582236"/>
            <a:ext cx="917239" cy="52322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</a:t>
            </a:r>
            <a:r>
              <a:rPr lang="en-US" sz="2800" dirty="0" smtClean="0">
                <a:latin typeface="+mj-lt"/>
              </a:rPr>
              <a:t>(A)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1526" y="2672946"/>
            <a:ext cx="4419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u="sng" dirty="0" smtClean="0">
                <a:latin typeface="+mj-lt"/>
              </a:rPr>
              <a:t>blind </a:t>
            </a:r>
            <a:r>
              <a:rPr lang="en-US" sz="2400" u="sng" dirty="0" smtClean="0">
                <a:latin typeface="+mj-lt"/>
              </a:rPr>
              <a:t>writes</a:t>
            </a:r>
            <a:r>
              <a:rPr lang="en-US" sz="2400" dirty="0" smtClean="0">
                <a:latin typeface="+mj-lt"/>
              </a:rPr>
              <a:t> some data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to A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u="sng" dirty="0" smtClean="0">
                <a:latin typeface="+mj-lt"/>
              </a:rPr>
              <a:t>blind </a:t>
            </a:r>
            <a:r>
              <a:rPr lang="en-US" sz="2400" u="sng" dirty="0" smtClean="0">
                <a:latin typeface="+mj-lt"/>
              </a:rPr>
              <a:t>writes</a:t>
            </a:r>
            <a:r>
              <a:rPr lang="en-US" sz="2400" dirty="0" smtClean="0">
                <a:latin typeface="+mj-lt"/>
              </a:rPr>
              <a:t> to A </a:t>
            </a:r>
            <a:r>
              <a:rPr lang="en-US" sz="2400" i="1" dirty="0" smtClean="0">
                <a:latin typeface="+mj-lt"/>
              </a:rPr>
              <a:t>and B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then </a:t>
            </a:r>
            <a:r>
              <a:rPr lang="en-US" sz="2400" i="1" u="sng" dirty="0">
                <a:latin typeface="+mj-lt"/>
              </a:rPr>
              <a:t>blind </a:t>
            </a:r>
            <a:r>
              <a:rPr lang="en-US" sz="2400" u="sng" dirty="0">
                <a:latin typeface="+mj-lt"/>
              </a:rPr>
              <a:t>writes</a:t>
            </a:r>
            <a:r>
              <a:rPr lang="en-US" sz="2400" dirty="0" smtClean="0">
                <a:latin typeface="+mj-lt"/>
              </a:rPr>
              <a:t> to B; now we have 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’s value for B and 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’s value for A-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b="1" i="1" dirty="0" smtClean="0">
                <a:latin typeface="+mj-lt"/>
              </a:rPr>
              <a:t>not equivalent to any serial schedule!</a:t>
            </a:r>
            <a:endParaRPr lang="en-US" sz="2400" b="1" i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2672946"/>
            <a:ext cx="1323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+mj-lt"/>
              </a:rPr>
              <a:t>Example:</a:t>
            </a:r>
            <a:endParaRPr lang="en-US" sz="240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60608" y="3582236"/>
            <a:ext cx="1405353" cy="523220"/>
            <a:chOff x="5260608" y="3582236"/>
            <a:chExt cx="1405353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5260608" y="3582236"/>
              <a:ext cx="907621" cy="52322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W(B)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8935" y="3582236"/>
              <a:ext cx="377026" cy="523220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+mj-lt"/>
                </a:rPr>
                <a:t>C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6607" y="4437882"/>
            <a:ext cx="2443296" cy="528009"/>
            <a:chOff x="2696607" y="4437882"/>
            <a:chExt cx="2443296" cy="528009"/>
          </a:xfrm>
        </p:grpSpPr>
        <p:sp>
          <p:nvSpPr>
            <p:cNvPr id="19" name="TextBox 18"/>
            <p:cNvSpPr txBox="1"/>
            <p:nvPr/>
          </p:nvSpPr>
          <p:spPr>
            <a:xfrm>
              <a:off x="2696607" y="4437882"/>
              <a:ext cx="917239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W</a:t>
              </a:r>
              <a:r>
                <a:rPr lang="en-US" sz="2800" dirty="0" smtClean="0">
                  <a:latin typeface="+mj-lt"/>
                </a:rPr>
                <a:t>(A)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62877" y="4437882"/>
              <a:ext cx="377026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j-lt"/>
                </a:rPr>
                <a:t>C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4551" y="4442671"/>
              <a:ext cx="907621" cy="52322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W</a:t>
              </a:r>
              <a:r>
                <a:rPr lang="en-US" sz="2800" dirty="0" smtClean="0">
                  <a:latin typeface="+mj-lt"/>
                </a:rPr>
                <a:t>(B)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74792" y="6016932"/>
            <a:ext cx="624241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atin typeface="+mj-lt"/>
              </a:rPr>
              <a:t>Occurring with / because of a </a:t>
            </a:r>
            <a:r>
              <a:rPr lang="en-US" sz="2800" b="1" i="1" smtClean="0">
                <a:latin typeface="+mj-lt"/>
              </a:rPr>
              <a:t>WW </a:t>
            </a:r>
            <a:r>
              <a:rPr lang="en-US" sz="2800" b="1" i="1" dirty="0" smtClean="0">
                <a:latin typeface="+mj-lt"/>
              </a:rPr>
              <a:t>conflict</a:t>
            </a:r>
            <a:endParaRPr lang="en-US" sz="2800" b="1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7204" y="1845914"/>
            <a:ext cx="4476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blind </a:t>
            </a:r>
            <a:r>
              <a:rPr lang="en-US" u="sng" dirty="0" smtClean="0"/>
              <a:t>writes: writes a value without reading 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67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uiExpand="1" build="p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Locking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75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Locking: basics &amp; 2PL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Conflict </a:t>
            </a:r>
            <a:r>
              <a:rPr lang="en-US" dirty="0" err="1" smtClean="0">
                <a:latin typeface="+mj-lt"/>
              </a:rPr>
              <a:t>serializability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Deadlock </a:t>
            </a:r>
            <a:r>
              <a:rPr lang="en-US" dirty="0" smtClean="0">
                <a:latin typeface="+mj-lt"/>
              </a:rPr>
              <a:t>detection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76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5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Ensure that TXNs remain </a:t>
            </a:r>
            <a:r>
              <a:rPr lang="en-US" sz="3200" b="1" dirty="0" smtClean="0"/>
              <a:t>isolated</a:t>
            </a:r>
            <a:r>
              <a:rPr lang="en-US" sz="3200" b="1" i="1" dirty="0" smtClean="0"/>
              <a:t> </a:t>
            </a:r>
            <a:r>
              <a:rPr lang="en-US" sz="3200" dirty="0" smtClean="0"/>
              <a:t>i.e. that they follow serializable schedules</a:t>
            </a:r>
            <a:endParaRPr lang="en-US" sz="3200" i="1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So that we don’t encounter any of the types of anomalies just covered!</a:t>
            </a:r>
          </a:p>
          <a:p>
            <a:endParaRPr lang="en-US" sz="3200" dirty="0"/>
          </a:p>
          <a:p>
            <a:r>
              <a:rPr lang="en-US" sz="3200" dirty="0" smtClean="0"/>
              <a:t>One method: </a:t>
            </a:r>
            <a:r>
              <a:rPr lang="en-US" sz="3200" b="1" dirty="0" smtClean="0"/>
              <a:t>Locking</a:t>
            </a:r>
            <a:endParaRPr lang="en-US" sz="3200" b="1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We will cover a specific locking strategy, </a:t>
            </a:r>
            <a:r>
              <a:rPr lang="en-US" sz="2800" i="1" dirty="0" smtClean="0"/>
              <a:t>strict two-phase locking (2PL)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545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Locking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4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to Avoid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42444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saw that all data anomalies due to concurrency involve </a:t>
            </a:r>
            <a:r>
              <a:rPr lang="en-US" b="1" dirty="0" smtClean="0"/>
              <a:t>conflicts</a:t>
            </a:r>
          </a:p>
          <a:p>
            <a:endParaRPr lang="en-US" b="1" dirty="0"/>
          </a:p>
          <a:p>
            <a:r>
              <a:rPr lang="en-US" dirty="0" smtClean="0"/>
              <a:t>We can avoid conflicts by making sure that </a:t>
            </a:r>
            <a:r>
              <a:rPr lang="en-US" b="1" dirty="0" smtClean="0"/>
              <a:t>two or more TXNs never access the same variable at the same time</a:t>
            </a:r>
            <a:r>
              <a:rPr lang="en-US" dirty="0" smtClean="0"/>
              <a:t>, unless they are all </a:t>
            </a:r>
            <a:r>
              <a:rPr lang="en-US" b="1" dirty="0" smtClean="0"/>
              <a:t>reads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545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Locking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24800" y="1825625"/>
                <a:ext cx="3888827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Recall: </a:t>
                </a:r>
                <a:r>
                  <a:rPr lang="en-US" sz="2400" dirty="0" smtClean="0">
                    <a:latin typeface="+mj-lt"/>
                  </a:rPr>
                  <a:t>Two </a:t>
                </a:r>
                <a:r>
                  <a:rPr lang="en-US" sz="2400" dirty="0">
                    <a:latin typeface="+mj-lt"/>
                  </a:rPr>
                  <a:t>actions </a:t>
                </a:r>
                <a:r>
                  <a:rPr lang="en-US" sz="2400" b="1" u="sng" dirty="0">
                    <a:latin typeface="+mj-lt"/>
                  </a:rPr>
                  <a:t>conflict</a:t>
                </a:r>
                <a:r>
                  <a:rPr lang="en-US" sz="2400" dirty="0">
                    <a:latin typeface="+mj-lt"/>
                  </a:rPr>
                  <a:t> if they </a:t>
                </a:r>
                <a:r>
                  <a:rPr lang="en-US" sz="2400" dirty="0" smtClean="0">
                    <a:latin typeface="+mj-lt"/>
                  </a:rPr>
                  <a:t>are: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400" dirty="0" smtClean="0">
                    <a:latin typeface="+mj-lt"/>
                  </a:rPr>
                  <a:t>part </a:t>
                </a:r>
                <a:r>
                  <a:rPr lang="en-US" sz="2400" dirty="0">
                    <a:latin typeface="+mj-lt"/>
                  </a:rPr>
                  <a:t>of </a:t>
                </a:r>
                <a:r>
                  <a:rPr lang="en-US" sz="2400" b="1" dirty="0">
                    <a:latin typeface="+mj-lt"/>
                  </a:rPr>
                  <a:t>different </a:t>
                </a:r>
                <a:r>
                  <a:rPr lang="en-US" sz="2400" b="1" dirty="0" smtClean="0">
                    <a:latin typeface="+mj-lt"/>
                  </a:rPr>
                  <a:t>TXNs</a:t>
                </a:r>
                <a:r>
                  <a:rPr lang="en-US" sz="2400" dirty="0" smtClean="0">
                    <a:latin typeface="+mj-lt"/>
                  </a:rPr>
                  <a:t>,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400" dirty="0" smtClean="0">
                    <a:latin typeface="+mj-lt"/>
                  </a:rPr>
                  <a:t>involve </a:t>
                </a:r>
                <a:r>
                  <a:rPr lang="en-US" sz="2400" dirty="0">
                    <a:latin typeface="+mj-lt"/>
                  </a:rPr>
                  <a:t>the </a:t>
                </a:r>
                <a:r>
                  <a:rPr lang="en-US" sz="2400" b="1" dirty="0">
                    <a:latin typeface="+mj-lt"/>
                  </a:rPr>
                  <a:t>same variable</a:t>
                </a:r>
                <a:r>
                  <a:rPr lang="en-US" sz="2400" dirty="0">
                    <a:latin typeface="+mj-lt"/>
                  </a:rPr>
                  <a:t>, </a:t>
                </a:r>
                <a:endParaRPr lang="en-US" sz="2400" dirty="0" smtClean="0">
                  <a:latin typeface="+mj-lt"/>
                </a:endParaRP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one </a:t>
                </a:r>
                <a:r>
                  <a:rPr lang="en-US" sz="2400" dirty="0">
                    <a:latin typeface="+mj-lt"/>
                  </a:rPr>
                  <a:t>of them is a </a:t>
                </a:r>
                <a:r>
                  <a:rPr lang="en-US" sz="2400" b="1" dirty="0">
                    <a:latin typeface="+mj-lt"/>
                  </a:rPr>
                  <a:t>write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25625"/>
                <a:ext cx="3888827" cy="19389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77301" y="5438072"/>
            <a:ext cx="38373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This is what </a:t>
            </a:r>
            <a:r>
              <a:rPr lang="en-US" sz="3200" b="1" i="1" dirty="0" smtClean="0">
                <a:latin typeface="+mj-lt"/>
              </a:rPr>
              <a:t>locking </a:t>
            </a:r>
            <a:r>
              <a:rPr lang="en-US" sz="3200" dirty="0" smtClean="0">
                <a:latin typeface="+mj-lt"/>
              </a:rPr>
              <a:t>is!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9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64385" y="396766"/>
            <a:ext cx="9857561" cy="11049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Strict Two-phase Locking (Strict 2PL) Protocol: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385" y="1635672"/>
            <a:ext cx="8336259" cy="4841327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TXNs obtain:</a:t>
            </a:r>
            <a:endParaRPr lang="en-US" sz="3500" b="1" dirty="0">
              <a:latin typeface="+mj-lt"/>
            </a:endParaRP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b="1" dirty="0"/>
              <a:t>X (</a:t>
            </a:r>
            <a:r>
              <a:rPr lang="en-US" b="1" i="1" dirty="0"/>
              <a:t>exclusive</a:t>
            </a:r>
            <a:r>
              <a:rPr lang="en-US" b="1" dirty="0"/>
              <a:t>) lock </a:t>
            </a:r>
            <a:r>
              <a:rPr lang="en-US" dirty="0"/>
              <a:t>on object before </a:t>
            </a:r>
            <a:r>
              <a:rPr lang="en-US" b="1" dirty="0"/>
              <a:t>writing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TXN </a:t>
            </a:r>
            <a:r>
              <a:rPr lang="en-US" dirty="0" smtClean="0"/>
              <a:t>holds, </a:t>
            </a:r>
            <a:r>
              <a:rPr lang="en-US" dirty="0"/>
              <a:t>no other TXN can get </a:t>
            </a: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dirty="0" smtClean="0"/>
              <a:t>lock </a:t>
            </a:r>
            <a:r>
              <a:rPr lang="en-US" dirty="0"/>
              <a:t>(S or X) on that object.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b="1" dirty="0"/>
              <a:t>S (</a:t>
            </a:r>
            <a:r>
              <a:rPr lang="en-US" b="1" i="1" dirty="0"/>
              <a:t>shared</a:t>
            </a:r>
            <a:r>
              <a:rPr lang="en-US" b="1" dirty="0"/>
              <a:t>) lock </a:t>
            </a:r>
            <a:r>
              <a:rPr lang="en-US" dirty="0"/>
              <a:t>on object before </a:t>
            </a:r>
            <a:r>
              <a:rPr lang="en-US" b="1" dirty="0" smtClean="0"/>
              <a:t>reading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TXN </a:t>
            </a:r>
            <a:r>
              <a:rPr lang="en-US" dirty="0" smtClean="0"/>
              <a:t>holds, </a:t>
            </a:r>
            <a:r>
              <a:rPr lang="en-US" dirty="0"/>
              <a:t>no other TXN can get </a:t>
            </a:r>
            <a:r>
              <a:rPr lang="en-US" i="1" u="sng" dirty="0"/>
              <a:t>an X lock</a:t>
            </a:r>
            <a:r>
              <a:rPr lang="en-US" i="1" dirty="0"/>
              <a:t> </a:t>
            </a:r>
            <a:r>
              <a:rPr lang="en-US" dirty="0"/>
              <a:t>on that object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locks held by a </a:t>
            </a:r>
            <a:r>
              <a:rPr lang="en-US" dirty="0" smtClean="0"/>
              <a:t>TXN are </a:t>
            </a:r>
            <a:r>
              <a:rPr lang="en-US" dirty="0"/>
              <a:t>released when </a:t>
            </a:r>
            <a:r>
              <a:rPr lang="en-US" dirty="0" smtClean="0"/>
              <a:t>TXN completes.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4065" y="2127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545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Locking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00644" y="4993657"/>
            <a:ext cx="287983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These policies ensure that no conflicts (RW/WR/WW) occur!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0643" y="2969920"/>
            <a:ext cx="287983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Terminology here- “exclusive”, “shared”- meant to be intuitive- no tricks!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8753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Random Access Memory (RAM) or </a:t>
            </a:r>
            <a:r>
              <a:rPr lang="en-US" b="1" dirty="0" smtClean="0"/>
              <a:t>Main Memory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r>
              <a:rPr lang="en-US" i="1" dirty="0" smtClean="0"/>
              <a:t>Fast</a:t>
            </a:r>
          </a:p>
          <a:p>
            <a:pPr lvl="2"/>
            <a:r>
              <a:rPr lang="en-US" dirty="0"/>
              <a:t>Random access, byte </a:t>
            </a:r>
            <a:r>
              <a:rPr lang="en-US" dirty="0" smtClean="0"/>
              <a:t>addressable</a:t>
            </a:r>
          </a:p>
          <a:p>
            <a:pPr lvl="3"/>
            <a:r>
              <a:rPr lang="en-US" dirty="0" smtClean="0"/>
              <a:t>~10x faster for </a:t>
            </a:r>
            <a:r>
              <a:rPr lang="en-US" u="sng" dirty="0" smtClean="0"/>
              <a:t>sequential access</a:t>
            </a:r>
          </a:p>
          <a:p>
            <a:pPr lvl="3"/>
            <a:r>
              <a:rPr lang="en-US" dirty="0" smtClean="0"/>
              <a:t>~100,000x faster for </a:t>
            </a:r>
            <a:r>
              <a:rPr lang="en-US" u="sng" dirty="0" smtClean="0"/>
              <a:t>random access!</a:t>
            </a:r>
          </a:p>
          <a:p>
            <a:pPr lvl="2"/>
            <a:endParaRPr lang="en-US" u="sng" dirty="0"/>
          </a:p>
          <a:p>
            <a:pPr lvl="1"/>
            <a:r>
              <a:rPr lang="en-US" i="1" dirty="0" smtClean="0"/>
              <a:t>Volatile</a:t>
            </a:r>
          </a:p>
          <a:p>
            <a:pPr lvl="2"/>
            <a:r>
              <a:rPr lang="en-US" dirty="0" smtClean="0"/>
              <a:t>Data can be lost if e.g. crash occurs, power goes out, </a:t>
            </a:r>
            <a:r>
              <a:rPr lang="en-US" dirty="0" err="1" smtClean="0"/>
              <a:t>etc</a:t>
            </a:r>
            <a:r>
              <a:rPr lang="en-US" dirty="0" smtClean="0"/>
              <a:t>!</a:t>
            </a:r>
          </a:p>
          <a:p>
            <a:pPr lvl="2"/>
            <a:endParaRPr lang="en-US" u="sng" dirty="0"/>
          </a:p>
          <a:p>
            <a:pPr lvl="1"/>
            <a:r>
              <a:rPr lang="en-US" dirty="0" smtClean="0"/>
              <a:t>Expensive</a:t>
            </a:r>
          </a:p>
          <a:p>
            <a:pPr lvl="2"/>
            <a:r>
              <a:rPr lang="en-US" dirty="0" smtClean="0"/>
              <a:t>For $100, get 16GB of RAM vs. 2TB of disk!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Our model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448" y="2426486"/>
            <a:ext cx="3297504" cy="21983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372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High-level: Disk vs. </a:t>
            </a:r>
            <a:r>
              <a:rPr lang="en-US" dirty="0" smtClean="0"/>
              <a:t>Main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723109" y="4717576"/>
            <a:ext cx="709204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2-Phase Locking (2PL)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78401" y="2638872"/>
            <a:ext cx="1926304" cy="2078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78402" y="5335700"/>
            <a:ext cx="4695085" cy="0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48920" y="5307161"/>
            <a:ext cx="238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904705" y="2638872"/>
            <a:ext cx="0" cy="2078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28652" y="4717576"/>
            <a:ext cx="2606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928652" y="2638874"/>
            <a:ext cx="2606972" cy="1926303"/>
          </a:xfrm>
          <a:prstGeom prst="line">
            <a:avLst/>
          </a:prstGeom>
          <a:ln w="38100">
            <a:solidFill>
              <a:srgbClr val="0000FF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4079" y="6021687"/>
            <a:ext cx="234040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Strict 2PL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7232138" y="4717577"/>
            <a:ext cx="442144" cy="1304110"/>
          </a:xfrm>
          <a:prstGeom prst="straightConnector1">
            <a:avLst/>
          </a:prstGeom>
          <a:ln w="1016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65908" y="4051495"/>
            <a:ext cx="1541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0 locks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992420" y="2284063"/>
            <a:ext cx="0" cy="2444541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47363" y="1552165"/>
            <a:ext cx="2383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# Locks the TXN has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1660" y="1587688"/>
            <a:ext cx="231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Lock Acquisition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2137" y="2337541"/>
            <a:ext cx="311059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Lock Release</a:t>
            </a:r>
          </a:p>
          <a:p>
            <a:pPr algn="ctr"/>
            <a:r>
              <a:rPr lang="en-US" sz="3000" dirty="0"/>
              <a:t>On TXN commit!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2545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Locking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536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Strict 2PL Locking &amp; </a:t>
            </a:r>
            <a:br>
              <a:rPr lang="en-US" dirty="0" smtClean="0"/>
            </a:br>
            <a:r>
              <a:rPr lang="en-US" dirty="0" err="1" smtClean="0"/>
              <a:t>Serializabilty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2545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Locking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3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understand how your application works without understanding TXNs.</a:t>
            </a:r>
          </a:p>
          <a:p>
            <a:pPr lvl="1"/>
            <a:r>
              <a:rPr lang="en-US" dirty="0" err="1" smtClean="0"/>
              <a:t>Serializability</a:t>
            </a:r>
            <a:r>
              <a:rPr lang="en-US" dirty="0" smtClean="0"/>
              <a:t> is a slippery notion!</a:t>
            </a:r>
          </a:p>
          <a:p>
            <a:endParaRPr lang="en-US" dirty="0"/>
          </a:p>
          <a:p>
            <a:r>
              <a:rPr lang="en-US" dirty="0" smtClean="0"/>
              <a:t>We’ll study lock-based, which is the easiest to understand &amp; essentially what the SQL standard is based on.</a:t>
            </a:r>
          </a:p>
          <a:p>
            <a:pPr lvl="1"/>
            <a:r>
              <a:rPr lang="en-US" dirty="0" smtClean="0"/>
              <a:t>There are fancier things too (see 245)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/>
              <a:t>Conflict Serializable Schedules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086600" cy="4525963"/>
          </a:xfrm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Two schedules are </a:t>
            </a:r>
            <a:r>
              <a:rPr lang="en-US" b="1" dirty="0"/>
              <a:t>conflict equivalent </a:t>
            </a:r>
            <a:r>
              <a:rPr lang="en-US" dirty="0"/>
              <a:t>if:</a:t>
            </a:r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</a:pPr>
            <a:r>
              <a:rPr lang="en-US" dirty="0" smtClean="0"/>
              <a:t>Involve </a:t>
            </a:r>
            <a:r>
              <a:rPr lang="en-US" dirty="0"/>
              <a:t>the same actions of the same </a:t>
            </a:r>
            <a:r>
              <a:rPr lang="en-US" dirty="0" smtClean="0"/>
              <a:t>TXNs</a:t>
            </a:r>
            <a:endParaRPr lang="en-US" dirty="0"/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</a:pPr>
            <a:r>
              <a:rPr lang="en-US" dirty="0" smtClean="0"/>
              <a:t>Every </a:t>
            </a:r>
            <a:r>
              <a:rPr lang="en-US" i="1" dirty="0"/>
              <a:t>pair of conflicting actions</a:t>
            </a:r>
            <a:r>
              <a:rPr lang="en-US" dirty="0"/>
              <a:t> </a:t>
            </a:r>
            <a:r>
              <a:rPr lang="en-US" dirty="0" smtClean="0"/>
              <a:t>of two TXNs are </a:t>
            </a:r>
            <a:r>
              <a:rPr lang="en-US" i="1" dirty="0" smtClean="0"/>
              <a:t>ordered in the same way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Schedule </a:t>
            </a:r>
            <a:r>
              <a:rPr lang="en-US" dirty="0"/>
              <a:t>S is </a:t>
            </a:r>
            <a:r>
              <a:rPr lang="en-US" b="1" dirty="0"/>
              <a:t>conflict serializable </a:t>
            </a:r>
            <a:r>
              <a:rPr lang="en-US" dirty="0"/>
              <a:t>if S is </a:t>
            </a:r>
            <a:r>
              <a:rPr lang="en-US" i="1" dirty="0"/>
              <a:t>conflict equivalent</a:t>
            </a:r>
            <a:r>
              <a:rPr lang="en-US" dirty="0"/>
              <a:t> to some serial 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24800" y="1825625"/>
                <a:ext cx="3888827" cy="19389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2400" i="1" dirty="0" smtClean="0">
                    <a:latin typeface="+mj-lt"/>
                  </a:rPr>
                  <a:t>Recall: </a:t>
                </a:r>
                <a:r>
                  <a:rPr lang="en-US" sz="2400" dirty="0" smtClean="0">
                    <a:latin typeface="+mj-lt"/>
                  </a:rPr>
                  <a:t>Two </a:t>
                </a:r>
                <a:r>
                  <a:rPr lang="en-US" sz="2400" dirty="0">
                    <a:latin typeface="+mj-lt"/>
                  </a:rPr>
                  <a:t>actions </a:t>
                </a:r>
                <a:r>
                  <a:rPr lang="en-US" sz="2400" b="1" u="sng" dirty="0">
                    <a:latin typeface="+mj-lt"/>
                  </a:rPr>
                  <a:t>conflict</a:t>
                </a:r>
                <a:r>
                  <a:rPr lang="en-US" sz="2400" dirty="0">
                    <a:latin typeface="+mj-lt"/>
                  </a:rPr>
                  <a:t> if they </a:t>
                </a:r>
                <a:r>
                  <a:rPr lang="en-US" sz="2400" dirty="0" smtClean="0">
                    <a:latin typeface="+mj-lt"/>
                  </a:rPr>
                  <a:t>are: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400" dirty="0" smtClean="0">
                    <a:latin typeface="+mj-lt"/>
                  </a:rPr>
                  <a:t>part </a:t>
                </a:r>
                <a:r>
                  <a:rPr lang="en-US" sz="2400" dirty="0">
                    <a:latin typeface="+mj-lt"/>
                  </a:rPr>
                  <a:t>of </a:t>
                </a:r>
                <a:r>
                  <a:rPr lang="en-US" sz="2400" b="1" dirty="0">
                    <a:latin typeface="+mj-lt"/>
                  </a:rPr>
                  <a:t>different </a:t>
                </a:r>
                <a:r>
                  <a:rPr lang="en-US" sz="2400" b="1" dirty="0" smtClean="0">
                    <a:latin typeface="+mj-lt"/>
                  </a:rPr>
                  <a:t>TXNs</a:t>
                </a:r>
                <a:r>
                  <a:rPr lang="en-US" sz="2400" dirty="0" smtClean="0">
                    <a:latin typeface="+mj-lt"/>
                  </a:rPr>
                  <a:t>,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400" dirty="0" smtClean="0">
                    <a:latin typeface="+mj-lt"/>
                  </a:rPr>
                  <a:t>involve </a:t>
                </a:r>
                <a:r>
                  <a:rPr lang="en-US" sz="2400" dirty="0">
                    <a:latin typeface="+mj-lt"/>
                  </a:rPr>
                  <a:t>the </a:t>
                </a:r>
                <a:r>
                  <a:rPr lang="en-US" sz="2400" b="1" dirty="0">
                    <a:latin typeface="+mj-lt"/>
                  </a:rPr>
                  <a:t>same variable</a:t>
                </a:r>
                <a:r>
                  <a:rPr lang="en-US" sz="2400" dirty="0">
                    <a:latin typeface="+mj-lt"/>
                  </a:rPr>
                  <a:t>, </a:t>
                </a:r>
                <a:endParaRPr lang="en-US" sz="2400" dirty="0" smtClean="0">
                  <a:latin typeface="+mj-lt"/>
                </a:endParaRP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one </a:t>
                </a:r>
                <a:r>
                  <a:rPr lang="en-US" sz="2400" dirty="0">
                    <a:latin typeface="+mj-lt"/>
                  </a:rPr>
                  <a:t>of them is a </a:t>
                </a:r>
                <a:r>
                  <a:rPr lang="en-US" sz="2400" b="1" dirty="0">
                    <a:latin typeface="+mj-lt"/>
                  </a:rPr>
                  <a:t>write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25625"/>
                <a:ext cx="3888827" cy="1938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24800" y="4781928"/>
            <a:ext cx="384313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a schedule is conflict serializable, then it maintains isolation &amp; consistency- why we care about!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5154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2889"/>
            <a:ext cx="7772400" cy="662929"/>
          </a:xfrm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 schedule that is </a:t>
            </a:r>
            <a:r>
              <a:rPr lang="en-US" b="1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conflict serializable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86648" y="4206676"/>
            <a:ext cx="707041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8200" y="2566240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342188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01485" y="2634704"/>
            <a:ext cx="811441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709789" y="2634704"/>
            <a:ext cx="1647278" cy="461665"/>
            <a:chOff x="5280841" y="3526845"/>
            <a:chExt cx="1647278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5280841" y="3526845"/>
              <a:ext cx="696024" cy="46166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</a:t>
              </a:r>
              <a:r>
                <a:rPr lang="en-US" sz="2400" dirty="0" smtClean="0">
                  <a:latin typeface="+mj-lt"/>
                </a:rPr>
                <a:t>(B)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24694" y="3526845"/>
              <a:ext cx="803425" cy="46166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W(B)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29052" y="3479272"/>
            <a:ext cx="3360154" cy="465834"/>
            <a:chOff x="2486930" y="4404486"/>
            <a:chExt cx="3360154" cy="465834"/>
          </a:xfrm>
        </p:grpSpPr>
        <p:sp>
          <p:nvSpPr>
            <p:cNvPr id="38" name="TextBox 37"/>
            <p:cNvSpPr txBox="1"/>
            <p:nvPr/>
          </p:nvSpPr>
          <p:spPr>
            <a:xfrm>
              <a:off x="2486930" y="4404486"/>
              <a:ext cx="704039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R(A)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43659" y="4408655"/>
              <a:ext cx="803425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W(B)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6044" y="4404486"/>
              <a:ext cx="811441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W(A)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32560" y="4404486"/>
              <a:ext cx="696024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R(B)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457632" y="2634704"/>
            <a:ext cx="704039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8178" y="2376838"/>
            <a:ext cx="2539204" cy="2958075"/>
            <a:chOff x="4948178" y="2376838"/>
            <a:chExt cx="2539204" cy="2958075"/>
          </a:xfrm>
        </p:grpSpPr>
        <p:sp>
          <p:nvSpPr>
            <p:cNvPr id="56" name="Rectangle 55"/>
            <p:cNvSpPr/>
            <p:nvPr/>
          </p:nvSpPr>
          <p:spPr>
            <a:xfrm>
              <a:off x="4948178" y="2376838"/>
              <a:ext cx="2539204" cy="2958075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15172" y="4873248"/>
              <a:ext cx="1361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Conflict B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29397" y="2378019"/>
            <a:ext cx="2675271" cy="2958075"/>
            <a:chOff x="2229397" y="2378019"/>
            <a:chExt cx="2675271" cy="2958075"/>
          </a:xfrm>
        </p:grpSpPr>
        <p:sp>
          <p:nvSpPr>
            <p:cNvPr id="60" name="Rectangle 59"/>
            <p:cNvSpPr/>
            <p:nvPr/>
          </p:nvSpPr>
          <p:spPr>
            <a:xfrm>
              <a:off x="2229397" y="2378019"/>
              <a:ext cx="2675271" cy="295807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1877" y="4820411"/>
              <a:ext cx="1385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Conflict A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50088" y="4704522"/>
            <a:ext cx="347206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 way for the actions of conflicts A &amp; B to </a:t>
            </a:r>
            <a:r>
              <a:rPr lang="en-US" sz="2400" b="1" i="1" dirty="0" smtClean="0">
                <a:latin typeface="+mj-lt"/>
              </a:rPr>
              <a:t>both</a:t>
            </a:r>
            <a:r>
              <a:rPr lang="en-US" sz="2400" dirty="0" smtClean="0">
                <a:latin typeface="+mj-lt"/>
              </a:rPr>
              <a:t> happen in this order in a serial schedule!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0101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Serializable vs. Conflict Serializable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8062" y="2412119"/>
            <a:ext cx="46371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is </a:t>
            </a:r>
            <a:r>
              <a:rPr lang="en-US" sz="2400" b="1" i="1" dirty="0">
                <a:latin typeface="+mj-lt"/>
              </a:rPr>
              <a:t>equivalent</a:t>
            </a:r>
            <a:r>
              <a:rPr lang="en-US" sz="2400" dirty="0">
                <a:latin typeface="+mj-lt"/>
              </a:rPr>
              <a:t> to 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  <a:sym typeface="Wingdings"/>
              </a:rPr>
              <a:t>,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>
                <a:latin typeface="+mj-lt"/>
                <a:sym typeface="Wingdings"/>
              </a:rPr>
              <a:t>,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, so </a:t>
            </a:r>
            <a:r>
              <a:rPr lang="en-US" sz="2400" dirty="0" smtClean="0">
                <a:latin typeface="+mj-lt"/>
              </a:rPr>
              <a:t>serializable</a:t>
            </a:r>
            <a:endParaRPr lang="en-US" sz="24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1317818" y="4806248"/>
            <a:ext cx="5109486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294052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4053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0868" y="3006101"/>
            <a:ext cx="811441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9512" y="3008990"/>
            <a:ext cx="349776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</a:t>
            </a:r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1894" y="3602091"/>
            <a:ext cx="811441" cy="46166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W(A)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6817" y="3600625"/>
            <a:ext cx="349776" cy="46166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7632" y="3008990"/>
            <a:ext cx="704039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838200" y="1614963"/>
            <a:ext cx="7772400" cy="662929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j-lt"/>
              </a:rPr>
              <a:t>Example of serializable but </a:t>
            </a:r>
            <a:r>
              <a:rPr lang="en-US" b="1" i="1" dirty="0" smtClean="0">
                <a:latin typeface="+mj-lt"/>
              </a:rPr>
              <a:t>not</a:t>
            </a:r>
            <a:r>
              <a:rPr lang="en-US" dirty="0" smtClean="0">
                <a:latin typeface="+mj-lt"/>
              </a:rPr>
              <a:t> conflict serializable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413993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99288" y="4201487"/>
            <a:ext cx="811441" cy="46166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W(A)</a:t>
            </a:r>
            <a:endParaRPr lang="en-US" sz="24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5804" y="4201487"/>
            <a:ext cx="349776" cy="46166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</a:t>
            </a:r>
            <a:endParaRPr lang="en-US" sz="2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38062" y="3540536"/>
            <a:ext cx="48491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But not conflict </a:t>
            </a:r>
            <a:r>
              <a:rPr lang="en-US" sz="2400" b="1" i="1" dirty="0" smtClean="0">
                <a:latin typeface="+mj-lt"/>
              </a:rPr>
              <a:t>equivalent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to 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  <a:sym typeface="Wingdings"/>
              </a:rPr>
              <a:t>,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>
                <a:latin typeface="+mj-lt"/>
                <a:sym typeface="Wingdings"/>
              </a:rPr>
              <a:t>,</a:t>
            </a:r>
            <a:r>
              <a:rPr lang="en-US" sz="2400" dirty="0" smtClean="0">
                <a:latin typeface="+mj-lt"/>
              </a:rPr>
              <a:t>T</a:t>
            </a:r>
            <a:r>
              <a:rPr lang="en-US" sz="2400" baseline="-250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 (or any other serial schedule) </a:t>
            </a:r>
            <a:r>
              <a:rPr lang="en-US" sz="2400" dirty="0">
                <a:latin typeface="+mj-lt"/>
              </a:rPr>
              <a:t>so </a:t>
            </a:r>
            <a:r>
              <a:rPr lang="en-US" sz="2400" dirty="0" smtClean="0">
                <a:latin typeface="+mj-lt"/>
              </a:rPr>
              <a:t>not conflict serializable!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47296" y="5771472"/>
                <a:ext cx="9497408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+mj-lt"/>
                  </a:rPr>
                  <a:t>Conflict serializable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 serializable, but not the other way around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96" y="5771472"/>
                <a:ext cx="949740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8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3" grpId="0" animBg="1"/>
      <p:bldP spid="31" grpId="0" animBg="1"/>
      <p:bldP spid="3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 smtClean="0"/>
              <a:t>Conflict Dependency </a:t>
            </a:r>
            <a:r>
              <a:rPr lang="en-US" dirty="0"/>
              <a:t>Graph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sz="3200" dirty="0" smtClean="0"/>
              <a:t>Node for each committed TXN 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…T</a:t>
            </a:r>
            <a:r>
              <a:rPr lang="en-US" sz="3200" baseline="-25000" dirty="0" smtClean="0"/>
              <a:t>N</a:t>
            </a:r>
            <a:endParaRPr lang="en-US" sz="3200" baseline="-25000" dirty="0"/>
          </a:p>
          <a:p>
            <a:endParaRPr lang="en-US" sz="3200" dirty="0" smtClean="0"/>
          </a:p>
          <a:p>
            <a:r>
              <a:rPr lang="en-US" sz="3200" dirty="0" smtClean="0"/>
              <a:t>Edge </a:t>
            </a:r>
            <a:r>
              <a:rPr lang="en-US" sz="3200" dirty="0"/>
              <a:t>from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i</a:t>
            </a:r>
            <a:r>
              <a:rPr lang="en-US" sz="3200" i="1" dirty="0" smtClean="0"/>
              <a:t>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 err="1"/>
              <a:t>T</a:t>
            </a:r>
            <a:r>
              <a:rPr lang="en-US" sz="3200" baseline="-25000" dirty="0" err="1"/>
              <a:t>j</a:t>
            </a:r>
            <a:r>
              <a:rPr lang="en-US" sz="3200" dirty="0"/>
              <a:t> </a:t>
            </a:r>
            <a:r>
              <a:rPr lang="en-US" sz="3200" dirty="0" smtClean="0"/>
              <a:t>if an actions in T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</a:t>
            </a:r>
            <a:r>
              <a:rPr lang="en-US" sz="3200" b="1" dirty="0" smtClean="0"/>
              <a:t>precedes</a:t>
            </a:r>
            <a:r>
              <a:rPr lang="en-US" sz="3200" dirty="0" smtClean="0"/>
              <a:t> and </a:t>
            </a:r>
            <a:r>
              <a:rPr lang="en-US" sz="3200" b="1" dirty="0" smtClean="0"/>
              <a:t>conflicts</a:t>
            </a:r>
            <a:r>
              <a:rPr lang="en-US" sz="3200" dirty="0" smtClean="0"/>
              <a:t> with an action in 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j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49217" y="4749104"/>
            <a:ext cx="649356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+mj-lt"/>
              </a:rPr>
              <a:t>Theorem</a:t>
            </a:r>
            <a:r>
              <a:rPr lang="en-US" sz="2800" dirty="0">
                <a:latin typeface="+mj-lt"/>
              </a:rPr>
              <a:t>: Schedule is </a:t>
            </a:r>
            <a:r>
              <a:rPr lang="en-US" sz="2800" b="1" dirty="0">
                <a:latin typeface="+mj-lt"/>
              </a:rPr>
              <a:t>conflict serializable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if and only if its dependency graph is acyclic</a:t>
            </a:r>
          </a:p>
        </p:txBody>
      </p:sp>
    </p:spTree>
    <p:extLst>
      <p:ext uri="{BB962C8B-B14F-4D97-AF65-F5344CB8AC3E}">
        <p14:creationId xmlns:p14="http://schemas.microsoft.com/office/powerpoint/2010/main" val="9830398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29"/>
          <p:cNvSpPr/>
          <p:nvPr/>
        </p:nvSpPr>
        <p:spPr>
          <a:xfrm rot="10800000">
            <a:off x="3784211" y="5636021"/>
            <a:ext cx="1886495" cy="307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 smtClean="0"/>
              <a:t>Conflict Dependency </a:t>
            </a:r>
            <a:r>
              <a:rPr lang="en-US" dirty="0"/>
              <a:t>Graph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557115"/>
            <a:ext cx="7772400" cy="662929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>
                <a:latin typeface="+mj-lt"/>
              </a:rPr>
              <a:t>Example:</a:t>
            </a:r>
            <a:endParaRPr lang="en-US" dirty="0" smtClean="0">
              <a:latin typeface="+mj-lt"/>
            </a:endParaRPr>
          </a:p>
          <a:p>
            <a:pPr>
              <a:buFont typeface="Wingdings" charset="2"/>
              <a:buNone/>
            </a:pPr>
            <a:endParaRPr lang="en-US" dirty="0" smtClean="0">
              <a:latin typeface="+mj-lt"/>
            </a:endParaRPr>
          </a:p>
          <a:p>
            <a:pPr>
              <a:buFont typeface="Wingdings" charset="2"/>
              <a:buNone/>
            </a:pPr>
            <a:endParaRPr lang="en-US" dirty="0" smtClean="0">
              <a:latin typeface="+mj-lt"/>
            </a:endParaRPr>
          </a:p>
          <a:p>
            <a:pPr>
              <a:buFont typeface="Wingdings" charset="2"/>
              <a:buNone/>
            </a:pPr>
            <a:endParaRPr lang="en-US" dirty="0" smtClean="0">
              <a:latin typeface="+mj-lt"/>
            </a:endParaRPr>
          </a:p>
          <a:p>
            <a:pPr>
              <a:buFont typeface="Wingdings" charset="2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86648" y="4060902"/>
            <a:ext cx="707041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242046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76112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1485" y="2488930"/>
            <a:ext cx="811441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09789" y="2488930"/>
            <a:ext cx="1647278" cy="461665"/>
            <a:chOff x="5280841" y="3526845"/>
            <a:chExt cx="1647278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5280841" y="3526845"/>
              <a:ext cx="696024" cy="46166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R</a:t>
              </a:r>
              <a:r>
                <a:rPr lang="en-US" sz="2400" dirty="0" smtClean="0">
                  <a:latin typeface="+mj-lt"/>
                </a:rPr>
                <a:t>(B)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24694" y="3526845"/>
              <a:ext cx="803425" cy="461665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W(B)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9052" y="3333498"/>
            <a:ext cx="3360154" cy="465834"/>
            <a:chOff x="2486930" y="4404486"/>
            <a:chExt cx="3360154" cy="465834"/>
          </a:xfrm>
        </p:grpSpPr>
        <p:sp>
          <p:nvSpPr>
            <p:cNvPr id="17" name="TextBox 16"/>
            <p:cNvSpPr txBox="1"/>
            <p:nvPr/>
          </p:nvSpPr>
          <p:spPr>
            <a:xfrm>
              <a:off x="2486930" y="4404486"/>
              <a:ext cx="704039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R(A)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659" y="4408655"/>
              <a:ext cx="803425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W(B)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06044" y="4404486"/>
              <a:ext cx="811441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W(A)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32560" y="4404486"/>
              <a:ext cx="696024" cy="46166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+mj-lt"/>
                </a:rPr>
                <a:t>R(B)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57632" y="2488930"/>
            <a:ext cx="704039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30892" y="5081709"/>
            <a:ext cx="927567" cy="927567"/>
            <a:chOff x="4139701" y="5455189"/>
            <a:chExt cx="927567" cy="927567"/>
          </a:xfrm>
        </p:grpSpPr>
        <p:sp>
          <p:nvSpPr>
            <p:cNvPr id="26" name="Oval 25"/>
            <p:cNvSpPr/>
            <p:nvPr/>
          </p:nvSpPr>
          <p:spPr>
            <a:xfrm>
              <a:off x="4139701" y="5455189"/>
              <a:ext cx="927567" cy="9275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9989" y="5640151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+mj-lt"/>
                </a:rPr>
                <a:t>T</a:t>
              </a:r>
              <a:r>
                <a:rPr lang="en-US" sz="2800" b="1" baseline="-25000" dirty="0">
                  <a:solidFill>
                    <a:srgbClr val="0070C0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838200" y="4396883"/>
            <a:ext cx="7772400" cy="662929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j-lt"/>
              </a:rPr>
              <a:t>Conflict dependency graph: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644397" y="5266671"/>
            <a:ext cx="1886495" cy="307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940358" y="5081710"/>
            <a:ext cx="927567" cy="927567"/>
            <a:chOff x="2335807" y="5193579"/>
            <a:chExt cx="927567" cy="927567"/>
          </a:xfrm>
        </p:grpSpPr>
        <p:sp>
          <p:nvSpPr>
            <p:cNvPr id="3" name="Oval 2"/>
            <p:cNvSpPr/>
            <p:nvPr/>
          </p:nvSpPr>
          <p:spPr>
            <a:xfrm>
              <a:off x="2335807" y="5193579"/>
              <a:ext cx="927567" cy="9275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4707" y="5395753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+mj-lt"/>
                </a:rPr>
                <a:t>1</a:t>
              </a:r>
              <a:endParaRPr lang="en-US" sz="2800" b="1" baseline="-250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3642" y="4945327"/>
            <a:ext cx="383203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non-conflict serializable schedule has a </a:t>
            </a:r>
            <a:r>
              <a:rPr lang="en-US" sz="2400" b="1" dirty="0" smtClean="0">
                <a:latin typeface="+mj-lt"/>
              </a:rPr>
              <a:t>cyclic </a:t>
            </a:r>
            <a:r>
              <a:rPr lang="en-US" sz="2400" dirty="0" smtClean="0">
                <a:latin typeface="+mj-lt"/>
              </a:rPr>
              <a:t>conflict dependency graph!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22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 smtClean="0"/>
              <a:t>Strict </a:t>
            </a:r>
            <a:r>
              <a:rPr lang="en-US" dirty="0"/>
              <a:t>2PL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98388"/>
            <a:ext cx="7258878" cy="844935"/>
          </a:xfrm>
          <a:solidFill>
            <a:schemeClr val="accent1">
              <a:lumMod val="20000"/>
              <a:lumOff val="80000"/>
            </a:schemeClr>
          </a:solidFill>
          <a:ln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0488" tIns="44450" rIns="90488" bIns="44450" rtlCol="0">
            <a:noAutofit/>
          </a:bodyPr>
          <a:lstStyle/>
          <a:p>
            <a:pPr marL="0" indent="0">
              <a:buNone/>
            </a:pPr>
            <a:r>
              <a:rPr lang="en-US" u="sng" smtClean="0">
                <a:latin typeface="+mj-lt"/>
              </a:rPr>
              <a:t>Theorem</a:t>
            </a:r>
            <a:r>
              <a:rPr lang="en-US" u="sng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Strict </a:t>
            </a:r>
            <a:r>
              <a:rPr lang="en-US" dirty="0">
                <a:latin typeface="+mj-lt"/>
              </a:rPr>
              <a:t>2PL allows only schedules whose </a:t>
            </a:r>
            <a:r>
              <a:rPr lang="en-US" dirty="0" smtClean="0">
                <a:latin typeface="+mj-lt"/>
              </a:rPr>
              <a:t>dependency graph </a:t>
            </a:r>
            <a:r>
              <a:rPr lang="en-US" dirty="0">
                <a:latin typeface="+mj-lt"/>
              </a:rPr>
              <a:t>is acyclic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2641" y="5000688"/>
                <a:ext cx="8229600" cy="10772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j-lt"/>
                  </a:rPr>
                  <a:t>Therefore, Strict 2PL only allows </a:t>
                </a:r>
                <a:r>
                  <a:rPr lang="en-US" sz="3200" dirty="0" smtClean="0">
                    <a:latin typeface="+mj-lt"/>
                  </a:rPr>
                  <a:t>conflict serializable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>
                    <a:latin typeface="+mj-lt"/>
                  </a:rPr>
                  <a:t>serializable schedules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1" y="5000688"/>
                <a:ext cx="8229600" cy="1077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3121841"/>
            <a:ext cx="937260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Intuition: </a:t>
            </a:r>
            <a:r>
              <a:rPr lang="en-US" sz="2400" dirty="0" smtClean="0"/>
              <a:t>In </a:t>
            </a:r>
            <a:r>
              <a:rPr lang="en-US" sz="2400" dirty="0"/>
              <a:t>strict 2PL, </a:t>
            </a:r>
            <a:r>
              <a:rPr lang="en-US" sz="2400" dirty="0" smtClean="0"/>
              <a:t>if there is an edge </a:t>
            </a:r>
            <a:r>
              <a:rPr lang="en-US" sz="2400" dirty="0"/>
              <a:t>T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T</a:t>
            </a:r>
            <a:r>
              <a:rPr lang="en-US" sz="2400" baseline="-25000" dirty="0" err="1"/>
              <a:t>j</a:t>
            </a:r>
            <a:r>
              <a:rPr lang="en-US" sz="2400" dirty="0"/>
              <a:t> </a:t>
            </a:r>
            <a:r>
              <a:rPr lang="en-US" sz="2400" dirty="0" smtClean="0"/>
              <a:t>(i.e</a:t>
            </a:r>
            <a:r>
              <a:rPr lang="en-US" sz="2400" dirty="0"/>
              <a:t>. </a:t>
            </a:r>
            <a:r>
              <a:rPr lang="en-US" sz="2400" dirty="0" err="1"/>
              <a:t>T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conflict) then </a:t>
            </a:r>
            <a:r>
              <a:rPr lang="en-US" sz="2400" dirty="0" err="1"/>
              <a:t>T</a:t>
            </a:r>
            <a:r>
              <a:rPr lang="en-US" sz="2400" baseline="-25000" dirty="0" err="1"/>
              <a:t>j</a:t>
            </a:r>
            <a:r>
              <a:rPr lang="en-US" sz="2400" dirty="0"/>
              <a:t> needs to wait until T</a:t>
            </a:r>
            <a:r>
              <a:rPr lang="en-US" sz="2400" baseline="-25000" dirty="0"/>
              <a:t>i</a:t>
            </a:r>
            <a:r>
              <a:rPr lang="en-US" sz="2400" dirty="0"/>
              <a:t> is finished – so </a:t>
            </a:r>
            <a:r>
              <a:rPr lang="en-US" sz="2400" i="1" dirty="0" smtClean="0"/>
              <a:t>cannot </a:t>
            </a:r>
            <a:r>
              <a:rPr lang="en-US" sz="2400" dirty="0" smtClean="0"/>
              <a:t>have an </a:t>
            </a:r>
            <a:r>
              <a:rPr lang="en-US" sz="2400" dirty="0"/>
              <a:t>edge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endParaRPr lang="en-US" sz="24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97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schedule follows strict 2PL</a:t>
            </a:r>
            <a:r>
              <a:rPr lang="en-US" dirty="0"/>
              <a:t> </a:t>
            </a:r>
            <a:r>
              <a:rPr lang="en-US" dirty="0" smtClean="0"/>
              <a:t>and locking, it is serializable. Yes!</a:t>
            </a:r>
          </a:p>
          <a:p>
            <a:endParaRPr lang="en-US" dirty="0" smtClean="0"/>
          </a:p>
          <a:p>
            <a:r>
              <a:rPr lang="en-US" dirty="0" smtClean="0"/>
              <a:t>Not all serializable schedules are allowed by strict 2PL. </a:t>
            </a:r>
          </a:p>
          <a:p>
            <a:endParaRPr lang="en-US" dirty="0"/>
          </a:p>
          <a:p>
            <a:r>
              <a:rPr lang="en-US" dirty="0" smtClean="0"/>
              <a:t>So let’s use strict 2PL, what could go wrong?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1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5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Our model: Three Types of Regions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56443" cy="5032375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Local: </a:t>
            </a:r>
            <a:r>
              <a:rPr lang="en-US" dirty="0" smtClean="0"/>
              <a:t> In our model each process in a DBMS has its own local memory, where it stores values that only it “sees”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Global:  </a:t>
            </a:r>
            <a:r>
              <a:rPr lang="en-US" dirty="0" smtClean="0"/>
              <a:t>Each process can read from / write to shared data in main memory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Disk:  </a:t>
            </a:r>
            <a:r>
              <a:rPr lang="en-US" dirty="0" smtClean="0"/>
              <a:t>Global memory can read from / flush to disk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Log: </a:t>
            </a:r>
            <a:r>
              <a:rPr lang="en-US" i="1" dirty="0" smtClean="0"/>
              <a:t>Assume on stable disk storage- spans both main memory and disk…</a:t>
            </a:r>
            <a:endParaRPr lang="en-US" b="1" i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91122"/>
              </p:ext>
            </p:extLst>
          </p:nvPr>
        </p:nvGraphicFramePr>
        <p:xfrm>
          <a:off x="8587408" y="1027905"/>
          <a:ext cx="3233531" cy="24651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41224"/>
                <a:gridCol w="832104"/>
                <a:gridCol w="1360203"/>
              </a:tblGrid>
              <a:tr h="627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5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Memory (RAM)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4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Disk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26368" y="4982207"/>
            <a:ext cx="311426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“Flushing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smtClean="0">
                <a:latin typeface="+mj-lt"/>
              </a:rPr>
              <a:t>to disk” = writing </a:t>
            </a:r>
            <a:r>
              <a:rPr lang="en-US" sz="2400" dirty="0" smtClean="0">
                <a:latin typeface="+mj-lt"/>
              </a:rPr>
              <a:t>to </a:t>
            </a:r>
            <a:r>
              <a:rPr lang="en-US" sz="2400" smtClean="0">
                <a:latin typeface="+mj-lt"/>
              </a:rPr>
              <a:t>disk + </a:t>
            </a:r>
            <a:r>
              <a:rPr lang="en-US" sz="2400" dirty="0" smtClean="0">
                <a:latin typeface="+mj-lt"/>
              </a:rPr>
              <a:t>erasing (“evicting”) from main memory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5053" y="1821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+mj-lt"/>
              </a:rPr>
              <a:t>1</a:t>
            </a:r>
            <a:endParaRPr lang="en-US" sz="2800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1493" y="1821376"/>
            <a:ext cx="37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31493" y="2751234"/>
            <a:ext cx="51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+mj-lt"/>
              </a:rPr>
              <a:t>3</a:t>
            </a:r>
            <a:endParaRPr lang="en-US" sz="2800" b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8  &gt;  Section 3  &gt;  Our model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42987" y="3899646"/>
            <a:ext cx="29779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Log </a:t>
            </a:r>
            <a:r>
              <a:rPr lang="en-US" sz="2400" dirty="0" smtClean="0">
                <a:latin typeface="+mj-lt"/>
              </a:rPr>
              <a:t>is a </a:t>
            </a:r>
            <a:r>
              <a:rPr lang="en-US" sz="2400" i="1" dirty="0" smtClean="0">
                <a:latin typeface="+mj-lt"/>
              </a:rPr>
              <a:t>sequence</a:t>
            </a:r>
            <a:r>
              <a:rPr lang="en-US" sz="2400" dirty="0" smtClean="0">
                <a:latin typeface="+mj-lt"/>
              </a:rPr>
              <a:t> from main memory -&gt; disk</a:t>
            </a:r>
            <a:endParaRPr lang="en-US" sz="24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65127" y="1821376"/>
            <a:ext cx="466875" cy="1342917"/>
            <a:chOff x="11265127" y="1821376"/>
            <a:chExt cx="466875" cy="1342917"/>
          </a:xfrm>
        </p:grpSpPr>
        <p:sp>
          <p:nvSpPr>
            <p:cNvPr id="16" name="TextBox 15"/>
            <p:cNvSpPr txBox="1"/>
            <p:nvPr/>
          </p:nvSpPr>
          <p:spPr>
            <a:xfrm>
              <a:off x="11265127" y="1821376"/>
              <a:ext cx="466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+mj-lt"/>
                </a:rPr>
                <a:t>4</a:t>
              </a:r>
              <a:endParaRPr lang="en-US" sz="2800" b="1" i="1" dirty="0">
                <a:latin typeface="+mj-lt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1306289" y="2338175"/>
              <a:ext cx="298204" cy="826118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15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/>
      <p:bldP spid="12" grpId="0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8009" y="1255332"/>
            <a:ext cx="8360293" cy="17543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"/>
              </a:rPr>
              <a:t>ERROR:  deadlock detected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</a:rPr>
              <a:t>DETAIL:  Process 321 waits for </a:t>
            </a:r>
            <a:r>
              <a:rPr lang="en-US" dirty="0" err="1">
                <a:solidFill>
                  <a:srgbClr val="008000"/>
                </a:solidFill>
                <a:latin typeface="Courier"/>
              </a:rPr>
              <a:t>ExclusiveLock</a:t>
            </a:r>
            <a:r>
              <a:rPr lang="en-US" dirty="0">
                <a:solidFill>
                  <a:srgbClr val="008000"/>
                </a:solidFill>
                <a:latin typeface="Courier"/>
              </a:rPr>
              <a:t> on tuple of relation 20 of database 12002; blocked by process 4924.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</a:rPr>
              <a:t>Process 404 waits for </a:t>
            </a:r>
            <a:r>
              <a:rPr lang="en-US" dirty="0" err="1">
                <a:solidFill>
                  <a:srgbClr val="008000"/>
                </a:solidFill>
                <a:latin typeface="Courier"/>
              </a:rPr>
              <a:t>ShareLock</a:t>
            </a:r>
            <a:r>
              <a:rPr lang="en-US" dirty="0">
                <a:solidFill>
                  <a:srgbClr val="008000"/>
                </a:solidFill>
                <a:latin typeface="Courier"/>
              </a:rPr>
              <a:t> on transaction 689; blocked by process 552.</a:t>
            </a:r>
          </a:p>
          <a:p>
            <a:r>
              <a:rPr lang="en-US" dirty="0">
                <a:solidFill>
                  <a:srgbClr val="008000"/>
                </a:solidFill>
                <a:latin typeface="Courier"/>
              </a:rPr>
              <a:t>HINT:  See server log for query details.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514" y="3315623"/>
            <a:ext cx="56140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problem?</a:t>
            </a:r>
            <a:br>
              <a:rPr lang="en-US" dirty="0" smtClean="0"/>
            </a:br>
            <a:r>
              <a:rPr lang="en-US" dirty="0" smtClean="0"/>
              <a:t>Deadlock!??!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09" y="3315623"/>
            <a:ext cx="2072404" cy="3069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514" y="5070550"/>
            <a:ext cx="6070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NB: Also movie called wedlock (deadlock) set in a futuristic prison…</a:t>
            </a:r>
          </a:p>
          <a:p>
            <a:r>
              <a:rPr lang="en-US" sz="3000" dirty="0"/>
              <a:t>I haven’t seen either of them…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373" t="24518" r="41488" b="41564"/>
          <a:stretch/>
        </p:blipFill>
        <p:spPr>
          <a:xfrm>
            <a:off x="2158009" y="415743"/>
            <a:ext cx="8360293" cy="5336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533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Conflict </a:t>
              </a:r>
              <a:r>
                <a:rPr lang="en-US" sz="14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Serializability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3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/>
              <a:t>Deadlocks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Deadlock</a:t>
            </a:r>
            <a:r>
              <a:rPr lang="en-US" dirty="0"/>
              <a:t>: Cycle of transactions waiting for locks to be released by each other.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ways of dealing with deadlocks:</a:t>
            </a:r>
          </a:p>
          <a:p>
            <a:pPr lvl="1">
              <a:buSzPct val="75000"/>
            </a:pPr>
            <a:endParaRPr lang="en-US" sz="2800" dirty="0" smtClean="0"/>
          </a:p>
          <a:p>
            <a:pPr marL="971550" lvl="1" indent="-514350">
              <a:buSzPct val="75000"/>
              <a:buFont typeface="+mj-lt"/>
              <a:buAutoNum type="arabicPeriod"/>
            </a:pPr>
            <a:r>
              <a:rPr lang="en-US" sz="2800" dirty="0" smtClean="0"/>
              <a:t>Deadlock </a:t>
            </a:r>
            <a:r>
              <a:rPr lang="en-US" sz="2800" dirty="0"/>
              <a:t>prevention</a:t>
            </a:r>
          </a:p>
          <a:p>
            <a:pPr marL="971550" lvl="1" indent="-514350">
              <a:buSzPct val="75000"/>
              <a:buFont typeface="+mj-lt"/>
              <a:buAutoNum type="arabicPeriod"/>
            </a:pPr>
            <a:endParaRPr lang="en-US" sz="2800" dirty="0" smtClean="0"/>
          </a:p>
          <a:p>
            <a:pPr marL="971550" lvl="1" indent="-514350">
              <a:buSzPct val="75000"/>
              <a:buFont typeface="+mj-lt"/>
              <a:buAutoNum type="arabicPeriod"/>
            </a:pPr>
            <a:r>
              <a:rPr lang="en-US" sz="2800" dirty="0" smtClean="0"/>
              <a:t>Deadlock </a:t>
            </a:r>
            <a:r>
              <a:rPr lang="en-US" sz="2800" dirty="0"/>
              <a:t>detection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Deadlocks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/>
              <a:t>Deadlock Prevention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Assign priorities based on timestamps. Assume T</a:t>
            </a:r>
            <a:r>
              <a:rPr lang="en-US" baseline="-25000" dirty="0"/>
              <a:t>i</a:t>
            </a:r>
            <a:r>
              <a:rPr lang="en-US" dirty="0"/>
              <a:t> wants a lock that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holds. Two policies are possible:</a:t>
            </a:r>
          </a:p>
          <a:p>
            <a:pPr lvl="1">
              <a:buSzPct val="75000"/>
            </a:pPr>
            <a:endParaRPr lang="en-US" i="1" dirty="0" smtClean="0"/>
          </a:p>
          <a:p>
            <a:pPr lvl="1">
              <a:buSzPct val="75000"/>
            </a:pPr>
            <a:r>
              <a:rPr lang="en-US" i="1" dirty="0" smtClean="0"/>
              <a:t>Wait-Die</a:t>
            </a:r>
            <a:r>
              <a:rPr lang="en-US" dirty="0"/>
              <a:t>: </a:t>
            </a:r>
            <a:r>
              <a:rPr lang="en-US" dirty="0" smtClean="0"/>
              <a:t>If </a:t>
            </a:r>
            <a:r>
              <a:rPr lang="en-US" dirty="0"/>
              <a:t>T</a:t>
            </a:r>
            <a:r>
              <a:rPr lang="en-US" baseline="-25000" dirty="0"/>
              <a:t>i</a:t>
            </a:r>
            <a:r>
              <a:rPr lang="en-US" dirty="0"/>
              <a:t> has higher priority, T</a:t>
            </a:r>
            <a:r>
              <a:rPr lang="en-US" baseline="-25000" dirty="0"/>
              <a:t>i</a:t>
            </a:r>
            <a:r>
              <a:rPr lang="en-US" dirty="0"/>
              <a:t> waits for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; otherwise T</a:t>
            </a:r>
            <a:r>
              <a:rPr lang="en-US" baseline="-25000" dirty="0"/>
              <a:t>i</a:t>
            </a:r>
            <a:r>
              <a:rPr lang="en-US" dirty="0"/>
              <a:t> aborts</a:t>
            </a:r>
          </a:p>
          <a:p>
            <a:pPr lvl="1">
              <a:buSzPct val="75000"/>
            </a:pPr>
            <a:endParaRPr lang="en-US" i="1" dirty="0" smtClean="0"/>
          </a:p>
          <a:p>
            <a:pPr lvl="1">
              <a:buSzPct val="75000"/>
            </a:pPr>
            <a:r>
              <a:rPr lang="en-US" i="1" dirty="0" smtClean="0"/>
              <a:t>Wound-wait</a:t>
            </a:r>
            <a:r>
              <a:rPr lang="en-US" dirty="0"/>
              <a:t>: If T</a:t>
            </a:r>
            <a:r>
              <a:rPr lang="en-US" baseline="-25000" dirty="0"/>
              <a:t>i</a:t>
            </a:r>
            <a:r>
              <a:rPr lang="en-US" dirty="0"/>
              <a:t> has higher priority,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aborts; otherwise T</a:t>
            </a:r>
            <a:r>
              <a:rPr lang="en-US" baseline="-25000" dirty="0"/>
              <a:t>i</a:t>
            </a:r>
            <a:r>
              <a:rPr lang="en-US" dirty="0"/>
              <a:t> waits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Note: If </a:t>
            </a:r>
            <a:r>
              <a:rPr lang="en-US" dirty="0"/>
              <a:t>a transaction re-starts, make sure it has its original timestamp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2190" y="5591734"/>
            <a:ext cx="357161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Issue: What if a transaction never makes progress?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Deadlocks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062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/>
              <a:t>Deadlock Detection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Create a </a:t>
            </a:r>
            <a:r>
              <a:rPr lang="en-US" b="1" dirty="0"/>
              <a:t>waits-for graph</a:t>
            </a:r>
            <a:r>
              <a:rPr lang="en-US" dirty="0"/>
              <a:t>:</a:t>
            </a:r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</a:pPr>
            <a:r>
              <a:rPr lang="en-US" dirty="0" smtClean="0"/>
              <a:t>Nodes </a:t>
            </a:r>
            <a:r>
              <a:rPr lang="en-US" dirty="0"/>
              <a:t>are transactions</a:t>
            </a:r>
          </a:p>
          <a:p>
            <a:pPr lvl="1">
              <a:buSzPct val="75000"/>
            </a:pPr>
            <a:endParaRPr lang="en-US" dirty="0" smtClean="0"/>
          </a:p>
          <a:p>
            <a:pPr lvl="1">
              <a:buSzPct val="75000"/>
            </a:pPr>
            <a:r>
              <a:rPr lang="en-US" dirty="0" smtClean="0"/>
              <a:t>There </a:t>
            </a:r>
            <a:r>
              <a:rPr lang="en-US" dirty="0"/>
              <a:t>is an edge from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if T</a:t>
            </a:r>
            <a:r>
              <a:rPr lang="en-US" baseline="-25000" dirty="0"/>
              <a:t>i</a:t>
            </a:r>
            <a:r>
              <a:rPr lang="en-US" dirty="0"/>
              <a:t> is </a:t>
            </a:r>
            <a:r>
              <a:rPr lang="en-US" i="1" dirty="0"/>
              <a:t>waiting for 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i="1" dirty="0"/>
              <a:t> to release a lock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Periodically </a:t>
            </a:r>
            <a:r>
              <a:rPr lang="en-US" dirty="0"/>
              <a:t>check for </a:t>
            </a:r>
            <a:r>
              <a:rPr lang="en-US" dirty="0" smtClean="0"/>
              <a:t>(</a:t>
            </a:r>
            <a:r>
              <a:rPr lang="en-US" b="1" i="1" dirty="0" smtClean="0"/>
              <a:t>and break</a:t>
            </a:r>
            <a:r>
              <a:rPr lang="en-US" dirty="0" smtClean="0"/>
              <a:t>) cycles </a:t>
            </a:r>
            <a:r>
              <a:rPr lang="en-US" dirty="0"/>
              <a:t>in the waits-for graph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Deadlocks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4307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/>
              <a:t>Deadlock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8996571" y="2471325"/>
            <a:ext cx="6731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11130171" y="2471325"/>
            <a:ext cx="6731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11053971" y="3842925"/>
            <a:ext cx="6731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9682371" y="277612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1434971" y="31571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83696" y="5085423"/>
            <a:ext cx="469152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In general, must search through this big graph. Sounds expensive! Is it?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780" y="-22510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Deadlocks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1397331" y="4395513"/>
            <a:ext cx="793579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7713" y="2480689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7713" y="3080699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9715" y="2559577"/>
            <a:ext cx="671979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S(B)</a:t>
            </a:r>
            <a:endParaRPr lang="en-US" sz="2400" b="1" i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8489" y="3140787"/>
            <a:ext cx="686406" cy="46166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X(C)</a:t>
            </a:r>
            <a:endParaRPr lang="en-US" sz="2400" b="1" i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83523" y="3140787"/>
            <a:ext cx="686406" cy="46166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X(B)</a:t>
            </a:r>
            <a:endParaRPr lang="en-US" sz="2400" b="1" i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0432" y="3140787"/>
            <a:ext cx="803425" cy="46166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W(B)</a:t>
            </a:r>
            <a:endParaRPr lang="en-US" sz="24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7145" y="2549153"/>
            <a:ext cx="679994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+mj-lt"/>
              </a:rPr>
              <a:t>S</a:t>
            </a:r>
            <a:r>
              <a:rPr lang="en-US" sz="2400" b="1" i="1" dirty="0" smtClean="0">
                <a:latin typeface="+mj-lt"/>
              </a:rPr>
              <a:t>(A)</a:t>
            </a:r>
            <a:endParaRPr lang="en-US" sz="2400" b="1" i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7713" y="3680095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4436" y="3741650"/>
            <a:ext cx="671979" cy="46166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S(C)</a:t>
            </a:r>
            <a:endParaRPr lang="en-US" sz="2400" b="1" i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5966" y="3741650"/>
            <a:ext cx="696024" cy="46166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R(C)</a:t>
            </a:r>
            <a:endParaRPr lang="en-US" sz="24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5848" y="2549153"/>
            <a:ext cx="704039" cy="461665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(A)</a:t>
            </a:r>
            <a:endParaRPr lang="en-US" sz="24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82831" y="3741650"/>
            <a:ext cx="694421" cy="46166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X(A)</a:t>
            </a:r>
            <a:endParaRPr lang="en-US" sz="2400" b="1" i="1" dirty="0">
              <a:latin typeface="+mj-lt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838200" y="1557115"/>
            <a:ext cx="7772400" cy="662929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j-lt"/>
              </a:rPr>
              <a:t>Example: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29645" y="2537460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latin typeface="+mj-lt"/>
              </a:rPr>
              <a:t>1</a:t>
            </a:r>
            <a:endParaRPr lang="en-US" sz="2800" b="1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55949" y="252469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03848" y="3917865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+mj-lt"/>
              </a:rPr>
              <a:t>T</a:t>
            </a:r>
            <a:r>
              <a:rPr lang="en-US" sz="2800" b="1" baseline="-25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H="1" flipV="1">
            <a:off x="9563189" y="3080699"/>
            <a:ext cx="1506574" cy="10340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48006" y="4832671"/>
            <a:ext cx="16289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j-lt"/>
              </a:rPr>
              <a:t>Deadlock!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238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 animBg="1"/>
      <p:bldP spid="26648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38" grpId="1" animBg="1"/>
      <p:bldP spid="40" grpId="0" animBg="1"/>
      <p:bldP spid="41" grpId="0" animBg="1"/>
      <p:bldP spid="45" grpId="1" animBg="1"/>
      <p:bldP spid="46" grpId="0" animBg="1"/>
      <p:bldP spid="53" grpId="0" animBg="1"/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Locks must be atomic, primitive operation</a:t>
            </a:r>
          </a:p>
          <a:p>
            <a:endParaRPr lang="en-US" dirty="0" smtClean="0"/>
          </a:p>
          <a:p>
            <a:r>
              <a:rPr lang="en-US" dirty="0" smtClean="0"/>
              <a:t>2PL does not avoid deadlock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Deadlock detection sounds more expensive than it is….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31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9  &gt;  Section 2  &gt;  Deadlocks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3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5114</Words>
  <Application>Microsoft Macintosh PowerPoint</Application>
  <PresentationFormat>Widescreen</PresentationFormat>
  <Paragraphs>1084</Paragraphs>
  <Slides>95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4" baseType="lpstr">
      <vt:lpstr>Book Antiqua</vt:lpstr>
      <vt:lpstr>Calibri</vt:lpstr>
      <vt:lpstr>Calibri Light</vt:lpstr>
      <vt:lpstr>Cambria Math</vt:lpstr>
      <vt:lpstr>Courier</vt:lpstr>
      <vt:lpstr>Menlo</vt:lpstr>
      <vt:lpstr>Arial</vt:lpstr>
      <vt:lpstr>Wingdings</vt:lpstr>
      <vt:lpstr>Office Theme</vt:lpstr>
      <vt:lpstr>Transactions</vt:lpstr>
      <vt:lpstr>Goals for this pair of lectures</vt:lpstr>
      <vt:lpstr>Intro to Transactions &amp; Logging</vt:lpstr>
      <vt:lpstr>Today’s Lecture</vt:lpstr>
      <vt:lpstr>1. Transactions</vt:lpstr>
      <vt:lpstr>What you will learn about in this section</vt:lpstr>
      <vt:lpstr>High-level: Disk vs. Main Memory</vt:lpstr>
      <vt:lpstr>PowerPoint Presentation</vt:lpstr>
      <vt:lpstr>Our model: Three Types of Regions of Memory</vt:lpstr>
      <vt:lpstr>PowerPoint Presentation</vt:lpstr>
      <vt:lpstr>Transactions</vt:lpstr>
      <vt:lpstr>Transactions: Basic Definition</vt:lpstr>
      <vt:lpstr>Transactions: Basic Definition</vt:lpstr>
      <vt:lpstr>Transactions in SQL</vt:lpstr>
      <vt:lpstr>Model of Transaction for INLS 623</vt:lpstr>
      <vt:lpstr>Motivation for Transactions</vt:lpstr>
      <vt:lpstr>Motivation</vt:lpstr>
      <vt:lpstr>Protection against crashes / aborts</vt:lpstr>
      <vt:lpstr>Protection against crashes / aborts</vt:lpstr>
      <vt:lpstr>Motivation</vt:lpstr>
      <vt:lpstr>Multiple users: single statements</vt:lpstr>
      <vt:lpstr>Multiple users: single statements</vt:lpstr>
      <vt:lpstr>2. Properties of Transactions</vt:lpstr>
      <vt:lpstr>What you will learn about in this section</vt:lpstr>
      <vt:lpstr>Transaction Properties: ACID</vt:lpstr>
      <vt:lpstr>ACID: Atomicity</vt:lpstr>
      <vt:lpstr>ACID: Consistency</vt:lpstr>
      <vt:lpstr>ACID: Isolation</vt:lpstr>
      <vt:lpstr>ACID: Durability</vt:lpstr>
      <vt:lpstr>Challenges for ACID properties</vt:lpstr>
      <vt:lpstr>A Note: ACID is contentious!</vt:lpstr>
      <vt:lpstr>Goal for this lecture: Ensuring Atomicity &amp; Durability</vt:lpstr>
      <vt:lpstr>The Log</vt:lpstr>
      <vt:lpstr>Basic Idea: (Physical) Logging</vt:lpstr>
      <vt:lpstr>Why do we need logging for atomicity?</vt:lpstr>
      <vt:lpstr>3. Atomicity &amp; Durability via Logging</vt:lpstr>
      <vt:lpstr>What you will learn about in this section</vt:lpstr>
      <vt:lpstr>A Picture of Logging</vt:lpstr>
      <vt:lpstr>A picture of logging</vt:lpstr>
      <vt:lpstr>A picture of logging</vt:lpstr>
      <vt:lpstr>A picture of logging</vt:lpstr>
      <vt:lpstr>Logging TXN Commit Protocol</vt:lpstr>
      <vt:lpstr>Transaction Commit Process</vt:lpstr>
      <vt:lpstr>Incorrect Commit Protocol #1</vt:lpstr>
      <vt:lpstr>Incorrect Commit Protocol #2</vt:lpstr>
      <vt:lpstr>Logging Summary</vt:lpstr>
      <vt:lpstr>Lecture 9: Concurrency &amp; Locking</vt:lpstr>
      <vt:lpstr>Today’s Lecture</vt:lpstr>
      <vt:lpstr>1. Concurrency, Scheduling &amp; Anomalies</vt:lpstr>
      <vt:lpstr>What you will learn about in this section</vt:lpstr>
      <vt:lpstr>Concurrency: Isolation &amp; Consistency</vt:lpstr>
      <vt:lpstr>Note the hard part…</vt:lpstr>
      <vt:lpstr>Example- consider two TXNs:</vt:lpstr>
      <vt:lpstr>Example- consider two TXNs:</vt:lpstr>
      <vt:lpstr>Example- consider two TXNs:</vt:lpstr>
      <vt:lpstr>Example- consider two TXNs:</vt:lpstr>
      <vt:lpstr>Example- consider two TXNs:</vt:lpstr>
      <vt:lpstr>Recall: Three Types of Regions of Memory</vt:lpstr>
      <vt:lpstr>Why Interleave TXNs?</vt:lpstr>
      <vt:lpstr>Interleaving &amp; Isolation</vt:lpstr>
      <vt:lpstr>Scheduling examples</vt:lpstr>
      <vt:lpstr>Scheduling examples</vt:lpstr>
      <vt:lpstr>Scheduling examples</vt:lpstr>
      <vt:lpstr>Scheduling examples</vt:lpstr>
      <vt:lpstr>Scheduling Definitions</vt:lpstr>
      <vt:lpstr>Serializable?</vt:lpstr>
      <vt:lpstr>Serializable?</vt:lpstr>
      <vt:lpstr>What else can go wrong with interleaving?</vt:lpstr>
      <vt:lpstr>The DBMS’s view of the schedule</vt:lpstr>
      <vt:lpstr>Conflict Types</vt:lpstr>
      <vt:lpstr>PowerPoint Presentation</vt:lpstr>
      <vt:lpstr>PowerPoint Presentation</vt:lpstr>
      <vt:lpstr>PowerPoint Presentation</vt:lpstr>
      <vt:lpstr>PowerPoint Presentation</vt:lpstr>
      <vt:lpstr>2. Locking</vt:lpstr>
      <vt:lpstr>What you will learn about in this section</vt:lpstr>
      <vt:lpstr>Motivation</vt:lpstr>
      <vt:lpstr>Locking to Avoid Conflicts</vt:lpstr>
      <vt:lpstr>Strict Two-phase Locking (Strict 2PL) Protocol:</vt:lpstr>
      <vt:lpstr>Picture of 2-Phase Locking (2PL)</vt:lpstr>
      <vt:lpstr>Using Strict 2PL Locking &amp;  Serializabilty</vt:lpstr>
      <vt:lpstr>Motivation</vt:lpstr>
      <vt:lpstr>Conflict Serializable Schedules</vt:lpstr>
      <vt:lpstr>Example</vt:lpstr>
      <vt:lpstr>Serializable vs. Conflict Serializable</vt:lpstr>
      <vt:lpstr>Conflict Dependency Graph</vt:lpstr>
      <vt:lpstr>Conflict Dependency Graph</vt:lpstr>
      <vt:lpstr>Strict 2PL</vt:lpstr>
      <vt:lpstr>Summary So far</vt:lpstr>
      <vt:lpstr>The problem? Deadlock!??!</vt:lpstr>
      <vt:lpstr>Deadlocks</vt:lpstr>
      <vt:lpstr>Deadlock Prevention</vt:lpstr>
      <vt:lpstr>Deadlock Detection</vt:lpstr>
      <vt:lpstr>Deadlock Detection</vt:lpstr>
      <vt:lpstr>Locking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Microsoft Office User</cp:lastModifiedBy>
  <cp:revision>257</cp:revision>
  <dcterms:created xsi:type="dcterms:W3CDTF">2015-09-11T05:09:33Z</dcterms:created>
  <dcterms:modified xsi:type="dcterms:W3CDTF">2016-04-14T17:47:35Z</dcterms:modified>
</cp:coreProperties>
</file>