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sldIdLst>
    <p:sldId id="277" r:id="rId2"/>
    <p:sldId id="256" r:id="rId3"/>
    <p:sldId id="266" r:id="rId4"/>
    <p:sldId id="270" r:id="rId5"/>
    <p:sldId id="271" r:id="rId6"/>
    <p:sldId id="272" r:id="rId7"/>
    <p:sldId id="275" r:id="rId8"/>
    <p:sldId id="267" r:id="rId9"/>
    <p:sldId id="278" r:id="rId10"/>
    <p:sldId id="268" r:id="rId11"/>
    <p:sldId id="269" r:id="rId12"/>
    <p:sldId id="263" r:id="rId13"/>
    <p:sldId id="276" r:id="rId14"/>
    <p:sldId id="257" r:id="rId15"/>
    <p:sldId id="258" r:id="rId16"/>
    <p:sldId id="259" r:id="rId17"/>
    <p:sldId id="261" r:id="rId18"/>
    <p:sldId id="273" r:id="rId19"/>
    <p:sldId id="274" r:id="rId20"/>
    <p:sldId id="260" r:id="rId21"/>
    <p:sldId id="264" r:id="rId22"/>
    <p:sldId id="279" r:id="rId23"/>
    <p:sldId id="283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A4B"/>
    <a:srgbClr val="E4A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5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1B6E-1965-364F-98BE-125B59286707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912C1-550A-8245-9697-5DE136E33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3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12C1-550A-8245-9697-5DE136E33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12C1-550A-8245-9697-5DE136E332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8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12C1-550A-8245-9697-5DE136E332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3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7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0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164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6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42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1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73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2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9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9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3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5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5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3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43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r-hex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A4C4-8100-D844-B64C-12C696D0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142" y="255263"/>
            <a:ext cx="9905998" cy="721767"/>
          </a:xfrm>
        </p:spPr>
        <p:txBody>
          <a:bodyPr/>
          <a:lstStyle/>
          <a:p>
            <a:r>
              <a:rPr lang="en-US" dirty="0"/>
              <a:t>This will be a hands on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FA0D2-C69E-DF43-B6FA-63BBB747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142" y="1084566"/>
            <a:ext cx="9905999" cy="3541714"/>
          </a:xfrm>
        </p:spPr>
        <p:txBody>
          <a:bodyPr/>
          <a:lstStyle/>
          <a:p>
            <a:r>
              <a:rPr lang="en-US" dirty="0"/>
              <a:t>Open chrome or Firefox and a text-editor next to each other on your desktop: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6AAA6-A074-7F44-8810-5D2342C98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66" y="1904912"/>
            <a:ext cx="8446718" cy="42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3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68B9-FF34-EF41-9A0F-537A3958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Page Structure; all markup, no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F78C4-3F95-CC42-AC5B-88C40BDA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96" y="2317221"/>
            <a:ext cx="9105900" cy="307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838D4-CA0D-4A49-8640-8492322CF3E7}"/>
              </a:ext>
            </a:extLst>
          </p:cNvPr>
          <p:cNvSpPr txBox="1"/>
          <p:nvPr/>
        </p:nvSpPr>
        <p:spPr>
          <a:xfrm>
            <a:off x="5325027" y="552722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(Atom Screen shot)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CFAEF-9BC9-A748-9814-F3534E72D443}"/>
              </a:ext>
            </a:extLst>
          </p:cNvPr>
          <p:cNvSpPr txBox="1"/>
          <p:nvPr/>
        </p:nvSpPr>
        <p:spPr>
          <a:xfrm>
            <a:off x="5496560" y="3086257"/>
            <a:ext cx="484261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HINT: FILE MUST END IN  </a:t>
            </a:r>
            <a:r>
              <a:rPr lang="en-US" b="1" dirty="0">
                <a:solidFill>
                  <a:srgbClr val="FFC000"/>
                </a:solidFill>
              </a:rPr>
              <a:t>.html</a:t>
            </a:r>
          </a:p>
          <a:p>
            <a:r>
              <a:rPr lang="en-US" dirty="0"/>
              <a:t>for code to show up in colors in Atom editor. If you start coding in an unsaved file, all the text will be white.</a:t>
            </a:r>
          </a:p>
        </p:txBody>
      </p:sp>
    </p:spTree>
    <p:extLst>
      <p:ext uri="{BB962C8B-B14F-4D97-AF65-F5344CB8AC3E}">
        <p14:creationId xmlns:p14="http://schemas.microsoft.com/office/powerpoint/2010/main" val="103426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6CC3E8-B033-044E-994C-AB6EAAF9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85" y="367031"/>
            <a:ext cx="9881491" cy="609212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51C3CA8-C8C8-1D44-9778-E4FD8E8A6143}"/>
              </a:ext>
            </a:extLst>
          </p:cNvPr>
          <p:cNvGrpSpPr/>
          <p:nvPr/>
        </p:nvGrpSpPr>
        <p:grpSpPr>
          <a:xfrm>
            <a:off x="1649186" y="930729"/>
            <a:ext cx="3053443" cy="1730829"/>
            <a:chOff x="1649186" y="930729"/>
            <a:chExt cx="3053443" cy="17308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6AB8DC-3F57-974B-9094-A94431E78502}"/>
                </a:ext>
              </a:extLst>
            </p:cNvPr>
            <p:cNvSpPr/>
            <p:nvPr/>
          </p:nvSpPr>
          <p:spPr>
            <a:xfrm>
              <a:off x="1649186" y="930729"/>
              <a:ext cx="424543" cy="1730829"/>
            </a:xfrm>
            <a:prstGeom prst="rect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2E9852-9068-534B-841F-D462796A72EE}"/>
                </a:ext>
              </a:extLst>
            </p:cNvPr>
            <p:cNvSpPr/>
            <p:nvPr/>
          </p:nvSpPr>
          <p:spPr>
            <a:xfrm>
              <a:off x="2816679" y="930730"/>
              <a:ext cx="424543" cy="702128"/>
            </a:xfrm>
            <a:prstGeom prst="rect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B69E07-8ADF-AC45-80C4-4E497F04B59B}"/>
                </a:ext>
              </a:extLst>
            </p:cNvPr>
            <p:cNvSpPr/>
            <p:nvPr/>
          </p:nvSpPr>
          <p:spPr>
            <a:xfrm>
              <a:off x="3902529" y="1543050"/>
              <a:ext cx="800100" cy="677636"/>
            </a:xfrm>
            <a:prstGeom prst="rect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DB7C8A-40ED-B149-8F70-5A42F3460D21}"/>
                </a:ext>
              </a:extLst>
            </p:cNvPr>
            <p:cNvSpPr txBox="1"/>
            <p:nvPr/>
          </p:nvSpPr>
          <p:spPr>
            <a:xfrm>
              <a:off x="3601045" y="930729"/>
              <a:ext cx="1101584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Command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52A8D3-4EAC-3F4F-AA81-6336B1B7BAAF}"/>
              </a:ext>
            </a:extLst>
          </p:cNvPr>
          <p:cNvGrpSpPr/>
          <p:nvPr/>
        </p:nvGrpSpPr>
        <p:grpSpPr>
          <a:xfrm>
            <a:off x="1649180" y="4204608"/>
            <a:ext cx="5780320" cy="1698172"/>
            <a:chOff x="1649180" y="4204608"/>
            <a:chExt cx="5780320" cy="16981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2AFCC4-B2D4-1E48-9D4F-F505CC2D7517}"/>
                </a:ext>
              </a:extLst>
            </p:cNvPr>
            <p:cNvSpPr/>
            <p:nvPr/>
          </p:nvSpPr>
          <p:spPr>
            <a:xfrm>
              <a:off x="5789065" y="4204608"/>
              <a:ext cx="424543" cy="1698172"/>
            </a:xfrm>
            <a:prstGeom prst="rect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B35A12-F621-354E-9037-38F578F9D2B7}"/>
                </a:ext>
              </a:extLst>
            </p:cNvPr>
            <p:cNvSpPr txBox="1"/>
            <p:nvPr/>
          </p:nvSpPr>
          <p:spPr>
            <a:xfrm>
              <a:off x="6327916" y="4384222"/>
              <a:ext cx="1101584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Command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1DE16E-7E7B-A549-9B77-08191A5F153F}"/>
                </a:ext>
              </a:extLst>
            </p:cNvPr>
            <p:cNvSpPr txBox="1"/>
            <p:nvPr/>
          </p:nvSpPr>
          <p:spPr>
            <a:xfrm>
              <a:off x="2213116" y="4302579"/>
              <a:ext cx="1101584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Command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E3E3BF2-7F59-4444-B74B-05B5888FE57F}"/>
                </a:ext>
              </a:extLst>
            </p:cNvPr>
            <p:cNvSpPr/>
            <p:nvPr/>
          </p:nvSpPr>
          <p:spPr>
            <a:xfrm>
              <a:off x="1649180" y="4204608"/>
              <a:ext cx="424543" cy="1698172"/>
            </a:xfrm>
            <a:prstGeom prst="rect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159837-8B0E-384A-AF4B-032747C1AF24}"/>
              </a:ext>
            </a:extLst>
          </p:cNvPr>
          <p:cNvGrpSpPr/>
          <p:nvPr/>
        </p:nvGrpSpPr>
        <p:grpSpPr>
          <a:xfrm>
            <a:off x="1902279" y="1414361"/>
            <a:ext cx="2093342" cy="1731876"/>
            <a:chOff x="1902279" y="1414361"/>
            <a:chExt cx="2093342" cy="17318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98F8F4A-BA6E-4D4F-9AFD-F91781ED2962}"/>
                </a:ext>
              </a:extLst>
            </p:cNvPr>
            <p:cNvSpPr/>
            <p:nvPr/>
          </p:nvSpPr>
          <p:spPr>
            <a:xfrm>
              <a:off x="1902279" y="1414361"/>
              <a:ext cx="587828" cy="1249135"/>
            </a:xfrm>
            <a:prstGeom prst="rect">
              <a:avLst/>
            </a:prstGeom>
            <a:noFill/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6FAE3C-53F7-504F-A079-172FD53B6145}"/>
                </a:ext>
              </a:extLst>
            </p:cNvPr>
            <p:cNvSpPr txBox="1"/>
            <p:nvPr/>
          </p:nvSpPr>
          <p:spPr>
            <a:xfrm>
              <a:off x="2424832" y="2776905"/>
              <a:ext cx="982961" cy="369332"/>
            </a:xfrm>
            <a:prstGeom prst="rect">
              <a:avLst/>
            </a:prstGeom>
            <a:solidFill>
              <a:srgbClr val="E4AD0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Attribute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FDE8161-DC52-7B4F-91DF-0A14B859C7CF}"/>
                </a:ext>
              </a:extLst>
            </p:cNvPr>
            <p:cNvSpPr/>
            <p:nvPr/>
          </p:nvSpPr>
          <p:spPr>
            <a:xfrm>
              <a:off x="3407793" y="2282609"/>
              <a:ext cx="587828" cy="369332"/>
            </a:xfrm>
            <a:prstGeom prst="rect">
              <a:avLst/>
            </a:prstGeom>
            <a:noFill/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535E67-5728-1341-9490-1699885B5D7F}"/>
              </a:ext>
            </a:extLst>
          </p:cNvPr>
          <p:cNvGrpSpPr/>
          <p:nvPr/>
        </p:nvGrpSpPr>
        <p:grpSpPr>
          <a:xfrm>
            <a:off x="2653394" y="4753554"/>
            <a:ext cx="2171699" cy="1731876"/>
            <a:chOff x="2653394" y="4753554"/>
            <a:chExt cx="2171699" cy="17318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CBC5BB-C41D-A346-8489-AB4B1CE709A8}"/>
                </a:ext>
              </a:extLst>
            </p:cNvPr>
            <p:cNvSpPr/>
            <p:nvPr/>
          </p:nvSpPr>
          <p:spPr>
            <a:xfrm>
              <a:off x="2653394" y="4753554"/>
              <a:ext cx="587828" cy="1249135"/>
            </a:xfrm>
            <a:prstGeom prst="rect">
              <a:avLst/>
            </a:prstGeom>
            <a:noFill/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4BC4F8-E3F4-E84C-8FEC-93792A7F7DB0}"/>
                </a:ext>
              </a:extLst>
            </p:cNvPr>
            <p:cNvSpPr/>
            <p:nvPr/>
          </p:nvSpPr>
          <p:spPr>
            <a:xfrm>
              <a:off x="4237265" y="5549776"/>
              <a:ext cx="587828" cy="369332"/>
            </a:xfrm>
            <a:prstGeom prst="rect">
              <a:avLst/>
            </a:prstGeom>
            <a:noFill/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8C6743-C69A-9D47-87E9-E99BF5D7B9D8}"/>
                </a:ext>
              </a:extLst>
            </p:cNvPr>
            <p:cNvSpPr txBox="1"/>
            <p:nvPr/>
          </p:nvSpPr>
          <p:spPr>
            <a:xfrm>
              <a:off x="3210226" y="6116098"/>
              <a:ext cx="982961" cy="369332"/>
            </a:xfrm>
            <a:prstGeom prst="rect">
              <a:avLst/>
            </a:prstGeom>
            <a:solidFill>
              <a:srgbClr val="E4AD0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Attribute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B9ED38-BA70-254F-8183-31997B667FA9}"/>
              </a:ext>
            </a:extLst>
          </p:cNvPr>
          <p:cNvGrpSpPr/>
          <p:nvPr/>
        </p:nvGrpSpPr>
        <p:grpSpPr>
          <a:xfrm>
            <a:off x="4702629" y="4239240"/>
            <a:ext cx="1200970" cy="1730410"/>
            <a:chOff x="4702629" y="4239240"/>
            <a:chExt cx="1200970" cy="17304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8A1224-250A-8749-A37E-157681F1FDF0}"/>
                </a:ext>
              </a:extLst>
            </p:cNvPr>
            <p:cNvSpPr txBox="1"/>
            <p:nvPr/>
          </p:nvSpPr>
          <p:spPr>
            <a:xfrm>
              <a:off x="4702629" y="5600318"/>
              <a:ext cx="12009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Inner HTML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B85049B-A29F-4845-9086-E7CABB13D522}"/>
                </a:ext>
              </a:extLst>
            </p:cNvPr>
            <p:cNvSpPr/>
            <p:nvPr/>
          </p:nvSpPr>
          <p:spPr>
            <a:xfrm>
              <a:off x="4825093" y="4239240"/>
              <a:ext cx="882330" cy="128426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F20100-3B13-7649-B687-A81D6D5533A0}"/>
              </a:ext>
            </a:extLst>
          </p:cNvPr>
          <p:cNvGrpSpPr/>
          <p:nvPr/>
        </p:nvGrpSpPr>
        <p:grpSpPr>
          <a:xfrm>
            <a:off x="2143423" y="1496004"/>
            <a:ext cx="3636389" cy="1249135"/>
            <a:chOff x="2143423" y="1496004"/>
            <a:chExt cx="3636389" cy="124913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1DFBF0-18FD-FF42-8694-FA00BA122FC9}"/>
                </a:ext>
              </a:extLst>
            </p:cNvPr>
            <p:cNvSpPr/>
            <p:nvPr/>
          </p:nvSpPr>
          <p:spPr>
            <a:xfrm>
              <a:off x="2143423" y="1496004"/>
              <a:ext cx="1457622" cy="1249135"/>
            </a:xfrm>
            <a:prstGeom prst="rect">
              <a:avLst/>
            </a:prstGeom>
            <a:noFill/>
            <a:ln w="666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667BC0-D652-FE47-9708-4F517359AA35}"/>
                </a:ext>
              </a:extLst>
            </p:cNvPr>
            <p:cNvSpPr/>
            <p:nvPr/>
          </p:nvSpPr>
          <p:spPr>
            <a:xfrm>
              <a:off x="3802368" y="2333837"/>
              <a:ext cx="1128861" cy="327722"/>
            </a:xfrm>
            <a:prstGeom prst="rect">
              <a:avLst/>
            </a:prstGeom>
            <a:noFill/>
            <a:ln w="666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F4D83B-E023-804B-A242-366E4154E999}"/>
                </a:ext>
              </a:extLst>
            </p:cNvPr>
            <p:cNvSpPr txBox="1"/>
            <p:nvPr/>
          </p:nvSpPr>
          <p:spPr>
            <a:xfrm>
              <a:off x="5077440" y="2313032"/>
              <a:ext cx="702372" cy="369332"/>
            </a:xfrm>
            <a:prstGeom prst="rect">
              <a:avLst/>
            </a:prstGeom>
            <a:solidFill>
              <a:srgbClr val="82BA4B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Value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A3BCED5-634F-FA4F-B9C6-C65D0C8DCDBE}"/>
              </a:ext>
            </a:extLst>
          </p:cNvPr>
          <p:cNvGrpSpPr/>
          <p:nvPr/>
        </p:nvGrpSpPr>
        <p:grpSpPr>
          <a:xfrm>
            <a:off x="1981226" y="931130"/>
            <a:ext cx="2362769" cy="1238070"/>
            <a:chOff x="1981226" y="931130"/>
            <a:chExt cx="2362769" cy="123807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64DB233-EA32-5449-ADB6-C61DFC5DFAD1}"/>
                </a:ext>
              </a:extLst>
            </p:cNvPr>
            <p:cNvSpPr/>
            <p:nvPr/>
          </p:nvSpPr>
          <p:spPr>
            <a:xfrm>
              <a:off x="1981226" y="931130"/>
              <a:ext cx="910601" cy="45146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3F24AE-EDF2-FE4D-AF11-9F00869FDF17}"/>
                </a:ext>
              </a:extLst>
            </p:cNvPr>
            <p:cNvSpPr/>
            <p:nvPr/>
          </p:nvSpPr>
          <p:spPr>
            <a:xfrm>
              <a:off x="3000688" y="1553803"/>
              <a:ext cx="1343307" cy="61539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3CD851-2A1C-4E4F-81E7-807FE629BDE6}"/>
                </a:ext>
              </a:extLst>
            </p:cNvPr>
            <p:cNvSpPr txBox="1"/>
            <p:nvPr/>
          </p:nvSpPr>
          <p:spPr>
            <a:xfrm>
              <a:off x="3028950" y="1028701"/>
              <a:ext cx="12009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Inner HTML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18D95C5-9E6C-5940-A576-B036137B5096}"/>
              </a:ext>
            </a:extLst>
          </p:cNvPr>
          <p:cNvGrpSpPr/>
          <p:nvPr/>
        </p:nvGrpSpPr>
        <p:grpSpPr>
          <a:xfrm>
            <a:off x="3564009" y="4266078"/>
            <a:ext cx="1808092" cy="1690008"/>
            <a:chOff x="3564009" y="4266078"/>
            <a:chExt cx="1808092" cy="16900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34020B-890B-2E43-94C0-CC13CD73C1E3}"/>
                </a:ext>
              </a:extLst>
            </p:cNvPr>
            <p:cNvSpPr/>
            <p:nvPr/>
          </p:nvSpPr>
          <p:spPr>
            <a:xfrm>
              <a:off x="3564009" y="4706951"/>
              <a:ext cx="983498" cy="1249135"/>
            </a:xfrm>
            <a:prstGeom prst="rect">
              <a:avLst/>
            </a:prstGeom>
            <a:noFill/>
            <a:ln w="666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AFF312-C022-674A-85B7-B57320BE8315}"/>
                </a:ext>
              </a:extLst>
            </p:cNvPr>
            <p:cNvSpPr txBox="1"/>
            <p:nvPr/>
          </p:nvSpPr>
          <p:spPr>
            <a:xfrm>
              <a:off x="3691690" y="4266078"/>
              <a:ext cx="702372" cy="369332"/>
            </a:xfrm>
            <a:prstGeom prst="rect">
              <a:avLst/>
            </a:prstGeom>
            <a:solidFill>
              <a:srgbClr val="82BA4B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Value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2F84B99-B904-D944-B821-5919A8758631}"/>
                </a:ext>
              </a:extLst>
            </p:cNvPr>
            <p:cNvSpPr/>
            <p:nvPr/>
          </p:nvSpPr>
          <p:spPr>
            <a:xfrm>
              <a:off x="4629149" y="5549776"/>
              <a:ext cx="742952" cy="406310"/>
            </a:xfrm>
            <a:prstGeom prst="rect">
              <a:avLst/>
            </a:prstGeom>
            <a:noFill/>
            <a:ln w="666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49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1DFC-6C50-C543-8D2E-A53AF285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going to see:</a:t>
            </a:r>
            <a:br>
              <a:rPr lang="en-US" dirty="0"/>
            </a:br>
            <a:r>
              <a:rPr lang="en-US" dirty="0"/>
              <a:t>the first 4 files and File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07BDB-5C97-5248-80DD-4785BC02A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030" y="2249487"/>
            <a:ext cx="10070381" cy="35417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plain text + </a:t>
            </a:r>
            <a:r>
              <a:rPr lang="en-US" b="1" dirty="0">
                <a:solidFill>
                  <a:srgbClr val="FFC000"/>
                </a:solidFill>
              </a:rPr>
              <a:t>.txt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plain text + markdown code + </a:t>
            </a:r>
            <a:r>
              <a:rPr lang="en-US" b="1" dirty="0">
                <a:solidFill>
                  <a:srgbClr val="FFC000"/>
                </a:solidFill>
              </a:rPr>
              <a:t>.md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plain text + markdown code + PHP code without </a:t>
            </a:r>
            <a:r>
              <a:rPr lang="en-US" dirty="0" err="1"/>
              <a:t>php</a:t>
            </a:r>
            <a:r>
              <a:rPr lang="en-US" dirty="0"/>
              <a:t> extension will not work)</a:t>
            </a:r>
            <a:endParaRPr lang="en-US" b="1" dirty="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Plain text + markdown code + PHP code + </a:t>
            </a:r>
            <a:r>
              <a:rPr lang="en-US" b="1" dirty="0">
                <a:solidFill>
                  <a:srgbClr val="FFC000"/>
                </a:solidFill>
              </a:rPr>
              <a:t>.</a:t>
            </a:r>
            <a:r>
              <a:rPr lang="en-US" b="1" dirty="0" err="1">
                <a:solidFill>
                  <a:srgbClr val="FFC000"/>
                </a:solidFill>
              </a:rPr>
              <a:t>php</a:t>
            </a:r>
            <a:r>
              <a:rPr lang="en-US" b="1" dirty="0">
                <a:solidFill>
                  <a:srgbClr val="FFC000"/>
                </a:solidFill>
              </a:rPr>
              <a:t>  (works but not valid html)</a:t>
            </a:r>
          </a:p>
        </p:txBody>
      </p:sp>
    </p:spTree>
    <p:extLst>
      <p:ext uri="{BB962C8B-B14F-4D97-AF65-F5344CB8AC3E}">
        <p14:creationId xmlns:p14="http://schemas.microsoft.com/office/powerpoint/2010/main" val="107915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00648-A102-CA49-881A-E812C36D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303" y="142529"/>
            <a:ext cx="9905998" cy="1478570"/>
          </a:xfrm>
        </p:spPr>
        <p:txBody>
          <a:bodyPr/>
          <a:lstStyle/>
          <a:p>
            <a:r>
              <a:rPr lang="en-US" dirty="0"/>
              <a:t>Content Before </a:t>
            </a:r>
            <a:r>
              <a:rPr lang="en-US" dirty="0" err="1"/>
              <a:t>HtML</a:t>
            </a:r>
            <a:r>
              <a:rPr lang="en-US" dirty="0"/>
              <a:t>: Plain-text; no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3D84-9A30-9E47-A7B6-8FA0B5B7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644" y="1415440"/>
            <a:ext cx="8530225" cy="49853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Welcome to my website</a:t>
            </a:r>
          </a:p>
          <a:p>
            <a:pPr marL="0" indent="0">
              <a:buNone/>
            </a:pPr>
            <a:r>
              <a:rPr lang="en-US" dirty="0"/>
              <a:t>Home Page</a:t>
            </a:r>
          </a:p>
          <a:p>
            <a:pPr marL="0" indent="0">
              <a:buNone/>
            </a:pPr>
            <a:r>
              <a:rPr lang="en-US" dirty="0"/>
              <a:t>I am a junior student at University of North Carolina, due to graduate in May 2018.This is a photo of me. Various jobs and on-campus activities have led me to be more open-minded and welcome more opportunities in life. If you want to know more about my professional life, here is a link to my resume.</a:t>
            </a:r>
          </a:p>
          <a:p>
            <a:pPr marL="0" indent="0">
              <a:buNone/>
            </a:pPr>
            <a:r>
              <a:rPr lang="en-US" dirty="0"/>
              <a:t>About me</a:t>
            </a:r>
          </a:p>
          <a:p>
            <a:pPr marL="0" indent="0">
              <a:buNone/>
            </a:pPr>
            <a:r>
              <a:rPr lang="en-US" dirty="0"/>
              <a:t>I am originally from Seattle, Washington where I was born and raised. I have always been interested in cities and how they are planned and designed. Through the Environmental Science BS, Quantitative Energy Systems track major I have been able to concentrate in smart cities, and I hope to get into urban planning.</a:t>
            </a:r>
          </a:p>
        </p:txBody>
      </p:sp>
    </p:spTree>
    <p:extLst>
      <p:ext uri="{BB962C8B-B14F-4D97-AF65-F5344CB8AC3E}">
        <p14:creationId xmlns:p14="http://schemas.microsoft.com/office/powerpoint/2010/main" val="345766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368D-FEC2-D642-B5B2-CB550236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01-Plaintext.txt super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7874-A072-E94F-909C-DBA3D06D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markup </a:t>
            </a:r>
          </a:p>
          <a:p>
            <a:r>
              <a:rPr lang="en-US" dirty="0"/>
              <a:t>Ends in txt.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C1076-D6DF-7440-91BA-E6A1FA88AF29}"/>
              </a:ext>
            </a:extLst>
          </p:cNvPr>
          <p:cNvSpPr/>
          <p:nvPr/>
        </p:nvSpPr>
        <p:spPr>
          <a:xfrm>
            <a:off x="3432132" y="2471804"/>
            <a:ext cx="6250488" cy="2279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rgbClr val="FFC000"/>
                </a:solidFill>
              </a:rPr>
              <a:t>By the Way</a:t>
            </a:r>
            <a:r>
              <a:rPr lang="en-US" dirty="0"/>
              <a:t>: there is no need for file extensions on the command line.</a:t>
            </a:r>
          </a:p>
          <a:p>
            <a:r>
              <a:rPr lang="en-US" dirty="0"/>
              <a:t>On command line you can touch ”</a:t>
            </a:r>
            <a:r>
              <a:rPr lang="en-US" dirty="0" err="1"/>
              <a:t>myfile</a:t>
            </a:r>
            <a:r>
              <a:rPr lang="en-US" dirty="0"/>
              <a:t>” put some text in it and cat “</a:t>
            </a:r>
            <a:r>
              <a:rPr lang="en-US" dirty="0" err="1"/>
              <a:t>myfile</a:t>
            </a:r>
            <a:r>
              <a:rPr lang="en-US" dirty="0"/>
              <a:t>”</a:t>
            </a:r>
          </a:p>
          <a:p>
            <a:r>
              <a:rPr lang="en-US" dirty="0"/>
              <a:t>Windows and macs do not always show extensions. This is why some of you have files like this on opal: </a:t>
            </a:r>
            <a:r>
              <a:rPr lang="en-US" dirty="0" err="1">
                <a:solidFill>
                  <a:srgbClr val="FFC000"/>
                </a:solidFill>
              </a:rPr>
              <a:t>vpn.png.png</a:t>
            </a:r>
            <a:r>
              <a:rPr lang="en-US" dirty="0">
                <a:solidFill>
                  <a:srgbClr val="FFC000"/>
                </a:solidFill>
              </a:rPr>
              <a:t> Screen shots add the .</a:t>
            </a:r>
            <a:r>
              <a:rPr lang="en-US" dirty="0" err="1">
                <a:solidFill>
                  <a:srgbClr val="FFC000"/>
                </a:solidFill>
              </a:rPr>
              <a:t>png</a:t>
            </a:r>
            <a:r>
              <a:rPr lang="en-US" dirty="0">
                <a:solidFill>
                  <a:srgbClr val="FFC000"/>
                </a:solidFill>
              </a:rPr>
              <a:t> extension, but the system does not always show it. </a:t>
            </a:r>
          </a:p>
        </p:txBody>
      </p:sp>
    </p:spTree>
    <p:extLst>
      <p:ext uri="{BB962C8B-B14F-4D97-AF65-F5344CB8AC3E}">
        <p14:creationId xmlns:p14="http://schemas.microsoft.com/office/powerpoint/2010/main" val="38662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368D-FEC2-D642-B5B2-CB550236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02-Plaintext.md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7874-A072-E94F-909C-DBA3D06D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Markdown files end in .md</a:t>
            </a:r>
          </a:p>
          <a:p>
            <a:r>
              <a:rPr lang="en-US" dirty="0">
                <a:solidFill>
                  <a:srgbClr val="FFC000"/>
                </a:solidFill>
              </a:rPr>
              <a:t>Markdown files must be processed by a server or an app that knows markdown.</a:t>
            </a:r>
          </a:p>
          <a:p>
            <a:r>
              <a:rPr lang="en-US" dirty="0"/>
              <a:t>Opal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/>
              <a:t>process .md files: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but we can HACK (legal hack) it so it will!</a:t>
            </a:r>
          </a:p>
          <a:p>
            <a:r>
              <a:rPr lang="en-US" dirty="0"/>
              <a:t>GitHub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DOES</a:t>
            </a:r>
            <a:r>
              <a:rPr lang="en-US" dirty="0"/>
              <a:t> process .md files (you can mix html in .md files and it will work).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0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368D-FEC2-D642-B5B2-CB550236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02-Plaintext.md: </a:t>
            </a:r>
            <a:r>
              <a:rPr lang="en-US" dirty="0">
                <a:solidFill>
                  <a:srgbClr val="FFC000"/>
                </a:solidFill>
              </a:rPr>
              <a:t>ATOM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7874-A072-E94F-909C-DBA3D06DA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92843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/>
              <a:t>ATOM has a markdown preview so it CAN process markdown files: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8B232-33DD-614F-8573-CDA6CF9B0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7" y="2694424"/>
            <a:ext cx="7806266" cy="38404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DC19D-7526-834D-BCBB-5AF8E6AD6F77}"/>
              </a:ext>
            </a:extLst>
          </p:cNvPr>
          <p:cNvSpPr txBox="1"/>
          <p:nvPr/>
        </p:nvSpPr>
        <p:spPr>
          <a:xfrm>
            <a:off x="8209280" y="3492657"/>
            <a:ext cx="216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MUST END IN .md for this to work!</a:t>
            </a:r>
          </a:p>
        </p:txBody>
      </p:sp>
    </p:spTree>
    <p:extLst>
      <p:ext uri="{BB962C8B-B14F-4D97-AF65-F5344CB8AC3E}">
        <p14:creationId xmlns:p14="http://schemas.microsoft.com/office/powerpoint/2010/main" val="297441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368D-FEC2-D642-B5B2-CB550236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02-Plaintext.md Simple Markdown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7874-A072-E94F-909C-DBA3D06D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markdown code:  | # for h1 | ## for h2 | ### for h3 |</a:t>
            </a:r>
          </a:p>
          <a:p>
            <a:r>
              <a:rPr lang="en-US" dirty="0"/>
              <a:t>Good form: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# A</a:t>
            </a:r>
            <a:r>
              <a:rPr lang="en-US" dirty="0"/>
              <a:t>bout (put a space between hashtags and text)</a:t>
            </a:r>
          </a:p>
          <a:p>
            <a:r>
              <a:rPr lang="en-US" dirty="0"/>
              <a:t>Bad form: </a:t>
            </a:r>
            <a:r>
              <a:rPr lang="en-US" dirty="0">
                <a:solidFill>
                  <a:srgbClr val="FF0000"/>
                </a:solidFill>
              </a:rPr>
              <a:t>#A</a:t>
            </a:r>
            <a:r>
              <a:rPr lang="en-US" dirty="0"/>
              <a:t>bout Me (this will not render in all cases but it might in some cases)</a:t>
            </a:r>
          </a:p>
        </p:txBody>
      </p:sp>
    </p:spTree>
    <p:extLst>
      <p:ext uri="{BB962C8B-B14F-4D97-AF65-F5344CB8AC3E}">
        <p14:creationId xmlns:p14="http://schemas.microsoft.com/office/powerpoint/2010/main" val="361663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368D-FEC2-D642-B5B2-CB550236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03-md.php-example-code (same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7874-A072-E94F-909C-DBA3D06D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&lt;?</a:t>
            </a:r>
            <a:r>
              <a:rPr lang="en-US" b="1" dirty="0" err="1">
                <a:solidFill>
                  <a:srgbClr val="FFC000"/>
                </a:solidFill>
              </a:rPr>
              <a:t>php</a:t>
            </a:r>
            <a:r>
              <a:rPr lang="en-US" b="1" dirty="0">
                <a:solidFill>
                  <a:srgbClr val="FFC000"/>
                </a:solidFill>
              </a:rPr>
              <a:t> echo(`    </a:t>
            </a:r>
            <a:r>
              <a:rPr lang="en-US" dirty="0"/>
              <a:t>all the markdown is in a long string like this      </a:t>
            </a:r>
            <a:r>
              <a:rPr lang="en-US" b="1" dirty="0">
                <a:solidFill>
                  <a:srgbClr val="FFC000"/>
                </a:solidFill>
              </a:rPr>
              <a:t>`);?&gt;</a:t>
            </a:r>
          </a:p>
          <a:p>
            <a:pPr marL="0" indent="0">
              <a:buNone/>
            </a:pPr>
            <a:r>
              <a:rPr lang="en-US" dirty="0"/>
              <a:t>There is a small bit of </a:t>
            </a:r>
            <a:r>
              <a:rPr lang="en-US" dirty="0" err="1"/>
              <a:t>php</a:t>
            </a:r>
            <a:r>
              <a:rPr lang="en-US" dirty="0"/>
              <a:t> code at the top and bottom of the file that links to a markdown parser script. Since OPAL is running </a:t>
            </a:r>
            <a:r>
              <a:rPr lang="en-US" dirty="0" err="1"/>
              <a:t>php</a:t>
            </a:r>
            <a:r>
              <a:rPr lang="en-US" dirty="0"/>
              <a:t>, this will work if we rename the file to end in .</a:t>
            </a:r>
            <a:r>
              <a:rPr lang="en-US" dirty="0" err="1"/>
              <a:t>php</a:t>
            </a:r>
            <a:r>
              <a:rPr lang="en-US" dirty="0"/>
              <a:t>. Then it will render our markdown as html. </a:t>
            </a:r>
          </a:p>
          <a:p>
            <a:r>
              <a:rPr lang="en-US" i="1" dirty="0"/>
              <a:t>The </a:t>
            </a:r>
            <a:r>
              <a:rPr lang="en-US" b="1" i="1" dirty="0">
                <a:solidFill>
                  <a:srgbClr val="FFC000"/>
                </a:solidFill>
              </a:rPr>
              <a:t>.example-code </a:t>
            </a:r>
            <a:r>
              <a:rPr lang="en-US" i="1" dirty="0"/>
              <a:t>is just a value. The browser does not recognize it, so runs as a text file.</a:t>
            </a:r>
          </a:p>
        </p:txBody>
      </p:sp>
    </p:spTree>
    <p:extLst>
      <p:ext uri="{BB962C8B-B14F-4D97-AF65-F5344CB8AC3E}">
        <p14:creationId xmlns:p14="http://schemas.microsoft.com/office/powerpoint/2010/main" val="197257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368D-FEC2-D642-B5B2-CB550236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04-.md.php with PHP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7874-A072-E94F-909C-DBA3D06D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adding the </a:t>
            </a:r>
            <a:r>
              <a:rPr lang="en-US" dirty="0" err="1"/>
              <a:t>php</a:t>
            </a:r>
            <a:r>
              <a:rPr lang="en-US" dirty="0"/>
              <a:t> extension, OPAL now runs the </a:t>
            </a:r>
            <a:r>
              <a:rPr lang="en-US" dirty="0" err="1"/>
              <a:t>php</a:t>
            </a:r>
            <a:r>
              <a:rPr lang="en-US" dirty="0"/>
              <a:t> script. It did not know that there was a </a:t>
            </a:r>
            <a:r>
              <a:rPr lang="en-US" dirty="0" err="1"/>
              <a:t>php</a:t>
            </a:r>
            <a:r>
              <a:rPr lang="en-US" dirty="0"/>
              <a:t> script in the file until we named it with a .</a:t>
            </a:r>
            <a:r>
              <a:rPr lang="en-US" dirty="0" err="1"/>
              <a:t>php</a:t>
            </a:r>
            <a:r>
              <a:rPr lang="en-US" dirty="0"/>
              <a:t> extension.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The only thing we changed was the file name. The code is the same as in the 03 file.</a:t>
            </a:r>
          </a:p>
          <a:p>
            <a:r>
              <a:rPr lang="en-US" dirty="0"/>
              <a:t>The linked </a:t>
            </a:r>
            <a:r>
              <a:rPr lang="en-US" dirty="0" err="1"/>
              <a:t>Parsedown</a:t>
            </a:r>
            <a:r>
              <a:rPr lang="en-US" dirty="0"/>
              <a:t> file will now convert the markdown to html!</a:t>
            </a:r>
          </a:p>
          <a:p>
            <a:r>
              <a:rPr lang="en-US" dirty="0"/>
              <a:t>BUT…. It only converts what it finds. So, the output does not have the &lt;!</a:t>
            </a:r>
            <a:r>
              <a:rPr lang="en-US" dirty="0" err="1"/>
              <a:t>doctype</a:t>
            </a:r>
            <a:r>
              <a:rPr lang="en-US" dirty="0"/>
              <a:t> html&gt;, the html wrapper, or the head the title or the body tags. </a:t>
            </a:r>
          </a:p>
        </p:txBody>
      </p:sp>
    </p:spTree>
    <p:extLst>
      <p:ext uri="{BB962C8B-B14F-4D97-AF65-F5344CB8AC3E}">
        <p14:creationId xmlns:p14="http://schemas.microsoft.com/office/powerpoint/2010/main" val="89785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3185-86E0-5E48-AB42-834C307E9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HTML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B0017-2D07-FE40-9B64-24F19A53D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HTML IS MARKUP LANGUAGE</a:t>
            </a:r>
          </a:p>
        </p:txBody>
      </p:sp>
    </p:spTree>
    <p:extLst>
      <p:ext uri="{BB962C8B-B14F-4D97-AF65-F5344CB8AC3E}">
        <p14:creationId xmlns:p14="http://schemas.microsoft.com/office/powerpoint/2010/main" val="4152630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302B-5ED8-6F4E-A429-982A1E18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four files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B409-EB7F-0F4F-ACA1-56F043039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looked at this progression: </a:t>
            </a:r>
          </a:p>
          <a:p>
            <a:r>
              <a:rPr lang="en-US" dirty="0"/>
              <a:t>plain-text &gt; markdown &gt; markdown to html via PHP. None of these resulted in a valid html file.</a:t>
            </a:r>
          </a:p>
          <a:p>
            <a:r>
              <a:rPr lang="en-US" dirty="0"/>
              <a:t>File names matter. They matter very much. OPAL and ATOM need file names for processing directives. </a:t>
            </a:r>
          </a:p>
          <a:p>
            <a:r>
              <a:rPr lang="en-US" dirty="0"/>
              <a:t>PHP files only run on a server that runs PHP. PHP is a server-side technology.</a:t>
            </a:r>
          </a:p>
          <a:p>
            <a:r>
              <a:rPr lang="en-US" dirty="0"/>
              <a:t>PHP does not run on your computer. You can download free PHP servers to run on your laptop if you want to be able to develop PHP locally.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1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00648-A102-CA49-881A-E812C36D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we can look at the files 05-09 and see  the following evolution: no styling &gt; Decent Styling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821CC-BF82-3E4A-B2F8-F9AD6EEED147}"/>
              </a:ext>
            </a:extLst>
          </p:cNvPr>
          <p:cNvSpPr txBox="1"/>
          <p:nvPr/>
        </p:nvSpPr>
        <p:spPr>
          <a:xfrm>
            <a:off x="694372" y="2003190"/>
            <a:ext cx="103530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05-01</a:t>
            </a:r>
            <a:r>
              <a:rPr lang="en-US" dirty="0"/>
              <a:t> Valid html, no </a:t>
            </a:r>
            <a:r>
              <a:rPr lang="en-US" dirty="0" err="1"/>
              <a:t>css</a:t>
            </a:r>
            <a:r>
              <a:rPr lang="en-US" dirty="0"/>
              <a:t>     so </a:t>
            </a:r>
            <a:r>
              <a:rPr lang="en-US" dirty="0">
                <a:solidFill>
                  <a:srgbClr val="FFC000"/>
                </a:solidFill>
              </a:rPr>
              <a:t>no styling at all.</a:t>
            </a:r>
          </a:p>
          <a:p>
            <a:endParaRPr lang="en-US" dirty="0"/>
          </a:p>
          <a:p>
            <a:r>
              <a:rPr lang="en-US" b="1" dirty="0">
                <a:solidFill>
                  <a:srgbClr val="FFC000"/>
                </a:solidFill>
              </a:rPr>
              <a:t>05-02</a:t>
            </a:r>
            <a:r>
              <a:rPr lang="en-US" dirty="0"/>
              <a:t> Valid html, </a:t>
            </a:r>
            <a:r>
              <a:rPr lang="en-US" dirty="0" err="1"/>
              <a:t>minifier</a:t>
            </a:r>
            <a:r>
              <a:rPr lang="en-US" dirty="0"/>
              <a:t> link </a:t>
            </a:r>
            <a:r>
              <a:rPr lang="en-US" dirty="0">
                <a:solidFill>
                  <a:srgbClr val="FFC000"/>
                </a:solidFill>
              </a:rPr>
              <a:t>no styling at all.</a:t>
            </a:r>
          </a:p>
          <a:p>
            <a:r>
              <a:rPr lang="en-US" b="1" dirty="0">
                <a:solidFill>
                  <a:srgbClr val="FFC000"/>
                </a:solidFill>
              </a:rPr>
              <a:t>05-03</a:t>
            </a:r>
            <a:r>
              <a:rPr lang="en-US" dirty="0"/>
              <a:t> Valid html, minified      </a:t>
            </a:r>
            <a:r>
              <a:rPr lang="en-US" dirty="0">
                <a:solidFill>
                  <a:srgbClr val="FFC000"/>
                </a:solidFill>
              </a:rPr>
              <a:t>no styling at all.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C000"/>
                </a:solidFill>
              </a:rPr>
              <a:t>06</a:t>
            </a:r>
            <a:r>
              <a:rPr lang="en-US" dirty="0"/>
              <a:t>  </a:t>
            </a:r>
            <a:r>
              <a:rPr lang="en-US" dirty="0">
                <a:solidFill>
                  <a:srgbClr val="00B0F0"/>
                </a:solidFill>
              </a:rPr>
              <a:t>06-dark.css </a:t>
            </a:r>
            <a:r>
              <a:rPr lang="en-US" dirty="0"/>
              <a:t>file with #000000 (black) background and #</a:t>
            </a:r>
            <a:r>
              <a:rPr lang="en-US" dirty="0" err="1"/>
              <a:t>ffffff</a:t>
            </a:r>
            <a:r>
              <a:rPr lang="en-US" dirty="0"/>
              <a:t>  text using just the body tag </a:t>
            </a:r>
            <a:r>
              <a:rPr lang="en-US" dirty="0">
                <a:hlinkClick r:id="rId2"/>
              </a:rPr>
              <a:t>http://www.color-hex.com/</a:t>
            </a:r>
            <a:r>
              <a:rPr lang="en-US" dirty="0"/>
              <a:t>   </a:t>
            </a:r>
          </a:p>
          <a:p>
            <a:r>
              <a:rPr lang="en-US" dirty="0"/>
              <a:t>      We will talk more about why colors are expressed in hex next class. (Hex is Base 16)</a:t>
            </a:r>
          </a:p>
          <a:p>
            <a:endParaRPr lang="en-US" dirty="0"/>
          </a:p>
          <a:p>
            <a:r>
              <a:rPr lang="en-US" b="1" dirty="0">
                <a:solidFill>
                  <a:srgbClr val="FFC000"/>
                </a:solidFill>
              </a:rPr>
              <a:t>07</a:t>
            </a:r>
            <a:r>
              <a:rPr lang="en-US" dirty="0"/>
              <a:t>  Valid html using the </a:t>
            </a:r>
            <a:r>
              <a:rPr lang="en-US" dirty="0">
                <a:solidFill>
                  <a:srgbClr val="00B0F0"/>
                </a:solidFill>
              </a:rPr>
              <a:t>06-dark.css </a:t>
            </a:r>
            <a:r>
              <a:rPr lang="en-US" dirty="0"/>
              <a:t>file. (</a:t>
            </a:r>
            <a:r>
              <a:rPr lang="en-US" b="1" dirty="0">
                <a:solidFill>
                  <a:srgbClr val="FFC000"/>
                </a:solidFill>
              </a:rPr>
              <a:t>white text/black background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rgbClr val="FFC000"/>
                </a:solidFill>
              </a:rPr>
              <a:t>08</a:t>
            </a:r>
            <a:r>
              <a:rPr lang="en-US" dirty="0"/>
              <a:t>  CSS file names </a:t>
            </a:r>
            <a:r>
              <a:rPr lang="en-US" dirty="0">
                <a:solidFill>
                  <a:srgbClr val="82BA4B"/>
                </a:solidFill>
              </a:rPr>
              <a:t>08-muted.css </a:t>
            </a:r>
            <a:r>
              <a:rPr lang="en-US" dirty="0"/>
              <a:t>with several CSS Rules.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C000"/>
                </a:solidFill>
              </a:rPr>
              <a:t>09</a:t>
            </a:r>
            <a:r>
              <a:rPr lang="en-US" dirty="0"/>
              <a:t>  Valid html using the </a:t>
            </a:r>
            <a:r>
              <a:rPr lang="en-US" dirty="0">
                <a:solidFill>
                  <a:srgbClr val="82BA4B"/>
                </a:solidFill>
              </a:rPr>
              <a:t>08-muted.css  </a:t>
            </a:r>
            <a:r>
              <a:rPr lang="en-US" b="1" dirty="0">
                <a:solidFill>
                  <a:srgbClr val="FFC000"/>
                </a:solidFill>
              </a:rPr>
              <a:t>This is enough CSS to make a reasonably good-looking page.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00648-A102-CA49-881A-E812C36D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47652"/>
          </a:xfrm>
        </p:spPr>
        <p:txBody>
          <a:bodyPr>
            <a:normAutofit/>
          </a:bodyPr>
          <a:lstStyle/>
          <a:p>
            <a:r>
              <a:rPr lang="en-US" dirty="0"/>
              <a:t>Files 10-14 Are reference files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A7D6C0-F71F-B647-9FF8-3B2FD9149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12585"/>
              </p:ext>
            </p:extLst>
          </p:nvPr>
        </p:nvGraphicFramePr>
        <p:xfrm>
          <a:off x="2030412" y="1590805"/>
          <a:ext cx="8128000" cy="402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824411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03683365"/>
                    </a:ext>
                  </a:extLst>
                </a:gridCol>
              </a:tblGrid>
              <a:tr h="551146">
                <a:tc>
                  <a:txBody>
                    <a:bodyPr/>
                    <a:lstStyle/>
                    <a:p>
                      <a:r>
                        <a:rPr lang="en-US" dirty="0"/>
                        <a:t>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413864"/>
                  </a:ext>
                </a:extLst>
              </a:tr>
              <a:tr h="482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10-doc.docx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 format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672630"/>
                  </a:ext>
                </a:extLst>
              </a:tr>
              <a:tr h="482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11-doc.html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 HTML export, no filter ( can be reopened in Word) Lots of extra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368401"/>
                  </a:ext>
                </a:extLst>
              </a:tr>
              <a:tr h="482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12-doc-filtered.html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 HTML export, less extra data, but still messy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241447"/>
                  </a:ext>
                </a:extLst>
              </a:tr>
              <a:tr h="482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13-three-part-model.html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is the actual file that has the exploded html, if you want to work with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25274"/>
                  </a:ext>
                </a:extLst>
              </a:tr>
              <a:tr h="482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14-atom-shortcuts.html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are the most useful atom shortcuts. Arranged alphabetically. Don’t start out with the shortcuts too soon.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86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65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302B-5ED8-6F4E-A429-982A1E18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47" y="205159"/>
            <a:ext cx="9905998" cy="1478570"/>
          </a:xfrm>
        </p:spPr>
        <p:txBody>
          <a:bodyPr/>
          <a:lstStyle/>
          <a:p>
            <a:r>
              <a:rPr lang="en-US" dirty="0"/>
              <a:t>Connecting Html to a CSS </a:t>
            </a:r>
            <a:r>
              <a:rPr lang="en-US" dirty="0" err="1"/>
              <a:t>stylesheeT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B409-EB7F-0F4F-ACA1-56F04303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656" y="1861180"/>
            <a:ext cx="9231681" cy="3541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&lt;head&gt;	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&lt;title&gt;My Web Site&lt;/title&gt;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&lt;link </a:t>
            </a:r>
            <a:r>
              <a:rPr lang="en-US" b="1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rel</a:t>
            </a: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="stylesheet" </a:t>
            </a:r>
            <a:r>
              <a:rPr lang="en-US" b="1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"</a:t>
            </a:r>
            <a:r>
              <a:rPr lang="en-US" b="1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style.css</a:t>
            </a: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   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&lt;/head&gt;</a:t>
            </a:r>
            <a:r>
              <a:rPr lang="en-US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092744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302B-5ED8-6F4E-A429-982A1E18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47" y="205159"/>
            <a:ext cx="9905998" cy="1478570"/>
          </a:xfrm>
        </p:spPr>
        <p:txBody>
          <a:bodyPr/>
          <a:lstStyle/>
          <a:p>
            <a:r>
              <a:rPr lang="en-US" dirty="0"/>
              <a:t>If we have time, or Next time: Connecting google fonts in html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B409-EB7F-0F4F-ACA1-56F04303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4" y="2249487"/>
            <a:ext cx="11398684" cy="3541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&lt;head&gt;	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&lt;title&gt;My Web Site&lt;/title&gt;   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&lt;link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="stylesheet"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style.css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"&gt;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&lt;link </a:t>
            </a:r>
            <a:r>
              <a:rPr lang="en-US" b="1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="https://</a:t>
            </a:r>
            <a:r>
              <a:rPr lang="en-US" b="1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fonts.googleapis.com</a:t>
            </a: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b="1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css?family</a:t>
            </a: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b="1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Roboto+Slab</a:t>
            </a: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b="1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rel</a:t>
            </a: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="stylesheet"&gt; 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&lt;/head&gt;</a:t>
            </a:r>
            <a:r>
              <a:rPr lang="en-US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540778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302B-5ED8-6F4E-A429-982A1E18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47" y="205159"/>
            <a:ext cx="9905998" cy="147857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And connecting Google in </a:t>
            </a:r>
            <a:r>
              <a:rPr lang="en-US" dirty="0" err="1"/>
              <a:t>css</a:t>
            </a:r>
            <a:r>
              <a:rPr lang="en-US" dirty="0"/>
              <a:t> page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B409-EB7F-0F4F-ACA1-56F04303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535" y="2211909"/>
            <a:ext cx="8435235" cy="3541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body {	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background:#f4f4f4;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font-family: '</a:t>
            </a:r>
            <a:r>
              <a:rPr lang="en-US" b="1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Roboto</a:t>
            </a:r>
            <a:r>
              <a:rPr lang="en-US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Slab', serif;    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32132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DC86-4AC6-2E43-AE29-139ECF31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49075"/>
          </a:xfrm>
        </p:spPr>
        <p:txBody>
          <a:bodyPr/>
          <a:lstStyle/>
          <a:p>
            <a:r>
              <a:rPr lang="en-US" dirty="0"/>
              <a:t>What is Markup Language?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11CC-AAF1-3645-91CB-623C8EBD9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codes embedded in files for formatting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FFC000"/>
                </a:solidFill>
              </a:rPr>
              <a:t>It is in every</a:t>
            </a:r>
            <a:r>
              <a:rPr lang="en-US" dirty="0"/>
              <a:t> text </a:t>
            </a:r>
            <a:r>
              <a:rPr lang="en-US" b="1" dirty="0">
                <a:solidFill>
                  <a:srgbClr val="FFC000"/>
                </a:solidFill>
              </a:rPr>
              <a:t>processing tool: Word, Excel, PowerPoint, Access, HTML and others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F93E2-3D80-1840-A444-5C3C2D07AFBB}"/>
              </a:ext>
            </a:extLst>
          </p:cNvPr>
          <p:cNvSpPr txBox="1"/>
          <p:nvPr/>
        </p:nvSpPr>
        <p:spPr>
          <a:xfrm>
            <a:off x="1141412" y="1782927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ANSWER:</a:t>
            </a:r>
          </a:p>
        </p:txBody>
      </p:sp>
    </p:spTree>
    <p:extLst>
      <p:ext uri="{BB962C8B-B14F-4D97-AF65-F5344CB8AC3E}">
        <p14:creationId xmlns:p14="http://schemas.microsoft.com/office/powerpoint/2010/main" val="407901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DC86-4AC6-2E43-AE29-139ECF31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49075"/>
          </a:xfrm>
        </p:spPr>
        <p:txBody>
          <a:bodyPr/>
          <a:lstStyle/>
          <a:p>
            <a:r>
              <a:rPr lang="en-US" dirty="0"/>
              <a:t>What is Markup Language?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11CC-AAF1-3645-91CB-623C8EBD9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</a:t>
            </a:r>
            <a:r>
              <a:rPr lang="en-US" b="1" dirty="0">
                <a:solidFill>
                  <a:srgbClr val="FFC000"/>
                </a:solidFill>
              </a:rPr>
              <a:t>a collection of codes </a:t>
            </a:r>
            <a:r>
              <a:rPr lang="en-US" dirty="0"/>
              <a:t>that </a:t>
            </a:r>
            <a:r>
              <a:rPr lang="en-US" b="1" dirty="0">
                <a:solidFill>
                  <a:srgbClr val="FFC000"/>
                </a:solidFill>
              </a:rPr>
              <a:t>explain</a:t>
            </a:r>
            <a:r>
              <a:rPr lang="en-US" dirty="0"/>
              <a:t> the </a:t>
            </a:r>
            <a:r>
              <a:rPr lang="en-US" b="1" dirty="0">
                <a:solidFill>
                  <a:srgbClr val="FFC000"/>
                </a:solidFill>
              </a:rPr>
              <a:t>meaning</a:t>
            </a:r>
            <a:r>
              <a:rPr lang="en-US" dirty="0"/>
              <a:t> or desired </a:t>
            </a:r>
            <a:r>
              <a:rPr lang="en-US" b="1" dirty="0">
                <a:solidFill>
                  <a:srgbClr val="FFC000"/>
                </a:solidFill>
              </a:rPr>
              <a:t>formatting</a:t>
            </a:r>
            <a:r>
              <a:rPr lang="en-US" dirty="0"/>
              <a:t> of the marked text</a:t>
            </a:r>
          </a:p>
          <a:p>
            <a:r>
              <a:rPr lang="en-US" dirty="0"/>
              <a:t>It's a way of describing, using instructions </a:t>
            </a:r>
            <a:r>
              <a:rPr lang="en-US" b="1" dirty="0">
                <a:solidFill>
                  <a:srgbClr val="FFC000"/>
                </a:solidFill>
              </a:rPr>
              <a:t>buried in the document</a:t>
            </a:r>
            <a:r>
              <a:rPr lang="en-US" dirty="0"/>
              <a:t>, what the document is supposed to look like</a:t>
            </a:r>
          </a:p>
          <a:p>
            <a:r>
              <a:rPr lang="en-US" b="1" dirty="0">
                <a:solidFill>
                  <a:srgbClr val="FFC000"/>
                </a:solidFill>
              </a:rPr>
              <a:t>Every</a:t>
            </a:r>
            <a:r>
              <a:rPr lang="en-US" dirty="0"/>
              <a:t> electronic text </a:t>
            </a:r>
            <a:r>
              <a:rPr lang="en-US" b="1" dirty="0">
                <a:solidFill>
                  <a:srgbClr val="FFC000"/>
                </a:solidFill>
              </a:rPr>
              <a:t>processing tool uses</a:t>
            </a:r>
            <a:r>
              <a:rPr lang="en-US" dirty="0"/>
              <a:t> some kind of </a:t>
            </a:r>
            <a:r>
              <a:rPr lang="en-US" b="1" dirty="0">
                <a:solidFill>
                  <a:srgbClr val="FFC000"/>
                </a:solidFill>
              </a:rPr>
              <a:t>markup language</a:t>
            </a:r>
            <a:r>
              <a:rPr lang="en-US" dirty="0"/>
              <a:t>, (usually XML) though you may not necessarily be able to see the commands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C8052-1299-7749-832B-80040FA5872D}"/>
              </a:ext>
            </a:extLst>
          </p:cNvPr>
          <p:cNvSpPr txBox="1"/>
          <p:nvPr/>
        </p:nvSpPr>
        <p:spPr>
          <a:xfrm>
            <a:off x="1141412" y="1782927"/>
            <a:ext cx="203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LONGER ANSWER:</a:t>
            </a:r>
          </a:p>
        </p:txBody>
      </p:sp>
    </p:spTree>
    <p:extLst>
      <p:ext uri="{BB962C8B-B14F-4D97-AF65-F5344CB8AC3E}">
        <p14:creationId xmlns:p14="http://schemas.microsoft.com/office/powerpoint/2010/main" val="181967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DC86-4AC6-2E43-AE29-139ECF31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49075"/>
          </a:xfrm>
        </p:spPr>
        <p:txBody>
          <a:bodyPr/>
          <a:lstStyle/>
          <a:p>
            <a:r>
              <a:rPr lang="en-US" dirty="0"/>
              <a:t>What is Markup Language?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11CC-AAF1-3645-91CB-623C8EBD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831" y="2274539"/>
            <a:ext cx="5873162" cy="3541714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Embedded, hidden, formatting codes in most text based documents</a:t>
            </a:r>
            <a:r>
              <a:rPr lang="en-US" dirty="0"/>
              <a:t> (i.e. xml, html)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F93E2-3D80-1840-A444-5C3C2D07AFBB}"/>
              </a:ext>
            </a:extLst>
          </p:cNvPr>
          <p:cNvSpPr txBox="1"/>
          <p:nvPr/>
        </p:nvSpPr>
        <p:spPr>
          <a:xfrm>
            <a:off x="1141412" y="1782927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TLDR ANSWER:</a:t>
            </a:r>
          </a:p>
        </p:txBody>
      </p:sp>
    </p:spTree>
    <p:extLst>
      <p:ext uri="{BB962C8B-B14F-4D97-AF65-F5344CB8AC3E}">
        <p14:creationId xmlns:p14="http://schemas.microsoft.com/office/powerpoint/2010/main" val="157377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DC86-4AC6-2E43-AE29-139ECF31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49075"/>
          </a:xfrm>
        </p:spPr>
        <p:txBody>
          <a:bodyPr/>
          <a:lstStyle/>
          <a:p>
            <a:r>
              <a:rPr lang="en-US" dirty="0"/>
              <a:t>Markup Language helps with Interoperability (COPY Paste Word&gt;</a:t>
            </a:r>
            <a:r>
              <a:rPr lang="en-US" dirty="0" err="1"/>
              <a:t>Ppoint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11CC-AAF1-3645-91CB-623C8EBD9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 standardization in mark up language facilitates the movement of text and graphics between different applications</a:t>
            </a:r>
          </a:p>
          <a:p>
            <a:r>
              <a:rPr lang="en-US" b="1" dirty="0">
                <a:solidFill>
                  <a:srgbClr val="FFC000"/>
                </a:solidFill>
              </a:rPr>
              <a:t>You can export html out of Microsoft Word</a:t>
            </a:r>
            <a:r>
              <a:rPr lang="en-US" dirty="0"/>
              <a:t>, but it adds a lot of extra code that you do not need. </a:t>
            </a:r>
            <a:r>
              <a:rPr lang="en-US" b="1" dirty="0">
                <a:solidFill>
                  <a:srgbClr val="00B050"/>
                </a:solidFill>
              </a:rPr>
              <a:t>You can also paste HTML into Word, but you don’t see the html when you copy and paste it.</a:t>
            </a:r>
          </a:p>
          <a:p>
            <a:r>
              <a:rPr lang="en-US" dirty="0"/>
              <a:t>Markdown is simply short-hand for html. The </a:t>
            </a:r>
            <a:r>
              <a:rPr lang="en-US" b="1" dirty="0">
                <a:solidFill>
                  <a:srgbClr val="FFC000"/>
                </a:solidFill>
              </a:rPr>
              <a:t>markdown code is processed into html by JavaScript or PHP or other  any other programming language that can transform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8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5D2E-8D8A-6140-8E23-1522AD213B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Html basics</a:t>
            </a:r>
          </a:p>
        </p:txBody>
      </p:sp>
    </p:spTree>
    <p:extLst>
      <p:ext uri="{BB962C8B-B14F-4D97-AF65-F5344CB8AC3E}">
        <p14:creationId xmlns:p14="http://schemas.microsoft.com/office/powerpoint/2010/main" val="104127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E9F98-7A70-7245-808F-14AA71B62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HTML follows the same three-part-instruction model we used in command line situations PLUS some inner HTML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61F9E-2075-4641-8013-A3712826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3471333"/>
            <a:ext cx="11232958" cy="1666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7F0E3-6EF2-4545-B657-9D011273142E}"/>
              </a:ext>
            </a:extLst>
          </p:cNvPr>
          <p:cNvSpPr txBox="1"/>
          <p:nvPr/>
        </p:nvSpPr>
        <p:spPr>
          <a:xfrm>
            <a:off x="7568828" y="5170489"/>
            <a:ext cx="13653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nsolas" panose="020B0609020204030204" pitchFamily="49" charset="0"/>
                <a:cs typeface="Consolas" panose="020B0609020204030204" pitchFamily="49" charset="0"/>
              </a:rPr>
              <a:t>-al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8DD20-F5F6-C44E-9C3E-9C08E783A600}"/>
              </a:ext>
            </a:extLst>
          </p:cNvPr>
          <p:cNvSpPr txBox="1"/>
          <p:nvPr/>
        </p:nvSpPr>
        <p:spPr>
          <a:xfrm>
            <a:off x="10308921" y="5267981"/>
            <a:ext cx="5511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CE548-F6B8-6846-A3D6-B6FBF5279827}"/>
              </a:ext>
            </a:extLst>
          </p:cNvPr>
          <p:cNvSpPr txBox="1"/>
          <p:nvPr/>
        </p:nvSpPr>
        <p:spPr>
          <a:xfrm>
            <a:off x="2592889" y="5170489"/>
            <a:ext cx="181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nsolas" panose="020B0609020204030204" pitchFamily="49" charset="0"/>
                <a:cs typeface="Consolas" panose="020B0609020204030204" pitchFamily="49" charset="0"/>
              </a:rPr>
              <a:t>user$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FB3A9-151C-AE42-9C47-2FB605F8043A}"/>
              </a:ext>
            </a:extLst>
          </p:cNvPr>
          <p:cNvSpPr txBox="1"/>
          <p:nvPr/>
        </p:nvSpPr>
        <p:spPr>
          <a:xfrm>
            <a:off x="5367901" y="5170489"/>
            <a:ext cx="14530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5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CCC910-7D54-2149-A73C-A97E22F0D8FE}"/>
              </a:ext>
            </a:extLst>
          </p:cNvPr>
          <p:cNvSpPr txBox="1"/>
          <p:nvPr/>
        </p:nvSpPr>
        <p:spPr>
          <a:xfrm>
            <a:off x="1903955" y="1152394"/>
            <a:ext cx="8793272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user$ ls -al *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-r--r-- 1 user staff 2792 Jan 30 09:27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README.md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-r--r--@ 1 user  staff 1310 Jan 31 07:24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demo.html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-r--r--@ 1 user  staff 5364 Jan 30 10:30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total 56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drwxr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-x@ 6 user  staff   192 Jan 30 08:43 .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drwxr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-x  7 user  staff   224 Jan 31 06:36 ..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-r--r--@ 1 user  staff   745 Sep 20 07:10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custom.css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-r--r--@ 1 user  staff  1930 Sep 20 07:10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nav.css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-r--r--@ 1 user  staff  7719 Sep 20 07:10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normalize.css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-r--r--@ 1 user  staff 11430 Sep 20 07:10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skeleton.css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13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{E8E73A55-89D3-CC4E-A969-B4001BE902AB}tf10001122</Template>
  <TotalTime>498</TotalTime>
  <Words>1373</Words>
  <Application>Microsoft Macintosh PowerPoint</Application>
  <PresentationFormat>Widescreen</PresentationFormat>
  <Paragraphs>148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Consolas</vt:lpstr>
      <vt:lpstr>Trebuchet MS</vt:lpstr>
      <vt:lpstr>Tw Cen MT</vt:lpstr>
      <vt:lpstr>Circuit</vt:lpstr>
      <vt:lpstr>This will be a hands on class</vt:lpstr>
      <vt:lpstr>HTML Introduction</vt:lpstr>
      <vt:lpstr>What is Markup Language?</vt:lpstr>
      <vt:lpstr>What is Markup Language?</vt:lpstr>
      <vt:lpstr>What is Markup Language?</vt:lpstr>
      <vt:lpstr>Markup Language helps with Interoperability (COPY Paste Word&gt;Ppoint)</vt:lpstr>
      <vt:lpstr>Html basics</vt:lpstr>
      <vt:lpstr>PowerPoint Presentation</vt:lpstr>
      <vt:lpstr>PowerPoint Presentation</vt:lpstr>
      <vt:lpstr>HTML Page Structure; all markup, no data</vt:lpstr>
      <vt:lpstr>PowerPoint Presentation</vt:lpstr>
      <vt:lpstr>What we are going to see: the first 4 files and File Extensions</vt:lpstr>
      <vt:lpstr>Content Before HtML: Plain-text; no formatting</vt:lpstr>
      <vt:lpstr>File 01-Plaintext.txt super simple</vt:lpstr>
      <vt:lpstr>File 02-Plaintext.md</vt:lpstr>
      <vt:lpstr>File 02-Plaintext.md: ATOM Editor</vt:lpstr>
      <vt:lpstr>File 02-Plaintext.md Simple Markdown</vt:lpstr>
      <vt:lpstr>File 03-md.php-example-code (same data)</vt:lpstr>
      <vt:lpstr>File 04-.md.php with PHP Extension</vt:lpstr>
      <vt:lpstr>First four files overview</vt:lpstr>
      <vt:lpstr>Now we can look at the files 05-09 and see  the following evolution: no styling &gt; Decent Styling </vt:lpstr>
      <vt:lpstr>Files 10-14 Are reference files  </vt:lpstr>
      <vt:lpstr>Connecting Html to a CSS stylesheeT</vt:lpstr>
      <vt:lpstr>If we have time, or Next time: Connecting google fonts in html Page</vt:lpstr>
      <vt:lpstr> And connecting Google in css page 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Introduction</dc:title>
  <dc:creator>Larry Jones</dc:creator>
  <cp:lastModifiedBy>Larry Jones</cp:lastModifiedBy>
  <cp:revision>31</cp:revision>
  <dcterms:created xsi:type="dcterms:W3CDTF">2018-01-31T10:26:57Z</dcterms:created>
  <dcterms:modified xsi:type="dcterms:W3CDTF">2018-01-31T18:55:19Z</dcterms:modified>
</cp:coreProperties>
</file>