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ppt/notesSlides/notesSlide6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67"/>
  </p:notesMasterIdLst>
  <p:sldIdLst>
    <p:sldId id="258" r:id="rId2"/>
    <p:sldId id="259" r:id="rId3"/>
    <p:sldId id="261" r:id="rId4"/>
    <p:sldId id="262" r:id="rId5"/>
    <p:sldId id="263" r:id="rId6"/>
    <p:sldId id="266" r:id="rId7"/>
    <p:sldId id="267" r:id="rId8"/>
    <p:sldId id="342" r:id="rId9"/>
    <p:sldId id="343" r:id="rId10"/>
    <p:sldId id="268" r:id="rId11"/>
    <p:sldId id="270" r:id="rId12"/>
    <p:sldId id="344" r:id="rId13"/>
    <p:sldId id="345" r:id="rId14"/>
    <p:sldId id="272" r:id="rId15"/>
    <p:sldId id="346" r:id="rId16"/>
    <p:sldId id="347" r:id="rId17"/>
    <p:sldId id="348" r:id="rId18"/>
    <p:sldId id="280" r:id="rId19"/>
    <p:sldId id="281" r:id="rId20"/>
    <p:sldId id="282" r:id="rId21"/>
    <p:sldId id="283" r:id="rId22"/>
    <p:sldId id="284" r:id="rId23"/>
    <p:sldId id="285" r:id="rId24"/>
    <p:sldId id="286" r:id="rId25"/>
    <p:sldId id="300" r:id="rId26"/>
    <p:sldId id="301" r:id="rId27"/>
    <p:sldId id="351" r:id="rId28"/>
    <p:sldId id="302" r:id="rId29"/>
    <p:sldId id="352" r:id="rId30"/>
    <p:sldId id="353" r:id="rId31"/>
    <p:sldId id="354" r:id="rId32"/>
    <p:sldId id="356" r:id="rId33"/>
    <p:sldId id="357" r:id="rId34"/>
    <p:sldId id="358" r:id="rId35"/>
    <p:sldId id="306" r:id="rId36"/>
    <p:sldId id="359" r:id="rId37"/>
    <p:sldId id="360" r:id="rId38"/>
    <p:sldId id="361" r:id="rId39"/>
    <p:sldId id="362" r:id="rId40"/>
    <p:sldId id="314" r:id="rId41"/>
    <p:sldId id="315" r:id="rId42"/>
    <p:sldId id="316" r:id="rId43"/>
    <p:sldId id="317" r:id="rId44"/>
    <p:sldId id="318" r:id="rId45"/>
    <p:sldId id="319" r:id="rId46"/>
    <p:sldId id="287" r:id="rId47"/>
    <p:sldId id="320" r:id="rId48"/>
    <p:sldId id="321" r:id="rId49"/>
    <p:sldId id="322" r:id="rId50"/>
    <p:sldId id="363" r:id="rId51"/>
    <p:sldId id="324" r:id="rId52"/>
    <p:sldId id="364" r:id="rId53"/>
    <p:sldId id="326" r:id="rId54"/>
    <p:sldId id="365" r:id="rId55"/>
    <p:sldId id="327" r:id="rId56"/>
    <p:sldId id="366" r:id="rId57"/>
    <p:sldId id="367" r:id="rId58"/>
    <p:sldId id="334" r:id="rId59"/>
    <p:sldId id="335" r:id="rId60"/>
    <p:sldId id="336" r:id="rId61"/>
    <p:sldId id="337" r:id="rId62"/>
    <p:sldId id="338" r:id="rId63"/>
    <p:sldId id="339" r:id="rId64"/>
    <p:sldId id="289" r:id="rId65"/>
    <p:sldId id="298" r:id="rId6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elliet" initials="" lastIdx="27" clrIdx="0"/>
  <p:cmAuthor id="1" name="Lindsay Latimore (Wes Rataushk &amp; Assc Inc)" initials="" lastIdx="3" clrIdx="1"/>
  <p:cmAuthor id="2" name="Olwen Palm" initials="" lastIdx="15"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719" autoAdjust="0"/>
  </p:normalViewPr>
  <p:slideViewPr>
    <p:cSldViewPr snapToGrid="0">
      <p:cViewPr varScale="1">
        <p:scale>
          <a:sx n="70" d="100"/>
          <a:sy n="70" d="100"/>
        </p:scale>
        <p:origin x="-1080" y="-102"/>
      </p:cViewPr>
      <p:guideLst>
        <p:guide orient="horz" pos="592"/>
        <p:guide pos="223"/>
      </p:guideLst>
    </p:cSldViewPr>
  </p:slideViewPr>
  <p:notesTextViewPr>
    <p:cViewPr>
      <p:scale>
        <a:sx n="100" d="100"/>
        <a:sy n="100" d="100"/>
      </p:scale>
      <p:origin x="0" y="0"/>
    </p:cViewPr>
  </p:notesTextViewPr>
  <p:notesViewPr>
    <p:cSldViewPr snapToGrid="0">
      <p:cViewPr>
        <p:scale>
          <a:sx n="60" d="100"/>
          <a:sy n="60" d="100"/>
        </p:scale>
        <p:origin x="-2400"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7.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BAC89A0-5A2E-4F2E-A81F-14C135A1683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7A22FA-7D59-4B1C-AAB7-16726C2DFFD5}" type="slidenum">
              <a:rPr lang="en-US"/>
              <a:pPr/>
              <a:t>1</a:t>
            </a:fld>
            <a:endParaRPr lang="en-US"/>
          </a:p>
        </p:txBody>
      </p:sp>
      <p:sp>
        <p:nvSpPr>
          <p:cNvPr id="9218" name="Rectangle 2"/>
          <p:cNvSpPr>
            <a:spLocks noRo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b="1"/>
              <a:t>Before you begin</a:t>
            </a:r>
            <a:r>
              <a:rPr lang="en-US"/>
              <a:t>: If you want to teach people the basics of creating a workbook and entering and editing text and numbers, take a look at the Microsoft Office Online training presentation called “Excel 2007—Create your first workbook.” Office Online also offers a training presentation that provides an overview of the new look in Excel 2007 called “Excel 2007—Get up to speed.” </a:t>
            </a:r>
          </a:p>
          <a:p>
            <a:r>
              <a:rPr lang="en-US"/>
              <a:t>[</a:t>
            </a:r>
            <a:r>
              <a:rPr lang="en-US" b="1"/>
              <a:t>Note to trainer</a:t>
            </a:r>
            <a:r>
              <a:rPr lang="en-US"/>
              <a:t>: For detailed help in customizing this template, see the very last slide. Also, look for additional lesson text in the notes pane of some slides.]</a:t>
            </a:r>
          </a:p>
          <a:p>
            <a:endParaRPr lang="en-US" b="1"/>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A54AEB-0F04-470A-8928-DED45CB6DD25}" type="slidenum">
              <a:rPr lang="en-US"/>
              <a:pPr/>
              <a:t>10</a:t>
            </a:fld>
            <a:endParaRPr lang="en-US"/>
          </a:p>
        </p:txBody>
      </p:sp>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p:txBody>
          <a:bodyPr/>
          <a:lstStyle/>
          <a:p>
            <a:r>
              <a:rPr lang="en-US" b="1"/>
              <a:t>Note</a:t>
            </a:r>
            <a:r>
              <a:rPr lang="en-US"/>
              <a:t>: You could use more than one math operator in a single formula. This training presentation covers only single-operator formulas, but you should know that if there’s more than one operator, formulas are not just calculated from left to right. The rules of </a:t>
            </a:r>
            <a:r>
              <a:rPr lang="en-US" b="1"/>
              <a:t>operator precedence</a:t>
            </a:r>
            <a:r>
              <a:rPr lang="en-US"/>
              <a:t> and two example formulas are on the Quick Reference Card that’s linked to at the end of this course.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69A8AD-476A-4B06-8837-AFEABF208E7B}" type="slidenum">
              <a:rPr lang="en-US"/>
              <a:pPr/>
              <a:t>11</a:t>
            </a:fld>
            <a:endParaRPr lang="en-US"/>
          </a:p>
        </p:txBody>
      </p:sp>
      <p:sp>
        <p:nvSpPr>
          <p:cNvPr id="32770" name="Rectangle 2"/>
          <p:cNvSpPr>
            <a:spLocks noRot="1" noChangeArrowheads="1" noTextEdit="1"/>
          </p:cNvSpPr>
          <p:nvPr>
            <p:ph type="sldImg"/>
          </p:nvPr>
        </p:nvSpPr>
        <p:spPr>
          <a:ln/>
        </p:spPr>
      </p:sp>
      <p:sp>
        <p:nvSpPr>
          <p:cNvPr id="32771" name="Rectangle 3"/>
          <p:cNvSpPr>
            <a:spLocks noGrp="1" noChangeArrowheads="1"/>
          </p:cNvSpPr>
          <p:nvPr>
            <p:ph type="body" idx="1"/>
          </p:nvPr>
        </p:nvSpPr>
        <p:spPr/>
        <p:txBody>
          <a:bodyPr/>
          <a:lstStyle/>
          <a:p>
            <a:r>
              <a:rPr lang="en-US"/>
              <a:t>Pressing the </a:t>
            </a:r>
            <a:r>
              <a:rPr lang="en-US" b="1"/>
              <a:t>Sum</a:t>
            </a:r>
            <a:r>
              <a:rPr lang="en-US"/>
              <a:t> button enters the SUM function, which adds up all the values in a range of cells. To save time, use this function whenever you have more than a few values to add up, so that you don’t have to type the formula.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F23F16-D11B-40FB-B0E6-74CF8CF7C543}" type="slidenum">
              <a:rPr lang="en-US"/>
              <a:pPr/>
              <a:t>12</a:t>
            </a:fld>
            <a:endParaRPr lang="en-US"/>
          </a:p>
        </p:txBody>
      </p:sp>
      <p:sp>
        <p:nvSpPr>
          <p:cNvPr id="181250" name="Rectangle 2"/>
          <p:cNvSpPr>
            <a:spLocks noRo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0ABEEB-AD6A-4E14-B772-5FBC5F533B80}" type="slidenum">
              <a:rPr lang="en-US"/>
              <a:pPr/>
              <a:t>13</a:t>
            </a:fld>
            <a:endParaRPr lang="en-US"/>
          </a:p>
        </p:txBody>
      </p:sp>
      <p:sp>
        <p:nvSpPr>
          <p:cNvPr id="183298" name="Rectangle 2"/>
          <p:cNvSpPr>
            <a:spLocks noRot="1" noChangeArrowheads="1" noTextEdit="1"/>
          </p:cNvSpPr>
          <p:nvPr>
            <p:ph type="sldImg"/>
          </p:nvPr>
        </p:nvSpPr>
        <p:spPr>
          <a:ln/>
        </p:spPr>
      </p:sp>
      <p:sp>
        <p:nvSpPr>
          <p:cNvPr id="183299" name="Rectangle 3"/>
          <p:cNvSpPr>
            <a:spLocks noGrp="1" noChangeArrowheads="1"/>
          </p:cNvSpPr>
          <p:nvPr>
            <p:ph type="body" idx="1"/>
          </p:nvPr>
        </p:nvSpPr>
        <p:spPr/>
        <p:txBody>
          <a:bodyPr/>
          <a:lstStyle/>
          <a:p>
            <a:r>
              <a:rPr lang="en-US"/>
              <a:t>The next two lessons explain cell references and functions in more detail.</a:t>
            </a:r>
          </a:p>
          <a:p>
            <a:r>
              <a:rPr lang="en-US" b="1"/>
              <a:t>Tip</a:t>
            </a:r>
            <a:r>
              <a:rPr lang="en-US"/>
              <a:t>: The </a:t>
            </a:r>
            <a:r>
              <a:rPr lang="en-US" b="1"/>
              <a:t>Sum</a:t>
            </a:r>
            <a:r>
              <a:rPr lang="en-US"/>
              <a:t> button is also on the </a:t>
            </a:r>
            <a:r>
              <a:rPr lang="en-US" b="1"/>
              <a:t>Formulas</a:t>
            </a:r>
            <a:r>
              <a:rPr lang="en-US"/>
              <a:t> tab. While you can work with formulas no matter what tab you work on, you might switch to the </a:t>
            </a:r>
            <a:r>
              <a:rPr lang="en-US" b="1"/>
              <a:t>Formulas</a:t>
            </a:r>
            <a:r>
              <a:rPr lang="en-US"/>
              <a:t> tab to work with more complex formulas (which aren’t covered by this training presentation).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B32AA1-13E6-4F0D-AAC2-32BD785CDB51}" type="slidenum">
              <a:rPr lang="en-US"/>
              <a:pPr/>
              <a:t>14</a:t>
            </a:fld>
            <a:endParaRPr lang="en-US"/>
          </a:p>
        </p:txBody>
      </p:sp>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A98255-A6B8-4AFF-A1D7-3C6D6D1AD520}" type="slidenum">
              <a:rPr lang="en-US"/>
              <a:pPr/>
              <a:t>15</a:t>
            </a:fld>
            <a:endParaRPr lang="en-US"/>
          </a:p>
        </p:txBody>
      </p:sp>
      <p:sp>
        <p:nvSpPr>
          <p:cNvPr id="185346" name="Rectangle 2"/>
          <p:cNvSpPr>
            <a:spLocks noRot="1" noChangeArrowheads="1" noTextEdit="1"/>
          </p:cNvSpPr>
          <p:nvPr>
            <p:ph type="sldImg"/>
          </p:nvPr>
        </p:nvSpPr>
        <p:spPr>
          <a:ln/>
        </p:spPr>
      </p:sp>
      <p:sp>
        <p:nvSpPr>
          <p:cNvPr id="185347" name="Rectangle 3"/>
          <p:cNvSpPr>
            <a:spLocks noGrp="1" noChangeArrowheads="1"/>
          </p:cNvSpPr>
          <p:nvPr>
            <p:ph type="body" idx="1"/>
          </p:nvPr>
        </p:nvSpPr>
        <p:spPr/>
        <p:txBody>
          <a:bodyPr/>
          <a:lstStyle/>
          <a:p>
            <a:r>
              <a:rPr lang="en-US"/>
              <a:t>Cell B7, you might remember, contains the January formula. Cell C7 is where you want to copy the formula. </a:t>
            </a:r>
          </a:p>
          <a:p>
            <a:r>
              <a:rPr lang="en-US" b="1"/>
              <a:t>Note</a:t>
            </a:r>
            <a:r>
              <a:rPr lang="en-US"/>
              <a:t>: You can drag the fill handle to copy formulas only into cells that are next to each other, either horizontally or vertically.</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6440C8-B076-4E05-9CAB-8B8CD0D824A3}" type="slidenum">
              <a:rPr lang="en-US"/>
              <a:pPr/>
              <a:t>16</a:t>
            </a:fld>
            <a:endParaRPr lang="en-US"/>
          </a:p>
        </p:txBody>
      </p:sp>
      <p:sp>
        <p:nvSpPr>
          <p:cNvPr id="187394" name="Rectangle 2"/>
          <p:cNvSpPr>
            <a:spLocks noRo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6AE28B-6B81-48F0-9F34-10B64E066A00}" type="slidenum">
              <a:rPr lang="en-US"/>
              <a:pPr/>
              <a:t>17</a:t>
            </a:fld>
            <a:endParaRPr lang="en-US"/>
          </a:p>
        </p:txBody>
      </p:sp>
      <p:sp>
        <p:nvSpPr>
          <p:cNvPr id="189442" name="Rectangle 2"/>
          <p:cNvSpPr>
            <a:spLocks noRot="1" noChangeArrowheads="1" noTextEdit="1"/>
          </p:cNvSpPr>
          <p:nvPr>
            <p:ph type="sldImg"/>
          </p:nvPr>
        </p:nvSpPr>
        <p:spPr>
          <a:ln/>
        </p:spPr>
      </p:sp>
      <p:sp>
        <p:nvSpPr>
          <p:cNvPr id="189443" name="Rectangle 3"/>
          <p:cNvSpPr>
            <a:spLocks noGrp="1" noChangeArrowheads="1"/>
          </p:cNvSpPr>
          <p:nvPr>
            <p:ph type="body" idx="1"/>
          </p:nvPr>
        </p:nvSpPr>
        <p:spPr/>
        <p:txBody>
          <a:bodyPr/>
          <a:lstStyle/>
          <a:p>
            <a:r>
              <a:rPr lang="en-US"/>
              <a:t>[</a:t>
            </a:r>
            <a:r>
              <a:rPr lang="en-US" b="1"/>
              <a:t>Note to trainer</a:t>
            </a:r>
            <a:r>
              <a:rPr lang="en-US"/>
              <a:t>: With Excel 2007 installed on your computer, you can click the link in the slide to go to an online practice. In the practice, you can work through each of these tasks in Excel, with instructions to guide you. </a:t>
            </a:r>
            <a:r>
              <a:rPr lang="en-US" b="1"/>
              <a:t>Important</a:t>
            </a:r>
            <a:r>
              <a:rPr lang="en-US"/>
              <a:t>: If you don’t have Excel 2007, you won’t be able to access the practice instructions.]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996AAE-8E7B-46FF-B5D4-EC5755C16AD2}" type="slidenum">
              <a:rPr lang="en-US"/>
              <a:pPr/>
              <a:t>18</a:t>
            </a:fld>
            <a:endParaRPr lang="en-US"/>
          </a:p>
        </p:txBody>
      </p:sp>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75D003-BED1-4AD2-8141-DF8121F49868}" type="slidenum">
              <a:rPr lang="en-US"/>
              <a:pPr/>
              <a:t>19</a:t>
            </a:fld>
            <a:endParaRPr lang="en-US"/>
          </a:p>
        </p:txBody>
      </p:sp>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EA1AFD-B69D-4B6A-BFF9-AB9E06A208A0}" type="slidenum">
              <a:rPr lang="en-US"/>
              <a:pPr/>
              <a:t>2</a:t>
            </a:fld>
            <a:endParaRPr lang="en-US"/>
          </a:p>
        </p:txBody>
      </p:sp>
      <p:sp>
        <p:nvSpPr>
          <p:cNvPr id="11266" name="Rectangle 2"/>
          <p:cNvSpPr>
            <a:spLocks noRo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AD9CF4-6EAE-4D8F-9194-13E1BB488D00}" type="slidenum">
              <a:rPr lang="en-US"/>
              <a:pPr/>
              <a:t>20</a:t>
            </a:fld>
            <a:endParaRPr lang="en-US"/>
          </a:p>
        </p:txBody>
      </p:sp>
      <p:sp>
        <p:nvSpPr>
          <p:cNvPr id="57346" name="Rectangle 2"/>
          <p:cNvSpPr>
            <a:spLocks noRo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333717-8D86-40A5-827F-C9EDD0B1BDFC}" type="slidenum">
              <a:rPr lang="en-US"/>
              <a:pPr/>
              <a:t>21</a:t>
            </a:fld>
            <a:endParaRPr lang="en-US"/>
          </a:p>
        </p:txBody>
      </p:sp>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24EB06-6AC0-4C8E-8606-879FB072257B}" type="slidenum">
              <a:rPr lang="en-US"/>
              <a:pPr/>
              <a:t>22</a:t>
            </a:fld>
            <a:endParaRPr lang="en-US"/>
          </a:p>
        </p:txBody>
      </p:sp>
      <p:sp>
        <p:nvSpPr>
          <p:cNvPr id="61442" name="Rectangle 2"/>
          <p:cNvSpPr>
            <a:spLocks noRo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C44A60-DD73-48F0-9C5E-484FB30D29AE}" type="slidenum">
              <a:rPr lang="en-US"/>
              <a:pPr/>
              <a:t>23</a:t>
            </a:fld>
            <a:endParaRPr lang="en-US"/>
          </a:p>
        </p:txBody>
      </p:sp>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D1C36F-DF35-4D3C-B499-22678E894CFB}" type="slidenum">
              <a:rPr lang="en-US"/>
              <a:pPr/>
              <a:t>24</a:t>
            </a:fld>
            <a:endParaRPr lang="en-US"/>
          </a:p>
        </p:txBody>
      </p:sp>
      <p:sp>
        <p:nvSpPr>
          <p:cNvPr id="235522" name="Rectangle 2"/>
          <p:cNvSpPr>
            <a:spLocks noRot="1" noChangeArrowheads="1" noTextEdit="1"/>
          </p:cNvSpPr>
          <p:nvPr>
            <p:ph type="sldImg"/>
          </p:nvPr>
        </p:nvSpPr>
        <p:spPr>
          <a:ln/>
        </p:spPr>
      </p:sp>
      <p:sp>
        <p:nvSpPr>
          <p:cNvPr id="235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F61ADB-73A2-4AEE-A558-A4EE10012788}" type="slidenum">
              <a:rPr lang="en-US"/>
              <a:pPr/>
              <a:t>25</a:t>
            </a:fld>
            <a:endParaRPr lang="en-US"/>
          </a:p>
        </p:txBody>
      </p:sp>
      <p:sp>
        <p:nvSpPr>
          <p:cNvPr id="91138" name="Rectangle 2"/>
          <p:cNvSpPr>
            <a:spLocks noRot="1" noChangeArrowheads="1" noTextEdit="1"/>
          </p:cNvSpPr>
          <p:nvPr>
            <p:ph type="sldImg"/>
          </p:nvPr>
        </p:nvSpPr>
        <p:spPr>
          <a:ln/>
        </p:spPr>
      </p:sp>
      <p:sp>
        <p:nvSpPr>
          <p:cNvPr id="91139" name="Rectangle 3"/>
          <p:cNvSpPr>
            <a:spLocks noGrp="1" noChangeArrowheads="1"/>
          </p:cNvSpPr>
          <p:nvPr>
            <p:ph type="body" idx="1"/>
          </p:nvPr>
        </p:nvSpPr>
        <p:spPr/>
        <p:txBody>
          <a:bodyPr/>
          <a:lstStyle/>
          <a:p>
            <a:pPr>
              <a:spcAft>
                <a:spcPct val="75000"/>
              </a:spcAft>
            </a:pPr>
            <a:r>
              <a:rPr lang="en-US"/>
              <a:t>The table shows how to refer to cells by using the column letter followed by the row number.</a:t>
            </a:r>
          </a:p>
          <a:p>
            <a:pPr>
              <a:spcAft>
                <a:spcPct val="75000"/>
              </a:spcAft>
            </a:pPr>
            <a:r>
              <a:rPr lang="en-US"/>
              <a:t>The first section in this lesson describes what happens if the value in a cell changes after a total is calculated. </a:t>
            </a:r>
          </a:p>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32D170-2D56-46B8-A2D3-3D31AA61069A}" type="slidenum">
              <a:rPr lang="en-US"/>
              <a:pPr/>
              <a:t>26</a:t>
            </a:fld>
            <a:endParaRPr lang="en-US"/>
          </a:p>
        </p:txBody>
      </p:sp>
      <p:sp>
        <p:nvSpPr>
          <p:cNvPr id="93186" name="Rectangle 2"/>
          <p:cNvSpPr>
            <a:spLocks noRo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C08783-7C35-4D47-878D-AD828BCCCE6D}" type="slidenum">
              <a:rPr lang="en-US"/>
              <a:pPr/>
              <a:t>27</a:t>
            </a:fld>
            <a:endParaRPr lang="en-US"/>
          </a:p>
        </p:txBody>
      </p:sp>
      <p:sp>
        <p:nvSpPr>
          <p:cNvPr id="195586" name="Rectangle 2"/>
          <p:cNvSpPr>
            <a:spLocks noRot="1" noChangeArrowheads="1" noTextEdit="1"/>
          </p:cNvSpPr>
          <p:nvPr>
            <p:ph type="sldImg"/>
          </p:nvPr>
        </p:nvSpPr>
        <p:spPr>
          <a:ln/>
        </p:spPr>
      </p:sp>
      <p:sp>
        <p:nvSpPr>
          <p:cNvPr id="195587" name="Rectangle 3"/>
          <p:cNvSpPr>
            <a:spLocks noGrp="1" noChangeArrowheads="1"/>
          </p:cNvSpPr>
          <p:nvPr>
            <p:ph type="body" idx="1"/>
          </p:nvPr>
        </p:nvSpPr>
        <p:spPr/>
        <p:txBody>
          <a:bodyPr/>
          <a:lstStyle/>
          <a:p>
            <a:r>
              <a:rPr lang="en-US" b="1"/>
              <a:t>Note</a:t>
            </a:r>
            <a:r>
              <a:rPr lang="en-US"/>
              <a:t>: You can revise a formula in a selected cell by typing either in the cell or in the formula bar.</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57D226-B301-4C1B-A38A-DA3DC8F49EA7}" type="slidenum">
              <a:rPr lang="en-US"/>
              <a:pPr/>
              <a:t>28</a:t>
            </a:fld>
            <a:endParaRPr lang="en-US"/>
          </a:p>
        </p:txBody>
      </p:sp>
      <p:sp>
        <p:nvSpPr>
          <p:cNvPr id="95234" name="Rectangle 2"/>
          <p:cNvSpPr>
            <a:spLocks noRo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7CA9F0-7B19-459B-8354-AA38EB35BC51}" type="slidenum">
              <a:rPr lang="en-US"/>
              <a:pPr/>
              <a:t>29</a:t>
            </a:fld>
            <a:endParaRPr lang="en-US"/>
          </a:p>
        </p:txBody>
      </p:sp>
      <p:sp>
        <p:nvSpPr>
          <p:cNvPr id="197634" name="Rectangle 2"/>
          <p:cNvSpPr>
            <a:spLocks noRot="1" noChangeArrowheads="1" noTextEdit="1"/>
          </p:cNvSpPr>
          <p:nvPr>
            <p:ph type="sldImg"/>
          </p:nvPr>
        </p:nvSpPr>
        <p:spPr>
          <a:ln/>
        </p:spPr>
      </p:sp>
      <p:sp>
        <p:nvSpPr>
          <p:cNvPr id="197635" name="Rectangle 3"/>
          <p:cNvSpPr>
            <a:spLocks noGrp="1" noChangeArrowheads="1"/>
          </p:cNvSpPr>
          <p:nvPr>
            <p:ph type="body" idx="1"/>
          </p:nvPr>
        </p:nvSpPr>
        <p:spPr/>
        <p:txBody>
          <a:bodyPr/>
          <a:lstStyle/>
          <a:p>
            <a:pPr>
              <a:spcAft>
                <a:spcPct val="75000"/>
              </a:spcAft>
            </a:pPr>
            <a:r>
              <a:rPr lang="en-US" b="1"/>
              <a:t>Why enter the formula in cell C9? </a:t>
            </a:r>
            <a:r>
              <a:rPr lang="en-US"/>
              <a:t>C9 is used for example purposes.</a:t>
            </a:r>
            <a:r>
              <a:rPr lang="en-US" b="1"/>
              <a:t> </a:t>
            </a:r>
            <a:r>
              <a:rPr lang="en-US"/>
              <a:t>You don’t need to store the total, so you can enter the formula in any empty cell and delete it later.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27EEB2-AD77-4DC3-8746-03B1C66F8853}" type="slidenum">
              <a:rPr lang="en-US"/>
              <a:pPr/>
              <a:t>3</a:t>
            </a:fld>
            <a:endParaRPr lang="en-US"/>
          </a:p>
        </p:txBody>
      </p:sp>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226FFB-F2EA-42FB-AABA-156F8148A105}" type="slidenum">
              <a:rPr lang="en-US"/>
              <a:pPr/>
              <a:t>30</a:t>
            </a:fld>
            <a:endParaRPr lang="en-US"/>
          </a:p>
        </p:txBody>
      </p:sp>
      <p:sp>
        <p:nvSpPr>
          <p:cNvPr id="199682" name="Rectangle 2"/>
          <p:cNvSpPr>
            <a:spLocks noRot="1" noChangeArrowheads="1" noTextEdit="1"/>
          </p:cNvSpPr>
          <p:nvPr>
            <p:ph type="sldImg"/>
          </p:nvPr>
        </p:nvSpPr>
        <p:spPr>
          <a:ln/>
        </p:spPr>
      </p:sp>
      <p:sp>
        <p:nvSpPr>
          <p:cNvPr id="199683" name="Rectangle 3"/>
          <p:cNvSpPr>
            <a:spLocks noGrp="1" noChangeArrowheads="1"/>
          </p:cNvSpPr>
          <p:nvPr>
            <p:ph type="body" idx="1"/>
          </p:nvPr>
        </p:nvSpPr>
        <p:spPr/>
        <p:txBody>
          <a:bodyPr/>
          <a:lstStyle/>
          <a:p>
            <a:pPr>
              <a:spcAft>
                <a:spcPct val="75000"/>
              </a:spcAft>
            </a:pPr>
            <a:r>
              <a:rPr lang="en-US"/>
              <a:t>As always, the formula appears in the formula bar near the top of the worksheet whenever cell C9 is selected.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CD620E-F374-4EBA-94BA-9FC3E74D26C3}" type="slidenum">
              <a:rPr lang="en-US"/>
              <a:pPr/>
              <a:t>31</a:t>
            </a:fld>
            <a:endParaRPr lang="en-US"/>
          </a:p>
        </p:txBody>
      </p:sp>
      <p:sp>
        <p:nvSpPr>
          <p:cNvPr id="201730" name="Rectangle 2"/>
          <p:cNvSpPr>
            <a:spLocks noRot="1" noChangeArrowheads="1" noTextEdit="1"/>
          </p:cNvSpPr>
          <p:nvPr>
            <p:ph type="sldImg"/>
          </p:nvPr>
        </p:nvSpPr>
        <p:spPr>
          <a:ln/>
        </p:spPr>
      </p:sp>
      <p:sp>
        <p:nvSpPr>
          <p:cNvPr id="201731" name="Rectangle 3"/>
          <p:cNvSpPr>
            <a:spLocks noGrp="1" noChangeArrowheads="1"/>
          </p:cNvSpPr>
          <p:nvPr>
            <p:ph type="body" idx="1"/>
          </p:nvPr>
        </p:nvSpPr>
        <p:spPr/>
        <p:txBody>
          <a:bodyPr/>
          <a:lstStyle/>
          <a:p>
            <a:pPr>
              <a:spcAft>
                <a:spcPct val="75000"/>
              </a:spcAft>
            </a:pPr>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8F1843-4FEE-4F04-9C9E-91EFA8E55F9C}" type="slidenum">
              <a:rPr lang="en-US"/>
              <a:pPr/>
              <a:t>32</a:t>
            </a:fld>
            <a:endParaRPr lang="en-US"/>
          </a:p>
        </p:txBody>
      </p:sp>
      <p:sp>
        <p:nvSpPr>
          <p:cNvPr id="205826" name="Rectangle 2"/>
          <p:cNvSpPr>
            <a:spLocks noRot="1" noChangeArrowheads="1" noTextEdit="1"/>
          </p:cNvSpPr>
          <p:nvPr>
            <p:ph type="sldImg"/>
          </p:nvPr>
        </p:nvSpPr>
        <p:spPr>
          <a:ln/>
        </p:spPr>
      </p:sp>
      <p:sp>
        <p:nvSpPr>
          <p:cNvPr id="205827" name="Rectangle 3"/>
          <p:cNvSpPr>
            <a:spLocks noGrp="1" noChangeArrowheads="1"/>
          </p:cNvSpPr>
          <p:nvPr>
            <p:ph type="body" idx="1"/>
          </p:nvPr>
        </p:nvSpPr>
        <p:spPr/>
        <p:txBody>
          <a:bodyPr/>
          <a:lstStyle/>
          <a:p>
            <a:pPr>
              <a:spcBef>
                <a:spcPct val="20000"/>
              </a:spcBef>
              <a:spcAft>
                <a:spcPct val="45000"/>
              </a:spcAft>
            </a:pPr>
            <a:r>
              <a:rPr lang="en-US"/>
              <a:t>The workings of relative references account for why, in the first lesson, you could copy the January formula to add up February expenses.</a:t>
            </a:r>
          </a:p>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E38A3B-B64B-44BE-9DA6-3B9489A5C2B1}" type="slidenum">
              <a:rPr lang="en-US"/>
              <a:pPr/>
              <a:t>33</a:t>
            </a:fld>
            <a:endParaRPr lang="en-US"/>
          </a:p>
        </p:txBody>
      </p:sp>
      <p:sp>
        <p:nvSpPr>
          <p:cNvPr id="207874" name="Rectangle 2"/>
          <p:cNvSpPr>
            <a:spLocks noRot="1" noChangeArrowheads="1" noTextEdit="1"/>
          </p:cNvSpPr>
          <p:nvPr>
            <p:ph type="sldImg"/>
          </p:nvPr>
        </p:nvSpPr>
        <p:spPr>
          <a:ln/>
        </p:spPr>
      </p:sp>
      <p:sp>
        <p:nvSpPr>
          <p:cNvPr id="207875" name="Rectangle 3"/>
          <p:cNvSpPr>
            <a:spLocks noGrp="1" noChangeArrowheads="1"/>
          </p:cNvSpPr>
          <p:nvPr>
            <p:ph type="body" idx="1"/>
          </p:nvPr>
        </p:nvSpPr>
        <p:spPr/>
        <p:txBody>
          <a:bodyPr/>
          <a:lstStyle/>
          <a:p>
            <a:r>
              <a:rPr lang="en-US"/>
              <a:t>The next lesson will go into more detail about why you’d use an absolute reference.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D0D8BD-B987-4F0A-9A2E-84C001965494}" type="slidenum">
              <a:rPr lang="en-US"/>
              <a:pPr/>
              <a:t>34</a:t>
            </a:fld>
            <a:endParaRPr lang="en-US"/>
          </a:p>
        </p:txBody>
      </p:sp>
      <p:sp>
        <p:nvSpPr>
          <p:cNvPr id="209922" name="Rectangle 2"/>
          <p:cNvSpPr>
            <a:spLocks noRot="1" noChangeArrowheads="1" noTextEdit="1"/>
          </p:cNvSpPr>
          <p:nvPr>
            <p:ph type="sldImg"/>
          </p:nvPr>
        </p:nvSpPr>
        <p:spPr>
          <a:ln/>
        </p:spPr>
      </p:sp>
      <p:sp>
        <p:nvSpPr>
          <p:cNvPr id="209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951FDD-0758-4C41-8FB6-C1E98C2CFE2D}" type="slidenum">
              <a:rPr lang="en-US"/>
              <a:pPr/>
              <a:t>35</a:t>
            </a:fld>
            <a:endParaRPr lang="en-US"/>
          </a:p>
        </p:txBody>
      </p:sp>
      <p:sp>
        <p:nvSpPr>
          <p:cNvPr id="103426" name="Rectangle 2"/>
          <p:cNvSpPr>
            <a:spLocks noRo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E2BB06-DEA7-46FB-82F3-269CE517D1F1}" type="slidenum">
              <a:rPr lang="en-US"/>
              <a:pPr/>
              <a:t>36</a:t>
            </a:fld>
            <a:endParaRPr lang="en-US"/>
          </a:p>
        </p:txBody>
      </p:sp>
      <p:sp>
        <p:nvSpPr>
          <p:cNvPr id="211970" name="Rectangle 2"/>
          <p:cNvSpPr>
            <a:spLocks noRot="1" noChangeArrowheads="1" noTextEdit="1"/>
          </p:cNvSpPr>
          <p:nvPr>
            <p:ph type="sldImg"/>
          </p:nvPr>
        </p:nvSpPr>
        <p:spPr>
          <a:ln/>
        </p:spPr>
      </p:sp>
      <p:sp>
        <p:nvSpPr>
          <p:cNvPr id="211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8D9D4E-130F-4095-B8D3-318C6FCE0E71}" type="slidenum">
              <a:rPr lang="en-US"/>
              <a:pPr/>
              <a:t>37</a:t>
            </a:fld>
            <a:endParaRPr lang="en-US"/>
          </a:p>
        </p:txBody>
      </p:sp>
      <p:sp>
        <p:nvSpPr>
          <p:cNvPr id="214018" name="Rectangle 2"/>
          <p:cNvSpPr>
            <a:spLocks noRot="1" noChangeArrowheads="1" noTextEdit="1"/>
          </p:cNvSpPr>
          <p:nvPr>
            <p:ph type="sldImg"/>
          </p:nvPr>
        </p:nvSpPr>
        <p:spPr>
          <a:ln/>
        </p:spPr>
      </p:sp>
      <p:sp>
        <p:nvSpPr>
          <p:cNvPr id="214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F5EF5E-699E-4A67-8053-61D70C8786FB}" type="slidenum">
              <a:rPr lang="en-US"/>
              <a:pPr/>
              <a:t>38</a:t>
            </a:fld>
            <a:endParaRPr lang="en-US"/>
          </a:p>
        </p:txBody>
      </p:sp>
      <p:sp>
        <p:nvSpPr>
          <p:cNvPr id="218114" name="Rectangle 2"/>
          <p:cNvSpPr>
            <a:spLocks noRot="1" noChangeArrowheads="1" noTextEdit="1"/>
          </p:cNvSpPr>
          <p:nvPr>
            <p:ph type="sldImg"/>
          </p:nvPr>
        </p:nvSpPr>
        <p:spPr>
          <a:ln/>
        </p:spPr>
      </p:sp>
      <p:sp>
        <p:nvSpPr>
          <p:cNvPr id="218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6309FB-9915-4132-98D0-911779F85205}" type="slidenum">
              <a:rPr lang="en-US"/>
              <a:pPr/>
              <a:t>39</a:t>
            </a:fld>
            <a:endParaRPr lang="en-US"/>
          </a:p>
        </p:txBody>
      </p:sp>
      <p:sp>
        <p:nvSpPr>
          <p:cNvPr id="220162" name="Rectangle 2"/>
          <p:cNvSpPr>
            <a:spLocks noRot="1" noChangeArrowheads="1" noTextEdit="1"/>
          </p:cNvSpPr>
          <p:nvPr>
            <p:ph type="sldImg"/>
          </p:nvPr>
        </p:nvSpPr>
        <p:spPr>
          <a:ln/>
        </p:spPr>
      </p:sp>
      <p:sp>
        <p:nvSpPr>
          <p:cNvPr id="220163" name="Rectangle 3"/>
          <p:cNvSpPr>
            <a:spLocks noGrp="1" noChangeArrowheads="1"/>
          </p:cNvSpPr>
          <p:nvPr>
            <p:ph type="body" idx="1"/>
          </p:nvPr>
        </p:nvSpPr>
        <p:spPr/>
        <p:txBody>
          <a:bodyPr/>
          <a:lstStyle/>
          <a:p>
            <a:r>
              <a:rPr lang="en-US"/>
              <a:t>[</a:t>
            </a:r>
            <a:r>
              <a:rPr lang="en-US" b="1"/>
              <a:t>Note to trainer</a:t>
            </a:r>
            <a:r>
              <a:rPr lang="en-US"/>
              <a:t>: With Excel 2007 installed on your computer, you can click the link in the slide to go to an online practice. In the practice, you can work through each of these tasks in Excel, with instructions to guide you. </a:t>
            </a:r>
            <a:r>
              <a:rPr lang="en-US" b="1"/>
              <a:t>Important</a:t>
            </a:r>
            <a:r>
              <a:rPr lang="en-US"/>
              <a:t>: If you don’t have Excel 2007, you won’t be able to access the practice instructions.]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E4F6D1-2306-433E-B37B-3F1243A3D2E9}" type="slidenum">
              <a:rPr lang="en-US"/>
              <a:pPr/>
              <a:t>4</a:t>
            </a:fld>
            <a:endParaRPr lang="en-US"/>
          </a:p>
        </p:txBody>
      </p:sp>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56A51E-9AB4-4025-8009-9BB703A4C1AB}" type="slidenum">
              <a:rPr lang="en-US"/>
              <a:pPr/>
              <a:t>40</a:t>
            </a:fld>
            <a:endParaRPr lang="en-US"/>
          </a:p>
        </p:txBody>
      </p:sp>
      <p:sp>
        <p:nvSpPr>
          <p:cNvPr id="119810" name="Rectangle 2"/>
          <p:cNvSpPr>
            <a:spLocks noRo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B50FA1-1C60-4800-8962-162E9BDC870E}" type="slidenum">
              <a:rPr lang="en-US"/>
              <a:pPr/>
              <a:t>41</a:t>
            </a:fld>
            <a:endParaRPr lang="en-US"/>
          </a:p>
        </p:txBody>
      </p:sp>
      <p:sp>
        <p:nvSpPr>
          <p:cNvPr id="121858" name="Rectangle 2"/>
          <p:cNvSpPr>
            <a:spLocks noRo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BD3EBE-DA3D-4080-8E2D-983869C6643E}" type="slidenum">
              <a:rPr lang="en-US"/>
              <a:pPr/>
              <a:t>42</a:t>
            </a:fld>
            <a:endParaRPr lang="en-US"/>
          </a:p>
        </p:txBody>
      </p:sp>
      <p:sp>
        <p:nvSpPr>
          <p:cNvPr id="123906" name="Rectangle 2"/>
          <p:cNvSpPr>
            <a:spLocks noRo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50181D-93AA-427B-9EA2-9429C1BF0125}" type="slidenum">
              <a:rPr lang="en-US"/>
              <a:pPr/>
              <a:t>43</a:t>
            </a:fld>
            <a:endParaRPr lang="en-US"/>
          </a:p>
        </p:txBody>
      </p:sp>
      <p:sp>
        <p:nvSpPr>
          <p:cNvPr id="125954" name="Rectangle 2"/>
          <p:cNvSpPr>
            <a:spLocks noRo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AECEFC-4BA1-4A35-B9E5-27A6F0672EBC}" type="slidenum">
              <a:rPr lang="en-US"/>
              <a:pPr/>
              <a:t>44</a:t>
            </a:fld>
            <a:endParaRPr lang="en-US"/>
          </a:p>
        </p:txBody>
      </p:sp>
      <p:sp>
        <p:nvSpPr>
          <p:cNvPr id="128002" name="Rectangle 2"/>
          <p:cNvSpPr>
            <a:spLocks noRo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EE2634-8036-4223-9B98-85A70F349CD7}" type="slidenum">
              <a:rPr lang="en-US"/>
              <a:pPr/>
              <a:t>45</a:t>
            </a:fld>
            <a:endParaRPr lang="en-US"/>
          </a:p>
        </p:txBody>
      </p:sp>
      <p:sp>
        <p:nvSpPr>
          <p:cNvPr id="130050" name="Rectangle 2"/>
          <p:cNvSpPr>
            <a:spLocks noRo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98E582-AACB-47D6-8C3F-3A21D53F3164}" type="slidenum">
              <a:rPr lang="en-US"/>
              <a:pPr/>
              <a:t>46</a:t>
            </a:fld>
            <a:endParaRPr lang="en-US"/>
          </a:p>
        </p:txBody>
      </p:sp>
      <p:sp>
        <p:nvSpPr>
          <p:cNvPr id="236546" name="Rectangle 2"/>
          <p:cNvSpPr>
            <a:spLocks noRot="1" noChangeArrowheads="1" noTextEdit="1"/>
          </p:cNvSpPr>
          <p:nvPr>
            <p:ph type="sldImg"/>
          </p:nvPr>
        </p:nvSpPr>
        <p:spPr>
          <a:ln/>
        </p:spPr>
      </p:sp>
      <p:sp>
        <p:nvSpPr>
          <p:cNvPr id="236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BFE3E3-6C5C-477D-B9A7-354853B2CA09}" type="slidenum">
              <a:rPr lang="en-US"/>
              <a:pPr/>
              <a:t>47</a:t>
            </a:fld>
            <a:endParaRPr lang="en-US"/>
          </a:p>
        </p:txBody>
      </p:sp>
      <p:sp>
        <p:nvSpPr>
          <p:cNvPr id="132098" name="Rectangle 2"/>
          <p:cNvSpPr>
            <a:spLocks noRo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E7DA21-A57F-4079-BD41-81596AC0F6E8}" type="slidenum">
              <a:rPr lang="en-US"/>
              <a:pPr/>
              <a:t>48</a:t>
            </a:fld>
            <a:endParaRPr lang="en-US"/>
          </a:p>
        </p:txBody>
      </p:sp>
      <p:sp>
        <p:nvSpPr>
          <p:cNvPr id="134146" name="Rectangle 2"/>
          <p:cNvSpPr>
            <a:spLocks noRot="1" noChangeArrowheads="1" noTextEdit="1"/>
          </p:cNvSpPr>
          <p:nvPr>
            <p:ph type="sldImg"/>
          </p:nvPr>
        </p:nvSpPr>
        <p:spPr>
          <a:ln/>
        </p:spPr>
      </p:sp>
      <p:sp>
        <p:nvSpPr>
          <p:cNvPr id="134147" name="Rectangle 3"/>
          <p:cNvSpPr>
            <a:spLocks noGrp="1" noChangeArrowheads="1"/>
          </p:cNvSpPr>
          <p:nvPr>
            <p:ph type="body" idx="1"/>
          </p:nvPr>
        </p:nvSpPr>
        <p:spPr/>
        <p:txBody>
          <a:bodyPr/>
          <a:lstStyle/>
          <a:p>
            <a:r>
              <a:rPr lang="en-US"/>
              <a:t>The </a:t>
            </a:r>
            <a:r>
              <a:rPr lang="en-US" b="1"/>
              <a:t>Sum</a:t>
            </a:r>
            <a:r>
              <a:rPr lang="en-US"/>
              <a:t> button is also located on the </a:t>
            </a:r>
            <a:r>
              <a:rPr lang="en-US" b="1"/>
              <a:t>Formulas</a:t>
            </a:r>
            <a:r>
              <a:rPr lang="en-US"/>
              <a:t> tab, in the </a:t>
            </a:r>
            <a:r>
              <a:rPr lang="en-US" b="1"/>
              <a:t>Function Library</a:t>
            </a:r>
            <a:r>
              <a:rPr lang="en-US"/>
              <a:t> group.</a:t>
            </a:r>
          </a:p>
          <a:p>
            <a:r>
              <a:rPr lang="en-US"/>
              <a:t>After you click </a:t>
            </a:r>
            <a:r>
              <a:rPr lang="en-US" b="1"/>
              <a:t>Average</a:t>
            </a:r>
            <a:r>
              <a:rPr lang="en-US"/>
              <a:t> in step 1, the formula =AVERAGE(B7:C7) appears in the formula bar near the top of the worksheet. You could also type this formula directly into the cell. </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0CF299-EB0C-4878-A4FC-181A23097193}" type="slidenum">
              <a:rPr lang="en-US"/>
              <a:pPr/>
              <a:t>49</a:t>
            </a:fld>
            <a:endParaRPr lang="en-US"/>
          </a:p>
        </p:txBody>
      </p:sp>
      <p:sp>
        <p:nvSpPr>
          <p:cNvPr id="136194" name="Rectangle 2"/>
          <p:cNvSpPr>
            <a:spLocks noRot="1" noChangeArrowheads="1" noTextEdit="1"/>
          </p:cNvSpPr>
          <p:nvPr>
            <p:ph type="sldImg"/>
          </p:nvPr>
        </p:nvSpPr>
        <p:spPr>
          <a:ln/>
        </p:spPr>
      </p:sp>
      <p:sp>
        <p:nvSpPr>
          <p:cNvPr id="136195" name="Rectangle 3"/>
          <p:cNvSpPr>
            <a:spLocks noGrp="1" noChangeArrowheads="1"/>
          </p:cNvSpPr>
          <p:nvPr>
            <p:ph type="body" idx="1"/>
          </p:nvPr>
        </p:nvSpPr>
        <p:spPr/>
        <p:txBody>
          <a:bodyPr/>
          <a:lstStyle/>
          <a:p>
            <a:r>
              <a:rPr lang="en-US"/>
              <a:t>The example in this set of slides is new; it uses a set of values that you haven’t seen before. </a:t>
            </a:r>
          </a:p>
          <a:p>
            <a:r>
              <a:rPr lang="en-US"/>
              <a:t>After you click </a:t>
            </a:r>
            <a:r>
              <a:rPr lang="en-US" b="1"/>
              <a:t>Max</a:t>
            </a:r>
            <a:r>
              <a:rPr lang="en-US"/>
              <a:t> in step 1, the formula =MAX(F3:F6) appears in the formula bar near the top of the worksheet.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947152-C4C9-4D48-843E-FBD0DFA5DF8A}" type="slidenum">
              <a:rPr lang="en-US"/>
              <a:pPr/>
              <a:t>5</a:t>
            </a:fld>
            <a:endParaRPr lang="en-US"/>
          </a:p>
        </p:txBody>
      </p:sp>
      <p:sp>
        <p:nvSpPr>
          <p:cNvPr id="234498" name="Rectangle 2"/>
          <p:cNvSpPr>
            <a:spLocks noRo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CC7963-9918-4BAE-A72F-583050CE30AB}" type="slidenum">
              <a:rPr lang="en-US"/>
              <a:pPr/>
              <a:t>50</a:t>
            </a:fld>
            <a:endParaRPr lang="en-US"/>
          </a:p>
        </p:txBody>
      </p:sp>
      <p:sp>
        <p:nvSpPr>
          <p:cNvPr id="225282" name="Rectangle 2"/>
          <p:cNvSpPr>
            <a:spLocks noRot="1" noChangeArrowheads="1" noTextEdit="1"/>
          </p:cNvSpPr>
          <p:nvPr>
            <p:ph type="sldImg"/>
          </p:nvPr>
        </p:nvSpPr>
        <p:spPr>
          <a:ln/>
        </p:spPr>
      </p:sp>
      <p:sp>
        <p:nvSpPr>
          <p:cNvPr id="225283" name="Rectangle 3"/>
          <p:cNvSpPr>
            <a:spLocks noGrp="1" noChangeArrowheads="1"/>
          </p:cNvSpPr>
          <p:nvPr>
            <p:ph type="body" idx="1"/>
          </p:nvPr>
        </p:nvSpPr>
        <p:spPr/>
        <p:txBody>
          <a:bodyPr/>
          <a:lstStyle/>
          <a:p>
            <a:pPr>
              <a:spcAft>
                <a:spcPct val="75000"/>
              </a:spcAft>
            </a:pPr>
            <a:r>
              <a:rPr lang="en-US"/>
              <a:t>When you click </a:t>
            </a:r>
            <a:r>
              <a:rPr lang="en-US" b="1"/>
              <a:t>Min</a:t>
            </a:r>
            <a:r>
              <a:rPr lang="en-US"/>
              <a:t>, the formula =MIN(F3:F6) appears in the formula bar.</a:t>
            </a:r>
          </a:p>
          <a:p>
            <a:pPr>
              <a:spcAft>
                <a:spcPct val="75000"/>
              </a:spcAft>
            </a:pPr>
            <a:r>
              <a:rPr lang="en-US"/>
              <a:t>As with AVERAGE, you could type either the MAX or the MIN formula directly into a cell.</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8AA759-3DC1-44C0-BBAB-6E951A7C8248}" type="slidenum">
              <a:rPr lang="en-US"/>
              <a:pPr/>
              <a:t>51</a:t>
            </a:fld>
            <a:endParaRPr lang="en-US"/>
          </a:p>
        </p:txBody>
      </p:sp>
      <p:sp>
        <p:nvSpPr>
          <p:cNvPr id="140290" name="Rectangle 2"/>
          <p:cNvSpPr>
            <a:spLocks noRo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5BFC75-3B84-46AC-93EB-2AE253A44115}" type="slidenum">
              <a:rPr lang="en-US"/>
              <a:pPr/>
              <a:t>52</a:t>
            </a:fld>
            <a:endParaRPr lang="en-US"/>
          </a:p>
        </p:txBody>
      </p:sp>
      <p:sp>
        <p:nvSpPr>
          <p:cNvPr id="227330" name="Rectangle 2"/>
          <p:cNvSpPr>
            <a:spLocks noRot="1" noChangeArrowheads="1" noTextEdit="1"/>
          </p:cNvSpPr>
          <p:nvPr>
            <p:ph type="sldImg"/>
          </p:nvPr>
        </p:nvSpPr>
        <p:spPr>
          <a:ln/>
        </p:spPr>
      </p:sp>
      <p:sp>
        <p:nvSpPr>
          <p:cNvPr id="227331" name="Rectangle 3"/>
          <p:cNvSpPr>
            <a:spLocks noGrp="1" noChangeArrowheads="1"/>
          </p:cNvSpPr>
          <p:nvPr>
            <p:ph type="body" idx="1"/>
          </p:nvPr>
        </p:nvSpPr>
        <p:spPr/>
        <p:txBody>
          <a:bodyPr/>
          <a:lstStyle/>
          <a:p>
            <a:pPr marL="236538" indent="-236538"/>
            <a:r>
              <a:rPr lang="en-US" b="1"/>
              <a:t>Other tips</a:t>
            </a:r>
            <a:r>
              <a:rPr lang="en-US"/>
              <a:t>:</a:t>
            </a:r>
          </a:p>
          <a:p>
            <a:pPr marL="236538" indent="-236538">
              <a:spcBef>
                <a:spcPct val="0"/>
              </a:spcBef>
              <a:buFontTx/>
              <a:buChar char="•"/>
            </a:pPr>
            <a:r>
              <a:rPr lang="en-US"/>
              <a:t>The ` key is next to the 1 key on most keyboards.</a:t>
            </a:r>
          </a:p>
          <a:p>
            <a:pPr marL="236538" indent="-236538">
              <a:spcBef>
                <a:spcPct val="0"/>
              </a:spcBef>
              <a:buFontTx/>
              <a:buChar char="•"/>
            </a:pPr>
            <a:r>
              <a:rPr lang="en-US"/>
              <a:t>Displaying formulas can also help you spot errors. </a:t>
            </a:r>
          </a:p>
          <a:p>
            <a:pPr marL="236538" indent="-236538">
              <a:spcBef>
                <a:spcPct val="0"/>
              </a:spcBef>
              <a:buFontTx/>
              <a:buChar char="•"/>
            </a:pPr>
            <a:r>
              <a:rPr lang="en-US"/>
              <a:t>You can hide the formulas on the worksheet by repeating the step you used to display them. </a:t>
            </a:r>
          </a:p>
          <a:p>
            <a:pPr marL="236538" indent="-236538">
              <a:buFontTx/>
              <a:buChar char="•"/>
            </a:pPr>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7AB9B5-DB47-417A-B3F7-61423B2D6066}" type="slidenum">
              <a:rPr lang="en-US"/>
              <a:pPr/>
              <a:t>53</a:t>
            </a:fld>
            <a:endParaRPr lang="en-US"/>
          </a:p>
        </p:txBody>
      </p:sp>
      <p:sp>
        <p:nvSpPr>
          <p:cNvPr id="144386" name="Rectangle 2"/>
          <p:cNvSpPr>
            <a:spLocks noRo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E5CF0D-4B06-44F1-A72D-F9F2DCF00F29}" type="slidenum">
              <a:rPr lang="en-US"/>
              <a:pPr/>
              <a:t>54</a:t>
            </a:fld>
            <a:endParaRPr lang="en-US"/>
          </a:p>
        </p:txBody>
      </p:sp>
      <p:sp>
        <p:nvSpPr>
          <p:cNvPr id="229378" name="Rectangle 2"/>
          <p:cNvSpPr>
            <a:spLocks noRot="1" noChangeArrowheads="1" noTextEdit="1"/>
          </p:cNvSpPr>
          <p:nvPr>
            <p:ph type="sldImg"/>
          </p:nvPr>
        </p:nvSpPr>
        <p:spPr>
          <a:ln/>
        </p:spPr>
      </p:sp>
      <p:sp>
        <p:nvSpPr>
          <p:cNvPr id="229379" name="Rectangle 3"/>
          <p:cNvSpPr>
            <a:spLocks noGrp="1" noChangeArrowheads="1"/>
          </p:cNvSpPr>
          <p:nvPr>
            <p:ph type="body" idx="1"/>
          </p:nvPr>
        </p:nvSpPr>
        <p:spPr/>
        <p:txBody>
          <a:bodyPr/>
          <a:lstStyle/>
          <a:p>
            <a:r>
              <a:rPr lang="en-US"/>
              <a:t>Cells with error values such as </a:t>
            </a:r>
            <a:r>
              <a:rPr lang="en-US" b="1"/>
              <a:t>#NAME?</a:t>
            </a:r>
            <a:r>
              <a:rPr lang="en-US"/>
              <a:t> may display a color triangle. If you click the cell, an error button appears to provide some error correction options. The use of that button is not covered in this course. </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1AC110-4958-417D-98C5-E9E0BD5B74ED}" type="slidenum">
              <a:rPr lang="en-US"/>
              <a:pPr/>
              <a:t>55</a:t>
            </a:fld>
            <a:endParaRPr lang="en-US"/>
          </a:p>
        </p:txBody>
      </p:sp>
      <p:sp>
        <p:nvSpPr>
          <p:cNvPr id="146434" name="Rectangle 2"/>
          <p:cNvSpPr>
            <a:spLocks noRo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745457-6C7A-4A63-B63A-696A745FF248}" type="slidenum">
              <a:rPr lang="en-US"/>
              <a:pPr/>
              <a:t>56</a:t>
            </a:fld>
            <a:endParaRPr lang="en-US"/>
          </a:p>
        </p:txBody>
      </p:sp>
      <p:sp>
        <p:nvSpPr>
          <p:cNvPr id="231426" name="Rectangle 2"/>
          <p:cNvSpPr>
            <a:spLocks noRot="1" noChangeArrowheads="1" noTextEdit="1"/>
          </p:cNvSpPr>
          <p:nvPr>
            <p:ph type="sldImg"/>
          </p:nvPr>
        </p:nvSpPr>
        <p:spPr>
          <a:ln/>
        </p:spPr>
      </p:sp>
      <p:sp>
        <p:nvSpPr>
          <p:cNvPr id="231427" name="Rectangle 3"/>
          <p:cNvSpPr>
            <a:spLocks noGrp="1" noChangeArrowheads="1"/>
          </p:cNvSpPr>
          <p:nvPr>
            <p:ph type="body" idx="1"/>
          </p:nvPr>
        </p:nvSpPr>
        <p:spPr/>
        <p:txBody>
          <a:bodyPr/>
          <a:lstStyle/>
          <a:p>
            <a:r>
              <a:rPr lang="en-US" b="1"/>
              <a:t>Tip</a:t>
            </a:r>
            <a:r>
              <a:rPr lang="en-US"/>
              <a:t>:</a:t>
            </a:r>
            <a:r>
              <a:rPr lang="en-US" b="1"/>
              <a:t> </a:t>
            </a:r>
            <a:r>
              <a:rPr lang="en-US"/>
              <a:t>You can also see other functions by clicking the </a:t>
            </a:r>
            <a:r>
              <a:rPr lang="en-US" b="1"/>
              <a:t>Formulas</a:t>
            </a:r>
            <a:r>
              <a:rPr lang="en-US"/>
              <a:t> tab. </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75F1C-FC1B-4A03-8EFE-E67AEAFF923A}" type="slidenum">
              <a:rPr lang="en-US"/>
              <a:pPr/>
              <a:t>57</a:t>
            </a:fld>
            <a:endParaRPr lang="en-US"/>
          </a:p>
        </p:txBody>
      </p:sp>
      <p:sp>
        <p:nvSpPr>
          <p:cNvPr id="233474" name="Rectangle 2"/>
          <p:cNvSpPr>
            <a:spLocks noRot="1" noChangeArrowheads="1" noTextEdit="1"/>
          </p:cNvSpPr>
          <p:nvPr>
            <p:ph type="sldImg"/>
          </p:nvPr>
        </p:nvSpPr>
        <p:spPr>
          <a:ln/>
        </p:spPr>
      </p:sp>
      <p:sp>
        <p:nvSpPr>
          <p:cNvPr id="233475" name="Rectangle 3"/>
          <p:cNvSpPr>
            <a:spLocks noGrp="1" noChangeArrowheads="1"/>
          </p:cNvSpPr>
          <p:nvPr>
            <p:ph type="body" idx="1"/>
          </p:nvPr>
        </p:nvSpPr>
        <p:spPr/>
        <p:txBody>
          <a:bodyPr/>
          <a:lstStyle/>
          <a:p>
            <a:r>
              <a:rPr lang="en-US"/>
              <a:t>[</a:t>
            </a:r>
            <a:r>
              <a:rPr lang="en-US" b="1"/>
              <a:t>Note to trainer</a:t>
            </a:r>
            <a:r>
              <a:rPr lang="en-US"/>
              <a:t>: With Excel 2007 installed on your computer, you can click the link in the slide to go to an online practice. In the practice, you can work through each of these tasks in Excel, with instructions to guide you. </a:t>
            </a:r>
            <a:r>
              <a:rPr lang="en-US" b="1"/>
              <a:t>Important</a:t>
            </a:r>
            <a:r>
              <a:rPr lang="en-US"/>
              <a:t>: If you don’t have Excel 2007, you won’t be able to access the practice instructions.]</a:t>
            </a: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A192F3-64A6-48C5-AAF0-C3AFECE58D8F}" type="slidenum">
              <a:rPr lang="en-US"/>
              <a:pPr/>
              <a:t>58</a:t>
            </a:fld>
            <a:endParaRPr lang="en-US"/>
          </a:p>
        </p:txBody>
      </p:sp>
      <p:sp>
        <p:nvSpPr>
          <p:cNvPr id="160770" name="Rectangle 2"/>
          <p:cNvSpPr>
            <a:spLocks noRo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38B2BA-A021-410D-87E9-9CF3D6F89E10}" type="slidenum">
              <a:rPr lang="en-US"/>
              <a:pPr/>
              <a:t>59</a:t>
            </a:fld>
            <a:endParaRPr lang="en-US"/>
          </a:p>
        </p:txBody>
      </p:sp>
      <p:sp>
        <p:nvSpPr>
          <p:cNvPr id="162818" name="Rectangle 2"/>
          <p:cNvSpPr>
            <a:spLocks noRo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454A66-75AF-4A6F-85B0-7ED629A7129C}" type="slidenum">
              <a:rPr lang="en-US"/>
              <a:pPr/>
              <a:t>6</a:t>
            </a:fld>
            <a:endParaRPr lang="en-US"/>
          </a:p>
        </p:txBody>
      </p:sp>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p:txBody>
          <a:bodyPr/>
          <a:lstStyle/>
          <a:p>
            <a:r>
              <a:rPr lang="en-US"/>
              <a:t>CD in this case stands for “compact discs.”</a:t>
            </a: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7E0C2F-B9FE-49DA-B221-0940F94DD18C}" type="slidenum">
              <a:rPr lang="en-US"/>
              <a:pPr/>
              <a:t>60</a:t>
            </a:fld>
            <a:endParaRPr lang="en-US"/>
          </a:p>
        </p:txBody>
      </p:sp>
      <p:sp>
        <p:nvSpPr>
          <p:cNvPr id="164866" name="Rectangle 2"/>
          <p:cNvSpPr>
            <a:spLocks noRo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D63B87-51AD-4E63-ADF4-F2C56F4B79C1}" type="slidenum">
              <a:rPr lang="en-US"/>
              <a:pPr/>
              <a:t>61</a:t>
            </a:fld>
            <a:endParaRPr lang="en-US"/>
          </a:p>
        </p:txBody>
      </p:sp>
      <p:sp>
        <p:nvSpPr>
          <p:cNvPr id="166914" name="Rectangle 2"/>
          <p:cNvSpPr>
            <a:spLocks noRo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926E83-169F-44B3-871C-5C381BC27E07}" type="slidenum">
              <a:rPr lang="en-US"/>
              <a:pPr/>
              <a:t>62</a:t>
            </a:fld>
            <a:endParaRPr lang="en-US"/>
          </a:p>
        </p:txBody>
      </p:sp>
      <p:sp>
        <p:nvSpPr>
          <p:cNvPr id="168962" name="Rectangle 2"/>
          <p:cNvSpPr>
            <a:spLocks noRo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A5F53C-E471-484B-8585-542965B06CB0}" type="slidenum">
              <a:rPr lang="en-US"/>
              <a:pPr/>
              <a:t>63</a:t>
            </a:fld>
            <a:endParaRPr lang="en-US"/>
          </a:p>
        </p:txBody>
      </p:sp>
      <p:sp>
        <p:nvSpPr>
          <p:cNvPr id="171010" name="Rectangle 2"/>
          <p:cNvSpPr>
            <a:spLocks noRo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1E02D1-C0B4-4911-B2BE-C0F7EBD8F94C}" type="slidenum">
              <a:rPr lang="en-US"/>
              <a:pPr/>
              <a:t>64</a:t>
            </a:fld>
            <a:endParaRPr lang="en-US"/>
          </a:p>
        </p:txBody>
      </p:sp>
      <p:sp>
        <p:nvSpPr>
          <p:cNvPr id="69634" name="Rectangle 2"/>
          <p:cNvSpPr>
            <a:spLocks noRo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5B911F76-145A-4113-8927-74CACD28FE0A}" type="slidenum">
              <a:rPr lang="en-US"/>
              <a:pPr/>
              <a:t>65</a:t>
            </a:fld>
            <a:endParaRPr lang="en-US"/>
          </a:p>
        </p:txBody>
      </p:sp>
      <p:sp>
        <p:nvSpPr>
          <p:cNvPr id="87042" name="Rectangle 2"/>
          <p:cNvSpPr>
            <a:spLocks noGrp="1" noChangeArrowheads="1"/>
          </p:cNvSpPr>
          <p:nvPr>
            <p:ph type="body" idx="1"/>
          </p:nvPr>
        </p:nvSpPr>
        <p:spPr>
          <a:xfrm>
            <a:off x="685800" y="457200"/>
            <a:ext cx="5486400" cy="7929563"/>
          </a:xfrm>
        </p:spPr>
        <p:txBody>
          <a:bodyPr/>
          <a:lstStyle/>
          <a:p>
            <a:r>
              <a:rPr lang="en-US" b="1"/>
              <a:t>Using This Template</a:t>
            </a:r>
          </a:p>
          <a:p>
            <a:r>
              <a:rPr lang="en-US"/>
              <a:t>This Microsoft Office PowerPoint</a:t>
            </a:r>
            <a:r>
              <a:rPr lang="en-US" sz="800" baseline="30000">
                <a:cs typeface="Arial" charset="0"/>
              </a:rPr>
              <a:t>®</a:t>
            </a:r>
            <a:r>
              <a:rPr lang="en-US"/>
              <a:t> template has training content about working with basic formulas in Excel 2007. It’s geared for you to present to a group and customize as necessary. </a:t>
            </a:r>
          </a:p>
          <a:p>
            <a:r>
              <a:rPr lang="en-US"/>
              <a:t>This template’s content is adapted from the Microsoft Office Online Training course called “Get to know Excel 2007: Enter formulas.”</a:t>
            </a:r>
            <a:endParaRPr lang="en-US" b="1"/>
          </a:p>
          <a:p>
            <a:r>
              <a:rPr lang="en-US" b="1"/>
              <a:t>Features of the template</a:t>
            </a:r>
          </a:p>
          <a:p>
            <a:r>
              <a:rPr lang="en-US" b="1"/>
              <a:t>Title slide</a:t>
            </a:r>
            <a:r>
              <a:rPr lang="en-US"/>
              <a:t>: On the very first slide, there is placeholder text over which you should type the name of your company. Or you can delete the text box altogether if you don’t want this text.</a:t>
            </a:r>
            <a:endParaRPr lang="en-US" b="1"/>
          </a:p>
          <a:p>
            <a:r>
              <a:rPr lang="en-US" b="1"/>
              <a:t>Animations</a:t>
            </a:r>
            <a:r>
              <a:rPr lang="en-US"/>
              <a:t>: Custom animation effects are applied throughout the presentation. These effects include </a:t>
            </a:r>
            <a:r>
              <a:rPr lang="en-US" b="1"/>
              <a:t>Peek</a:t>
            </a:r>
            <a:r>
              <a:rPr lang="en-US"/>
              <a:t>, </a:t>
            </a:r>
            <a:r>
              <a:rPr lang="en-US" b="1"/>
              <a:t>Stretch</a:t>
            </a:r>
            <a:r>
              <a:rPr lang="en-US"/>
              <a:t>, </a:t>
            </a:r>
            <a:r>
              <a:rPr lang="en-US" b="1"/>
              <a:t>Dissolve, </a:t>
            </a:r>
            <a:r>
              <a:rPr lang="en-US"/>
              <a:t>and</a:t>
            </a:r>
            <a:r>
              <a:rPr lang="en-US" b="1"/>
              <a:t> Checkerboard</a:t>
            </a:r>
            <a:r>
              <a:rPr lang="en-US"/>
              <a:t>. All effects play in previous versions back to Microsoft PowerPoint 2000. To alter animation effects, go to the </a:t>
            </a:r>
            <a:r>
              <a:rPr lang="en-US" b="1"/>
              <a:t>Slide Show</a:t>
            </a:r>
            <a:r>
              <a:rPr lang="en-US"/>
              <a:t> menu, click </a:t>
            </a:r>
            <a:r>
              <a:rPr lang="en-US" b="1"/>
              <a:t>Custom Animation</a:t>
            </a:r>
            <a:r>
              <a:rPr lang="en-US"/>
              <a:t>, and work with the options that appear.</a:t>
            </a:r>
          </a:p>
          <a:p>
            <a:r>
              <a:rPr lang="en-US" b="1"/>
              <a:t>If this presentation contains a</a:t>
            </a:r>
            <a:r>
              <a:rPr lang="en-US"/>
              <a:t> </a:t>
            </a:r>
            <a:r>
              <a:rPr lang="en-US" b="1"/>
              <a:t>Macromedia Flash animation</a:t>
            </a:r>
            <a:r>
              <a:rPr lang="en-US"/>
              <a:t>: To play the Flash file, you must register a Microsoft ActiveX</a:t>
            </a:r>
            <a:r>
              <a:rPr lang="en-US" sz="800" baseline="30000">
                <a:cs typeface="Arial" charset="0"/>
              </a:rPr>
              <a:t>®</a:t>
            </a:r>
            <a:r>
              <a:rPr lang="en-US"/>
              <a:t> control, called Shockwave Flash Object, on your computer. To do this, download the latest version of the Macromedia Flash Player from the Macromedia Web site.</a:t>
            </a:r>
          </a:p>
          <a:p>
            <a:r>
              <a:rPr lang="en-US" b="1"/>
              <a:t>Slide transitions</a:t>
            </a:r>
            <a:r>
              <a:rPr lang="en-US"/>
              <a:t>: The </a:t>
            </a:r>
            <a:r>
              <a:rPr lang="en-US" b="1"/>
              <a:t>Wipe Down</a:t>
            </a:r>
            <a:r>
              <a:rPr lang="en-US"/>
              <a:t> transition is applied throughout the show. If you want a different one, go to the </a:t>
            </a:r>
            <a:r>
              <a:rPr lang="en-US" b="1"/>
              <a:t>Slide Show</a:t>
            </a:r>
            <a:r>
              <a:rPr lang="en-US"/>
              <a:t> menu, click </a:t>
            </a:r>
            <a:r>
              <a:rPr lang="en-US" b="1"/>
              <a:t>Slide Transition</a:t>
            </a:r>
            <a:r>
              <a:rPr lang="en-US"/>
              <a:t>, and work with the options that appear. </a:t>
            </a:r>
          </a:p>
          <a:p>
            <a:r>
              <a:rPr lang="en-US" b="1"/>
              <a:t>Hyperlinks to online course</a:t>
            </a:r>
            <a:r>
              <a:rPr lang="en-US"/>
              <a:t>: The template contains links to the online version of this training course. The links take you to the hands-on practice session for each lesson and to the Quick Reference Card that is published for this course. </a:t>
            </a:r>
            <a:r>
              <a:rPr lang="en-US" b="1"/>
              <a:t>Please take note</a:t>
            </a:r>
            <a:r>
              <a:rPr lang="en-US"/>
              <a:t>: You must have Excel 2007 installed to view the hands-on practice sessions. If you don’t have Excel 2007, you won’t be able to access the practice instructions. </a:t>
            </a:r>
          </a:p>
          <a:p>
            <a:r>
              <a:rPr lang="en-US" b="1"/>
              <a:t>Headers and footers</a:t>
            </a:r>
            <a:r>
              <a:rPr lang="en-US"/>
              <a:t>: The template contains a footer that has the course title. You can change or remove the footers in the </a:t>
            </a:r>
            <a:r>
              <a:rPr lang="en-US" b="1"/>
              <a:t>Header and Footer</a:t>
            </a:r>
            <a:r>
              <a:rPr lang="en-US"/>
              <a:t> dialog box (which opens from the </a:t>
            </a:r>
            <a:r>
              <a:rPr lang="en-US" b="1"/>
              <a:t>View</a:t>
            </a:r>
            <a:r>
              <a:rPr lang="en-US"/>
              <a:t> menu).</a:t>
            </a:r>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2FA655-46FB-488E-AD08-0132486E91D1}" type="slidenum">
              <a:rPr lang="en-US"/>
              <a:pPr/>
              <a:t>7</a:t>
            </a:fld>
            <a:endParaRPr lang="en-US"/>
          </a:p>
        </p:txBody>
      </p:sp>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64E0B5-F8AE-4990-BE9D-2E11E6677678}" type="slidenum">
              <a:rPr lang="en-US"/>
              <a:pPr/>
              <a:t>8</a:t>
            </a:fld>
            <a:endParaRPr lang="en-US"/>
          </a:p>
        </p:txBody>
      </p:sp>
      <p:sp>
        <p:nvSpPr>
          <p:cNvPr id="177154" name="Rectangle 2"/>
          <p:cNvSpPr>
            <a:spLocks noRo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853BEA-0A72-4C15-9B6C-2D1B6120E623}" type="slidenum">
              <a:rPr lang="en-US"/>
              <a:pPr/>
              <a:t>9</a:t>
            </a:fld>
            <a:endParaRPr lang="en-US"/>
          </a:p>
        </p:txBody>
      </p:sp>
      <p:sp>
        <p:nvSpPr>
          <p:cNvPr id="179202" name="Rectangle 2"/>
          <p:cNvSpPr>
            <a:spLocks noRo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lstStyle>
            <a:lvl1pPr algn="ctr">
              <a:defRPr sz="4400">
                <a:solidFill>
                  <a:schemeClr val="tx1"/>
                </a:solidFill>
              </a:defRPr>
            </a:lvl1pPr>
          </a:lstStyle>
          <a:p>
            <a:r>
              <a:rPr lang="en-US" smtClean="0"/>
              <a:t>Click to edit Master title style</a:t>
            </a:r>
            <a:endParaRPr lang="en-US"/>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defRPr sz="3200">
                <a:solidFill>
                  <a:srgbClr val="FF9900"/>
                </a:solidFill>
              </a:defRPr>
            </a:lvl1pPr>
          </a:lstStyle>
          <a:p>
            <a:r>
              <a:rPr lang="en-US" smtClean="0"/>
              <a:t>Click to edit Master subtitle style</a:t>
            </a:r>
            <a:endParaRPr lang="en-US"/>
          </a:p>
        </p:txBody>
      </p:sp>
      <p:sp>
        <p:nvSpPr>
          <p:cNvPr id="4100" name="Rectangle 4"/>
          <p:cNvSpPr>
            <a:spLocks noGrp="1" noChangeArrowheads="1"/>
          </p:cNvSpPr>
          <p:nvPr>
            <p:ph type="dt" sz="half" idx="2"/>
          </p:nvPr>
        </p:nvSpPr>
        <p:spPr>
          <a:xfrm>
            <a:off x="457200" y="6245225"/>
            <a:ext cx="2133600" cy="476250"/>
          </a:xfrm>
        </p:spPr>
        <p:txBody>
          <a:bodyPr/>
          <a:lstStyle>
            <a:lvl1pPr>
              <a:defRPr sz="1800"/>
            </a:lvl1pPr>
          </a:lstStyle>
          <a:p>
            <a:fld id="{4DD4EA67-9A81-4FCA-A8CF-FF9134981B95}" type="datetime3">
              <a:rPr lang="en-US" smtClean="0"/>
              <a:t>2 November 2007</a:t>
            </a:fld>
            <a:endParaRPr lang="en-US"/>
          </a:p>
        </p:txBody>
      </p:sp>
      <p:sp>
        <p:nvSpPr>
          <p:cNvPr id="4101" name="Rectangle 5"/>
          <p:cNvSpPr>
            <a:spLocks noGrp="1" noChangeArrowheads="1"/>
          </p:cNvSpPr>
          <p:nvPr>
            <p:ph type="ftr" sz="quarter" idx="3"/>
          </p:nvPr>
        </p:nvSpPr>
        <p:spPr>
          <a:xfrm>
            <a:off x="3124200" y="6200775"/>
            <a:ext cx="2895600" cy="476250"/>
          </a:xfrm>
        </p:spPr>
        <p:txBody>
          <a:bodyPr/>
          <a:lstStyle>
            <a:lvl1pPr>
              <a:defRPr sz="1800"/>
            </a:lvl1pPr>
          </a:lstStyle>
          <a:p>
            <a:r>
              <a:rPr lang="en-US"/>
              <a:t>Enter formulas</a:t>
            </a:r>
          </a:p>
        </p:txBody>
      </p:sp>
      <p:sp>
        <p:nvSpPr>
          <p:cNvPr id="4102" name="Rectangle 6"/>
          <p:cNvSpPr>
            <a:spLocks noGrp="1" noChangeArrowheads="1"/>
          </p:cNvSpPr>
          <p:nvPr>
            <p:ph type="sldNum" sz="quarter" idx="4"/>
          </p:nvPr>
        </p:nvSpPr>
        <p:spPr>
          <a:xfrm>
            <a:off x="6553200" y="6245225"/>
            <a:ext cx="2133600" cy="476250"/>
          </a:xfrm>
        </p:spPr>
        <p:txBody>
          <a:bodyPr/>
          <a:lstStyle>
            <a:lvl1pPr>
              <a:defRPr sz="1800"/>
            </a:lvl1pPr>
          </a:lstStyle>
          <a:p>
            <a:fld id="{EBD7E66E-432E-42F8-869A-448CC861CE71}" type="slidenum">
              <a:rPr lang="en-US"/>
              <a:pPr/>
              <a:t>‹#›</a:t>
            </a:fld>
            <a:endParaRPr lang="en-US"/>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C6C96BF-8F2B-4BCC-A240-3FE1074C8E45}" type="datetime3">
              <a:rPr lang="en-US" smtClean="0"/>
              <a:t>2 November 2007</a:t>
            </a:fld>
            <a:endParaRPr lang="en-US"/>
          </a:p>
        </p:txBody>
      </p:sp>
      <p:sp>
        <p:nvSpPr>
          <p:cNvPr id="5" name="Footer Placeholder 4"/>
          <p:cNvSpPr>
            <a:spLocks noGrp="1"/>
          </p:cNvSpPr>
          <p:nvPr>
            <p:ph type="ftr" sz="quarter" idx="11"/>
          </p:nvPr>
        </p:nvSpPr>
        <p:spPr/>
        <p:txBody>
          <a:bodyPr/>
          <a:lstStyle>
            <a:lvl1pPr>
              <a:defRPr/>
            </a:lvl1pPr>
          </a:lstStyle>
          <a:p>
            <a:r>
              <a:rPr lang="en-US"/>
              <a:t>Enter formulas</a:t>
            </a:r>
          </a:p>
        </p:txBody>
      </p:sp>
      <p:sp>
        <p:nvSpPr>
          <p:cNvPr id="6" name="Slide Number Placeholder 5"/>
          <p:cNvSpPr>
            <a:spLocks noGrp="1"/>
          </p:cNvSpPr>
          <p:nvPr>
            <p:ph type="sldNum" sz="quarter" idx="12"/>
          </p:nvPr>
        </p:nvSpPr>
        <p:spPr/>
        <p:txBody>
          <a:bodyPr/>
          <a:lstStyle>
            <a:lvl1pPr>
              <a:defRPr/>
            </a:lvl1pPr>
          </a:lstStyle>
          <a:p>
            <a:fld id="{31174726-99AA-4AC1-971B-E719EF830BC1}" type="slidenum">
              <a:rPr lang="en-US"/>
              <a:pPr/>
              <a:t>‹#›</a:t>
            </a:fld>
            <a:endParaRPr lang="en-US"/>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73025"/>
            <a:ext cx="214153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4313" y="73025"/>
            <a:ext cx="6273800"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B4AA187-60B6-4535-AF56-5CECCD631D24}" type="datetime3">
              <a:rPr lang="en-US" smtClean="0"/>
              <a:t>2 November 2007</a:t>
            </a:fld>
            <a:endParaRPr lang="en-US"/>
          </a:p>
        </p:txBody>
      </p:sp>
      <p:sp>
        <p:nvSpPr>
          <p:cNvPr id="5" name="Footer Placeholder 4"/>
          <p:cNvSpPr>
            <a:spLocks noGrp="1"/>
          </p:cNvSpPr>
          <p:nvPr>
            <p:ph type="ftr" sz="quarter" idx="11"/>
          </p:nvPr>
        </p:nvSpPr>
        <p:spPr/>
        <p:txBody>
          <a:bodyPr/>
          <a:lstStyle>
            <a:lvl1pPr>
              <a:defRPr/>
            </a:lvl1pPr>
          </a:lstStyle>
          <a:p>
            <a:r>
              <a:rPr lang="en-US"/>
              <a:t>Enter formulas</a:t>
            </a:r>
          </a:p>
        </p:txBody>
      </p:sp>
      <p:sp>
        <p:nvSpPr>
          <p:cNvPr id="6" name="Slide Number Placeholder 5"/>
          <p:cNvSpPr>
            <a:spLocks noGrp="1"/>
          </p:cNvSpPr>
          <p:nvPr>
            <p:ph type="sldNum" sz="quarter" idx="12"/>
          </p:nvPr>
        </p:nvSpPr>
        <p:spPr/>
        <p:txBody>
          <a:bodyPr/>
          <a:lstStyle>
            <a:lvl1pPr>
              <a:defRPr/>
            </a:lvl1pPr>
          </a:lstStyle>
          <a:p>
            <a:fld id="{69460B36-9E8B-47B8-BBB7-4053C7D487DC}" type="slidenum">
              <a:rPr lang="en-US"/>
              <a:pPr/>
              <a:t>‹#›</a:t>
            </a:fld>
            <a:endParaRPr lang="en-US"/>
          </a:p>
        </p:txBody>
      </p:sp>
    </p:spTree>
  </p:cSld>
  <p:clrMapOvr>
    <a:masterClrMapping/>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00775"/>
            <a:ext cx="2133600" cy="476250"/>
          </a:xfrm>
        </p:spPr>
        <p:txBody>
          <a:bodyPr/>
          <a:lstStyle>
            <a:lvl1pPr>
              <a:defRPr/>
            </a:lvl1pPr>
          </a:lstStyle>
          <a:p>
            <a:fld id="{FC7666CE-3898-4891-A64E-4EF7DB935A8B}" type="datetime3">
              <a:rPr lang="en-US" smtClean="0"/>
              <a:t>2 November 2007</a:t>
            </a:fld>
            <a:endParaRPr lang="en-US"/>
          </a:p>
        </p:txBody>
      </p:sp>
      <p:sp>
        <p:nvSpPr>
          <p:cNvPr id="6" name="Footer Placeholder 5"/>
          <p:cNvSpPr>
            <a:spLocks noGrp="1"/>
          </p:cNvSpPr>
          <p:nvPr>
            <p:ph type="ftr" sz="quarter" idx="11"/>
          </p:nvPr>
        </p:nvSpPr>
        <p:spPr>
          <a:xfrm>
            <a:off x="2717800" y="6200775"/>
            <a:ext cx="3708400" cy="476250"/>
          </a:xfrm>
        </p:spPr>
        <p:txBody>
          <a:bodyPr/>
          <a:lstStyle>
            <a:lvl1pPr>
              <a:defRPr/>
            </a:lvl1pPr>
          </a:lstStyle>
          <a:p>
            <a:r>
              <a:rPr lang="en-US"/>
              <a:t>Enter formulas</a:t>
            </a:r>
          </a:p>
        </p:txBody>
      </p:sp>
      <p:sp>
        <p:nvSpPr>
          <p:cNvPr id="7" name="Slide Number Placeholder 6"/>
          <p:cNvSpPr>
            <a:spLocks noGrp="1"/>
          </p:cNvSpPr>
          <p:nvPr>
            <p:ph type="sldNum" sz="quarter" idx="12"/>
          </p:nvPr>
        </p:nvSpPr>
        <p:spPr>
          <a:xfrm>
            <a:off x="6553200" y="6200775"/>
            <a:ext cx="2133600" cy="476250"/>
          </a:xfrm>
        </p:spPr>
        <p:txBody>
          <a:bodyPr/>
          <a:lstStyle>
            <a:lvl1pPr>
              <a:defRPr/>
            </a:lvl1pPr>
          </a:lstStyle>
          <a:p>
            <a:fld id="{9702422F-6171-4F3B-A56D-64D45A948476}" type="slidenum">
              <a:rPr lang="en-US"/>
              <a:pPr/>
              <a:t>‹#›</a:t>
            </a:fld>
            <a:endParaRPr lang="en-US"/>
          </a:p>
        </p:txBody>
      </p:sp>
    </p:spTree>
  </p:cSld>
  <p:clrMapOvr>
    <a:masterClrMapping/>
  </p:clrMapOvr>
  <p:transition spd="med">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00775"/>
            <a:ext cx="2133600" cy="476250"/>
          </a:xfrm>
        </p:spPr>
        <p:txBody>
          <a:bodyPr/>
          <a:lstStyle>
            <a:lvl1pPr>
              <a:defRPr/>
            </a:lvl1pPr>
          </a:lstStyle>
          <a:p>
            <a:fld id="{AB4844A1-6127-4D59-917D-007CDA563DED}" type="datetime3">
              <a:rPr lang="en-US" smtClean="0"/>
              <a:t>2 November 2007</a:t>
            </a:fld>
            <a:endParaRPr lang="en-US"/>
          </a:p>
        </p:txBody>
      </p:sp>
      <p:sp>
        <p:nvSpPr>
          <p:cNvPr id="6" name="Footer Placeholder 5"/>
          <p:cNvSpPr>
            <a:spLocks noGrp="1"/>
          </p:cNvSpPr>
          <p:nvPr>
            <p:ph type="ftr" sz="quarter" idx="11"/>
          </p:nvPr>
        </p:nvSpPr>
        <p:spPr>
          <a:xfrm>
            <a:off x="2717800" y="6200775"/>
            <a:ext cx="3708400" cy="476250"/>
          </a:xfrm>
        </p:spPr>
        <p:txBody>
          <a:bodyPr/>
          <a:lstStyle>
            <a:lvl1pPr>
              <a:defRPr/>
            </a:lvl1pPr>
          </a:lstStyle>
          <a:p>
            <a:r>
              <a:rPr lang="en-US"/>
              <a:t>Enter formulas</a:t>
            </a:r>
          </a:p>
        </p:txBody>
      </p:sp>
      <p:sp>
        <p:nvSpPr>
          <p:cNvPr id="7" name="Slide Number Placeholder 6"/>
          <p:cNvSpPr>
            <a:spLocks noGrp="1"/>
          </p:cNvSpPr>
          <p:nvPr>
            <p:ph type="sldNum" sz="quarter" idx="12"/>
          </p:nvPr>
        </p:nvSpPr>
        <p:spPr>
          <a:xfrm>
            <a:off x="6553200" y="6200775"/>
            <a:ext cx="2133600" cy="476250"/>
          </a:xfrm>
        </p:spPr>
        <p:txBody>
          <a:bodyPr/>
          <a:lstStyle>
            <a:lvl1pPr>
              <a:defRPr/>
            </a:lvl1pPr>
          </a:lstStyle>
          <a:p>
            <a:fld id="{4B6242F9-12DE-4E88-AF82-4E19CA1FC0D4}" type="slidenum">
              <a:rPr lang="en-US"/>
              <a:pPr/>
              <a:t>‹#›</a:t>
            </a:fld>
            <a:endParaRPr 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BD38F93-A493-4240-A8E2-F34088076CBA}" type="datetime3">
              <a:rPr lang="en-US" smtClean="0"/>
              <a:t>2 November 2007</a:t>
            </a:fld>
            <a:endParaRPr lang="en-US"/>
          </a:p>
        </p:txBody>
      </p:sp>
      <p:sp>
        <p:nvSpPr>
          <p:cNvPr id="5" name="Footer Placeholder 4"/>
          <p:cNvSpPr>
            <a:spLocks noGrp="1"/>
          </p:cNvSpPr>
          <p:nvPr>
            <p:ph type="ftr" sz="quarter" idx="11"/>
          </p:nvPr>
        </p:nvSpPr>
        <p:spPr/>
        <p:txBody>
          <a:bodyPr/>
          <a:lstStyle>
            <a:lvl1pPr>
              <a:defRPr/>
            </a:lvl1pPr>
          </a:lstStyle>
          <a:p>
            <a:r>
              <a:rPr lang="en-US"/>
              <a:t>Enter formulas</a:t>
            </a:r>
          </a:p>
        </p:txBody>
      </p:sp>
      <p:sp>
        <p:nvSpPr>
          <p:cNvPr id="6" name="Slide Number Placeholder 5"/>
          <p:cNvSpPr>
            <a:spLocks noGrp="1"/>
          </p:cNvSpPr>
          <p:nvPr>
            <p:ph type="sldNum" sz="quarter" idx="12"/>
          </p:nvPr>
        </p:nvSpPr>
        <p:spPr/>
        <p:txBody>
          <a:bodyPr/>
          <a:lstStyle>
            <a:lvl1pPr>
              <a:defRPr/>
            </a:lvl1pPr>
          </a:lstStyle>
          <a:p>
            <a:fld id="{70A85334-82C5-48A1-85B7-FAE09B93E3B0}" type="slidenum">
              <a:rPr lang="en-US"/>
              <a:pPr/>
              <a:t>‹#›</a:t>
            </a:fld>
            <a:endParaRPr 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6D80382-84B5-4D97-B2D4-0CE0ED204B8D}" type="datetime3">
              <a:rPr lang="en-US" smtClean="0"/>
              <a:t>2 November 2007</a:t>
            </a:fld>
            <a:endParaRPr lang="en-US"/>
          </a:p>
        </p:txBody>
      </p:sp>
      <p:sp>
        <p:nvSpPr>
          <p:cNvPr id="5" name="Footer Placeholder 4"/>
          <p:cNvSpPr>
            <a:spLocks noGrp="1"/>
          </p:cNvSpPr>
          <p:nvPr>
            <p:ph type="ftr" sz="quarter" idx="11"/>
          </p:nvPr>
        </p:nvSpPr>
        <p:spPr/>
        <p:txBody>
          <a:bodyPr/>
          <a:lstStyle>
            <a:lvl1pPr>
              <a:defRPr/>
            </a:lvl1pPr>
          </a:lstStyle>
          <a:p>
            <a:r>
              <a:rPr lang="en-US"/>
              <a:t>Enter formulas</a:t>
            </a:r>
          </a:p>
        </p:txBody>
      </p:sp>
      <p:sp>
        <p:nvSpPr>
          <p:cNvPr id="6" name="Slide Number Placeholder 5"/>
          <p:cNvSpPr>
            <a:spLocks noGrp="1"/>
          </p:cNvSpPr>
          <p:nvPr>
            <p:ph type="sldNum" sz="quarter" idx="12"/>
          </p:nvPr>
        </p:nvSpPr>
        <p:spPr/>
        <p:txBody>
          <a:bodyPr/>
          <a:lstStyle>
            <a:lvl1pPr>
              <a:defRPr/>
            </a:lvl1pPr>
          </a:lstStyle>
          <a:p>
            <a:fld id="{A631036A-4758-4DA7-BE82-E9D74097F5DC}" type="slidenum">
              <a:rPr lang="en-US"/>
              <a:pPr/>
              <a:t>‹#›</a:t>
            </a:fld>
            <a:endParaRPr lang="en-US"/>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50838" y="914400"/>
            <a:ext cx="4138612"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914400"/>
            <a:ext cx="4140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BF01182B-12A4-4A81-846B-A58A01017C91}" type="datetime3">
              <a:rPr lang="en-US" smtClean="0"/>
              <a:t>2 November 2007</a:t>
            </a:fld>
            <a:endParaRPr lang="en-US"/>
          </a:p>
        </p:txBody>
      </p:sp>
      <p:sp>
        <p:nvSpPr>
          <p:cNvPr id="6" name="Footer Placeholder 5"/>
          <p:cNvSpPr>
            <a:spLocks noGrp="1"/>
          </p:cNvSpPr>
          <p:nvPr>
            <p:ph type="ftr" sz="quarter" idx="11"/>
          </p:nvPr>
        </p:nvSpPr>
        <p:spPr/>
        <p:txBody>
          <a:bodyPr/>
          <a:lstStyle>
            <a:lvl1pPr>
              <a:defRPr/>
            </a:lvl1pPr>
          </a:lstStyle>
          <a:p>
            <a:r>
              <a:rPr lang="en-US"/>
              <a:t>Enter formulas</a:t>
            </a:r>
          </a:p>
        </p:txBody>
      </p:sp>
      <p:sp>
        <p:nvSpPr>
          <p:cNvPr id="7" name="Slide Number Placeholder 6"/>
          <p:cNvSpPr>
            <a:spLocks noGrp="1"/>
          </p:cNvSpPr>
          <p:nvPr>
            <p:ph type="sldNum" sz="quarter" idx="12"/>
          </p:nvPr>
        </p:nvSpPr>
        <p:spPr/>
        <p:txBody>
          <a:bodyPr/>
          <a:lstStyle>
            <a:lvl1pPr>
              <a:defRPr/>
            </a:lvl1pPr>
          </a:lstStyle>
          <a:p>
            <a:fld id="{B37E0B3F-A629-46C5-90F1-C0CEBBDE500D}" type="slidenum">
              <a:rPr lang="en-US"/>
              <a:pPr/>
              <a:t>‹#›</a:t>
            </a:fld>
            <a:endParaRPr lang="en-US"/>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617DF88E-20E0-486D-8BAC-90E07A815151}" type="datetime3">
              <a:rPr lang="en-US" smtClean="0"/>
              <a:t>2 November 2007</a:t>
            </a:fld>
            <a:endParaRPr lang="en-US"/>
          </a:p>
        </p:txBody>
      </p:sp>
      <p:sp>
        <p:nvSpPr>
          <p:cNvPr id="8" name="Footer Placeholder 7"/>
          <p:cNvSpPr>
            <a:spLocks noGrp="1"/>
          </p:cNvSpPr>
          <p:nvPr>
            <p:ph type="ftr" sz="quarter" idx="11"/>
          </p:nvPr>
        </p:nvSpPr>
        <p:spPr/>
        <p:txBody>
          <a:bodyPr/>
          <a:lstStyle>
            <a:lvl1pPr>
              <a:defRPr/>
            </a:lvl1pPr>
          </a:lstStyle>
          <a:p>
            <a:r>
              <a:rPr lang="en-US"/>
              <a:t>Enter formulas</a:t>
            </a:r>
          </a:p>
        </p:txBody>
      </p:sp>
      <p:sp>
        <p:nvSpPr>
          <p:cNvPr id="9" name="Slide Number Placeholder 8"/>
          <p:cNvSpPr>
            <a:spLocks noGrp="1"/>
          </p:cNvSpPr>
          <p:nvPr>
            <p:ph type="sldNum" sz="quarter" idx="12"/>
          </p:nvPr>
        </p:nvSpPr>
        <p:spPr/>
        <p:txBody>
          <a:bodyPr/>
          <a:lstStyle>
            <a:lvl1pPr>
              <a:defRPr/>
            </a:lvl1pPr>
          </a:lstStyle>
          <a:p>
            <a:fld id="{926A4FAF-BA5A-4A02-B5D6-17E1048E3C65}" type="slidenum">
              <a:rPr lang="en-US"/>
              <a:pPr/>
              <a:t>‹#›</a:t>
            </a:fld>
            <a:endParaRPr lang="en-US"/>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9DC90839-92B1-48F0-A94E-CAB922D01B8D}" type="datetime3">
              <a:rPr lang="en-US" smtClean="0"/>
              <a:t>2 November 2007</a:t>
            </a:fld>
            <a:endParaRPr lang="en-US"/>
          </a:p>
        </p:txBody>
      </p:sp>
      <p:sp>
        <p:nvSpPr>
          <p:cNvPr id="4" name="Footer Placeholder 3"/>
          <p:cNvSpPr>
            <a:spLocks noGrp="1"/>
          </p:cNvSpPr>
          <p:nvPr>
            <p:ph type="ftr" sz="quarter" idx="11"/>
          </p:nvPr>
        </p:nvSpPr>
        <p:spPr/>
        <p:txBody>
          <a:bodyPr/>
          <a:lstStyle>
            <a:lvl1pPr>
              <a:defRPr/>
            </a:lvl1pPr>
          </a:lstStyle>
          <a:p>
            <a:r>
              <a:rPr lang="en-US"/>
              <a:t>Enter formulas</a:t>
            </a:r>
          </a:p>
        </p:txBody>
      </p:sp>
      <p:sp>
        <p:nvSpPr>
          <p:cNvPr id="5" name="Slide Number Placeholder 4"/>
          <p:cNvSpPr>
            <a:spLocks noGrp="1"/>
          </p:cNvSpPr>
          <p:nvPr>
            <p:ph type="sldNum" sz="quarter" idx="12"/>
          </p:nvPr>
        </p:nvSpPr>
        <p:spPr/>
        <p:txBody>
          <a:bodyPr/>
          <a:lstStyle>
            <a:lvl1pPr>
              <a:defRPr/>
            </a:lvl1pPr>
          </a:lstStyle>
          <a:p>
            <a:fld id="{A8E98AD3-8631-40F6-8B2B-0DE76CA858F2}" type="slidenum">
              <a:rPr lang="en-US"/>
              <a:pPr/>
              <a:t>‹#›</a:t>
            </a:fld>
            <a:endParaRPr lang="en-US"/>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98B34F4-BAED-4D1E-AEC0-17EC1F9970C5}" type="datetime3">
              <a:rPr lang="en-US" smtClean="0"/>
              <a:t>2 November 2007</a:t>
            </a:fld>
            <a:endParaRPr lang="en-US"/>
          </a:p>
        </p:txBody>
      </p:sp>
      <p:sp>
        <p:nvSpPr>
          <p:cNvPr id="3" name="Footer Placeholder 2"/>
          <p:cNvSpPr>
            <a:spLocks noGrp="1"/>
          </p:cNvSpPr>
          <p:nvPr>
            <p:ph type="ftr" sz="quarter" idx="11"/>
          </p:nvPr>
        </p:nvSpPr>
        <p:spPr/>
        <p:txBody>
          <a:bodyPr/>
          <a:lstStyle>
            <a:lvl1pPr>
              <a:defRPr/>
            </a:lvl1pPr>
          </a:lstStyle>
          <a:p>
            <a:r>
              <a:rPr lang="en-US"/>
              <a:t>Enter formulas</a:t>
            </a:r>
          </a:p>
        </p:txBody>
      </p:sp>
      <p:sp>
        <p:nvSpPr>
          <p:cNvPr id="4" name="Slide Number Placeholder 3"/>
          <p:cNvSpPr>
            <a:spLocks noGrp="1"/>
          </p:cNvSpPr>
          <p:nvPr>
            <p:ph type="sldNum" sz="quarter" idx="12"/>
          </p:nvPr>
        </p:nvSpPr>
        <p:spPr/>
        <p:txBody>
          <a:bodyPr/>
          <a:lstStyle>
            <a:lvl1pPr>
              <a:defRPr/>
            </a:lvl1pPr>
          </a:lstStyle>
          <a:p>
            <a:fld id="{00BB3FF9-0EBB-466E-96FE-620F8F9F8744}" type="slidenum">
              <a:rPr lang="en-US"/>
              <a:pPr/>
              <a:t>‹#›</a:t>
            </a:fld>
            <a:endParaRPr lang="en-US"/>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A0DF8B7-4F6D-4DB7-B948-38E6C3DFDB10}" type="datetime3">
              <a:rPr lang="en-US" smtClean="0"/>
              <a:t>2 November 2007</a:t>
            </a:fld>
            <a:endParaRPr lang="en-US"/>
          </a:p>
        </p:txBody>
      </p:sp>
      <p:sp>
        <p:nvSpPr>
          <p:cNvPr id="6" name="Footer Placeholder 5"/>
          <p:cNvSpPr>
            <a:spLocks noGrp="1"/>
          </p:cNvSpPr>
          <p:nvPr>
            <p:ph type="ftr" sz="quarter" idx="11"/>
          </p:nvPr>
        </p:nvSpPr>
        <p:spPr/>
        <p:txBody>
          <a:bodyPr/>
          <a:lstStyle>
            <a:lvl1pPr>
              <a:defRPr/>
            </a:lvl1pPr>
          </a:lstStyle>
          <a:p>
            <a:r>
              <a:rPr lang="en-US"/>
              <a:t>Enter formulas</a:t>
            </a:r>
          </a:p>
        </p:txBody>
      </p:sp>
      <p:sp>
        <p:nvSpPr>
          <p:cNvPr id="7" name="Slide Number Placeholder 6"/>
          <p:cNvSpPr>
            <a:spLocks noGrp="1"/>
          </p:cNvSpPr>
          <p:nvPr>
            <p:ph type="sldNum" sz="quarter" idx="12"/>
          </p:nvPr>
        </p:nvSpPr>
        <p:spPr/>
        <p:txBody>
          <a:bodyPr/>
          <a:lstStyle>
            <a:lvl1pPr>
              <a:defRPr/>
            </a:lvl1pPr>
          </a:lstStyle>
          <a:p>
            <a:fld id="{D5293D0A-8756-4DEF-8B5C-10B529872D51}" type="slidenum">
              <a:rPr lang="en-US"/>
              <a:pPr/>
              <a:t>‹#›</a:t>
            </a:fld>
            <a:endParaRPr lang="en-US"/>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C67FE5C-4FFF-4EC0-8CFC-CF81C20A3D83}" type="datetime3">
              <a:rPr lang="en-US" smtClean="0"/>
              <a:t>2 November 2007</a:t>
            </a:fld>
            <a:endParaRPr lang="en-US"/>
          </a:p>
        </p:txBody>
      </p:sp>
      <p:sp>
        <p:nvSpPr>
          <p:cNvPr id="6" name="Footer Placeholder 5"/>
          <p:cNvSpPr>
            <a:spLocks noGrp="1"/>
          </p:cNvSpPr>
          <p:nvPr>
            <p:ph type="ftr" sz="quarter" idx="11"/>
          </p:nvPr>
        </p:nvSpPr>
        <p:spPr/>
        <p:txBody>
          <a:bodyPr/>
          <a:lstStyle>
            <a:lvl1pPr>
              <a:defRPr/>
            </a:lvl1pPr>
          </a:lstStyle>
          <a:p>
            <a:r>
              <a:rPr lang="en-US"/>
              <a:t>Enter formulas</a:t>
            </a:r>
          </a:p>
        </p:txBody>
      </p:sp>
      <p:sp>
        <p:nvSpPr>
          <p:cNvPr id="7" name="Slide Number Placeholder 6"/>
          <p:cNvSpPr>
            <a:spLocks noGrp="1"/>
          </p:cNvSpPr>
          <p:nvPr>
            <p:ph type="sldNum" sz="quarter" idx="12"/>
          </p:nvPr>
        </p:nvSpPr>
        <p:spPr/>
        <p:txBody>
          <a:bodyPr/>
          <a:lstStyle>
            <a:lvl1pPr>
              <a:defRPr/>
            </a:lvl1pPr>
          </a:lstStyle>
          <a:p>
            <a:fld id="{B9D1B3C7-CB09-4453-B812-2B6F1ED56C57}" type="slidenum">
              <a:rPr lang="en-US"/>
              <a:pPr/>
              <a:t>‹#›</a:t>
            </a:fld>
            <a:endParaRPr lang="en-US"/>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5"/>
          <a:srcRect/>
          <a:stretch>
            <a:fillRect r="-16866"/>
          </a:stretch>
        </a:blip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657225"/>
          </a:xfrm>
          <a:prstGeom prst="rect">
            <a:avLst/>
          </a:prstGeom>
          <a:solidFill>
            <a:schemeClr val="tx1"/>
          </a:solidFill>
          <a:ln w="9525" algn="ctr">
            <a:noFill/>
            <a:miter lim="800000"/>
            <a:headEnd/>
            <a:tailEnd/>
          </a:ln>
          <a:effectLst/>
        </p:spPr>
        <p:txBody>
          <a:bodyPr wrap="none" anchor="ctr"/>
          <a:lstStyle/>
          <a:p>
            <a:pPr algn="ctr">
              <a:spcBef>
                <a:spcPct val="20000"/>
              </a:spcBef>
              <a:spcAft>
                <a:spcPct val="75000"/>
              </a:spcAft>
            </a:pPr>
            <a:endParaRPr lang="en-US" sz="2400">
              <a:solidFill>
                <a:schemeClr val="tx2"/>
              </a:solidFill>
            </a:endParaRPr>
          </a:p>
        </p:txBody>
      </p:sp>
      <p:sp>
        <p:nvSpPr>
          <p:cNvPr id="3075" name="Rectangle 3"/>
          <p:cNvSpPr>
            <a:spLocks noChangeArrowheads="1"/>
          </p:cNvSpPr>
          <p:nvPr/>
        </p:nvSpPr>
        <p:spPr bwMode="auto">
          <a:xfrm>
            <a:off x="0" y="6200775"/>
            <a:ext cx="9144000" cy="657225"/>
          </a:xfrm>
          <a:prstGeom prst="rect">
            <a:avLst/>
          </a:prstGeom>
          <a:solidFill>
            <a:schemeClr val="tx1"/>
          </a:solidFill>
          <a:ln w="9525" algn="ctr">
            <a:noFill/>
            <a:miter lim="800000"/>
            <a:headEnd/>
            <a:tailEnd/>
          </a:ln>
          <a:effectLst/>
        </p:spPr>
        <p:txBody>
          <a:bodyPr wrap="none" anchor="ctr"/>
          <a:lstStyle/>
          <a:p>
            <a:pPr algn="ctr">
              <a:spcBef>
                <a:spcPct val="20000"/>
              </a:spcBef>
              <a:spcAft>
                <a:spcPct val="75000"/>
              </a:spcAft>
            </a:pPr>
            <a:endParaRPr lang="en-US" sz="2400">
              <a:solidFill>
                <a:schemeClr val="tx2"/>
              </a:solidFill>
            </a:endParaRPr>
          </a:p>
        </p:txBody>
      </p:sp>
      <p:sp>
        <p:nvSpPr>
          <p:cNvPr id="3076" name="Rectangle 4"/>
          <p:cNvSpPr>
            <a:spLocks noGrp="1" noChangeArrowheads="1"/>
          </p:cNvSpPr>
          <p:nvPr>
            <p:ph type="body" idx="1"/>
          </p:nvPr>
        </p:nvSpPr>
        <p:spPr bwMode="auto">
          <a:xfrm>
            <a:off x="350838" y="914400"/>
            <a:ext cx="8431212"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3077" name="Rectangle 5"/>
          <p:cNvSpPr>
            <a:spLocks noGrp="1" noChangeArrowheads="1"/>
          </p:cNvSpPr>
          <p:nvPr>
            <p:ph type="title"/>
          </p:nvPr>
        </p:nvSpPr>
        <p:spPr bwMode="auto">
          <a:xfrm>
            <a:off x="214313" y="73025"/>
            <a:ext cx="82296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3078" name="Rectangle 6"/>
          <p:cNvSpPr>
            <a:spLocks noGrp="1" noChangeArrowheads="1"/>
          </p:cNvSpPr>
          <p:nvPr>
            <p:ph type="dt" sz="half" idx="2"/>
          </p:nvPr>
        </p:nvSpPr>
        <p:spPr bwMode="auto">
          <a:xfrm>
            <a:off x="457200" y="6200775"/>
            <a:ext cx="21336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1600">
                <a:solidFill>
                  <a:srgbClr val="005AB4"/>
                </a:solidFill>
              </a:defRPr>
            </a:lvl1pPr>
          </a:lstStyle>
          <a:p>
            <a:fld id="{8207D3FA-FB30-40D6-8681-B170E7E58BF2}" type="datetime3">
              <a:rPr lang="en-US" smtClean="0"/>
              <a:t>2 November 2007</a:t>
            </a:fld>
            <a:endParaRPr lang="en-US"/>
          </a:p>
        </p:txBody>
      </p:sp>
      <p:sp>
        <p:nvSpPr>
          <p:cNvPr id="3079" name="Rectangle 7"/>
          <p:cNvSpPr>
            <a:spLocks noGrp="1" noChangeArrowheads="1"/>
          </p:cNvSpPr>
          <p:nvPr>
            <p:ph type="ftr" sz="quarter" idx="3"/>
          </p:nvPr>
        </p:nvSpPr>
        <p:spPr bwMode="auto">
          <a:xfrm>
            <a:off x="2717800" y="6200775"/>
            <a:ext cx="37084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a:defRPr sz="1600">
                <a:solidFill>
                  <a:srgbClr val="005AB4"/>
                </a:solidFill>
              </a:defRPr>
            </a:lvl1pPr>
          </a:lstStyle>
          <a:p>
            <a:r>
              <a:rPr lang="en-US"/>
              <a:t>Enter formulas</a:t>
            </a:r>
          </a:p>
        </p:txBody>
      </p:sp>
      <p:sp>
        <p:nvSpPr>
          <p:cNvPr id="3080" name="Rectangle 8"/>
          <p:cNvSpPr>
            <a:spLocks noGrp="1" noChangeArrowheads="1"/>
          </p:cNvSpPr>
          <p:nvPr>
            <p:ph type="sldNum" sz="quarter" idx="4"/>
          </p:nvPr>
        </p:nvSpPr>
        <p:spPr bwMode="auto">
          <a:xfrm>
            <a:off x="6553200" y="6200775"/>
            <a:ext cx="21336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defRPr sz="1600">
                <a:solidFill>
                  <a:srgbClr val="005AB4"/>
                </a:solidFill>
              </a:defRPr>
            </a:lvl1pPr>
          </a:lstStyle>
          <a:p>
            <a:fld id="{F7D2769D-EA39-4311-ABE6-3B886726E29E}"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ransition spd="med">
    <p:wipe dir="d"/>
  </p:transition>
  <p:hf hdr="0"/>
  <p:txStyles>
    <p:titleStyle>
      <a:lvl1pPr algn="l" rtl="0" eaLnBrk="1" fontAlgn="base" hangingPunct="1">
        <a:spcBef>
          <a:spcPct val="0"/>
        </a:spcBef>
        <a:spcAft>
          <a:spcPct val="0"/>
        </a:spcAft>
        <a:defRPr sz="3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charset="0"/>
        </a:defRPr>
      </a:lvl2pPr>
      <a:lvl3pPr algn="l" rtl="0" eaLnBrk="1" fontAlgn="base" hangingPunct="1">
        <a:spcBef>
          <a:spcPct val="0"/>
        </a:spcBef>
        <a:spcAft>
          <a:spcPct val="0"/>
        </a:spcAft>
        <a:defRPr sz="3200">
          <a:solidFill>
            <a:srgbClr val="005AB4"/>
          </a:solidFill>
          <a:latin typeface="Arial" charset="0"/>
        </a:defRPr>
      </a:lvl3pPr>
      <a:lvl4pPr algn="l" rtl="0" eaLnBrk="1" fontAlgn="base" hangingPunct="1">
        <a:spcBef>
          <a:spcPct val="0"/>
        </a:spcBef>
        <a:spcAft>
          <a:spcPct val="0"/>
        </a:spcAft>
        <a:defRPr sz="3200">
          <a:solidFill>
            <a:srgbClr val="005AB4"/>
          </a:solidFill>
          <a:latin typeface="Arial" charset="0"/>
        </a:defRPr>
      </a:lvl4pPr>
      <a:lvl5pPr algn="l" rtl="0" eaLnBrk="1" fontAlgn="base" hangingPunct="1">
        <a:spcBef>
          <a:spcPct val="0"/>
        </a:spcBef>
        <a:spcAft>
          <a:spcPct val="0"/>
        </a:spcAft>
        <a:defRPr sz="3200">
          <a:solidFill>
            <a:srgbClr val="005AB4"/>
          </a:solidFill>
          <a:latin typeface="Arial" charset="0"/>
        </a:defRPr>
      </a:lvl5pPr>
      <a:lvl6pPr marL="457200" algn="l" rtl="0" eaLnBrk="1" fontAlgn="base" hangingPunct="1">
        <a:spcBef>
          <a:spcPct val="0"/>
        </a:spcBef>
        <a:spcAft>
          <a:spcPct val="0"/>
        </a:spcAft>
        <a:defRPr sz="3200">
          <a:solidFill>
            <a:srgbClr val="005AB4"/>
          </a:solidFill>
          <a:latin typeface="Arial" charset="0"/>
        </a:defRPr>
      </a:lvl6pPr>
      <a:lvl7pPr marL="914400" algn="l" rtl="0" eaLnBrk="1" fontAlgn="base" hangingPunct="1">
        <a:spcBef>
          <a:spcPct val="0"/>
        </a:spcBef>
        <a:spcAft>
          <a:spcPct val="0"/>
        </a:spcAft>
        <a:defRPr sz="3200">
          <a:solidFill>
            <a:srgbClr val="005AB4"/>
          </a:solidFill>
          <a:latin typeface="Arial" charset="0"/>
        </a:defRPr>
      </a:lvl7pPr>
      <a:lvl8pPr marL="1371600" algn="l" rtl="0" eaLnBrk="1" fontAlgn="base" hangingPunct="1">
        <a:spcBef>
          <a:spcPct val="0"/>
        </a:spcBef>
        <a:spcAft>
          <a:spcPct val="0"/>
        </a:spcAft>
        <a:defRPr sz="3200">
          <a:solidFill>
            <a:srgbClr val="005AB4"/>
          </a:solidFill>
          <a:latin typeface="Arial" charset="0"/>
        </a:defRPr>
      </a:lvl8pPr>
      <a:lvl9pPr marL="1828800" algn="l" rtl="0" eaLnBrk="1" fontAlgn="base" hangingPunct="1">
        <a:spcBef>
          <a:spcPct val="0"/>
        </a:spcBef>
        <a:spcAft>
          <a:spcPct val="0"/>
        </a:spcAft>
        <a:defRPr sz="3200">
          <a:solidFill>
            <a:srgbClr val="005AB4"/>
          </a:solidFill>
          <a:latin typeface="Arial" charset="0"/>
        </a:defRPr>
      </a:lvl9pPr>
    </p:titleStyle>
    <p:bodyStyle>
      <a:lvl1pPr marL="342900" indent="-342900" algn="l" rtl="0" eaLnBrk="1" fontAlgn="base" hangingPunct="1">
        <a:spcBef>
          <a:spcPct val="20000"/>
        </a:spcBef>
        <a:spcAft>
          <a:spcPct val="0"/>
        </a:spcAft>
        <a:defRPr sz="2000">
          <a:solidFill>
            <a:schemeClr val="tx1"/>
          </a:solidFill>
          <a:latin typeface="+mn-lt"/>
          <a:ea typeface="+mn-ea"/>
          <a:cs typeface="+mn-cs"/>
        </a:defRPr>
      </a:lvl1pPr>
      <a:lvl2pPr marL="742950" indent="-285750" algn="l" rtl="0" eaLnBrk="1" fontAlgn="base" hangingPunct="1">
        <a:spcBef>
          <a:spcPct val="20000"/>
        </a:spcBef>
        <a:spcAft>
          <a:spcPct val="0"/>
        </a:spcAft>
        <a:defRPr sz="2000">
          <a:solidFill>
            <a:schemeClr val="tx1"/>
          </a:solidFill>
          <a:latin typeface="+mn-lt"/>
        </a:defRPr>
      </a:lvl2pPr>
      <a:lvl3pPr marL="1143000" indent="-228600" algn="l" rtl="0" eaLnBrk="1" fontAlgn="base" hangingPunct="1">
        <a:spcBef>
          <a:spcPct val="20000"/>
        </a:spcBef>
        <a:spcAft>
          <a:spcPct val="0"/>
        </a:spcAft>
        <a:defRPr>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defRPr sz="1400">
          <a:solidFill>
            <a:schemeClr val="tx1"/>
          </a:solidFill>
          <a:latin typeface="+mn-lt"/>
        </a:defRPr>
      </a:lvl5pPr>
      <a:lvl6pPr marL="2514600" indent="-228600" algn="l" rtl="0" eaLnBrk="1" fontAlgn="base" hangingPunct="1">
        <a:spcBef>
          <a:spcPct val="20000"/>
        </a:spcBef>
        <a:spcAft>
          <a:spcPct val="0"/>
        </a:spcAft>
        <a:defRPr sz="1400">
          <a:solidFill>
            <a:schemeClr val="tx1"/>
          </a:solidFill>
          <a:latin typeface="+mn-lt"/>
        </a:defRPr>
      </a:lvl6pPr>
      <a:lvl7pPr marL="2971800" indent="-228600" algn="l" rtl="0" eaLnBrk="1" fontAlgn="base" hangingPunct="1">
        <a:spcBef>
          <a:spcPct val="20000"/>
        </a:spcBef>
        <a:spcAft>
          <a:spcPct val="0"/>
        </a:spcAft>
        <a:defRPr sz="1400">
          <a:solidFill>
            <a:schemeClr val="tx1"/>
          </a:solidFill>
          <a:latin typeface="+mn-lt"/>
        </a:defRPr>
      </a:lvl7pPr>
      <a:lvl8pPr marL="3429000" indent="-228600" algn="l" rtl="0" eaLnBrk="1" fontAlgn="base" hangingPunct="1">
        <a:spcBef>
          <a:spcPct val="20000"/>
        </a:spcBef>
        <a:spcAft>
          <a:spcPct val="0"/>
        </a:spcAft>
        <a:defRPr sz="1400">
          <a:solidFill>
            <a:schemeClr val="tx1"/>
          </a:solidFill>
          <a:latin typeface="+mn-lt"/>
        </a:defRPr>
      </a:lvl8pPr>
      <a:lvl9pPr marL="3886200" indent="-228600" algn="l" rtl="0" eaLnBrk="1" fontAlgn="base" hangingPunct="1">
        <a:spcBef>
          <a:spcPct val="2000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0.png"/><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image" Target="../media/image9.png"/><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9.png"/><Relationship Id="rId4" Type="http://schemas.openxmlformats.org/officeDocument/2006/relationships/oleObject" Target="../embeddings/oleObject6.bin"/></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image" Target="../media/image13.png"/><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vmlDrawing" Target="../drawings/vmlDrawing6.vml"/><Relationship Id="rId6" Type="http://schemas.openxmlformats.org/officeDocument/2006/relationships/oleObject" Target="../embeddings/oleObject9.bin"/><Relationship Id="rId5" Type="http://schemas.openxmlformats.org/officeDocument/2006/relationships/image" Target="../media/image14.png"/><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hyperlink" Target="http://office.microsoft.com/training/Training.aspx?AssetID=RP100745691033&amp;CTT=6&amp;Origin=RC100745681033"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2.xml"/><Relationship Id="rId1" Type="http://schemas.openxmlformats.org/officeDocument/2006/relationships/vmlDrawing" Target="../drawings/vmlDrawing7.vml"/><Relationship Id="rId6" Type="http://schemas.openxmlformats.org/officeDocument/2006/relationships/image" Target="../media/image16.png"/><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2.xml"/><Relationship Id="rId1" Type="http://schemas.openxmlformats.org/officeDocument/2006/relationships/vmlDrawing" Target="../drawings/vmlDrawing8.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image" Target="../media/image16.png"/></Relationships>
</file>

<file path=ppt/slides/_rels/slide3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2.xml"/><Relationship Id="rId1" Type="http://schemas.openxmlformats.org/officeDocument/2006/relationships/vmlDrawing" Target="../drawings/vmlDrawing9.vml"/><Relationship Id="rId5" Type="http://schemas.openxmlformats.org/officeDocument/2006/relationships/image" Target="../media/image17.png"/><Relationship Id="rId4" Type="http://schemas.openxmlformats.org/officeDocument/2006/relationships/oleObject" Target="../embeddings/oleObject14.bin"/></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2.xml"/><Relationship Id="rId1" Type="http://schemas.openxmlformats.org/officeDocument/2006/relationships/vmlDrawing" Target="../drawings/vmlDrawing10.vml"/><Relationship Id="rId5" Type="http://schemas.openxmlformats.org/officeDocument/2006/relationships/oleObject" Target="../embeddings/oleObject15.bin"/><Relationship Id="rId4" Type="http://schemas.openxmlformats.org/officeDocument/2006/relationships/image" Target="../media/image17.png"/></Relationships>
</file>

<file path=ppt/slides/_rels/slide3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2.xml"/><Relationship Id="rId1" Type="http://schemas.openxmlformats.org/officeDocument/2006/relationships/vmlDrawing" Target="../drawings/vmlDrawing11.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image" Target="../media/image18.png"/></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12.xml"/><Relationship Id="rId1" Type="http://schemas.openxmlformats.org/officeDocument/2006/relationships/vmlDrawing" Target="../drawings/vmlDrawing12.vml"/><Relationship Id="rId5" Type="http://schemas.openxmlformats.org/officeDocument/2006/relationships/oleObject" Target="../embeddings/oleObject18.bin"/><Relationship Id="rId4" Type="http://schemas.openxmlformats.org/officeDocument/2006/relationships/image" Target="../media/image18.png"/></Relationships>
</file>

<file path=ppt/slides/_rels/slide39.xml.rels><?xml version="1.0" encoding="UTF-8" standalone="yes"?>
<Relationships xmlns="http://schemas.openxmlformats.org/package/2006/relationships"><Relationship Id="rId3" Type="http://schemas.openxmlformats.org/officeDocument/2006/relationships/hyperlink" Target="http://office.microsoft.com/training/Training.aspx?AssetID=RP100745701033&amp;CTT=6&amp;Origin=RC100745681033"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12.xml"/><Relationship Id="rId1" Type="http://schemas.openxmlformats.org/officeDocument/2006/relationships/vmlDrawing" Target="../drawings/vmlDrawing13.vml"/><Relationship Id="rId6" Type="http://schemas.openxmlformats.org/officeDocument/2006/relationships/oleObject" Target="../embeddings/oleObject20.bin"/><Relationship Id="rId5" Type="http://schemas.openxmlformats.org/officeDocument/2006/relationships/oleObject" Target="../embeddings/oleObject19.bin"/><Relationship Id="rId4" Type="http://schemas.openxmlformats.org/officeDocument/2006/relationships/image" Target="../media/image19.png"/></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49.xml"/><Relationship Id="rId2" Type="http://schemas.openxmlformats.org/officeDocument/2006/relationships/slideLayout" Target="../slideLayouts/slideLayout12.xml"/><Relationship Id="rId1" Type="http://schemas.openxmlformats.org/officeDocument/2006/relationships/vmlDrawing" Target="../drawings/vmlDrawing14.vml"/><Relationship Id="rId6" Type="http://schemas.openxmlformats.org/officeDocument/2006/relationships/oleObject" Target="../embeddings/oleObject22.bin"/><Relationship Id="rId5" Type="http://schemas.openxmlformats.org/officeDocument/2006/relationships/oleObject" Target="../embeddings/oleObject21.bin"/><Relationship Id="rId4" Type="http://schemas.openxmlformats.org/officeDocument/2006/relationships/image" Target="../media/image20.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51.xml"/><Relationship Id="rId1" Type="http://schemas.openxmlformats.org/officeDocument/2006/relationships/slideLayout" Target="../slideLayouts/slideLayout12.xml"/><Relationship Id="rId4" Type="http://schemas.openxmlformats.org/officeDocument/2006/relationships/image" Target="../media/image22.png"/></Relationships>
</file>

<file path=ppt/slides/_rels/slide5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52.xml"/><Relationship Id="rId1" Type="http://schemas.openxmlformats.org/officeDocument/2006/relationships/slideLayout" Target="../slideLayouts/slideLayout12.xml"/><Relationship Id="rId4" Type="http://schemas.openxmlformats.org/officeDocument/2006/relationships/image" Target="../media/image23.png"/></Relationships>
</file>

<file path=ppt/slides/_rels/slide5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55.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56.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3" Type="http://schemas.openxmlformats.org/officeDocument/2006/relationships/hyperlink" Target="http://office.microsoft.com/training/Training.aspx?AssetID=RP100745711033&amp;CTT=6&amp;Origin=RC100745681033" TargetMode="External"/><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3" Type="http://schemas.openxmlformats.org/officeDocument/2006/relationships/hyperlink" Target="http://office.microsoft.com/training/Training.aspx?AssetID=RP100745751033&amp;CTT=6&amp;Origin=RC100745681033" TargetMode="External"/><Relationship Id="rId2" Type="http://schemas.openxmlformats.org/officeDocument/2006/relationships/notesSlide" Target="../notesSlides/notesSlide64.xml"/><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8.png"/><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112838" y="2219325"/>
            <a:ext cx="6919912" cy="1470025"/>
          </a:xfrm>
        </p:spPr>
        <p:txBody>
          <a:bodyPr/>
          <a:lstStyle/>
          <a:p>
            <a:r>
              <a:rPr lang="en-US"/>
              <a:t>Microsoft</a:t>
            </a:r>
            <a:r>
              <a:rPr lang="en-US" sz="2800" baseline="70000">
                <a:cs typeface="Tahoma" pitchFamily="34" charset="0"/>
              </a:rPr>
              <a:t>®</a:t>
            </a:r>
            <a:r>
              <a:rPr lang="en-US"/>
              <a:t> Office </a:t>
            </a:r>
            <a:br>
              <a:rPr lang="en-US"/>
            </a:br>
            <a:r>
              <a:rPr lang="en-US"/>
              <a:t>Excel</a:t>
            </a:r>
            <a:r>
              <a:rPr lang="en-US" sz="2800" baseline="70000">
                <a:cs typeface="Tahoma" pitchFamily="34" charset="0"/>
              </a:rPr>
              <a:t>®</a:t>
            </a:r>
            <a:r>
              <a:rPr lang="en-US"/>
              <a:t> </a:t>
            </a:r>
            <a:r>
              <a:rPr lang="en-US">
                <a:cs typeface="Tahoma" pitchFamily="34" charset="0"/>
              </a:rPr>
              <a:t>2007 Training</a:t>
            </a:r>
          </a:p>
        </p:txBody>
      </p:sp>
      <p:sp>
        <p:nvSpPr>
          <p:cNvPr id="8195" name="Rectangle 3"/>
          <p:cNvSpPr>
            <a:spLocks noGrp="1" noChangeArrowheads="1"/>
          </p:cNvSpPr>
          <p:nvPr>
            <p:ph type="subTitle" idx="1"/>
          </p:nvPr>
        </p:nvSpPr>
        <p:spPr>
          <a:xfrm>
            <a:off x="1371600" y="4291013"/>
            <a:ext cx="6400800" cy="1030287"/>
          </a:xfrm>
        </p:spPr>
        <p:txBody>
          <a:bodyPr/>
          <a:lstStyle/>
          <a:p>
            <a:r>
              <a:rPr lang="en-US" b="1"/>
              <a:t>Enter formulas</a:t>
            </a:r>
          </a:p>
        </p:txBody>
      </p:sp>
      <p:sp>
        <p:nvSpPr>
          <p:cNvPr id="5" name="Text Box 4"/>
          <p:cNvSpPr txBox="1">
            <a:spLocks noChangeArrowheads="1"/>
          </p:cNvSpPr>
          <p:nvPr/>
        </p:nvSpPr>
        <p:spPr bwMode="gray">
          <a:xfrm>
            <a:off x="2019300" y="1201738"/>
            <a:ext cx="5105400" cy="400110"/>
          </a:xfrm>
          <a:prstGeom prst="rect">
            <a:avLst/>
          </a:prstGeom>
          <a:noFill/>
          <a:ln w="9525">
            <a:noFill/>
            <a:miter lim="800000"/>
            <a:headEnd/>
            <a:tailEnd/>
          </a:ln>
          <a:effectLst/>
        </p:spPr>
        <p:txBody>
          <a:bodyPr>
            <a:spAutoFit/>
          </a:bodyPr>
          <a:lstStyle/>
          <a:p>
            <a:pPr algn="ctr">
              <a:spcBef>
                <a:spcPct val="50000"/>
              </a:spcBef>
            </a:pPr>
            <a:r>
              <a:rPr lang="en-US" sz="2000" b="0" dirty="0" smtClean="0">
                <a:latin typeface="Tahoma" pitchFamily="34" charset="0"/>
              </a:rPr>
              <a:t>INLS261 Tools for Information Literacy</a:t>
            </a:r>
            <a:endParaRPr lang="en-US" sz="2000" b="0" dirty="0">
              <a:latin typeface="Tahoma" pitchFamily="34"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1000"/>
                                  </p:stCondLst>
                                  <p:childTnLst>
                                    <p:set>
                                      <p:cBhvr>
                                        <p:cTn id="6" dur="1" fill="hold">
                                          <p:stCondLst>
                                            <p:cond delay="0"/>
                                          </p:stCondLst>
                                        </p:cTn>
                                        <p:tgtEl>
                                          <p:spTgt spid="8194"/>
                                        </p:tgtEl>
                                        <p:attrNameLst>
                                          <p:attrName>style.visibility</p:attrName>
                                        </p:attrNameLst>
                                      </p:cBhvr>
                                      <p:to>
                                        <p:strVal val="visible"/>
                                      </p:to>
                                    </p:set>
                                    <p:animEffect transition="in" filter="slide(fromTop)">
                                      <p:cBhvr>
                                        <p:cTn id="7" dur="500"/>
                                        <p:tgtEl>
                                          <p:spTgt spid="8194"/>
                                        </p:tgtEl>
                                      </p:cBhvr>
                                    </p:animEffect>
                                  </p:childTnLst>
                                </p:cTn>
                              </p:par>
                            </p:childTnLst>
                          </p:cTn>
                        </p:par>
                        <p:par>
                          <p:cTn id="8" fill="hold">
                            <p:stCondLst>
                              <p:cond delay="1500"/>
                            </p:stCondLst>
                            <p:childTnLst>
                              <p:par>
                                <p:cTn id="9" presetID="12" presetClass="entr" presetSubtype="4" fill="hold" grpId="0" nodeType="afterEffect">
                                  <p:stCondLst>
                                    <p:cond delay="1000"/>
                                  </p:stCondLst>
                                  <p:childTnLst>
                                    <p:set>
                                      <p:cBhvr>
                                        <p:cTn id="10" dur="1" fill="hold">
                                          <p:stCondLst>
                                            <p:cond delay="0"/>
                                          </p:stCondLst>
                                        </p:cTn>
                                        <p:tgtEl>
                                          <p:spTgt spid="8195">
                                            <p:txEl>
                                              <p:pRg st="0" end="0"/>
                                            </p:txEl>
                                          </p:spTgt>
                                        </p:tgtEl>
                                        <p:attrNameLst>
                                          <p:attrName>style.visibility</p:attrName>
                                        </p:attrNameLst>
                                      </p:cBhvr>
                                      <p:to>
                                        <p:strVal val="visible"/>
                                      </p:to>
                                    </p:set>
                                    <p:animEffect transition="in" filter="slide(fromBottom)">
                                      <p:cBhvr>
                                        <p:cTn id="11" dur="500"/>
                                        <p:tgtEl>
                                          <p:spTgt spid="8195">
                                            <p:txEl>
                                              <p:pRg st="0" end="0"/>
                                            </p:txEl>
                                          </p:spTgt>
                                        </p:tgtEl>
                                      </p:cBhvr>
                                    </p:animEffect>
                                  </p:childTnLst>
                                </p:cTn>
                              </p:par>
                            </p:childTnLst>
                          </p:cTn>
                        </p:par>
                        <p:par>
                          <p:cTn id="12" fill="hold">
                            <p:stCondLst>
                              <p:cond delay="3000"/>
                            </p:stCondLst>
                            <p:childTnLst>
                              <p:par>
                                <p:cTn id="13" presetID="17" presetClass="entr" presetSubtype="1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build="p" autoUpdateAnimBg="0" advAuto="1000"/>
      <p:bldP spid="5"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 name="Footer Placeholder 5"/>
          <p:cNvSpPr>
            <a:spLocks noGrp="1"/>
          </p:cNvSpPr>
          <p:nvPr>
            <p:ph type="ftr" sz="quarter" idx="11"/>
          </p:nvPr>
        </p:nvSpPr>
        <p:spPr/>
        <p:txBody>
          <a:bodyPr/>
          <a:lstStyle/>
          <a:p>
            <a:r>
              <a:rPr lang="en-US"/>
              <a:t>Enter formulas</a:t>
            </a:r>
          </a:p>
        </p:txBody>
      </p:sp>
      <p:sp>
        <p:nvSpPr>
          <p:cNvPr id="27650" name="Rectangle 2"/>
          <p:cNvSpPr>
            <a:spLocks noGrp="1" noChangeArrowheads="1"/>
          </p:cNvSpPr>
          <p:nvPr>
            <p:ph type="title"/>
          </p:nvPr>
        </p:nvSpPr>
        <p:spPr>
          <a:xfrm>
            <a:off x="239713" y="63500"/>
            <a:ext cx="8904287" cy="614363"/>
          </a:xfrm>
        </p:spPr>
        <p:txBody>
          <a:bodyPr/>
          <a:lstStyle/>
          <a:p>
            <a:r>
              <a:rPr lang="en-US"/>
              <a:t>Use other math operators</a:t>
            </a:r>
          </a:p>
        </p:txBody>
      </p:sp>
      <p:sp>
        <p:nvSpPr>
          <p:cNvPr id="27651"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To do more than add, use other math operators as you type formulas into worksheet cells. </a:t>
            </a:r>
          </a:p>
          <a:p>
            <a:pPr>
              <a:spcBef>
                <a:spcPct val="20000"/>
              </a:spcBef>
              <a:spcAft>
                <a:spcPct val="75000"/>
              </a:spcAft>
            </a:pPr>
            <a:r>
              <a:rPr lang="en-US" sz="2000"/>
              <a:t>Excel uses familiar signs to build formulas. </a:t>
            </a:r>
          </a:p>
        </p:txBody>
      </p:sp>
      <p:sp>
        <p:nvSpPr>
          <p:cNvPr id="27655"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7658" name="Rectangle 10"/>
          <p:cNvSpPr>
            <a:spLocks noChangeArrowheads="1"/>
          </p:cNvSpPr>
          <p:nvPr/>
        </p:nvSpPr>
        <p:spPr bwMode="auto">
          <a:xfrm>
            <a:off x="277813" y="3994150"/>
            <a:ext cx="5926137" cy="164306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As the table shows, use a minus sign (-) to subtract, an asterisk (*) to multiply, and a forward slash (/) to divide. </a:t>
            </a:r>
          </a:p>
          <a:p>
            <a:pPr>
              <a:spcBef>
                <a:spcPct val="20000"/>
              </a:spcBef>
              <a:spcAft>
                <a:spcPct val="75000"/>
              </a:spcAft>
            </a:pPr>
            <a:r>
              <a:rPr lang="en-US">
                <a:solidFill>
                  <a:srgbClr val="FFCC00"/>
                </a:solidFill>
              </a:rPr>
              <a:t>Remember to always start each formula with an equal sign.</a:t>
            </a:r>
          </a:p>
        </p:txBody>
      </p:sp>
      <p:graphicFrame>
        <p:nvGraphicFramePr>
          <p:cNvPr id="27659" name="Group 11"/>
          <p:cNvGraphicFramePr>
            <a:graphicFrameLocks noGrp="1"/>
          </p:cNvGraphicFramePr>
          <p:nvPr>
            <p:ph sz="half" idx="1"/>
          </p:nvPr>
        </p:nvGraphicFramePr>
        <p:xfrm>
          <a:off x="354013" y="939800"/>
          <a:ext cx="5699125" cy="2927350"/>
        </p:xfrm>
        <a:graphic>
          <a:graphicData uri="http://schemas.openxmlformats.org/drawingml/2006/table">
            <a:tbl>
              <a:tblPr/>
              <a:tblGrid>
                <a:gridCol w="2728912"/>
                <a:gridCol w="2970213"/>
              </a:tblGrid>
              <a:tr h="585788">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000000"/>
                          </a:solidFill>
                          <a:effectLst/>
                          <a:latin typeface="Arial" charset="0"/>
                        </a:rPr>
                        <a:t>Math operators</a:t>
                      </a:r>
                    </a:p>
                  </a:txBody>
                  <a:tcPr anchor="b" horzOverflow="overflow">
                    <a:lnL w="28575" cap="flat" cmpd="sng" algn="ctr">
                      <a:solidFill>
                        <a:srgbClr val="555462"/>
                      </a:solidFill>
                      <a:prstDash val="solid"/>
                      <a:round/>
                      <a:headEnd type="none" w="med" len="med"/>
                      <a:tailEnd type="none" w="med" len="med"/>
                    </a:lnL>
                    <a:lnR w="28575" cap="flat" cmpd="sng" algn="ctr">
                      <a:solidFill>
                        <a:srgbClr val="555462"/>
                      </a:solidFill>
                      <a:prstDash val="solid"/>
                      <a:round/>
                      <a:headEnd type="none" w="med" len="med"/>
                      <a:tailEnd type="none" w="med" len="med"/>
                    </a:lnR>
                    <a:lnT w="28575" cap="flat" cmpd="sng" algn="ctr">
                      <a:solidFill>
                        <a:srgbClr val="555462"/>
                      </a:solidFill>
                      <a:prstDash val="solid"/>
                      <a:round/>
                      <a:headEnd type="none" w="med" len="med"/>
                      <a:tailEnd type="none" w="med" len="med"/>
                    </a:lnT>
                    <a:lnB w="28575" cap="flat" cmpd="sng" algn="ctr">
                      <a:solidFill>
                        <a:srgbClr val="555462"/>
                      </a:solidFill>
                      <a:prstDash val="solid"/>
                      <a:round/>
                      <a:headEnd type="none" w="med" len="med"/>
                      <a:tailEnd type="none" w="med" len="med"/>
                    </a:lnB>
                    <a:lnTlToBr>
                      <a:noFill/>
                    </a:lnTlToBr>
                    <a:lnBlToTr>
                      <a:noFill/>
                    </a:lnBlToTr>
                    <a:solidFill>
                      <a:schemeClr val="tx1"/>
                    </a:solidFill>
                  </a:tcPr>
                </a:tc>
                <a:tc hMerge="1">
                  <a:txBody>
                    <a:bodyPr/>
                    <a:lstStyle/>
                    <a:p>
                      <a:endParaRPr lang="en-US"/>
                    </a:p>
                  </a:txBody>
                  <a:tcPr/>
                </a:tc>
              </a:tr>
              <a:tr h="585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Add (+)</a:t>
                      </a:r>
                    </a:p>
                  </a:txBody>
                  <a:tcPr horzOverflow="overflow">
                    <a:lnL w="28575" cap="flat" cmpd="sng" algn="ctr">
                      <a:solidFill>
                        <a:srgbClr val="555462"/>
                      </a:solidFill>
                      <a:prstDash val="solid"/>
                      <a:round/>
                      <a:headEnd type="none" w="med" len="med"/>
                      <a:tailEnd type="none" w="med" len="med"/>
                    </a:lnL>
                    <a:lnR w="28575" cap="flat" cmpd="sng" algn="ctr">
                      <a:solidFill>
                        <a:srgbClr val="555462"/>
                      </a:solidFill>
                      <a:prstDash val="solid"/>
                      <a:round/>
                      <a:headEnd type="none" w="med" len="med"/>
                      <a:tailEnd type="none" w="med" len="med"/>
                    </a:lnR>
                    <a:lnT w="28575" cap="flat" cmpd="sng" algn="ctr">
                      <a:solidFill>
                        <a:srgbClr val="555462"/>
                      </a:solidFill>
                      <a:prstDash val="solid"/>
                      <a:round/>
                      <a:headEnd type="none" w="med" len="med"/>
                      <a:tailEnd type="none" w="med" len="med"/>
                    </a:lnT>
                    <a:lnB w="28575" cap="flat" cmpd="sng" algn="ctr">
                      <a:solidFill>
                        <a:srgbClr val="55546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=10+5</a:t>
                      </a:r>
                    </a:p>
                  </a:txBody>
                  <a:tcPr horzOverflow="overflow">
                    <a:lnL w="28575" cap="flat" cmpd="sng" algn="ctr">
                      <a:solidFill>
                        <a:srgbClr val="555462"/>
                      </a:solidFill>
                      <a:prstDash val="solid"/>
                      <a:round/>
                      <a:headEnd type="none" w="med" len="med"/>
                      <a:tailEnd type="none" w="med" len="med"/>
                    </a:lnL>
                    <a:lnR w="28575" cap="flat" cmpd="sng" algn="ctr">
                      <a:solidFill>
                        <a:srgbClr val="555462"/>
                      </a:solidFill>
                      <a:prstDash val="solid"/>
                      <a:round/>
                      <a:headEnd type="none" w="med" len="med"/>
                      <a:tailEnd type="none" w="med" len="med"/>
                    </a:lnR>
                    <a:lnT w="28575" cap="flat" cmpd="sng" algn="ctr">
                      <a:solidFill>
                        <a:srgbClr val="555462"/>
                      </a:solidFill>
                      <a:prstDash val="solid"/>
                      <a:round/>
                      <a:headEnd type="none" w="med" len="med"/>
                      <a:tailEnd type="none" w="med" len="med"/>
                    </a:lnT>
                    <a:lnB w="28575" cap="flat" cmpd="sng" algn="ctr">
                      <a:solidFill>
                        <a:srgbClr val="555462"/>
                      </a:solidFill>
                      <a:prstDash val="solid"/>
                      <a:round/>
                      <a:headEnd type="none" w="med" len="med"/>
                      <a:tailEnd type="none" w="med" len="med"/>
                    </a:lnB>
                    <a:lnTlToBr>
                      <a:noFill/>
                    </a:lnTlToBr>
                    <a:lnBlToTr>
                      <a:noFill/>
                    </a:lnBlToTr>
                    <a:solidFill>
                      <a:schemeClr val="tx1"/>
                    </a:solidFill>
                  </a:tcPr>
                </a:tc>
              </a:tr>
              <a:tr h="584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Subtract (-)</a:t>
                      </a:r>
                    </a:p>
                  </a:txBody>
                  <a:tcPr horzOverflow="overflow">
                    <a:lnL w="28575" cap="flat" cmpd="sng" algn="ctr">
                      <a:solidFill>
                        <a:srgbClr val="555462"/>
                      </a:solidFill>
                      <a:prstDash val="solid"/>
                      <a:round/>
                      <a:headEnd type="none" w="med" len="med"/>
                      <a:tailEnd type="none" w="med" len="med"/>
                    </a:lnL>
                    <a:lnR w="28575" cap="flat" cmpd="sng" algn="ctr">
                      <a:solidFill>
                        <a:srgbClr val="555462"/>
                      </a:solidFill>
                      <a:prstDash val="solid"/>
                      <a:round/>
                      <a:headEnd type="none" w="med" len="med"/>
                      <a:tailEnd type="none" w="med" len="med"/>
                    </a:lnR>
                    <a:lnT w="28575" cap="flat" cmpd="sng" algn="ctr">
                      <a:solidFill>
                        <a:srgbClr val="555462"/>
                      </a:solidFill>
                      <a:prstDash val="solid"/>
                      <a:round/>
                      <a:headEnd type="none" w="med" len="med"/>
                      <a:tailEnd type="none" w="med" len="med"/>
                    </a:lnT>
                    <a:lnB w="28575" cap="flat" cmpd="sng" algn="ctr">
                      <a:solidFill>
                        <a:srgbClr val="55546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=10-5</a:t>
                      </a:r>
                    </a:p>
                  </a:txBody>
                  <a:tcPr horzOverflow="overflow">
                    <a:lnL w="28575" cap="flat" cmpd="sng" algn="ctr">
                      <a:solidFill>
                        <a:srgbClr val="555462"/>
                      </a:solidFill>
                      <a:prstDash val="solid"/>
                      <a:round/>
                      <a:headEnd type="none" w="med" len="med"/>
                      <a:tailEnd type="none" w="med" len="med"/>
                    </a:lnL>
                    <a:lnR w="28575" cap="flat" cmpd="sng" algn="ctr">
                      <a:solidFill>
                        <a:srgbClr val="555462"/>
                      </a:solidFill>
                      <a:prstDash val="solid"/>
                      <a:round/>
                      <a:headEnd type="none" w="med" len="med"/>
                      <a:tailEnd type="none" w="med" len="med"/>
                    </a:lnR>
                    <a:lnT w="28575" cap="flat" cmpd="sng" algn="ctr">
                      <a:solidFill>
                        <a:srgbClr val="555462"/>
                      </a:solidFill>
                      <a:prstDash val="solid"/>
                      <a:round/>
                      <a:headEnd type="none" w="med" len="med"/>
                      <a:tailEnd type="none" w="med" len="med"/>
                    </a:lnT>
                    <a:lnB w="28575" cap="flat" cmpd="sng" algn="ctr">
                      <a:solidFill>
                        <a:srgbClr val="555462"/>
                      </a:solidFill>
                      <a:prstDash val="solid"/>
                      <a:round/>
                      <a:headEnd type="none" w="med" len="med"/>
                      <a:tailEnd type="none" w="med" len="med"/>
                    </a:lnB>
                    <a:lnTlToBr>
                      <a:noFill/>
                    </a:lnTlToBr>
                    <a:lnBlToTr>
                      <a:noFill/>
                    </a:lnBlToTr>
                    <a:solidFill>
                      <a:schemeClr val="tx1"/>
                    </a:solidFill>
                  </a:tcPr>
                </a:tc>
              </a:tr>
              <a:tr h="585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Multiply (*)</a:t>
                      </a:r>
                    </a:p>
                  </a:txBody>
                  <a:tcPr horzOverflow="overflow">
                    <a:lnL w="28575" cap="flat" cmpd="sng" algn="ctr">
                      <a:solidFill>
                        <a:srgbClr val="555462"/>
                      </a:solidFill>
                      <a:prstDash val="solid"/>
                      <a:round/>
                      <a:headEnd type="none" w="med" len="med"/>
                      <a:tailEnd type="none" w="med" len="med"/>
                    </a:lnL>
                    <a:lnR w="28575" cap="flat" cmpd="sng" algn="ctr">
                      <a:solidFill>
                        <a:srgbClr val="555462"/>
                      </a:solidFill>
                      <a:prstDash val="solid"/>
                      <a:round/>
                      <a:headEnd type="none" w="med" len="med"/>
                      <a:tailEnd type="none" w="med" len="med"/>
                    </a:lnR>
                    <a:lnT w="28575" cap="flat" cmpd="sng" algn="ctr">
                      <a:solidFill>
                        <a:srgbClr val="555462"/>
                      </a:solidFill>
                      <a:prstDash val="solid"/>
                      <a:round/>
                      <a:headEnd type="none" w="med" len="med"/>
                      <a:tailEnd type="none" w="med" len="med"/>
                    </a:lnT>
                    <a:lnB w="28575" cap="flat" cmpd="sng" algn="ctr">
                      <a:solidFill>
                        <a:srgbClr val="55546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=10*5</a:t>
                      </a:r>
                    </a:p>
                  </a:txBody>
                  <a:tcPr horzOverflow="overflow">
                    <a:lnL w="28575" cap="flat" cmpd="sng" algn="ctr">
                      <a:solidFill>
                        <a:srgbClr val="555462"/>
                      </a:solidFill>
                      <a:prstDash val="solid"/>
                      <a:round/>
                      <a:headEnd type="none" w="med" len="med"/>
                      <a:tailEnd type="none" w="med" len="med"/>
                    </a:lnL>
                    <a:lnR w="28575" cap="flat" cmpd="sng" algn="ctr">
                      <a:solidFill>
                        <a:srgbClr val="555462"/>
                      </a:solidFill>
                      <a:prstDash val="solid"/>
                      <a:round/>
                      <a:headEnd type="none" w="med" len="med"/>
                      <a:tailEnd type="none" w="med" len="med"/>
                    </a:lnR>
                    <a:lnT w="28575" cap="flat" cmpd="sng" algn="ctr">
                      <a:solidFill>
                        <a:srgbClr val="555462"/>
                      </a:solidFill>
                      <a:prstDash val="solid"/>
                      <a:round/>
                      <a:headEnd type="none" w="med" len="med"/>
                      <a:tailEnd type="none" w="med" len="med"/>
                    </a:lnT>
                    <a:lnB w="28575" cap="flat" cmpd="sng" algn="ctr">
                      <a:solidFill>
                        <a:srgbClr val="555462"/>
                      </a:solidFill>
                      <a:prstDash val="solid"/>
                      <a:round/>
                      <a:headEnd type="none" w="med" len="med"/>
                      <a:tailEnd type="none" w="med" len="med"/>
                    </a:lnB>
                    <a:lnTlToBr>
                      <a:noFill/>
                    </a:lnTlToBr>
                    <a:lnBlToTr>
                      <a:noFill/>
                    </a:lnBlToTr>
                    <a:solidFill>
                      <a:schemeClr val="tx1"/>
                    </a:solidFill>
                  </a:tcPr>
                </a:tc>
              </a:tr>
              <a:tr h="5857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Divide (/)</a:t>
                      </a:r>
                    </a:p>
                  </a:txBody>
                  <a:tcPr horzOverflow="overflow">
                    <a:lnL w="28575" cap="flat" cmpd="sng" algn="ctr">
                      <a:solidFill>
                        <a:srgbClr val="555462"/>
                      </a:solidFill>
                      <a:prstDash val="solid"/>
                      <a:round/>
                      <a:headEnd type="none" w="med" len="med"/>
                      <a:tailEnd type="none" w="med" len="med"/>
                    </a:lnL>
                    <a:lnR w="28575" cap="flat" cmpd="sng" algn="ctr">
                      <a:solidFill>
                        <a:srgbClr val="555462"/>
                      </a:solidFill>
                      <a:prstDash val="solid"/>
                      <a:round/>
                      <a:headEnd type="none" w="med" len="med"/>
                      <a:tailEnd type="none" w="med" len="med"/>
                    </a:lnR>
                    <a:lnT w="28575" cap="flat" cmpd="sng" algn="ctr">
                      <a:solidFill>
                        <a:srgbClr val="555462"/>
                      </a:solidFill>
                      <a:prstDash val="solid"/>
                      <a:round/>
                      <a:headEnd type="none" w="med" len="med"/>
                      <a:tailEnd type="none" w="med" len="med"/>
                    </a:lnT>
                    <a:lnB w="28575" cap="flat" cmpd="sng" algn="ctr">
                      <a:solidFill>
                        <a:srgbClr val="55546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=10/5</a:t>
                      </a:r>
                    </a:p>
                  </a:txBody>
                  <a:tcPr horzOverflow="overflow">
                    <a:lnL w="28575" cap="flat" cmpd="sng" algn="ctr">
                      <a:solidFill>
                        <a:srgbClr val="555462"/>
                      </a:solidFill>
                      <a:prstDash val="solid"/>
                      <a:round/>
                      <a:headEnd type="none" w="med" len="med"/>
                      <a:tailEnd type="none" w="med" len="med"/>
                    </a:lnL>
                    <a:lnR w="28575" cap="flat" cmpd="sng" algn="ctr">
                      <a:solidFill>
                        <a:srgbClr val="555462"/>
                      </a:solidFill>
                      <a:prstDash val="solid"/>
                      <a:round/>
                      <a:headEnd type="none" w="med" len="med"/>
                      <a:tailEnd type="none" w="med" len="med"/>
                    </a:lnR>
                    <a:lnT w="28575" cap="flat" cmpd="sng" algn="ctr">
                      <a:solidFill>
                        <a:srgbClr val="555462"/>
                      </a:solidFill>
                      <a:prstDash val="solid"/>
                      <a:round/>
                      <a:headEnd type="none" w="med" len="med"/>
                      <a:tailEnd type="none" w="med" len="med"/>
                    </a:lnT>
                    <a:lnB w="28575" cap="flat" cmpd="sng" algn="ctr">
                      <a:solidFill>
                        <a:srgbClr val="555462"/>
                      </a:solidFill>
                      <a:prstDash val="solid"/>
                      <a:round/>
                      <a:headEnd type="none" w="med" len="med"/>
                      <a:tailEnd type="none" w="med" len="med"/>
                    </a:lnB>
                    <a:lnTlToBr>
                      <a:noFill/>
                    </a:lnTlToBr>
                    <a:lnBlToTr>
                      <a:noFill/>
                    </a:lnBlToTr>
                    <a:solidFill>
                      <a:schemeClr val="tx1"/>
                    </a:solidFill>
                  </a:tcPr>
                </a:tc>
              </a:tr>
            </a:tbl>
          </a:graphicData>
        </a:graphic>
      </p:graphicFrame>
      <p:sp>
        <p:nvSpPr>
          <p:cNvPr id="27" name="Date Placeholder 26"/>
          <p:cNvSpPr>
            <a:spLocks noGrp="1"/>
          </p:cNvSpPr>
          <p:nvPr>
            <p:ph type="dt" sz="half" idx="10"/>
          </p:nvPr>
        </p:nvSpPr>
        <p:spPr/>
        <p:txBody>
          <a:bodyPr/>
          <a:lstStyle/>
          <a:p>
            <a:fld id="{9B09F33C-8083-4C76-9E37-E8939A3AC719}" type="datetime3">
              <a:rPr lang="en-US" smtClean="0"/>
              <a:t>2 November 2007</a:t>
            </a:fld>
            <a:endParaRPr lang="en-US"/>
          </a:p>
        </p:txBody>
      </p:sp>
      <p:sp>
        <p:nvSpPr>
          <p:cNvPr id="28" name="Slide Number Placeholder 27"/>
          <p:cNvSpPr>
            <a:spLocks noGrp="1"/>
          </p:cNvSpPr>
          <p:nvPr>
            <p:ph type="sldNum" sz="quarter" idx="12"/>
          </p:nvPr>
        </p:nvSpPr>
        <p:spPr/>
        <p:txBody>
          <a:bodyPr/>
          <a:lstStyle/>
          <a:p>
            <a:fld id="{9702422F-6171-4F3B-A56D-64D45A948476}" type="slidenum">
              <a:rPr lang="en-US" smtClean="0"/>
              <a:pPr/>
              <a:t>10</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7659"/>
                                        </p:tgtEl>
                                        <p:attrNameLst>
                                          <p:attrName>style.visibility</p:attrName>
                                        </p:attrNameLst>
                                      </p:cBhvr>
                                      <p:to>
                                        <p:strVal val="visible"/>
                                      </p:to>
                                    </p:set>
                                    <p:animEffect transition="in" filter="slide(fromTop)">
                                      <p:cBhvr>
                                        <p:cTn id="7" dur="500"/>
                                        <p:tgtEl>
                                          <p:spTgt spid="2765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slide(fromTop)">
                                      <p:cBhvr>
                                        <p:cTn id="12" dur="500"/>
                                        <p:tgtEl>
                                          <p:spTgt spid="2765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27651">
                                            <p:txEl>
                                              <p:pRg st="1" end="1"/>
                                            </p:txEl>
                                          </p:spTgt>
                                        </p:tgtEl>
                                        <p:attrNameLst>
                                          <p:attrName>style.visibility</p:attrName>
                                        </p:attrNameLst>
                                      </p:cBhvr>
                                      <p:to>
                                        <p:strVal val="visible"/>
                                      </p:to>
                                    </p:set>
                                    <p:animEffect transition="in" filter="slide(fromTop)">
                                      <p:cBhvr>
                                        <p:cTn id="17" dur="500"/>
                                        <p:tgtEl>
                                          <p:spTgt spid="2765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27658">
                                            <p:txEl>
                                              <p:pRg st="0" end="0"/>
                                            </p:txEl>
                                          </p:spTgt>
                                        </p:tgtEl>
                                        <p:attrNameLst>
                                          <p:attrName>style.visibility</p:attrName>
                                        </p:attrNameLst>
                                      </p:cBhvr>
                                      <p:to>
                                        <p:strVal val="visible"/>
                                      </p:to>
                                    </p:set>
                                    <p:animEffect transition="in" filter="slide(fromLeft)">
                                      <p:cBhvr>
                                        <p:cTn id="22" dur="500"/>
                                        <p:tgtEl>
                                          <p:spTgt spid="2765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27658">
                                            <p:txEl>
                                              <p:pRg st="1" end="1"/>
                                            </p:txEl>
                                          </p:spTgt>
                                        </p:tgtEl>
                                        <p:attrNameLst>
                                          <p:attrName>style.visibility</p:attrName>
                                        </p:attrNameLst>
                                      </p:cBhvr>
                                      <p:to>
                                        <p:strVal val="visible"/>
                                      </p:to>
                                    </p:set>
                                    <p:animEffect transition="in" filter="slide(fromLeft)">
                                      <p:cBhvr>
                                        <p:cTn id="27" dur="500"/>
                                        <p:tgtEl>
                                          <p:spTgt spid="276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P spid="27658"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Footer Placeholder 5"/>
          <p:cNvSpPr>
            <a:spLocks noGrp="1"/>
          </p:cNvSpPr>
          <p:nvPr>
            <p:ph type="ftr" sz="quarter" idx="11"/>
          </p:nvPr>
        </p:nvSpPr>
        <p:spPr/>
        <p:txBody>
          <a:bodyPr/>
          <a:lstStyle/>
          <a:p>
            <a:r>
              <a:rPr lang="en-US"/>
              <a:t>Enter formulas</a:t>
            </a:r>
          </a:p>
        </p:txBody>
      </p:sp>
      <p:sp>
        <p:nvSpPr>
          <p:cNvPr id="31746" name="Rectangle 2"/>
          <p:cNvSpPr>
            <a:spLocks noGrp="1" noChangeArrowheads="1"/>
          </p:cNvSpPr>
          <p:nvPr>
            <p:ph type="title"/>
          </p:nvPr>
        </p:nvSpPr>
        <p:spPr>
          <a:xfrm>
            <a:off x="257175" y="63500"/>
            <a:ext cx="8904288" cy="614363"/>
          </a:xfrm>
        </p:spPr>
        <p:txBody>
          <a:bodyPr/>
          <a:lstStyle/>
          <a:p>
            <a:r>
              <a:rPr lang="en-US"/>
              <a:t>Total all the values in a column</a:t>
            </a:r>
          </a:p>
        </p:txBody>
      </p:sp>
      <p:sp>
        <p:nvSpPr>
          <p:cNvPr id="31747"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To add up the total of expenses for January, you don’t have to type all those values again.</a:t>
            </a:r>
          </a:p>
          <a:p>
            <a:pPr>
              <a:spcBef>
                <a:spcPct val="20000"/>
              </a:spcBef>
              <a:spcAft>
                <a:spcPct val="75000"/>
              </a:spcAft>
            </a:pPr>
            <a:r>
              <a:rPr lang="en-US" sz="2000"/>
              <a:t>Instead, you can use a prewritten formula called a </a:t>
            </a:r>
            <a:r>
              <a:rPr lang="en-US" sz="2000" b="1"/>
              <a:t>function</a:t>
            </a:r>
            <a:r>
              <a:rPr lang="en-US" sz="2000"/>
              <a:t>. </a:t>
            </a:r>
          </a:p>
        </p:txBody>
      </p:sp>
      <p:graphicFrame>
        <p:nvGraphicFramePr>
          <p:cNvPr id="31748" name="Object 4"/>
          <p:cNvGraphicFramePr>
            <a:graphicFrameLocks noChangeAspect="1"/>
          </p:cNvGraphicFramePr>
          <p:nvPr/>
        </p:nvGraphicFramePr>
        <p:xfrm>
          <a:off x="339725" y="4535488"/>
          <a:ext cx="269875" cy="303212"/>
        </p:xfrm>
        <a:graphic>
          <a:graphicData uri="http://schemas.openxmlformats.org/presentationml/2006/ole">
            <p:oleObj spid="_x0000_s31748" name="Visio" r:id="rId4" imgW="270231" imgH="303063" progId="Visio.Drawing.11">
              <p:embed/>
            </p:oleObj>
          </a:graphicData>
        </a:graphic>
      </p:graphicFrame>
      <p:graphicFrame>
        <p:nvGraphicFramePr>
          <p:cNvPr id="31749" name="Object 5"/>
          <p:cNvGraphicFramePr>
            <a:graphicFrameLocks noChangeAspect="1"/>
          </p:cNvGraphicFramePr>
          <p:nvPr/>
        </p:nvGraphicFramePr>
        <p:xfrm>
          <a:off x="339725" y="5272088"/>
          <a:ext cx="269875" cy="303212"/>
        </p:xfrm>
        <a:graphic>
          <a:graphicData uri="http://schemas.openxmlformats.org/presentationml/2006/ole">
            <p:oleObj spid="_x0000_s31749" name="Visio" r:id="rId5" imgW="270231" imgH="303063" progId="Visio.Drawing.11">
              <p:embed/>
            </p:oleObj>
          </a:graphicData>
        </a:graphic>
      </p:graphicFrame>
      <p:sp>
        <p:nvSpPr>
          <p:cNvPr id="31751"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31753" name="Rectangle 9"/>
          <p:cNvSpPr>
            <a:spLocks noChangeArrowheads="1"/>
          </p:cNvSpPr>
          <p:nvPr/>
        </p:nvSpPr>
        <p:spPr bwMode="auto">
          <a:xfrm>
            <a:off x="676275" y="4502150"/>
            <a:ext cx="5940425" cy="641350"/>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On the </a:t>
            </a:r>
            <a:r>
              <a:rPr lang="en-US" b="1">
                <a:solidFill>
                  <a:srgbClr val="FFCC00"/>
                </a:solidFill>
              </a:rPr>
              <a:t>Home</a:t>
            </a:r>
            <a:r>
              <a:rPr lang="en-US">
                <a:solidFill>
                  <a:srgbClr val="FFCC00"/>
                </a:solidFill>
              </a:rPr>
              <a:t> tab, click the </a:t>
            </a:r>
            <a:r>
              <a:rPr lang="en-US" b="1">
                <a:solidFill>
                  <a:srgbClr val="FFCC00"/>
                </a:solidFill>
              </a:rPr>
              <a:t>Sum</a:t>
            </a:r>
            <a:r>
              <a:rPr lang="en-US">
                <a:solidFill>
                  <a:srgbClr val="FFCC00"/>
                </a:solidFill>
              </a:rPr>
              <a:t> button       in the </a:t>
            </a:r>
            <a:r>
              <a:rPr lang="en-US" b="1">
                <a:solidFill>
                  <a:srgbClr val="FFCC00"/>
                </a:solidFill>
              </a:rPr>
              <a:t>Editing </a:t>
            </a:r>
            <a:r>
              <a:rPr lang="en-US">
                <a:solidFill>
                  <a:srgbClr val="FFCC00"/>
                </a:solidFill>
              </a:rPr>
              <a:t>group.</a:t>
            </a:r>
          </a:p>
        </p:txBody>
      </p:sp>
      <p:sp>
        <p:nvSpPr>
          <p:cNvPr id="31754" name="Rectangle 10"/>
          <p:cNvSpPr>
            <a:spLocks noChangeArrowheads="1"/>
          </p:cNvSpPr>
          <p:nvPr/>
        </p:nvSpPr>
        <p:spPr bwMode="auto">
          <a:xfrm>
            <a:off x="277813" y="3994150"/>
            <a:ext cx="5926137" cy="4508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To get the January total, click in cell B7 and then:</a:t>
            </a:r>
          </a:p>
        </p:txBody>
      </p:sp>
      <p:pic>
        <p:nvPicPr>
          <p:cNvPr id="31755" name="Picture 11" descr="Using the Sum button"/>
          <p:cNvPicPr>
            <a:picLocks noChangeAspect="1" noChangeArrowheads="1"/>
          </p:cNvPicPr>
          <p:nvPr>
            <p:ph sz="half" idx="1"/>
          </p:nvPr>
        </p:nvPicPr>
        <p:blipFill>
          <a:blip r:embed="rId6"/>
          <a:srcRect/>
          <a:stretch>
            <a:fillRect/>
          </a:stretch>
        </p:blipFill>
        <p:spPr>
          <a:xfrm>
            <a:off x="350838" y="949325"/>
            <a:ext cx="5651500" cy="2849563"/>
          </a:xfrm>
          <a:noFill/>
          <a:ln/>
        </p:spPr>
      </p:pic>
      <p:pic>
        <p:nvPicPr>
          <p:cNvPr id="31756" name="Picture 12" descr="Button image"/>
          <p:cNvPicPr>
            <a:picLocks noChangeAspect="1" noChangeArrowheads="1"/>
          </p:cNvPicPr>
          <p:nvPr/>
        </p:nvPicPr>
        <p:blipFill>
          <a:blip r:embed="rId7"/>
          <a:srcRect/>
          <a:stretch>
            <a:fillRect/>
          </a:stretch>
        </p:blipFill>
        <p:spPr bwMode="auto">
          <a:xfrm>
            <a:off x="4792663" y="4510088"/>
            <a:ext cx="328612" cy="285750"/>
          </a:xfrm>
          <a:prstGeom prst="rect">
            <a:avLst/>
          </a:prstGeom>
          <a:noFill/>
        </p:spPr>
      </p:pic>
      <p:sp>
        <p:nvSpPr>
          <p:cNvPr id="31757" name="Rectangle 13"/>
          <p:cNvSpPr>
            <a:spLocks noChangeArrowheads="1"/>
          </p:cNvSpPr>
          <p:nvPr/>
        </p:nvSpPr>
        <p:spPr bwMode="auto">
          <a:xfrm>
            <a:off x="684213" y="5232400"/>
            <a:ext cx="5940425" cy="641350"/>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A color marquee surrounds the cells in the formula, and the formula appears in cell B7. </a:t>
            </a:r>
          </a:p>
        </p:txBody>
      </p:sp>
      <p:sp>
        <p:nvSpPr>
          <p:cNvPr id="14" name="Date Placeholder 13"/>
          <p:cNvSpPr>
            <a:spLocks noGrp="1"/>
          </p:cNvSpPr>
          <p:nvPr>
            <p:ph type="dt" sz="half" idx="10"/>
          </p:nvPr>
        </p:nvSpPr>
        <p:spPr/>
        <p:txBody>
          <a:bodyPr/>
          <a:lstStyle/>
          <a:p>
            <a:fld id="{941B7466-D547-4823-A9FE-C32B95869964}" type="datetime3">
              <a:rPr lang="en-US" smtClean="0"/>
              <a:t>2 November 2007</a:t>
            </a:fld>
            <a:endParaRPr lang="en-US"/>
          </a:p>
        </p:txBody>
      </p:sp>
      <p:sp>
        <p:nvSpPr>
          <p:cNvPr id="15" name="Slide Number Placeholder 14"/>
          <p:cNvSpPr>
            <a:spLocks noGrp="1"/>
          </p:cNvSpPr>
          <p:nvPr>
            <p:ph type="sldNum" sz="quarter" idx="12"/>
          </p:nvPr>
        </p:nvSpPr>
        <p:spPr/>
        <p:txBody>
          <a:bodyPr/>
          <a:lstStyle/>
          <a:p>
            <a:fld id="{9702422F-6171-4F3B-A56D-64D45A948476}" type="slidenum">
              <a:rPr lang="en-US" smtClean="0"/>
              <a:pPr/>
              <a:t>11</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31755"/>
                                        </p:tgtEl>
                                        <p:attrNameLst>
                                          <p:attrName>style.visibility</p:attrName>
                                        </p:attrNameLst>
                                      </p:cBhvr>
                                      <p:to>
                                        <p:strVal val="visible"/>
                                      </p:to>
                                    </p:set>
                                    <p:animEffect transition="in" filter="slide(fromTop)">
                                      <p:cBhvr>
                                        <p:cTn id="7" dur="500"/>
                                        <p:tgtEl>
                                          <p:spTgt spid="3175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1747">
                                            <p:txEl>
                                              <p:pRg st="0" end="0"/>
                                            </p:txEl>
                                          </p:spTgt>
                                        </p:tgtEl>
                                        <p:attrNameLst>
                                          <p:attrName>style.visibility</p:attrName>
                                        </p:attrNameLst>
                                      </p:cBhvr>
                                      <p:to>
                                        <p:strVal val="visible"/>
                                      </p:to>
                                    </p:set>
                                    <p:animEffect transition="in" filter="slide(fromTop)">
                                      <p:cBhvr>
                                        <p:cTn id="12" dur="500"/>
                                        <p:tgtEl>
                                          <p:spTgt spid="317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31747">
                                            <p:txEl>
                                              <p:pRg st="1" end="1"/>
                                            </p:txEl>
                                          </p:spTgt>
                                        </p:tgtEl>
                                        <p:attrNameLst>
                                          <p:attrName>style.visibility</p:attrName>
                                        </p:attrNameLst>
                                      </p:cBhvr>
                                      <p:to>
                                        <p:strVal val="visible"/>
                                      </p:to>
                                    </p:set>
                                    <p:animEffect transition="in" filter="slide(fromTop)">
                                      <p:cBhvr>
                                        <p:cTn id="17" dur="500"/>
                                        <p:tgtEl>
                                          <p:spTgt spid="3174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31754">
                                            <p:txEl>
                                              <p:pRg st="0" end="0"/>
                                            </p:txEl>
                                          </p:spTgt>
                                        </p:tgtEl>
                                        <p:attrNameLst>
                                          <p:attrName>style.visibility</p:attrName>
                                        </p:attrNameLst>
                                      </p:cBhvr>
                                      <p:to>
                                        <p:strVal val="visible"/>
                                      </p:to>
                                    </p:set>
                                    <p:animEffect transition="in" filter="slide(fromLeft)">
                                      <p:cBhvr>
                                        <p:cTn id="22" dur="500"/>
                                        <p:tgtEl>
                                          <p:spTgt spid="3175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1748"/>
                                        </p:tgtEl>
                                        <p:attrNameLst>
                                          <p:attrName>style.visibility</p:attrName>
                                        </p:attrNameLst>
                                      </p:cBhvr>
                                      <p:to>
                                        <p:strVal val="visible"/>
                                      </p:to>
                                    </p:set>
                                    <p:animEffect transition="in" filter="dissolve">
                                      <p:cBhvr>
                                        <p:cTn id="27" dur="500"/>
                                        <p:tgtEl>
                                          <p:spTgt spid="31748"/>
                                        </p:tgtEl>
                                      </p:cBhvr>
                                    </p:animEffect>
                                  </p:childTnLst>
                                </p:cTn>
                              </p:par>
                            </p:childTnLst>
                          </p:cTn>
                        </p:par>
                        <p:par>
                          <p:cTn id="28" fill="hold">
                            <p:stCondLst>
                              <p:cond delay="500"/>
                            </p:stCondLst>
                            <p:childTnLst>
                              <p:par>
                                <p:cTn id="29" presetID="9" presetClass="entr" presetSubtype="0" fill="hold" nodeType="afterEffect">
                                  <p:stCondLst>
                                    <p:cond delay="0"/>
                                  </p:stCondLst>
                                  <p:childTnLst>
                                    <p:set>
                                      <p:cBhvr>
                                        <p:cTn id="30" dur="1" fill="hold">
                                          <p:stCondLst>
                                            <p:cond delay="0"/>
                                          </p:stCondLst>
                                        </p:cTn>
                                        <p:tgtEl>
                                          <p:spTgt spid="31749"/>
                                        </p:tgtEl>
                                        <p:attrNameLst>
                                          <p:attrName>style.visibility</p:attrName>
                                        </p:attrNameLst>
                                      </p:cBhvr>
                                      <p:to>
                                        <p:strVal val="visible"/>
                                      </p:to>
                                    </p:set>
                                    <p:animEffect transition="in" filter="dissolve">
                                      <p:cBhvr>
                                        <p:cTn id="31" dur="500"/>
                                        <p:tgtEl>
                                          <p:spTgt spid="31749"/>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31753">
                                            <p:txEl>
                                              <p:pRg st="0" end="0"/>
                                            </p:txEl>
                                          </p:spTgt>
                                        </p:tgtEl>
                                        <p:attrNameLst>
                                          <p:attrName>style.visibility</p:attrName>
                                        </p:attrNameLst>
                                      </p:cBhvr>
                                      <p:to>
                                        <p:strVal val="visible"/>
                                      </p:to>
                                    </p:set>
                                    <p:animEffect transition="in" filter="checkerboard(across)">
                                      <p:cBhvr>
                                        <p:cTn id="36" dur="500"/>
                                        <p:tgtEl>
                                          <p:spTgt spid="31753">
                                            <p:txEl>
                                              <p:pRg st="0" end="0"/>
                                            </p:txEl>
                                          </p:spTgt>
                                        </p:tgtEl>
                                      </p:cBhvr>
                                    </p:animEffect>
                                  </p:childTnLst>
                                </p:cTn>
                              </p:par>
                            </p:childTnLst>
                          </p:cTn>
                        </p:par>
                        <p:par>
                          <p:cTn id="37" fill="hold">
                            <p:stCondLst>
                              <p:cond delay="500"/>
                            </p:stCondLst>
                            <p:childTnLst>
                              <p:par>
                                <p:cTn id="38" presetID="9" presetClass="entr" presetSubtype="0" fill="hold" nodeType="afterEffect">
                                  <p:stCondLst>
                                    <p:cond delay="0"/>
                                  </p:stCondLst>
                                  <p:childTnLst>
                                    <p:set>
                                      <p:cBhvr>
                                        <p:cTn id="39" dur="1" fill="hold">
                                          <p:stCondLst>
                                            <p:cond delay="0"/>
                                          </p:stCondLst>
                                        </p:cTn>
                                        <p:tgtEl>
                                          <p:spTgt spid="31756"/>
                                        </p:tgtEl>
                                        <p:attrNameLst>
                                          <p:attrName>style.visibility</p:attrName>
                                        </p:attrNameLst>
                                      </p:cBhvr>
                                      <p:to>
                                        <p:strVal val="visible"/>
                                      </p:to>
                                    </p:set>
                                    <p:animEffect transition="in" filter="dissolve">
                                      <p:cBhvr>
                                        <p:cTn id="40" dur="500"/>
                                        <p:tgtEl>
                                          <p:spTgt spid="31756"/>
                                        </p:tgtEl>
                                      </p:cBhvr>
                                    </p:animEffect>
                                  </p:childTnLst>
                                </p:cTn>
                              </p:par>
                            </p:childTnLst>
                          </p:cTn>
                        </p:par>
                      </p:childTnLst>
                    </p:cTn>
                  </p:par>
                  <p:par>
                    <p:cTn id="41" fill="hold">
                      <p:stCondLst>
                        <p:cond delay="indefinite"/>
                      </p:stCondLst>
                      <p:childTnLst>
                        <p:par>
                          <p:cTn id="42" fill="hold">
                            <p:stCondLst>
                              <p:cond delay="0"/>
                            </p:stCondLst>
                            <p:childTnLst>
                              <p:par>
                                <p:cTn id="43" presetID="5" presetClass="entr" presetSubtype="10" fill="hold" grpId="0" nodeType="clickEffect">
                                  <p:stCondLst>
                                    <p:cond delay="0"/>
                                  </p:stCondLst>
                                  <p:childTnLst>
                                    <p:set>
                                      <p:cBhvr>
                                        <p:cTn id="44" dur="1" fill="hold">
                                          <p:stCondLst>
                                            <p:cond delay="0"/>
                                          </p:stCondLst>
                                        </p:cTn>
                                        <p:tgtEl>
                                          <p:spTgt spid="31757">
                                            <p:txEl>
                                              <p:pRg st="0" end="0"/>
                                            </p:txEl>
                                          </p:spTgt>
                                        </p:tgtEl>
                                        <p:attrNameLst>
                                          <p:attrName>style.visibility</p:attrName>
                                        </p:attrNameLst>
                                      </p:cBhvr>
                                      <p:to>
                                        <p:strVal val="visible"/>
                                      </p:to>
                                    </p:set>
                                    <p:animEffect transition="in" filter="checkerboard(across)">
                                      <p:cBhvr>
                                        <p:cTn id="45" dur="500"/>
                                        <p:tgtEl>
                                          <p:spTgt spid="3175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P spid="31753" grpId="0" build="p" autoUpdateAnimBg="0"/>
      <p:bldP spid="31754" grpId="0" build="p" autoUpdateAnimBg="0"/>
      <p:bldP spid="3175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5"/>
          <p:cNvSpPr>
            <a:spLocks noGrp="1"/>
          </p:cNvSpPr>
          <p:nvPr>
            <p:ph type="ftr" sz="quarter" idx="11"/>
          </p:nvPr>
        </p:nvSpPr>
        <p:spPr/>
        <p:txBody>
          <a:bodyPr/>
          <a:lstStyle/>
          <a:p>
            <a:r>
              <a:rPr lang="en-US"/>
              <a:t>Enter formulas</a:t>
            </a:r>
          </a:p>
        </p:txBody>
      </p:sp>
      <p:sp>
        <p:nvSpPr>
          <p:cNvPr id="180226" name="Rectangle 2"/>
          <p:cNvSpPr>
            <a:spLocks noGrp="1" noChangeArrowheads="1"/>
          </p:cNvSpPr>
          <p:nvPr>
            <p:ph type="title"/>
          </p:nvPr>
        </p:nvSpPr>
        <p:spPr>
          <a:xfrm>
            <a:off x="257175" y="63500"/>
            <a:ext cx="8904288" cy="614363"/>
          </a:xfrm>
        </p:spPr>
        <p:txBody>
          <a:bodyPr/>
          <a:lstStyle/>
          <a:p>
            <a:r>
              <a:rPr lang="en-US"/>
              <a:t>Total all the values in a column</a:t>
            </a:r>
          </a:p>
        </p:txBody>
      </p:sp>
      <p:sp>
        <p:nvSpPr>
          <p:cNvPr id="180227"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To add up the total of expenses for January, you don’t have to type all those values again.</a:t>
            </a:r>
          </a:p>
          <a:p>
            <a:pPr>
              <a:spcBef>
                <a:spcPct val="20000"/>
              </a:spcBef>
              <a:spcAft>
                <a:spcPct val="75000"/>
              </a:spcAft>
            </a:pPr>
            <a:r>
              <a:rPr lang="en-US" sz="2000"/>
              <a:t>Instead, you can use a prewritten formula called a </a:t>
            </a:r>
            <a:r>
              <a:rPr lang="en-US" sz="2000" b="1"/>
              <a:t>function</a:t>
            </a:r>
            <a:r>
              <a:rPr lang="en-US" sz="2000"/>
              <a:t>. </a:t>
            </a:r>
          </a:p>
        </p:txBody>
      </p:sp>
      <p:graphicFrame>
        <p:nvGraphicFramePr>
          <p:cNvPr id="180230" name="Object 6"/>
          <p:cNvGraphicFramePr>
            <a:graphicFrameLocks noChangeAspect="1"/>
          </p:cNvGraphicFramePr>
          <p:nvPr/>
        </p:nvGraphicFramePr>
        <p:xfrm>
          <a:off x="339725" y="4538663"/>
          <a:ext cx="269875" cy="303212"/>
        </p:xfrm>
        <a:graphic>
          <a:graphicData uri="http://schemas.openxmlformats.org/presentationml/2006/ole">
            <p:oleObj spid="_x0000_s180230" name="Visio" r:id="rId4" imgW="270231" imgH="303063" progId="Visio.Drawing.11">
              <p:embed/>
            </p:oleObj>
          </a:graphicData>
        </a:graphic>
      </p:graphicFrame>
      <p:sp>
        <p:nvSpPr>
          <p:cNvPr id="180231"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80232" name="Rectangle 8"/>
          <p:cNvSpPr>
            <a:spLocks noChangeArrowheads="1"/>
          </p:cNvSpPr>
          <p:nvPr/>
        </p:nvSpPr>
        <p:spPr bwMode="auto">
          <a:xfrm>
            <a:off x="676275" y="4502150"/>
            <a:ext cx="5940425" cy="366713"/>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Press ENTER to display the result in cell B7: </a:t>
            </a:r>
            <a:r>
              <a:rPr lang="en-US" b="1">
                <a:solidFill>
                  <a:srgbClr val="FFCC00"/>
                </a:solidFill>
              </a:rPr>
              <a:t>95.94</a:t>
            </a:r>
            <a:r>
              <a:rPr lang="en-US">
                <a:solidFill>
                  <a:srgbClr val="FFCC00"/>
                </a:solidFill>
              </a:rPr>
              <a:t>. </a:t>
            </a:r>
          </a:p>
        </p:txBody>
      </p:sp>
      <p:sp>
        <p:nvSpPr>
          <p:cNvPr id="180233" name="Rectangle 9"/>
          <p:cNvSpPr>
            <a:spLocks noChangeArrowheads="1"/>
          </p:cNvSpPr>
          <p:nvPr/>
        </p:nvSpPr>
        <p:spPr bwMode="auto">
          <a:xfrm>
            <a:off x="277813" y="3994150"/>
            <a:ext cx="5926137" cy="4508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To get the January total, click in cell B7 and then:</a:t>
            </a:r>
          </a:p>
        </p:txBody>
      </p:sp>
      <p:pic>
        <p:nvPicPr>
          <p:cNvPr id="180234" name="Picture 10" descr="Using the Sum button"/>
          <p:cNvPicPr>
            <a:picLocks noChangeAspect="1" noChangeArrowheads="1"/>
          </p:cNvPicPr>
          <p:nvPr>
            <p:ph sz="half" idx="1"/>
          </p:nvPr>
        </p:nvPicPr>
        <p:blipFill>
          <a:blip r:embed="rId5"/>
          <a:srcRect/>
          <a:stretch>
            <a:fillRect/>
          </a:stretch>
        </p:blipFill>
        <p:spPr>
          <a:xfrm>
            <a:off x="350838" y="949325"/>
            <a:ext cx="5651500" cy="2849563"/>
          </a:xfrm>
          <a:noFill/>
          <a:ln/>
        </p:spPr>
      </p:pic>
      <p:sp>
        <p:nvSpPr>
          <p:cNvPr id="180236" name="Rectangle 12"/>
          <p:cNvSpPr>
            <a:spLocks noChangeArrowheads="1"/>
          </p:cNvSpPr>
          <p:nvPr/>
        </p:nvSpPr>
        <p:spPr bwMode="auto">
          <a:xfrm>
            <a:off x="684213" y="4984750"/>
            <a:ext cx="5940425" cy="641350"/>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Click in cell B7 to display the formula </a:t>
            </a:r>
            <a:r>
              <a:rPr lang="en-US" b="1">
                <a:solidFill>
                  <a:srgbClr val="FFCC00"/>
                </a:solidFill>
              </a:rPr>
              <a:t>=SUM(B3:B6)</a:t>
            </a:r>
            <a:r>
              <a:rPr lang="en-US">
                <a:solidFill>
                  <a:srgbClr val="FFCC00"/>
                </a:solidFill>
              </a:rPr>
              <a:t> in the formula bar. </a:t>
            </a:r>
          </a:p>
        </p:txBody>
      </p:sp>
      <p:graphicFrame>
        <p:nvGraphicFramePr>
          <p:cNvPr id="180237" name="Object 13"/>
          <p:cNvGraphicFramePr>
            <a:graphicFrameLocks noChangeAspect="1"/>
          </p:cNvGraphicFramePr>
          <p:nvPr/>
        </p:nvGraphicFramePr>
        <p:xfrm>
          <a:off x="339725" y="5005388"/>
          <a:ext cx="269875" cy="303212"/>
        </p:xfrm>
        <a:graphic>
          <a:graphicData uri="http://schemas.openxmlformats.org/presentationml/2006/ole">
            <p:oleObj spid="_x0000_s180237" name="Visio" r:id="rId6" imgW="270231" imgH="303063" progId="Visio.Drawing.11">
              <p:embed/>
            </p:oleObj>
          </a:graphicData>
        </a:graphic>
      </p:graphicFrame>
      <p:sp>
        <p:nvSpPr>
          <p:cNvPr id="13" name="Date Placeholder 12"/>
          <p:cNvSpPr>
            <a:spLocks noGrp="1"/>
          </p:cNvSpPr>
          <p:nvPr>
            <p:ph type="dt" sz="half" idx="10"/>
          </p:nvPr>
        </p:nvSpPr>
        <p:spPr/>
        <p:txBody>
          <a:bodyPr/>
          <a:lstStyle/>
          <a:p>
            <a:fld id="{E328C158-ED54-41DA-AC67-B596975D49DF}" type="datetime3">
              <a:rPr lang="en-US" smtClean="0"/>
              <a:t>2 November 2007</a:t>
            </a:fld>
            <a:endParaRPr lang="en-US"/>
          </a:p>
        </p:txBody>
      </p:sp>
      <p:sp>
        <p:nvSpPr>
          <p:cNvPr id="14" name="Slide Number Placeholder 13"/>
          <p:cNvSpPr>
            <a:spLocks noGrp="1"/>
          </p:cNvSpPr>
          <p:nvPr>
            <p:ph type="sldNum" sz="quarter" idx="12"/>
          </p:nvPr>
        </p:nvSpPr>
        <p:spPr/>
        <p:txBody>
          <a:bodyPr/>
          <a:lstStyle/>
          <a:p>
            <a:fld id="{9702422F-6171-4F3B-A56D-64D45A948476}" type="slidenum">
              <a:rPr lang="en-US" smtClean="0"/>
              <a:pPr/>
              <a:t>12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80230"/>
                                        </p:tgtEl>
                                        <p:attrNameLst>
                                          <p:attrName>style.visibility</p:attrName>
                                        </p:attrNameLst>
                                      </p:cBhvr>
                                      <p:to>
                                        <p:strVal val="visible"/>
                                      </p:to>
                                    </p:set>
                                    <p:animEffect transition="in" filter="dissolve">
                                      <p:cBhvr>
                                        <p:cTn id="7" dur="500"/>
                                        <p:tgtEl>
                                          <p:spTgt spid="180230"/>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80237"/>
                                        </p:tgtEl>
                                        <p:attrNameLst>
                                          <p:attrName>style.visibility</p:attrName>
                                        </p:attrNameLst>
                                      </p:cBhvr>
                                      <p:to>
                                        <p:strVal val="visible"/>
                                      </p:to>
                                    </p:set>
                                    <p:animEffect transition="in" filter="dissolve">
                                      <p:cBhvr>
                                        <p:cTn id="11" dur="500"/>
                                        <p:tgtEl>
                                          <p:spTgt spid="180237"/>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180232">
                                            <p:txEl>
                                              <p:pRg st="0" end="0"/>
                                            </p:txEl>
                                          </p:spTgt>
                                        </p:tgtEl>
                                        <p:attrNameLst>
                                          <p:attrName>style.visibility</p:attrName>
                                        </p:attrNameLst>
                                      </p:cBhvr>
                                      <p:to>
                                        <p:strVal val="visible"/>
                                      </p:to>
                                    </p:set>
                                    <p:animEffect transition="in" filter="checkerboard(across)">
                                      <p:cBhvr>
                                        <p:cTn id="15" dur="500"/>
                                        <p:tgtEl>
                                          <p:spTgt spid="18023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180236">
                                            <p:txEl>
                                              <p:pRg st="0" end="0"/>
                                            </p:txEl>
                                          </p:spTgt>
                                        </p:tgtEl>
                                        <p:attrNameLst>
                                          <p:attrName>style.visibility</p:attrName>
                                        </p:attrNameLst>
                                      </p:cBhvr>
                                      <p:to>
                                        <p:strVal val="visible"/>
                                      </p:to>
                                    </p:set>
                                    <p:animEffect transition="in" filter="checkerboard(across)">
                                      <p:cBhvr>
                                        <p:cTn id="20" dur="500"/>
                                        <p:tgtEl>
                                          <p:spTgt spid="1802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32" grpId="0" build="p" autoUpdateAnimBg="0" advAuto="0"/>
      <p:bldP spid="180236"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Enter formulas</a:t>
            </a:r>
          </a:p>
        </p:txBody>
      </p:sp>
      <p:sp>
        <p:nvSpPr>
          <p:cNvPr id="182274" name="Rectangle 2"/>
          <p:cNvSpPr>
            <a:spLocks noGrp="1" noChangeArrowheads="1"/>
          </p:cNvSpPr>
          <p:nvPr>
            <p:ph type="title"/>
          </p:nvPr>
        </p:nvSpPr>
        <p:spPr>
          <a:xfrm>
            <a:off x="257175" y="63500"/>
            <a:ext cx="8904288" cy="614363"/>
          </a:xfrm>
        </p:spPr>
        <p:txBody>
          <a:bodyPr/>
          <a:lstStyle/>
          <a:p>
            <a:r>
              <a:rPr lang="en-US"/>
              <a:t>Total all the values in a column</a:t>
            </a:r>
          </a:p>
        </p:txBody>
      </p:sp>
      <p:sp>
        <p:nvSpPr>
          <p:cNvPr id="182275"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B3:B6 is the information, called the </a:t>
            </a:r>
            <a:r>
              <a:rPr lang="en-US" sz="2000" b="1"/>
              <a:t>argument</a:t>
            </a:r>
            <a:r>
              <a:rPr lang="en-US" sz="2000"/>
              <a:t>, that tells the SUM function what to add. </a:t>
            </a:r>
          </a:p>
        </p:txBody>
      </p:sp>
      <p:sp>
        <p:nvSpPr>
          <p:cNvPr id="182277"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82279" name="Rectangle 7"/>
          <p:cNvSpPr>
            <a:spLocks noChangeArrowheads="1"/>
          </p:cNvSpPr>
          <p:nvPr/>
        </p:nvSpPr>
        <p:spPr bwMode="auto">
          <a:xfrm>
            <a:off x="277813" y="3994150"/>
            <a:ext cx="5926137" cy="2003425"/>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By using a cell reference (B3:B6) instead of the values in those cells, Excel can automatically update results if values change later on. </a:t>
            </a:r>
          </a:p>
          <a:p>
            <a:pPr>
              <a:spcBef>
                <a:spcPct val="20000"/>
              </a:spcBef>
              <a:spcAft>
                <a:spcPct val="75000"/>
              </a:spcAft>
            </a:pPr>
            <a:r>
              <a:rPr lang="en-US">
                <a:solidFill>
                  <a:srgbClr val="FFCC00"/>
                </a:solidFill>
              </a:rPr>
              <a:t>The colon (:) in B3:B6 indicates a cell range in column B, rows 3 through 6. The parentheses are required to separate the argument from the function.</a:t>
            </a:r>
          </a:p>
        </p:txBody>
      </p:sp>
      <p:pic>
        <p:nvPicPr>
          <p:cNvPr id="182280" name="Picture 8" descr="Using the Sum button"/>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9D65B306-0AE1-4FA7-B082-4AAFE55B92A5}"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9702422F-6171-4F3B-A56D-64D45A948476}" type="slidenum">
              <a:rPr lang="en-US" smtClean="0"/>
              <a:pPr/>
              <a:t>13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82275"/>
                                        </p:tgtEl>
                                        <p:attrNameLst>
                                          <p:attrName>style.visibility</p:attrName>
                                        </p:attrNameLst>
                                      </p:cBhvr>
                                      <p:to>
                                        <p:strVal val="visible"/>
                                      </p:to>
                                    </p:set>
                                    <p:animEffect transition="in" filter="slide(fromTop)">
                                      <p:cBhvr>
                                        <p:cTn id="7" dur="500"/>
                                        <p:tgtEl>
                                          <p:spTgt spid="18227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82279">
                                            <p:txEl>
                                              <p:pRg st="0" end="0"/>
                                            </p:txEl>
                                          </p:spTgt>
                                        </p:tgtEl>
                                        <p:attrNameLst>
                                          <p:attrName>style.visibility</p:attrName>
                                        </p:attrNameLst>
                                      </p:cBhvr>
                                      <p:to>
                                        <p:strVal val="visible"/>
                                      </p:to>
                                    </p:set>
                                    <p:animEffect transition="in" filter="slide(fromLeft)">
                                      <p:cBhvr>
                                        <p:cTn id="12" dur="500"/>
                                        <p:tgtEl>
                                          <p:spTgt spid="1822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82279">
                                            <p:txEl>
                                              <p:pRg st="1" end="1"/>
                                            </p:txEl>
                                          </p:spTgt>
                                        </p:tgtEl>
                                        <p:attrNameLst>
                                          <p:attrName>style.visibility</p:attrName>
                                        </p:attrNameLst>
                                      </p:cBhvr>
                                      <p:to>
                                        <p:strVal val="visible"/>
                                      </p:to>
                                    </p:set>
                                    <p:animEffect transition="in" filter="slide(fromLeft)">
                                      <p:cBhvr>
                                        <p:cTn id="17" dur="500"/>
                                        <p:tgtEl>
                                          <p:spTgt spid="1822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5" grpId="0" autoUpdateAnimBg="0"/>
      <p:bldP spid="18227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Enter formulas</a:t>
            </a:r>
          </a:p>
        </p:txBody>
      </p:sp>
      <p:sp>
        <p:nvSpPr>
          <p:cNvPr id="35842" name="Rectangle 2"/>
          <p:cNvSpPr>
            <a:spLocks noGrp="1" noChangeArrowheads="1"/>
          </p:cNvSpPr>
          <p:nvPr>
            <p:ph type="title"/>
          </p:nvPr>
        </p:nvSpPr>
        <p:spPr>
          <a:xfrm>
            <a:off x="239713" y="63500"/>
            <a:ext cx="8904287" cy="614363"/>
          </a:xfrm>
        </p:spPr>
        <p:txBody>
          <a:bodyPr/>
          <a:lstStyle/>
          <a:p>
            <a:r>
              <a:rPr lang="en-US"/>
              <a:t>Copy a formula instead of creating a new one</a:t>
            </a:r>
          </a:p>
        </p:txBody>
      </p:sp>
      <p:sp>
        <p:nvSpPr>
          <p:cNvPr id="35843"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Sometimes it’s easier to copy formulas than to create new ones. </a:t>
            </a:r>
          </a:p>
        </p:txBody>
      </p:sp>
      <p:sp>
        <p:nvSpPr>
          <p:cNvPr id="35844"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35847" name="Rectangle 7"/>
          <p:cNvSpPr>
            <a:spLocks noChangeArrowheads="1"/>
          </p:cNvSpPr>
          <p:nvPr/>
        </p:nvSpPr>
        <p:spPr bwMode="auto">
          <a:xfrm>
            <a:off x="242888" y="4019550"/>
            <a:ext cx="5934075" cy="105886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In this section, you’ll see how to copy the formula you used to get the January total and use it to add up February’s expenses. </a:t>
            </a:r>
          </a:p>
        </p:txBody>
      </p:sp>
      <p:pic>
        <p:nvPicPr>
          <p:cNvPr id="35848" name="Picture 8" descr="Using the fill handle to copy a formula"/>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22389CBC-C3D1-486E-A864-7537FA6EB90A}"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9702422F-6171-4F3B-A56D-64D45A948476}" type="slidenum">
              <a:rPr lang="en-US" smtClean="0"/>
              <a:pPr/>
              <a:t>14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35848"/>
                                        </p:tgtEl>
                                        <p:attrNameLst>
                                          <p:attrName>style.visibility</p:attrName>
                                        </p:attrNameLst>
                                      </p:cBhvr>
                                      <p:to>
                                        <p:strVal val="visible"/>
                                      </p:to>
                                    </p:set>
                                    <p:animEffect transition="in" filter="slide(fromTop)">
                                      <p:cBhvr>
                                        <p:cTn id="7" dur="500"/>
                                        <p:tgtEl>
                                          <p:spTgt spid="3584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5843"/>
                                        </p:tgtEl>
                                        <p:attrNameLst>
                                          <p:attrName>style.visibility</p:attrName>
                                        </p:attrNameLst>
                                      </p:cBhvr>
                                      <p:to>
                                        <p:strVal val="visible"/>
                                      </p:to>
                                    </p:set>
                                    <p:animEffect transition="in" filter="slide(fromTop)">
                                      <p:cBhvr>
                                        <p:cTn id="12" dur="500"/>
                                        <p:tgtEl>
                                          <p:spTgt spid="3584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35847">
                                            <p:txEl>
                                              <p:pRg st="0" end="0"/>
                                            </p:txEl>
                                          </p:spTgt>
                                        </p:tgtEl>
                                        <p:attrNameLst>
                                          <p:attrName>style.visibility</p:attrName>
                                        </p:attrNameLst>
                                      </p:cBhvr>
                                      <p:to>
                                        <p:strVal val="visible"/>
                                      </p:to>
                                    </p:set>
                                    <p:animEffect transition="in" filter="slide(fromLeft)">
                                      <p:cBhvr>
                                        <p:cTn id="17" dur="500"/>
                                        <p:tgtEl>
                                          <p:spTgt spid="358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autoUpdateAnimBg="0"/>
      <p:bldP spid="3584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5"/>
          <p:cNvSpPr>
            <a:spLocks noGrp="1"/>
          </p:cNvSpPr>
          <p:nvPr>
            <p:ph type="ftr" sz="quarter" idx="11"/>
          </p:nvPr>
        </p:nvSpPr>
        <p:spPr/>
        <p:txBody>
          <a:bodyPr/>
          <a:lstStyle/>
          <a:p>
            <a:r>
              <a:rPr lang="en-US"/>
              <a:t>Enter formulas</a:t>
            </a:r>
          </a:p>
        </p:txBody>
      </p:sp>
      <p:sp>
        <p:nvSpPr>
          <p:cNvPr id="184322" name="Rectangle 2"/>
          <p:cNvSpPr>
            <a:spLocks noGrp="1" noChangeArrowheads="1"/>
          </p:cNvSpPr>
          <p:nvPr>
            <p:ph type="title"/>
          </p:nvPr>
        </p:nvSpPr>
        <p:spPr>
          <a:xfrm>
            <a:off x="239713" y="63500"/>
            <a:ext cx="8904287" cy="614363"/>
          </a:xfrm>
        </p:spPr>
        <p:txBody>
          <a:bodyPr/>
          <a:lstStyle/>
          <a:p>
            <a:r>
              <a:rPr lang="en-US"/>
              <a:t>Copy a formula instead of creating a new one</a:t>
            </a:r>
          </a:p>
        </p:txBody>
      </p:sp>
      <p:sp>
        <p:nvSpPr>
          <p:cNvPr id="184323" name="Rectangle 3"/>
          <p:cNvSpPr>
            <a:spLocks noChangeArrowheads="1"/>
          </p:cNvSpPr>
          <p:nvPr/>
        </p:nvSpPr>
        <p:spPr bwMode="auto">
          <a:xfrm>
            <a:off x="6119813" y="854075"/>
            <a:ext cx="2744787" cy="473075"/>
          </a:xfrm>
          <a:prstGeom prst="rect">
            <a:avLst/>
          </a:prstGeom>
          <a:noFill/>
          <a:ln w="9525">
            <a:noFill/>
            <a:miter lim="800000"/>
            <a:headEnd/>
            <a:tailEnd/>
          </a:ln>
          <a:effectLst/>
        </p:spPr>
        <p:txBody>
          <a:bodyPr/>
          <a:lstStyle/>
          <a:p>
            <a:pPr>
              <a:spcBef>
                <a:spcPct val="20000"/>
              </a:spcBef>
              <a:spcAft>
                <a:spcPct val="75000"/>
              </a:spcAft>
            </a:pPr>
            <a:r>
              <a:rPr lang="en-US" sz="2000"/>
              <a:t>First, select cell B7.</a:t>
            </a:r>
          </a:p>
        </p:txBody>
      </p:sp>
      <p:sp>
        <p:nvSpPr>
          <p:cNvPr id="184324"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84325" name="Rectangle 5"/>
          <p:cNvSpPr>
            <a:spLocks noChangeArrowheads="1"/>
          </p:cNvSpPr>
          <p:nvPr/>
        </p:nvSpPr>
        <p:spPr bwMode="auto">
          <a:xfrm>
            <a:off x="242888" y="4019550"/>
            <a:ext cx="5934075" cy="401638"/>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Next, as the picture shows:</a:t>
            </a:r>
          </a:p>
        </p:txBody>
      </p:sp>
      <p:pic>
        <p:nvPicPr>
          <p:cNvPr id="184326" name="Picture 6" descr="Using the fill handle to copy a formula"/>
          <p:cNvPicPr>
            <a:picLocks noChangeAspect="1" noChangeArrowheads="1"/>
          </p:cNvPicPr>
          <p:nvPr>
            <p:ph sz="half" idx="1"/>
          </p:nvPr>
        </p:nvPicPr>
        <p:blipFill>
          <a:blip r:embed="rId4"/>
          <a:srcRect/>
          <a:stretch>
            <a:fillRect/>
          </a:stretch>
        </p:blipFill>
        <p:spPr>
          <a:xfrm>
            <a:off x="350838" y="949325"/>
            <a:ext cx="5651500" cy="2849563"/>
          </a:xfrm>
          <a:noFill/>
          <a:ln/>
        </p:spPr>
      </p:pic>
      <p:sp>
        <p:nvSpPr>
          <p:cNvPr id="184327" name="Rectangle 7"/>
          <p:cNvSpPr>
            <a:spLocks noChangeArrowheads="1"/>
          </p:cNvSpPr>
          <p:nvPr/>
        </p:nvSpPr>
        <p:spPr bwMode="auto">
          <a:xfrm>
            <a:off x="6107113" y="1439863"/>
            <a:ext cx="2744787" cy="1955800"/>
          </a:xfrm>
          <a:prstGeom prst="rect">
            <a:avLst/>
          </a:prstGeom>
          <a:noFill/>
          <a:ln w="9525">
            <a:noFill/>
            <a:miter lim="800000"/>
            <a:headEnd/>
            <a:tailEnd/>
          </a:ln>
          <a:effectLst/>
        </p:spPr>
        <p:txBody>
          <a:bodyPr/>
          <a:lstStyle/>
          <a:p>
            <a:pPr>
              <a:spcBef>
                <a:spcPct val="20000"/>
              </a:spcBef>
              <a:spcAft>
                <a:spcPct val="75000"/>
              </a:spcAft>
            </a:pPr>
            <a:r>
              <a:rPr lang="en-US" sz="2000"/>
              <a:t>Then position the mouse pointer over the lower-right corner of the cell until the black cross (</a:t>
            </a:r>
            <a:r>
              <a:rPr lang="en-US" sz="2000" b="1"/>
              <a:t>+</a:t>
            </a:r>
            <a:r>
              <a:rPr lang="en-US" sz="2000"/>
              <a:t>) appears.</a:t>
            </a:r>
          </a:p>
        </p:txBody>
      </p:sp>
      <p:sp>
        <p:nvSpPr>
          <p:cNvPr id="184331" name="Rectangle 11"/>
          <p:cNvSpPr>
            <a:spLocks noChangeArrowheads="1"/>
          </p:cNvSpPr>
          <p:nvPr/>
        </p:nvSpPr>
        <p:spPr bwMode="auto">
          <a:xfrm>
            <a:off x="676275" y="4440238"/>
            <a:ext cx="5940425" cy="915987"/>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Drag the </a:t>
            </a:r>
            <a:r>
              <a:rPr lang="en-US" b="1">
                <a:solidFill>
                  <a:srgbClr val="FFCC00"/>
                </a:solidFill>
              </a:rPr>
              <a:t>fill handle</a:t>
            </a:r>
            <a:r>
              <a:rPr lang="en-US">
                <a:solidFill>
                  <a:srgbClr val="FFCC00"/>
                </a:solidFill>
              </a:rPr>
              <a:t>            from cell B7 to cell C7, and release the fill handle. The February total 126.93 appears in cell C7.</a:t>
            </a:r>
            <a:r>
              <a:rPr lang="en-US"/>
              <a:t> </a:t>
            </a:r>
          </a:p>
        </p:txBody>
      </p:sp>
      <p:pic>
        <p:nvPicPr>
          <p:cNvPr id="184332" name="Picture 12" descr="Fill handle"/>
          <p:cNvPicPr>
            <a:picLocks noChangeAspect="1" noChangeArrowheads="1"/>
          </p:cNvPicPr>
          <p:nvPr/>
        </p:nvPicPr>
        <p:blipFill>
          <a:blip r:embed="rId5"/>
          <a:srcRect/>
          <a:stretch>
            <a:fillRect/>
          </a:stretch>
        </p:blipFill>
        <p:spPr bwMode="auto">
          <a:xfrm>
            <a:off x="2854325" y="4448175"/>
            <a:ext cx="593725" cy="282575"/>
          </a:xfrm>
          <a:prstGeom prst="rect">
            <a:avLst/>
          </a:prstGeom>
          <a:noFill/>
        </p:spPr>
      </p:pic>
      <p:sp>
        <p:nvSpPr>
          <p:cNvPr id="184333" name="Rectangle 13"/>
          <p:cNvSpPr>
            <a:spLocks noChangeArrowheads="1"/>
          </p:cNvSpPr>
          <p:nvPr/>
        </p:nvSpPr>
        <p:spPr bwMode="auto">
          <a:xfrm>
            <a:off x="684213" y="5418138"/>
            <a:ext cx="5940425" cy="641350"/>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The formula =SUM(C3:C6) will also become visible in the formula bar near the top of the worksheet.</a:t>
            </a:r>
          </a:p>
        </p:txBody>
      </p:sp>
      <p:graphicFrame>
        <p:nvGraphicFramePr>
          <p:cNvPr id="184334" name="Object 14"/>
          <p:cNvGraphicFramePr>
            <a:graphicFrameLocks noChangeAspect="1"/>
          </p:cNvGraphicFramePr>
          <p:nvPr/>
        </p:nvGraphicFramePr>
        <p:xfrm>
          <a:off x="339725" y="4473575"/>
          <a:ext cx="269875" cy="303213"/>
        </p:xfrm>
        <a:graphic>
          <a:graphicData uri="http://schemas.openxmlformats.org/presentationml/2006/ole">
            <p:oleObj spid="_x0000_s184334" name="Visio" r:id="rId6" imgW="270231" imgH="303063" progId="Visio.Drawing.11">
              <p:embed/>
            </p:oleObj>
          </a:graphicData>
        </a:graphic>
      </p:graphicFrame>
      <p:sp>
        <p:nvSpPr>
          <p:cNvPr id="14" name="Date Placeholder 13"/>
          <p:cNvSpPr>
            <a:spLocks noGrp="1"/>
          </p:cNvSpPr>
          <p:nvPr>
            <p:ph type="dt" sz="half" idx="10"/>
          </p:nvPr>
        </p:nvSpPr>
        <p:spPr/>
        <p:txBody>
          <a:bodyPr/>
          <a:lstStyle/>
          <a:p>
            <a:fld id="{A08B7FF6-067D-4877-A8CB-7FE2239612E2}" type="datetime3">
              <a:rPr lang="en-US" smtClean="0"/>
              <a:t>2 November 2007</a:t>
            </a:fld>
            <a:endParaRPr lang="en-US"/>
          </a:p>
        </p:txBody>
      </p:sp>
      <p:sp>
        <p:nvSpPr>
          <p:cNvPr id="15" name="Slide Number Placeholder 14"/>
          <p:cNvSpPr>
            <a:spLocks noGrp="1"/>
          </p:cNvSpPr>
          <p:nvPr>
            <p:ph type="sldNum" sz="quarter" idx="12"/>
          </p:nvPr>
        </p:nvSpPr>
        <p:spPr/>
        <p:txBody>
          <a:bodyPr/>
          <a:lstStyle/>
          <a:p>
            <a:fld id="{9702422F-6171-4F3B-A56D-64D45A948476}" type="slidenum">
              <a:rPr lang="en-US" smtClean="0"/>
              <a:pPr/>
              <a:t>15</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84323"/>
                                        </p:tgtEl>
                                        <p:attrNameLst>
                                          <p:attrName>style.visibility</p:attrName>
                                        </p:attrNameLst>
                                      </p:cBhvr>
                                      <p:to>
                                        <p:strVal val="visible"/>
                                      </p:to>
                                    </p:set>
                                    <p:animEffect transition="in" filter="slide(fromTop)">
                                      <p:cBhvr>
                                        <p:cTn id="7" dur="500"/>
                                        <p:tgtEl>
                                          <p:spTgt spid="18432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84327"/>
                                        </p:tgtEl>
                                        <p:attrNameLst>
                                          <p:attrName>style.visibility</p:attrName>
                                        </p:attrNameLst>
                                      </p:cBhvr>
                                      <p:to>
                                        <p:strVal val="visible"/>
                                      </p:to>
                                    </p:set>
                                    <p:animEffect transition="in" filter="slide(fromTop)">
                                      <p:cBhvr>
                                        <p:cTn id="12" dur="500"/>
                                        <p:tgtEl>
                                          <p:spTgt spid="18432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84325">
                                            <p:txEl>
                                              <p:pRg st="0" end="0"/>
                                            </p:txEl>
                                          </p:spTgt>
                                        </p:tgtEl>
                                        <p:attrNameLst>
                                          <p:attrName>style.visibility</p:attrName>
                                        </p:attrNameLst>
                                      </p:cBhvr>
                                      <p:to>
                                        <p:strVal val="visible"/>
                                      </p:to>
                                    </p:set>
                                    <p:animEffect transition="in" filter="slide(fromLeft)">
                                      <p:cBhvr>
                                        <p:cTn id="17" dur="500"/>
                                        <p:tgtEl>
                                          <p:spTgt spid="18432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84334"/>
                                        </p:tgtEl>
                                        <p:attrNameLst>
                                          <p:attrName>style.visibility</p:attrName>
                                        </p:attrNameLst>
                                      </p:cBhvr>
                                      <p:to>
                                        <p:strVal val="visible"/>
                                      </p:to>
                                    </p:set>
                                    <p:animEffect transition="in" filter="dissolve">
                                      <p:cBhvr>
                                        <p:cTn id="22" dur="500"/>
                                        <p:tgtEl>
                                          <p:spTgt spid="18433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84331">
                                            <p:txEl>
                                              <p:pRg st="0" end="0"/>
                                            </p:txEl>
                                          </p:spTgt>
                                        </p:tgtEl>
                                        <p:attrNameLst>
                                          <p:attrName>style.visibility</p:attrName>
                                        </p:attrNameLst>
                                      </p:cBhvr>
                                      <p:to>
                                        <p:strVal val="visible"/>
                                      </p:to>
                                    </p:set>
                                    <p:animEffect transition="in" filter="checkerboard(across)">
                                      <p:cBhvr>
                                        <p:cTn id="27" dur="500"/>
                                        <p:tgtEl>
                                          <p:spTgt spid="184331">
                                            <p:txEl>
                                              <p:pRg st="0" end="0"/>
                                            </p:txEl>
                                          </p:spTgt>
                                        </p:tgtEl>
                                      </p:cBhvr>
                                    </p:animEffect>
                                  </p:childTnLst>
                                </p:cTn>
                              </p:par>
                            </p:childTnLst>
                          </p:cTn>
                        </p:par>
                        <p:par>
                          <p:cTn id="28" fill="hold">
                            <p:stCondLst>
                              <p:cond delay="500"/>
                            </p:stCondLst>
                            <p:childTnLst>
                              <p:par>
                                <p:cTn id="29" presetID="9" presetClass="entr" presetSubtype="0" fill="hold" nodeType="afterEffect">
                                  <p:stCondLst>
                                    <p:cond delay="0"/>
                                  </p:stCondLst>
                                  <p:childTnLst>
                                    <p:set>
                                      <p:cBhvr>
                                        <p:cTn id="30" dur="1" fill="hold">
                                          <p:stCondLst>
                                            <p:cond delay="0"/>
                                          </p:stCondLst>
                                        </p:cTn>
                                        <p:tgtEl>
                                          <p:spTgt spid="184332"/>
                                        </p:tgtEl>
                                        <p:attrNameLst>
                                          <p:attrName>style.visibility</p:attrName>
                                        </p:attrNameLst>
                                      </p:cBhvr>
                                      <p:to>
                                        <p:strVal val="visible"/>
                                      </p:to>
                                    </p:set>
                                    <p:animEffect transition="in" filter="dissolve">
                                      <p:cBhvr>
                                        <p:cTn id="31" dur="500"/>
                                        <p:tgtEl>
                                          <p:spTgt spid="184332"/>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184333">
                                            <p:txEl>
                                              <p:pRg st="0" end="0"/>
                                            </p:txEl>
                                          </p:spTgt>
                                        </p:tgtEl>
                                        <p:attrNameLst>
                                          <p:attrName>style.visibility</p:attrName>
                                        </p:attrNameLst>
                                      </p:cBhvr>
                                      <p:to>
                                        <p:strVal val="visible"/>
                                      </p:to>
                                    </p:set>
                                    <p:animEffect transition="in" filter="checkerboard(across)">
                                      <p:cBhvr>
                                        <p:cTn id="36" dur="500"/>
                                        <p:tgtEl>
                                          <p:spTgt spid="1843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autoUpdateAnimBg="0"/>
      <p:bldP spid="184325" grpId="0" build="p" autoUpdateAnimBg="0"/>
      <p:bldP spid="184327" grpId="0" autoUpdateAnimBg="0"/>
      <p:bldP spid="184331" grpId="0" build="p" autoUpdateAnimBg="0"/>
      <p:bldP spid="18433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Footer Placeholder 5"/>
          <p:cNvSpPr>
            <a:spLocks noGrp="1"/>
          </p:cNvSpPr>
          <p:nvPr>
            <p:ph type="ftr" sz="quarter" idx="11"/>
          </p:nvPr>
        </p:nvSpPr>
        <p:spPr/>
        <p:txBody>
          <a:bodyPr/>
          <a:lstStyle/>
          <a:p>
            <a:r>
              <a:rPr lang="en-US"/>
              <a:t>Enter formulas</a:t>
            </a:r>
          </a:p>
        </p:txBody>
      </p:sp>
      <p:sp>
        <p:nvSpPr>
          <p:cNvPr id="186370" name="Rectangle 2"/>
          <p:cNvSpPr>
            <a:spLocks noGrp="1" noChangeArrowheads="1"/>
          </p:cNvSpPr>
          <p:nvPr>
            <p:ph type="title"/>
          </p:nvPr>
        </p:nvSpPr>
        <p:spPr>
          <a:xfrm>
            <a:off x="239713" y="63500"/>
            <a:ext cx="8904287" cy="614363"/>
          </a:xfrm>
        </p:spPr>
        <p:txBody>
          <a:bodyPr/>
          <a:lstStyle/>
          <a:p>
            <a:r>
              <a:rPr lang="en-US"/>
              <a:t>Copy a formula instead of creating a new one</a:t>
            </a:r>
          </a:p>
        </p:txBody>
      </p:sp>
      <p:sp>
        <p:nvSpPr>
          <p:cNvPr id="186371" name="Rectangle 3"/>
          <p:cNvSpPr>
            <a:spLocks noChangeArrowheads="1"/>
          </p:cNvSpPr>
          <p:nvPr/>
        </p:nvSpPr>
        <p:spPr bwMode="auto">
          <a:xfrm>
            <a:off x="6119813" y="854075"/>
            <a:ext cx="2744787" cy="473075"/>
          </a:xfrm>
          <a:prstGeom prst="rect">
            <a:avLst/>
          </a:prstGeom>
          <a:noFill/>
          <a:ln w="9525">
            <a:noFill/>
            <a:miter lim="800000"/>
            <a:headEnd/>
            <a:tailEnd/>
          </a:ln>
          <a:effectLst/>
        </p:spPr>
        <p:txBody>
          <a:bodyPr/>
          <a:lstStyle/>
          <a:p>
            <a:pPr>
              <a:spcBef>
                <a:spcPct val="20000"/>
              </a:spcBef>
              <a:spcAft>
                <a:spcPct val="75000"/>
              </a:spcAft>
            </a:pPr>
            <a:r>
              <a:rPr lang="en-US" sz="2000"/>
              <a:t>First, select cell B7.</a:t>
            </a:r>
          </a:p>
        </p:txBody>
      </p:sp>
      <p:sp>
        <p:nvSpPr>
          <p:cNvPr id="186372"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86373" name="Rectangle 5"/>
          <p:cNvSpPr>
            <a:spLocks noChangeArrowheads="1"/>
          </p:cNvSpPr>
          <p:nvPr/>
        </p:nvSpPr>
        <p:spPr bwMode="auto">
          <a:xfrm>
            <a:off x="242888" y="4019550"/>
            <a:ext cx="5934075" cy="401638"/>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Next, as the picture shows:</a:t>
            </a:r>
          </a:p>
        </p:txBody>
      </p:sp>
      <p:pic>
        <p:nvPicPr>
          <p:cNvPr id="186374" name="Picture 6" descr="Using the fill handle to copy a formula"/>
          <p:cNvPicPr>
            <a:picLocks noChangeAspect="1" noChangeArrowheads="1"/>
          </p:cNvPicPr>
          <p:nvPr>
            <p:ph sz="half" idx="1"/>
          </p:nvPr>
        </p:nvPicPr>
        <p:blipFill>
          <a:blip r:embed="rId4"/>
          <a:srcRect/>
          <a:stretch>
            <a:fillRect/>
          </a:stretch>
        </p:blipFill>
        <p:spPr>
          <a:xfrm>
            <a:off x="350838" y="949325"/>
            <a:ext cx="5651500" cy="2849563"/>
          </a:xfrm>
          <a:noFill/>
          <a:ln/>
        </p:spPr>
      </p:pic>
      <p:sp>
        <p:nvSpPr>
          <p:cNvPr id="186375" name="Rectangle 7"/>
          <p:cNvSpPr>
            <a:spLocks noChangeArrowheads="1"/>
          </p:cNvSpPr>
          <p:nvPr/>
        </p:nvSpPr>
        <p:spPr bwMode="auto">
          <a:xfrm>
            <a:off x="6107113" y="1439863"/>
            <a:ext cx="2744787" cy="1955800"/>
          </a:xfrm>
          <a:prstGeom prst="rect">
            <a:avLst/>
          </a:prstGeom>
          <a:noFill/>
          <a:ln w="9525">
            <a:noFill/>
            <a:miter lim="800000"/>
            <a:headEnd/>
            <a:tailEnd/>
          </a:ln>
          <a:effectLst/>
        </p:spPr>
        <p:txBody>
          <a:bodyPr/>
          <a:lstStyle/>
          <a:p>
            <a:pPr>
              <a:spcBef>
                <a:spcPct val="20000"/>
              </a:spcBef>
              <a:spcAft>
                <a:spcPct val="75000"/>
              </a:spcAft>
            </a:pPr>
            <a:r>
              <a:rPr lang="en-US" sz="2000"/>
              <a:t>Then position the mouse pointer over the lower-right corner of the cell until the black cross (</a:t>
            </a:r>
            <a:r>
              <a:rPr lang="en-US" sz="2000" b="1"/>
              <a:t>+</a:t>
            </a:r>
            <a:r>
              <a:rPr lang="en-US" sz="2000"/>
              <a:t>) appears.</a:t>
            </a:r>
          </a:p>
        </p:txBody>
      </p:sp>
      <p:sp>
        <p:nvSpPr>
          <p:cNvPr id="186378" name="Rectangle 10"/>
          <p:cNvSpPr>
            <a:spLocks noChangeArrowheads="1"/>
          </p:cNvSpPr>
          <p:nvPr/>
        </p:nvSpPr>
        <p:spPr bwMode="auto">
          <a:xfrm>
            <a:off x="676275" y="4440238"/>
            <a:ext cx="5940425" cy="1190625"/>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The </a:t>
            </a:r>
            <a:r>
              <a:rPr lang="en-US" b="1">
                <a:solidFill>
                  <a:srgbClr val="FFCC00"/>
                </a:solidFill>
              </a:rPr>
              <a:t>Auto Fill Options</a:t>
            </a:r>
            <a:r>
              <a:rPr lang="en-US">
                <a:solidFill>
                  <a:srgbClr val="FFCC00"/>
                </a:solidFill>
              </a:rPr>
              <a:t> button      appears to give you some formatting options. In this case, you don’t need formatting options, so no action is required. The button disappears when you next make an entry in the cell. </a:t>
            </a:r>
          </a:p>
        </p:txBody>
      </p:sp>
      <p:pic>
        <p:nvPicPr>
          <p:cNvPr id="186379" name="Picture 11" descr="Button image"/>
          <p:cNvPicPr>
            <a:picLocks noChangeAspect="1" noChangeArrowheads="1"/>
          </p:cNvPicPr>
          <p:nvPr/>
        </p:nvPicPr>
        <p:blipFill>
          <a:blip r:embed="rId5"/>
          <a:srcRect/>
          <a:stretch>
            <a:fillRect/>
          </a:stretch>
        </p:blipFill>
        <p:spPr bwMode="auto">
          <a:xfrm>
            <a:off x="3819525" y="4446588"/>
            <a:ext cx="284163" cy="284162"/>
          </a:xfrm>
          <a:prstGeom prst="rect">
            <a:avLst/>
          </a:prstGeom>
          <a:noFill/>
        </p:spPr>
      </p:pic>
      <p:graphicFrame>
        <p:nvGraphicFramePr>
          <p:cNvPr id="186380" name="Object 12"/>
          <p:cNvGraphicFramePr>
            <a:graphicFrameLocks noChangeAspect="1"/>
          </p:cNvGraphicFramePr>
          <p:nvPr/>
        </p:nvGraphicFramePr>
        <p:xfrm>
          <a:off x="339725" y="4467225"/>
          <a:ext cx="269875" cy="303213"/>
        </p:xfrm>
        <a:graphic>
          <a:graphicData uri="http://schemas.openxmlformats.org/presentationml/2006/ole">
            <p:oleObj spid="_x0000_s186380" name="Visio" r:id="rId6" imgW="270231" imgH="303063" progId="Visio.Drawing.11">
              <p:embed/>
            </p:oleObj>
          </a:graphicData>
        </a:graphic>
      </p:graphicFrame>
      <p:sp>
        <p:nvSpPr>
          <p:cNvPr id="13" name="Date Placeholder 12"/>
          <p:cNvSpPr>
            <a:spLocks noGrp="1"/>
          </p:cNvSpPr>
          <p:nvPr>
            <p:ph type="dt" sz="half" idx="10"/>
          </p:nvPr>
        </p:nvSpPr>
        <p:spPr/>
        <p:txBody>
          <a:bodyPr/>
          <a:lstStyle/>
          <a:p>
            <a:fld id="{96DC2FFE-6E37-4712-A46A-ADC95147A085}" type="datetime3">
              <a:rPr lang="en-US" smtClean="0"/>
              <a:t>2 November 2007</a:t>
            </a:fld>
            <a:endParaRPr lang="en-US"/>
          </a:p>
        </p:txBody>
      </p:sp>
      <p:sp>
        <p:nvSpPr>
          <p:cNvPr id="14" name="Slide Number Placeholder 13"/>
          <p:cNvSpPr>
            <a:spLocks noGrp="1"/>
          </p:cNvSpPr>
          <p:nvPr>
            <p:ph type="sldNum" sz="quarter" idx="12"/>
          </p:nvPr>
        </p:nvSpPr>
        <p:spPr/>
        <p:txBody>
          <a:bodyPr/>
          <a:lstStyle/>
          <a:p>
            <a:fld id="{9702422F-6171-4F3B-A56D-64D45A948476}" type="slidenum">
              <a:rPr lang="en-US" smtClean="0"/>
              <a:pPr/>
              <a:t>16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86380"/>
                                        </p:tgtEl>
                                        <p:attrNameLst>
                                          <p:attrName>style.visibility</p:attrName>
                                        </p:attrNameLst>
                                      </p:cBhvr>
                                      <p:to>
                                        <p:strVal val="visible"/>
                                      </p:to>
                                    </p:set>
                                    <p:animEffect transition="in" filter="dissolve">
                                      <p:cBhvr>
                                        <p:cTn id="7" dur="500"/>
                                        <p:tgtEl>
                                          <p:spTgt spid="186380"/>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86378">
                                            <p:txEl>
                                              <p:pRg st="0" end="0"/>
                                            </p:txEl>
                                          </p:spTgt>
                                        </p:tgtEl>
                                        <p:attrNameLst>
                                          <p:attrName>style.visibility</p:attrName>
                                        </p:attrNameLst>
                                      </p:cBhvr>
                                      <p:to>
                                        <p:strVal val="visible"/>
                                      </p:to>
                                    </p:set>
                                    <p:animEffect transition="in" filter="checkerboard(across)">
                                      <p:cBhvr>
                                        <p:cTn id="11" dur="500"/>
                                        <p:tgtEl>
                                          <p:spTgt spid="186378">
                                            <p:txEl>
                                              <p:pRg st="0" end="0"/>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186379"/>
                                        </p:tgtEl>
                                        <p:attrNameLst>
                                          <p:attrName>style.visibility</p:attrName>
                                        </p:attrNameLst>
                                      </p:cBhvr>
                                      <p:to>
                                        <p:strVal val="visible"/>
                                      </p:to>
                                    </p:set>
                                    <p:animEffect transition="in" filter="dissolve">
                                      <p:cBhvr>
                                        <p:cTn id="15" dur="500"/>
                                        <p:tgtEl>
                                          <p:spTgt spid="1863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8" grpId="0" build="p" autoUpdateAnimBg="0" advAuto="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Enter formulas</a:t>
            </a:r>
          </a:p>
        </p:txBody>
      </p:sp>
      <p:sp>
        <p:nvSpPr>
          <p:cNvPr id="188418" name="Rectangle 2"/>
          <p:cNvSpPr>
            <a:spLocks noGrp="1" noChangeArrowheads="1"/>
          </p:cNvSpPr>
          <p:nvPr>
            <p:ph type="title"/>
          </p:nvPr>
        </p:nvSpPr>
        <p:spPr>
          <a:xfrm>
            <a:off x="249238" y="73025"/>
            <a:ext cx="8229600" cy="609600"/>
          </a:xfrm>
        </p:spPr>
        <p:txBody>
          <a:bodyPr/>
          <a:lstStyle/>
          <a:p>
            <a:r>
              <a:rPr lang="en-US"/>
              <a:t>Suggestions for practice</a:t>
            </a:r>
          </a:p>
        </p:txBody>
      </p:sp>
      <p:sp>
        <p:nvSpPr>
          <p:cNvPr id="188419" name="Rectangle 3"/>
          <p:cNvSpPr>
            <a:spLocks noGrp="1" noChangeArrowheads="1"/>
          </p:cNvSpPr>
          <p:nvPr>
            <p:ph type="body" idx="1"/>
          </p:nvPr>
        </p:nvSpPr>
        <p:spPr>
          <a:xfrm>
            <a:off x="276225" y="831850"/>
            <a:ext cx="8905875" cy="3282950"/>
          </a:xfrm>
        </p:spPr>
        <p:txBody>
          <a:bodyPr/>
          <a:lstStyle/>
          <a:p>
            <a:pPr marL="288925" indent="-288925">
              <a:spcAft>
                <a:spcPct val="75000"/>
              </a:spcAft>
              <a:buClr>
                <a:srgbClr val="FF9900"/>
              </a:buClr>
              <a:buFontTx/>
              <a:buAutoNum type="arabicPeriod"/>
            </a:pPr>
            <a:r>
              <a:rPr lang="en-US"/>
              <a:t>Create a formula for addition.</a:t>
            </a:r>
          </a:p>
          <a:p>
            <a:pPr marL="288925" indent="-288925">
              <a:spcAft>
                <a:spcPct val="75000"/>
              </a:spcAft>
              <a:buClr>
                <a:srgbClr val="FF9900"/>
              </a:buClr>
              <a:buFontTx/>
              <a:buAutoNum type="arabicPeriod"/>
            </a:pPr>
            <a:r>
              <a:rPr lang="en-US"/>
              <a:t>Create other formulas. </a:t>
            </a:r>
          </a:p>
          <a:p>
            <a:pPr marL="288925" indent="-288925">
              <a:spcAft>
                <a:spcPct val="75000"/>
              </a:spcAft>
              <a:buClr>
                <a:srgbClr val="FF9900"/>
              </a:buClr>
              <a:buFontTx/>
              <a:buAutoNum type="arabicPeriod"/>
            </a:pPr>
            <a:r>
              <a:rPr lang="en-US"/>
              <a:t>Add up a column of numbers.</a:t>
            </a:r>
          </a:p>
          <a:p>
            <a:pPr marL="288925" indent="-288925">
              <a:spcAft>
                <a:spcPct val="75000"/>
              </a:spcAft>
              <a:buClr>
                <a:srgbClr val="FF9900"/>
              </a:buClr>
              <a:buFontTx/>
              <a:buAutoNum type="arabicPeriod"/>
            </a:pPr>
            <a:r>
              <a:rPr lang="en-US"/>
              <a:t>Add up a row of numbers.</a:t>
            </a:r>
          </a:p>
        </p:txBody>
      </p:sp>
      <p:sp>
        <p:nvSpPr>
          <p:cNvPr id="188420" name="Rectangle 4"/>
          <p:cNvSpPr>
            <a:spLocks noChangeArrowheads="1"/>
          </p:cNvSpPr>
          <p:nvPr/>
        </p:nvSpPr>
        <p:spPr bwMode="auto">
          <a:xfrm>
            <a:off x="293688" y="4622800"/>
            <a:ext cx="8431212" cy="755650"/>
          </a:xfrm>
          <a:prstGeom prst="rect">
            <a:avLst/>
          </a:prstGeom>
          <a:noFill/>
          <a:ln w="9525">
            <a:noFill/>
            <a:miter lim="800000"/>
            <a:headEnd/>
            <a:tailEnd/>
          </a:ln>
          <a:effectLst/>
        </p:spPr>
        <p:txBody>
          <a:bodyPr/>
          <a:lstStyle/>
          <a:p>
            <a:pPr>
              <a:spcBef>
                <a:spcPct val="20000"/>
              </a:spcBef>
              <a:spcAft>
                <a:spcPct val="45000"/>
              </a:spcAft>
            </a:pPr>
            <a:r>
              <a:rPr lang="en-US" sz="2000">
                <a:hlinkClick r:id="rId3"/>
              </a:rPr>
              <a:t>Online practice </a:t>
            </a:r>
            <a:r>
              <a:rPr lang="en-US" sz="2000"/>
              <a:t>(requires Excel 2007)</a:t>
            </a:r>
          </a:p>
        </p:txBody>
      </p:sp>
      <p:sp>
        <p:nvSpPr>
          <p:cNvPr id="7" name="Date Placeholder 6"/>
          <p:cNvSpPr>
            <a:spLocks noGrp="1"/>
          </p:cNvSpPr>
          <p:nvPr>
            <p:ph type="dt" sz="half" idx="10"/>
          </p:nvPr>
        </p:nvSpPr>
        <p:spPr/>
        <p:txBody>
          <a:bodyPr/>
          <a:lstStyle/>
          <a:p>
            <a:fld id="{116439DF-BD9E-4D58-B465-059AE7ABB475}"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70A85334-82C5-48A1-85B7-FAE09B93E3B0}" type="slidenum">
              <a:rPr lang="en-US" smtClean="0"/>
              <a:pPr/>
              <a:t>17</a:t>
            </a:fld>
            <a:endParaRPr lang="en-US"/>
          </a:p>
        </p:txBody>
      </p:sp>
    </p:spTree>
  </p:cSld>
  <p:clrMapOvr>
    <a:masterClrMapping/>
  </p:clrMapOvr>
  <p:transition spd="med">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Enter formulas</a:t>
            </a:r>
          </a:p>
        </p:txBody>
      </p:sp>
      <p:sp>
        <p:nvSpPr>
          <p:cNvPr id="52226" name="Rectangle 2"/>
          <p:cNvSpPr>
            <a:spLocks noGrp="1" noChangeArrowheads="1"/>
          </p:cNvSpPr>
          <p:nvPr>
            <p:ph type="title"/>
          </p:nvPr>
        </p:nvSpPr>
        <p:spPr/>
        <p:txBody>
          <a:bodyPr/>
          <a:lstStyle/>
          <a:p>
            <a:r>
              <a:rPr lang="en-US"/>
              <a:t>Test 1, question 1</a:t>
            </a:r>
          </a:p>
        </p:txBody>
      </p:sp>
      <p:sp>
        <p:nvSpPr>
          <p:cNvPr id="52227" name="Rectangle 3"/>
          <p:cNvSpPr>
            <a:spLocks noGrp="1" noChangeArrowheads="1"/>
          </p:cNvSpPr>
          <p:nvPr>
            <p:ph type="body" sz="half" idx="2"/>
          </p:nvPr>
        </p:nvSpPr>
        <p:spPr>
          <a:xfrm>
            <a:off x="222250" y="850900"/>
            <a:ext cx="7685088" cy="1189038"/>
          </a:xfrm>
        </p:spPr>
        <p:txBody>
          <a:bodyPr/>
          <a:lstStyle/>
          <a:p>
            <a:pPr marL="0" indent="0">
              <a:spcAft>
                <a:spcPct val="75000"/>
              </a:spcAft>
            </a:pPr>
            <a:r>
              <a:rPr lang="en-US" b="1"/>
              <a:t>What do you type into an empty cell to start a formula? (Pick one answer.)</a:t>
            </a:r>
          </a:p>
        </p:txBody>
      </p:sp>
      <p:sp>
        <p:nvSpPr>
          <p:cNvPr id="52228" name="Rectangle 4"/>
          <p:cNvSpPr>
            <a:spLocks noChangeArrowheads="1"/>
          </p:cNvSpPr>
          <p:nvPr/>
        </p:nvSpPr>
        <p:spPr bwMode="auto">
          <a:xfrm>
            <a:off x="242888" y="2344738"/>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a:t>
            </a:r>
          </a:p>
          <a:p>
            <a:pPr marL="401638" indent="-401638">
              <a:spcBef>
                <a:spcPct val="20000"/>
              </a:spcBef>
              <a:spcAft>
                <a:spcPct val="75000"/>
              </a:spcAft>
              <a:buFontTx/>
              <a:buAutoNum type="arabicPeriod"/>
            </a:pPr>
            <a:r>
              <a:rPr lang="en-US" sz="2000"/>
              <a:t>(</a:t>
            </a:r>
          </a:p>
          <a:p>
            <a:pPr marL="401638" indent="-401638">
              <a:spcBef>
                <a:spcPct val="20000"/>
              </a:spcBef>
              <a:spcAft>
                <a:spcPct val="75000"/>
              </a:spcAft>
              <a:buFontTx/>
              <a:buAutoNum type="arabicPeriod"/>
            </a:pPr>
            <a:r>
              <a:rPr lang="en-US" sz="2000"/>
              <a:t>=</a:t>
            </a:r>
          </a:p>
        </p:txBody>
      </p:sp>
      <p:sp>
        <p:nvSpPr>
          <p:cNvPr id="7" name="Date Placeholder 6"/>
          <p:cNvSpPr>
            <a:spLocks noGrp="1"/>
          </p:cNvSpPr>
          <p:nvPr>
            <p:ph type="dt" sz="half" idx="10"/>
          </p:nvPr>
        </p:nvSpPr>
        <p:spPr/>
        <p:txBody>
          <a:bodyPr/>
          <a:lstStyle/>
          <a:p>
            <a:fld id="{B7E14F35-9034-43FE-8B8F-308F508C4332}"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9702422F-6171-4F3B-A56D-64D45A948476}" type="slidenum">
              <a:rPr lang="en-US" smtClean="0"/>
              <a:pPr/>
              <a:t>18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slide(fromTop)">
                                      <p:cBhvr>
                                        <p:cTn id="7" dur="5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52228">
                                            <p:txEl>
                                              <p:pRg st="0" end="0"/>
                                            </p:txEl>
                                          </p:spTgt>
                                        </p:tgtEl>
                                        <p:attrNameLst>
                                          <p:attrName>style.visibility</p:attrName>
                                        </p:attrNameLst>
                                      </p:cBhvr>
                                      <p:to>
                                        <p:strVal val="visible"/>
                                      </p:to>
                                    </p:set>
                                    <p:animEffect transition="in" filter="slide(fromLeft)">
                                      <p:cBhvr>
                                        <p:cTn id="12" dur="500"/>
                                        <p:tgtEl>
                                          <p:spTgt spid="5222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52228">
                                            <p:txEl>
                                              <p:pRg st="1" end="1"/>
                                            </p:txEl>
                                          </p:spTgt>
                                        </p:tgtEl>
                                        <p:attrNameLst>
                                          <p:attrName>style.visibility</p:attrName>
                                        </p:attrNameLst>
                                      </p:cBhvr>
                                      <p:to>
                                        <p:strVal val="visible"/>
                                      </p:to>
                                    </p:set>
                                    <p:animEffect transition="in" filter="slide(fromLeft)">
                                      <p:cBhvr>
                                        <p:cTn id="17" dur="500"/>
                                        <p:tgtEl>
                                          <p:spTgt spid="5222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52228">
                                            <p:txEl>
                                              <p:pRg st="2" end="2"/>
                                            </p:txEl>
                                          </p:spTgt>
                                        </p:tgtEl>
                                        <p:attrNameLst>
                                          <p:attrName>style.visibility</p:attrName>
                                        </p:attrNameLst>
                                      </p:cBhvr>
                                      <p:to>
                                        <p:strVal val="visible"/>
                                      </p:to>
                                    </p:set>
                                    <p:animEffect transition="in" filter="slide(fromLeft)">
                                      <p:cBhvr>
                                        <p:cTn id="22" dur="500"/>
                                        <p:tgtEl>
                                          <p:spTgt spid="5222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advAuto="0"/>
      <p:bldP spid="52228"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Enter formulas</a:t>
            </a:r>
          </a:p>
        </p:txBody>
      </p:sp>
      <p:sp>
        <p:nvSpPr>
          <p:cNvPr id="54274" name="Rectangle 2"/>
          <p:cNvSpPr>
            <a:spLocks noGrp="1" noChangeArrowheads="1"/>
          </p:cNvSpPr>
          <p:nvPr>
            <p:ph type="title"/>
          </p:nvPr>
        </p:nvSpPr>
        <p:spPr/>
        <p:txBody>
          <a:bodyPr/>
          <a:lstStyle/>
          <a:p>
            <a:r>
              <a:rPr lang="en-US"/>
              <a:t>Test 1, question 1: Answer</a:t>
            </a:r>
          </a:p>
        </p:txBody>
      </p:sp>
      <p:sp>
        <p:nvSpPr>
          <p:cNvPr id="54275" name="Rectangle 3"/>
          <p:cNvSpPr>
            <a:spLocks noGrp="1" noChangeArrowheads="1"/>
          </p:cNvSpPr>
          <p:nvPr>
            <p:ph sz="half" idx="2"/>
          </p:nvPr>
        </p:nvSpPr>
        <p:spPr>
          <a:xfrm>
            <a:off x="323850" y="815975"/>
            <a:ext cx="8350250" cy="703263"/>
          </a:xfrm>
        </p:spPr>
        <p:txBody>
          <a:bodyPr/>
          <a:lstStyle/>
          <a:p>
            <a:pPr marL="0" indent="0">
              <a:spcAft>
                <a:spcPct val="75000"/>
              </a:spcAft>
            </a:pPr>
            <a:r>
              <a:rPr lang="en-US"/>
              <a:t>=</a:t>
            </a:r>
          </a:p>
        </p:txBody>
      </p:sp>
      <p:sp>
        <p:nvSpPr>
          <p:cNvPr id="54276" name="Rectangle 4"/>
          <p:cNvSpPr>
            <a:spLocks noChangeArrowheads="1"/>
          </p:cNvSpPr>
          <p:nvPr/>
        </p:nvSpPr>
        <p:spPr bwMode="auto">
          <a:xfrm>
            <a:off x="300038" y="2000250"/>
            <a:ext cx="8350250" cy="1171575"/>
          </a:xfrm>
          <a:prstGeom prst="rect">
            <a:avLst/>
          </a:prstGeom>
          <a:noFill/>
          <a:ln w="9525">
            <a:noFill/>
            <a:miter lim="800000"/>
            <a:headEnd/>
            <a:tailEnd/>
          </a:ln>
          <a:effectLst/>
        </p:spPr>
        <p:txBody>
          <a:bodyPr/>
          <a:lstStyle/>
          <a:p>
            <a:pPr>
              <a:spcBef>
                <a:spcPct val="20000"/>
              </a:spcBef>
              <a:spcAft>
                <a:spcPct val="75000"/>
              </a:spcAft>
            </a:pPr>
            <a:r>
              <a:rPr lang="en-US" sz="2000"/>
              <a:t>An equal sign (=) tells Excel that a calculation follows it. </a:t>
            </a:r>
          </a:p>
        </p:txBody>
      </p:sp>
      <p:sp>
        <p:nvSpPr>
          <p:cNvPr id="7" name="Date Placeholder 6"/>
          <p:cNvSpPr>
            <a:spLocks noGrp="1"/>
          </p:cNvSpPr>
          <p:nvPr>
            <p:ph type="dt" sz="half" idx="10"/>
          </p:nvPr>
        </p:nvSpPr>
        <p:spPr/>
        <p:txBody>
          <a:bodyPr/>
          <a:lstStyle/>
          <a:p>
            <a:fld id="{3A560B0B-E525-48CE-A39F-F5E85E33E4B7}"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4B6242F9-12DE-4E88-AF82-4E19CA1FC0D4}" type="slidenum">
              <a:rPr lang="en-US" smtClean="0"/>
              <a:pPr/>
              <a:t>19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4275"/>
                                        </p:tgtEl>
                                        <p:attrNameLst>
                                          <p:attrName>style.visibility</p:attrName>
                                        </p:attrNameLst>
                                      </p:cBhvr>
                                      <p:to>
                                        <p:strVal val="visible"/>
                                      </p:to>
                                    </p:set>
                                    <p:anim calcmode="lin" valueType="num">
                                      <p:cBhvr>
                                        <p:cTn id="7" dur="500" fill="hold"/>
                                        <p:tgtEl>
                                          <p:spTgt spid="54275"/>
                                        </p:tgtEl>
                                        <p:attrNameLst>
                                          <p:attrName>ppt_w</p:attrName>
                                        </p:attrNameLst>
                                      </p:cBhvr>
                                      <p:tavLst>
                                        <p:tav tm="0">
                                          <p:val>
                                            <p:fltVal val="0"/>
                                          </p:val>
                                        </p:tav>
                                        <p:tav tm="100000">
                                          <p:val>
                                            <p:strVal val="#ppt_w"/>
                                          </p:val>
                                        </p:tav>
                                      </p:tavLst>
                                    </p:anim>
                                    <p:anim calcmode="lin" valueType="num">
                                      <p:cBhvr>
                                        <p:cTn id="8" dur="500" fill="hold"/>
                                        <p:tgtEl>
                                          <p:spTgt spid="5427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4276"/>
                                        </p:tgtEl>
                                        <p:attrNameLst>
                                          <p:attrName>style.visibility</p:attrName>
                                        </p:attrNameLst>
                                      </p:cBhvr>
                                      <p:to>
                                        <p:strVal val="visible"/>
                                      </p:to>
                                    </p:set>
                                    <p:animEffect transition="in" filter="slide(fromBottom)">
                                      <p:cBhvr>
                                        <p:cTn id="13" dur="500"/>
                                        <p:tgtEl>
                                          <p:spTgt spid="54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autoUpdateAnimBg="0"/>
      <p:bldP spid="54276"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Enter formulas</a:t>
            </a:r>
          </a:p>
        </p:txBody>
      </p:sp>
      <p:sp>
        <p:nvSpPr>
          <p:cNvPr id="10242" name="Rectangle 2"/>
          <p:cNvSpPr>
            <a:spLocks noGrp="1" noChangeArrowheads="1"/>
          </p:cNvSpPr>
          <p:nvPr>
            <p:ph type="title"/>
          </p:nvPr>
        </p:nvSpPr>
        <p:spPr>
          <a:xfrm>
            <a:off x="249238" y="73025"/>
            <a:ext cx="8229600" cy="609600"/>
          </a:xfrm>
        </p:spPr>
        <p:txBody>
          <a:bodyPr/>
          <a:lstStyle/>
          <a:p>
            <a:r>
              <a:rPr lang="en-US"/>
              <a:t>Course contents</a:t>
            </a:r>
          </a:p>
        </p:txBody>
      </p:sp>
      <p:sp>
        <p:nvSpPr>
          <p:cNvPr id="10243" name="Rectangle 3"/>
          <p:cNvSpPr>
            <a:spLocks noGrp="1" noChangeArrowheads="1"/>
          </p:cNvSpPr>
          <p:nvPr>
            <p:ph type="body" idx="1"/>
          </p:nvPr>
        </p:nvSpPr>
        <p:spPr>
          <a:xfrm>
            <a:off x="263525" y="828675"/>
            <a:ext cx="8431213" cy="3443288"/>
          </a:xfrm>
          <a:noFill/>
        </p:spPr>
        <p:txBody>
          <a:bodyPr/>
          <a:lstStyle/>
          <a:p>
            <a:pPr marL="276225" indent="-276225">
              <a:spcAft>
                <a:spcPct val="75000"/>
              </a:spcAft>
              <a:buClr>
                <a:srgbClr val="FF9900"/>
              </a:buClr>
              <a:buFontTx/>
              <a:buChar char="•"/>
            </a:pPr>
            <a:r>
              <a:rPr lang="en-US" sz="2800"/>
              <a:t>Overview: Goodbye, calculator</a:t>
            </a:r>
          </a:p>
          <a:p>
            <a:pPr marL="276225" indent="-276225">
              <a:spcAft>
                <a:spcPct val="75000"/>
              </a:spcAft>
              <a:buClr>
                <a:srgbClr val="FF9900"/>
              </a:buClr>
              <a:buFontTx/>
              <a:buChar char="•"/>
            </a:pPr>
            <a:r>
              <a:rPr lang="en-US" sz="2800"/>
              <a:t>Lesson 1: Get started</a:t>
            </a:r>
          </a:p>
          <a:p>
            <a:pPr marL="276225" indent="-276225">
              <a:spcAft>
                <a:spcPct val="75000"/>
              </a:spcAft>
              <a:buClr>
                <a:srgbClr val="FF9900"/>
              </a:buClr>
              <a:buFontTx/>
              <a:buChar char="•"/>
            </a:pPr>
            <a:r>
              <a:rPr lang="en-US" sz="2800"/>
              <a:t>Lesson 2: Use cell references</a:t>
            </a:r>
          </a:p>
          <a:p>
            <a:pPr marL="276225" indent="-276225">
              <a:spcAft>
                <a:spcPct val="75000"/>
              </a:spcAft>
              <a:buClr>
                <a:srgbClr val="FF9900"/>
              </a:buClr>
              <a:buFontTx/>
              <a:buChar char="•"/>
            </a:pPr>
            <a:r>
              <a:rPr lang="en-US" sz="2800"/>
              <a:t>Lesson 3: Simplify formulas by using functions</a:t>
            </a:r>
          </a:p>
        </p:txBody>
      </p:sp>
      <p:sp>
        <p:nvSpPr>
          <p:cNvPr id="10244" name="Rectangle 4"/>
          <p:cNvSpPr>
            <a:spLocks noChangeArrowheads="1"/>
          </p:cNvSpPr>
          <p:nvPr/>
        </p:nvSpPr>
        <p:spPr bwMode="auto">
          <a:xfrm>
            <a:off x="193675" y="4610100"/>
            <a:ext cx="8229600" cy="873125"/>
          </a:xfrm>
          <a:prstGeom prst="rect">
            <a:avLst/>
          </a:prstGeom>
          <a:noFill/>
          <a:ln w="9525">
            <a:noFill/>
            <a:miter lim="800000"/>
            <a:headEnd/>
            <a:tailEnd/>
          </a:ln>
          <a:effectLst/>
        </p:spPr>
        <p:txBody>
          <a:bodyPr anchorCtr="1"/>
          <a:lstStyle/>
          <a:p>
            <a:pPr>
              <a:spcBef>
                <a:spcPct val="20000"/>
              </a:spcBef>
            </a:pPr>
            <a:r>
              <a:rPr lang="en-US" sz="2400"/>
              <a:t>Each lesson includes a list of suggested tasks and a set of test questions.</a:t>
            </a:r>
          </a:p>
        </p:txBody>
      </p:sp>
      <p:sp>
        <p:nvSpPr>
          <p:cNvPr id="7" name="Date Placeholder 6"/>
          <p:cNvSpPr>
            <a:spLocks noGrp="1"/>
          </p:cNvSpPr>
          <p:nvPr>
            <p:ph type="dt" sz="half" idx="10"/>
          </p:nvPr>
        </p:nvSpPr>
        <p:spPr/>
        <p:txBody>
          <a:bodyPr/>
          <a:lstStyle/>
          <a:p>
            <a:fld id="{3CE42E1E-46AC-4DD1-B65C-57E71BB9DEA3}"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70A85334-82C5-48A1-85B7-FAE09B93E3B0}" type="slidenum">
              <a:rPr lang="en-US" smtClean="0"/>
              <a:pPr/>
              <a:t>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lide(fromTop)">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slide(fromTop)">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slide(fromTop)">
                                      <p:cBhvr>
                                        <p:cTn id="17" dur="5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slide(fromTop)">
                                      <p:cBhvr>
                                        <p:cTn id="22" dur="500"/>
                                        <p:tgtEl>
                                          <p:spTgt spid="102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0244"/>
                                        </p:tgtEl>
                                        <p:attrNameLst>
                                          <p:attrName>style.visibility</p:attrName>
                                        </p:attrNameLst>
                                      </p:cBhvr>
                                      <p:to>
                                        <p:strVal val="visible"/>
                                      </p:to>
                                    </p:set>
                                    <p:animEffect transition="in" filter="slide(fromBottom)">
                                      <p:cBhvr>
                                        <p:cTn id="27"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P spid="1024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Enter formulas</a:t>
            </a:r>
          </a:p>
        </p:txBody>
      </p:sp>
      <p:sp>
        <p:nvSpPr>
          <p:cNvPr id="56322" name="Rectangle 2"/>
          <p:cNvSpPr>
            <a:spLocks noGrp="1" noChangeArrowheads="1"/>
          </p:cNvSpPr>
          <p:nvPr>
            <p:ph type="title"/>
          </p:nvPr>
        </p:nvSpPr>
        <p:spPr/>
        <p:txBody>
          <a:bodyPr/>
          <a:lstStyle/>
          <a:p>
            <a:r>
              <a:rPr lang="en-US"/>
              <a:t>Test 1, question 2</a:t>
            </a:r>
          </a:p>
        </p:txBody>
      </p:sp>
      <p:sp>
        <p:nvSpPr>
          <p:cNvPr id="56323" name="Rectangle 3"/>
          <p:cNvSpPr>
            <a:spLocks noGrp="1" noChangeArrowheads="1"/>
          </p:cNvSpPr>
          <p:nvPr>
            <p:ph type="body" sz="half" idx="2"/>
          </p:nvPr>
        </p:nvSpPr>
        <p:spPr>
          <a:xfrm>
            <a:off x="242888" y="850900"/>
            <a:ext cx="7685087" cy="1189038"/>
          </a:xfrm>
        </p:spPr>
        <p:txBody>
          <a:bodyPr/>
          <a:lstStyle/>
          <a:p>
            <a:pPr marL="0" indent="0">
              <a:spcAft>
                <a:spcPct val="75000"/>
              </a:spcAft>
            </a:pPr>
            <a:r>
              <a:rPr lang="en-US" b="1"/>
              <a:t>What is a function? (Pick one answer.)</a:t>
            </a:r>
          </a:p>
        </p:txBody>
      </p:sp>
      <p:sp>
        <p:nvSpPr>
          <p:cNvPr id="56324" name="Rectangle 4"/>
          <p:cNvSpPr>
            <a:spLocks noChangeArrowheads="1"/>
          </p:cNvSpPr>
          <p:nvPr/>
        </p:nvSpPr>
        <p:spPr bwMode="auto">
          <a:xfrm>
            <a:off x="242888" y="2241550"/>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A prewritten formula.</a:t>
            </a:r>
          </a:p>
          <a:p>
            <a:pPr marL="401638" indent="-401638">
              <a:spcBef>
                <a:spcPct val="20000"/>
              </a:spcBef>
              <a:spcAft>
                <a:spcPct val="75000"/>
              </a:spcAft>
              <a:buFontTx/>
              <a:buAutoNum type="arabicPeriod"/>
            </a:pPr>
            <a:r>
              <a:rPr lang="en-US" sz="2000"/>
              <a:t>A math operator. </a:t>
            </a:r>
          </a:p>
        </p:txBody>
      </p:sp>
      <p:sp>
        <p:nvSpPr>
          <p:cNvPr id="7" name="Date Placeholder 6"/>
          <p:cNvSpPr>
            <a:spLocks noGrp="1"/>
          </p:cNvSpPr>
          <p:nvPr>
            <p:ph type="dt" sz="half" idx="10"/>
          </p:nvPr>
        </p:nvSpPr>
        <p:spPr/>
        <p:txBody>
          <a:bodyPr/>
          <a:lstStyle/>
          <a:p>
            <a:fld id="{CE41DD66-52C4-4B83-9852-26DF89C7F1DF}"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9702422F-6171-4F3B-A56D-64D45A948476}" type="slidenum">
              <a:rPr lang="en-US" smtClean="0"/>
              <a:pPr/>
              <a:t>20</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slide(fromTop)">
                                      <p:cBhvr>
                                        <p:cTn id="7" dur="500"/>
                                        <p:tgtEl>
                                          <p:spTgt spid="563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56324">
                                            <p:txEl>
                                              <p:pRg st="0" end="0"/>
                                            </p:txEl>
                                          </p:spTgt>
                                        </p:tgtEl>
                                        <p:attrNameLst>
                                          <p:attrName>style.visibility</p:attrName>
                                        </p:attrNameLst>
                                      </p:cBhvr>
                                      <p:to>
                                        <p:strVal val="visible"/>
                                      </p:to>
                                    </p:set>
                                    <p:animEffect transition="in" filter="slide(fromLeft)">
                                      <p:cBhvr>
                                        <p:cTn id="12" dur="500"/>
                                        <p:tgtEl>
                                          <p:spTgt spid="5632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56324">
                                            <p:txEl>
                                              <p:pRg st="1" end="1"/>
                                            </p:txEl>
                                          </p:spTgt>
                                        </p:tgtEl>
                                        <p:attrNameLst>
                                          <p:attrName>style.visibility</p:attrName>
                                        </p:attrNameLst>
                                      </p:cBhvr>
                                      <p:to>
                                        <p:strVal val="visible"/>
                                      </p:to>
                                    </p:set>
                                    <p:animEffect transition="in" filter="slide(fromLeft)">
                                      <p:cBhvr>
                                        <p:cTn id="17" dur="500"/>
                                        <p:tgtEl>
                                          <p:spTgt spid="5632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advAuto="0"/>
      <p:bldP spid="56324"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Enter formulas</a:t>
            </a:r>
          </a:p>
        </p:txBody>
      </p:sp>
      <p:sp>
        <p:nvSpPr>
          <p:cNvPr id="58370" name="Rectangle 2"/>
          <p:cNvSpPr>
            <a:spLocks noGrp="1" noChangeArrowheads="1"/>
          </p:cNvSpPr>
          <p:nvPr>
            <p:ph type="title"/>
          </p:nvPr>
        </p:nvSpPr>
        <p:spPr/>
        <p:txBody>
          <a:bodyPr/>
          <a:lstStyle/>
          <a:p>
            <a:r>
              <a:rPr lang="en-US"/>
              <a:t>Test 1, question 2: Answer</a:t>
            </a:r>
          </a:p>
        </p:txBody>
      </p:sp>
      <p:sp>
        <p:nvSpPr>
          <p:cNvPr id="58371" name="Rectangle 3"/>
          <p:cNvSpPr>
            <a:spLocks noGrp="1" noChangeArrowheads="1"/>
          </p:cNvSpPr>
          <p:nvPr>
            <p:ph sz="half" idx="2"/>
          </p:nvPr>
        </p:nvSpPr>
        <p:spPr>
          <a:xfrm>
            <a:off x="261938" y="836613"/>
            <a:ext cx="8350250" cy="703262"/>
          </a:xfrm>
        </p:spPr>
        <p:txBody>
          <a:bodyPr/>
          <a:lstStyle/>
          <a:p>
            <a:pPr marL="0" indent="0">
              <a:spcAft>
                <a:spcPct val="75000"/>
              </a:spcAft>
            </a:pPr>
            <a:r>
              <a:rPr lang="en-US"/>
              <a:t>A prewritten formula. </a:t>
            </a:r>
          </a:p>
        </p:txBody>
      </p:sp>
      <p:sp>
        <p:nvSpPr>
          <p:cNvPr id="58372" name="Rectangle 4"/>
          <p:cNvSpPr>
            <a:spLocks noChangeArrowheads="1"/>
          </p:cNvSpPr>
          <p:nvPr/>
        </p:nvSpPr>
        <p:spPr bwMode="auto">
          <a:xfrm>
            <a:off x="238125" y="2082800"/>
            <a:ext cx="8350250" cy="1171575"/>
          </a:xfrm>
          <a:prstGeom prst="rect">
            <a:avLst/>
          </a:prstGeom>
          <a:noFill/>
          <a:ln w="9525">
            <a:noFill/>
            <a:miter lim="800000"/>
            <a:headEnd/>
            <a:tailEnd/>
          </a:ln>
          <a:effectLst/>
        </p:spPr>
        <p:txBody>
          <a:bodyPr/>
          <a:lstStyle/>
          <a:p>
            <a:pPr>
              <a:spcBef>
                <a:spcPct val="20000"/>
              </a:spcBef>
              <a:spcAft>
                <a:spcPct val="75000"/>
              </a:spcAft>
            </a:pPr>
            <a:r>
              <a:rPr lang="en-US" sz="2000"/>
              <a:t>Functions are prewritten formulas, such as SUM, that save time. </a:t>
            </a:r>
          </a:p>
        </p:txBody>
      </p:sp>
      <p:sp>
        <p:nvSpPr>
          <p:cNvPr id="7" name="Date Placeholder 6"/>
          <p:cNvSpPr>
            <a:spLocks noGrp="1"/>
          </p:cNvSpPr>
          <p:nvPr>
            <p:ph type="dt" sz="half" idx="10"/>
          </p:nvPr>
        </p:nvSpPr>
        <p:spPr/>
        <p:txBody>
          <a:bodyPr/>
          <a:lstStyle/>
          <a:p>
            <a:fld id="{7212855D-FDF4-44B6-A787-4FFF6DE405A6}"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4B6242F9-12DE-4E88-AF82-4E19CA1FC0D4}" type="slidenum">
              <a:rPr lang="en-US" smtClean="0"/>
              <a:pPr/>
              <a:t>21</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8371"/>
                                        </p:tgtEl>
                                        <p:attrNameLst>
                                          <p:attrName>style.visibility</p:attrName>
                                        </p:attrNameLst>
                                      </p:cBhvr>
                                      <p:to>
                                        <p:strVal val="visible"/>
                                      </p:to>
                                    </p:set>
                                    <p:anim calcmode="lin" valueType="num">
                                      <p:cBhvr>
                                        <p:cTn id="7" dur="500" fill="hold"/>
                                        <p:tgtEl>
                                          <p:spTgt spid="58371"/>
                                        </p:tgtEl>
                                        <p:attrNameLst>
                                          <p:attrName>ppt_w</p:attrName>
                                        </p:attrNameLst>
                                      </p:cBhvr>
                                      <p:tavLst>
                                        <p:tav tm="0">
                                          <p:val>
                                            <p:fltVal val="0"/>
                                          </p:val>
                                        </p:tav>
                                        <p:tav tm="100000">
                                          <p:val>
                                            <p:strVal val="#ppt_w"/>
                                          </p:val>
                                        </p:tav>
                                      </p:tavLst>
                                    </p:anim>
                                    <p:anim calcmode="lin" valueType="num">
                                      <p:cBhvr>
                                        <p:cTn id="8" dur="500" fill="hold"/>
                                        <p:tgtEl>
                                          <p:spTgt spid="58371"/>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8372"/>
                                        </p:tgtEl>
                                        <p:attrNameLst>
                                          <p:attrName>style.visibility</p:attrName>
                                        </p:attrNameLst>
                                      </p:cBhvr>
                                      <p:to>
                                        <p:strVal val="visible"/>
                                      </p:to>
                                    </p:set>
                                    <p:animEffect transition="in" filter="slide(fromBottom)">
                                      <p:cBhvr>
                                        <p:cTn id="13" dur="500"/>
                                        <p:tgtEl>
                                          <p:spTgt spid="58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autoUpdateAnimBg="0"/>
      <p:bldP spid="58372"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Enter formulas</a:t>
            </a:r>
          </a:p>
        </p:txBody>
      </p:sp>
      <p:sp>
        <p:nvSpPr>
          <p:cNvPr id="60418" name="Rectangle 2"/>
          <p:cNvSpPr>
            <a:spLocks noGrp="1" noChangeArrowheads="1"/>
          </p:cNvSpPr>
          <p:nvPr>
            <p:ph type="title"/>
          </p:nvPr>
        </p:nvSpPr>
        <p:spPr/>
        <p:txBody>
          <a:bodyPr/>
          <a:lstStyle/>
          <a:p>
            <a:r>
              <a:rPr lang="en-US"/>
              <a:t>Test 1, question 3</a:t>
            </a:r>
          </a:p>
        </p:txBody>
      </p:sp>
      <p:sp>
        <p:nvSpPr>
          <p:cNvPr id="60419" name="Rectangle 3"/>
          <p:cNvSpPr>
            <a:spLocks noGrp="1" noChangeArrowheads="1"/>
          </p:cNvSpPr>
          <p:nvPr>
            <p:ph type="body" sz="half" idx="2"/>
          </p:nvPr>
        </p:nvSpPr>
        <p:spPr>
          <a:xfrm>
            <a:off x="242888" y="850900"/>
            <a:ext cx="7685087" cy="1189038"/>
          </a:xfrm>
        </p:spPr>
        <p:txBody>
          <a:bodyPr/>
          <a:lstStyle/>
          <a:p>
            <a:pPr marL="0" indent="0">
              <a:spcAft>
                <a:spcPct val="75000"/>
              </a:spcAft>
            </a:pPr>
            <a:r>
              <a:rPr lang="en-US" b="1"/>
              <a:t>A formula result is in cell C6. You wonder how you got the result. To see the formula, what do you do? (Pick one answer.)</a:t>
            </a:r>
          </a:p>
        </p:txBody>
      </p:sp>
      <p:sp>
        <p:nvSpPr>
          <p:cNvPr id="60420" name="Rectangle 4"/>
          <p:cNvSpPr>
            <a:spLocks noChangeArrowheads="1"/>
          </p:cNvSpPr>
          <p:nvPr/>
        </p:nvSpPr>
        <p:spPr bwMode="auto">
          <a:xfrm>
            <a:off x="242888" y="2241550"/>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Click in cell C6, and then press CTRL+SHIFT. </a:t>
            </a:r>
          </a:p>
          <a:p>
            <a:pPr marL="401638" indent="-401638">
              <a:spcBef>
                <a:spcPct val="20000"/>
              </a:spcBef>
              <a:spcAft>
                <a:spcPct val="75000"/>
              </a:spcAft>
              <a:buFontTx/>
              <a:buAutoNum type="arabicPeriod"/>
            </a:pPr>
            <a:r>
              <a:rPr lang="en-US" sz="2000"/>
              <a:t>Click in cell C6, and then press F5. </a:t>
            </a:r>
          </a:p>
          <a:p>
            <a:pPr marL="401638" indent="-401638">
              <a:spcBef>
                <a:spcPct val="20000"/>
              </a:spcBef>
              <a:spcAft>
                <a:spcPct val="75000"/>
              </a:spcAft>
              <a:buFontTx/>
              <a:buAutoNum type="arabicPeriod"/>
            </a:pPr>
            <a:r>
              <a:rPr lang="en-US" sz="2000"/>
              <a:t>Click in cell C6. </a:t>
            </a:r>
          </a:p>
        </p:txBody>
      </p:sp>
      <p:sp>
        <p:nvSpPr>
          <p:cNvPr id="7" name="Date Placeholder 6"/>
          <p:cNvSpPr>
            <a:spLocks noGrp="1"/>
          </p:cNvSpPr>
          <p:nvPr>
            <p:ph type="dt" sz="half" idx="10"/>
          </p:nvPr>
        </p:nvSpPr>
        <p:spPr/>
        <p:txBody>
          <a:bodyPr/>
          <a:lstStyle/>
          <a:p>
            <a:fld id="{C08EF9BE-3016-4D82-93F1-7DACC471C9C3}"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9702422F-6171-4F3B-A56D-64D45A948476}" type="slidenum">
              <a:rPr lang="en-US" smtClean="0"/>
              <a:pPr/>
              <a:t>22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slide(fromTop)">
                                      <p:cBhvr>
                                        <p:cTn id="7" dur="500"/>
                                        <p:tgtEl>
                                          <p:spTgt spid="604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60420">
                                            <p:txEl>
                                              <p:pRg st="0" end="0"/>
                                            </p:txEl>
                                          </p:spTgt>
                                        </p:tgtEl>
                                        <p:attrNameLst>
                                          <p:attrName>style.visibility</p:attrName>
                                        </p:attrNameLst>
                                      </p:cBhvr>
                                      <p:to>
                                        <p:strVal val="visible"/>
                                      </p:to>
                                    </p:set>
                                    <p:animEffect transition="in" filter="slide(fromLeft)">
                                      <p:cBhvr>
                                        <p:cTn id="12" dur="500"/>
                                        <p:tgtEl>
                                          <p:spTgt spid="6042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60420">
                                            <p:txEl>
                                              <p:pRg st="1" end="1"/>
                                            </p:txEl>
                                          </p:spTgt>
                                        </p:tgtEl>
                                        <p:attrNameLst>
                                          <p:attrName>style.visibility</p:attrName>
                                        </p:attrNameLst>
                                      </p:cBhvr>
                                      <p:to>
                                        <p:strVal val="visible"/>
                                      </p:to>
                                    </p:set>
                                    <p:animEffect transition="in" filter="slide(fromLeft)">
                                      <p:cBhvr>
                                        <p:cTn id="17" dur="500"/>
                                        <p:tgtEl>
                                          <p:spTgt spid="6042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60420">
                                            <p:txEl>
                                              <p:pRg st="2" end="2"/>
                                            </p:txEl>
                                          </p:spTgt>
                                        </p:tgtEl>
                                        <p:attrNameLst>
                                          <p:attrName>style.visibility</p:attrName>
                                        </p:attrNameLst>
                                      </p:cBhvr>
                                      <p:to>
                                        <p:strVal val="visible"/>
                                      </p:to>
                                    </p:set>
                                    <p:animEffect transition="in" filter="slide(fromLeft)">
                                      <p:cBhvr>
                                        <p:cTn id="22" dur="500"/>
                                        <p:tgtEl>
                                          <p:spTgt spid="604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advAuto="0"/>
      <p:bldP spid="60420"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Enter formulas</a:t>
            </a:r>
          </a:p>
        </p:txBody>
      </p:sp>
      <p:sp>
        <p:nvSpPr>
          <p:cNvPr id="62466" name="Rectangle 2"/>
          <p:cNvSpPr>
            <a:spLocks noGrp="1" noChangeArrowheads="1"/>
          </p:cNvSpPr>
          <p:nvPr>
            <p:ph type="title"/>
          </p:nvPr>
        </p:nvSpPr>
        <p:spPr/>
        <p:txBody>
          <a:bodyPr/>
          <a:lstStyle/>
          <a:p>
            <a:r>
              <a:rPr lang="en-US"/>
              <a:t>Test 1, question 3: Answer</a:t>
            </a:r>
          </a:p>
        </p:txBody>
      </p:sp>
      <p:sp>
        <p:nvSpPr>
          <p:cNvPr id="62467" name="Rectangle 3"/>
          <p:cNvSpPr>
            <a:spLocks noGrp="1" noChangeArrowheads="1"/>
          </p:cNvSpPr>
          <p:nvPr>
            <p:ph sz="half" idx="2"/>
          </p:nvPr>
        </p:nvSpPr>
        <p:spPr>
          <a:xfrm>
            <a:off x="261938" y="877888"/>
            <a:ext cx="8350250" cy="703262"/>
          </a:xfrm>
        </p:spPr>
        <p:txBody>
          <a:bodyPr/>
          <a:lstStyle/>
          <a:p>
            <a:pPr marL="0" indent="0">
              <a:spcAft>
                <a:spcPct val="75000"/>
              </a:spcAft>
            </a:pPr>
            <a:r>
              <a:rPr lang="en-US"/>
              <a:t>Click in cell C6.</a:t>
            </a:r>
          </a:p>
        </p:txBody>
      </p:sp>
      <p:sp>
        <p:nvSpPr>
          <p:cNvPr id="62468" name="Rectangle 4"/>
          <p:cNvSpPr>
            <a:spLocks noChangeArrowheads="1"/>
          </p:cNvSpPr>
          <p:nvPr/>
        </p:nvSpPr>
        <p:spPr bwMode="auto">
          <a:xfrm>
            <a:off x="238125" y="2124075"/>
            <a:ext cx="8350250" cy="1470025"/>
          </a:xfrm>
          <a:prstGeom prst="rect">
            <a:avLst/>
          </a:prstGeom>
          <a:noFill/>
          <a:ln w="9525">
            <a:noFill/>
            <a:miter lim="800000"/>
            <a:headEnd/>
            <a:tailEnd/>
          </a:ln>
          <a:effectLst/>
        </p:spPr>
        <p:txBody>
          <a:bodyPr/>
          <a:lstStyle/>
          <a:p>
            <a:pPr>
              <a:spcBef>
                <a:spcPct val="20000"/>
              </a:spcBef>
              <a:spcAft>
                <a:spcPct val="75000"/>
              </a:spcAft>
            </a:pPr>
            <a:r>
              <a:rPr lang="en-US" sz="2000"/>
              <a:t>It’s that simple. The formula is visible in the formula bar near the top of the worksheet whenever you click in cell C6. Or you can double-click cell C6 to see the formula in cell C6. Then press ENTER to see the formula result again in the cell.</a:t>
            </a:r>
          </a:p>
        </p:txBody>
      </p:sp>
      <p:sp>
        <p:nvSpPr>
          <p:cNvPr id="7" name="Date Placeholder 6"/>
          <p:cNvSpPr>
            <a:spLocks noGrp="1"/>
          </p:cNvSpPr>
          <p:nvPr>
            <p:ph type="dt" sz="half" idx="10"/>
          </p:nvPr>
        </p:nvSpPr>
        <p:spPr/>
        <p:txBody>
          <a:bodyPr/>
          <a:lstStyle/>
          <a:p>
            <a:fld id="{028D2F8F-74E7-4338-A2E1-99E3EE3D8000}"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4B6242F9-12DE-4E88-AF82-4E19CA1FC0D4}" type="slidenum">
              <a:rPr lang="en-US" smtClean="0"/>
              <a:pPr/>
              <a:t>23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2467"/>
                                        </p:tgtEl>
                                        <p:attrNameLst>
                                          <p:attrName>style.visibility</p:attrName>
                                        </p:attrNameLst>
                                      </p:cBhvr>
                                      <p:to>
                                        <p:strVal val="visible"/>
                                      </p:to>
                                    </p:set>
                                    <p:anim calcmode="lin" valueType="num">
                                      <p:cBhvr>
                                        <p:cTn id="7" dur="500" fill="hold"/>
                                        <p:tgtEl>
                                          <p:spTgt spid="62467"/>
                                        </p:tgtEl>
                                        <p:attrNameLst>
                                          <p:attrName>ppt_w</p:attrName>
                                        </p:attrNameLst>
                                      </p:cBhvr>
                                      <p:tavLst>
                                        <p:tav tm="0">
                                          <p:val>
                                            <p:fltVal val="0"/>
                                          </p:val>
                                        </p:tav>
                                        <p:tav tm="100000">
                                          <p:val>
                                            <p:strVal val="#ppt_w"/>
                                          </p:val>
                                        </p:tav>
                                      </p:tavLst>
                                    </p:anim>
                                    <p:anim calcmode="lin" valueType="num">
                                      <p:cBhvr>
                                        <p:cTn id="8" dur="500" fill="hold"/>
                                        <p:tgtEl>
                                          <p:spTgt spid="62467"/>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62468"/>
                                        </p:tgtEl>
                                        <p:attrNameLst>
                                          <p:attrName>style.visibility</p:attrName>
                                        </p:attrNameLst>
                                      </p:cBhvr>
                                      <p:to>
                                        <p:strVal val="visible"/>
                                      </p:to>
                                    </p:set>
                                    <p:animEffect transition="in" filter="slide(fromBottom)">
                                      <p:cBhvr>
                                        <p:cTn id="13" dur="500"/>
                                        <p:tgtEl>
                                          <p:spTgt spid="62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autoUpdateAnimBg="0"/>
      <p:bldP spid="62468"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p:txBody>
          <a:bodyPr/>
          <a:lstStyle/>
          <a:p>
            <a:r>
              <a:rPr lang="en-US"/>
              <a:t>Lesson 2</a:t>
            </a:r>
          </a:p>
        </p:txBody>
      </p:sp>
      <p:sp>
        <p:nvSpPr>
          <p:cNvPr id="64515" name="Rectangle 3"/>
          <p:cNvSpPr>
            <a:spLocks noGrp="1" noChangeArrowheads="1"/>
          </p:cNvSpPr>
          <p:nvPr>
            <p:ph type="subTitle" idx="1"/>
          </p:nvPr>
        </p:nvSpPr>
        <p:spPr/>
        <p:txBody>
          <a:bodyPr/>
          <a:lstStyle/>
          <a:p>
            <a:r>
              <a:rPr lang="en-US"/>
              <a:t>Use cell references</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p:cTn id="7" dur="500" fill="hold"/>
                                        <p:tgtEl>
                                          <p:spTgt spid="64514"/>
                                        </p:tgtEl>
                                        <p:attrNameLst>
                                          <p:attrName>ppt_w</p:attrName>
                                        </p:attrNameLst>
                                      </p:cBhvr>
                                      <p:tavLst>
                                        <p:tav tm="0">
                                          <p:val>
                                            <p:fltVal val="0"/>
                                          </p:val>
                                        </p:tav>
                                        <p:tav tm="100000">
                                          <p:val>
                                            <p:strVal val="#ppt_w"/>
                                          </p:val>
                                        </p:tav>
                                      </p:tavLst>
                                    </p:anim>
                                    <p:anim calcmode="lin" valueType="num">
                                      <p:cBhvr>
                                        <p:cTn id="8" dur="500" fill="hold"/>
                                        <p:tgtEl>
                                          <p:spTgt spid="6451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64515">
                                            <p:txEl>
                                              <p:pRg st="0" end="0"/>
                                            </p:txEl>
                                          </p:spTgt>
                                        </p:tgtEl>
                                        <p:attrNameLst>
                                          <p:attrName>style.visibility</p:attrName>
                                        </p:attrNameLst>
                                      </p:cBhvr>
                                      <p:to>
                                        <p:strVal val="visible"/>
                                      </p:to>
                                    </p:set>
                                    <p:animEffect transition="in" filter="slide(fromBottom)">
                                      <p:cBhvr>
                                        <p:cTn id="12" dur="500"/>
                                        <p:tgtEl>
                                          <p:spTgt spid="645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autoUpdateAnimBg="0"/>
      <p:bldP spid="64515" grpId="0" build="p" autoUpdateAnimBg="0" advAuto="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 name="Footer Placeholder 5"/>
          <p:cNvSpPr>
            <a:spLocks noGrp="1"/>
          </p:cNvSpPr>
          <p:nvPr>
            <p:ph type="ftr" sz="quarter" idx="11"/>
          </p:nvPr>
        </p:nvSpPr>
        <p:spPr/>
        <p:txBody>
          <a:bodyPr/>
          <a:lstStyle/>
          <a:p>
            <a:r>
              <a:rPr lang="en-US"/>
              <a:t>Enter formulas</a:t>
            </a:r>
          </a:p>
        </p:txBody>
      </p:sp>
      <p:sp>
        <p:nvSpPr>
          <p:cNvPr id="90114" name="Rectangle 2"/>
          <p:cNvSpPr>
            <a:spLocks noGrp="1" noChangeArrowheads="1"/>
          </p:cNvSpPr>
          <p:nvPr>
            <p:ph type="title"/>
          </p:nvPr>
        </p:nvSpPr>
        <p:spPr>
          <a:xfrm>
            <a:off x="211138" y="73025"/>
            <a:ext cx="8027987" cy="614363"/>
          </a:xfrm>
        </p:spPr>
        <p:txBody>
          <a:bodyPr/>
          <a:lstStyle/>
          <a:p>
            <a:r>
              <a:rPr lang="en-US"/>
              <a:t>Use cell references</a:t>
            </a:r>
          </a:p>
        </p:txBody>
      </p:sp>
      <p:sp>
        <p:nvSpPr>
          <p:cNvPr id="90115"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b="1"/>
              <a:t>Cell references</a:t>
            </a:r>
            <a:r>
              <a:rPr lang="en-US" sz="2000"/>
              <a:t> identify individual cells or cell ranges in columns and rows. </a:t>
            </a:r>
          </a:p>
          <a:p>
            <a:pPr>
              <a:spcBef>
                <a:spcPct val="20000"/>
              </a:spcBef>
              <a:spcAft>
                <a:spcPct val="75000"/>
              </a:spcAft>
            </a:pPr>
            <a:r>
              <a:rPr lang="en-US" sz="2000"/>
              <a:t>Cell references tell Excel where to look for values to use in a formula. </a:t>
            </a:r>
          </a:p>
        </p:txBody>
      </p:sp>
      <p:sp>
        <p:nvSpPr>
          <p:cNvPr id="90117" name="Rectangle 5"/>
          <p:cNvSpPr>
            <a:spLocks noChangeArrowheads="1"/>
          </p:cNvSpPr>
          <p:nvPr/>
        </p:nvSpPr>
        <p:spPr bwMode="auto">
          <a:xfrm>
            <a:off x="277813" y="3973513"/>
            <a:ext cx="6143625" cy="1957387"/>
          </a:xfrm>
          <a:prstGeom prst="rect">
            <a:avLst/>
          </a:prstGeom>
          <a:noFill/>
          <a:ln w="9525">
            <a:noFill/>
            <a:miter lim="800000"/>
            <a:headEnd/>
            <a:tailEnd/>
          </a:ln>
          <a:effectLst/>
        </p:spPr>
        <p:txBody>
          <a:bodyPr/>
          <a:lstStyle/>
          <a:p>
            <a:pPr>
              <a:spcBef>
                <a:spcPct val="20000"/>
              </a:spcBef>
              <a:spcAft>
                <a:spcPct val="55000"/>
              </a:spcAft>
            </a:pPr>
            <a:r>
              <a:rPr lang="en-US">
                <a:solidFill>
                  <a:srgbClr val="FFCC00"/>
                </a:solidFill>
              </a:rPr>
              <a:t>Excel uses a reference style called A1, which refers to columns with letters and to rows with numbers. The numbers and letters are called row and column </a:t>
            </a:r>
            <a:r>
              <a:rPr lang="en-US" b="1">
                <a:solidFill>
                  <a:srgbClr val="FFCC00"/>
                </a:solidFill>
              </a:rPr>
              <a:t>headings</a:t>
            </a:r>
            <a:r>
              <a:rPr lang="en-US">
                <a:solidFill>
                  <a:srgbClr val="FFCC00"/>
                </a:solidFill>
              </a:rPr>
              <a:t>. </a:t>
            </a:r>
          </a:p>
          <a:p>
            <a:pPr>
              <a:spcBef>
                <a:spcPct val="20000"/>
              </a:spcBef>
              <a:spcAft>
                <a:spcPct val="55000"/>
              </a:spcAft>
            </a:pPr>
            <a:r>
              <a:rPr lang="en-US">
                <a:solidFill>
                  <a:srgbClr val="FFCC00"/>
                </a:solidFill>
              </a:rPr>
              <a:t>This lesson shows how Excel can automatically update the results of formulas that use cell references, and how cell references work when you copy formulas.</a:t>
            </a:r>
          </a:p>
        </p:txBody>
      </p:sp>
      <p:sp>
        <p:nvSpPr>
          <p:cNvPr id="90118" name="Line 6"/>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graphicFrame>
        <p:nvGraphicFramePr>
          <p:cNvPr id="90148" name="Group 36"/>
          <p:cNvGraphicFramePr>
            <a:graphicFrameLocks noGrp="1"/>
          </p:cNvGraphicFramePr>
          <p:nvPr>
            <p:ph sz="half" idx="1"/>
          </p:nvPr>
        </p:nvGraphicFramePr>
        <p:xfrm>
          <a:off x="354013" y="939800"/>
          <a:ext cx="5697537" cy="2819400"/>
        </p:xfrm>
        <a:graphic>
          <a:graphicData uri="http://schemas.openxmlformats.org/drawingml/2006/table">
            <a:tbl>
              <a:tblPr/>
              <a:tblGrid>
                <a:gridCol w="1830387"/>
                <a:gridCol w="3867150"/>
              </a:tblGrid>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000000"/>
                          </a:solidFill>
                          <a:effectLst/>
                          <a:latin typeface="Arial" charset="0"/>
                        </a:rPr>
                        <a:t>Cell references</a:t>
                      </a:r>
                    </a:p>
                  </a:txBody>
                  <a:tcPr anchor="b" horzOverflow="overflow">
                    <a:lnL w="28575" cap="flat" cmpd="sng" algn="ctr">
                      <a:solidFill>
                        <a:srgbClr val="555462"/>
                      </a:solidFill>
                      <a:prstDash val="solid"/>
                      <a:round/>
                      <a:headEnd type="none" w="med" len="med"/>
                      <a:tailEnd type="none" w="med" len="med"/>
                    </a:lnL>
                    <a:lnR w="28575" cap="flat" cmpd="sng" algn="ctr">
                      <a:solidFill>
                        <a:srgbClr val="555462"/>
                      </a:solidFill>
                      <a:prstDash val="solid"/>
                      <a:round/>
                      <a:headEnd type="none" w="med" len="med"/>
                      <a:tailEnd type="none" w="med" len="med"/>
                    </a:lnR>
                    <a:lnT w="28575" cap="flat" cmpd="sng" algn="ctr">
                      <a:solidFill>
                        <a:srgbClr val="555462"/>
                      </a:solidFill>
                      <a:prstDash val="solid"/>
                      <a:round/>
                      <a:headEnd type="none" w="med" len="med"/>
                      <a:tailEnd type="none" w="med" len="med"/>
                    </a:lnT>
                    <a:lnB w="28575" cap="flat" cmpd="sng" algn="ctr">
                      <a:solidFill>
                        <a:srgbClr val="55546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000000"/>
                          </a:solidFill>
                          <a:effectLst/>
                          <a:latin typeface="Arial" charset="0"/>
                        </a:rPr>
                        <a:t>Refer to values in</a:t>
                      </a:r>
                    </a:p>
                  </a:txBody>
                  <a:tcPr anchor="b" horzOverflow="overflow">
                    <a:lnL w="28575" cap="flat" cmpd="sng" algn="ctr">
                      <a:solidFill>
                        <a:srgbClr val="555462"/>
                      </a:solidFill>
                      <a:prstDash val="solid"/>
                      <a:round/>
                      <a:headEnd type="none" w="med" len="med"/>
                      <a:tailEnd type="none" w="med" len="med"/>
                    </a:lnL>
                    <a:lnR w="28575" cap="flat" cmpd="sng" algn="ctr">
                      <a:solidFill>
                        <a:srgbClr val="555462"/>
                      </a:solidFill>
                      <a:prstDash val="solid"/>
                      <a:round/>
                      <a:headEnd type="none" w="med" len="med"/>
                      <a:tailEnd type="none" w="med" len="med"/>
                    </a:lnR>
                    <a:lnT w="28575" cap="flat" cmpd="sng" algn="ctr">
                      <a:solidFill>
                        <a:srgbClr val="555462"/>
                      </a:solidFill>
                      <a:prstDash val="solid"/>
                      <a:round/>
                      <a:headEnd type="none" w="med" len="med"/>
                      <a:tailEnd type="none" w="med" len="med"/>
                    </a:lnT>
                    <a:lnB w="28575" cap="flat" cmpd="sng" algn="ctr">
                      <a:solidFill>
                        <a:srgbClr val="555462"/>
                      </a:solidFill>
                      <a:prstDash val="solid"/>
                      <a:round/>
                      <a:headEnd type="none" w="med" len="med"/>
                      <a:tailEnd type="none" w="med" len="med"/>
                    </a:lnB>
                    <a:lnTlToBr>
                      <a:noFill/>
                    </a:lnTlToBr>
                    <a:lnBlToTr>
                      <a:noFill/>
                    </a:lnBlToTr>
                    <a:solidFill>
                      <a:schemeClr val="tx1"/>
                    </a:solid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rgbClr val="000000"/>
                          </a:solidFill>
                          <a:effectLst/>
                          <a:latin typeface="Arial" charset="0"/>
                        </a:rPr>
                        <a:t>A10</a:t>
                      </a:r>
                    </a:p>
                  </a:txBody>
                  <a:tcPr horzOverflow="overflow">
                    <a:lnL w="28575" cap="flat" cmpd="sng" algn="ctr">
                      <a:solidFill>
                        <a:srgbClr val="555462"/>
                      </a:solidFill>
                      <a:prstDash val="solid"/>
                      <a:round/>
                      <a:headEnd type="none" w="med" len="med"/>
                      <a:tailEnd type="none" w="med" len="med"/>
                    </a:lnL>
                    <a:lnR w="28575" cap="flat" cmpd="sng" algn="ctr">
                      <a:solidFill>
                        <a:srgbClr val="555462"/>
                      </a:solidFill>
                      <a:prstDash val="solid"/>
                      <a:round/>
                      <a:headEnd type="none" w="med" len="med"/>
                      <a:tailEnd type="none" w="med" len="med"/>
                    </a:lnR>
                    <a:lnT w="28575" cap="flat" cmpd="sng" algn="ctr">
                      <a:solidFill>
                        <a:srgbClr val="555462"/>
                      </a:solidFill>
                      <a:prstDash val="solid"/>
                      <a:round/>
                      <a:headEnd type="none" w="med" len="med"/>
                      <a:tailEnd type="none" w="med" len="med"/>
                    </a:lnT>
                    <a:lnB w="28575" cap="flat" cmpd="sng" algn="ctr">
                      <a:solidFill>
                        <a:srgbClr val="55546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rgbClr val="000000"/>
                          </a:solidFill>
                          <a:effectLst/>
                          <a:latin typeface="Arial" charset="0"/>
                        </a:rPr>
                        <a:t>the cell in column A and row 10</a:t>
                      </a:r>
                    </a:p>
                  </a:txBody>
                  <a:tcPr horzOverflow="overflow">
                    <a:lnL w="28575" cap="flat" cmpd="sng" algn="ctr">
                      <a:solidFill>
                        <a:srgbClr val="555462"/>
                      </a:solidFill>
                      <a:prstDash val="solid"/>
                      <a:round/>
                      <a:headEnd type="none" w="med" len="med"/>
                      <a:tailEnd type="none" w="med" len="med"/>
                    </a:lnL>
                    <a:lnR w="28575" cap="flat" cmpd="sng" algn="ctr">
                      <a:solidFill>
                        <a:srgbClr val="555462"/>
                      </a:solidFill>
                      <a:prstDash val="solid"/>
                      <a:round/>
                      <a:headEnd type="none" w="med" len="med"/>
                      <a:tailEnd type="none" w="med" len="med"/>
                    </a:lnR>
                    <a:lnT w="28575" cap="flat" cmpd="sng" algn="ctr">
                      <a:solidFill>
                        <a:srgbClr val="555462"/>
                      </a:solidFill>
                      <a:prstDash val="solid"/>
                      <a:round/>
                      <a:headEnd type="none" w="med" len="med"/>
                      <a:tailEnd type="none" w="med" len="med"/>
                    </a:lnT>
                    <a:lnB w="28575" cap="flat" cmpd="sng" algn="ctr">
                      <a:solidFill>
                        <a:srgbClr val="555462"/>
                      </a:solidFill>
                      <a:prstDash val="solid"/>
                      <a:round/>
                      <a:headEnd type="none" w="med" len="med"/>
                      <a:tailEnd type="none" w="med" len="med"/>
                    </a:lnB>
                    <a:lnTlToBr>
                      <a:noFill/>
                    </a:lnTlToBr>
                    <a:lnBlToTr>
                      <a:noFill/>
                    </a:lnBlToTr>
                    <a:solidFill>
                      <a:schemeClr val="tx1"/>
                    </a:solid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rgbClr val="000000"/>
                          </a:solidFill>
                          <a:effectLst/>
                          <a:latin typeface="Arial" charset="0"/>
                        </a:rPr>
                        <a:t>A10,A20</a:t>
                      </a:r>
                    </a:p>
                  </a:txBody>
                  <a:tcPr horzOverflow="overflow">
                    <a:lnL w="28575" cap="flat" cmpd="sng" algn="ctr">
                      <a:solidFill>
                        <a:srgbClr val="555462"/>
                      </a:solidFill>
                      <a:prstDash val="solid"/>
                      <a:round/>
                      <a:headEnd type="none" w="med" len="med"/>
                      <a:tailEnd type="none" w="med" len="med"/>
                    </a:lnL>
                    <a:lnR w="28575" cap="flat" cmpd="sng" algn="ctr">
                      <a:solidFill>
                        <a:srgbClr val="555462"/>
                      </a:solidFill>
                      <a:prstDash val="solid"/>
                      <a:round/>
                      <a:headEnd type="none" w="med" len="med"/>
                      <a:tailEnd type="none" w="med" len="med"/>
                    </a:lnR>
                    <a:lnT w="28575" cap="flat" cmpd="sng" algn="ctr">
                      <a:solidFill>
                        <a:srgbClr val="555462"/>
                      </a:solidFill>
                      <a:prstDash val="solid"/>
                      <a:round/>
                      <a:headEnd type="none" w="med" len="med"/>
                      <a:tailEnd type="none" w="med" len="med"/>
                    </a:lnT>
                    <a:lnB w="28575" cap="flat" cmpd="sng" algn="ctr">
                      <a:solidFill>
                        <a:srgbClr val="55546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rgbClr val="000000"/>
                          </a:solidFill>
                          <a:effectLst/>
                          <a:latin typeface="Arial" charset="0"/>
                        </a:rPr>
                        <a:t>cell A10 and cell A20</a:t>
                      </a:r>
                    </a:p>
                  </a:txBody>
                  <a:tcPr horzOverflow="overflow">
                    <a:lnL w="28575" cap="flat" cmpd="sng" algn="ctr">
                      <a:solidFill>
                        <a:srgbClr val="555462"/>
                      </a:solidFill>
                      <a:prstDash val="solid"/>
                      <a:round/>
                      <a:headEnd type="none" w="med" len="med"/>
                      <a:tailEnd type="none" w="med" len="med"/>
                    </a:lnL>
                    <a:lnR w="28575" cap="flat" cmpd="sng" algn="ctr">
                      <a:solidFill>
                        <a:srgbClr val="555462"/>
                      </a:solidFill>
                      <a:prstDash val="solid"/>
                      <a:round/>
                      <a:headEnd type="none" w="med" len="med"/>
                      <a:tailEnd type="none" w="med" len="med"/>
                    </a:lnR>
                    <a:lnT w="28575" cap="flat" cmpd="sng" algn="ctr">
                      <a:solidFill>
                        <a:srgbClr val="555462"/>
                      </a:solidFill>
                      <a:prstDash val="solid"/>
                      <a:round/>
                      <a:headEnd type="none" w="med" len="med"/>
                      <a:tailEnd type="none" w="med" len="med"/>
                    </a:lnT>
                    <a:lnB w="28575" cap="flat" cmpd="sng" algn="ctr">
                      <a:solidFill>
                        <a:srgbClr val="555462"/>
                      </a:solidFill>
                      <a:prstDash val="solid"/>
                      <a:round/>
                      <a:headEnd type="none" w="med" len="med"/>
                      <a:tailEnd type="none" w="med" len="med"/>
                    </a:lnB>
                    <a:lnTlToBr>
                      <a:noFill/>
                    </a:lnTlToBr>
                    <a:lnBlToTr>
                      <a:noFill/>
                    </a:lnBlToTr>
                    <a:solidFill>
                      <a:schemeClr val="tx1"/>
                    </a:solid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rgbClr val="000000"/>
                          </a:solidFill>
                          <a:effectLst/>
                          <a:latin typeface="Arial" charset="0"/>
                        </a:rPr>
                        <a:t>A10:A20</a:t>
                      </a:r>
                    </a:p>
                  </a:txBody>
                  <a:tcPr horzOverflow="overflow">
                    <a:lnL w="28575" cap="flat" cmpd="sng" algn="ctr">
                      <a:solidFill>
                        <a:srgbClr val="555462"/>
                      </a:solidFill>
                      <a:prstDash val="solid"/>
                      <a:round/>
                      <a:headEnd type="none" w="med" len="med"/>
                      <a:tailEnd type="none" w="med" len="med"/>
                    </a:lnL>
                    <a:lnR w="28575" cap="flat" cmpd="sng" algn="ctr">
                      <a:solidFill>
                        <a:srgbClr val="555462"/>
                      </a:solidFill>
                      <a:prstDash val="solid"/>
                      <a:round/>
                      <a:headEnd type="none" w="med" len="med"/>
                      <a:tailEnd type="none" w="med" len="med"/>
                    </a:lnR>
                    <a:lnT w="28575" cap="flat" cmpd="sng" algn="ctr">
                      <a:solidFill>
                        <a:srgbClr val="555462"/>
                      </a:solidFill>
                      <a:prstDash val="solid"/>
                      <a:round/>
                      <a:headEnd type="none" w="med" len="med"/>
                      <a:tailEnd type="none" w="med" len="med"/>
                    </a:lnT>
                    <a:lnB w="28575" cap="flat" cmpd="sng" algn="ctr">
                      <a:solidFill>
                        <a:srgbClr val="55546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rgbClr val="000000"/>
                          </a:solidFill>
                          <a:effectLst/>
                          <a:latin typeface="Arial" charset="0"/>
                        </a:rPr>
                        <a:t>the range of cells in column A and rows 10 through 20</a:t>
                      </a:r>
                    </a:p>
                  </a:txBody>
                  <a:tcPr horzOverflow="overflow">
                    <a:lnL w="28575" cap="flat" cmpd="sng" algn="ctr">
                      <a:solidFill>
                        <a:srgbClr val="555462"/>
                      </a:solidFill>
                      <a:prstDash val="solid"/>
                      <a:round/>
                      <a:headEnd type="none" w="med" len="med"/>
                      <a:tailEnd type="none" w="med" len="med"/>
                    </a:lnL>
                    <a:lnR w="28575" cap="flat" cmpd="sng" algn="ctr">
                      <a:solidFill>
                        <a:srgbClr val="555462"/>
                      </a:solidFill>
                      <a:prstDash val="solid"/>
                      <a:round/>
                      <a:headEnd type="none" w="med" len="med"/>
                      <a:tailEnd type="none" w="med" len="med"/>
                    </a:lnR>
                    <a:lnT w="28575" cap="flat" cmpd="sng" algn="ctr">
                      <a:solidFill>
                        <a:srgbClr val="555462"/>
                      </a:solidFill>
                      <a:prstDash val="solid"/>
                      <a:round/>
                      <a:headEnd type="none" w="med" len="med"/>
                      <a:tailEnd type="none" w="med" len="med"/>
                    </a:lnT>
                    <a:lnB w="28575" cap="flat" cmpd="sng" algn="ctr">
                      <a:solidFill>
                        <a:srgbClr val="555462"/>
                      </a:solidFill>
                      <a:prstDash val="solid"/>
                      <a:round/>
                      <a:headEnd type="none" w="med" len="med"/>
                      <a:tailEnd type="none" w="med" len="med"/>
                    </a:lnB>
                    <a:lnTlToBr>
                      <a:noFill/>
                    </a:lnTlToBr>
                    <a:lnBlToTr>
                      <a:noFill/>
                    </a:lnBlToTr>
                    <a:solidFill>
                      <a:schemeClr val="tx1"/>
                    </a:solid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rgbClr val="000000"/>
                          </a:solidFill>
                          <a:effectLst/>
                          <a:latin typeface="Arial" charset="0"/>
                        </a:rPr>
                        <a:t>B15:E15</a:t>
                      </a:r>
                    </a:p>
                  </a:txBody>
                  <a:tcPr horzOverflow="overflow">
                    <a:lnL w="28575" cap="flat" cmpd="sng" algn="ctr">
                      <a:solidFill>
                        <a:srgbClr val="555462"/>
                      </a:solidFill>
                      <a:prstDash val="solid"/>
                      <a:round/>
                      <a:headEnd type="none" w="med" len="med"/>
                      <a:tailEnd type="none" w="med" len="med"/>
                    </a:lnL>
                    <a:lnR w="28575" cap="flat" cmpd="sng" algn="ctr">
                      <a:solidFill>
                        <a:srgbClr val="555462"/>
                      </a:solidFill>
                      <a:prstDash val="solid"/>
                      <a:round/>
                      <a:headEnd type="none" w="med" len="med"/>
                      <a:tailEnd type="none" w="med" len="med"/>
                    </a:lnR>
                    <a:lnT w="28575" cap="flat" cmpd="sng" algn="ctr">
                      <a:solidFill>
                        <a:srgbClr val="555462"/>
                      </a:solidFill>
                      <a:prstDash val="solid"/>
                      <a:round/>
                      <a:headEnd type="none" w="med" len="med"/>
                      <a:tailEnd type="none" w="med" len="med"/>
                    </a:lnT>
                    <a:lnB w="28575" cap="flat" cmpd="sng" algn="ctr">
                      <a:solidFill>
                        <a:srgbClr val="55546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rgbClr val="000000"/>
                          </a:solidFill>
                          <a:effectLst/>
                          <a:latin typeface="Arial" charset="0"/>
                        </a:rPr>
                        <a:t>the range of cells in row 15 and columns B through E</a:t>
                      </a:r>
                    </a:p>
                  </a:txBody>
                  <a:tcPr horzOverflow="overflow">
                    <a:lnL w="28575" cap="flat" cmpd="sng" algn="ctr">
                      <a:solidFill>
                        <a:srgbClr val="555462"/>
                      </a:solidFill>
                      <a:prstDash val="solid"/>
                      <a:round/>
                      <a:headEnd type="none" w="med" len="med"/>
                      <a:tailEnd type="none" w="med" len="med"/>
                    </a:lnL>
                    <a:lnR w="28575" cap="flat" cmpd="sng" algn="ctr">
                      <a:solidFill>
                        <a:srgbClr val="555462"/>
                      </a:solidFill>
                      <a:prstDash val="solid"/>
                      <a:round/>
                      <a:headEnd type="none" w="med" len="med"/>
                      <a:tailEnd type="none" w="med" len="med"/>
                    </a:lnR>
                    <a:lnT w="28575" cap="flat" cmpd="sng" algn="ctr">
                      <a:solidFill>
                        <a:srgbClr val="555462"/>
                      </a:solidFill>
                      <a:prstDash val="solid"/>
                      <a:round/>
                      <a:headEnd type="none" w="med" len="med"/>
                      <a:tailEnd type="none" w="med" len="med"/>
                    </a:lnT>
                    <a:lnB w="28575" cap="flat" cmpd="sng" algn="ctr">
                      <a:solidFill>
                        <a:srgbClr val="555462"/>
                      </a:solidFill>
                      <a:prstDash val="solid"/>
                      <a:round/>
                      <a:headEnd type="none" w="med" len="med"/>
                      <a:tailEnd type="none" w="med" len="med"/>
                    </a:lnB>
                    <a:lnTlToBr>
                      <a:noFill/>
                    </a:lnTlToBr>
                    <a:lnBlToTr>
                      <a:noFill/>
                    </a:lnBlToTr>
                    <a:solidFill>
                      <a:schemeClr val="tx1"/>
                    </a:solidFill>
                  </a:tcPr>
                </a:tc>
              </a:tr>
              <a:tr h="452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rgbClr val="000000"/>
                          </a:solidFill>
                          <a:effectLst/>
                          <a:latin typeface="Arial" charset="0"/>
                        </a:rPr>
                        <a:t>A10:E20</a:t>
                      </a:r>
                    </a:p>
                  </a:txBody>
                  <a:tcPr horzOverflow="overflow">
                    <a:lnL w="28575" cap="flat" cmpd="sng" algn="ctr">
                      <a:solidFill>
                        <a:srgbClr val="555462"/>
                      </a:solidFill>
                      <a:prstDash val="solid"/>
                      <a:round/>
                      <a:headEnd type="none" w="med" len="med"/>
                      <a:tailEnd type="none" w="med" len="med"/>
                    </a:lnL>
                    <a:lnR w="28575" cap="flat" cmpd="sng" algn="ctr">
                      <a:solidFill>
                        <a:srgbClr val="555462"/>
                      </a:solidFill>
                      <a:prstDash val="solid"/>
                      <a:round/>
                      <a:headEnd type="none" w="med" len="med"/>
                      <a:tailEnd type="none" w="med" len="med"/>
                    </a:lnR>
                    <a:lnT w="28575" cap="flat" cmpd="sng" algn="ctr">
                      <a:solidFill>
                        <a:srgbClr val="555462"/>
                      </a:solidFill>
                      <a:prstDash val="solid"/>
                      <a:round/>
                      <a:headEnd type="none" w="med" len="med"/>
                      <a:tailEnd type="none" w="med" len="med"/>
                    </a:lnT>
                    <a:lnB w="28575" cap="flat" cmpd="sng" algn="ctr">
                      <a:solidFill>
                        <a:srgbClr val="55546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300" b="0" i="0" u="none" strike="noStrike" cap="none" normalizeH="0" baseline="0" smtClean="0">
                          <a:ln>
                            <a:noFill/>
                          </a:ln>
                          <a:solidFill>
                            <a:srgbClr val="000000"/>
                          </a:solidFill>
                          <a:effectLst/>
                          <a:latin typeface="Arial" charset="0"/>
                        </a:rPr>
                        <a:t>the range of cells in columns A through E and rows 10 through 20</a:t>
                      </a:r>
                    </a:p>
                  </a:txBody>
                  <a:tcPr horzOverflow="overflow">
                    <a:lnL w="28575" cap="flat" cmpd="sng" algn="ctr">
                      <a:solidFill>
                        <a:srgbClr val="555462"/>
                      </a:solidFill>
                      <a:prstDash val="solid"/>
                      <a:round/>
                      <a:headEnd type="none" w="med" len="med"/>
                      <a:tailEnd type="none" w="med" len="med"/>
                    </a:lnL>
                    <a:lnR w="28575" cap="flat" cmpd="sng" algn="ctr">
                      <a:solidFill>
                        <a:srgbClr val="555462"/>
                      </a:solidFill>
                      <a:prstDash val="solid"/>
                      <a:round/>
                      <a:headEnd type="none" w="med" len="med"/>
                      <a:tailEnd type="none" w="med" len="med"/>
                    </a:lnR>
                    <a:lnT w="28575" cap="flat" cmpd="sng" algn="ctr">
                      <a:solidFill>
                        <a:srgbClr val="555462"/>
                      </a:solidFill>
                      <a:prstDash val="solid"/>
                      <a:round/>
                      <a:headEnd type="none" w="med" len="med"/>
                      <a:tailEnd type="none" w="med" len="med"/>
                    </a:lnT>
                    <a:lnB w="28575" cap="flat" cmpd="sng" algn="ctr">
                      <a:solidFill>
                        <a:srgbClr val="555462"/>
                      </a:solidFill>
                      <a:prstDash val="solid"/>
                      <a:round/>
                      <a:headEnd type="none" w="med" len="med"/>
                      <a:tailEnd type="none" w="med" len="med"/>
                    </a:lnB>
                    <a:lnTlToBr>
                      <a:noFill/>
                    </a:lnTlToBr>
                    <a:lnBlToTr>
                      <a:noFill/>
                    </a:lnBlToTr>
                    <a:solidFill>
                      <a:schemeClr val="tx1"/>
                    </a:solidFill>
                  </a:tcPr>
                </a:tc>
              </a:tr>
            </a:tbl>
          </a:graphicData>
        </a:graphic>
      </p:graphicFrame>
      <p:sp>
        <p:nvSpPr>
          <p:cNvPr id="31" name="Date Placeholder 30"/>
          <p:cNvSpPr>
            <a:spLocks noGrp="1"/>
          </p:cNvSpPr>
          <p:nvPr>
            <p:ph type="dt" sz="half" idx="10"/>
          </p:nvPr>
        </p:nvSpPr>
        <p:spPr/>
        <p:txBody>
          <a:bodyPr/>
          <a:lstStyle/>
          <a:p>
            <a:fld id="{A941010B-87D3-46ED-A0CE-756D6B7A7644}" type="datetime3">
              <a:rPr lang="en-US" smtClean="0"/>
              <a:t>2 November 2007</a:t>
            </a:fld>
            <a:endParaRPr lang="en-US"/>
          </a:p>
        </p:txBody>
      </p:sp>
      <p:sp>
        <p:nvSpPr>
          <p:cNvPr id="32" name="Slide Number Placeholder 31"/>
          <p:cNvSpPr>
            <a:spLocks noGrp="1"/>
          </p:cNvSpPr>
          <p:nvPr>
            <p:ph type="sldNum" sz="quarter" idx="12"/>
          </p:nvPr>
        </p:nvSpPr>
        <p:spPr/>
        <p:txBody>
          <a:bodyPr/>
          <a:lstStyle/>
          <a:p>
            <a:fld id="{9702422F-6171-4F3B-A56D-64D45A948476}" type="slidenum">
              <a:rPr lang="en-US" smtClean="0"/>
              <a:pPr/>
              <a:t>25</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90148"/>
                                        </p:tgtEl>
                                        <p:attrNameLst>
                                          <p:attrName>style.visibility</p:attrName>
                                        </p:attrNameLst>
                                      </p:cBhvr>
                                      <p:to>
                                        <p:strVal val="visible"/>
                                      </p:to>
                                    </p:set>
                                    <p:animEffect transition="in" filter="slide(fromTop)">
                                      <p:cBhvr>
                                        <p:cTn id="7" dur="500"/>
                                        <p:tgtEl>
                                          <p:spTgt spid="9014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90115">
                                            <p:txEl>
                                              <p:pRg st="0" end="0"/>
                                            </p:txEl>
                                          </p:spTgt>
                                        </p:tgtEl>
                                        <p:attrNameLst>
                                          <p:attrName>style.visibility</p:attrName>
                                        </p:attrNameLst>
                                      </p:cBhvr>
                                      <p:to>
                                        <p:strVal val="visible"/>
                                      </p:to>
                                    </p:set>
                                    <p:animEffect transition="in" filter="slide(fromTop)">
                                      <p:cBhvr>
                                        <p:cTn id="12" dur="500"/>
                                        <p:tgtEl>
                                          <p:spTgt spid="901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90115">
                                            <p:txEl>
                                              <p:pRg st="1" end="1"/>
                                            </p:txEl>
                                          </p:spTgt>
                                        </p:tgtEl>
                                        <p:attrNameLst>
                                          <p:attrName>style.visibility</p:attrName>
                                        </p:attrNameLst>
                                      </p:cBhvr>
                                      <p:to>
                                        <p:strVal val="visible"/>
                                      </p:to>
                                    </p:set>
                                    <p:animEffect transition="in" filter="slide(fromTop)">
                                      <p:cBhvr>
                                        <p:cTn id="17" dur="500"/>
                                        <p:tgtEl>
                                          <p:spTgt spid="901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90117">
                                            <p:txEl>
                                              <p:pRg st="0" end="0"/>
                                            </p:txEl>
                                          </p:spTgt>
                                        </p:tgtEl>
                                        <p:attrNameLst>
                                          <p:attrName>style.visibility</p:attrName>
                                        </p:attrNameLst>
                                      </p:cBhvr>
                                      <p:to>
                                        <p:strVal val="visible"/>
                                      </p:to>
                                    </p:set>
                                    <p:animEffect transition="in" filter="slide(fromLeft)">
                                      <p:cBhvr>
                                        <p:cTn id="22" dur="500"/>
                                        <p:tgtEl>
                                          <p:spTgt spid="9011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90117">
                                            <p:txEl>
                                              <p:pRg st="1" end="1"/>
                                            </p:txEl>
                                          </p:spTgt>
                                        </p:tgtEl>
                                        <p:attrNameLst>
                                          <p:attrName>style.visibility</p:attrName>
                                        </p:attrNameLst>
                                      </p:cBhvr>
                                      <p:to>
                                        <p:strVal val="visible"/>
                                      </p:to>
                                    </p:set>
                                    <p:animEffect transition="in" filter="slide(fromLeft)">
                                      <p:cBhvr>
                                        <p:cTn id="27" dur="500"/>
                                        <p:tgtEl>
                                          <p:spTgt spid="9011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autoUpdateAnimBg="0"/>
      <p:bldP spid="90117"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Enter formulas</a:t>
            </a:r>
          </a:p>
        </p:txBody>
      </p:sp>
      <p:sp>
        <p:nvSpPr>
          <p:cNvPr id="92162" name="Rectangle 2"/>
          <p:cNvSpPr>
            <a:spLocks noGrp="1" noChangeArrowheads="1"/>
          </p:cNvSpPr>
          <p:nvPr>
            <p:ph type="title"/>
          </p:nvPr>
        </p:nvSpPr>
        <p:spPr>
          <a:xfrm>
            <a:off x="211138" y="73025"/>
            <a:ext cx="8027987" cy="614363"/>
          </a:xfrm>
        </p:spPr>
        <p:txBody>
          <a:bodyPr/>
          <a:lstStyle/>
          <a:p>
            <a:r>
              <a:rPr lang="en-US"/>
              <a:t>Update formula results</a:t>
            </a:r>
          </a:p>
        </p:txBody>
      </p:sp>
      <p:sp>
        <p:nvSpPr>
          <p:cNvPr id="92163"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Suppose the 11.97 value in cell C4 was incorrect. A 3.99 video rental was left out.</a:t>
            </a:r>
          </a:p>
          <a:p>
            <a:pPr>
              <a:spcBef>
                <a:spcPct val="20000"/>
              </a:spcBef>
              <a:spcAft>
                <a:spcPct val="75000"/>
              </a:spcAft>
            </a:pPr>
            <a:r>
              <a:rPr lang="en-US" sz="2000"/>
              <a:t>Excel can automatically update totals to include changed values. </a:t>
            </a:r>
          </a:p>
        </p:txBody>
      </p:sp>
      <p:sp>
        <p:nvSpPr>
          <p:cNvPr id="92165" name="Rectangle 5"/>
          <p:cNvSpPr>
            <a:spLocks noChangeArrowheads="1"/>
          </p:cNvSpPr>
          <p:nvPr/>
        </p:nvSpPr>
        <p:spPr bwMode="auto">
          <a:xfrm>
            <a:off x="277813" y="3994150"/>
            <a:ext cx="5926137" cy="134461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To add 3.99 to 11.97, you would click in cell C4, type the following formula into the cell, and then press ENTER:</a:t>
            </a:r>
          </a:p>
          <a:p>
            <a:pPr>
              <a:spcBef>
                <a:spcPct val="20000"/>
              </a:spcBef>
              <a:spcAft>
                <a:spcPct val="75000"/>
              </a:spcAft>
            </a:pPr>
            <a:r>
              <a:rPr lang="en-US" b="1">
                <a:solidFill>
                  <a:srgbClr val="FFCC00"/>
                </a:solidFill>
              </a:rPr>
              <a:t>=11.97+3.99</a:t>
            </a:r>
          </a:p>
        </p:txBody>
      </p:sp>
      <p:sp>
        <p:nvSpPr>
          <p:cNvPr id="92167"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92168" name="Picture 8" descr="Revising the number in a cell"/>
          <p:cNvPicPr>
            <a:picLocks noChangeAspect="1" noChangeArrowheads="1"/>
          </p:cNvPicPr>
          <p:nvPr>
            <p:ph sz="half" idx="1"/>
          </p:nvPr>
        </p:nvPicPr>
        <p:blipFill>
          <a:blip r:embed="rId3"/>
          <a:srcRect/>
          <a:stretch>
            <a:fillRect/>
          </a:stretch>
        </p:blipFill>
        <p:spPr>
          <a:xfrm>
            <a:off x="339725" y="947738"/>
            <a:ext cx="5662613" cy="2854325"/>
          </a:xfrm>
          <a:noFill/>
          <a:ln/>
        </p:spPr>
      </p:pic>
      <p:sp>
        <p:nvSpPr>
          <p:cNvPr id="9" name="Date Placeholder 8"/>
          <p:cNvSpPr>
            <a:spLocks noGrp="1"/>
          </p:cNvSpPr>
          <p:nvPr>
            <p:ph type="dt" sz="half" idx="10"/>
          </p:nvPr>
        </p:nvSpPr>
        <p:spPr/>
        <p:txBody>
          <a:bodyPr/>
          <a:lstStyle/>
          <a:p>
            <a:fld id="{AEF1BD18-DBF7-45B8-BD73-DE644E6DD59B}"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9702422F-6171-4F3B-A56D-64D45A948476}" type="slidenum">
              <a:rPr lang="en-US" smtClean="0"/>
              <a:pPr/>
              <a:t>26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92168"/>
                                        </p:tgtEl>
                                        <p:attrNameLst>
                                          <p:attrName>style.visibility</p:attrName>
                                        </p:attrNameLst>
                                      </p:cBhvr>
                                      <p:to>
                                        <p:strVal val="visible"/>
                                      </p:to>
                                    </p:set>
                                    <p:animEffect transition="in" filter="slide(fromTop)">
                                      <p:cBhvr>
                                        <p:cTn id="7" dur="500"/>
                                        <p:tgtEl>
                                          <p:spTgt spid="9216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92163">
                                            <p:txEl>
                                              <p:pRg st="0" end="0"/>
                                            </p:txEl>
                                          </p:spTgt>
                                        </p:tgtEl>
                                        <p:attrNameLst>
                                          <p:attrName>style.visibility</p:attrName>
                                        </p:attrNameLst>
                                      </p:cBhvr>
                                      <p:to>
                                        <p:strVal val="visible"/>
                                      </p:to>
                                    </p:set>
                                    <p:animEffect transition="in" filter="slide(fromTop)">
                                      <p:cBhvr>
                                        <p:cTn id="12" dur="500"/>
                                        <p:tgtEl>
                                          <p:spTgt spid="921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92163">
                                            <p:txEl>
                                              <p:pRg st="1" end="1"/>
                                            </p:txEl>
                                          </p:spTgt>
                                        </p:tgtEl>
                                        <p:attrNameLst>
                                          <p:attrName>style.visibility</p:attrName>
                                        </p:attrNameLst>
                                      </p:cBhvr>
                                      <p:to>
                                        <p:strVal val="visible"/>
                                      </p:to>
                                    </p:set>
                                    <p:animEffect transition="in" filter="slide(fromTop)">
                                      <p:cBhvr>
                                        <p:cTn id="17" dur="500"/>
                                        <p:tgtEl>
                                          <p:spTgt spid="9216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92165">
                                            <p:txEl>
                                              <p:pRg st="0" end="0"/>
                                            </p:txEl>
                                          </p:spTgt>
                                        </p:tgtEl>
                                        <p:attrNameLst>
                                          <p:attrName>style.visibility</p:attrName>
                                        </p:attrNameLst>
                                      </p:cBhvr>
                                      <p:to>
                                        <p:strVal val="visible"/>
                                      </p:to>
                                    </p:set>
                                    <p:animEffect transition="in" filter="slide(fromLeft)">
                                      <p:cBhvr>
                                        <p:cTn id="22" dur="500"/>
                                        <p:tgtEl>
                                          <p:spTgt spid="9216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92165">
                                            <p:txEl>
                                              <p:pRg st="1" end="1"/>
                                            </p:txEl>
                                          </p:spTgt>
                                        </p:tgtEl>
                                        <p:attrNameLst>
                                          <p:attrName>style.visibility</p:attrName>
                                        </p:attrNameLst>
                                      </p:cBhvr>
                                      <p:to>
                                        <p:strVal val="visible"/>
                                      </p:to>
                                    </p:set>
                                    <p:animEffect transition="in" filter="slide(fromLeft)">
                                      <p:cBhvr>
                                        <p:cTn id="27" dur="500"/>
                                        <p:tgtEl>
                                          <p:spTgt spid="9216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autoUpdateAnimBg="0"/>
      <p:bldP spid="92165"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Enter formulas</a:t>
            </a:r>
          </a:p>
        </p:txBody>
      </p:sp>
      <p:sp>
        <p:nvSpPr>
          <p:cNvPr id="194562" name="Rectangle 2"/>
          <p:cNvSpPr>
            <a:spLocks noGrp="1" noChangeArrowheads="1"/>
          </p:cNvSpPr>
          <p:nvPr>
            <p:ph type="title"/>
          </p:nvPr>
        </p:nvSpPr>
        <p:spPr>
          <a:xfrm>
            <a:off x="211138" y="73025"/>
            <a:ext cx="8027987" cy="614363"/>
          </a:xfrm>
        </p:spPr>
        <p:txBody>
          <a:bodyPr/>
          <a:lstStyle/>
          <a:p>
            <a:r>
              <a:rPr lang="en-US"/>
              <a:t>Update formula results</a:t>
            </a:r>
          </a:p>
        </p:txBody>
      </p:sp>
      <p:sp>
        <p:nvSpPr>
          <p:cNvPr id="194563"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As the picture shows, when the value in cell C4 changes, Excel automatically updates the February total in cell C7 from 126.93 to 130.92. </a:t>
            </a:r>
          </a:p>
        </p:txBody>
      </p:sp>
      <p:sp>
        <p:nvSpPr>
          <p:cNvPr id="194564" name="Rectangle 4"/>
          <p:cNvSpPr>
            <a:spLocks noChangeArrowheads="1"/>
          </p:cNvSpPr>
          <p:nvPr/>
        </p:nvSpPr>
        <p:spPr bwMode="auto">
          <a:xfrm>
            <a:off x="277813" y="3994150"/>
            <a:ext cx="5926137" cy="2079625"/>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Excel can do this because the original formula =SUM(C3:C6) in cell C7 contains cell references.</a:t>
            </a:r>
          </a:p>
          <a:p>
            <a:pPr>
              <a:spcBef>
                <a:spcPct val="20000"/>
              </a:spcBef>
              <a:spcAft>
                <a:spcPct val="75000"/>
              </a:spcAft>
            </a:pPr>
            <a:r>
              <a:rPr lang="en-US">
                <a:solidFill>
                  <a:srgbClr val="FFCC00"/>
                </a:solidFill>
              </a:rPr>
              <a:t>If you had entered 11.97 and other specific values into a formula in cell C7, Excel would not be able to update the total. You’d have to change 11.97 to 15.96 not only in cell C4, but in the formula in cell C7 as well.</a:t>
            </a:r>
          </a:p>
        </p:txBody>
      </p:sp>
      <p:sp>
        <p:nvSpPr>
          <p:cNvPr id="194565"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194566" name="Picture 6" descr="Revising the number in a cell"/>
          <p:cNvPicPr>
            <a:picLocks noChangeAspect="1" noChangeArrowheads="1"/>
          </p:cNvPicPr>
          <p:nvPr>
            <p:ph sz="half" idx="1"/>
          </p:nvPr>
        </p:nvPicPr>
        <p:blipFill>
          <a:blip r:embed="rId3"/>
          <a:srcRect/>
          <a:stretch>
            <a:fillRect/>
          </a:stretch>
        </p:blipFill>
        <p:spPr>
          <a:xfrm>
            <a:off x="339725" y="947738"/>
            <a:ext cx="5662613" cy="2854325"/>
          </a:xfrm>
          <a:noFill/>
          <a:ln/>
        </p:spPr>
      </p:pic>
      <p:sp>
        <p:nvSpPr>
          <p:cNvPr id="9" name="Date Placeholder 8"/>
          <p:cNvSpPr>
            <a:spLocks noGrp="1"/>
          </p:cNvSpPr>
          <p:nvPr>
            <p:ph type="dt" sz="half" idx="10"/>
          </p:nvPr>
        </p:nvSpPr>
        <p:spPr/>
        <p:txBody>
          <a:bodyPr/>
          <a:lstStyle/>
          <a:p>
            <a:fld id="{D3030650-44FD-4059-87B8-20B15AC8CCAB}"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9702422F-6171-4F3B-A56D-64D45A948476}" type="slidenum">
              <a:rPr lang="en-US" smtClean="0"/>
              <a:pPr/>
              <a:t>27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94563">
                                            <p:txEl>
                                              <p:pRg st="0" end="0"/>
                                            </p:txEl>
                                          </p:spTgt>
                                        </p:tgtEl>
                                        <p:attrNameLst>
                                          <p:attrName>style.visibility</p:attrName>
                                        </p:attrNameLst>
                                      </p:cBhvr>
                                      <p:to>
                                        <p:strVal val="visible"/>
                                      </p:to>
                                    </p:set>
                                    <p:animEffect transition="in" filter="slide(fromTop)">
                                      <p:cBhvr>
                                        <p:cTn id="7" dur="500"/>
                                        <p:tgtEl>
                                          <p:spTgt spid="194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94564">
                                            <p:txEl>
                                              <p:pRg st="0" end="0"/>
                                            </p:txEl>
                                          </p:spTgt>
                                        </p:tgtEl>
                                        <p:attrNameLst>
                                          <p:attrName>style.visibility</p:attrName>
                                        </p:attrNameLst>
                                      </p:cBhvr>
                                      <p:to>
                                        <p:strVal val="visible"/>
                                      </p:to>
                                    </p:set>
                                    <p:animEffect transition="in" filter="slide(fromLeft)">
                                      <p:cBhvr>
                                        <p:cTn id="12" dur="500"/>
                                        <p:tgtEl>
                                          <p:spTgt spid="19456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94564">
                                            <p:txEl>
                                              <p:pRg st="1" end="1"/>
                                            </p:txEl>
                                          </p:spTgt>
                                        </p:tgtEl>
                                        <p:attrNameLst>
                                          <p:attrName>style.visibility</p:attrName>
                                        </p:attrNameLst>
                                      </p:cBhvr>
                                      <p:to>
                                        <p:strVal val="visible"/>
                                      </p:to>
                                    </p:set>
                                    <p:animEffect transition="in" filter="slide(fromLeft)">
                                      <p:cBhvr>
                                        <p:cTn id="17" dur="500"/>
                                        <p:tgtEl>
                                          <p:spTgt spid="19456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3" grpId="0" build="p" autoUpdateAnimBg="0" advAuto="0"/>
      <p:bldP spid="194564"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Enter formulas</a:t>
            </a:r>
          </a:p>
        </p:txBody>
      </p:sp>
      <p:sp>
        <p:nvSpPr>
          <p:cNvPr id="94210" name="Rectangle 2"/>
          <p:cNvSpPr>
            <a:spLocks noGrp="1" noChangeArrowheads="1"/>
          </p:cNvSpPr>
          <p:nvPr>
            <p:ph type="title"/>
          </p:nvPr>
        </p:nvSpPr>
        <p:spPr>
          <a:xfrm>
            <a:off x="239713" y="63500"/>
            <a:ext cx="8904287" cy="614363"/>
          </a:xfrm>
        </p:spPr>
        <p:txBody>
          <a:bodyPr/>
          <a:lstStyle/>
          <a:p>
            <a:r>
              <a:rPr lang="en-US"/>
              <a:t>Other ways to enter cell references</a:t>
            </a:r>
          </a:p>
        </p:txBody>
      </p:sp>
      <p:sp>
        <p:nvSpPr>
          <p:cNvPr id="94211"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You can type cell references directly into cells, or you can enter cell references by clicking cells, which avoids typing errors.</a:t>
            </a:r>
          </a:p>
        </p:txBody>
      </p:sp>
      <p:sp>
        <p:nvSpPr>
          <p:cNvPr id="94215"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94218" name="Rectangle 10"/>
          <p:cNvSpPr>
            <a:spLocks noChangeArrowheads="1"/>
          </p:cNvSpPr>
          <p:nvPr/>
        </p:nvSpPr>
        <p:spPr bwMode="auto">
          <a:xfrm>
            <a:off x="277813" y="3994150"/>
            <a:ext cx="5926137" cy="180181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In the first lesson you saw how to use the SUM function to add all the values in a column. </a:t>
            </a:r>
          </a:p>
          <a:p>
            <a:pPr>
              <a:spcBef>
                <a:spcPct val="20000"/>
              </a:spcBef>
              <a:spcAft>
                <a:spcPct val="75000"/>
              </a:spcAft>
            </a:pPr>
            <a:r>
              <a:rPr lang="en-US">
                <a:solidFill>
                  <a:srgbClr val="FFCC00"/>
                </a:solidFill>
              </a:rPr>
              <a:t>You could also use the SUM function to add just a few values in a column, by selecting the cell references to include.</a:t>
            </a:r>
          </a:p>
        </p:txBody>
      </p:sp>
      <p:pic>
        <p:nvPicPr>
          <p:cNvPr id="94219" name="Picture 11" descr="Adding a few values in a column"/>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8BE447EF-4D17-4A3A-A723-DB293D4FFEBE}"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9702422F-6171-4F3B-A56D-64D45A948476}" type="slidenum">
              <a:rPr lang="en-US" smtClean="0"/>
              <a:pPr/>
              <a:t>28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94219"/>
                                        </p:tgtEl>
                                        <p:attrNameLst>
                                          <p:attrName>style.visibility</p:attrName>
                                        </p:attrNameLst>
                                      </p:cBhvr>
                                      <p:to>
                                        <p:strVal val="visible"/>
                                      </p:to>
                                    </p:set>
                                    <p:animEffect transition="in" filter="slide(fromTop)">
                                      <p:cBhvr>
                                        <p:cTn id="7" dur="500"/>
                                        <p:tgtEl>
                                          <p:spTgt spid="9421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94211">
                                            <p:txEl>
                                              <p:pRg st="0" end="0"/>
                                            </p:txEl>
                                          </p:spTgt>
                                        </p:tgtEl>
                                        <p:attrNameLst>
                                          <p:attrName>style.visibility</p:attrName>
                                        </p:attrNameLst>
                                      </p:cBhvr>
                                      <p:to>
                                        <p:strVal val="visible"/>
                                      </p:to>
                                    </p:set>
                                    <p:animEffect transition="in" filter="slide(fromTop)">
                                      <p:cBhvr>
                                        <p:cTn id="12" dur="500"/>
                                        <p:tgtEl>
                                          <p:spTgt spid="942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94218">
                                            <p:txEl>
                                              <p:pRg st="0" end="0"/>
                                            </p:txEl>
                                          </p:spTgt>
                                        </p:tgtEl>
                                        <p:attrNameLst>
                                          <p:attrName>style.visibility</p:attrName>
                                        </p:attrNameLst>
                                      </p:cBhvr>
                                      <p:to>
                                        <p:strVal val="visible"/>
                                      </p:to>
                                    </p:set>
                                    <p:animEffect transition="in" filter="slide(fromLeft)">
                                      <p:cBhvr>
                                        <p:cTn id="17" dur="500"/>
                                        <p:tgtEl>
                                          <p:spTgt spid="9421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94218">
                                            <p:txEl>
                                              <p:pRg st="1" end="1"/>
                                            </p:txEl>
                                          </p:spTgt>
                                        </p:tgtEl>
                                        <p:attrNameLst>
                                          <p:attrName>style.visibility</p:attrName>
                                        </p:attrNameLst>
                                      </p:cBhvr>
                                      <p:to>
                                        <p:strVal val="visible"/>
                                      </p:to>
                                    </p:set>
                                    <p:animEffect transition="in" filter="slide(fromLeft)">
                                      <p:cBhvr>
                                        <p:cTn id="22" dur="500"/>
                                        <p:tgtEl>
                                          <p:spTgt spid="9421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autoUpdateAnimBg="0"/>
      <p:bldP spid="94218"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5"/>
          <p:cNvSpPr>
            <a:spLocks noGrp="1"/>
          </p:cNvSpPr>
          <p:nvPr>
            <p:ph type="ftr" sz="quarter" idx="11"/>
          </p:nvPr>
        </p:nvSpPr>
        <p:spPr/>
        <p:txBody>
          <a:bodyPr/>
          <a:lstStyle/>
          <a:p>
            <a:r>
              <a:rPr lang="en-US"/>
              <a:t>Enter formulas</a:t>
            </a:r>
          </a:p>
        </p:txBody>
      </p:sp>
      <p:sp>
        <p:nvSpPr>
          <p:cNvPr id="196610" name="Rectangle 2"/>
          <p:cNvSpPr>
            <a:spLocks noGrp="1" noChangeArrowheads="1"/>
          </p:cNvSpPr>
          <p:nvPr>
            <p:ph type="title"/>
          </p:nvPr>
        </p:nvSpPr>
        <p:spPr>
          <a:xfrm>
            <a:off x="239713" y="63500"/>
            <a:ext cx="8904287" cy="614363"/>
          </a:xfrm>
        </p:spPr>
        <p:txBody>
          <a:bodyPr/>
          <a:lstStyle/>
          <a:p>
            <a:r>
              <a:rPr lang="en-US"/>
              <a:t>Other ways to enter cell references</a:t>
            </a:r>
          </a:p>
        </p:txBody>
      </p:sp>
      <p:sp>
        <p:nvSpPr>
          <p:cNvPr id="196611" name="Rectangle 3"/>
          <p:cNvSpPr>
            <a:spLocks noChangeArrowheads="1"/>
          </p:cNvSpPr>
          <p:nvPr/>
        </p:nvSpPr>
        <p:spPr bwMode="auto">
          <a:xfrm>
            <a:off x="6119813" y="854075"/>
            <a:ext cx="2744787" cy="1366838"/>
          </a:xfrm>
          <a:prstGeom prst="rect">
            <a:avLst/>
          </a:prstGeom>
          <a:noFill/>
          <a:ln w="9525">
            <a:noFill/>
            <a:miter lim="800000"/>
            <a:headEnd/>
            <a:tailEnd/>
          </a:ln>
          <a:effectLst/>
        </p:spPr>
        <p:txBody>
          <a:bodyPr/>
          <a:lstStyle/>
          <a:p>
            <a:pPr>
              <a:spcBef>
                <a:spcPct val="20000"/>
              </a:spcBef>
              <a:spcAft>
                <a:spcPct val="75000"/>
              </a:spcAft>
            </a:pPr>
            <a:r>
              <a:rPr lang="en-US" sz="2000"/>
              <a:t>Imagine that you want to know the combined cost for video rentals and CDs in February.</a:t>
            </a:r>
          </a:p>
        </p:txBody>
      </p:sp>
      <p:graphicFrame>
        <p:nvGraphicFramePr>
          <p:cNvPr id="196612" name="Object 4"/>
          <p:cNvGraphicFramePr>
            <a:graphicFrameLocks noChangeAspect="1"/>
          </p:cNvGraphicFramePr>
          <p:nvPr/>
        </p:nvGraphicFramePr>
        <p:xfrm>
          <a:off x="339725" y="4060825"/>
          <a:ext cx="269875" cy="303213"/>
        </p:xfrm>
        <a:graphic>
          <a:graphicData uri="http://schemas.openxmlformats.org/presentationml/2006/ole">
            <p:oleObj spid="_x0000_s196612" name="Visio" r:id="rId4" imgW="270231" imgH="303063" progId="Visio.Drawing.11">
              <p:embed/>
            </p:oleObj>
          </a:graphicData>
        </a:graphic>
      </p:graphicFrame>
      <p:graphicFrame>
        <p:nvGraphicFramePr>
          <p:cNvPr id="196613" name="Object 5"/>
          <p:cNvGraphicFramePr>
            <a:graphicFrameLocks noChangeAspect="1"/>
          </p:cNvGraphicFramePr>
          <p:nvPr/>
        </p:nvGraphicFramePr>
        <p:xfrm>
          <a:off x="339725" y="4776788"/>
          <a:ext cx="269875" cy="303212"/>
        </p:xfrm>
        <a:graphic>
          <a:graphicData uri="http://schemas.openxmlformats.org/presentationml/2006/ole">
            <p:oleObj spid="_x0000_s196613" name="Visio" r:id="rId5" imgW="270231" imgH="303063" progId="Visio.Drawing.11">
              <p:embed/>
            </p:oleObj>
          </a:graphicData>
        </a:graphic>
      </p:graphicFrame>
      <p:sp>
        <p:nvSpPr>
          <p:cNvPr id="196615"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96616" name="Rectangle 8"/>
          <p:cNvSpPr>
            <a:spLocks noChangeArrowheads="1"/>
          </p:cNvSpPr>
          <p:nvPr/>
        </p:nvSpPr>
        <p:spPr bwMode="auto">
          <a:xfrm>
            <a:off x="676275" y="4027488"/>
            <a:ext cx="5940425" cy="1370012"/>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In cell C9, type the equal sign, type </a:t>
            </a:r>
            <a:r>
              <a:rPr lang="en-US" b="1">
                <a:solidFill>
                  <a:srgbClr val="FFCC00"/>
                </a:solidFill>
              </a:rPr>
              <a:t>SUM</a:t>
            </a:r>
            <a:r>
              <a:rPr lang="en-US">
                <a:solidFill>
                  <a:srgbClr val="FFCC00"/>
                </a:solidFill>
              </a:rPr>
              <a:t>, and type an opening parenthesis. </a:t>
            </a:r>
          </a:p>
          <a:p>
            <a:pPr>
              <a:spcBef>
                <a:spcPct val="20000"/>
              </a:spcBef>
              <a:spcAft>
                <a:spcPct val="45000"/>
              </a:spcAft>
            </a:pPr>
            <a:r>
              <a:rPr lang="en-US">
                <a:solidFill>
                  <a:srgbClr val="FFCC00"/>
                </a:solidFill>
              </a:rPr>
              <a:t>Click cell C4. The cell reference for cell C4 appears in cell C9. Type a comma after it in cell C9.</a:t>
            </a:r>
          </a:p>
        </p:txBody>
      </p:sp>
      <p:pic>
        <p:nvPicPr>
          <p:cNvPr id="196618" name="Picture 10" descr="Adding a few values in a column"/>
          <p:cNvPicPr>
            <a:picLocks noChangeAspect="1" noChangeArrowheads="1"/>
          </p:cNvPicPr>
          <p:nvPr>
            <p:ph sz="half" idx="1"/>
          </p:nvPr>
        </p:nvPicPr>
        <p:blipFill>
          <a:blip r:embed="rId6"/>
          <a:srcRect/>
          <a:stretch>
            <a:fillRect/>
          </a:stretch>
        </p:blipFill>
        <p:spPr>
          <a:xfrm>
            <a:off x="350838" y="949325"/>
            <a:ext cx="5651500" cy="2849563"/>
          </a:xfrm>
          <a:noFill/>
          <a:ln/>
        </p:spPr>
      </p:pic>
      <p:sp>
        <p:nvSpPr>
          <p:cNvPr id="196619" name="Rectangle 11"/>
          <p:cNvSpPr>
            <a:spLocks noChangeArrowheads="1"/>
          </p:cNvSpPr>
          <p:nvPr/>
        </p:nvSpPr>
        <p:spPr bwMode="auto">
          <a:xfrm>
            <a:off x="6107113" y="2347913"/>
            <a:ext cx="2744787" cy="1287462"/>
          </a:xfrm>
          <a:prstGeom prst="rect">
            <a:avLst/>
          </a:prstGeom>
          <a:noFill/>
          <a:ln w="9525">
            <a:noFill/>
            <a:miter lim="800000"/>
            <a:headEnd/>
            <a:tailEnd/>
          </a:ln>
          <a:effectLst/>
        </p:spPr>
        <p:txBody>
          <a:bodyPr/>
          <a:lstStyle/>
          <a:p>
            <a:pPr>
              <a:spcBef>
                <a:spcPct val="20000"/>
              </a:spcBef>
              <a:spcAft>
                <a:spcPct val="75000"/>
              </a:spcAft>
            </a:pPr>
            <a:r>
              <a:rPr lang="en-US" sz="2000"/>
              <a:t>The example shows you how to enter a formula into cell C9 by clicking cells.   </a:t>
            </a:r>
          </a:p>
        </p:txBody>
      </p:sp>
      <p:sp>
        <p:nvSpPr>
          <p:cNvPr id="12" name="Date Placeholder 11"/>
          <p:cNvSpPr>
            <a:spLocks noGrp="1"/>
          </p:cNvSpPr>
          <p:nvPr>
            <p:ph type="dt" sz="half" idx="10"/>
          </p:nvPr>
        </p:nvSpPr>
        <p:spPr/>
        <p:txBody>
          <a:bodyPr/>
          <a:lstStyle/>
          <a:p>
            <a:fld id="{ACCD661B-65DF-4CC9-A9E7-B8CB1C67482A}" type="datetime3">
              <a:rPr lang="en-US" smtClean="0"/>
              <a:t>2 November 2007</a:t>
            </a:fld>
            <a:endParaRPr lang="en-US"/>
          </a:p>
        </p:txBody>
      </p:sp>
      <p:sp>
        <p:nvSpPr>
          <p:cNvPr id="13" name="Slide Number Placeholder 12"/>
          <p:cNvSpPr>
            <a:spLocks noGrp="1"/>
          </p:cNvSpPr>
          <p:nvPr>
            <p:ph type="sldNum" sz="quarter" idx="12"/>
          </p:nvPr>
        </p:nvSpPr>
        <p:spPr/>
        <p:txBody>
          <a:bodyPr/>
          <a:lstStyle/>
          <a:p>
            <a:fld id="{9702422F-6171-4F3B-A56D-64D45A948476}" type="slidenum">
              <a:rPr lang="en-US" smtClean="0"/>
              <a:pPr/>
              <a:t>29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96611">
                                            <p:txEl>
                                              <p:pRg st="0" end="0"/>
                                            </p:txEl>
                                          </p:spTgt>
                                        </p:tgtEl>
                                        <p:attrNameLst>
                                          <p:attrName>style.visibility</p:attrName>
                                        </p:attrNameLst>
                                      </p:cBhvr>
                                      <p:to>
                                        <p:strVal val="visible"/>
                                      </p:to>
                                    </p:set>
                                    <p:animEffect transition="in" filter="slide(fromTop)">
                                      <p:cBhvr>
                                        <p:cTn id="7" dur="500"/>
                                        <p:tgtEl>
                                          <p:spTgt spid="1966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96619">
                                            <p:txEl>
                                              <p:pRg st="0" end="0"/>
                                            </p:txEl>
                                          </p:spTgt>
                                        </p:tgtEl>
                                        <p:attrNameLst>
                                          <p:attrName>style.visibility</p:attrName>
                                        </p:attrNameLst>
                                      </p:cBhvr>
                                      <p:to>
                                        <p:strVal val="visible"/>
                                      </p:to>
                                    </p:set>
                                    <p:animEffect transition="in" filter="slide(fromTop)">
                                      <p:cBhvr>
                                        <p:cTn id="12" dur="500"/>
                                        <p:tgtEl>
                                          <p:spTgt spid="1966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96612"/>
                                        </p:tgtEl>
                                        <p:attrNameLst>
                                          <p:attrName>style.visibility</p:attrName>
                                        </p:attrNameLst>
                                      </p:cBhvr>
                                      <p:to>
                                        <p:strVal val="visible"/>
                                      </p:to>
                                    </p:set>
                                    <p:animEffect transition="in" filter="dissolve">
                                      <p:cBhvr>
                                        <p:cTn id="17" dur="500"/>
                                        <p:tgtEl>
                                          <p:spTgt spid="196612"/>
                                        </p:tgtEl>
                                      </p:cBhvr>
                                    </p:animEffect>
                                  </p:childTnLst>
                                </p:cTn>
                              </p:par>
                            </p:childTnLst>
                          </p:cTn>
                        </p:par>
                        <p:par>
                          <p:cTn id="18" fill="hold">
                            <p:stCondLst>
                              <p:cond delay="500"/>
                            </p:stCondLst>
                            <p:childTnLst>
                              <p:par>
                                <p:cTn id="19" presetID="9" presetClass="entr" presetSubtype="0" fill="hold" nodeType="afterEffect">
                                  <p:stCondLst>
                                    <p:cond delay="0"/>
                                  </p:stCondLst>
                                  <p:childTnLst>
                                    <p:set>
                                      <p:cBhvr>
                                        <p:cTn id="20" dur="1" fill="hold">
                                          <p:stCondLst>
                                            <p:cond delay="0"/>
                                          </p:stCondLst>
                                        </p:cTn>
                                        <p:tgtEl>
                                          <p:spTgt spid="196613"/>
                                        </p:tgtEl>
                                        <p:attrNameLst>
                                          <p:attrName>style.visibility</p:attrName>
                                        </p:attrNameLst>
                                      </p:cBhvr>
                                      <p:to>
                                        <p:strVal val="visible"/>
                                      </p:to>
                                    </p:set>
                                    <p:animEffect transition="in" filter="dissolve">
                                      <p:cBhvr>
                                        <p:cTn id="21" dur="500"/>
                                        <p:tgtEl>
                                          <p:spTgt spid="196613"/>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grpId="0" nodeType="clickEffect">
                                  <p:stCondLst>
                                    <p:cond delay="0"/>
                                  </p:stCondLst>
                                  <p:childTnLst>
                                    <p:set>
                                      <p:cBhvr>
                                        <p:cTn id="25" dur="1" fill="hold">
                                          <p:stCondLst>
                                            <p:cond delay="0"/>
                                          </p:stCondLst>
                                        </p:cTn>
                                        <p:tgtEl>
                                          <p:spTgt spid="196616">
                                            <p:txEl>
                                              <p:pRg st="0" end="0"/>
                                            </p:txEl>
                                          </p:spTgt>
                                        </p:tgtEl>
                                        <p:attrNameLst>
                                          <p:attrName>style.visibility</p:attrName>
                                        </p:attrNameLst>
                                      </p:cBhvr>
                                      <p:to>
                                        <p:strVal val="visible"/>
                                      </p:to>
                                    </p:set>
                                    <p:animEffect transition="in" filter="checkerboard(across)">
                                      <p:cBhvr>
                                        <p:cTn id="26" dur="500"/>
                                        <p:tgtEl>
                                          <p:spTgt spid="196616">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196616">
                                            <p:txEl>
                                              <p:pRg st="1" end="1"/>
                                            </p:txEl>
                                          </p:spTgt>
                                        </p:tgtEl>
                                        <p:attrNameLst>
                                          <p:attrName>style.visibility</p:attrName>
                                        </p:attrNameLst>
                                      </p:cBhvr>
                                      <p:to>
                                        <p:strVal val="visible"/>
                                      </p:to>
                                    </p:set>
                                    <p:animEffect transition="in" filter="checkerboard(across)">
                                      <p:cBhvr>
                                        <p:cTn id="31" dur="500"/>
                                        <p:tgtEl>
                                          <p:spTgt spid="19661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1" grpId="0" build="p" autoUpdateAnimBg="0" advAuto="0"/>
      <p:bldP spid="196616" grpId="0" build="p" autoUpdateAnimBg="0"/>
      <p:bldP spid="19661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5"/>
          <p:cNvSpPr>
            <a:spLocks noGrp="1"/>
          </p:cNvSpPr>
          <p:nvPr>
            <p:ph type="ftr" sz="quarter" idx="11"/>
          </p:nvPr>
        </p:nvSpPr>
        <p:spPr/>
        <p:txBody>
          <a:bodyPr/>
          <a:lstStyle/>
          <a:p>
            <a:r>
              <a:rPr lang="en-US"/>
              <a:t>Enter formulas</a:t>
            </a:r>
          </a:p>
        </p:txBody>
      </p:sp>
      <p:sp>
        <p:nvSpPr>
          <p:cNvPr id="14338" name="Rectangle 2"/>
          <p:cNvSpPr>
            <a:spLocks noChangeArrowheads="1"/>
          </p:cNvSpPr>
          <p:nvPr/>
        </p:nvSpPr>
        <p:spPr bwMode="auto">
          <a:xfrm rot="10800000">
            <a:off x="304800" y="650875"/>
            <a:ext cx="1000125" cy="5418138"/>
          </a:xfrm>
          <a:prstGeom prst="rect">
            <a:avLst/>
          </a:prstGeom>
          <a:gradFill rotWithShape="1">
            <a:gsLst>
              <a:gs pos="0">
                <a:schemeClr val="tx1">
                  <a:alpha val="0"/>
                </a:schemeClr>
              </a:gs>
              <a:gs pos="100000">
                <a:schemeClr val="tx1">
                  <a:gamma/>
                  <a:tint val="0"/>
                  <a:invGamma/>
                  <a:alpha val="83000"/>
                </a:schemeClr>
              </a:gs>
            </a:gsLst>
            <a:lin ang="5400000" scaled="1"/>
          </a:gradFill>
          <a:ln w="9525" algn="ctr">
            <a:noFill/>
            <a:miter lim="800000"/>
            <a:headEnd/>
            <a:tailEnd/>
          </a:ln>
          <a:effectLst/>
        </p:spPr>
        <p:txBody>
          <a:bodyPr wrap="none" anchor="ctr"/>
          <a:lstStyle/>
          <a:p>
            <a:endParaRPr lang="en-US"/>
          </a:p>
        </p:txBody>
      </p:sp>
      <p:sp>
        <p:nvSpPr>
          <p:cNvPr id="14339" name="Rectangle 3"/>
          <p:cNvSpPr>
            <a:spLocks noGrp="1" noChangeArrowheads="1"/>
          </p:cNvSpPr>
          <p:nvPr>
            <p:ph type="title"/>
          </p:nvPr>
        </p:nvSpPr>
        <p:spPr>
          <a:xfrm>
            <a:off x="249238" y="73025"/>
            <a:ext cx="8229600" cy="609600"/>
          </a:xfrm>
        </p:spPr>
        <p:txBody>
          <a:bodyPr/>
          <a:lstStyle/>
          <a:p>
            <a:r>
              <a:rPr lang="en-US"/>
              <a:t>Overview: Goodbye, calculator</a:t>
            </a:r>
          </a:p>
        </p:txBody>
      </p:sp>
      <p:sp>
        <p:nvSpPr>
          <p:cNvPr id="14340" name="Rectangle 4"/>
          <p:cNvSpPr>
            <a:spLocks noChangeArrowheads="1"/>
          </p:cNvSpPr>
          <p:nvPr/>
        </p:nvSpPr>
        <p:spPr bwMode="auto">
          <a:xfrm>
            <a:off x="1852613" y="881063"/>
            <a:ext cx="5462587" cy="4940300"/>
          </a:xfrm>
          <a:prstGeom prst="rect">
            <a:avLst/>
          </a:prstGeom>
          <a:noFill/>
          <a:ln w="9525">
            <a:noFill/>
            <a:miter lim="800000"/>
            <a:headEnd/>
            <a:tailEnd/>
          </a:ln>
          <a:effectLst/>
        </p:spPr>
        <p:txBody>
          <a:bodyPr/>
          <a:lstStyle/>
          <a:p>
            <a:pPr>
              <a:spcBef>
                <a:spcPct val="20000"/>
              </a:spcBef>
              <a:spcAft>
                <a:spcPct val="75000"/>
              </a:spcAft>
            </a:pPr>
            <a:r>
              <a:rPr lang="en-US" sz="2400"/>
              <a:t>Excel is great for working with numbers and math. In this course you’ll learn how add, divide, multiply, and subtract by typing formulas into Excel worksheets.</a:t>
            </a:r>
          </a:p>
          <a:p>
            <a:pPr>
              <a:spcBef>
                <a:spcPct val="20000"/>
              </a:spcBef>
              <a:spcAft>
                <a:spcPct val="75000"/>
              </a:spcAft>
            </a:pPr>
            <a:r>
              <a:rPr lang="en-US" sz="2400"/>
              <a:t>You’ll also learn how to use simple formulas that automatically update their results when values change. </a:t>
            </a:r>
          </a:p>
          <a:p>
            <a:pPr>
              <a:spcBef>
                <a:spcPct val="20000"/>
              </a:spcBef>
              <a:spcAft>
                <a:spcPct val="75000"/>
              </a:spcAft>
            </a:pPr>
            <a:r>
              <a:rPr lang="en-US" sz="2400"/>
              <a:t>After picking up the techniques in this course, you’ll be able to put your calculator away for good. </a:t>
            </a:r>
          </a:p>
        </p:txBody>
      </p:sp>
      <p:pic>
        <p:nvPicPr>
          <p:cNvPr id="14341" name="Picture 5" descr="Overview art"/>
          <p:cNvPicPr>
            <a:picLocks noChangeAspect="1" noChangeArrowheads="1"/>
          </p:cNvPicPr>
          <p:nvPr/>
        </p:nvPicPr>
        <p:blipFill>
          <a:blip r:embed="rId3"/>
          <a:srcRect/>
          <a:stretch>
            <a:fillRect/>
          </a:stretch>
        </p:blipFill>
        <p:spPr bwMode="auto">
          <a:xfrm>
            <a:off x="346075" y="1357313"/>
            <a:ext cx="914400" cy="914400"/>
          </a:xfrm>
          <a:prstGeom prst="rect">
            <a:avLst/>
          </a:prstGeom>
          <a:noFill/>
        </p:spPr>
      </p:pic>
      <p:sp>
        <p:nvSpPr>
          <p:cNvPr id="8" name="Date Placeholder 7"/>
          <p:cNvSpPr>
            <a:spLocks noGrp="1"/>
          </p:cNvSpPr>
          <p:nvPr>
            <p:ph type="dt" sz="half" idx="10"/>
          </p:nvPr>
        </p:nvSpPr>
        <p:spPr/>
        <p:txBody>
          <a:bodyPr/>
          <a:lstStyle/>
          <a:p>
            <a:fld id="{73AD1C97-C1B8-4E0B-990E-70114DC89390}" type="datetime3">
              <a:rPr lang="en-US" smtClean="0"/>
              <a:t>2 November 2007</a:t>
            </a:fld>
            <a:endParaRPr lang="en-US"/>
          </a:p>
        </p:txBody>
      </p:sp>
      <p:sp>
        <p:nvSpPr>
          <p:cNvPr id="9" name="Slide Number Placeholder 8"/>
          <p:cNvSpPr>
            <a:spLocks noGrp="1"/>
          </p:cNvSpPr>
          <p:nvPr>
            <p:ph type="sldNum" sz="quarter" idx="12"/>
          </p:nvPr>
        </p:nvSpPr>
        <p:spPr/>
        <p:txBody>
          <a:bodyPr/>
          <a:lstStyle/>
          <a:p>
            <a:fld id="{9702422F-6171-4F3B-A56D-64D45A948476}" type="slidenum">
              <a:rPr lang="en-US" smtClean="0"/>
              <a:pPr/>
              <a:t>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slide(fromTop)">
                                      <p:cBhvr>
                                        <p:cTn id="7" dur="500"/>
                                        <p:tgtEl>
                                          <p:spTgt spid="143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4340">
                                            <p:txEl>
                                              <p:pRg st="1" end="1"/>
                                            </p:txEl>
                                          </p:spTgt>
                                        </p:tgtEl>
                                        <p:attrNameLst>
                                          <p:attrName>style.visibility</p:attrName>
                                        </p:attrNameLst>
                                      </p:cBhvr>
                                      <p:to>
                                        <p:strVal val="visible"/>
                                      </p:to>
                                    </p:set>
                                    <p:animEffect transition="in" filter="slide(fromTop)">
                                      <p:cBhvr>
                                        <p:cTn id="12" dur="500"/>
                                        <p:tgtEl>
                                          <p:spTgt spid="1434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4340">
                                            <p:txEl>
                                              <p:pRg st="2" end="2"/>
                                            </p:txEl>
                                          </p:spTgt>
                                        </p:tgtEl>
                                        <p:attrNameLst>
                                          <p:attrName>style.visibility</p:attrName>
                                        </p:attrNameLst>
                                      </p:cBhvr>
                                      <p:to>
                                        <p:strVal val="visible"/>
                                      </p:to>
                                    </p:set>
                                    <p:animEffect transition="in" filter="slide(fromTop)">
                                      <p:cBhvr>
                                        <p:cTn id="17" dur="500"/>
                                        <p:tgtEl>
                                          <p:spTgt spid="1434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5"/>
          <p:cNvSpPr>
            <a:spLocks noGrp="1"/>
          </p:cNvSpPr>
          <p:nvPr>
            <p:ph type="ftr" sz="quarter" idx="11"/>
          </p:nvPr>
        </p:nvSpPr>
        <p:spPr/>
        <p:txBody>
          <a:bodyPr/>
          <a:lstStyle/>
          <a:p>
            <a:r>
              <a:rPr lang="en-US"/>
              <a:t>Enter formulas</a:t>
            </a:r>
          </a:p>
        </p:txBody>
      </p:sp>
      <p:sp>
        <p:nvSpPr>
          <p:cNvPr id="198658" name="Rectangle 2"/>
          <p:cNvSpPr>
            <a:spLocks noGrp="1" noChangeArrowheads="1"/>
          </p:cNvSpPr>
          <p:nvPr>
            <p:ph type="title"/>
          </p:nvPr>
        </p:nvSpPr>
        <p:spPr>
          <a:xfrm>
            <a:off x="239713" y="63500"/>
            <a:ext cx="8904287" cy="614363"/>
          </a:xfrm>
        </p:spPr>
        <p:txBody>
          <a:bodyPr/>
          <a:lstStyle/>
          <a:p>
            <a:r>
              <a:rPr lang="en-US"/>
              <a:t>Other ways to enter cell references</a:t>
            </a:r>
          </a:p>
        </p:txBody>
      </p:sp>
      <p:sp>
        <p:nvSpPr>
          <p:cNvPr id="198659" name="Rectangle 3"/>
          <p:cNvSpPr>
            <a:spLocks noChangeArrowheads="1"/>
          </p:cNvSpPr>
          <p:nvPr/>
        </p:nvSpPr>
        <p:spPr bwMode="auto">
          <a:xfrm>
            <a:off x="6119813" y="854075"/>
            <a:ext cx="2744787" cy="1366838"/>
          </a:xfrm>
          <a:prstGeom prst="rect">
            <a:avLst/>
          </a:prstGeom>
          <a:noFill/>
          <a:ln w="9525">
            <a:noFill/>
            <a:miter lim="800000"/>
            <a:headEnd/>
            <a:tailEnd/>
          </a:ln>
          <a:effectLst/>
        </p:spPr>
        <p:txBody>
          <a:bodyPr/>
          <a:lstStyle/>
          <a:p>
            <a:pPr>
              <a:spcBef>
                <a:spcPct val="20000"/>
              </a:spcBef>
              <a:spcAft>
                <a:spcPct val="75000"/>
              </a:spcAft>
            </a:pPr>
            <a:r>
              <a:rPr lang="en-US" sz="2000"/>
              <a:t>Imagine that you want to know the combined cost for video rentals and CDs in February.</a:t>
            </a:r>
          </a:p>
        </p:txBody>
      </p:sp>
      <p:sp>
        <p:nvSpPr>
          <p:cNvPr id="198662" name="Line 6"/>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98663" name="Rectangle 7"/>
          <p:cNvSpPr>
            <a:spLocks noChangeArrowheads="1"/>
          </p:cNvSpPr>
          <p:nvPr/>
        </p:nvSpPr>
        <p:spPr bwMode="auto">
          <a:xfrm>
            <a:off x="676275" y="4027488"/>
            <a:ext cx="5940425" cy="641350"/>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Click cell C6. That cell reference appears in cell C9 following the comma. Type a closing parenthesis after it.</a:t>
            </a:r>
          </a:p>
        </p:txBody>
      </p:sp>
      <p:pic>
        <p:nvPicPr>
          <p:cNvPr id="198664" name="Picture 8" descr="Adding a few values in a column"/>
          <p:cNvPicPr>
            <a:picLocks noChangeAspect="1" noChangeArrowheads="1"/>
          </p:cNvPicPr>
          <p:nvPr>
            <p:ph sz="half" idx="1"/>
          </p:nvPr>
        </p:nvPicPr>
        <p:blipFill>
          <a:blip r:embed="rId4"/>
          <a:srcRect/>
          <a:stretch>
            <a:fillRect/>
          </a:stretch>
        </p:blipFill>
        <p:spPr>
          <a:xfrm>
            <a:off x="350838" y="949325"/>
            <a:ext cx="5651500" cy="2849563"/>
          </a:xfrm>
          <a:noFill/>
          <a:ln/>
        </p:spPr>
      </p:pic>
      <p:sp>
        <p:nvSpPr>
          <p:cNvPr id="198665" name="Rectangle 9"/>
          <p:cNvSpPr>
            <a:spLocks noChangeArrowheads="1"/>
          </p:cNvSpPr>
          <p:nvPr/>
        </p:nvSpPr>
        <p:spPr bwMode="auto">
          <a:xfrm>
            <a:off x="6107113" y="2347913"/>
            <a:ext cx="2744787" cy="1287462"/>
          </a:xfrm>
          <a:prstGeom prst="rect">
            <a:avLst/>
          </a:prstGeom>
          <a:noFill/>
          <a:ln w="9525">
            <a:noFill/>
            <a:miter lim="800000"/>
            <a:headEnd/>
            <a:tailEnd/>
          </a:ln>
          <a:effectLst/>
        </p:spPr>
        <p:txBody>
          <a:bodyPr/>
          <a:lstStyle/>
          <a:p>
            <a:pPr>
              <a:spcBef>
                <a:spcPct val="20000"/>
              </a:spcBef>
              <a:spcAft>
                <a:spcPct val="75000"/>
              </a:spcAft>
            </a:pPr>
            <a:r>
              <a:rPr lang="en-US" sz="2000"/>
              <a:t>The example shows you how to enter a formula into cell C9 by clicking cells.  </a:t>
            </a:r>
          </a:p>
        </p:txBody>
      </p:sp>
      <p:sp>
        <p:nvSpPr>
          <p:cNvPr id="198666" name="Rectangle 10"/>
          <p:cNvSpPr>
            <a:spLocks noChangeArrowheads="1"/>
          </p:cNvSpPr>
          <p:nvPr/>
        </p:nvSpPr>
        <p:spPr bwMode="auto">
          <a:xfrm>
            <a:off x="684213" y="4778375"/>
            <a:ext cx="5940425" cy="366713"/>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Press ENTER to display the formula result, 45.94. </a:t>
            </a:r>
          </a:p>
        </p:txBody>
      </p:sp>
      <p:graphicFrame>
        <p:nvGraphicFramePr>
          <p:cNvPr id="198667" name="Object 11"/>
          <p:cNvGraphicFramePr>
            <a:graphicFrameLocks noChangeAspect="1"/>
          </p:cNvGraphicFramePr>
          <p:nvPr/>
        </p:nvGraphicFramePr>
        <p:xfrm>
          <a:off x="339725" y="4043363"/>
          <a:ext cx="269875" cy="303212"/>
        </p:xfrm>
        <a:graphic>
          <a:graphicData uri="http://schemas.openxmlformats.org/presentationml/2006/ole">
            <p:oleObj spid="_x0000_s198667" name="Visio" r:id="rId5" imgW="270231" imgH="303063" progId="Visio.Drawing.11">
              <p:embed/>
            </p:oleObj>
          </a:graphicData>
        </a:graphic>
      </p:graphicFrame>
      <p:graphicFrame>
        <p:nvGraphicFramePr>
          <p:cNvPr id="198668" name="Object 12"/>
          <p:cNvGraphicFramePr>
            <a:graphicFrameLocks noChangeAspect="1"/>
          </p:cNvGraphicFramePr>
          <p:nvPr/>
        </p:nvGraphicFramePr>
        <p:xfrm>
          <a:off x="339725" y="4799013"/>
          <a:ext cx="269875" cy="303212"/>
        </p:xfrm>
        <a:graphic>
          <a:graphicData uri="http://schemas.openxmlformats.org/presentationml/2006/ole">
            <p:oleObj spid="_x0000_s198668" name="Visio" r:id="rId6" imgW="270231" imgH="303063" progId="Visio.Drawing.11">
              <p:embed/>
            </p:oleObj>
          </a:graphicData>
        </a:graphic>
      </p:graphicFrame>
      <p:sp>
        <p:nvSpPr>
          <p:cNvPr id="198669" name="Rectangle 13"/>
          <p:cNvSpPr>
            <a:spLocks noChangeArrowheads="1"/>
          </p:cNvSpPr>
          <p:nvPr/>
        </p:nvSpPr>
        <p:spPr bwMode="auto">
          <a:xfrm>
            <a:off x="277813" y="5232400"/>
            <a:ext cx="5926137" cy="847725"/>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A color marquee surrounds each cell as it is selected and disappears when you press ENTER to display the result. </a:t>
            </a:r>
          </a:p>
        </p:txBody>
      </p:sp>
      <p:sp>
        <p:nvSpPr>
          <p:cNvPr id="14" name="Date Placeholder 13"/>
          <p:cNvSpPr>
            <a:spLocks noGrp="1"/>
          </p:cNvSpPr>
          <p:nvPr>
            <p:ph type="dt" sz="half" idx="10"/>
          </p:nvPr>
        </p:nvSpPr>
        <p:spPr/>
        <p:txBody>
          <a:bodyPr/>
          <a:lstStyle/>
          <a:p>
            <a:fld id="{C12F58D0-E404-4693-9AAF-85EDCE454D68}" type="datetime3">
              <a:rPr lang="en-US" smtClean="0"/>
              <a:t>2 November 2007</a:t>
            </a:fld>
            <a:endParaRPr lang="en-US"/>
          </a:p>
        </p:txBody>
      </p:sp>
      <p:sp>
        <p:nvSpPr>
          <p:cNvPr id="15" name="Slide Number Placeholder 14"/>
          <p:cNvSpPr>
            <a:spLocks noGrp="1"/>
          </p:cNvSpPr>
          <p:nvPr>
            <p:ph type="sldNum" sz="quarter" idx="12"/>
          </p:nvPr>
        </p:nvSpPr>
        <p:spPr/>
        <p:txBody>
          <a:bodyPr/>
          <a:lstStyle/>
          <a:p>
            <a:fld id="{9702422F-6171-4F3B-A56D-64D45A948476}" type="slidenum">
              <a:rPr lang="en-US" smtClean="0"/>
              <a:pPr/>
              <a:t>30</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98667"/>
                                        </p:tgtEl>
                                        <p:attrNameLst>
                                          <p:attrName>style.visibility</p:attrName>
                                        </p:attrNameLst>
                                      </p:cBhvr>
                                      <p:to>
                                        <p:strVal val="visible"/>
                                      </p:to>
                                    </p:set>
                                    <p:animEffect transition="in" filter="dissolve">
                                      <p:cBhvr>
                                        <p:cTn id="7" dur="500"/>
                                        <p:tgtEl>
                                          <p:spTgt spid="198667"/>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98668"/>
                                        </p:tgtEl>
                                        <p:attrNameLst>
                                          <p:attrName>style.visibility</p:attrName>
                                        </p:attrNameLst>
                                      </p:cBhvr>
                                      <p:to>
                                        <p:strVal val="visible"/>
                                      </p:to>
                                    </p:set>
                                    <p:animEffect transition="in" filter="dissolve">
                                      <p:cBhvr>
                                        <p:cTn id="11" dur="500"/>
                                        <p:tgtEl>
                                          <p:spTgt spid="198668"/>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198663">
                                            <p:txEl>
                                              <p:pRg st="0" end="0"/>
                                            </p:txEl>
                                          </p:spTgt>
                                        </p:tgtEl>
                                        <p:attrNameLst>
                                          <p:attrName>style.visibility</p:attrName>
                                        </p:attrNameLst>
                                      </p:cBhvr>
                                      <p:to>
                                        <p:strVal val="visible"/>
                                      </p:to>
                                    </p:set>
                                    <p:animEffect transition="in" filter="checkerboard(across)">
                                      <p:cBhvr>
                                        <p:cTn id="15" dur="500"/>
                                        <p:tgtEl>
                                          <p:spTgt spid="19866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198666">
                                            <p:txEl>
                                              <p:pRg st="0" end="0"/>
                                            </p:txEl>
                                          </p:spTgt>
                                        </p:tgtEl>
                                        <p:attrNameLst>
                                          <p:attrName>style.visibility</p:attrName>
                                        </p:attrNameLst>
                                      </p:cBhvr>
                                      <p:to>
                                        <p:strVal val="visible"/>
                                      </p:to>
                                    </p:set>
                                    <p:animEffect transition="in" filter="checkerboard(across)">
                                      <p:cBhvr>
                                        <p:cTn id="20" dur="500"/>
                                        <p:tgtEl>
                                          <p:spTgt spid="198666">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grpId="0" nodeType="clickEffect">
                                  <p:stCondLst>
                                    <p:cond delay="0"/>
                                  </p:stCondLst>
                                  <p:childTnLst>
                                    <p:set>
                                      <p:cBhvr>
                                        <p:cTn id="24" dur="1" fill="hold">
                                          <p:stCondLst>
                                            <p:cond delay="0"/>
                                          </p:stCondLst>
                                        </p:cTn>
                                        <p:tgtEl>
                                          <p:spTgt spid="198669">
                                            <p:txEl>
                                              <p:pRg st="0" end="0"/>
                                            </p:txEl>
                                          </p:spTgt>
                                        </p:tgtEl>
                                        <p:attrNameLst>
                                          <p:attrName>style.visibility</p:attrName>
                                        </p:attrNameLst>
                                      </p:cBhvr>
                                      <p:to>
                                        <p:strVal val="visible"/>
                                      </p:to>
                                    </p:set>
                                    <p:animEffect transition="in" filter="slide(fromLeft)">
                                      <p:cBhvr>
                                        <p:cTn id="25" dur="500"/>
                                        <p:tgtEl>
                                          <p:spTgt spid="1986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63" grpId="0" build="p" autoUpdateAnimBg="0" advAuto="0"/>
      <p:bldP spid="198666" grpId="0" build="p" autoUpdateAnimBg="0"/>
      <p:bldP spid="198669"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Enter formulas</a:t>
            </a:r>
          </a:p>
        </p:txBody>
      </p:sp>
      <p:sp>
        <p:nvSpPr>
          <p:cNvPr id="200706" name="Rectangle 2"/>
          <p:cNvSpPr>
            <a:spLocks noGrp="1" noChangeArrowheads="1"/>
          </p:cNvSpPr>
          <p:nvPr>
            <p:ph type="title"/>
          </p:nvPr>
        </p:nvSpPr>
        <p:spPr>
          <a:xfrm>
            <a:off x="239713" y="63500"/>
            <a:ext cx="8904287" cy="614363"/>
          </a:xfrm>
        </p:spPr>
        <p:txBody>
          <a:bodyPr/>
          <a:lstStyle/>
          <a:p>
            <a:r>
              <a:rPr lang="en-US"/>
              <a:t>Other ways to enter cell references</a:t>
            </a:r>
          </a:p>
        </p:txBody>
      </p:sp>
      <p:sp>
        <p:nvSpPr>
          <p:cNvPr id="200707" name="Rectangle 3"/>
          <p:cNvSpPr>
            <a:spLocks noChangeArrowheads="1"/>
          </p:cNvSpPr>
          <p:nvPr/>
        </p:nvSpPr>
        <p:spPr bwMode="auto">
          <a:xfrm>
            <a:off x="6119813" y="854075"/>
            <a:ext cx="2744787" cy="1963738"/>
          </a:xfrm>
          <a:prstGeom prst="rect">
            <a:avLst/>
          </a:prstGeom>
          <a:noFill/>
          <a:ln w="9525">
            <a:noFill/>
            <a:miter lim="800000"/>
            <a:headEnd/>
            <a:tailEnd/>
          </a:ln>
          <a:effectLst/>
        </p:spPr>
        <p:txBody>
          <a:bodyPr/>
          <a:lstStyle/>
          <a:p>
            <a:pPr>
              <a:spcBef>
                <a:spcPct val="20000"/>
              </a:spcBef>
              <a:spcAft>
                <a:spcPct val="75000"/>
              </a:spcAft>
            </a:pPr>
            <a:r>
              <a:rPr lang="en-US" sz="2000"/>
              <a:t>Here’s a little more information about how this formula works. </a:t>
            </a:r>
          </a:p>
        </p:txBody>
      </p:sp>
      <p:sp>
        <p:nvSpPr>
          <p:cNvPr id="200708"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00710" name="Picture 6" descr="Adding a few values in a column"/>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200715" name="Rectangle 11"/>
          <p:cNvSpPr>
            <a:spLocks noChangeArrowheads="1"/>
          </p:cNvSpPr>
          <p:nvPr/>
        </p:nvSpPr>
        <p:spPr bwMode="auto">
          <a:xfrm>
            <a:off x="277813" y="4014788"/>
            <a:ext cx="5926137" cy="1820862"/>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The arguments C4 and C6 tell the SUM function what values to calculate with. The parentheses are required to separate the arguments from the function. </a:t>
            </a:r>
          </a:p>
          <a:p>
            <a:pPr>
              <a:spcBef>
                <a:spcPct val="20000"/>
              </a:spcBef>
              <a:spcAft>
                <a:spcPct val="75000"/>
              </a:spcAft>
            </a:pPr>
            <a:r>
              <a:rPr lang="en-US">
                <a:solidFill>
                  <a:srgbClr val="FFCC00"/>
                </a:solidFill>
              </a:rPr>
              <a:t>The comma, which is also required, separates the arguments.</a:t>
            </a:r>
          </a:p>
        </p:txBody>
      </p:sp>
      <p:sp>
        <p:nvSpPr>
          <p:cNvPr id="9" name="Date Placeholder 8"/>
          <p:cNvSpPr>
            <a:spLocks noGrp="1"/>
          </p:cNvSpPr>
          <p:nvPr>
            <p:ph type="dt" sz="half" idx="10"/>
          </p:nvPr>
        </p:nvSpPr>
        <p:spPr/>
        <p:txBody>
          <a:bodyPr/>
          <a:lstStyle/>
          <a:p>
            <a:fld id="{55D16189-C8B0-4277-94BC-5FC48A41C5E4}"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9702422F-6171-4F3B-A56D-64D45A948476}" type="slidenum">
              <a:rPr lang="en-US" smtClean="0"/>
              <a:pPr/>
              <a:t>31</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00707"/>
                                        </p:tgtEl>
                                        <p:attrNameLst>
                                          <p:attrName>style.visibility</p:attrName>
                                        </p:attrNameLst>
                                      </p:cBhvr>
                                      <p:to>
                                        <p:strVal val="visible"/>
                                      </p:to>
                                    </p:set>
                                    <p:animEffect transition="in" filter="slide(fromTop)">
                                      <p:cBhvr>
                                        <p:cTn id="7" dur="500"/>
                                        <p:tgtEl>
                                          <p:spTgt spid="20070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00715">
                                            <p:txEl>
                                              <p:pRg st="0" end="0"/>
                                            </p:txEl>
                                          </p:spTgt>
                                        </p:tgtEl>
                                        <p:attrNameLst>
                                          <p:attrName>style.visibility</p:attrName>
                                        </p:attrNameLst>
                                      </p:cBhvr>
                                      <p:to>
                                        <p:strVal val="visible"/>
                                      </p:to>
                                    </p:set>
                                    <p:animEffect transition="in" filter="slide(fromLeft)">
                                      <p:cBhvr>
                                        <p:cTn id="12" dur="500"/>
                                        <p:tgtEl>
                                          <p:spTgt spid="2007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00715">
                                            <p:txEl>
                                              <p:pRg st="1" end="1"/>
                                            </p:txEl>
                                          </p:spTgt>
                                        </p:tgtEl>
                                        <p:attrNameLst>
                                          <p:attrName>style.visibility</p:attrName>
                                        </p:attrNameLst>
                                      </p:cBhvr>
                                      <p:to>
                                        <p:strVal val="visible"/>
                                      </p:to>
                                    </p:set>
                                    <p:animEffect transition="in" filter="slide(fromLeft)">
                                      <p:cBhvr>
                                        <p:cTn id="17" dur="500"/>
                                        <p:tgtEl>
                                          <p:spTgt spid="2007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07" grpId="0" autoUpdateAnimBg="0"/>
      <p:bldP spid="200715"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p:txBody>
          <a:bodyPr/>
          <a:lstStyle/>
          <a:p>
            <a:r>
              <a:rPr lang="en-US"/>
              <a:t>Enter formulas</a:t>
            </a:r>
          </a:p>
        </p:txBody>
      </p:sp>
      <p:sp>
        <p:nvSpPr>
          <p:cNvPr id="204802" name="Rectangle 2"/>
          <p:cNvSpPr>
            <a:spLocks noGrp="1" noChangeArrowheads="1"/>
          </p:cNvSpPr>
          <p:nvPr>
            <p:ph type="title"/>
          </p:nvPr>
        </p:nvSpPr>
        <p:spPr>
          <a:xfrm>
            <a:off x="239713" y="63500"/>
            <a:ext cx="8904287" cy="614363"/>
          </a:xfrm>
        </p:spPr>
        <p:txBody>
          <a:bodyPr/>
          <a:lstStyle/>
          <a:p>
            <a:r>
              <a:rPr lang="en-US"/>
              <a:t>Reference types</a:t>
            </a:r>
          </a:p>
        </p:txBody>
      </p:sp>
      <p:sp>
        <p:nvSpPr>
          <p:cNvPr id="204803"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Now that you’ve learned about using cell references, it’s time to talk about the different types.</a:t>
            </a:r>
          </a:p>
          <a:p>
            <a:pPr>
              <a:spcBef>
                <a:spcPct val="20000"/>
              </a:spcBef>
              <a:spcAft>
                <a:spcPct val="75000"/>
              </a:spcAft>
            </a:pPr>
            <a:r>
              <a:rPr lang="en-US" sz="2000"/>
              <a:t>The picture shows two types, </a:t>
            </a:r>
            <a:r>
              <a:rPr lang="en-US" sz="2000" b="1"/>
              <a:t>relative</a:t>
            </a:r>
            <a:r>
              <a:rPr lang="en-US" sz="2000"/>
              <a:t> and </a:t>
            </a:r>
            <a:r>
              <a:rPr lang="en-US" sz="2000" b="1"/>
              <a:t>absolute</a:t>
            </a:r>
            <a:r>
              <a:rPr lang="en-US" sz="2000"/>
              <a:t>. </a:t>
            </a:r>
          </a:p>
        </p:txBody>
      </p:sp>
      <p:graphicFrame>
        <p:nvGraphicFramePr>
          <p:cNvPr id="204804" name="Object 4"/>
          <p:cNvGraphicFramePr>
            <a:graphicFrameLocks noChangeAspect="1"/>
          </p:cNvGraphicFramePr>
          <p:nvPr/>
        </p:nvGraphicFramePr>
        <p:xfrm>
          <a:off x="339725" y="4040188"/>
          <a:ext cx="269875" cy="303212"/>
        </p:xfrm>
        <a:graphic>
          <a:graphicData uri="http://schemas.openxmlformats.org/presentationml/2006/ole">
            <p:oleObj spid="_x0000_s204804" name="Visio" r:id="rId4" imgW="270231" imgH="303063" progId="Visio.Drawing.11">
              <p:embed/>
            </p:oleObj>
          </a:graphicData>
        </a:graphic>
      </p:graphicFrame>
      <p:sp>
        <p:nvSpPr>
          <p:cNvPr id="204807"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04808" name="Rectangle 8"/>
          <p:cNvSpPr>
            <a:spLocks noChangeArrowheads="1"/>
          </p:cNvSpPr>
          <p:nvPr/>
        </p:nvSpPr>
        <p:spPr bwMode="auto">
          <a:xfrm>
            <a:off x="676275" y="4006850"/>
            <a:ext cx="5940425" cy="1644650"/>
          </a:xfrm>
          <a:prstGeom prst="rect">
            <a:avLst/>
          </a:prstGeom>
          <a:noFill/>
          <a:ln w="9525" algn="ctr">
            <a:noFill/>
            <a:miter lim="800000"/>
            <a:headEnd/>
            <a:tailEnd/>
          </a:ln>
          <a:effectLst/>
        </p:spPr>
        <p:txBody>
          <a:bodyPr>
            <a:spAutoFit/>
          </a:bodyPr>
          <a:lstStyle/>
          <a:p>
            <a:pPr>
              <a:spcBef>
                <a:spcPct val="20000"/>
              </a:spcBef>
              <a:spcAft>
                <a:spcPct val="45000"/>
              </a:spcAft>
            </a:pPr>
            <a:r>
              <a:rPr lang="en-US" b="1">
                <a:solidFill>
                  <a:srgbClr val="FFCC00"/>
                </a:solidFill>
              </a:rPr>
              <a:t>Relative</a:t>
            </a:r>
            <a:r>
              <a:rPr lang="en-US">
                <a:solidFill>
                  <a:srgbClr val="FFCC00"/>
                </a:solidFill>
              </a:rPr>
              <a:t> </a:t>
            </a:r>
            <a:r>
              <a:rPr lang="en-US" b="1">
                <a:solidFill>
                  <a:srgbClr val="FFCC00"/>
                </a:solidFill>
              </a:rPr>
              <a:t>references</a:t>
            </a:r>
            <a:r>
              <a:rPr lang="en-US">
                <a:solidFill>
                  <a:srgbClr val="FFCC00"/>
                </a:solidFill>
              </a:rPr>
              <a:t> automatically change as they’re copied down a column or across a row. </a:t>
            </a:r>
          </a:p>
          <a:p>
            <a:pPr>
              <a:spcBef>
                <a:spcPct val="20000"/>
              </a:spcBef>
              <a:spcAft>
                <a:spcPct val="45000"/>
              </a:spcAft>
            </a:pPr>
            <a:r>
              <a:rPr lang="en-US">
                <a:solidFill>
                  <a:srgbClr val="FFCC00"/>
                </a:solidFill>
              </a:rPr>
              <a:t>When the formula =C4*$D$9 is copied from row to row in the picture, the relative cell references change from C4 to C5 to C6.</a:t>
            </a:r>
          </a:p>
        </p:txBody>
      </p:sp>
      <p:pic>
        <p:nvPicPr>
          <p:cNvPr id="204810" name="Picture 10" descr="Relative and absolute cell references"/>
          <p:cNvPicPr>
            <a:picLocks noChangeAspect="1" noChangeArrowheads="1"/>
          </p:cNvPicPr>
          <p:nvPr>
            <p:ph sz="half" idx="1"/>
          </p:nvPr>
        </p:nvPicPr>
        <p:blipFill>
          <a:blip r:embed="rId5"/>
          <a:srcRect/>
          <a:stretch>
            <a:fillRect/>
          </a:stretch>
        </p:blipFill>
        <p:spPr>
          <a:xfrm>
            <a:off x="350838" y="949325"/>
            <a:ext cx="5651500" cy="2849563"/>
          </a:xfrm>
          <a:noFill/>
          <a:ln/>
        </p:spPr>
      </p:pic>
      <p:sp>
        <p:nvSpPr>
          <p:cNvPr id="10" name="Date Placeholder 9"/>
          <p:cNvSpPr>
            <a:spLocks noGrp="1"/>
          </p:cNvSpPr>
          <p:nvPr>
            <p:ph type="dt" sz="half" idx="10"/>
          </p:nvPr>
        </p:nvSpPr>
        <p:spPr/>
        <p:txBody>
          <a:bodyPr/>
          <a:lstStyle/>
          <a:p>
            <a:fld id="{321CDFF8-C984-4024-B17B-FF9F287ACB6C}" type="datetime3">
              <a:rPr lang="en-US" smtClean="0"/>
              <a:t>2 November 2007</a:t>
            </a:fld>
            <a:endParaRPr lang="en-US"/>
          </a:p>
        </p:txBody>
      </p:sp>
      <p:sp>
        <p:nvSpPr>
          <p:cNvPr id="11" name="Slide Number Placeholder 10"/>
          <p:cNvSpPr>
            <a:spLocks noGrp="1"/>
          </p:cNvSpPr>
          <p:nvPr>
            <p:ph type="sldNum" sz="quarter" idx="12"/>
          </p:nvPr>
        </p:nvSpPr>
        <p:spPr/>
        <p:txBody>
          <a:bodyPr/>
          <a:lstStyle/>
          <a:p>
            <a:fld id="{9702422F-6171-4F3B-A56D-64D45A948476}" type="slidenum">
              <a:rPr lang="en-US" smtClean="0"/>
              <a:pPr/>
              <a:t>32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04810"/>
                                        </p:tgtEl>
                                        <p:attrNameLst>
                                          <p:attrName>style.visibility</p:attrName>
                                        </p:attrNameLst>
                                      </p:cBhvr>
                                      <p:to>
                                        <p:strVal val="visible"/>
                                      </p:to>
                                    </p:set>
                                    <p:animEffect transition="in" filter="slide(fromTop)">
                                      <p:cBhvr>
                                        <p:cTn id="7" dur="500"/>
                                        <p:tgtEl>
                                          <p:spTgt spid="20481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04803">
                                            <p:txEl>
                                              <p:pRg st="0" end="0"/>
                                            </p:txEl>
                                          </p:spTgt>
                                        </p:tgtEl>
                                        <p:attrNameLst>
                                          <p:attrName>style.visibility</p:attrName>
                                        </p:attrNameLst>
                                      </p:cBhvr>
                                      <p:to>
                                        <p:strVal val="visible"/>
                                      </p:to>
                                    </p:set>
                                    <p:animEffect transition="in" filter="slide(fromTop)">
                                      <p:cBhvr>
                                        <p:cTn id="12" dur="500"/>
                                        <p:tgtEl>
                                          <p:spTgt spid="2048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204803">
                                            <p:txEl>
                                              <p:pRg st="1" end="1"/>
                                            </p:txEl>
                                          </p:spTgt>
                                        </p:tgtEl>
                                        <p:attrNameLst>
                                          <p:attrName>style.visibility</p:attrName>
                                        </p:attrNameLst>
                                      </p:cBhvr>
                                      <p:to>
                                        <p:strVal val="visible"/>
                                      </p:to>
                                    </p:set>
                                    <p:animEffect transition="in" filter="slide(fromTop)">
                                      <p:cBhvr>
                                        <p:cTn id="17" dur="500"/>
                                        <p:tgtEl>
                                          <p:spTgt spid="20480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04804"/>
                                        </p:tgtEl>
                                        <p:attrNameLst>
                                          <p:attrName>style.visibility</p:attrName>
                                        </p:attrNameLst>
                                      </p:cBhvr>
                                      <p:to>
                                        <p:strVal val="visible"/>
                                      </p:to>
                                    </p:set>
                                    <p:animEffect transition="in" filter="dissolve">
                                      <p:cBhvr>
                                        <p:cTn id="22" dur="500"/>
                                        <p:tgtEl>
                                          <p:spTgt spid="20480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04808">
                                            <p:txEl>
                                              <p:pRg st="0" end="0"/>
                                            </p:txEl>
                                          </p:spTgt>
                                        </p:tgtEl>
                                        <p:attrNameLst>
                                          <p:attrName>style.visibility</p:attrName>
                                        </p:attrNameLst>
                                      </p:cBhvr>
                                      <p:to>
                                        <p:strVal val="visible"/>
                                      </p:to>
                                    </p:set>
                                    <p:animEffect transition="in" filter="checkerboard(across)">
                                      <p:cBhvr>
                                        <p:cTn id="27" dur="500"/>
                                        <p:tgtEl>
                                          <p:spTgt spid="20480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04808">
                                            <p:txEl>
                                              <p:pRg st="1" end="1"/>
                                            </p:txEl>
                                          </p:spTgt>
                                        </p:tgtEl>
                                        <p:attrNameLst>
                                          <p:attrName>style.visibility</p:attrName>
                                        </p:attrNameLst>
                                      </p:cBhvr>
                                      <p:to>
                                        <p:strVal val="visible"/>
                                      </p:to>
                                    </p:set>
                                    <p:animEffect transition="in" filter="checkerboard(across)">
                                      <p:cBhvr>
                                        <p:cTn id="32" dur="500"/>
                                        <p:tgtEl>
                                          <p:spTgt spid="20480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3" grpId="0" build="p" autoUpdateAnimBg="0"/>
      <p:bldP spid="204808"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a:t>Enter formulas</a:t>
            </a:r>
          </a:p>
        </p:txBody>
      </p:sp>
      <p:sp>
        <p:nvSpPr>
          <p:cNvPr id="206850" name="Rectangle 2"/>
          <p:cNvSpPr>
            <a:spLocks noGrp="1" noChangeArrowheads="1"/>
          </p:cNvSpPr>
          <p:nvPr>
            <p:ph type="title"/>
          </p:nvPr>
        </p:nvSpPr>
        <p:spPr>
          <a:xfrm>
            <a:off x="239713" y="63500"/>
            <a:ext cx="8904287" cy="614363"/>
          </a:xfrm>
        </p:spPr>
        <p:txBody>
          <a:bodyPr/>
          <a:lstStyle/>
          <a:p>
            <a:r>
              <a:rPr lang="en-US"/>
              <a:t>Reference types</a:t>
            </a:r>
          </a:p>
        </p:txBody>
      </p:sp>
      <p:sp>
        <p:nvSpPr>
          <p:cNvPr id="206851"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Now that you’ve learned about using cell references, it’s time to talk about the different types.</a:t>
            </a:r>
          </a:p>
          <a:p>
            <a:pPr>
              <a:spcBef>
                <a:spcPct val="20000"/>
              </a:spcBef>
              <a:spcAft>
                <a:spcPct val="75000"/>
              </a:spcAft>
            </a:pPr>
            <a:r>
              <a:rPr lang="en-US" sz="2000"/>
              <a:t>The picture shows two types, </a:t>
            </a:r>
            <a:r>
              <a:rPr lang="en-US" sz="2000" b="1"/>
              <a:t>relative</a:t>
            </a:r>
            <a:r>
              <a:rPr lang="en-US" sz="2000"/>
              <a:t> and </a:t>
            </a:r>
            <a:r>
              <a:rPr lang="en-US" sz="2000" b="1"/>
              <a:t>absolute</a:t>
            </a:r>
            <a:r>
              <a:rPr lang="en-US" sz="2000"/>
              <a:t>. </a:t>
            </a:r>
          </a:p>
        </p:txBody>
      </p:sp>
      <p:sp>
        <p:nvSpPr>
          <p:cNvPr id="206853"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06854" name="Rectangle 6"/>
          <p:cNvSpPr>
            <a:spLocks noChangeArrowheads="1"/>
          </p:cNvSpPr>
          <p:nvPr/>
        </p:nvSpPr>
        <p:spPr bwMode="auto">
          <a:xfrm>
            <a:off x="676275" y="4006850"/>
            <a:ext cx="5940425" cy="915988"/>
          </a:xfrm>
          <a:prstGeom prst="rect">
            <a:avLst/>
          </a:prstGeom>
          <a:noFill/>
          <a:ln w="9525" algn="ctr">
            <a:noFill/>
            <a:miter lim="800000"/>
            <a:headEnd/>
            <a:tailEnd/>
          </a:ln>
          <a:effectLst/>
        </p:spPr>
        <p:txBody>
          <a:bodyPr>
            <a:spAutoFit/>
          </a:bodyPr>
          <a:lstStyle/>
          <a:p>
            <a:pPr>
              <a:spcBef>
                <a:spcPct val="20000"/>
              </a:spcBef>
              <a:spcAft>
                <a:spcPct val="45000"/>
              </a:spcAft>
            </a:pPr>
            <a:r>
              <a:rPr lang="en-US" b="1">
                <a:solidFill>
                  <a:srgbClr val="FFCC00"/>
                </a:solidFill>
              </a:rPr>
              <a:t>Absolute references</a:t>
            </a:r>
            <a:r>
              <a:rPr lang="en-US">
                <a:solidFill>
                  <a:srgbClr val="FFCC00"/>
                </a:solidFill>
              </a:rPr>
              <a:t> are fixed. They don’t change if you copy a formula from one cell to another. Absolute references have dollar signs ($) like this: $D$9. </a:t>
            </a:r>
          </a:p>
        </p:txBody>
      </p:sp>
      <p:pic>
        <p:nvPicPr>
          <p:cNvPr id="206855" name="Picture 7" descr="Relative and absolute cell references"/>
          <p:cNvPicPr>
            <a:picLocks noChangeAspect="1" noChangeArrowheads="1"/>
          </p:cNvPicPr>
          <p:nvPr>
            <p:ph sz="half" idx="1"/>
          </p:nvPr>
        </p:nvPicPr>
        <p:blipFill>
          <a:blip r:embed="rId4"/>
          <a:srcRect/>
          <a:stretch>
            <a:fillRect/>
          </a:stretch>
        </p:blipFill>
        <p:spPr>
          <a:xfrm>
            <a:off x="350838" y="949325"/>
            <a:ext cx="5651500" cy="2849563"/>
          </a:xfrm>
          <a:noFill/>
          <a:ln/>
        </p:spPr>
      </p:pic>
      <p:graphicFrame>
        <p:nvGraphicFramePr>
          <p:cNvPr id="206856" name="Object 8"/>
          <p:cNvGraphicFramePr>
            <a:graphicFrameLocks noChangeAspect="1"/>
          </p:cNvGraphicFramePr>
          <p:nvPr/>
        </p:nvGraphicFramePr>
        <p:xfrm>
          <a:off x="339725" y="4033838"/>
          <a:ext cx="269875" cy="303212"/>
        </p:xfrm>
        <a:graphic>
          <a:graphicData uri="http://schemas.openxmlformats.org/presentationml/2006/ole">
            <p:oleObj spid="_x0000_s206856" name="Visio" r:id="rId5" imgW="270231" imgH="303063" progId="Visio.Drawing.11">
              <p:embed/>
            </p:oleObj>
          </a:graphicData>
        </a:graphic>
      </p:graphicFrame>
      <p:sp>
        <p:nvSpPr>
          <p:cNvPr id="206857" name="Rectangle 9"/>
          <p:cNvSpPr>
            <a:spLocks noChangeArrowheads="1"/>
          </p:cNvSpPr>
          <p:nvPr/>
        </p:nvSpPr>
        <p:spPr bwMode="auto">
          <a:xfrm>
            <a:off x="684213" y="5005388"/>
            <a:ext cx="5940425" cy="915987"/>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As the picture shows, when the formula =C4*$D$9 is copied from row to row, the absolute cell reference remains as $D$9.</a:t>
            </a:r>
          </a:p>
        </p:txBody>
      </p:sp>
      <p:sp>
        <p:nvSpPr>
          <p:cNvPr id="11" name="Date Placeholder 10"/>
          <p:cNvSpPr>
            <a:spLocks noGrp="1"/>
          </p:cNvSpPr>
          <p:nvPr>
            <p:ph type="dt" sz="half" idx="10"/>
          </p:nvPr>
        </p:nvSpPr>
        <p:spPr/>
        <p:txBody>
          <a:bodyPr/>
          <a:lstStyle/>
          <a:p>
            <a:fld id="{596F81B3-611F-4EE9-8088-A24B8C49DFEA}" type="datetime3">
              <a:rPr lang="en-US" smtClean="0"/>
              <a:t>2 November 2007</a:t>
            </a:fld>
            <a:endParaRPr lang="en-US"/>
          </a:p>
        </p:txBody>
      </p:sp>
      <p:sp>
        <p:nvSpPr>
          <p:cNvPr id="12" name="Slide Number Placeholder 11"/>
          <p:cNvSpPr>
            <a:spLocks noGrp="1"/>
          </p:cNvSpPr>
          <p:nvPr>
            <p:ph type="sldNum" sz="quarter" idx="12"/>
          </p:nvPr>
        </p:nvSpPr>
        <p:spPr/>
        <p:txBody>
          <a:bodyPr/>
          <a:lstStyle/>
          <a:p>
            <a:fld id="{9702422F-6171-4F3B-A56D-64D45A948476}" type="slidenum">
              <a:rPr lang="en-US" smtClean="0"/>
              <a:pPr/>
              <a:t>33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06856"/>
                                        </p:tgtEl>
                                        <p:attrNameLst>
                                          <p:attrName>style.visibility</p:attrName>
                                        </p:attrNameLst>
                                      </p:cBhvr>
                                      <p:to>
                                        <p:strVal val="visible"/>
                                      </p:to>
                                    </p:set>
                                    <p:animEffect transition="in" filter="dissolve">
                                      <p:cBhvr>
                                        <p:cTn id="7" dur="500"/>
                                        <p:tgtEl>
                                          <p:spTgt spid="206856"/>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206854">
                                            <p:txEl>
                                              <p:pRg st="0" end="0"/>
                                            </p:txEl>
                                          </p:spTgt>
                                        </p:tgtEl>
                                        <p:attrNameLst>
                                          <p:attrName>style.visibility</p:attrName>
                                        </p:attrNameLst>
                                      </p:cBhvr>
                                      <p:to>
                                        <p:strVal val="visible"/>
                                      </p:to>
                                    </p:set>
                                    <p:animEffect transition="in" filter="checkerboard(across)">
                                      <p:cBhvr>
                                        <p:cTn id="11" dur="500"/>
                                        <p:tgtEl>
                                          <p:spTgt spid="20685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206857">
                                            <p:txEl>
                                              <p:pRg st="0" end="0"/>
                                            </p:txEl>
                                          </p:spTgt>
                                        </p:tgtEl>
                                        <p:attrNameLst>
                                          <p:attrName>style.visibility</p:attrName>
                                        </p:attrNameLst>
                                      </p:cBhvr>
                                      <p:to>
                                        <p:strVal val="visible"/>
                                      </p:to>
                                    </p:set>
                                    <p:animEffect transition="in" filter="checkerboard(across)">
                                      <p:cBhvr>
                                        <p:cTn id="16" dur="500"/>
                                        <p:tgtEl>
                                          <p:spTgt spid="20685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4" grpId="0" build="p" autoUpdateAnimBg="0" advAuto="0"/>
      <p:bldP spid="206857"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p:txBody>
          <a:bodyPr/>
          <a:lstStyle/>
          <a:p>
            <a:r>
              <a:rPr lang="en-US"/>
              <a:t>Enter formulas</a:t>
            </a:r>
          </a:p>
        </p:txBody>
      </p:sp>
      <p:sp>
        <p:nvSpPr>
          <p:cNvPr id="208898" name="Rectangle 2"/>
          <p:cNvSpPr>
            <a:spLocks noGrp="1" noChangeArrowheads="1"/>
          </p:cNvSpPr>
          <p:nvPr>
            <p:ph type="title"/>
          </p:nvPr>
        </p:nvSpPr>
        <p:spPr>
          <a:xfrm>
            <a:off x="239713" y="63500"/>
            <a:ext cx="8904287" cy="614363"/>
          </a:xfrm>
        </p:spPr>
        <p:txBody>
          <a:bodyPr/>
          <a:lstStyle/>
          <a:p>
            <a:r>
              <a:rPr lang="en-US"/>
              <a:t>Reference types</a:t>
            </a:r>
          </a:p>
        </p:txBody>
      </p:sp>
      <p:sp>
        <p:nvSpPr>
          <p:cNvPr id="208899" name="Rectangle 3"/>
          <p:cNvSpPr>
            <a:spLocks noChangeArrowheads="1"/>
          </p:cNvSpPr>
          <p:nvPr/>
        </p:nvSpPr>
        <p:spPr bwMode="auto">
          <a:xfrm>
            <a:off x="6119813" y="854075"/>
            <a:ext cx="2744787" cy="769938"/>
          </a:xfrm>
          <a:prstGeom prst="rect">
            <a:avLst/>
          </a:prstGeom>
          <a:noFill/>
          <a:ln w="9525">
            <a:noFill/>
            <a:miter lim="800000"/>
            <a:headEnd/>
            <a:tailEnd/>
          </a:ln>
          <a:effectLst/>
        </p:spPr>
        <p:txBody>
          <a:bodyPr/>
          <a:lstStyle/>
          <a:p>
            <a:pPr>
              <a:spcBef>
                <a:spcPct val="20000"/>
              </a:spcBef>
              <a:spcAft>
                <a:spcPct val="75000"/>
              </a:spcAft>
            </a:pPr>
            <a:r>
              <a:rPr lang="en-US" sz="2000"/>
              <a:t>There’s one more type of cell reference.</a:t>
            </a:r>
          </a:p>
        </p:txBody>
      </p:sp>
      <p:sp>
        <p:nvSpPr>
          <p:cNvPr id="208900"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08902" name="Picture 6" descr="Relative and absolute cell references"/>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208905" name="Rectangle 9"/>
          <p:cNvSpPr>
            <a:spLocks noChangeArrowheads="1"/>
          </p:cNvSpPr>
          <p:nvPr/>
        </p:nvSpPr>
        <p:spPr bwMode="auto">
          <a:xfrm>
            <a:off x="242888" y="4019550"/>
            <a:ext cx="5934075" cy="167481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For example, $A1 is an absolute reference to column A and a relative reference to row 1. </a:t>
            </a:r>
          </a:p>
          <a:p>
            <a:pPr>
              <a:spcBef>
                <a:spcPct val="20000"/>
              </a:spcBef>
              <a:spcAft>
                <a:spcPct val="75000"/>
              </a:spcAft>
            </a:pPr>
            <a:r>
              <a:rPr lang="en-US">
                <a:solidFill>
                  <a:srgbClr val="FFCC00"/>
                </a:solidFill>
              </a:rPr>
              <a:t>As a mixed reference is copied from one cell to another, the absolute reference stays the same but the relative reference changes.</a:t>
            </a:r>
          </a:p>
        </p:txBody>
      </p:sp>
      <p:sp>
        <p:nvSpPr>
          <p:cNvPr id="208906" name="Rectangle 10"/>
          <p:cNvSpPr>
            <a:spLocks noChangeArrowheads="1"/>
          </p:cNvSpPr>
          <p:nvPr/>
        </p:nvSpPr>
        <p:spPr bwMode="auto">
          <a:xfrm>
            <a:off x="6107113" y="1749425"/>
            <a:ext cx="2744787" cy="1744663"/>
          </a:xfrm>
          <a:prstGeom prst="rect">
            <a:avLst/>
          </a:prstGeom>
          <a:noFill/>
          <a:ln w="9525">
            <a:noFill/>
            <a:miter lim="800000"/>
            <a:headEnd/>
            <a:tailEnd/>
          </a:ln>
          <a:effectLst/>
        </p:spPr>
        <p:txBody>
          <a:bodyPr/>
          <a:lstStyle/>
          <a:p>
            <a:pPr>
              <a:spcBef>
                <a:spcPct val="20000"/>
              </a:spcBef>
              <a:spcAft>
                <a:spcPct val="75000"/>
              </a:spcAft>
            </a:pPr>
            <a:r>
              <a:rPr lang="en-US" sz="2000"/>
              <a:t>The </a:t>
            </a:r>
            <a:r>
              <a:rPr lang="en-US" sz="2000" b="1"/>
              <a:t>mixed reference</a:t>
            </a:r>
            <a:r>
              <a:rPr lang="en-US" sz="2000"/>
              <a:t> has either an absolute column and a relative row, or an absolute row and a relative column.</a:t>
            </a:r>
          </a:p>
        </p:txBody>
      </p:sp>
      <p:sp>
        <p:nvSpPr>
          <p:cNvPr id="10" name="Date Placeholder 9"/>
          <p:cNvSpPr>
            <a:spLocks noGrp="1"/>
          </p:cNvSpPr>
          <p:nvPr>
            <p:ph type="dt" sz="half" idx="10"/>
          </p:nvPr>
        </p:nvSpPr>
        <p:spPr/>
        <p:txBody>
          <a:bodyPr/>
          <a:lstStyle/>
          <a:p>
            <a:fld id="{7E1377C1-C8B1-41AF-9A31-83DA867D9465}" type="datetime3">
              <a:rPr lang="en-US" smtClean="0"/>
              <a:t>2 November 2007</a:t>
            </a:fld>
            <a:endParaRPr lang="en-US"/>
          </a:p>
        </p:txBody>
      </p:sp>
      <p:sp>
        <p:nvSpPr>
          <p:cNvPr id="11" name="Slide Number Placeholder 10"/>
          <p:cNvSpPr>
            <a:spLocks noGrp="1"/>
          </p:cNvSpPr>
          <p:nvPr>
            <p:ph type="sldNum" sz="quarter" idx="12"/>
          </p:nvPr>
        </p:nvSpPr>
        <p:spPr/>
        <p:txBody>
          <a:bodyPr/>
          <a:lstStyle/>
          <a:p>
            <a:fld id="{9702422F-6171-4F3B-A56D-64D45A948476}" type="slidenum">
              <a:rPr lang="en-US" smtClean="0"/>
              <a:pPr/>
              <a:t>34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08899"/>
                                        </p:tgtEl>
                                        <p:attrNameLst>
                                          <p:attrName>style.visibility</p:attrName>
                                        </p:attrNameLst>
                                      </p:cBhvr>
                                      <p:to>
                                        <p:strVal val="visible"/>
                                      </p:to>
                                    </p:set>
                                    <p:animEffect transition="in" filter="slide(fromTop)">
                                      <p:cBhvr>
                                        <p:cTn id="7" dur="500"/>
                                        <p:tgtEl>
                                          <p:spTgt spid="20889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08906"/>
                                        </p:tgtEl>
                                        <p:attrNameLst>
                                          <p:attrName>style.visibility</p:attrName>
                                        </p:attrNameLst>
                                      </p:cBhvr>
                                      <p:to>
                                        <p:strVal val="visible"/>
                                      </p:to>
                                    </p:set>
                                    <p:animEffect transition="in" filter="slide(fromTop)">
                                      <p:cBhvr>
                                        <p:cTn id="12" dur="500"/>
                                        <p:tgtEl>
                                          <p:spTgt spid="208906"/>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08905">
                                            <p:txEl>
                                              <p:pRg st="0" end="0"/>
                                            </p:txEl>
                                          </p:spTgt>
                                        </p:tgtEl>
                                        <p:attrNameLst>
                                          <p:attrName>style.visibility</p:attrName>
                                        </p:attrNameLst>
                                      </p:cBhvr>
                                      <p:to>
                                        <p:strVal val="visible"/>
                                      </p:to>
                                    </p:set>
                                    <p:animEffect transition="in" filter="slide(fromLeft)">
                                      <p:cBhvr>
                                        <p:cTn id="17" dur="500"/>
                                        <p:tgtEl>
                                          <p:spTgt spid="20890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208905">
                                            <p:txEl>
                                              <p:pRg st="1" end="1"/>
                                            </p:txEl>
                                          </p:spTgt>
                                        </p:tgtEl>
                                        <p:attrNameLst>
                                          <p:attrName>style.visibility</p:attrName>
                                        </p:attrNameLst>
                                      </p:cBhvr>
                                      <p:to>
                                        <p:strVal val="visible"/>
                                      </p:to>
                                    </p:set>
                                    <p:animEffect transition="in" filter="slide(fromLeft)">
                                      <p:cBhvr>
                                        <p:cTn id="22" dur="500"/>
                                        <p:tgtEl>
                                          <p:spTgt spid="20890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9" grpId="0" autoUpdateAnimBg="0"/>
      <p:bldP spid="208905" grpId="0" build="p" autoUpdateAnimBg="0"/>
      <p:bldP spid="208906"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Enter formulas</a:t>
            </a:r>
          </a:p>
        </p:txBody>
      </p:sp>
      <p:sp>
        <p:nvSpPr>
          <p:cNvPr id="102402" name="Rectangle 2"/>
          <p:cNvSpPr>
            <a:spLocks noGrp="1" noChangeArrowheads="1"/>
          </p:cNvSpPr>
          <p:nvPr>
            <p:ph type="title"/>
          </p:nvPr>
        </p:nvSpPr>
        <p:spPr>
          <a:xfrm>
            <a:off x="239713" y="63500"/>
            <a:ext cx="8904287" cy="614363"/>
          </a:xfrm>
        </p:spPr>
        <p:txBody>
          <a:bodyPr/>
          <a:lstStyle/>
          <a:p>
            <a:r>
              <a:rPr lang="en-US"/>
              <a:t>Using an absolute cell reference</a:t>
            </a:r>
          </a:p>
        </p:txBody>
      </p:sp>
      <p:sp>
        <p:nvSpPr>
          <p:cNvPr id="102403"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You use absolute cell references to refer to cells that you don’t want to change as the formula is copied. </a:t>
            </a:r>
          </a:p>
          <a:p>
            <a:pPr>
              <a:spcBef>
                <a:spcPct val="20000"/>
              </a:spcBef>
              <a:spcAft>
                <a:spcPct val="75000"/>
              </a:spcAft>
            </a:pPr>
            <a:endParaRPr lang="en-US" sz="2000"/>
          </a:p>
        </p:txBody>
      </p:sp>
      <p:sp>
        <p:nvSpPr>
          <p:cNvPr id="102404"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02407" name="Rectangle 7"/>
          <p:cNvSpPr>
            <a:spLocks noChangeArrowheads="1"/>
          </p:cNvSpPr>
          <p:nvPr/>
        </p:nvSpPr>
        <p:spPr bwMode="auto">
          <a:xfrm>
            <a:off x="242888" y="4019550"/>
            <a:ext cx="5934075" cy="123666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References are relative by default, so you would have to type dollar signs, as shown by callout 2 in the picture, to change the reference type to absolute.</a:t>
            </a:r>
          </a:p>
        </p:txBody>
      </p:sp>
      <p:pic>
        <p:nvPicPr>
          <p:cNvPr id="102408" name="Picture 8" descr="Using an absolute reference"/>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C098E0C1-D45C-4E38-92C5-38833C09B9C8}"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9702422F-6171-4F3B-A56D-64D45A948476}" type="slidenum">
              <a:rPr lang="en-US" smtClean="0"/>
              <a:pPr/>
              <a:t>35</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02408"/>
                                        </p:tgtEl>
                                        <p:attrNameLst>
                                          <p:attrName>style.visibility</p:attrName>
                                        </p:attrNameLst>
                                      </p:cBhvr>
                                      <p:to>
                                        <p:strVal val="visible"/>
                                      </p:to>
                                    </p:set>
                                    <p:animEffect transition="in" filter="slide(fromTop)">
                                      <p:cBhvr>
                                        <p:cTn id="7" dur="500"/>
                                        <p:tgtEl>
                                          <p:spTgt spid="10240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02403"/>
                                        </p:tgtEl>
                                        <p:attrNameLst>
                                          <p:attrName>style.visibility</p:attrName>
                                        </p:attrNameLst>
                                      </p:cBhvr>
                                      <p:to>
                                        <p:strVal val="visible"/>
                                      </p:to>
                                    </p:set>
                                    <p:animEffect transition="in" filter="slide(fromTop)">
                                      <p:cBhvr>
                                        <p:cTn id="12" dur="500"/>
                                        <p:tgtEl>
                                          <p:spTgt spid="10240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02407">
                                            <p:txEl>
                                              <p:pRg st="0" end="0"/>
                                            </p:txEl>
                                          </p:spTgt>
                                        </p:tgtEl>
                                        <p:attrNameLst>
                                          <p:attrName>style.visibility</p:attrName>
                                        </p:attrNameLst>
                                      </p:cBhvr>
                                      <p:to>
                                        <p:strVal val="visible"/>
                                      </p:to>
                                    </p:set>
                                    <p:animEffect transition="in" filter="slide(fromLeft)">
                                      <p:cBhvr>
                                        <p:cTn id="17" dur="500"/>
                                        <p:tgtEl>
                                          <p:spTgt spid="1024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autoUpdateAnimBg="0"/>
      <p:bldP spid="102407"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Enter formulas</a:t>
            </a:r>
          </a:p>
        </p:txBody>
      </p:sp>
      <p:sp>
        <p:nvSpPr>
          <p:cNvPr id="210946" name="Rectangle 2"/>
          <p:cNvSpPr>
            <a:spLocks noGrp="1" noChangeArrowheads="1"/>
          </p:cNvSpPr>
          <p:nvPr>
            <p:ph type="title"/>
          </p:nvPr>
        </p:nvSpPr>
        <p:spPr>
          <a:xfrm>
            <a:off x="239713" y="63500"/>
            <a:ext cx="8904287" cy="614363"/>
          </a:xfrm>
        </p:spPr>
        <p:txBody>
          <a:bodyPr/>
          <a:lstStyle/>
          <a:p>
            <a:r>
              <a:rPr lang="en-US"/>
              <a:t>Using an absolute cell reference</a:t>
            </a:r>
          </a:p>
        </p:txBody>
      </p:sp>
      <p:sp>
        <p:nvSpPr>
          <p:cNvPr id="210947"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Say you receive some entertainment coupons offering a </a:t>
            </a:r>
            <a:br>
              <a:rPr lang="en-US" sz="2000"/>
            </a:br>
            <a:r>
              <a:rPr lang="en-US" sz="2000"/>
              <a:t>7 percent discount for video rentals, movies, and CDs. How much could you save in a month by using the discounts? </a:t>
            </a:r>
          </a:p>
        </p:txBody>
      </p:sp>
      <p:sp>
        <p:nvSpPr>
          <p:cNvPr id="210948"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10949" name="Rectangle 5"/>
          <p:cNvSpPr>
            <a:spLocks noChangeArrowheads="1"/>
          </p:cNvSpPr>
          <p:nvPr/>
        </p:nvSpPr>
        <p:spPr bwMode="auto">
          <a:xfrm>
            <a:off x="242888" y="4019550"/>
            <a:ext cx="5934075" cy="1652588"/>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You could use a formula to multiply those February expenses by 7 percent. </a:t>
            </a:r>
          </a:p>
          <a:p>
            <a:pPr>
              <a:spcBef>
                <a:spcPct val="20000"/>
              </a:spcBef>
              <a:spcAft>
                <a:spcPct val="75000"/>
              </a:spcAft>
            </a:pPr>
            <a:r>
              <a:rPr lang="en-US">
                <a:solidFill>
                  <a:srgbClr val="FFCC00"/>
                </a:solidFill>
              </a:rPr>
              <a:t>So start by typing the discount rate </a:t>
            </a:r>
            <a:r>
              <a:rPr lang="en-US" b="1">
                <a:solidFill>
                  <a:srgbClr val="FFCC00"/>
                </a:solidFill>
              </a:rPr>
              <a:t>.07</a:t>
            </a:r>
            <a:r>
              <a:rPr lang="en-US">
                <a:solidFill>
                  <a:srgbClr val="FFCC00"/>
                </a:solidFill>
              </a:rPr>
              <a:t> in the empty cell D9, and then type the formula in cell D4. </a:t>
            </a:r>
          </a:p>
        </p:txBody>
      </p:sp>
      <p:pic>
        <p:nvPicPr>
          <p:cNvPr id="210950" name="Picture 6" descr="Using an absolute reference"/>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3B1867C0-FC26-40EE-8EEA-BE92B09CC283}"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9702422F-6171-4F3B-A56D-64D45A948476}" type="slidenum">
              <a:rPr lang="en-US" smtClean="0"/>
              <a:pPr/>
              <a:t>36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10947"/>
                                        </p:tgtEl>
                                        <p:attrNameLst>
                                          <p:attrName>style.visibility</p:attrName>
                                        </p:attrNameLst>
                                      </p:cBhvr>
                                      <p:to>
                                        <p:strVal val="visible"/>
                                      </p:to>
                                    </p:set>
                                    <p:animEffect transition="in" filter="slide(fromTop)">
                                      <p:cBhvr>
                                        <p:cTn id="7" dur="500"/>
                                        <p:tgtEl>
                                          <p:spTgt spid="21094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10949">
                                            <p:txEl>
                                              <p:pRg st="0" end="0"/>
                                            </p:txEl>
                                          </p:spTgt>
                                        </p:tgtEl>
                                        <p:attrNameLst>
                                          <p:attrName>style.visibility</p:attrName>
                                        </p:attrNameLst>
                                      </p:cBhvr>
                                      <p:to>
                                        <p:strVal val="visible"/>
                                      </p:to>
                                    </p:set>
                                    <p:animEffect transition="in" filter="slide(fromLeft)">
                                      <p:cBhvr>
                                        <p:cTn id="12" dur="500"/>
                                        <p:tgtEl>
                                          <p:spTgt spid="21094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10949">
                                            <p:txEl>
                                              <p:pRg st="1" end="1"/>
                                            </p:txEl>
                                          </p:spTgt>
                                        </p:tgtEl>
                                        <p:attrNameLst>
                                          <p:attrName>style.visibility</p:attrName>
                                        </p:attrNameLst>
                                      </p:cBhvr>
                                      <p:to>
                                        <p:strVal val="visible"/>
                                      </p:to>
                                    </p:set>
                                    <p:animEffect transition="in" filter="slide(fromLeft)">
                                      <p:cBhvr>
                                        <p:cTn id="17" dur="500"/>
                                        <p:tgtEl>
                                          <p:spTgt spid="21094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47" grpId="0" autoUpdateAnimBg="0"/>
      <p:bldP spid="210949"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5"/>
          <p:cNvSpPr>
            <a:spLocks noGrp="1"/>
          </p:cNvSpPr>
          <p:nvPr>
            <p:ph type="ftr" sz="quarter" idx="11"/>
          </p:nvPr>
        </p:nvSpPr>
        <p:spPr/>
        <p:txBody>
          <a:bodyPr/>
          <a:lstStyle/>
          <a:p>
            <a:r>
              <a:rPr lang="en-US"/>
              <a:t>Enter formulas</a:t>
            </a:r>
          </a:p>
        </p:txBody>
      </p:sp>
      <p:sp>
        <p:nvSpPr>
          <p:cNvPr id="212994" name="Rectangle 2"/>
          <p:cNvSpPr>
            <a:spLocks noGrp="1" noChangeArrowheads="1"/>
          </p:cNvSpPr>
          <p:nvPr>
            <p:ph type="title"/>
          </p:nvPr>
        </p:nvSpPr>
        <p:spPr>
          <a:xfrm>
            <a:off x="239713" y="63500"/>
            <a:ext cx="8904287" cy="614363"/>
          </a:xfrm>
        </p:spPr>
        <p:txBody>
          <a:bodyPr/>
          <a:lstStyle/>
          <a:p>
            <a:r>
              <a:rPr lang="en-US"/>
              <a:t>Using an absolute cell reference</a:t>
            </a:r>
          </a:p>
        </p:txBody>
      </p:sp>
      <p:sp>
        <p:nvSpPr>
          <p:cNvPr id="212995"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Say you receive some entertainment coupons offering a </a:t>
            </a:r>
            <a:br>
              <a:rPr lang="en-US" sz="2000"/>
            </a:br>
            <a:r>
              <a:rPr lang="en-US" sz="2000"/>
              <a:t>7 percent discount for video rentals, movies, and CDs. How much could you save in a month by using the discounts? </a:t>
            </a:r>
          </a:p>
        </p:txBody>
      </p:sp>
      <p:sp>
        <p:nvSpPr>
          <p:cNvPr id="212996"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12998" name="Picture 6" descr="Using an absolute reference"/>
          <p:cNvPicPr>
            <a:picLocks noChangeAspect="1" noChangeArrowheads="1"/>
          </p:cNvPicPr>
          <p:nvPr>
            <p:ph sz="half" idx="1"/>
          </p:nvPr>
        </p:nvPicPr>
        <p:blipFill>
          <a:blip r:embed="rId4"/>
          <a:srcRect/>
          <a:stretch>
            <a:fillRect/>
          </a:stretch>
        </p:blipFill>
        <p:spPr>
          <a:xfrm>
            <a:off x="350838" y="949325"/>
            <a:ext cx="5651500" cy="2849563"/>
          </a:xfrm>
          <a:noFill/>
          <a:ln/>
        </p:spPr>
      </p:pic>
      <p:graphicFrame>
        <p:nvGraphicFramePr>
          <p:cNvPr id="212999" name="Object 7"/>
          <p:cNvGraphicFramePr>
            <a:graphicFrameLocks noChangeAspect="1"/>
          </p:cNvGraphicFramePr>
          <p:nvPr/>
        </p:nvGraphicFramePr>
        <p:xfrm>
          <a:off x="339725" y="4040188"/>
          <a:ext cx="269875" cy="303212"/>
        </p:xfrm>
        <a:graphic>
          <a:graphicData uri="http://schemas.openxmlformats.org/presentationml/2006/ole">
            <p:oleObj spid="_x0000_s212999" name="Visio" r:id="rId5" imgW="270231" imgH="303063" progId="Visio.Drawing.11">
              <p:embed/>
            </p:oleObj>
          </a:graphicData>
        </a:graphic>
      </p:graphicFrame>
      <p:graphicFrame>
        <p:nvGraphicFramePr>
          <p:cNvPr id="213000" name="Object 8"/>
          <p:cNvGraphicFramePr>
            <a:graphicFrameLocks noChangeAspect="1"/>
          </p:cNvGraphicFramePr>
          <p:nvPr/>
        </p:nvGraphicFramePr>
        <p:xfrm>
          <a:off x="339725" y="4797425"/>
          <a:ext cx="269875" cy="303213"/>
        </p:xfrm>
        <a:graphic>
          <a:graphicData uri="http://schemas.openxmlformats.org/presentationml/2006/ole">
            <p:oleObj spid="_x0000_s213000" name="Visio" r:id="rId6" imgW="270231" imgH="303063" progId="Visio.Drawing.11">
              <p:embed/>
            </p:oleObj>
          </a:graphicData>
        </a:graphic>
      </p:graphicFrame>
      <p:sp>
        <p:nvSpPr>
          <p:cNvPr id="213002" name="Rectangle 10"/>
          <p:cNvSpPr>
            <a:spLocks noChangeArrowheads="1"/>
          </p:cNvSpPr>
          <p:nvPr/>
        </p:nvSpPr>
        <p:spPr bwMode="auto">
          <a:xfrm>
            <a:off x="676275" y="4027488"/>
            <a:ext cx="5940425" cy="641350"/>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Then in cell D4, type </a:t>
            </a:r>
            <a:r>
              <a:rPr lang="en-US" b="1">
                <a:solidFill>
                  <a:srgbClr val="FFCC00"/>
                </a:solidFill>
              </a:rPr>
              <a:t>=C4*</a:t>
            </a:r>
            <a:r>
              <a:rPr lang="en-US">
                <a:solidFill>
                  <a:srgbClr val="FFCC00"/>
                </a:solidFill>
              </a:rPr>
              <a:t>. Remember that this relative cell reference will change from row to row.</a:t>
            </a:r>
          </a:p>
        </p:txBody>
      </p:sp>
      <p:sp>
        <p:nvSpPr>
          <p:cNvPr id="213003" name="Rectangle 11"/>
          <p:cNvSpPr>
            <a:spLocks noChangeArrowheads="1"/>
          </p:cNvSpPr>
          <p:nvPr/>
        </p:nvSpPr>
        <p:spPr bwMode="auto">
          <a:xfrm>
            <a:off x="684213" y="4757738"/>
            <a:ext cx="5940425" cy="1190625"/>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Enter a dollar sign (</a:t>
            </a:r>
            <a:r>
              <a:rPr lang="en-US" b="1">
                <a:solidFill>
                  <a:srgbClr val="FFCC00"/>
                </a:solidFill>
              </a:rPr>
              <a:t>$</a:t>
            </a:r>
            <a:r>
              <a:rPr lang="en-US">
                <a:solidFill>
                  <a:srgbClr val="FFCC00"/>
                </a:solidFill>
              </a:rPr>
              <a:t>) and </a:t>
            </a:r>
            <a:r>
              <a:rPr lang="en-US" b="1">
                <a:solidFill>
                  <a:srgbClr val="FFCC00"/>
                </a:solidFill>
              </a:rPr>
              <a:t>D</a:t>
            </a:r>
            <a:r>
              <a:rPr lang="en-US">
                <a:solidFill>
                  <a:srgbClr val="FFCC00"/>
                </a:solidFill>
              </a:rPr>
              <a:t> to make an absolute reference to column D, and </a:t>
            </a:r>
            <a:r>
              <a:rPr lang="en-US" b="1">
                <a:solidFill>
                  <a:srgbClr val="FFCC00"/>
                </a:solidFill>
              </a:rPr>
              <a:t>$9</a:t>
            </a:r>
            <a:r>
              <a:rPr lang="en-US">
                <a:solidFill>
                  <a:srgbClr val="FFCC00"/>
                </a:solidFill>
              </a:rPr>
              <a:t> to make an absolute reference to row 9. Your formula will multiply the value in cell C4 by the value in cell D9. </a:t>
            </a:r>
          </a:p>
        </p:txBody>
      </p:sp>
      <p:sp>
        <p:nvSpPr>
          <p:cNvPr id="12" name="Date Placeholder 11"/>
          <p:cNvSpPr>
            <a:spLocks noGrp="1"/>
          </p:cNvSpPr>
          <p:nvPr>
            <p:ph type="dt" sz="half" idx="10"/>
          </p:nvPr>
        </p:nvSpPr>
        <p:spPr/>
        <p:txBody>
          <a:bodyPr/>
          <a:lstStyle/>
          <a:p>
            <a:fld id="{276DFDC1-F827-42E2-B2E6-BEFCDC7A5FFB}" type="datetime3">
              <a:rPr lang="en-US" smtClean="0"/>
              <a:t>2 November 2007</a:t>
            </a:fld>
            <a:endParaRPr lang="en-US"/>
          </a:p>
        </p:txBody>
      </p:sp>
      <p:sp>
        <p:nvSpPr>
          <p:cNvPr id="13" name="Slide Number Placeholder 12"/>
          <p:cNvSpPr>
            <a:spLocks noGrp="1"/>
          </p:cNvSpPr>
          <p:nvPr>
            <p:ph type="sldNum" sz="quarter" idx="12"/>
          </p:nvPr>
        </p:nvSpPr>
        <p:spPr/>
        <p:txBody>
          <a:bodyPr/>
          <a:lstStyle/>
          <a:p>
            <a:fld id="{9702422F-6171-4F3B-A56D-64D45A948476}" type="slidenum">
              <a:rPr lang="en-US" smtClean="0"/>
              <a:pPr/>
              <a:t>37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12999"/>
                                        </p:tgtEl>
                                        <p:attrNameLst>
                                          <p:attrName>style.visibility</p:attrName>
                                        </p:attrNameLst>
                                      </p:cBhvr>
                                      <p:to>
                                        <p:strVal val="visible"/>
                                      </p:to>
                                    </p:set>
                                    <p:animEffect transition="in" filter="dissolve">
                                      <p:cBhvr>
                                        <p:cTn id="7" dur="500"/>
                                        <p:tgtEl>
                                          <p:spTgt spid="212999"/>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13000"/>
                                        </p:tgtEl>
                                        <p:attrNameLst>
                                          <p:attrName>style.visibility</p:attrName>
                                        </p:attrNameLst>
                                      </p:cBhvr>
                                      <p:to>
                                        <p:strVal val="visible"/>
                                      </p:to>
                                    </p:set>
                                    <p:animEffect transition="in" filter="dissolve">
                                      <p:cBhvr>
                                        <p:cTn id="11" dur="500"/>
                                        <p:tgtEl>
                                          <p:spTgt spid="213000"/>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213002">
                                            <p:txEl>
                                              <p:pRg st="0" end="0"/>
                                            </p:txEl>
                                          </p:spTgt>
                                        </p:tgtEl>
                                        <p:attrNameLst>
                                          <p:attrName>style.visibility</p:attrName>
                                        </p:attrNameLst>
                                      </p:cBhvr>
                                      <p:to>
                                        <p:strVal val="visible"/>
                                      </p:to>
                                    </p:set>
                                    <p:animEffect transition="in" filter="checkerboard(across)">
                                      <p:cBhvr>
                                        <p:cTn id="15" dur="500"/>
                                        <p:tgtEl>
                                          <p:spTgt spid="21300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213003">
                                            <p:txEl>
                                              <p:pRg st="0" end="0"/>
                                            </p:txEl>
                                          </p:spTgt>
                                        </p:tgtEl>
                                        <p:attrNameLst>
                                          <p:attrName>style.visibility</p:attrName>
                                        </p:attrNameLst>
                                      </p:cBhvr>
                                      <p:to>
                                        <p:strVal val="visible"/>
                                      </p:to>
                                    </p:set>
                                    <p:animEffect transition="in" filter="checkerboard(across)">
                                      <p:cBhvr>
                                        <p:cTn id="20" dur="500"/>
                                        <p:tgtEl>
                                          <p:spTgt spid="2130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3002" grpId="0" build="p" autoUpdateAnimBg="0" advAuto="0"/>
      <p:bldP spid="213003"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a:t>Enter formulas</a:t>
            </a:r>
          </a:p>
        </p:txBody>
      </p:sp>
      <p:sp>
        <p:nvSpPr>
          <p:cNvPr id="217090" name="Rectangle 2"/>
          <p:cNvSpPr>
            <a:spLocks noGrp="1" noChangeArrowheads="1"/>
          </p:cNvSpPr>
          <p:nvPr>
            <p:ph type="title"/>
          </p:nvPr>
        </p:nvSpPr>
        <p:spPr>
          <a:xfrm>
            <a:off x="239713" y="63500"/>
            <a:ext cx="8904287" cy="614363"/>
          </a:xfrm>
        </p:spPr>
        <p:txBody>
          <a:bodyPr/>
          <a:lstStyle/>
          <a:p>
            <a:r>
              <a:rPr lang="en-US"/>
              <a:t>Using an absolute cell reference</a:t>
            </a:r>
          </a:p>
        </p:txBody>
      </p:sp>
      <p:sp>
        <p:nvSpPr>
          <p:cNvPr id="217091"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Say you receive some entertainment coupons offering a </a:t>
            </a:r>
            <a:br>
              <a:rPr lang="en-US" sz="2000"/>
            </a:br>
            <a:r>
              <a:rPr lang="en-US" sz="2000"/>
              <a:t>7 percent discount for video rentals, movies, and CDs. How much could you save in a month by using the discounts? </a:t>
            </a:r>
          </a:p>
        </p:txBody>
      </p:sp>
      <p:sp>
        <p:nvSpPr>
          <p:cNvPr id="217092"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17093" name="Picture 5" descr="Using an absolute reference"/>
          <p:cNvPicPr>
            <a:picLocks noChangeAspect="1" noChangeArrowheads="1"/>
          </p:cNvPicPr>
          <p:nvPr>
            <p:ph sz="half" idx="1"/>
          </p:nvPr>
        </p:nvPicPr>
        <p:blipFill>
          <a:blip r:embed="rId4"/>
          <a:srcRect/>
          <a:stretch>
            <a:fillRect/>
          </a:stretch>
        </p:blipFill>
        <p:spPr>
          <a:xfrm>
            <a:off x="350838" y="949325"/>
            <a:ext cx="5651500" cy="2849563"/>
          </a:xfrm>
          <a:noFill/>
          <a:ln/>
        </p:spPr>
      </p:pic>
      <p:sp>
        <p:nvSpPr>
          <p:cNvPr id="217096" name="Rectangle 8"/>
          <p:cNvSpPr>
            <a:spLocks noChangeArrowheads="1"/>
          </p:cNvSpPr>
          <p:nvPr/>
        </p:nvSpPr>
        <p:spPr bwMode="auto">
          <a:xfrm>
            <a:off x="676275" y="4027488"/>
            <a:ext cx="5940425" cy="366712"/>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Cell D9 contains the value for the 7 percent discount.</a:t>
            </a:r>
          </a:p>
        </p:txBody>
      </p:sp>
      <p:graphicFrame>
        <p:nvGraphicFramePr>
          <p:cNvPr id="217098" name="Object 10"/>
          <p:cNvGraphicFramePr>
            <a:graphicFrameLocks noChangeAspect="1"/>
          </p:cNvGraphicFramePr>
          <p:nvPr/>
        </p:nvGraphicFramePr>
        <p:xfrm>
          <a:off x="339725" y="4043363"/>
          <a:ext cx="269875" cy="303212"/>
        </p:xfrm>
        <a:graphic>
          <a:graphicData uri="http://schemas.openxmlformats.org/presentationml/2006/ole">
            <p:oleObj spid="_x0000_s217098" name="Visio" r:id="rId5" imgW="270231" imgH="303063" progId="Visio.Drawing.11">
              <p:embed/>
            </p:oleObj>
          </a:graphicData>
        </a:graphic>
      </p:graphicFrame>
      <p:sp>
        <p:nvSpPr>
          <p:cNvPr id="217100" name="Rectangle 12"/>
          <p:cNvSpPr>
            <a:spLocks noChangeArrowheads="1"/>
          </p:cNvSpPr>
          <p:nvPr/>
        </p:nvSpPr>
        <p:spPr bwMode="auto">
          <a:xfrm>
            <a:off x="260350" y="4508500"/>
            <a:ext cx="5934075" cy="1477963"/>
          </a:xfrm>
          <a:prstGeom prst="rect">
            <a:avLst/>
          </a:prstGeom>
          <a:noFill/>
          <a:ln w="9525">
            <a:noFill/>
            <a:miter lim="800000"/>
            <a:headEnd/>
            <a:tailEnd/>
          </a:ln>
          <a:effectLst/>
        </p:spPr>
        <p:txBody>
          <a:bodyPr/>
          <a:lstStyle/>
          <a:p>
            <a:r>
              <a:rPr lang="en-US">
                <a:solidFill>
                  <a:srgbClr val="FFCC00"/>
                </a:solidFill>
              </a:rPr>
              <a:t>You can copy the formula from cell D4 to D5 by using the fill handle. As the formula is copied, the relative cell reference changes from C4 to C5, while the absolute reference to the discount in D9 does not change; it remains as $D$9 in each row it is copied to.</a:t>
            </a:r>
          </a:p>
        </p:txBody>
      </p:sp>
      <p:sp>
        <p:nvSpPr>
          <p:cNvPr id="11" name="Date Placeholder 10"/>
          <p:cNvSpPr>
            <a:spLocks noGrp="1"/>
          </p:cNvSpPr>
          <p:nvPr>
            <p:ph type="dt" sz="half" idx="10"/>
          </p:nvPr>
        </p:nvSpPr>
        <p:spPr/>
        <p:txBody>
          <a:bodyPr/>
          <a:lstStyle/>
          <a:p>
            <a:fld id="{18558096-0440-49D0-8980-051A7D50A82F}" type="datetime3">
              <a:rPr lang="en-US" smtClean="0"/>
              <a:t>2 November 2007</a:t>
            </a:fld>
            <a:endParaRPr lang="en-US"/>
          </a:p>
        </p:txBody>
      </p:sp>
      <p:sp>
        <p:nvSpPr>
          <p:cNvPr id="12" name="Slide Number Placeholder 11"/>
          <p:cNvSpPr>
            <a:spLocks noGrp="1"/>
          </p:cNvSpPr>
          <p:nvPr>
            <p:ph type="sldNum" sz="quarter" idx="12"/>
          </p:nvPr>
        </p:nvSpPr>
        <p:spPr/>
        <p:txBody>
          <a:bodyPr/>
          <a:lstStyle/>
          <a:p>
            <a:fld id="{9702422F-6171-4F3B-A56D-64D45A948476}" type="slidenum">
              <a:rPr lang="en-US" smtClean="0"/>
              <a:pPr/>
              <a:t>38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17098"/>
                                        </p:tgtEl>
                                        <p:attrNameLst>
                                          <p:attrName>style.visibility</p:attrName>
                                        </p:attrNameLst>
                                      </p:cBhvr>
                                      <p:to>
                                        <p:strVal val="visible"/>
                                      </p:to>
                                    </p:set>
                                    <p:animEffect transition="in" filter="dissolve">
                                      <p:cBhvr>
                                        <p:cTn id="7" dur="500"/>
                                        <p:tgtEl>
                                          <p:spTgt spid="217098"/>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217096">
                                            <p:txEl>
                                              <p:pRg st="0" end="0"/>
                                            </p:txEl>
                                          </p:spTgt>
                                        </p:tgtEl>
                                        <p:attrNameLst>
                                          <p:attrName>style.visibility</p:attrName>
                                        </p:attrNameLst>
                                      </p:cBhvr>
                                      <p:to>
                                        <p:strVal val="visible"/>
                                      </p:to>
                                    </p:set>
                                    <p:animEffect transition="in" filter="checkerboard(across)">
                                      <p:cBhvr>
                                        <p:cTn id="11" dur="500"/>
                                        <p:tgtEl>
                                          <p:spTgt spid="21709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8" fill="hold" grpId="0" nodeType="clickEffect">
                                  <p:stCondLst>
                                    <p:cond delay="0"/>
                                  </p:stCondLst>
                                  <p:childTnLst>
                                    <p:set>
                                      <p:cBhvr>
                                        <p:cTn id="15" dur="1" fill="hold">
                                          <p:stCondLst>
                                            <p:cond delay="0"/>
                                          </p:stCondLst>
                                        </p:cTn>
                                        <p:tgtEl>
                                          <p:spTgt spid="217100">
                                            <p:txEl>
                                              <p:pRg st="0" end="0"/>
                                            </p:txEl>
                                          </p:spTgt>
                                        </p:tgtEl>
                                        <p:attrNameLst>
                                          <p:attrName>style.visibility</p:attrName>
                                        </p:attrNameLst>
                                      </p:cBhvr>
                                      <p:to>
                                        <p:strVal val="visible"/>
                                      </p:to>
                                    </p:set>
                                    <p:animEffect transition="in" filter="slide(fromLeft)">
                                      <p:cBhvr>
                                        <p:cTn id="16" dur="500"/>
                                        <p:tgtEl>
                                          <p:spTgt spid="21710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6" grpId="0" build="p" autoUpdateAnimBg="0" advAuto="0"/>
      <p:bldP spid="217100"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Enter formulas</a:t>
            </a:r>
          </a:p>
        </p:txBody>
      </p:sp>
      <p:sp>
        <p:nvSpPr>
          <p:cNvPr id="219138" name="Rectangle 2"/>
          <p:cNvSpPr>
            <a:spLocks noGrp="1" noChangeArrowheads="1"/>
          </p:cNvSpPr>
          <p:nvPr>
            <p:ph type="title"/>
          </p:nvPr>
        </p:nvSpPr>
        <p:spPr/>
        <p:txBody>
          <a:bodyPr/>
          <a:lstStyle/>
          <a:p>
            <a:r>
              <a:rPr lang="en-US"/>
              <a:t>Suggestions for practice</a:t>
            </a:r>
          </a:p>
        </p:txBody>
      </p:sp>
      <p:sp>
        <p:nvSpPr>
          <p:cNvPr id="219139" name="Rectangle 3"/>
          <p:cNvSpPr>
            <a:spLocks noGrp="1" noChangeArrowheads="1"/>
          </p:cNvSpPr>
          <p:nvPr>
            <p:ph type="body" idx="1"/>
          </p:nvPr>
        </p:nvSpPr>
        <p:spPr>
          <a:xfrm>
            <a:off x="276225" y="814388"/>
            <a:ext cx="8905875" cy="3282950"/>
          </a:xfrm>
        </p:spPr>
        <p:txBody>
          <a:bodyPr/>
          <a:lstStyle/>
          <a:p>
            <a:pPr marL="288925" indent="-288925">
              <a:spcAft>
                <a:spcPct val="75000"/>
              </a:spcAft>
              <a:buClr>
                <a:srgbClr val="FF9900"/>
              </a:buClr>
              <a:buFontTx/>
              <a:buAutoNum type="arabicPeriod"/>
            </a:pPr>
            <a:r>
              <a:rPr lang="en-US"/>
              <a:t>Type cell references in a formula.</a:t>
            </a:r>
          </a:p>
          <a:p>
            <a:pPr marL="288925" indent="-288925">
              <a:spcAft>
                <a:spcPct val="75000"/>
              </a:spcAft>
              <a:buClr>
                <a:srgbClr val="FF9900"/>
              </a:buClr>
              <a:buFontTx/>
              <a:buAutoNum type="arabicPeriod"/>
            </a:pPr>
            <a:r>
              <a:rPr lang="en-US"/>
              <a:t>Select cell references for a formula. </a:t>
            </a:r>
          </a:p>
          <a:p>
            <a:pPr marL="288925" indent="-288925">
              <a:spcAft>
                <a:spcPct val="75000"/>
              </a:spcAft>
              <a:buClr>
                <a:srgbClr val="FF9900"/>
              </a:buClr>
              <a:buFontTx/>
              <a:buAutoNum type="arabicPeriod"/>
            </a:pPr>
            <a:r>
              <a:rPr lang="en-US"/>
              <a:t>Use an absolute reference in a formula.</a:t>
            </a:r>
          </a:p>
          <a:p>
            <a:pPr marL="288925" indent="-288925">
              <a:spcAft>
                <a:spcPct val="75000"/>
              </a:spcAft>
              <a:buClr>
                <a:srgbClr val="FF9900"/>
              </a:buClr>
              <a:buFontTx/>
              <a:buAutoNum type="arabicPeriod"/>
            </a:pPr>
            <a:r>
              <a:rPr lang="en-US"/>
              <a:t>Add up several results.</a:t>
            </a:r>
          </a:p>
          <a:p>
            <a:pPr marL="288925" indent="-288925">
              <a:spcAft>
                <a:spcPct val="75000"/>
              </a:spcAft>
              <a:buClr>
                <a:srgbClr val="FF9900"/>
              </a:buClr>
              <a:buFontTx/>
              <a:buAutoNum type="arabicPeriod"/>
            </a:pPr>
            <a:r>
              <a:rPr lang="en-US"/>
              <a:t>Change values and totals. </a:t>
            </a:r>
          </a:p>
        </p:txBody>
      </p:sp>
      <p:sp>
        <p:nvSpPr>
          <p:cNvPr id="219140" name="Rectangle 4"/>
          <p:cNvSpPr>
            <a:spLocks noChangeArrowheads="1"/>
          </p:cNvSpPr>
          <p:nvPr/>
        </p:nvSpPr>
        <p:spPr bwMode="auto">
          <a:xfrm>
            <a:off x="293688" y="4622800"/>
            <a:ext cx="8431212" cy="755650"/>
          </a:xfrm>
          <a:prstGeom prst="rect">
            <a:avLst/>
          </a:prstGeom>
          <a:noFill/>
          <a:ln w="9525">
            <a:noFill/>
            <a:miter lim="800000"/>
            <a:headEnd/>
            <a:tailEnd/>
          </a:ln>
          <a:effectLst/>
        </p:spPr>
        <p:txBody>
          <a:bodyPr/>
          <a:lstStyle/>
          <a:p>
            <a:pPr>
              <a:spcBef>
                <a:spcPct val="20000"/>
              </a:spcBef>
              <a:spcAft>
                <a:spcPct val="45000"/>
              </a:spcAft>
            </a:pPr>
            <a:r>
              <a:rPr lang="en-US" sz="2000">
                <a:hlinkClick r:id="rId3"/>
              </a:rPr>
              <a:t>Online practice </a:t>
            </a:r>
            <a:r>
              <a:rPr lang="en-US" sz="2000"/>
              <a:t>(requires Excel 2007)</a:t>
            </a:r>
          </a:p>
        </p:txBody>
      </p:sp>
      <p:sp>
        <p:nvSpPr>
          <p:cNvPr id="7" name="Date Placeholder 6"/>
          <p:cNvSpPr>
            <a:spLocks noGrp="1"/>
          </p:cNvSpPr>
          <p:nvPr>
            <p:ph type="dt" sz="half" idx="10"/>
          </p:nvPr>
        </p:nvSpPr>
        <p:spPr/>
        <p:txBody>
          <a:bodyPr/>
          <a:lstStyle/>
          <a:p>
            <a:fld id="{A3E9A7B2-9C8B-4E60-8FEF-11BD83CF1DE6}"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70A85334-82C5-48A1-85B7-FAE09B93E3B0}" type="slidenum">
              <a:rPr lang="en-US" smtClean="0"/>
              <a:pPr/>
              <a:t>39</a:t>
            </a:fld>
            <a:endParaRPr lang="en-US"/>
          </a:p>
        </p:txBody>
      </p:sp>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Enter formulas</a:t>
            </a:r>
          </a:p>
        </p:txBody>
      </p:sp>
      <p:sp>
        <p:nvSpPr>
          <p:cNvPr id="16386" name="Rectangle 2"/>
          <p:cNvSpPr>
            <a:spLocks noGrp="1" noChangeArrowheads="1"/>
          </p:cNvSpPr>
          <p:nvPr>
            <p:ph type="title"/>
          </p:nvPr>
        </p:nvSpPr>
        <p:spPr>
          <a:xfrm>
            <a:off x="249238" y="73025"/>
            <a:ext cx="8229600" cy="609600"/>
          </a:xfrm>
        </p:spPr>
        <p:txBody>
          <a:bodyPr/>
          <a:lstStyle/>
          <a:p>
            <a:r>
              <a:rPr lang="en-US"/>
              <a:t>Course goals			</a:t>
            </a:r>
          </a:p>
        </p:txBody>
      </p:sp>
      <p:sp>
        <p:nvSpPr>
          <p:cNvPr id="16387" name="Rectangle 3"/>
          <p:cNvSpPr>
            <a:spLocks noGrp="1" noChangeArrowheads="1"/>
          </p:cNvSpPr>
          <p:nvPr>
            <p:ph type="body" idx="1"/>
          </p:nvPr>
        </p:nvSpPr>
        <p:spPr>
          <a:xfrm>
            <a:off x="228600" y="865188"/>
            <a:ext cx="8431213" cy="4659312"/>
          </a:xfrm>
        </p:spPr>
        <p:txBody>
          <a:bodyPr/>
          <a:lstStyle/>
          <a:p>
            <a:pPr marL="233363" indent="-233363">
              <a:spcAft>
                <a:spcPct val="75000"/>
              </a:spcAft>
              <a:buClr>
                <a:srgbClr val="FF9900"/>
              </a:buClr>
              <a:buFontTx/>
              <a:buChar char="•"/>
            </a:pPr>
            <a:r>
              <a:rPr lang="en-US" sz="2400"/>
              <a:t>Do math by typing simple formulas to add, divide, multiply, and subtract. </a:t>
            </a:r>
          </a:p>
          <a:p>
            <a:pPr marL="233363" indent="-233363">
              <a:spcAft>
                <a:spcPct val="75000"/>
              </a:spcAft>
              <a:buClr>
                <a:srgbClr val="FF9900"/>
              </a:buClr>
              <a:buFontTx/>
              <a:buChar char="•"/>
            </a:pPr>
            <a:r>
              <a:rPr lang="en-US" sz="2400"/>
              <a:t>Use cell references in formulas, so that Excel can automatically update results when values change or when you copy formulas. </a:t>
            </a:r>
          </a:p>
          <a:p>
            <a:pPr marL="233363" indent="-233363">
              <a:spcAft>
                <a:spcPct val="75000"/>
              </a:spcAft>
              <a:buClr>
                <a:srgbClr val="FF9900"/>
              </a:buClr>
              <a:buFontTx/>
              <a:buChar char="•"/>
            </a:pPr>
            <a:r>
              <a:rPr lang="en-US" sz="2400"/>
              <a:t>Use functions (prewritten formulas) to add up values, calculate averages, and find the smallest or largest value in a range of values. </a:t>
            </a:r>
          </a:p>
          <a:p>
            <a:pPr marL="233363" indent="-233363">
              <a:spcAft>
                <a:spcPct val="75000"/>
              </a:spcAft>
              <a:buClr>
                <a:srgbClr val="FF9900"/>
              </a:buClr>
              <a:buFontTx/>
              <a:buChar char="•"/>
            </a:pPr>
            <a:endParaRPr lang="en-US" sz="2400"/>
          </a:p>
        </p:txBody>
      </p:sp>
      <p:sp>
        <p:nvSpPr>
          <p:cNvPr id="6" name="Date Placeholder 5"/>
          <p:cNvSpPr>
            <a:spLocks noGrp="1"/>
          </p:cNvSpPr>
          <p:nvPr>
            <p:ph type="dt" sz="half" idx="10"/>
          </p:nvPr>
        </p:nvSpPr>
        <p:spPr/>
        <p:txBody>
          <a:bodyPr/>
          <a:lstStyle/>
          <a:p>
            <a:fld id="{00852DF6-F790-4A32-A5EC-4EA3D10D2281}" type="datetime3">
              <a:rPr lang="en-US" smtClean="0"/>
              <a:t>2 November 2007</a:t>
            </a:fld>
            <a:endParaRPr lang="en-US"/>
          </a:p>
        </p:txBody>
      </p:sp>
      <p:sp>
        <p:nvSpPr>
          <p:cNvPr id="7" name="Slide Number Placeholder 6"/>
          <p:cNvSpPr>
            <a:spLocks noGrp="1"/>
          </p:cNvSpPr>
          <p:nvPr>
            <p:ph type="sldNum" sz="quarter" idx="12"/>
          </p:nvPr>
        </p:nvSpPr>
        <p:spPr/>
        <p:txBody>
          <a:bodyPr/>
          <a:lstStyle/>
          <a:p>
            <a:fld id="{70A85334-82C5-48A1-85B7-FAE09B93E3B0}" type="slidenum">
              <a:rPr lang="en-US" smtClean="0"/>
              <a:pPr/>
              <a:t>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slide(fromTop)">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slide(fromTop)">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slide(fromTop)">
                                      <p:cBhvr>
                                        <p:cTn id="17"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Enter formulas</a:t>
            </a:r>
          </a:p>
        </p:txBody>
      </p:sp>
      <p:sp>
        <p:nvSpPr>
          <p:cNvPr id="118786" name="Rectangle 2"/>
          <p:cNvSpPr>
            <a:spLocks noGrp="1" noChangeArrowheads="1"/>
          </p:cNvSpPr>
          <p:nvPr>
            <p:ph type="title"/>
          </p:nvPr>
        </p:nvSpPr>
        <p:spPr/>
        <p:txBody>
          <a:bodyPr/>
          <a:lstStyle/>
          <a:p>
            <a:r>
              <a:rPr lang="en-US"/>
              <a:t>Test 2, question 1</a:t>
            </a:r>
          </a:p>
        </p:txBody>
      </p:sp>
      <p:sp>
        <p:nvSpPr>
          <p:cNvPr id="118787" name="Rectangle 3"/>
          <p:cNvSpPr>
            <a:spLocks noGrp="1" noChangeArrowheads="1"/>
          </p:cNvSpPr>
          <p:nvPr>
            <p:ph type="body" sz="half" idx="2"/>
          </p:nvPr>
        </p:nvSpPr>
        <p:spPr>
          <a:xfrm>
            <a:off x="222250" y="850900"/>
            <a:ext cx="7685088" cy="1189038"/>
          </a:xfrm>
        </p:spPr>
        <p:txBody>
          <a:bodyPr/>
          <a:lstStyle/>
          <a:p>
            <a:pPr marL="0" indent="0">
              <a:spcAft>
                <a:spcPct val="75000"/>
              </a:spcAft>
            </a:pPr>
            <a:r>
              <a:rPr lang="en-US" b="1"/>
              <a:t>How does an absolute cell reference work? (Pick one answer.)</a:t>
            </a:r>
          </a:p>
        </p:txBody>
      </p:sp>
      <p:sp>
        <p:nvSpPr>
          <p:cNvPr id="118788" name="Rectangle 4"/>
          <p:cNvSpPr>
            <a:spLocks noChangeArrowheads="1"/>
          </p:cNvSpPr>
          <p:nvPr/>
        </p:nvSpPr>
        <p:spPr bwMode="auto">
          <a:xfrm>
            <a:off x="242888" y="2344738"/>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The cell reference automatically changes when the formula is copied down a column or across a row. </a:t>
            </a:r>
          </a:p>
          <a:p>
            <a:pPr marL="401638" indent="-401638">
              <a:spcBef>
                <a:spcPct val="20000"/>
              </a:spcBef>
              <a:spcAft>
                <a:spcPct val="75000"/>
              </a:spcAft>
              <a:buFontTx/>
              <a:buAutoNum type="arabicPeriod"/>
            </a:pPr>
            <a:r>
              <a:rPr lang="en-US" sz="2000"/>
              <a:t>The cell reference is fixed. </a:t>
            </a:r>
          </a:p>
          <a:p>
            <a:pPr marL="401638" indent="-401638">
              <a:spcBef>
                <a:spcPct val="20000"/>
              </a:spcBef>
              <a:spcAft>
                <a:spcPct val="75000"/>
              </a:spcAft>
              <a:buFontTx/>
              <a:buAutoNum type="arabicPeriod"/>
            </a:pPr>
            <a:r>
              <a:rPr lang="en-US" sz="2000"/>
              <a:t>The cell reference uses the A1 reference style. </a:t>
            </a:r>
          </a:p>
        </p:txBody>
      </p:sp>
      <p:sp>
        <p:nvSpPr>
          <p:cNvPr id="7" name="Date Placeholder 6"/>
          <p:cNvSpPr>
            <a:spLocks noGrp="1"/>
          </p:cNvSpPr>
          <p:nvPr>
            <p:ph type="dt" sz="half" idx="10"/>
          </p:nvPr>
        </p:nvSpPr>
        <p:spPr/>
        <p:txBody>
          <a:bodyPr/>
          <a:lstStyle/>
          <a:p>
            <a:fld id="{8C51F67C-0341-415A-84D4-235D527DE1B5}"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9702422F-6171-4F3B-A56D-64D45A948476}" type="slidenum">
              <a:rPr lang="en-US" smtClean="0"/>
              <a:pPr/>
              <a:t>40</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Effect transition="in" filter="slide(fromTop)">
                                      <p:cBhvr>
                                        <p:cTn id="7" dur="500"/>
                                        <p:tgtEl>
                                          <p:spTgt spid="1187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18788">
                                            <p:txEl>
                                              <p:pRg st="0" end="0"/>
                                            </p:txEl>
                                          </p:spTgt>
                                        </p:tgtEl>
                                        <p:attrNameLst>
                                          <p:attrName>style.visibility</p:attrName>
                                        </p:attrNameLst>
                                      </p:cBhvr>
                                      <p:to>
                                        <p:strVal val="visible"/>
                                      </p:to>
                                    </p:set>
                                    <p:animEffect transition="in" filter="slide(fromLeft)">
                                      <p:cBhvr>
                                        <p:cTn id="12" dur="500"/>
                                        <p:tgtEl>
                                          <p:spTgt spid="11878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18788">
                                            <p:txEl>
                                              <p:pRg st="1" end="1"/>
                                            </p:txEl>
                                          </p:spTgt>
                                        </p:tgtEl>
                                        <p:attrNameLst>
                                          <p:attrName>style.visibility</p:attrName>
                                        </p:attrNameLst>
                                      </p:cBhvr>
                                      <p:to>
                                        <p:strVal val="visible"/>
                                      </p:to>
                                    </p:set>
                                    <p:animEffect transition="in" filter="slide(fromLeft)">
                                      <p:cBhvr>
                                        <p:cTn id="17" dur="500"/>
                                        <p:tgtEl>
                                          <p:spTgt spid="11878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18788">
                                            <p:txEl>
                                              <p:pRg st="2" end="2"/>
                                            </p:txEl>
                                          </p:spTgt>
                                        </p:tgtEl>
                                        <p:attrNameLst>
                                          <p:attrName>style.visibility</p:attrName>
                                        </p:attrNameLst>
                                      </p:cBhvr>
                                      <p:to>
                                        <p:strVal val="visible"/>
                                      </p:to>
                                    </p:set>
                                    <p:animEffect transition="in" filter="slide(fromLeft)">
                                      <p:cBhvr>
                                        <p:cTn id="22" dur="500"/>
                                        <p:tgtEl>
                                          <p:spTgt spid="11878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autoUpdateAnimBg="0" advAuto="0"/>
      <p:bldP spid="118788"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Enter formulas</a:t>
            </a:r>
          </a:p>
        </p:txBody>
      </p:sp>
      <p:sp>
        <p:nvSpPr>
          <p:cNvPr id="120834" name="Rectangle 2"/>
          <p:cNvSpPr>
            <a:spLocks noGrp="1" noChangeArrowheads="1"/>
          </p:cNvSpPr>
          <p:nvPr>
            <p:ph type="title"/>
          </p:nvPr>
        </p:nvSpPr>
        <p:spPr/>
        <p:txBody>
          <a:bodyPr/>
          <a:lstStyle/>
          <a:p>
            <a:r>
              <a:rPr lang="en-US"/>
              <a:t>Test 2, question 1: Answer</a:t>
            </a:r>
          </a:p>
        </p:txBody>
      </p:sp>
      <p:sp>
        <p:nvSpPr>
          <p:cNvPr id="120835" name="Rectangle 3"/>
          <p:cNvSpPr>
            <a:spLocks noGrp="1" noChangeArrowheads="1"/>
          </p:cNvSpPr>
          <p:nvPr>
            <p:ph sz="half" idx="2"/>
          </p:nvPr>
        </p:nvSpPr>
        <p:spPr>
          <a:xfrm>
            <a:off x="323850" y="815975"/>
            <a:ext cx="8350250" cy="703263"/>
          </a:xfrm>
        </p:spPr>
        <p:txBody>
          <a:bodyPr/>
          <a:lstStyle/>
          <a:p>
            <a:pPr marL="0" indent="0">
              <a:spcAft>
                <a:spcPct val="75000"/>
              </a:spcAft>
            </a:pPr>
            <a:r>
              <a:rPr lang="en-US"/>
              <a:t>The cell reference is fixed. </a:t>
            </a:r>
          </a:p>
        </p:txBody>
      </p:sp>
      <p:sp>
        <p:nvSpPr>
          <p:cNvPr id="120836" name="Rectangle 4"/>
          <p:cNvSpPr>
            <a:spLocks noChangeArrowheads="1"/>
          </p:cNvSpPr>
          <p:nvPr/>
        </p:nvSpPr>
        <p:spPr bwMode="auto">
          <a:xfrm>
            <a:off x="300038" y="2000250"/>
            <a:ext cx="8350250" cy="1171575"/>
          </a:xfrm>
          <a:prstGeom prst="rect">
            <a:avLst/>
          </a:prstGeom>
          <a:noFill/>
          <a:ln w="9525">
            <a:noFill/>
            <a:miter lim="800000"/>
            <a:headEnd/>
            <a:tailEnd/>
          </a:ln>
          <a:effectLst/>
        </p:spPr>
        <p:txBody>
          <a:bodyPr/>
          <a:lstStyle/>
          <a:p>
            <a:pPr>
              <a:spcBef>
                <a:spcPct val="20000"/>
              </a:spcBef>
              <a:spcAft>
                <a:spcPct val="75000"/>
              </a:spcAft>
            </a:pPr>
            <a:r>
              <a:rPr lang="en-US" sz="2000"/>
              <a:t>Absolute cell references don’t change if you copy a formula from one cell to another.</a:t>
            </a:r>
          </a:p>
        </p:txBody>
      </p:sp>
      <p:sp>
        <p:nvSpPr>
          <p:cNvPr id="7" name="Date Placeholder 6"/>
          <p:cNvSpPr>
            <a:spLocks noGrp="1"/>
          </p:cNvSpPr>
          <p:nvPr>
            <p:ph type="dt" sz="half" idx="10"/>
          </p:nvPr>
        </p:nvSpPr>
        <p:spPr/>
        <p:txBody>
          <a:bodyPr/>
          <a:lstStyle/>
          <a:p>
            <a:fld id="{53F05996-B469-467B-B76B-F9B931FE7508}"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4B6242F9-12DE-4E88-AF82-4E19CA1FC0D4}" type="slidenum">
              <a:rPr lang="en-US" smtClean="0"/>
              <a:pPr/>
              <a:t>41</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0835"/>
                                        </p:tgtEl>
                                        <p:attrNameLst>
                                          <p:attrName>style.visibility</p:attrName>
                                        </p:attrNameLst>
                                      </p:cBhvr>
                                      <p:to>
                                        <p:strVal val="visible"/>
                                      </p:to>
                                    </p:set>
                                    <p:anim calcmode="lin" valueType="num">
                                      <p:cBhvr>
                                        <p:cTn id="7" dur="500" fill="hold"/>
                                        <p:tgtEl>
                                          <p:spTgt spid="120835"/>
                                        </p:tgtEl>
                                        <p:attrNameLst>
                                          <p:attrName>ppt_w</p:attrName>
                                        </p:attrNameLst>
                                      </p:cBhvr>
                                      <p:tavLst>
                                        <p:tav tm="0">
                                          <p:val>
                                            <p:fltVal val="0"/>
                                          </p:val>
                                        </p:tav>
                                        <p:tav tm="100000">
                                          <p:val>
                                            <p:strVal val="#ppt_w"/>
                                          </p:val>
                                        </p:tav>
                                      </p:tavLst>
                                    </p:anim>
                                    <p:anim calcmode="lin" valueType="num">
                                      <p:cBhvr>
                                        <p:cTn id="8" dur="500" fill="hold"/>
                                        <p:tgtEl>
                                          <p:spTgt spid="12083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20836"/>
                                        </p:tgtEl>
                                        <p:attrNameLst>
                                          <p:attrName>style.visibility</p:attrName>
                                        </p:attrNameLst>
                                      </p:cBhvr>
                                      <p:to>
                                        <p:strVal val="visible"/>
                                      </p:to>
                                    </p:set>
                                    <p:animEffect transition="in" filter="slide(fromBottom)">
                                      <p:cBhvr>
                                        <p:cTn id="13" dur="500"/>
                                        <p:tgtEl>
                                          <p:spTgt spid="1208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autoUpdateAnimBg="0"/>
      <p:bldP spid="120836" grpId="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Enter formulas</a:t>
            </a:r>
          </a:p>
        </p:txBody>
      </p:sp>
      <p:sp>
        <p:nvSpPr>
          <p:cNvPr id="122882" name="Rectangle 2"/>
          <p:cNvSpPr>
            <a:spLocks noGrp="1" noChangeArrowheads="1"/>
          </p:cNvSpPr>
          <p:nvPr>
            <p:ph type="title"/>
          </p:nvPr>
        </p:nvSpPr>
        <p:spPr/>
        <p:txBody>
          <a:bodyPr/>
          <a:lstStyle/>
          <a:p>
            <a:r>
              <a:rPr lang="en-US"/>
              <a:t>Test 2, question 2</a:t>
            </a:r>
          </a:p>
        </p:txBody>
      </p:sp>
      <p:sp>
        <p:nvSpPr>
          <p:cNvPr id="122883" name="Rectangle 3"/>
          <p:cNvSpPr>
            <a:spLocks noGrp="1" noChangeArrowheads="1"/>
          </p:cNvSpPr>
          <p:nvPr>
            <p:ph type="body" sz="half" idx="2"/>
          </p:nvPr>
        </p:nvSpPr>
        <p:spPr>
          <a:xfrm>
            <a:off x="242888" y="850900"/>
            <a:ext cx="7685087" cy="1189038"/>
          </a:xfrm>
        </p:spPr>
        <p:txBody>
          <a:bodyPr/>
          <a:lstStyle/>
          <a:p>
            <a:pPr marL="0" indent="0">
              <a:spcAft>
                <a:spcPct val="75000"/>
              </a:spcAft>
            </a:pPr>
            <a:r>
              <a:rPr lang="en-US" b="1"/>
              <a:t>Which of these is an absolute reference?  (Pick one answer.)</a:t>
            </a:r>
          </a:p>
        </p:txBody>
      </p:sp>
      <p:sp>
        <p:nvSpPr>
          <p:cNvPr id="122884" name="Rectangle 4"/>
          <p:cNvSpPr>
            <a:spLocks noChangeArrowheads="1"/>
          </p:cNvSpPr>
          <p:nvPr/>
        </p:nvSpPr>
        <p:spPr bwMode="auto">
          <a:xfrm>
            <a:off x="242888" y="2241550"/>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B4:B12</a:t>
            </a:r>
          </a:p>
          <a:p>
            <a:pPr marL="401638" indent="-401638">
              <a:spcBef>
                <a:spcPct val="20000"/>
              </a:spcBef>
              <a:spcAft>
                <a:spcPct val="75000"/>
              </a:spcAft>
              <a:buFontTx/>
              <a:buAutoNum type="arabicPeriod"/>
            </a:pPr>
            <a:r>
              <a:rPr lang="en-US" sz="2000"/>
              <a:t>$A$1</a:t>
            </a:r>
          </a:p>
        </p:txBody>
      </p:sp>
      <p:sp>
        <p:nvSpPr>
          <p:cNvPr id="7" name="Date Placeholder 6"/>
          <p:cNvSpPr>
            <a:spLocks noGrp="1"/>
          </p:cNvSpPr>
          <p:nvPr>
            <p:ph type="dt" sz="half" idx="10"/>
          </p:nvPr>
        </p:nvSpPr>
        <p:spPr/>
        <p:txBody>
          <a:bodyPr/>
          <a:lstStyle/>
          <a:p>
            <a:fld id="{F4D58E8E-902C-4F95-990A-C30AA315295D}"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9702422F-6171-4F3B-A56D-64D45A948476}" type="slidenum">
              <a:rPr lang="en-US" smtClean="0"/>
              <a:pPr/>
              <a:t>42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slide(fromTop)">
                                      <p:cBhvr>
                                        <p:cTn id="7" dur="500"/>
                                        <p:tgtEl>
                                          <p:spTgt spid="1228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22884">
                                            <p:txEl>
                                              <p:pRg st="0" end="0"/>
                                            </p:txEl>
                                          </p:spTgt>
                                        </p:tgtEl>
                                        <p:attrNameLst>
                                          <p:attrName>style.visibility</p:attrName>
                                        </p:attrNameLst>
                                      </p:cBhvr>
                                      <p:to>
                                        <p:strVal val="visible"/>
                                      </p:to>
                                    </p:set>
                                    <p:animEffect transition="in" filter="slide(fromLeft)">
                                      <p:cBhvr>
                                        <p:cTn id="12" dur="500"/>
                                        <p:tgtEl>
                                          <p:spTgt spid="12288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22884">
                                            <p:txEl>
                                              <p:pRg st="1" end="1"/>
                                            </p:txEl>
                                          </p:spTgt>
                                        </p:tgtEl>
                                        <p:attrNameLst>
                                          <p:attrName>style.visibility</p:attrName>
                                        </p:attrNameLst>
                                      </p:cBhvr>
                                      <p:to>
                                        <p:strVal val="visible"/>
                                      </p:to>
                                    </p:set>
                                    <p:animEffect transition="in" filter="slide(fromLeft)">
                                      <p:cBhvr>
                                        <p:cTn id="17" dur="500"/>
                                        <p:tgtEl>
                                          <p:spTgt spid="12288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autoUpdateAnimBg="0" advAuto="0"/>
      <p:bldP spid="122884"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Enter formulas</a:t>
            </a:r>
          </a:p>
        </p:txBody>
      </p:sp>
      <p:sp>
        <p:nvSpPr>
          <p:cNvPr id="124930" name="Rectangle 2"/>
          <p:cNvSpPr>
            <a:spLocks noGrp="1" noChangeArrowheads="1"/>
          </p:cNvSpPr>
          <p:nvPr>
            <p:ph type="title"/>
          </p:nvPr>
        </p:nvSpPr>
        <p:spPr/>
        <p:txBody>
          <a:bodyPr/>
          <a:lstStyle/>
          <a:p>
            <a:r>
              <a:rPr lang="en-US"/>
              <a:t>Test 2, question 2: Answer</a:t>
            </a:r>
          </a:p>
        </p:txBody>
      </p:sp>
      <p:sp>
        <p:nvSpPr>
          <p:cNvPr id="124931" name="Rectangle 3"/>
          <p:cNvSpPr>
            <a:spLocks noGrp="1" noChangeArrowheads="1"/>
          </p:cNvSpPr>
          <p:nvPr>
            <p:ph sz="half" idx="2"/>
          </p:nvPr>
        </p:nvSpPr>
        <p:spPr>
          <a:xfrm>
            <a:off x="261938" y="836613"/>
            <a:ext cx="8350250" cy="703262"/>
          </a:xfrm>
        </p:spPr>
        <p:txBody>
          <a:bodyPr/>
          <a:lstStyle/>
          <a:p>
            <a:pPr marL="0" indent="0">
              <a:spcAft>
                <a:spcPct val="75000"/>
              </a:spcAft>
            </a:pPr>
            <a:r>
              <a:rPr lang="en-US"/>
              <a:t>$A$1</a:t>
            </a:r>
          </a:p>
        </p:txBody>
      </p:sp>
      <p:sp>
        <p:nvSpPr>
          <p:cNvPr id="124932" name="Rectangle 4"/>
          <p:cNvSpPr>
            <a:spLocks noChangeArrowheads="1"/>
          </p:cNvSpPr>
          <p:nvPr/>
        </p:nvSpPr>
        <p:spPr bwMode="auto">
          <a:xfrm>
            <a:off x="238125" y="2082800"/>
            <a:ext cx="8350250" cy="1171575"/>
          </a:xfrm>
          <a:prstGeom prst="rect">
            <a:avLst/>
          </a:prstGeom>
          <a:noFill/>
          <a:ln w="9525">
            <a:noFill/>
            <a:miter lim="800000"/>
            <a:headEnd/>
            <a:tailEnd/>
          </a:ln>
          <a:effectLst/>
        </p:spPr>
        <p:txBody>
          <a:bodyPr/>
          <a:lstStyle/>
          <a:p>
            <a:pPr>
              <a:spcBef>
                <a:spcPct val="20000"/>
              </a:spcBef>
              <a:spcAft>
                <a:spcPct val="75000"/>
              </a:spcAft>
            </a:pPr>
            <a:r>
              <a:rPr lang="en-US" sz="2000"/>
              <a:t>The dollar signs indicate an absolute reference to column A, row 1, which does not change when it’s copied. </a:t>
            </a:r>
          </a:p>
        </p:txBody>
      </p:sp>
      <p:sp>
        <p:nvSpPr>
          <p:cNvPr id="7" name="Date Placeholder 6"/>
          <p:cNvSpPr>
            <a:spLocks noGrp="1"/>
          </p:cNvSpPr>
          <p:nvPr>
            <p:ph type="dt" sz="half" idx="10"/>
          </p:nvPr>
        </p:nvSpPr>
        <p:spPr/>
        <p:txBody>
          <a:bodyPr/>
          <a:lstStyle/>
          <a:p>
            <a:fld id="{5AE03215-5D9C-4C62-836D-AA4EF4F18D6E}"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4B6242F9-12DE-4E88-AF82-4E19CA1FC0D4}" type="slidenum">
              <a:rPr lang="en-US" smtClean="0"/>
              <a:pPr/>
              <a:t>43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4931"/>
                                        </p:tgtEl>
                                        <p:attrNameLst>
                                          <p:attrName>style.visibility</p:attrName>
                                        </p:attrNameLst>
                                      </p:cBhvr>
                                      <p:to>
                                        <p:strVal val="visible"/>
                                      </p:to>
                                    </p:set>
                                    <p:anim calcmode="lin" valueType="num">
                                      <p:cBhvr>
                                        <p:cTn id="7" dur="500" fill="hold"/>
                                        <p:tgtEl>
                                          <p:spTgt spid="124931"/>
                                        </p:tgtEl>
                                        <p:attrNameLst>
                                          <p:attrName>ppt_w</p:attrName>
                                        </p:attrNameLst>
                                      </p:cBhvr>
                                      <p:tavLst>
                                        <p:tav tm="0">
                                          <p:val>
                                            <p:fltVal val="0"/>
                                          </p:val>
                                        </p:tav>
                                        <p:tav tm="100000">
                                          <p:val>
                                            <p:strVal val="#ppt_w"/>
                                          </p:val>
                                        </p:tav>
                                      </p:tavLst>
                                    </p:anim>
                                    <p:anim calcmode="lin" valueType="num">
                                      <p:cBhvr>
                                        <p:cTn id="8" dur="500" fill="hold"/>
                                        <p:tgtEl>
                                          <p:spTgt spid="124931"/>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24932"/>
                                        </p:tgtEl>
                                        <p:attrNameLst>
                                          <p:attrName>style.visibility</p:attrName>
                                        </p:attrNameLst>
                                      </p:cBhvr>
                                      <p:to>
                                        <p:strVal val="visible"/>
                                      </p:to>
                                    </p:set>
                                    <p:animEffect transition="in" filter="slide(fromBottom)">
                                      <p:cBhvr>
                                        <p:cTn id="13" dur="500"/>
                                        <p:tgtEl>
                                          <p:spTgt spid="1249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autoUpdateAnimBg="0"/>
      <p:bldP spid="124932"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Enter formulas</a:t>
            </a:r>
          </a:p>
        </p:txBody>
      </p:sp>
      <p:sp>
        <p:nvSpPr>
          <p:cNvPr id="126978" name="Rectangle 2"/>
          <p:cNvSpPr>
            <a:spLocks noGrp="1" noChangeArrowheads="1"/>
          </p:cNvSpPr>
          <p:nvPr>
            <p:ph type="title"/>
          </p:nvPr>
        </p:nvSpPr>
        <p:spPr/>
        <p:txBody>
          <a:bodyPr/>
          <a:lstStyle/>
          <a:p>
            <a:r>
              <a:rPr lang="en-US"/>
              <a:t>Test 2, question 3</a:t>
            </a:r>
          </a:p>
        </p:txBody>
      </p:sp>
      <p:sp>
        <p:nvSpPr>
          <p:cNvPr id="126979" name="Rectangle 3"/>
          <p:cNvSpPr>
            <a:spLocks noGrp="1" noChangeArrowheads="1"/>
          </p:cNvSpPr>
          <p:nvPr>
            <p:ph type="body" sz="half" idx="2"/>
          </p:nvPr>
        </p:nvSpPr>
        <p:spPr>
          <a:xfrm>
            <a:off x="242888" y="850900"/>
            <a:ext cx="7685087" cy="1189038"/>
          </a:xfrm>
        </p:spPr>
        <p:txBody>
          <a:bodyPr/>
          <a:lstStyle/>
          <a:p>
            <a:pPr marL="0" indent="0">
              <a:spcAft>
                <a:spcPct val="75000"/>
              </a:spcAft>
            </a:pPr>
            <a:r>
              <a:rPr lang="en-US" b="1"/>
              <a:t>If you copy the formula =C4*$D$9 from cell C4 to cell C5, what will the formula be in cell C5? (Pick one answer.)</a:t>
            </a:r>
          </a:p>
        </p:txBody>
      </p:sp>
      <p:sp>
        <p:nvSpPr>
          <p:cNvPr id="126980" name="Rectangle 4"/>
          <p:cNvSpPr>
            <a:spLocks noChangeArrowheads="1"/>
          </p:cNvSpPr>
          <p:nvPr/>
        </p:nvSpPr>
        <p:spPr bwMode="auto">
          <a:xfrm>
            <a:off x="242888" y="2241550"/>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=C5*$D$9 </a:t>
            </a:r>
          </a:p>
          <a:p>
            <a:pPr marL="401638" indent="-401638">
              <a:spcBef>
                <a:spcPct val="20000"/>
              </a:spcBef>
              <a:spcAft>
                <a:spcPct val="75000"/>
              </a:spcAft>
              <a:buFontTx/>
              <a:buAutoNum type="arabicPeriod"/>
            </a:pPr>
            <a:r>
              <a:rPr lang="en-US" sz="2000"/>
              <a:t>=C4*$D$9 </a:t>
            </a:r>
          </a:p>
          <a:p>
            <a:pPr marL="401638" indent="-401638">
              <a:spcBef>
                <a:spcPct val="20000"/>
              </a:spcBef>
              <a:spcAft>
                <a:spcPct val="75000"/>
              </a:spcAft>
              <a:buFontTx/>
              <a:buAutoNum type="arabicPeriod"/>
            </a:pPr>
            <a:r>
              <a:rPr lang="en-US" sz="2000"/>
              <a:t>=C5*$E$10 </a:t>
            </a:r>
          </a:p>
        </p:txBody>
      </p:sp>
      <p:sp>
        <p:nvSpPr>
          <p:cNvPr id="7" name="Date Placeholder 6"/>
          <p:cNvSpPr>
            <a:spLocks noGrp="1"/>
          </p:cNvSpPr>
          <p:nvPr>
            <p:ph type="dt" sz="half" idx="10"/>
          </p:nvPr>
        </p:nvSpPr>
        <p:spPr/>
        <p:txBody>
          <a:bodyPr/>
          <a:lstStyle/>
          <a:p>
            <a:fld id="{CBCC3EA7-4DD7-4809-ADE8-680CC3C69B01}"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9702422F-6171-4F3B-A56D-64D45A948476}" type="slidenum">
              <a:rPr lang="en-US" smtClean="0"/>
              <a:pPr/>
              <a:t>44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Effect transition="in" filter="slide(fromTop)">
                                      <p:cBhvr>
                                        <p:cTn id="7" dur="500"/>
                                        <p:tgtEl>
                                          <p:spTgt spid="1269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26980">
                                            <p:txEl>
                                              <p:pRg st="0" end="0"/>
                                            </p:txEl>
                                          </p:spTgt>
                                        </p:tgtEl>
                                        <p:attrNameLst>
                                          <p:attrName>style.visibility</p:attrName>
                                        </p:attrNameLst>
                                      </p:cBhvr>
                                      <p:to>
                                        <p:strVal val="visible"/>
                                      </p:to>
                                    </p:set>
                                    <p:animEffect transition="in" filter="slide(fromLeft)">
                                      <p:cBhvr>
                                        <p:cTn id="12" dur="500"/>
                                        <p:tgtEl>
                                          <p:spTgt spid="12698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26980">
                                            <p:txEl>
                                              <p:pRg st="1" end="1"/>
                                            </p:txEl>
                                          </p:spTgt>
                                        </p:tgtEl>
                                        <p:attrNameLst>
                                          <p:attrName>style.visibility</p:attrName>
                                        </p:attrNameLst>
                                      </p:cBhvr>
                                      <p:to>
                                        <p:strVal val="visible"/>
                                      </p:to>
                                    </p:set>
                                    <p:animEffect transition="in" filter="slide(fromLeft)">
                                      <p:cBhvr>
                                        <p:cTn id="17" dur="500"/>
                                        <p:tgtEl>
                                          <p:spTgt spid="12698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26980">
                                            <p:txEl>
                                              <p:pRg st="2" end="2"/>
                                            </p:txEl>
                                          </p:spTgt>
                                        </p:tgtEl>
                                        <p:attrNameLst>
                                          <p:attrName>style.visibility</p:attrName>
                                        </p:attrNameLst>
                                      </p:cBhvr>
                                      <p:to>
                                        <p:strVal val="visible"/>
                                      </p:to>
                                    </p:set>
                                    <p:animEffect transition="in" filter="slide(fromLeft)">
                                      <p:cBhvr>
                                        <p:cTn id="22" dur="500"/>
                                        <p:tgtEl>
                                          <p:spTgt spid="12698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autoUpdateAnimBg="0" advAuto="0"/>
      <p:bldP spid="126980"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Enter formulas</a:t>
            </a:r>
          </a:p>
        </p:txBody>
      </p:sp>
      <p:sp>
        <p:nvSpPr>
          <p:cNvPr id="129026" name="Rectangle 2"/>
          <p:cNvSpPr>
            <a:spLocks noGrp="1" noChangeArrowheads="1"/>
          </p:cNvSpPr>
          <p:nvPr>
            <p:ph type="title"/>
          </p:nvPr>
        </p:nvSpPr>
        <p:spPr/>
        <p:txBody>
          <a:bodyPr/>
          <a:lstStyle/>
          <a:p>
            <a:r>
              <a:rPr lang="en-US"/>
              <a:t>Test 2, question 3: Answer</a:t>
            </a:r>
          </a:p>
        </p:txBody>
      </p:sp>
      <p:sp>
        <p:nvSpPr>
          <p:cNvPr id="129027" name="Rectangle 3"/>
          <p:cNvSpPr>
            <a:spLocks noGrp="1" noChangeArrowheads="1"/>
          </p:cNvSpPr>
          <p:nvPr>
            <p:ph sz="half" idx="2"/>
          </p:nvPr>
        </p:nvSpPr>
        <p:spPr>
          <a:xfrm>
            <a:off x="261938" y="877888"/>
            <a:ext cx="8350250" cy="703262"/>
          </a:xfrm>
        </p:spPr>
        <p:txBody>
          <a:bodyPr/>
          <a:lstStyle/>
          <a:p>
            <a:pPr marL="0" indent="0">
              <a:spcAft>
                <a:spcPct val="75000"/>
              </a:spcAft>
            </a:pPr>
            <a:r>
              <a:rPr lang="en-US"/>
              <a:t>=C5*$D$9</a:t>
            </a:r>
          </a:p>
        </p:txBody>
      </p:sp>
      <p:sp>
        <p:nvSpPr>
          <p:cNvPr id="129028" name="Rectangle 4"/>
          <p:cNvSpPr>
            <a:spLocks noChangeArrowheads="1"/>
          </p:cNvSpPr>
          <p:nvPr/>
        </p:nvSpPr>
        <p:spPr bwMode="auto">
          <a:xfrm>
            <a:off x="238125" y="2124075"/>
            <a:ext cx="8350250" cy="1171575"/>
          </a:xfrm>
          <a:prstGeom prst="rect">
            <a:avLst/>
          </a:prstGeom>
          <a:noFill/>
          <a:ln w="9525">
            <a:noFill/>
            <a:miter lim="800000"/>
            <a:headEnd/>
            <a:tailEnd/>
          </a:ln>
          <a:effectLst/>
        </p:spPr>
        <p:txBody>
          <a:bodyPr/>
          <a:lstStyle/>
          <a:p>
            <a:pPr>
              <a:spcBef>
                <a:spcPct val="20000"/>
              </a:spcBef>
              <a:spcAft>
                <a:spcPct val="75000"/>
              </a:spcAft>
            </a:pPr>
            <a:r>
              <a:rPr lang="en-US" sz="2000"/>
              <a:t>As the formula is copied, the relative cell reference, C4, changes to C5. The absolute cell reference, $D$9, does not change; it remains the same in each row it is copied to.</a:t>
            </a:r>
          </a:p>
        </p:txBody>
      </p:sp>
      <p:sp>
        <p:nvSpPr>
          <p:cNvPr id="7" name="Date Placeholder 6"/>
          <p:cNvSpPr>
            <a:spLocks noGrp="1"/>
          </p:cNvSpPr>
          <p:nvPr>
            <p:ph type="dt" sz="half" idx="10"/>
          </p:nvPr>
        </p:nvSpPr>
        <p:spPr/>
        <p:txBody>
          <a:bodyPr/>
          <a:lstStyle/>
          <a:p>
            <a:fld id="{33471AF4-D651-4480-9A0E-399875013D59}"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4B6242F9-12DE-4E88-AF82-4E19CA1FC0D4}" type="slidenum">
              <a:rPr lang="en-US" smtClean="0"/>
              <a:pPr/>
              <a:t>45</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9027"/>
                                        </p:tgtEl>
                                        <p:attrNameLst>
                                          <p:attrName>style.visibility</p:attrName>
                                        </p:attrNameLst>
                                      </p:cBhvr>
                                      <p:to>
                                        <p:strVal val="visible"/>
                                      </p:to>
                                    </p:set>
                                    <p:anim calcmode="lin" valueType="num">
                                      <p:cBhvr>
                                        <p:cTn id="7" dur="500" fill="hold"/>
                                        <p:tgtEl>
                                          <p:spTgt spid="129027"/>
                                        </p:tgtEl>
                                        <p:attrNameLst>
                                          <p:attrName>ppt_w</p:attrName>
                                        </p:attrNameLst>
                                      </p:cBhvr>
                                      <p:tavLst>
                                        <p:tav tm="0">
                                          <p:val>
                                            <p:fltVal val="0"/>
                                          </p:val>
                                        </p:tav>
                                        <p:tav tm="100000">
                                          <p:val>
                                            <p:strVal val="#ppt_w"/>
                                          </p:val>
                                        </p:tav>
                                      </p:tavLst>
                                    </p:anim>
                                    <p:anim calcmode="lin" valueType="num">
                                      <p:cBhvr>
                                        <p:cTn id="8" dur="500" fill="hold"/>
                                        <p:tgtEl>
                                          <p:spTgt spid="129027"/>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29028"/>
                                        </p:tgtEl>
                                        <p:attrNameLst>
                                          <p:attrName>style.visibility</p:attrName>
                                        </p:attrNameLst>
                                      </p:cBhvr>
                                      <p:to>
                                        <p:strVal val="visible"/>
                                      </p:to>
                                    </p:set>
                                    <p:animEffect transition="in" filter="slide(fromBottom)">
                                      <p:cBhvr>
                                        <p:cTn id="13" dur="500"/>
                                        <p:tgtEl>
                                          <p:spTgt spid="129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autoUpdateAnimBg="0"/>
      <p:bldP spid="129028" grpId="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p:txBody>
          <a:bodyPr/>
          <a:lstStyle/>
          <a:p>
            <a:r>
              <a:rPr lang="en-US"/>
              <a:t>Lesson 3</a:t>
            </a:r>
          </a:p>
        </p:txBody>
      </p:sp>
      <p:sp>
        <p:nvSpPr>
          <p:cNvPr id="65539" name="Rectangle 3"/>
          <p:cNvSpPr>
            <a:spLocks noGrp="1" noChangeArrowheads="1"/>
          </p:cNvSpPr>
          <p:nvPr>
            <p:ph type="subTitle" idx="1"/>
          </p:nvPr>
        </p:nvSpPr>
        <p:spPr/>
        <p:txBody>
          <a:bodyPr/>
          <a:lstStyle/>
          <a:p>
            <a:r>
              <a:rPr lang="en-US"/>
              <a:t>Simplify formulas by using functions</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5538"/>
                                        </p:tgtEl>
                                        <p:attrNameLst>
                                          <p:attrName>style.visibility</p:attrName>
                                        </p:attrNameLst>
                                      </p:cBhvr>
                                      <p:to>
                                        <p:strVal val="visible"/>
                                      </p:to>
                                    </p:set>
                                    <p:anim calcmode="lin" valueType="num">
                                      <p:cBhvr>
                                        <p:cTn id="7" dur="500" fill="hold"/>
                                        <p:tgtEl>
                                          <p:spTgt spid="65538"/>
                                        </p:tgtEl>
                                        <p:attrNameLst>
                                          <p:attrName>ppt_w</p:attrName>
                                        </p:attrNameLst>
                                      </p:cBhvr>
                                      <p:tavLst>
                                        <p:tav tm="0">
                                          <p:val>
                                            <p:fltVal val="0"/>
                                          </p:val>
                                        </p:tav>
                                        <p:tav tm="100000">
                                          <p:val>
                                            <p:strVal val="#ppt_w"/>
                                          </p:val>
                                        </p:tav>
                                      </p:tavLst>
                                    </p:anim>
                                    <p:anim calcmode="lin" valueType="num">
                                      <p:cBhvr>
                                        <p:cTn id="8" dur="500" fill="hold"/>
                                        <p:tgtEl>
                                          <p:spTgt spid="65538"/>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65539">
                                            <p:txEl>
                                              <p:pRg st="0" end="0"/>
                                            </p:txEl>
                                          </p:spTgt>
                                        </p:tgtEl>
                                        <p:attrNameLst>
                                          <p:attrName>style.visibility</p:attrName>
                                        </p:attrNameLst>
                                      </p:cBhvr>
                                      <p:to>
                                        <p:strVal val="visible"/>
                                      </p:to>
                                    </p:set>
                                    <p:animEffect transition="in" filter="slide(fromBottom)">
                                      <p:cBhvr>
                                        <p:cTn id="12" dur="500"/>
                                        <p:tgtEl>
                                          <p:spTgt spid="655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autoUpdateAnimBg="0"/>
      <p:bldP spid="65539" grpId="0" build="p" autoUpdateAnimBg="0" advAuto="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 name="Footer Placeholder 5"/>
          <p:cNvSpPr>
            <a:spLocks noGrp="1"/>
          </p:cNvSpPr>
          <p:nvPr>
            <p:ph type="ftr" sz="quarter" idx="11"/>
          </p:nvPr>
        </p:nvSpPr>
        <p:spPr/>
        <p:txBody>
          <a:bodyPr/>
          <a:lstStyle/>
          <a:p>
            <a:r>
              <a:rPr lang="en-US"/>
              <a:t>Enter formulas</a:t>
            </a:r>
          </a:p>
        </p:txBody>
      </p:sp>
      <p:sp>
        <p:nvSpPr>
          <p:cNvPr id="131074" name="Rectangle 2"/>
          <p:cNvSpPr>
            <a:spLocks noGrp="1" noChangeArrowheads="1"/>
          </p:cNvSpPr>
          <p:nvPr>
            <p:ph type="title"/>
          </p:nvPr>
        </p:nvSpPr>
        <p:spPr>
          <a:xfrm>
            <a:off x="211138" y="73025"/>
            <a:ext cx="8027987" cy="614363"/>
          </a:xfrm>
        </p:spPr>
        <p:txBody>
          <a:bodyPr/>
          <a:lstStyle/>
          <a:p>
            <a:r>
              <a:rPr lang="en-US"/>
              <a:t>Simplify formulas by using functions</a:t>
            </a:r>
          </a:p>
        </p:txBody>
      </p:sp>
      <p:sp>
        <p:nvSpPr>
          <p:cNvPr id="131075"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Function names express long formulas quickly. </a:t>
            </a:r>
          </a:p>
          <a:p>
            <a:pPr>
              <a:spcBef>
                <a:spcPct val="20000"/>
              </a:spcBef>
              <a:spcAft>
                <a:spcPct val="75000"/>
              </a:spcAft>
            </a:pPr>
            <a:r>
              <a:rPr lang="en-US" sz="2000"/>
              <a:t>As prewritten formulas, functions simplify the process of entering calculations. </a:t>
            </a:r>
          </a:p>
        </p:txBody>
      </p:sp>
      <p:sp>
        <p:nvSpPr>
          <p:cNvPr id="131077" name="Rectangle 5"/>
          <p:cNvSpPr>
            <a:spLocks noChangeArrowheads="1"/>
          </p:cNvSpPr>
          <p:nvPr/>
        </p:nvSpPr>
        <p:spPr bwMode="auto">
          <a:xfrm>
            <a:off x="277813" y="3994150"/>
            <a:ext cx="5741987" cy="187801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Using functions, you can easily and quickly create formulas that might be difficult to build for yourself.</a:t>
            </a:r>
          </a:p>
          <a:p>
            <a:pPr>
              <a:spcBef>
                <a:spcPct val="20000"/>
              </a:spcBef>
              <a:spcAft>
                <a:spcPct val="75000"/>
              </a:spcAft>
            </a:pPr>
            <a:r>
              <a:rPr lang="en-US">
                <a:solidFill>
                  <a:srgbClr val="FFCC00"/>
                </a:solidFill>
              </a:rPr>
              <a:t>SUM is just one of the many Excel functions. In this lesson you’ll see how to speed up tasks with a few other easy ones.</a:t>
            </a:r>
          </a:p>
        </p:txBody>
      </p:sp>
      <p:sp>
        <p:nvSpPr>
          <p:cNvPr id="131078" name="Line 6"/>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graphicFrame>
        <p:nvGraphicFramePr>
          <p:cNvPr id="131096" name="Group 24"/>
          <p:cNvGraphicFramePr>
            <a:graphicFrameLocks noGrp="1"/>
          </p:cNvGraphicFramePr>
          <p:nvPr>
            <p:ph sz="half" idx="1"/>
          </p:nvPr>
        </p:nvGraphicFramePr>
        <p:xfrm>
          <a:off x="354013" y="939800"/>
          <a:ext cx="5699125" cy="2889250"/>
        </p:xfrm>
        <a:graphic>
          <a:graphicData uri="http://schemas.openxmlformats.org/drawingml/2006/table">
            <a:tbl>
              <a:tblPr/>
              <a:tblGrid>
                <a:gridCol w="1328737"/>
                <a:gridCol w="4370388"/>
              </a:tblGrid>
              <a:tr h="598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000000"/>
                          </a:solidFill>
                          <a:effectLst/>
                          <a:latin typeface="Arial" charset="0"/>
                        </a:rPr>
                        <a:t>Function</a:t>
                      </a:r>
                    </a:p>
                  </a:txBody>
                  <a:tcPr anchor="b" horzOverflow="overflow">
                    <a:lnL w="28575" cap="flat" cmpd="sng" algn="ctr">
                      <a:solidFill>
                        <a:srgbClr val="555462"/>
                      </a:solidFill>
                      <a:prstDash val="solid"/>
                      <a:round/>
                      <a:headEnd type="none" w="med" len="med"/>
                      <a:tailEnd type="none" w="med" len="med"/>
                    </a:lnL>
                    <a:lnR w="28575" cap="flat" cmpd="sng" algn="ctr">
                      <a:solidFill>
                        <a:srgbClr val="555462"/>
                      </a:solidFill>
                      <a:prstDash val="solid"/>
                      <a:round/>
                      <a:headEnd type="none" w="med" len="med"/>
                      <a:tailEnd type="none" w="med" len="med"/>
                    </a:lnR>
                    <a:lnT w="28575" cap="flat" cmpd="sng" algn="ctr">
                      <a:solidFill>
                        <a:srgbClr val="555462"/>
                      </a:solidFill>
                      <a:prstDash val="solid"/>
                      <a:round/>
                      <a:headEnd type="none" w="med" len="med"/>
                      <a:tailEnd type="none" w="med" len="med"/>
                    </a:lnT>
                    <a:lnB w="28575" cap="flat" cmpd="sng" algn="ctr">
                      <a:solidFill>
                        <a:srgbClr val="55546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000000"/>
                          </a:solidFill>
                          <a:effectLst/>
                          <a:latin typeface="Arial" charset="0"/>
                        </a:rPr>
                        <a:t>Calculates</a:t>
                      </a:r>
                    </a:p>
                  </a:txBody>
                  <a:tcPr anchor="b" horzOverflow="overflow">
                    <a:lnL w="28575" cap="flat" cmpd="sng" algn="ctr">
                      <a:solidFill>
                        <a:srgbClr val="555462"/>
                      </a:solidFill>
                      <a:prstDash val="solid"/>
                      <a:round/>
                      <a:headEnd type="none" w="med" len="med"/>
                      <a:tailEnd type="none" w="med" len="med"/>
                    </a:lnL>
                    <a:lnR w="28575" cap="flat" cmpd="sng" algn="ctr">
                      <a:solidFill>
                        <a:srgbClr val="555462"/>
                      </a:solidFill>
                      <a:prstDash val="solid"/>
                      <a:round/>
                      <a:headEnd type="none" w="med" len="med"/>
                      <a:tailEnd type="none" w="med" len="med"/>
                    </a:lnR>
                    <a:lnT w="28575" cap="flat" cmpd="sng" algn="ctr">
                      <a:solidFill>
                        <a:srgbClr val="555462"/>
                      </a:solidFill>
                      <a:prstDash val="solid"/>
                      <a:round/>
                      <a:headEnd type="none" w="med" len="med"/>
                      <a:tailEnd type="none" w="med" len="med"/>
                    </a:lnT>
                    <a:lnB w="28575" cap="flat" cmpd="sng" algn="ctr">
                      <a:solidFill>
                        <a:srgbClr val="555462"/>
                      </a:solidFill>
                      <a:prstDash val="solid"/>
                      <a:round/>
                      <a:headEnd type="none" w="med" len="med"/>
                      <a:tailEnd type="none" w="med" len="med"/>
                    </a:lnB>
                    <a:lnTlToBr>
                      <a:noFill/>
                    </a:lnTlToBr>
                    <a:lnBlToTr>
                      <a:noFill/>
                    </a:lnBlToTr>
                    <a:solidFill>
                      <a:schemeClr val="tx1"/>
                    </a:solidFill>
                  </a:tcPr>
                </a:tc>
              </a:tr>
              <a:tr h="598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AVERAGE</a:t>
                      </a:r>
                    </a:p>
                  </a:txBody>
                  <a:tcPr horzOverflow="overflow">
                    <a:lnL w="28575" cap="flat" cmpd="sng" algn="ctr">
                      <a:solidFill>
                        <a:srgbClr val="555462"/>
                      </a:solidFill>
                      <a:prstDash val="solid"/>
                      <a:round/>
                      <a:headEnd type="none" w="med" len="med"/>
                      <a:tailEnd type="none" w="med" len="med"/>
                    </a:lnL>
                    <a:lnR w="28575" cap="flat" cmpd="sng" algn="ctr">
                      <a:solidFill>
                        <a:srgbClr val="555462"/>
                      </a:solidFill>
                      <a:prstDash val="solid"/>
                      <a:round/>
                      <a:headEnd type="none" w="med" len="med"/>
                      <a:tailEnd type="none" w="med" len="med"/>
                    </a:lnR>
                    <a:lnT w="28575" cap="flat" cmpd="sng" algn="ctr">
                      <a:solidFill>
                        <a:srgbClr val="555462"/>
                      </a:solidFill>
                      <a:prstDash val="solid"/>
                      <a:round/>
                      <a:headEnd type="none" w="med" len="med"/>
                      <a:tailEnd type="none" w="med" len="med"/>
                    </a:lnT>
                    <a:lnB w="28575" cap="flat" cmpd="sng" algn="ctr">
                      <a:solidFill>
                        <a:srgbClr val="55546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an average</a:t>
                      </a:r>
                    </a:p>
                  </a:txBody>
                  <a:tcPr horzOverflow="overflow">
                    <a:lnL w="28575" cap="flat" cmpd="sng" algn="ctr">
                      <a:solidFill>
                        <a:srgbClr val="555462"/>
                      </a:solidFill>
                      <a:prstDash val="solid"/>
                      <a:round/>
                      <a:headEnd type="none" w="med" len="med"/>
                      <a:tailEnd type="none" w="med" len="med"/>
                    </a:lnL>
                    <a:lnR w="28575" cap="flat" cmpd="sng" algn="ctr">
                      <a:solidFill>
                        <a:srgbClr val="555462"/>
                      </a:solidFill>
                      <a:prstDash val="solid"/>
                      <a:round/>
                      <a:headEnd type="none" w="med" len="med"/>
                      <a:tailEnd type="none" w="med" len="med"/>
                    </a:lnR>
                    <a:lnT w="28575" cap="flat" cmpd="sng" algn="ctr">
                      <a:solidFill>
                        <a:srgbClr val="555462"/>
                      </a:solidFill>
                      <a:prstDash val="solid"/>
                      <a:round/>
                      <a:headEnd type="none" w="med" len="med"/>
                      <a:tailEnd type="none" w="med" len="med"/>
                    </a:lnT>
                    <a:lnB w="28575" cap="flat" cmpd="sng" algn="ctr">
                      <a:solidFill>
                        <a:srgbClr val="555462"/>
                      </a:solidFill>
                      <a:prstDash val="solid"/>
                      <a:round/>
                      <a:headEnd type="none" w="med" len="med"/>
                      <a:tailEnd type="none" w="med" len="med"/>
                    </a:lnB>
                    <a:lnTlToBr>
                      <a:noFill/>
                    </a:lnTlToBr>
                    <a:lnBlToTr>
                      <a:noFill/>
                    </a:lnBlToTr>
                    <a:solidFill>
                      <a:schemeClr val="tx1"/>
                    </a:solidFill>
                  </a:tcPr>
                </a:tc>
              </a:tr>
              <a:tr h="846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MAX</a:t>
                      </a:r>
                    </a:p>
                  </a:txBody>
                  <a:tcPr horzOverflow="overflow">
                    <a:lnL w="28575" cap="flat" cmpd="sng" algn="ctr">
                      <a:solidFill>
                        <a:srgbClr val="555462"/>
                      </a:solidFill>
                      <a:prstDash val="solid"/>
                      <a:round/>
                      <a:headEnd type="none" w="med" len="med"/>
                      <a:tailEnd type="none" w="med" len="med"/>
                    </a:lnL>
                    <a:lnR w="28575" cap="flat" cmpd="sng" algn="ctr">
                      <a:solidFill>
                        <a:srgbClr val="555462"/>
                      </a:solidFill>
                      <a:prstDash val="solid"/>
                      <a:round/>
                      <a:headEnd type="none" w="med" len="med"/>
                      <a:tailEnd type="none" w="med" len="med"/>
                    </a:lnR>
                    <a:lnT w="28575" cap="flat" cmpd="sng" algn="ctr">
                      <a:solidFill>
                        <a:srgbClr val="555462"/>
                      </a:solidFill>
                      <a:prstDash val="solid"/>
                      <a:round/>
                      <a:headEnd type="none" w="med" len="med"/>
                      <a:tailEnd type="none" w="med" len="med"/>
                    </a:lnT>
                    <a:lnB w="28575" cap="flat" cmpd="sng" algn="ctr">
                      <a:solidFill>
                        <a:srgbClr val="55546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the largest number</a:t>
                      </a:r>
                    </a:p>
                  </a:txBody>
                  <a:tcPr horzOverflow="overflow">
                    <a:lnL w="28575" cap="flat" cmpd="sng" algn="ctr">
                      <a:solidFill>
                        <a:srgbClr val="555462"/>
                      </a:solidFill>
                      <a:prstDash val="solid"/>
                      <a:round/>
                      <a:headEnd type="none" w="med" len="med"/>
                      <a:tailEnd type="none" w="med" len="med"/>
                    </a:lnL>
                    <a:lnR w="28575" cap="flat" cmpd="sng" algn="ctr">
                      <a:solidFill>
                        <a:srgbClr val="555462"/>
                      </a:solidFill>
                      <a:prstDash val="solid"/>
                      <a:round/>
                      <a:headEnd type="none" w="med" len="med"/>
                      <a:tailEnd type="none" w="med" len="med"/>
                    </a:lnR>
                    <a:lnT w="28575" cap="flat" cmpd="sng" algn="ctr">
                      <a:solidFill>
                        <a:srgbClr val="555462"/>
                      </a:solidFill>
                      <a:prstDash val="solid"/>
                      <a:round/>
                      <a:headEnd type="none" w="med" len="med"/>
                      <a:tailEnd type="none" w="med" len="med"/>
                    </a:lnT>
                    <a:lnB w="28575" cap="flat" cmpd="sng" algn="ctr">
                      <a:solidFill>
                        <a:srgbClr val="555462"/>
                      </a:solidFill>
                      <a:prstDash val="solid"/>
                      <a:round/>
                      <a:headEnd type="none" w="med" len="med"/>
                      <a:tailEnd type="none" w="med" len="med"/>
                    </a:lnB>
                    <a:lnTlToBr>
                      <a:noFill/>
                    </a:lnTlToBr>
                    <a:lnBlToTr>
                      <a:noFill/>
                    </a:lnBlToTr>
                    <a:solidFill>
                      <a:schemeClr val="tx1"/>
                    </a:solidFill>
                  </a:tcPr>
                </a:tc>
              </a:tr>
              <a:tr h="846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MIN</a:t>
                      </a:r>
                    </a:p>
                  </a:txBody>
                  <a:tcPr horzOverflow="overflow">
                    <a:lnL w="28575" cap="flat" cmpd="sng" algn="ctr">
                      <a:solidFill>
                        <a:srgbClr val="555462"/>
                      </a:solidFill>
                      <a:prstDash val="solid"/>
                      <a:round/>
                      <a:headEnd type="none" w="med" len="med"/>
                      <a:tailEnd type="none" w="med" len="med"/>
                    </a:lnL>
                    <a:lnR w="28575" cap="flat" cmpd="sng" algn="ctr">
                      <a:solidFill>
                        <a:srgbClr val="555462"/>
                      </a:solidFill>
                      <a:prstDash val="solid"/>
                      <a:round/>
                      <a:headEnd type="none" w="med" len="med"/>
                      <a:tailEnd type="none" w="med" len="med"/>
                    </a:lnR>
                    <a:lnT w="28575" cap="flat" cmpd="sng" algn="ctr">
                      <a:solidFill>
                        <a:srgbClr val="555462"/>
                      </a:solidFill>
                      <a:prstDash val="solid"/>
                      <a:round/>
                      <a:headEnd type="none" w="med" len="med"/>
                      <a:tailEnd type="none" w="med" len="med"/>
                    </a:lnT>
                    <a:lnB w="28575" cap="flat" cmpd="sng" algn="ctr">
                      <a:solidFill>
                        <a:srgbClr val="555462"/>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rgbClr val="000000"/>
                          </a:solidFill>
                          <a:effectLst/>
                          <a:latin typeface="Arial" charset="0"/>
                        </a:rPr>
                        <a:t>the smallest number</a:t>
                      </a:r>
                    </a:p>
                  </a:txBody>
                  <a:tcPr horzOverflow="overflow">
                    <a:lnL w="28575" cap="flat" cmpd="sng" algn="ctr">
                      <a:solidFill>
                        <a:srgbClr val="555462"/>
                      </a:solidFill>
                      <a:prstDash val="solid"/>
                      <a:round/>
                      <a:headEnd type="none" w="med" len="med"/>
                      <a:tailEnd type="none" w="med" len="med"/>
                    </a:lnL>
                    <a:lnR w="28575" cap="flat" cmpd="sng" algn="ctr">
                      <a:solidFill>
                        <a:srgbClr val="555462"/>
                      </a:solidFill>
                      <a:prstDash val="solid"/>
                      <a:round/>
                      <a:headEnd type="none" w="med" len="med"/>
                      <a:tailEnd type="none" w="med" len="med"/>
                    </a:lnR>
                    <a:lnT w="28575" cap="flat" cmpd="sng" algn="ctr">
                      <a:solidFill>
                        <a:srgbClr val="555462"/>
                      </a:solidFill>
                      <a:prstDash val="solid"/>
                      <a:round/>
                      <a:headEnd type="none" w="med" len="med"/>
                      <a:tailEnd type="none" w="med" len="med"/>
                    </a:lnT>
                    <a:lnB w="28575" cap="flat" cmpd="sng" algn="ctr">
                      <a:solidFill>
                        <a:srgbClr val="555462"/>
                      </a:solidFill>
                      <a:prstDash val="solid"/>
                      <a:round/>
                      <a:headEnd type="none" w="med" len="med"/>
                      <a:tailEnd type="none" w="med" len="med"/>
                    </a:lnB>
                    <a:lnTlToBr>
                      <a:noFill/>
                    </a:lnTlToBr>
                    <a:lnBlToTr>
                      <a:noFill/>
                    </a:lnBlToTr>
                    <a:solidFill>
                      <a:schemeClr val="tx1"/>
                    </a:solidFill>
                  </a:tcPr>
                </a:tc>
              </a:tr>
            </a:tbl>
          </a:graphicData>
        </a:graphic>
      </p:graphicFrame>
      <p:sp>
        <p:nvSpPr>
          <p:cNvPr id="25" name="Date Placeholder 24"/>
          <p:cNvSpPr>
            <a:spLocks noGrp="1"/>
          </p:cNvSpPr>
          <p:nvPr>
            <p:ph type="dt" sz="half" idx="10"/>
          </p:nvPr>
        </p:nvSpPr>
        <p:spPr/>
        <p:txBody>
          <a:bodyPr/>
          <a:lstStyle/>
          <a:p>
            <a:fld id="{8AC59CD9-F998-405F-AC02-C7B100C0632A}" type="datetime3">
              <a:rPr lang="en-US" smtClean="0"/>
              <a:t>2 November 2007</a:t>
            </a:fld>
            <a:endParaRPr lang="en-US"/>
          </a:p>
        </p:txBody>
      </p:sp>
      <p:sp>
        <p:nvSpPr>
          <p:cNvPr id="26" name="Slide Number Placeholder 25"/>
          <p:cNvSpPr>
            <a:spLocks noGrp="1"/>
          </p:cNvSpPr>
          <p:nvPr>
            <p:ph type="sldNum" sz="quarter" idx="12"/>
          </p:nvPr>
        </p:nvSpPr>
        <p:spPr/>
        <p:txBody>
          <a:bodyPr/>
          <a:lstStyle/>
          <a:p>
            <a:fld id="{9702422F-6171-4F3B-A56D-64D45A948476}" type="slidenum">
              <a:rPr lang="en-US" smtClean="0"/>
              <a:pPr/>
              <a:t>47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31096"/>
                                        </p:tgtEl>
                                        <p:attrNameLst>
                                          <p:attrName>style.visibility</p:attrName>
                                        </p:attrNameLst>
                                      </p:cBhvr>
                                      <p:to>
                                        <p:strVal val="visible"/>
                                      </p:to>
                                    </p:set>
                                    <p:animEffect transition="in" filter="slide(fromTop)">
                                      <p:cBhvr>
                                        <p:cTn id="7" dur="500"/>
                                        <p:tgtEl>
                                          <p:spTgt spid="13109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31075">
                                            <p:txEl>
                                              <p:pRg st="0" end="0"/>
                                            </p:txEl>
                                          </p:spTgt>
                                        </p:tgtEl>
                                        <p:attrNameLst>
                                          <p:attrName>style.visibility</p:attrName>
                                        </p:attrNameLst>
                                      </p:cBhvr>
                                      <p:to>
                                        <p:strVal val="visible"/>
                                      </p:to>
                                    </p:set>
                                    <p:animEffect transition="in" filter="slide(fromTop)">
                                      <p:cBhvr>
                                        <p:cTn id="12" dur="500"/>
                                        <p:tgtEl>
                                          <p:spTgt spid="1310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31075">
                                            <p:txEl>
                                              <p:pRg st="1" end="1"/>
                                            </p:txEl>
                                          </p:spTgt>
                                        </p:tgtEl>
                                        <p:attrNameLst>
                                          <p:attrName>style.visibility</p:attrName>
                                        </p:attrNameLst>
                                      </p:cBhvr>
                                      <p:to>
                                        <p:strVal val="visible"/>
                                      </p:to>
                                    </p:set>
                                    <p:animEffect transition="in" filter="slide(fromTop)">
                                      <p:cBhvr>
                                        <p:cTn id="17" dur="500"/>
                                        <p:tgtEl>
                                          <p:spTgt spid="13107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31077">
                                            <p:txEl>
                                              <p:pRg st="0" end="0"/>
                                            </p:txEl>
                                          </p:spTgt>
                                        </p:tgtEl>
                                        <p:attrNameLst>
                                          <p:attrName>style.visibility</p:attrName>
                                        </p:attrNameLst>
                                      </p:cBhvr>
                                      <p:to>
                                        <p:strVal val="visible"/>
                                      </p:to>
                                    </p:set>
                                    <p:animEffect transition="in" filter="slide(fromLeft)">
                                      <p:cBhvr>
                                        <p:cTn id="22" dur="500"/>
                                        <p:tgtEl>
                                          <p:spTgt spid="13107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131077">
                                            <p:txEl>
                                              <p:pRg st="1" end="1"/>
                                            </p:txEl>
                                          </p:spTgt>
                                        </p:tgtEl>
                                        <p:attrNameLst>
                                          <p:attrName>style.visibility</p:attrName>
                                        </p:attrNameLst>
                                      </p:cBhvr>
                                      <p:to>
                                        <p:strVal val="visible"/>
                                      </p:to>
                                    </p:set>
                                    <p:animEffect transition="in" filter="slide(fromLeft)">
                                      <p:cBhvr>
                                        <p:cTn id="27" dur="500"/>
                                        <p:tgtEl>
                                          <p:spTgt spid="13107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autoUpdateAnimBg="0"/>
      <p:bldP spid="131077"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Footer Placeholder 5"/>
          <p:cNvSpPr>
            <a:spLocks noGrp="1"/>
          </p:cNvSpPr>
          <p:nvPr>
            <p:ph type="ftr" sz="quarter" idx="11"/>
          </p:nvPr>
        </p:nvSpPr>
        <p:spPr/>
        <p:txBody>
          <a:bodyPr/>
          <a:lstStyle/>
          <a:p>
            <a:r>
              <a:rPr lang="en-US"/>
              <a:t>Enter formulas</a:t>
            </a:r>
          </a:p>
        </p:txBody>
      </p:sp>
      <p:sp>
        <p:nvSpPr>
          <p:cNvPr id="133122" name="Rectangle 2"/>
          <p:cNvSpPr>
            <a:spLocks noGrp="1" noChangeArrowheads="1"/>
          </p:cNvSpPr>
          <p:nvPr>
            <p:ph type="title"/>
          </p:nvPr>
        </p:nvSpPr>
        <p:spPr>
          <a:xfrm>
            <a:off x="228600" y="73025"/>
            <a:ext cx="8027988" cy="614363"/>
          </a:xfrm>
        </p:spPr>
        <p:txBody>
          <a:bodyPr/>
          <a:lstStyle/>
          <a:p>
            <a:r>
              <a:rPr lang="en-US"/>
              <a:t>Find an average</a:t>
            </a:r>
          </a:p>
        </p:txBody>
      </p:sp>
      <p:sp>
        <p:nvSpPr>
          <p:cNvPr id="133123"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You can use the AVERAGE function to find the mean average cost of all entertainment for January and February. </a:t>
            </a:r>
          </a:p>
          <a:p>
            <a:pPr>
              <a:spcBef>
                <a:spcPct val="20000"/>
              </a:spcBef>
              <a:spcAft>
                <a:spcPct val="75000"/>
              </a:spcAft>
            </a:pPr>
            <a:r>
              <a:rPr lang="en-US" sz="2000"/>
              <a:t>Excel will enter the formula for you. </a:t>
            </a:r>
          </a:p>
        </p:txBody>
      </p:sp>
      <p:sp>
        <p:nvSpPr>
          <p:cNvPr id="133125" name="Rectangle 5"/>
          <p:cNvSpPr>
            <a:spLocks noChangeArrowheads="1"/>
          </p:cNvSpPr>
          <p:nvPr/>
        </p:nvSpPr>
        <p:spPr bwMode="auto">
          <a:xfrm>
            <a:off x="277813" y="3994150"/>
            <a:ext cx="5926137" cy="4508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Click in cell D7, and then:</a:t>
            </a:r>
          </a:p>
        </p:txBody>
      </p:sp>
      <p:sp>
        <p:nvSpPr>
          <p:cNvPr id="133127"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133128" name="Picture 8" descr="Using the AVERAGE function"/>
          <p:cNvPicPr>
            <a:picLocks noChangeAspect="1" noChangeArrowheads="1"/>
          </p:cNvPicPr>
          <p:nvPr>
            <p:ph sz="half" idx="1"/>
          </p:nvPr>
        </p:nvPicPr>
        <p:blipFill>
          <a:blip r:embed="rId4"/>
          <a:srcRect/>
          <a:stretch>
            <a:fillRect/>
          </a:stretch>
        </p:blipFill>
        <p:spPr>
          <a:xfrm>
            <a:off x="357188" y="947738"/>
            <a:ext cx="5662612" cy="2854325"/>
          </a:xfrm>
          <a:noFill/>
          <a:ln/>
        </p:spPr>
      </p:pic>
      <p:graphicFrame>
        <p:nvGraphicFramePr>
          <p:cNvPr id="133129" name="Object 9"/>
          <p:cNvGraphicFramePr>
            <a:graphicFrameLocks noChangeAspect="1"/>
          </p:cNvGraphicFramePr>
          <p:nvPr/>
        </p:nvGraphicFramePr>
        <p:xfrm>
          <a:off x="339725" y="4535488"/>
          <a:ext cx="269875" cy="303212"/>
        </p:xfrm>
        <a:graphic>
          <a:graphicData uri="http://schemas.openxmlformats.org/presentationml/2006/ole">
            <p:oleObj spid="_x0000_s133129" name="Visio" r:id="rId5" imgW="270231" imgH="303063" progId="Visio.Drawing.11">
              <p:embed/>
            </p:oleObj>
          </a:graphicData>
        </a:graphic>
      </p:graphicFrame>
      <p:graphicFrame>
        <p:nvGraphicFramePr>
          <p:cNvPr id="133130" name="Object 10"/>
          <p:cNvGraphicFramePr>
            <a:graphicFrameLocks noChangeAspect="1"/>
          </p:cNvGraphicFramePr>
          <p:nvPr/>
        </p:nvGraphicFramePr>
        <p:xfrm>
          <a:off x="339725" y="5251450"/>
          <a:ext cx="269875" cy="303213"/>
        </p:xfrm>
        <a:graphic>
          <a:graphicData uri="http://schemas.openxmlformats.org/presentationml/2006/ole">
            <p:oleObj spid="_x0000_s133130" name="Visio" r:id="rId6" imgW="270231" imgH="303063" progId="Visio.Drawing.11">
              <p:embed/>
            </p:oleObj>
          </a:graphicData>
        </a:graphic>
      </p:graphicFrame>
      <p:sp>
        <p:nvSpPr>
          <p:cNvPr id="133131" name="Rectangle 11"/>
          <p:cNvSpPr>
            <a:spLocks noChangeArrowheads="1"/>
          </p:cNvSpPr>
          <p:nvPr/>
        </p:nvSpPr>
        <p:spPr bwMode="auto">
          <a:xfrm>
            <a:off x="676275" y="4502150"/>
            <a:ext cx="5940425" cy="1095375"/>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On the </a:t>
            </a:r>
            <a:r>
              <a:rPr lang="en-US" b="1">
                <a:solidFill>
                  <a:srgbClr val="FFCC00"/>
                </a:solidFill>
              </a:rPr>
              <a:t>Home</a:t>
            </a:r>
            <a:r>
              <a:rPr lang="en-US">
                <a:solidFill>
                  <a:srgbClr val="FFCC00"/>
                </a:solidFill>
              </a:rPr>
              <a:t> tab, in the </a:t>
            </a:r>
            <a:r>
              <a:rPr lang="en-US" b="1">
                <a:solidFill>
                  <a:srgbClr val="FFCC00"/>
                </a:solidFill>
              </a:rPr>
              <a:t>Editing</a:t>
            </a:r>
            <a:r>
              <a:rPr lang="en-US">
                <a:solidFill>
                  <a:srgbClr val="FFCC00"/>
                </a:solidFill>
              </a:rPr>
              <a:t> group, click the arrow on the </a:t>
            </a:r>
            <a:r>
              <a:rPr lang="en-US" b="1">
                <a:solidFill>
                  <a:srgbClr val="FFCC00"/>
                </a:solidFill>
              </a:rPr>
              <a:t>Sum</a:t>
            </a:r>
            <a:r>
              <a:rPr lang="en-US">
                <a:solidFill>
                  <a:srgbClr val="FFCC00"/>
                </a:solidFill>
              </a:rPr>
              <a:t> button, and then click </a:t>
            </a:r>
            <a:r>
              <a:rPr lang="en-US" b="1">
                <a:solidFill>
                  <a:srgbClr val="FFCC00"/>
                </a:solidFill>
              </a:rPr>
              <a:t>Average </a:t>
            </a:r>
            <a:r>
              <a:rPr lang="en-US">
                <a:solidFill>
                  <a:srgbClr val="FFCC00"/>
                </a:solidFill>
              </a:rPr>
              <a:t>in the list.</a:t>
            </a:r>
          </a:p>
          <a:p>
            <a:pPr>
              <a:spcBef>
                <a:spcPct val="20000"/>
              </a:spcBef>
              <a:spcAft>
                <a:spcPct val="45000"/>
              </a:spcAft>
            </a:pPr>
            <a:r>
              <a:rPr lang="en-US">
                <a:solidFill>
                  <a:srgbClr val="FFCC00"/>
                </a:solidFill>
              </a:rPr>
              <a:t>Press ENTER to display the result in cell D7. </a:t>
            </a:r>
          </a:p>
        </p:txBody>
      </p:sp>
      <p:sp>
        <p:nvSpPr>
          <p:cNvPr id="12" name="Date Placeholder 11"/>
          <p:cNvSpPr>
            <a:spLocks noGrp="1"/>
          </p:cNvSpPr>
          <p:nvPr>
            <p:ph type="dt" sz="half" idx="10"/>
          </p:nvPr>
        </p:nvSpPr>
        <p:spPr/>
        <p:txBody>
          <a:bodyPr/>
          <a:lstStyle/>
          <a:p>
            <a:fld id="{DF657A74-5DCB-464F-A6DE-974B928D81B6}" type="datetime3">
              <a:rPr lang="en-US" smtClean="0"/>
              <a:t>2 November 2007</a:t>
            </a:fld>
            <a:endParaRPr lang="en-US"/>
          </a:p>
        </p:txBody>
      </p:sp>
      <p:sp>
        <p:nvSpPr>
          <p:cNvPr id="13" name="Slide Number Placeholder 12"/>
          <p:cNvSpPr>
            <a:spLocks noGrp="1"/>
          </p:cNvSpPr>
          <p:nvPr>
            <p:ph type="sldNum" sz="quarter" idx="12"/>
          </p:nvPr>
        </p:nvSpPr>
        <p:spPr/>
        <p:txBody>
          <a:bodyPr/>
          <a:lstStyle/>
          <a:p>
            <a:fld id="{9702422F-6171-4F3B-A56D-64D45A948476}" type="slidenum">
              <a:rPr lang="en-US" smtClean="0"/>
              <a:pPr/>
              <a:t>48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33128"/>
                                        </p:tgtEl>
                                        <p:attrNameLst>
                                          <p:attrName>style.visibility</p:attrName>
                                        </p:attrNameLst>
                                      </p:cBhvr>
                                      <p:to>
                                        <p:strVal val="visible"/>
                                      </p:to>
                                    </p:set>
                                    <p:animEffect transition="in" filter="slide(fromTop)">
                                      <p:cBhvr>
                                        <p:cTn id="7" dur="500"/>
                                        <p:tgtEl>
                                          <p:spTgt spid="13312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33123">
                                            <p:txEl>
                                              <p:pRg st="0" end="0"/>
                                            </p:txEl>
                                          </p:spTgt>
                                        </p:tgtEl>
                                        <p:attrNameLst>
                                          <p:attrName>style.visibility</p:attrName>
                                        </p:attrNameLst>
                                      </p:cBhvr>
                                      <p:to>
                                        <p:strVal val="visible"/>
                                      </p:to>
                                    </p:set>
                                    <p:animEffect transition="in" filter="slide(fromTop)">
                                      <p:cBhvr>
                                        <p:cTn id="12" dur="500"/>
                                        <p:tgtEl>
                                          <p:spTgt spid="1331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33123">
                                            <p:txEl>
                                              <p:pRg st="1" end="1"/>
                                            </p:txEl>
                                          </p:spTgt>
                                        </p:tgtEl>
                                        <p:attrNameLst>
                                          <p:attrName>style.visibility</p:attrName>
                                        </p:attrNameLst>
                                      </p:cBhvr>
                                      <p:to>
                                        <p:strVal val="visible"/>
                                      </p:to>
                                    </p:set>
                                    <p:animEffect transition="in" filter="slide(fromTop)">
                                      <p:cBhvr>
                                        <p:cTn id="17" dur="500"/>
                                        <p:tgtEl>
                                          <p:spTgt spid="1331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33125">
                                            <p:txEl>
                                              <p:pRg st="0" end="0"/>
                                            </p:txEl>
                                          </p:spTgt>
                                        </p:tgtEl>
                                        <p:attrNameLst>
                                          <p:attrName>style.visibility</p:attrName>
                                        </p:attrNameLst>
                                      </p:cBhvr>
                                      <p:to>
                                        <p:strVal val="visible"/>
                                      </p:to>
                                    </p:set>
                                    <p:animEffect transition="in" filter="slide(fromLeft)">
                                      <p:cBhvr>
                                        <p:cTn id="22" dur="500"/>
                                        <p:tgtEl>
                                          <p:spTgt spid="13312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33129"/>
                                        </p:tgtEl>
                                        <p:attrNameLst>
                                          <p:attrName>style.visibility</p:attrName>
                                        </p:attrNameLst>
                                      </p:cBhvr>
                                      <p:to>
                                        <p:strVal val="visible"/>
                                      </p:to>
                                    </p:set>
                                    <p:animEffect transition="in" filter="dissolve">
                                      <p:cBhvr>
                                        <p:cTn id="27" dur="500"/>
                                        <p:tgtEl>
                                          <p:spTgt spid="133129"/>
                                        </p:tgtEl>
                                      </p:cBhvr>
                                    </p:animEffect>
                                  </p:childTnLst>
                                </p:cTn>
                              </p:par>
                            </p:childTnLst>
                          </p:cTn>
                        </p:par>
                        <p:par>
                          <p:cTn id="28" fill="hold">
                            <p:stCondLst>
                              <p:cond delay="500"/>
                            </p:stCondLst>
                            <p:childTnLst>
                              <p:par>
                                <p:cTn id="29" presetID="9" presetClass="entr" presetSubtype="0" fill="hold" nodeType="afterEffect">
                                  <p:stCondLst>
                                    <p:cond delay="0"/>
                                  </p:stCondLst>
                                  <p:childTnLst>
                                    <p:set>
                                      <p:cBhvr>
                                        <p:cTn id="30" dur="1" fill="hold">
                                          <p:stCondLst>
                                            <p:cond delay="0"/>
                                          </p:stCondLst>
                                        </p:cTn>
                                        <p:tgtEl>
                                          <p:spTgt spid="133130"/>
                                        </p:tgtEl>
                                        <p:attrNameLst>
                                          <p:attrName>style.visibility</p:attrName>
                                        </p:attrNameLst>
                                      </p:cBhvr>
                                      <p:to>
                                        <p:strVal val="visible"/>
                                      </p:to>
                                    </p:set>
                                    <p:animEffect transition="in" filter="dissolve">
                                      <p:cBhvr>
                                        <p:cTn id="31" dur="500"/>
                                        <p:tgtEl>
                                          <p:spTgt spid="133130"/>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133131">
                                            <p:txEl>
                                              <p:pRg st="0" end="0"/>
                                            </p:txEl>
                                          </p:spTgt>
                                        </p:tgtEl>
                                        <p:attrNameLst>
                                          <p:attrName>style.visibility</p:attrName>
                                        </p:attrNameLst>
                                      </p:cBhvr>
                                      <p:to>
                                        <p:strVal val="visible"/>
                                      </p:to>
                                    </p:set>
                                    <p:animEffect transition="in" filter="checkerboard(across)">
                                      <p:cBhvr>
                                        <p:cTn id="36" dur="500"/>
                                        <p:tgtEl>
                                          <p:spTgt spid="133131">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133131">
                                            <p:txEl>
                                              <p:pRg st="1" end="1"/>
                                            </p:txEl>
                                          </p:spTgt>
                                        </p:tgtEl>
                                        <p:attrNameLst>
                                          <p:attrName>style.visibility</p:attrName>
                                        </p:attrNameLst>
                                      </p:cBhvr>
                                      <p:to>
                                        <p:strVal val="visible"/>
                                      </p:to>
                                    </p:set>
                                    <p:animEffect transition="in" filter="checkerboard(across)">
                                      <p:cBhvr>
                                        <p:cTn id="41" dur="500"/>
                                        <p:tgtEl>
                                          <p:spTgt spid="1331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autoUpdateAnimBg="0"/>
      <p:bldP spid="133125" grpId="0" build="p" autoUpdateAnimBg="0"/>
      <p:bldP spid="133131"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Footer Placeholder 5"/>
          <p:cNvSpPr>
            <a:spLocks noGrp="1"/>
          </p:cNvSpPr>
          <p:nvPr>
            <p:ph type="ftr" sz="quarter" idx="11"/>
          </p:nvPr>
        </p:nvSpPr>
        <p:spPr/>
        <p:txBody>
          <a:bodyPr/>
          <a:lstStyle/>
          <a:p>
            <a:r>
              <a:rPr lang="en-US"/>
              <a:t>Enter formulas</a:t>
            </a:r>
          </a:p>
        </p:txBody>
      </p:sp>
      <p:sp>
        <p:nvSpPr>
          <p:cNvPr id="135170" name="Rectangle 2"/>
          <p:cNvSpPr>
            <a:spLocks noGrp="1" noChangeArrowheads="1"/>
          </p:cNvSpPr>
          <p:nvPr>
            <p:ph type="title"/>
          </p:nvPr>
        </p:nvSpPr>
        <p:spPr>
          <a:xfrm>
            <a:off x="222250" y="63500"/>
            <a:ext cx="8904288" cy="614363"/>
          </a:xfrm>
        </p:spPr>
        <p:txBody>
          <a:bodyPr/>
          <a:lstStyle/>
          <a:p>
            <a:r>
              <a:rPr lang="en-US"/>
              <a:t>Find the largest or smallest value</a:t>
            </a:r>
          </a:p>
        </p:txBody>
      </p:sp>
      <p:sp>
        <p:nvSpPr>
          <p:cNvPr id="135171"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The MAX function finds the largest number in a range, and the MIN function finds the smallest number in a range. </a:t>
            </a:r>
          </a:p>
          <a:p>
            <a:pPr>
              <a:spcBef>
                <a:spcPct val="20000"/>
              </a:spcBef>
              <a:spcAft>
                <a:spcPct val="75000"/>
              </a:spcAft>
            </a:pPr>
            <a:r>
              <a:rPr lang="en-US" sz="2000"/>
              <a:t>The picture illustrates the use of MAX. </a:t>
            </a:r>
          </a:p>
        </p:txBody>
      </p:sp>
      <p:sp>
        <p:nvSpPr>
          <p:cNvPr id="135175"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135179" name="Picture 11" descr="Using the MAX function"/>
          <p:cNvPicPr>
            <a:picLocks noChangeAspect="1" noChangeArrowheads="1"/>
          </p:cNvPicPr>
          <p:nvPr>
            <p:ph sz="half" idx="1"/>
          </p:nvPr>
        </p:nvPicPr>
        <p:blipFill>
          <a:blip r:embed="rId4"/>
          <a:srcRect/>
          <a:stretch>
            <a:fillRect/>
          </a:stretch>
        </p:blipFill>
        <p:spPr>
          <a:xfrm>
            <a:off x="350838" y="949325"/>
            <a:ext cx="5651500" cy="2849563"/>
          </a:xfrm>
          <a:noFill/>
          <a:ln/>
        </p:spPr>
      </p:pic>
      <p:graphicFrame>
        <p:nvGraphicFramePr>
          <p:cNvPr id="135183" name="Object 15"/>
          <p:cNvGraphicFramePr>
            <a:graphicFrameLocks noChangeAspect="1"/>
          </p:cNvGraphicFramePr>
          <p:nvPr/>
        </p:nvGraphicFramePr>
        <p:xfrm>
          <a:off x="339725" y="4535488"/>
          <a:ext cx="269875" cy="303212"/>
        </p:xfrm>
        <a:graphic>
          <a:graphicData uri="http://schemas.openxmlformats.org/presentationml/2006/ole">
            <p:oleObj spid="_x0000_s135183" name="Visio" r:id="rId5" imgW="270231" imgH="303063" progId="Visio.Drawing.11">
              <p:embed/>
            </p:oleObj>
          </a:graphicData>
        </a:graphic>
      </p:graphicFrame>
      <p:graphicFrame>
        <p:nvGraphicFramePr>
          <p:cNvPr id="135184" name="Object 16"/>
          <p:cNvGraphicFramePr>
            <a:graphicFrameLocks noChangeAspect="1"/>
          </p:cNvGraphicFramePr>
          <p:nvPr/>
        </p:nvGraphicFramePr>
        <p:xfrm>
          <a:off x="339725" y="5251450"/>
          <a:ext cx="269875" cy="303213"/>
        </p:xfrm>
        <a:graphic>
          <a:graphicData uri="http://schemas.openxmlformats.org/presentationml/2006/ole">
            <p:oleObj spid="_x0000_s135184" name="Visio" r:id="rId6" imgW="270231" imgH="303063" progId="Visio.Drawing.11">
              <p:embed/>
            </p:oleObj>
          </a:graphicData>
        </a:graphic>
      </p:graphicFrame>
      <p:sp>
        <p:nvSpPr>
          <p:cNvPr id="135186" name="Rectangle 18"/>
          <p:cNvSpPr>
            <a:spLocks noChangeArrowheads="1"/>
          </p:cNvSpPr>
          <p:nvPr/>
        </p:nvSpPr>
        <p:spPr bwMode="auto">
          <a:xfrm>
            <a:off x="277813" y="3994150"/>
            <a:ext cx="5926137" cy="4508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Start by clicking in cell F7. Then: </a:t>
            </a:r>
          </a:p>
        </p:txBody>
      </p:sp>
      <p:sp>
        <p:nvSpPr>
          <p:cNvPr id="135187" name="Rectangle 19"/>
          <p:cNvSpPr>
            <a:spLocks noChangeArrowheads="1"/>
          </p:cNvSpPr>
          <p:nvPr/>
        </p:nvSpPr>
        <p:spPr bwMode="auto">
          <a:xfrm>
            <a:off x="676275" y="4502150"/>
            <a:ext cx="5940425" cy="1370013"/>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On the </a:t>
            </a:r>
            <a:r>
              <a:rPr lang="en-US" b="1">
                <a:solidFill>
                  <a:srgbClr val="FFCC00"/>
                </a:solidFill>
              </a:rPr>
              <a:t>Home</a:t>
            </a:r>
            <a:r>
              <a:rPr lang="en-US">
                <a:solidFill>
                  <a:srgbClr val="FFCC00"/>
                </a:solidFill>
              </a:rPr>
              <a:t> tab, in the </a:t>
            </a:r>
            <a:r>
              <a:rPr lang="en-US" b="1">
                <a:solidFill>
                  <a:srgbClr val="FFCC00"/>
                </a:solidFill>
              </a:rPr>
              <a:t>Editing</a:t>
            </a:r>
            <a:r>
              <a:rPr lang="en-US">
                <a:solidFill>
                  <a:srgbClr val="FFCC00"/>
                </a:solidFill>
              </a:rPr>
              <a:t> group, click the arrow on the </a:t>
            </a:r>
            <a:r>
              <a:rPr lang="en-US" b="1">
                <a:solidFill>
                  <a:srgbClr val="FFCC00"/>
                </a:solidFill>
              </a:rPr>
              <a:t>Sum</a:t>
            </a:r>
            <a:r>
              <a:rPr lang="en-US">
                <a:solidFill>
                  <a:srgbClr val="FFCC00"/>
                </a:solidFill>
              </a:rPr>
              <a:t> button, and then click </a:t>
            </a:r>
            <a:r>
              <a:rPr lang="en-US" b="1">
                <a:solidFill>
                  <a:srgbClr val="FFCC00"/>
                </a:solidFill>
              </a:rPr>
              <a:t>Max</a:t>
            </a:r>
            <a:r>
              <a:rPr lang="en-US">
                <a:solidFill>
                  <a:srgbClr val="FFCC00"/>
                </a:solidFill>
              </a:rPr>
              <a:t> in the list. </a:t>
            </a:r>
          </a:p>
          <a:p>
            <a:pPr>
              <a:spcBef>
                <a:spcPct val="20000"/>
              </a:spcBef>
              <a:spcAft>
                <a:spcPct val="45000"/>
              </a:spcAft>
            </a:pPr>
            <a:r>
              <a:rPr lang="en-US">
                <a:solidFill>
                  <a:srgbClr val="FFCC00"/>
                </a:solidFill>
              </a:rPr>
              <a:t>Press ENTER to display the result in cell F7. The largest value in the series is 131.95.  </a:t>
            </a:r>
          </a:p>
        </p:txBody>
      </p:sp>
      <p:sp>
        <p:nvSpPr>
          <p:cNvPr id="12" name="Date Placeholder 11"/>
          <p:cNvSpPr>
            <a:spLocks noGrp="1"/>
          </p:cNvSpPr>
          <p:nvPr>
            <p:ph type="dt" sz="half" idx="10"/>
          </p:nvPr>
        </p:nvSpPr>
        <p:spPr/>
        <p:txBody>
          <a:bodyPr/>
          <a:lstStyle/>
          <a:p>
            <a:fld id="{C9E37075-C7DD-414C-8658-135AA9B4E16F}" type="datetime3">
              <a:rPr lang="en-US" smtClean="0"/>
              <a:t>2 November 2007</a:t>
            </a:fld>
            <a:endParaRPr lang="en-US"/>
          </a:p>
        </p:txBody>
      </p:sp>
      <p:sp>
        <p:nvSpPr>
          <p:cNvPr id="13" name="Slide Number Placeholder 12"/>
          <p:cNvSpPr>
            <a:spLocks noGrp="1"/>
          </p:cNvSpPr>
          <p:nvPr>
            <p:ph type="sldNum" sz="quarter" idx="12"/>
          </p:nvPr>
        </p:nvSpPr>
        <p:spPr/>
        <p:txBody>
          <a:bodyPr/>
          <a:lstStyle/>
          <a:p>
            <a:fld id="{9702422F-6171-4F3B-A56D-64D45A948476}" type="slidenum">
              <a:rPr lang="en-US" smtClean="0"/>
              <a:pPr/>
              <a:t>49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35179"/>
                                        </p:tgtEl>
                                        <p:attrNameLst>
                                          <p:attrName>style.visibility</p:attrName>
                                        </p:attrNameLst>
                                      </p:cBhvr>
                                      <p:to>
                                        <p:strVal val="visible"/>
                                      </p:to>
                                    </p:set>
                                    <p:animEffect transition="in" filter="slide(fromTop)">
                                      <p:cBhvr>
                                        <p:cTn id="7" dur="500"/>
                                        <p:tgtEl>
                                          <p:spTgt spid="13517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35171">
                                            <p:txEl>
                                              <p:pRg st="0" end="0"/>
                                            </p:txEl>
                                          </p:spTgt>
                                        </p:tgtEl>
                                        <p:attrNameLst>
                                          <p:attrName>style.visibility</p:attrName>
                                        </p:attrNameLst>
                                      </p:cBhvr>
                                      <p:to>
                                        <p:strVal val="visible"/>
                                      </p:to>
                                    </p:set>
                                    <p:animEffect transition="in" filter="slide(fromTop)">
                                      <p:cBhvr>
                                        <p:cTn id="12" dur="500"/>
                                        <p:tgtEl>
                                          <p:spTgt spid="1351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35171">
                                            <p:txEl>
                                              <p:pRg st="1" end="1"/>
                                            </p:txEl>
                                          </p:spTgt>
                                        </p:tgtEl>
                                        <p:attrNameLst>
                                          <p:attrName>style.visibility</p:attrName>
                                        </p:attrNameLst>
                                      </p:cBhvr>
                                      <p:to>
                                        <p:strVal val="visible"/>
                                      </p:to>
                                    </p:set>
                                    <p:animEffect transition="in" filter="slide(fromTop)">
                                      <p:cBhvr>
                                        <p:cTn id="17" dur="500"/>
                                        <p:tgtEl>
                                          <p:spTgt spid="13517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35186">
                                            <p:txEl>
                                              <p:pRg st="0" end="0"/>
                                            </p:txEl>
                                          </p:spTgt>
                                        </p:tgtEl>
                                        <p:attrNameLst>
                                          <p:attrName>style.visibility</p:attrName>
                                        </p:attrNameLst>
                                      </p:cBhvr>
                                      <p:to>
                                        <p:strVal val="visible"/>
                                      </p:to>
                                    </p:set>
                                    <p:animEffect transition="in" filter="slide(fromLeft)">
                                      <p:cBhvr>
                                        <p:cTn id="22" dur="500"/>
                                        <p:tgtEl>
                                          <p:spTgt spid="13518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35183"/>
                                        </p:tgtEl>
                                        <p:attrNameLst>
                                          <p:attrName>style.visibility</p:attrName>
                                        </p:attrNameLst>
                                      </p:cBhvr>
                                      <p:to>
                                        <p:strVal val="visible"/>
                                      </p:to>
                                    </p:set>
                                    <p:animEffect transition="in" filter="dissolve">
                                      <p:cBhvr>
                                        <p:cTn id="27" dur="500"/>
                                        <p:tgtEl>
                                          <p:spTgt spid="135183"/>
                                        </p:tgtEl>
                                      </p:cBhvr>
                                    </p:animEffect>
                                  </p:childTnLst>
                                </p:cTn>
                              </p:par>
                            </p:childTnLst>
                          </p:cTn>
                        </p:par>
                        <p:par>
                          <p:cTn id="28" fill="hold">
                            <p:stCondLst>
                              <p:cond delay="500"/>
                            </p:stCondLst>
                            <p:childTnLst>
                              <p:par>
                                <p:cTn id="29" presetID="9" presetClass="entr" presetSubtype="0" fill="hold" nodeType="afterEffect">
                                  <p:stCondLst>
                                    <p:cond delay="0"/>
                                  </p:stCondLst>
                                  <p:childTnLst>
                                    <p:set>
                                      <p:cBhvr>
                                        <p:cTn id="30" dur="1" fill="hold">
                                          <p:stCondLst>
                                            <p:cond delay="0"/>
                                          </p:stCondLst>
                                        </p:cTn>
                                        <p:tgtEl>
                                          <p:spTgt spid="135184"/>
                                        </p:tgtEl>
                                        <p:attrNameLst>
                                          <p:attrName>style.visibility</p:attrName>
                                        </p:attrNameLst>
                                      </p:cBhvr>
                                      <p:to>
                                        <p:strVal val="visible"/>
                                      </p:to>
                                    </p:set>
                                    <p:animEffect transition="in" filter="dissolve">
                                      <p:cBhvr>
                                        <p:cTn id="31" dur="500"/>
                                        <p:tgtEl>
                                          <p:spTgt spid="135184"/>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135187">
                                            <p:txEl>
                                              <p:pRg st="0" end="0"/>
                                            </p:txEl>
                                          </p:spTgt>
                                        </p:tgtEl>
                                        <p:attrNameLst>
                                          <p:attrName>style.visibility</p:attrName>
                                        </p:attrNameLst>
                                      </p:cBhvr>
                                      <p:to>
                                        <p:strVal val="visible"/>
                                      </p:to>
                                    </p:set>
                                    <p:animEffect transition="in" filter="checkerboard(across)">
                                      <p:cBhvr>
                                        <p:cTn id="36" dur="500"/>
                                        <p:tgtEl>
                                          <p:spTgt spid="135187">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135187">
                                            <p:txEl>
                                              <p:pRg st="1" end="1"/>
                                            </p:txEl>
                                          </p:spTgt>
                                        </p:tgtEl>
                                        <p:attrNameLst>
                                          <p:attrName>style.visibility</p:attrName>
                                        </p:attrNameLst>
                                      </p:cBhvr>
                                      <p:to>
                                        <p:strVal val="visible"/>
                                      </p:to>
                                    </p:set>
                                    <p:animEffect transition="in" filter="checkerboard(across)">
                                      <p:cBhvr>
                                        <p:cTn id="41" dur="500"/>
                                        <p:tgtEl>
                                          <p:spTgt spid="1351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autoUpdateAnimBg="0"/>
      <p:bldP spid="135186" grpId="0" build="p" autoUpdateAnimBg="0"/>
      <p:bldP spid="13518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r>
              <a:rPr lang="en-US"/>
              <a:t>Lesson 1</a:t>
            </a:r>
          </a:p>
        </p:txBody>
      </p:sp>
      <p:sp>
        <p:nvSpPr>
          <p:cNvPr id="18435" name="Rectangle 3"/>
          <p:cNvSpPr>
            <a:spLocks noGrp="1" noChangeArrowheads="1"/>
          </p:cNvSpPr>
          <p:nvPr>
            <p:ph type="subTitle" idx="1"/>
          </p:nvPr>
        </p:nvSpPr>
        <p:spPr/>
        <p:txBody>
          <a:bodyPr/>
          <a:lstStyle/>
          <a:p>
            <a:r>
              <a:rPr lang="en-US"/>
              <a:t>Get started</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500" fill="hold"/>
                                        <p:tgtEl>
                                          <p:spTgt spid="18434"/>
                                        </p:tgtEl>
                                        <p:attrNameLst>
                                          <p:attrName>ppt_w</p:attrName>
                                        </p:attrNameLst>
                                      </p:cBhvr>
                                      <p:tavLst>
                                        <p:tav tm="0">
                                          <p:val>
                                            <p:fltVal val="0"/>
                                          </p:val>
                                        </p:tav>
                                        <p:tav tm="100000">
                                          <p:val>
                                            <p:strVal val="#ppt_w"/>
                                          </p:val>
                                        </p:tav>
                                      </p:tavLst>
                                    </p:anim>
                                    <p:anim calcmode="lin" valueType="num">
                                      <p:cBhvr>
                                        <p:cTn id="8" dur="500" fill="hold"/>
                                        <p:tgtEl>
                                          <p:spTgt spid="1843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Effect transition="in" filter="slide(fromBottom)">
                                      <p:cBhvr>
                                        <p:cTn id="12" dur="500"/>
                                        <p:tgtEl>
                                          <p:spTgt spid="18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build="p" autoUpdateAnimBg="0" advAuto="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p:txBody>
          <a:bodyPr/>
          <a:lstStyle/>
          <a:p>
            <a:r>
              <a:rPr lang="en-US"/>
              <a:t>Enter formulas</a:t>
            </a:r>
          </a:p>
        </p:txBody>
      </p:sp>
      <p:sp>
        <p:nvSpPr>
          <p:cNvPr id="224258" name="Rectangle 2"/>
          <p:cNvSpPr>
            <a:spLocks noGrp="1" noChangeArrowheads="1"/>
          </p:cNvSpPr>
          <p:nvPr>
            <p:ph type="title"/>
          </p:nvPr>
        </p:nvSpPr>
        <p:spPr>
          <a:xfrm>
            <a:off x="222250" y="63500"/>
            <a:ext cx="8904288" cy="614363"/>
          </a:xfrm>
        </p:spPr>
        <p:txBody>
          <a:bodyPr/>
          <a:lstStyle/>
          <a:p>
            <a:r>
              <a:rPr lang="en-US"/>
              <a:t>Find the largest or smallest value</a:t>
            </a:r>
          </a:p>
        </p:txBody>
      </p:sp>
      <p:sp>
        <p:nvSpPr>
          <p:cNvPr id="224259"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The MAX function finds the largest number in a range, and the MIN function finds the smallest number in a range. </a:t>
            </a:r>
          </a:p>
          <a:p>
            <a:pPr>
              <a:spcBef>
                <a:spcPct val="20000"/>
              </a:spcBef>
              <a:spcAft>
                <a:spcPct val="75000"/>
              </a:spcAft>
            </a:pPr>
            <a:r>
              <a:rPr lang="en-US" sz="2000"/>
              <a:t>The picture illustrates the use of MAX. </a:t>
            </a:r>
          </a:p>
        </p:txBody>
      </p:sp>
      <p:sp>
        <p:nvSpPr>
          <p:cNvPr id="224260"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24261" name="Picture 5" descr="Using the MAX function"/>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224264" name="Rectangle 8"/>
          <p:cNvSpPr>
            <a:spLocks noChangeArrowheads="1"/>
          </p:cNvSpPr>
          <p:nvPr/>
        </p:nvSpPr>
        <p:spPr bwMode="auto">
          <a:xfrm>
            <a:off x="277813" y="3994150"/>
            <a:ext cx="5926137" cy="668338"/>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To find the smallest value in the range, you would click </a:t>
            </a:r>
            <a:r>
              <a:rPr lang="en-US" b="1">
                <a:solidFill>
                  <a:srgbClr val="FFCC00"/>
                </a:solidFill>
              </a:rPr>
              <a:t>Min</a:t>
            </a:r>
            <a:r>
              <a:rPr lang="en-US">
                <a:solidFill>
                  <a:srgbClr val="FFCC00"/>
                </a:solidFill>
              </a:rPr>
              <a:t> in the list and press ENTER.</a:t>
            </a:r>
          </a:p>
        </p:txBody>
      </p:sp>
      <p:sp>
        <p:nvSpPr>
          <p:cNvPr id="224266" name="Rectangle 10"/>
          <p:cNvSpPr>
            <a:spLocks noChangeArrowheads="1"/>
          </p:cNvSpPr>
          <p:nvPr/>
        </p:nvSpPr>
        <p:spPr bwMode="auto">
          <a:xfrm>
            <a:off x="285750" y="4806950"/>
            <a:ext cx="5926138" cy="58896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The smallest value in the series is 131.75.</a:t>
            </a:r>
          </a:p>
        </p:txBody>
      </p:sp>
      <p:sp>
        <p:nvSpPr>
          <p:cNvPr id="10" name="Date Placeholder 9"/>
          <p:cNvSpPr>
            <a:spLocks noGrp="1"/>
          </p:cNvSpPr>
          <p:nvPr>
            <p:ph type="dt" sz="half" idx="10"/>
          </p:nvPr>
        </p:nvSpPr>
        <p:spPr/>
        <p:txBody>
          <a:bodyPr/>
          <a:lstStyle/>
          <a:p>
            <a:fld id="{D587162D-EF1A-4565-8739-AC4A300A51D8}" type="datetime3">
              <a:rPr lang="en-US" smtClean="0"/>
              <a:t>2 November 2007</a:t>
            </a:fld>
            <a:endParaRPr lang="en-US"/>
          </a:p>
        </p:txBody>
      </p:sp>
      <p:sp>
        <p:nvSpPr>
          <p:cNvPr id="11" name="Slide Number Placeholder 10"/>
          <p:cNvSpPr>
            <a:spLocks noGrp="1"/>
          </p:cNvSpPr>
          <p:nvPr>
            <p:ph type="sldNum" sz="quarter" idx="12"/>
          </p:nvPr>
        </p:nvSpPr>
        <p:spPr/>
        <p:txBody>
          <a:bodyPr/>
          <a:lstStyle/>
          <a:p>
            <a:fld id="{9702422F-6171-4F3B-A56D-64D45A948476}" type="slidenum">
              <a:rPr lang="en-US" smtClean="0"/>
              <a:pPr/>
              <a:t>50</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24264">
                                            <p:txEl>
                                              <p:pRg st="0" end="0"/>
                                            </p:txEl>
                                          </p:spTgt>
                                        </p:tgtEl>
                                        <p:attrNameLst>
                                          <p:attrName>style.visibility</p:attrName>
                                        </p:attrNameLst>
                                      </p:cBhvr>
                                      <p:to>
                                        <p:strVal val="visible"/>
                                      </p:to>
                                    </p:set>
                                    <p:animEffect transition="in" filter="slide(fromLeft)">
                                      <p:cBhvr>
                                        <p:cTn id="7" dur="500"/>
                                        <p:tgtEl>
                                          <p:spTgt spid="2242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24266">
                                            <p:txEl>
                                              <p:pRg st="0" end="0"/>
                                            </p:txEl>
                                          </p:spTgt>
                                        </p:tgtEl>
                                        <p:attrNameLst>
                                          <p:attrName>style.visibility</p:attrName>
                                        </p:attrNameLst>
                                      </p:cBhvr>
                                      <p:to>
                                        <p:strVal val="visible"/>
                                      </p:to>
                                    </p:set>
                                    <p:animEffect transition="in" filter="slide(fromLeft)">
                                      <p:cBhvr>
                                        <p:cTn id="12" dur="500"/>
                                        <p:tgtEl>
                                          <p:spTgt spid="22426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64" grpId="0" build="p" autoUpdateAnimBg="0" advAuto="0"/>
      <p:bldP spid="224266"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Footer Placeholder 5"/>
          <p:cNvSpPr>
            <a:spLocks noGrp="1"/>
          </p:cNvSpPr>
          <p:nvPr>
            <p:ph type="ftr" sz="quarter" idx="11"/>
          </p:nvPr>
        </p:nvSpPr>
        <p:spPr/>
        <p:txBody>
          <a:bodyPr/>
          <a:lstStyle/>
          <a:p>
            <a:r>
              <a:rPr lang="en-US"/>
              <a:t>Enter formulas</a:t>
            </a:r>
          </a:p>
        </p:txBody>
      </p:sp>
      <p:sp>
        <p:nvSpPr>
          <p:cNvPr id="139266" name="Rectangle 2"/>
          <p:cNvSpPr>
            <a:spLocks noGrp="1" noChangeArrowheads="1"/>
          </p:cNvSpPr>
          <p:nvPr>
            <p:ph type="title"/>
          </p:nvPr>
        </p:nvSpPr>
        <p:spPr>
          <a:xfrm>
            <a:off x="222250" y="63500"/>
            <a:ext cx="8904288" cy="614363"/>
          </a:xfrm>
        </p:spPr>
        <p:txBody>
          <a:bodyPr/>
          <a:lstStyle/>
          <a:p>
            <a:r>
              <a:rPr lang="en-US"/>
              <a:t>Print formulas</a:t>
            </a:r>
          </a:p>
        </p:txBody>
      </p:sp>
      <p:sp>
        <p:nvSpPr>
          <p:cNvPr id="139267"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You can print formulas and put them up on your bulletin board to remind you how to create them.</a:t>
            </a:r>
          </a:p>
          <a:p>
            <a:pPr>
              <a:spcBef>
                <a:spcPct val="20000"/>
              </a:spcBef>
              <a:spcAft>
                <a:spcPct val="75000"/>
              </a:spcAft>
            </a:pPr>
            <a:r>
              <a:rPr lang="en-US" sz="2000"/>
              <a:t>But first, you need to display the formulas on the worksheet. </a:t>
            </a:r>
          </a:p>
        </p:txBody>
      </p:sp>
      <p:sp>
        <p:nvSpPr>
          <p:cNvPr id="139271"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39274" name="Rectangle 10"/>
          <p:cNvSpPr>
            <a:spLocks noChangeArrowheads="1"/>
          </p:cNvSpPr>
          <p:nvPr/>
        </p:nvSpPr>
        <p:spPr bwMode="auto">
          <a:xfrm>
            <a:off x="277813" y="3994150"/>
            <a:ext cx="5926137" cy="4508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Here’s how: </a:t>
            </a:r>
          </a:p>
        </p:txBody>
      </p:sp>
      <p:pic>
        <p:nvPicPr>
          <p:cNvPr id="139275" name="Picture 11" descr="Formulas displayed on the worksheet"/>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139276" name="Rectangle 12"/>
          <p:cNvSpPr>
            <a:spLocks noChangeArrowheads="1"/>
          </p:cNvSpPr>
          <p:nvPr/>
        </p:nvSpPr>
        <p:spPr bwMode="auto">
          <a:xfrm>
            <a:off x="242888" y="4502150"/>
            <a:ext cx="5961062" cy="366713"/>
          </a:xfrm>
          <a:prstGeom prst="rect">
            <a:avLst/>
          </a:prstGeom>
          <a:noFill/>
          <a:ln w="9525" algn="ctr">
            <a:noFill/>
            <a:miter lim="800000"/>
            <a:headEnd/>
            <a:tailEnd/>
          </a:ln>
          <a:effectLst/>
        </p:spPr>
        <p:txBody>
          <a:bodyPr>
            <a:spAutoFit/>
          </a:bodyPr>
          <a:lstStyle/>
          <a:p>
            <a:pPr marL="288925" indent="-288925">
              <a:spcBef>
                <a:spcPct val="20000"/>
              </a:spcBef>
              <a:spcAft>
                <a:spcPct val="45000"/>
              </a:spcAft>
              <a:buFontTx/>
              <a:buAutoNum type="arabicPeriod"/>
            </a:pPr>
            <a:r>
              <a:rPr lang="en-US">
                <a:solidFill>
                  <a:srgbClr val="FFCC00"/>
                </a:solidFill>
              </a:rPr>
              <a:t>Click the </a:t>
            </a:r>
            <a:r>
              <a:rPr lang="en-US" b="1">
                <a:solidFill>
                  <a:srgbClr val="FFCC00"/>
                </a:solidFill>
              </a:rPr>
              <a:t>Formulas</a:t>
            </a:r>
            <a:r>
              <a:rPr lang="en-US">
                <a:solidFill>
                  <a:srgbClr val="FFCC00"/>
                </a:solidFill>
              </a:rPr>
              <a:t> tab.</a:t>
            </a:r>
          </a:p>
        </p:txBody>
      </p:sp>
      <p:sp>
        <p:nvSpPr>
          <p:cNvPr id="139278" name="Rectangle 14"/>
          <p:cNvSpPr>
            <a:spLocks noChangeArrowheads="1"/>
          </p:cNvSpPr>
          <p:nvPr/>
        </p:nvSpPr>
        <p:spPr bwMode="auto">
          <a:xfrm>
            <a:off x="230188" y="4943475"/>
            <a:ext cx="5961062" cy="641350"/>
          </a:xfrm>
          <a:prstGeom prst="rect">
            <a:avLst/>
          </a:prstGeom>
          <a:noFill/>
          <a:ln w="9525" algn="ctr">
            <a:noFill/>
            <a:miter lim="800000"/>
            <a:headEnd/>
            <a:tailEnd/>
          </a:ln>
          <a:effectLst/>
        </p:spPr>
        <p:txBody>
          <a:bodyPr>
            <a:spAutoFit/>
          </a:bodyPr>
          <a:lstStyle/>
          <a:p>
            <a:pPr marL="342900" indent="-342900">
              <a:spcBef>
                <a:spcPct val="20000"/>
              </a:spcBef>
              <a:spcAft>
                <a:spcPct val="45000"/>
              </a:spcAft>
              <a:buFontTx/>
              <a:buAutoNum type="arabicPeriod" startAt="2"/>
            </a:pPr>
            <a:r>
              <a:rPr lang="en-US">
                <a:solidFill>
                  <a:srgbClr val="FFCC00"/>
                </a:solidFill>
              </a:rPr>
              <a:t>In the </a:t>
            </a:r>
            <a:r>
              <a:rPr lang="en-US" b="1">
                <a:solidFill>
                  <a:srgbClr val="FFCC00"/>
                </a:solidFill>
              </a:rPr>
              <a:t>Formula Auditing </a:t>
            </a:r>
            <a:r>
              <a:rPr lang="en-US">
                <a:solidFill>
                  <a:srgbClr val="FFCC00"/>
                </a:solidFill>
              </a:rPr>
              <a:t>group, click </a:t>
            </a:r>
            <a:r>
              <a:rPr lang="en-US" b="1">
                <a:solidFill>
                  <a:srgbClr val="FFCC00"/>
                </a:solidFill>
              </a:rPr>
              <a:t>Show Formulas      </a:t>
            </a:r>
            <a:r>
              <a:rPr lang="en-US">
                <a:solidFill>
                  <a:srgbClr val="FFCC00"/>
                </a:solidFill>
              </a:rPr>
              <a:t>. </a:t>
            </a:r>
          </a:p>
        </p:txBody>
      </p:sp>
      <p:pic>
        <p:nvPicPr>
          <p:cNvPr id="139279" name="Picture 15" descr="Button image"/>
          <p:cNvPicPr>
            <a:picLocks noChangeAspect="1" noChangeArrowheads="1"/>
          </p:cNvPicPr>
          <p:nvPr/>
        </p:nvPicPr>
        <p:blipFill>
          <a:blip r:embed="rId4"/>
          <a:srcRect/>
          <a:stretch>
            <a:fillRect/>
          </a:stretch>
        </p:blipFill>
        <p:spPr bwMode="auto">
          <a:xfrm>
            <a:off x="1751013" y="5249863"/>
            <a:ext cx="284162" cy="284162"/>
          </a:xfrm>
          <a:prstGeom prst="rect">
            <a:avLst/>
          </a:prstGeom>
          <a:noFill/>
        </p:spPr>
      </p:pic>
      <p:sp>
        <p:nvSpPr>
          <p:cNvPr id="12" name="Date Placeholder 11"/>
          <p:cNvSpPr>
            <a:spLocks noGrp="1"/>
          </p:cNvSpPr>
          <p:nvPr>
            <p:ph type="dt" sz="half" idx="10"/>
          </p:nvPr>
        </p:nvSpPr>
        <p:spPr/>
        <p:txBody>
          <a:bodyPr/>
          <a:lstStyle/>
          <a:p>
            <a:fld id="{E942C5F2-FF38-49F9-824F-5C6A461B3860}" type="datetime3">
              <a:rPr lang="en-US" smtClean="0"/>
              <a:t>2 November 2007</a:t>
            </a:fld>
            <a:endParaRPr lang="en-US"/>
          </a:p>
        </p:txBody>
      </p:sp>
      <p:sp>
        <p:nvSpPr>
          <p:cNvPr id="13" name="Slide Number Placeholder 12"/>
          <p:cNvSpPr>
            <a:spLocks noGrp="1"/>
          </p:cNvSpPr>
          <p:nvPr>
            <p:ph type="sldNum" sz="quarter" idx="12"/>
          </p:nvPr>
        </p:nvSpPr>
        <p:spPr/>
        <p:txBody>
          <a:bodyPr/>
          <a:lstStyle/>
          <a:p>
            <a:fld id="{9702422F-6171-4F3B-A56D-64D45A948476}" type="slidenum">
              <a:rPr lang="en-US" smtClean="0"/>
              <a:pPr/>
              <a:t>51</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39275"/>
                                        </p:tgtEl>
                                        <p:attrNameLst>
                                          <p:attrName>style.visibility</p:attrName>
                                        </p:attrNameLst>
                                      </p:cBhvr>
                                      <p:to>
                                        <p:strVal val="visible"/>
                                      </p:to>
                                    </p:set>
                                    <p:animEffect transition="in" filter="slide(fromTop)">
                                      <p:cBhvr>
                                        <p:cTn id="7" dur="500"/>
                                        <p:tgtEl>
                                          <p:spTgt spid="13927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39267">
                                            <p:txEl>
                                              <p:pRg st="0" end="0"/>
                                            </p:txEl>
                                          </p:spTgt>
                                        </p:tgtEl>
                                        <p:attrNameLst>
                                          <p:attrName>style.visibility</p:attrName>
                                        </p:attrNameLst>
                                      </p:cBhvr>
                                      <p:to>
                                        <p:strVal val="visible"/>
                                      </p:to>
                                    </p:set>
                                    <p:animEffect transition="in" filter="slide(fromTop)">
                                      <p:cBhvr>
                                        <p:cTn id="12" dur="500"/>
                                        <p:tgtEl>
                                          <p:spTgt spid="1392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39267">
                                            <p:txEl>
                                              <p:pRg st="1" end="1"/>
                                            </p:txEl>
                                          </p:spTgt>
                                        </p:tgtEl>
                                        <p:attrNameLst>
                                          <p:attrName>style.visibility</p:attrName>
                                        </p:attrNameLst>
                                      </p:cBhvr>
                                      <p:to>
                                        <p:strVal val="visible"/>
                                      </p:to>
                                    </p:set>
                                    <p:animEffect transition="in" filter="slide(fromTop)">
                                      <p:cBhvr>
                                        <p:cTn id="17" dur="500"/>
                                        <p:tgtEl>
                                          <p:spTgt spid="13926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39274">
                                            <p:txEl>
                                              <p:pRg st="0" end="0"/>
                                            </p:txEl>
                                          </p:spTgt>
                                        </p:tgtEl>
                                        <p:attrNameLst>
                                          <p:attrName>style.visibility</p:attrName>
                                        </p:attrNameLst>
                                      </p:cBhvr>
                                      <p:to>
                                        <p:strVal val="visible"/>
                                      </p:to>
                                    </p:set>
                                    <p:animEffect transition="in" filter="slide(fromLeft)">
                                      <p:cBhvr>
                                        <p:cTn id="22" dur="500"/>
                                        <p:tgtEl>
                                          <p:spTgt spid="13927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39276">
                                            <p:txEl>
                                              <p:pRg st="0" end="0"/>
                                            </p:txEl>
                                          </p:spTgt>
                                        </p:tgtEl>
                                        <p:attrNameLst>
                                          <p:attrName>style.visibility</p:attrName>
                                        </p:attrNameLst>
                                      </p:cBhvr>
                                      <p:to>
                                        <p:strVal val="visible"/>
                                      </p:to>
                                    </p:set>
                                    <p:animEffect transition="in" filter="checkerboard(across)">
                                      <p:cBhvr>
                                        <p:cTn id="27" dur="500"/>
                                        <p:tgtEl>
                                          <p:spTgt spid="13927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39278">
                                            <p:txEl>
                                              <p:pRg st="0" end="0"/>
                                            </p:txEl>
                                          </p:spTgt>
                                        </p:tgtEl>
                                        <p:attrNameLst>
                                          <p:attrName>style.visibility</p:attrName>
                                        </p:attrNameLst>
                                      </p:cBhvr>
                                      <p:to>
                                        <p:strVal val="visible"/>
                                      </p:to>
                                    </p:set>
                                    <p:animEffect transition="in" filter="checkerboard(across)">
                                      <p:cBhvr>
                                        <p:cTn id="32" dur="500"/>
                                        <p:tgtEl>
                                          <p:spTgt spid="139278">
                                            <p:txEl>
                                              <p:pRg st="0" end="0"/>
                                            </p:txEl>
                                          </p:spTgt>
                                        </p:tgtEl>
                                      </p:cBhvr>
                                    </p:animEffect>
                                  </p:childTnLst>
                                </p:cTn>
                              </p:par>
                            </p:childTnLst>
                          </p:cTn>
                        </p:par>
                        <p:par>
                          <p:cTn id="33" fill="hold">
                            <p:stCondLst>
                              <p:cond delay="500"/>
                            </p:stCondLst>
                            <p:childTnLst>
                              <p:par>
                                <p:cTn id="34" presetID="9" presetClass="entr" presetSubtype="0" fill="hold" nodeType="afterEffect">
                                  <p:stCondLst>
                                    <p:cond delay="0"/>
                                  </p:stCondLst>
                                  <p:childTnLst>
                                    <p:set>
                                      <p:cBhvr>
                                        <p:cTn id="35" dur="1" fill="hold">
                                          <p:stCondLst>
                                            <p:cond delay="0"/>
                                          </p:stCondLst>
                                        </p:cTn>
                                        <p:tgtEl>
                                          <p:spTgt spid="139279"/>
                                        </p:tgtEl>
                                        <p:attrNameLst>
                                          <p:attrName>style.visibility</p:attrName>
                                        </p:attrNameLst>
                                      </p:cBhvr>
                                      <p:to>
                                        <p:strVal val="visible"/>
                                      </p:to>
                                    </p:set>
                                    <p:animEffect transition="in" filter="dissolve">
                                      <p:cBhvr>
                                        <p:cTn id="36" dur="500"/>
                                        <p:tgtEl>
                                          <p:spTgt spid="1392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autoUpdateAnimBg="0"/>
      <p:bldP spid="139274" grpId="0" build="p" autoUpdateAnimBg="0"/>
      <p:bldP spid="139276" grpId="0" build="p" autoUpdateAnimBg="0"/>
      <p:bldP spid="139278"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Footer Placeholder 5"/>
          <p:cNvSpPr>
            <a:spLocks noGrp="1"/>
          </p:cNvSpPr>
          <p:nvPr>
            <p:ph type="ftr" sz="quarter" idx="11"/>
          </p:nvPr>
        </p:nvSpPr>
        <p:spPr/>
        <p:txBody>
          <a:bodyPr/>
          <a:lstStyle/>
          <a:p>
            <a:r>
              <a:rPr lang="en-US"/>
              <a:t>Enter formulas</a:t>
            </a:r>
          </a:p>
        </p:txBody>
      </p:sp>
      <p:sp>
        <p:nvSpPr>
          <p:cNvPr id="226306" name="Rectangle 2"/>
          <p:cNvSpPr>
            <a:spLocks noGrp="1" noChangeArrowheads="1"/>
          </p:cNvSpPr>
          <p:nvPr>
            <p:ph type="title"/>
          </p:nvPr>
        </p:nvSpPr>
        <p:spPr>
          <a:xfrm>
            <a:off x="222250" y="63500"/>
            <a:ext cx="8904288" cy="614363"/>
          </a:xfrm>
        </p:spPr>
        <p:txBody>
          <a:bodyPr/>
          <a:lstStyle/>
          <a:p>
            <a:r>
              <a:rPr lang="en-US"/>
              <a:t>Print formulas</a:t>
            </a:r>
          </a:p>
        </p:txBody>
      </p:sp>
      <p:sp>
        <p:nvSpPr>
          <p:cNvPr id="226307"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You can print formulas and put them up on your bulletin board to remind you how to create them.</a:t>
            </a:r>
          </a:p>
          <a:p>
            <a:pPr>
              <a:spcBef>
                <a:spcPct val="20000"/>
              </a:spcBef>
              <a:spcAft>
                <a:spcPct val="75000"/>
              </a:spcAft>
            </a:pPr>
            <a:r>
              <a:rPr lang="en-US" sz="2000"/>
              <a:t>But first, you need to display the formulas on the worksheet. </a:t>
            </a:r>
          </a:p>
        </p:txBody>
      </p:sp>
      <p:sp>
        <p:nvSpPr>
          <p:cNvPr id="226308"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26309" name="Rectangle 5"/>
          <p:cNvSpPr>
            <a:spLocks noChangeArrowheads="1"/>
          </p:cNvSpPr>
          <p:nvPr/>
        </p:nvSpPr>
        <p:spPr bwMode="auto">
          <a:xfrm>
            <a:off x="277813" y="3994150"/>
            <a:ext cx="5926137" cy="4508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Here’s how: </a:t>
            </a:r>
          </a:p>
        </p:txBody>
      </p:sp>
      <p:pic>
        <p:nvPicPr>
          <p:cNvPr id="226310" name="Picture 6" descr="Formulas displayed on the worksheet"/>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226311" name="Rectangle 7"/>
          <p:cNvSpPr>
            <a:spLocks noChangeArrowheads="1"/>
          </p:cNvSpPr>
          <p:nvPr/>
        </p:nvSpPr>
        <p:spPr bwMode="auto">
          <a:xfrm>
            <a:off x="242888" y="4502150"/>
            <a:ext cx="5961062" cy="641350"/>
          </a:xfrm>
          <a:prstGeom prst="rect">
            <a:avLst/>
          </a:prstGeom>
          <a:noFill/>
          <a:ln w="9525" algn="ctr">
            <a:noFill/>
            <a:miter lim="800000"/>
            <a:headEnd/>
            <a:tailEnd/>
          </a:ln>
          <a:effectLst/>
        </p:spPr>
        <p:txBody>
          <a:bodyPr>
            <a:spAutoFit/>
          </a:bodyPr>
          <a:lstStyle/>
          <a:p>
            <a:pPr marL="342900" indent="-342900">
              <a:spcBef>
                <a:spcPct val="20000"/>
              </a:spcBef>
              <a:spcAft>
                <a:spcPct val="45000"/>
              </a:spcAft>
              <a:buFontTx/>
              <a:buAutoNum type="arabicPeriod" startAt="3"/>
            </a:pPr>
            <a:r>
              <a:rPr lang="en-US">
                <a:solidFill>
                  <a:srgbClr val="FFCC00"/>
                </a:solidFill>
              </a:rPr>
              <a:t>Click the </a:t>
            </a:r>
            <a:r>
              <a:rPr lang="en-US" b="1">
                <a:solidFill>
                  <a:srgbClr val="FFCC00"/>
                </a:solidFill>
              </a:rPr>
              <a:t>Microsoft Office Button</a:t>
            </a:r>
            <a:r>
              <a:rPr lang="en-US">
                <a:solidFill>
                  <a:srgbClr val="FFCC00"/>
                </a:solidFill>
              </a:rPr>
              <a:t>       in the upper-left corner of the Excel window, and click </a:t>
            </a:r>
            <a:r>
              <a:rPr lang="en-US" b="1">
                <a:solidFill>
                  <a:srgbClr val="FFCC00"/>
                </a:solidFill>
              </a:rPr>
              <a:t>Print</a:t>
            </a:r>
            <a:r>
              <a:rPr lang="en-US">
                <a:solidFill>
                  <a:srgbClr val="FFCC00"/>
                </a:solidFill>
              </a:rPr>
              <a:t>.</a:t>
            </a:r>
          </a:p>
        </p:txBody>
      </p:sp>
      <p:pic>
        <p:nvPicPr>
          <p:cNvPr id="226315" name="Picture 11" descr="Button image"/>
          <p:cNvPicPr>
            <a:picLocks noChangeAspect="1" noChangeArrowheads="1"/>
          </p:cNvPicPr>
          <p:nvPr/>
        </p:nvPicPr>
        <p:blipFill>
          <a:blip r:embed="rId4"/>
          <a:srcRect/>
          <a:stretch>
            <a:fillRect/>
          </a:stretch>
        </p:blipFill>
        <p:spPr bwMode="auto">
          <a:xfrm>
            <a:off x="4221163" y="4460875"/>
            <a:ext cx="338137" cy="338138"/>
          </a:xfrm>
          <a:prstGeom prst="rect">
            <a:avLst/>
          </a:prstGeom>
          <a:noFill/>
        </p:spPr>
      </p:pic>
      <p:sp>
        <p:nvSpPr>
          <p:cNvPr id="226316" name="Rectangle 12"/>
          <p:cNvSpPr>
            <a:spLocks noChangeArrowheads="1"/>
          </p:cNvSpPr>
          <p:nvPr/>
        </p:nvSpPr>
        <p:spPr bwMode="auto">
          <a:xfrm>
            <a:off x="290513" y="5375275"/>
            <a:ext cx="5029200" cy="661988"/>
          </a:xfrm>
          <a:prstGeom prst="rect">
            <a:avLst/>
          </a:prstGeom>
          <a:noFill/>
          <a:ln w="9525">
            <a:noFill/>
            <a:miter lim="800000"/>
            <a:headEnd/>
            <a:tailEnd/>
          </a:ln>
          <a:effectLst/>
        </p:spPr>
        <p:txBody>
          <a:bodyPr/>
          <a:lstStyle/>
          <a:p>
            <a:pPr>
              <a:spcBef>
                <a:spcPct val="20000"/>
              </a:spcBef>
              <a:spcAft>
                <a:spcPct val="75000"/>
              </a:spcAft>
            </a:pPr>
            <a:r>
              <a:rPr lang="en-US" b="1">
                <a:solidFill>
                  <a:srgbClr val="FFCC00"/>
                </a:solidFill>
              </a:rPr>
              <a:t>Tip</a:t>
            </a:r>
            <a:r>
              <a:rPr lang="en-US">
                <a:solidFill>
                  <a:srgbClr val="FFCC00"/>
                </a:solidFill>
              </a:rPr>
              <a:t>: You can also press CTRL+` to display and hide formulas.</a:t>
            </a:r>
          </a:p>
        </p:txBody>
      </p:sp>
      <p:sp>
        <p:nvSpPr>
          <p:cNvPr id="12" name="Date Placeholder 11"/>
          <p:cNvSpPr>
            <a:spLocks noGrp="1"/>
          </p:cNvSpPr>
          <p:nvPr>
            <p:ph type="dt" sz="half" idx="10"/>
          </p:nvPr>
        </p:nvSpPr>
        <p:spPr/>
        <p:txBody>
          <a:bodyPr/>
          <a:lstStyle/>
          <a:p>
            <a:fld id="{386659B5-3429-4A8F-B36A-1684260D4BE5}" type="datetime3">
              <a:rPr lang="en-US" smtClean="0"/>
              <a:t>2 November 2007</a:t>
            </a:fld>
            <a:endParaRPr lang="en-US"/>
          </a:p>
        </p:txBody>
      </p:sp>
      <p:sp>
        <p:nvSpPr>
          <p:cNvPr id="13" name="Slide Number Placeholder 12"/>
          <p:cNvSpPr>
            <a:spLocks noGrp="1"/>
          </p:cNvSpPr>
          <p:nvPr>
            <p:ph type="sldNum" sz="quarter" idx="12"/>
          </p:nvPr>
        </p:nvSpPr>
        <p:spPr/>
        <p:txBody>
          <a:bodyPr/>
          <a:lstStyle/>
          <a:p>
            <a:fld id="{9702422F-6171-4F3B-A56D-64D45A948476}" type="slidenum">
              <a:rPr lang="en-US" smtClean="0"/>
              <a:pPr/>
              <a:t>52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26311">
                                            <p:txEl>
                                              <p:pRg st="0" end="0"/>
                                            </p:txEl>
                                          </p:spTgt>
                                        </p:tgtEl>
                                        <p:attrNameLst>
                                          <p:attrName>style.visibility</p:attrName>
                                        </p:attrNameLst>
                                      </p:cBhvr>
                                      <p:to>
                                        <p:strVal val="visible"/>
                                      </p:to>
                                    </p:set>
                                    <p:animEffect transition="in" filter="checkerboard(across)">
                                      <p:cBhvr>
                                        <p:cTn id="7" dur="500"/>
                                        <p:tgtEl>
                                          <p:spTgt spid="226311">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26315"/>
                                        </p:tgtEl>
                                        <p:attrNameLst>
                                          <p:attrName>style.visibility</p:attrName>
                                        </p:attrNameLst>
                                      </p:cBhvr>
                                      <p:to>
                                        <p:strVal val="visible"/>
                                      </p:to>
                                    </p:set>
                                    <p:animEffect transition="in" filter="dissolve">
                                      <p:cBhvr>
                                        <p:cTn id="11" dur="500"/>
                                        <p:tgtEl>
                                          <p:spTgt spid="226315"/>
                                        </p:tgtEl>
                                      </p:cBhvr>
                                    </p:animEffect>
                                  </p:childTnLst>
                                </p:cTn>
                              </p:par>
                            </p:childTnLst>
                          </p:cTn>
                        </p:par>
                      </p:childTnLst>
                    </p:cTn>
                  </p:par>
                  <p:par>
                    <p:cTn id="12" fill="hold">
                      <p:stCondLst>
                        <p:cond delay="indefinite"/>
                      </p:stCondLst>
                      <p:childTnLst>
                        <p:par>
                          <p:cTn id="13" fill="hold">
                            <p:stCondLst>
                              <p:cond delay="0"/>
                            </p:stCondLst>
                            <p:childTnLst>
                              <p:par>
                                <p:cTn id="14" presetID="12" presetClass="entr" presetSubtype="8" fill="hold" grpId="0" nodeType="clickEffect">
                                  <p:stCondLst>
                                    <p:cond delay="0"/>
                                  </p:stCondLst>
                                  <p:childTnLst>
                                    <p:set>
                                      <p:cBhvr>
                                        <p:cTn id="15" dur="1" fill="hold">
                                          <p:stCondLst>
                                            <p:cond delay="0"/>
                                          </p:stCondLst>
                                        </p:cTn>
                                        <p:tgtEl>
                                          <p:spTgt spid="226316">
                                            <p:txEl>
                                              <p:pRg st="0" end="0"/>
                                            </p:txEl>
                                          </p:spTgt>
                                        </p:tgtEl>
                                        <p:attrNameLst>
                                          <p:attrName>style.visibility</p:attrName>
                                        </p:attrNameLst>
                                      </p:cBhvr>
                                      <p:to>
                                        <p:strVal val="visible"/>
                                      </p:to>
                                    </p:set>
                                    <p:animEffect transition="in" filter="slide(fromLeft)">
                                      <p:cBhvr>
                                        <p:cTn id="16" dur="500"/>
                                        <p:tgtEl>
                                          <p:spTgt spid="2263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6311" grpId="0" build="p" autoUpdateAnimBg="0" advAuto="0"/>
      <p:bldP spid="226316"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p:txBody>
          <a:bodyPr/>
          <a:lstStyle/>
          <a:p>
            <a:r>
              <a:rPr lang="en-US"/>
              <a:t>Enter formulas</a:t>
            </a:r>
          </a:p>
        </p:txBody>
      </p:sp>
      <p:sp>
        <p:nvSpPr>
          <p:cNvPr id="143362" name="Rectangle 2"/>
          <p:cNvSpPr>
            <a:spLocks noGrp="1" noChangeArrowheads="1"/>
          </p:cNvSpPr>
          <p:nvPr>
            <p:ph type="title"/>
          </p:nvPr>
        </p:nvSpPr>
        <p:spPr>
          <a:xfrm>
            <a:off x="239713" y="63500"/>
            <a:ext cx="8904287" cy="614363"/>
          </a:xfrm>
        </p:spPr>
        <p:txBody>
          <a:bodyPr/>
          <a:lstStyle/>
          <a:p>
            <a:r>
              <a:rPr lang="en-US"/>
              <a:t>What’s that funny thing in my worksheet?</a:t>
            </a:r>
          </a:p>
        </p:txBody>
      </p:sp>
      <p:sp>
        <p:nvSpPr>
          <p:cNvPr id="143363"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Sometimes Excel can’t calculate a formula because the formula contains an error.</a:t>
            </a:r>
          </a:p>
          <a:p>
            <a:pPr>
              <a:spcBef>
                <a:spcPct val="20000"/>
              </a:spcBef>
              <a:spcAft>
                <a:spcPct val="75000"/>
              </a:spcAft>
            </a:pPr>
            <a:r>
              <a:rPr lang="en-US" sz="2000"/>
              <a:t>If that happens, you’ll see an error value in a cell instead of a result.</a:t>
            </a:r>
          </a:p>
        </p:txBody>
      </p:sp>
      <p:sp>
        <p:nvSpPr>
          <p:cNvPr id="143364"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43366" name="Rectangle 6"/>
          <p:cNvSpPr>
            <a:spLocks noChangeArrowheads="1"/>
          </p:cNvSpPr>
          <p:nvPr/>
        </p:nvSpPr>
        <p:spPr bwMode="auto">
          <a:xfrm>
            <a:off x="242888" y="4502150"/>
            <a:ext cx="5961062" cy="1190625"/>
          </a:xfrm>
          <a:prstGeom prst="rect">
            <a:avLst/>
          </a:prstGeom>
          <a:noFill/>
          <a:ln w="9525" algn="ctr">
            <a:noFill/>
            <a:miter lim="800000"/>
            <a:headEnd/>
            <a:tailEnd/>
          </a:ln>
          <a:effectLst/>
        </p:spPr>
        <p:txBody>
          <a:bodyPr>
            <a:spAutoFit/>
          </a:bodyPr>
          <a:lstStyle/>
          <a:p>
            <a:pPr marL="288925" indent="-288925">
              <a:spcBef>
                <a:spcPct val="20000"/>
              </a:spcBef>
              <a:spcAft>
                <a:spcPct val="45000"/>
              </a:spcAft>
              <a:buFontTx/>
              <a:buChar char="•"/>
            </a:pPr>
            <a:r>
              <a:rPr lang="en-US" b="1">
                <a:solidFill>
                  <a:srgbClr val="FFCC00"/>
                </a:solidFill>
              </a:rPr>
              <a:t>####</a:t>
            </a:r>
            <a:r>
              <a:rPr lang="en-US">
                <a:solidFill>
                  <a:srgbClr val="FFCC00"/>
                </a:solidFill>
              </a:rPr>
              <a:t>   The column isn’t wide enough to display the contents of the cell. To fix the problem, you can increase column width, shrink the contents to fit the column, or apply a different number format. </a:t>
            </a:r>
            <a:endParaRPr lang="en-US" b="1">
              <a:solidFill>
                <a:srgbClr val="FFCC00"/>
              </a:solidFill>
            </a:endParaRPr>
          </a:p>
        </p:txBody>
      </p:sp>
      <p:sp>
        <p:nvSpPr>
          <p:cNvPr id="143367" name="Rectangle 7"/>
          <p:cNvSpPr>
            <a:spLocks noChangeArrowheads="1"/>
          </p:cNvSpPr>
          <p:nvPr/>
        </p:nvSpPr>
        <p:spPr bwMode="auto">
          <a:xfrm>
            <a:off x="242888" y="4019550"/>
            <a:ext cx="5934075" cy="401638"/>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Here are three common error values:</a:t>
            </a:r>
          </a:p>
        </p:txBody>
      </p:sp>
      <p:pic>
        <p:nvPicPr>
          <p:cNvPr id="143368" name="Picture 8" descr="Formula error"/>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10" name="Date Placeholder 9"/>
          <p:cNvSpPr>
            <a:spLocks noGrp="1"/>
          </p:cNvSpPr>
          <p:nvPr>
            <p:ph type="dt" sz="half" idx="10"/>
          </p:nvPr>
        </p:nvSpPr>
        <p:spPr/>
        <p:txBody>
          <a:bodyPr/>
          <a:lstStyle/>
          <a:p>
            <a:fld id="{3FE4E987-E6C9-4656-A1F6-1CAE340FFC08}" type="datetime3">
              <a:rPr lang="en-US" smtClean="0"/>
              <a:t>2 November 2007</a:t>
            </a:fld>
            <a:endParaRPr lang="en-US"/>
          </a:p>
        </p:txBody>
      </p:sp>
      <p:sp>
        <p:nvSpPr>
          <p:cNvPr id="11" name="Slide Number Placeholder 10"/>
          <p:cNvSpPr>
            <a:spLocks noGrp="1"/>
          </p:cNvSpPr>
          <p:nvPr>
            <p:ph type="sldNum" sz="quarter" idx="12"/>
          </p:nvPr>
        </p:nvSpPr>
        <p:spPr/>
        <p:txBody>
          <a:bodyPr/>
          <a:lstStyle/>
          <a:p>
            <a:fld id="{9702422F-6171-4F3B-A56D-64D45A948476}" type="slidenum">
              <a:rPr lang="en-US" smtClean="0"/>
              <a:pPr/>
              <a:t>53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43368"/>
                                        </p:tgtEl>
                                        <p:attrNameLst>
                                          <p:attrName>style.visibility</p:attrName>
                                        </p:attrNameLst>
                                      </p:cBhvr>
                                      <p:to>
                                        <p:strVal val="visible"/>
                                      </p:to>
                                    </p:set>
                                    <p:animEffect transition="in" filter="slide(fromTop)">
                                      <p:cBhvr>
                                        <p:cTn id="7" dur="500"/>
                                        <p:tgtEl>
                                          <p:spTgt spid="14336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43363">
                                            <p:txEl>
                                              <p:pRg st="0" end="0"/>
                                            </p:txEl>
                                          </p:spTgt>
                                        </p:tgtEl>
                                        <p:attrNameLst>
                                          <p:attrName>style.visibility</p:attrName>
                                        </p:attrNameLst>
                                      </p:cBhvr>
                                      <p:to>
                                        <p:strVal val="visible"/>
                                      </p:to>
                                    </p:set>
                                    <p:animEffect transition="in" filter="slide(fromTop)">
                                      <p:cBhvr>
                                        <p:cTn id="12" dur="500"/>
                                        <p:tgtEl>
                                          <p:spTgt spid="1433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43363">
                                            <p:txEl>
                                              <p:pRg st="1" end="1"/>
                                            </p:txEl>
                                          </p:spTgt>
                                        </p:tgtEl>
                                        <p:attrNameLst>
                                          <p:attrName>style.visibility</p:attrName>
                                        </p:attrNameLst>
                                      </p:cBhvr>
                                      <p:to>
                                        <p:strVal val="visible"/>
                                      </p:to>
                                    </p:set>
                                    <p:animEffect transition="in" filter="slide(fromTop)">
                                      <p:cBhvr>
                                        <p:cTn id="17" dur="500"/>
                                        <p:tgtEl>
                                          <p:spTgt spid="14336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43367">
                                            <p:txEl>
                                              <p:pRg st="0" end="0"/>
                                            </p:txEl>
                                          </p:spTgt>
                                        </p:tgtEl>
                                        <p:attrNameLst>
                                          <p:attrName>style.visibility</p:attrName>
                                        </p:attrNameLst>
                                      </p:cBhvr>
                                      <p:to>
                                        <p:strVal val="visible"/>
                                      </p:to>
                                    </p:set>
                                    <p:animEffect transition="in" filter="slide(fromLeft)">
                                      <p:cBhvr>
                                        <p:cTn id="22" dur="500"/>
                                        <p:tgtEl>
                                          <p:spTgt spid="143367">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43366">
                                            <p:txEl>
                                              <p:pRg st="0" end="0"/>
                                            </p:txEl>
                                          </p:spTgt>
                                        </p:tgtEl>
                                        <p:attrNameLst>
                                          <p:attrName>style.visibility</p:attrName>
                                        </p:attrNameLst>
                                      </p:cBhvr>
                                      <p:to>
                                        <p:strVal val="visible"/>
                                      </p:to>
                                    </p:set>
                                    <p:animEffect transition="in" filter="checkerboard(across)">
                                      <p:cBhvr>
                                        <p:cTn id="27" dur="500"/>
                                        <p:tgtEl>
                                          <p:spTgt spid="14336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build="p" autoUpdateAnimBg="0"/>
      <p:bldP spid="143366" grpId="0" build="p" autoUpdateAnimBg="0"/>
      <p:bldP spid="143367"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a:t>Enter formulas</a:t>
            </a:r>
          </a:p>
        </p:txBody>
      </p:sp>
      <p:sp>
        <p:nvSpPr>
          <p:cNvPr id="228354" name="Rectangle 2"/>
          <p:cNvSpPr>
            <a:spLocks noGrp="1" noChangeArrowheads="1"/>
          </p:cNvSpPr>
          <p:nvPr>
            <p:ph type="title"/>
          </p:nvPr>
        </p:nvSpPr>
        <p:spPr>
          <a:xfrm>
            <a:off x="239713" y="63500"/>
            <a:ext cx="8904287" cy="614363"/>
          </a:xfrm>
        </p:spPr>
        <p:txBody>
          <a:bodyPr/>
          <a:lstStyle/>
          <a:p>
            <a:r>
              <a:rPr lang="en-US"/>
              <a:t>What’s that funny thing in my worksheet?</a:t>
            </a:r>
          </a:p>
        </p:txBody>
      </p:sp>
      <p:sp>
        <p:nvSpPr>
          <p:cNvPr id="228355"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Sometimes Excel can’t calculate a formula because the formula contains an error.</a:t>
            </a:r>
          </a:p>
          <a:p>
            <a:pPr>
              <a:spcBef>
                <a:spcPct val="20000"/>
              </a:spcBef>
              <a:spcAft>
                <a:spcPct val="75000"/>
              </a:spcAft>
            </a:pPr>
            <a:r>
              <a:rPr lang="en-US" sz="2000"/>
              <a:t>If that happens, you’ll see an error value in a cell instead of a result.</a:t>
            </a:r>
          </a:p>
        </p:txBody>
      </p:sp>
      <p:sp>
        <p:nvSpPr>
          <p:cNvPr id="228356"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28357" name="Rectangle 5"/>
          <p:cNvSpPr>
            <a:spLocks noChangeArrowheads="1"/>
          </p:cNvSpPr>
          <p:nvPr/>
        </p:nvSpPr>
        <p:spPr bwMode="auto">
          <a:xfrm>
            <a:off x="242888" y="4502150"/>
            <a:ext cx="5961062" cy="641350"/>
          </a:xfrm>
          <a:prstGeom prst="rect">
            <a:avLst/>
          </a:prstGeom>
          <a:noFill/>
          <a:ln w="9525" algn="ctr">
            <a:noFill/>
            <a:miter lim="800000"/>
            <a:headEnd/>
            <a:tailEnd/>
          </a:ln>
          <a:effectLst/>
        </p:spPr>
        <p:txBody>
          <a:bodyPr>
            <a:spAutoFit/>
          </a:bodyPr>
          <a:lstStyle/>
          <a:p>
            <a:pPr marL="288925" indent="-288925">
              <a:spcBef>
                <a:spcPct val="20000"/>
              </a:spcBef>
              <a:spcAft>
                <a:spcPct val="45000"/>
              </a:spcAft>
              <a:buFontTx/>
              <a:buChar char="•"/>
            </a:pPr>
            <a:r>
              <a:rPr lang="en-US" b="1">
                <a:solidFill>
                  <a:srgbClr val="FFCC00"/>
                </a:solidFill>
              </a:rPr>
              <a:t>#REF!   </a:t>
            </a:r>
            <a:r>
              <a:rPr lang="en-US">
                <a:solidFill>
                  <a:srgbClr val="FFCC00"/>
                </a:solidFill>
              </a:rPr>
              <a:t>A cell reference isn’t valid. Cells may have been deleted or pasted over. </a:t>
            </a:r>
            <a:endParaRPr lang="en-US" b="1">
              <a:solidFill>
                <a:srgbClr val="FFCC00"/>
              </a:solidFill>
            </a:endParaRPr>
          </a:p>
        </p:txBody>
      </p:sp>
      <p:sp>
        <p:nvSpPr>
          <p:cNvPr id="228358" name="Rectangle 6"/>
          <p:cNvSpPr>
            <a:spLocks noChangeArrowheads="1"/>
          </p:cNvSpPr>
          <p:nvPr/>
        </p:nvSpPr>
        <p:spPr bwMode="auto">
          <a:xfrm>
            <a:off x="242888" y="4019550"/>
            <a:ext cx="5934075" cy="401638"/>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Here are three common error values:</a:t>
            </a:r>
          </a:p>
        </p:txBody>
      </p:sp>
      <p:pic>
        <p:nvPicPr>
          <p:cNvPr id="228359" name="Picture 7" descr="Formula error"/>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228360" name="Rectangle 8"/>
          <p:cNvSpPr>
            <a:spLocks noChangeArrowheads="1"/>
          </p:cNvSpPr>
          <p:nvPr/>
        </p:nvSpPr>
        <p:spPr bwMode="auto">
          <a:xfrm>
            <a:off x="250825" y="5232400"/>
            <a:ext cx="5961063" cy="641350"/>
          </a:xfrm>
          <a:prstGeom prst="rect">
            <a:avLst/>
          </a:prstGeom>
          <a:noFill/>
          <a:ln w="9525" algn="ctr">
            <a:noFill/>
            <a:miter lim="800000"/>
            <a:headEnd/>
            <a:tailEnd/>
          </a:ln>
          <a:effectLst/>
        </p:spPr>
        <p:txBody>
          <a:bodyPr>
            <a:spAutoFit/>
          </a:bodyPr>
          <a:lstStyle/>
          <a:p>
            <a:pPr marL="288925" indent="-288925">
              <a:spcBef>
                <a:spcPct val="20000"/>
              </a:spcBef>
              <a:spcAft>
                <a:spcPct val="45000"/>
              </a:spcAft>
              <a:buFontTx/>
              <a:buChar char="•"/>
            </a:pPr>
            <a:r>
              <a:rPr lang="en-US" b="1">
                <a:solidFill>
                  <a:srgbClr val="FFCC00"/>
                </a:solidFill>
              </a:rPr>
              <a:t>#NAME?</a:t>
            </a:r>
            <a:r>
              <a:rPr lang="en-US">
                <a:solidFill>
                  <a:srgbClr val="FFCC00"/>
                </a:solidFill>
              </a:rPr>
              <a:t>   You may have misspelled a function name or used a name that Excel doesn’t recognize.  </a:t>
            </a:r>
            <a:endParaRPr lang="en-US" b="1">
              <a:solidFill>
                <a:srgbClr val="FFCC00"/>
              </a:solidFill>
            </a:endParaRPr>
          </a:p>
        </p:txBody>
      </p:sp>
      <p:sp>
        <p:nvSpPr>
          <p:cNvPr id="11" name="Date Placeholder 10"/>
          <p:cNvSpPr>
            <a:spLocks noGrp="1"/>
          </p:cNvSpPr>
          <p:nvPr>
            <p:ph type="dt" sz="half" idx="10"/>
          </p:nvPr>
        </p:nvSpPr>
        <p:spPr/>
        <p:txBody>
          <a:bodyPr/>
          <a:lstStyle/>
          <a:p>
            <a:fld id="{996FC6BB-A76C-4BCE-9D27-4765B1ABF343}" type="datetime3">
              <a:rPr lang="en-US" smtClean="0"/>
              <a:t>2 November 2007</a:t>
            </a:fld>
            <a:endParaRPr lang="en-US"/>
          </a:p>
        </p:txBody>
      </p:sp>
      <p:sp>
        <p:nvSpPr>
          <p:cNvPr id="12" name="Slide Number Placeholder 11"/>
          <p:cNvSpPr>
            <a:spLocks noGrp="1"/>
          </p:cNvSpPr>
          <p:nvPr>
            <p:ph type="sldNum" sz="quarter" idx="12"/>
          </p:nvPr>
        </p:nvSpPr>
        <p:spPr/>
        <p:txBody>
          <a:bodyPr/>
          <a:lstStyle/>
          <a:p>
            <a:fld id="{9702422F-6171-4F3B-A56D-64D45A948476}" type="slidenum">
              <a:rPr lang="en-US" smtClean="0"/>
              <a:pPr/>
              <a:t>54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28357">
                                            <p:txEl>
                                              <p:pRg st="0" end="0"/>
                                            </p:txEl>
                                          </p:spTgt>
                                        </p:tgtEl>
                                        <p:attrNameLst>
                                          <p:attrName>style.visibility</p:attrName>
                                        </p:attrNameLst>
                                      </p:cBhvr>
                                      <p:to>
                                        <p:strVal val="visible"/>
                                      </p:to>
                                    </p:set>
                                    <p:animEffect transition="in" filter="checkerboard(across)">
                                      <p:cBhvr>
                                        <p:cTn id="7" dur="500"/>
                                        <p:tgtEl>
                                          <p:spTgt spid="2283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28360">
                                            <p:txEl>
                                              <p:pRg st="0" end="0"/>
                                            </p:txEl>
                                          </p:spTgt>
                                        </p:tgtEl>
                                        <p:attrNameLst>
                                          <p:attrName>style.visibility</p:attrName>
                                        </p:attrNameLst>
                                      </p:cBhvr>
                                      <p:to>
                                        <p:strVal val="visible"/>
                                      </p:to>
                                    </p:set>
                                    <p:animEffect transition="in" filter="checkerboard(across)">
                                      <p:cBhvr>
                                        <p:cTn id="12" dur="500"/>
                                        <p:tgtEl>
                                          <p:spTgt spid="22836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8357" grpId="0" build="p" autoUpdateAnimBg="0" advAuto="0"/>
      <p:bldP spid="228360"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p:txBody>
          <a:bodyPr/>
          <a:lstStyle/>
          <a:p>
            <a:r>
              <a:rPr lang="en-US"/>
              <a:t>Enter formulas</a:t>
            </a:r>
          </a:p>
        </p:txBody>
      </p:sp>
      <p:sp>
        <p:nvSpPr>
          <p:cNvPr id="145410" name="Rectangle 2"/>
          <p:cNvSpPr>
            <a:spLocks noGrp="1" noChangeArrowheads="1"/>
          </p:cNvSpPr>
          <p:nvPr>
            <p:ph type="title"/>
          </p:nvPr>
        </p:nvSpPr>
        <p:spPr>
          <a:xfrm>
            <a:off x="222250" y="63500"/>
            <a:ext cx="8904288" cy="614363"/>
          </a:xfrm>
        </p:spPr>
        <p:txBody>
          <a:bodyPr/>
          <a:lstStyle/>
          <a:p>
            <a:r>
              <a:rPr lang="en-US"/>
              <a:t>Find more functions</a:t>
            </a:r>
          </a:p>
        </p:txBody>
      </p:sp>
      <p:sp>
        <p:nvSpPr>
          <p:cNvPr id="145411"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Excel offers many other useful functions, such as date and time functions and functions you can use to manipulate text. </a:t>
            </a:r>
          </a:p>
          <a:p>
            <a:pPr>
              <a:spcBef>
                <a:spcPct val="20000"/>
              </a:spcBef>
              <a:spcAft>
                <a:spcPct val="75000"/>
              </a:spcAft>
            </a:pPr>
            <a:endParaRPr lang="en-US" sz="2000"/>
          </a:p>
        </p:txBody>
      </p:sp>
      <p:sp>
        <p:nvSpPr>
          <p:cNvPr id="145412"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45414" name="Rectangle 6"/>
          <p:cNvSpPr>
            <a:spLocks noChangeArrowheads="1"/>
          </p:cNvSpPr>
          <p:nvPr/>
        </p:nvSpPr>
        <p:spPr bwMode="auto">
          <a:xfrm>
            <a:off x="242888" y="4419600"/>
            <a:ext cx="5961062" cy="1712913"/>
          </a:xfrm>
          <a:prstGeom prst="rect">
            <a:avLst/>
          </a:prstGeom>
          <a:noFill/>
          <a:ln w="9525" algn="ctr">
            <a:noFill/>
            <a:miter lim="800000"/>
            <a:headEnd/>
            <a:tailEnd/>
          </a:ln>
          <a:effectLst/>
        </p:spPr>
        <p:txBody>
          <a:bodyPr>
            <a:spAutoFit/>
          </a:bodyPr>
          <a:lstStyle/>
          <a:p>
            <a:pPr marL="342900" indent="-342900">
              <a:spcBef>
                <a:spcPct val="20000"/>
              </a:spcBef>
              <a:spcAft>
                <a:spcPct val="25000"/>
              </a:spcAft>
              <a:buFontTx/>
              <a:buAutoNum type="arabicPeriod"/>
            </a:pPr>
            <a:r>
              <a:rPr lang="en-US">
                <a:solidFill>
                  <a:srgbClr val="FFCC00"/>
                </a:solidFill>
              </a:rPr>
              <a:t>Click the </a:t>
            </a:r>
            <a:r>
              <a:rPr lang="en-US" b="1">
                <a:solidFill>
                  <a:srgbClr val="FFCC00"/>
                </a:solidFill>
              </a:rPr>
              <a:t>Sum</a:t>
            </a:r>
            <a:r>
              <a:rPr lang="en-US">
                <a:solidFill>
                  <a:srgbClr val="FFCC00"/>
                </a:solidFill>
              </a:rPr>
              <a:t> button in the </a:t>
            </a:r>
            <a:r>
              <a:rPr lang="en-US" b="1">
                <a:solidFill>
                  <a:srgbClr val="FFCC00"/>
                </a:solidFill>
              </a:rPr>
              <a:t>Editing</a:t>
            </a:r>
            <a:r>
              <a:rPr lang="en-US">
                <a:solidFill>
                  <a:srgbClr val="FFCC00"/>
                </a:solidFill>
              </a:rPr>
              <a:t> group on the </a:t>
            </a:r>
            <a:r>
              <a:rPr lang="en-US" b="1">
                <a:solidFill>
                  <a:srgbClr val="FFCC00"/>
                </a:solidFill>
              </a:rPr>
              <a:t>Home</a:t>
            </a:r>
            <a:r>
              <a:rPr lang="en-US">
                <a:solidFill>
                  <a:srgbClr val="FFCC00"/>
                </a:solidFill>
              </a:rPr>
              <a:t> tab.</a:t>
            </a:r>
          </a:p>
          <a:p>
            <a:pPr marL="342900" indent="-342900">
              <a:spcBef>
                <a:spcPct val="20000"/>
              </a:spcBef>
              <a:spcAft>
                <a:spcPct val="25000"/>
              </a:spcAft>
              <a:buFontTx/>
              <a:buAutoNum type="arabicPeriod"/>
            </a:pPr>
            <a:r>
              <a:rPr lang="en-US">
                <a:solidFill>
                  <a:srgbClr val="FFCC00"/>
                </a:solidFill>
              </a:rPr>
              <a:t>Click </a:t>
            </a:r>
            <a:r>
              <a:rPr lang="en-US" b="1">
                <a:solidFill>
                  <a:srgbClr val="FFCC00"/>
                </a:solidFill>
              </a:rPr>
              <a:t>More Functions</a:t>
            </a:r>
            <a:r>
              <a:rPr lang="en-US">
                <a:solidFill>
                  <a:srgbClr val="FFCC00"/>
                </a:solidFill>
              </a:rPr>
              <a:t> in the list. </a:t>
            </a:r>
          </a:p>
          <a:p>
            <a:pPr marL="342900" indent="-342900">
              <a:spcBef>
                <a:spcPct val="20000"/>
              </a:spcBef>
              <a:spcAft>
                <a:spcPct val="25000"/>
              </a:spcAft>
              <a:buFontTx/>
              <a:buAutoNum type="arabicPeriod"/>
            </a:pPr>
            <a:r>
              <a:rPr lang="en-US">
                <a:solidFill>
                  <a:srgbClr val="FFCC00"/>
                </a:solidFill>
              </a:rPr>
              <a:t>In the </a:t>
            </a:r>
            <a:r>
              <a:rPr lang="en-US" b="1">
                <a:solidFill>
                  <a:srgbClr val="FFCC00"/>
                </a:solidFill>
              </a:rPr>
              <a:t>Insert Function</a:t>
            </a:r>
            <a:r>
              <a:rPr lang="en-US">
                <a:solidFill>
                  <a:srgbClr val="FFCC00"/>
                </a:solidFill>
              </a:rPr>
              <a:t> dialog box that opens, you can search for a function.</a:t>
            </a:r>
          </a:p>
        </p:txBody>
      </p:sp>
      <p:sp>
        <p:nvSpPr>
          <p:cNvPr id="145415" name="Rectangle 7"/>
          <p:cNvSpPr>
            <a:spLocks noChangeArrowheads="1"/>
          </p:cNvSpPr>
          <p:nvPr/>
        </p:nvSpPr>
        <p:spPr bwMode="auto">
          <a:xfrm>
            <a:off x="242888" y="4019550"/>
            <a:ext cx="5934075" cy="401638"/>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To see all the other functions:</a:t>
            </a:r>
          </a:p>
        </p:txBody>
      </p:sp>
      <p:pic>
        <p:nvPicPr>
          <p:cNvPr id="145416" name="Picture 8" descr="Insert Function dialog box"/>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10" name="Date Placeholder 9"/>
          <p:cNvSpPr>
            <a:spLocks noGrp="1"/>
          </p:cNvSpPr>
          <p:nvPr>
            <p:ph type="dt" sz="half" idx="10"/>
          </p:nvPr>
        </p:nvSpPr>
        <p:spPr/>
        <p:txBody>
          <a:bodyPr/>
          <a:lstStyle/>
          <a:p>
            <a:fld id="{61F6F391-CAF1-467E-B20E-09DD6176AAF1}" type="datetime3">
              <a:rPr lang="en-US" smtClean="0"/>
              <a:t>2 November 2007</a:t>
            </a:fld>
            <a:endParaRPr lang="en-US"/>
          </a:p>
        </p:txBody>
      </p:sp>
      <p:sp>
        <p:nvSpPr>
          <p:cNvPr id="11" name="Slide Number Placeholder 10"/>
          <p:cNvSpPr>
            <a:spLocks noGrp="1"/>
          </p:cNvSpPr>
          <p:nvPr>
            <p:ph type="sldNum" sz="quarter" idx="12"/>
          </p:nvPr>
        </p:nvSpPr>
        <p:spPr/>
        <p:txBody>
          <a:bodyPr/>
          <a:lstStyle/>
          <a:p>
            <a:fld id="{9702422F-6171-4F3B-A56D-64D45A948476}" type="slidenum">
              <a:rPr lang="en-US" smtClean="0"/>
              <a:pPr/>
              <a:t>55</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45416"/>
                                        </p:tgtEl>
                                        <p:attrNameLst>
                                          <p:attrName>style.visibility</p:attrName>
                                        </p:attrNameLst>
                                      </p:cBhvr>
                                      <p:to>
                                        <p:strVal val="visible"/>
                                      </p:to>
                                    </p:set>
                                    <p:animEffect transition="in" filter="slide(fromTop)">
                                      <p:cBhvr>
                                        <p:cTn id="7" dur="500"/>
                                        <p:tgtEl>
                                          <p:spTgt spid="14541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45411"/>
                                        </p:tgtEl>
                                        <p:attrNameLst>
                                          <p:attrName>style.visibility</p:attrName>
                                        </p:attrNameLst>
                                      </p:cBhvr>
                                      <p:to>
                                        <p:strVal val="visible"/>
                                      </p:to>
                                    </p:set>
                                    <p:animEffect transition="in" filter="slide(fromTop)">
                                      <p:cBhvr>
                                        <p:cTn id="12" dur="500"/>
                                        <p:tgtEl>
                                          <p:spTgt spid="14541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45415">
                                            <p:txEl>
                                              <p:pRg st="0" end="0"/>
                                            </p:txEl>
                                          </p:spTgt>
                                        </p:tgtEl>
                                        <p:attrNameLst>
                                          <p:attrName>style.visibility</p:attrName>
                                        </p:attrNameLst>
                                      </p:cBhvr>
                                      <p:to>
                                        <p:strVal val="visible"/>
                                      </p:to>
                                    </p:set>
                                    <p:animEffect transition="in" filter="slide(fromLeft)">
                                      <p:cBhvr>
                                        <p:cTn id="17" dur="500"/>
                                        <p:tgtEl>
                                          <p:spTgt spid="14541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45414">
                                            <p:txEl>
                                              <p:pRg st="0" end="0"/>
                                            </p:txEl>
                                          </p:spTgt>
                                        </p:tgtEl>
                                        <p:attrNameLst>
                                          <p:attrName>style.visibility</p:attrName>
                                        </p:attrNameLst>
                                      </p:cBhvr>
                                      <p:to>
                                        <p:strVal val="visible"/>
                                      </p:to>
                                    </p:set>
                                    <p:animEffect transition="in" filter="checkerboard(across)">
                                      <p:cBhvr>
                                        <p:cTn id="22" dur="500"/>
                                        <p:tgtEl>
                                          <p:spTgt spid="14541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45414">
                                            <p:txEl>
                                              <p:pRg st="1" end="1"/>
                                            </p:txEl>
                                          </p:spTgt>
                                        </p:tgtEl>
                                        <p:attrNameLst>
                                          <p:attrName>style.visibility</p:attrName>
                                        </p:attrNameLst>
                                      </p:cBhvr>
                                      <p:to>
                                        <p:strVal val="visible"/>
                                      </p:to>
                                    </p:set>
                                    <p:animEffect transition="in" filter="checkerboard(across)">
                                      <p:cBhvr>
                                        <p:cTn id="27" dur="500"/>
                                        <p:tgtEl>
                                          <p:spTgt spid="14541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45414">
                                            <p:txEl>
                                              <p:pRg st="2" end="2"/>
                                            </p:txEl>
                                          </p:spTgt>
                                        </p:tgtEl>
                                        <p:attrNameLst>
                                          <p:attrName>style.visibility</p:attrName>
                                        </p:attrNameLst>
                                      </p:cBhvr>
                                      <p:to>
                                        <p:strVal val="visible"/>
                                      </p:to>
                                    </p:set>
                                    <p:animEffect transition="in" filter="checkerboard(across)">
                                      <p:cBhvr>
                                        <p:cTn id="32" dur="500"/>
                                        <p:tgtEl>
                                          <p:spTgt spid="1454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autoUpdateAnimBg="0"/>
      <p:bldP spid="145414" grpId="0" build="p" autoUpdateAnimBg="0"/>
      <p:bldP spid="145415"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p:txBody>
          <a:bodyPr/>
          <a:lstStyle/>
          <a:p>
            <a:r>
              <a:rPr lang="en-US"/>
              <a:t>Enter formulas</a:t>
            </a:r>
          </a:p>
        </p:txBody>
      </p:sp>
      <p:sp>
        <p:nvSpPr>
          <p:cNvPr id="230402" name="Rectangle 2"/>
          <p:cNvSpPr>
            <a:spLocks noGrp="1" noChangeArrowheads="1"/>
          </p:cNvSpPr>
          <p:nvPr>
            <p:ph type="title"/>
          </p:nvPr>
        </p:nvSpPr>
        <p:spPr>
          <a:xfrm>
            <a:off x="222250" y="63500"/>
            <a:ext cx="8904288" cy="614363"/>
          </a:xfrm>
        </p:spPr>
        <p:txBody>
          <a:bodyPr/>
          <a:lstStyle/>
          <a:p>
            <a:r>
              <a:rPr lang="en-US"/>
              <a:t>Find more functions</a:t>
            </a:r>
          </a:p>
        </p:txBody>
      </p:sp>
      <p:sp>
        <p:nvSpPr>
          <p:cNvPr id="230403"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Excel offers many other useful functions, such as date and time functions and functions you can use to manipulate text. </a:t>
            </a:r>
          </a:p>
        </p:txBody>
      </p:sp>
      <p:sp>
        <p:nvSpPr>
          <p:cNvPr id="230404"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30406" name="Rectangle 6"/>
          <p:cNvSpPr>
            <a:spLocks noChangeArrowheads="1"/>
          </p:cNvSpPr>
          <p:nvPr/>
        </p:nvSpPr>
        <p:spPr bwMode="auto">
          <a:xfrm>
            <a:off x="242888" y="4102100"/>
            <a:ext cx="5934075" cy="879475"/>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In addition to searching for a function in this dialog box,  you can select a category and then scroll through the list of functions in the category. </a:t>
            </a:r>
          </a:p>
        </p:txBody>
      </p:sp>
      <p:pic>
        <p:nvPicPr>
          <p:cNvPr id="230407" name="Picture 7" descr="Insert Function dialog box"/>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230408" name="Rectangle 8"/>
          <p:cNvSpPr>
            <a:spLocks noChangeArrowheads="1"/>
          </p:cNvSpPr>
          <p:nvPr/>
        </p:nvSpPr>
        <p:spPr bwMode="auto">
          <a:xfrm>
            <a:off x="250825" y="5162550"/>
            <a:ext cx="5934075" cy="80010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And you can click </a:t>
            </a:r>
            <a:r>
              <a:rPr lang="en-US" b="1">
                <a:solidFill>
                  <a:srgbClr val="FFCC00"/>
                </a:solidFill>
              </a:rPr>
              <a:t>Help on this function</a:t>
            </a:r>
            <a:r>
              <a:rPr lang="en-US">
                <a:solidFill>
                  <a:srgbClr val="FFCC00"/>
                </a:solidFill>
              </a:rPr>
              <a:t> at the bottom of the dialog box to find out more about any function.</a:t>
            </a:r>
          </a:p>
        </p:txBody>
      </p:sp>
      <p:sp>
        <p:nvSpPr>
          <p:cNvPr id="10" name="Date Placeholder 9"/>
          <p:cNvSpPr>
            <a:spLocks noGrp="1"/>
          </p:cNvSpPr>
          <p:nvPr>
            <p:ph type="dt" sz="half" idx="10"/>
          </p:nvPr>
        </p:nvSpPr>
        <p:spPr/>
        <p:txBody>
          <a:bodyPr/>
          <a:lstStyle/>
          <a:p>
            <a:fld id="{26182611-F9FC-4717-8C96-B50344BE67A9}" type="datetime3">
              <a:rPr lang="en-US" smtClean="0"/>
              <a:t>2 November 2007</a:t>
            </a:fld>
            <a:endParaRPr lang="en-US"/>
          </a:p>
        </p:txBody>
      </p:sp>
      <p:sp>
        <p:nvSpPr>
          <p:cNvPr id="11" name="Slide Number Placeholder 10"/>
          <p:cNvSpPr>
            <a:spLocks noGrp="1"/>
          </p:cNvSpPr>
          <p:nvPr>
            <p:ph type="sldNum" sz="quarter" idx="12"/>
          </p:nvPr>
        </p:nvSpPr>
        <p:spPr/>
        <p:txBody>
          <a:bodyPr/>
          <a:lstStyle/>
          <a:p>
            <a:fld id="{9702422F-6171-4F3B-A56D-64D45A948476}" type="slidenum">
              <a:rPr lang="en-US" smtClean="0"/>
              <a:pPr/>
              <a:t>56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30406">
                                            <p:txEl>
                                              <p:pRg st="0" end="0"/>
                                            </p:txEl>
                                          </p:spTgt>
                                        </p:tgtEl>
                                        <p:attrNameLst>
                                          <p:attrName>style.visibility</p:attrName>
                                        </p:attrNameLst>
                                      </p:cBhvr>
                                      <p:to>
                                        <p:strVal val="visible"/>
                                      </p:to>
                                    </p:set>
                                    <p:animEffect transition="in" filter="slide(fromLeft)">
                                      <p:cBhvr>
                                        <p:cTn id="7" dur="500"/>
                                        <p:tgtEl>
                                          <p:spTgt spid="23040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30408">
                                            <p:txEl>
                                              <p:pRg st="0" end="0"/>
                                            </p:txEl>
                                          </p:spTgt>
                                        </p:tgtEl>
                                        <p:attrNameLst>
                                          <p:attrName>style.visibility</p:attrName>
                                        </p:attrNameLst>
                                      </p:cBhvr>
                                      <p:to>
                                        <p:strVal val="visible"/>
                                      </p:to>
                                    </p:set>
                                    <p:animEffect transition="in" filter="slide(fromLeft)">
                                      <p:cBhvr>
                                        <p:cTn id="12" dur="500"/>
                                        <p:tgtEl>
                                          <p:spTgt spid="23040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6" grpId="0" build="p" autoUpdateAnimBg="0" advAuto="0"/>
      <p:bldP spid="230408"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Enter formulas</a:t>
            </a:r>
          </a:p>
        </p:txBody>
      </p:sp>
      <p:sp>
        <p:nvSpPr>
          <p:cNvPr id="232450" name="Rectangle 2"/>
          <p:cNvSpPr>
            <a:spLocks noGrp="1" noChangeArrowheads="1"/>
          </p:cNvSpPr>
          <p:nvPr>
            <p:ph type="title"/>
          </p:nvPr>
        </p:nvSpPr>
        <p:spPr/>
        <p:txBody>
          <a:bodyPr/>
          <a:lstStyle/>
          <a:p>
            <a:r>
              <a:rPr lang="en-US"/>
              <a:t>Suggestions for practice</a:t>
            </a:r>
          </a:p>
        </p:txBody>
      </p:sp>
      <p:sp>
        <p:nvSpPr>
          <p:cNvPr id="232451" name="Rectangle 3"/>
          <p:cNvSpPr>
            <a:spLocks noGrp="1" noChangeArrowheads="1"/>
          </p:cNvSpPr>
          <p:nvPr>
            <p:ph type="body" idx="1"/>
          </p:nvPr>
        </p:nvSpPr>
        <p:spPr>
          <a:xfrm>
            <a:off x="276225" y="814388"/>
            <a:ext cx="8905875" cy="3282950"/>
          </a:xfrm>
        </p:spPr>
        <p:txBody>
          <a:bodyPr/>
          <a:lstStyle/>
          <a:p>
            <a:pPr marL="288925" indent="-288925">
              <a:spcAft>
                <a:spcPct val="75000"/>
              </a:spcAft>
              <a:buClr>
                <a:srgbClr val="FF9900"/>
              </a:buClr>
              <a:buFontTx/>
              <a:buAutoNum type="arabicPeriod"/>
            </a:pPr>
            <a:r>
              <a:rPr lang="en-US"/>
              <a:t>Find an average.</a:t>
            </a:r>
          </a:p>
          <a:p>
            <a:pPr marL="288925" indent="-288925">
              <a:spcAft>
                <a:spcPct val="75000"/>
              </a:spcAft>
              <a:buClr>
                <a:srgbClr val="FF9900"/>
              </a:buClr>
              <a:buFontTx/>
              <a:buAutoNum type="arabicPeriod"/>
            </a:pPr>
            <a:r>
              <a:rPr lang="en-US"/>
              <a:t>Find the largest number.</a:t>
            </a:r>
          </a:p>
          <a:p>
            <a:pPr marL="288925" indent="-288925">
              <a:spcAft>
                <a:spcPct val="75000"/>
              </a:spcAft>
              <a:buClr>
                <a:srgbClr val="FF9900"/>
              </a:buClr>
              <a:buFontTx/>
              <a:buAutoNum type="arabicPeriod"/>
            </a:pPr>
            <a:r>
              <a:rPr lang="en-US"/>
              <a:t>Find the smallest number.</a:t>
            </a:r>
          </a:p>
          <a:p>
            <a:pPr marL="288925" indent="-288925">
              <a:spcAft>
                <a:spcPct val="75000"/>
              </a:spcAft>
              <a:buClr>
                <a:srgbClr val="FF9900"/>
              </a:buClr>
              <a:buFontTx/>
              <a:buAutoNum type="arabicPeriod"/>
            </a:pPr>
            <a:r>
              <a:rPr lang="en-US"/>
              <a:t>Display and hide formulas. </a:t>
            </a:r>
          </a:p>
          <a:p>
            <a:pPr marL="288925" indent="-288925">
              <a:spcAft>
                <a:spcPct val="75000"/>
              </a:spcAft>
              <a:buClr>
                <a:srgbClr val="FF9900"/>
              </a:buClr>
              <a:buFontTx/>
              <a:buAutoNum type="arabicPeriod"/>
            </a:pPr>
            <a:r>
              <a:rPr lang="en-US"/>
              <a:t>Create and fix error values. </a:t>
            </a:r>
          </a:p>
          <a:p>
            <a:pPr marL="288925" indent="-288925">
              <a:spcAft>
                <a:spcPct val="75000"/>
              </a:spcAft>
              <a:buClr>
                <a:srgbClr val="FF9900"/>
              </a:buClr>
              <a:buFontTx/>
              <a:buAutoNum type="arabicPeriod"/>
            </a:pPr>
            <a:r>
              <a:rPr lang="en-US"/>
              <a:t>Create and fix the error value </a:t>
            </a:r>
            <a:r>
              <a:rPr lang="en-US" b="1"/>
              <a:t>#NAME?</a:t>
            </a:r>
            <a:r>
              <a:rPr lang="en-US"/>
              <a:t>.</a:t>
            </a:r>
          </a:p>
        </p:txBody>
      </p:sp>
      <p:sp>
        <p:nvSpPr>
          <p:cNvPr id="232452" name="Rectangle 4"/>
          <p:cNvSpPr>
            <a:spLocks noChangeArrowheads="1"/>
          </p:cNvSpPr>
          <p:nvPr/>
        </p:nvSpPr>
        <p:spPr bwMode="auto">
          <a:xfrm>
            <a:off x="293688" y="4622800"/>
            <a:ext cx="8431212" cy="755650"/>
          </a:xfrm>
          <a:prstGeom prst="rect">
            <a:avLst/>
          </a:prstGeom>
          <a:noFill/>
          <a:ln w="9525">
            <a:noFill/>
            <a:miter lim="800000"/>
            <a:headEnd/>
            <a:tailEnd/>
          </a:ln>
          <a:effectLst/>
        </p:spPr>
        <p:txBody>
          <a:bodyPr/>
          <a:lstStyle/>
          <a:p>
            <a:pPr>
              <a:spcBef>
                <a:spcPct val="20000"/>
              </a:spcBef>
              <a:spcAft>
                <a:spcPct val="45000"/>
              </a:spcAft>
            </a:pPr>
            <a:r>
              <a:rPr lang="en-US" sz="2000">
                <a:hlinkClick r:id="rId3"/>
              </a:rPr>
              <a:t>Online practice </a:t>
            </a:r>
            <a:r>
              <a:rPr lang="en-US" sz="2000"/>
              <a:t>(requires Excel 2007)</a:t>
            </a:r>
          </a:p>
        </p:txBody>
      </p:sp>
      <p:sp>
        <p:nvSpPr>
          <p:cNvPr id="7" name="Date Placeholder 6"/>
          <p:cNvSpPr>
            <a:spLocks noGrp="1"/>
          </p:cNvSpPr>
          <p:nvPr>
            <p:ph type="dt" sz="half" idx="10"/>
          </p:nvPr>
        </p:nvSpPr>
        <p:spPr/>
        <p:txBody>
          <a:bodyPr/>
          <a:lstStyle/>
          <a:p>
            <a:fld id="{48A669AE-CBA2-40E1-B20E-3D4411967C12}"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70A85334-82C5-48A1-85B7-FAE09B93E3B0}" type="slidenum">
              <a:rPr lang="en-US" smtClean="0"/>
              <a:pPr/>
              <a:t>57</a:t>
            </a:fld>
            <a:endParaRPr lang="en-US"/>
          </a:p>
        </p:txBody>
      </p:sp>
    </p:spTree>
  </p:cSld>
  <p:clrMapOvr>
    <a:masterClrMapping/>
  </p:clrMapOvr>
  <p:transition spd="med">
    <p:wipe dir="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Enter formulas</a:t>
            </a:r>
          </a:p>
        </p:txBody>
      </p:sp>
      <p:sp>
        <p:nvSpPr>
          <p:cNvPr id="159746" name="Rectangle 2"/>
          <p:cNvSpPr>
            <a:spLocks noGrp="1" noChangeArrowheads="1"/>
          </p:cNvSpPr>
          <p:nvPr>
            <p:ph type="title"/>
          </p:nvPr>
        </p:nvSpPr>
        <p:spPr/>
        <p:txBody>
          <a:bodyPr/>
          <a:lstStyle/>
          <a:p>
            <a:r>
              <a:rPr lang="en-US"/>
              <a:t>Test 3, question 1</a:t>
            </a:r>
          </a:p>
        </p:txBody>
      </p:sp>
      <p:sp>
        <p:nvSpPr>
          <p:cNvPr id="159747" name="Rectangle 3"/>
          <p:cNvSpPr>
            <a:spLocks noGrp="1" noChangeArrowheads="1"/>
          </p:cNvSpPr>
          <p:nvPr>
            <p:ph type="body" sz="half" idx="2"/>
          </p:nvPr>
        </p:nvSpPr>
        <p:spPr>
          <a:xfrm>
            <a:off x="222250" y="850900"/>
            <a:ext cx="7685088" cy="1189038"/>
          </a:xfrm>
        </p:spPr>
        <p:txBody>
          <a:bodyPr/>
          <a:lstStyle/>
          <a:p>
            <a:pPr marL="0" indent="0">
              <a:spcAft>
                <a:spcPct val="75000"/>
              </a:spcAft>
            </a:pPr>
            <a:r>
              <a:rPr lang="en-US" b="1"/>
              <a:t>How would you print formulas? (Pick one answer.)</a:t>
            </a:r>
          </a:p>
        </p:txBody>
      </p:sp>
      <p:sp>
        <p:nvSpPr>
          <p:cNvPr id="159748" name="Rectangle 4"/>
          <p:cNvSpPr>
            <a:spLocks noChangeArrowheads="1"/>
          </p:cNvSpPr>
          <p:nvPr/>
        </p:nvSpPr>
        <p:spPr bwMode="auto">
          <a:xfrm>
            <a:off x="242888" y="2344738"/>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Click the </a:t>
            </a:r>
            <a:r>
              <a:rPr lang="en-US" sz="2000" b="1"/>
              <a:t>Microsoft Office Button,</a:t>
            </a:r>
            <a:r>
              <a:rPr lang="en-US" sz="2000"/>
              <a:t> and then click </a:t>
            </a:r>
            <a:r>
              <a:rPr lang="en-US" sz="2000" b="1"/>
              <a:t>Print</a:t>
            </a:r>
            <a:r>
              <a:rPr lang="en-US" sz="2000"/>
              <a:t>. </a:t>
            </a:r>
          </a:p>
          <a:p>
            <a:pPr marL="401638" indent="-401638">
              <a:spcBef>
                <a:spcPct val="20000"/>
              </a:spcBef>
              <a:spcAft>
                <a:spcPct val="75000"/>
              </a:spcAft>
              <a:buFontTx/>
              <a:buAutoNum type="arabicPeriod"/>
            </a:pPr>
            <a:r>
              <a:rPr lang="en-US" sz="2000"/>
              <a:t>Click </a:t>
            </a:r>
            <a:r>
              <a:rPr lang="en-US" sz="2000" b="1"/>
              <a:t>Normal</a:t>
            </a:r>
            <a:r>
              <a:rPr lang="en-US" sz="2000"/>
              <a:t> on the </a:t>
            </a:r>
            <a:r>
              <a:rPr lang="en-US" sz="2000" b="1"/>
              <a:t>View</a:t>
            </a:r>
            <a:r>
              <a:rPr lang="en-US" sz="2000"/>
              <a:t> tab at the top of the screen, click the </a:t>
            </a:r>
            <a:r>
              <a:rPr lang="en-US" sz="2000" b="1"/>
              <a:t>Microsoft Office Button</a:t>
            </a:r>
            <a:r>
              <a:rPr lang="en-US" sz="2000"/>
              <a:t>, and then click </a:t>
            </a:r>
            <a:r>
              <a:rPr lang="en-US" sz="2000" b="1"/>
              <a:t>Print</a:t>
            </a:r>
            <a:r>
              <a:rPr lang="en-US" sz="2000"/>
              <a:t>. </a:t>
            </a:r>
          </a:p>
          <a:p>
            <a:pPr marL="401638" indent="-401638">
              <a:spcBef>
                <a:spcPct val="20000"/>
              </a:spcBef>
              <a:spcAft>
                <a:spcPct val="75000"/>
              </a:spcAft>
              <a:buFontTx/>
              <a:buAutoNum type="arabicPeriod"/>
            </a:pPr>
            <a:r>
              <a:rPr lang="en-US" sz="2000"/>
              <a:t>In the </a:t>
            </a:r>
            <a:r>
              <a:rPr lang="en-US" sz="2000" b="1"/>
              <a:t>Formula Auditing</a:t>
            </a:r>
            <a:r>
              <a:rPr lang="en-US" sz="2000"/>
              <a:t> group on the </a:t>
            </a:r>
            <a:r>
              <a:rPr lang="en-US" sz="2000" b="1"/>
              <a:t>Formulas</a:t>
            </a:r>
            <a:r>
              <a:rPr lang="en-US" sz="2000"/>
              <a:t> tab, click </a:t>
            </a:r>
            <a:r>
              <a:rPr lang="en-US" sz="2000" b="1"/>
              <a:t>Show Formulas</a:t>
            </a:r>
            <a:r>
              <a:rPr lang="en-US" sz="2000"/>
              <a:t>; then click the </a:t>
            </a:r>
            <a:r>
              <a:rPr lang="en-US" sz="2000" b="1"/>
              <a:t>Microsoft Office Button</a:t>
            </a:r>
            <a:r>
              <a:rPr lang="en-US" sz="2000"/>
              <a:t>, and click </a:t>
            </a:r>
            <a:r>
              <a:rPr lang="en-US" sz="2000" b="1"/>
              <a:t>Print</a:t>
            </a:r>
            <a:r>
              <a:rPr lang="en-US" sz="2000"/>
              <a:t>. </a:t>
            </a:r>
          </a:p>
        </p:txBody>
      </p:sp>
      <p:sp>
        <p:nvSpPr>
          <p:cNvPr id="7" name="Date Placeholder 6"/>
          <p:cNvSpPr>
            <a:spLocks noGrp="1"/>
          </p:cNvSpPr>
          <p:nvPr>
            <p:ph type="dt" sz="half" idx="10"/>
          </p:nvPr>
        </p:nvSpPr>
        <p:spPr/>
        <p:txBody>
          <a:bodyPr/>
          <a:lstStyle/>
          <a:p>
            <a:fld id="{29AF9872-FC7D-4CEA-8DD8-D9E94E3A6AF6}"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9702422F-6171-4F3B-A56D-64D45A948476}" type="slidenum">
              <a:rPr lang="en-US" smtClean="0"/>
              <a:pPr/>
              <a:t>58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59747">
                                            <p:txEl>
                                              <p:pRg st="0" end="0"/>
                                            </p:txEl>
                                          </p:spTgt>
                                        </p:tgtEl>
                                        <p:attrNameLst>
                                          <p:attrName>style.visibility</p:attrName>
                                        </p:attrNameLst>
                                      </p:cBhvr>
                                      <p:to>
                                        <p:strVal val="visible"/>
                                      </p:to>
                                    </p:set>
                                    <p:animEffect transition="in" filter="slide(fromTop)">
                                      <p:cBhvr>
                                        <p:cTn id="7" dur="500"/>
                                        <p:tgtEl>
                                          <p:spTgt spid="159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59748">
                                            <p:txEl>
                                              <p:pRg st="0" end="0"/>
                                            </p:txEl>
                                          </p:spTgt>
                                        </p:tgtEl>
                                        <p:attrNameLst>
                                          <p:attrName>style.visibility</p:attrName>
                                        </p:attrNameLst>
                                      </p:cBhvr>
                                      <p:to>
                                        <p:strVal val="visible"/>
                                      </p:to>
                                    </p:set>
                                    <p:animEffect transition="in" filter="slide(fromLeft)">
                                      <p:cBhvr>
                                        <p:cTn id="12" dur="500"/>
                                        <p:tgtEl>
                                          <p:spTgt spid="15974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59748">
                                            <p:txEl>
                                              <p:pRg st="1" end="1"/>
                                            </p:txEl>
                                          </p:spTgt>
                                        </p:tgtEl>
                                        <p:attrNameLst>
                                          <p:attrName>style.visibility</p:attrName>
                                        </p:attrNameLst>
                                      </p:cBhvr>
                                      <p:to>
                                        <p:strVal val="visible"/>
                                      </p:to>
                                    </p:set>
                                    <p:animEffect transition="in" filter="slide(fromLeft)">
                                      <p:cBhvr>
                                        <p:cTn id="17" dur="500"/>
                                        <p:tgtEl>
                                          <p:spTgt spid="15974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59748">
                                            <p:txEl>
                                              <p:pRg st="2" end="2"/>
                                            </p:txEl>
                                          </p:spTgt>
                                        </p:tgtEl>
                                        <p:attrNameLst>
                                          <p:attrName>style.visibility</p:attrName>
                                        </p:attrNameLst>
                                      </p:cBhvr>
                                      <p:to>
                                        <p:strVal val="visible"/>
                                      </p:to>
                                    </p:set>
                                    <p:animEffect transition="in" filter="slide(fromLeft)">
                                      <p:cBhvr>
                                        <p:cTn id="22" dur="500"/>
                                        <p:tgtEl>
                                          <p:spTgt spid="15974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build="p" autoUpdateAnimBg="0" advAuto="0"/>
      <p:bldP spid="159748"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Enter formulas</a:t>
            </a:r>
          </a:p>
        </p:txBody>
      </p:sp>
      <p:sp>
        <p:nvSpPr>
          <p:cNvPr id="161794" name="Rectangle 2"/>
          <p:cNvSpPr>
            <a:spLocks noGrp="1" noChangeArrowheads="1"/>
          </p:cNvSpPr>
          <p:nvPr>
            <p:ph type="title"/>
          </p:nvPr>
        </p:nvSpPr>
        <p:spPr/>
        <p:txBody>
          <a:bodyPr/>
          <a:lstStyle/>
          <a:p>
            <a:r>
              <a:rPr lang="en-US"/>
              <a:t>Test 3, question 1: Answer</a:t>
            </a:r>
          </a:p>
        </p:txBody>
      </p:sp>
      <p:sp>
        <p:nvSpPr>
          <p:cNvPr id="161795" name="Rectangle 3"/>
          <p:cNvSpPr>
            <a:spLocks noGrp="1" noChangeArrowheads="1"/>
          </p:cNvSpPr>
          <p:nvPr>
            <p:ph sz="half" idx="2"/>
          </p:nvPr>
        </p:nvSpPr>
        <p:spPr>
          <a:xfrm>
            <a:off x="323850" y="815975"/>
            <a:ext cx="8350250" cy="703263"/>
          </a:xfrm>
        </p:spPr>
        <p:txBody>
          <a:bodyPr/>
          <a:lstStyle/>
          <a:p>
            <a:pPr marL="0" indent="0">
              <a:spcAft>
                <a:spcPct val="75000"/>
              </a:spcAft>
            </a:pPr>
            <a:r>
              <a:rPr lang="en-US"/>
              <a:t>In the </a:t>
            </a:r>
            <a:r>
              <a:rPr lang="en-US" b="1"/>
              <a:t>Formula Auditing</a:t>
            </a:r>
            <a:r>
              <a:rPr lang="en-US"/>
              <a:t> group on the </a:t>
            </a:r>
            <a:r>
              <a:rPr lang="en-US" b="1"/>
              <a:t>Formulas</a:t>
            </a:r>
            <a:r>
              <a:rPr lang="en-US"/>
              <a:t> tab, click </a:t>
            </a:r>
            <a:r>
              <a:rPr lang="en-US" b="1"/>
              <a:t>Show Formulas</a:t>
            </a:r>
            <a:r>
              <a:rPr lang="en-US"/>
              <a:t>; then click the </a:t>
            </a:r>
            <a:r>
              <a:rPr lang="en-US" b="1"/>
              <a:t>Microsoft Office Button</a:t>
            </a:r>
            <a:r>
              <a:rPr lang="en-US"/>
              <a:t>, and click </a:t>
            </a:r>
            <a:r>
              <a:rPr lang="en-US" b="1"/>
              <a:t>Print</a:t>
            </a:r>
            <a:r>
              <a:rPr lang="en-US"/>
              <a:t>.</a:t>
            </a:r>
          </a:p>
        </p:txBody>
      </p:sp>
      <p:sp>
        <p:nvSpPr>
          <p:cNvPr id="161796" name="Rectangle 4"/>
          <p:cNvSpPr>
            <a:spLocks noChangeArrowheads="1"/>
          </p:cNvSpPr>
          <p:nvPr/>
        </p:nvSpPr>
        <p:spPr bwMode="auto">
          <a:xfrm>
            <a:off x="300038" y="2000250"/>
            <a:ext cx="8350250" cy="1171575"/>
          </a:xfrm>
          <a:prstGeom prst="rect">
            <a:avLst/>
          </a:prstGeom>
          <a:noFill/>
          <a:ln w="9525">
            <a:noFill/>
            <a:miter lim="800000"/>
            <a:headEnd/>
            <a:tailEnd/>
          </a:ln>
          <a:effectLst/>
        </p:spPr>
        <p:txBody>
          <a:bodyPr/>
          <a:lstStyle/>
          <a:p>
            <a:pPr>
              <a:spcBef>
                <a:spcPct val="20000"/>
              </a:spcBef>
              <a:spcAft>
                <a:spcPct val="75000"/>
              </a:spcAft>
            </a:pPr>
            <a:r>
              <a:rPr lang="en-US" sz="2000"/>
              <a:t>Clicking </a:t>
            </a:r>
            <a:r>
              <a:rPr lang="en-US" sz="2000" b="1"/>
              <a:t>Show Formulas</a:t>
            </a:r>
            <a:r>
              <a:rPr lang="en-US" sz="2000"/>
              <a:t> displays the formulas on your worksheet before you print.</a:t>
            </a:r>
          </a:p>
        </p:txBody>
      </p:sp>
      <p:sp>
        <p:nvSpPr>
          <p:cNvPr id="7" name="Date Placeholder 6"/>
          <p:cNvSpPr>
            <a:spLocks noGrp="1"/>
          </p:cNvSpPr>
          <p:nvPr>
            <p:ph type="dt" sz="half" idx="10"/>
          </p:nvPr>
        </p:nvSpPr>
        <p:spPr/>
        <p:txBody>
          <a:bodyPr/>
          <a:lstStyle/>
          <a:p>
            <a:fld id="{A23569A7-F55F-4EB7-9520-E114566694D4}"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4B6242F9-12DE-4E88-AF82-4E19CA1FC0D4}" type="slidenum">
              <a:rPr lang="en-US" smtClean="0"/>
              <a:pPr/>
              <a:t>59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61795"/>
                                        </p:tgtEl>
                                        <p:attrNameLst>
                                          <p:attrName>style.visibility</p:attrName>
                                        </p:attrNameLst>
                                      </p:cBhvr>
                                      <p:to>
                                        <p:strVal val="visible"/>
                                      </p:to>
                                    </p:set>
                                    <p:anim calcmode="lin" valueType="num">
                                      <p:cBhvr>
                                        <p:cTn id="7" dur="500" fill="hold"/>
                                        <p:tgtEl>
                                          <p:spTgt spid="161795"/>
                                        </p:tgtEl>
                                        <p:attrNameLst>
                                          <p:attrName>ppt_w</p:attrName>
                                        </p:attrNameLst>
                                      </p:cBhvr>
                                      <p:tavLst>
                                        <p:tav tm="0">
                                          <p:val>
                                            <p:fltVal val="0"/>
                                          </p:val>
                                        </p:tav>
                                        <p:tav tm="100000">
                                          <p:val>
                                            <p:strVal val="#ppt_w"/>
                                          </p:val>
                                        </p:tav>
                                      </p:tavLst>
                                    </p:anim>
                                    <p:anim calcmode="lin" valueType="num">
                                      <p:cBhvr>
                                        <p:cTn id="8" dur="500" fill="hold"/>
                                        <p:tgtEl>
                                          <p:spTgt spid="16179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61796"/>
                                        </p:tgtEl>
                                        <p:attrNameLst>
                                          <p:attrName>style.visibility</p:attrName>
                                        </p:attrNameLst>
                                      </p:cBhvr>
                                      <p:to>
                                        <p:strVal val="visible"/>
                                      </p:to>
                                    </p:set>
                                    <p:animEffect transition="in" filter="slide(fromBottom)">
                                      <p:cBhvr>
                                        <p:cTn id="13" dur="500"/>
                                        <p:tgtEl>
                                          <p:spTgt spid="1617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autoUpdateAnimBg="0"/>
      <p:bldP spid="16179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Enter formulas</a:t>
            </a:r>
          </a:p>
        </p:txBody>
      </p:sp>
      <p:sp>
        <p:nvSpPr>
          <p:cNvPr id="23554" name="Rectangle 2"/>
          <p:cNvSpPr>
            <a:spLocks noGrp="1" noChangeArrowheads="1"/>
          </p:cNvSpPr>
          <p:nvPr>
            <p:ph type="title"/>
          </p:nvPr>
        </p:nvSpPr>
        <p:spPr>
          <a:xfrm>
            <a:off x="246063" y="73025"/>
            <a:ext cx="8027987" cy="614363"/>
          </a:xfrm>
        </p:spPr>
        <p:txBody>
          <a:bodyPr/>
          <a:lstStyle/>
          <a:p>
            <a:r>
              <a:rPr lang="en-US"/>
              <a:t>Get started</a:t>
            </a:r>
          </a:p>
        </p:txBody>
      </p:sp>
      <p:sp>
        <p:nvSpPr>
          <p:cNvPr id="23555"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Imagine that Excel is open and you’re looking at the “Entertainment” section of a household expense budget.</a:t>
            </a:r>
          </a:p>
        </p:txBody>
      </p:sp>
      <p:sp>
        <p:nvSpPr>
          <p:cNvPr id="23557" name="Rectangle 5"/>
          <p:cNvSpPr>
            <a:spLocks noChangeArrowheads="1"/>
          </p:cNvSpPr>
          <p:nvPr/>
        </p:nvSpPr>
        <p:spPr bwMode="auto">
          <a:xfrm>
            <a:off x="277813" y="3994150"/>
            <a:ext cx="5741987" cy="1957388"/>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Cell C6 in the worksheet is empty; the amount spent for CDs in February hasn’t been entered yet.</a:t>
            </a:r>
          </a:p>
          <a:p>
            <a:pPr>
              <a:spcBef>
                <a:spcPct val="20000"/>
              </a:spcBef>
              <a:spcAft>
                <a:spcPct val="75000"/>
              </a:spcAft>
            </a:pPr>
            <a:r>
              <a:rPr lang="en-US">
                <a:solidFill>
                  <a:srgbClr val="FFCC00"/>
                </a:solidFill>
              </a:rPr>
              <a:t>In this lesson, you’ll learn how to use Excel to do basic math by typing simple formulas into cells. You’ll also learn how to total all the values in a column with a formula that updates its result if values change later. </a:t>
            </a:r>
          </a:p>
        </p:txBody>
      </p:sp>
      <p:sp>
        <p:nvSpPr>
          <p:cNvPr id="23558" name="Line 6"/>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3559" name="Picture 7" descr="Worksheet with entertainment expenses"/>
          <p:cNvPicPr>
            <a:picLocks noChangeAspect="1" noChangeArrowheads="1"/>
          </p:cNvPicPr>
          <p:nvPr>
            <p:ph sz="half" idx="1"/>
          </p:nvPr>
        </p:nvPicPr>
        <p:blipFill>
          <a:blip r:embed="rId3"/>
          <a:srcRect/>
          <a:stretch>
            <a:fillRect/>
          </a:stretch>
        </p:blipFill>
        <p:spPr>
          <a:xfrm>
            <a:off x="357188" y="939800"/>
            <a:ext cx="5662612" cy="2854325"/>
          </a:xfrm>
          <a:noFill/>
          <a:ln/>
        </p:spPr>
      </p:pic>
      <p:sp>
        <p:nvSpPr>
          <p:cNvPr id="9" name="Date Placeholder 8"/>
          <p:cNvSpPr>
            <a:spLocks noGrp="1"/>
          </p:cNvSpPr>
          <p:nvPr>
            <p:ph type="dt" sz="half" idx="10"/>
          </p:nvPr>
        </p:nvSpPr>
        <p:spPr/>
        <p:txBody>
          <a:bodyPr/>
          <a:lstStyle/>
          <a:p>
            <a:fld id="{ED1CC2D0-CB8A-4855-8672-A64AC861DED3}"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9702422F-6171-4F3B-A56D-64D45A948476}" type="slidenum">
              <a:rPr lang="en-US" smtClean="0"/>
              <a:pPr/>
              <a:t>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3559"/>
                                        </p:tgtEl>
                                        <p:attrNameLst>
                                          <p:attrName>style.visibility</p:attrName>
                                        </p:attrNameLst>
                                      </p:cBhvr>
                                      <p:to>
                                        <p:strVal val="visible"/>
                                      </p:to>
                                    </p:set>
                                    <p:animEffect transition="in" filter="slide(fromTop)">
                                      <p:cBhvr>
                                        <p:cTn id="7" dur="500"/>
                                        <p:tgtEl>
                                          <p:spTgt spid="2355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slide(fromTop)">
                                      <p:cBhvr>
                                        <p:cTn id="12" dur="500"/>
                                        <p:tgtEl>
                                          <p:spTgt spid="235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3557">
                                            <p:txEl>
                                              <p:pRg st="0" end="0"/>
                                            </p:txEl>
                                          </p:spTgt>
                                        </p:tgtEl>
                                        <p:attrNameLst>
                                          <p:attrName>style.visibility</p:attrName>
                                        </p:attrNameLst>
                                      </p:cBhvr>
                                      <p:to>
                                        <p:strVal val="visible"/>
                                      </p:to>
                                    </p:set>
                                    <p:animEffect transition="in" filter="slide(fromLeft)">
                                      <p:cBhvr>
                                        <p:cTn id="17" dur="500"/>
                                        <p:tgtEl>
                                          <p:spTgt spid="2355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23557">
                                            <p:txEl>
                                              <p:pRg st="1" end="1"/>
                                            </p:txEl>
                                          </p:spTgt>
                                        </p:tgtEl>
                                        <p:attrNameLst>
                                          <p:attrName>style.visibility</p:attrName>
                                        </p:attrNameLst>
                                      </p:cBhvr>
                                      <p:to>
                                        <p:strVal val="visible"/>
                                      </p:to>
                                    </p:set>
                                    <p:animEffect transition="in" filter="slide(fromLeft)">
                                      <p:cBhvr>
                                        <p:cTn id="22" dur="500"/>
                                        <p:tgtEl>
                                          <p:spTgt spid="2355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P spid="23557" grpId="0" build="p"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Enter formulas</a:t>
            </a:r>
          </a:p>
        </p:txBody>
      </p:sp>
      <p:sp>
        <p:nvSpPr>
          <p:cNvPr id="163842" name="Rectangle 2"/>
          <p:cNvSpPr>
            <a:spLocks noGrp="1" noChangeArrowheads="1"/>
          </p:cNvSpPr>
          <p:nvPr>
            <p:ph type="title"/>
          </p:nvPr>
        </p:nvSpPr>
        <p:spPr/>
        <p:txBody>
          <a:bodyPr/>
          <a:lstStyle/>
          <a:p>
            <a:r>
              <a:rPr lang="en-US"/>
              <a:t>Test 3, question 2</a:t>
            </a:r>
          </a:p>
        </p:txBody>
      </p:sp>
      <p:sp>
        <p:nvSpPr>
          <p:cNvPr id="163843" name="Rectangle 3"/>
          <p:cNvSpPr>
            <a:spLocks noGrp="1" noChangeArrowheads="1"/>
          </p:cNvSpPr>
          <p:nvPr>
            <p:ph type="body" sz="half" idx="2"/>
          </p:nvPr>
        </p:nvSpPr>
        <p:spPr>
          <a:xfrm>
            <a:off x="242888" y="850900"/>
            <a:ext cx="7685087" cy="1189038"/>
          </a:xfrm>
        </p:spPr>
        <p:txBody>
          <a:bodyPr/>
          <a:lstStyle/>
          <a:p>
            <a:pPr marL="0" indent="0">
              <a:spcAft>
                <a:spcPct val="75000"/>
              </a:spcAft>
            </a:pPr>
            <a:r>
              <a:rPr lang="en-US" b="1"/>
              <a:t>What does #### mean? (Pick one answer.)</a:t>
            </a:r>
          </a:p>
        </p:txBody>
      </p:sp>
      <p:sp>
        <p:nvSpPr>
          <p:cNvPr id="163844" name="Rectangle 4"/>
          <p:cNvSpPr>
            <a:spLocks noChangeArrowheads="1"/>
          </p:cNvSpPr>
          <p:nvPr/>
        </p:nvSpPr>
        <p:spPr bwMode="auto">
          <a:xfrm>
            <a:off x="242888" y="2241550"/>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The column is not wide enough to display the content of the cell. </a:t>
            </a:r>
          </a:p>
          <a:p>
            <a:pPr marL="401638" indent="-401638">
              <a:spcBef>
                <a:spcPct val="20000"/>
              </a:spcBef>
              <a:spcAft>
                <a:spcPct val="75000"/>
              </a:spcAft>
              <a:buFontTx/>
              <a:buAutoNum type="arabicPeriod"/>
            </a:pPr>
            <a:r>
              <a:rPr lang="en-US" sz="2000"/>
              <a:t>The cell reference is not valid. </a:t>
            </a:r>
          </a:p>
          <a:p>
            <a:pPr marL="401638" indent="-401638">
              <a:spcBef>
                <a:spcPct val="20000"/>
              </a:spcBef>
              <a:spcAft>
                <a:spcPct val="75000"/>
              </a:spcAft>
              <a:buFontTx/>
              <a:buAutoNum type="arabicPeriod"/>
            </a:pPr>
            <a:r>
              <a:rPr lang="en-US" sz="2000"/>
              <a:t>You have misspelled a function name or used a name that Excel doesn’t recognize. </a:t>
            </a:r>
          </a:p>
        </p:txBody>
      </p:sp>
      <p:sp>
        <p:nvSpPr>
          <p:cNvPr id="7" name="Date Placeholder 6"/>
          <p:cNvSpPr>
            <a:spLocks noGrp="1"/>
          </p:cNvSpPr>
          <p:nvPr>
            <p:ph type="dt" sz="half" idx="10"/>
          </p:nvPr>
        </p:nvSpPr>
        <p:spPr/>
        <p:txBody>
          <a:bodyPr/>
          <a:lstStyle/>
          <a:p>
            <a:fld id="{9AC28D42-F721-4E6F-87FF-FA89A5A676F9}"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9702422F-6171-4F3B-A56D-64D45A948476}" type="slidenum">
              <a:rPr lang="en-US" smtClean="0"/>
              <a:pPr/>
              <a:t>60</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63843">
                                            <p:txEl>
                                              <p:pRg st="0" end="0"/>
                                            </p:txEl>
                                          </p:spTgt>
                                        </p:tgtEl>
                                        <p:attrNameLst>
                                          <p:attrName>style.visibility</p:attrName>
                                        </p:attrNameLst>
                                      </p:cBhvr>
                                      <p:to>
                                        <p:strVal val="visible"/>
                                      </p:to>
                                    </p:set>
                                    <p:animEffect transition="in" filter="slide(fromTop)">
                                      <p:cBhvr>
                                        <p:cTn id="7" dur="500"/>
                                        <p:tgtEl>
                                          <p:spTgt spid="163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63844">
                                            <p:txEl>
                                              <p:pRg st="0" end="0"/>
                                            </p:txEl>
                                          </p:spTgt>
                                        </p:tgtEl>
                                        <p:attrNameLst>
                                          <p:attrName>style.visibility</p:attrName>
                                        </p:attrNameLst>
                                      </p:cBhvr>
                                      <p:to>
                                        <p:strVal val="visible"/>
                                      </p:to>
                                    </p:set>
                                    <p:animEffect transition="in" filter="slide(fromLeft)">
                                      <p:cBhvr>
                                        <p:cTn id="12" dur="500"/>
                                        <p:tgtEl>
                                          <p:spTgt spid="16384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63844">
                                            <p:txEl>
                                              <p:pRg st="1" end="1"/>
                                            </p:txEl>
                                          </p:spTgt>
                                        </p:tgtEl>
                                        <p:attrNameLst>
                                          <p:attrName>style.visibility</p:attrName>
                                        </p:attrNameLst>
                                      </p:cBhvr>
                                      <p:to>
                                        <p:strVal val="visible"/>
                                      </p:to>
                                    </p:set>
                                    <p:animEffect transition="in" filter="slide(fromLeft)">
                                      <p:cBhvr>
                                        <p:cTn id="17" dur="500"/>
                                        <p:tgtEl>
                                          <p:spTgt spid="16384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63844">
                                            <p:txEl>
                                              <p:pRg st="2" end="2"/>
                                            </p:txEl>
                                          </p:spTgt>
                                        </p:tgtEl>
                                        <p:attrNameLst>
                                          <p:attrName>style.visibility</p:attrName>
                                        </p:attrNameLst>
                                      </p:cBhvr>
                                      <p:to>
                                        <p:strVal val="visible"/>
                                      </p:to>
                                    </p:set>
                                    <p:animEffect transition="in" filter="slide(fromLeft)">
                                      <p:cBhvr>
                                        <p:cTn id="22" dur="500"/>
                                        <p:tgtEl>
                                          <p:spTgt spid="16384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3" grpId="0" build="p" autoUpdateAnimBg="0" advAuto="0"/>
      <p:bldP spid="163844"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Enter formulas</a:t>
            </a:r>
          </a:p>
        </p:txBody>
      </p:sp>
      <p:sp>
        <p:nvSpPr>
          <p:cNvPr id="165890" name="Rectangle 2"/>
          <p:cNvSpPr>
            <a:spLocks noGrp="1" noChangeArrowheads="1"/>
          </p:cNvSpPr>
          <p:nvPr>
            <p:ph type="title"/>
          </p:nvPr>
        </p:nvSpPr>
        <p:spPr/>
        <p:txBody>
          <a:bodyPr/>
          <a:lstStyle/>
          <a:p>
            <a:r>
              <a:rPr lang="en-US"/>
              <a:t>Test 3, question 2: Answer</a:t>
            </a:r>
          </a:p>
        </p:txBody>
      </p:sp>
      <p:sp>
        <p:nvSpPr>
          <p:cNvPr id="165891" name="Rectangle 3"/>
          <p:cNvSpPr>
            <a:spLocks noGrp="1" noChangeArrowheads="1"/>
          </p:cNvSpPr>
          <p:nvPr>
            <p:ph sz="half" idx="2"/>
          </p:nvPr>
        </p:nvSpPr>
        <p:spPr>
          <a:xfrm>
            <a:off x="261938" y="836613"/>
            <a:ext cx="8350250" cy="703262"/>
          </a:xfrm>
        </p:spPr>
        <p:txBody>
          <a:bodyPr/>
          <a:lstStyle/>
          <a:p>
            <a:pPr marL="0" indent="0">
              <a:spcAft>
                <a:spcPct val="75000"/>
              </a:spcAft>
            </a:pPr>
            <a:r>
              <a:rPr lang="en-US"/>
              <a:t>The column is not wide enough to display the content of the cell. </a:t>
            </a:r>
          </a:p>
        </p:txBody>
      </p:sp>
      <p:sp>
        <p:nvSpPr>
          <p:cNvPr id="165892" name="Rectangle 4"/>
          <p:cNvSpPr>
            <a:spLocks noChangeArrowheads="1"/>
          </p:cNvSpPr>
          <p:nvPr/>
        </p:nvSpPr>
        <p:spPr bwMode="auto">
          <a:xfrm>
            <a:off x="238125" y="2082800"/>
            <a:ext cx="8350250" cy="1171575"/>
          </a:xfrm>
          <a:prstGeom prst="rect">
            <a:avLst/>
          </a:prstGeom>
          <a:noFill/>
          <a:ln w="9525">
            <a:noFill/>
            <a:miter lim="800000"/>
            <a:headEnd/>
            <a:tailEnd/>
          </a:ln>
          <a:effectLst/>
        </p:spPr>
        <p:txBody>
          <a:bodyPr/>
          <a:lstStyle/>
          <a:p>
            <a:pPr>
              <a:spcBef>
                <a:spcPct val="20000"/>
              </a:spcBef>
              <a:spcAft>
                <a:spcPct val="75000"/>
              </a:spcAft>
            </a:pPr>
            <a:r>
              <a:rPr lang="en-US" sz="2000"/>
              <a:t>You can increase the column width to display the content. </a:t>
            </a:r>
          </a:p>
        </p:txBody>
      </p:sp>
      <p:sp>
        <p:nvSpPr>
          <p:cNvPr id="7" name="Date Placeholder 6"/>
          <p:cNvSpPr>
            <a:spLocks noGrp="1"/>
          </p:cNvSpPr>
          <p:nvPr>
            <p:ph type="dt" sz="half" idx="10"/>
          </p:nvPr>
        </p:nvSpPr>
        <p:spPr/>
        <p:txBody>
          <a:bodyPr/>
          <a:lstStyle/>
          <a:p>
            <a:fld id="{47E9BC19-4FBC-4163-BB18-E53C72AC21C7}"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4B6242F9-12DE-4E88-AF82-4E19CA1FC0D4}" type="slidenum">
              <a:rPr lang="en-US" smtClean="0"/>
              <a:pPr/>
              <a:t>61</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65891"/>
                                        </p:tgtEl>
                                        <p:attrNameLst>
                                          <p:attrName>style.visibility</p:attrName>
                                        </p:attrNameLst>
                                      </p:cBhvr>
                                      <p:to>
                                        <p:strVal val="visible"/>
                                      </p:to>
                                    </p:set>
                                    <p:anim calcmode="lin" valueType="num">
                                      <p:cBhvr>
                                        <p:cTn id="7" dur="500" fill="hold"/>
                                        <p:tgtEl>
                                          <p:spTgt spid="165891"/>
                                        </p:tgtEl>
                                        <p:attrNameLst>
                                          <p:attrName>ppt_w</p:attrName>
                                        </p:attrNameLst>
                                      </p:cBhvr>
                                      <p:tavLst>
                                        <p:tav tm="0">
                                          <p:val>
                                            <p:fltVal val="0"/>
                                          </p:val>
                                        </p:tav>
                                        <p:tav tm="100000">
                                          <p:val>
                                            <p:strVal val="#ppt_w"/>
                                          </p:val>
                                        </p:tav>
                                      </p:tavLst>
                                    </p:anim>
                                    <p:anim calcmode="lin" valueType="num">
                                      <p:cBhvr>
                                        <p:cTn id="8" dur="500" fill="hold"/>
                                        <p:tgtEl>
                                          <p:spTgt spid="165891"/>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65892"/>
                                        </p:tgtEl>
                                        <p:attrNameLst>
                                          <p:attrName>style.visibility</p:attrName>
                                        </p:attrNameLst>
                                      </p:cBhvr>
                                      <p:to>
                                        <p:strVal val="visible"/>
                                      </p:to>
                                    </p:set>
                                    <p:animEffect transition="in" filter="slide(fromBottom)">
                                      <p:cBhvr>
                                        <p:cTn id="13" dur="500"/>
                                        <p:tgtEl>
                                          <p:spTgt spid="165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autoUpdateAnimBg="0"/>
      <p:bldP spid="165892" grpId="0"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Enter formulas</a:t>
            </a:r>
          </a:p>
        </p:txBody>
      </p:sp>
      <p:sp>
        <p:nvSpPr>
          <p:cNvPr id="167938" name="Rectangle 2"/>
          <p:cNvSpPr>
            <a:spLocks noGrp="1" noChangeArrowheads="1"/>
          </p:cNvSpPr>
          <p:nvPr>
            <p:ph type="title"/>
          </p:nvPr>
        </p:nvSpPr>
        <p:spPr/>
        <p:txBody>
          <a:bodyPr/>
          <a:lstStyle/>
          <a:p>
            <a:r>
              <a:rPr lang="en-US"/>
              <a:t>Test 3, question 3</a:t>
            </a:r>
          </a:p>
        </p:txBody>
      </p:sp>
      <p:sp>
        <p:nvSpPr>
          <p:cNvPr id="167939" name="Rectangle 3"/>
          <p:cNvSpPr>
            <a:spLocks noGrp="1" noChangeArrowheads="1"/>
          </p:cNvSpPr>
          <p:nvPr>
            <p:ph type="body" sz="half" idx="2"/>
          </p:nvPr>
        </p:nvSpPr>
        <p:spPr>
          <a:xfrm>
            <a:off x="242888" y="850900"/>
            <a:ext cx="7685087" cy="1189038"/>
          </a:xfrm>
        </p:spPr>
        <p:txBody>
          <a:bodyPr/>
          <a:lstStyle/>
          <a:p>
            <a:pPr marL="0" indent="0">
              <a:spcAft>
                <a:spcPct val="75000"/>
              </a:spcAft>
            </a:pPr>
            <a:r>
              <a:rPr lang="en-US" b="1"/>
              <a:t>What is the keyboard shortcut to display formulas on the worksheet? (Pick one answer.)</a:t>
            </a:r>
          </a:p>
        </p:txBody>
      </p:sp>
      <p:sp>
        <p:nvSpPr>
          <p:cNvPr id="167940" name="Rectangle 4"/>
          <p:cNvSpPr>
            <a:spLocks noChangeArrowheads="1"/>
          </p:cNvSpPr>
          <p:nvPr/>
        </p:nvSpPr>
        <p:spPr bwMode="auto">
          <a:xfrm>
            <a:off x="242888" y="2241550"/>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CTRL+` </a:t>
            </a:r>
          </a:p>
          <a:p>
            <a:pPr marL="401638" indent="-401638">
              <a:spcBef>
                <a:spcPct val="20000"/>
              </a:spcBef>
              <a:spcAft>
                <a:spcPct val="75000"/>
              </a:spcAft>
              <a:buFontTx/>
              <a:buAutoNum type="arabicPeriod"/>
            </a:pPr>
            <a:r>
              <a:rPr lang="en-US" sz="2000"/>
              <a:t>CTRL+: </a:t>
            </a:r>
          </a:p>
          <a:p>
            <a:pPr marL="401638" indent="-401638">
              <a:spcBef>
                <a:spcPct val="20000"/>
              </a:spcBef>
              <a:spcAft>
                <a:spcPct val="75000"/>
              </a:spcAft>
              <a:buFontTx/>
              <a:buAutoNum type="arabicPeriod"/>
            </a:pPr>
            <a:r>
              <a:rPr lang="en-US" sz="2000"/>
              <a:t>CTRL+; </a:t>
            </a:r>
          </a:p>
        </p:txBody>
      </p:sp>
      <p:sp>
        <p:nvSpPr>
          <p:cNvPr id="7" name="Date Placeholder 6"/>
          <p:cNvSpPr>
            <a:spLocks noGrp="1"/>
          </p:cNvSpPr>
          <p:nvPr>
            <p:ph type="dt" sz="half" idx="10"/>
          </p:nvPr>
        </p:nvSpPr>
        <p:spPr/>
        <p:txBody>
          <a:bodyPr/>
          <a:lstStyle/>
          <a:p>
            <a:fld id="{DA1DFB43-58FE-4BBE-909A-DF1436D1005C}"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9702422F-6171-4F3B-A56D-64D45A948476}" type="slidenum">
              <a:rPr lang="en-US" smtClean="0"/>
              <a:pPr/>
              <a:t>62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67939">
                                            <p:txEl>
                                              <p:pRg st="0" end="0"/>
                                            </p:txEl>
                                          </p:spTgt>
                                        </p:tgtEl>
                                        <p:attrNameLst>
                                          <p:attrName>style.visibility</p:attrName>
                                        </p:attrNameLst>
                                      </p:cBhvr>
                                      <p:to>
                                        <p:strVal val="visible"/>
                                      </p:to>
                                    </p:set>
                                    <p:animEffect transition="in" filter="slide(fromTop)">
                                      <p:cBhvr>
                                        <p:cTn id="7" dur="500"/>
                                        <p:tgtEl>
                                          <p:spTgt spid="167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67940">
                                            <p:txEl>
                                              <p:pRg st="0" end="0"/>
                                            </p:txEl>
                                          </p:spTgt>
                                        </p:tgtEl>
                                        <p:attrNameLst>
                                          <p:attrName>style.visibility</p:attrName>
                                        </p:attrNameLst>
                                      </p:cBhvr>
                                      <p:to>
                                        <p:strVal val="visible"/>
                                      </p:to>
                                    </p:set>
                                    <p:animEffect transition="in" filter="slide(fromLeft)">
                                      <p:cBhvr>
                                        <p:cTn id="12" dur="500"/>
                                        <p:tgtEl>
                                          <p:spTgt spid="16794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67940">
                                            <p:txEl>
                                              <p:pRg st="1" end="1"/>
                                            </p:txEl>
                                          </p:spTgt>
                                        </p:tgtEl>
                                        <p:attrNameLst>
                                          <p:attrName>style.visibility</p:attrName>
                                        </p:attrNameLst>
                                      </p:cBhvr>
                                      <p:to>
                                        <p:strVal val="visible"/>
                                      </p:to>
                                    </p:set>
                                    <p:animEffect transition="in" filter="slide(fromLeft)">
                                      <p:cBhvr>
                                        <p:cTn id="17" dur="500"/>
                                        <p:tgtEl>
                                          <p:spTgt spid="16794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67940">
                                            <p:txEl>
                                              <p:pRg st="2" end="2"/>
                                            </p:txEl>
                                          </p:spTgt>
                                        </p:tgtEl>
                                        <p:attrNameLst>
                                          <p:attrName>style.visibility</p:attrName>
                                        </p:attrNameLst>
                                      </p:cBhvr>
                                      <p:to>
                                        <p:strVal val="visible"/>
                                      </p:to>
                                    </p:set>
                                    <p:animEffect transition="in" filter="slide(fromLeft)">
                                      <p:cBhvr>
                                        <p:cTn id="22" dur="500"/>
                                        <p:tgtEl>
                                          <p:spTgt spid="16794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autoUpdateAnimBg="0" advAuto="0"/>
      <p:bldP spid="167940"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Enter formulas</a:t>
            </a:r>
          </a:p>
        </p:txBody>
      </p:sp>
      <p:sp>
        <p:nvSpPr>
          <p:cNvPr id="169986" name="Rectangle 2"/>
          <p:cNvSpPr>
            <a:spLocks noGrp="1" noChangeArrowheads="1"/>
          </p:cNvSpPr>
          <p:nvPr>
            <p:ph type="title"/>
          </p:nvPr>
        </p:nvSpPr>
        <p:spPr/>
        <p:txBody>
          <a:bodyPr/>
          <a:lstStyle/>
          <a:p>
            <a:r>
              <a:rPr lang="en-US"/>
              <a:t>Test 3, question 3: Answer</a:t>
            </a:r>
          </a:p>
        </p:txBody>
      </p:sp>
      <p:sp>
        <p:nvSpPr>
          <p:cNvPr id="169987" name="Rectangle 3"/>
          <p:cNvSpPr>
            <a:spLocks noGrp="1" noChangeArrowheads="1"/>
          </p:cNvSpPr>
          <p:nvPr>
            <p:ph sz="half" idx="2"/>
          </p:nvPr>
        </p:nvSpPr>
        <p:spPr>
          <a:xfrm>
            <a:off x="261938" y="877888"/>
            <a:ext cx="8350250" cy="703262"/>
          </a:xfrm>
        </p:spPr>
        <p:txBody>
          <a:bodyPr/>
          <a:lstStyle/>
          <a:p>
            <a:pPr marL="0" indent="0">
              <a:spcAft>
                <a:spcPct val="75000"/>
              </a:spcAft>
            </a:pPr>
            <a:r>
              <a:rPr lang="en-US"/>
              <a:t>CTRL+`</a:t>
            </a:r>
          </a:p>
        </p:txBody>
      </p:sp>
      <p:sp>
        <p:nvSpPr>
          <p:cNvPr id="169988" name="Rectangle 4"/>
          <p:cNvSpPr>
            <a:spLocks noChangeArrowheads="1"/>
          </p:cNvSpPr>
          <p:nvPr/>
        </p:nvSpPr>
        <p:spPr bwMode="auto">
          <a:xfrm>
            <a:off x="238125" y="2124075"/>
            <a:ext cx="8350250" cy="1171575"/>
          </a:xfrm>
          <a:prstGeom prst="rect">
            <a:avLst/>
          </a:prstGeom>
          <a:noFill/>
          <a:ln w="9525">
            <a:noFill/>
            <a:miter lim="800000"/>
            <a:headEnd/>
            <a:tailEnd/>
          </a:ln>
          <a:effectLst/>
        </p:spPr>
        <p:txBody>
          <a:bodyPr/>
          <a:lstStyle/>
          <a:p>
            <a:pPr>
              <a:spcBef>
                <a:spcPct val="20000"/>
              </a:spcBef>
              <a:spcAft>
                <a:spcPct val="75000"/>
              </a:spcAft>
            </a:pPr>
            <a:r>
              <a:rPr lang="en-US" sz="2000"/>
              <a:t>The  ` is next to the 1 key on most keyboards. The keyboard shortcut displays and hides formulas.</a:t>
            </a:r>
          </a:p>
        </p:txBody>
      </p:sp>
      <p:sp>
        <p:nvSpPr>
          <p:cNvPr id="7" name="Date Placeholder 6"/>
          <p:cNvSpPr>
            <a:spLocks noGrp="1"/>
          </p:cNvSpPr>
          <p:nvPr>
            <p:ph type="dt" sz="half" idx="10"/>
          </p:nvPr>
        </p:nvSpPr>
        <p:spPr/>
        <p:txBody>
          <a:bodyPr/>
          <a:lstStyle/>
          <a:p>
            <a:fld id="{DFD3DDBE-CE52-4452-816C-437F41DEC42A}"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4B6242F9-12DE-4E88-AF82-4E19CA1FC0D4}" type="slidenum">
              <a:rPr lang="en-US" smtClean="0"/>
              <a:pPr/>
              <a:t>63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69987"/>
                                        </p:tgtEl>
                                        <p:attrNameLst>
                                          <p:attrName>style.visibility</p:attrName>
                                        </p:attrNameLst>
                                      </p:cBhvr>
                                      <p:to>
                                        <p:strVal val="visible"/>
                                      </p:to>
                                    </p:set>
                                    <p:anim calcmode="lin" valueType="num">
                                      <p:cBhvr>
                                        <p:cTn id="7" dur="500" fill="hold"/>
                                        <p:tgtEl>
                                          <p:spTgt spid="169987"/>
                                        </p:tgtEl>
                                        <p:attrNameLst>
                                          <p:attrName>ppt_w</p:attrName>
                                        </p:attrNameLst>
                                      </p:cBhvr>
                                      <p:tavLst>
                                        <p:tav tm="0">
                                          <p:val>
                                            <p:fltVal val="0"/>
                                          </p:val>
                                        </p:tav>
                                        <p:tav tm="100000">
                                          <p:val>
                                            <p:strVal val="#ppt_w"/>
                                          </p:val>
                                        </p:tav>
                                      </p:tavLst>
                                    </p:anim>
                                    <p:anim calcmode="lin" valueType="num">
                                      <p:cBhvr>
                                        <p:cTn id="8" dur="500" fill="hold"/>
                                        <p:tgtEl>
                                          <p:spTgt spid="169987"/>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69988"/>
                                        </p:tgtEl>
                                        <p:attrNameLst>
                                          <p:attrName>style.visibility</p:attrName>
                                        </p:attrNameLst>
                                      </p:cBhvr>
                                      <p:to>
                                        <p:strVal val="visible"/>
                                      </p:to>
                                    </p:set>
                                    <p:animEffect transition="in" filter="slide(fromBottom)">
                                      <p:cBhvr>
                                        <p:cTn id="13" dur="500"/>
                                        <p:tgtEl>
                                          <p:spTgt spid="169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autoUpdateAnimBg="0"/>
      <p:bldP spid="169988" grpId="0"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a:t>Enter formulas</a:t>
            </a:r>
          </a:p>
        </p:txBody>
      </p:sp>
      <p:sp>
        <p:nvSpPr>
          <p:cNvPr id="68610" name="Rectangle 2"/>
          <p:cNvSpPr>
            <a:spLocks noGrp="1" noChangeArrowheads="1"/>
          </p:cNvSpPr>
          <p:nvPr>
            <p:ph type="title"/>
          </p:nvPr>
        </p:nvSpPr>
        <p:spPr/>
        <p:txBody>
          <a:bodyPr/>
          <a:lstStyle/>
          <a:p>
            <a:r>
              <a:rPr lang="en-US"/>
              <a:t>Quick Reference Card</a:t>
            </a:r>
          </a:p>
        </p:txBody>
      </p:sp>
      <p:sp>
        <p:nvSpPr>
          <p:cNvPr id="68611" name="Rectangle 3"/>
          <p:cNvSpPr>
            <a:spLocks noGrp="1" noChangeArrowheads="1"/>
          </p:cNvSpPr>
          <p:nvPr>
            <p:ph type="body" sz="half" idx="2"/>
          </p:nvPr>
        </p:nvSpPr>
        <p:spPr>
          <a:xfrm>
            <a:off x="276225" y="882650"/>
            <a:ext cx="8297863" cy="2678113"/>
          </a:xfrm>
        </p:spPr>
        <p:txBody>
          <a:bodyPr/>
          <a:lstStyle/>
          <a:p>
            <a:pPr marL="0" indent="0">
              <a:spcAft>
                <a:spcPct val="75000"/>
              </a:spcAft>
            </a:pPr>
            <a:r>
              <a:rPr lang="en-US" sz="2400"/>
              <a:t>For a summary of the tasks covered in this course, view the </a:t>
            </a:r>
            <a:r>
              <a:rPr lang="en-US" sz="2400">
                <a:hlinkClick r:id="rId3"/>
              </a:rPr>
              <a:t>Quick Reference Card</a:t>
            </a:r>
            <a:r>
              <a:rPr lang="en-US" sz="2400"/>
              <a:t>.</a:t>
            </a:r>
          </a:p>
          <a:p>
            <a:pPr marL="0" indent="0">
              <a:spcAft>
                <a:spcPct val="75000"/>
              </a:spcAft>
            </a:pPr>
            <a:r>
              <a:rPr lang="en-US" sz="2400"/>
              <a:t> </a:t>
            </a:r>
            <a:endParaRPr lang="en-US" sz="2400" b="1">
              <a:solidFill>
                <a:srgbClr val="FF0000"/>
              </a:solidFill>
            </a:endParaRPr>
          </a:p>
          <a:p>
            <a:pPr marL="0" indent="0">
              <a:spcAft>
                <a:spcPct val="75000"/>
              </a:spcAft>
            </a:pPr>
            <a:endParaRPr lang="en-US" sz="2400"/>
          </a:p>
        </p:txBody>
      </p:sp>
      <p:sp>
        <p:nvSpPr>
          <p:cNvPr id="6" name="Date Placeholder 5"/>
          <p:cNvSpPr>
            <a:spLocks noGrp="1"/>
          </p:cNvSpPr>
          <p:nvPr>
            <p:ph type="dt" sz="half" idx="10"/>
          </p:nvPr>
        </p:nvSpPr>
        <p:spPr/>
        <p:txBody>
          <a:bodyPr/>
          <a:lstStyle/>
          <a:p>
            <a:fld id="{9A55632C-9136-41F7-A9E6-7205786DB6C3}" type="datetime3">
              <a:rPr lang="en-US" smtClean="0"/>
              <a:t>2 November 2007</a:t>
            </a:fld>
            <a:endParaRPr lang="en-US"/>
          </a:p>
        </p:txBody>
      </p:sp>
      <p:sp>
        <p:nvSpPr>
          <p:cNvPr id="7" name="Slide Number Placeholder 6"/>
          <p:cNvSpPr>
            <a:spLocks noGrp="1"/>
          </p:cNvSpPr>
          <p:nvPr>
            <p:ph type="sldNum" sz="quarter" idx="12"/>
          </p:nvPr>
        </p:nvSpPr>
        <p:spPr/>
        <p:txBody>
          <a:bodyPr/>
          <a:lstStyle/>
          <a:p>
            <a:fld id="{9702422F-6171-4F3B-A56D-64D45A948476}" type="slidenum">
              <a:rPr lang="en-US" smtClean="0"/>
              <a:pPr/>
              <a:t>64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slide(fromTop)">
                                      <p:cBhvr>
                                        <p:cTn id="7" dur="500"/>
                                        <p:tgtEl>
                                          <p:spTgt spid="68611">
                                            <p:txEl>
                                              <p:pRg st="0" end="0"/>
                                            </p:txEl>
                                          </p:spTgt>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68611">
                                            <p:txEl>
                                              <p:pRg st="1" end="1"/>
                                            </p:txEl>
                                          </p:spTgt>
                                        </p:tgtEl>
                                        <p:attrNameLst>
                                          <p:attrName>style.visibility</p:attrName>
                                        </p:attrNameLst>
                                      </p:cBhvr>
                                      <p:to>
                                        <p:strVal val="visible"/>
                                      </p:to>
                                    </p:set>
                                    <p:animEffect transition="in" filter="slide(fromTop)">
                                      <p:cBhvr>
                                        <p:cTn id="11" dur="500"/>
                                        <p:tgtEl>
                                          <p:spTgt spid="686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advAuto="0"/>
    </p:bld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p:txBody>
          <a:bodyPr/>
          <a:lstStyle/>
          <a:p>
            <a:r>
              <a:rPr lang="en-US"/>
              <a:t>USING THIS TEMPLATE</a:t>
            </a:r>
          </a:p>
        </p:txBody>
      </p:sp>
      <p:sp>
        <p:nvSpPr>
          <p:cNvPr id="86019" name="Rectangle 3"/>
          <p:cNvSpPr>
            <a:spLocks noGrp="1" noChangeArrowheads="1"/>
          </p:cNvSpPr>
          <p:nvPr>
            <p:ph type="subTitle" idx="1"/>
          </p:nvPr>
        </p:nvSpPr>
        <p:spPr/>
        <p:txBody>
          <a:bodyPr/>
          <a:lstStyle/>
          <a:p>
            <a:r>
              <a:rPr lang="en-US"/>
              <a:t>See the notes pane or view the full notes page (</a:t>
            </a:r>
            <a:r>
              <a:rPr lang="en-US" b="1"/>
              <a:t>View</a:t>
            </a:r>
            <a:r>
              <a:rPr lang="en-US"/>
              <a:t> tab) for detailed help on this template.</a:t>
            </a:r>
          </a:p>
        </p:txBody>
      </p:sp>
    </p:spTree>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Enter formulas</a:t>
            </a:r>
          </a:p>
        </p:txBody>
      </p:sp>
      <p:sp>
        <p:nvSpPr>
          <p:cNvPr id="25602" name="Rectangle 2"/>
          <p:cNvSpPr>
            <a:spLocks noGrp="1" noChangeArrowheads="1"/>
          </p:cNvSpPr>
          <p:nvPr>
            <p:ph type="title"/>
          </p:nvPr>
        </p:nvSpPr>
        <p:spPr>
          <a:xfrm>
            <a:off x="228600" y="73025"/>
            <a:ext cx="8027988" cy="614363"/>
          </a:xfrm>
        </p:spPr>
        <p:txBody>
          <a:bodyPr/>
          <a:lstStyle/>
          <a:p>
            <a:r>
              <a:rPr lang="en-US"/>
              <a:t>Begin with an equal sign</a:t>
            </a:r>
          </a:p>
        </p:txBody>
      </p:sp>
      <p:sp>
        <p:nvSpPr>
          <p:cNvPr id="25603"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The two CDs purchased in February cost $12.99 and $16.99.</a:t>
            </a:r>
          </a:p>
        </p:txBody>
      </p:sp>
      <p:sp>
        <p:nvSpPr>
          <p:cNvPr id="25605" name="Rectangle 5"/>
          <p:cNvSpPr>
            <a:spLocks noChangeArrowheads="1"/>
          </p:cNvSpPr>
          <p:nvPr/>
        </p:nvSpPr>
        <p:spPr bwMode="auto">
          <a:xfrm>
            <a:off x="277813" y="3994150"/>
            <a:ext cx="5926137" cy="16446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The total of these two values is the CD expense for the month. </a:t>
            </a:r>
          </a:p>
          <a:p>
            <a:pPr>
              <a:spcBef>
                <a:spcPct val="20000"/>
              </a:spcBef>
              <a:spcAft>
                <a:spcPct val="75000"/>
              </a:spcAft>
            </a:pPr>
            <a:r>
              <a:rPr lang="en-US">
                <a:solidFill>
                  <a:srgbClr val="FFCC00"/>
                </a:solidFill>
              </a:rPr>
              <a:t>You can add these values in Excel by typing a simple formula into cell C6.</a:t>
            </a:r>
          </a:p>
        </p:txBody>
      </p:sp>
      <p:sp>
        <p:nvSpPr>
          <p:cNvPr id="25607"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5608" name="Picture 8" descr="Formula typed in a worksheet"/>
          <p:cNvPicPr>
            <a:picLocks noChangeAspect="1" noChangeArrowheads="1"/>
          </p:cNvPicPr>
          <p:nvPr>
            <p:ph sz="half" idx="1"/>
          </p:nvPr>
        </p:nvPicPr>
        <p:blipFill>
          <a:blip r:embed="rId3"/>
          <a:srcRect/>
          <a:stretch>
            <a:fillRect/>
          </a:stretch>
        </p:blipFill>
        <p:spPr>
          <a:xfrm>
            <a:off x="339725" y="933450"/>
            <a:ext cx="5662613" cy="2854325"/>
          </a:xfrm>
          <a:noFill/>
          <a:ln/>
        </p:spPr>
      </p:pic>
      <p:sp>
        <p:nvSpPr>
          <p:cNvPr id="9" name="Date Placeholder 8"/>
          <p:cNvSpPr>
            <a:spLocks noGrp="1"/>
          </p:cNvSpPr>
          <p:nvPr>
            <p:ph type="dt" sz="half" idx="10"/>
          </p:nvPr>
        </p:nvSpPr>
        <p:spPr/>
        <p:txBody>
          <a:bodyPr/>
          <a:lstStyle/>
          <a:p>
            <a:fld id="{94033A2F-BB06-4513-8D5D-B1A2E87644F9}"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9702422F-6171-4F3B-A56D-64D45A948476}" type="slidenum">
              <a:rPr lang="en-US" smtClean="0"/>
              <a:pPr/>
              <a:t>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5608"/>
                                        </p:tgtEl>
                                        <p:attrNameLst>
                                          <p:attrName>style.visibility</p:attrName>
                                        </p:attrNameLst>
                                      </p:cBhvr>
                                      <p:to>
                                        <p:strVal val="visible"/>
                                      </p:to>
                                    </p:set>
                                    <p:animEffect transition="in" filter="slide(fromTop)">
                                      <p:cBhvr>
                                        <p:cTn id="7" dur="500"/>
                                        <p:tgtEl>
                                          <p:spTgt spid="2560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slide(fromTop)">
                                      <p:cBhvr>
                                        <p:cTn id="12" dur="500"/>
                                        <p:tgtEl>
                                          <p:spTgt spid="256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5605">
                                            <p:txEl>
                                              <p:pRg st="0" end="0"/>
                                            </p:txEl>
                                          </p:spTgt>
                                        </p:tgtEl>
                                        <p:attrNameLst>
                                          <p:attrName>style.visibility</p:attrName>
                                        </p:attrNameLst>
                                      </p:cBhvr>
                                      <p:to>
                                        <p:strVal val="visible"/>
                                      </p:to>
                                    </p:set>
                                    <p:animEffect transition="in" filter="slide(fromLeft)">
                                      <p:cBhvr>
                                        <p:cTn id="17" dur="500"/>
                                        <p:tgtEl>
                                          <p:spTgt spid="2560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25605">
                                            <p:txEl>
                                              <p:pRg st="1" end="1"/>
                                            </p:txEl>
                                          </p:spTgt>
                                        </p:tgtEl>
                                        <p:attrNameLst>
                                          <p:attrName>style.visibility</p:attrName>
                                        </p:attrNameLst>
                                      </p:cBhvr>
                                      <p:to>
                                        <p:strVal val="visible"/>
                                      </p:to>
                                    </p:set>
                                    <p:animEffect transition="in" filter="slide(fromLeft)">
                                      <p:cBhvr>
                                        <p:cTn id="22" dur="500"/>
                                        <p:tgtEl>
                                          <p:spTgt spid="2560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P spid="2560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a:t>Enter formulas</a:t>
            </a:r>
          </a:p>
        </p:txBody>
      </p:sp>
      <p:sp>
        <p:nvSpPr>
          <p:cNvPr id="176130" name="Rectangle 2"/>
          <p:cNvSpPr>
            <a:spLocks noGrp="1" noChangeArrowheads="1"/>
          </p:cNvSpPr>
          <p:nvPr>
            <p:ph type="title"/>
          </p:nvPr>
        </p:nvSpPr>
        <p:spPr>
          <a:xfrm>
            <a:off x="228600" y="73025"/>
            <a:ext cx="8027988" cy="614363"/>
          </a:xfrm>
        </p:spPr>
        <p:txBody>
          <a:bodyPr/>
          <a:lstStyle/>
          <a:p>
            <a:r>
              <a:rPr lang="en-US"/>
              <a:t>Begin with an equal sign</a:t>
            </a:r>
          </a:p>
        </p:txBody>
      </p:sp>
      <p:sp>
        <p:nvSpPr>
          <p:cNvPr id="176131"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The picture illustrates what to do. </a:t>
            </a:r>
          </a:p>
        </p:txBody>
      </p:sp>
      <p:sp>
        <p:nvSpPr>
          <p:cNvPr id="176133"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176134" name="Picture 6" descr="Formula typed in a worksheet"/>
          <p:cNvPicPr>
            <a:picLocks noChangeAspect="1" noChangeArrowheads="1"/>
          </p:cNvPicPr>
          <p:nvPr>
            <p:ph sz="half" idx="1"/>
          </p:nvPr>
        </p:nvPicPr>
        <p:blipFill>
          <a:blip r:embed="rId4"/>
          <a:srcRect/>
          <a:stretch>
            <a:fillRect/>
          </a:stretch>
        </p:blipFill>
        <p:spPr>
          <a:xfrm>
            <a:off x="339725" y="933450"/>
            <a:ext cx="5662613" cy="2854325"/>
          </a:xfrm>
          <a:noFill/>
          <a:ln/>
        </p:spPr>
      </p:pic>
      <p:graphicFrame>
        <p:nvGraphicFramePr>
          <p:cNvPr id="176135" name="Object 7"/>
          <p:cNvGraphicFramePr>
            <a:graphicFrameLocks noChangeAspect="1"/>
          </p:cNvGraphicFramePr>
          <p:nvPr/>
        </p:nvGraphicFramePr>
        <p:xfrm>
          <a:off x="339725" y="4060825"/>
          <a:ext cx="269875" cy="303213"/>
        </p:xfrm>
        <a:graphic>
          <a:graphicData uri="http://schemas.openxmlformats.org/presentationml/2006/ole">
            <p:oleObj spid="_x0000_s176135" name="Visio" r:id="rId5" imgW="270231" imgH="303063" progId="Visio.Drawing.11">
              <p:embed/>
            </p:oleObj>
          </a:graphicData>
        </a:graphic>
      </p:graphicFrame>
      <p:sp>
        <p:nvSpPr>
          <p:cNvPr id="176138" name="Rectangle 10"/>
          <p:cNvSpPr>
            <a:spLocks noChangeArrowheads="1"/>
          </p:cNvSpPr>
          <p:nvPr/>
        </p:nvSpPr>
        <p:spPr bwMode="auto">
          <a:xfrm>
            <a:off x="676275" y="4027488"/>
            <a:ext cx="5940425" cy="1095375"/>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Type a formula in cell C6. Excel formulas always begin with an equal sign. To add 12.99 and 16.99, type:</a:t>
            </a:r>
          </a:p>
          <a:p>
            <a:pPr>
              <a:spcBef>
                <a:spcPct val="20000"/>
              </a:spcBef>
              <a:spcAft>
                <a:spcPct val="45000"/>
              </a:spcAft>
            </a:pPr>
            <a:r>
              <a:rPr lang="en-US" b="1">
                <a:solidFill>
                  <a:srgbClr val="FFCC00"/>
                </a:solidFill>
              </a:rPr>
              <a:t>=12.99+16.99</a:t>
            </a:r>
            <a:endParaRPr lang="en-US">
              <a:solidFill>
                <a:srgbClr val="FFCC00"/>
              </a:solidFill>
            </a:endParaRPr>
          </a:p>
        </p:txBody>
      </p:sp>
      <p:sp>
        <p:nvSpPr>
          <p:cNvPr id="176139" name="Rectangle 11"/>
          <p:cNvSpPr>
            <a:spLocks noChangeArrowheads="1"/>
          </p:cNvSpPr>
          <p:nvPr/>
        </p:nvSpPr>
        <p:spPr bwMode="auto">
          <a:xfrm>
            <a:off x="663575" y="5273675"/>
            <a:ext cx="5926138" cy="809625"/>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The plus sign (+) is the math </a:t>
            </a:r>
            <a:r>
              <a:rPr lang="en-US" b="1">
                <a:solidFill>
                  <a:srgbClr val="FFCC00"/>
                </a:solidFill>
              </a:rPr>
              <a:t>operator</a:t>
            </a:r>
            <a:r>
              <a:rPr lang="en-US">
                <a:solidFill>
                  <a:srgbClr val="FFCC00"/>
                </a:solidFill>
              </a:rPr>
              <a:t> that tells Excel to add the values. </a:t>
            </a:r>
            <a:endParaRPr lang="en-US" b="1">
              <a:solidFill>
                <a:srgbClr val="FFCC00"/>
              </a:solidFill>
            </a:endParaRPr>
          </a:p>
        </p:txBody>
      </p:sp>
      <p:sp>
        <p:nvSpPr>
          <p:cNvPr id="11" name="Date Placeholder 10"/>
          <p:cNvSpPr>
            <a:spLocks noGrp="1"/>
          </p:cNvSpPr>
          <p:nvPr>
            <p:ph type="dt" sz="half" idx="10"/>
          </p:nvPr>
        </p:nvSpPr>
        <p:spPr/>
        <p:txBody>
          <a:bodyPr/>
          <a:lstStyle/>
          <a:p>
            <a:fld id="{2C959658-DDA9-4B21-AECC-58E86844976F}" type="datetime3">
              <a:rPr lang="en-US" smtClean="0"/>
              <a:t>2 November 2007</a:t>
            </a:fld>
            <a:endParaRPr lang="en-US"/>
          </a:p>
        </p:txBody>
      </p:sp>
      <p:sp>
        <p:nvSpPr>
          <p:cNvPr id="12" name="Slide Number Placeholder 11"/>
          <p:cNvSpPr>
            <a:spLocks noGrp="1"/>
          </p:cNvSpPr>
          <p:nvPr>
            <p:ph type="sldNum" sz="quarter" idx="12"/>
          </p:nvPr>
        </p:nvSpPr>
        <p:spPr/>
        <p:txBody>
          <a:bodyPr/>
          <a:lstStyle/>
          <a:p>
            <a:fld id="{9702422F-6171-4F3B-A56D-64D45A948476}" type="slidenum">
              <a:rPr lang="en-US" smtClean="0"/>
              <a:pPr/>
              <a:t>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76131">
                                            <p:txEl>
                                              <p:pRg st="0" end="0"/>
                                            </p:txEl>
                                          </p:spTgt>
                                        </p:tgtEl>
                                        <p:attrNameLst>
                                          <p:attrName>style.visibility</p:attrName>
                                        </p:attrNameLst>
                                      </p:cBhvr>
                                      <p:to>
                                        <p:strVal val="visible"/>
                                      </p:to>
                                    </p:set>
                                    <p:animEffect transition="in" filter="slide(fromTop)">
                                      <p:cBhvr>
                                        <p:cTn id="7" dur="500"/>
                                        <p:tgtEl>
                                          <p:spTgt spid="1761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76135"/>
                                        </p:tgtEl>
                                        <p:attrNameLst>
                                          <p:attrName>style.visibility</p:attrName>
                                        </p:attrNameLst>
                                      </p:cBhvr>
                                      <p:to>
                                        <p:strVal val="visible"/>
                                      </p:to>
                                    </p:set>
                                    <p:animEffect transition="in" filter="dissolve">
                                      <p:cBhvr>
                                        <p:cTn id="12" dur="500"/>
                                        <p:tgtEl>
                                          <p:spTgt spid="17613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76138">
                                            <p:txEl>
                                              <p:pRg st="0" end="0"/>
                                            </p:txEl>
                                          </p:spTgt>
                                        </p:tgtEl>
                                        <p:attrNameLst>
                                          <p:attrName>style.visibility</p:attrName>
                                        </p:attrNameLst>
                                      </p:cBhvr>
                                      <p:to>
                                        <p:strVal val="visible"/>
                                      </p:to>
                                    </p:set>
                                    <p:animEffect transition="in" filter="checkerboard(across)">
                                      <p:cBhvr>
                                        <p:cTn id="17" dur="500"/>
                                        <p:tgtEl>
                                          <p:spTgt spid="17613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76138">
                                            <p:txEl>
                                              <p:pRg st="1" end="1"/>
                                            </p:txEl>
                                          </p:spTgt>
                                        </p:tgtEl>
                                        <p:attrNameLst>
                                          <p:attrName>style.visibility</p:attrName>
                                        </p:attrNameLst>
                                      </p:cBhvr>
                                      <p:to>
                                        <p:strVal val="visible"/>
                                      </p:to>
                                    </p:set>
                                    <p:animEffect transition="in" filter="checkerboard(across)">
                                      <p:cBhvr>
                                        <p:cTn id="22" dur="500"/>
                                        <p:tgtEl>
                                          <p:spTgt spid="17613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176139">
                                            <p:txEl>
                                              <p:pRg st="0" end="0"/>
                                            </p:txEl>
                                          </p:spTgt>
                                        </p:tgtEl>
                                        <p:attrNameLst>
                                          <p:attrName>style.visibility</p:attrName>
                                        </p:attrNameLst>
                                      </p:cBhvr>
                                      <p:to>
                                        <p:strVal val="visible"/>
                                      </p:to>
                                    </p:set>
                                    <p:animEffect transition="in" filter="slide(fromLeft)">
                                      <p:cBhvr>
                                        <p:cTn id="27" dur="500"/>
                                        <p:tgtEl>
                                          <p:spTgt spid="1761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1" grpId="0" build="p" autoUpdateAnimBg="0" advAuto="0"/>
      <p:bldP spid="176138" grpId="0" build="p" autoUpdateAnimBg="0"/>
      <p:bldP spid="17613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5"/>
          <p:cNvSpPr>
            <a:spLocks noGrp="1"/>
          </p:cNvSpPr>
          <p:nvPr>
            <p:ph type="ftr" sz="quarter" idx="11"/>
          </p:nvPr>
        </p:nvSpPr>
        <p:spPr/>
        <p:txBody>
          <a:bodyPr/>
          <a:lstStyle/>
          <a:p>
            <a:r>
              <a:rPr lang="en-US"/>
              <a:t>Enter formulas</a:t>
            </a:r>
          </a:p>
        </p:txBody>
      </p:sp>
      <p:sp>
        <p:nvSpPr>
          <p:cNvPr id="178178" name="Rectangle 2"/>
          <p:cNvSpPr>
            <a:spLocks noGrp="1" noChangeArrowheads="1"/>
          </p:cNvSpPr>
          <p:nvPr>
            <p:ph type="title"/>
          </p:nvPr>
        </p:nvSpPr>
        <p:spPr>
          <a:xfrm>
            <a:off x="228600" y="73025"/>
            <a:ext cx="8027988" cy="614363"/>
          </a:xfrm>
        </p:spPr>
        <p:txBody>
          <a:bodyPr/>
          <a:lstStyle/>
          <a:p>
            <a:r>
              <a:rPr lang="en-US"/>
              <a:t>Begin with an equal sign</a:t>
            </a:r>
          </a:p>
        </p:txBody>
      </p:sp>
      <p:sp>
        <p:nvSpPr>
          <p:cNvPr id="178179"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The picture illustrates what to do. </a:t>
            </a:r>
          </a:p>
        </p:txBody>
      </p:sp>
      <p:sp>
        <p:nvSpPr>
          <p:cNvPr id="178180"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178181" name="Picture 5" descr="Formula typed in a worksheet"/>
          <p:cNvPicPr>
            <a:picLocks noChangeAspect="1" noChangeArrowheads="1"/>
          </p:cNvPicPr>
          <p:nvPr>
            <p:ph sz="half" idx="1"/>
          </p:nvPr>
        </p:nvPicPr>
        <p:blipFill>
          <a:blip r:embed="rId4"/>
          <a:srcRect/>
          <a:stretch>
            <a:fillRect/>
          </a:stretch>
        </p:blipFill>
        <p:spPr>
          <a:xfrm>
            <a:off x="339725" y="933450"/>
            <a:ext cx="5662613" cy="2854325"/>
          </a:xfrm>
          <a:noFill/>
          <a:ln/>
        </p:spPr>
      </p:pic>
      <p:graphicFrame>
        <p:nvGraphicFramePr>
          <p:cNvPr id="178183" name="Object 7"/>
          <p:cNvGraphicFramePr>
            <a:graphicFrameLocks noChangeAspect="1"/>
          </p:cNvGraphicFramePr>
          <p:nvPr/>
        </p:nvGraphicFramePr>
        <p:xfrm>
          <a:off x="339725" y="4054475"/>
          <a:ext cx="269875" cy="303213"/>
        </p:xfrm>
        <a:graphic>
          <a:graphicData uri="http://schemas.openxmlformats.org/presentationml/2006/ole">
            <p:oleObj spid="_x0000_s178183" name="Visio" r:id="rId5" imgW="270231" imgH="303063" progId="Visio.Drawing.11">
              <p:embed/>
            </p:oleObj>
          </a:graphicData>
        </a:graphic>
      </p:graphicFrame>
      <p:graphicFrame>
        <p:nvGraphicFramePr>
          <p:cNvPr id="178184" name="Object 8"/>
          <p:cNvGraphicFramePr>
            <a:graphicFrameLocks noChangeAspect="1"/>
          </p:cNvGraphicFramePr>
          <p:nvPr/>
        </p:nvGraphicFramePr>
        <p:xfrm>
          <a:off x="339725" y="4518025"/>
          <a:ext cx="269875" cy="303213"/>
        </p:xfrm>
        <a:graphic>
          <a:graphicData uri="http://schemas.openxmlformats.org/presentationml/2006/ole">
            <p:oleObj spid="_x0000_s178184" name="Visio" r:id="rId6" imgW="270231" imgH="303063" progId="Visio.Drawing.11">
              <p:embed/>
            </p:oleObj>
          </a:graphicData>
        </a:graphic>
      </p:graphicFrame>
      <p:sp>
        <p:nvSpPr>
          <p:cNvPr id="178185" name="Rectangle 9"/>
          <p:cNvSpPr>
            <a:spLocks noChangeArrowheads="1"/>
          </p:cNvSpPr>
          <p:nvPr/>
        </p:nvSpPr>
        <p:spPr bwMode="auto">
          <a:xfrm>
            <a:off x="676275" y="4027488"/>
            <a:ext cx="5940425" cy="366712"/>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Press ENTER to display the formula result.</a:t>
            </a:r>
          </a:p>
        </p:txBody>
      </p:sp>
      <p:sp>
        <p:nvSpPr>
          <p:cNvPr id="178187" name="Rectangle 11"/>
          <p:cNvSpPr>
            <a:spLocks noChangeArrowheads="1"/>
          </p:cNvSpPr>
          <p:nvPr/>
        </p:nvSpPr>
        <p:spPr bwMode="auto">
          <a:xfrm>
            <a:off x="684213" y="4489450"/>
            <a:ext cx="5940425" cy="915988"/>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If you wonder later how you got this result, you can click in cell C6 any time and view the formula in the </a:t>
            </a:r>
            <a:r>
              <a:rPr lang="en-US" b="1">
                <a:solidFill>
                  <a:srgbClr val="FFCC00"/>
                </a:solidFill>
              </a:rPr>
              <a:t>formula bar </a:t>
            </a:r>
            <a:r>
              <a:rPr lang="en-US">
                <a:solidFill>
                  <a:srgbClr val="FFCC00"/>
                </a:solidFill>
              </a:rPr>
              <a:t>                            near the top of the worksheet.</a:t>
            </a:r>
          </a:p>
        </p:txBody>
      </p:sp>
      <p:pic>
        <p:nvPicPr>
          <p:cNvPr id="178188" name="Picture 12" descr="Formula bar"/>
          <p:cNvPicPr>
            <a:picLocks noChangeAspect="1" noChangeArrowheads="1"/>
          </p:cNvPicPr>
          <p:nvPr/>
        </p:nvPicPr>
        <p:blipFill>
          <a:blip r:embed="rId7"/>
          <a:srcRect/>
          <a:stretch>
            <a:fillRect/>
          </a:stretch>
        </p:blipFill>
        <p:spPr bwMode="auto">
          <a:xfrm>
            <a:off x="1233488" y="5091113"/>
            <a:ext cx="1663700" cy="319087"/>
          </a:xfrm>
          <a:prstGeom prst="rect">
            <a:avLst/>
          </a:prstGeom>
          <a:noFill/>
        </p:spPr>
      </p:pic>
      <p:sp>
        <p:nvSpPr>
          <p:cNvPr id="13" name="Date Placeholder 12"/>
          <p:cNvSpPr>
            <a:spLocks noGrp="1"/>
          </p:cNvSpPr>
          <p:nvPr>
            <p:ph type="dt" sz="half" idx="10"/>
          </p:nvPr>
        </p:nvSpPr>
        <p:spPr/>
        <p:txBody>
          <a:bodyPr/>
          <a:lstStyle/>
          <a:p>
            <a:fld id="{7E7AB33D-774A-4DDE-BC89-39681461C87C}" type="datetime3">
              <a:rPr lang="en-US" smtClean="0"/>
              <a:t>2 November 2007</a:t>
            </a:fld>
            <a:endParaRPr lang="en-US"/>
          </a:p>
        </p:txBody>
      </p:sp>
      <p:sp>
        <p:nvSpPr>
          <p:cNvPr id="14" name="Slide Number Placeholder 13"/>
          <p:cNvSpPr>
            <a:spLocks noGrp="1"/>
          </p:cNvSpPr>
          <p:nvPr>
            <p:ph type="sldNum" sz="quarter" idx="12"/>
          </p:nvPr>
        </p:nvSpPr>
        <p:spPr/>
        <p:txBody>
          <a:bodyPr/>
          <a:lstStyle/>
          <a:p>
            <a:fld id="{9702422F-6171-4F3B-A56D-64D45A948476}" type="slidenum">
              <a:rPr lang="en-US" smtClean="0"/>
              <a:pPr/>
              <a:t>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78183"/>
                                        </p:tgtEl>
                                        <p:attrNameLst>
                                          <p:attrName>style.visibility</p:attrName>
                                        </p:attrNameLst>
                                      </p:cBhvr>
                                      <p:to>
                                        <p:strVal val="visible"/>
                                      </p:to>
                                    </p:set>
                                    <p:animEffect transition="in" filter="dissolve">
                                      <p:cBhvr>
                                        <p:cTn id="7" dur="500"/>
                                        <p:tgtEl>
                                          <p:spTgt spid="178183"/>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78184"/>
                                        </p:tgtEl>
                                        <p:attrNameLst>
                                          <p:attrName>style.visibility</p:attrName>
                                        </p:attrNameLst>
                                      </p:cBhvr>
                                      <p:to>
                                        <p:strVal val="visible"/>
                                      </p:to>
                                    </p:set>
                                    <p:animEffect transition="in" filter="dissolve">
                                      <p:cBhvr>
                                        <p:cTn id="11" dur="500"/>
                                        <p:tgtEl>
                                          <p:spTgt spid="178184"/>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178185">
                                            <p:txEl>
                                              <p:pRg st="0" end="0"/>
                                            </p:txEl>
                                          </p:spTgt>
                                        </p:tgtEl>
                                        <p:attrNameLst>
                                          <p:attrName>style.visibility</p:attrName>
                                        </p:attrNameLst>
                                      </p:cBhvr>
                                      <p:to>
                                        <p:strVal val="visible"/>
                                      </p:to>
                                    </p:set>
                                    <p:animEffect transition="in" filter="checkerboard(across)">
                                      <p:cBhvr>
                                        <p:cTn id="15" dur="500"/>
                                        <p:tgtEl>
                                          <p:spTgt spid="17818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178187">
                                            <p:txEl>
                                              <p:pRg st="0" end="0"/>
                                            </p:txEl>
                                          </p:spTgt>
                                        </p:tgtEl>
                                        <p:attrNameLst>
                                          <p:attrName>style.visibility</p:attrName>
                                        </p:attrNameLst>
                                      </p:cBhvr>
                                      <p:to>
                                        <p:strVal val="visible"/>
                                      </p:to>
                                    </p:set>
                                    <p:animEffect transition="in" filter="checkerboard(across)">
                                      <p:cBhvr>
                                        <p:cTn id="20" dur="500"/>
                                        <p:tgtEl>
                                          <p:spTgt spid="178187">
                                            <p:txEl>
                                              <p:pRg st="0" end="0"/>
                                            </p:txEl>
                                          </p:spTgt>
                                        </p:tgtEl>
                                      </p:cBhvr>
                                    </p:animEffect>
                                  </p:childTnLst>
                                </p:cTn>
                              </p:par>
                            </p:childTnLst>
                          </p:cTn>
                        </p:par>
                        <p:par>
                          <p:cTn id="21" fill="hold">
                            <p:stCondLst>
                              <p:cond delay="500"/>
                            </p:stCondLst>
                            <p:childTnLst>
                              <p:par>
                                <p:cTn id="22" presetID="9" presetClass="entr" presetSubtype="0" fill="hold" nodeType="afterEffect">
                                  <p:stCondLst>
                                    <p:cond delay="0"/>
                                  </p:stCondLst>
                                  <p:childTnLst>
                                    <p:set>
                                      <p:cBhvr>
                                        <p:cTn id="23" dur="1" fill="hold">
                                          <p:stCondLst>
                                            <p:cond delay="0"/>
                                          </p:stCondLst>
                                        </p:cTn>
                                        <p:tgtEl>
                                          <p:spTgt spid="178188"/>
                                        </p:tgtEl>
                                        <p:attrNameLst>
                                          <p:attrName>style.visibility</p:attrName>
                                        </p:attrNameLst>
                                      </p:cBhvr>
                                      <p:to>
                                        <p:strVal val="visible"/>
                                      </p:to>
                                    </p:set>
                                    <p:animEffect transition="in" filter="dissolve">
                                      <p:cBhvr>
                                        <p:cTn id="24" dur="500"/>
                                        <p:tgtEl>
                                          <p:spTgt spid="178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85" grpId="0" build="p" autoUpdateAnimBg="0" advAuto="0"/>
      <p:bldP spid="178187" grpId="0" build="p" autoUpdateAnimBg="0"/>
    </p:bldLst>
  </p:timing>
</p:sld>
</file>

<file path=ppt/theme/theme1.xml><?xml version="1.0" encoding="utf-8"?>
<a:theme xmlns:a="http://schemas.openxmlformats.org/drawingml/2006/main" name="Training presentation- Excel 2007—Enter formulas">
  <a:themeElements>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 presentation- Excel 2007—Enter formulas</Template>
  <TotalTime>0</TotalTime>
  <Words>5363</Words>
  <Application>Microsoft Office PowerPoint</Application>
  <PresentationFormat>On-screen Show (4:3)</PresentationFormat>
  <Paragraphs>604</Paragraphs>
  <Slides>65</Slides>
  <Notes>65</Notes>
  <HiddenSlides>1</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65</vt:i4>
      </vt:variant>
    </vt:vector>
  </HeadingPairs>
  <TitlesOfParts>
    <vt:vector size="69" baseType="lpstr">
      <vt:lpstr>Arial</vt:lpstr>
      <vt:lpstr>Tahoma</vt:lpstr>
      <vt:lpstr>Training presentation- Excel 2007—Enter formulas</vt:lpstr>
      <vt:lpstr>Microsoft Visio Drawing</vt:lpstr>
      <vt:lpstr>Microsoft® Office  Excel® 2007 Training</vt:lpstr>
      <vt:lpstr>Course contents</vt:lpstr>
      <vt:lpstr>Overview: Goodbye, calculator</vt:lpstr>
      <vt:lpstr>Course goals   </vt:lpstr>
      <vt:lpstr>Lesson 1</vt:lpstr>
      <vt:lpstr>Get started</vt:lpstr>
      <vt:lpstr>Begin with an equal sign</vt:lpstr>
      <vt:lpstr>Begin with an equal sign</vt:lpstr>
      <vt:lpstr>Begin with an equal sign</vt:lpstr>
      <vt:lpstr>Use other math operators</vt:lpstr>
      <vt:lpstr>Total all the values in a column</vt:lpstr>
      <vt:lpstr>Total all the values in a column</vt:lpstr>
      <vt:lpstr>Total all the values in a column</vt:lpstr>
      <vt:lpstr>Copy a formula instead of creating a new one</vt:lpstr>
      <vt:lpstr>Copy a formula instead of creating a new one</vt:lpstr>
      <vt:lpstr>Copy a formula instead of creating a new one</vt:lpstr>
      <vt:lpstr>Suggestions for practice</vt:lpstr>
      <vt:lpstr>Test 1, question 1</vt:lpstr>
      <vt:lpstr>Test 1, question 1: Answer</vt:lpstr>
      <vt:lpstr>Test 1, question 2</vt:lpstr>
      <vt:lpstr>Test 1, question 2: Answer</vt:lpstr>
      <vt:lpstr>Test 1, question 3</vt:lpstr>
      <vt:lpstr>Test 1, question 3: Answer</vt:lpstr>
      <vt:lpstr>Lesson 2</vt:lpstr>
      <vt:lpstr>Use cell references</vt:lpstr>
      <vt:lpstr>Update formula results</vt:lpstr>
      <vt:lpstr>Update formula results</vt:lpstr>
      <vt:lpstr>Other ways to enter cell references</vt:lpstr>
      <vt:lpstr>Other ways to enter cell references</vt:lpstr>
      <vt:lpstr>Other ways to enter cell references</vt:lpstr>
      <vt:lpstr>Other ways to enter cell references</vt:lpstr>
      <vt:lpstr>Reference types</vt:lpstr>
      <vt:lpstr>Reference types</vt:lpstr>
      <vt:lpstr>Reference types</vt:lpstr>
      <vt:lpstr>Using an absolute cell reference</vt:lpstr>
      <vt:lpstr>Using an absolute cell reference</vt:lpstr>
      <vt:lpstr>Using an absolute cell reference</vt:lpstr>
      <vt:lpstr>Using an absolute cell reference</vt:lpstr>
      <vt:lpstr>Suggestions for practice</vt:lpstr>
      <vt:lpstr>Test 2, question 1</vt:lpstr>
      <vt:lpstr>Test 2, question 1: Answer</vt:lpstr>
      <vt:lpstr>Test 2, question 2</vt:lpstr>
      <vt:lpstr>Test 2, question 2: Answer</vt:lpstr>
      <vt:lpstr>Test 2, question 3</vt:lpstr>
      <vt:lpstr>Test 2, question 3: Answer</vt:lpstr>
      <vt:lpstr>Lesson 3</vt:lpstr>
      <vt:lpstr>Simplify formulas by using functions</vt:lpstr>
      <vt:lpstr>Find an average</vt:lpstr>
      <vt:lpstr>Find the largest or smallest value</vt:lpstr>
      <vt:lpstr>Find the largest or smallest value</vt:lpstr>
      <vt:lpstr>Print formulas</vt:lpstr>
      <vt:lpstr>Print formulas</vt:lpstr>
      <vt:lpstr>What’s that funny thing in my worksheet?</vt:lpstr>
      <vt:lpstr>What’s that funny thing in my worksheet?</vt:lpstr>
      <vt:lpstr>Find more functions</vt:lpstr>
      <vt:lpstr>Find more functions</vt:lpstr>
      <vt:lpstr>Suggestions for practice</vt:lpstr>
      <vt:lpstr>Test 3, question 1</vt:lpstr>
      <vt:lpstr>Test 3, question 1: Answer</vt:lpstr>
      <vt:lpstr>Test 3, question 2</vt:lpstr>
      <vt:lpstr>Test 3, question 2: Answer</vt:lpstr>
      <vt:lpstr>Test 3, question 3</vt:lpstr>
      <vt:lpstr>Test 3, question 3: Answer</vt:lpstr>
      <vt:lpstr>Quick Reference Card</vt:lpstr>
      <vt:lpstr>USING THIS TEMPLATE</vt:lpstr>
    </vt:vector>
  </TitlesOfParts>
  <Manager/>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Office  Excel® 2007 Training</dc:title>
  <dc:subject/>
  <dc:creator>R. E. Bergquist</dc:creator>
  <cp:keywords/>
  <dc:description/>
  <cp:lastModifiedBy>R. E. Bergquist</cp:lastModifiedBy>
  <cp:revision>1</cp:revision>
  <dcterms:created xsi:type="dcterms:W3CDTF">2007-11-02T14:35:19Z</dcterms:created>
  <dcterms:modified xsi:type="dcterms:W3CDTF">2007-11-02T14:36:13Z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TC102083271033</vt:lpwstr>
  </property>
</Properties>
</file>