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310" r:id="rId15"/>
    <p:sldId id="274" r:id="rId16"/>
    <p:sldId id="307" r:id="rId17"/>
    <p:sldId id="275" r:id="rId18"/>
    <p:sldId id="305" r:id="rId19"/>
    <p:sldId id="306" r:id="rId20"/>
    <p:sldId id="276" r:id="rId21"/>
    <p:sldId id="277" r:id="rId22"/>
    <p:sldId id="278" r:id="rId23"/>
    <p:sldId id="308" r:id="rId24"/>
    <p:sldId id="279" r:id="rId25"/>
    <p:sldId id="309" r:id="rId26"/>
    <p:sldId id="280" r:id="rId27"/>
    <p:sldId id="281" r:id="rId28"/>
    <p:sldId id="304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25481-A243-485D-9170-509DC8A2A82F}" type="doc">
      <dgm:prSet loTypeId="urn:microsoft.com/office/officeart/2005/8/layout/hierarchy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FE782-7E7C-4D8F-8E2F-7991A281E55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Application/process to process</a:t>
          </a:r>
          <a:br>
            <a:rPr lang="en-US" dirty="0"/>
          </a:br>
          <a:r>
            <a:rPr lang="en-US" dirty="0"/>
            <a:t>FTP, telnet, HTTP, SSH</a:t>
          </a:r>
        </a:p>
      </dgm:t>
    </dgm:pt>
    <dgm:pt modelId="{220C5956-36D9-4658-A4E2-E3B064EB81F1}" type="parTrans" cxnId="{37FB4E54-84D2-46DF-BDA9-B98ACC4267F6}">
      <dgm:prSet/>
      <dgm:spPr/>
      <dgm:t>
        <a:bodyPr/>
        <a:lstStyle/>
        <a:p>
          <a:endParaRPr lang="en-US"/>
        </a:p>
      </dgm:t>
    </dgm:pt>
    <dgm:pt modelId="{6DEDF045-3D77-4860-825F-F121EDBE68C8}" type="sibTrans" cxnId="{37FB4E54-84D2-46DF-BDA9-B98ACC4267F6}">
      <dgm:prSet/>
      <dgm:spPr/>
      <dgm:t>
        <a:bodyPr/>
        <a:lstStyle/>
        <a:p>
          <a:endParaRPr lang="en-US"/>
        </a:p>
      </dgm:t>
    </dgm:pt>
    <dgm:pt modelId="{5B421770-2B0E-48C4-B867-91FDDB95447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Transport/host to host</a:t>
          </a:r>
          <a:br>
            <a:rPr lang="en-US" dirty="0"/>
          </a:br>
          <a:r>
            <a:rPr lang="en-US" dirty="0"/>
            <a:t>TCP</a:t>
          </a:r>
        </a:p>
      </dgm:t>
    </dgm:pt>
    <dgm:pt modelId="{68ADCED9-4C19-4052-9598-6DCC1521D816}" type="parTrans" cxnId="{B22D0857-4E41-460B-A6DB-6C2DB321235D}">
      <dgm:prSet/>
      <dgm:spPr/>
      <dgm:t>
        <a:bodyPr/>
        <a:lstStyle/>
        <a:p>
          <a:endParaRPr lang="en-US"/>
        </a:p>
      </dgm:t>
    </dgm:pt>
    <dgm:pt modelId="{F8B5A236-2314-4511-9419-FDB97C849005}" type="sibTrans" cxnId="{B22D0857-4E41-460B-A6DB-6C2DB321235D}">
      <dgm:prSet/>
      <dgm:spPr/>
      <dgm:t>
        <a:bodyPr/>
        <a:lstStyle/>
        <a:p>
          <a:endParaRPr lang="en-US"/>
        </a:p>
      </dgm:t>
    </dgm:pt>
    <dgm:pt modelId="{B8125AB2-806E-4EE0-A33F-85590DD00142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Internetworking</a:t>
          </a:r>
        </a:p>
        <a:p>
          <a:r>
            <a:rPr lang="en-US" dirty="0"/>
            <a:t>IP</a:t>
          </a:r>
        </a:p>
      </dgm:t>
    </dgm:pt>
    <dgm:pt modelId="{37F91CF3-4E92-41C6-987C-615EC5D96410}" type="parTrans" cxnId="{16678C45-DDB9-4B01-9B47-76DC7CC75FE2}">
      <dgm:prSet/>
      <dgm:spPr/>
      <dgm:t>
        <a:bodyPr/>
        <a:lstStyle/>
        <a:p>
          <a:endParaRPr lang="en-US"/>
        </a:p>
      </dgm:t>
    </dgm:pt>
    <dgm:pt modelId="{6E5261C5-558B-438E-B19B-C0817A43CBB9}" type="sibTrans" cxnId="{16678C45-DDB9-4B01-9B47-76DC7CC75FE2}">
      <dgm:prSet/>
      <dgm:spPr/>
      <dgm:t>
        <a:bodyPr/>
        <a:lstStyle/>
        <a:p>
          <a:endParaRPr lang="en-US"/>
        </a:p>
      </dgm:t>
    </dgm:pt>
    <dgm:pt modelId="{7BD9DB20-2865-478A-B039-9CBCE5FC7750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Hardware – wires, hosts, routers</a:t>
          </a:r>
        </a:p>
      </dgm:t>
    </dgm:pt>
    <dgm:pt modelId="{26293A1F-A690-4254-B8EA-BC1E2B1AFE4A}" type="parTrans" cxnId="{67B9C58C-FEF9-4C03-90E6-DF3AF05800F5}">
      <dgm:prSet/>
      <dgm:spPr/>
      <dgm:t>
        <a:bodyPr/>
        <a:lstStyle/>
        <a:p>
          <a:endParaRPr lang="en-US"/>
        </a:p>
      </dgm:t>
    </dgm:pt>
    <dgm:pt modelId="{1A38E6B8-07C8-4BE0-B6B1-4309E58527E1}" type="sibTrans" cxnId="{67B9C58C-FEF9-4C03-90E6-DF3AF05800F5}">
      <dgm:prSet/>
      <dgm:spPr/>
      <dgm:t>
        <a:bodyPr/>
        <a:lstStyle/>
        <a:p>
          <a:endParaRPr lang="en-US"/>
        </a:p>
      </dgm:t>
    </dgm:pt>
    <dgm:pt modelId="{2CF7CE9F-22BC-458E-A7EA-5713CF4A7FC3}" type="pres">
      <dgm:prSet presAssocID="{12325481-A243-485D-9170-509DC8A2A8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E1A3CE-F4F0-4660-A9BF-03006CF3E25F}" type="pres">
      <dgm:prSet presAssocID="{4EDFE782-7E7C-4D8F-8E2F-7991A281E556}" presName="vertOne" presStyleCnt="0"/>
      <dgm:spPr/>
    </dgm:pt>
    <dgm:pt modelId="{5485F2E6-1395-46E8-923C-E43C5A9FE69B}" type="pres">
      <dgm:prSet presAssocID="{4EDFE782-7E7C-4D8F-8E2F-7991A281E556}" presName="txOne" presStyleLbl="node0" presStyleIdx="0" presStyleCnt="1">
        <dgm:presLayoutVars>
          <dgm:chPref val="3"/>
        </dgm:presLayoutVars>
      </dgm:prSet>
      <dgm:spPr/>
    </dgm:pt>
    <dgm:pt modelId="{1BCECF69-03F3-4D5F-B113-697A867C1EDE}" type="pres">
      <dgm:prSet presAssocID="{4EDFE782-7E7C-4D8F-8E2F-7991A281E556}" presName="parTransOne" presStyleCnt="0"/>
      <dgm:spPr/>
    </dgm:pt>
    <dgm:pt modelId="{C915C6D5-717B-41A7-B8C3-C3CC861DEAE0}" type="pres">
      <dgm:prSet presAssocID="{4EDFE782-7E7C-4D8F-8E2F-7991A281E556}" presName="horzOne" presStyleCnt="0"/>
      <dgm:spPr/>
    </dgm:pt>
    <dgm:pt modelId="{1E6BFD38-8D29-4F50-A3B5-53376F510362}" type="pres">
      <dgm:prSet presAssocID="{5B421770-2B0E-48C4-B867-91FDDB95447D}" presName="vertTwo" presStyleCnt="0"/>
      <dgm:spPr/>
    </dgm:pt>
    <dgm:pt modelId="{98A7BB77-2797-4CAF-B5C0-8FB47EEC922E}" type="pres">
      <dgm:prSet presAssocID="{5B421770-2B0E-48C4-B867-91FDDB95447D}" presName="txTwo" presStyleLbl="node2" presStyleIdx="0" presStyleCnt="1">
        <dgm:presLayoutVars>
          <dgm:chPref val="3"/>
        </dgm:presLayoutVars>
      </dgm:prSet>
      <dgm:spPr/>
    </dgm:pt>
    <dgm:pt modelId="{8F772104-B98A-4ABD-B431-7D13F2EA556C}" type="pres">
      <dgm:prSet presAssocID="{5B421770-2B0E-48C4-B867-91FDDB95447D}" presName="parTransTwo" presStyleCnt="0"/>
      <dgm:spPr/>
    </dgm:pt>
    <dgm:pt modelId="{B79195FB-5947-4A16-855A-020AD6754785}" type="pres">
      <dgm:prSet presAssocID="{5B421770-2B0E-48C4-B867-91FDDB95447D}" presName="horzTwo" presStyleCnt="0"/>
      <dgm:spPr/>
    </dgm:pt>
    <dgm:pt modelId="{488B3BF2-31C3-4C4B-8F24-75CA8ACB25FF}" type="pres">
      <dgm:prSet presAssocID="{B8125AB2-806E-4EE0-A33F-85590DD00142}" presName="vertThree" presStyleCnt="0"/>
      <dgm:spPr/>
    </dgm:pt>
    <dgm:pt modelId="{E5C32182-3356-4A71-82F3-C563ED276162}" type="pres">
      <dgm:prSet presAssocID="{B8125AB2-806E-4EE0-A33F-85590DD00142}" presName="txThree" presStyleLbl="node3" presStyleIdx="0" presStyleCnt="1">
        <dgm:presLayoutVars>
          <dgm:chPref val="3"/>
        </dgm:presLayoutVars>
      </dgm:prSet>
      <dgm:spPr/>
    </dgm:pt>
    <dgm:pt modelId="{67A696AF-9362-4774-8725-DB08917B13AC}" type="pres">
      <dgm:prSet presAssocID="{B8125AB2-806E-4EE0-A33F-85590DD00142}" presName="parTransThree" presStyleCnt="0"/>
      <dgm:spPr/>
    </dgm:pt>
    <dgm:pt modelId="{E58B3B0F-4B0E-4F13-ACD4-F91C44A07B27}" type="pres">
      <dgm:prSet presAssocID="{B8125AB2-806E-4EE0-A33F-85590DD00142}" presName="horzThree" presStyleCnt="0"/>
      <dgm:spPr/>
    </dgm:pt>
    <dgm:pt modelId="{633E7AD5-01A7-4D00-BFBE-F9C54F35F7F3}" type="pres">
      <dgm:prSet presAssocID="{7BD9DB20-2865-478A-B039-9CBCE5FC7750}" presName="vertFour" presStyleCnt="0">
        <dgm:presLayoutVars>
          <dgm:chPref val="3"/>
        </dgm:presLayoutVars>
      </dgm:prSet>
      <dgm:spPr/>
    </dgm:pt>
    <dgm:pt modelId="{8BADC821-DCEF-4E74-B73B-A9CD3DB16816}" type="pres">
      <dgm:prSet presAssocID="{7BD9DB20-2865-478A-B039-9CBCE5FC7750}" presName="txFour" presStyleLbl="node4" presStyleIdx="0" presStyleCnt="1">
        <dgm:presLayoutVars>
          <dgm:chPref val="3"/>
        </dgm:presLayoutVars>
      </dgm:prSet>
      <dgm:spPr/>
    </dgm:pt>
    <dgm:pt modelId="{AF188256-DCEF-4370-A1E0-EF28E2B25516}" type="pres">
      <dgm:prSet presAssocID="{7BD9DB20-2865-478A-B039-9CBCE5FC7750}" presName="horzFour" presStyleCnt="0"/>
      <dgm:spPr/>
    </dgm:pt>
  </dgm:ptLst>
  <dgm:cxnLst>
    <dgm:cxn modelId="{69C16B1B-2074-48F8-93DE-BA9DD1E90422}" type="presOf" srcId="{5B421770-2B0E-48C4-B867-91FDDB95447D}" destId="{98A7BB77-2797-4CAF-B5C0-8FB47EEC922E}" srcOrd="0" destOrd="0" presId="urn:microsoft.com/office/officeart/2005/8/layout/hierarchy4"/>
    <dgm:cxn modelId="{16589825-813E-4FEC-9C01-54C1526B5305}" type="presOf" srcId="{7BD9DB20-2865-478A-B039-9CBCE5FC7750}" destId="{8BADC821-DCEF-4E74-B73B-A9CD3DB16816}" srcOrd="0" destOrd="0" presId="urn:microsoft.com/office/officeart/2005/8/layout/hierarchy4"/>
    <dgm:cxn modelId="{16678C45-DDB9-4B01-9B47-76DC7CC75FE2}" srcId="{5B421770-2B0E-48C4-B867-91FDDB95447D}" destId="{B8125AB2-806E-4EE0-A33F-85590DD00142}" srcOrd="0" destOrd="0" parTransId="{37F91CF3-4E92-41C6-987C-615EC5D96410}" sibTransId="{6E5261C5-558B-438E-B19B-C0817A43CBB9}"/>
    <dgm:cxn modelId="{98DEAC51-3C58-4761-99C7-EA22CCDECFB3}" type="presOf" srcId="{B8125AB2-806E-4EE0-A33F-85590DD00142}" destId="{E5C32182-3356-4A71-82F3-C563ED276162}" srcOrd="0" destOrd="0" presId="urn:microsoft.com/office/officeart/2005/8/layout/hierarchy4"/>
    <dgm:cxn modelId="{37FB4E54-84D2-46DF-BDA9-B98ACC4267F6}" srcId="{12325481-A243-485D-9170-509DC8A2A82F}" destId="{4EDFE782-7E7C-4D8F-8E2F-7991A281E556}" srcOrd="0" destOrd="0" parTransId="{220C5956-36D9-4658-A4E2-E3B064EB81F1}" sibTransId="{6DEDF045-3D77-4860-825F-F121EDBE68C8}"/>
    <dgm:cxn modelId="{B22D0857-4E41-460B-A6DB-6C2DB321235D}" srcId="{4EDFE782-7E7C-4D8F-8E2F-7991A281E556}" destId="{5B421770-2B0E-48C4-B867-91FDDB95447D}" srcOrd="0" destOrd="0" parTransId="{68ADCED9-4C19-4052-9598-6DCC1521D816}" sibTransId="{F8B5A236-2314-4511-9419-FDB97C849005}"/>
    <dgm:cxn modelId="{67B9C58C-FEF9-4C03-90E6-DF3AF05800F5}" srcId="{B8125AB2-806E-4EE0-A33F-85590DD00142}" destId="{7BD9DB20-2865-478A-B039-9CBCE5FC7750}" srcOrd="0" destOrd="0" parTransId="{26293A1F-A690-4254-B8EA-BC1E2B1AFE4A}" sibTransId="{1A38E6B8-07C8-4BE0-B6B1-4309E58527E1}"/>
    <dgm:cxn modelId="{A1100292-663B-48DB-BDE3-9537CCF4470B}" type="presOf" srcId="{12325481-A243-485D-9170-509DC8A2A82F}" destId="{2CF7CE9F-22BC-458E-A7EA-5713CF4A7FC3}" srcOrd="0" destOrd="0" presId="urn:microsoft.com/office/officeart/2005/8/layout/hierarchy4"/>
    <dgm:cxn modelId="{77D2F7D8-1770-4A1A-9FEA-1ABFC97643F5}" type="presOf" srcId="{4EDFE782-7E7C-4D8F-8E2F-7991A281E556}" destId="{5485F2E6-1395-46E8-923C-E43C5A9FE69B}" srcOrd="0" destOrd="0" presId="urn:microsoft.com/office/officeart/2005/8/layout/hierarchy4"/>
    <dgm:cxn modelId="{B6F87686-C530-42A5-A7DD-AE7ADA8ACE6E}" type="presParOf" srcId="{2CF7CE9F-22BC-458E-A7EA-5713CF4A7FC3}" destId="{9CE1A3CE-F4F0-4660-A9BF-03006CF3E25F}" srcOrd="0" destOrd="0" presId="urn:microsoft.com/office/officeart/2005/8/layout/hierarchy4"/>
    <dgm:cxn modelId="{4077B6D4-E970-4D37-B7B8-F736F8490D3F}" type="presParOf" srcId="{9CE1A3CE-F4F0-4660-A9BF-03006CF3E25F}" destId="{5485F2E6-1395-46E8-923C-E43C5A9FE69B}" srcOrd="0" destOrd="0" presId="urn:microsoft.com/office/officeart/2005/8/layout/hierarchy4"/>
    <dgm:cxn modelId="{C95D3B08-B3CD-48AB-B641-BBB156A27A35}" type="presParOf" srcId="{9CE1A3CE-F4F0-4660-A9BF-03006CF3E25F}" destId="{1BCECF69-03F3-4D5F-B113-697A867C1EDE}" srcOrd="1" destOrd="0" presId="urn:microsoft.com/office/officeart/2005/8/layout/hierarchy4"/>
    <dgm:cxn modelId="{60B3C0E2-7634-4A65-90B8-74DC07F4AE9C}" type="presParOf" srcId="{9CE1A3CE-F4F0-4660-A9BF-03006CF3E25F}" destId="{C915C6D5-717B-41A7-B8C3-C3CC861DEAE0}" srcOrd="2" destOrd="0" presId="urn:microsoft.com/office/officeart/2005/8/layout/hierarchy4"/>
    <dgm:cxn modelId="{4E0683CC-CCD3-4E66-A7A2-1F219F4D317C}" type="presParOf" srcId="{C915C6D5-717B-41A7-B8C3-C3CC861DEAE0}" destId="{1E6BFD38-8D29-4F50-A3B5-53376F510362}" srcOrd="0" destOrd="0" presId="urn:microsoft.com/office/officeart/2005/8/layout/hierarchy4"/>
    <dgm:cxn modelId="{E3116A69-1D4E-4370-805E-CD9702550BBA}" type="presParOf" srcId="{1E6BFD38-8D29-4F50-A3B5-53376F510362}" destId="{98A7BB77-2797-4CAF-B5C0-8FB47EEC922E}" srcOrd="0" destOrd="0" presId="urn:microsoft.com/office/officeart/2005/8/layout/hierarchy4"/>
    <dgm:cxn modelId="{9DCC9F48-D051-4304-BB65-9054E141D8CB}" type="presParOf" srcId="{1E6BFD38-8D29-4F50-A3B5-53376F510362}" destId="{8F772104-B98A-4ABD-B431-7D13F2EA556C}" srcOrd="1" destOrd="0" presId="urn:microsoft.com/office/officeart/2005/8/layout/hierarchy4"/>
    <dgm:cxn modelId="{D0CD5566-1923-4875-ADC6-59D26349527B}" type="presParOf" srcId="{1E6BFD38-8D29-4F50-A3B5-53376F510362}" destId="{B79195FB-5947-4A16-855A-020AD6754785}" srcOrd="2" destOrd="0" presId="urn:microsoft.com/office/officeart/2005/8/layout/hierarchy4"/>
    <dgm:cxn modelId="{7CD12353-C7BA-4CF7-86ED-CA1AC82179D6}" type="presParOf" srcId="{B79195FB-5947-4A16-855A-020AD6754785}" destId="{488B3BF2-31C3-4C4B-8F24-75CA8ACB25FF}" srcOrd="0" destOrd="0" presId="urn:microsoft.com/office/officeart/2005/8/layout/hierarchy4"/>
    <dgm:cxn modelId="{C480EECA-C1B3-479D-9CC9-C613A70339BC}" type="presParOf" srcId="{488B3BF2-31C3-4C4B-8F24-75CA8ACB25FF}" destId="{E5C32182-3356-4A71-82F3-C563ED276162}" srcOrd="0" destOrd="0" presId="urn:microsoft.com/office/officeart/2005/8/layout/hierarchy4"/>
    <dgm:cxn modelId="{2F87624D-D74C-4ED2-893F-7445655A1EAA}" type="presParOf" srcId="{488B3BF2-31C3-4C4B-8F24-75CA8ACB25FF}" destId="{67A696AF-9362-4774-8725-DB08917B13AC}" srcOrd="1" destOrd="0" presId="urn:microsoft.com/office/officeart/2005/8/layout/hierarchy4"/>
    <dgm:cxn modelId="{754194FB-FEA1-4FC3-85E1-8A2C3EBCAD73}" type="presParOf" srcId="{488B3BF2-31C3-4C4B-8F24-75CA8ACB25FF}" destId="{E58B3B0F-4B0E-4F13-ACD4-F91C44A07B27}" srcOrd="2" destOrd="0" presId="urn:microsoft.com/office/officeart/2005/8/layout/hierarchy4"/>
    <dgm:cxn modelId="{AE427C4E-C760-469B-AF7B-771B3144C37A}" type="presParOf" srcId="{E58B3B0F-4B0E-4F13-ACD4-F91C44A07B27}" destId="{633E7AD5-01A7-4D00-BFBE-F9C54F35F7F3}" srcOrd="0" destOrd="0" presId="urn:microsoft.com/office/officeart/2005/8/layout/hierarchy4"/>
    <dgm:cxn modelId="{B35EF837-94C7-4C99-B7F3-414D7A3A2B8C}" type="presParOf" srcId="{633E7AD5-01A7-4D00-BFBE-F9C54F35F7F3}" destId="{8BADC821-DCEF-4E74-B73B-A9CD3DB16816}" srcOrd="0" destOrd="0" presId="urn:microsoft.com/office/officeart/2005/8/layout/hierarchy4"/>
    <dgm:cxn modelId="{572689FB-5E31-4857-B615-010D5B70C2D9}" type="presParOf" srcId="{633E7AD5-01A7-4D00-BFBE-F9C54F35F7F3}" destId="{AF188256-DCEF-4370-A1E0-EF28E2B255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325481-A243-485D-9170-509DC8A2A82F}" type="doc">
      <dgm:prSet loTypeId="urn:microsoft.com/office/officeart/2005/8/layout/hierarchy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FE782-7E7C-4D8F-8E2F-7991A281E55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Or run - Application/process to process</a:t>
          </a:r>
          <a:br>
            <a:rPr lang="en-US" dirty="0"/>
          </a:br>
          <a:r>
            <a:rPr lang="en-US" dirty="0"/>
            <a:t>FTP, telnet, HTTP, SSH</a:t>
          </a:r>
        </a:p>
      </dgm:t>
    </dgm:pt>
    <dgm:pt modelId="{220C5956-36D9-4658-A4E2-E3B064EB81F1}" type="parTrans" cxnId="{37FB4E54-84D2-46DF-BDA9-B98ACC4267F6}">
      <dgm:prSet/>
      <dgm:spPr/>
      <dgm:t>
        <a:bodyPr/>
        <a:lstStyle/>
        <a:p>
          <a:endParaRPr lang="en-US"/>
        </a:p>
      </dgm:t>
    </dgm:pt>
    <dgm:pt modelId="{6DEDF045-3D77-4860-825F-F121EDBE68C8}" type="sibTrans" cxnId="{37FB4E54-84D2-46DF-BDA9-B98ACC4267F6}">
      <dgm:prSet/>
      <dgm:spPr/>
      <dgm:t>
        <a:bodyPr/>
        <a:lstStyle/>
        <a:p>
          <a:endParaRPr lang="en-US"/>
        </a:p>
      </dgm:t>
    </dgm:pt>
    <dgm:pt modelId="{5B421770-2B0E-48C4-B867-91FDDB95447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Transport/host to host</a:t>
          </a:r>
          <a:br>
            <a:rPr lang="en-US" dirty="0"/>
          </a:br>
          <a:r>
            <a:rPr lang="en-US" dirty="0"/>
            <a:t>TCP – to provide</a:t>
          </a:r>
        </a:p>
      </dgm:t>
    </dgm:pt>
    <dgm:pt modelId="{68ADCED9-4C19-4052-9598-6DCC1521D816}" type="parTrans" cxnId="{B22D0857-4E41-460B-A6DB-6C2DB321235D}">
      <dgm:prSet/>
      <dgm:spPr/>
      <dgm:t>
        <a:bodyPr/>
        <a:lstStyle/>
        <a:p>
          <a:endParaRPr lang="en-US"/>
        </a:p>
      </dgm:t>
    </dgm:pt>
    <dgm:pt modelId="{F8B5A236-2314-4511-9419-FDB97C849005}" type="sibTrans" cxnId="{B22D0857-4E41-460B-A6DB-6C2DB321235D}">
      <dgm:prSet/>
      <dgm:spPr/>
      <dgm:t>
        <a:bodyPr/>
        <a:lstStyle/>
        <a:p>
          <a:endParaRPr lang="en-US"/>
        </a:p>
      </dgm:t>
    </dgm:pt>
    <dgm:pt modelId="{B8125AB2-806E-4EE0-A33F-85590DD00142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Internetworking</a:t>
          </a:r>
        </a:p>
        <a:p>
          <a:r>
            <a:rPr lang="en-US" dirty="0"/>
            <a:t>IP – to provide</a:t>
          </a:r>
        </a:p>
      </dgm:t>
    </dgm:pt>
    <dgm:pt modelId="{37F91CF3-4E92-41C6-987C-615EC5D96410}" type="parTrans" cxnId="{16678C45-DDB9-4B01-9B47-76DC7CC75FE2}">
      <dgm:prSet/>
      <dgm:spPr/>
      <dgm:t>
        <a:bodyPr/>
        <a:lstStyle/>
        <a:p>
          <a:endParaRPr lang="en-US"/>
        </a:p>
      </dgm:t>
    </dgm:pt>
    <dgm:pt modelId="{6E5261C5-558B-438E-B19B-C0817A43CBB9}" type="sibTrans" cxnId="{16678C45-DDB9-4B01-9B47-76DC7CC75FE2}">
      <dgm:prSet/>
      <dgm:spPr/>
      <dgm:t>
        <a:bodyPr/>
        <a:lstStyle/>
        <a:p>
          <a:endParaRPr lang="en-US"/>
        </a:p>
      </dgm:t>
    </dgm:pt>
    <dgm:pt modelId="{7BD9DB20-2865-478A-B039-9CBCE5FC7750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Hardware – wires, hosts, routers - use</a:t>
          </a:r>
        </a:p>
      </dgm:t>
    </dgm:pt>
    <dgm:pt modelId="{26293A1F-A690-4254-B8EA-BC1E2B1AFE4A}" type="parTrans" cxnId="{67B9C58C-FEF9-4C03-90E6-DF3AF05800F5}">
      <dgm:prSet/>
      <dgm:spPr/>
      <dgm:t>
        <a:bodyPr/>
        <a:lstStyle/>
        <a:p>
          <a:endParaRPr lang="en-US"/>
        </a:p>
      </dgm:t>
    </dgm:pt>
    <dgm:pt modelId="{1A38E6B8-07C8-4BE0-B6B1-4309E58527E1}" type="sibTrans" cxnId="{67B9C58C-FEF9-4C03-90E6-DF3AF05800F5}">
      <dgm:prSet/>
      <dgm:spPr/>
      <dgm:t>
        <a:bodyPr/>
        <a:lstStyle/>
        <a:p>
          <a:endParaRPr lang="en-US"/>
        </a:p>
      </dgm:t>
    </dgm:pt>
    <dgm:pt modelId="{2CF7CE9F-22BC-458E-A7EA-5713CF4A7FC3}" type="pres">
      <dgm:prSet presAssocID="{12325481-A243-485D-9170-509DC8A2A8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E1A3CE-F4F0-4660-A9BF-03006CF3E25F}" type="pres">
      <dgm:prSet presAssocID="{4EDFE782-7E7C-4D8F-8E2F-7991A281E556}" presName="vertOne" presStyleCnt="0"/>
      <dgm:spPr/>
    </dgm:pt>
    <dgm:pt modelId="{5485F2E6-1395-46E8-923C-E43C5A9FE69B}" type="pres">
      <dgm:prSet presAssocID="{4EDFE782-7E7C-4D8F-8E2F-7991A281E556}" presName="txOne" presStyleLbl="node0" presStyleIdx="0" presStyleCnt="1">
        <dgm:presLayoutVars>
          <dgm:chPref val="3"/>
        </dgm:presLayoutVars>
      </dgm:prSet>
      <dgm:spPr/>
    </dgm:pt>
    <dgm:pt modelId="{1BCECF69-03F3-4D5F-B113-697A867C1EDE}" type="pres">
      <dgm:prSet presAssocID="{4EDFE782-7E7C-4D8F-8E2F-7991A281E556}" presName="parTransOne" presStyleCnt="0"/>
      <dgm:spPr/>
    </dgm:pt>
    <dgm:pt modelId="{C915C6D5-717B-41A7-B8C3-C3CC861DEAE0}" type="pres">
      <dgm:prSet presAssocID="{4EDFE782-7E7C-4D8F-8E2F-7991A281E556}" presName="horzOne" presStyleCnt="0"/>
      <dgm:spPr/>
    </dgm:pt>
    <dgm:pt modelId="{1E6BFD38-8D29-4F50-A3B5-53376F510362}" type="pres">
      <dgm:prSet presAssocID="{5B421770-2B0E-48C4-B867-91FDDB95447D}" presName="vertTwo" presStyleCnt="0"/>
      <dgm:spPr/>
    </dgm:pt>
    <dgm:pt modelId="{98A7BB77-2797-4CAF-B5C0-8FB47EEC922E}" type="pres">
      <dgm:prSet presAssocID="{5B421770-2B0E-48C4-B867-91FDDB95447D}" presName="txTwo" presStyleLbl="node2" presStyleIdx="0" presStyleCnt="1">
        <dgm:presLayoutVars>
          <dgm:chPref val="3"/>
        </dgm:presLayoutVars>
      </dgm:prSet>
      <dgm:spPr/>
    </dgm:pt>
    <dgm:pt modelId="{8F772104-B98A-4ABD-B431-7D13F2EA556C}" type="pres">
      <dgm:prSet presAssocID="{5B421770-2B0E-48C4-B867-91FDDB95447D}" presName="parTransTwo" presStyleCnt="0"/>
      <dgm:spPr/>
    </dgm:pt>
    <dgm:pt modelId="{B79195FB-5947-4A16-855A-020AD6754785}" type="pres">
      <dgm:prSet presAssocID="{5B421770-2B0E-48C4-B867-91FDDB95447D}" presName="horzTwo" presStyleCnt="0"/>
      <dgm:spPr/>
    </dgm:pt>
    <dgm:pt modelId="{488B3BF2-31C3-4C4B-8F24-75CA8ACB25FF}" type="pres">
      <dgm:prSet presAssocID="{B8125AB2-806E-4EE0-A33F-85590DD00142}" presName="vertThree" presStyleCnt="0"/>
      <dgm:spPr/>
    </dgm:pt>
    <dgm:pt modelId="{E5C32182-3356-4A71-82F3-C563ED276162}" type="pres">
      <dgm:prSet presAssocID="{B8125AB2-806E-4EE0-A33F-85590DD00142}" presName="txThree" presStyleLbl="node3" presStyleIdx="0" presStyleCnt="1">
        <dgm:presLayoutVars>
          <dgm:chPref val="3"/>
        </dgm:presLayoutVars>
      </dgm:prSet>
      <dgm:spPr/>
    </dgm:pt>
    <dgm:pt modelId="{67A696AF-9362-4774-8725-DB08917B13AC}" type="pres">
      <dgm:prSet presAssocID="{B8125AB2-806E-4EE0-A33F-85590DD00142}" presName="parTransThree" presStyleCnt="0"/>
      <dgm:spPr/>
    </dgm:pt>
    <dgm:pt modelId="{E58B3B0F-4B0E-4F13-ACD4-F91C44A07B27}" type="pres">
      <dgm:prSet presAssocID="{B8125AB2-806E-4EE0-A33F-85590DD00142}" presName="horzThree" presStyleCnt="0"/>
      <dgm:spPr/>
    </dgm:pt>
    <dgm:pt modelId="{633E7AD5-01A7-4D00-BFBE-F9C54F35F7F3}" type="pres">
      <dgm:prSet presAssocID="{7BD9DB20-2865-478A-B039-9CBCE5FC7750}" presName="vertFour" presStyleCnt="0">
        <dgm:presLayoutVars>
          <dgm:chPref val="3"/>
        </dgm:presLayoutVars>
      </dgm:prSet>
      <dgm:spPr/>
    </dgm:pt>
    <dgm:pt modelId="{8BADC821-DCEF-4E74-B73B-A9CD3DB16816}" type="pres">
      <dgm:prSet presAssocID="{7BD9DB20-2865-478A-B039-9CBCE5FC7750}" presName="txFour" presStyleLbl="node4" presStyleIdx="0" presStyleCnt="1">
        <dgm:presLayoutVars>
          <dgm:chPref val="3"/>
        </dgm:presLayoutVars>
      </dgm:prSet>
      <dgm:spPr/>
    </dgm:pt>
    <dgm:pt modelId="{AF188256-DCEF-4370-A1E0-EF28E2B25516}" type="pres">
      <dgm:prSet presAssocID="{7BD9DB20-2865-478A-B039-9CBCE5FC7750}" presName="horzFour" presStyleCnt="0"/>
      <dgm:spPr/>
    </dgm:pt>
  </dgm:ptLst>
  <dgm:cxnLst>
    <dgm:cxn modelId="{6A1F561E-6D97-4656-A437-FCDA1B42F94D}" type="presOf" srcId="{12325481-A243-485D-9170-509DC8A2A82F}" destId="{2CF7CE9F-22BC-458E-A7EA-5713CF4A7FC3}" srcOrd="0" destOrd="0" presId="urn:microsoft.com/office/officeart/2005/8/layout/hierarchy4"/>
    <dgm:cxn modelId="{05104830-FBE4-4504-BC90-CD87E8FD0881}" type="presOf" srcId="{5B421770-2B0E-48C4-B867-91FDDB95447D}" destId="{98A7BB77-2797-4CAF-B5C0-8FB47EEC922E}" srcOrd="0" destOrd="0" presId="urn:microsoft.com/office/officeart/2005/8/layout/hierarchy4"/>
    <dgm:cxn modelId="{CA80A538-BAB3-40D7-8840-D6366571F4A5}" type="presOf" srcId="{4EDFE782-7E7C-4D8F-8E2F-7991A281E556}" destId="{5485F2E6-1395-46E8-923C-E43C5A9FE69B}" srcOrd="0" destOrd="0" presId="urn:microsoft.com/office/officeart/2005/8/layout/hierarchy4"/>
    <dgm:cxn modelId="{16678C45-DDB9-4B01-9B47-76DC7CC75FE2}" srcId="{5B421770-2B0E-48C4-B867-91FDDB95447D}" destId="{B8125AB2-806E-4EE0-A33F-85590DD00142}" srcOrd="0" destOrd="0" parTransId="{37F91CF3-4E92-41C6-987C-615EC5D96410}" sibTransId="{6E5261C5-558B-438E-B19B-C0817A43CBB9}"/>
    <dgm:cxn modelId="{30C64C54-2300-4DAE-A98E-2C31A9D6E54D}" type="presOf" srcId="{7BD9DB20-2865-478A-B039-9CBCE5FC7750}" destId="{8BADC821-DCEF-4E74-B73B-A9CD3DB16816}" srcOrd="0" destOrd="0" presId="urn:microsoft.com/office/officeart/2005/8/layout/hierarchy4"/>
    <dgm:cxn modelId="{37FB4E54-84D2-46DF-BDA9-B98ACC4267F6}" srcId="{12325481-A243-485D-9170-509DC8A2A82F}" destId="{4EDFE782-7E7C-4D8F-8E2F-7991A281E556}" srcOrd="0" destOrd="0" parTransId="{220C5956-36D9-4658-A4E2-E3B064EB81F1}" sibTransId="{6DEDF045-3D77-4860-825F-F121EDBE68C8}"/>
    <dgm:cxn modelId="{B22D0857-4E41-460B-A6DB-6C2DB321235D}" srcId="{4EDFE782-7E7C-4D8F-8E2F-7991A281E556}" destId="{5B421770-2B0E-48C4-B867-91FDDB95447D}" srcOrd="0" destOrd="0" parTransId="{68ADCED9-4C19-4052-9598-6DCC1521D816}" sibTransId="{F8B5A236-2314-4511-9419-FDB97C849005}"/>
    <dgm:cxn modelId="{67B9C58C-FEF9-4C03-90E6-DF3AF05800F5}" srcId="{B8125AB2-806E-4EE0-A33F-85590DD00142}" destId="{7BD9DB20-2865-478A-B039-9CBCE5FC7750}" srcOrd="0" destOrd="0" parTransId="{26293A1F-A690-4254-B8EA-BC1E2B1AFE4A}" sibTransId="{1A38E6B8-07C8-4BE0-B6B1-4309E58527E1}"/>
    <dgm:cxn modelId="{761583E3-EF97-4922-9749-BBE52EFDD7BC}" type="presOf" srcId="{B8125AB2-806E-4EE0-A33F-85590DD00142}" destId="{E5C32182-3356-4A71-82F3-C563ED276162}" srcOrd="0" destOrd="0" presId="urn:microsoft.com/office/officeart/2005/8/layout/hierarchy4"/>
    <dgm:cxn modelId="{59645BC7-EA45-4510-ABC7-785B8DF16663}" type="presParOf" srcId="{2CF7CE9F-22BC-458E-A7EA-5713CF4A7FC3}" destId="{9CE1A3CE-F4F0-4660-A9BF-03006CF3E25F}" srcOrd="0" destOrd="0" presId="urn:microsoft.com/office/officeart/2005/8/layout/hierarchy4"/>
    <dgm:cxn modelId="{C2209FB6-D5FD-48FB-A26F-D5E115992DDF}" type="presParOf" srcId="{9CE1A3CE-F4F0-4660-A9BF-03006CF3E25F}" destId="{5485F2E6-1395-46E8-923C-E43C5A9FE69B}" srcOrd="0" destOrd="0" presId="urn:microsoft.com/office/officeart/2005/8/layout/hierarchy4"/>
    <dgm:cxn modelId="{B22698E7-11A8-46B8-AAC6-C81E9C18C605}" type="presParOf" srcId="{9CE1A3CE-F4F0-4660-A9BF-03006CF3E25F}" destId="{1BCECF69-03F3-4D5F-B113-697A867C1EDE}" srcOrd="1" destOrd="0" presId="urn:microsoft.com/office/officeart/2005/8/layout/hierarchy4"/>
    <dgm:cxn modelId="{BE272BC8-7B3E-418F-9C7A-9454C6D8D153}" type="presParOf" srcId="{9CE1A3CE-F4F0-4660-A9BF-03006CF3E25F}" destId="{C915C6D5-717B-41A7-B8C3-C3CC861DEAE0}" srcOrd="2" destOrd="0" presId="urn:microsoft.com/office/officeart/2005/8/layout/hierarchy4"/>
    <dgm:cxn modelId="{7E3F1392-864D-4603-8023-B3A7F75BB52A}" type="presParOf" srcId="{C915C6D5-717B-41A7-B8C3-C3CC861DEAE0}" destId="{1E6BFD38-8D29-4F50-A3B5-53376F510362}" srcOrd="0" destOrd="0" presId="urn:microsoft.com/office/officeart/2005/8/layout/hierarchy4"/>
    <dgm:cxn modelId="{37B83BB9-F8F4-47DE-821B-A4B451E6D3E9}" type="presParOf" srcId="{1E6BFD38-8D29-4F50-A3B5-53376F510362}" destId="{98A7BB77-2797-4CAF-B5C0-8FB47EEC922E}" srcOrd="0" destOrd="0" presId="urn:microsoft.com/office/officeart/2005/8/layout/hierarchy4"/>
    <dgm:cxn modelId="{44FE94C7-0834-403D-9D90-13656E1E769C}" type="presParOf" srcId="{1E6BFD38-8D29-4F50-A3B5-53376F510362}" destId="{8F772104-B98A-4ABD-B431-7D13F2EA556C}" srcOrd="1" destOrd="0" presId="urn:microsoft.com/office/officeart/2005/8/layout/hierarchy4"/>
    <dgm:cxn modelId="{3F93183E-45DA-42DD-B97D-0F8401D985CE}" type="presParOf" srcId="{1E6BFD38-8D29-4F50-A3B5-53376F510362}" destId="{B79195FB-5947-4A16-855A-020AD6754785}" srcOrd="2" destOrd="0" presId="urn:microsoft.com/office/officeart/2005/8/layout/hierarchy4"/>
    <dgm:cxn modelId="{DF56F217-4D52-44E1-8A40-DC7833474580}" type="presParOf" srcId="{B79195FB-5947-4A16-855A-020AD6754785}" destId="{488B3BF2-31C3-4C4B-8F24-75CA8ACB25FF}" srcOrd="0" destOrd="0" presId="urn:microsoft.com/office/officeart/2005/8/layout/hierarchy4"/>
    <dgm:cxn modelId="{20465B11-535A-4765-8842-CD494C548740}" type="presParOf" srcId="{488B3BF2-31C3-4C4B-8F24-75CA8ACB25FF}" destId="{E5C32182-3356-4A71-82F3-C563ED276162}" srcOrd="0" destOrd="0" presId="urn:microsoft.com/office/officeart/2005/8/layout/hierarchy4"/>
    <dgm:cxn modelId="{CA2C276F-77D9-41BE-8357-A718C944E5BB}" type="presParOf" srcId="{488B3BF2-31C3-4C4B-8F24-75CA8ACB25FF}" destId="{67A696AF-9362-4774-8725-DB08917B13AC}" srcOrd="1" destOrd="0" presId="urn:microsoft.com/office/officeart/2005/8/layout/hierarchy4"/>
    <dgm:cxn modelId="{308896E2-44EE-4A92-A10D-119BC3F16DA8}" type="presParOf" srcId="{488B3BF2-31C3-4C4B-8F24-75CA8ACB25FF}" destId="{E58B3B0F-4B0E-4F13-ACD4-F91C44A07B27}" srcOrd="2" destOrd="0" presId="urn:microsoft.com/office/officeart/2005/8/layout/hierarchy4"/>
    <dgm:cxn modelId="{265F69F1-D6AE-44F8-8415-CCCCC622F09C}" type="presParOf" srcId="{E58B3B0F-4B0E-4F13-ACD4-F91C44A07B27}" destId="{633E7AD5-01A7-4D00-BFBE-F9C54F35F7F3}" srcOrd="0" destOrd="0" presId="urn:microsoft.com/office/officeart/2005/8/layout/hierarchy4"/>
    <dgm:cxn modelId="{59F8DEB5-9653-4A7E-A0B7-29BC6A9A5AE2}" type="presParOf" srcId="{633E7AD5-01A7-4D00-BFBE-F9C54F35F7F3}" destId="{8BADC821-DCEF-4E74-B73B-A9CD3DB16816}" srcOrd="0" destOrd="0" presId="urn:microsoft.com/office/officeart/2005/8/layout/hierarchy4"/>
    <dgm:cxn modelId="{DBD78DD9-6620-46B4-A521-070A3150DE0E}" type="presParOf" srcId="{633E7AD5-01A7-4D00-BFBE-F9C54F35F7F3}" destId="{AF188256-DCEF-4370-A1E0-EF28E2B255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325481-A243-485D-9170-509DC8A2A82F}" type="doc">
      <dgm:prSet loTypeId="urn:microsoft.com/office/officeart/2005/8/layout/hierarchy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FE782-7E7C-4D8F-8E2F-7991A281E55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Or run - Application/process to process</a:t>
          </a:r>
          <a:br>
            <a:rPr lang="en-US" dirty="0"/>
          </a:br>
          <a:r>
            <a:rPr lang="en-US" dirty="0"/>
            <a:t>FT</a:t>
          </a:r>
          <a:r>
            <a:rPr lang="en-US" dirty="0">
              <a:solidFill>
                <a:srgbClr val="FFC000"/>
              </a:solidFill>
            </a:rPr>
            <a:t>P</a:t>
          </a:r>
          <a:r>
            <a:rPr lang="en-US" dirty="0"/>
            <a:t>, telnet, HTT</a:t>
          </a:r>
          <a:r>
            <a:rPr lang="en-US" dirty="0">
              <a:solidFill>
                <a:srgbClr val="FFC000"/>
              </a:solidFill>
            </a:rPr>
            <a:t>P</a:t>
          </a:r>
          <a:r>
            <a:rPr lang="en-US" dirty="0"/>
            <a:t>, SSH</a:t>
          </a:r>
        </a:p>
      </dgm:t>
    </dgm:pt>
    <dgm:pt modelId="{220C5956-36D9-4658-A4E2-E3B064EB81F1}" type="parTrans" cxnId="{37FB4E54-84D2-46DF-BDA9-B98ACC4267F6}">
      <dgm:prSet/>
      <dgm:spPr/>
      <dgm:t>
        <a:bodyPr/>
        <a:lstStyle/>
        <a:p>
          <a:endParaRPr lang="en-US"/>
        </a:p>
      </dgm:t>
    </dgm:pt>
    <dgm:pt modelId="{6DEDF045-3D77-4860-825F-F121EDBE68C8}" type="sibTrans" cxnId="{37FB4E54-84D2-46DF-BDA9-B98ACC4267F6}">
      <dgm:prSet/>
      <dgm:spPr/>
      <dgm:t>
        <a:bodyPr/>
        <a:lstStyle/>
        <a:p>
          <a:endParaRPr lang="en-US"/>
        </a:p>
      </dgm:t>
    </dgm:pt>
    <dgm:pt modelId="{5B421770-2B0E-48C4-B867-91FDDB95447D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Transport/host to host</a:t>
          </a:r>
          <a:br>
            <a:rPr lang="en-US" dirty="0"/>
          </a:br>
          <a:r>
            <a:rPr lang="en-US" dirty="0"/>
            <a:t>TC</a:t>
          </a:r>
          <a:r>
            <a:rPr lang="en-US" dirty="0">
              <a:solidFill>
                <a:srgbClr val="FFC000"/>
              </a:solidFill>
            </a:rPr>
            <a:t>P</a:t>
          </a:r>
          <a:r>
            <a:rPr lang="en-US" dirty="0"/>
            <a:t> – to provide</a:t>
          </a:r>
        </a:p>
      </dgm:t>
    </dgm:pt>
    <dgm:pt modelId="{68ADCED9-4C19-4052-9598-6DCC1521D816}" type="parTrans" cxnId="{B22D0857-4E41-460B-A6DB-6C2DB321235D}">
      <dgm:prSet/>
      <dgm:spPr/>
      <dgm:t>
        <a:bodyPr/>
        <a:lstStyle/>
        <a:p>
          <a:endParaRPr lang="en-US"/>
        </a:p>
      </dgm:t>
    </dgm:pt>
    <dgm:pt modelId="{F8B5A236-2314-4511-9419-FDB97C849005}" type="sibTrans" cxnId="{B22D0857-4E41-460B-A6DB-6C2DB321235D}">
      <dgm:prSet/>
      <dgm:spPr/>
      <dgm:t>
        <a:bodyPr/>
        <a:lstStyle/>
        <a:p>
          <a:endParaRPr lang="en-US"/>
        </a:p>
      </dgm:t>
    </dgm:pt>
    <dgm:pt modelId="{B8125AB2-806E-4EE0-A33F-85590DD00142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Internetworking</a:t>
          </a:r>
        </a:p>
        <a:p>
          <a:r>
            <a:rPr lang="en-US" dirty="0"/>
            <a:t>I</a:t>
          </a:r>
          <a:r>
            <a:rPr lang="en-US" dirty="0">
              <a:solidFill>
                <a:srgbClr val="FFC000"/>
              </a:solidFill>
            </a:rPr>
            <a:t>P</a:t>
          </a:r>
          <a:r>
            <a:rPr lang="en-US" dirty="0"/>
            <a:t> – to provide</a:t>
          </a:r>
        </a:p>
      </dgm:t>
    </dgm:pt>
    <dgm:pt modelId="{37F91CF3-4E92-41C6-987C-615EC5D96410}" type="parTrans" cxnId="{16678C45-DDB9-4B01-9B47-76DC7CC75FE2}">
      <dgm:prSet/>
      <dgm:spPr/>
      <dgm:t>
        <a:bodyPr/>
        <a:lstStyle/>
        <a:p>
          <a:endParaRPr lang="en-US"/>
        </a:p>
      </dgm:t>
    </dgm:pt>
    <dgm:pt modelId="{6E5261C5-558B-438E-B19B-C0817A43CBB9}" type="sibTrans" cxnId="{16678C45-DDB9-4B01-9B47-76DC7CC75FE2}">
      <dgm:prSet/>
      <dgm:spPr/>
      <dgm:t>
        <a:bodyPr/>
        <a:lstStyle/>
        <a:p>
          <a:endParaRPr lang="en-US"/>
        </a:p>
      </dgm:t>
    </dgm:pt>
    <dgm:pt modelId="{7BD9DB20-2865-478A-B039-9CBCE5FC7750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Hardware – wires, hosts, routers - use</a:t>
          </a:r>
        </a:p>
      </dgm:t>
    </dgm:pt>
    <dgm:pt modelId="{26293A1F-A690-4254-B8EA-BC1E2B1AFE4A}" type="parTrans" cxnId="{67B9C58C-FEF9-4C03-90E6-DF3AF05800F5}">
      <dgm:prSet/>
      <dgm:spPr/>
      <dgm:t>
        <a:bodyPr/>
        <a:lstStyle/>
        <a:p>
          <a:endParaRPr lang="en-US"/>
        </a:p>
      </dgm:t>
    </dgm:pt>
    <dgm:pt modelId="{1A38E6B8-07C8-4BE0-B6B1-4309E58527E1}" type="sibTrans" cxnId="{67B9C58C-FEF9-4C03-90E6-DF3AF05800F5}">
      <dgm:prSet/>
      <dgm:spPr/>
      <dgm:t>
        <a:bodyPr/>
        <a:lstStyle/>
        <a:p>
          <a:endParaRPr lang="en-US"/>
        </a:p>
      </dgm:t>
    </dgm:pt>
    <dgm:pt modelId="{2CF7CE9F-22BC-458E-A7EA-5713CF4A7FC3}" type="pres">
      <dgm:prSet presAssocID="{12325481-A243-485D-9170-509DC8A2A82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CE1A3CE-F4F0-4660-A9BF-03006CF3E25F}" type="pres">
      <dgm:prSet presAssocID="{4EDFE782-7E7C-4D8F-8E2F-7991A281E556}" presName="vertOne" presStyleCnt="0"/>
      <dgm:spPr/>
    </dgm:pt>
    <dgm:pt modelId="{5485F2E6-1395-46E8-923C-E43C5A9FE69B}" type="pres">
      <dgm:prSet presAssocID="{4EDFE782-7E7C-4D8F-8E2F-7991A281E556}" presName="txOne" presStyleLbl="node0" presStyleIdx="0" presStyleCnt="1">
        <dgm:presLayoutVars>
          <dgm:chPref val="3"/>
        </dgm:presLayoutVars>
      </dgm:prSet>
      <dgm:spPr/>
    </dgm:pt>
    <dgm:pt modelId="{1BCECF69-03F3-4D5F-B113-697A867C1EDE}" type="pres">
      <dgm:prSet presAssocID="{4EDFE782-7E7C-4D8F-8E2F-7991A281E556}" presName="parTransOne" presStyleCnt="0"/>
      <dgm:spPr/>
    </dgm:pt>
    <dgm:pt modelId="{C915C6D5-717B-41A7-B8C3-C3CC861DEAE0}" type="pres">
      <dgm:prSet presAssocID="{4EDFE782-7E7C-4D8F-8E2F-7991A281E556}" presName="horzOne" presStyleCnt="0"/>
      <dgm:spPr/>
    </dgm:pt>
    <dgm:pt modelId="{1E6BFD38-8D29-4F50-A3B5-53376F510362}" type="pres">
      <dgm:prSet presAssocID="{5B421770-2B0E-48C4-B867-91FDDB95447D}" presName="vertTwo" presStyleCnt="0"/>
      <dgm:spPr/>
    </dgm:pt>
    <dgm:pt modelId="{98A7BB77-2797-4CAF-B5C0-8FB47EEC922E}" type="pres">
      <dgm:prSet presAssocID="{5B421770-2B0E-48C4-B867-91FDDB95447D}" presName="txTwo" presStyleLbl="node2" presStyleIdx="0" presStyleCnt="1">
        <dgm:presLayoutVars>
          <dgm:chPref val="3"/>
        </dgm:presLayoutVars>
      </dgm:prSet>
      <dgm:spPr/>
    </dgm:pt>
    <dgm:pt modelId="{8F772104-B98A-4ABD-B431-7D13F2EA556C}" type="pres">
      <dgm:prSet presAssocID="{5B421770-2B0E-48C4-B867-91FDDB95447D}" presName="parTransTwo" presStyleCnt="0"/>
      <dgm:spPr/>
    </dgm:pt>
    <dgm:pt modelId="{B79195FB-5947-4A16-855A-020AD6754785}" type="pres">
      <dgm:prSet presAssocID="{5B421770-2B0E-48C4-B867-91FDDB95447D}" presName="horzTwo" presStyleCnt="0"/>
      <dgm:spPr/>
    </dgm:pt>
    <dgm:pt modelId="{488B3BF2-31C3-4C4B-8F24-75CA8ACB25FF}" type="pres">
      <dgm:prSet presAssocID="{B8125AB2-806E-4EE0-A33F-85590DD00142}" presName="vertThree" presStyleCnt="0"/>
      <dgm:spPr/>
    </dgm:pt>
    <dgm:pt modelId="{E5C32182-3356-4A71-82F3-C563ED276162}" type="pres">
      <dgm:prSet presAssocID="{B8125AB2-806E-4EE0-A33F-85590DD00142}" presName="txThree" presStyleLbl="node3" presStyleIdx="0" presStyleCnt="1">
        <dgm:presLayoutVars>
          <dgm:chPref val="3"/>
        </dgm:presLayoutVars>
      </dgm:prSet>
      <dgm:spPr/>
    </dgm:pt>
    <dgm:pt modelId="{67A696AF-9362-4774-8725-DB08917B13AC}" type="pres">
      <dgm:prSet presAssocID="{B8125AB2-806E-4EE0-A33F-85590DD00142}" presName="parTransThree" presStyleCnt="0"/>
      <dgm:spPr/>
    </dgm:pt>
    <dgm:pt modelId="{E58B3B0F-4B0E-4F13-ACD4-F91C44A07B27}" type="pres">
      <dgm:prSet presAssocID="{B8125AB2-806E-4EE0-A33F-85590DD00142}" presName="horzThree" presStyleCnt="0"/>
      <dgm:spPr/>
    </dgm:pt>
    <dgm:pt modelId="{633E7AD5-01A7-4D00-BFBE-F9C54F35F7F3}" type="pres">
      <dgm:prSet presAssocID="{7BD9DB20-2865-478A-B039-9CBCE5FC7750}" presName="vertFour" presStyleCnt="0">
        <dgm:presLayoutVars>
          <dgm:chPref val="3"/>
        </dgm:presLayoutVars>
      </dgm:prSet>
      <dgm:spPr/>
    </dgm:pt>
    <dgm:pt modelId="{8BADC821-DCEF-4E74-B73B-A9CD3DB16816}" type="pres">
      <dgm:prSet presAssocID="{7BD9DB20-2865-478A-B039-9CBCE5FC7750}" presName="txFour" presStyleLbl="node4" presStyleIdx="0" presStyleCnt="1">
        <dgm:presLayoutVars>
          <dgm:chPref val="3"/>
        </dgm:presLayoutVars>
      </dgm:prSet>
      <dgm:spPr/>
    </dgm:pt>
    <dgm:pt modelId="{AF188256-DCEF-4370-A1E0-EF28E2B25516}" type="pres">
      <dgm:prSet presAssocID="{7BD9DB20-2865-478A-B039-9CBCE5FC7750}" presName="horzFour" presStyleCnt="0"/>
      <dgm:spPr/>
    </dgm:pt>
  </dgm:ptLst>
  <dgm:cxnLst>
    <dgm:cxn modelId="{A3EF5807-F1F6-4056-844C-41F6A5E35A72}" type="presOf" srcId="{4EDFE782-7E7C-4D8F-8E2F-7991A281E556}" destId="{5485F2E6-1395-46E8-923C-E43C5A9FE69B}" srcOrd="0" destOrd="0" presId="urn:microsoft.com/office/officeart/2005/8/layout/hierarchy4"/>
    <dgm:cxn modelId="{70E1F308-73EB-4B98-B1A5-7F2F5D15510E}" type="presOf" srcId="{5B421770-2B0E-48C4-B867-91FDDB95447D}" destId="{98A7BB77-2797-4CAF-B5C0-8FB47EEC922E}" srcOrd="0" destOrd="0" presId="urn:microsoft.com/office/officeart/2005/8/layout/hierarchy4"/>
    <dgm:cxn modelId="{AD600322-45DC-4AE4-B156-7DE468F92DDF}" type="presOf" srcId="{12325481-A243-485D-9170-509DC8A2A82F}" destId="{2CF7CE9F-22BC-458E-A7EA-5713CF4A7FC3}" srcOrd="0" destOrd="0" presId="urn:microsoft.com/office/officeart/2005/8/layout/hierarchy4"/>
    <dgm:cxn modelId="{16678C45-DDB9-4B01-9B47-76DC7CC75FE2}" srcId="{5B421770-2B0E-48C4-B867-91FDDB95447D}" destId="{B8125AB2-806E-4EE0-A33F-85590DD00142}" srcOrd="0" destOrd="0" parTransId="{37F91CF3-4E92-41C6-987C-615EC5D96410}" sibTransId="{6E5261C5-558B-438E-B19B-C0817A43CBB9}"/>
    <dgm:cxn modelId="{37FB4E54-84D2-46DF-BDA9-B98ACC4267F6}" srcId="{12325481-A243-485D-9170-509DC8A2A82F}" destId="{4EDFE782-7E7C-4D8F-8E2F-7991A281E556}" srcOrd="0" destOrd="0" parTransId="{220C5956-36D9-4658-A4E2-E3B064EB81F1}" sibTransId="{6DEDF045-3D77-4860-825F-F121EDBE68C8}"/>
    <dgm:cxn modelId="{B22D0857-4E41-460B-A6DB-6C2DB321235D}" srcId="{4EDFE782-7E7C-4D8F-8E2F-7991A281E556}" destId="{5B421770-2B0E-48C4-B867-91FDDB95447D}" srcOrd="0" destOrd="0" parTransId="{68ADCED9-4C19-4052-9598-6DCC1521D816}" sibTransId="{F8B5A236-2314-4511-9419-FDB97C849005}"/>
    <dgm:cxn modelId="{67B9C58C-FEF9-4C03-90E6-DF3AF05800F5}" srcId="{B8125AB2-806E-4EE0-A33F-85590DD00142}" destId="{7BD9DB20-2865-478A-B039-9CBCE5FC7750}" srcOrd="0" destOrd="0" parTransId="{26293A1F-A690-4254-B8EA-BC1E2B1AFE4A}" sibTransId="{1A38E6B8-07C8-4BE0-B6B1-4309E58527E1}"/>
    <dgm:cxn modelId="{EAACEC9F-263C-4FCF-8EBF-10EF7B6865DF}" type="presOf" srcId="{B8125AB2-806E-4EE0-A33F-85590DD00142}" destId="{E5C32182-3356-4A71-82F3-C563ED276162}" srcOrd="0" destOrd="0" presId="urn:microsoft.com/office/officeart/2005/8/layout/hierarchy4"/>
    <dgm:cxn modelId="{C9037DBB-3CCC-449B-9586-73F1065FEEC1}" type="presOf" srcId="{7BD9DB20-2865-478A-B039-9CBCE5FC7750}" destId="{8BADC821-DCEF-4E74-B73B-A9CD3DB16816}" srcOrd="0" destOrd="0" presId="urn:microsoft.com/office/officeart/2005/8/layout/hierarchy4"/>
    <dgm:cxn modelId="{038C7603-1DBB-41B4-A8B0-1486F984BDB6}" type="presParOf" srcId="{2CF7CE9F-22BC-458E-A7EA-5713CF4A7FC3}" destId="{9CE1A3CE-F4F0-4660-A9BF-03006CF3E25F}" srcOrd="0" destOrd="0" presId="urn:microsoft.com/office/officeart/2005/8/layout/hierarchy4"/>
    <dgm:cxn modelId="{B278D7D7-D878-4E42-919C-529BF0623A8A}" type="presParOf" srcId="{9CE1A3CE-F4F0-4660-A9BF-03006CF3E25F}" destId="{5485F2E6-1395-46E8-923C-E43C5A9FE69B}" srcOrd="0" destOrd="0" presId="urn:microsoft.com/office/officeart/2005/8/layout/hierarchy4"/>
    <dgm:cxn modelId="{D7DBE58D-EC50-4DAA-82DC-A13CDC30E728}" type="presParOf" srcId="{9CE1A3CE-F4F0-4660-A9BF-03006CF3E25F}" destId="{1BCECF69-03F3-4D5F-B113-697A867C1EDE}" srcOrd="1" destOrd="0" presId="urn:microsoft.com/office/officeart/2005/8/layout/hierarchy4"/>
    <dgm:cxn modelId="{4B7E8DF3-3389-431B-A2E1-BAAA67382A9C}" type="presParOf" srcId="{9CE1A3CE-F4F0-4660-A9BF-03006CF3E25F}" destId="{C915C6D5-717B-41A7-B8C3-C3CC861DEAE0}" srcOrd="2" destOrd="0" presId="urn:microsoft.com/office/officeart/2005/8/layout/hierarchy4"/>
    <dgm:cxn modelId="{F9C169F8-F1E3-426E-906E-9DFE9D1563BF}" type="presParOf" srcId="{C915C6D5-717B-41A7-B8C3-C3CC861DEAE0}" destId="{1E6BFD38-8D29-4F50-A3B5-53376F510362}" srcOrd="0" destOrd="0" presId="urn:microsoft.com/office/officeart/2005/8/layout/hierarchy4"/>
    <dgm:cxn modelId="{03D4A5EB-568B-4C27-BA32-7A2248CF64C2}" type="presParOf" srcId="{1E6BFD38-8D29-4F50-A3B5-53376F510362}" destId="{98A7BB77-2797-4CAF-B5C0-8FB47EEC922E}" srcOrd="0" destOrd="0" presId="urn:microsoft.com/office/officeart/2005/8/layout/hierarchy4"/>
    <dgm:cxn modelId="{255C39EE-19CE-43C5-B27B-590215BEB945}" type="presParOf" srcId="{1E6BFD38-8D29-4F50-A3B5-53376F510362}" destId="{8F772104-B98A-4ABD-B431-7D13F2EA556C}" srcOrd="1" destOrd="0" presId="urn:microsoft.com/office/officeart/2005/8/layout/hierarchy4"/>
    <dgm:cxn modelId="{7E1DEB63-A840-4090-8DE9-C6D922BC5660}" type="presParOf" srcId="{1E6BFD38-8D29-4F50-A3B5-53376F510362}" destId="{B79195FB-5947-4A16-855A-020AD6754785}" srcOrd="2" destOrd="0" presId="urn:microsoft.com/office/officeart/2005/8/layout/hierarchy4"/>
    <dgm:cxn modelId="{CDC73E6C-CF21-410C-B1CF-B48C2F486F6B}" type="presParOf" srcId="{B79195FB-5947-4A16-855A-020AD6754785}" destId="{488B3BF2-31C3-4C4B-8F24-75CA8ACB25FF}" srcOrd="0" destOrd="0" presId="urn:microsoft.com/office/officeart/2005/8/layout/hierarchy4"/>
    <dgm:cxn modelId="{76A06580-7AD2-4B5B-9C49-C0265ADDD22B}" type="presParOf" srcId="{488B3BF2-31C3-4C4B-8F24-75CA8ACB25FF}" destId="{E5C32182-3356-4A71-82F3-C563ED276162}" srcOrd="0" destOrd="0" presId="urn:microsoft.com/office/officeart/2005/8/layout/hierarchy4"/>
    <dgm:cxn modelId="{0A8562A2-A770-417E-B7A5-5FAB85EFD3B7}" type="presParOf" srcId="{488B3BF2-31C3-4C4B-8F24-75CA8ACB25FF}" destId="{67A696AF-9362-4774-8725-DB08917B13AC}" srcOrd="1" destOrd="0" presId="urn:microsoft.com/office/officeart/2005/8/layout/hierarchy4"/>
    <dgm:cxn modelId="{27197F18-1B77-42C4-AE94-9C6D62B37A30}" type="presParOf" srcId="{488B3BF2-31C3-4C4B-8F24-75CA8ACB25FF}" destId="{E58B3B0F-4B0E-4F13-ACD4-F91C44A07B27}" srcOrd="2" destOrd="0" presId="urn:microsoft.com/office/officeart/2005/8/layout/hierarchy4"/>
    <dgm:cxn modelId="{E65C8561-60C0-475C-BF97-7A0B12A06ED3}" type="presParOf" srcId="{E58B3B0F-4B0E-4F13-ACD4-F91C44A07B27}" destId="{633E7AD5-01A7-4D00-BFBE-F9C54F35F7F3}" srcOrd="0" destOrd="0" presId="urn:microsoft.com/office/officeart/2005/8/layout/hierarchy4"/>
    <dgm:cxn modelId="{10456997-6254-43A3-AB8B-2C924E4952E3}" type="presParOf" srcId="{633E7AD5-01A7-4D00-BFBE-F9C54F35F7F3}" destId="{8BADC821-DCEF-4E74-B73B-A9CD3DB16816}" srcOrd="0" destOrd="0" presId="urn:microsoft.com/office/officeart/2005/8/layout/hierarchy4"/>
    <dgm:cxn modelId="{F51BF634-D457-48D2-ACD2-1CAF935CED2F}" type="presParOf" srcId="{633E7AD5-01A7-4D00-BFBE-F9C54F35F7F3}" destId="{AF188256-DCEF-4370-A1E0-EF28E2B2551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F2E6-1395-46E8-923C-E43C5A9FE69B}">
      <dsp:nvSpPr>
        <dsp:cNvPr id="0" name=""/>
        <dsp:cNvSpPr/>
      </dsp:nvSpPr>
      <dsp:spPr>
        <a:xfrm>
          <a:off x="2976" y="656"/>
          <a:ext cx="6090046" cy="9554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28000" prstMaterial="matte"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Application/process to process</a:t>
          </a:r>
          <a:br>
            <a:rPr lang="en-US" sz="2500" kern="1200" dirty="0"/>
          </a:br>
          <a:r>
            <a:rPr lang="en-US" sz="2500" kern="1200" dirty="0"/>
            <a:t>FTP, telnet, HTTP, SSH</a:t>
          </a:r>
        </a:p>
      </dsp:txBody>
      <dsp:txXfrm>
        <a:off x="30961" y="28641"/>
        <a:ext cx="6034076" cy="899506"/>
      </dsp:txXfrm>
    </dsp:sp>
    <dsp:sp modelId="{98A7BB77-2797-4CAF-B5C0-8FB47EEC922E}">
      <dsp:nvSpPr>
        <dsp:cNvPr id="0" name=""/>
        <dsp:cNvSpPr/>
      </dsp:nvSpPr>
      <dsp:spPr>
        <a:xfrm>
          <a:off x="2976" y="1036393"/>
          <a:ext cx="6090046" cy="95547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p3d extrusionH="28000" prstMaterial="matte"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Transport/host to host</a:t>
          </a:r>
          <a:br>
            <a:rPr lang="en-US" sz="2500" kern="1200" dirty="0"/>
          </a:br>
          <a:r>
            <a:rPr lang="en-US" sz="2500" kern="1200" dirty="0"/>
            <a:t>TCP</a:t>
          </a:r>
        </a:p>
      </dsp:txBody>
      <dsp:txXfrm>
        <a:off x="30961" y="1064378"/>
        <a:ext cx="6034076" cy="899506"/>
      </dsp:txXfrm>
    </dsp:sp>
    <dsp:sp modelId="{E5C32182-3356-4A71-82F3-C563ED276162}">
      <dsp:nvSpPr>
        <dsp:cNvPr id="0" name=""/>
        <dsp:cNvSpPr/>
      </dsp:nvSpPr>
      <dsp:spPr>
        <a:xfrm>
          <a:off x="2976" y="2072130"/>
          <a:ext cx="6090046" cy="95547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Internetworking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IP</a:t>
          </a:r>
        </a:p>
      </dsp:txBody>
      <dsp:txXfrm>
        <a:off x="30961" y="2100115"/>
        <a:ext cx="6034076" cy="899506"/>
      </dsp:txXfrm>
    </dsp:sp>
    <dsp:sp modelId="{8BADC821-DCEF-4E74-B73B-A9CD3DB16816}">
      <dsp:nvSpPr>
        <dsp:cNvPr id="0" name=""/>
        <dsp:cNvSpPr/>
      </dsp:nvSpPr>
      <dsp:spPr>
        <a:xfrm>
          <a:off x="2976" y="3107866"/>
          <a:ext cx="6090046" cy="95547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Hardware – wires, hosts, routers</a:t>
          </a:r>
        </a:p>
      </dsp:txBody>
      <dsp:txXfrm>
        <a:off x="30961" y="3135851"/>
        <a:ext cx="6034076" cy="899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F2E6-1395-46E8-923C-E43C5A9FE69B}">
      <dsp:nvSpPr>
        <dsp:cNvPr id="0" name=""/>
        <dsp:cNvSpPr/>
      </dsp:nvSpPr>
      <dsp:spPr>
        <a:xfrm>
          <a:off x="2976" y="656"/>
          <a:ext cx="6090046" cy="9554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 run - Application/process to process</a:t>
          </a:r>
          <a:br>
            <a:rPr lang="en-US" sz="2400" kern="1200" dirty="0"/>
          </a:br>
          <a:r>
            <a:rPr lang="en-US" sz="2400" kern="1200" dirty="0"/>
            <a:t>FTP, telnet, HTTP, SSH</a:t>
          </a:r>
        </a:p>
      </dsp:txBody>
      <dsp:txXfrm>
        <a:off x="30961" y="28641"/>
        <a:ext cx="6034076" cy="899506"/>
      </dsp:txXfrm>
    </dsp:sp>
    <dsp:sp modelId="{98A7BB77-2797-4CAF-B5C0-8FB47EEC922E}">
      <dsp:nvSpPr>
        <dsp:cNvPr id="0" name=""/>
        <dsp:cNvSpPr/>
      </dsp:nvSpPr>
      <dsp:spPr>
        <a:xfrm>
          <a:off x="2976" y="1036393"/>
          <a:ext cx="6090046" cy="95547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Transport/host to host</a:t>
          </a:r>
          <a:br>
            <a:rPr lang="en-US" sz="2400" kern="1200" dirty="0"/>
          </a:br>
          <a:r>
            <a:rPr lang="en-US" sz="2400" kern="1200" dirty="0"/>
            <a:t>TCP – to provide</a:t>
          </a:r>
        </a:p>
      </dsp:txBody>
      <dsp:txXfrm>
        <a:off x="30961" y="1064378"/>
        <a:ext cx="6034076" cy="899506"/>
      </dsp:txXfrm>
    </dsp:sp>
    <dsp:sp modelId="{E5C32182-3356-4A71-82F3-C563ED276162}">
      <dsp:nvSpPr>
        <dsp:cNvPr id="0" name=""/>
        <dsp:cNvSpPr/>
      </dsp:nvSpPr>
      <dsp:spPr>
        <a:xfrm>
          <a:off x="2976" y="2072130"/>
          <a:ext cx="6090046" cy="95547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Internetworking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IP – to provide</a:t>
          </a:r>
        </a:p>
      </dsp:txBody>
      <dsp:txXfrm>
        <a:off x="30961" y="2100115"/>
        <a:ext cx="6034076" cy="899506"/>
      </dsp:txXfrm>
    </dsp:sp>
    <dsp:sp modelId="{8BADC821-DCEF-4E74-B73B-A9CD3DB16816}">
      <dsp:nvSpPr>
        <dsp:cNvPr id="0" name=""/>
        <dsp:cNvSpPr/>
      </dsp:nvSpPr>
      <dsp:spPr>
        <a:xfrm>
          <a:off x="2976" y="3107866"/>
          <a:ext cx="6090046" cy="95547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Hardware – wires, hosts, routers - use</a:t>
          </a:r>
        </a:p>
      </dsp:txBody>
      <dsp:txXfrm>
        <a:off x="30961" y="3135851"/>
        <a:ext cx="6034076" cy="8995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5F2E6-1395-46E8-923C-E43C5A9FE69B}">
      <dsp:nvSpPr>
        <dsp:cNvPr id="0" name=""/>
        <dsp:cNvSpPr/>
      </dsp:nvSpPr>
      <dsp:spPr>
        <a:xfrm>
          <a:off x="2976" y="656"/>
          <a:ext cx="6090046" cy="9554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 run - Application/process to process</a:t>
          </a:r>
          <a:br>
            <a:rPr lang="en-US" sz="2400" kern="1200" dirty="0"/>
          </a:br>
          <a:r>
            <a:rPr lang="en-US" sz="2400" kern="1200" dirty="0"/>
            <a:t>FT</a:t>
          </a:r>
          <a:r>
            <a:rPr lang="en-US" sz="2400" kern="1200" dirty="0">
              <a:solidFill>
                <a:srgbClr val="FFC000"/>
              </a:solidFill>
            </a:rPr>
            <a:t>P</a:t>
          </a:r>
          <a:r>
            <a:rPr lang="en-US" sz="2400" kern="1200" dirty="0"/>
            <a:t>, telnet, HTT</a:t>
          </a:r>
          <a:r>
            <a:rPr lang="en-US" sz="2400" kern="1200" dirty="0">
              <a:solidFill>
                <a:srgbClr val="FFC000"/>
              </a:solidFill>
            </a:rPr>
            <a:t>P</a:t>
          </a:r>
          <a:r>
            <a:rPr lang="en-US" sz="2400" kern="1200" dirty="0"/>
            <a:t>, SSH</a:t>
          </a:r>
        </a:p>
      </dsp:txBody>
      <dsp:txXfrm>
        <a:off x="30961" y="28641"/>
        <a:ext cx="6034076" cy="899506"/>
      </dsp:txXfrm>
    </dsp:sp>
    <dsp:sp modelId="{98A7BB77-2797-4CAF-B5C0-8FB47EEC922E}">
      <dsp:nvSpPr>
        <dsp:cNvPr id="0" name=""/>
        <dsp:cNvSpPr/>
      </dsp:nvSpPr>
      <dsp:spPr>
        <a:xfrm>
          <a:off x="2976" y="1036393"/>
          <a:ext cx="6090046" cy="955476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Transport/host to host</a:t>
          </a:r>
          <a:br>
            <a:rPr lang="en-US" sz="2400" kern="1200" dirty="0"/>
          </a:br>
          <a:r>
            <a:rPr lang="en-US" sz="2400" kern="1200" dirty="0"/>
            <a:t>TC</a:t>
          </a:r>
          <a:r>
            <a:rPr lang="en-US" sz="2400" kern="1200" dirty="0">
              <a:solidFill>
                <a:srgbClr val="FFC000"/>
              </a:solidFill>
            </a:rPr>
            <a:t>P</a:t>
          </a:r>
          <a:r>
            <a:rPr lang="en-US" sz="2400" kern="1200" dirty="0"/>
            <a:t> – to provide</a:t>
          </a:r>
        </a:p>
      </dsp:txBody>
      <dsp:txXfrm>
        <a:off x="30961" y="1064378"/>
        <a:ext cx="6034076" cy="899506"/>
      </dsp:txXfrm>
    </dsp:sp>
    <dsp:sp modelId="{E5C32182-3356-4A71-82F3-C563ED276162}">
      <dsp:nvSpPr>
        <dsp:cNvPr id="0" name=""/>
        <dsp:cNvSpPr/>
      </dsp:nvSpPr>
      <dsp:spPr>
        <a:xfrm>
          <a:off x="2976" y="2072130"/>
          <a:ext cx="6090046" cy="95547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Internetworking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</a:t>
          </a:r>
          <a:r>
            <a:rPr lang="en-US" sz="2100" kern="1200" dirty="0">
              <a:solidFill>
                <a:srgbClr val="FFC000"/>
              </a:solidFill>
            </a:rPr>
            <a:t>P</a:t>
          </a:r>
          <a:r>
            <a:rPr lang="en-US" sz="2100" kern="1200" dirty="0"/>
            <a:t> – to provide</a:t>
          </a:r>
        </a:p>
      </dsp:txBody>
      <dsp:txXfrm>
        <a:off x="30961" y="2100115"/>
        <a:ext cx="6034076" cy="899506"/>
      </dsp:txXfrm>
    </dsp:sp>
    <dsp:sp modelId="{8BADC821-DCEF-4E74-B73B-A9CD3DB16816}">
      <dsp:nvSpPr>
        <dsp:cNvPr id="0" name=""/>
        <dsp:cNvSpPr/>
      </dsp:nvSpPr>
      <dsp:spPr>
        <a:xfrm>
          <a:off x="2976" y="3107866"/>
          <a:ext cx="6090046" cy="95547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  <a:sp3d extrusionH="28000" prstMaterial="matte"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Hardware – wires, hosts, routers - use</a:t>
          </a:r>
        </a:p>
      </dsp:txBody>
      <dsp:txXfrm>
        <a:off x="30961" y="3135851"/>
        <a:ext cx="6034076" cy="899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9042E-6591-4D25-BA54-FE77C427332D}" type="datetimeFigureOut">
              <a:rPr lang="en-US" smtClean="0"/>
              <a:t>2017-07-14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48B08-59C0-418F-8876-6372DD8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8B08-59C0-418F-8876-6372DD8178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7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8B08-59C0-418F-8876-6372DD817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48B08-59C0-418F-8876-6372DD8178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0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3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55CF9-EE8B-4212-B55B-B28EB383EEF2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042454"/>
            <a:ext cx="1334530" cy="81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3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A136-F771-44F8-B6C2-65F727ECCB35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5FD9-6F06-4DF6-B52D-AF5732384032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1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10" y="1447802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1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7069C-4948-48D5-84D4-D546A9A19661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8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1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7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8BE5-51B7-4288-9B22-6BED382E1AD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4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5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7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6693-B1E1-4FC4-920B-ED05FDD84CB4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4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4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7" y="4827213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7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5" y="4827211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B316-CAF1-47B4-A819-AEACC1A78081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D39E-148F-4336-8165-A6B1F8D4A124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1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3" y="430216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6268-9203-497A-9C38-26C4EF074939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32" y="295738"/>
            <a:ext cx="628813" cy="767687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D64E7-5001-4887-8ABC-9D1C2D1535C4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114800" cy="1497846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572000" y="4191000"/>
            <a:ext cx="4114800" cy="1497846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1524000"/>
            <a:ext cx="4114800" cy="1497846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57200" y="4191000"/>
            <a:ext cx="4114800" cy="1497846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1"/>
            <a:ext cx="3657600" cy="4754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1"/>
            <a:ext cx="3657600" cy="4754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514600"/>
            <a:ext cx="457200" cy="152400"/>
          </a:xfrm>
          <a:prstGeom prst="rect">
            <a:avLst/>
          </a:prstGeom>
          <a:solidFill>
            <a:srgbClr val="617A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700" b="1" dirty="0">
                <a:solidFill>
                  <a:srgbClr val="F4F6F9"/>
                </a:solidFill>
                <a:latin typeface="MetaCorrespondence"/>
              </a:rPr>
              <a:t>Model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4779" y="3419554"/>
            <a:ext cx="457200" cy="152400"/>
          </a:xfrm>
          <a:prstGeom prst="rect">
            <a:avLst/>
          </a:prstGeom>
          <a:solidFill>
            <a:srgbClr val="617A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700" b="1" dirty="0">
                <a:solidFill>
                  <a:srgbClr val="F4F6F9"/>
                </a:solidFill>
                <a:latin typeface="MetaCorrespondence"/>
              </a:rPr>
              <a:t>History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BBAB-26D2-4A42-9524-5FDA59D260FC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4" y="2861736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490A-FA1A-4F8E-A21B-C6375DC36614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7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352" y="778784"/>
            <a:ext cx="4114800" cy="51729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1" y="764833"/>
            <a:ext cx="4114800" cy="51869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837A-5D63-40FD-A88E-57689EFB0B85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6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313352" y="1366612"/>
            <a:ext cx="4114800" cy="51729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352" y="759388"/>
            <a:ext cx="41148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1" y="759388"/>
            <a:ext cx="41148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F113-F8B2-452D-BB6D-ECBEF8291C6B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43451" y="1352661"/>
            <a:ext cx="4114800" cy="51869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CAF5-F0ED-4C56-B4B4-B8D5505BC27D}" type="datetime1">
              <a:rPr lang="en-US" smtClean="0"/>
              <a:t>2017-07-14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97E4D-23EC-458A-9EA2-5D05DB01EC28}" type="datetime1">
              <a:rPr lang="en-US" smtClean="0"/>
              <a:t>2017-07-14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8"/>
            <a:ext cx="8752114" cy="674907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8477" y="685795"/>
            <a:ext cx="6003638" cy="5747663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795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04BD-D2D6-4E92-92C4-17267215A679}" type="datetime1">
              <a:rPr lang="en-US" smtClean="0"/>
              <a:t>2017-07-14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51462" y="685794"/>
            <a:ext cx="6200652" cy="551116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3800-2722-4D78-8C90-48E58E1994B1}" type="datetime1">
              <a:rPr lang="en-US" smtClean="0"/>
              <a:t>2017-07-14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0888"/>
            <a:ext cx="8752114" cy="674907"/>
          </a:xfrm>
        </p:spPr>
        <p:txBody>
          <a:bodyPr anchor="t" anchorCtr="0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85795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33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7662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422" y="857251"/>
            <a:ext cx="8466365" cy="578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506251" y="4964662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4BB38F-1B4C-4011-BADF-274E24487D9F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071654" y="2501362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r>
              <a:rPr lang="en-US" dirty="0"/>
              <a:t>Information Tools - Network of Networks</a:t>
            </a:r>
          </a:p>
        </p:txBody>
      </p:sp>
    </p:spTree>
    <p:extLst>
      <p:ext uri="{BB962C8B-B14F-4D97-AF65-F5344CB8AC3E}">
        <p14:creationId xmlns:p14="http://schemas.microsoft.com/office/powerpoint/2010/main" val="220960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74" r:id="rId19"/>
    <p:sldLayoutId id="214748367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20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9144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3716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8288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appa.mundi.net/maps/maps_020/walru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orldmapper.org/animations/internet_users_animation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oyal.pingdom.com/2011/01/12/internet-2010-in-numbers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internetlivestats.com/one-second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gizmodo.com/how-much-happens-on-the-internet-every-60-seconds-950463150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royal.pingdom.com/2011/01/12/internet-2010-in-numbers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news.netcraft.com/archives/2013/06/06/june-2013-web-server-survey-3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n.wikipedia.org/wiki/Google_platform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erspectives.mvdirona.com/2008/06/11/JeffDeanOnGoogleInfrastructure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erspectives.mvdirona.com/2008/06/11/JeffDeanOnGoogleInfrastructure.aspx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royal.pingdom.com/2011/01/12/internet-2010-in-numbers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conomist.com/node/2158332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w3.org/Addressing/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3.bin"/><Relationship Id="rId7" Type="http://schemas.openxmlformats.org/officeDocument/2006/relationships/hyperlink" Target="http://www.iana.org/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4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iana.org/domain-names.htm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stuffworks.com/dns.htm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owstuffworks.com/dns.ht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liamson-labs.com/480_cpu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Internet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network of networks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19BE-647E-417B-8B06-8C6EB808A26F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Tools - Network of Networks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Steady growth - 1980</a:t>
            </a:r>
            <a:endParaRPr lang="en-US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55325" y="1817931"/>
            <a:ext cx="6095238" cy="38666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9439-E757-4D82-A1DA-DDFD75D8FD9C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http://personalpages.manchester.ac.uk/staff/m.dodge/cybergeography/atlas/arpanet1987_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788" y="1221032"/>
            <a:ext cx="7620000" cy="52006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NSF took over - 1986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9495-AF33-4DEF-A813-213D57D04457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969452" y="820614"/>
            <a:ext cx="3652383" cy="30646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1200" dirty="0"/>
              <a:t>NSF funded the “backbone” for 7-8 years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17559" y="2077134"/>
            <a:ext cx="2169994" cy="5788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/>
            <a:r>
              <a:rPr lang="en-US" sz="1400" dirty="0"/>
              <a:t>Connectivity proliferated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17559" y="82923"/>
            <a:ext cx="3033476" cy="510778"/>
          </a:xfrm>
          <a:prstGeom prst="roundRect">
            <a:avLst/>
          </a:prstGeo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Give the technology to the masses,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not just to academia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1994 - NSF ceased direct support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4D99-BFB6-4285-8D72-7C71F0F78F66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63842" name="Picture 2" descr="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85796"/>
            <a:ext cx="7162801" cy="62183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4572000" y="1139827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2153445" y="1562107"/>
            <a:ext cx="5751513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dirty="0"/>
              <a:t>Now funded by “the market”, government, industry</a:t>
            </a:r>
          </a:p>
        </p:txBody>
      </p:sp>
      <p:sp>
        <p:nvSpPr>
          <p:cNvPr id="9" name="Action Button: Custom 8">
            <a:hlinkClick r:id="rId4" highlightClick="1"/>
          </p:cNvPr>
          <p:cNvSpPr/>
          <p:nvPr/>
        </p:nvSpPr>
        <p:spPr>
          <a:xfrm>
            <a:off x="7334645" y="6096000"/>
            <a:ext cx="1524000" cy="376518"/>
          </a:xfrm>
          <a:prstGeom prst="actionButtonBlank">
            <a:avLst/>
          </a:prstGeom>
          <a:solidFill>
            <a:schemeClr val="tx2">
              <a:lumMod val="50000"/>
            </a:schemeClr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Growth 2000-2007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2009 – user growth expanding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BED1-6FFC-491B-AF65-0672D81348C6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0" name="Content Placeholder 9" descr="ChinaInternet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31953" y="1871389"/>
            <a:ext cx="393382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190567" y="1292425"/>
            <a:ext cx="395343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/>
              <a:t>More users in China than in USA</a:t>
            </a:r>
          </a:p>
        </p:txBody>
      </p:sp>
      <p:pic>
        <p:nvPicPr>
          <p:cNvPr id="9" name="Picture 8" descr="InIn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2" y="3830082"/>
            <a:ext cx="3836893" cy="257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chnologyAf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452" y="1290362"/>
            <a:ext cx="3810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2009 – user growth expanding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BED1-6FFC-491B-AF65-0672D81348C6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5190567" y="1292425"/>
            <a:ext cx="395343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/>
              <a:t>More users in China than in USA</a:t>
            </a:r>
          </a:p>
        </p:txBody>
      </p:sp>
      <p:pic>
        <p:nvPicPr>
          <p:cNvPr id="9" name="Picture 8" descr="InIn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2" y="3830082"/>
            <a:ext cx="3836893" cy="2570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echnologyAfi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452" y="1290362"/>
            <a:ext cx="3810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edudemic.com/wp-content/uploads/2011/10/internet-access-glob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52" y="1828800"/>
            <a:ext cx="6191250" cy="34861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2009+ – connectivity connects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42B1-9EF9-42B4-AD8F-E1646EFFCF9A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4572000" y="1139827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676402" y="1600200"/>
            <a:ext cx="5751513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Almost no limit to usages</a:t>
            </a:r>
          </a:p>
        </p:txBody>
      </p:sp>
      <p:pic>
        <p:nvPicPr>
          <p:cNvPr id="414722" name="Picture 2" descr="http://farm6.static.flickr.com/5009/5349092555_79914e4085_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" y="2097566"/>
            <a:ext cx="8097520" cy="418837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2009+ – connectivity connects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9F6D0-D7ED-42D1-AECD-E7C03024FAA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4572000" y="1139827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4338" name="Picture 2" descr="http://farm2.static.flickr.com/1162/5104237195_816f1e32d5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12" y="1998664"/>
            <a:ext cx="7025088" cy="484488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76402" y="1600200"/>
            <a:ext cx="5751513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Almost no limit to usages</a:t>
            </a:r>
          </a:p>
        </p:txBody>
      </p:sp>
    </p:spTree>
    <p:extLst>
      <p:ext uri="{BB962C8B-B14F-4D97-AF65-F5344CB8AC3E}">
        <p14:creationId xmlns:p14="http://schemas.microsoft.com/office/powerpoint/2010/main" val="11138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43728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2009+ – connectivity connects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A6B7-6BED-4AEA-A18F-3E19D825DD7D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1" name="Content Placeholder 10" descr="videoteleconferencing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334000" y="4514850"/>
            <a:ext cx="3810000" cy="23431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4572000" y="1139827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2" name="Picture 11" descr="InIndia.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24050"/>
            <a:ext cx="3810000" cy="20383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76402" y="1600200"/>
            <a:ext cx="5751513" cy="3048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Almost no limit to usages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 now?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7292-0830-420B-936D-3DC68E6F10F5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42306EB-89E4-4927-87D2-0FF31652F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going on now? Lots of stuff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F012-3326-42FE-9999-00F8FBC4CFB2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4338" name="Picture 2" descr="http://img.gawkerassets.com/img/18vdqx6048bj3png/ku-bigpic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1362420"/>
            <a:ext cx="8778240" cy="494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Based on standards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network of networks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F7F16-9CF0-49A2-A946-950BCCBAEA58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442" y="-4763"/>
            <a:ext cx="6620968" cy="250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/>
              <a:t>But why did it grow so?</a:t>
            </a:r>
            <a:endParaRPr lang="en-US" sz="4400" dirty="0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Access to information </a:t>
            </a:r>
            <a:r>
              <a:rPr lang="en-US" dirty="0">
                <a:solidFill>
                  <a:srgbClr val="C00000"/>
                </a:solidFill>
              </a:rPr>
              <a:t>through Standards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0389C-3FD9-443C-A62E-5AFD9BDE5C3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3389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442" y="9527"/>
            <a:ext cx="6621344" cy="250507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of these are key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1BC49-CDD0-4412-A93B-9B66BAE3F107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Information Tools - Network of Networks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963270" y="14776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8"/>
          <p:cNvSpPr>
            <a:spLocks/>
          </p:cNvSpPr>
          <p:nvPr/>
        </p:nvSpPr>
        <p:spPr bwMode="auto">
          <a:xfrm>
            <a:off x="3447565" y="5512437"/>
            <a:ext cx="2781531" cy="307777"/>
          </a:xfrm>
          <a:prstGeom prst="borderCallout1">
            <a:avLst>
              <a:gd name="adj1" fmla="val -82561"/>
              <a:gd name="adj2" fmla="val 49241"/>
              <a:gd name="adj3" fmla="val -160285"/>
              <a:gd name="adj4" fmla="val 44902"/>
            </a:avLst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 &amp; standards are key</a:t>
            </a:r>
          </a:p>
        </p:txBody>
      </p:sp>
      <p:sp>
        <p:nvSpPr>
          <p:cNvPr id="10" name="Curved Right Arrow 9"/>
          <p:cNvSpPr/>
          <p:nvPr/>
        </p:nvSpPr>
        <p:spPr bwMode="auto">
          <a:xfrm flipV="1">
            <a:off x="1111624" y="2752173"/>
            <a:ext cx="779930" cy="107576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 flipV="1">
            <a:off x="1255058" y="3514169"/>
            <a:ext cx="779930" cy="107576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 flipV="1">
            <a:off x="1506068" y="4262718"/>
            <a:ext cx="779930" cy="107576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b="1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7200" y="1219202"/>
            <a:ext cx="5757410" cy="81724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/>
              <a:t>Transport and application layer </a:t>
            </a:r>
            <a:r>
              <a:rPr lang="en-US" sz="1400" dirty="0">
                <a:solidFill>
                  <a:srgbClr val="FFC000"/>
                </a:solidFill>
              </a:rPr>
              <a:t>p</a:t>
            </a:r>
            <a:r>
              <a:rPr lang="en-US" sz="1400" dirty="0"/>
              <a:t>rotocols (i.e. TC</a:t>
            </a:r>
            <a:r>
              <a:rPr lang="en-US" sz="1400" dirty="0">
                <a:solidFill>
                  <a:srgbClr val="FFC000"/>
                </a:solidFill>
              </a:rPr>
              <a:t>P</a:t>
            </a:r>
            <a:r>
              <a:rPr lang="en-US" sz="1400" dirty="0"/>
              <a:t>, HTT</a:t>
            </a:r>
            <a:r>
              <a:rPr lang="en-US" sz="1400" dirty="0">
                <a:solidFill>
                  <a:srgbClr val="FFC000"/>
                </a:solidFill>
              </a:rPr>
              <a:t>P</a:t>
            </a:r>
            <a:r>
              <a:rPr lang="en-US" sz="1400" dirty="0"/>
              <a:t>, FT</a:t>
            </a:r>
            <a:r>
              <a:rPr lang="en-US" sz="1400" dirty="0">
                <a:solidFill>
                  <a:srgbClr val="FFC000"/>
                </a:solidFill>
              </a:rPr>
              <a:t>P</a:t>
            </a:r>
            <a:r>
              <a:rPr lang="en-US" sz="1400" dirty="0"/>
              <a:t>) ensure that the sender and receiver are speaking the same language, and that the communication can be interpreted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81635" y="1775010"/>
            <a:ext cx="3657600" cy="204363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Servers can also be software applications</a:t>
            </a:r>
          </a:p>
          <a:p>
            <a:pPr marL="457200" lvl="1" indent="0">
              <a:buNone/>
            </a:pPr>
            <a:r>
              <a:rPr lang="en-US" sz="1200" dirty="0"/>
              <a:t>One server (physical computer) can run many servers (software applications) at a time</a:t>
            </a:r>
          </a:p>
          <a:p>
            <a:pPr marL="457200" lvl="1" indent="0">
              <a:buNone/>
            </a:pPr>
            <a:r>
              <a:rPr lang="en-US" sz="1200" dirty="0"/>
              <a:t>For example, Isis has several:  </a:t>
            </a:r>
          </a:p>
          <a:p>
            <a:pPr marL="914400" lvl="2" indent="0">
              <a:buNone/>
            </a:pPr>
            <a:r>
              <a:rPr lang="en-US" sz="1100" dirty="0" err="1"/>
              <a:t>listproc</a:t>
            </a:r>
            <a:r>
              <a:rPr lang="en-US" sz="1100" dirty="0"/>
              <a:t>	</a:t>
            </a:r>
          </a:p>
          <a:p>
            <a:pPr marL="914400" lvl="2" indent="0">
              <a:buNone/>
            </a:pPr>
            <a:r>
              <a:rPr lang="en-US" sz="1100" dirty="0"/>
              <a:t>web</a:t>
            </a:r>
          </a:p>
          <a:p>
            <a:pPr marL="914400" lvl="2" indent="0">
              <a:buNone/>
            </a:pPr>
            <a:r>
              <a:rPr lang="en-US" sz="1100" dirty="0"/>
              <a:t>ftp</a:t>
            </a:r>
          </a:p>
          <a:p>
            <a:pPr marL="914400" lvl="2" indent="0">
              <a:buNone/>
            </a:pPr>
            <a:r>
              <a:rPr lang="en-US" sz="1100" dirty="0"/>
              <a:t>mail</a:t>
            </a:r>
          </a:p>
          <a:p>
            <a:pPr marL="914400" lvl="2" indent="0">
              <a:buNone/>
            </a:pPr>
            <a:r>
              <a:rPr lang="en-US" sz="1100" dirty="0"/>
              <a:t>address book 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B7862-35E5-4318-B83A-655A3E546E99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371602"/>
            <a:ext cx="3657600" cy="307975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dirty="0"/>
              <a:t>Servers can be physical computers</a:t>
            </a:r>
          </a:p>
        </p:txBody>
      </p:sp>
      <p:pic>
        <p:nvPicPr>
          <p:cNvPr id="18" name="Picture 2" descr="Web server market share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5524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Servers, again – over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47D0-277C-41E6-BDC1-BF8C0834620C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5362" name="Picture 2" descr="http://gigaom2.files.wordpress.com/2013/08/web-server-market-share-august-2013.jpg?w=6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8" y="1865286"/>
            <a:ext cx="8229600" cy="50419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371602"/>
            <a:ext cx="3657600" cy="307975"/>
          </a:xfrm>
          <a:prstGeom prst="rect">
            <a:avLst/>
          </a:prstGeom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Servers can be physical computers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07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C4F7-892D-48EE-B40F-95939B25EBBC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21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71712"/>
            <a:ext cx="5833798" cy="45862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" name="Text 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4325938" y="1905002"/>
            <a:ext cx="2509838" cy="3079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One of Google’s server farms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371602"/>
            <a:ext cx="3657600" cy="307975"/>
          </a:xfrm>
          <a:prstGeom prst="rect">
            <a:avLst/>
          </a:prstGeom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Servers can be physical computers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67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279650"/>
            <a:ext cx="8115300" cy="456911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3117-808F-4F31-BBFD-528CB63D72F6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352800" y="6172200"/>
            <a:ext cx="5763078" cy="18466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How does the host application know when the data being received is for it?</a:t>
            </a:r>
          </a:p>
        </p:txBody>
      </p:sp>
      <p:sp>
        <p:nvSpPr>
          <p:cNvPr id="17" name="Text Box 7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325939" y="1905002"/>
            <a:ext cx="2509838" cy="3079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One of Google’s server farms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371602"/>
            <a:ext cx="3657600" cy="307975"/>
          </a:xfrm>
          <a:prstGeom prst="rect">
            <a:avLst/>
          </a:prstGeom>
          <a:ln w="19050" cap="rnd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sp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Servers can be physical computers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23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A980-1969-4C04-A496-FAFFA4A74265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83306" name="Picture 10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" y="1382713"/>
            <a:ext cx="3656013" cy="359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3301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3962400" y="1382715"/>
            <a:ext cx="4267200" cy="354113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/>
              <a:t>Each software server listens on a different ‘port’</a:t>
            </a:r>
          </a:p>
        </p:txBody>
      </p:sp>
      <p:pic>
        <p:nvPicPr>
          <p:cNvPr id="183308" name="Picture 1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3737" y="4942448"/>
            <a:ext cx="34925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5105400" y="2043950"/>
            <a:ext cx="3657600" cy="10927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Some common ports are: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200" dirty="0"/>
              <a:t>web (80)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200" dirty="0"/>
              <a:t>FTP (20,21)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200" dirty="0"/>
              <a:t>telnet (23)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200" dirty="0" err="1"/>
              <a:t>smtp</a:t>
            </a:r>
            <a:r>
              <a:rPr lang="en-US" sz="1200" dirty="0"/>
              <a:t> (25)</a:t>
            </a:r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5105400" y="3375203"/>
            <a:ext cx="3657600" cy="52646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400" dirty="0"/>
              <a:t>The combination of IP address and port number dictates where the data goes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 bwMode="auto">
          <a:xfrm>
            <a:off x="1600200" y="5478961"/>
            <a:ext cx="3657600" cy="35411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00"/>
                </a:solidFill>
              </a:rPr>
              <a:t>Who assigns ports?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1D35-D36B-4C5D-AD5F-6AFC1236C6B9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2" name="Content Placeholder 7"/>
          <p:cNvSpPr txBox="1">
            <a:spLocks/>
          </p:cNvSpPr>
          <p:nvPr/>
        </p:nvSpPr>
        <p:spPr bwMode="auto">
          <a:xfrm>
            <a:off x="533400" y="1258284"/>
            <a:ext cx="4114800" cy="3664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For any given application, there can be many clients</a:t>
            </a:r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533400" y="2088514"/>
            <a:ext cx="3657600" cy="1492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People are more familiar with clients, since they interface with them directly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Examples of clients are: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rgbClr val="FFFF00"/>
                </a:solidFill>
              </a:rPr>
              <a:t>browsers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FTP clients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Email clients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pic>
        <p:nvPicPr>
          <p:cNvPr id="415746" name="Picture 2" descr="Web browser market sha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2"/>
            <a:ext cx="5302904" cy="2742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3" name="Picture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938910" y="786892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static-economist.com/sites/default/files/imagecache/595-width-retina/20130810_GDM861_1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67" y="3581400"/>
            <a:ext cx="4837660" cy="3276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583" t="22180" r="44584" b="23518"/>
          <a:stretch/>
        </p:blipFill>
        <p:spPr>
          <a:xfrm>
            <a:off x="4833062" y="1258284"/>
            <a:ext cx="3812146" cy="3657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0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2609-102E-4F7D-87C0-DB8875BEAEEA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 bwMode="auto">
          <a:xfrm>
            <a:off x="533400" y="2088514"/>
            <a:ext cx="3657600" cy="1492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People are more familiar with clients, since they interface with them directly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Examples of clients are: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rgbClr val="FFFF00"/>
                </a:solidFill>
              </a:rPr>
              <a:t>browsers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FTP clients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Email clients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166" t="29063" r="44584" b="15870"/>
          <a:stretch/>
        </p:blipFill>
        <p:spPr>
          <a:xfrm>
            <a:off x="4795516" y="1258284"/>
            <a:ext cx="381000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533400" y="1258284"/>
            <a:ext cx="4114800" cy="3664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For any given application, there can be many clients</a:t>
            </a:r>
          </a:p>
        </p:txBody>
      </p:sp>
    </p:spTree>
    <p:extLst>
      <p:ext uri="{BB962C8B-B14F-4D97-AF65-F5344CB8AC3E}">
        <p14:creationId xmlns:p14="http://schemas.microsoft.com/office/powerpoint/2010/main" val="5071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5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F98E-C0FE-4EBD-BC12-71FCCAE48898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7" name="Picture 11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515245" y="3537528"/>
            <a:ext cx="3657600" cy="308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2610" name="Picture 2" descr="http://mac.sillydog.org/archives/pic/fetch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858694"/>
            <a:ext cx="4090566" cy="2521230"/>
          </a:xfrm>
          <a:prstGeom prst="rect">
            <a:avLst/>
          </a:prstGeom>
          <a:noFill/>
        </p:spPr>
      </p:pic>
      <p:sp>
        <p:nvSpPr>
          <p:cNvPr id="19" name="Content Placeholder 7"/>
          <p:cNvSpPr txBox="1">
            <a:spLocks/>
          </p:cNvSpPr>
          <p:nvPr/>
        </p:nvSpPr>
        <p:spPr bwMode="auto">
          <a:xfrm>
            <a:off x="533400" y="2088514"/>
            <a:ext cx="3657600" cy="1492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People are more familiar with clients, since they interface with them directly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Examples of clients are: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browsers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rgbClr val="FFFF00"/>
                </a:solidFill>
              </a:rPr>
              <a:t>FTP clients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Email clients</a:t>
            </a:r>
            <a:endParaRPr lang="en-US" sz="1100" kern="0" dirty="0">
              <a:solidFill>
                <a:schemeClr val="bg1"/>
              </a:solidFill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533400" y="1258284"/>
            <a:ext cx="4114800" cy="3664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For any given application, there can be many clients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the model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B88F-A560-4F09-BE5F-B8ED454C062C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Tools - Network of Networks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963270" y="14776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Clients, again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4344-9339-4FB0-8BBF-12C7085515F6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13" name="Picture 5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31805" y="3834389"/>
            <a:ext cx="3241675" cy="248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733800"/>
            <a:ext cx="3675062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5586" name="Picture 2" descr="http://sitemaker.umich.edu/email.survey/files/email_client_ic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4842" y="1256060"/>
            <a:ext cx="4222378" cy="220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0" name="Content Placeholder 7"/>
          <p:cNvSpPr txBox="1">
            <a:spLocks/>
          </p:cNvSpPr>
          <p:nvPr/>
        </p:nvSpPr>
        <p:spPr bwMode="auto">
          <a:xfrm>
            <a:off x="533400" y="2088514"/>
            <a:ext cx="3657600" cy="149288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People are more familiar with clients, since they interface with them directly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Examples of clients are: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browsers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chemeClr val="bg1"/>
                </a:solidFill>
              </a:rPr>
              <a:t>FTP clients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/>
            </a:pPr>
            <a:r>
              <a:rPr lang="en-US" sz="1200" kern="0" dirty="0">
                <a:solidFill>
                  <a:srgbClr val="FFFF00"/>
                </a:solidFill>
              </a:rPr>
              <a:t>Email clients</a:t>
            </a:r>
            <a:endParaRPr lang="en-US" sz="1100" kern="0" dirty="0">
              <a:solidFill>
                <a:srgbClr val="FFFF00"/>
              </a:solidFill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533400" y="1258284"/>
            <a:ext cx="4114800" cy="36642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lang="en-US" sz="1200" kern="0" dirty="0">
                <a:solidFill>
                  <a:schemeClr val="bg1"/>
                </a:solidFill>
              </a:rPr>
              <a:t>For any given application, there can be many clients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use the web as an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B632A-557E-44B4-9510-6EE5D26F61D7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362510" name="Group 14"/>
          <p:cNvGrpSpPr>
            <a:grpSpLocks noChangeAspect="1"/>
          </p:cNvGrpSpPr>
          <p:nvPr/>
        </p:nvGrpSpPr>
        <p:grpSpPr bwMode="auto">
          <a:xfrm>
            <a:off x="1336677" y="3470277"/>
            <a:ext cx="6435725" cy="2625725"/>
            <a:chOff x="840" y="2280"/>
            <a:chExt cx="4094" cy="1752"/>
          </a:xfrm>
        </p:grpSpPr>
        <p:pic>
          <p:nvPicPr>
            <p:cNvPr id="36250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0" y="2280"/>
              <a:ext cx="4094" cy="1752"/>
            </a:xfrm>
            <a:prstGeom prst="rect">
              <a:avLst/>
            </a:prstGeom>
            <a:noFill/>
          </p:spPr>
        </p:pic>
        <p:sp>
          <p:nvSpPr>
            <p:cNvPr id="362509" name="Rectangle 13"/>
            <p:cNvSpPr>
              <a:spLocks noChangeAspect="1" noChangeArrowheads="1"/>
            </p:cNvSpPr>
            <p:nvPr/>
          </p:nvSpPr>
          <p:spPr bwMode="auto">
            <a:xfrm>
              <a:off x="4724" y="2300"/>
              <a:ext cx="158" cy="13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Down Arrow Callout 10"/>
          <p:cNvSpPr/>
          <p:nvPr/>
        </p:nvSpPr>
        <p:spPr bwMode="auto">
          <a:xfrm>
            <a:off x="2155670" y="1476203"/>
            <a:ext cx="5105885" cy="424339"/>
          </a:xfrm>
          <a:prstGeom prst="downArrowCallou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dirty="0"/>
              <a:t>The client (your web browser) sends a request for a URL to a server</a:t>
            </a:r>
          </a:p>
        </p:txBody>
      </p:sp>
      <p:sp>
        <p:nvSpPr>
          <p:cNvPr id="12" name="Down Arrow Callout 11"/>
          <p:cNvSpPr/>
          <p:nvPr/>
        </p:nvSpPr>
        <p:spPr bwMode="auto">
          <a:xfrm>
            <a:off x="2133602" y="1964779"/>
            <a:ext cx="5160387" cy="424339"/>
          </a:xfrm>
          <a:prstGeom prst="downArrowCallou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The server finds the requested page and sends it back to the client</a:t>
            </a:r>
          </a:p>
        </p:txBody>
      </p:sp>
      <p:sp>
        <p:nvSpPr>
          <p:cNvPr id="13" name="Down Arrow Callout 12"/>
          <p:cNvSpPr/>
          <p:nvPr/>
        </p:nvSpPr>
        <p:spPr bwMode="auto">
          <a:xfrm>
            <a:off x="2381466" y="2466802"/>
            <a:ext cx="4705134" cy="424339"/>
          </a:xfrm>
          <a:prstGeom prst="downArrowCallou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The protocol used is called </a:t>
            </a:r>
            <a:r>
              <a:rPr lang="en-US" sz="1200" dirty="0">
                <a:solidFill>
                  <a:srgbClr val="FFFF00"/>
                </a:solidFill>
              </a:rPr>
              <a:t>HTTP</a:t>
            </a:r>
            <a:r>
              <a:rPr lang="en-US" sz="1200" dirty="0">
                <a:solidFill>
                  <a:srgbClr val="FF9900"/>
                </a:solidFill>
              </a:rPr>
              <a:t> </a:t>
            </a:r>
            <a:r>
              <a:rPr lang="en-US" sz="1200" dirty="0"/>
              <a:t>(</a:t>
            </a:r>
            <a:r>
              <a:rPr lang="en-US" sz="1200" dirty="0" err="1">
                <a:solidFill>
                  <a:srgbClr val="FFFF00"/>
                </a:solidFill>
              </a:rPr>
              <a:t>H</a:t>
            </a:r>
            <a:r>
              <a:rPr lang="en-US" sz="1200" dirty="0" err="1"/>
              <a:t>yper</a:t>
            </a:r>
            <a:r>
              <a:rPr lang="en-US" sz="1200" dirty="0" err="1">
                <a:solidFill>
                  <a:srgbClr val="FFFF00"/>
                </a:solidFill>
              </a:rPr>
              <a:t>T</a:t>
            </a:r>
            <a:r>
              <a:rPr lang="en-US" sz="1200" dirty="0" err="1"/>
              <a:t>ext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FF00"/>
                </a:solidFill>
              </a:rPr>
              <a:t>T</a:t>
            </a:r>
            <a:r>
              <a:rPr lang="en-US" sz="1200" dirty="0"/>
              <a:t>ransfer </a:t>
            </a:r>
            <a:r>
              <a:rPr lang="en-US" sz="1200" dirty="0">
                <a:solidFill>
                  <a:srgbClr val="FFFF00"/>
                </a:solidFill>
              </a:rPr>
              <a:t>P</a:t>
            </a:r>
            <a:r>
              <a:rPr lang="en-US" sz="1200" dirty="0"/>
              <a:t>rotocol)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308503" y="2968825"/>
            <a:ext cx="6806672" cy="27699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dirty="0">
                <a:solidFill>
                  <a:schemeClr val="bg1"/>
                </a:solidFill>
              </a:rPr>
              <a:t>Many different types of clients, and many different types of servers, but all work the same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you know what to ask for?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040B-192D-4EB1-9E9A-875B4F3568F4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398341" name="Picture 5" descr="j0401797">
            <a:hlinkClick r:id="rId2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95602" y="924196"/>
            <a:ext cx="3286125" cy="21907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98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4471" y="3455467"/>
            <a:ext cx="7246937" cy="37623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90000" rIns="90000" bIns="90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/>
              <a:t>there is only one Web naming/addressing technology: URIs.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81001" y="4545592"/>
            <a:ext cx="8390731" cy="77268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20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400" dirty="0"/>
              <a:t>niform 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400" dirty="0"/>
              <a:t>esource 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400" dirty="0"/>
              <a:t>dentifiers (URIs, 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 URLs</a:t>
            </a:r>
            <a:r>
              <a:rPr lang="en-US" sz="1400" dirty="0"/>
              <a:t>) are short strings that identify resources in the web: </a:t>
            </a:r>
            <a:br>
              <a:rPr lang="en-US" sz="1400" dirty="0"/>
            </a:br>
            <a:r>
              <a:rPr lang="en-US" sz="1400" dirty="0"/>
              <a:t>documents, images, downloadable files, services, electronic mailboxes, and other resources.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200" dirty="0"/>
              <a:t>According to the W3C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endCxn id="188424" idx="0"/>
          </p:cNvCxnSpPr>
          <p:nvPr/>
        </p:nvCxnSpPr>
        <p:spPr bwMode="auto">
          <a:xfrm flipH="1">
            <a:off x="1834074" y="1711622"/>
            <a:ext cx="937264" cy="162847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8425" idx="0"/>
          </p:cNvCxnSpPr>
          <p:nvPr/>
        </p:nvCxnSpPr>
        <p:spPr bwMode="auto">
          <a:xfrm flipH="1">
            <a:off x="3590643" y="1800668"/>
            <a:ext cx="109164" cy="153943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8426" idx="0"/>
          </p:cNvCxnSpPr>
          <p:nvPr/>
        </p:nvCxnSpPr>
        <p:spPr bwMode="auto">
          <a:xfrm>
            <a:off x="4656406" y="1871003"/>
            <a:ext cx="973380" cy="1469098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8427" idx="0"/>
          </p:cNvCxnSpPr>
          <p:nvPr/>
        </p:nvCxnSpPr>
        <p:spPr bwMode="auto">
          <a:xfrm>
            <a:off x="5791202" y="1871005"/>
            <a:ext cx="1987267" cy="1469097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URL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/>
              <a:t>niform  or </a:t>
            </a: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/>
              <a:t>niversal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esource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/>
              <a:t>ocator]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AFF8-CD57-4FDE-AC2D-FE66D728419B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188439" name="Group 23"/>
          <p:cNvGrpSpPr>
            <a:grpSpLocks/>
          </p:cNvGrpSpPr>
          <p:nvPr/>
        </p:nvGrpSpPr>
        <p:grpSpPr bwMode="auto">
          <a:xfrm>
            <a:off x="1371319" y="3340102"/>
            <a:ext cx="7261225" cy="1984375"/>
            <a:chOff x="525" y="1920"/>
            <a:chExt cx="4574" cy="1250"/>
          </a:xfrm>
          <a:solidFill>
            <a:schemeClr val="tx2"/>
          </a:solidFill>
        </p:grpSpPr>
        <p:sp>
          <p:nvSpPr>
            <p:cNvPr id="188420" name="Text Box 4"/>
            <p:cNvSpPr txBox="1">
              <a:spLocks noChangeArrowheads="1"/>
            </p:cNvSpPr>
            <p:nvPr/>
          </p:nvSpPr>
          <p:spPr bwMode="auto">
            <a:xfrm>
              <a:off x="564" y="2400"/>
              <a:ext cx="502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http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://</a:t>
              </a:r>
            </a:p>
          </p:txBody>
        </p:sp>
        <p:sp>
          <p:nvSpPr>
            <p:cNvPr id="188421" name="Text Box 5"/>
            <p:cNvSpPr txBox="1">
              <a:spLocks noChangeArrowheads="1"/>
            </p:cNvSpPr>
            <p:nvPr/>
          </p:nvSpPr>
          <p:spPr bwMode="auto">
            <a:xfrm>
              <a:off x="1693" y="2400"/>
              <a:ext cx="433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www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.</a:t>
              </a:r>
            </a:p>
          </p:txBody>
        </p:sp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2916" y="2398"/>
              <a:ext cx="621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unc.edu</a:t>
              </a: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/</a:t>
              </a:r>
            </a:p>
          </p:txBody>
        </p:sp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4154" y="2397"/>
              <a:ext cx="839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~</a:t>
              </a:r>
              <a:r>
                <a:rPr lang="en-US" sz="1400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onyen</a:t>
              </a:r>
              <a:r>
                <a:rPr lang="en-US" sz="14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/</a:t>
              </a:r>
              <a:r>
                <a:rPr lang="en-US" sz="1400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pwd</a:t>
              </a:r>
              <a:endParaRPr lang="en-US" sz="1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550" y="1920"/>
              <a:ext cx="533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Protocol</a:t>
              </a:r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1474" y="1920"/>
              <a:ext cx="898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Host port name</a:t>
              </a:r>
            </a:p>
          </p:txBody>
        </p:sp>
        <p:sp>
          <p:nvSpPr>
            <p:cNvPr id="188426" name="Text Box 10"/>
            <p:cNvSpPr txBox="1">
              <a:spLocks noChangeArrowheads="1"/>
            </p:cNvSpPr>
            <p:nvPr/>
          </p:nvSpPr>
          <p:spPr bwMode="auto">
            <a:xfrm>
              <a:off x="2805" y="1920"/>
              <a:ext cx="805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Domain name</a:t>
              </a:r>
            </a:p>
          </p:txBody>
        </p:sp>
        <p:sp>
          <p:nvSpPr>
            <p:cNvPr id="188427" name="Text Box 11"/>
            <p:cNvSpPr txBox="1">
              <a:spLocks noChangeArrowheads="1"/>
            </p:cNvSpPr>
            <p:nvPr/>
          </p:nvSpPr>
          <p:spPr bwMode="auto">
            <a:xfrm>
              <a:off x="4117" y="1920"/>
              <a:ext cx="888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Item requested</a:t>
              </a:r>
            </a:p>
          </p:txBody>
        </p:sp>
        <p:sp>
          <p:nvSpPr>
            <p:cNvPr id="188428" name="AutoShape 12"/>
            <p:cNvSpPr>
              <a:spLocks/>
            </p:cNvSpPr>
            <p:nvPr/>
          </p:nvSpPr>
          <p:spPr bwMode="auto">
            <a:xfrm rot="5400000">
              <a:off x="1786" y="1998"/>
              <a:ext cx="288" cy="517"/>
            </a:xfrm>
            <a:prstGeom prst="leftBrace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88429" name="AutoShape 13"/>
            <p:cNvSpPr>
              <a:spLocks/>
            </p:cNvSpPr>
            <p:nvPr/>
          </p:nvSpPr>
          <p:spPr bwMode="auto">
            <a:xfrm rot="5400000">
              <a:off x="3094" y="1875"/>
              <a:ext cx="288" cy="762"/>
            </a:xfrm>
            <a:prstGeom prst="leftBrace">
              <a:avLst>
                <a:gd name="adj1" fmla="val 18056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88430" name="AutoShape 14"/>
            <p:cNvSpPr>
              <a:spLocks/>
            </p:cNvSpPr>
            <p:nvPr/>
          </p:nvSpPr>
          <p:spPr bwMode="auto">
            <a:xfrm rot="5400000">
              <a:off x="4430" y="1748"/>
              <a:ext cx="288" cy="1016"/>
            </a:xfrm>
            <a:prstGeom prst="leftBrace">
              <a:avLst>
                <a:gd name="adj1" fmla="val 35243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88431" name="AutoShape 15"/>
            <p:cNvSpPr>
              <a:spLocks/>
            </p:cNvSpPr>
            <p:nvPr/>
          </p:nvSpPr>
          <p:spPr bwMode="auto">
            <a:xfrm rot="5400000">
              <a:off x="713" y="1936"/>
              <a:ext cx="240" cy="593"/>
            </a:xfrm>
            <a:prstGeom prst="leftBrace">
              <a:avLst>
                <a:gd name="adj1" fmla="val 15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050"/>
            </a:p>
          </p:txBody>
        </p:sp>
        <p:grpSp>
          <p:nvGrpSpPr>
            <p:cNvPr id="188438" name="Group 22"/>
            <p:cNvGrpSpPr>
              <a:grpSpLocks/>
            </p:cNvGrpSpPr>
            <p:nvPr/>
          </p:nvGrpSpPr>
          <p:grpSpPr bwMode="auto">
            <a:xfrm>
              <a:off x="525" y="2592"/>
              <a:ext cx="4574" cy="578"/>
              <a:chOff x="525" y="2592"/>
              <a:chExt cx="4574" cy="578"/>
            </a:xfrm>
            <a:grpFill/>
          </p:grpSpPr>
          <p:sp>
            <p:nvSpPr>
              <p:cNvPr id="188433" name="AutoShape 17"/>
              <p:cNvSpPr>
                <a:spLocks/>
              </p:cNvSpPr>
              <p:nvPr/>
            </p:nvSpPr>
            <p:spPr bwMode="auto">
              <a:xfrm rot="16200000" flipV="1">
                <a:off x="2668" y="449"/>
                <a:ext cx="288" cy="4574"/>
              </a:xfrm>
              <a:prstGeom prst="leftBrace">
                <a:avLst>
                  <a:gd name="adj1" fmla="val 55382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88434" name="Text Box 18"/>
              <p:cNvSpPr txBox="1">
                <a:spLocks noChangeArrowheads="1"/>
              </p:cNvSpPr>
              <p:nvPr/>
            </p:nvSpPr>
            <p:spPr bwMode="auto">
              <a:xfrm>
                <a:off x="2068" y="2976"/>
                <a:ext cx="1503" cy="194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400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Fully qualified hostname</a:t>
                </a:r>
              </a:p>
            </p:txBody>
          </p:sp>
        </p:grpSp>
      </p:grpSp>
      <p:sp>
        <p:nvSpPr>
          <p:cNvPr id="24" name="Rounded Rectangle 23"/>
          <p:cNvSpPr/>
          <p:nvPr/>
        </p:nvSpPr>
        <p:spPr bwMode="auto">
          <a:xfrm>
            <a:off x="2463087" y="1507313"/>
            <a:ext cx="4088670" cy="40862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http</a:t>
            </a:r>
            <a:r>
              <a:rPr lang="en-US" dirty="0"/>
              <a:t>://</a:t>
            </a:r>
            <a:r>
              <a:rPr lang="en-US" dirty="0">
                <a:solidFill>
                  <a:srgbClr val="92D050"/>
                </a:solidFill>
              </a:rPr>
              <a:t>www</a:t>
            </a:r>
            <a:r>
              <a:rPr lang="en-US" dirty="0"/>
              <a:t>.</a:t>
            </a:r>
            <a:r>
              <a:rPr lang="en-US" dirty="0">
                <a:solidFill>
                  <a:srgbClr val="66CCFF"/>
                </a:solidFill>
              </a:rPr>
              <a:t>unc.edu</a:t>
            </a:r>
            <a:r>
              <a:rPr lang="en-US" dirty="0"/>
              <a:t>/</a:t>
            </a:r>
            <a:r>
              <a:rPr lang="en-US" dirty="0">
                <a:solidFill>
                  <a:srgbClr val="FF9900"/>
                </a:solidFill>
              </a:rPr>
              <a:t>~onyen/pwd</a:t>
            </a:r>
            <a:endParaRPr lang="en-US" b="1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endCxn id="188425" idx="0"/>
          </p:cNvCxnSpPr>
          <p:nvPr/>
        </p:nvCxnSpPr>
        <p:spPr bwMode="auto">
          <a:xfrm flipH="1">
            <a:off x="3590643" y="1800668"/>
            <a:ext cx="109164" cy="1539435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8427" idx="0"/>
          </p:cNvCxnSpPr>
          <p:nvPr/>
        </p:nvCxnSpPr>
        <p:spPr bwMode="auto">
          <a:xfrm>
            <a:off x="5257800" y="1711624"/>
            <a:ext cx="2520668" cy="1628479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URL</a:t>
            </a:r>
            <a:r>
              <a:rPr lang="en-US" dirty="0"/>
              <a:t>s go to file locations: </a:t>
            </a:r>
            <a:r>
              <a:rPr lang="en-US" dirty="0">
                <a:solidFill>
                  <a:srgbClr val="92D050"/>
                </a:solidFill>
              </a:rPr>
              <a:t>IP addresses </a:t>
            </a:r>
            <a:r>
              <a:rPr lang="en-US" dirty="0"/>
              <a:t>go to servers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CAAA-0AF9-47F8-AE56-2763D45E644A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188439" name="Group 23"/>
          <p:cNvGrpSpPr>
            <a:grpSpLocks/>
          </p:cNvGrpSpPr>
          <p:nvPr/>
        </p:nvGrpSpPr>
        <p:grpSpPr bwMode="auto">
          <a:xfrm>
            <a:off x="2877855" y="3340103"/>
            <a:ext cx="5727700" cy="930275"/>
            <a:chOff x="1474" y="1920"/>
            <a:chExt cx="3608" cy="586"/>
          </a:xfrm>
          <a:solidFill>
            <a:schemeClr val="tx2"/>
          </a:solidFill>
        </p:grpSpPr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4173" y="2312"/>
              <a:ext cx="839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~</a:t>
              </a:r>
              <a:r>
                <a:rPr lang="en-US" sz="1400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onyen</a:t>
              </a:r>
              <a:r>
                <a:rPr lang="en-US" sz="14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/</a:t>
              </a:r>
              <a:r>
                <a:rPr lang="en-US" sz="1400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pwd</a:t>
              </a:r>
              <a:endParaRPr lang="en-US" sz="1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1474" y="1920"/>
              <a:ext cx="898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Host port name</a:t>
              </a:r>
            </a:p>
          </p:txBody>
        </p:sp>
        <p:sp>
          <p:nvSpPr>
            <p:cNvPr id="188427" name="Text Box 11"/>
            <p:cNvSpPr txBox="1">
              <a:spLocks noChangeArrowheads="1"/>
            </p:cNvSpPr>
            <p:nvPr/>
          </p:nvSpPr>
          <p:spPr bwMode="auto">
            <a:xfrm>
              <a:off x="4117" y="1920"/>
              <a:ext cx="888" cy="19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400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Item requested</a:t>
              </a:r>
            </a:p>
          </p:txBody>
        </p:sp>
        <p:sp>
          <p:nvSpPr>
            <p:cNvPr id="188430" name="AutoShape 14"/>
            <p:cNvSpPr>
              <a:spLocks/>
            </p:cNvSpPr>
            <p:nvPr/>
          </p:nvSpPr>
          <p:spPr bwMode="auto">
            <a:xfrm rot="5400000">
              <a:off x="4430" y="1748"/>
              <a:ext cx="288" cy="1016"/>
            </a:xfrm>
            <a:prstGeom prst="leftBrace">
              <a:avLst>
                <a:gd name="adj1" fmla="val 3524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4" name="Rounded Rectangle 23"/>
          <p:cNvSpPr/>
          <p:nvPr/>
        </p:nvSpPr>
        <p:spPr bwMode="auto">
          <a:xfrm>
            <a:off x="2463087" y="1507313"/>
            <a:ext cx="4088670" cy="408623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http://www.unc.edu/~onyen/pwd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2459738" y="4790002"/>
            <a:ext cx="2403805" cy="40862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92D050"/>
                </a:solidFill>
              </a:rPr>
              <a:t>http://</a:t>
            </a: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193.145.50.56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781413" y="3867978"/>
            <a:ext cx="1581972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Host IP address</a:t>
            </a:r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 bwMode="auto">
          <a:xfrm flipH="1" flipV="1">
            <a:off x="3572401" y="4206534"/>
            <a:ext cx="422265" cy="583471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491233" y="5600122"/>
            <a:ext cx="8234363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The alternate site for </a:t>
            </a:r>
            <a:r>
              <a:rPr lang="en-US" sz="1200" i="1" dirty="0"/>
              <a:t>Information Visualization</a:t>
            </a:r>
            <a:r>
              <a:rPr lang="en-US" sz="1200" dirty="0"/>
              <a:t> is in Spanish. </a:t>
            </a:r>
            <a:br>
              <a:rPr lang="en-US" sz="1200" dirty="0"/>
            </a:br>
            <a:r>
              <a:rPr lang="en-US" sz="1200" dirty="0"/>
              <a:t>The server will return this default root page when a request is made by </a:t>
            </a:r>
            <a:r>
              <a:rPr lang="en-US" sz="1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 address</a:t>
            </a:r>
            <a:r>
              <a:rPr lang="en-US" sz="1200" dirty="0">
                <a:solidFill>
                  <a:srgbClr val="92D050"/>
                </a:solidFill>
              </a:rPr>
              <a:t>. </a:t>
            </a:r>
            <a:br>
              <a:rPr lang="en-US" sz="1200" dirty="0">
                <a:solidFill>
                  <a:srgbClr val="92D050"/>
                </a:solidFill>
              </a:rPr>
            </a:b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URL </a:t>
            </a:r>
            <a:r>
              <a:rPr lang="en-US" sz="1200" dirty="0"/>
              <a:t>allows the client to request a specific page on the server, such as the English version.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>
            <a:endCxn id="188424" idx="0"/>
          </p:cNvCxnSpPr>
          <p:nvPr/>
        </p:nvCxnSpPr>
        <p:spPr bwMode="auto">
          <a:xfrm flipH="1">
            <a:off x="1833280" y="1800665"/>
            <a:ext cx="865188" cy="150768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88425" idx="0"/>
          </p:cNvCxnSpPr>
          <p:nvPr/>
        </p:nvCxnSpPr>
        <p:spPr bwMode="auto">
          <a:xfrm>
            <a:off x="3503333" y="1800667"/>
            <a:ext cx="85725" cy="1507684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8426" idx="0"/>
          </p:cNvCxnSpPr>
          <p:nvPr/>
        </p:nvCxnSpPr>
        <p:spPr bwMode="auto">
          <a:xfrm>
            <a:off x="4267200" y="1800665"/>
            <a:ext cx="1361000" cy="150768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8427" idx="0"/>
          </p:cNvCxnSpPr>
          <p:nvPr/>
        </p:nvCxnSpPr>
        <p:spPr bwMode="auto">
          <a:xfrm>
            <a:off x="5715000" y="1800665"/>
            <a:ext cx="2063468" cy="1507686"/>
          </a:xfrm>
          <a:prstGeom prst="straightConnector1">
            <a:avLst/>
          </a:prstGeom>
          <a:ln>
            <a:solidFill>
              <a:schemeClr val="tx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URL </a:t>
            </a:r>
            <a:br>
              <a:rPr lang="en-US" dirty="0"/>
            </a:br>
            <a:r>
              <a:rPr lang="en-US" dirty="0"/>
              <a:t>[</a:t>
            </a: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/>
              <a:t>niform  or </a:t>
            </a:r>
            <a:r>
              <a:rPr lang="en-US" dirty="0">
                <a:solidFill>
                  <a:srgbClr val="FFFF00"/>
                </a:solidFill>
              </a:rPr>
              <a:t>U</a:t>
            </a:r>
            <a:r>
              <a:rPr lang="en-US" dirty="0"/>
              <a:t>niversal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esource </a:t>
            </a: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/>
              <a:t>ocator]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D0DB-E137-4D1B-80AF-F5A522D59BE0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188439" name="Group 23"/>
          <p:cNvGrpSpPr>
            <a:grpSpLocks/>
          </p:cNvGrpSpPr>
          <p:nvPr/>
        </p:nvGrpSpPr>
        <p:grpSpPr bwMode="auto">
          <a:xfrm>
            <a:off x="1315757" y="3308351"/>
            <a:ext cx="7345363" cy="2046288"/>
            <a:chOff x="490" y="1900"/>
            <a:chExt cx="4627" cy="1289"/>
          </a:xfrm>
          <a:solidFill>
            <a:schemeClr val="tx2"/>
          </a:solidFill>
        </p:grpSpPr>
        <p:sp>
          <p:nvSpPr>
            <p:cNvPr id="188420" name="Text Box 4"/>
            <p:cNvSpPr txBox="1">
              <a:spLocks noChangeArrowheads="1"/>
            </p:cNvSpPr>
            <p:nvPr/>
          </p:nvSpPr>
          <p:spPr bwMode="auto">
            <a:xfrm>
              <a:off x="509" y="2380"/>
              <a:ext cx="611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http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://</a:t>
              </a:r>
            </a:p>
          </p:txBody>
        </p:sp>
        <p:sp>
          <p:nvSpPr>
            <p:cNvPr id="188421" name="Text Box 5"/>
            <p:cNvSpPr txBox="1">
              <a:spLocks noChangeArrowheads="1"/>
            </p:cNvSpPr>
            <p:nvPr/>
          </p:nvSpPr>
          <p:spPr bwMode="auto">
            <a:xfrm>
              <a:off x="1568" y="2380"/>
              <a:ext cx="684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opal.ils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.</a:t>
              </a:r>
            </a:p>
          </p:txBody>
        </p:sp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2852" y="2428"/>
              <a:ext cx="764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unc.edu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/</a:t>
              </a:r>
            </a:p>
          </p:txBody>
        </p:sp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4050" y="2428"/>
              <a:ext cx="1044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~</a:t>
              </a:r>
              <a:r>
                <a:rPr lang="en-US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onyen</a:t>
              </a:r>
              <a:r>
                <a:rPr lang="en-US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/</a:t>
              </a:r>
              <a:r>
                <a:rPr lang="en-US" dirty="0" err="1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pwd</a:t>
              </a:r>
              <a:endParaRPr 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490" y="1900"/>
              <a:ext cx="652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Protocol</a:t>
              </a:r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1361" y="1900"/>
              <a:ext cx="1122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Host port name</a:t>
              </a:r>
            </a:p>
          </p:txBody>
        </p:sp>
        <p:sp>
          <p:nvSpPr>
            <p:cNvPr id="188426" name="Text Box 10"/>
            <p:cNvSpPr txBox="1">
              <a:spLocks noChangeArrowheads="1"/>
            </p:cNvSpPr>
            <p:nvPr/>
          </p:nvSpPr>
          <p:spPr bwMode="auto">
            <a:xfrm>
              <a:off x="2705" y="1900"/>
              <a:ext cx="1003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66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Domain name</a:t>
              </a:r>
            </a:p>
          </p:txBody>
        </p:sp>
        <p:sp>
          <p:nvSpPr>
            <p:cNvPr id="188427" name="Text Box 11"/>
            <p:cNvSpPr txBox="1">
              <a:spLocks noChangeArrowheads="1"/>
            </p:cNvSpPr>
            <p:nvPr/>
          </p:nvSpPr>
          <p:spPr bwMode="auto">
            <a:xfrm>
              <a:off x="4005" y="1900"/>
              <a:ext cx="1112" cy="23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Item requested</a:t>
              </a:r>
            </a:p>
          </p:txBody>
        </p:sp>
        <p:sp>
          <p:nvSpPr>
            <p:cNvPr id="188428" name="AutoShape 12"/>
            <p:cNvSpPr>
              <a:spLocks/>
            </p:cNvSpPr>
            <p:nvPr/>
          </p:nvSpPr>
          <p:spPr bwMode="auto">
            <a:xfrm rot="5400000">
              <a:off x="1775" y="1998"/>
              <a:ext cx="288" cy="517"/>
            </a:xfrm>
            <a:prstGeom prst="leftBrace">
              <a:avLst>
                <a:gd name="adj1" fmla="val 125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8429" name="AutoShape 13"/>
            <p:cNvSpPr>
              <a:spLocks/>
            </p:cNvSpPr>
            <p:nvPr/>
          </p:nvSpPr>
          <p:spPr bwMode="auto">
            <a:xfrm rot="5400000">
              <a:off x="3083" y="1875"/>
              <a:ext cx="288" cy="762"/>
            </a:xfrm>
            <a:prstGeom prst="leftBrace">
              <a:avLst>
                <a:gd name="adj1" fmla="val 18056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8430" name="AutoShape 14"/>
            <p:cNvSpPr>
              <a:spLocks/>
            </p:cNvSpPr>
            <p:nvPr/>
          </p:nvSpPr>
          <p:spPr bwMode="auto">
            <a:xfrm rot="5400000">
              <a:off x="4430" y="1748"/>
              <a:ext cx="288" cy="1016"/>
            </a:xfrm>
            <a:prstGeom prst="leftBrace">
              <a:avLst>
                <a:gd name="adj1" fmla="val 35243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88431" name="AutoShape 15"/>
            <p:cNvSpPr>
              <a:spLocks/>
            </p:cNvSpPr>
            <p:nvPr/>
          </p:nvSpPr>
          <p:spPr bwMode="auto">
            <a:xfrm rot="5400000">
              <a:off x="702" y="1936"/>
              <a:ext cx="240" cy="593"/>
            </a:xfrm>
            <a:prstGeom prst="leftBrace">
              <a:avLst>
                <a:gd name="adj1" fmla="val 15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 sz="1200"/>
            </a:p>
          </p:txBody>
        </p:sp>
        <p:grpSp>
          <p:nvGrpSpPr>
            <p:cNvPr id="188438" name="Group 22"/>
            <p:cNvGrpSpPr>
              <a:grpSpLocks/>
            </p:cNvGrpSpPr>
            <p:nvPr/>
          </p:nvGrpSpPr>
          <p:grpSpPr bwMode="auto">
            <a:xfrm>
              <a:off x="525" y="2648"/>
              <a:ext cx="4574" cy="541"/>
              <a:chOff x="525" y="2648"/>
              <a:chExt cx="4574" cy="541"/>
            </a:xfrm>
            <a:grpFill/>
          </p:grpSpPr>
          <p:sp>
            <p:nvSpPr>
              <p:cNvPr id="188433" name="AutoShape 17"/>
              <p:cNvSpPr>
                <a:spLocks/>
              </p:cNvSpPr>
              <p:nvPr/>
            </p:nvSpPr>
            <p:spPr bwMode="auto">
              <a:xfrm rot="16200000" flipV="1">
                <a:off x="2668" y="505"/>
                <a:ext cx="288" cy="4574"/>
              </a:xfrm>
              <a:prstGeom prst="leftBrace">
                <a:avLst>
                  <a:gd name="adj1" fmla="val 55382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88434" name="Text Box 18"/>
              <p:cNvSpPr txBox="1">
                <a:spLocks noChangeArrowheads="1"/>
              </p:cNvSpPr>
              <p:nvPr/>
            </p:nvSpPr>
            <p:spPr bwMode="auto">
              <a:xfrm>
                <a:off x="1868" y="2956"/>
                <a:ext cx="1902" cy="233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Verdana" pitchFamily="34" charset="0"/>
                  </a:rPr>
                  <a:t>Fully qualified hostname</a:t>
                </a:r>
              </a:p>
            </p:txBody>
          </p:sp>
        </p:grpSp>
      </p:grpSp>
      <p:sp>
        <p:nvSpPr>
          <p:cNvPr id="188435" name="Text Box 19"/>
          <p:cNvSpPr txBox="1">
            <a:spLocks noChangeArrowheads="1"/>
          </p:cNvSpPr>
          <p:nvPr/>
        </p:nvSpPr>
        <p:spPr bwMode="auto">
          <a:xfrm>
            <a:off x="1814688" y="5614071"/>
            <a:ext cx="6254750" cy="3077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But how does one find that name on the Internet?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2463087" y="1507313"/>
            <a:ext cx="4230645" cy="408623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http</a:t>
            </a:r>
            <a:r>
              <a:rPr lang="en-US" dirty="0"/>
              <a:t>://</a:t>
            </a:r>
            <a:r>
              <a:rPr lang="en-US" dirty="0">
                <a:solidFill>
                  <a:srgbClr val="92D050"/>
                </a:solidFill>
              </a:rPr>
              <a:t>opal.ils</a:t>
            </a:r>
            <a:r>
              <a:rPr lang="en-US" dirty="0"/>
              <a:t>.</a:t>
            </a:r>
            <a:r>
              <a:rPr lang="en-US" dirty="0">
                <a:solidFill>
                  <a:srgbClr val="66CCFF"/>
                </a:solidFill>
              </a:rPr>
              <a:t>unc.edu</a:t>
            </a:r>
            <a:r>
              <a:rPr lang="en-US" dirty="0"/>
              <a:t>/</a:t>
            </a:r>
            <a:r>
              <a:rPr lang="en-US" dirty="0">
                <a:solidFill>
                  <a:srgbClr val="FF9900"/>
                </a:solidFill>
              </a:rPr>
              <a:t>~onyen/pwd</a:t>
            </a:r>
            <a:endParaRPr lang="en-US" b="1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8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Name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7FC7-ED8C-4DBC-B7A2-42D6E737EA10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401419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" y="1295400"/>
            <a:ext cx="3871913" cy="1809896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90000" rIns="90000" bIns="9000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/>
              <a:t>an Internet service that translates domain names into IP addresses. 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Because domain names are alphabetic, they're easier to remember. 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The Internet however, is really based on IP addresses. </a:t>
            </a:r>
          </a:p>
          <a:p>
            <a:pPr lvl="1">
              <a:lnSpc>
                <a:spcPct val="80000"/>
              </a:lnSpc>
            </a:pPr>
            <a:r>
              <a:rPr lang="en-US" sz="1100" dirty="0"/>
              <a:t>Every time you use a domain name, therefore, a DNS service must translate the name into the corresponding IP address. </a:t>
            </a:r>
          </a:p>
        </p:txBody>
      </p:sp>
      <p:pic>
        <p:nvPicPr>
          <p:cNvPr id="401424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76800" y="758031"/>
            <a:ext cx="3657600" cy="412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1427" name="Picture 1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" y="3124202"/>
            <a:ext cx="3000375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1"/>
          <p:cNvSpPr txBox="1">
            <a:spLocks noChangeArrowheads="1"/>
          </p:cNvSpPr>
          <p:nvPr/>
        </p:nvSpPr>
        <p:spPr bwMode="auto">
          <a:xfrm>
            <a:off x="4876800" y="5033885"/>
            <a:ext cx="3590364" cy="90503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20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200" dirty="0"/>
              <a:t>The DNS system is, in fact, its own network.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100" dirty="0"/>
              <a:t>If one DNS server doesn't know how to translate a particular domain name, it asks another one, and so on, until the correct IP address is returned.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Naming vs. Addressing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A08E-6FD9-4C31-890B-AEE81D210289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43000" y="2209800"/>
            <a:ext cx="7575550" cy="3201790"/>
            <a:chOff x="1371600" y="2209800"/>
            <a:chExt cx="7575550" cy="3201790"/>
          </a:xfrm>
        </p:grpSpPr>
        <p:sp>
          <p:nvSpPr>
            <p:cNvPr id="189451" name="Rectangle 11"/>
            <p:cNvSpPr>
              <a:spLocks noChangeArrowheads="1"/>
            </p:cNvSpPr>
            <p:nvPr/>
          </p:nvSpPr>
          <p:spPr bwMode="auto">
            <a:xfrm>
              <a:off x="4495800" y="38862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3" name="Line 13"/>
            <p:cNvSpPr>
              <a:spLocks noChangeShapeType="1"/>
            </p:cNvSpPr>
            <p:nvPr/>
          </p:nvSpPr>
          <p:spPr bwMode="auto">
            <a:xfrm>
              <a:off x="4572000" y="39624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9466" name="Group 26"/>
            <p:cNvGrpSpPr>
              <a:grpSpLocks/>
            </p:cNvGrpSpPr>
            <p:nvPr/>
          </p:nvGrpSpPr>
          <p:grpSpPr bwMode="auto">
            <a:xfrm>
              <a:off x="2514600" y="2209800"/>
              <a:ext cx="5314950" cy="3048000"/>
              <a:chOff x="1584" y="1392"/>
              <a:chExt cx="3348" cy="1920"/>
            </a:xfrm>
          </p:grpSpPr>
          <p:sp>
            <p:nvSpPr>
              <p:cNvPr id="189443" name="Line 3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diamond" w="med" len="med"/>
                <a:tailEnd type="diamond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4" name="Line 4"/>
              <p:cNvSpPr>
                <a:spLocks noChangeShapeType="1"/>
              </p:cNvSpPr>
              <p:nvPr/>
            </p:nvSpPr>
            <p:spPr bwMode="auto">
              <a:xfrm>
                <a:off x="2352" y="2496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5" name="Line 5"/>
              <p:cNvSpPr>
                <a:spLocks noChangeShapeType="1"/>
              </p:cNvSpPr>
              <p:nvPr/>
            </p:nvSpPr>
            <p:spPr bwMode="auto">
              <a:xfrm flipH="1">
                <a:off x="2352" y="2496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6" name="Line 6"/>
              <p:cNvSpPr>
                <a:spLocks noChangeShapeType="1"/>
              </p:cNvSpPr>
              <p:nvPr/>
            </p:nvSpPr>
            <p:spPr bwMode="auto">
              <a:xfrm flipH="1">
                <a:off x="2880" y="1920"/>
                <a:ext cx="1008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7" name="Line 7"/>
              <p:cNvSpPr>
                <a:spLocks noChangeShapeType="1"/>
              </p:cNvSpPr>
              <p:nvPr/>
            </p:nvSpPr>
            <p:spPr bwMode="auto">
              <a:xfrm>
                <a:off x="3888" y="1933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9448" name="Group 8"/>
              <p:cNvGrpSpPr>
                <a:grpSpLocks/>
              </p:cNvGrpSpPr>
              <p:nvPr/>
            </p:nvGrpSpPr>
            <p:grpSpPr bwMode="auto">
              <a:xfrm>
                <a:off x="4049" y="1392"/>
                <a:ext cx="293" cy="541"/>
                <a:chOff x="4464" y="1248"/>
                <a:chExt cx="350" cy="720"/>
              </a:xfrm>
            </p:grpSpPr>
            <p:graphicFrame>
              <p:nvGraphicFramePr>
                <p:cNvPr id="189449" name="Object 9"/>
                <p:cNvGraphicFramePr>
                  <a:graphicFrameLocks noChangeAspect="1"/>
                </p:cNvGraphicFramePr>
                <p:nvPr/>
              </p:nvGraphicFramePr>
              <p:xfrm>
                <a:off x="4464" y="1248"/>
                <a:ext cx="350" cy="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6" name="Clip" r:id="rId3" imgW="1139040" imgH="1339560" progId="">
                        <p:embed/>
                      </p:oleObj>
                    </mc:Choice>
                    <mc:Fallback>
                      <p:oleObj name="Clip" r:id="rId3" imgW="1139040" imgH="1339560" progId="">
                        <p:embed/>
                        <p:pic>
                          <p:nvPicPr>
                            <p:cNvPr id="189449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248"/>
                              <a:ext cx="350" cy="412"/>
                            </a:xfrm>
                            <a:prstGeom prst="rect">
                              <a:avLst/>
                            </a:prstGeom>
                            <a:solidFill>
                              <a:srgbClr val="66FF33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9450" name="Line 10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9452" name="Rectangle 12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4" name="Rectangle 14"/>
              <p:cNvSpPr>
                <a:spLocks noChangeArrowheads="1"/>
              </p:cNvSpPr>
              <p:nvPr/>
            </p:nvSpPr>
            <p:spPr bwMode="auto">
              <a:xfrm>
                <a:off x="2304" y="24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5" name="Rectangle 15"/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9456" name="Group 16"/>
              <p:cNvGrpSpPr>
                <a:grpSpLocks/>
              </p:cNvGrpSpPr>
              <p:nvPr/>
            </p:nvGrpSpPr>
            <p:grpSpPr bwMode="auto">
              <a:xfrm>
                <a:off x="1824" y="2723"/>
                <a:ext cx="293" cy="541"/>
                <a:chOff x="4464" y="1248"/>
                <a:chExt cx="350" cy="720"/>
              </a:xfrm>
            </p:grpSpPr>
            <p:graphicFrame>
              <p:nvGraphicFramePr>
                <p:cNvPr id="189457" name="Object 17"/>
                <p:cNvGraphicFramePr>
                  <a:graphicFrameLocks noChangeAspect="1"/>
                </p:cNvGraphicFramePr>
                <p:nvPr/>
              </p:nvGraphicFramePr>
              <p:xfrm>
                <a:off x="4464" y="1248"/>
                <a:ext cx="350" cy="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" name="Clip" r:id="rId5" imgW="1139040" imgH="1339560" progId="">
                        <p:embed/>
                      </p:oleObj>
                    </mc:Choice>
                    <mc:Fallback>
                      <p:oleObj name="Clip" r:id="rId5" imgW="1139040" imgH="1339560" progId="">
                        <p:embed/>
                        <p:pic>
                          <p:nvPicPr>
                            <p:cNvPr id="189457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248"/>
                              <a:ext cx="350" cy="412"/>
                            </a:xfrm>
                            <a:prstGeom prst="rect">
                              <a:avLst/>
                            </a:prstGeom>
                            <a:solidFill>
                              <a:srgbClr val="FF9900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9458" name="Line 18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9459" name="Text Box 19"/>
            <p:cNvSpPr txBox="1">
              <a:spLocks noChangeArrowheads="1"/>
            </p:cNvSpPr>
            <p:nvPr/>
          </p:nvSpPr>
          <p:spPr bwMode="auto">
            <a:xfrm>
              <a:off x="4892016" y="2209800"/>
              <a:ext cx="1580882" cy="430887"/>
            </a:xfrm>
            <a:prstGeom prst="rect">
              <a:avLst/>
            </a:prstGeom>
            <a:solidFill>
              <a:schemeClr val="tx2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solidFill>
                    <a:srgbClr val="66FF33"/>
                  </a:solidFill>
                </a:rPr>
                <a:t>Alice.com</a:t>
              </a:r>
            </a:p>
          </p:txBody>
        </p:sp>
        <p:sp>
          <p:nvSpPr>
            <p:cNvPr id="189460" name="Text Box 20"/>
            <p:cNvSpPr txBox="1">
              <a:spLocks noChangeArrowheads="1"/>
            </p:cNvSpPr>
            <p:nvPr/>
          </p:nvSpPr>
          <p:spPr bwMode="auto">
            <a:xfrm>
              <a:off x="1371600" y="4338106"/>
              <a:ext cx="1524000" cy="427037"/>
            </a:xfrm>
            <a:prstGeom prst="rect">
              <a:avLst/>
            </a:prstGeom>
            <a:solidFill>
              <a:schemeClr val="tx2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9900"/>
                  </a:solidFill>
                </a:rPr>
                <a:t>Bob.edu</a:t>
              </a:r>
            </a:p>
          </p:txBody>
        </p:sp>
        <p:grpSp>
          <p:nvGrpSpPr>
            <p:cNvPr id="189461" name="Group 21"/>
            <p:cNvGrpSpPr>
              <a:grpSpLocks/>
            </p:cNvGrpSpPr>
            <p:nvPr/>
          </p:nvGrpSpPr>
          <p:grpSpPr bwMode="auto">
            <a:xfrm>
              <a:off x="1524793" y="2677321"/>
              <a:ext cx="4791076" cy="2425701"/>
              <a:chOff x="1214" y="1580"/>
              <a:chExt cx="3018" cy="1528"/>
            </a:xfrm>
          </p:grpSpPr>
          <p:sp>
            <p:nvSpPr>
              <p:cNvPr id="189462" name="Text Box 22"/>
              <p:cNvSpPr txBox="1">
                <a:spLocks noChangeArrowheads="1"/>
              </p:cNvSpPr>
              <p:nvPr/>
            </p:nvSpPr>
            <p:spPr bwMode="auto">
              <a:xfrm>
                <a:off x="3433" y="1580"/>
                <a:ext cx="799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66FF33"/>
                    </a:solidFill>
                  </a:rPr>
                  <a:t>129.86.8.90</a:t>
                </a:r>
              </a:p>
            </p:txBody>
          </p:sp>
          <p:sp>
            <p:nvSpPr>
              <p:cNvPr id="189463" name="Text Box 23"/>
              <p:cNvSpPr txBox="1">
                <a:spLocks noChangeArrowheads="1"/>
              </p:cNvSpPr>
              <p:nvPr/>
            </p:nvSpPr>
            <p:spPr bwMode="auto">
              <a:xfrm>
                <a:off x="1214" y="2895"/>
                <a:ext cx="799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C000"/>
                    </a:solidFill>
                  </a:rPr>
                  <a:t>129.86.8.91</a:t>
                </a:r>
              </a:p>
            </p:txBody>
          </p:sp>
        </p:grpSp>
        <p:sp>
          <p:nvSpPr>
            <p:cNvPr id="189464" name="Text Box 24"/>
            <p:cNvSpPr txBox="1">
              <a:spLocks noChangeArrowheads="1"/>
            </p:cNvSpPr>
            <p:nvPr/>
          </p:nvSpPr>
          <p:spPr bwMode="auto">
            <a:xfrm>
              <a:off x="4745038" y="5103813"/>
              <a:ext cx="4202112" cy="30777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Names are tied to IP addresses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143000" y="2209800"/>
            <a:ext cx="7575550" cy="3201790"/>
            <a:chOff x="1371600" y="2209800"/>
            <a:chExt cx="7575550" cy="3201790"/>
          </a:xfrm>
        </p:grpSpPr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4495800" y="38862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4572000" y="39624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2514600" y="2209800"/>
              <a:ext cx="5314950" cy="3048000"/>
              <a:chOff x="1584" y="1392"/>
              <a:chExt cx="3348" cy="1920"/>
            </a:xfrm>
          </p:grpSpPr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diamond" w="med" len="med"/>
                <a:tailEnd type="diamond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2352" y="2496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flipH="1">
                <a:off x="2352" y="2496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 flipH="1">
                <a:off x="2880" y="1920"/>
                <a:ext cx="1008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>
                <a:off x="3888" y="1933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8"/>
              <p:cNvGrpSpPr>
                <a:grpSpLocks/>
              </p:cNvGrpSpPr>
              <p:nvPr/>
            </p:nvGrpSpPr>
            <p:grpSpPr bwMode="auto">
              <a:xfrm>
                <a:off x="4049" y="1392"/>
                <a:ext cx="293" cy="541"/>
                <a:chOff x="4464" y="1248"/>
                <a:chExt cx="350" cy="720"/>
              </a:xfrm>
            </p:grpSpPr>
            <p:graphicFrame>
              <p:nvGraphicFramePr>
                <p:cNvPr id="49" name="Object 9"/>
                <p:cNvGraphicFramePr>
                  <a:graphicFrameLocks noChangeAspect="1"/>
                </p:cNvGraphicFramePr>
                <p:nvPr/>
              </p:nvGraphicFramePr>
              <p:xfrm>
                <a:off x="4464" y="1248"/>
                <a:ext cx="350" cy="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0" name="Clip" r:id="rId3" imgW="1139040" imgH="1339560" progId="">
                        <p:embed/>
                      </p:oleObj>
                    </mc:Choice>
                    <mc:Fallback>
                      <p:oleObj name="Clip" r:id="rId3" imgW="1139040" imgH="1339560" progId="">
                        <p:embed/>
                        <p:pic>
                          <p:nvPicPr>
                            <p:cNvPr id="49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248"/>
                              <a:ext cx="350" cy="412"/>
                            </a:xfrm>
                            <a:prstGeom prst="rect">
                              <a:avLst/>
                            </a:prstGeom>
                            <a:solidFill>
                              <a:srgbClr val="66FF33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0" name="Line 10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12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2304" y="24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5"/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6" name="Group 16"/>
              <p:cNvGrpSpPr>
                <a:grpSpLocks/>
              </p:cNvGrpSpPr>
              <p:nvPr/>
            </p:nvGrpSpPr>
            <p:grpSpPr bwMode="auto">
              <a:xfrm>
                <a:off x="1824" y="2723"/>
                <a:ext cx="293" cy="541"/>
                <a:chOff x="4464" y="1248"/>
                <a:chExt cx="350" cy="720"/>
              </a:xfrm>
            </p:grpSpPr>
            <p:graphicFrame>
              <p:nvGraphicFramePr>
                <p:cNvPr id="47" name="Object 17"/>
                <p:cNvGraphicFramePr>
                  <a:graphicFrameLocks noChangeAspect="1"/>
                </p:cNvGraphicFramePr>
                <p:nvPr/>
              </p:nvGraphicFramePr>
              <p:xfrm>
                <a:off x="4464" y="1248"/>
                <a:ext cx="350" cy="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51" name="Clip" r:id="rId5" imgW="1139040" imgH="1339560" progId="">
                        <p:embed/>
                      </p:oleObj>
                    </mc:Choice>
                    <mc:Fallback>
                      <p:oleObj name="Clip" r:id="rId5" imgW="1139040" imgH="1339560" progId="">
                        <p:embed/>
                        <p:pic>
                          <p:nvPicPr>
                            <p:cNvPr id="47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248"/>
                              <a:ext cx="350" cy="412"/>
                            </a:xfrm>
                            <a:prstGeom prst="rect">
                              <a:avLst/>
                            </a:prstGeom>
                            <a:solidFill>
                              <a:srgbClr val="FF9900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8" name="Line 18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4892016" y="2209800"/>
              <a:ext cx="1580882" cy="430887"/>
            </a:xfrm>
            <a:prstGeom prst="rect">
              <a:avLst/>
            </a:prstGeom>
            <a:solidFill>
              <a:schemeClr val="tx2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solidFill>
                    <a:srgbClr val="66FF33"/>
                  </a:solidFill>
                </a:rPr>
                <a:t>Alice.com</a:t>
              </a: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1371600" y="4338106"/>
              <a:ext cx="1524000" cy="427037"/>
            </a:xfrm>
            <a:prstGeom prst="rect">
              <a:avLst/>
            </a:prstGeom>
            <a:solidFill>
              <a:schemeClr val="tx2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9900"/>
                  </a:solidFill>
                </a:rPr>
                <a:t>Bob.edu</a:t>
              </a:r>
            </a:p>
          </p:txBody>
        </p:sp>
        <p:grpSp>
          <p:nvGrpSpPr>
            <p:cNvPr id="33" name="Group 21"/>
            <p:cNvGrpSpPr>
              <a:grpSpLocks/>
            </p:cNvGrpSpPr>
            <p:nvPr/>
          </p:nvGrpSpPr>
          <p:grpSpPr bwMode="auto">
            <a:xfrm>
              <a:off x="1524793" y="2677321"/>
              <a:ext cx="4791076" cy="2425701"/>
              <a:chOff x="1214" y="1580"/>
              <a:chExt cx="3018" cy="1528"/>
            </a:xfrm>
          </p:grpSpPr>
          <p:sp>
            <p:nvSpPr>
              <p:cNvPr id="35" name="Text Box 22"/>
              <p:cNvSpPr txBox="1">
                <a:spLocks noChangeArrowheads="1"/>
              </p:cNvSpPr>
              <p:nvPr/>
            </p:nvSpPr>
            <p:spPr bwMode="auto">
              <a:xfrm>
                <a:off x="3433" y="1580"/>
                <a:ext cx="799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66FF33"/>
                    </a:solidFill>
                  </a:rPr>
                  <a:t>129.86.8.90</a:t>
                </a:r>
              </a:p>
            </p:txBody>
          </p:sp>
          <p:sp>
            <p:nvSpPr>
              <p:cNvPr id="36" name="Text Box 23"/>
              <p:cNvSpPr txBox="1">
                <a:spLocks noChangeArrowheads="1"/>
              </p:cNvSpPr>
              <p:nvPr/>
            </p:nvSpPr>
            <p:spPr bwMode="auto">
              <a:xfrm>
                <a:off x="1214" y="2895"/>
                <a:ext cx="799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C000"/>
                    </a:solidFill>
                  </a:rPr>
                  <a:t>129.86.8.91</a:t>
                </a:r>
              </a:p>
            </p:txBody>
          </p:sp>
        </p:grp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4745038" y="5103813"/>
              <a:ext cx="4202112" cy="30777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itchFamily="34" charset="0"/>
                </a:rPr>
                <a:t>Names are tied to IP addresses</a:t>
              </a:r>
            </a:p>
          </p:txBody>
        </p:sp>
      </p:grp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Alice find Bob?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F3D7-6960-46FE-8436-C9D02C0D38CD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1960565"/>
            <a:ext cx="4069634" cy="1425175"/>
          </a:xfrm>
          <a:solidFill>
            <a:schemeClr val="tx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0000" rIns="90000" bIns="9000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“</a:t>
            </a:r>
            <a:r>
              <a:rPr lang="en-US" sz="1400" dirty="0">
                <a:solidFill>
                  <a:srgbClr val="FF9900"/>
                </a:solidFill>
              </a:rPr>
              <a:t>Bob.edu</a:t>
            </a:r>
            <a:r>
              <a:rPr lang="en-US" sz="1400" dirty="0"/>
              <a:t>” is a name, not an address </a:t>
            </a:r>
            <a:br>
              <a:rPr lang="en-US" sz="1400" dirty="0"/>
            </a:br>
            <a:r>
              <a:rPr lang="en-US" sz="1400" dirty="0"/>
              <a:t>– the address could be: “</a:t>
            </a:r>
            <a:r>
              <a:rPr lang="en-US" sz="1400" dirty="0">
                <a:solidFill>
                  <a:srgbClr val="FF9900"/>
                </a:solidFill>
              </a:rPr>
              <a:t>152.2.81.1</a:t>
            </a:r>
            <a:r>
              <a:rPr lang="en-US" sz="1400" dirty="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An Internet Address is</a:t>
            </a:r>
          </a:p>
          <a:p>
            <a:pPr lvl="2">
              <a:lnSpc>
                <a:spcPct val="90000"/>
              </a:lnSpc>
            </a:pPr>
            <a:r>
              <a:rPr lang="en-US" sz="1100" dirty="0">
                <a:solidFill>
                  <a:srgbClr val="FF9900"/>
                </a:solidFill>
              </a:rPr>
              <a:t>4 byte (32 bit) number</a:t>
            </a:r>
          </a:p>
          <a:p>
            <a:pPr lvl="2">
              <a:lnSpc>
                <a:spcPct val="90000"/>
              </a:lnSpc>
            </a:pPr>
            <a:r>
              <a:rPr lang="en-US" sz="1100" dirty="0"/>
              <a:t>4 billion hosts possible (in theory, but...)</a:t>
            </a:r>
          </a:p>
        </p:txBody>
      </p:sp>
      <p:grpSp>
        <p:nvGrpSpPr>
          <p:cNvPr id="190471" name="Group 7"/>
          <p:cNvGrpSpPr>
            <a:grpSpLocks/>
          </p:cNvGrpSpPr>
          <p:nvPr/>
        </p:nvGrpSpPr>
        <p:grpSpPr bwMode="auto">
          <a:xfrm>
            <a:off x="2192338" y="3676652"/>
            <a:ext cx="4799012" cy="2771775"/>
            <a:chOff x="1381" y="2316"/>
            <a:chExt cx="3023" cy="1746"/>
          </a:xfrm>
        </p:grpSpPr>
        <p:sp>
          <p:nvSpPr>
            <p:cNvPr id="190470" name="AutoShape 6"/>
            <p:cNvSpPr>
              <a:spLocks noChangeArrowheads="1"/>
            </p:cNvSpPr>
            <p:nvPr/>
          </p:nvSpPr>
          <p:spPr bwMode="auto">
            <a:xfrm>
              <a:off x="1385" y="2355"/>
              <a:ext cx="3014" cy="1703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0469" name="Picture 5" descr="dns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1" y="2316"/>
              <a:ext cx="3023" cy="17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0472" name="Picture 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4719" y="3243709"/>
            <a:ext cx="34925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791142" y="4622282"/>
            <a:ext cx="3213219" cy="102198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20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1400" dirty="0"/>
              <a:t>Doled out by </a:t>
            </a:r>
            <a:br>
              <a:rPr lang="en-US" sz="1400" dirty="0"/>
            </a:br>
            <a:r>
              <a:rPr lang="en-US" sz="1400" dirty="0">
                <a:solidFill>
                  <a:srgbClr val="FFFF00"/>
                </a:solidFill>
              </a:rPr>
              <a:t>I</a:t>
            </a:r>
            <a:r>
              <a:rPr lang="en-US" sz="1400" dirty="0"/>
              <a:t>nternet </a:t>
            </a:r>
            <a:r>
              <a:rPr lang="en-US" sz="1400" dirty="0">
                <a:solidFill>
                  <a:srgbClr val="FFFF00"/>
                </a:solidFill>
              </a:rPr>
              <a:t>A</a:t>
            </a:r>
            <a:r>
              <a:rPr lang="en-US" sz="1400" dirty="0"/>
              <a:t>ssigned </a:t>
            </a:r>
            <a:r>
              <a:rPr lang="en-US" sz="1400" dirty="0">
                <a:solidFill>
                  <a:srgbClr val="FFFF00"/>
                </a:solidFill>
              </a:rPr>
              <a:t>N</a:t>
            </a:r>
            <a:r>
              <a:rPr lang="en-US" sz="1400" dirty="0"/>
              <a:t>umbers </a:t>
            </a:r>
            <a:r>
              <a:rPr lang="en-US" sz="1400" dirty="0">
                <a:solidFill>
                  <a:srgbClr val="FFFF00"/>
                </a:solidFill>
              </a:rPr>
              <a:t>A</a:t>
            </a:r>
            <a:r>
              <a:rPr lang="en-US" sz="1400" dirty="0"/>
              <a:t>uthority</a:t>
            </a:r>
          </a:p>
          <a:p>
            <a:pPr marL="57150" indent="0" algn="ctr">
              <a:lnSpc>
                <a:spcPct val="90000"/>
              </a:lnSpc>
              <a:buNone/>
            </a:pPr>
            <a:r>
              <a:rPr lang="en-US" sz="1200" dirty="0"/>
              <a:t>ensures “adjacency”, no clashes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Names?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6039-7A39-4E92-BE06-F2E5F77E4E17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9" name="Picture 5" descr="j040194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43685" y="682788"/>
            <a:ext cx="3676650" cy="551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149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270002"/>
            <a:ext cx="3657600" cy="828675"/>
          </a:xfr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90000" rIns="90000" bIns="90000" rtlCol="0">
            <a:spAutoFit/>
          </a:bodyPr>
          <a:lstStyle/>
          <a:p>
            <a:r>
              <a:rPr lang="en-US" sz="1400" dirty="0"/>
              <a:t>One could use </a:t>
            </a:r>
            <a:br>
              <a:rPr lang="en-US" sz="1400" dirty="0"/>
            </a:br>
            <a:r>
              <a:rPr lang="en-US" sz="1400" dirty="0"/>
              <a:t>207.46.130.149 instead of  </a:t>
            </a:r>
            <a:r>
              <a:rPr lang="en-US" sz="1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www.microsoft.com</a:t>
            </a:r>
            <a:r>
              <a:rPr lang="en-US" sz="1400" dirty="0"/>
              <a:t>…</a:t>
            </a:r>
          </a:p>
        </p:txBody>
      </p:sp>
      <p:pic>
        <p:nvPicPr>
          <p:cNvPr id="13" name="Picture 15" descr="C:\Users\R.E. Bergquist\AppData\Local\Microsoft\Windows\Temporary Internet Files\Content.IE5\XIZ2J7UT\MP9004019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" y="3260727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62000" y="2286000"/>
            <a:ext cx="3657600" cy="834244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IP addresses for configurability and administrative control, </a:t>
            </a:r>
          </a:p>
          <a:p>
            <a:pPr marL="457200" lvl="1" indent="0">
              <a:buNone/>
            </a:pPr>
            <a:r>
              <a:rPr lang="en-US" sz="1200" dirty="0"/>
              <a:t>but names for human memory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053210" y="5995989"/>
            <a:ext cx="3657600" cy="39720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/>
              <a:t>To connect the two, we use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TCP/IP Standard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8586-AE3C-4F5B-9BD7-EB998EEC3878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963270" y="14776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8"/>
          <p:cNvSpPr>
            <a:spLocks/>
          </p:cNvSpPr>
          <p:nvPr/>
        </p:nvSpPr>
        <p:spPr bwMode="auto">
          <a:xfrm>
            <a:off x="3447565" y="5512437"/>
            <a:ext cx="2781531" cy="307777"/>
          </a:xfrm>
          <a:prstGeom prst="borderCallout1">
            <a:avLst>
              <a:gd name="adj1" fmla="val -82561"/>
              <a:gd name="adj2" fmla="val 49241"/>
              <a:gd name="adj3" fmla="val -160285"/>
              <a:gd name="adj4" fmla="val 44902"/>
            </a:avLst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protocols &amp; standards are key</a:t>
            </a:r>
          </a:p>
        </p:txBody>
      </p:sp>
      <p:sp>
        <p:nvSpPr>
          <p:cNvPr id="10" name="Curved Right Arrow 9"/>
          <p:cNvSpPr/>
          <p:nvPr/>
        </p:nvSpPr>
        <p:spPr bwMode="auto">
          <a:xfrm flipV="1">
            <a:off x="1111624" y="2752173"/>
            <a:ext cx="779930" cy="107576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" name="Curved Right Arrow 6"/>
          <p:cNvSpPr/>
          <p:nvPr/>
        </p:nvSpPr>
        <p:spPr bwMode="auto">
          <a:xfrm flipV="1">
            <a:off x="1255058" y="3514169"/>
            <a:ext cx="779930" cy="107576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 flipV="1">
            <a:off x="1506068" y="4262718"/>
            <a:ext cx="779930" cy="107576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b="1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d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831" y="2286000"/>
            <a:ext cx="7955546" cy="45720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Domain Name System (DNS)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9239-B061-45E0-AADA-0080246008C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" y="1766890"/>
            <a:ext cx="2676525" cy="396875"/>
          </a:xfr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0000" rIns="90000" bIns="90000" rtlCol="0">
            <a:spAutoFit/>
          </a:bodyPr>
          <a:lstStyle/>
          <a:p>
            <a:pPr algn="ctr"/>
            <a:r>
              <a:rPr lang="en-US" sz="1400" dirty="0">
                <a:solidFill>
                  <a:srgbClr val="FF9900"/>
                </a:solidFill>
              </a:rPr>
              <a:t>Bob.edu is a domain name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57601" y="1349162"/>
            <a:ext cx="5253037" cy="834244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20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Interspersed all over the internet are specialized servers that translate </a:t>
            </a:r>
            <a:r>
              <a:rPr lang="en-US" sz="1400" dirty="0">
                <a:solidFill>
                  <a:srgbClr val="FF9900"/>
                </a:solidFill>
              </a:rPr>
              <a:t>names</a:t>
            </a:r>
            <a:r>
              <a:rPr lang="en-US" sz="1400" dirty="0"/>
              <a:t> into IP addresses</a:t>
            </a:r>
          </a:p>
          <a:p>
            <a:pPr marL="457200" lvl="1" indent="0">
              <a:buNone/>
            </a:pPr>
            <a:r>
              <a:rPr lang="en-US" sz="1100" dirty="0"/>
              <a:t>A DNS server stores the name/address pair</a:t>
            </a:r>
            <a:endParaRPr lang="en-US" sz="1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406134" y="6384601"/>
            <a:ext cx="3504502" cy="397201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0000" rIns="90000" bIns="9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20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Domain Name System is hierarchical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DNS Example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CD7F2-78B4-463B-AEC6-65BDDFDB353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193542" name="Group 6"/>
          <p:cNvGrpSpPr>
            <a:grpSpLocks/>
          </p:cNvGrpSpPr>
          <p:nvPr/>
        </p:nvGrpSpPr>
        <p:grpSpPr bwMode="auto">
          <a:xfrm>
            <a:off x="3191434" y="3200400"/>
            <a:ext cx="3714751" cy="628650"/>
            <a:chOff x="1536" y="2016"/>
            <a:chExt cx="2340" cy="396"/>
          </a:xfrm>
        </p:grpSpPr>
        <p:sp>
          <p:nvSpPr>
            <p:cNvPr id="193543" name="Text Box 7"/>
            <p:cNvSpPr txBox="1">
              <a:spLocks noChangeArrowheads="1"/>
            </p:cNvSpPr>
            <p:nvPr/>
          </p:nvSpPr>
          <p:spPr bwMode="auto">
            <a:xfrm>
              <a:off x="2304" y="2016"/>
              <a:ext cx="831" cy="23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Specificity</a:t>
              </a:r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1776" y="2016"/>
              <a:ext cx="1728" cy="0"/>
            </a:xfrm>
            <a:prstGeom prst="line">
              <a:avLst/>
            </a:prstGeom>
            <a:ln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3545" name="Text Box 9"/>
            <p:cNvSpPr txBox="1">
              <a:spLocks noChangeArrowheads="1"/>
            </p:cNvSpPr>
            <p:nvPr/>
          </p:nvSpPr>
          <p:spPr bwMode="auto">
            <a:xfrm>
              <a:off x="1536" y="2141"/>
              <a:ext cx="525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FF3300"/>
                  </a:solidFill>
                </a:rPr>
                <a:t>Most</a:t>
              </a:r>
            </a:p>
          </p:txBody>
        </p:sp>
        <p:sp>
          <p:nvSpPr>
            <p:cNvPr id="193546" name="Text Box 10"/>
            <p:cNvSpPr txBox="1">
              <a:spLocks noChangeArrowheads="1"/>
            </p:cNvSpPr>
            <p:nvPr/>
          </p:nvSpPr>
          <p:spPr bwMode="auto">
            <a:xfrm>
              <a:off x="3312" y="2141"/>
              <a:ext cx="564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FF3300"/>
                  </a:solidFill>
                </a:rPr>
                <a:t>Least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83941" y="2554942"/>
            <a:ext cx="3311841" cy="771547"/>
            <a:chOff x="5983939" y="2554940"/>
            <a:chExt cx="3311841" cy="771547"/>
          </a:xfrm>
        </p:grpSpPr>
        <p:sp>
          <p:nvSpPr>
            <p:cNvPr id="193540" name="Text Box 4"/>
            <p:cNvSpPr txBox="1">
              <a:spLocks noChangeArrowheads="1"/>
            </p:cNvSpPr>
            <p:nvPr/>
          </p:nvSpPr>
          <p:spPr bwMode="auto">
            <a:xfrm>
              <a:off x="6669740" y="2895600"/>
              <a:ext cx="2626040" cy="4308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</a:rPr>
                <a:t>Top Level Domain</a:t>
              </a: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5983939" y="2554940"/>
              <a:ext cx="753036" cy="497541"/>
            </a:xfrm>
            <a:prstGeom prst="line">
              <a:avLst/>
            </a:prstGeom>
            <a:ln>
              <a:solidFill>
                <a:schemeClr val="tx2"/>
              </a:solidFill>
              <a:headEnd type="none" w="sm" len="sm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30940" y="2514602"/>
            <a:ext cx="2438400" cy="735687"/>
            <a:chOff x="1030940" y="2514600"/>
            <a:chExt cx="2438400" cy="735687"/>
          </a:xfrm>
        </p:grpSpPr>
        <p:sp>
          <p:nvSpPr>
            <p:cNvPr id="193541" name="Text Box 5"/>
            <p:cNvSpPr txBox="1">
              <a:spLocks noChangeArrowheads="1"/>
            </p:cNvSpPr>
            <p:nvPr/>
          </p:nvSpPr>
          <p:spPr bwMode="auto">
            <a:xfrm>
              <a:off x="1030940" y="2819400"/>
              <a:ext cx="1656223" cy="43088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rgbClr val="FFC000"/>
                  </a:solidFill>
                </a:rPr>
                <a:t>Host name</a:t>
              </a:r>
            </a:p>
          </p:txBody>
        </p: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 flipV="1">
              <a:off x="2631140" y="2514600"/>
              <a:ext cx="838200" cy="381000"/>
            </a:xfrm>
            <a:prstGeom prst="line">
              <a:avLst/>
            </a:prstGeom>
            <a:ln>
              <a:solidFill>
                <a:schemeClr val="tx2"/>
              </a:solidFill>
              <a:headEnd type="none" w="sm" len="sm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532093" y="1981200"/>
            <a:ext cx="3122971" cy="553998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opal</a:t>
            </a:r>
            <a:r>
              <a:rPr lang="en-US" sz="3000" dirty="0"/>
              <a:t>.</a:t>
            </a:r>
            <a:r>
              <a:rPr lang="en-US" sz="30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ils</a:t>
            </a:r>
            <a:r>
              <a:rPr lang="en-US" sz="3000" dirty="0"/>
              <a:t>.</a:t>
            </a: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unc</a:t>
            </a:r>
            <a:r>
              <a:rPr lang="en-US" sz="3000" dirty="0"/>
              <a:t>.</a:t>
            </a:r>
            <a:r>
              <a:rPr lang="en-US" sz="3000" dirty="0">
                <a:solidFill>
                  <a:srgbClr val="FF0000"/>
                </a:solidFill>
              </a:rPr>
              <a:t>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Sample DNS Hierarchy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1E2B2-90EB-475C-9DB0-A616E3A167A8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410638" name="Group 14"/>
          <p:cNvGrpSpPr>
            <a:grpSpLocks/>
          </p:cNvGrpSpPr>
          <p:nvPr/>
        </p:nvGrpSpPr>
        <p:grpSpPr bwMode="auto">
          <a:xfrm>
            <a:off x="1017491" y="2451102"/>
            <a:ext cx="7391400" cy="2822575"/>
            <a:chOff x="192" y="960"/>
            <a:chExt cx="4656" cy="1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0639" name="AutoShape 15"/>
            <p:cNvSpPr>
              <a:spLocks noChangeArrowheads="1"/>
            </p:cNvSpPr>
            <p:nvPr/>
          </p:nvSpPr>
          <p:spPr bwMode="auto">
            <a:xfrm>
              <a:off x="3552" y="2031"/>
              <a:ext cx="1296" cy="257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5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40" name="AutoShape 16"/>
            <p:cNvSpPr>
              <a:spLocks noChangeArrowheads="1"/>
            </p:cNvSpPr>
            <p:nvPr/>
          </p:nvSpPr>
          <p:spPr bwMode="auto">
            <a:xfrm>
              <a:off x="384" y="2031"/>
              <a:ext cx="2448" cy="257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50000"/>
              </a:schemeClr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41" name="AutoShape 17"/>
            <p:cNvSpPr>
              <a:spLocks noChangeArrowheads="1"/>
            </p:cNvSpPr>
            <p:nvPr/>
          </p:nvSpPr>
          <p:spPr bwMode="auto">
            <a:xfrm>
              <a:off x="2256" y="2199"/>
              <a:ext cx="480" cy="2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42" name="AutoShape 18"/>
            <p:cNvSpPr>
              <a:spLocks noChangeArrowheads="1"/>
            </p:cNvSpPr>
            <p:nvPr/>
          </p:nvSpPr>
          <p:spPr bwMode="auto">
            <a:xfrm>
              <a:off x="432" y="2199"/>
              <a:ext cx="480" cy="2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43" name="AutoShape 19"/>
            <p:cNvSpPr>
              <a:spLocks noChangeArrowheads="1"/>
            </p:cNvSpPr>
            <p:nvPr/>
          </p:nvSpPr>
          <p:spPr bwMode="auto">
            <a:xfrm>
              <a:off x="1008" y="2199"/>
              <a:ext cx="1104" cy="2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44" name="Text Box 20"/>
            <p:cNvSpPr txBox="1">
              <a:spLocks noChangeArrowheads="1"/>
            </p:cNvSpPr>
            <p:nvPr/>
          </p:nvSpPr>
          <p:spPr bwMode="auto">
            <a:xfrm>
              <a:off x="2496" y="960"/>
              <a:ext cx="462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edu</a:t>
              </a:r>
            </a:p>
          </p:txBody>
        </p:sp>
        <p:sp>
          <p:nvSpPr>
            <p:cNvPr id="410645" name="Text Box 21"/>
            <p:cNvSpPr txBox="1">
              <a:spLocks noChangeArrowheads="1"/>
            </p:cNvSpPr>
            <p:nvPr/>
          </p:nvSpPr>
          <p:spPr bwMode="auto">
            <a:xfrm>
              <a:off x="3888" y="1344"/>
              <a:ext cx="723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virginia</a:t>
              </a:r>
            </a:p>
          </p:txBody>
        </p:sp>
        <p:sp>
          <p:nvSpPr>
            <p:cNvPr id="410646" name="Text Box 22"/>
            <p:cNvSpPr txBox="1">
              <a:spLocks noChangeArrowheads="1"/>
            </p:cNvSpPr>
            <p:nvPr/>
          </p:nvSpPr>
          <p:spPr bwMode="auto">
            <a:xfrm>
              <a:off x="1392" y="1344"/>
              <a:ext cx="448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unc</a:t>
              </a:r>
            </a:p>
          </p:txBody>
        </p:sp>
        <p:sp>
          <p:nvSpPr>
            <p:cNvPr id="410647" name="Text Box 23"/>
            <p:cNvSpPr txBox="1">
              <a:spLocks noChangeArrowheads="1"/>
            </p:cNvSpPr>
            <p:nvPr/>
          </p:nvSpPr>
          <p:spPr bwMode="auto">
            <a:xfrm>
              <a:off x="1440" y="1843"/>
              <a:ext cx="256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33CC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ils</a:t>
              </a:r>
            </a:p>
          </p:txBody>
        </p:sp>
        <p:sp>
          <p:nvSpPr>
            <p:cNvPr id="410648" name="Text Box 24"/>
            <p:cNvSpPr txBox="1">
              <a:spLocks noChangeArrowheads="1"/>
            </p:cNvSpPr>
            <p:nvPr/>
          </p:nvSpPr>
          <p:spPr bwMode="auto">
            <a:xfrm>
              <a:off x="2329" y="1843"/>
              <a:ext cx="281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33CC33"/>
                  </a:solidFill>
                </a:rPr>
                <a:t>its</a:t>
              </a:r>
              <a:endParaRPr lang="en-US" sz="2200" dirty="0">
                <a:solidFill>
                  <a:srgbClr val="33CC33"/>
                </a:solidFill>
              </a:endParaRPr>
            </a:p>
          </p:txBody>
        </p:sp>
        <p:sp>
          <p:nvSpPr>
            <p:cNvPr id="410649" name="Text Box 25"/>
            <p:cNvSpPr txBox="1">
              <a:spLocks noChangeArrowheads="1"/>
            </p:cNvSpPr>
            <p:nvPr/>
          </p:nvSpPr>
          <p:spPr bwMode="auto">
            <a:xfrm>
              <a:off x="480" y="1824"/>
              <a:ext cx="300" cy="27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200">
                  <a:solidFill>
                    <a:srgbClr val="33CC33"/>
                  </a:solidFill>
                </a:rPr>
                <a:t>cs</a:t>
              </a:r>
            </a:p>
          </p:txBody>
        </p:sp>
        <p:grpSp>
          <p:nvGrpSpPr>
            <p:cNvPr id="410650" name="Group 26"/>
            <p:cNvGrpSpPr>
              <a:grpSpLocks/>
            </p:cNvGrpSpPr>
            <p:nvPr/>
          </p:nvGrpSpPr>
          <p:grpSpPr bwMode="auto">
            <a:xfrm>
              <a:off x="960" y="2304"/>
              <a:ext cx="1269" cy="434"/>
              <a:chOff x="1056" y="2304"/>
              <a:chExt cx="1269" cy="434"/>
            </a:xfrm>
          </p:grpSpPr>
          <p:sp>
            <p:nvSpPr>
              <p:cNvPr id="410651" name="Text Box 27"/>
              <p:cNvSpPr txBox="1">
                <a:spLocks noChangeArrowheads="1"/>
              </p:cNvSpPr>
              <p:nvPr/>
            </p:nvSpPr>
            <p:spPr bwMode="auto">
              <a:xfrm>
                <a:off x="1488" y="2304"/>
                <a:ext cx="494" cy="2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200" dirty="0">
                    <a:solidFill>
                      <a:srgbClr val="FF9900"/>
                    </a:solidFill>
                  </a:rPr>
                  <a:t>ruby</a:t>
                </a:r>
              </a:p>
            </p:txBody>
          </p:sp>
          <p:sp>
            <p:nvSpPr>
              <p:cNvPr id="410652" name="Text Box 28"/>
              <p:cNvSpPr txBox="1">
                <a:spLocks noChangeArrowheads="1"/>
              </p:cNvSpPr>
              <p:nvPr/>
            </p:nvSpPr>
            <p:spPr bwMode="auto">
              <a:xfrm>
                <a:off x="1056" y="2467"/>
                <a:ext cx="654" cy="2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rgbClr val="FF9900"/>
                    </a:solidFill>
                  </a:rPr>
                  <a:t>denali</a:t>
                </a:r>
              </a:p>
            </p:txBody>
          </p:sp>
          <p:sp>
            <p:nvSpPr>
              <p:cNvPr id="410653" name="Text Box 29"/>
              <p:cNvSpPr txBox="1">
                <a:spLocks noChangeArrowheads="1"/>
              </p:cNvSpPr>
              <p:nvPr/>
            </p:nvSpPr>
            <p:spPr bwMode="auto">
              <a:xfrm>
                <a:off x="1815" y="2467"/>
                <a:ext cx="510" cy="27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200" b="1" dirty="0">
                    <a:solidFill>
                      <a:srgbClr val="FF99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opal</a:t>
                </a:r>
              </a:p>
            </p:txBody>
          </p:sp>
        </p:grpSp>
        <p:sp>
          <p:nvSpPr>
            <p:cNvPr id="410654" name="Line 30"/>
            <p:cNvSpPr>
              <a:spLocks noChangeShapeType="1"/>
            </p:cNvSpPr>
            <p:nvPr/>
          </p:nvSpPr>
          <p:spPr bwMode="auto">
            <a:xfrm flipH="1">
              <a:off x="1776" y="1200"/>
              <a:ext cx="720" cy="28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0655" name="Line 31"/>
            <p:cNvSpPr>
              <a:spLocks noChangeShapeType="1"/>
            </p:cNvSpPr>
            <p:nvPr/>
          </p:nvSpPr>
          <p:spPr bwMode="auto">
            <a:xfrm flipH="1">
              <a:off x="720" y="1565"/>
              <a:ext cx="768" cy="28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56" name="Line 32"/>
            <p:cNvSpPr>
              <a:spLocks noChangeShapeType="1"/>
            </p:cNvSpPr>
            <p:nvPr/>
          </p:nvSpPr>
          <p:spPr bwMode="auto">
            <a:xfrm>
              <a:off x="1728" y="1584"/>
              <a:ext cx="672" cy="28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57" name="Line 33"/>
            <p:cNvSpPr>
              <a:spLocks noChangeShapeType="1"/>
            </p:cNvSpPr>
            <p:nvPr/>
          </p:nvSpPr>
          <p:spPr bwMode="auto">
            <a:xfrm flipH="1">
              <a:off x="1584" y="1584"/>
              <a:ext cx="0" cy="28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58" name="Line 34"/>
            <p:cNvSpPr>
              <a:spLocks noChangeShapeType="1"/>
            </p:cNvSpPr>
            <p:nvPr/>
          </p:nvSpPr>
          <p:spPr bwMode="auto">
            <a:xfrm flipH="1">
              <a:off x="1248" y="2112"/>
              <a:ext cx="288" cy="384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59" name="Line 35"/>
            <p:cNvSpPr>
              <a:spLocks noChangeShapeType="1"/>
            </p:cNvSpPr>
            <p:nvPr/>
          </p:nvSpPr>
          <p:spPr bwMode="auto">
            <a:xfrm flipH="1">
              <a:off x="1584" y="2112"/>
              <a:ext cx="0" cy="192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660" name="Line 36"/>
            <p:cNvSpPr>
              <a:spLocks noChangeShapeType="1"/>
            </p:cNvSpPr>
            <p:nvPr/>
          </p:nvSpPr>
          <p:spPr bwMode="auto">
            <a:xfrm>
              <a:off x="1632" y="2112"/>
              <a:ext cx="288" cy="384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10661" name="Group 37"/>
            <p:cNvGrpSpPr>
              <a:grpSpLocks/>
            </p:cNvGrpSpPr>
            <p:nvPr/>
          </p:nvGrpSpPr>
          <p:grpSpPr bwMode="auto">
            <a:xfrm>
              <a:off x="2352" y="2093"/>
              <a:ext cx="367" cy="480"/>
              <a:chOff x="2256" y="2093"/>
              <a:chExt cx="367" cy="480"/>
            </a:xfrm>
          </p:grpSpPr>
          <p:sp>
            <p:nvSpPr>
              <p:cNvPr id="410662" name="Text Box 38"/>
              <p:cNvSpPr txBox="1">
                <a:spLocks noChangeArrowheads="1"/>
              </p:cNvSpPr>
              <p:nvPr/>
            </p:nvSpPr>
            <p:spPr bwMode="auto">
              <a:xfrm>
                <a:off x="2304" y="2304"/>
                <a:ext cx="275" cy="26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rgbClr val="FF9900"/>
                    </a:solidFill>
                  </a:rPr>
                  <a:t>...</a:t>
                </a:r>
              </a:p>
            </p:txBody>
          </p:sp>
          <p:sp>
            <p:nvSpPr>
              <p:cNvPr id="410663" name="Line 39"/>
              <p:cNvSpPr>
                <a:spLocks noChangeShapeType="1"/>
              </p:cNvSpPr>
              <p:nvPr/>
            </p:nvSpPr>
            <p:spPr bwMode="auto">
              <a:xfrm>
                <a:off x="2431" y="2093"/>
                <a:ext cx="192" cy="336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664" name="Line 40"/>
              <p:cNvSpPr>
                <a:spLocks noChangeShapeType="1"/>
              </p:cNvSpPr>
              <p:nvPr/>
            </p:nvSpPr>
            <p:spPr bwMode="auto">
              <a:xfrm flipH="1">
                <a:off x="2256" y="2112"/>
                <a:ext cx="96" cy="336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410665" name="Group 41"/>
            <p:cNvGrpSpPr>
              <a:grpSpLocks/>
            </p:cNvGrpSpPr>
            <p:nvPr/>
          </p:nvGrpSpPr>
          <p:grpSpPr bwMode="auto">
            <a:xfrm>
              <a:off x="4080" y="1680"/>
              <a:ext cx="384" cy="461"/>
              <a:chOff x="2256" y="2112"/>
              <a:chExt cx="384" cy="461"/>
            </a:xfrm>
          </p:grpSpPr>
          <p:sp>
            <p:nvSpPr>
              <p:cNvPr id="410666" name="Text Box 42"/>
              <p:cNvSpPr txBox="1">
                <a:spLocks noChangeArrowheads="1"/>
              </p:cNvSpPr>
              <p:nvPr/>
            </p:nvSpPr>
            <p:spPr bwMode="auto">
              <a:xfrm>
                <a:off x="2304" y="2304"/>
                <a:ext cx="275" cy="26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rgbClr val="33CC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...</a:t>
                </a:r>
              </a:p>
            </p:txBody>
          </p:sp>
          <p:sp>
            <p:nvSpPr>
              <p:cNvPr id="410667" name="Line 43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336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668" name="Line 44"/>
              <p:cNvSpPr>
                <a:spLocks noChangeShapeType="1"/>
              </p:cNvSpPr>
              <p:nvPr/>
            </p:nvSpPr>
            <p:spPr bwMode="auto">
              <a:xfrm flipH="1">
                <a:off x="2256" y="2112"/>
                <a:ext cx="96" cy="336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0669" name="Line 45"/>
            <p:cNvSpPr>
              <a:spLocks noChangeShapeType="1"/>
            </p:cNvSpPr>
            <p:nvPr/>
          </p:nvSpPr>
          <p:spPr bwMode="auto">
            <a:xfrm>
              <a:off x="2880" y="1200"/>
              <a:ext cx="1008" cy="288"/>
            </a:xfrm>
            <a:prstGeom prst="line">
              <a:avLst/>
            </a:prstGeom>
            <a:ln>
              <a:solidFill>
                <a:schemeClr val="tx2"/>
              </a:solidFill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10670" name="Group 46"/>
            <p:cNvGrpSpPr>
              <a:grpSpLocks/>
            </p:cNvGrpSpPr>
            <p:nvPr/>
          </p:nvGrpSpPr>
          <p:grpSpPr bwMode="auto">
            <a:xfrm>
              <a:off x="480" y="2112"/>
              <a:ext cx="384" cy="461"/>
              <a:chOff x="2256" y="2112"/>
              <a:chExt cx="384" cy="461"/>
            </a:xfrm>
          </p:grpSpPr>
          <p:sp>
            <p:nvSpPr>
              <p:cNvPr id="410671" name="Text Box 47"/>
              <p:cNvSpPr txBox="1">
                <a:spLocks noChangeArrowheads="1"/>
              </p:cNvSpPr>
              <p:nvPr/>
            </p:nvSpPr>
            <p:spPr bwMode="auto">
              <a:xfrm>
                <a:off x="2304" y="2304"/>
                <a:ext cx="275" cy="269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rgbClr val="FF9900"/>
                    </a:solidFill>
                  </a:rPr>
                  <a:t>...</a:t>
                </a:r>
              </a:p>
            </p:txBody>
          </p:sp>
          <p:sp>
            <p:nvSpPr>
              <p:cNvPr id="410672" name="Line 48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336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10673" name="Line 49"/>
              <p:cNvSpPr>
                <a:spLocks noChangeShapeType="1"/>
              </p:cNvSpPr>
              <p:nvPr/>
            </p:nvSpPr>
            <p:spPr bwMode="auto">
              <a:xfrm flipH="1">
                <a:off x="2256" y="2112"/>
                <a:ext cx="96" cy="336"/>
              </a:xfrm>
              <a:prstGeom prst="line">
                <a:avLst/>
              </a:prstGeom>
              <a:ln>
                <a:solidFill>
                  <a:schemeClr val="tx2"/>
                </a:solidFill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0674" name="Text Box 50"/>
            <p:cNvSpPr txBox="1">
              <a:spLocks noChangeArrowheads="1"/>
            </p:cNvSpPr>
            <p:nvPr/>
          </p:nvSpPr>
          <p:spPr bwMode="auto">
            <a:xfrm>
              <a:off x="192" y="1024"/>
              <a:ext cx="1115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Admin zones</a:t>
              </a:r>
            </a:p>
          </p:txBody>
        </p:sp>
        <p:cxnSp>
          <p:nvCxnSpPr>
            <p:cNvPr id="410675" name="AutoShape 51"/>
            <p:cNvCxnSpPr>
              <a:cxnSpLocks noChangeShapeType="1"/>
              <a:endCxn id="410646" idx="0"/>
            </p:cNvCxnSpPr>
            <p:nvPr/>
          </p:nvCxnSpPr>
          <p:spPr bwMode="auto">
            <a:xfrm>
              <a:off x="1296" y="1152"/>
              <a:ext cx="320" cy="192"/>
            </a:xfrm>
            <a:prstGeom prst="curvedConnector2">
              <a:avLst/>
            </a:prstGeom>
            <a:ln>
              <a:solidFill>
                <a:schemeClr val="tx2"/>
              </a:solidFill>
              <a:prstDash val="dash"/>
              <a:headEnd type="none" w="sm" len="sm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10676" name="AutoShape 52"/>
            <p:cNvCxnSpPr>
              <a:cxnSpLocks noChangeShapeType="1"/>
              <a:stCxn id="410674" idx="2"/>
              <a:endCxn id="410649" idx="0"/>
            </p:cNvCxnSpPr>
            <p:nvPr/>
          </p:nvCxnSpPr>
          <p:spPr bwMode="auto">
            <a:xfrm rot="5400000">
              <a:off x="416" y="1490"/>
              <a:ext cx="548" cy="12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2"/>
              </a:solidFill>
              <a:prstDash val="dash"/>
              <a:headEnd type="none" w="sm" len="sm"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10627" name="Text Box 3"/>
          <p:cNvSpPr txBox="1">
            <a:spLocks noChangeArrowheads="1"/>
          </p:cNvSpPr>
          <p:nvPr/>
        </p:nvSpPr>
        <p:spPr bwMode="auto">
          <a:xfrm>
            <a:off x="3532093" y="1981200"/>
            <a:ext cx="3122971" cy="553998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Top level DNS hierarchy</a:t>
            </a:r>
          </a:p>
        </p:txBody>
      </p:sp>
      <p:pic>
        <p:nvPicPr>
          <p:cNvPr id="195589" name="Picture 5">
            <a:hlinkClick r:id="rId2"/>
          </p:cNvPr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875" y="1205483"/>
            <a:ext cx="8466138" cy="509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7EC9-9BB1-4BA1-94B6-29B8964DB6E8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see how it works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201B-F277-491C-8AEE-F59D5B865D99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412685" name="Line 13"/>
          <p:cNvSpPr>
            <a:spLocks noChangeShapeType="1"/>
          </p:cNvSpPr>
          <p:nvPr/>
        </p:nvSpPr>
        <p:spPr bwMode="auto">
          <a:xfrm>
            <a:off x="45720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2696" name="Text Box 24"/>
          <p:cNvSpPr txBox="1">
            <a:spLocks noChangeArrowheads="1"/>
          </p:cNvSpPr>
          <p:nvPr/>
        </p:nvSpPr>
        <p:spPr bwMode="auto">
          <a:xfrm>
            <a:off x="4745038" y="5103815"/>
            <a:ext cx="3865562" cy="30777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Names are tied to IP addresses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371600" y="2209800"/>
            <a:ext cx="6457950" cy="3048000"/>
            <a:chOff x="1371600" y="2209800"/>
            <a:chExt cx="6457950" cy="3048000"/>
          </a:xfrm>
        </p:grpSpPr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892016" y="2209800"/>
              <a:ext cx="1580882" cy="430887"/>
            </a:xfrm>
            <a:prstGeom prst="rect">
              <a:avLst/>
            </a:prstGeom>
            <a:solidFill>
              <a:schemeClr val="tx2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solidFill>
                    <a:srgbClr val="66FF33"/>
                  </a:solidFill>
                </a:rPr>
                <a:t>Alice.com</a:t>
              </a: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4495800" y="3886200"/>
              <a:ext cx="152400" cy="152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3"/>
            <p:cNvSpPr>
              <a:spLocks noChangeShapeType="1"/>
            </p:cNvSpPr>
            <p:nvPr/>
          </p:nvSpPr>
          <p:spPr bwMode="auto">
            <a:xfrm>
              <a:off x="4572000" y="39624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26"/>
            <p:cNvGrpSpPr>
              <a:grpSpLocks/>
            </p:cNvGrpSpPr>
            <p:nvPr/>
          </p:nvGrpSpPr>
          <p:grpSpPr bwMode="auto">
            <a:xfrm>
              <a:off x="2514600" y="2209800"/>
              <a:ext cx="5314950" cy="3048000"/>
              <a:chOff x="1584" y="1392"/>
              <a:chExt cx="3348" cy="1920"/>
            </a:xfrm>
          </p:grpSpPr>
          <p:sp>
            <p:nvSpPr>
              <p:cNvPr id="56" name="Line 3"/>
              <p:cNvSpPr>
                <a:spLocks noChangeShapeType="1"/>
              </p:cNvSpPr>
              <p:nvPr/>
            </p:nvSpPr>
            <p:spPr bwMode="auto">
              <a:xfrm>
                <a:off x="1584" y="326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diamond" w="med" len="med"/>
                <a:tailEnd type="diamond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2352" y="2496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"/>
              <p:cNvSpPr>
                <a:spLocks noChangeShapeType="1"/>
              </p:cNvSpPr>
              <p:nvPr/>
            </p:nvSpPr>
            <p:spPr bwMode="auto">
              <a:xfrm flipH="1">
                <a:off x="2352" y="2496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6"/>
              <p:cNvSpPr>
                <a:spLocks noChangeShapeType="1"/>
              </p:cNvSpPr>
              <p:nvPr/>
            </p:nvSpPr>
            <p:spPr bwMode="auto">
              <a:xfrm flipH="1">
                <a:off x="2880" y="1920"/>
                <a:ext cx="1008" cy="57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7"/>
              <p:cNvSpPr>
                <a:spLocks noChangeShapeType="1"/>
              </p:cNvSpPr>
              <p:nvPr/>
            </p:nvSpPr>
            <p:spPr bwMode="auto">
              <a:xfrm>
                <a:off x="3888" y="1933"/>
                <a:ext cx="10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" name="Group 8"/>
              <p:cNvGrpSpPr>
                <a:grpSpLocks/>
              </p:cNvGrpSpPr>
              <p:nvPr/>
            </p:nvGrpSpPr>
            <p:grpSpPr bwMode="auto">
              <a:xfrm>
                <a:off x="4049" y="1392"/>
                <a:ext cx="293" cy="541"/>
                <a:chOff x="4464" y="1248"/>
                <a:chExt cx="350" cy="720"/>
              </a:xfrm>
            </p:grpSpPr>
            <p:graphicFrame>
              <p:nvGraphicFramePr>
                <p:cNvPr id="68" name="Object 9"/>
                <p:cNvGraphicFramePr>
                  <a:graphicFrameLocks noChangeAspect="1"/>
                </p:cNvGraphicFramePr>
                <p:nvPr/>
              </p:nvGraphicFramePr>
              <p:xfrm>
                <a:off x="4464" y="1248"/>
                <a:ext cx="350" cy="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4" name="Clip" r:id="rId3" imgW="1139040" imgH="1339560" progId="">
                        <p:embed/>
                      </p:oleObj>
                    </mc:Choice>
                    <mc:Fallback>
                      <p:oleObj name="Clip" r:id="rId3" imgW="1139040" imgH="1339560" progId="">
                        <p:embed/>
                        <p:pic>
                          <p:nvPicPr>
                            <p:cNvPr id="68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248"/>
                              <a:ext cx="350" cy="412"/>
                            </a:xfrm>
                            <a:prstGeom prst="rect">
                              <a:avLst/>
                            </a:prstGeom>
                            <a:solidFill>
                              <a:srgbClr val="66FF33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9" name="Line 10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" name="Rectangle 12"/>
              <p:cNvSpPr>
                <a:spLocks noChangeArrowheads="1"/>
              </p:cNvSpPr>
              <p:nvPr/>
            </p:nvSpPr>
            <p:spPr bwMode="auto">
              <a:xfrm>
                <a:off x="3840" y="187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>
                <a:off x="2304" y="24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5"/>
              <p:cNvSpPr>
                <a:spLocks noChangeArrowheads="1"/>
              </p:cNvSpPr>
              <p:nvPr/>
            </p:nvSpPr>
            <p:spPr bwMode="auto">
              <a:xfrm>
                <a:off x="2304" y="321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5" name="Group 16"/>
              <p:cNvGrpSpPr>
                <a:grpSpLocks/>
              </p:cNvGrpSpPr>
              <p:nvPr/>
            </p:nvGrpSpPr>
            <p:grpSpPr bwMode="auto">
              <a:xfrm>
                <a:off x="1824" y="2723"/>
                <a:ext cx="293" cy="541"/>
                <a:chOff x="4464" y="1248"/>
                <a:chExt cx="350" cy="720"/>
              </a:xfrm>
            </p:grpSpPr>
            <p:graphicFrame>
              <p:nvGraphicFramePr>
                <p:cNvPr id="66" name="Object 17"/>
                <p:cNvGraphicFramePr>
                  <a:graphicFrameLocks noChangeAspect="1"/>
                </p:cNvGraphicFramePr>
                <p:nvPr/>
              </p:nvGraphicFramePr>
              <p:xfrm>
                <a:off x="4464" y="1248"/>
                <a:ext cx="350" cy="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075" name="Clip" r:id="rId5" imgW="1139040" imgH="1339560" progId="">
                        <p:embed/>
                      </p:oleObj>
                    </mc:Choice>
                    <mc:Fallback>
                      <p:oleObj name="Clip" r:id="rId5" imgW="1139040" imgH="1339560" progId="">
                        <p:embed/>
                        <p:pic>
                          <p:nvPicPr>
                            <p:cNvPr id="66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64" y="1248"/>
                              <a:ext cx="350" cy="412"/>
                            </a:xfrm>
                            <a:prstGeom prst="rect">
                              <a:avLst/>
                            </a:prstGeom>
                            <a:solidFill>
                              <a:srgbClr val="FF9900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7" name="Line 18"/>
                <p:cNvSpPr>
                  <a:spLocks noChangeShapeType="1"/>
                </p:cNvSpPr>
                <p:nvPr/>
              </p:nvSpPr>
              <p:spPr bwMode="auto">
                <a:xfrm>
                  <a:off x="4608" y="163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1371600" y="4338106"/>
              <a:ext cx="1524000" cy="427037"/>
            </a:xfrm>
            <a:prstGeom prst="rect">
              <a:avLst/>
            </a:prstGeom>
            <a:solidFill>
              <a:schemeClr val="tx2"/>
            </a:solidFill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9900"/>
                  </a:solidFill>
                </a:rPr>
                <a:t>Bob.edu</a:t>
              </a:r>
            </a:p>
          </p:txBody>
        </p:sp>
        <p:grpSp>
          <p:nvGrpSpPr>
            <p:cNvPr id="52" name="Group 21"/>
            <p:cNvGrpSpPr>
              <a:grpSpLocks/>
            </p:cNvGrpSpPr>
            <p:nvPr/>
          </p:nvGrpSpPr>
          <p:grpSpPr bwMode="auto">
            <a:xfrm>
              <a:off x="1524793" y="2677321"/>
              <a:ext cx="4791076" cy="2425701"/>
              <a:chOff x="1214" y="1580"/>
              <a:chExt cx="3018" cy="1528"/>
            </a:xfrm>
          </p:grpSpPr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3433" y="1580"/>
                <a:ext cx="799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66FF33"/>
                    </a:solidFill>
                  </a:rPr>
                  <a:t>129.86.8.90</a:t>
                </a:r>
              </a:p>
            </p:txBody>
          </p:sp>
          <p:sp>
            <p:nvSpPr>
              <p:cNvPr id="55" name="Text Box 23"/>
              <p:cNvSpPr txBox="1">
                <a:spLocks noChangeArrowheads="1"/>
              </p:cNvSpPr>
              <p:nvPr/>
            </p:nvSpPr>
            <p:spPr bwMode="auto">
              <a:xfrm>
                <a:off x="1214" y="2895"/>
                <a:ext cx="799" cy="2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FFC000"/>
                    </a:solidFill>
                  </a:rPr>
                  <a:t>129.86.8.91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4895088" y="2209802"/>
            <a:ext cx="1580882" cy="430887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66FF33"/>
                </a:solidFill>
              </a:rPr>
              <a:t>Alice.com</a:t>
            </a: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Alice talks to Bob 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3C9A3-199D-44D9-B2FB-8E92CD870103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>
            <a:off x="2971800" y="518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3733800" y="25146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 flipH="1">
            <a:off x="37338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 flipH="1">
            <a:off x="4572000" y="30480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 flipH="1" flipV="1">
            <a:off x="4572000" y="3962400"/>
            <a:ext cx="22860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6172200" y="306863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29" name="Group 9"/>
          <p:cNvGrpSpPr>
            <a:grpSpLocks/>
          </p:cNvGrpSpPr>
          <p:nvPr/>
        </p:nvGrpSpPr>
        <p:grpSpPr bwMode="auto">
          <a:xfrm>
            <a:off x="7383465" y="2209800"/>
            <a:ext cx="465137" cy="858838"/>
            <a:chOff x="4464" y="1248"/>
            <a:chExt cx="350" cy="720"/>
          </a:xfrm>
        </p:grpSpPr>
        <p:graphicFrame>
          <p:nvGraphicFramePr>
            <p:cNvPr id="261130" name="Object 10"/>
            <p:cNvGraphicFramePr>
              <a:graphicFrameLocks noChangeAspect="1"/>
            </p:cNvGraphicFramePr>
            <p:nvPr/>
          </p:nvGraphicFramePr>
          <p:xfrm>
            <a:off x="4464" y="1248"/>
            <a:ext cx="35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Clip" r:id="rId3" imgW="1139040" imgH="1339560" progId="">
                    <p:embed/>
                  </p:oleObj>
                </mc:Choice>
                <mc:Fallback>
                  <p:oleObj name="Clip" r:id="rId3" imgW="1139040" imgH="1339560" progId="">
                    <p:embed/>
                    <p:pic>
                      <p:nvPicPr>
                        <p:cNvPr id="26113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248"/>
                          <a:ext cx="350" cy="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1" name="Line 11"/>
            <p:cNvSpPr>
              <a:spLocks noChangeShapeType="1"/>
            </p:cNvSpPr>
            <p:nvPr/>
          </p:nvSpPr>
          <p:spPr bwMode="auto">
            <a:xfrm>
              <a:off x="4608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132" name="Group 12"/>
          <p:cNvGrpSpPr>
            <a:grpSpLocks/>
          </p:cNvGrpSpPr>
          <p:nvPr/>
        </p:nvGrpSpPr>
        <p:grpSpPr bwMode="auto">
          <a:xfrm>
            <a:off x="6427790" y="2209800"/>
            <a:ext cx="465137" cy="858838"/>
            <a:chOff x="4464" y="1248"/>
            <a:chExt cx="350" cy="720"/>
          </a:xfrm>
        </p:grpSpPr>
        <p:graphicFrame>
          <p:nvGraphicFramePr>
            <p:cNvPr id="261133" name="Object 13"/>
            <p:cNvGraphicFramePr>
              <a:graphicFrameLocks noChangeAspect="1"/>
            </p:cNvGraphicFramePr>
            <p:nvPr/>
          </p:nvGraphicFramePr>
          <p:xfrm>
            <a:off x="4464" y="1248"/>
            <a:ext cx="35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Clip" r:id="rId5" imgW="1139040" imgH="1339560" progId="">
                    <p:embed/>
                  </p:oleObj>
                </mc:Choice>
                <mc:Fallback>
                  <p:oleObj name="Clip" r:id="rId5" imgW="1139040" imgH="1339560" progId="">
                    <p:embed/>
                    <p:pic>
                      <p:nvPicPr>
                        <p:cNvPr id="261133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248"/>
                          <a:ext cx="350" cy="412"/>
                        </a:xfrm>
                        <a:prstGeom prst="rect">
                          <a:avLst/>
                        </a:prstGeom>
                        <a:solidFill>
                          <a:srgbClr val="66FF33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4" name="Line 14"/>
            <p:cNvSpPr>
              <a:spLocks noChangeShapeType="1"/>
            </p:cNvSpPr>
            <p:nvPr/>
          </p:nvSpPr>
          <p:spPr bwMode="auto">
            <a:xfrm>
              <a:off x="4608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1135" name="Object 15"/>
          <p:cNvGraphicFramePr>
            <a:graphicFrameLocks noChangeAspect="1"/>
          </p:cNvGraphicFramePr>
          <p:nvPr/>
        </p:nvGraphicFramePr>
        <p:xfrm>
          <a:off x="6918325" y="3470277"/>
          <a:ext cx="4651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lip" r:id="rId6" imgW="1139040" imgH="1339560" progId="">
                  <p:embed/>
                </p:oleObj>
              </mc:Choice>
              <mc:Fallback>
                <p:oleObj name="Clip" r:id="rId6" imgW="1139040" imgH="1339560" progId="">
                  <p:embed/>
                  <p:pic>
                    <p:nvPicPr>
                      <p:cNvPr id="261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3470277"/>
                        <a:ext cx="4651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36" name="Line 16"/>
          <p:cNvSpPr>
            <a:spLocks noChangeShapeType="1"/>
          </p:cNvSpPr>
          <p:nvPr/>
        </p:nvSpPr>
        <p:spPr bwMode="auto">
          <a:xfrm>
            <a:off x="7127875" y="3068640"/>
            <a:ext cx="0" cy="4016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7" name="Rectangle 17"/>
          <p:cNvSpPr>
            <a:spLocks noChangeArrowheads="1"/>
          </p:cNvSpPr>
          <p:nvPr/>
        </p:nvSpPr>
        <p:spPr bwMode="auto">
          <a:xfrm>
            <a:off x="4495800" y="3886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38" name="Group 18"/>
          <p:cNvGrpSpPr>
            <a:grpSpLocks/>
          </p:cNvGrpSpPr>
          <p:nvPr/>
        </p:nvGrpSpPr>
        <p:grpSpPr bwMode="auto">
          <a:xfrm>
            <a:off x="6858000" y="4191000"/>
            <a:ext cx="914400" cy="1752600"/>
            <a:chOff x="2064" y="2352"/>
            <a:chExt cx="576" cy="1104"/>
          </a:xfrm>
        </p:grpSpPr>
        <p:sp>
          <p:nvSpPr>
            <p:cNvPr id="261139" name="Line 19"/>
            <p:cNvSpPr>
              <a:spLocks noChangeShapeType="1"/>
            </p:cNvSpPr>
            <p:nvPr/>
          </p:nvSpPr>
          <p:spPr bwMode="auto">
            <a:xfrm flipV="1">
              <a:off x="2064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1140" name="Group 20"/>
            <p:cNvGrpSpPr>
              <a:grpSpLocks/>
            </p:cNvGrpSpPr>
            <p:nvPr/>
          </p:nvGrpSpPr>
          <p:grpSpPr bwMode="auto">
            <a:xfrm>
              <a:off x="2155" y="2352"/>
              <a:ext cx="293" cy="541"/>
              <a:chOff x="4464" y="1248"/>
              <a:chExt cx="350" cy="720"/>
            </a:xfrm>
          </p:grpSpPr>
          <p:graphicFrame>
            <p:nvGraphicFramePr>
              <p:cNvPr id="261141" name="Object 21"/>
              <p:cNvGraphicFramePr>
                <a:graphicFrameLocks noChangeAspect="1"/>
              </p:cNvGraphicFramePr>
              <p:nvPr/>
            </p:nvGraphicFramePr>
            <p:xfrm>
              <a:off x="4464" y="1248"/>
              <a:ext cx="350" cy="4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1" name="Clip" r:id="rId7" imgW="1139040" imgH="1339560" progId="">
                      <p:embed/>
                    </p:oleObj>
                  </mc:Choice>
                  <mc:Fallback>
                    <p:oleObj name="Clip" r:id="rId7" imgW="1139040" imgH="1339560" progId="">
                      <p:embed/>
                      <p:pic>
                        <p:nvPicPr>
                          <p:cNvPr id="261141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4" y="1248"/>
                            <a:ext cx="350" cy="4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1142" name="Line 22"/>
              <p:cNvSpPr>
                <a:spLocks noChangeShapeType="1"/>
              </p:cNvSpPr>
              <p:nvPr/>
            </p:nvSpPr>
            <p:spPr bwMode="auto">
              <a:xfrm>
                <a:off x="4608" y="163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 type="oval" w="med" len="med"/>
                <a:tailEnd type="oval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1143" name="Object 23"/>
            <p:cNvGraphicFramePr>
              <a:graphicFrameLocks noChangeAspect="1"/>
            </p:cNvGraphicFramePr>
            <p:nvPr/>
          </p:nvGraphicFramePr>
          <p:xfrm>
            <a:off x="2294" y="3146"/>
            <a:ext cx="293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name="Clip" r:id="rId8" imgW="1139040" imgH="1339560" progId="">
                    <p:embed/>
                  </p:oleObj>
                </mc:Choice>
                <mc:Fallback>
                  <p:oleObj name="Clip" r:id="rId8" imgW="1139040" imgH="1339560" progId="">
                    <p:embed/>
                    <p:pic>
                      <p:nvPicPr>
                        <p:cNvPr id="261143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" y="3146"/>
                          <a:ext cx="293" cy="3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44" name="Line 24"/>
            <p:cNvSpPr>
              <a:spLocks noChangeShapeType="1"/>
            </p:cNvSpPr>
            <p:nvPr/>
          </p:nvSpPr>
          <p:spPr bwMode="auto">
            <a:xfrm>
              <a:off x="2426" y="2893"/>
              <a:ext cx="0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45" name="Rectangle 25"/>
          <p:cNvSpPr>
            <a:spLocks noChangeArrowheads="1"/>
          </p:cNvSpPr>
          <p:nvPr/>
        </p:nvSpPr>
        <p:spPr bwMode="auto">
          <a:xfrm>
            <a:off x="6096000" y="2971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6" name="Rectangle 26"/>
          <p:cNvSpPr>
            <a:spLocks noChangeArrowheads="1"/>
          </p:cNvSpPr>
          <p:nvPr/>
        </p:nvSpPr>
        <p:spPr bwMode="auto">
          <a:xfrm>
            <a:off x="6781800" y="4953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7" name="Line 27"/>
          <p:cNvSpPr>
            <a:spLocks noChangeShapeType="1"/>
          </p:cNvSpPr>
          <p:nvPr/>
        </p:nvSpPr>
        <p:spPr bwMode="auto">
          <a:xfrm>
            <a:off x="4572000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3657600" y="38862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49" name="Rectangle 29"/>
          <p:cNvSpPr>
            <a:spLocks noChangeArrowheads="1"/>
          </p:cNvSpPr>
          <p:nvPr/>
        </p:nvSpPr>
        <p:spPr bwMode="auto">
          <a:xfrm>
            <a:off x="3657600" y="5105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0" name="Rectangle 30"/>
          <p:cNvSpPr>
            <a:spLocks noChangeArrowheads="1"/>
          </p:cNvSpPr>
          <p:nvPr/>
        </p:nvSpPr>
        <p:spPr bwMode="auto">
          <a:xfrm>
            <a:off x="3657600" y="60198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1" name="Rectangle 31"/>
          <p:cNvSpPr>
            <a:spLocks noChangeArrowheads="1"/>
          </p:cNvSpPr>
          <p:nvPr/>
        </p:nvSpPr>
        <p:spPr bwMode="auto">
          <a:xfrm>
            <a:off x="3657600" y="2438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52" name="Line 32"/>
          <p:cNvSpPr>
            <a:spLocks noChangeShapeType="1"/>
          </p:cNvSpPr>
          <p:nvPr/>
        </p:nvSpPr>
        <p:spPr bwMode="auto">
          <a:xfrm>
            <a:off x="533400" y="504983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53" name="Group 33"/>
          <p:cNvGrpSpPr>
            <a:grpSpLocks/>
          </p:cNvGrpSpPr>
          <p:nvPr/>
        </p:nvGrpSpPr>
        <p:grpSpPr bwMode="auto">
          <a:xfrm>
            <a:off x="1744665" y="4191000"/>
            <a:ext cx="465137" cy="858838"/>
            <a:chOff x="4464" y="1248"/>
            <a:chExt cx="350" cy="720"/>
          </a:xfrm>
        </p:grpSpPr>
        <p:graphicFrame>
          <p:nvGraphicFramePr>
            <p:cNvPr id="261154" name="Object 34"/>
            <p:cNvGraphicFramePr>
              <a:graphicFrameLocks noChangeAspect="1"/>
            </p:cNvGraphicFramePr>
            <p:nvPr/>
          </p:nvGraphicFramePr>
          <p:xfrm>
            <a:off x="4464" y="1248"/>
            <a:ext cx="35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name="Clip" r:id="rId9" imgW="1139040" imgH="1339560" progId="">
                    <p:embed/>
                  </p:oleObj>
                </mc:Choice>
                <mc:Fallback>
                  <p:oleObj name="Clip" r:id="rId9" imgW="1139040" imgH="1339560" progId="">
                    <p:embed/>
                    <p:pic>
                      <p:nvPicPr>
                        <p:cNvPr id="261154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248"/>
                          <a:ext cx="350" cy="412"/>
                        </a:xfrm>
                        <a:prstGeom prst="rect">
                          <a:avLst/>
                        </a:prstGeom>
                        <a:solidFill>
                          <a:srgbClr val="FF99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55" name="Line 35"/>
            <p:cNvSpPr>
              <a:spLocks noChangeShapeType="1"/>
            </p:cNvSpPr>
            <p:nvPr/>
          </p:nvSpPr>
          <p:spPr bwMode="auto">
            <a:xfrm>
              <a:off x="4608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156" name="Group 36"/>
          <p:cNvGrpSpPr>
            <a:grpSpLocks/>
          </p:cNvGrpSpPr>
          <p:nvPr/>
        </p:nvGrpSpPr>
        <p:grpSpPr bwMode="auto">
          <a:xfrm>
            <a:off x="788990" y="4191000"/>
            <a:ext cx="465137" cy="858838"/>
            <a:chOff x="4464" y="1248"/>
            <a:chExt cx="350" cy="720"/>
          </a:xfrm>
        </p:grpSpPr>
        <p:graphicFrame>
          <p:nvGraphicFramePr>
            <p:cNvPr id="261157" name="Object 37"/>
            <p:cNvGraphicFramePr>
              <a:graphicFrameLocks noChangeAspect="1"/>
            </p:cNvGraphicFramePr>
            <p:nvPr/>
          </p:nvGraphicFramePr>
          <p:xfrm>
            <a:off x="4464" y="1248"/>
            <a:ext cx="350" cy="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Clip" r:id="rId10" imgW="1139040" imgH="1339560" progId="">
                    <p:embed/>
                  </p:oleObj>
                </mc:Choice>
                <mc:Fallback>
                  <p:oleObj name="Clip" r:id="rId10" imgW="1139040" imgH="1339560" progId="">
                    <p:embed/>
                    <p:pic>
                      <p:nvPicPr>
                        <p:cNvPr id="261157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" y="1248"/>
                          <a:ext cx="350" cy="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58" name="Line 38"/>
            <p:cNvSpPr>
              <a:spLocks noChangeShapeType="1"/>
            </p:cNvSpPr>
            <p:nvPr/>
          </p:nvSpPr>
          <p:spPr bwMode="auto">
            <a:xfrm>
              <a:off x="4608" y="163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 type="oval" w="med" len="med"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1159" name="Object 39"/>
          <p:cNvGraphicFramePr>
            <a:graphicFrameLocks noChangeAspect="1"/>
          </p:cNvGraphicFramePr>
          <p:nvPr/>
        </p:nvGraphicFramePr>
        <p:xfrm>
          <a:off x="1279525" y="5451477"/>
          <a:ext cx="4651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11" imgW="1139040" imgH="1339560" progId="">
                  <p:embed/>
                </p:oleObj>
              </mc:Choice>
              <mc:Fallback>
                <p:oleObj name="Clip" r:id="rId11" imgW="1139040" imgH="1339560" progId="">
                  <p:embed/>
                  <p:pic>
                    <p:nvPicPr>
                      <p:cNvPr id="26115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5451477"/>
                        <a:ext cx="465138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60" name="Line 40"/>
          <p:cNvSpPr>
            <a:spLocks noChangeShapeType="1"/>
          </p:cNvSpPr>
          <p:nvPr/>
        </p:nvSpPr>
        <p:spPr bwMode="auto">
          <a:xfrm>
            <a:off x="1489075" y="5049840"/>
            <a:ext cx="0" cy="4016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1" name="Rectangle 4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2" name="Rectangle 42"/>
          <p:cNvSpPr>
            <a:spLocks noChangeArrowheads="1"/>
          </p:cNvSpPr>
          <p:nvPr/>
        </p:nvSpPr>
        <p:spPr bwMode="auto">
          <a:xfrm>
            <a:off x="2133600" y="4953000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3" name="Line 43"/>
          <p:cNvSpPr>
            <a:spLocks noChangeShapeType="1"/>
          </p:cNvSpPr>
          <p:nvPr/>
        </p:nvSpPr>
        <p:spPr bwMode="auto">
          <a:xfrm>
            <a:off x="2286000" y="5029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65" name="Text Box 45"/>
          <p:cNvSpPr txBox="1">
            <a:spLocks noChangeArrowheads="1"/>
          </p:cNvSpPr>
          <p:nvPr/>
        </p:nvSpPr>
        <p:spPr bwMode="auto">
          <a:xfrm>
            <a:off x="1295400" y="3657602"/>
            <a:ext cx="1350050" cy="430887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9900"/>
                </a:solidFill>
              </a:rPr>
              <a:t>Bob.edu</a:t>
            </a:r>
          </a:p>
        </p:txBody>
      </p:sp>
      <p:grpSp>
        <p:nvGrpSpPr>
          <p:cNvPr id="261166" name="Group 46"/>
          <p:cNvGrpSpPr>
            <a:grpSpLocks/>
          </p:cNvGrpSpPr>
          <p:nvPr/>
        </p:nvGrpSpPr>
        <p:grpSpPr bwMode="auto">
          <a:xfrm>
            <a:off x="1333501" y="1506541"/>
            <a:ext cx="6286500" cy="461963"/>
            <a:chOff x="840" y="1005"/>
            <a:chExt cx="3960" cy="291"/>
          </a:xfrm>
          <a:solidFill>
            <a:schemeClr val="tx2"/>
          </a:solidFill>
        </p:grpSpPr>
        <p:sp>
          <p:nvSpPr>
            <p:cNvPr id="261167" name="Rectangle 47"/>
            <p:cNvSpPr>
              <a:spLocks noChangeArrowheads="1"/>
            </p:cNvSpPr>
            <p:nvPr/>
          </p:nvSpPr>
          <p:spPr bwMode="auto">
            <a:xfrm>
              <a:off x="3600" y="1092"/>
              <a:ext cx="1200" cy="174"/>
            </a:xfrm>
            <a:prstGeom prst="rect">
              <a:avLst/>
            </a:prstGeom>
            <a:grpFill/>
            <a:ln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2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Hi, Bob, what’s up?</a:t>
              </a:r>
            </a:p>
          </p:txBody>
        </p:sp>
        <p:sp>
          <p:nvSpPr>
            <p:cNvPr id="261168" name="Text Box 48"/>
            <p:cNvSpPr txBox="1">
              <a:spLocks noChangeArrowheads="1"/>
            </p:cNvSpPr>
            <p:nvPr/>
          </p:nvSpPr>
          <p:spPr bwMode="auto">
            <a:xfrm>
              <a:off x="840" y="1005"/>
              <a:ext cx="2661" cy="29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Verdana" pitchFamily="34" charset="0"/>
                </a:rPr>
                <a:t>Alice creates a message on his client</a:t>
              </a:r>
              <a:br>
                <a:rPr lang="en-US" sz="1200" dirty="0">
                  <a:latin typeface="Verdana" pitchFamily="34" charset="0"/>
                </a:rPr>
              </a:br>
              <a:r>
                <a:rPr lang="en-US" sz="1200" dirty="0">
                  <a:latin typeface="Verdana" pitchFamily="34" charset="0"/>
                </a:rPr>
                <a:t>and then the TCP/IP system looks for a</a:t>
              </a:r>
            </a:p>
          </p:txBody>
        </p:sp>
      </p:grpSp>
      <p:sp>
        <p:nvSpPr>
          <p:cNvPr id="261169" name="AutoShape 49"/>
          <p:cNvSpPr>
            <a:spLocks/>
          </p:cNvSpPr>
          <p:nvPr/>
        </p:nvSpPr>
        <p:spPr bwMode="auto">
          <a:xfrm>
            <a:off x="998538" y="2189165"/>
            <a:ext cx="2114550" cy="314325"/>
          </a:xfrm>
          <a:prstGeom prst="borderCallout1">
            <a:avLst>
              <a:gd name="adj1" fmla="val 36366"/>
              <a:gd name="adj2" fmla="val 103602"/>
              <a:gd name="adj3" fmla="val 526264"/>
              <a:gd name="adj4" fmla="val 168620"/>
            </a:avLst>
          </a:prstGeom>
          <a:solidFill>
            <a:srgbClr val="C00000"/>
          </a:solidFill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Domain Name Server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6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Name Resolution in DNS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8C1D-E4FF-45AC-8071-30FCF23F098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272986" y="1828800"/>
            <a:ext cx="2305439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Alice’s computer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014663" y="2335213"/>
            <a:ext cx="154882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Bob.edu??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5240151" y="6111224"/>
            <a:ext cx="1199944" cy="27699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9900"/>
            </a:solidFill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To 129.86.8.90</a:t>
            </a:r>
          </a:p>
        </p:txBody>
      </p:sp>
      <p:sp>
        <p:nvSpPr>
          <p:cNvPr id="196646" name="AutoShape 38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900954" y="5707206"/>
            <a:ext cx="1878013" cy="469900"/>
          </a:xfrm>
          <a:prstGeom prst="actionButtonBlank">
            <a:avLst/>
          </a:prstGeom>
          <a:solidFill>
            <a:srgbClr val="C00000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Another explanation</a:t>
            </a:r>
          </a:p>
        </p:txBody>
      </p:sp>
      <p:cxnSp>
        <p:nvCxnSpPr>
          <p:cNvPr id="196647" name="AutoShape 39"/>
          <p:cNvCxnSpPr>
            <a:cxnSpLocks noChangeShapeType="1"/>
            <a:stCxn id="196612" idx="3"/>
            <a:endCxn id="196615" idx="1"/>
          </p:cNvCxnSpPr>
          <p:nvPr/>
        </p:nvCxnSpPr>
        <p:spPr bwMode="auto">
          <a:xfrm flipV="1">
            <a:off x="4563485" y="2470150"/>
            <a:ext cx="1713490" cy="65118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96648" name="Group 40"/>
          <p:cNvGrpSpPr>
            <a:grpSpLocks/>
          </p:cNvGrpSpPr>
          <p:nvPr/>
        </p:nvGrpSpPr>
        <p:grpSpPr bwMode="auto">
          <a:xfrm>
            <a:off x="3276602" y="3036986"/>
            <a:ext cx="5649915" cy="400050"/>
            <a:chOff x="2293" y="1907"/>
            <a:chExt cx="3342" cy="2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6649" name="Text Box 41"/>
            <p:cNvSpPr txBox="1">
              <a:spLocks noChangeArrowheads="1"/>
            </p:cNvSpPr>
            <p:nvPr/>
          </p:nvSpPr>
          <p:spPr bwMode="auto">
            <a:xfrm>
              <a:off x="2293" y="1907"/>
              <a:ext cx="1337" cy="25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1. </a:t>
              </a:r>
              <a:r>
                <a:rPr lang="en-US" sz="2000" dirty="0">
                  <a:solidFill>
                    <a:schemeClr val="tx2"/>
                  </a:solidFill>
                </a:rPr>
                <a:t>Resolve Name</a:t>
              </a:r>
            </a:p>
          </p:txBody>
        </p:sp>
        <p:sp>
          <p:nvSpPr>
            <p:cNvPr id="196650" name="Rectangle 42"/>
            <p:cNvSpPr>
              <a:spLocks noChangeArrowheads="1"/>
            </p:cNvSpPr>
            <p:nvPr/>
          </p:nvSpPr>
          <p:spPr bwMode="auto">
            <a:xfrm>
              <a:off x="4775" y="1920"/>
              <a:ext cx="860" cy="192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96651" name="AutoShape 43"/>
          <p:cNvCxnSpPr>
            <a:cxnSpLocks noChangeShapeType="1"/>
            <a:stCxn id="196650" idx="0"/>
            <a:endCxn id="196611" idx="0"/>
          </p:cNvCxnSpPr>
          <p:nvPr/>
        </p:nvCxnSpPr>
        <p:spPr bwMode="auto">
          <a:xfrm rot="16200000" flipV="1">
            <a:off x="4698223" y="-443719"/>
            <a:ext cx="1228824" cy="5773862"/>
          </a:xfrm>
          <a:prstGeom prst="curvedConnector3">
            <a:avLst>
              <a:gd name="adj1" fmla="val 118603"/>
            </a:avLst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6652" name="AutoShape 44"/>
          <p:cNvCxnSpPr>
            <a:cxnSpLocks noChangeShapeType="1"/>
            <a:stCxn id="196611" idx="2"/>
            <a:endCxn id="196618" idx="0"/>
          </p:cNvCxnSpPr>
          <p:nvPr/>
        </p:nvCxnSpPr>
        <p:spPr bwMode="auto">
          <a:xfrm flipH="1">
            <a:off x="2042453" y="2228912"/>
            <a:ext cx="383253" cy="1954153"/>
          </a:xfrm>
          <a:prstGeom prst="straightConnector1">
            <a:avLst/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6653" name="AutoShape 45"/>
          <p:cNvCxnSpPr>
            <a:cxnSpLocks noChangeShapeType="1"/>
          </p:cNvCxnSpPr>
          <p:nvPr/>
        </p:nvCxnSpPr>
        <p:spPr bwMode="auto">
          <a:xfrm>
            <a:off x="3140075" y="4972052"/>
            <a:ext cx="1717676" cy="829677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900954" y="4183063"/>
            <a:ext cx="228299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2. Send Message</a:t>
            </a:r>
          </a:p>
        </p:txBody>
      </p:sp>
      <p:grpSp>
        <p:nvGrpSpPr>
          <p:cNvPr id="196627" name="Group 19"/>
          <p:cNvGrpSpPr>
            <a:grpSpLocks/>
          </p:cNvGrpSpPr>
          <p:nvPr/>
        </p:nvGrpSpPr>
        <p:grpSpPr bwMode="auto">
          <a:xfrm>
            <a:off x="1401763" y="5107001"/>
            <a:ext cx="7010400" cy="276225"/>
            <a:chOff x="912" y="3508"/>
            <a:chExt cx="4416" cy="174"/>
          </a:xfrm>
          <a:solidFill>
            <a:schemeClr val="tx2"/>
          </a:solidFill>
        </p:grpSpPr>
        <p:sp>
          <p:nvSpPr>
            <p:cNvPr id="196628" name="Line 20"/>
            <p:cNvSpPr>
              <a:spLocks noChangeShapeType="1"/>
            </p:cNvSpPr>
            <p:nvPr/>
          </p:nvSpPr>
          <p:spPr bwMode="auto">
            <a:xfrm>
              <a:off x="912" y="3600"/>
              <a:ext cx="4416" cy="0"/>
            </a:xfrm>
            <a:prstGeom prst="line">
              <a:avLst/>
            </a:prstGeom>
            <a:grpFill/>
            <a:ln w="38100" cap="sq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6629" name="Text Box 21"/>
            <p:cNvSpPr txBox="1">
              <a:spLocks noChangeArrowheads="1"/>
            </p:cNvSpPr>
            <p:nvPr/>
          </p:nvSpPr>
          <p:spPr bwMode="auto">
            <a:xfrm>
              <a:off x="2330" y="3508"/>
              <a:ext cx="429" cy="174"/>
            </a:xfrm>
            <a:prstGeom prst="rect">
              <a:avLst/>
            </a:prstGeom>
            <a:grpFill/>
            <a:ln>
              <a:solidFill>
                <a:schemeClr val="tx2"/>
              </a:solidFill>
              <a:headEnd type="none" w="sm" len="sm"/>
              <a:tailEnd type="none" w="sm" len="sm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66FFFF"/>
                  </a:solidFill>
                </a:rPr>
                <a:t>TCP/IP</a:t>
              </a:r>
            </a:p>
          </p:txBody>
        </p:sp>
      </p:grpSp>
      <p:sp>
        <p:nvSpPr>
          <p:cNvPr id="196654" name="Rectangle 46"/>
          <p:cNvSpPr>
            <a:spLocks noChangeArrowheads="1"/>
          </p:cNvSpPr>
          <p:nvPr/>
        </p:nvSpPr>
        <p:spPr bwMode="auto">
          <a:xfrm>
            <a:off x="2189163" y="4689475"/>
            <a:ext cx="1905000" cy="287338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dirty="0">
                <a:solidFill>
                  <a:srgbClr val="92D050"/>
                </a:solidFill>
                <a:latin typeface="Verdana" pitchFamily="34" charset="0"/>
              </a:rPr>
              <a:t>Hi, Bob, what’s up?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7618422" y="5619005"/>
            <a:ext cx="575799" cy="276999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s up?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6915158" y="5619005"/>
            <a:ext cx="492443" cy="276999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>
                <a:solidFill>
                  <a:srgbClr val="92D050"/>
                </a:solidFill>
              </a:rPr>
              <a:t>hat’</a:t>
            </a: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6153150" y="5619005"/>
            <a:ext cx="417102" cy="276999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, W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5592489" y="5619005"/>
            <a:ext cx="389850" cy="276999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92D050"/>
                </a:solidFill>
              </a:rPr>
              <a:t>ob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4867003" y="5619005"/>
            <a:ext cx="495649" cy="276999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Hi, 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73713" y="2270125"/>
            <a:ext cx="3598862" cy="2185988"/>
            <a:chOff x="5573713" y="2270125"/>
            <a:chExt cx="3598862" cy="2185988"/>
          </a:xfrm>
        </p:grpSpPr>
        <p:grpSp>
          <p:nvGrpSpPr>
            <p:cNvPr id="196613" name="Group 5"/>
            <p:cNvGrpSpPr>
              <a:grpSpLocks/>
            </p:cNvGrpSpPr>
            <p:nvPr/>
          </p:nvGrpSpPr>
          <p:grpSpPr bwMode="auto">
            <a:xfrm>
              <a:off x="5573713" y="2270125"/>
              <a:ext cx="3598862" cy="2185988"/>
              <a:chOff x="3511" y="1430"/>
              <a:chExt cx="2267" cy="1377"/>
            </a:xfrm>
          </p:grpSpPr>
          <p:graphicFrame>
            <p:nvGraphicFramePr>
              <p:cNvPr id="19661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8412744"/>
                  </p:ext>
                </p:extLst>
              </p:nvPr>
            </p:nvGraphicFramePr>
            <p:xfrm>
              <a:off x="3511" y="1765"/>
              <a:ext cx="2267" cy="10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2" name="Document" r:id="rId4" imgW="3334216" imgH="1546975" progId="Word.Document.8">
                      <p:embed/>
                    </p:oleObj>
                  </mc:Choice>
                  <mc:Fallback>
                    <p:oleObj name="Document" r:id="rId4" imgW="3334216" imgH="1546975" progId="Word.Document.8">
                      <p:embed/>
                      <p:pic>
                        <p:nvPicPr>
                          <p:cNvPr id="196614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1" y="1765"/>
                            <a:ext cx="2267" cy="10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6615" name="Text Box 7"/>
              <p:cNvSpPr txBox="1">
                <a:spLocks noChangeArrowheads="1"/>
              </p:cNvSpPr>
              <p:nvPr/>
            </p:nvSpPr>
            <p:spPr bwMode="auto">
              <a:xfrm>
                <a:off x="3954" y="1430"/>
                <a:ext cx="958" cy="2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DNS Server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15000" y="3103602"/>
              <a:ext cx="1371600" cy="553998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Alice.com</a:t>
              </a:r>
              <a:b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Bob.edu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/>
      <p:bldP spid="196616" grpId="0" animBg="1"/>
      <p:bldP spid="196618" grpId="0"/>
      <p:bldP spid="196654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Resolution in DNS</a:t>
            </a:r>
            <a:br>
              <a:rPr lang="en-US" dirty="0"/>
            </a:br>
            <a:r>
              <a:rPr lang="en-US" dirty="0"/>
              <a:t>two other schematics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6286-DE59-4E47-85E3-B02BF0FC7E2E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413698" name="Picture 2" descr="http://elechub.com/wp-content/uploads/2008/06/d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98" y="704846"/>
            <a:ext cx="3202696" cy="61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0" name="Picture 4" descr="http://uw714doc.sco.com/en/NET_tcpip/graphics/DNS_que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54" y="1882589"/>
            <a:ext cx="4491321" cy="39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38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900954" y="5707206"/>
            <a:ext cx="1878013" cy="469900"/>
          </a:xfrm>
          <a:prstGeom prst="actionButtonBlank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Another explanation</a:t>
            </a:r>
          </a:p>
        </p:txBody>
      </p:sp>
    </p:spTree>
    <p:extLst>
      <p:ext uri="{BB962C8B-B14F-4D97-AF65-F5344CB8AC3E}">
        <p14:creationId xmlns:p14="http://schemas.microsoft.com/office/powerpoint/2010/main" val="21805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find these servers and these locations?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34D04-4826-4F96-AA33-8E1ACDF13F15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2"/>
            <a:ext cx="4343400" cy="740885"/>
          </a:xfr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90000" rIns="90000" bIns="90000" rtlCol="0">
            <a:spAutoFit/>
          </a:bodyPr>
          <a:lstStyle/>
          <a:p>
            <a:r>
              <a:rPr lang="en-US" sz="1400" dirty="0"/>
              <a:t>We can use our tools, such as </a:t>
            </a:r>
            <a:r>
              <a:rPr lang="en-US" sz="1400" dirty="0" err="1"/>
              <a:t>traceroute</a:t>
            </a:r>
            <a:endParaRPr lang="en-US" sz="1400" dirty="0"/>
          </a:p>
          <a:p>
            <a:pPr algn="r"/>
            <a:r>
              <a:rPr lang="en-US" sz="1400" dirty="0"/>
              <a:t>Either using Unix tools on our server</a:t>
            </a:r>
          </a:p>
        </p:txBody>
      </p:sp>
      <p:pic>
        <p:nvPicPr>
          <p:cNvPr id="197642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86510" y="2056892"/>
            <a:ext cx="3657600" cy="308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" y="2895600"/>
            <a:ext cx="3657600" cy="308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these servers and who is behind these locations?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DAA11-4668-46E4-86F5-9FA01CB1E2A1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pic>
        <p:nvPicPr>
          <p:cNvPr id="415753" name="Picture 9" descr="tracerou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24597" y="709606"/>
            <a:ext cx="3657600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traceroute_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597" y="3512961"/>
            <a:ext cx="3657600" cy="334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657600" cy="352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1371600"/>
            <a:ext cx="4343400" cy="109893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90000" rIns="90000" bIns="90000" rtlCol="0">
            <a:sp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SzPct val="85000"/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SzPct val="85000"/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SzPct val="90000"/>
              <a:buFont typeface="Arial" pitchFamily="34" charset="0"/>
              <a:buChar char="•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rgbClr val="FFFF00"/>
              </a:buClr>
              <a:buSzPct val="100000"/>
              <a:buFont typeface="Arial" pitchFamily="34" charset="0"/>
              <a:buChar char="•"/>
              <a:defRPr sz="105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We can use our tools, such as</a:t>
            </a:r>
          </a:p>
          <a:p>
            <a:pPr lvl="1" indent="0">
              <a:buNone/>
            </a:pPr>
            <a:r>
              <a:rPr lang="en-US" sz="1200" dirty="0" err="1"/>
              <a:t>whois</a:t>
            </a:r>
            <a:endParaRPr lang="en-US" sz="1200" dirty="0"/>
          </a:p>
          <a:p>
            <a:pPr lvl="1" indent="0">
              <a:buNone/>
            </a:pPr>
            <a:r>
              <a:rPr lang="en-US" sz="1200" dirty="0" err="1"/>
              <a:t>traceroute</a:t>
            </a:r>
            <a:endParaRPr lang="en-US" sz="1200" dirty="0"/>
          </a:p>
          <a:p>
            <a:pPr marL="0" indent="0" algn="r">
              <a:buNone/>
            </a:pPr>
            <a:r>
              <a:rPr lang="en-US" sz="1400" dirty="0">
                <a:solidFill>
                  <a:srgbClr val="FFFF00"/>
                </a:solidFill>
              </a:rPr>
              <a:t>or web based tools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409076" y="6166807"/>
            <a:ext cx="6528095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However, the later work on </a:t>
            </a:r>
            <a:r>
              <a:rPr lang="en-US" sz="1200" dirty="0" err="1"/>
              <a:t>Internetting</a:t>
            </a:r>
            <a:r>
              <a:rPr lang="en-US" sz="1200" dirty="0"/>
              <a:t> did emphasize robustness and survivability, </a:t>
            </a:r>
            <a:br>
              <a:rPr lang="en-US" sz="1200" dirty="0"/>
            </a:br>
            <a:r>
              <a:rPr lang="en-US" sz="1200" dirty="0"/>
              <a:t>including the capability to withstand losses of large portions of the underlying networks.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...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6085-624E-4D8B-AC65-D567222021D2}" type="datetime1">
              <a:rPr lang="en-US" smtClean="0"/>
              <a:pPr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7105" y="770263"/>
            <a:ext cx="8870115" cy="276999"/>
          </a:xfr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A RAND study led to the myth that the ARPANET was somehow related to building a network resistant to nuclear war</a:t>
            </a:r>
          </a:p>
        </p:txBody>
      </p:sp>
      <p:pic>
        <p:nvPicPr>
          <p:cNvPr id="330759" name="Picture 7" descr="arpanet_the_ide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33901" y="1371602"/>
            <a:ext cx="3657600" cy="4522787"/>
          </a:xfrm>
          <a:noFill/>
          <a:ln/>
        </p:spPr>
      </p:pic>
      <p:pic>
        <p:nvPicPr>
          <p:cNvPr id="33076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478789"/>
            <a:ext cx="4787900" cy="325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4894325"/>
            <a:ext cx="544315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 2" pitchFamily="18" charset="2"/>
              <a:buChar char=""/>
              <a:defRPr sz="18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200" b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This was never true of the ARPANET, </a:t>
            </a:r>
            <a:br>
              <a:rPr lang="en-US" sz="1200" dirty="0"/>
            </a:br>
            <a:r>
              <a:rPr lang="en-US" sz="1200" dirty="0"/>
              <a:t>only the unrelated RAND study on secure voice considered nuclear war.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but that’s for you to try out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 your own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B4588-C4A1-489F-9924-33EB438514E3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unitedstates_ref802634_1999"/>
          <p:cNvPicPr>
            <a:picLocks noChangeAspect="1" noChangeArrowheads="1"/>
          </p:cNvPicPr>
          <p:nvPr/>
        </p:nvPicPr>
        <p:blipFill>
          <a:blip r:embed="rId2" cstate="print"/>
          <a:srcRect t="1756" b="19620"/>
          <a:stretch>
            <a:fillRect/>
          </a:stretch>
        </p:blipFill>
        <p:spPr bwMode="auto">
          <a:xfrm>
            <a:off x="1554482" y="1931988"/>
            <a:ext cx="4568825" cy="476091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Remember Fort Lee AFS, Virginia?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A87F-505C-4F8B-BDF9-E6DE7C8D72C9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sp>
        <p:nvSpPr>
          <p:cNvPr id="161795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284915" y="5616577"/>
            <a:ext cx="322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life in a SAGE blockhouse</a:t>
            </a:r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5397500" y="5226050"/>
            <a:ext cx="107950" cy="101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616327" y="4968875"/>
            <a:ext cx="2079625" cy="1549400"/>
            <a:chOff x="2278" y="3130"/>
            <a:chExt cx="1310" cy="9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797" name="AutoShape 5"/>
            <p:cNvSpPr>
              <a:spLocks noChangeArrowheads="1"/>
            </p:cNvSpPr>
            <p:nvPr/>
          </p:nvSpPr>
          <p:spPr bwMode="auto">
            <a:xfrm>
              <a:off x="3148" y="3672"/>
              <a:ext cx="56" cy="56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AutoShape 6"/>
            <p:cNvSpPr>
              <a:spLocks noChangeArrowheads="1"/>
            </p:cNvSpPr>
            <p:nvPr/>
          </p:nvSpPr>
          <p:spPr bwMode="auto">
            <a:xfrm>
              <a:off x="3272" y="3344"/>
              <a:ext cx="56" cy="56"/>
            </a:xfrm>
            <a:prstGeom prst="flowChartDecision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1800" name="AutoShape 8"/>
            <p:cNvCxnSpPr>
              <a:cxnSpLocks noChangeShapeType="1"/>
              <a:stCxn id="161804" idx="3"/>
              <a:endCxn id="161797" idx="1"/>
            </p:cNvCxnSpPr>
            <p:nvPr/>
          </p:nvCxnSpPr>
          <p:spPr bwMode="auto">
            <a:xfrm flipV="1">
              <a:off x="2306" y="3700"/>
              <a:ext cx="842" cy="2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61801" name="AutoShape 9"/>
            <p:cNvCxnSpPr>
              <a:cxnSpLocks noChangeShapeType="1"/>
              <a:stCxn id="161805" idx="3"/>
              <a:endCxn id="161797" idx="1"/>
            </p:cNvCxnSpPr>
            <p:nvPr/>
          </p:nvCxnSpPr>
          <p:spPr bwMode="auto">
            <a:xfrm flipV="1">
              <a:off x="2520" y="3700"/>
              <a:ext cx="628" cy="26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61802" name="AutoShape 10"/>
            <p:cNvCxnSpPr>
              <a:cxnSpLocks noChangeShapeType="1"/>
              <a:stCxn id="161806" idx="3"/>
              <a:endCxn id="161797" idx="1"/>
            </p:cNvCxnSpPr>
            <p:nvPr/>
          </p:nvCxnSpPr>
          <p:spPr bwMode="auto">
            <a:xfrm flipV="1">
              <a:off x="2952" y="3700"/>
              <a:ext cx="196" cy="16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61803" name="AutoShape 11"/>
            <p:cNvCxnSpPr>
              <a:cxnSpLocks noChangeShapeType="1"/>
              <a:stCxn id="161797" idx="3"/>
              <a:endCxn id="161809" idx="1"/>
            </p:cNvCxnSpPr>
            <p:nvPr/>
          </p:nvCxnSpPr>
          <p:spPr bwMode="auto">
            <a:xfrm>
              <a:off x="3204" y="3700"/>
              <a:ext cx="64" cy="4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161804" name="AutoShape 12"/>
            <p:cNvSpPr>
              <a:spLocks noChangeArrowheads="1"/>
            </p:cNvSpPr>
            <p:nvPr/>
          </p:nvSpPr>
          <p:spPr bwMode="auto">
            <a:xfrm>
              <a:off x="2278" y="3940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AutoShape 13"/>
            <p:cNvSpPr>
              <a:spLocks noChangeArrowheads="1"/>
            </p:cNvSpPr>
            <p:nvPr/>
          </p:nvSpPr>
          <p:spPr bwMode="auto">
            <a:xfrm>
              <a:off x="2492" y="3934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AutoShape 14"/>
            <p:cNvSpPr>
              <a:spLocks noChangeArrowheads="1"/>
            </p:cNvSpPr>
            <p:nvPr/>
          </p:nvSpPr>
          <p:spPr bwMode="auto">
            <a:xfrm>
              <a:off x="2924" y="3838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AutoShape 15"/>
            <p:cNvSpPr>
              <a:spLocks noChangeArrowheads="1"/>
            </p:cNvSpPr>
            <p:nvPr/>
          </p:nvSpPr>
          <p:spPr bwMode="auto">
            <a:xfrm>
              <a:off x="3360" y="4050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1808" name="AutoShape 16"/>
            <p:cNvCxnSpPr>
              <a:cxnSpLocks noChangeShapeType="1"/>
              <a:stCxn id="161807" idx="1"/>
              <a:endCxn id="161797" idx="2"/>
            </p:cNvCxnSpPr>
            <p:nvPr/>
          </p:nvCxnSpPr>
          <p:spPr bwMode="auto">
            <a:xfrm flipH="1" flipV="1">
              <a:off x="3176" y="3728"/>
              <a:ext cx="184" cy="35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161809" name="AutoShape 17"/>
            <p:cNvSpPr>
              <a:spLocks noChangeArrowheads="1"/>
            </p:cNvSpPr>
            <p:nvPr/>
          </p:nvSpPr>
          <p:spPr bwMode="auto">
            <a:xfrm>
              <a:off x="3268" y="3716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0" name="AutoShape 18"/>
            <p:cNvSpPr>
              <a:spLocks noChangeArrowheads="1"/>
            </p:cNvSpPr>
            <p:nvPr/>
          </p:nvSpPr>
          <p:spPr bwMode="auto">
            <a:xfrm>
              <a:off x="3342" y="3604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1811" name="AutoShape 19"/>
            <p:cNvCxnSpPr>
              <a:cxnSpLocks noChangeShapeType="1"/>
              <a:stCxn id="161797" idx="3"/>
              <a:endCxn id="161810" idx="1"/>
            </p:cNvCxnSpPr>
            <p:nvPr/>
          </p:nvCxnSpPr>
          <p:spPr bwMode="auto">
            <a:xfrm flipV="1">
              <a:off x="3204" y="3632"/>
              <a:ext cx="138" cy="6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61812" name="AutoShape 20"/>
            <p:cNvCxnSpPr>
              <a:cxnSpLocks noChangeShapeType="1"/>
              <a:stCxn id="161797" idx="0"/>
              <a:endCxn id="161798" idx="2"/>
            </p:cNvCxnSpPr>
            <p:nvPr/>
          </p:nvCxnSpPr>
          <p:spPr bwMode="auto">
            <a:xfrm flipV="1">
              <a:off x="3176" y="3400"/>
              <a:ext cx="124" cy="27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161813" name="AutoShape 21"/>
            <p:cNvSpPr>
              <a:spLocks noChangeArrowheads="1"/>
            </p:cNvSpPr>
            <p:nvPr/>
          </p:nvSpPr>
          <p:spPr bwMode="auto">
            <a:xfrm>
              <a:off x="3428" y="3494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1814" name="AutoShape 22"/>
            <p:cNvCxnSpPr>
              <a:cxnSpLocks noChangeShapeType="1"/>
              <a:stCxn id="161813" idx="1"/>
              <a:endCxn id="161798" idx="2"/>
            </p:cNvCxnSpPr>
            <p:nvPr/>
          </p:nvCxnSpPr>
          <p:spPr bwMode="auto">
            <a:xfrm flipH="1" flipV="1">
              <a:off x="3300" y="3400"/>
              <a:ext cx="128" cy="12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161815" name="AutoShape 23"/>
            <p:cNvSpPr>
              <a:spLocks noChangeArrowheads="1"/>
            </p:cNvSpPr>
            <p:nvPr/>
          </p:nvSpPr>
          <p:spPr bwMode="auto">
            <a:xfrm>
              <a:off x="3532" y="3130"/>
              <a:ext cx="56" cy="56"/>
            </a:xfrm>
            <a:prstGeom prst="moo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1816" name="AutoShape 24"/>
            <p:cNvCxnSpPr>
              <a:cxnSpLocks noChangeShapeType="1"/>
              <a:stCxn id="161815" idx="1"/>
              <a:endCxn id="161798" idx="0"/>
            </p:cNvCxnSpPr>
            <p:nvPr/>
          </p:nvCxnSpPr>
          <p:spPr bwMode="auto">
            <a:xfrm flipH="1">
              <a:off x="3300" y="3158"/>
              <a:ext cx="232" cy="18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041900" y="5327650"/>
            <a:ext cx="376238" cy="501650"/>
            <a:chOff x="3176" y="3356"/>
            <a:chExt cx="237" cy="316"/>
          </a:xfrm>
        </p:grpSpPr>
        <p:cxnSp>
          <p:nvCxnSpPr>
            <p:cNvPr id="161818" name="AutoShape 26"/>
            <p:cNvCxnSpPr>
              <a:cxnSpLocks noChangeShapeType="1"/>
              <a:stCxn id="161799" idx="2"/>
              <a:endCxn id="161798" idx="3"/>
            </p:cNvCxnSpPr>
            <p:nvPr/>
          </p:nvCxnSpPr>
          <p:spPr bwMode="auto">
            <a:xfrm flipH="1">
              <a:off x="3328" y="3356"/>
              <a:ext cx="85" cy="16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1819" name="AutoShape 27"/>
            <p:cNvCxnSpPr>
              <a:cxnSpLocks noChangeShapeType="1"/>
              <a:stCxn id="161799" idx="2"/>
              <a:endCxn id="161797" idx="0"/>
            </p:cNvCxnSpPr>
            <p:nvPr/>
          </p:nvCxnSpPr>
          <p:spPr bwMode="auto">
            <a:xfrm flipH="1">
              <a:off x="3176" y="3356"/>
              <a:ext cx="237" cy="316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61820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5775" y="1341440"/>
            <a:ext cx="428625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813300" y="5099050"/>
            <a:ext cx="628650" cy="990600"/>
            <a:chOff x="3032" y="3212"/>
            <a:chExt cx="396" cy="624"/>
          </a:xfr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1822" name="AutoShape 30"/>
            <p:cNvSpPr>
              <a:spLocks noChangeArrowheads="1"/>
            </p:cNvSpPr>
            <p:nvPr/>
          </p:nvSpPr>
          <p:spPr bwMode="auto">
            <a:xfrm>
              <a:off x="3032" y="3548"/>
              <a:ext cx="288" cy="288"/>
            </a:xfrm>
            <a:custGeom>
              <a:avLst/>
              <a:gdLst>
                <a:gd name="G0" fmla="+- 2250 0 0"/>
                <a:gd name="G1" fmla="+- 21600 0 2250"/>
                <a:gd name="G2" fmla="+- 21600 0 225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50" y="10800"/>
                  </a:moveTo>
                  <a:cubicBezTo>
                    <a:pt x="2250" y="15522"/>
                    <a:pt x="6078" y="19350"/>
                    <a:pt x="10800" y="19350"/>
                  </a:cubicBezTo>
                  <a:cubicBezTo>
                    <a:pt x="15522" y="19350"/>
                    <a:pt x="19350" y="15522"/>
                    <a:pt x="19350" y="10800"/>
                  </a:cubicBezTo>
                  <a:cubicBezTo>
                    <a:pt x="19350" y="6078"/>
                    <a:pt x="15522" y="2250"/>
                    <a:pt x="10800" y="2250"/>
                  </a:cubicBezTo>
                  <a:cubicBezTo>
                    <a:pt x="6078" y="2250"/>
                    <a:pt x="2250" y="6078"/>
                    <a:pt x="2250" y="1080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AutoShape 31"/>
            <p:cNvSpPr>
              <a:spLocks noChangeArrowheads="1"/>
            </p:cNvSpPr>
            <p:nvPr/>
          </p:nvSpPr>
          <p:spPr bwMode="auto">
            <a:xfrm>
              <a:off x="3140" y="3212"/>
              <a:ext cx="288" cy="288"/>
            </a:xfrm>
            <a:custGeom>
              <a:avLst/>
              <a:gdLst>
                <a:gd name="G0" fmla="+- 2250 0 0"/>
                <a:gd name="G1" fmla="+- 21600 0 2250"/>
                <a:gd name="G2" fmla="+- 21600 0 225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250" y="10800"/>
                  </a:moveTo>
                  <a:cubicBezTo>
                    <a:pt x="2250" y="15522"/>
                    <a:pt x="6078" y="19350"/>
                    <a:pt x="10800" y="19350"/>
                  </a:cubicBezTo>
                  <a:cubicBezTo>
                    <a:pt x="15522" y="19350"/>
                    <a:pt x="19350" y="15522"/>
                    <a:pt x="19350" y="10800"/>
                  </a:cubicBezTo>
                  <a:cubicBezTo>
                    <a:pt x="19350" y="6078"/>
                    <a:pt x="15522" y="2250"/>
                    <a:pt x="10800" y="2250"/>
                  </a:cubicBezTo>
                  <a:cubicBezTo>
                    <a:pt x="6078" y="2250"/>
                    <a:pt x="2250" y="6078"/>
                    <a:pt x="2250" y="1080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38" name="Picture 2" descr="The Subsector Command Post (&quot;blue room&quot;) had personnel on the DC's 3rd floor and a Display and Warning Light System for the operator environment, e.g., Large Board Projection Equipment projecting from the 4th floor[5] (top, Cape Cod shown on 3rd/4th floor wall)[where?] and Command Post Digital Display Desk[51] (center, with operator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02" y="667099"/>
            <a:ext cx="3002373" cy="38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dvanced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en-US" dirty="0"/>
              <a:t>esearch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/>
              <a:t>rojects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gency </a:t>
            </a:r>
            <a:r>
              <a:rPr lang="en-US" dirty="0">
                <a:solidFill>
                  <a:srgbClr val="FFFF00"/>
                </a:solidFill>
              </a:rPr>
              <a:t>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33600" y="2674938"/>
            <a:ext cx="4845050" cy="2982912"/>
            <a:chOff x="1329" y="1685"/>
            <a:chExt cx="3052" cy="1879"/>
          </a:xfrm>
          <a:effectLst/>
        </p:grpSpPr>
        <p:pic>
          <p:nvPicPr>
            <p:cNvPr id="160772" name="Picture 4" descr="pres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29" y="1685"/>
              <a:ext cx="3052" cy="187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0776" name="Oval 8"/>
            <p:cNvSpPr>
              <a:spLocks noChangeArrowheads="1"/>
            </p:cNvSpPr>
            <p:nvPr/>
          </p:nvSpPr>
          <p:spPr bwMode="auto">
            <a:xfrm rot="-1798456">
              <a:off x="1639" y="2338"/>
              <a:ext cx="149" cy="551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14090" y="1934844"/>
            <a:ext cx="4545013" cy="3275013"/>
            <a:chOff x="2897" y="1265"/>
            <a:chExt cx="2863" cy="2063"/>
          </a:xfrm>
        </p:grpSpPr>
        <p:pic>
          <p:nvPicPr>
            <p:cNvPr id="16077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7" y="1265"/>
              <a:ext cx="2395" cy="13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0774" name="Text Box 6"/>
            <p:cNvSpPr txBox="1">
              <a:spLocks noChangeArrowheads="1"/>
            </p:cNvSpPr>
            <p:nvPr/>
          </p:nvSpPr>
          <p:spPr bwMode="auto">
            <a:xfrm>
              <a:off x="4474" y="2688"/>
              <a:ext cx="1286" cy="64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 record of the first message ever sent over the ARPANET; it took place at 10:30PM on October 29, 1969. </a:t>
              </a: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1842247" y="1237131"/>
            <a:ext cx="3969356" cy="3405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400" dirty="0"/>
              <a:t>ARPA managed (and funded) for 15+ years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Steady growth - 1972</a:t>
            </a:r>
            <a:endParaRPr lang="en-US" dirty="0"/>
          </a:p>
        </p:txBody>
      </p:sp>
      <p:pic>
        <p:nvPicPr>
          <p:cNvPr id="337926" name="Picture 6" descr="arpanet_growt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3569" y="1308102"/>
            <a:ext cx="5238750" cy="488632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230A-5277-4955-AD1B-76926AEE5BED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Steady growth - 1977</a:t>
            </a:r>
            <a:endParaRPr lang="en-US" dirty="0"/>
          </a:p>
        </p:txBody>
      </p:sp>
      <p:pic>
        <p:nvPicPr>
          <p:cNvPr id="33280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2412" y="1021971"/>
            <a:ext cx="7621064" cy="54585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30D7-3AA9-4BFC-8F43-7AD35B7A2EE3}" type="datetime1">
              <a:rPr lang="en-US" smtClean="0"/>
              <a:t>2017-07-14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Information Tools - Network of Networks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.161.intro.pptx" id="{17E29CD3-75E5-45F3-A335-95DBFE6F6331}" vid="{E188D4CC-686D-4DAC-B9A4-C026486F83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1684</Words>
  <Application>Microsoft Office PowerPoint</Application>
  <PresentationFormat>On-screen Show (4:3)</PresentationFormat>
  <Paragraphs>355</Paragraphs>
  <Slides>50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Century Gothic</vt:lpstr>
      <vt:lpstr>Courier New</vt:lpstr>
      <vt:lpstr>MetaCorrespondence</vt:lpstr>
      <vt:lpstr>Times New Roman</vt:lpstr>
      <vt:lpstr>Trebuchet MS</vt:lpstr>
      <vt:lpstr>Verdana</vt:lpstr>
      <vt:lpstr>Wingdings 2</vt:lpstr>
      <vt:lpstr>Wingdings 3</vt:lpstr>
      <vt:lpstr>Ion</vt:lpstr>
      <vt:lpstr>Clip</vt:lpstr>
      <vt:lpstr>Document</vt:lpstr>
      <vt:lpstr>The Internet</vt:lpstr>
      <vt:lpstr>Based on standards</vt:lpstr>
      <vt:lpstr>Remember the model</vt:lpstr>
      <vt:lpstr>The TCP/IP Standard Model</vt:lpstr>
      <vt:lpstr>History ...</vt:lpstr>
      <vt:lpstr>Remember Fort Lee AFS, Virginia?</vt:lpstr>
      <vt:lpstr>Advanced Research Projects Agency Net</vt:lpstr>
      <vt:lpstr>Steady growth - 1972</vt:lpstr>
      <vt:lpstr>Steady growth - 1977</vt:lpstr>
      <vt:lpstr>Steady growth - 1980</vt:lpstr>
      <vt:lpstr>NSF took over - 1986</vt:lpstr>
      <vt:lpstr>1994 - NSF ceased direct support</vt:lpstr>
      <vt:lpstr>2009 – user growth expanding</vt:lpstr>
      <vt:lpstr>2009 – user growth expanding</vt:lpstr>
      <vt:lpstr>2009+ – connectivity connects</vt:lpstr>
      <vt:lpstr>2009+ – connectivity connects</vt:lpstr>
      <vt:lpstr>2009+ – connectivity connects</vt:lpstr>
      <vt:lpstr>What’s going on now?</vt:lpstr>
      <vt:lpstr>What’s going on now? Lots of stuff</vt:lpstr>
      <vt:lpstr>But why did it grow so?</vt:lpstr>
      <vt:lpstr>Some of these are key</vt:lpstr>
      <vt:lpstr>Servers, again</vt:lpstr>
      <vt:lpstr>Servers, again – over time</vt:lpstr>
      <vt:lpstr>Servers, again</vt:lpstr>
      <vt:lpstr>Servers, again</vt:lpstr>
      <vt:lpstr>Ports</vt:lpstr>
      <vt:lpstr>Clients, again</vt:lpstr>
      <vt:lpstr>Clients, again</vt:lpstr>
      <vt:lpstr>Clients, again</vt:lpstr>
      <vt:lpstr>Clients, again</vt:lpstr>
      <vt:lpstr>Let’s use the web as an example</vt:lpstr>
      <vt:lpstr>How do you know what to ask for?</vt:lpstr>
      <vt:lpstr>Anatomy of a URL  [Uniform  or Universal Resource Locator]</vt:lpstr>
      <vt:lpstr>URLs go to file locations: IP addresses go to servers </vt:lpstr>
      <vt:lpstr>Anatomy of a URL  [Uniform  or Universal Resource Locator]</vt:lpstr>
      <vt:lpstr>Domain Name System</vt:lpstr>
      <vt:lpstr>Naming vs. Addressing</vt:lpstr>
      <vt:lpstr>How does Alice find Bob?</vt:lpstr>
      <vt:lpstr>Why Names?</vt:lpstr>
      <vt:lpstr>The Domain Name System (DNS)</vt:lpstr>
      <vt:lpstr>DNS Example</vt:lpstr>
      <vt:lpstr>A Sample DNS Hierarchy</vt:lpstr>
      <vt:lpstr>The Top level DNS hierarchy</vt:lpstr>
      <vt:lpstr>Let’s see how it works</vt:lpstr>
      <vt:lpstr>Suppose Alice talks to Bob ...</vt:lpstr>
      <vt:lpstr>Name Resolution in DNS</vt:lpstr>
      <vt:lpstr>Name Resolution in DNS two other schematics</vt:lpstr>
      <vt:lpstr>How do we find these servers and these locations?</vt:lpstr>
      <vt:lpstr>How do we find these servers and who is behind these locations?</vt:lpstr>
      <vt:lpstr>but that’s for you to try out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INLS261/461 Intro</dc:title>
  <dc:creator>R.E. Bergquist</dc:creator>
  <cp:lastModifiedBy>Ron Bergquist</cp:lastModifiedBy>
  <cp:revision>77</cp:revision>
  <dcterms:created xsi:type="dcterms:W3CDTF">2013-06-26T13:40:12Z</dcterms:created>
  <dcterms:modified xsi:type="dcterms:W3CDTF">2017-07-15T00:20:10Z</dcterms:modified>
</cp:coreProperties>
</file>