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12" r:id="rId11"/>
    <p:sldId id="347" r:id="rId12"/>
    <p:sldId id="348" r:id="rId13"/>
    <p:sldId id="349" r:id="rId14"/>
    <p:sldId id="350" r:id="rId15"/>
    <p:sldId id="351" r:id="rId16"/>
    <p:sldId id="352" r:id="rId17"/>
    <p:sldId id="359" r:id="rId18"/>
    <p:sldId id="360" r:id="rId19"/>
    <p:sldId id="353" r:id="rId20"/>
    <p:sldId id="354" r:id="rId21"/>
    <p:sldId id="355" r:id="rId22"/>
    <p:sldId id="358" r:id="rId23"/>
    <p:sldId id="356" r:id="rId24"/>
    <p:sldId id="357" r:id="rId25"/>
    <p:sldId id="36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3" autoAdjust="0"/>
    <p:restoredTop sz="72812" autoAdjust="0"/>
  </p:normalViewPr>
  <p:slideViewPr>
    <p:cSldViewPr>
      <p:cViewPr varScale="1">
        <p:scale>
          <a:sx n="86" d="100"/>
          <a:sy n="86" d="100"/>
        </p:scale>
        <p:origin x="15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bases.about.com/library/glossary/bldef-column.htm" TargetMode="External"/><Relationship Id="rId4" Type="http://schemas.openxmlformats.org/officeDocument/2006/relationships/hyperlink" Target="http://databases.about.com/cs/specificproducts/g/table.htm" TargetMode="External"/><Relationship Id="rId5" Type="http://schemas.openxmlformats.org/officeDocument/2006/relationships/hyperlink" Target="http://databases.about.com/library/glossary/bldef-row.htm" TargetMode="External"/><Relationship Id="rId6" Type="http://schemas.openxmlformats.org/officeDocument/2006/relationships/hyperlink" Target="http://databases.about.com/cs/specificproducts/g/column.htm" TargetMode="External"/><Relationship Id="rId7" Type="http://schemas.openxmlformats.org/officeDocument/2006/relationships/hyperlink" Target="http://databases.about.com/library/glossary/bldef-primarykey.htm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99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5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37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8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table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Student_id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Primary key, but street, city and state depends upon Zip. The dependency between zip and other fields is called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transitive dependency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Hence to apply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3NF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we need to move the street, city and state to new table, with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 primary key.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Hence to apply 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3NF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, we need to move the street, city and state to new table, with 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Zip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 as primary key.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23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4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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BookId,BookName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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BookName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Author) 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Author) 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BookName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Author)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10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Database normalization, or data normalization, is a technique to organize the contents of the tables for transactional databases and data warehouses. Normalization is part of successful database design; without normalization, database systems can be inaccurate, slow, and inefficient, and they might not produce the data you expect.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94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Eliminate duplicative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columns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the same table.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separate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tables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each group of related data and identify each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row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with a unique column or set of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columns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(the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primary key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22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0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623 – Database Normalization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Normalization?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 technique to organize </a:t>
            </a:r>
            <a:r>
              <a:rPr lang="en-US" b="1" dirty="0" smtClean="0"/>
              <a:t>“efficiently” </a:t>
            </a:r>
            <a:r>
              <a:rPr lang="en-US" dirty="0" smtClean="0"/>
              <a:t>organize data in a database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667000"/>
            <a:ext cx="8001000" cy="2438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“Efficiently”:</a:t>
            </a:r>
          </a:p>
          <a:p>
            <a:pPr lvl="1"/>
            <a:r>
              <a:rPr lang="en-US" sz="2400" dirty="0" smtClean="0"/>
              <a:t>Eliminating </a:t>
            </a:r>
            <a:r>
              <a:rPr lang="en-US" sz="2400" dirty="0"/>
              <a:t>redundant </a:t>
            </a:r>
            <a:r>
              <a:rPr lang="en-US" sz="2400" dirty="0" smtClean="0"/>
              <a:t>data</a:t>
            </a:r>
          </a:p>
          <a:p>
            <a:pPr lvl="2"/>
            <a:r>
              <a:rPr lang="en-US" sz="2400" dirty="0" smtClean="0"/>
              <a:t>Not storing the same data in more than one table</a:t>
            </a:r>
            <a:endParaRPr lang="en-US" dirty="0" smtClean="0"/>
          </a:p>
          <a:p>
            <a:pPr lvl="1"/>
            <a:r>
              <a:rPr lang="en-US" sz="2400" dirty="0" smtClean="0"/>
              <a:t>Ensuring that functional dependencies make sense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68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72" y="207169"/>
            <a:ext cx="7924800" cy="792162"/>
          </a:xfrm>
        </p:spPr>
        <p:txBody>
          <a:bodyPr/>
          <a:lstStyle/>
          <a:p>
            <a:r>
              <a:rPr lang="en-US" dirty="0" smtClean="0"/>
              <a:t>Without Normalization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15201" y="3733800"/>
            <a:ext cx="207818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64382" y="3276600"/>
            <a:ext cx="207818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79517"/>
              </p:ext>
            </p:extLst>
          </p:nvPr>
        </p:nvGraphicFramePr>
        <p:xfrm>
          <a:off x="529197" y="1460500"/>
          <a:ext cx="734810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861706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student_id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r>
                        <a:rPr lang="en-US" baseline="0" dirty="0" smtClean="0"/>
                        <a:t> Our 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Biology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 Here 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 My 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 Their 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6589" y="3505200"/>
            <a:ext cx="82954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Update Anomaly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To update address of a student who occurs twice or more than twice in a table, we will have to update 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address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column in all the rows, else data will become inconsistent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Insertion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Anomaly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Suppose for a new admission, we have a Student id(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S_id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), name and address of a student but if student has not opted for any subjects yet then we have to insert 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there, leading to Insertion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Anamoly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Deletion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Anomaly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If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student_id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401 has only one subject and temporarily he drops it, when we delete that row, entire student record will be deleted along with it.</a:t>
            </a:r>
            <a:endParaRPr lang="en-US" b="0" i="0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295400"/>
            <a:ext cx="7391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</a:p>
          <a:p>
            <a:pPr fontAlgn="base"/>
            <a:r>
              <a:rPr lang="en-US" dirty="0"/>
              <a:t>Boyce-</a:t>
            </a:r>
            <a:r>
              <a:rPr lang="en-US" dirty="0" err="1"/>
              <a:t>Codd</a:t>
            </a:r>
            <a:r>
              <a:rPr lang="en-US" dirty="0"/>
              <a:t> Normal Form </a:t>
            </a:r>
            <a:r>
              <a:rPr lang="en-US" dirty="0" smtClean="0"/>
              <a:t> (3.5 Normal Form)</a:t>
            </a:r>
            <a:endParaRPr lang="en-US" dirty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Normal Form</a:t>
            </a:r>
            <a:endParaRPr lang="en-US" dirty="0"/>
          </a:p>
        </p:txBody>
      </p:sp>
      <p:pic>
        <p:nvPicPr>
          <p:cNvPr id="2052" name="Picture 4" descr="C:\Users\jasocart\AppData\Local\Microsoft\Windows\Temporary Internet Files\Content.IE5\YF7IL9A4\234934853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02" y="1403508"/>
            <a:ext cx="413998" cy="3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jasocart\AppData\Local\Microsoft\Windows\Temporary Internet Files\Content.IE5\YF7IL9A4\234934853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02" y="1860708"/>
            <a:ext cx="413998" cy="3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jasocart\AppData\Local\Microsoft\Windows\Temporary Internet Files\Content.IE5\YF7IL9A4\234934853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413998" cy="3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82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Every cell in the table is atomic</a:t>
            </a:r>
          </a:p>
          <a:p>
            <a:pPr lvl="1"/>
            <a:r>
              <a:rPr lang="en-US" dirty="0"/>
              <a:t>A cell value cannot be divided further</a:t>
            </a:r>
          </a:p>
          <a:p>
            <a:pPr lvl="1"/>
            <a:r>
              <a:rPr lang="en-US" dirty="0"/>
              <a:t>Seen differently – there are no grouping of information inside a cell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duplicate 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19050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Student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5224790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Does this table violate first normal form?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95400" y="2590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401,</a:t>
                      </a:r>
                      <a:r>
                        <a:rPr lang="en-US" baseline="0" dirty="0" smtClean="0"/>
                        <a:t> 623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550, 823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890,991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770,881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19050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Student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522479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Grades and Classes have multiple rows of data in one column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95400" y="2590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401,</a:t>
                      </a:r>
                      <a:r>
                        <a:rPr lang="en-US" baseline="0" dirty="0" smtClean="0"/>
                        <a:t> 623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550, 823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890,991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770,881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25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1258347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Student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81300" y="541020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Create new rows</a:t>
            </a:r>
            <a:endParaRPr lang="en-US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600200" y="1676399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0124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9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077200" cy="1752600"/>
          </a:xfrm>
        </p:spPr>
        <p:txBody>
          <a:bodyPr/>
          <a:lstStyle/>
          <a:p>
            <a:r>
              <a:rPr lang="en-US" dirty="0"/>
              <a:t>Let R be a relation and X and Y be two sets of </a:t>
            </a:r>
            <a:r>
              <a:rPr lang="en-US" dirty="0" smtClean="0"/>
              <a:t>attributes/properties </a:t>
            </a:r>
            <a:r>
              <a:rPr lang="en-US" dirty="0"/>
              <a:t>in that relation.</a:t>
            </a:r>
          </a:p>
          <a:p>
            <a:r>
              <a:rPr lang="en-US" dirty="0"/>
              <a:t>X </a:t>
            </a:r>
            <a:r>
              <a:rPr lang="en-US" dirty="0" smtClean="0"/>
              <a:t>→ </a:t>
            </a:r>
            <a:r>
              <a:rPr lang="en-US" dirty="0"/>
              <a:t>Y   (X determines Y)  if and only </a:t>
            </a:r>
            <a:r>
              <a:rPr lang="en-US" dirty="0" smtClean="0"/>
              <a:t>if each X value is associated with precisely one Y value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1534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05200"/>
            <a:ext cx="80010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dependency occurs </a:t>
            </a:r>
            <a:r>
              <a:rPr lang="en-US" dirty="0" smtClean="0"/>
              <a:t>when </a:t>
            </a:r>
            <a:r>
              <a:rPr lang="en-US" dirty="0"/>
              <a:t>information stored in the </a:t>
            </a:r>
            <a:r>
              <a:rPr lang="en-US" dirty="0" smtClean="0"/>
              <a:t>same table</a:t>
            </a:r>
            <a:r>
              <a:rPr lang="en-US" dirty="0"/>
              <a:t> </a:t>
            </a:r>
            <a:r>
              <a:rPr lang="en-US" dirty="0" smtClean="0"/>
              <a:t>uniquely </a:t>
            </a:r>
            <a:r>
              <a:rPr lang="en-US" dirty="0"/>
              <a:t>determines other information stored in the same table. </a:t>
            </a:r>
          </a:p>
        </p:txBody>
      </p:sp>
    </p:spTree>
    <p:extLst>
      <p:ext uri="{BB962C8B-B14F-4D97-AF65-F5344CB8AC3E}">
        <p14:creationId xmlns:p14="http://schemas.microsoft.com/office/powerpoint/2010/main" val="2880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Dependencies Examples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466520"/>
              </p:ext>
            </p:extLst>
          </p:nvPr>
        </p:nvGraphicFramePr>
        <p:xfrm>
          <a:off x="457200" y="2279755"/>
          <a:ext cx="7924800" cy="4190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1200"/>
                <a:gridCol w="1790700"/>
                <a:gridCol w="2085561"/>
                <a:gridCol w="2067339"/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SSN (PK)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First Name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Last Name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Age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343-33333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Jack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Doe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21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398-34533</a:t>
                      </a:r>
                      <a:endParaRPr lang="en-US" sz="1800" u="none" strike="noStrike" dirty="0" smtClean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Jane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Doe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25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500-33333</a:t>
                      </a:r>
                      <a:endParaRPr lang="en-US" sz="1800" b="0" i="0" u="none" strike="noStrike" dirty="0" smtClean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Jill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Roy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32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700-33333</a:t>
                      </a:r>
                      <a:endParaRPr lang="en-US" sz="1800" b="0" i="0" u="none" strike="noStrike" dirty="0" smtClean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Jane 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Doe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50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9144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dependency occurs when information stored in the same table uniquely determines other information stored in the same table.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106113" y="6477000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SSN</a:t>
            </a:r>
            <a:r>
              <a:rPr lang="en-US" dirty="0"/>
              <a:t> </a:t>
            </a:r>
            <a:r>
              <a:rPr lang="en-US" dirty="0" smtClean="0"/>
              <a:t>→ Age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733800" y="6477000"/>
            <a:ext cx="3020513" cy="381000"/>
            <a:chOff x="2161087" y="6019800"/>
            <a:chExt cx="3020513" cy="381000"/>
          </a:xfrm>
        </p:grpSpPr>
        <p:sp>
          <p:nvSpPr>
            <p:cNvPr id="7" name="Rectangle 6"/>
            <p:cNvSpPr/>
            <p:nvPr/>
          </p:nvSpPr>
          <p:spPr>
            <a:xfrm>
              <a:off x="2161087" y="6019800"/>
              <a:ext cx="13644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SSN</a:t>
              </a:r>
              <a:r>
                <a:rPr lang="en-US" dirty="0"/>
                <a:t> </a:t>
              </a:r>
              <a:r>
                <a:rPr lang="en-US" dirty="0" smtClean="0"/>
                <a:t>→ FN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17124" y="6031468"/>
              <a:ext cx="13644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SSN</a:t>
              </a:r>
              <a:r>
                <a:rPr lang="en-US" dirty="0"/>
                <a:t> </a:t>
              </a:r>
              <a:r>
                <a:rPr lang="en-US" dirty="0" smtClean="0"/>
                <a:t>→ LN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5294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Table must be in 1</a:t>
            </a:r>
            <a:r>
              <a:rPr lang="en-US" baseline="30000" dirty="0" smtClean="0"/>
              <a:t>st</a:t>
            </a:r>
            <a:r>
              <a:rPr lang="en-US" dirty="0" smtClean="0"/>
              <a:t> Normal </a:t>
            </a:r>
            <a:r>
              <a:rPr lang="en-US" dirty="0" smtClean="0"/>
              <a:t>Form</a:t>
            </a:r>
          </a:p>
          <a:p>
            <a:r>
              <a:rPr lang="en-US" dirty="0" smtClean="0"/>
              <a:t>There must not be any partial dependency on any column on a primary key: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only</a:t>
            </a:r>
            <a:r>
              <a:rPr lang="en-US" dirty="0" smtClean="0"/>
              <a:t> applies for tables with two or more columns as the primary key</a:t>
            </a:r>
            <a:endParaRPr lang="en-US" dirty="0" smtClean="0"/>
          </a:p>
          <a:p>
            <a:pPr lvl="1"/>
            <a:r>
              <a:rPr lang="en-US" dirty="0" smtClean="0"/>
              <a:t>Each column in a table that is not part of the primary key must depend upon the entire key</a:t>
            </a:r>
          </a:p>
          <a:p>
            <a:pPr lvl="1"/>
            <a:r>
              <a:rPr lang="en-US" dirty="0" smtClean="0"/>
              <a:t>If any column depends only on one part of the key, the table is </a:t>
            </a:r>
            <a:r>
              <a:rPr lang="en-US" b="1" dirty="0" smtClean="0"/>
              <a:t>NOT</a:t>
            </a:r>
            <a:r>
              <a:rPr lang="en-US" dirty="0" smtClean="0"/>
              <a:t> in 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/>
              <a:t>A </a:t>
            </a:r>
            <a:r>
              <a:rPr lang="en-US" b="1" dirty="0"/>
              <a:t>partial dependency </a:t>
            </a:r>
            <a:r>
              <a:rPr lang="en-US" dirty="0"/>
              <a:t>occurs if some attribute can be removed and the dependency still holds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848600" cy="1066800"/>
          </a:xfrm>
        </p:spPr>
        <p:txBody>
          <a:bodyPr/>
          <a:lstStyle/>
          <a:p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A collection of zero or more </a:t>
            </a:r>
            <a:r>
              <a:rPr lang="en-US" b="1" dirty="0" smtClean="0"/>
              <a:t>distinct</a:t>
            </a:r>
            <a:r>
              <a:rPr lang="en-US" dirty="0" smtClean="0"/>
              <a:t> objects.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62200"/>
            <a:ext cx="8229600" cy="1905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does set theory have to do with databases?</a:t>
            </a:r>
          </a:p>
          <a:p>
            <a:pPr lvl="1"/>
            <a:r>
              <a:rPr lang="en-US" dirty="0" smtClean="0"/>
              <a:t>A record is a set of attribute/property values</a:t>
            </a:r>
          </a:p>
          <a:p>
            <a:pPr lvl="1"/>
            <a:r>
              <a:rPr lang="en-US" dirty="0" smtClean="0"/>
              <a:t>Columns are a set of attributes</a:t>
            </a:r>
          </a:p>
          <a:p>
            <a:pPr lvl="1"/>
            <a:r>
              <a:rPr lang="en-US" dirty="0" smtClean="0"/>
              <a:t>Rows are a set of records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91000"/>
            <a:ext cx="8153400" cy="2133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Conventionally sets are denoted with capital letters</a:t>
            </a:r>
          </a:p>
          <a:p>
            <a:r>
              <a:rPr lang="en-US" dirty="0" smtClean="0"/>
              <a:t>A = {1,2,3}</a:t>
            </a:r>
          </a:p>
          <a:p>
            <a:r>
              <a:rPr lang="en-US" dirty="0" smtClean="0"/>
              <a:t>B = {2,1,5}</a:t>
            </a:r>
          </a:p>
          <a:p>
            <a:r>
              <a:rPr lang="en-US" dirty="0" smtClean="0"/>
              <a:t>C = {red, green, blue}</a:t>
            </a:r>
          </a:p>
        </p:txBody>
      </p:sp>
    </p:spTree>
    <p:extLst>
      <p:ext uri="{BB962C8B-B14F-4D97-AF65-F5344CB8AC3E}">
        <p14:creationId xmlns:p14="http://schemas.microsoft.com/office/powerpoint/2010/main" val="146916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25985"/>
              </p:ext>
            </p:extLst>
          </p:nvPr>
        </p:nvGraphicFramePr>
        <p:xfrm>
          <a:off x="304800" y="1438630"/>
          <a:ext cx="582410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861706"/>
                <a:gridCol w="24384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Name (PK)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(PK)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Biology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95334" y="1074295"/>
            <a:ext cx="2898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Table </a:t>
            </a:r>
            <a:r>
              <a:rPr lang="en-US" dirty="0" smtClean="0"/>
              <a:t>in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/>
              <a:t>Normal </a:t>
            </a:r>
            <a:r>
              <a:rPr lang="en-US" smtClean="0"/>
              <a:t>Form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974931" y="3810000"/>
            <a:ext cx="373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Is this table in 2</a:t>
            </a:r>
            <a:r>
              <a:rPr lang="en-US" baseline="30000" dirty="0" smtClean="0"/>
              <a:t>nd</a:t>
            </a:r>
            <a:r>
              <a:rPr lang="en-US" dirty="0" smtClean="0"/>
              <a:t> Normal Form?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974931" y="4179332"/>
            <a:ext cx="1572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No, why not?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974931" y="4543667"/>
            <a:ext cx="5638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Two rows for Adam that repeat his name and age just so we can see what subjects he’s taking</a:t>
            </a:r>
            <a:r>
              <a:rPr lang="is-IS" dirty="0" smtClean="0"/>
              <a:t>… </a:t>
            </a:r>
            <a:r>
              <a:rPr lang="is-IS" dirty="0" smtClean="0">
                <a:solidFill>
                  <a:srgbClr val="FF0000"/>
                </a:solidFill>
              </a:rPr>
              <a:t>INEFFICIENT USE OF SPACE</a:t>
            </a:r>
          </a:p>
          <a:p>
            <a:pPr marL="342900" indent="-342900"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primary key </a:t>
            </a:r>
            <a:r>
              <a:rPr lang="en-US" dirty="0"/>
              <a:t>is </a:t>
            </a:r>
            <a:r>
              <a:rPr lang="en-US" dirty="0" smtClean="0"/>
              <a:t>{</a:t>
            </a:r>
            <a:r>
              <a:rPr lang="en-US" b="1" dirty="0" smtClean="0"/>
              <a:t>name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b="1" dirty="0" smtClean="0"/>
              <a:t>subject</a:t>
            </a:r>
            <a:r>
              <a:rPr lang="en-US" dirty="0" smtClean="0"/>
              <a:t>}.</a:t>
            </a:r>
            <a:r>
              <a:rPr lang="en-US" dirty="0"/>
              <a:t> </a:t>
            </a:r>
            <a:r>
              <a:rPr lang="en-US" b="1" dirty="0"/>
              <a:t>Age</a:t>
            </a:r>
            <a:r>
              <a:rPr lang="en-US" dirty="0"/>
              <a:t> of Student only depends on </a:t>
            </a:r>
            <a:r>
              <a:rPr lang="en-US" dirty="0" smtClean="0"/>
              <a:t>name</a:t>
            </a:r>
            <a:r>
              <a:rPr lang="en-US" dirty="0"/>
              <a:t> </a:t>
            </a:r>
            <a:endParaRPr lang="is-IS" dirty="0" smtClean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6385330"/>
            <a:ext cx="5418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How do we make this table into 2</a:t>
            </a:r>
            <a:r>
              <a:rPr lang="en-US" baseline="30000" dirty="0" smtClean="0"/>
              <a:t>nd</a:t>
            </a:r>
            <a:r>
              <a:rPr lang="en-US" dirty="0" smtClean="0"/>
              <a:t> normal form?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362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Normal Form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701315"/>
              </p:ext>
            </p:extLst>
          </p:nvPr>
        </p:nvGraphicFramePr>
        <p:xfrm>
          <a:off x="304800" y="1438630"/>
          <a:ext cx="3385706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86170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name (PK)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572479"/>
              </p:ext>
            </p:extLst>
          </p:nvPr>
        </p:nvGraphicFramePr>
        <p:xfrm>
          <a:off x="4419600" y="1438630"/>
          <a:ext cx="39624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4384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name (PK)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(PK)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Biology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66800" y="1069298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Student Table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5175172" y="1066800"/>
            <a:ext cx="2825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CoursesTaken</a:t>
            </a:r>
            <a:r>
              <a:rPr lang="en-US" dirty="0" smtClean="0"/>
              <a:t> table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64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and Non Prime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Prime attribute</a:t>
            </a:r>
            <a:r>
              <a:rPr lang="en-US" dirty="0"/>
              <a:t> is a member of </a:t>
            </a:r>
            <a:r>
              <a:rPr lang="en-US" i="1" dirty="0"/>
              <a:t>some</a:t>
            </a:r>
            <a:r>
              <a:rPr lang="en-US" dirty="0"/>
              <a:t> candidate </a:t>
            </a:r>
            <a:r>
              <a:rPr lang="en-US" dirty="0" smtClean="0"/>
              <a:t>key</a:t>
            </a:r>
          </a:p>
          <a:p>
            <a:pPr marL="0" indent="0">
              <a:buNone/>
            </a:pPr>
            <a:r>
              <a:rPr lang="en-US" dirty="0" smtClean="0"/>
              <a:t>R(</a:t>
            </a:r>
            <a:r>
              <a:rPr lang="en-US" dirty="0" err="1" smtClean="0"/>
              <a:t>BookId</a:t>
            </a:r>
            <a:r>
              <a:rPr lang="en-US" dirty="0"/>
              <a:t>, </a:t>
            </a:r>
            <a:r>
              <a:rPr lang="en-US" dirty="0" err="1"/>
              <a:t>BookName</a:t>
            </a:r>
            <a:r>
              <a:rPr lang="en-US" dirty="0"/>
              <a:t>, Author)</a:t>
            </a:r>
          </a:p>
          <a:p>
            <a:pPr lvl="1"/>
            <a:r>
              <a:rPr lang="en-US" dirty="0" err="1"/>
              <a:t>BookId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BookName,Author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Nonprime attribute</a:t>
            </a:r>
            <a:r>
              <a:rPr lang="en-US" dirty="0"/>
              <a:t> is not a member of </a:t>
            </a:r>
            <a:r>
              <a:rPr lang="en-US" i="1" dirty="0"/>
              <a:t>any</a:t>
            </a:r>
            <a:r>
              <a:rPr lang="en-US" dirty="0"/>
              <a:t> candidate key.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R(</a:t>
            </a:r>
            <a:r>
              <a:rPr lang="en-US" dirty="0" err="1"/>
              <a:t>BookId</a:t>
            </a:r>
            <a:r>
              <a:rPr lang="en-US" dirty="0"/>
              <a:t>, </a:t>
            </a:r>
            <a:r>
              <a:rPr lang="en-US" dirty="0" err="1"/>
              <a:t>BookName</a:t>
            </a:r>
            <a:r>
              <a:rPr lang="en-US" dirty="0"/>
              <a:t>, Author)</a:t>
            </a:r>
          </a:p>
          <a:p>
            <a:r>
              <a:rPr lang="en-US" dirty="0"/>
              <a:t>Author</a:t>
            </a:r>
          </a:p>
          <a:p>
            <a:r>
              <a:rPr lang="en-US" dirty="0" err="1"/>
              <a:t>BookName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2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must be in 2</a:t>
            </a:r>
            <a:r>
              <a:rPr lang="en-US" baseline="30000" dirty="0" smtClean="0"/>
              <a:t>nd</a:t>
            </a:r>
            <a:r>
              <a:rPr lang="en-US" dirty="0" smtClean="0"/>
              <a:t> Normal </a:t>
            </a:r>
            <a:r>
              <a:rPr lang="en-US" dirty="0" smtClean="0"/>
              <a:t>Form</a:t>
            </a:r>
          </a:p>
          <a:p>
            <a:r>
              <a:rPr lang="en-US" dirty="0" smtClean="0"/>
              <a:t>A table is in 3NF if: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very </a:t>
            </a:r>
            <a:r>
              <a:rPr lang="en-US" dirty="0"/>
              <a:t>non-prime attribute of table must be dependent on primary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should not be the case that a non-prime attribute is determined by another non-prime attribute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890124"/>
              </p:ext>
            </p:extLst>
          </p:nvPr>
        </p:nvGraphicFramePr>
        <p:xfrm>
          <a:off x="228601" y="1234441"/>
          <a:ext cx="845819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914400"/>
                <a:gridCol w="762000"/>
                <a:gridCol w="1099457"/>
                <a:gridCol w="1208314"/>
                <a:gridCol w="1208314"/>
                <a:gridCol w="1208314"/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student_id</a:t>
                      </a:r>
                      <a:r>
                        <a:rPr lang="en-US" dirty="0" smtClean="0"/>
                        <a:t> (PK)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1784081"/>
            <a:ext cx="6476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tudent_id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is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PK,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but street, city and state depends upon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zip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1" y="2337293"/>
            <a:ext cx="8458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The dependency between zip and other fields is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called a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transitive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dependency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9265" y="3075634"/>
            <a:ext cx="69173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" charset="0"/>
              </a:rPr>
              <a:t>How do we make this table into 3</a:t>
            </a:r>
            <a:r>
              <a:rPr lang="en-US" baseline="30000" smtClean="0">
                <a:solidFill>
                  <a:srgbClr val="000000"/>
                </a:solidFill>
                <a:latin typeface="Arial" charset="0"/>
              </a:rPr>
              <a:t>rd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 NF?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Normal FORM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078656"/>
              </p:ext>
            </p:extLst>
          </p:nvPr>
        </p:nvGraphicFramePr>
        <p:xfrm>
          <a:off x="228601" y="1234441"/>
          <a:ext cx="494211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914400"/>
                <a:gridCol w="762000"/>
                <a:gridCol w="1208314"/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student_id</a:t>
                      </a:r>
                      <a:r>
                        <a:rPr lang="en-US" dirty="0" smtClean="0"/>
                        <a:t> (PK)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06565"/>
              </p:ext>
            </p:extLst>
          </p:nvPr>
        </p:nvGraphicFramePr>
        <p:xfrm>
          <a:off x="2383972" y="2590800"/>
          <a:ext cx="557348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399"/>
                <a:gridCol w="1099457"/>
                <a:gridCol w="1208314"/>
                <a:gridCol w="1208314"/>
              </a:tblGrid>
              <a:tr h="20320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  <a:r>
                        <a:rPr lang="en-US" baseline="0" dirty="0" smtClean="0"/>
                        <a:t> (PK)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</a:p>
          <a:p>
            <a:pPr lvl="1"/>
            <a:r>
              <a:rPr lang="en-US" dirty="0"/>
              <a:t>{6, 11} = {11, 6} = {11, 6, 6, 11}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{1,2} = {2,1}</a:t>
            </a:r>
          </a:p>
          <a:p>
            <a:pPr lvl="1"/>
            <a:endParaRPr lang="en-US" dirty="0"/>
          </a:p>
          <a:p>
            <a:r>
              <a:rPr lang="en-US" dirty="0" smtClean="0"/>
              <a:t>Membership</a:t>
            </a:r>
          </a:p>
          <a:p>
            <a:pPr lvl="1"/>
            <a:r>
              <a:rPr lang="en-US" dirty="0" smtClean="0"/>
              <a:t>A = {1,2,3,4}</a:t>
            </a:r>
          </a:p>
          <a:p>
            <a:pPr lvl="1"/>
            <a:r>
              <a:rPr lang="en-US" dirty="0" smtClean="0"/>
              <a:t>∈</a:t>
            </a:r>
            <a:r>
              <a:rPr lang="en-US" dirty="0"/>
              <a:t> </a:t>
            </a:r>
            <a:r>
              <a:rPr lang="en-US" dirty="0" smtClean="0"/>
              <a:t>= member of</a:t>
            </a:r>
          </a:p>
          <a:p>
            <a:pPr lvl="2"/>
            <a:r>
              <a:rPr lang="en-US" dirty="0"/>
              <a:t>4 ∈ </a:t>
            </a:r>
            <a:r>
              <a:rPr lang="en-US" i="1" dirty="0" smtClean="0"/>
              <a:t>A</a:t>
            </a:r>
            <a:r>
              <a:rPr lang="en-US" dirty="0" smtClean="0"/>
              <a:t>, 1 </a:t>
            </a:r>
            <a:r>
              <a:rPr lang="en-US" dirty="0"/>
              <a:t>∈ </a:t>
            </a:r>
            <a:r>
              <a:rPr lang="en-US" i="1" dirty="0" smtClean="0"/>
              <a:t>A, </a:t>
            </a:r>
            <a:r>
              <a:rPr lang="en-US" dirty="0" smtClean="0"/>
              <a:t>3 </a:t>
            </a:r>
            <a:r>
              <a:rPr lang="en-US" dirty="0"/>
              <a:t>∈ </a:t>
            </a:r>
            <a:r>
              <a:rPr lang="en-US" i="1" dirty="0" smtClean="0"/>
              <a:t>A, </a:t>
            </a:r>
            <a:r>
              <a:rPr lang="en-US" dirty="0" smtClean="0"/>
              <a:t>2 </a:t>
            </a:r>
            <a:r>
              <a:rPr lang="en-US" dirty="0"/>
              <a:t>∈ </a:t>
            </a:r>
            <a:r>
              <a:rPr lang="en-US" i="1" dirty="0" smtClean="0"/>
              <a:t>A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∉ = not a member of</a:t>
            </a:r>
            <a:endParaRPr lang="en-US" dirty="0"/>
          </a:p>
          <a:p>
            <a:pPr lvl="2"/>
            <a:r>
              <a:rPr lang="en-US" dirty="0" smtClean="0"/>
              <a:t>6 </a:t>
            </a:r>
            <a:r>
              <a:rPr lang="en-US" dirty="0"/>
              <a:t> </a:t>
            </a:r>
            <a:r>
              <a:rPr lang="en-US" dirty="0" smtClean="0"/>
              <a:t>∉ A</a:t>
            </a:r>
          </a:p>
        </p:txBody>
      </p:sp>
    </p:spTree>
    <p:extLst>
      <p:ext uri="{BB962C8B-B14F-4D97-AF65-F5344CB8AC3E}">
        <p14:creationId xmlns:p14="http://schemas.microsoft.com/office/powerpoint/2010/main" val="725216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Subsets</a:t>
            </a:r>
          </a:p>
          <a:p>
            <a:pPr lvl="1"/>
            <a:r>
              <a:rPr lang="en-US" dirty="0" smtClean="0"/>
              <a:t>a set </a:t>
            </a:r>
            <a:r>
              <a:rPr lang="en-US" i="1" dirty="0" smtClean="0"/>
              <a:t>A</a:t>
            </a:r>
            <a:r>
              <a:rPr lang="en-US" dirty="0" smtClean="0"/>
              <a:t> is a subset of a set </a:t>
            </a:r>
            <a:r>
              <a:rPr lang="en-US" i="1" dirty="0" smtClean="0"/>
              <a:t>B</a:t>
            </a:r>
            <a:r>
              <a:rPr lang="en-US" dirty="0" smtClean="0"/>
              <a:t> if all members of set </a:t>
            </a:r>
            <a:r>
              <a:rPr lang="en-US" i="1" dirty="0" smtClean="0"/>
              <a:t>A </a:t>
            </a:r>
            <a:r>
              <a:rPr lang="en-US" dirty="0" smtClean="0"/>
              <a:t>is also a member of set B</a:t>
            </a:r>
          </a:p>
          <a:p>
            <a:pPr lvl="1"/>
            <a:r>
              <a:rPr lang="en-US" dirty="0" smtClean="0"/>
              <a:t>⊆ = subset</a:t>
            </a:r>
          </a:p>
          <a:p>
            <a:pPr lvl="1"/>
            <a:r>
              <a:rPr lang="en-US" dirty="0" smtClean="0"/>
              <a:t>A = {1,3}</a:t>
            </a:r>
          </a:p>
          <a:p>
            <a:pPr lvl="1"/>
            <a:r>
              <a:rPr lang="en-US" dirty="0" smtClean="0"/>
              <a:t>B = {1,2,3,4}</a:t>
            </a:r>
          </a:p>
          <a:p>
            <a:pPr lvl="1"/>
            <a:r>
              <a:rPr lang="en-US" dirty="0"/>
              <a:t>{1, 3} ⊆ {1, 2, 3, 4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A ⊆ B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53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Superset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/>
              <a:t>a set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superset of </a:t>
            </a:r>
            <a:r>
              <a:rPr lang="en-US" dirty="0"/>
              <a:t>a set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if all members of set </a:t>
            </a:r>
            <a:r>
              <a:rPr lang="en-US" i="1" dirty="0"/>
              <a:t>A </a:t>
            </a:r>
            <a:r>
              <a:rPr lang="en-US" dirty="0"/>
              <a:t>are </a:t>
            </a:r>
            <a:r>
              <a:rPr lang="en-US" dirty="0" smtClean="0"/>
              <a:t>members of set </a:t>
            </a:r>
            <a:r>
              <a:rPr lang="en-US" i="1" dirty="0" smtClean="0"/>
              <a:t>B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 smtClean="0"/>
              <a:t>⊋ = superset</a:t>
            </a:r>
          </a:p>
          <a:p>
            <a:pPr lvl="1"/>
            <a:r>
              <a:rPr lang="en-US" dirty="0"/>
              <a:t>A = {1,3}</a:t>
            </a:r>
          </a:p>
          <a:p>
            <a:pPr lvl="1"/>
            <a:r>
              <a:rPr lang="en-US" dirty="0"/>
              <a:t>B = {1,2,3,4}</a:t>
            </a:r>
          </a:p>
          <a:p>
            <a:pPr lvl="1"/>
            <a:r>
              <a:rPr lang="en-US" dirty="0" smtClean="0"/>
              <a:t>{</a:t>
            </a:r>
            <a:r>
              <a:rPr lang="en-US" dirty="0"/>
              <a:t>1, 2, 3, 4</a:t>
            </a:r>
            <a:r>
              <a:rPr lang="en-US" dirty="0" smtClean="0"/>
              <a:t>} </a:t>
            </a:r>
            <a:r>
              <a:rPr lang="en-US" dirty="0"/>
              <a:t>⊋</a:t>
            </a:r>
            <a:r>
              <a:rPr lang="en-US" dirty="0" smtClean="0"/>
              <a:t> </a:t>
            </a:r>
            <a:r>
              <a:rPr lang="en-US" dirty="0"/>
              <a:t>{1, 3} </a:t>
            </a:r>
          </a:p>
          <a:p>
            <a:pPr lvl="1"/>
            <a:r>
              <a:rPr lang="en-US" dirty="0" smtClean="0"/>
              <a:t>B </a:t>
            </a:r>
            <a:r>
              <a:rPr lang="en-US" dirty="0"/>
              <a:t>⊋</a:t>
            </a:r>
            <a:r>
              <a:rPr lang="en-US" dirty="0" smtClean="0"/>
              <a:t> A</a:t>
            </a:r>
            <a:endParaRPr lang="en-US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i="1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7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2971800"/>
          </a:xfrm>
        </p:spPr>
        <p:txBody>
          <a:bodyPr/>
          <a:lstStyle/>
          <a:p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/>
              <a:t>superkey</a:t>
            </a:r>
            <a:r>
              <a:rPr lang="en-US" dirty="0"/>
              <a:t> of a relation schema R = {A1, A2, ...., An} is a set of attributes S </a:t>
            </a:r>
            <a:r>
              <a:rPr lang="en-US" i="1" dirty="0"/>
              <a:t>subset-of</a:t>
            </a:r>
            <a:r>
              <a:rPr lang="en-US" dirty="0"/>
              <a:t> R with the property that no two tuples t1 and t2 in any legal relation state r of R will have t1[S] = t2[S] </a:t>
            </a:r>
            <a:endParaRPr lang="en-US" dirty="0" smtClean="0"/>
          </a:p>
          <a:p>
            <a:pPr lvl="1"/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K is a </a:t>
            </a:r>
            <a:r>
              <a:rPr lang="en-US" b="1" dirty="0" err="1"/>
              <a:t>superkey</a:t>
            </a:r>
            <a:r>
              <a:rPr lang="en-US" dirty="0"/>
              <a:t> with the </a:t>
            </a:r>
            <a:r>
              <a:rPr lang="en-US" i="1" dirty="0"/>
              <a:t>additional property</a:t>
            </a:r>
            <a:r>
              <a:rPr lang="en-US" dirty="0"/>
              <a:t> that removal of any attribute from K will cause K not to be a </a:t>
            </a:r>
            <a:r>
              <a:rPr lang="en-US" dirty="0" err="1"/>
              <a:t>superkey</a:t>
            </a:r>
            <a:r>
              <a:rPr lang="en-US" dirty="0"/>
              <a:t> any more.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191000"/>
            <a:ext cx="8305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</a:t>
            </a:r>
            <a:r>
              <a:rPr lang="en-US" dirty="0" err="1"/>
              <a:t>superkey</a:t>
            </a:r>
            <a:r>
              <a:rPr lang="en-US" dirty="0"/>
              <a:t> is a combination of attributes that can be uniquely used to identify a database record.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superkey</a:t>
            </a:r>
            <a:r>
              <a:rPr lang="en-US" dirty="0" smtClean="0"/>
              <a:t> can be just one column.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05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Key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153400" cy="28956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superkey</a:t>
            </a:r>
            <a:r>
              <a:rPr lang="en-US" dirty="0"/>
              <a:t> is a combination of attributes that can be uniquely used to identify a database record.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relation book</a:t>
            </a:r>
          </a:p>
          <a:p>
            <a:r>
              <a:rPr lang="en-US" dirty="0" smtClean="0"/>
              <a:t>R(</a:t>
            </a:r>
            <a:r>
              <a:rPr lang="en-US" dirty="0" err="1" smtClean="0"/>
              <a:t>BookId</a:t>
            </a:r>
            <a:r>
              <a:rPr lang="en-US" dirty="0"/>
              <a:t>, </a:t>
            </a:r>
            <a:r>
              <a:rPr lang="en-US" dirty="0" err="1"/>
              <a:t>BookName</a:t>
            </a:r>
            <a:r>
              <a:rPr lang="en-US" dirty="0"/>
              <a:t>, Author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What are possible </a:t>
            </a:r>
            <a:r>
              <a:rPr lang="en-US" dirty="0" err="1" smtClean="0"/>
              <a:t>superkeys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191000"/>
            <a:ext cx="8305800" cy="2362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</a:t>
            </a:r>
            <a:r>
              <a:rPr lang="en-US" dirty="0" err="1"/>
              <a:t>BookId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BookId,BookName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BookId</a:t>
            </a:r>
            <a:r>
              <a:rPr lang="en-US" dirty="0"/>
              <a:t>, </a:t>
            </a:r>
            <a:r>
              <a:rPr lang="en-US" dirty="0" err="1"/>
              <a:t>BookName</a:t>
            </a:r>
            <a:r>
              <a:rPr lang="en-US" dirty="0"/>
              <a:t>, Author)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BookId</a:t>
            </a:r>
            <a:r>
              <a:rPr lang="en-US" dirty="0"/>
              <a:t>, Author)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BookName</a:t>
            </a:r>
            <a:r>
              <a:rPr lang="en-US" dirty="0"/>
              <a:t>, Author)</a:t>
            </a:r>
          </a:p>
        </p:txBody>
      </p:sp>
    </p:spTree>
    <p:extLst>
      <p:ext uri="{BB962C8B-B14F-4D97-AF65-F5344CB8AC3E}">
        <p14:creationId xmlns:p14="http://schemas.microsoft.com/office/powerpoint/2010/main" val="59873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inimal </a:t>
            </a:r>
            <a:r>
              <a:rPr lang="en-US" dirty="0" err="1"/>
              <a:t>S</a:t>
            </a:r>
            <a:r>
              <a:rPr lang="en-US" dirty="0" err="1" smtClean="0"/>
              <a:t>uperkey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24384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minimum number of columns, which when combined, will give a unique value for every row in the </a:t>
            </a:r>
            <a:r>
              <a:rPr lang="en-US" dirty="0" smtClean="0"/>
              <a:t>table</a:t>
            </a:r>
          </a:p>
          <a:p>
            <a:endParaRPr lang="en-US" dirty="0"/>
          </a:p>
          <a:p>
            <a:r>
              <a:rPr lang="en-US" dirty="0" smtClean="0"/>
              <a:t>Candidate keys are minimal </a:t>
            </a:r>
            <a:r>
              <a:rPr lang="en-US" dirty="0" err="1" smtClean="0"/>
              <a:t>superkeys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581400"/>
            <a:ext cx="8153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A relation book</a:t>
            </a:r>
          </a:p>
          <a:p>
            <a:r>
              <a:rPr lang="en-US" dirty="0" smtClean="0"/>
              <a:t>R(</a:t>
            </a:r>
            <a:r>
              <a:rPr lang="en-US" dirty="0" err="1" smtClean="0"/>
              <a:t>BookId</a:t>
            </a:r>
            <a:r>
              <a:rPr lang="en-US" dirty="0" smtClean="0"/>
              <a:t>, </a:t>
            </a:r>
            <a:r>
              <a:rPr lang="en-US" dirty="0" err="1" smtClean="0"/>
              <a:t>BookName</a:t>
            </a:r>
            <a:r>
              <a:rPr lang="en-US" dirty="0" smtClean="0"/>
              <a:t>, Author)</a:t>
            </a:r>
          </a:p>
          <a:p>
            <a:r>
              <a:rPr lang="en-US" dirty="0" smtClean="0"/>
              <a:t>What are possible candidate keys?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953000"/>
            <a:ext cx="81534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BookId</a:t>
            </a:r>
            <a:endParaRPr lang="en-US" dirty="0" smtClean="0"/>
          </a:p>
          <a:p>
            <a:r>
              <a:rPr lang="en-US" dirty="0"/>
              <a:t>(</a:t>
            </a:r>
            <a:r>
              <a:rPr lang="en-US" dirty="0" err="1"/>
              <a:t>BookName,Author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831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763706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19573</TotalTime>
  <Words>1282</Words>
  <Application>Microsoft Macintosh PowerPoint</Application>
  <PresentationFormat>On-screen Show (4:3)</PresentationFormat>
  <Paragraphs>361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Century Schoolbook</vt:lpstr>
      <vt:lpstr>Wingdings</vt:lpstr>
      <vt:lpstr>Wingdings 2</vt:lpstr>
      <vt:lpstr>Arial</vt:lpstr>
      <vt:lpstr>Oriel</vt:lpstr>
      <vt:lpstr>INLS 623 – Database Normalization</vt:lpstr>
      <vt:lpstr>Set Theory</vt:lpstr>
      <vt:lpstr>Sets</vt:lpstr>
      <vt:lpstr>Sets</vt:lpstr>
      <vt:lpstr>Sets</vt:lpstr>
      <vt:lpstr>Super Key</vt:lpstr>
      <vt:lpstr>Super Key Example</vt:lpstr>
      <vt:lpstr>Minimal Superkey</vt:lpstr>
      <vt:lpstr>Terminology</vt:lpstr>
      <vt:lpstr>What is Normalization?</vt:lpstr>
      <vt:lpstr>Without Normalization</vt:lpstr>
      <vt:lpstr>Normal Form</vt:lpstr>
      <vt:lpstr>1st Normal Form</vt:lpstr>
      <vt:lpstr>1st Normal Form</vt:lpstr>
      <vt:lpstr>1st Normal Form</vt:lpstr>
      <vt:lpstr>1st Normal Form</vt:lpstr>
      <vt:lpstr>Functional Dependencies</vt:lpstr>
      <vt:lpstr>Functional Dependencies Examples</vt:lpstr>
      <vt:lpstr>2nd Normal Form</vt:lpstr>
      <vt:lpstr>2nd Normal Form</vt:lpstr>
      <vt:lpstr>2nd Normal Form</vt:lpstr>
      <vt:lpstr>Prime and Non Prime Attributes</vt:lpstr>
      <vt:lpstr>3rd Normal Form</vt:lpstr>
      <vt:lpstr>3rd Normal Form</vt:lpstr>
      <vt:lpstr>3rd Normal FORM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Microsoft Office User</cp:lastModifiedBy>
  <cp:revision>179</cp:revision>
  <dcterms:created xsi:type="dcterms:W3CDTF">2006-08-16T00:00:00Z</dcterms:created>
  <dcterms:modified xsi:type="dcterms:W3CDTF">2016-01-21T20:43:15Z</dcterms:modified>
</cp:coreProperties>
</file>