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3"/>
  </p:notesMasterIdLst>
  <p:handoutMasterIdLst>
    <p:handoutMasterId r:id="rId44"/>
  </p:handoutMasterIdLst>
  <p:sldIdLst>
    <p:sldId id="1166" r:id="rId2"/>
    <p:sldId id="1249" r:id="rId3"/>
    <p:sldId id="1252" r:id="rId4"/>
    <p:sldId id="1192" r:id="rId5"/>
    <p:sldId id="1193" r:id="rId6"/>
    <p:sldId id="1194" r:id="rId7"/>
    <p:sldId id="1196" r:id="rId8"/>
    <p:sldId id="1198" r:id="rId9"/>
    <p:sldId id="1199" r:id="rId10"/>
    <p:sldId id="1200" r:id="rId11"/>
    <p:sldId id="1201" r:id="rId12"/>
    <p:sldId id="1202" r:id="rId13"/>
    <p:sldId id="1203" r:id="rId14"/>
    <p:sldId id="1208" r:id="rId15"/>
    <p:sldId id="1209" r:id="rId16"/>
    <p:sldId id="1210" r:id="rId17"/>
    <p:sldId id="1211" r:id="rId18"/>
    <p:sldId id="1212" r:id="rId19"/>
    <p:sldId id="1215" r:id="rId20"/>
    <p:sldId id="1216" r:id="rId21"/>
    <p:sldId id="1217" r:id="rId22"/>
    <p:sldId id="1248" r:id="rId23"/>
    <p:sldId id="1253" r:id="rId24"/>
    <p:sldId id="1254" r:id="rId25"/>
    <p:sldId id="1255" r:id="rId26"/>
    <p:sldId id="1256" r:id="rId27"/>
    <p:sldId id="1257" r:id="rId28"/>
    <p:sldId id="1258" r:id="rId29"/>
    <p:sldId id="1259" r:id="rId30"/>
    <p:sldId id="1260" r:id="rId31"/>
    <p:sldId id="1261" r:id="rId32"/>
    <p:sldId id="1262" r:id="rId33"/>
    <p:sldId id="1263" r:id="rId34"/>
    <p:sldId id="1264" r:id="rId35"/>
    <p:sldId id="1265" r:id="rId36"/>
    <p:sldId id="1266" r:id="rId37"/>
    <p:sldId id="1267" r:id="rId38"/>
    <p:sldId id="1268" r:id="rId39"/>
    <p:sldId id="1269" r:id="rId40"/>
    <p:sldId id="1270" r:id="rId41"/>
    <p:sldId id="1271" r:id="rId4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5EA"/>
    <a:srgbClr val="CC66FF"/>
    <a:srgbClr val="5F5F5F"/>
    <a:srgbClr val="4D4D4D"/>
    <a:srgbClr val="336699"/>
    <a:srgbClr val="FF41CD"/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8" autoAdjust="0"/>
    <p:restoredTop sz="79484" autoAdjust="0"/>
  </p:normalViewPr>
  <p:slideViewPr>
    <p:cSldViewPr snapToGrid="0">
      <p:cViewPr>
        <p:scale>
          <a:sx n="70" d="100"/>
          <a:sy n="70" d="100"/>
        </p:scale>
        <p:origin x="-82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93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r>
              <a:rPr lang="en-US"/>
              <a:t>CHI 2003 Tutorial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3888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6880B4D-4F70-45CB-B9BA-63D87CA5B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177" tIns="46589" rIns="93177" bIns="46589" anchor="b"/>
          <a:lstStyle/>
          <a:p>
            <a:pPr algn="r" defTabSz="931863">
              <a:defRPr/>
            </a:pPr>
            <a:r>
              <a:rPr lang="en-US" sz="1200"/>
              <a:t>Marti Hearst</a:t>
            </a:r>
          </a:p>
        </p:txBody>
      </p:sp>
    </p:spTree>
    <p:extLst>
      <p:ext uri="{BB962C8B-B14F-4D97-AF65-F5344CB8AC3E}">
        <p14:creationId xmlns:p14="http://schemas.microsoft.com/office/powerpoint/2010/main" val="2442887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E7A3A95D-3E06-47F6-8A3F-6AAE7E741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53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2BC0-ED8E-41D7-80C2-C73DFDFF25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2BC0-ED8E-41D7-80C2-C73DFDFF25F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Replace </a:t>
            </a:r>
            <a:r>
              <a:rPr lang="en-US" smtClean="0"/>
              <a:t>CUTT-AD-DDV</a:t>
            </a:r>
            <a:r>
              <a:rPr lang="en-US" baseline="0" smtClean="0"/>
              <a:t> with graphic…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3A95D-3E06-47F6-8A3F-6AAE7E74193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ED507-09A9-4A51-9DAF-171154EE6164}" type="slidenum">
              <a:rPr lang="en-US"/>
              <a:pPr/>
              <a:t>26</a:t>
            </a:fld>
            <a:endParaRPr lang="en-US"/>
          </a:p>
        </p:txBody>
      </p:sp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16425"/>
            <a:ext cx="5143500" cy="41814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2BC0-ED8E-41D7-80C2-C73DFDFF25F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3A95D-3E06-47F6-8A3F-6AAE7E74193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3A95D-3E06-47F6-8A3F-6AAE7E74193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>
            <a:noAutofit/>
          </a:bodyPr>
          <a:lstStyle>
            <a:lvl1pPr marL="0" indent="0">
              <a:buNone/>
              <a:defRPr sz="5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3200">
                <a:solidFill>
                  <a:srgbClr val="545E82"/>
                </a:solidFill>
                <a:latin typeface="Calibri" pitchFamily="34" charset="0"/>
              </a:defRPr>
            </a:lvl2pPr>
            <a:lvl3pPr>
              <a:defRPr sz="2800">
                <a:latin typeface="Calibri" pitchFamily="34" charset="0"/>
              </a:defRPr>
            </a:lvl3pPr>
            <a:lvl4pPr>
              <a:defRPr sz="2800">
                <a:solidFill>
                  <a:srgbClr val="545E82"/>
                </a:solidFill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8219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4/23/2012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152400"/>
            <a:ext cx="5334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315200" y="0"/>
            <a:ext cx="1371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UNC</a:t>
            </a:r>
            <a:endParaRPr lang="en-U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2"/>
        </a:buClr>
        <a:buSzPct val="110000"/>
        <a:buFont typeface="Arial" pitchFamily="34" charset="0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ils.unc.edu/bmh/courses/infovis/DataTypes%20IdentificationSheet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imagepages/2006/08/26/weekinreview/27leon_graph2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interactive/2008/02/23/movies/20080223_REVENUE_GRAPHIC.html" TargetMode="External"/><Relationship Id="rId2" Type="http://schemas.openxmlformats.org/officeDocument/2006/relationships/hyperlink" Target="http://www.axiis.org/examples/BrowserMarketShar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usinessinsider.com/chart-of-the-day-aol-revenue-by-source-2010-4" TargetMode="External"/><Relationship Id="rId4" Type="http://schemas.openxmlformats.org/officeDocument/2006/relationships/hyperlink" Target="http://riskyroads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and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 and Effect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Goal:  determine “cause and effect”</a:t>
            </a:r>
          </a:p>
          <a:p>
            <a:pPr lvl="2"/>
            <a:r>
              <a:rPr lang="en-US" dirty="0"/>
              <a:t>Cause = visualization tool (</a:t>
            </a:r>
            <a:r>
              <a:rPr lang="en-US" dirty="0" err="1"/>
              <a:t>Spotfire</a:t>
            </a:r>
            <a:r>
              <a:rPr lang="en-US" dirty="0"/>
              <a:t> vs. </a:t>
            </a:r>
            <a:r>
              <a:rPr lang="en-US" dirty="0" err="1"/>
              <a:t>TableLens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Effect = user performance time on task T</a:t>
            </a:r>
          </a:p>
          <a:p>
            <a:r>
              <a:rPr lang="en-US" dirty="0"/>
              <a:t>Procedure:</a:t>
            </a:r>
          </a:p>
          <a:p>
            <a:pPr lvl="2"/>
            <a:r>
              <a:rPr lang="en-US" dirty="0"/>
              <a:t>Vary cause</a:t>
            </a:r>
          </a:p>
          <a:p>
            <a:pPr lvl="2"/>
            <a:r>
              <a:rPr lang="en-US" dirty="0"/>
              <a:t>Measure effect</a:t>
            </a:r>
          </a:p>
          <a:p>
            <a:r>
              <a:rPr lang="en-US" dirty="0"/>
              <a:t>Problem:  random variation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Cause = </a:t>
            </a:r>
            <a:r>
              <a:rPr lang="en-US" dirty="0" err="1"/>
              <a:t>vis</a:t>
            </a:r>
            <a:r>
              <a:rPr lang="en-US" dirty="0"/>
              <a:t> tool OR random variation?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133600" y="4953000"/>
            <a:ext cx="1295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Real</a:t>
            </a:r>
            <a:br>
              <a:rPr lang="en-US"/>
            </a:br>
            <a:r>
              <a:rPr lang="en-US"/>
              <a:t>world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6629400" y="4953000"/>
            <a:ext cx="1295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Collected</a:t>
            </a:r>
            <a:br>
              <a:rPr lang="en-US"/>
            </a:br>
            <a:r>
              <a:rPr lang="en-US"/>
              <a:t>data</a:t>
            </a: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429000" y="51816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810000" y="4724400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random variation</a:t>
            </a: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3429000" y="57912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3657600" y="5791200"/>
            <a:ext cx="283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uncertain 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70848" y="445827"/>
            <a:ext cx="8229600" cy="1066800"/>
          </a:xfrm>
        </p:spPr>
        <p:txBody>
          <a:bodyPr/>
          <a:lstStyle/>
          <a:p>
            <a:r>
              <a:rPr lang="en-US" dirty="0"/>
              <a:t>Stats to the Rescue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5791200"/>
          </a:xfrm>
        </p:spPr>
        <p:txBody>
          <a:bodyPr/>
          <a:lstStyle/>
          <a:p>
            <a:r>
              <a:rPr lang="en-US" sz="2800" dirty="0"/>
              <a:t>Goal:  </a:t>
            </a:r>
          </a:p>
          <a:p>
            <a:pPr lvl="2"/>
            <a:r>
              <a:rPr lang="en-US" sz="2000" dirty="0"/>
              <a:t>Measured effect </a:t>
            </a:r>
            <a:r>
              <a:rPr lang="en-US" sz="2000" dirty="0">
                <a:solidFill>
                  <a:schemeClr val="accent2"/>
                </a:solidFill>
              </a:rPr>
              <a:t>unlikely</a:t>
            </a:r>
            <a:r>
              <a:rPr lang="en-US" sz="2000" dirty="0"/>
              <a:t> to result by random variation</a:t>
            </a:r>
          </a:p>
          <a:p>
            <a:r>
              <a:rPr lang="en-US" sz="2800" dirty="0"/>
              <a:t>Hypothesis:</a:t>
            </a:r>
          </a:p>
          <a:p>
            <a:pPr lvl="2"/>
            <a:r>
              <a:rPr lang="en-US" sz="2000" dirty="0"/>
              <a:t>Cause = visualization tool   (e.g.  </a:t>
            </a:r>
            <a:r>
              <a:rPr lang="en-US" sz="2000" dirty="0" err="1"/>
              <a:t>Spotfire</a:t>
            </a:r>
            <a:r>
              <a:rPr lang="en-US" sz="2000" dirty="0"/>
              <a:t> </a:t>
            </a:r>
            <a:r>
              <a:rPr lang="en-US" sz="2000" dirty="0">
                <a:cs typeface="Times New Roman" pitchFamily="18" charset="0"/>
              </a:rPr>
              <a:t>≠</a:t>
            </a:r>
            <a:r>
              <a:rPr lang="en-US" sz="2000" dirty="0"/>
              <a:t> </a:t>
            </a:r>
            <a:r>
              <a:rPr lang="en-US" sz="2000" dirty="0" err="1"/>
              <a:t>TableLens</a:t>
            </a:r>
            <a:r>
              <a:rPr lang="en-US" sz="2000" dirty="0"/>
              <a:t>)</a:t>
            </a:r>
          </a:p>
          <a:p>
            <a:r>
              <a:rPr lang="en-US" sz="2800" dirty="0"/>
              <a:t>Null hypothesis:</a:t>
            </a:r>
          </a:p>
          <a:p>
            <a:pPr lvl="2"/>
            <a:r>
              <a:rPr lang="en-US" sz="2000" dirty="0"/>
              <a:t>Visualization tool has no effect   (e.g. </a:t>
            </a:r>
            <a:r>
              <a:rPr lang="en-US" sz="2000" dirty="0" err="1"/>
              <a:t>Spotfire</a:t>
            </a:r>
            <a:r>
              <a:rPr lang="en-US" sz="2000" dirty="0"/>
              <a:t> = </a:t>
            </a:r>
            <a:r>
              <a:rPr lang="en-US" sz="2000" dirty="0" err="1"/>
              <a:t>TableLens</a:t>
            </a:r>
            <a:r>
              <a:rPr lang="en-US" sz="2000" dirty="0"/>
              <a:t>)</a:t>
            </a:r>
          </a:p>
          <a:p>
            <a:pPr lvl="2"/>
            <a:r>
              <a:rPr lang="en-US" sz="2000" dirty="0"/>
              <a:t>Hence:   Cause = random variation</a:t>
            </a:r>
          </a:p>
          <a:p>
            <a:r>
              <a:rPr lang="en-US" sz="2800" dirty="0"/>
              <a:t>Stats: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If</a:t>
            </a:r>
            <a:r>
              <a:rPr lang="en-US" sz="2000" dirty="0"/>
              <a:t> null hypothesis true, </a:t>
            </a:r>
            <a:r>
              <a:rPr lang="en-US" sz="2000" dirty="0">
                <a:solidFill>
                  <a:schemeClr val="accent2"/>
                </a:solidFill>
              </a:rPr>
              <a:t>then</a:t>
            </a:r>
            <a:r>
              <a:rPr lang="en-US" sz="2000" dirty="0"/>
              <a:t> measured effect occurs with probability &lt; 5%</a:t>
            </a:r>
          </a:p>
          <a:p>
            <a:pPr lvl="2"/>
            <a:r>
              <a:rPr lang="en-US" sz="2000" dirty="0"/>
              <a:t>But measured effect did occur! (e.g. measured effect &gt;&gt; random variation)</a:t>
            </a:r>
          </a:p>
          <a:p>
            <a:r>
              <a:rPr lang="en-US" sz="2800" dirty="0"/>
              <a:t>Hence:</a:t>
            </a:r>
          </a:p>
          <a:p>
            <a:pPr lvl="2"/>
            <a:r>
              <a:rPr lang="en-US" sz="2000" dirty="0"/>
              <a:t>Null hypothesis unlikely to be true</a:t>
            </a:r>
          </a:p>
          <a:p>
            <a:pPr lvl="2"/>
            <a:r>
              <a:rPr lang="en-US" sz="2000" dirty="0"/>
              <a:t>Hence, hypothesis likely to be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Independent Variables (what you vary), and treatments (the variable values):</a:t>
            </a:r>
          </a:p>
          <a:p>
            <a:pPr lvl="2">
              <a:lnSpc>
                <a:spcPct val="90000"/>
              </a:lnSpc>
            </a:pPr>
            <a:r>
              <a:rPr lang="en-US"/>
              <a:t>Visualization tool</a:t>
            </a:r>
          </a:p>
          <a:p>
            <a:pPr lvl="4">
              <a:lnSpc>
                <a:spcPct val="90000"/>
              </a:lnSpc>
            </a:pPr>
            <a:r>
              <a:rPr lang="en-US"/>
              <a:t>Spotfire, TableLens, Excel</a:t>
            </a:r>
          </a:p>
          <a:p>
            <a:pPr lvl="2">
              <a:lnSpc>
                <a:spcPct val="90000"/>
              </a:lnSpc>
            </a:pPr>
            <a:r>
              <a:rPr lang="en-US"/>
              <a:t>Task type</a:t>
            </a:r>
          </a:p>
          <a:p>
            <a:pPr lvl="4">
              <a:lnSpc>
                <a:spcPct val="90000"/>
              </a:lnSpc>
            </a:pPr>
            <a:r>
              <a:rPr lang="en-US"/>
              <a:t>Find, count, pattern, compare</a:t>
            </a:r>
          </a:p>
          <a:p>
            <a:pPr lvl="2">
              <a:lnSpc>
                <a:spcPct val="90000"/>
              </a:lnSpc>
            </a:pPr>
            <a:r>
              <a:rPr lang="en-US"/>
              <a:t>Data size (# of items)</a:t>
            </a:r>
          </a:p>
          <a:p>
            <a:pPr lvl="4">
              <a:lnSpc>
                <a:spcPct val="90000"/>
              </a:lnSpc>
            </a:pPr>
            <a:r>
              <a:rPr lang="en-US"/>
              <a:t>100, 1000, 1000000</a:t>
            </a:r>
          </a:p>
          <a:p>
            <a:pPr>
              <a:lnSpc>
                <a:spcPct val="90000"/>
              </a:lnSpc>
            </a:pPr>
            <a:r>
              <a:rPr lang="en-US"/>
              <a:t>Dependent Variables (what you measure)</a:t>
            </a:r>
          </a:p>
          <a:p>
            <a:pPr lvl="2">
              <a:lnSpc>
                <a:spcPct val="90000"/>
              </a:lnSpc>
            </a:pPr>
            <a:r>
              <a:rPr lang="en-US"/>
              <a:t>User performance time</a:t>
            </a:r>
          </a:p>
          <a:p>
            <a:pPr lvl="2">
              <a:lnSpc>
                <a:spcPct val="90000"/>
              </a:lnSpc>
            </a:pPr>
            <a:r>
              <a:rPr lang="en-US"/>
              <a:t>Accuracy, Errors</a:t>
            </a:r>
          </a:p>
          <a:p>
            <a:pPr lvl="2">
              <a:lnSpc>
                <a:spcPct val="90000"/>
              </a:lnSpc>
            </a:pPr>
            <a:r>
              <a:rPr lang="en-US"/>
              <a:t>Subjective satisfaction (survey)</a:t>
            </a:r>
          </a:p>
          <a:p>
            <a:pPr lvl="2">
              <a:lnSpc>
                <a:spcPct val="90000"/>
              </a:lnSpc>
            </a:pPr>
            <a:r>
              <a:rPr lang="en-US"/>
              <a:t>HCI metrics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2 x 3 design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4102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i="1"/>
              <a:t>n</a:t>
            </a:r>
            <a:r>
              <a:rPr lang="en-US"/>
              <a:t> users per cell</a:t>
            </a:r>
          </a:p>
        </p:txBody>
      </p:sp>
      <p:graphicFrame>
        <p:nvGraphicFramePr>
          <p:cNvPr id="66564" name="Group 4"/>
          <p:cNvGraphicFramePr>
            <a:graphicFrameLocks noGrp="1"/>
          </p:cNvGraphicFramePr>
          <p:nvPr/>
        </p:nvGraphicFramePr>
        <p:xfrm>
          <a:off x="1524000" y="1752600"/>
          <a:ext cx="5257800" cy="287020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Spot-fire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Table-Lens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589" name="Text Box 29"/>
          <p:cNvSpPr txBox="1">
            <a:spLocks noChangeArrowheads="1"/>
          </p:cNvSpPr>
          <p:nvPr/>
        </p:nvSpPr>
        <p:spPr bwMode="auto">
          <a:xfrm>
            <a:off x="152400" y="327660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1: Vis. Tool</a:t>
            </a: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3429000" y="1219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2:  Task Type</a:t>
            </a:r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6172200" y="5257800"/>
            <a:ext cx="259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Measured user performance times (dep var)</a:t>
            </a:r>
          </a:p>
        </p:txBody>
      </p:sp>
      <p:sp>
        <p:nvSpPr>
          <p:cNvPr id="66592" name="Line 32"/>
          <p:cNvSpPr>
            <a:spLocks noChangeShapeType="1"/>
          </p:cNvSpPr>
          <p:nvPr/>
        </p:nvSpPr>
        <p:spPr bwMode="auto">
          <a:xfrm flipH="1" flipV="1">
            <a:off x="6172200" y="41148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1:  Visualize it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Dig out interesting facts</a:t>
            </a:r>
          </a:p>
          <a:p>
            <a:r>
              <a:rPr lang="en-US"/>
              <a:t>Qualitative conclusions</a:t>
            </a:r>
          </a:p>
          <a:p>
            <a:r>
              <a:rPr lang="en-US"/>
              <a:t>Guide stats</a:t>
            </a:r>
          </a:p>
          <a:p>
            <a:r>
              <a:rPr lang="en-US"/>
              <a:t>Guide future experiments</a:t>
            </a:r>
          </a:p>
        </p:txBody>
      </p:sp>
      <p:pic>
        <p:nvPicPr>
          <p:cNvPr id="81924" name="Picture 4" descr="extentscalin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6975" y="2362200"/>
            <a:ext cx="400526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2:  Stats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4102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71684" name="Group 4"/>
          <p:cNvGraphicFramePr>
            <a:graphicFrameLocks noGrp="1"/>
          </p:cNvGraphicFramePr>
          <p:nvPr/>
        </p:nvGraphicFramePr>
        <p:xfrm>
          <a:off x="1524000" y="2006600"/>
          <a:ext cx="5257800" cy="287020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Spot-fire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Table-Lens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152400" y="353060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1: Vis. Tool</a:t>
            </a:r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3429000" y="1473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2:  Task Type</a:t>
            </a:r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6172200" y="5257800"/>
            <a:ext cx="2514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Average </a:t>
            </a:r>
            <a:br>
              <a:rPr lang="en-US"/>
            </a:br>
            <a:r>
              <a:rPr lang="en-US"/>
              <a:t>user performance times (dep var)</a:t>
            </a:r>
          </a:p>
        </p:txBody>
      </p:sp>
      <p:sp>
        <p:nvSpPr>
          <p:cNvPr id="71712" name="Line 32"/>
          <p:cNvSpPr>
            <a:spLocks noChangeShapeType="1"/>
          </p:cNvSpPr>
          <p:nvPr/>
        </p:nvSpPr>
        <p:spPr bwMode="auto">
          <a:xfrm flipH="1" flipV="1">
            <a:off x="6248400" y="4572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TableLens better than Spotfire?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Problem with Averages ?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2362200" y="36576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V="1">
            <a:off x="2362200" y="1371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352800" y="1600200"/>
            <a:ext cx="228600" cy="2057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4419600" y="2057400"/>
            <a:ext cx="2286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803525" y="36957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 Spotfire      TableLens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838200" y="1981200"/>
            <a:ext cx="1384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Avg </a:t>
            </a:r>
            <a:br>
              <a:rPr lang="en-US"/>
            </a:br>
            <a:r>
              <a:rPr lang="en-US"/>
              <a:t>Perf time </a:t>
            </a:r>
          </a:p>
          <a:p>
            <a:r>
              <a:rPr lang="en-US"/>
              <a:t>(secs)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TableLens better than Spotfire?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Problem with Averages:  lossy</a:t>
            </a:r>
          </a:p>
          <a:p>
            <a:pPr lvl="2"/>
            <a:r>
              <a:rPr lang="en-US"/>
              <a:t>Compares only 2 numbers</a:t>
            </a:r>
          </a:p>
          <a:p>
            <a:pPr lvl="2"/>
            <a:r>
              <a:rPr lang="en-US"/>
              <a:t>What about the 40 data values?  (Show me the data!)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2362200" y="36576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 flipV="1">
            <a:off x="2362200" y="1371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3352800" y="1600200"/>
            <a:ext cx="228600" cy="2057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4419600" y="2057400"/>
            <a:ext cx="2286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2803525" y="36957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 Spotfire      TableLens</a:t>
            </a: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838200" y="1981200"/>
            <a:ext cx="1384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Avg </a:t>
            </a:r>
            <a:br>
              <a:rPr lang="en-US"/>
            </a:br>
            <a:r>
              <a:rPr lang="en-US"/>
              <a:t>Perf time </a:t>
            </a:r>
          </a:p>
          <a:p>
            <a:r>
              <a:rPr lang="en-US"/>
              <a:t>(secs)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real picture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Need stats that compare all data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2362200" y="36576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2362200" y="1371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3276600" y="2514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3276600" y="1295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3276600" y="22860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Oval 11"/>
          <p:cNvSpPr>
            <a:spLocks noChangeArrowheads="1"/>
          </p:cNvSpPr>
          <p:nvPr/>
        </p:nvSpPr>
        <p:spPr bwMode="auto">
          <a:xfrm>
            <a:off x="3276600" y="1828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Oval 12"/>
          <p:cNvSpPr>
            <a:spLocks noChangeArrowheads="1"/>
          </p:cNvSpPr>
          <p:nvPr/>
        </p:nvSpPr>
        <p:spPr bwMode="auto">
          <a:xfrm>
            <a:off x="3276600" y="2438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Oval 13"/>
          <p:cNvSpPr>
            <a:spLocks noChangeArrowheads="1"/>
          </p:cNvSpPr>
          <p:nvPr/>
        </p:nvSpPr>
        <p:spPr bwMode="auto">
          <a:xfrm>
            <a:off x="3276600" y="1676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Oval 14"/>
          <p:cNvSpPr>
            <a:spLocks noChangeArrowheads="1"/>
          </p:cNvSpPr>
          <p:nvPr/>
        </p:nvSpPr>
        <p:spPr bwMode="auto">
          <a:xfrm>
            <a:off x="3276600" y="1600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Oval 15"/>
          <p:cNvSpPr>
            <a:spLocks noChangeArrowheads="1"/>
          </p:cNvSpPr>
          <p:nvPr/>
        </p:nvSpPr>
        <p:spPr bwMode="auto">
          <a:xfrm>
            <a:off x="3276600" y="15240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Oval 16"/>
          <p:cNvSpPr>
            <a:spLocks noChangeArrowheads="1"/>
          </p:cNvSpPr>
          <p:nvPr/>
        </p:nvSpPr>
        <p:spPr bwMode="auto">
          <a:xfrm>
            <a:off x="3276600" y="1752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Oval 17"/>
          <p:cNvSpPr>
            <a:spLocks noChangeArrowheads="1"/>
          </p:cNvSpPr>
          <p:nvPr/>
        </p:nvSpPr>
        <p:spPr bwMode="auto">
          <a:xfrm>
            <a:off x="3276600" y="2057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Oval 18"/>
          <p:cNvSpPr>
            <a:spLocks noChangeArrowheads="1"/>
          </p:cNvSpPr>
          <p:nvPr/>
        </p:nvSpPr>
        <p:spPr bwMode="auto">
          <a:xfrm>
            <a:off x="3276600" y="914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Oval 19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Oval 20"/>
          <p:cNvSpPr>
            <a:spLocks noChangeArrowheads="1"/>
          </p:cNvSpPr>
          <p:nvPr/>
        </p:nvSpPr>
        <p:spPr bwMode="auto">
          <a:xfrm>
            <a:off x="3276600" y="2895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9" name="Oval 21"/>
          <p:cNvSpPr>
            <a:spLocks noChangeArrowheads="1"/>
          </p:cNvSpPr>
          <p:nvPr/>
        </p:nvSpPr>
        <p:spPr bwMode="auto">
          <a:xfrm>
            <a:off x="4343400" y="2971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Oval 22"/>
          <p:cNvSpPr>
            <a:spLocks noChangeArrowheads="1"/>
          </p:cNvSpPr>
          <p:nvPr/>
        </p:nvSpPr>
        <p:spPr bwMode="auto">
          <a:xfrm>
            <a:off x="4343400" y="1447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1" name="Oval 23"/>
          <p:cNvSpPr>
            <a:spLocks noChangeArrowheads="1"/>
          </p:cNvSpPr>
          <p:nvPr/>
        </p:nvSpPr>
        <p:spPr bwMode="auto">
          <a:xfrm>
            <a:off x="4343400" y="2514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2" name="Oval 24"/>
          <p:cNvSpPr>
            <a:spLocks noChangeArrowheads="1"/>
          </p:cNvSpPr>
          <p:nvPr/>
        </p:nvSpPr>
        <p:spPr bwMode="auto">
          <a:xfrm>
            <a:off x="4343400" y="2286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3" name="Oval 25"/>
          <p:cNvSpPr>
            <a:spLocks noChangeArrowheads="1"/>
          </p:cNvSpPr>
          <p:nvPr/>
        </p:nvSpPr>
        <p:spPr bwMode="auto">
          <a:xfrm>
            <a:off x="4343400" y="2819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4" name="Oval 26"/>
          <p:cNvSpPr>
            <a:spLocks noChangeArrowheads="1"/>
          </p:cNvSpPr>
          <p:nvPr/>
        </p:nvSpPr>
        <p:spPr bwMode="auto">
          <a:xfrm>
            <a:off x="4343400" y="2057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>
            <a:off x="4343400" y="1981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6" name="Oval 28"/>
          <p:cNvSpPr>
            <a:spLocks noChangeArrowheads="1"/>
          </p:cNvSpPr>
          <p:nvPr/>
        </p:nvSpPr>
        <p:spPr bwMode="auto">
          <a:xfrm>
            <a:off x="4343400" y="1905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7" name="Oval 29"/>
          <p:cNvSpPr>
            <a:spLocks noChangeArrowheads="1"/>
          </p:cNvSpPr>
          <p:nvPr/>
        </p:nvSpPr>
        <p:spPr bwMode="auto">
          <a:xfrm>
            <a:off x="4343400" y="2133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8" name="Oval 30"/>
          <p:cNvSpPr>
            <a:spLocks noChangeArrowheads="1"/>
          </p:cNvSpPr>
          <p:nvPr/>
        </p:nvSpPr>
        <p:spPr bwMode="auto">
          <a:xfrm>
            <a:off x="4343400" y="2438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9" name="Oval 31"/>
          <p:cNvSpPr>
            <a:spLocks noChangeArrowheads="1"/>
          </p:cNvSpPr>
          <p:nvPr/>
        </p:nvSpPr>
        <p:spPr bwMode="auto">
          <a:xfrm>
            <a:off x="4343400" y="1295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0" name="Oval 32"/>
          <p:cNvSpPr>
            <a:spLocks noChangeArrowheads="1"/>
          </p:cNvSpPr>
          <p:nvPr/>
        </p:nvSpPr>
        <p:spPr bwMode="auto">
          <a:xfrm>
            <a:off x="4343400" y="1676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1" name="Oval 33"/>
          <p:cNvSpPr>
            <a:spLocks noChangeArrowheads="1"/>
          </p:cNvSpPr>
          <p:nvPr/>
        </p:nvSpPr>
        <p:spPr bwMode="auto">
          <a:xfrm>
            <a:off x="4343400" y="2362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2" name="Oval 34"/>
          <p:cNvSpPr>
            <a:spLocks noChangeArrowheads="1"/>
          </p:cNvSpPr>
          <p:nvPr/>
        </p:nvSpPr>
        <p:spPr bwMode="auto">
          <a:xfrm>
            <a:off x="3276600" y="3276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3" name="Oval 35"/>
          <p:cNvSpPr>
            <a:spLocks noChangeArrowheads="1"/>
          </p:cNvSpPr>
          <p:nvPr/>
        </p:nvSpPr>
        <p:spPr bwMode="auto">
          <a:xfrm>
            <a:off x="3276600" y="2133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4" name="Oval 36"/>
          <p:cNvSpPr>
            <a:spLocks noChangeArrowheads="1"/>
          </p:cNvSpPr>
          <p:nvPr/>
        </p:nvSpPr>
        <p:spPr bwMode="auto">
          <a:xfrm>
            <a:off x="3276600" y="1219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5" name="Oval 37"/>
          <p:cNvSpPr>
            <a:spLocks noChangeArrowheads="1"/>
          </p:cNvSpPr>
          <p:nvPr/>
        </p:nvSpPr>
        <p:spPr bwMode="auto">
          <a:xfrm>
            <a:off x="3276600" y="2590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6" name="Oval 38"/>
          <p:cNvSpPr>
            <a:spLocks noChangeArrowheads="1"/>
          </p:cNvSpPr>
          <p:nvPr/>
        </p:nvSpPr>
        <p:spPr bwMode="auto">
          <a:xfrm>
            <a:off x="4343400" y="3429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7" name="Oval 39"/>
          <p:cNvSpPr>
            <a:spLocks noChangeArrowheads="1"/>
          </p:cNvSpPr>
          <p:nvPr/>
        </p:nvSpPr>
        <p:spPr bwMode="auto">
          <a:xfrm>
            <a:off x="4343400" y="1066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8" name="Oval 40"/>
          <p:cNvSpPr>
            <a:spLocks noChangeArrowheads="1"/>
          </p:cNvSpPr>
          <p:nvPr/>
        </p:nvSpPr>
        <p:spPr bwMode="auto">
          <a:xfrm>
            <a:off x="4343400" y="3276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9" name="Oval 41"/>
          <p:cNvSpPr>
            <a:spLocks noChangeArrowheads="1"/>
          </p:cNvSpPr>
          <p:nvPr/>
        </p:nvSpPr>
        <p:spPr bwMode="auto">
          <a:xfrm>
            <a:off x="4343400" y="3200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70" name="Text Box 42"/>
          <p:cNvSpPr txBox="1">
            <a:spLocks noChangeArrowheads="1"/>
          </p:cNvSpPr>
          <p:nvPr/>
        </p:nvSpPr>
        <p:spPr bwMode="auto">
          <a:xfrm>
            <a:off x="2803525" y="36957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 Spotfire      TableLens</a:t>
            </a:r>
          </a:p>
        </p:txBody>
      </p: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838200" y="1981200"/>
            <a:ext cx="1384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Avg </a:t>
            </a:r>
            <a:br>
              <a:rPr lang="en-US"/>
            </a:br>
            <a:r>
              <a:rPr lang="en-US"/>
              <a:t>Perf time </a:t>
            </a:r>
          </a:p>
          <a:p>
            <a:r>
              <a:rPr lang="en-US"/>
              <a:t>(secs)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 &lt; 0.05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Woohoo!</a:t>
            </a:r>
          </a:p>
          <a:p>
            <a:r>
              <a:rPr lang="en-US"/>
              <a:t>Found a “statistically significant” difference</a:t>
            </a:r>
          </a:p>
          <a:p>
            <a:r>
              <a:rPr lang="en-US"/>
              <a:t>Averages determine which is ‘better’</a:t>
            </a:r>
          </a:p>
          <a:p>
            <a:r>
              <a:rPr lang="en-US"/>
              <a:t>Conclusion:</a:t>
            </a:r>
          </a:p>
          <a:p>
            <a:pPr lvl="2"/>
            <a:r>
              <a:rPr lang="en-US"/>
              <a:t>Cause = visualization tool   (e.g.  Spotfire </a:t>
            </a:r>
            <a:r>
              <a:rPr lang="en-US">
                <a:cs typeface="Times New Roman" pitchFamily="18" charset="0"/>
              </a:rPr>
              <a:t>≠</a:t>
            </a:r>
            <a:r>
              <a:rPr lang="en-US"/>
              <a:t> TableLens)</a:t>
            </a:r>
          </a:p>
          <a:p>
            <a:pPr lvl="2"/>
            <a:r>
              <a:rPr lang="en-US"/>
              <a:t>Vis Tool has an </a:t>
            </a:r>
            <a:r>
              <a:rPr lang="en-US">
                <a:solidFill>
                  <a:schemeClr val="accent2"/>
                </a:solidFill>
              </a:rPr>
              <a:t>effect</a:t>
            </a:r>
            <a:r>
              <a:rPr lang="en-US"/>
              <a:t> on user performance for task T …</a:t>
            </a:r>
          </a:p>
          <a:p>
            <a:pPr lvl="2"/>
            <a:r>
              <a:rPr lang="en-US"/>
              <a:t>“95% confident that TableLens better than Spotfire …”</a:t>
            </a:r>
          </a:p>
          <a:p>
            <a:pPr lvl="2"/>
            <a:r>
              <a:rPr lang="en-US"/>
              <a:t>NOT “TableLens beats Spotfire 95% of time” </a:t>
            </a:r>
          </a:p>
          <a:p>
            <a:pPr lvl="2"/>
            <a:r>
              <a:rPr lang="en-US"/>
              <a:t>5% chance of being wrong!</a:t>
            </a:r>
          </a:p>
          <a:p>
            <a:pPr lvl="2"/>
            <a:r>
              <a:rPr lang="en-US"/>
              <a:t>Be careful about generalizing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Evaluations of Visualization Techniques</a:t>
            </a:r>
          </a:p>
          <a:p>
            <a:r>
              <a:rPr lang="en-US" dirty="0" smtClean="0"/>
              <a:t>Design </a:t>
            </a:r>
            <a:r>
              <a:rPr lang="en-US" dirty="0" smtClean="0"/>
              <a:t>(review)</a:t>
            </a:r>
          </a:p>
          <a:p>
            <a:r>
              <a:rPr lang="en-US" dirty="0" smtClean="0"/>
              <a:t>Evaluation/Critique of Visualizations (what we’ve been doing all semester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4234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 &gt; 0.05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Hence, no difference? </a:t>
            </a:r>
          </a:p>
          <a:p>
            <a:pPr lvl="2"/>
            <a:r>
              <a:rPr lang="en-US"/>
              <a:t>Vis Tool has no effect on user performance for task T…?</a:t>
            </a:r>
          </a:p>
          <a:p>
            <a:pPr lvl="2"/>
            <a:r>
              <a:rPr lang="en-US"/>
              <a:t>Spotfire = TableLens ?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 &gt; 0.05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Hence, no difference?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Vis Tool has no effect on user performance for task T…?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Spotfire</a:t>
            </a:r>
            <a:r>
              <a:rPr lang="en-US" dirty="0"/>
              <a:t> = </a:t>
            </a:r>
            <a:r>
              <a:rPr lang="en-US" dirty="0" err="1"/>
              <a:t>TableLens</a:t>
            </a:r>
            <a:r>
              <a:rPr lang="en-US" dirty="0"/>
              <a:t> 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NOT!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Did not detect a difference, but could still be different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Potential real effect did not overcome random variation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Provides evidence for </a:t>
            </a:r>
            <a:r>
              <a:rPr lang="en-US" dirty="0" err="1"/>
              <a:t>Spotfire</a:t>
            </a:r>
            <a:r>
              <a:rPr lang="en-US" dirty="0"/>
              <a:t> = </a:t>
            </a:r>
            <a:r>
              <a:rPr lang="en-US" dirty="0" err="1"/>
              <a:t>TableLens</a:t>
            </a:r>
            <a:r>
              <a:rPr lang="en-US" dirty="0"/>
              <a:t>, but not proof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Boring, basically found nothing</a:t>
            </a:r>
          </a:p>
          <a:p>
            <a:pPr>
              <a:lnSpc>
                <a:spcPct val="90000"/>
              </a:lnSpc>
            </a:pPr>
            <a:r>
              <a:rPr lang="en-US" dirty="0"/>
              <a:t>How?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Not enough users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Need better tasks, data,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Exercise—Formal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Usability Analysis</a:t>
            </a:r>
          </a:p>
          <a:p>
            <a:r>
              <a:rPr lang="en-US" dirty="0" smtClean="0"/>
              <a:t>Controlled Experiment</a:t>
            </a:r>
          </a:p>
          <a:p>
            <a:pPr marL="109728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r>
              <a:rPr lang="en-US" sz="2800" dirty="0" smtClean="0"/>
              <a:t>(revisited)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hlinkClick r:id="rId2"/>
              </a:rPr>
              <a:t>Field Guide </a:t>
            </a:r>
            <a:r>
              <a:rPr lang="en-US" dirty="0" smtClean="0"/>
              <a:t>to identify information relevant to planning visualization.</a:t>
            </a:r>
          </a:p>
          <a:p>
            <a:r>
              <a:rPr lang="en-US" dirty="0" smtClean="0"/>
              <a:t>Formally plan visualization using CUT-AD-DDV.  </a:t>
            </a:r>
          </a:p>
          <a:p>
            <a:r>
              <a:rPr lang="en-US" dirty="0" smtClean="0"/>
              <a:t>Develop and try some visualizations.  Mockup by hand, or by </a:t>
            </a:r>
            <a:r>
              <a:rPr lang="en-US" dirty="0" err="1" smtClean="0"/>
              <a:t>powerpoint</a:t>
            </a:r>
            <a:r>
              <a:rPr lang="en-US" dirty="0" smtClean="0"/>
              <a:t>.  Test with users. Then develop real one.  Don’t be afraid to modify/change. </a:t>
            </a:r>
          </a:p>
          <a:p>
            <a:r>
              <a:rPr lang="en-US" dirty="0" smtClean="0"/>
              <a:t>Do testing with users to get feedback.</a:t>
            </a:r>
          </a:p>
          <a:p>
            <a:r>
              <a:rPr lang="en-US" dirty="0" smtClean="0"/>
              <a:t>Do formal evaluation if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Framework:  </a:t>
            </a:r>
            <a:r>
              <a:rPr lang="en-US" sz="4400" b="1" dirty="0" smtClean="0"/>
              <a:t>CUTT-AD-DDV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 smtClean="0"/>
              <a:t>Given, and should be identified by designer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ontext</a:t>
            </a:r>
          </a:p>
          <a:p>
            <a:r>
              <a:rPr lang="en-US" b="1" dirty="0" smtClean="0"/>
              <a:t>U</a:t>
            </a:r>
            <a:r>
              <a:rPr lang="en-US" dirty="0" smtClean="0"/>
              <a:t>ser</a:t>
            </a:r>
          </a:p>
          <a:p>
            <a:r>
              <a:rPr lang="en-US" b="1" dirty="0" smtClean="0"/>
              <a:t>T</a:t>
            </a:r>
            <a:r>
              <a:rPr lang="en-US" dirty="0" smtClean="0"/>
              <a:t>ask</a:t>
            </a:r>
          </a:p>
          <a:p>
            <a:r>
              <a:rPr lang="en-US" dirty="0" smtClean="0"/>
              <a:t>Data </a:t>
            </a:r>
            <a:r>
              <a:rPr lang="en-US" b="1" dirty="0" smtClean="0"/>
              <a:t>T</a:t>
            </a:r>
            <a:r>
              <a:rPr lang="en-US" dirty="0" smtClean="0"/>
              <a:t>ypes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Generally known</a:t>
            </a:r>
          </a:p>
          <a:p>
            <a:r>
              <a:rPr lang="en-US" dirty="0" smtClean="0"/>
              <a:t>Human </a:t>
            </a:r>
            <a:r>
              <a:rPr lang="en-US" b="1" dirty="0" smtClean="0"/>
              <a:t>A</a:t>
            </a:r>
            <a:r>
              <a:rPr lang="en-US" dirty="0" smtClean="0"/>
              <a:t>bilities (perception, memory, cognition)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esign Principles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These you have some control over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ata Model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isplay</a:t>
            </a:r>
          </a:p>
          <a:p>
            <a:r>
              <a:rPr lang="en-US" b="1" dirty="0" smtClean="0"/>
              <a:t>V</a:t>
            </a:r>
            <a:r>
              <a:rPr lang="en-US" dirty="0" smtClean="0"/>
              <a:t>isualization Techniques</a:t>
            </a:r>
          </a:p>
        </p:txBody>
      </p:sp>
    </p:spTree>
    <p:extLst>
      <p:ext uri="{BB962C8B-B14F-4D97-AF65-F5344CB8AC3E}">
        <p14:creationId xmlns:p14="http://schemas.microsoft.com/office/powerpoint/2010/main" val="245310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304800"/>
            <a:ext cx="8442763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CUTT-AD-DDV  </a:t>
            </a:r>
            <a:r>
              <a:rPr lang="en-US" dirty="0" smtClean="0"/>
              <a:t>Visualization Framework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00769" y="4229100"/>
            <a:ext cx="2463745" cy="1943100"/>
            <a:chOff x="2400" y="2640"/>
            <a:chExt cx="1546" cy="1248"/>
          </a:xfrm>
        </p:grpSpPr>
        <p:sp>
          <p:nvSpPr>
            <p:cNvPr id="835588" name="AutoShape 4"/>
            <p:cNvSpPr>
              <a:spLocks noChangeArrowheads="1"/>
            </p:cNvSpPr>
            <p:nvPr/>
          </p:nvSpPr>
          <p:spPr bwMode="auto">
            <a:xfrm>
              <a:off x="2400" y="2640"/>
              <a:ext cx="1546" cy="124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89" name="Text Box 5"/>
            <p:cNvSpPr txBox="1">
              <a:spLocks noChangeArrowheads="1"/>
            </p:cNvSpPr>
            <p:nvPr/>
          </p:nvSpPr>
          <p:spPr bwMode="auto">
            <a:xfrm>
              <a:off x="2488" y="2835"/>
              <a:ext cx="1419" cy="890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Data Model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Display(s)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Visualization Techniques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endParaRPr lang="en-US" sz="12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endParaRPr lang="en-US" sz="16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705600" y="3276600"/>
            <a:ext cx="2438400" cy="1676400"/>
            <a:chOff x="672" y="2688"/>
            <a:chExt cx="1968" cy="1152"/>
          </a:xfrm>
          <a:solidFill>
            <a:srgbClr val="FFC000"/>
          </a:solidFill>
        </p:grpSpPr>
        <p:sp>
          <p:nvSpPr>
            <p:cNvPr id="835591" name="AutoShape 7"/>
            <p:cNvSpPr>
              <a:spLocks noChangeArrowheads="1"/>
            </p:cNvSpPr>
            <p:nvPr/>
          </p:nvSpPr>
          <p:spPr bwMode="auto">
            <a:xfrm>
              <a:off x="672" y="2688"/>
              <a:ext cx="1968" cy="115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92" name="Text Box 8"/>
            <p:cNvSpPr txBox="1">
              <a:spLocks noChangeArrowheads="1"/>
            </p:cNvSpPr>
            <p:nvPr/>
          </p:nvSpPr>
          <p:spPr bwMode="auto">
            <a:xfrm>
              <a:off x="816" y="2784"/>
              <a:ext cx="1776" cy="4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600" b="1" dirty="0">
                  <a:solidFill>
                    <a:srgbClr val="336699"/>
                  </a:solidFill>
                  <a:latin typeface="Verdana" pitchFamily="34" charset="0"/>
                </a:rPr>
                <a:t>Design Process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Iterative design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Design studies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Evaluation</a:t>
              </a:r>
              <a:endParaRPr lang="en-US" sz="16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881438" y="1527175"/>
            <a:ext cx="2286000" cy="1600200"/>
            <a:chOff x="672" y="960"/>
            <a:chExt cx="1968" cy="960"/>
          </a:xfrm>
        </p:grpSpPr>
        <p:sp>
          <p:nvSpPr>
            <p:cNvPr id="835594" name="AutoShape 10"/>
            <p:cNvSpPr>
              <a:spLocks noChangeArrowheads="1"/>
            </p:cNvSpPr>
            <p:nvPr/>
          </p:nvSpPr>
          <p:spPr bwMode="auto">
            <a:xfrm>
              <a:off x="672" y="960"/>
              <a:ext cx="1968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95" name="Text Box 11"/>
            <p:cNvSpPr txBox="1">
              <a:spLocks noChangeArrowheads="1"/>
            </p:cNvSpPr>
            <p:nvPr/>
          </p:nvSpPr>
          <p:spPr bwMode="auto">
            <a:xfrm>
              <a:off x="720" y="1056"/>
              <a:ext cx="1872" cy="4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600" b="1" dirty="0">
                  <a:solidFill>
                    <a:srgbClr val="336699"/>
                  </a:solidFill>
                  <a:latin typeface="Verdana" pitchFamily="34" charset="0"/>
                </a:rPr>
                <a:t>Design Principles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Visual display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Interaction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58763" y="4379913"/>
            <a:ext cx="2236787" cy="1821070"/>
            <a:chOff x="3168" y="2880"/>
            <a:chExt cx="1968" cy="857"/>
          </a:xfrm>
        </p:grpSpPr>
        <p:sp>
          <p:nvSpPr>
            <p:cNvPr id="835597" name="AutoShape 13"/>
            <p:cNvSpPr>
              <a:spLocks noChangeArrowheads="1"/>
            </p:cNvSpPr>
            <p:nvPr/>
          </p:nvSpPr>
          <p:spPr bwMode="auto">
            <a:xfrm>
              <a:off x="3168" y="2880"/>
              <a:ext cx="1968" cy="857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98" name="Text Box 14"/>
            <p:cNvSpPr txBox="1">
              <a:spLocks noChangeArrowheads="1"/>
            </p:cNvSpPr>
            <p:nvPr/>
          </p:nvSpPr>
          <p:spPr bwMode="auto">
            <a:xfrm>
              <a:off x="3312" y="2913"/>
              <a:ext cx="1776" cy="73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Context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User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Tasks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Data Types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endParaRPr lang="en-US" sz="16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28600" y="1524000"/>
            <a:ext cx="2286000" cy="1905000"/>
            <a:chOff x="768" y="1056"/>
            <a:chExt cx="1968" cy="1200"/>
          </a:xfrm>
        </p:grpSpPr>
        <p:sp>
          <p:nvSpPr>
            <p:cNvPr id="835600" name="AutoShape 16"/>
            <p:cNvSpPr>
              <a:spLocks noChangeArrowheads="1"/>
            </p:cNvSpPr>
            <p:nvPr/>
          </p:nvSpPr>
          <p:spPr bwMode="auto">
            <a:xfrm>
              <a:off x="768" y="1056"/>
              <a:ext cx="1968" cy="12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601" name="Text Box 17"/>
            <p:cNvSpPr txBox="1">
              <a:spLocks noChangeArrowheads="1"/>
            </p:cNvSpPr>
            <p:nvPr/>
          </p:nvSpPr>
          <p:spPr bwMode="auto">
            <a:xfrm>
              <a:off x="816" y="1152"/>
              <a:ext cx="1872" cy="4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600" b="1" dirty="0">
                  <a:solidFill>
                    <a:srgbClr val="336699"/>
                  </a:solidFill>
                  <a:latin typeface="Verdana" pitchFamily="34" charset="0"/>
                </a:rPr>
                <a:t>Human Abilities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Visual perception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 smtClean="0">
                  <a:solidFill>
                    <a:srgbClr val="336699"/>
                  </a:solidFill>
                  <a:latin typeface="Verdana" pitchFamily="34" charset="0"/>
                </a:rPr>
                <a:t>Cognition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 smtClean="0">
                  <a:solidFill>
                    <a:srgbClr val="336699"/>
                  </a:solidFill>
                  <a:latin typeface="Verdana" pitchFamily="34" charset="0"/>
                </a:rPr>
                <a:t>Memory</a:t>
              </a:r>
              <a:endParaRPr lang="en-US" sz="12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Motor skills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sp>
        <p:nvSpPr>
          <p:cNvPr id="835604" name="Text Box 20"/>
          <p:cNvSpPr txBox="1">
            <a:spLocks noChangeArrowheads="1"/>
          </p:cNvSpPr>
          <p:nvPr/>
        </p:nvSpPr>
        <p:spPr bwMode="auto">
          <a:xfrm>
            <a:off x="2743200" y="182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Arial" charset="0"/>
                <a:ea typeface="MS PGothic" pitchFamily="34" charset="-128"/>
              </a:rPr>
              <a:t>Imply</a:t>
            </a:r>
            <a:endParaRPr lang="en-US"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476501" y="4495800"/>
            <a:ext cx="1828800" cy="1143000"/>
            <a:chOff x="1536" y="2688"/>
            <a:chExt cx="1200" cy="720"/>
          </a:xfrm>
        </p:grpSpPr>
        <p:sp>
          <p:nvSpPr>
            <p:cNvPr id="835606" name="AutoShape 22"/>
            <p:cNvSpPr>
              <a:spLocks noChangeArrowheads="1"/>
            </p:cNvSpPr>
            <p:nvPr/>
          </p:nvSpPr>
          <p:spPr bwMode="auto">
            <a:xfrm>
              <a:off x="1584" y="2976"/>
              <a:ext cx="768" cy="43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607" name="Text Box 23"/>
            <p:cNvSpPr txBox="1">
              <a:spLocks noChangeArrowheads="1"/>
            </p:cNvSpPr>
            <p:nvPr/>
          </p:nvSpPr>
          <p:spPr bwMode="auto">
            <a:xfrm>
              <a:off x="1536" y="2688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  <a:ea typeface="MS PGothic" pitchFamily="34" charset="-128"/>
                </a:rPr>
                <a:t>Constrain </a:t>
              </a:r>
              <a:br>
                <a:rPr lang="en-US" sz="1800">
                  <a:latin typeface="Arial" charset="0"/>
                  <a:ea typeface="MS PGothic" pitchFamily="34" charset="-128"/>
                </a:rPr>
              </a:br>
              <a:r>
                <a:rPr lang="en-US" sz="1800">
                  <a:latin typeface="Arial" charset="0"/>
                  <a:ea typeface="MS PGothic" pitchFamily="34" charset="-128"/>
                </a:rPr>
                <a:t>design</a:t>
              </a:r>
              <a:endParaRPr lang="en-US"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35610" name="Text Box 26"/>
          <p:cNvSpPr txBox="1">
            <a:spLocks noChangeArrowheads="1"/>
          </p:cNvSpPr>
          <p:nvPr/>
        </p:nvSpPr>
        <p:spPr bwMode="auto">
          <a:xfrm>
            <a:off x="3962400" y="32766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Arial" charset="0"/>
                <a:ea typeface="MS PGothic" pitchFamily="34" charset="-128"/>
              </a:rPr>
              <a:t>Inform design</a:t>
            </a:r>
            <a:endParaRPr lang="en-US">
              <a:latin typeface="Arial" charset="0"/>
              <a:ea typeface="MS PGothic" pitchFamily="34" charset="-128"/>
            </a:endParaRPr>
          </a:p>
        </p:txBody>
      </p:sp>
      <p:sp>
        <p:nvSpPr>
          <p:cNvPr id="31" name="AutoShape 22"/>
          <p:cNvSpPr>
            <a:spLocks noChangeArrowheads="1"/>
          </p:cNvSpPr>
          <p:nvPr/>
        </p:nvSpPr>
        <p:spPr bwMode="auto">
          <a:xfrm>
            <a:off x="2590800" y="2133600"/>
            <a:ext cx="1219200" cy="685800"/>
          </a:xfrm>
          <a:prstGeom prst="rightArrow">
            <a:avLst>
              <a:gd name="adj1" fmla="val 50000"/>
              <a:gd name="adj2" fmla="val 44444"/>
            </a:avLst>
          </a:prstGeom>
          <a:solidFill>
            <a:srgbClr val="FFFF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22"/>
          <p:cNvSpPr>
            <a:spLocks noChangeArrowheads="1"/>
          </p:cNvSpPr>
          <p:nvPr/>
        </p:nvSpPr>
        <p:spPr bwMode="auto">
          <a:xfrm rot="5400000">
            <a:off x="4533900" y="3314700"/>
            <a:ext cx="1066800" cy="685800"/>
          </a:xfrm>
          <a:prstGeom prst="rightArrow">
            <a:avLst>
              <a:gd name="adj1" fmla="val 50000"/>
              <a:gd name="adj2" fmla="val 44444"/>
            </a:avLst>
          </a:prstGeom>
          <a:solidFill>
            <a:srgbClr val="FFFF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Curved Left Arrow 33"/>
          <p:cNvSpPr/>
          <p:nvPr/>
        </p:nvSpPr>
        <p:spPr>
          <a:xfrm rot="14055294">
            <a:off x="5621595" y="2867862"/>
            <a:ext cx="915101" cy="15530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Curved Left Arrow 35"/>
          <p:cNvSpPr/>
          <p:nvPr/>
        </p:nvSpPr>
        <p:spPr>
          <a:xfrm rot="3137122">
            <a:off x="6378692" y="4488561"/>
            <a:ext cx="940933" cy="156184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7696528" y="1353535"/>
            <a:ext cx="942975" cy="523876"/>
            <a:chOff x="672" y="960"/>
            <a:chExt cx="1968" cy="960"/>
          </a:xfrm>
        </p:grpSpPr>
        <p:sp>
          <p:nvSpPr>
            <p:cNvPr id="38" name="AutoShape 10"/>
            <p:cNvSpPr>
              <a:spLocks noChangeArrowheads="1"/>
            </p:cNvSpPr>
            <p:nvPr/>
          </p:nvSpPr>
          <p:spPr bwMode="auto">
            <a:xfrm>
              <a:off x="672" y="960"/>
              <a:ext cx="1968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939" y="1157"/>
              <a:ext cx="1602" cy="4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400" b="1" dirty="0" smtClean="0">
                  <a:solidFill>
                    <a:srgbClr val="336699"/>
                  </a:solidFill>
                  <a:latin typeface="Verdana" pitchFamily="34" charset="0"/>
                </a:rPr>
                <a:t>Given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7731016" y="1969376"/>
            <a:ext cx="914400" cy="457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400" b="1" dirty="0" smtClean="0">
                <a:latin typeface="Verdana" pitchFamily="34" charset="0"/>
              </a:rPr>
              <a:t>Chosen</a:t>
            </a:r>
            <a:endParaRPr lang="en-US" sz="14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63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4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Evaluation and Critique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Critiquing</a:t>
            </a:r>
          </a:p>
          <a:p>
            <a:r>
              <a:rPr lang="en-US" dirty="0" smtClean="0"/>
              <a:t>Formal user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0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Critiquing a Visualization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First, consider your reaction to the initial (Message) presentation </a:t>
            </a:r>
          </a:p>
          <a:p>
            <a:pPr lvl="1"/>
            <a:r>
              <a:rPr lang="en-US" dirty="0" smtClean="0"/>
              <a:t>1-2 seconds (Yes/No, Good/Bad)</a:t>
            </a:r>
          </a:p>
          <a:p>
            <a:pPr lvl="1"/>
            <a:r>
              <a:rPr lang="en-US" dirty="0" smtClean="0"/>
              <a:t>5-7 seconds (understandable, interesting, makes me want to ask questions, want to explore)</a:t>
            </a:r>
          </a:p>
          <a:p>
            <a:r>
              <a:rPr lang="en-US" dirty="0" smtClean="0"/>
              <a:t>Second, consider your reaction to the exploration part of the visualization</a:t>
            </a:r>
          </a:p>
          <a:p>
            <a:pPr lvl="1"/>
            <a:r>
              <a:rPr lang="en-US" dirty="0" smtClean="0"/>
              <a:t>Study the visualization in more detail to evaluate it.</a:t>
            </a:r>
          </a:p>
          <a:p>
            <a:pPr lvl="1"/>
            <a:r>
              <a:rPr lang="en-US" dirty="0" smtClean="0"/>
              <a:t>If there is an interactive exploration capability explore that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Formal Evaluations of Visualization </a:t>
            </a:r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Critiquing a Visualization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Third, identify the purpose, content and choices made in this visualization using our  </a:t>
            </a:r>
            <a:r>
              <a:rPr lang="en-US" b="1" dirty="0" smtClean="0"/>
              <a:t>CUTT-AD-DDV model</a:t>
            </a:r>
          </a:p>
          <a:p>
            <a:pPr lvl="1"/>
            <a:r>
              <a:rPr lang="en-US" dirty="0" smtClean="0"/>
              <a:t>Identify the purpose of the visualization and who the intended audience is (Context/User/Task from our model).</a:t>
            </a:r>
          </a:p>
          <a:p>
            <a:pPr lvl="1"/>
            <a:r>
              <a:rPr lang="en-US" dirty="0" smtClean="0"/>
              <a:t>Identify the Data Types available, and what was chosen for the Data Model</a:t>
            </a:r>
          </a:p>
          <a:p>
            <a:pPr lvl="1"/>
            <a:r>
              <a:rPr lang="en-US" dirty="0" smtClean="0"/>
              <a:t>Identify display type(s) utilized (or expected). </a:t>
            </a:r>
          </a:p>
          <a:p>
            <a:pPr lvl="1"/>
            <a:r>
              <a:rPr lang="en-US" dirty="0" smtClean="0"/>
              <a:t>Identify Display techniques utilized.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2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282700"/>
            <a:ext cx="7708900" cy="51181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 the design visually appealing/aesthetically pleasing?</a:t>
            </a:r>
          </a:p>
          <a:p>
            <a:r>
              <a:rPr lang="en-US" dirty="0" smtClean="0"/>
              <a:t>Is it immediately understandable?  If not, is it understandable after a short period of study?</a:t>
            </a:r>
          </a:p>
          <a:p>
            <a:r>
              <a:rPr lang="en-US" dirty="0" smtClean="0"/>
              <a:t>Does it provide insight or understanding that was not obtainable with the original representation (text, table, etc)?</a:t>
            </a:r>
          </a:p>
          <a:p>
            <a:r>
              <a:rPr lang="en-US" dirty="0" smtClean="0"/>
              <a:t>Was the choice of data model appropriate? </a:t>
            </a:r>
          </a:p>
          <a:p>
            <a:r>
              <a:rPr lang="en-US" dirty="0" smtClean="0"/>
              <a:t>Does it transform nominal, interval, and quantitative information properly?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69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25795"/>
          </a:xfrm>
        </p:spPr>
        <p:txBody>
          <a:bodyPr>
            <a:normAutofit/>
          </a:bodyPr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1562986"/>
            <a:ext cx="8191500" cy="46362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Was the choice of display appropriate?</a:t>
            </a:r>
          </a:p>
          <a:p>
            <a:r>
              <a:rPr lang="en-US" dirty="0" smtClean="0"/>
              <a:t>Does it use visual components properly?  That is, does it properly represent the data using lines, color, position, etc?  </a:t>
            </a:r>
          </a:p>
          <a:p>
            <a:r>
              <a:rPr lang="en-US" dirty="0" smtClean="0"/>
              <a:t>Does the visualization provide insight or understanding better than some alternative visualization would?  What kind of visualization technique might have been better?</a:t>
            </a:r>
          </a:p>
          <a:p>
            <a:r>
              <a:rPr lang="en-US" dirty="0" smtClean="0"/>
              <a:t>Does it use labels and legends appropriately?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520700"/>
            <a:ext cx="7772400" cy="1143000"/>
          </a:xfrm>
        </p:spPr>
        <p:txBody>
          <a:bodyPr>
            <a:noAutofit/>
          </a:bodyPr>
          <a:lstStyle/>
          <a:p>
            <a:r>
              <a:rPr lang="en-US" sz="3600" dirty="0"/>
              <a:t>How Successful is the Visualization?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663699"/>
            <a:ext cx="7772400" cy="474773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Does the visualization reveal trends, patterns, gaps, and/or outliers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Does the visualization successfully highlight important information, while providing context for that information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Does it distort the information?  If it transforms it in some way, is this misleading or helpfully simplifying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Does it omit important information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Does it engage you, make you interested, want to explore?</a:t>
            </a:r>
            <a:endParaRPr lang="en-US" sz="2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96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from NY Times on </a:t>
            </a:r>
            <a:r>
              <a:rPr lang="en-US" dirty="0" smtClean="0">
                <a:hlinkClick r:id="rId3"/>
              </a:rPr>
              <a:t>housing prices</a:t>
            </a:r>
            <a:endParaRPr lang="en-US" dirty="0" smtClean="0"/>
          </a:p>
          <a:p>
            <a:pPr lvl="1"/>
            <a:r>
              <a:rPr lang="en-US" dirty="0" smtClean="0"/>
              <a:t>Message</a:t>
            </a:r>
          </a:p>
          <a:p>
            <a:pPr lvl="2"/>
            <a:r>
              <a:rPr lang="en-US" dirty="0" smtClean="0"/>
              <a:t>1-2 second understanding?</a:t>
            </a:r>
          </a:p>
          <a:p>
            <a:pPr lvl="2"/>
            <a:r>
              <a:rPr lang="en-US" dirty="0" smtClean="0"/>
              <a:t>5-7 second understanding</a:t>
            </a:r>
          </a:p>
          <a:p>
            <a:pPr lvl="2"/>
            <a:r>
              <a:rPr lang="en-US" dirty="0" smtClean="0"/>
              <a:t>Engage you? (could they have done more?)</a:t>
            </a:r>
          </a:p>
          <a:p>
            <a:pPr lvl="1"/>
            <a:r>
              <a:rPr lang="en-US" dirty="0" smtClean="0"/>
              <a:t>Highlighting of areas of interest, accompanying narrative text</a:t>
            </a:r>
          </a:p>
          <a:p>
            <a:pPr lvl="1"/>
            <a:r>
              <a:rPr lang="en-US" dirty="0" smtClean="0"/>
              <a:t>Dual axis appropriate to data values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6998" y="2307772"/>
            <a:ext cx="1721789" cy="139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85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in Time and Space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Static vs. Dynamic </a:t>
            </a:r>
            <a:r>
              <a:rPr lang="en-US" dirty="0" smtClean="0"/>
              <a:t>Information.  </a:t>
            </a:r>
          </a:p>
          <a:p>
            <a:pPr lvl="1"/>
            <a:r>
              <a:rPr lang="en-US" dirty="0" smtClean="0"/>
              <a:t>Is there a good initial message presentation?</a:t>
            </a:r>
          </a:p>
          <a:p>
            <a:pPr lvl="1"/>
            <a:r>
              <a:rPr lang="en-US" dirty="0" smtClean="0"/>
              <a:t>Is there an obvious way to explore the data?</a:t>
            </a:r>
          </a:p>
          <a:p>
            <a:pPr lvl="1"/>
            <a:r>
              <a:rPr lang="en-US" dirty="0" smtClean="0"/>
              <a:t>Did the visualization appropriately divide information into these two parts?</a:t>
            </a:r>
            <a:endParaRPr lang="en-US" dirty="0"/>
          </a:p>
          <a:p>
            <a:r>
              <a:rPr lang="en-US" dirty="0"/>
              <a:t>Make use of </a:t>
            </a:r>
            <a:r>
              <a:rPr lang="en-US" dirty="0" smtClean="0"/>
              <a:t>screen space (not all space is created equal). </a:t>
            </a:r>
            <a:endParaRPr lang="en-US" dirty="0"/>
          </a:p>
          <a:p>
            <a:r>
              <a:rPr lang="en-US" dirty="0" smtClean="0"/>
              <a:t>What should be highlighted (Don’t </a:t>
            </a:r>
            <a:r>
              <a:rPr lang="en-US" dirty="0"/>
              <a:t>highlight too much</a:t>
            </a:r>
            <a:r>
              <a:rPr lang="en-US" dirty="0" smtClean="0"/>
              <a:t>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Data-to-Pixel Ratios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Examples of wasteful pixels:</a:t>
            </a:r>
          </a:p>
          <a:p>
            <a:pPr lvl="1"/>
            <a:r>
              <a:rPr lang="en-US"/>
              <a:t>Decorative graphics</a:t>
            </a:r>
          </a:p>
          <a:p>
            <a:pPr lvl="1"/>
            <a:r>
              <a:rPr lang="en-US"/>
              <a:t>Meaningless variations in color</a:t>
            </a:r>
          </a:p>
          <a:p>
            <a:pPr lvl="1"/>
            <a:r>
              <a:rPr lang="en-US"/>
              <a:t>Borders to separate when white space will suffice</a:t>
            </a:r>
          </a:p>
          <a:p>
            <a:pPr lvl="1"/>
            <a:r>
              <a:rPr lang="en-US"/>
              <a:t>Distracting backgrounds and fill colors</a:t>
            </a:r>
          </a:p>
          <a:p>
            <a:pPr lvl="1"/>
            <a:r>
              <a:rPr lang="en-US"/>
              <a:t>Unnecessary grid lines in tables and graphs</a:t>
            </a:r>
          </a:p>
          <a:p>
            <a:pPr lvl="1"/>
            <a:r>
              <a:rPr lang="en-US"/>
              <a:t>3D when not needed (nearly always not needed)</a:t>
            </a:r>
          </a:p>
          <a:p>
            <a:pPr lvl="1"/>
            <a:r>
              <a:rPr lang="en-US"/>
              <a:t>Ornate/physical looking widgets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8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Data-to-Pixel Ratios</a:t>
            </a:r>
          </a:p>
        </p:txBody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to make non-data pixels work well:</a:t>
            </a:r>
          </a:p>
          <a:p>
            <a:pPr lvl="1"/>
            <a:r>
              <a:rPr lang="en-US"/>
              <a:t>Use light, low-saturated colors</a:t>
            </a:r>
          </a:p>
          <a:p>
            <a:pPr lvl="2"/>
            <a:r>
              <a:rPr lang="en-US"/>
              <a:t>Hard to see when printed though!</a:t>
            </a:r>
          </a:p>
          <a:p>
            <a:pPr lvl="1"/>
            <a:r>
              <a:rPr lang="en-US" b="1"/>
              <a:t>Regularize the appearance of non-data visual elements.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055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Few on</a:t>
            </a:r>
            <a:br>
              <a:rPr lang="en-US" sz="3200"/>
            </a:br>
            <a:r>
              <a:rPr lang="en-US" sz="3200"/>
              <a:t> “Eloquence Through Simplicity”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2290763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Well-designed </a:t>
            </a:r>
            <a:r>
              <a:rPr lang="en-US" dirty="0" smtClean="0"/>
              <a:t>dashboards </a:t>
            </a:r>
            <a:r>
              <a:rPr lang="en-US" dirty="0"/>
              <a:t>are:</a:t>
            </a:r>
          </a:p>
          <a:p>
            <a:pPr lvl="1"/>
            <a:r>
              <a:rPr lang="en-US" dirty="0"/>
              <a:t>Well-organized</a:t>
            </a:r>
          </a:p>
          <a:p>
            <a:pPr lvl="1"/>
            <a:r>
              <a:rPr lang="en-US" dirty="0"/>
              <a:t>Condensed</a:t>
            </a:r>
          </a:p>
          <a:p>
            <a:pPr lvl="2"/>
            <a:r>
              <a:rPr lang="en-US" dirty="0"/>
              <a:t>Summaries and exceptions</a:t>
            </a:r>
          </a:p>
          <a:p>
            <a:pPr lvl="1"/>
            <a:r>
              <a:rPr lang="en-US" dirty="0"/>
              <a:t>Concise, communicate the data and its message in the clearest and most direct way possible.</a:t>
            </a:r>
          </a:p>
          <a:p>
            <a:pPr lvl="1"/>
            <a:r>
              <a:rPr lang="en-US" dirty="0"/>
              <a:t>Can be assimilated quickly</a:t>
            </a:r>
          </a:p>
          <a:p>
            <a:pPr lvl="1"/>
            <a:r>
              <a:rPr lang="en-US" dirty="0"/>
              <a:t>Provide a broad, high-level overview</a:t>
            </a:r>
          </a:p>
          <a:p>
            <a:pPr lvl="1"/>
            <a:r>
              <a:rPr lang="en-US" dirty="0"/>
              <a:t>Address specific information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General Guidelines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Simplify, simplify, simplify!</a:t>
            </a:r>
          </a:p>
          <a:p>
            <a:r>
              <a:rPr lang="en-US"/>
              <a:t>Must be the best way to show this data.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Visualizations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Empirical:</a:t>
            </a:r>
          </a:p>
          <a:p>
            <a:pPr lvl="1">
              <a:lnSpc>
                <a:spcPct val="90000"/>
              </a:lnSpc>
            </a:pPr>
            <a:r>
              <a:rPr lang="en-US"/>
              <a:t>Usability Test</a:t>
            </a:r>
          </a:p>
          <a:p>
            <a:pPr lvl="2">
              <a:lnSpc>
                <a:spcPct val="90000"/>
              </a:lnSpc>
            </a:pPr>
            <a:r>
              <a:rPr lang="en-US"/>
              <a:t>Observation, problem identification</a:t>
            </a:r>
          </a:p>
          <a:p>
            <a:pPr lvl="1">
              <a:lnSpc>
                <a:spcPct val="90000"/>
              </a:lnSpc>
            </a:pPr>
            <a:r>
              <a:rPr lang="en-US"/>
              <a:t>Controlled Experiment</a:t>
            </a:r>
          </a:p>
          <a:p>
            <a:pPr lvl="2">
              <a:lnSpc>
                <a:spcPct val="90000"/>
              </a:lnSpc>
            </a:pPr>
            <a:r>
              <a:rPr lang="en-US"/>
              <a:t>Formal controlled scientific experiment</a:t>
            </a:r>
          </a:p>
          <a:p>
            <a:pPr lvl="2">
              <a:lnSpc>
                <a:spcPct val="90000"/>
              </a:lnSpc>
            </a:pPr>
            <a:r>
              <a:rPr lang="en-US"/>
              <a:t>Comparisons, statistical analysis</a:t>
            </a:r>
          </a:p>
          <a:p>
            <a:pPr>
              <a:lnSpc>
                <a:spcPct val="90000"/>
              </a:lnSpc>
            </a:pPr>
            <a:r>
              <a:rPr lang="en-US"/>
              <a:t>Analytic:</a:t>
            </a:r>
          </a:p>
          <a:p>
            <a:pPr lvl="1">
              <a:lnSpc>
                <a:spcPct val="90000"/>
              </a:lnSpc>
            </a:pPr>
            <a:r>
              <a:rPr lang="en-US"/>
              <a:t>Expert Review</a:t>
            </a:r>
          </a:p>
          <a:p>
            <a:pPr lvl="2">
              <a:lnSpc>
                <a:spcPct val="90000"/>
              </a:lnSpc>
            </a:pPr>
            <a:r>
              <a:rPr lang="en-US"/>
              <a:t>Examination by visualization expert</a:t>
            </a:r>
          </a:p>
          <a:p>
            <a:pPr lvl="1">
              <a:lnSpc>
                <a:spcPct val="90000"/>
              </a:lnSpc>
            </a:pPr>
            <a:r>
              <a:rPr lang="en-US"/>
              <a:t>Heuristic Evaluation</a:t>
            </a:r>
          </a:p>
          <a:p>
            <a:pPr lvl="2">
              <a:lnSpc>
                <a:spcPct val="90000"/>
              </a:lnSpc>
            </a:pPr>
            <a:r>
              <a:rPr lang="en-US"/>
              <a:t>Principles, Guidelines</a:t>
            </a:r>
          </a:p>
          <a:p>
            <a:pPr lvl="2">
              <a:lnSpc>
                <a:spcPct val="90000"/>
              </a:lnSpc>
            </a:pPr>
            <a:r>
              <a:rPr lang="en-US"/>
              <a:t>Algorithmic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Discussion of Readings on user studies. </a:t>
            </a:r>
          </a:p>
          <a:p>
            <a:r>
              <a:rPr lang="en-US" b="1" dirty="0" smtClean="0"/>
              <a:t>Example(s)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Exercise—Evaluation</a:t>
            </a:r>
            <a:br>
              <a:rPr lang="en-US" dirty="0" smtClean="0"/>
            </a:br>
            <a:r>
              <a:rPr lang="en-US" dirty="0" smtClean="0"/>
              <a:t>Putting it all together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Browser Market Share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Movie Ebb &amp; Flow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Risky Roads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AOL Revenue Stream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Divide in groups of 4; each group works on one problem using Field Guide and CUTT-AD-DDV, and proposes evaluation.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8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09600"/>
            <a:ext cx="8403771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Usability test vs. Controlled </a:t>
            </a:r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478" y="1545772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Usability test: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Formative:  helps guide design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Single UI, early in design process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Few users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Usability problems, incidents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Qualitative feedback from users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Controlled experiment: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400" dirty="0"/>
              <a:t>Summative:  measure final result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Compare multiple UIs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Many users, strict protocol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Independent &amp; dependent variables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Quantitative results, statistical significance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Controlled </a:t>
            </a:r>
            <a:r>
              <a:rPr lang="en-US" dirty="0" smtClean="0"/>
              <a:t>Experiments</a:t>
            </a:r>
            <a:br>
              <a:rPr lang="en-US" dirty="0" smtClean="0"/>
            </a:br>
            <a:r>
              <a:rPr lang="en-US" dirty="0" smtClean="0"/>
              <a:t>(a refresher)</a:t>
            </a:r>
            <a:endParaRPr lang="en-US" dirty="0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Science?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Measurement</a:t>
            </a:r>
          </a:p>
          <a:p>
            <a:r>
              <a:rPr lang="en-US"/>
              <a:t>Modeling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Scientific Method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/>
              <a:t>Form Hypothesis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Collect data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Analyze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Accept/reject hypothesis</a:t>
            </a:r>
          </a:p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/>
            <a:r>
              <a:rPr lang="en-US"/>
              <a:t>How to “prove” a hypothesis in science?</a:t>
            </a:r>
          </a:p>
          <a:p>
            <a:pPr marL="1371600" lvl="2" indent="-457200"/>
            <a:r>
              <a:rPr lang="en-US"/>
              <a:t>Easier to disprove things, by counterexample </a:t>
            </a:r>
          </a:p>
          <a:p>
            <a:pPr marL="1371600" lvl="2" indent="-457200"/>
            <a:r>
              <a:rPr lang="en-US"/>
              <a:t>Null hypothesis = opposite of hypothesis</a:t>
            </a:r>
          </a:p>
          <a:p>
            <a:pPr marL="1371600" lvl="2" indent="-457200"/>
            <a:r>
              <a:rPr lang="en-US"/>
              <a:t>Disprove null hypothesis</a:t>
            </a:r>
          </a:p>
          <a:p>
            <a:pPr marL="1371600" lvl="2" indent="-457200"/>
            <a:r>
              <a:rPr lang="en-US"/>
              <a:t>Hence, hypothesis is proved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Experiment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Typical question:</a:t>
            </a:r>
          </a:p>
          <a:p>
            <a:pPr lvl="2"/>
            <a:r>
              <a:rPr lang="en-US" dirty="0"/>
              <a:t>Which visualization is better in which situations?</a:t>
            </a:r>
          </a:p>
          <a:p>
            <a:pPr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Spotfire</a:t>
            </a:r>
            <a:r>
              <a:rPr lang="en-US" dirty="0"/>
              <a:t>		vs.		</a:t>
            </a:r>
            <a:r>
              <a:rPr lang="en-US" dirty="0" err="1"/>
              <a:t>TableLens</a:t>
            </a:r>
            <a:endParaRPr lang="en-US" dirty="0"/>
          </a:p>
        </p:txBody>
      </p:sp>
      <p:pic>
        <p:nvPicPr>
          <p:cNvPr id="63494" name="Picture 6" descr="homerunfoc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357563"/>
            <a:ext cx="3657600" cy="3500437"/>
          </a:xfrm>
          <a:prstGeom prst="rect">
            <a:avLst/>
          </a:prstGeom>
          <a:noFill/>
        </p:spPr>
      </p:pic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344384" y="3357563"/>
          <a:ext cx="4800600" cy="350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Photo Editor Photo" r:id="rId5" imgW="10971429" imgH="8000000" progId="">
                  <p:embed/>
                </p:oleObj>
              </mc:Choice>
              <mc:Fallback>
                <p:oleObj name="Photo Editor Photo" r:id="rId5" imgW="10971429" imgH="8000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84" y="3357563"/>
                        <a:ext cx="4800600" cy="350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t-ddv.V2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cut-ddv.V2</Template>
  <TotalTime>12429</TotalTime>
  <Words>1536</Words>
  <Application>Microsoft Office PowerPoint</Application>
  <PresentationFormat>On-screen Show (4:3)</PresentationFormat>
  <Paragraphs>372</Paragraphs>
  <Slides>41</Slides>
  <Notes>36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cut-ddv.V2</vt:lpstr>
      <vt:lpstr>Photo Editor Photo</vt:lpstr>
      <vt:lpstr>Design and Evaluation</vt:lpstr>
      <vt:lpstr>Overview</vt:lpstr>
      <vt:lpstr>Formal Evaluations of Visualization Techniques</vt:lpstr>
      <vt:lpstr>Evaluating Visualizations</vt:lpstr>
      <vt:lpstr>Usability test vs. Controlled Experiment</vt:lpstr>
      <vt:lpstr>Controlled Experiments (a refresher)</vt:lpstr>
      <vt:lpstr>What is Science?</vt:lpstr>
      <vt:lpstr>Scientific Method</vt:lpstr>
      <vt:lpstr>Empirical Experiment</vt:lpstr>
      <vt:lpstr>Cause and Effect</vt:lpstr>
      <vt:lpstr>Stats to the Rescue</vt:lpstr>
      <vt:lpstr>Variables</vt:lpstr>
      <vt:lpstr>Example:  2 x 3 design</vt:lpstr>
      <vt:lpstr>Step 1:  Visualize it</vt:lpstr>
      <vt:lpstr>Step 2:  Stats</vt:lpstr>
      <vt:lpstr>TableLens better than Spotfire?</vt:lpstr>
      <vt:lpstr>TableLens better than Spotfire?</vt:lpstr>
      <vt:lpstr>The real picture</vt:lpstr>
      <vt:lpstr>p &lt; 0.05</vt:lpstr>
      <vt:lpstr>p &gt; 0.05</vt:lpstr>
      <vt:lpstr>p &gt; 0.05</vt:lpstr>
      <vt:lpstr>Class Exercise—Formal Evaluation</vt:lpstr>
      <vt:lpstr>Design (revisited)</vt:lpstr>
      <vt:lpstr>Design</vt:lpstr>
      <vt:lpstr>Full Framework:  CUTT-AD-DDV</vt:lpstr>
      <vt:lpstr>CUTT-AD-DDV  Visualization Framework</vt:lpstr>
      <vt:lpstr>Evaluation and Critique</vt:lpstr>
      <vt:lpstr>Evaluation</vt:lpstr>
      <vt:lpstr>Critiquing a Visualization</vt:lpstr>
      <vt:lpstr>Critiquing a Visualization</vt:lpstr>
      <vt:lpstr>Questions to Ask</vt:lpstr>
      <vt:lpstr>Questions to Ask</vt:lpstr>
      <vt:lpstr>How Successful is the Visualization?</vt:lpstr>
      <vt:lpstr>PowerPoint Presentation</vt:lpstr>
      <vt:lpstr>Presentation in Time and Space</vt:lpstr>
      <vt:lpstr>Data-to-Pixel Ratios</vt:lpstr>
      <vt:lpstr>Data-to-Pixel Ratios</vt:lpstr>
      <vt:lpstr>Few on  “Eloquence Through Simplicity”</vt:lpstr>
      <vt:lpstr>More General Guidelines</vt:lpstr>
      <vt:lpstr>User Studies</vt:lpstr>
      <vt:lpstr>Class Exercise—Evaluation Putting it all together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CUT-DDV Framework (simplify)</dc:title>
  <dc:creator>Julia TerMaat</dc:creator>
  <cp:lastModifiedBy>Palmer</cp:lastModifiedBy>
  <cp:revision>583</cp:revision>
  <dcterms:created xsi:type="dcterms:W3CDTF">2010-01-14T01:37:08Z</dcterms:created>
  <dcterms:modified xsi:type="dcterms:W3CDTF">2012-04-23T13:56:23Z</dcterms:modified>
</cp:coreProperties>
</file>