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activeX/activeX3.xml" ContentType="application/vnd.ms-office.activeX+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activeX/activeX1.xml" ContentType="application/vnd.ms-office.activeX+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8"/>
  </p:notesMasterIdLst>
  <p:sldIdLst>
    <p:sldId id="258" r:id="rId2"/>
    <p:sldId id="259" r:id="rId3"/>
    <p:sldId id="261" r:id="rId4"/>
    <p:sldId id="262" r:id="rId5"/>
    <p:sldId id="263" r:id="rId6"/>
    <p:sldId id="266" r:id="rId7"/>
    <p:sldId id="340" r:id="rId8"/>
    <p:sldId id="341" r:id="rId9"/>
    <p:sldId id="342" r:id="rId10"/>
    <p:sldId id="343" r:id="rId11"/>
    <p:sldId id="344" r:id="rId12"/>
    <p:sldId id="395" r:id="rId13"/>
    <p:sldId id="345" r:id="rId14"/>
    <p:sldId id="346" r:id="rId15"/>
    <p:sldId id="347" r:id="rId16"/>
    <p:sldId id="348" r:id="rId17"/>
    <p:sldId id="267" r:id="rId18"/>
    <p:sldId id="349" r:id="rId19"/>
    <p:sldId id="350" r:id="rId20"/>
    <p:sldId id="351" r:id="rId21"/>
    <p:sldId id="352" r:id="rId22"/>
    <p:sldId id="353" r:id="rId23"/>
    <p:sldId id="354" r:id="rId24"/>
    <p:sldId id="279" r:id="rId25"/>
    <p:sldId id="280" r:id="rId26"/>
    <p:sldId id="281" r:id="rId27"/>
    <p:sldId id="282" r:id="rId28"/>
    <p:sldId id="283" r:id="rId29"/>
    <p:sldId id="284" r:id="rId30"/>
    <p:sldId id="285" r:id="rId31"/>
    <p:sldId id="286" r:id="rId32"/>
    <p:sldId id="300" r:id="rId33"/>
    <p:sldId id="356" r:id="rId34"/>
    <p:sldId id="358" r:id="rId35"/>
    <p:sldId id="359" r:id="rId36"/>
    <p:sldId id="360" r:id="rId37"/>
    <p:sldId id="362" r:id="rId38"/>
    <p:sldId id="363" r:id="rId39"/>
    <p:sldId id="364" r:id="rId40"/>
    <p:sldId id="365" r:id="rId41"/>
    <p:sldId id="366" r:id="rId42"/>
    <p:sldId id="367" r:id="rId43"/>
    <p:sldId id="369" r:id="rId44"/>
    <p:sldId id="371" r:id="rId45"/>
    <p:sldId id="396" r:id="rId46"/>
    <p:sldId id="372" r:id="rId47"/>
    <p:sldId id="374" r:id="rId48"/>
    <p:sldId id="375" r:id="rId49"/>
    <p:sldId id="373" r:id="rId50"/>
    <p:sldId id="376" r:id="rId51"/>
    <p:sldId id="377" r:id="rId52"/>
    <p:sldId id="301" r:id="rId53"/>
    <p:sldId id="378" r:id="rId54"/>
    <p:sldId id="302" r:id="rId55"/>
    <p:sldId id="380" r:id="rId56"/>
    <p:sldId id="314" r:id="rId57"/>
    <p:sldId id="315" r:id="rId58"/>
    <p:sldId id="316" r:id="rId59"/>
    <p:sldId id="317" r:id="rId60"/>
    <p:sldId id="318" r:id="rId61"/>
    <p:sldId id="319" r:id="rId62"/>
    <p:sldId id="287" r:id="rId63"/>
    <p:sldId id="320" r:id="rId64"/>
    <p:sldId id="321"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22" r:id="rId78"/>
    <p:sldId id="393" r:id="rId79"/>
    <p:sldId id="334" r:id="rId80"/>
    <p:sldId id="335" r:id="rId81"/>
    <p:sldId id="336" r:id="rId82"/>
    <p:sldId id="337" r:id="rId83"/>
    <p:sldId id="338" r:id="rId84"/>
    <p:sldId id="339" r:id="rId85"/>
    <p:sldId id="289" r:id="rId86"/>
    <p:sldId id="298"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30" clrIdx="0"/>
  <p:cmAuthor id="1" name="Lindsay Latimore (Wes Rataushk &amp; Assc Inc)" initials="" lastIdx="1" clrIdx="1"/>
  <p:cmAuthor id="2" name="Olwen Palm" initials="" lastIdx="3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9" d="100"/>
          <a:sy n="69" d="100"/>
        </p:scale>
        <p:origin x="-1110" y="-108"/>
      </p:cViewPr>
      <p:guideLst>
        <p:guide orient="horz" pos="344"/>
        <p:guide pos="204"/>
      </p:guideLst>
    </p:cSldViewPr>
  </p:slideViewPr>
  <p:notesTextViewPr>
    <p:cViewPr>
      <p:scale>
        <a:sx n="100" d="100"/>
        <a:sy n="100" d="100"/>
      </p:scale>
      <p:origin x="0" y="0"/>
    </p:cViewPr>
  </p:notesTextViewPr>
  <p:notesViewPr>
    <p:cSldViewPr snapToGrid="0">
      <p:cViewPr>
        <p:scale>
          <a:sx n="50" d="100"/>
          <a:sy n="50" d="100"/>
        </p:scale>
        <p:origin x="-2628" y="-2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5875"/>
  <ax:ocxPr ax:name="_cy" ax:value="8132"/>
  <ax:ocxPr ax:name="FlashVars" ax:value=""/>
  <ax:ocxPr ax:name="Movie" ax:value="C:\ppSpeed12_ZA10030859.swf"/>
  <ax:ocxPr ax:name="Src" ax:value="C:\ppSpeed12_ZA10030859.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5875"/>
  <ax:ocxPr ax:name="_cy" ax:value="8132"/>
  <ax:ocxPr ax:name="FlashVars" ax:value=""/>
  <ax:ocxPr ax:name="Movie" ax:value="C:\ppSpeed13_ZA10030950.swf"/>
  <ax:ocxPr ax:name="Src" ax:value="C:\ppSpeed13_ZA10030950.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5875"/>
  <ax:ocxPr ax:name="_cy" ax:value="8132"/>
  <ax:ocxPr ax:name="FlashVars" ax:value=""/>
  <ax:ocxPr ax:name="Movie" ax:value="C:\ppSpeed16_ZA10109199.swf"/>
  <ax:ocxPr ax:name="Src" ax:value="C:\ppSpeed16_ZA10109199.swf"/>
  <ax:ocxPr ax:name="WMode" ax:value="Window"/>
  <ax:ocxPr ax:name="Play" ax:value="0"/>
  <ax:ocxPr ax:name="Loop" ax:value="0"/>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D1E417F-F583-4047-A2F2-AF4C918676F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3C754-D307-4802-90AD-75144D3819AB}" type="slidenum">
              <a:rPr lang="en-US"/>
              <a:pPr/>
              <a:t>1</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a:t>
            </a:r>
            <a:r>
              <a:rPr lang="en-US" b="1"/>
              <a:t>Notes to trainer</a:t>
            </a:r>
            <a:r>
              <a:rPr lang="en-US"/>
              <a:t>: </a:t>
            </a:r>
          </a:p>
          <a:p>
            <a:pPr>
              <a:buFontTx/>
              <a:buChar char="•"/>
            </a:pPr>
            <a:r>
              <a:rPr lang="en-US"/>
              <a:t>For detailed help in customizing this template, see the very last slide. Also, look for additional lesson text in the notes pane of some slides.</a:t>
            </a:r>
          </a:p>
          <a:p>
            <a:pPr>
              <a:buFontTx/>
              <a:buChar char="•"/>
            </a:pPr>
            <a:r>
              <a:rPr lang="en-US"/>
              <a:t>Because this presentation contains a Macromedia Flash animation, saving the template may cause a warning message to appear regarding personal information. Unless you add information to the properties of the Flash file itself, this warning does not apply to this presentation. Click </a:t>
            </a:r>
            <a:r>
              <a:rPr lang="en-US" b="1"/>
              <a:t>OK</a:t>
            </a:r>
            <a:r>
              <a:rPr lang="en-US"/>
              <a:t> on the message.]</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F0A96-64B5-4D7A-84E2-17050AEECB1A}" type="slidenum">
              <a:rPr lang="en-US"/>
              <a:pPr/>
              <a:t>10</a:t>
            </a:fld>
            <a:endParaRPr 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pPr>
              <a:lnSpc>
                <a:spcPct val="90000"/>
              </a:lnSpc>
            </a:pPr>
            <a:r>
              <a:rPr lang="en-US" b="1"/>
              <a:t>Insert tab</a:t>
            </a:r>
            <a:r>
              <a:rPr lang="en-US"/>
              <a:t>: All the things you might want to put on a slide—tables, pictures, diagrams, charts, text boxes, sounds, hyperlinks, headers, and footers.</a:t>
            </a:r>
            <a:endParaRPr lang="en-US" b="1"/>
          </a:p>
          <a:p>
            <a:pPr>
              <a:lnSpc>
                <a:spcPct val="90000"/>
              </a:lnSpc>
            </a:pPr>
            <a:r>
              <a:rPr lang="en-US" b="1"/>
              <a:t>Design tab</a:t>
            </a:r>
            <a:r>
              <a:rPr lang="en-US"/>
              <a:t>: Choose a complete look for the slides that encompasses background design, fonts, and color scheme. Then customize that look.</a:t>
            </a:r>
            <a:endParaRPr lang="en-US" b="1"/>
          </a:p>
          <a:p>
            <a:pPr>
              <a:lnSpc>
                <a:spcPct val="90000"/>
              </a:lnSpc>
            </a:pPr>
            <a:r>
              <a:rPr lang="en-US" b="1"/>
              <a:t>Animations tab</a:t>
            </a:r>
            <a:r>
              <a:rPr lang="en-US"/>
              <a:t>: All the animating effects are here. Basic animations for lists or charts are the easiest to add.</a:t>
            </a:r>
            <a:endParaRPr lang="en-US" b="1"/>
          </a:p>
          <a:p>
            <a:pPr>
              <a:lnSpc>
                <a:spcPct val="90000"/>
              </a:lnSpc>
            </a:pPr>
            <a:r>
              <a:rPr lang="en-US" b="1"/>
              <a:t>Slide Show tab</a:t>
            </a:r>
            <a:r>
              <a:rPr lang="en-US"/>
              <a:t>: Select a pen color or a certain slide to start on. Record narration, run through the show, and do other preparatory things.</a:t>
            </a:r>
            <a:endParaRPr lang="en-US" b="1"/>
          </a:p>
          <a:p>
            <a:pPr>
              <a:lnSpc>
                <a:spcPct val="90000"/>
              </a:lnSpc>
            </a:pPr>
            <a:r>
              <a:rPr lang="en-US" b="1"/>
              <a:t>Review tab</a:t>
            </a:r>
            <a:r>
              <a:rPr lang="en-US"/>
              <a:t>: Find the spelling checker and Research service here. Have your team use annotations to review the presentation, and then review those comments.</a:t>
            </a:r>
            <a:endParaRPr lang="en-US" b="1"/>
          </a:p>
          <a:p>
            <a:pPr>
              <a:lnSpc>
                <a:spcPct val="90000"/>
              </a:lnSpc>
            </a:pPr>
            <a:r>
              <a:rPr lang="en-US" b="1"/>
              <a:t>View tab</a:t>
            </a:r>
            <a:r>
              <a:rPr lang="en-US"/>
              <a:t>: Make a quick switch to Notes Page view, turn on gridlines, or arrange all your open presentations in the window.</a:t>
            </a:r>
          </a:p>
          <a:p>
            <a:pPr>
              <a:lnSpc>
                <a:spcPct val="90000"/>
              </a:lnSpc>
            </a:pPr>
            <a:r>
              <a:rPr lang="en-US" b="1"/>
              <a:t>Tabs as you need them</a:t>
            </a:r>
            <a:r>
              <a:rPr lang="en-US"/>
              <a:t>:</a:t>
            </a:r>
            <a:r>
              <a:rPr lang="en-US" b="1"/>
              <a:t> </a:t>
            </a:r>
            <a:r>
              <a:rPr lang="en-US"/>
              <a:t>You’ll also notice uniquely colored tabs that appear and disappear on the Ribbon as you work. These tabs contain special formatting tools for items like pictures and graphics. More about these later.</a:t>
            </a:r>
          </a:p>
          <a:p>
            <a:pPr>
              <a:lnSpc>
                <a:spcPct val="90000"/>
              </a:lnSpc>
            </a:pPr>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662AE-6D6C-4174-97A9-ED84DC94BED7}" type="slidenum">
              <a:rPr lang="en-US"/>
              <a:pPr/>
              <a:t>11</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This new method of previewing enables you to see exactly how the shape or animation effect will look when applied. If you don’t like it, there’s nothing to undo. Just rest the mouse pointer (or “hover”) over other effects, and click the one you want to apply.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A761E-7AEC-40EF-95C5-53C902BC88C0}" type="slidenum">
              <a:rPr lang="en-US"/>
              <a:pPr/>
              <a:t>12</a:t>
            </a:fld>
            <a:endParaRPr lang="en-US"/>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r>
              <a:rPr lang="en-US"/>
              <a:t>This new method of previewing enables you to see exactly how the shape or animation effect will look when applied. If you don’t like it, there’s nothing to undo. Just rest the mouse pointer (or “hover”) over other effects, and click the one you want to apply.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C1714-447A-4D96-A1B1-79F406170058}" type="slidenum">
              <a:rPr lang="en-US"/>
              <a:pPr/>
              <a:t>13</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a:t>The </a:t>
            </a:r>
            <a:r>
              <a:rPr lang="en-US" b="1"/>
              <a:t>Font</a:t>
            </a:r>
            <a:r>
              <a:rPr lang="en-US"/>
              <a:t> group on the </a:t>
            </a:r>
            <a:r>
              <a:rPr lang="en-US" b="1"/>
              <a:t>Home</a:t>
            </a:r>
            <a:r>
              <a:rPr lang="en-US"/>
              <a:t> tab has the typical formatting buttons for font type and size, bold, italic, color, and so on. But clicking the diagonal arrow shows you other, less frequently used formatting options such as superscript.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F7E53-5179-4C9F-A805-75C795B4BA34}" type="slidenum">
              <a:rPr lang="en-US"/>
              <a:pPr/>
              <a:t>14</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Double-clicking the displayed tab hides Ribbon groups. To redisplay the full Ribbon, click any tab.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39060-C760-4EB1-B49E-7116A80AB7BB}" type="slidenum">
              <a:rPr lang="en-US"/>
              <a:pPr/>
              <a:t>15</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Play the animation to see how you can add buttons to the toolbar and remove them from the toolbar. </a:t>
            </a:r>
          </a:p>
          <a:p>
            <a:r>
              <a:rPr lang="en-US"/>
              <a:t>[</a:t>
            </a:r>
            <a:r>
              <a:rPr lang="en-US" b="1"/>
              <a:t>Note to trainer: </a:t>
            </a:r>
            <a:r>
              <a:rPr lang="en-US"/>
              <a:t>To play the animation when viewing the slide show, right-click the animation and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but nothing’s happening, click away from the animation. Sometimes you have to click twice. If you have problems viewing the animation, see the notes for the last slide in this presentation about playing a Macromedia Flash animation. If you still have problems viewing the animation, the slide that follows this one is a duplicate slide with static art. Delete either the current slide or the next slide before showing the presentation.]</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7A3BB-340E-4378-A6E7-54792963DEE2}" type="slidenum">
              <a:rPr lang="en-US"/>
              <a:pPr/>
              <a:t>16</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You can click the arrow to the right of the Quick Access Toolbar to add buttons to it (as shown in the picture) and remove them from it. </a:t>
            </a:r>
          </a:p>
          <a:p>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3219F-41CA-4284-A577-41B6F03DF594}" type="slidenum">
              <a:rPr lang="en-US"/>
              <a:pPr/>
              <a:t>17</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D3703-D0E6-4318-9E67-4AEA821C59D8}" type="slidenum">
              <a:rPr lang="en-US"/>
              <a:pPr/>
              <a:t>18</a:t>
            </a:fld>
            <a:endParaRPr 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FE95B-AE7B-4DF2-ADB7-059E6B0BE314}" type="slidenum">
              <a:rPr lang="en-US"/>
              <a:pPr/>
              <a:t>19</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b="1"/>
              <a:t>Remember</a:t>
            </a:r>
            <a:r>
              <a:rPr lang="en-US"/>
              <a:t>: There’s a </a:t>
            </a:r>
            <a:r>
              <a:rPr lang="en-US" b="1"/>
              <a:t>View</a:t>
            </a:r>
            <a:r>
              <a:rPr lang="en-US"/>
              <a:t> tab, too, and it has the whole smorgasbord of views—Notes Page view, Master view, a list of other open presentations, and so 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ACBDD-D663-44C5-B10E-B483B628E76C}" type="slidenum">
              <a:rPr lang="en-US"/>
              <a:pPr/>
              <a:t>2</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27AA0-7FC9-4ADC-B91C-85622BDB6B42}" type="slidenum">
              <a:rPr lang="en-US"/>
              <a:pPr/>
              <a:t>20</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67409-EA71-4135-947E-62213746FEDD}" type="slidenum">
              <a:rPr lang="en-US"/>
              <a:pPr/>
              <a:t>21</a:t>
            </a:fld>
            <a:endParaRPr 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The Key Tips show the designated shortcut keys for various tasks. They show as letters on all the Ribbon tabs and the Microsoft Office Button. They are numbers on the Quick Access Toolbar. The little white squares containing the Key Tips are called </a:t>
            </a:r>
            <a:r>
              <a:rPr lang="en-US" b="1"/>
              <a:t>badges</a:t>
            </a:r>
            <a:r>
              <a:rPr lang="en-US"/>
              <a:t>. </a:t>
            </a:r>
          </a:p>
          <a:p>
            <a:r>
              <a:rPr lang="en-US"/>
              <a:t>When you press a designated key, you can get to more commands and buttons. For example, press the H key to display all the Key Tips for the groups on the </a:t>
            </a:r>
            <a:r>
              <a:rPr lang="en-US" b="1"/>
              <a:t>Home</a:t>
            </a:r>
            <a:r>
              <a:rPr lang="en-US"/>
              <a:t> tab.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0F856-7034-485A-8A03-0087370301FD}" type="slidenum">
              <a:rPr lang="en-US"/>
              <a:pPr/>
              <a:t>22</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For example, pressing ALT, H, L would be the equivalent of clicking the </a:t>
            </a:r>
            <a:r>
              <a:rPr lang="en-US" b="1"/>
              <a:t>Layout</a:t>
            </a:r>
            <a:r>
              <a:rPr lang="en-US"/>
              <a:t> button.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46D5D-376A-44A2-BF70-75408397F002}" type="slidenum">
              <a:rPr lang="en-US"/>
              <a:pPr/>
              <a:t>23</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C2C43-CA6E-4837-818F-D2AE2BEA2BFD}" type="slidenum">
              <a:rPr lang="en-US"/>
              <a:pPr/>
              <a:t>24</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a:t>
            </a:r>
            <a:r>
              <a:rPr lang="en-US" b="1"/>
              <a:t>Note to trainer</a:t>
            </a:r>
            <a:r>
              <a:rPr lang="en-US"/>
              <a:t>: With PowerPoint 2007 installed on your computer, you can click the link in the slide to go to an online practice. In the practice, you can work through each of these tasks in PowerPoint, with instructions to guide you. </a:t>
            </a:r>
            <a:r>
              <a:rPr lang="en-US" b="1"/>
              <a:t>Important</a:t>
            </a:r>
            <a:r>
              <a:rPr lang="en-US"/>
              <a:t>: If you don’t have PowerPoint 2007, you won’t be able to access the practice instructions.]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C3E75-EA8D-4803-A665-6C658729A3D4}" type="slidenum">
              <a:rPr lang="en-US"/>
              <a:pPr/>
              <a:t>25</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5FDEC-0ABE-49A2-B325-A2EB45B2C97C}" type="slidenum">
              <a:rPr lang="en-US"/>
              <a:pPr/>
              <a:t>26</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82995-9185-4065-9651-B364C854140E}" type="slidenum">
              <a:rPr lang="en-US"/>
              <a:pPr/>
              <a:t>27</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FEFE1-5741-49EA-878C-F299AEDCA7DB}" type="slidenum">
              <a:rPr lang="en-US"/>
              <a:pPr/>
              <a:t>28</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1DA59-856C-4524-ACCE-80C6BB4B6A32}" type="slidenum">
              <a:rPr lang="en-US"/>
              <a:pPr/>
              <a:t>29</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AB296-4C9E-4F13-AEBC-B95233D9EAB6}" type="slidenum">
              <a:rPr lang="en-US"/>
              <a:pPr/>
              <a:t>3</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b="1"/>
              <a:t>Note</a:t>
            </a:r>
            <a:r>
              <a:rPr lang="en-US"/>
              <a:t>: The new PowerPoint</a:t>
            </a:r>
            <a:r>
              <a:rPr lang="en-US" sz="800" baseline="30000">
                <a:cs typeface="Arial" charset="0"/>
              </a:rPr>
              <a:t>®</a:t>
            </a:r>
            <a:r>
              <a:rPr lang="en-US"/>
              <a:t> also has a new file format. This presentation will teach you all you need to know about that, too.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77CB1-18C0-42D6-A1F7-10E93E9B21A2}" type="slidenum">
              <a:rPr lang="en-US"/>
              <a:pPr/>
              <a:t>30</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C1DE8-A79A-4C8D-A256-978F97F47C6F}" type="slidenum">
              <a:rPr lang="en-US"/>
              <a:pPr/>
              <a:t>31</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A2796-A2C4-47AF-9BD9-16070675DE81}" type="slidenum">
              <a:rPr lang="en-US"/>
              <a:pPr/>
              <a:t>32</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90A1B-8F73-460B-AB1D-A5BA47C026D1}" type="slidenum">
              <a:rPr lang="en-US"/>
              <a:pPr/>
              <a:t>33</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b="1"/>
              <a:t>Note</a:t>
            </a:r>
            <a:r>
              <a:rPr lang="en-US"/>
              <a:t>:</a:t>
            </a:r>
            <a:r>
              <a:rPr lang="en-US" b="1"/>
              <a:t> </a:t>
            </a:r>
            <a:r>
              <a:rPr lang="en-US"/>
              <a:t>Only a fragment of the New Presentation window is shown in the picture here. </a:t>
            </a:r>
          </a:p>
          <a:p>
            <a:r>
              <a:rPr lang="en-US" b="1"/>
              <a:t>New file format</a:t>
            </a:r>
            <a:r>
              <a:rPr lang="en-US"/>
              <a:t>: PowerPoint 2007 saves new files in a new format. You can open old presentations just fine and save in the new format. But the file format change does affect presentation sharing between PowerPoint 2007 and older versions of PowerPoint. The last lesson goes into this in detail.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79F7DA-18E6-45A5-BA91-9D239DFF81BA}" type="slidenum">
              <a:rPr lang="en-US"/>
              <a:pPr/>
              <a:t>34</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The gallery that appears is similar to the gallery for design templates that you may have used in earlier versions. The theme applies the background design, placeholder layout, colors, and font styles to your slides and slide elements. </a:t>
            </a:r>
          </a:p>
          <a:p>
            <a:r>
              <a:rPr lang="en-US"/>
              <a:t>Choosing a theme at the outset enables you to see right away how the theme colors will look on certain things you add, such as charts or tables.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971346-B776-4007-AE4D-D5471871D996}" type="slidenum">
              <a:rPr lang="en-US"/>
              <a:pPr/>
              <a:t>35</a:t>
            </a:fld>
            <a:endParaRPr 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Clicking the </a:t>
            </a:r>
            <a:r>
              <a:rPr lang="en-US" b="1"/>
              <a:t>More</a:t>
            </a:r>
            <a:r>
              <a:rPr lang="en-US"/>
              <a:t> arrow gives you more theme options and also shows you which themes are used in the presentation (since you can use more than one). You'll also find links to other themes—on Microsoft Office Online, for example.</a:t>
            </a:r>
          </a:p>
          <a:p>
            <a:r>
              <a:rPr lang="en-US"/>
              <a:t>The same themes are supported in Microsoft Office Word 2007 and Microsoft Office Excel</a:t>
            </a:r>
            <a:r>
              <a:rPr lang="en-US" sz="800" baseline="30000">
                <a:cs typeface="Arial" charset="0"/>
              </a:rPr>
              <a:t>®</a:t>
            </a:r>
            <a:r>
              <a:rPr lang="en-US"/>
              <a:t> 2007.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44A45-72BF-4537-95BD-1CF9F6ECACE5}" type="slidenum">
              <a:rPr lang="en-US"/>
              <a:pPr/>
              <a:t>36</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16878-A582-47ED-B261-EEF5A6F15CB7}" type="slidenum">
              <a:rPr lang="en-US"/>
              <a:pPr/>
              <a:t>37</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b="1"/>
              <a:t>Colors</a:t>
            </a:r>
            <a:r>
              <a:rPr lang="en-US"/>
              <a:t>: There’s a set of colors for every available theme; you can select your theme’s colors and modify any of them.</a:t>
            </a:r>
            <a:endParaRPr lang="en-US" b="1"/>
          </a:p>
          <a:p>
            <a:r>
              <a:rPr lang="en-US" b="1"/>
              <a:t>Fonts</a:t>
            </a:r>
            <a:r>
              <a:rPr lang="en-US"/>
              <a:t>: Click any sample from the </a:t>
            </a:r>
            <a:r>
              <a:rPr lang="en-US" b="1"/>
              <a:t>Fonts</a:t>
            </a:r>
            <a:r>
              <a:rPr lang="en-US"/>
              <a:t> gallery to apply it to the slides. Each includes a font for title text and one for body text.</a:t>
            </a:r>
            <a:endParaRPr lang="en-US" b="1"/>
          </a:p>
          <a:p>
            <a:r>
              <a:rPr lang="en-US" b="1"/>
              <a:t>Effects</a:t>
            </a:r>
            <a:r>
              <a:rPr lang="en-US"/>
              <a:t>: These are a range of visual effects for shapes, such as a glow, soft edges, or a three-dimensional (3-D) look.</a:t>
            </a:r>
            <a:endParaRPr lang="en-US" b="1"/>
          </a:p>
          <a:p>
            <a:r>
              <a:rPr lang="en-US" b="1"/>
              <a:t>Background Styles</a:t>
            </a:r>
            <a:r>
              <a:rPr lang="en-US"/>
              <a:t>: Subtly change the theme’s background while keeping within the set of theme colors. Samples are shown in the picture.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6F093-5B89-40A4-8D17-6099B46484EE}" type="slidenum">
              <a:rPr lang="en-US"/>
              <a:pPr/>
              <a:t>38</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D433-8AC9-4E22-BF20-FD94113E35FA}" type="slidenum">
              <a:rPr lang="en-US"/>
              <a:pPr/>
              <a:t>39</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BD1D7-0C7B-4BC3-AF78-AEEFA9B27517}" type="slidenum">
              <a:rPr lang="en-US"/>
              <a:pPr/>
              <a:t>4</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C0F13-3FC7-4D01-8137-3F74AAD4B3FF}" type="slidenum">
              <a:rPr lang="en-US"/>
              <a:pPr/>
              <a:t>40</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866A3-14AB-47B3-88DE-EDB458CF6414}" type="slidenum">
              <a:rPr lang="en-US"/>
              <a:pPr/>
              <a:t>41</a:t>
            </a:fld>
            <a:endParaRPr lang="en-US"/>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Or, ignore the icons and type text, which this layout also supports.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E7600-4DBF-4A5F-95AD-CFDB225C9C15}" type="slidenum">
              <a:rPr lang="en-US"/>
              <a:pPr/>
              <a:t>42</a:t>
            </a:fld>
            <a:endParaRPr lang="en-U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41E81-C0D0-488F-8E1E-6A513159597F}" type="slidenum">
              <a:rPr lang="en-US"/>
              <a:pPr/>
              <a:t>43</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Using the </a:t>
            </a:r>
            <a:r>
              <a:rPr lang="en-US" b="1"/>
              <a:t>Format</a:t>
            </a:r>
            <a:r>
              <a:rPr lang="en-US"/>
              <a:t> tab options, you can give the picture square or curved edges, apply a shadow or glow, add a colored border, crop it or size it, and so on.</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9EF51-A6BE-4C64-8877-8C08D4CD1B4A}" type="slidenum">
              <a:rPr lang="en-US"/>
              <a:pPr/>
              <a:t>44</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77925-C43C-4ACD-8FCF-E6C65943BED2}" type="slidenum">
              <a:rPr lang="en-US"/>
              <a:pPr/>
              <a:t>45</a:t>
            </a:fld>
            <a:endParaRPr lang="en-US"/>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725DB2-AB04-4E6D-A1FB-AB4F8DD5A225}" type="slidenum">
              <a:rPr lang="en-US"/>
              <a:pPr/>
              <a:t>46</a:t>
            </a:fld>
            <a:endParaRPr 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a:t>Details about what you can do using the </a:t>
            </a:r>
            <a:r>
              <a:rPr lang="en-US" b="1"/>
              <a:t>Format</a:t>
            </a:r>
            <a:r>
              <a:rPr lang="en-US"/>
              <a:t> tab:</a:t>
            </a:r>
          </a:p>
          <a:p>
            <a:pPr>
              <a:buFontTx/>
              <a:buChar char="•"/>
            </a:pPr>
            <a:r>
              <a:rPr lang="en-US"/>
              <a:t>Choose a shape style for the text box or other shapes, and a shape fill, such as a gradient color; a shape outline color; and an effect, such as beveling or a shadow or glow. </a:t>
            </a:r>
          </a:p>
          <a:p>
            <a:pPr>
              <a:buFontTx/>
              <a:buChar char="•"/>
            </a:pPr>
            <a:r>
              <a:rPr lang="en-US"/>
              <a:t>Insert, change, and edit shapes. </a:t>
            </a:r>
          </a:p>
          <a:p>
            <a:pPr>
              <a:buFontTx/>
              <a:buChar char="•"/>
            </a:pPr>
            <a:r>
              <a:rPr lang="en-US"/>
              <a:t>Position and arrange shapes. </a:t>
            </a:r>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A7831-7268-48F2-8873-44C567506F10}" type="slidenum">
              <a:rPr lang="en-US"/>
              <a:pPr/>
              <a:t>47</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BD5E2-B769-45A5-BA34-133882090322}" type="slidenum">
              <a:rPr lang="en-US"/>
              <a:pPr/>
              <a:t>48</a:t>
            </a:fld>
            <a:endParaRPr 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26695-7D23-44D1-9450-A97C7E971EBF}" type="slidenum">
              <a:rPr lang="en-US"/>
              <a:pPr/>
              <a:t>49</a:t>
            </a:fld>
            <a:endParaRPr 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Using the Text pane enables you to work with text outside of the chart’s shapes. This is convenient if you prefer not to type directly into the chart.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52C06-15F8-4606-8F26-086A86CE367A}" type="slidenum">
              <a:rPr lang="en-US"/>
              <a:pPr/>
              <a:t>5</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5EEC5-03DF-4608-BFA5-2205184E0ABF}" type="slidenum">
              <a:rPr lang="en-US"/>
              <a:pPr/>
              <a:t>50</a:t>
            </a:fld>
            <a:endParaRPr lang="en-US"/>
          </a:p>
        </p:txBody>
      </p:sp>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You can also insert tables and charts from the </a:t>
            </a:r>
            <a:r>
              <a:rPr lang="en-US" b="1"/>
              <a:t>Insert</a:t>
            </a:r>
            <a:r>
              <a:rPr lang="en-US"/>
              <a:t> tab.</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A4CAD-85C2-468D-A617-5EB27FD0CC07}" type="slidenum">
              <a:rPr lang="en-US"/>
              <a:pPr/>
              <a:t>51</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pPr marL="228600" indent="-228600"/>
            <a:r>
              <a:rPr lang="en-US" b="1"/>
              <a:t>More on each step of the process:</a:t>
            </a:r>
          </a:p>
          <a:p>
            <a:pPr marL="228600" indent="-228600">
              <a:buFontTx/>
              <a:buAutoNum type="arabicPeriod"/>
            </a:pPr>
            <a:r>
              <a:rPr lang="en-US"/>
              <a:t>Animation effects include </a:t>
            </a:r>
            <a:r>
              <a:rPr lang="en-US" b="1"/>
              <a:t>Fade</a:t>
            </a:r>
            <a:r>
              <a:rPr lang="en-US"/>
              <a:t>, </a:t>
            </a:r>
            <a:r>
              <a:rPr lang="en-US" b="1"/>
              <a:t>Wipe</a:t>
            </a:r>
            <a:r>
              <a:rPr lang="en-US"/>
              <a:t>, and </a:t>
            </a:r>
            <a:r>
              <a:rPr lang="en-US" b="1"/>
              <a:t>Fly In</a:t>
            </a:r>
            <a:r>
              <a:rPr lang="en-US"/>
              <a:t>, among others. </a:t>
            </a:r>
          </a:p>
          <a:p>
            <a:pPr marL="228600" indent="-228600">
              <a:buFontTx/>
              <a:buAutoNum type="arabicPeriod"/>
            </a:pPr>
            <a:r>
              <a:rPr lang="en-US"/>
              <a:t>Entrance options might include having the org chart pieces fade in all at one time, by each branch in the chart, by each level, or shape by shape.</a:t>
            </a:r>
          </a:p>
          <a:p>
            <a:pPr marL="228600" indent="-228600">
              <a:buFontTx/>
              <a:buAutoNum type="arabicPeriod"/>
            </a:pPr>
            <a:r>
              <a:rPr lang="en-US"/>
              <a:t>The picture here captures a shape as it’s fading in.   </a:t>
            </a:r>
          </a:p>
          <a:p>
            <a:pPr marL="228600" indent="-228600"/>
            <a:r>
              <a:rPr lang="en-US"/>
              <a:t>If you want to set up more complex animations, or change the speed of the one you’ve just applied, click </a:t>
            </a:r>
            <a:r>
              <a:rPr lang="en-US" b="1"/>
              <a:t>Custom Animation</a:t>
            </a:r>
            <a:r>
              <a:rPr lang="en-US"/>
              <a:t> on the </a:t>
            </a:r>
            <a:r>
              <a:rPr lang="en-US" b="1"/>
              <a:t>Animation</a:t>
            </a:r>
            <a:r>
              <a:rPr lang="en-US"/>
              <a:t> tab. There you’ll also find transition effects for slides. Examples of these effects are a dissolve or a wipe that occurs when you move from one slide to the next.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00986-7772-4E68-86E3-9A3DF52D0546}" type="slidenum">
              <a:rPr lang="en-US"/>
              <a:pPr/>
              <a:t>52</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The </a:t>
            </a:r>
            <a:r>
              <a:rPr lang="en-US" b="1"/>
              <a:t>Slide Show</a:t>
            </a:r>
            <a:r>
              <a:rPr lang="en-US"/>
              <a:t> tab is also where you can create a custom show and set up the show on multiple monitors.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471C4-869B-49A1-80C8-36E0E0D53FD5}" type="slidenum">
              <a:rPr lang="en-US"/>
              <a:pPr/>
              <a:t>53</a:t>
            </a:fld>
            <a:endParaRPr lang="en-US"/>
          </a:p>
        </p:txBody>
      </p:sp>
      <p:sp>
        <p:nvSpPr>
          <p:cNvPr id="254978" name="Rectangle 2"/>
          <p:cNvSpPr>
            <a:spLocks noRo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9116B-7DBE-49E0-9AE1-468B626765F0}" type="slidenum">
              <a:rPr lang="en-US"/>
              <a:pPr/>
              <a:t>54</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pPr>
              <a:buFontTx/>
              <a:buChar char="•"/>
            </a:pPr>
            <a:r>
              <a:rPr lang="en-US" b="1"/>
              <a:t>Print Preview</a:t>
            </a:r>
            <a:r>
              <a:rPr lang="en-US"/>
              <a:t> is where you can make your printing color selection and set header and footer options, as before. </a:t>
            </a:r>
            <a:br>
              <a:rPr lang="en-US"/>
            </a:br>
            <a:r>
              <a:rPr lang="en-US"/>
              <a:t>There’s a lot else you can do from this menu, too. For example, you’ll find the </a:t>
            </a:r>
            <a:r>
              <a:rPr lang="en-US" b="1"/>
              <a:t>Package for CD</a:t>
            </a:r>
            <a:r>
              <a:rPr lang="en-US"/>
              <a:t> command here. This copies the presentation and any other files you want to a CD or shared folder. </a:t>
            </a:r>
          </a:p>
          <a:p>
            <a:pPr>
              <a:buFontTx/>
              <a:buChar char="•"/>
            </a:pPr>
            <a:r>
              <a:rPr lang="en-US" b="1"/>
              <a:t>PowerPoint Options</a:t>
            </a:r>
            <a:r>
              <a:rPr lang="en-US"/>
              <a:t> enables you to personalize PowerPoint. In addition to the program-wide options listed in the slide, this is also where you go to find commands you want to add to the </a:t>
            </a:r>
            <a:r>
              <a:rPr lang="en-US" b="1"/>
              <a:t>Quick Access Toolbar</a:t>
            </a:r>
            <a:r>
              <a:rPr lang="en-US"/>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0F0B0-50ED-46AA-9FEB-510E6F438FBE}" type="slidenum">
              <a:rPr lang="en-US"/>
              <a:pPr/>
              <a:t>55</a:t>
            </a:fld>
            <a:endParaRPr lang="en-US"/>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a:t>
            </a:r>
            <a:r>
              <a:rPr lang="en-US" b="1"/>
              <a:t>Note to trainer</a:t>
            </a:r>
            <a:r>
              <a:rPr lang="en-US"/>
              <a:t>: With PowerPoint 2007 installed on your computer, you can click the link in the slide to go to an online practice. In the practice, you can work through each of these tasks in PowerPoint, with instructions to guide you. </a:t>
            </a:r>
            <a:r>
              <a:rPr lang="en-US" b="1"/>
              <a:t>Important</a:t>
            </a:r>
            <a:r>
              <a:rPr lang="en-US"/>
              <a:t>: If you don’t have PowerPoint 2007, you won’t be able to access the practice instructions.]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BA702-8EA3-413D-A6F4-E0E386DC15F2}" type="slidenum">
              <a:rPr lang="en-US"/>
              <a:pPr/>
              <a:t>56</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9C772-DC5B-4AD8-9E62-3A74DF99F65A}" type="slidenum">
              <a:rPr lang="en-US"/>
              <a:pPr/>
              <a:t>57</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E4EC1-BFB2-4752-AB1A-BD50CB282EB7}" type="slidenum">
              <a:rPr lang="en-US"/>
              <a:pPr/>
              <a:t>58</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FD106-63B1-4C2B-AB34-D6DC150316DF}" type="slidenum">
              <a:rPr lang="en-US"/>
              <a:pPr/>
              <a:t>59</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B659A-D528-4227-8A2E-E9C17796FC93}" type="slidenum">
              <a:rPr lang="en-US"/>
              <a:pPr/>
              <a:t>6</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In this lesson, you’ll get some background on the Ribbon’s design and see its structure in detail so that you start to feel comfortable using it.</a:t>
            </a:r>
          </a:p>
          <a:p>
            <a:r>
              <a:rPr lang="en-US"/>
              <a:t>You’ll also find out about other aspects of PowerPoint 2007, like keyboard shortcuts, the Quick Access Toolbar, and more.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319BB-3ECD-4ED0-82EC-8151FE3F6DE8}" type="slidenum">
              <a:rPr lang="en-US"/>
              <a:pPr/>
              <a:t>60</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62F90-9997-4D37-93B3-3A88CA5DA0EC}" type="slidenum">
              <a:rPr lang="en-US"/>
              <a:pPr/>
              <a:t>61</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5124A-B418-4FEE-A7AB-117F6372FE06}" type="slidenum">
              <a:rPr lang="en-US"/>
              <a:pPr/>
              <a:t>62</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22345-24B9-4848-A255-0FEDF97BB402}" type="slidenum">
              <a:rPr lang="en-US"/>
              <a:pPr/>
              <a:t>63</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Rest assured: You will not have problems opening and editing an older presentation in PowerPoint 2007. And people who don’t have PowerPoint 2007 can open your PowerPoint 2007 presentation and work in it as usual. The lesson will give you the crucial details and also tell you how to convert older presentations to the new format.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AF0B5-42D0-4C7B-86E0-41F5B3C0410A}" type="slidenum">
              <a:rPr lang="en-US"/>
              <a:pPr/>
              <a:t>64</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XML stands for Extensible Markup Language. You don’t have to understand XML—that’s behind the scenes. Here’s more info about the big benefits:</a:t>
            </a:r>
          </a:p>
          <a:p>
            <a:pPr>
              <a:buFontTx/>
              <a:buChar char="•"/>
            </a:pPr>
            <a:r>
              <a:rPr lang="en-US" b="1"/>
              <a:t>Safer presentations</a:t>
            </a:r>
            <a:r>
              <a:rPr lang="en-US"/>
              <a:t>: Presentations containing unwanted code, macros, or controls are easier to identify and block.</a:t>
            </a:r>
            <a:endParaRPr lang="en-US" b="1"/>
          </a:p>
          <a:p>
            <a:pPr>
              <a:buFontTx/>
              <a:buChar char="•"/>
            </a:pPr>
            <a:r>
              <a:rPr lang="en-US" b="1"/>
              <a:t>Reduced file size</a:t>
            </a:r>
            <a:r>
              <a:rPr lang="en-US"/>
              <a:t>: Presentations are automatically compressed.</a:t>
            </a:r>
            <a:endParaRPr lang="en-US" b="1"/>
          </a:p>
          <a:p>
            <a:pPr>
              <a:buFontTx/>
              <a:buChar char="•"/>
            </a:pPr>
            <a:r>
              <a:rPr lang="en-US" b="1"/>
              <a:t>Improved information security</a:t>
            </a:r>
            <a:r>
              <a:rPr lang="en-US"/>
              <a:t>: Personal and business-sensitive information is easier to remove.</a:t>
            </a:r>
            <a:endParaRPr lang="en-US" b="1"/>
          </a:p>
          <a:p>
            <a:pPr>
              <a:buFontTx/>
              <a:buChar char="•"/>
            </a:pPr>
            <a:r>
              <a:rPr lang="en-US" b="1"/>
              <a:t>Improved damaged-file recovery</a:t>
            </a:r>
            <a:r>
              <a:rPr lang="en-US"/>
              <a:t>: A file can still be opened even if part of it is damaged.</a:t>
            </a:r>
            <a:endParaRPr lang="en-US" b="1"/>
          </a:p>
          <a:p>
            <a:pPr>
              <a:buFontTx/>
              <a:buChar char="•"/>
            </a:pPr>
            <a:r>
              <a:rPr lang="en-US" b="1"/>
              <a:t>Easier integration</a:t>
            </a:r>
            <a:r>
              <a:rPr lang="en-US"/>
              <a:t>: Presentation content can be shared with and opened in other programs.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6AF1B-7E46-4640-8648-7A62DA1648B5}" type="slidenum">
              <a:rPr lang="en-US"/>
              <a:pPr/>
              <a:t>65</a:t>
            </a:fld>
            <a:endParaRPr lang="en-US"/>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t>To open the </a:t>
            </a:r>
            <a:r>
              <a:rPr lang="en-US" b="1"/>
              <a:t>Save As</a:t>
            </a:r>
            <a:r>
              <a:rPr lang="en-US"/>
              <a:t> dialog box, click the </a:t>
            </a:r>
            <a:r>
              <a:rPr lang="en-US" b="1"/>
              <a:t>Microsoft Office Button</a:t>
            </a:r>
            <a:r>
              <a:rPr lang="en-US"/>
              <a:t>, and on the menu, click </a:t>
            </a:r>
            <a:r>
              <a:rPr lang="en-US" b="1"/>
              <a:t>Save As</a:t>
            </a:r>
            <a:r>
              <a:rPr lang="en-US"/>
              <a:t>. </a:t>
            </a:r>
          </a:p>
          <a:p>
            <a:r>
              <a:rPr lang="en-US" b="1"/>
              <a:t>Note</a:t>
            </a:r>
            <a:r>
              <a:rPr lang="en-US"/>
              <a:t>: If you’ve set Microsoft Windows</a:t>
            </a:r>
            <a:r>
              <a:rPr lang="en-US" sz="800" baseline="30000">
                <a:cs typeface="Arial" charset="0"/>
              </a:rPr>
              <a:t>®</a:t>
            </a:r>
            <a:r>
              <a:rPr lang="en-US"/>
              <a:t> to show file name extensions (the letters in the file name that follow the dot), you’ll also see the file name extension for the file type, like this: </a:t>
            </a:r>
            <a:r>
              <a:rPr lang="en-US" b="1"/>
              <a:t>PowerPoint Presentation (*.pptx)</a:t>
            </a:r>
            <a:r>
              <a:rPr lang="en-US"/>
              <a:t>. That final “x” means this is a PowerPoint 2007 file.</a:t>
            </a:r>
          </a:p>
          <a:p>
            <a:r>
              <a:rPr lang="en-US"/>
              <a:t>The name of your saved presentation in the new format, including the file extension, would be something like Annual Report.pptx.</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4C979-F0CA-4E5E-9298-29DA04AA5109}" type="slidenum">
              <a:rPr lang="en-US"/>
              <a:pPr/>
              <a:t>66</a:t>
            </a:fld>
            <a:endParaRPr lang="en-US"/>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This scenario assumes that your colleague’s Microsoft Office installation includes the latest service packs and updates.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EE39A-CF1F-4CAC-92B3-5A9088F70643}" type="slidenum">
              <a:rPr lang="en-US"/>
              <a:pPr/>
              <a:t>67</a:t>
            </a:fld>
            <a:endParaRPr lang="en-US"/>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0FE4D-8A5E-4962-9045-9B8A62E6256A}" type="slidenum">
              <a:rPr lang="en-US"/>
              <a:pPr/>
              <a:t>68</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t>For more details, see the Quick Reference Card, linked to at the end of this course. </a:t>
            </a:r>
          </a:p>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45DF2-2EB8-41AA-A260-A2DDC2CFD53C}" type="slidenum">
              <a:rPr lang="en-US"/>
              <a:pPr/>
              <a:t>69</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92EFE3-A74C-4690-8CAD-13E30DA63529}" type="slidenum">
              <a:rPr lang="en-US"/>
              <a:pPr/>
              <a:t>7</a:t>
            </a:fld>
            <a:endParaRPr 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This set of most-used commands extends across the first layer, or </a:t>
            </a:r>
            <a:r>
              <a:rPr lang="en-US" b="1"/>
              <a:t>tab</a:t>
            </a:r>
            <a:r>
              <a:rPr lang="en-US"/>
              <a:t>, of the Ribbon, called the </a:t>
            </a:r>
            <a:r>
              <a:rPr lang="en-US" b="1"/>
              <a:t>Home</a:t>
            </a:r>
            <a:r>
              <a:rPr lang="en-US"/>
              <a:t> tab. Displayed as buttons, text boxes, and menus, these commands support frequent tasks, including copying and pasting, adding slides, changing slide layout, formatting and positioning text, and finding and replacing text.</a:t>
            </a:r>
          </a:p>
          <a:p>
            <a:r>
              <a:rPr lang="en-US"/>
              <a:t>There are other tabs on the Ribbon. Each tab is devoted to a type of work you do when you create a presentation. Buttons on each tab are arranged in logical </a:t>
            </a:r>
            <a:r>
              <a:rPr lang="en-US" b="1"/>
              <a:t>groups</a:t>
            </a:r>
            <a:r>
              <a:rPr lang="en-US"/>
              <a:t>. The most popular buttons in each group are the largest. Even newer commands that customers have asked for but may not have discovered in earlier versions are now much more visible.</a:t>
            </a:r>
          </a:p>
          <a:p>
            <a:r>
              <a:rPr lang="en-US"/>
              <a:t>The animation gives you an idea of how all this looks. </a:t>
            </a:r>
          </a:p>
          <a:p>
            <a:r>
              <a:rPr lang="en-US"/>
              <a:t>[</a:t>
            </a:r>
            <a:r>
              <a:rPr lang="en-US" b="1"/>
              <a:t>Note to trainer: </a:t>
            </a:r>
            <a:r>
              <a:rPr lang="en-US"/>
              <a:t>To play the animation when viewing the slide show, right-click the animation and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but nothing’s happening, click away from the animation. Sometimes you have to click twice. If you have problems viewing the animation, see the notes for the last slide in this presentation about playing a Macromedia Flash animation. If you still have problems viewing the animation, the slide that follows this one is a duplicate slide with static art. Delete either the current slide or the next slide before showing the presentation.]</a:t>
            </a:r>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C1741-8C88-4593-A485-9DE570E1CA20}" type="slidenum">
              <a:rPr lang="en-US"/>
              <a:pPr/>
              <a:t>70</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An example of an element that might not work the same in an older version of PowerPoint would include a shiny new SmartArt</a:t>
            </a:r>
            <a:r>
              <a:rPr lang="en-US" sz="800" baseline="30000">
                <a:cs typeface="Arial" charset="0"/>
              </a:rPr>
              <a:t>™</a:t>
            </a:r>
            <a:r>
              <a:rPr lang="en-US"/>
              <a:t> graphic. </a:t>
            </a:r>
          </a:p>
          <a:p>
            <a:r>
              <a:rPr lang="en-US"/>
              <a:t>The picture shows an example of the message you might see when you save in the older format.</a:t>
            </a:r>
          </a:p>
          <a:p>
            <a:r>
              <a:rPr lang="en-US"/>
              <a:t>You can cancel the checker and select the new format in the </a:t>
            </a:r>
            <a:r>
              <a:rPr lang="en-US" b="1"/>
              <a:t>Save As</a:t>
            </a:r>
            <a:r>
              <a:rPr lang="en-US"/>
              <a:t> dialog box. Or, you can choose to continue and save in the old format. The next section addresses that choice in more detail.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AE81B-CC37-434F-A9B6-0A5BCF6A071B}" type="slidenum">
              <a:rPr lang="en-US"/>
              <a:pPr/>
              <a:t>71</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2068E-36BA-41E7-856D-02AF2723F62B}" type="slidenum">
              <a:rPr lang="en-US"/>
              <a:pPr/>
              <a:t>72</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pPr>
              <a:spcBef>
                <a:spcPct val="20000"/>
              </a:spcBef>
              <a:spcAft>
                <a:spcPct val="35000"/>
              </a:spcAft>
            </a:pPr>
            <a:r>
              <a:rPr lang="en-US"/>
              <a:t>The person opening this file in PowerPoint 2003 would see the PowerPoint 2007 graphic with the truest visual fidelity possible. She would not be able to edit individual shapes in the graphic. She could add a backfill color behind the graphic, or apply other picture-type commands, and resize it. But she couldn’t work with any of its parts to change its layout, text, shape style, or the like. </a:t>
            </a:r>
          </a:p>
          <a:p>
            <a:pPr>
              <a:spcBef>
                <a:spcPct val="20000"/>
              </a:spcBef>
              <a:spcAft>
                <a:spcPct val="35000"/>
              </a:spcAft>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70B86-7175-4C10-AC32-DD27BFF27AA9}" type="slidenum">
              <a:rPr lang="en-US"/>
              <a:pPr/>
              <a:t>73</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pPr>
              <a:spcBef>
                <a:spcPct val="20000"/>
              </a:spcBef>
              <a:spcAft>
                <a:spcPct val="35000"/>
              </a:spcAft>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02FD65-8CC2-41DC-9598-3876D0D904D4}" type="slidenum">
              <a:rPr lang="en-US"/>
              <a:pPr/>
              <a:t>74</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pPr>
              <a:spcBef>
                <a:spcPct val="20000"/>
              </a:spcBef>
              <a:spcAft>
                <a:spcPct val="35000"/>
              </a:spcAft>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E971B9-FE30-4901-BF37-6826339E8A5F}" type="slidenum">
              <a:rPr lang="en-US"/>
              <a:pPr/>
              <a:t>75</a:t>
            </a:fld>
            <a:endParaRPr lang="en-US"/>
          </a:p>
        </p:txBody>
      </p:sp>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pPr>
              <a:spcAft>
                <a:spcPct val="75000"/>
              </a:spcAft>
            </a:pPr>
            <a:r>
              <a:rPr lang="en-US"/>
              <a:t>The same applies to 3D effects and shadows.</a:t>
            </a:r>
          </a:p>
          <a:p>
            <a:pPr>
              <a:spcBef>
                <a:spcPct val="20000"/>
              </a:spcBef>
              <a:spcAft>
                <a:spcPct val="35000"/>
              </a:spcAft>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2D885-BAEA-487B-83E6-3F6A17047B45}" type="slidenum">
              <a:rPr lang="en-US"/>
              <a:pPr/>
              <a:t>76</a:t>
            </a:fld>
            <a:endParaRPr 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pPr>
              <a:spcAft>
                <a:spcPct val="75000"/>
              </a:spcAft>
            </a:pPr>
            <a:r>
              <a:rPr lang="en-US"/>
              <a:t>If you save a file that has been upgraded like this to the old format, it won’t be editable as a WordArt object anymore but will be converted to a picture. Like the graphic in the earlier example, though, if the WordArt is untouched in the older version of PowerPoint, it’s fully intact for editing when the file is reopened in PowerPoint 2007.</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C8F29-21BD-45B5-8913-0506B8A591A5}" type="slidenum">
              <a:rPr lang="en-US"/>
              <a:pPr/>
              <a:t>77</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4063F-357A-4D23-A3E2-09E3A066DF13}" type="slidenum">
              <a:rPr lang="en-US"/>
              <a:pPr/>
              <a:t>78</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b="1"/>
              <a:t>More file types</a:t>
            </a:r>
          </a:p>
          <a:p>
            <a:r>
              <a:rPr lang="en-US"/>
              <a:t>With PowerPoint 2007, there are additional file types you can choose for saving a presentation. For example, there’s a new type available for a presentation that contains macros. See the Quick Reference Card, linked to at the end of this presentation, for more details.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9292A-D1B3-427F-A373-6582A1BC8BE3}" type="slidenum">
              <a:rPr lang="en-US"/>
              <a:pPr/>
              <a:t>79</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0C3F9-9084-4A16-A86F-B4FFABFA9420}" type="slidenum">
              <a:rPr lang="en-US"/>
              <a:pPr/>
              <a:t>8</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This set of most-used commands extends across the first layer, or </a:t>
            </a:r>
            <a:r>
              <a:rPr lang="en-US" b="1"/>
              <a:t>tab</a:t>
            </a:r>
            <a:r>
              <a:rPr lang="en-US"/>
              <a:t>, of the Ribbon, called the </a:t>
            </a:r>
            <a:r>
              <a:rPr lang="en-US" b="1"/>
              <a:t>Home</a:t>
            </a:r>
            <a:r>
              <a:rPr lang="en-US"/>
              <a:t> tab. Displayed as buttons, text boxes, and menus, these commands support frequent tasks, including copying and pasting, adding slides, changing slide layout, formatting and positioning text, and finding and replacing text.</a:t>
            </a:r>
          </a:p>
          <a:p>
            <a:r>
              <a:rPr lang="en-US"/>
              <a:t>There are other tabs on the Ribbon. Each tab is devoted to a type of work you do when you create a presentation. Buttons on each tab are arranged in logical </a:t>
            </a:r>
            <a:r>
              <a:rPr lang="en-US" b="1"/>
              <a:t>groups</a:t>
            </a:r>
            <a:r>
              <a:rPr lang="en-US"/>
              <a:t>. The most popular buttons in each group are the largest. Even newer commands that customers have asked for but may not have discovered in earlier versions are now much more visible.</a:t>
            </a:r>
          </a:p>
          <a:p>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5E2FE-A337-40CC-9058-B3FDBB51AAF9}" type="slidenum">
              <a:rPr lang="en-US"/>
              <a:pPr/>
              <a:t>80</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EF806-2454-4410-AC25-174477E6D876}" type="slidenum">
              <a:rPr lang="en-US"/>
              <a:pPr/>
              <a:t>81</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A5007-8E70-48DB-A647-26D93C748024}" type="slidenum">
              <a:rPr lang="en-US"/>
              <a:pPr/>
              <a:t>82</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pPr>
              <a:spcAft>
                <a:spcPct val="75000"/>
              </a:spcAft>
            </a:pPr>
            <a:r>
              <a:rPr lang="en-US"/>
              <a:t>See the Quick Reference Card, linked to at the end of this course, for more details.</a:t>
            </a:r>
          </a:p>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BAD04-B1FC-44BF-AFC1-DB3A483C4CD9}" type="slidenum">
              <a:rPr lang="en-US"/>
              <a:pPr/>
              <a:t>83</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4B9C7-B19B-4B20-B08B-D0D5A0AF1E3C}" type="slidenum">
              <a:rPr lang="en-US"/>
              <a:pPr/>
              <a:t>84</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0F5CC-F128-4AF1-BD92-8855C17188B6}" type="slidenum">
              <a:rPr lang="en-US"/>
              <a:pPr/>
              <a:t>85</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AE247FA-2004-4E04-9B7C-EF18CA130D06}" type="slidenum">
              <a:rPr lang="en-US"/>
              <a:pPr/>
              <a:t>86</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en-US" b="1"/>
              <a:t>Using This Template</a:t>
            </a:r>
          </a:p>
          <a:p>
            <a:r>
              <a:rPr lang="en-US"/>
              <a:t>This Microsoft Office PowerPoint template provides a hands-on introduction to PowerPoint 2007. It’s geared for you to present to a group and customize as necessary. </a:t>
            </a:r>
          </a:p>
          <a:p>
            <a:r>
              <a:rPr lang="en-US"/>
              <a:t>This template’s content is adapted from the Microsoft Office Online Training course called “Up to speed with PowerPoint 2007.”</a:t>
            </a:r>
            <a:endParaRPr lang="en-US" b="1"/>
          </a:p>
          <a:p>
            <a:r>
              <a:rPr lang="en-US" b="1"/>
              <a:t>Features of the template</a:t>
            </a:r>
          </a:p>
          <a:p>
            <a:r>
              <a:rPr lang="en-US" b="1"/>
              <a:t>Title slide</a:t>
            </a:r>
            <a:r>
              <a:rPr lang="en-US"/>
              <a:t>: On the very first slide, there is placeholder text over which you should type the name of your company. Or you can delete the text box altogether if you don’t want this text.</a:t>
            </a:r>
            <a:endParaRPr lang="en-US" b="1"/>
          </a:p>
          <a:p>
            <a:r>
              <a:rPr lang="en-US" b="1"/>
              <a:t>Animations</a:t>
            </a:r>
            <a:r>
              <a:rPr lang="en-US"/>
              <a:t>: Custom animation effects are applied throughout the presentation. These effects include </a:t>
            </a:r>
            <a:r>
              <a:rPr lang="en-US" b="1"/>
              <a:t>Peek</a:t>
            </a:r>
            <a:r>
              <a:rPr lang="en-US"/>
              <a:t>, </a:t>
            </a:r>
            <a:r>
              <a:rPr lang="en-US" b="1"/>
              <a:t>Stretch</a:t>
            </a:r>
            <a:r>
              <a:rPr lang="en-US"/>
              <a:t>, </a:t>
            </a:r>
            <a:r>
              <a:rPr lang="en-US" b="1"/>
              <a:t>Dissolve, </a:t>
            </a:r>
            <a:r>
              <a:rPr lang="en-US"/>
              <a:t>and</a:t>
            </a:r>
            <a:r>
              <a:rPr lang="en-US" b="1"/>
              <a:t> Checkerboard</a:t>
            </a:r>
            <a:r>
              <a:rPr lang="en-US"/>
              <a:t>. All effects play in previous versions back to Microsoft PowerPoint 2000. To alter animation effects, go to the </a:t>
            </a:r>
            <a:r>
              <a:rPr lang="en-US" b="1"/>
              <a:t>Slide Show</a:t>
            </a:r>
            <a:r>
              <a:rPr lang="en-US"/>
              <a:t> menu, click </a:t>
            </a:r>
            <a:r>
              <a:rPr lang="en-US" b="1"/>
              <a:t>Custom Animation</a:t>
            </a:r>
            <a:r>
              <a:rPr lang="en-US"/>
              <a:t>, and work with the options that appear.</a:t>
            </a:r>
          </a:p>
          <a:p>
            <a:r>
              <a:rPr lang="en-US" b="1"/>
              <a:t>If this presentation contains a</a:t>
            </a:r>
            <a:r>
              <a:rPr lang="en-US"/>
              <a:t> </a:t>
            </a:r>
            <a:r>
              <a:rPr lang="en-US" b="1"/>
              <a:t>Macromedia Flash animation</a:t>
            </a:r>
            <a:r>
              <a:rPr lang="en-US"/>
              <a:t>: To play the Flash file, you must register a Microsoft ActiveX</a:t>
            </a:r>
            <a:r>
              <a:rPr lang="en-US" sz="800" baseline="30000">
                <a:cs typeface="Arial" charset="0"/>
              </a:rPr>
              <a:t>®</a:t>
            </a:r>
            <a:r>
              <a:rPr lang="en-US"/>
              <a:t> control, called Shockwave Flash Object, on your computer. To do this, download the latest version of the Macromedia Flash Player from the Macromedia Web site.</a:t>
            </a:r>
          </a:p>
          <a:p>
            <a:r>
              <a:rPr lang="en-US" b="1"/>
              <a:t>Slide transitions</a:t>
            </a:r>
            <a:r>
              <a:rPr lang="en-US"/>
              <a:t>: The </a:t>
            </a:r>
            <a:r>
              <a:rPr lang="en-US" b="1"/>
              <a:t>Wipe Down</a:t>
            </a:r>
            <a:r>
              <a:rPr lang="en-US"/>
              <a:t> transition is applied throughout the show. If you want a different one, go to the </a:t>
            </a:r>
            <a:r>
              <a:rPr lang="en-US" b="1"/>
              <a:t>Slide Show</a:t>
            </a:r>
            <a:r>
              <a:rPr lang="en-US"/>
              <a:t> menu, click </a:t>
            </a:r>
            <a:r>
              <a:rPr lang="en-US" b="1"/>
              <a:t>Slide Transition</a:t>
            </a:r>
            <a:r>
              <a:rPr lang="en-US"/>
              <a:t>, and work with the options that appear. </a:t>
            </a:r>
          </a:p>
          <a:p>
            <a:r>
              <a:rPr lang="en-US" b="1"/>
              <a:t>Hyperlinks to online course</a:t>
            </a:r>
            <a:r>
              <a:rPr lang="en-US"/>
              <a:t>: The template contains links to the online version of this training course. The links take you to the hands-on practice session for each lesson and to the Quick Reference Card that is published for this course. </a:t>
            </a:r>
            <a:r>
              <a:rPr lang="en-US" b="1"/>
              <a:t>Please take note</a:t>
            </a:r>
            <a:r>
              <a:rPr lang="en-US"/>
              <a:t>: You must have PowerPoint 2007 installed to view the hands-on practice sessions. If you don’t have PowerPoint 2007, you won’t be able to access the practice instructions. </a:t>
            </a:r>
          </a:p>
          <a:p>
            <a:r>
              <a:rPr lang="en-US" b="1"/>
              <a:t>Headers and footers</a:t>
            </a:r>
            <a:r>
              <a:rPr lang="en-US"/>
              <a:t>: The template contains a footer that has the course title. You can change or remove the footers in the </a:t>
            </a:r>
            <a:r>
              <a:rPr lang="en-US" b="1"/>
              <a:t>Header and Footer</a:t>
            </a:r>
            <a:r>
              <a:rPr lang="en-US"/>
              <a:t> dialog box (which opens from the </a:t>
            </a:r>
            <a:r>
              <a:rPr lang="en-US" b="1"/>
              <a:t>View</a:t>
            </a:r>
            <a:r>
              <a:rPr lang="en-US"/>
              <a:t> menu).</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D303D-558E-4D7D-A8A9-A91CA95D1BBF}" type="slidenum">
              <a:rPr lang="en-US"/>
              <a:pPr/>
              <a:t>9</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a:xfrm>
            <a:off x="685800" y="4343400"/>
            <a:ext cx="5486400" cy="4572000"/>
          </a:xfrm>
        </p:spPr>
        <p:txBody>
          <a:bodyPr/>
          <a:lstStyle/>
          <a:p>
            <a:r>
              <a:rPr lang="en-US" sz="1100" b="1"/>
              <a:t>Insert tab</a:t>
            </a:r>
            <a:r>
              <a:rPr lang="en-US" sz="1100"/>
              <a:t>: All the things you might want to put on a slide—tables, pictures, diagrams, charts, text boxes, sounds, hyperlinks, headers, and footers.</a:t>
            </a:r>
            <a:endParaRPr lang="en-US" sz="1100" b="1"/>
          </a:p>
          <a:p>
            <a:r>
              <a:rPr lang="en-US" sz="1100" b="1"/>
              <a:t>Design tab</a:t>
            </a:r>
            <a:r>
              <a:rPr lang="en-US" sz="1100"/>
              <a:t>: Choose a complete look for the slides that encompasses background design, fonts, and color scheme. Then customize that look.</a:t>
            </a:r>
            <a:endParaRPr lang="en-US" sz="1100" b="1"/>
          </a:p>
          <a:p>
            <a:r>
              <a:rPr lang="en-US" sz="1100" b="1"/>
              <a:t>Animations tab</a:t>
            </a:r>
            <a:r>
              <a:rPr lang="en-US" sz="1100"/>
              <a:t>: All the animating effects are here. Basic animations for lists or charts are the easiest to add.</a:t>
            </a:r>
            <a:endParaRPr lang="en-US" sz="1100" b="1"/>
          </a:p>
          <a:p>
            <a:r>
              <a:rPr lang="en-US" sz="1100" b="1"/>
              <a:t>Slide Show tab</a:t>
            </a:r>
            <a:r>
              <a:rPr lang="en-US" sz="1100"/>
              <a:t>: Select a pen color or a certain slide to start on. Record narration, run through the show, and do other preparatory things.</a:t>
            </a:r>
            <a:endParaRPr lang="en-US" sz="1100" b="1"/>
          </a:p>
          <a:p>
            <a:r>
              <a:rPr lang="en-US" sz="1100" b="1"/>
              <a:t>Review tab</a:t>
            </a:r>
            <a:r>
              <a:rPr lang="en-US" sz="1100"/>
              <a:t>: Find the spelling checker and Research service here. Have your team use annotations to review the presentation, and then review those comments.</a:t>
            </a:r>
            <a:endParaRPr lang="en-US" sz="1100" b="1"/>
          </a:p>
          <a:p>
            <a:r>
              <a:rPr lang="en-US" sz="1100" b="1"/>
              <a:t>View tab</a:t>
            </a:r>
            <a:r>
              <a:rPr lang="en-US" sz="1100"/>
              <a:t>: Make a quick switch to Notes Page view, turn on gridlines, or arrange all your open presentations in the window.</a:t>
            </a:r>
          </a:p>
          <a:p>
            <a:r>
              <a:rPr lang="en-US" sz="1100" b="1"/>
              <a:t>Tabs as you need them</a:t>
            </a:r>
            <a:r>
              <a:rPr lang="en-US" sz="1100"/>
              <a:t>:</a:t>
            </a:r>
            <a:r>
              <a:rPr lang="en-US" sz="1100" b="1"/>
              <a:t> </a:t>
            </a:r>
            <a:r>
              <a:rPr lang="en-US" sz="1100"/>
              <a:t>You’ll also notice uniquely colored tabs that appear and disappear on the Ribbon as you work. These tabs contain special formatting tools for items like pictures and graphics. More about these later.</a:t>
            </a:r>
          </a:p>
          <a:p>
            <a:r>
              <a:rPr lang="en-US" sz="1100"/>
              <a:t>[</a:t>
            </a:r>
            <a:r>
              <a:rPr lang="en-US" sz="1100" b="1"/>
              <a:t>Note to trainer:  </a:t>
            </a:r>
            <a:r>
              <a:rPr lang="en-US" sz="1100"/>
              <a:t>To play the animation when viewing the slide show, right-click the animation and click </a:t>
            </a:r>
            <a:r>
              <a:rPr lang="en-US" sz="1100" b="1"/>
              <a:t>Play</a:t>
            </a:r>
            <a:r>
              <a:rPr lang="en-US" sz="1100"/>
              <a:t>. After playing the file once, you may have to click </a:t>
            </a:r>
            <a:r>
              <a:rPr lang="en-US" sz="1100" b="1"/>
              <a:t>Rewind</a:t>
            </a:r>
            <a:r>
              <a:rPr lang="en-US" sz="1100"/>
              <a:t> (after right-clicking) and then click </a:t>
            </a:r>
            <a:r>
              <a:rPr lang="en-US" sz="1100" b="1"/>
              <a:t>Play</a:t>
            </a:r>
            <a:r>
              <a:rPr lang="en-US" sz="1100"/>
              <a:t>. If you’re clicking the slide to make text enter or to advance to the next slide but nothing’s happening, click away from the animation. Sometimes you have to click twice. If you have problems viewing the animation, see the notes for the last slide in this presentation about playing a Macromedia Flash animation. If you still have problems viewing the animation, the slide that follows this one is a duplicate slide with static art. Delete either the current slide or the next slide before showing the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fld id="{8BCA9AD0-0CEB-46C5-9157-3BE32C7BBDF2}" type="datetime3">
              <a:rPr lang="en-US" smtClean="0"/>
              <a:t>2 November 2007</a:t>
            </a:fld>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F7991452-57EE-4179-9C7C-2AC2884FB801}"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FFBB5F-7F53-44C8-A0BD-3F5436DD7908}"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A790EED0-D0A5-4A72-BE8A-4FDFE3F250BC}"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EBC739-EF4F-451C-93D5-6244D97DF367}"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C7D95CD6-5578-4DB9-9595-79CCBDC9A2DA}"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F07596E8-ECC8-428B-83A1-C5B050705718}" type="datetime3">
              <a:rPr lang="en-US" smtClean="0"/>
              <a:t>2 November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9B7AAC0-C7DB-4934-A0EA-EB5A06073D39}"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fld id="{375D3D49-A9CA-45B6-B23B-562E36FCBBE0}" type="datetime3">
              <a:rPr lang="en-US" smtClean="0"/>
              <a:t>2 November 2007</a:t>
            </a:fld>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4CDCE034-3A00-403F-A74F-D099EE8188B6}"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657FC1-D376-4B43-85DA-E8F5CD283A38}"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5AB36A5B-2067-4DA2-9081-D03D6CDF0851}"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1493FC4-685B-4AD1-A98B-80199C7E5DE3}" type="datetime3">
              <a:rPr lang="en-US" smtClean="0"/>
              <a:t>2 November 2007</a:t>
            </a:fld>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37B7FCAD-9EB9-43A4-8A44-F8F0E7FF608B}"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9F52EE7-B70D-4D18-A239-199AF506625B}"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C2214359-80B7-45FE-9C63-30B6325E2439}"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D451EE2-B87B-44FF-B368-05CF3ED7E5C8}" type="datetime3">
              <a:rPr lang="en-US" smtClean="0"/>
              <a:t>2 November 2007</a:t>
            </a:fld>
            <a:endParaRPr lang="en-US"/>
          </a:p>
        </p:txBody>
      </p:sp>
      <p:sp>
        <p:nvSpPr>
          <p:cNvPr id="8" name="Footer Placeholder 7"/>
          <p:cNvSpPr>
            <a:spLocks noGrp="1"/>
          </p:cNvSpPr>
          <p:nvPr>
            <p:ph type="ftr" sz="quarter" idx="11"/>
          </p:nvPr>
        </p:nvSpPr>
        <p:spPr/>
        <p:txBody>
          <a:bodyPr/>
          <a:lstStyle>
            <a:lvl1pPr>
              <a:defRPr/>
            </a:lvl1pPr>
          </a:lstStyle>
          <a:p>
            <a:r>
              <a:rPr lang="en-US"/>
              <a:t>Get up to speed</a:t>
            </a:r>
          </a:p>
        </p:txBody>
      </p:sp>
      <p:sp>
        <p:nvSpPr>
          <p:cNvPr id="9" name="Slide Number Placeholder 8"/>
          <p:cNvSpPr>
            <a:spLocks noGrp="1"/>
          </p:cNvSpPr>
          <p:nvPr>
            <p:ph type="sldNum" sz="quarter" idx="12"/>
          </p:nvPr>
        </p:nvSpPr>
        <p:spPr/>
        <p:txBody>
          <a:bodyPr/>
          <a:lstStyle>
            <a:lvl1pPr>
              <a:defRPr/>
            </a:lvl1pPr>
          </a:lstStyle>
          <a:p>
            <a:fld id="{7FFAAA7B-1004-4DF7-B42F-5A23CAF54C12}"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9CD6B69-3533-455F-AEAA-41975822E300}" type="datetime3">
              <a:rPr lang="en-US" smtClean="0"/>
              <a:t>2 November 2007</a:t>
            </a:fld>
            <a:endParaRPr lang="en-US"/>
          </a:p>
        </p:txBody>
      </p:sp>
      <p:sp>
        <p:nvSpPr>
          <p:cNvPr id="4" name="Footer Placeholder 3"/>
          <p:cNvSpPr>
            <a:spLocks noGrp="1"/>
          </p:cNvSpPr>
          <p:nvPr>
            <p:ph type="ftr" sz="quarter" idx="11"/>
          </p:nvPr>
        </p:nvSpPr>
        <p:spPr/>
        <p:txBody>
          <a:bodyPr/>
          <a:lstStyle>
            <a:lvl1pPr>
              <a:defRPr/>
            </a:lvl1pPr>
          </a:lstStyle>
          <a:p>
            <a:r>
              <a:rPr lang="en-US"/>
              <a:t>Get up to speed</a:t>
            </a:r>
          </a:p>
        </p:txBody>
      </p:sp>
      <p:sp>
        <p:nvSpPr>
          <p:cNvPr id="5" name="Slide Number Placeholder 4"/>
          <p:cNvSpPr>
            <a:spLocks noGrp="1"/>
          </p:cNvSpPr>
          <p:nvPr>
            <p:ph type="sldNum" sz="quarter" idx="12"/>
          </p:nvPr>
        </p:nvSpPr>
        <p:spPr/>
        <p:txBody>
          <a:bodyPr/>
          <a:lstStyle>
            <a:lvl1pPr>
              <a:defRPr/>
            </a:lvl1pPr>
          </a:lstStyle>
          <a:p>
            <a:fld id="{18347E0D-8449-437C-9B53-6D82F3E9858D}"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46B18FE-96BB-4711-857E-054F4C1B0667}" type="datetime3">
              <a:rPr lang="en-US" smtClean="0"/>
              <a:t>2 November 2007</a:t>
            </a:fld>
            <a:endParaRPr lang="en-US"/>
          </a:p>
        </p:txBody>
      </p:sp>
      <p:sp>
        <p:nvSpPr>
          <p:cNvPr id="3" name="Footer Placeholder 2"/>
          <p:cNvSpPr>
            <a:spLocks noGrp="1"/>
          </p:cNvSpPr>
          <p:nvPr>
            <p:ph type="ftr" sz="quarter" idx="11"/>
          </p:nvPr>
        </p:nvSpPr>
        <p:spPr/>
        <p:txBody>
          <a:bodyPr/>
          <a:lstStyle>
            <a:lvl1pPr>
              <a:defRPr/>
            </a:lvl1pPr>
          </a:lstStyle>
          <a:p>
            <a:r>
              <a:rPr lang="en-US"/>
              <a:t>Get up to speed</a:t>
            </a:r>
          </a:p>
        </p:txBody>
      </p:sp>
      <p:sp>
        <p:nvSpPr>
          <p:cNvPr id="4" name="Slide Number Placeholder 3"/>
          <p:cNvSpPr>
            <a:spLocks noGrp="1"/>
          </p:cNvSpPr>
          <p:nvPr>
            <p:ph type="sldNum" sz="quarter" idx="12"/>
          </p:nvPr>
        </p:nvSpPr>
        <p:spPr/>
        <p:txBody>
          <a:bodyPr/>
          <a:lstStyle>
            <a:lvl1pPr>
              <a:defRPr/>
            </a:lvl1pPr>
          </a:lstStyle>
          <a:p>
            <a:fld id="{B4391569-58C1-4930-9880-CD65D3313889}"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4996DB4-3C5D-4115-87EE-AA5D990EF3DE}"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F7FBBE0E-F11F-463E-948D-D27EF6105639}"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AFAB570-ED21-4C1B-8AF6-38D210D48A71}" type="datetime3">
              <a:rPr lang="en-US" smtClean="0"/>
              <a:t>2 November 2007</a:t>
            </a:fld>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A6593B9F-8D80-4066-97D1-399098F824A9}"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fld id="{63462DE7-3888-4733-82DD-609031354B93}" type="datetime3">
              <a:rPr lang="en-US" smtClean="0"/>
              <a:t>2 November 2007</a:t>
            </a:fld>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0402B04E-8CDE-4AC2-9FBA-1A0A37953AA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hdr="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6.v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office.microsoft.com/training/Training.aspx?AssetID=RP100684341033&amp;CTT=6&amp;Origin=RC10068767103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3.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1.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3.png"/><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34.bin"/><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34.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hyperlink" Target="http://office.microsoft.com/training/Training.aspx?AssetID=RP100684361033&amp;CTT=6&amp;Origin=RC100687671033"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42.png"/><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office.microsoft.com/training/Training.aspx?AssetID=RP100684731033&amp;CTT=6&amp;Origin=RC100687671033" TargetMode="Externa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a:t>Microsoft</a:t>
            </a:r>
            <a:r>
              <a:rPr lang="en-US" sz="2800" baseline="70000">
                <a:cs typeface="Tahoma" pitchFamily="34" charset="0"/>
              </a:rPr>
              <a:t>®</a:t>
            </a:r>
            <a:r>
              <a:rPr lang="en-US"/>
              <a:t> Office </a:t>
            </a:r>
            <a:br>
              <a:rPr lang="en-US"/>
            </a:br>
            <a:r>
              <a:rPr lang="en-US"/>
              <a:t>PowerPoint</a:t>
            </a:r>
            <a:r>
              <a:rPr lang="en-US" sz="2800" baseline="70000">
                <a:cs typeface="Tahoma" pitchFamily="34" charset="0"/>
              </a:rPr>
              <a:t>®</a:t>
            </a:r>
            <a:r>
              <a:rPr lang="en-US"/>
              <a:t> </a:t>
            </a:r>
            <a:r>
              <a:rPr lang="en-US">
                <a:cs typeface="Tahoma" pitchFamily="34" charset="0"/>
              </a:rPr>
              <a:t>2007 Training</a:t>
            </a:r>
          </a:p>
        </p:txBody>
      </p:sp>
      <p:sp>
        <p:nvSpPr>
          <p:cNvPr id="8195" name="Rectangle 3"/>
          <p:cNvSpPr>
            <a:spLocks noGrp="1" noChangeArrowheads="1"/>
          </p:cNvSpPr>
          <p:nvPr>
            <p:ph type="subTitle" idx="1"/>
          </p:nvPr>
        </p:nvSpPr>
        <p:spPr>
          <a:xfrm>
            <a:off x="1371600" y="4291013"/>
            <a:ext cx="6400800" cy="1030287"/>
          </a:xfrm>
        </p:spPr>
        <p:txBody>
          <a:bodyPr/>
          <a:lstStyle/>
          <a:p>
            <a:r>
              <a:rPr lang="en-US" b="1"/>
              <a:t>Get up to speed</a:t>
            </a:r>
          </a:p>
        </p:txBody>
      </p:sp>
      <p:sp>
        <p:nvSpPr>
          <p:cNvPr id="8196" name="Text Box 4"/>
          <p:cNvSpPr txBox="1">
            <a:spLocks noChangeArrowheads="1"/>
          </p:cNvSpPr>
          <p:nvPr/>
        </p:nvSpPr>
        <p:spPr bwMode="gray">
          <a:xfrm>
            <a:off x="2019300" y="1201738"/>
            <a:ext cx="5105400" cy="400110"/>
          </a:xfrm>
          <a:prstGeom prst="rect">
            <a:avLst/>
          </a:prstGeom>
          <a:noFill/>
          <a:ln w="9525">
            <a:noFill/>
            <a:miter lim="800000"/>
            <a:headEnd/>
            <a:tailEnd/>
          </a:ln>
          <a:effectLst/>
        </p:spPr>
        <p:txBody>
          <a:bodyPr>
            <a:spAutoFit/>
          </a:bodyPr>
          <a:lstStyle/>
          <a:p>
            <a:pPr algn="ctr">
              <a:spcBef>
                <a:spcPct val="50000"/>
              </a:spcBef>
            </a:pPr>
            <a:r>
              <a:rPr lang="en-US" sz="2000" dirty="0" smtClean="0">
                <a:latin typeface="Tahoma" pitchFamily="34" charset="0"/>
              </a:rPr>
              <a:t>INLS261 Tools for Information Literacy</a:t>
            </a:r>
            <a:endParaRPr lang="en-US" sz="2000" dirty="0">
              <a:latin typeface="Tahoma"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8178" name="Rectangle 2"/>
          <p:cNvSpPr>
            <a:spLocks noGrp="1" noChangeArrowheads="1"/>
          </p:cNvSpPr>
          <p:nvPr>
            <p:ph type="title"/>
          </p:nvPr>
        </p:nvSpPr>
        <p:spPr/>
        <p:txBody>
          <a:bodyPr/>
          <a:lstStyle/>
          <a:p>
            <a:r>
              <a:rPr lang="en-US"/>
              <a:t>The tabs: Devoted to the main tasks</a:t>
            </a:r>
          </a:p>
        </p:txBody>
      </p:sp>
      <p:sp>
        <p:nvSpPr>
          <p:cNvPr id="17817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The Ribbon is made up of several </a:t>
            </a:r>
            <a:r>
              <a:rPr lang="en-US" sz="2000" b="1"/>
              <a:t>tabs</a:t>
            </a:r>
            <a:r>
              <a:rPr lang="en-US" sz="2000"/>
              <a:t>—the </a:t>
            </a:r>
            <a:r>
              <a:rPr lang="en-US" sz="2000" b="1"/>
              <a:t>Home</a:t>
            </a:r>
            <a:r>
              <a:rPr lang="en-US" sz="2000"/>
              <a:t> tab and others. </a:t>
            </a:r>
          </a:p>
        </p:txBody>
      </p:sp>
      <p:sp>
        <p:nvSpPr>
          <p:cNvPr id="1781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8182" name="Rectangle 6"/>
          <p:cNvSpPr>
            <a:spLocks noChangeArrowheads="1"/>
          </p:cNvSpPr>
          <p:nvPr/>
        </p:nvSpPr>
        <p:spPr bwMode="auto">
          <a:xfrm>
            <a:off x="277813" y="3994150"/>
            <a:ext cx="5864225" cy="169227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Other tabs include </a:t>
            </a:r>
            <a:r>
              <a:rPr lang="en-US" b="1">
                <a:solidFill>
                  <a:srgbClr val="FFCC00"/>
                </a:solidFill>
              </a:rPr>
              <a:t>Insert</a:t>
            </a:r>
            <a:r>
              <a:rPr lang="en-US">
                <a:solidFill>
                  <a:srgbClr val="FFCC00"/>
                </a:solidFill>
              </a:rPr>
              <a:t>, </a:t>
            </a:r>
            <a:r>
              <a:rPr lang="en-US" b="1">
                <a:solidFill>
                  <a:srgbClr val="FFCC00"/>
                </a:solidFill>
              </a:rPr>
              <a:t>Design</a:t>
            </a:r>
            <a:r>
              <a:rPr lang="en-US">
                <a:solidFill>
                  <a:srgbClr val="FFCC00"/>
                </a:solidFill>
              </a:rPr>
              <a:t>, </a:t>
            </a:r>
            <a:r>
              <a:rPr lang="en-US" b="1">
                <a:solidFill>
                  <a:srgbClr val="FFCC00"/>
                </a:solidFill>
              </a:rPr>
              <a:t>Animations</a:t>
            </a:r>
            <a:r>
              <a:rPr lang="en-US">
                <a:solidFill>
                  <a:srgbClr val="FFCC00"/>
                </a:solidFill>
              </a:rPr>
              <a:t>, </a:t>
            </a:r>
            <a:r>
              <a:rPr lang="en-US" b="1">
                <a:solidFill>
                  <a:srgbClr val="FFCC00"/>
                </a:solidFill>
              </a:rPr>
              <a:t>Slide Show</a:t>
            </a:r>
            <a:r>
              <a:rPr lang="en-US">
                <a:solidFill>
                  <a:srgbClr val="FFCC00"/>
                </a:solidFill>
              </a:rPr>
              <a:t>, </a:t>
            </a:r>
            <a:r>
              <a:rPr lang="en-US" b="1">
                <a:solidFill>
                  <a:srgbClr val="FFCC00"/>
                </a:solidFill>
              </a:rPr>
              <a:t>Review</a:t>
            </a:r>
            <a:r>
              <a:rPr lang="en-US">
                <a:solidFill>
                  <a:srgbClr val="FFCC00"/>
                </a:solidFill>
              </a:rPr>
              <a:t>, and </a:t>
            </a:r>
            <a:r>
              <a:rPr lang="en-US" b="1">
                <a:solidFill>
                  <a:srgbClr val="FFCC00"/>
                </a:solidFill>
              </a:rPr>
              <a:t>View</a:t>
            </a:r>
            <a:r>
              <a:rPr lang="en-US">
                <a:solidFill>
                  <a:srgbClr val="FFCC00"/>
                </a:solidFill>
              </a:rPr>
              <a:t>.</a:t>
            </a:r>
          </a:p>
          <a:p>
            <a:pPr>
              <a:spcBef>
                <a:spcPct val="20000"/>
              </a:spcBef>
              <a:spcAft>
                <a:spcPct val="75000"/>
              </a:spcAft>
            </a:pPr>
            <a:r>
              <a:rPr lang="en-US">
                <a:solidFill>
                  <a:srgbClr val="FFCC00"/>
                </a:solidFill>
              </a:rPr>
              <a:t>The picture shows you the contents of three of them: </a:t>
            </a:r>
            <a:r>
              <a:rPr lang="en-US" b="1">
                <a:solidFill>
                  <a:srgbClr val="FFCC00"/>
                </a:solidFill>
              </a:rPr>
              <a:t>Insert</a:t>
            </a:r>
            <a:r>
              <a:rPr lang="en-US">
                <a:solidFill>
                  <a:srgbClr val="FFCC00"/>
                </a:solidFill>
              </a:rPr>
              <a:t>, </a:t>
            </a:r>
            <a:r>
              <a:rPr lang="en-US" b="1">
                <a:solidFill>
                  <a:srgbClr val="FFCC00"/>
                </a:solidFill>
              </a:rPr>
              <a:t>Design</a:t>
            </a:r>
            <a:r>
              <a:rPr lang="en-US">
                <a:solidFill>
                  <a:srgbClr val="FFCC00"/>
                </a:solidFill>
              </a:rPr>
              <a:t>, and </a:t>
            </a:r>
            <a:r>
              <a:rPr lang="en-US" b="1">
                <a:solidFill>
                  <a:srgbClr val="FFCC00"/>
                </a:solidFill>
              </a:rPr>
              <a:t>Animations</a:t>
            </a:r>
            <a:r>
              <a:rPr lang="en-US">
                <a:solidFill>
                  <a:srgbClr val="FFCC00"/>
                </a:solidFill>
              </a:rPr>
              <a:t>.</a:t>
            </a:r>
          </a:p>
        </p:txBody>
      </p:sp>
      <p:pic>
        <p:nvPicPr>
          <p:cNvPr id="178183" name="Picture 7" descr="The Insert, Design, and Animations tabs"/>
          <p:cNvPicPr>
            <a:picLocks noChangeAspect="1" noChangeArrowheads="1"/>
          </p:cNvPicPr>
          <p:nvPr>
            <p:ph idx="1"/>
          </p:nvPr>
        </p:nvPicPr>
        <p:blipFill>
          <a:blip r:embed="rId3"/>
          <a:srcRect/>
          <a:stretch>
            <a:fillRect/>
          </a:stretch>
        </p:blipFill>
        <p:spPr>
          <a:xfrm>
            <a:off x="350838" y="939800"/>
            <a:ext cx="5651500" cy="2849563"/>
          </a:xfrm>
          <a:noFill/>
          <a:ln/>
        </p:spPr>
      </p:pic>
      <p:sp>
        <p:nvSpPr>
          <p:cNvPr id="9" name="Date Placeholder 8"/>
          <p:cNvSpPr>
            <a:spLocks noGrp="1"/>
          </p:cNvSpPr>
          <p:nvPr>
            <p:ph type="dt" sz="half" idx="10"/>
          </p:nvPr>
        </p:nvSpPr>
        <p:spPr/>
        <p:txBody>
          <a:bodyPr/>
          <a:lstStyle/>
          <a:p>
            <a:fld id="{86ABEEC7-2637-4F47-93D9-D5418C12BAB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AB36A5B-2067-4DA2-9081-D03D6CDF0851}" type="slidenum">
              <a:rPr lang="en-US" smtClean="0"/>
              <a:pPr/>
              <a:t>10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8183"/>
                                        </p:tgtEl>
                                        <p:attrNameLst>
                                          <p:attrName>style.visibility</p:attrName>
                                        </p:attrNameLst>
                                      </p:cBhvr>
                                      <p:to>
                                        <p:strVal val="visible"/>
                                      </p:to>
                                    </p:set>
                                    <p:animEffect transition="in" filter="slide(fromTop)">
                                      <p:cBhvr>
                                        <p:cTn id="7" dur="500"/>
                                        <p:tgtEl>
                                          <p:spTgt spid="1781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8179"/>
                                        </p:tgtEl>
                                        <p:attrNameLst>
                                          <p:attrName>style.visibility</p:attrName>
                                        </p:attrNameLst>
                                      </p:cBhvr>
                                      <p:to>
                                        <p:strVal val="visible"/>
                                      </p:to>
                                    </p:set>
                                    <p:animEffect transition="in" filter="slide(fromTop)">
                                      <p:cBhvr>
                                        <p:cTn id="12" dur="500"/>
                                        <p:tgtEl>
                                          <p:spTgt spid="1781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8182">
                                            <p:txEl>
                                              <p:pRg st="0" end="0"/>
                                            </p:txEl>
                                          </p:spTgt>
                                        </p:tgtEl>
                                        <p:attrNameLst>
                                          <p:attrName>style.visibility</p:attrName>
                                        </p:attrNameLst>
                                      </p:cBhvr>
                                      <p:to>
                                        <p:strVal val="visible"/>
                                      </p:to>
                                    </p:set>
                                    <p:animEffect transition="in" filter="slide(fromLeft)">
                                      <p:cBhvr>
                                        <p:cTn id="17" dur="500"/>
                                        <p:tgtEl>
                                          <p:spTgt spid="1781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8182">
                                            <p:txEl>
                                              <p:pRg st="1" end="1"/>
                                            </p:txEl>
                                          </p:spTgt>
                                        </p:tgtEl>
                                        <p:attrNameLst>
                                          <p:attrName>style.visibility</p:attrName>
                                        </p:attrNameLst>
                                      </p:cBhvr>
                                      <p:to>
                                        <p:strVal val="visible"/>
                                      </p:to>
                                    </p:set>
                                    <p:animEffect transition="in" filter="slide(fromLeft)">
                                      <p:cBhvr>
                                        <p:cTn id="22" dur="500"/>
                                        <p:tgtEl>
                                          <p:spTgt spid="178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80226" name="Rectangle 2"/>
          <p:cNvSpPr>
            <a:spLocks noGrp="1" noChangeArrowheads="1"/>
          </p:cNvSpPr>
          <p:nvPr>
            <p:ph type="title"/>
          </p:nvPr>
        </p:nvSpPr>
        <p:spPr>
          <a:xfrm>
            <a:off x="239713" y="63500"/>
            <a:ext cx="8904287" cy="614363"/>
          </a:xfrm>
        </p:spPr>
        <p:txBody>
          <a:bodyPr/>
          <a:lstStyle/>
          <a:p>
            <a:r>
              <a:rPr lang="en-US"/>
              <a:t>Display the galleries</a:t>
            </a:r>
          </a:p>
        </p:txBody>
      </p:sp>
      <p:sp>
        <p:nvSpPr>
          <p:cNvPr id="1802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PowerPoint often offers many choices for something, such as styles for a shape, or  types of WordArt or animation effects.</a:t>
            </a:r>
          </a:p>
        </p:txBody>
      </p:sp>
      <p:graphicFrame>
        <p:nvGraphicFramePr>
          <p:cNvPr id="180228" name="Object 4"/>
          <p:cNvGraphicFramePr>
            <a:graphicFrameLocks noChangeAspect="1"/>
          </p:cNvGraphicFramePr>
          <p:nvPr/>
        </p:nvGraphicFramePr>
        <p:xfrm>
          <a:off x="339725" y="4725988"/>
          <a:ext cx="269875" cy="303212"/>
        </p:xfrm>
        <a:graphic>
          <a:graphicData uri="http://schemas.openxmlformats.org/presentationml/2006/ole">
            <p:oleObj spid="_x0000_s180228" name="Visio" r:id="rId4" imgW="270231" imgH="303063" progId="Visio.Drawing.11">
              <p:embed/>
            </p:oleObj>
          </a:graphicData>
        </a:graphic>
      </p:graphicFrame>
      <p:graphicFrame>
        <p:nvGraphicFramePr>
          <p:cNvPr id="180229" name="Object 5"/>
          <p:cNvGraphicFramePr>
            <a:graphicFrameLocks noChangeAspect="1"/>
          </p:cNvGraphicFramePr>
          <p:nvPr/>
        </p:nvGraphicFramePr>
        <p:xfrm>
          <a:off x="339725" y="5197475"/>
          <a:ext cx="269875" cy="303213"/>
        </p:xfrm>
        <a:graphic>
          <a:graphicData uri="http://schemas.openxmlformats.org/presentationml/2006/ole">
            <p:oleObj spid="_x0000_s180229" name="Visio" r:id="rId5" imgW="270231" imgH="303063" progId="Visio.Drawing.11">
              <p:embed/>
            </p:oleObj>
          </a:graphicData>
        </a:graphic>
      </p:graphicFrame>
      <p:sp>
        <p:nvSpPr>
          <p:cNvPr id="1802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0233" name="Rectangle 9"/>
          <p:cNvSpPr>
            <a:spLocks noChangeArrowheads="1"/>
          </p:cNvSpPr>
          <p:nvPr/>
        </p:nvSpPr>
        <p:spPr bwMode="auto">
          <a:xfrm>
            <a:off x="676275" y="4692650"/>
            <a:ext cx="5940425" cy="82073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A few types of transition effects show on the Ribbon.</a:t>
            </a:r>
          </a:p>
          <a:p>
            <a:pPr>
              <a:spcBef>
                <a:spcPct val="20000"/>
              </a:spcBef>
              <a:spcAft>
                <a:spcPct val="45000"/>
              </a:spcAft>
            </a:pPr>
            <a:r>
              <a:rPr lang="en-US">
                <a:solidFill>
                  <a:srgbClr val="FFCC00"/>
                </a:solidFill>
              </a:rPr>
              <a:t>To see the full </a:t>
            </a:r>
            <a:r>
              <a:rPr lang="en-US" b="1">
                <a:solidFill>
                  <a:srgbClr val="FFCC00"/>
                </a:solidFill>
              </a:rPr>
              <a:t>gallery</a:t>
            </a:r>
            <a:r>
              <a:rPr lang="en-US">
                <a:solidFill>
                  <a:srgbClr val="FFCC00"/>
                </a:solidFill>
              </a:rPr>
              <a:t> of choices, click the </a:t>
            </a:r>
            <a:r>
              <a:rPr lang="en-US" b="1">
                <a:solidFill>
                  <a:srgbClr val="FFCC00"/>
                </a:solidFill>
              </a:rPr>
              <a:t>More</a:t>
            </a:r>
            <a:r>
              <a:rPr lang="en-US">
                <a:solidFill>
                  <a:srgbClr val="FFCC00"/>
                </a:solidFill>
              </a:rPr>
              <a:t> arrow.</a:t>
            </a:r>
          </a:p>
        </p:txBody>
      </p:sp>
      <p:sp>
        <p:nvSpPr>
          <p:cNvPr id="180234" name="Rectangle 10"/>
          <p:cNvSpPr>
            <a:spLocks noChangeArrowheads="1"/>
          </p:cNvSpPr>
          <p:nvPr/>
        </p:nvSpPr>
        <p:spPr bwMode="auto">
          <a:xfrm>
            <a:off x="277813" y="3994150"/>
            <a:ext cx="5926137" cy="3111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say you wanted to add transition effects to a slide. In that case:</a:t>
            </a:r>
          </a:p>
        </p:txBody>
      </p:sp>
      <p:pic>
        <p:nvPicPr>
          <p:cNvPr id="180235" name="Picture 11" descr="Gallery of transition effects"/>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6BF0458A-1F7F-49A0-8501-A0705D901A19}"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11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0235"/>
                                        </p:tgtEl>
                                        <p:attrNameLst>
                                          <p:attrName>style.visibility</p:attrName>
                                        </p:attrNameLst>
                                      </p:cBhvr>
                                      <p:to>
                                        <p:strVal val="visible"/>
                                      </p:to>
                                    </p:set>
                                    <p:animEffect transition="in" filter="slide(fromTop)">
                                      <p:cBhvr>
                                        <p:cTn id="7" dur="500"/>
                                        <p:tgtEl>
                                          <p:spTgt spid="1802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0227"/>
                                        </p:tgtEl>
                                        <p:attrNameLst>
                                          <p:attrName>style.visibility</p:attrName>
                                        </p:attrNameLst>
                                      </p:cBhvr>
                                      <p:to>
                                        <p:strVal val="visible"/>
                                      </p:to>
                                    </p:set>
                                    <p:animEffect transition="in" filter="slide(fromTop)">
                                      <p:cBhvr>
                                        <p:cTn id="12" dur="500"/>
                                        <p:tgtEl>
                                          <p:spTgt spid="1802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0234">
                                            <p:txEl>
                                              <p:pRg st="0" end="0"/>
                                            </p:txEl>
                                          </p:spTgt>
                                        </p:tgtEl>
                                        <p:attrNameLst>
                                          <p:attrName>style.visibility</p:attrName>
                                        </p:attrNameLst>
                                      </p:cBhvr>
                                      <p:to>
                                        <p:strVal val="visible"/>
                                      </p:to>
                                    </p:set>
                                    <p:animEffect transition="in" filter="slide(fromLeft)">
                                      <p:cBhvr>
                                        <p:cTn id="17" dur="500"/>
                                        <p:tgtEl>
                                          <p:spTgt spid="1802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0228"/>
                                        </p:tgtEl>
                                        <p:attrNameLst>
                                          <p:attrName>style.visibility</p:attrName>
                                        </p:attrNameLst>
                                      </p:cBhvr>
                                      <p:to>
                                        <p:strVal val="visible"/>
                                      </p:to>
                                    </p:set>
                                    <p:animEffect transition="in" filter="dissolve">
                                      <p:cBhvr>
                                        <p:cTn id="22" dur="500"/>
                                        <p:tgtEl>
                                          <p:spTgt spid="180228"/>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80229"/>
                                        </p:tgtEl>
                                        <p:attrNameLst>
                                          <p:attrName>style.visibility</p:attrName>
                                        </p:attrNameLst>
                                      </p:cBhvr>
                                      <p:to>
                                        <p:strVal val="visible"/>
                                      </p:to>
                                    </p:set>
                                    <p:animEffect transition="in" filter="dissolve">
                                      <p:cBhvr>
                                        <p:cTn id="26" dur="500"/>
                                        <p:tgtEl>
                                          <p:spTgt spid="18022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0233">
                                            <p:txEl>
                                              <p:pRg st="0" end="0"/>
                                            </p:txEl>
                                          </p:spTgt>
                                        </p:tgtEl>
                                        <p:attrNameLst>
                                          <p:attrName>style.visibility</p:attrName>
                                        </p:attrNameLst>
                                      </p:cBhvr>
                                      <p:to>
                                        <p:strVal val="visible"/>
                                      </p:to>
                                    </p:set>
                                    <p:animEffect transition="in" filter="checkerboard(across)">
                                      <p:cBhvr>
                                        <p:cTn id="31" dur="500"/>
                                        <p:tgtEl>
                                          <p:spTgt spid="18023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0233">
                                            <p:txEl>
                                              <p:pRg st="1" end="1"/>
                                            </p:txEl>
                                          </p:spTgt>
                                        </p:tgtEl>
                                        <p:attrNameLst>
                                          <p:attrName>style.visibility</p:attrName>
                                        </p:attrNameLst>
                                      </p:cBhvr>
                                      <p:to>
                                        <p:strVal val="visible"/>
                                      </p:to>
                                    </p:set>
                                    <p:animEffect transition="in" filter="checkerboard(across)">
                                      <p:cBhvr>
                                        <p:cTn id="36" dur="500"/>
                                        <p:tgtEl>
                                          <p:spTgt spid="1802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utoUpdateAnimBg="0"/>
      <p:bldP spid="180233" grpId="0" build="p" autoUpdateAnimBg="0"/>
      <p:bldP spid="18023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94914" name="Rectangle 2"/>
          <p:cNvSpPr>
            <a:spLocks noGrp="1" noChangeArrowheads="1"/>
          </p:cNvSpPr>
          <p:nvPr>
            <p:ph type="title"/>
          </p:nvPr>
        </p:nvSpPr>
        <p:spPr>
          <a:xfrm>
            <a:off x="239713" y="63500"/>
            <a:ext cx="8904287" cy="614363"/>
          </a:xfrm>
        </p:spPr>
        <p:txBody>
          <a:bodyPr/>
          <a:lstStyle/>
          <a:p>
            <a:r>
              <a:rPr lang="en-US"/>
              <a:t>Display the galleries</a:t>
            </a:r>
          </a:p>
        </p:txBody>
      </p:sp>
      <p:sp>
        <p:nvSpPr>
          <p:cNvPr id="2949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PowerPoint often offers many choices for something, such as styles for a shape, or  types of WordArt or animation effects.</a:t>
            </a:r>
          </a:p>
        </p:txBody>
      </p:sp>
      <p:sp>
        <p:nvSpPr>
          <p:cNvPr id="2949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94919" name="Rectangle 7"/>
          <p:cNvSpPr>
            <a:spLocks noChangeArrowheads="1"/>
          </p:cNvSpPr>
          <p:nvPr/>
        </p:nvSpPr>
        <p:spPr bwMode="auto">
          <a:xfrm>
            <a:off x="676275" y="46926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Point to any effect in the gallery to see it previewed on the slide. Then click to apply it.</a:t>
            </a:r>
            <a:r>
              <a:rPr lang="en-US"/>
              <a:t> </a:t>
            </a:r>
          </a:p>
        </p:txBody>
      </p:sp>
      <p:sp>
        <p:nvSpPr>
          <p:cNvPr id="294920" name="Rectangle 8"/>
          <p:cNvSpPr>
            <a:spLocks noChangeArrowheads="1"/>
          </p:cNvSpPr>
          <p:nvPr/>
        </p:nvSpPr>
        <p:spPr bwMode="auto">
          <a:xfrm>
            <a:off x="277813" y="3994150"/>
            <a:ext cx="5926137" cy="3111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example, say you wanted to add transition effects to a slide. In that case:</a:t>
            </a:r>
          </a:p>
        </p:txBody>
      </p:sp>
      <p:pic>
        <p:nvPicPr>
          <p:cNvPr id="294921" name="Picture 9" descr="Gallery of transition effects"/>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94922" name="Object 10"/>
          <p:cNvGraphicFramePr>
            <a:graphicFrameLocks noChangeAspect="1"/>
          </p:cNvGraphicFramePr>
          <p:nvPr/>
        </p:nvGraphicFramePr>
        <p:xfrm>
          <a:off x="339725" y="4732338"/>
          <a:ext cx="269875" cy="303212"/>
        </p:xfrm>
        <a:graphic>
          <a:graphicData uri="http://schemas.openxmlformats.org/presentationml/2006/ole">
            <p:oleObj spid="_x0000_s294922"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047B7F15-9C54-4C75-BDAE-956CB66292DB}"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12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4922"/>
                                        </p:tgtEl>
                                        <p:attrNameLst>
                                          <p:attrName>style.visibility</p:attrName>
                                        </p:attrNameLst>
                                      </p:cBhvr>
                                      <p:to>
                                        <p:strVal val="visible"/>
                                      </p:to>
                                    </p:set>
                                    <p:animEffect transition="in" filter="dissolve">
                                      <p:cBhvr>
                                        <p:cTn id="7" dur="500"/>
                                        <p:tgtEl>
                                          <p:spTgt spid="29492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94919">
                                            <p:txEl>
                                              <p:pRg st="0" end="0"/>
                                            </p:txEl>
                                          </p:spTgt>
                                        </p:tgtEl>
                                        <p:attrNameLst>
                                          <p:attrName>style.visibility</p:attrName>
                                        </p:attrNameLst>
                                      </p:cBhvr>
                                      <p:to>
                                        <p:strVal val="visible"/>
                                      </p:to>
                                    </p:set>
                                    <p:animEffect transition="in" filter="checkerboard(across)">
                                      <p:cBhvr>
                                        <p:cTn id="11" dur="500"/>
                                        <p:tgtEl>
                                          <p:spTgt spid="2949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82274" name="Rectangle 2"/>
          <p:cNvSpPr>
            <a:spLocks noGrp="1" noChangeArrowheads="1"/>
          </p:cNvSpPr>
          <p:nvPr>
            <p:ph type="title"/>
          </p:nvPr>
        </p:nvSpPr>
        <p:spPr>
          <a:xfrm>
            <a:off x="239713" y="63500"/>
            <a:ext cx="8904287" cy="614363"/>
          </a:xfrm>
        </p:spPr>
        <p:txBody>
          <a:bodyPr/>
          <a:lstStyle/>
          <a:p>
            <a:r>
              <a:rPr lang="en-US"/>
              <a:t>Use advanced options</a:t>
            </a:r>
          </a:p>
        </p:txBody>
      </p:sp>
      <p:sp>
        <p:nvSpPr>
          <p:cNvPr id="1822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Clearly, there are more commands and options than will fit into a group. </a:t>
            </a:r>
          </a:p>
          <a:p>
            <a:pPr>
              <a:spcBef>
                <a:spcPct val="20000"/>
              </a:spcBef>
              <a:spcAft>
                <a:spcPct val="75000"/>
              </a:spcAft>
            </a:pPr>
            <a:r>
              <a:rPr lang="en-US" sz="2000"/>
              <a:t>Only the most commonly used commands show up.</a:t>
            </a:r>
          </a:p>
        </p:txBody>
      </p:sp>
      <p:graphicFrame>
        <p:nvGraphicFramePr>
          <p:cNvPr id="182276" name="Object 4"/>
          <p:cNvGraphicFramePr>
            <a:graphicFrameLocks noChangeAspect="1"/>
          </p:cNvGraphicFramePr>
          <p:nvPr/>
        </p:nvGraphicFramePr>
        <p:xfrm>
          <a:off x="339725" y="4764088"/>
          <a:ext cx="269875" cy="303212"/>
        </p:xfrm>
        <a:graphic>
          <a:graphicData uri="http://schemas.openxmlformats.org/presentationml/2006/ole">
            <p:oleObj spid="_x0000_s182276" name="Visio" r:id="rId4" imgW="270231" imgH="303063" progId="Visio.Drawing.11">
              <p:embed/>
            </p:oleObj>
          </a:graphicData>
        </a:graphic>
      </p:graphicFrame>
      <p:graphicFrame>
        <p:nvGraphicFramePr>
          <p:cNvPr id="182277" name="Object 5"/>
          <p:cNvGraphicFramePr>
            <a:graphicFrameLocks noChangeAspect="1"/>
          </p:cNvGraphicFramePr>
          <p:nvPr/>
        </p:nvGraphicFramePr>
        <p:xfrm>
          <a:off x="339725" y="5497513"/>
          <a:ext cx="269875" cy="303212"/>
        </p:xfrm>
        <a:graphic>
          <a:graphicData uri="http://schemas.openxmlformats.org/presentationml/2006/ole">
            <p:oleObj spid="_x0000_s182277" name="Visio" r:id="rId5" imgW="270231" imgH="303063" progId="Visio.Drawing.11">
              <p:embed/>
            </p:oleObj>
          </a:graphicData>
        </a:graphic>
      </p:graphicFrame>
      <p:sp>
        <p:nvSpPr>
          <p:cNvPr id="1822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2281" name="Rectangle 9"/>
          <p:cNvSpPr>
            <a:spLocks noChangeArrowheads="1"/>
          </p:cNvSpPr>
          <p:nvPr/>
        </p:nvSpPr>
        <p:spPr bwMode="auto">
          <a:xfrm>
            <a:off x="676275" y="4730750"/>
            <a:ext cx="5940425" cy="1095375"/>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the diagonal arrow, called the </a:t>
            </a:r>
            <a:r>
              <a:rPr lang="en-US" b="1">
                <a:solidFill>
                  <a:srgbClr val="FFCC00"/>
                </a:solidFill>
              </a:rPr>
              <a:t>Dialog Box Launcher</a:t>
            </a:r>
            <a:r>
              <a:rPr lang="en-US">
                <a:solidFill>
                  <a:srgbClr val="FFCC00"/>
                </a:solidFill>
              </a:rPr>
              <a:t>, that appears in the lower corner. </a:t>
            </a:r>
          </a:p>
          <a:p>
            <a:pPr>
              <a:spcBef>
                <a:spcPct val="20000"/>
              </a:spcBef>
              <a:spcAft>
                <a:spcPct val="45000"/>
              </a:spcAft>
            </a:pPr>
            <a:r>
              <a:rPr lang="en-US">
                <a:solidFill>
                  <a:srgbClr val="FFCC00"/>
                </a:solidFill>
              </a:rPr>
              <a:t>A dialog box opens with more options to choose from. </a:t>
            </a:r>
          </a:p>
        </p:txBody>
      </p:sp>
      <p:sp>
        <p:nvSpPr>
          <p:cNvPr id="182282" name="Rectangle 10"/>
          <p:cNvSpPr>
            <a:spLocks noChangeArrowheads="1"/>
          </p:cNvSpPr>
          <p:nvPr/>
        </p:nvSpPr>
        <p:spPr bwMode="auto">
          <a:xfrm>
            <a:off x="277813" y="3994150"/>
            <a:ext cx="5926137" cy="6651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When you don’t see an option that you want in a group, such as the </a:t>
            </a:r>
            <a:r>
              <a:rPr lang="en-US" b="1">
                <a:solidFill>
                  <a:srgbClr val="FFCC00"/>
                </a:solidFill>
              </a:rPr>
              <a:t>Font</a:t>
            </a:r>
            <a:r>
              <a:rPr lang="en-US">
                <a:solidFill>
                  <a:srgbClr val="FFCC00"/>
                </a:solidFill>
              </a:rPr>
              <a:t> group shown here:</a:t>
            </a:r>
          </a:p>
        </p:txBody>
      </p:sp>
      <p:pic>
        <p:nvPicPr>
          <p:cNvPr id="182283" name="Picture 11" descr="Click the arrow to get more options"/>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187D5A36-F0A4-4CAC-87E4-B92D6E5F17A2}"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13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2283"/>
                                        </p:tgtEl>
                                        <p:attrNameLst>
                                          <p:attrName>style.visibility</p:attrName>
                                        </p:attrNameLst>
                                      </p:cBhvr>
                                      <p:to>
                                        <p:strVal val="visible"/>
                                      </p:to>
                                    </p:set>
                                    <p:animEffect transition="in" filter="slide(fromTop)">
                                      <p:cBhvr>
                                        <p:cTn id="7" dur="500"/>
                                        <p:tgtEl>
                                          <p:spTgt spid="1822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2275">
                                            <p:txEl>
                                              <p:pRg st="0" end="0"/>
                                            </p:txEl>
                                          </p:spTgt>
                                        </p:tgtEl>
                                        <p:attrNameLst>
                                          <p:attrName>style.visibility</p:attrName>
                                        </p:attrNameLst>
                                      </p:cBhvr>
                                      <p:to>
                                        <p:strVal val="visible"/>
                                      </p:to>
                                    </p:set>
                                    <p:animEffect transition="in" filter="slide(fromTop)">
                                      <p:cBhvr>
                                        <p:cTn id="12" dur="500"/>
                                        <p:tgtEl>
                                          <p:spTgt spid="182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82275">
                                            <p:txEl>
                                              <p:pRg st="1" end="1"/>
                                            </p:txEl>
                                          </p:spTgt>
                                        </p:tgtEl>
                                        <p:attrNameLst>
                                          <p:attrName>style.visibility</p:attrName>
                                        </p:attrNameLst>
                                      </p:cBhvr>
                                      <p:to>
                                        <p:strVal val="visible"/>
                                      </p:to>
                                    </p:set>
                                    <p:animEffect transition="in" filter="slide(fromTop)">
                                      <p:cBhvr>
                                        <p:cTn id="17" dur="500"/>
                                        <p:tgtEl>
                                          <p:spTgt spid="1822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2282">
                                            <p:txEl>
                                              <p:pRg st="0" end="0"/>
                                            </p:txEl>
                                          </p:spTgt>
                                        </p:tgtEl>
                                        <p:attrNameLst>
                                          <p:attrName>style.visibility</p:attrName>
                                        </p:attrNameLst>
                                      </p:cBhvr>
                                      <p:to>
                                        <p:strVal val="visible"/>
                                      </p:to>
                                    </p:set>
                                    <p:animEffect transition="in" filter="slide(fromLeft)">
                                      <p:cBhvr>
                                        <p:cTn id="22" dur="500"/>
                                        <p:tgtEl>
                                          <p:spTgt spid="18228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2276"/>
                                        </p:tgtEl>
                                        <p:attrNameLst>
                                          <p:attrName>style.visibility</p:attrName>
                                        </p:attrNameLst>
                                      </p:cBhvr>
                                      <p:to>
                                        <p:strVal val="visible"/>
                                      </p:to>
                                    </p:set>
                                    <p:animEffect transition="in" filter="dissolve">
                                      <p:cBhvr>
                                        <p:cTn id="27" dur="500"/>
                                        <p:tgtEl>
                                          <p:spTgt spid="182276"/>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182277"/>
                                        </p:tgtEl>
                                        <p:attrNameLst>
                                          <p:attrName>style.visibility</p:attrName>
                                        </p:attrNameLst>
                                      </p:cBhvr>
                                      <p:to>
                                        <p:strVal val="visible"/>
                                      </p:to>
                                    </p:set>
                                    <p:animEffect transition="in" filter="dissolve">
                                      <p:cBhvr>
                                        <p:cTn id="31" dur="500"/>
                                        <p:tgtEl>
                                          <p:spTgt spid="18227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2281">
                                            <p:txEl>
                                              <p:pRg st="0" end="0"/>
                                            </p:txEl>
                                          </p:spTgt>
                                        </p:tgtEl>
                                        <p:attrNameLst>
                                          <p:attrName>style.visibility</p:attrName>
                                        </p:attrNameLst>
                                      </p:cBhvr>
                                      <p:to>
                                        <p:strVal val="visible"/>
                                      </p:to>
                                    </p:set>
                                    <p:animEffect transition="in" filter="checkerboard(across)">
                                      <p:cBhvr>
                                        <p:cTn id="36" dur="500"/>
                                        <p:tgtEl>
                                          <p:spTgt spid="18228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82281">
                                            <p:txEl>
                                              <p:pRg st="1" end="1"/>
                                            </p:txEl>
                                          </p:spTgt>
                                        </p:tgtEl>
                                        <p:attrNameLst>
                                          <p:attrName>style.visibility</p:attrName>
                                        </p:attrNameLst>
                                      </p:cBhvr>
                                      <p:to>
                                        <p:strVal val="visible"/>
                                      </p:to>
                                    </p:set>
                                    <p:animEffect transition="in" filter="checkerboard(across)">
                                      <p:cBhvr>
                                        <p:cTn id="41" dur="500"/>
                                        <p:tgtEl>
                                          <p:spTgt spid="1822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P spid="182281" grpId="0" build="p" autoUpdateAnimBg="0"/>
      <p:bldP spid="18228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184322" name="Rectangle 2"/>
          <p:cNvSpPr>
            <a:spLocks noGrp="1" noChangeArrowheads="1"/>
          </p:cNvSpPr>
          <p:nvPr>
            <p:ph type="title"/>
          </p:nvPr>
        </p:nvSpPr>
        <p:spPr>
          <a:xfrm>
            <a:off x="239713" y="63500"/>
            <a:ext cx="8904287" cy="614363"/>
          </a:xfrm>
        </p:spPr>
        <p:txBody>
          <a:bodyPr/>
          <a:lstStyle/>
          <a:p>
            <a:r>
              <a:rPr lang="en-US"/>
              <a:t>Use advanced options</a:t>
            </a:r>
          </a:p>
        </p:txBody>
      </p:sp>
      <p:sp>
        <p:nvSpPr>
          <p:cNvPr id="1843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The arrow appears in the group when you’re doing work on the slide that might call for commands in that group.</a:t>
            </a:r>
          </a:p>
        </p:txBody>
      </p:sp>
      <p:sp>
        <p:nvSpPr>
          <p:cNvPr id="184326"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4328" name="Rectangle 8"/>
          <p:cNvSpPr>
            <a:spLocks noChangeArrowheads="1"/>
          </p:cNvSpPr>
          <p:nvPr/>
        </p:nvSpPr>
        <p:spPr bwMode="auto">
          <a:xfrm>
            <a:off x="277813" y="3994150"/>
            <a:ext cx="5926137" cy="11906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For instance, when you click within a text placeholder on the slide, the arrow appears in every group of the </a:t>
            </a:r>
            <a:r>
              <a:rPr lang="en-US" b="1">
                <a:solidFill>
                  <a:srgbClr val="FFCC00"/>
                </a:solidFill>
              </a:rPr>
              <a:t>Home</a:t>
            </a:r>
            <a:r>
              <a:rPr lang="en-US">
                <a:solidFill>
                  <a:srgbClr val="FFCC00"/>
                </a:solidFill>
              </a:rPr>
              <a:t> tab that has commands related to working with text.</a:t>
            </a:r>
          </a:p>
        </p:txBody>
      </p:sp>
      <p:pic>
        <p:nvPicPr>
          <p:cNvPr id="184329" name="Picture 9" descr="Click the arrow to get more options"/>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184330" name="Rectangle 10"/>
          <p:cNvSpPr>
            <a:spLocks noChangeArrowheads="1"/>
          </p:cNvSpPr>
          <p:nvPr/>
        </p:nvSpPr>
        <p:spPr bwMode="auto">
          <a:xfrm>
            <a:off x="290513" y="5133975"/>
            <a:ext cx="5029200" cy="887413"/>
          </a:xfrm>
          <a:prstGeom prst="rect">
            <a:avLst/>
          </a:prstGeom>
          <a:noFill/>
          <a:ln w="9525">
            <a:noFill/>
            <a:miter lim="800000"/>
            <a:headEnd/>
            <a:tailEnd/>
          </a:ln>
          <a:effectLst/>
        </p:spPr>
        <p:txBody>
          <a:bodyPr/>
          <a:lstStyle/>
          <a:p>
            <a:pPr>
              <a:spcBef>
                <a:spcPct val="20000"/>
              </a:spcBef>
              <a:spcAft>
                <a:spcPct val="75000"/>
              </a:spcAft>
            </a:pPr>
            <a:r>
              <a:rPr lang="en-US" b="1">
                <a:solidFill>
                  <a:srgbClr val="FFCC00"/>
                </a:solidFill>
              </a:rPr>
              <a:t>Tip:</a:t>
            </a:r>
            <a:r>
              <a:rPr lang="en-US">
                <a:solidFill>
                  <a:srgbClr val="FFCC00"/>
                </a:solidFill>
              </a:rPr>
              <a:t> You can gain screen real estate by temporarily hiding Ribbon commands. Just double-click the name of the displayed tab. </a:t>
            </a:r>
          </a:p>
        </p:txBody>
      </p:sp>
      <p:sp>
        <p:nvSpPr>
          <p:cNvPr id="10" name="Date Placeholder 9"/>
          <p:cNvSpPr>
            <a:spLocks noGrp="1"/>
          </p:cNvSpPr>
          <p:nvPr>
            <p:ph type="dt" sz="half" idx="10"/>
          </p:nvPr>
        </p:nvSpPr>
        <p:spPr/>
        <p:txBody>
          <a:bodyPr/>
          <a:lstStyle/>
          <a:p>
            <a:fld id="{7A2FCC81-6F38-4E8B-9C0E-17A3A7FAA086}"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29B7AAC0-C7DB-4934-A0EA-EB5A06073D39}" type="slidenum">
              <a:rPr lang="en-US" smtClean="0"/>
              <a:pPr/>
              <a:t>14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slide(fromTop)">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4328">
                                            <p:txEl>
                                              <p:pRg st="0" end="0"/>
                                            </p:txEl>
                                          </p:spTgt>
                                        </p:tgtEl>
                                        <p:attrNameLst>
                                          <p:attrName>style.visibility</p:attrName>
                                        </p:attrNameLst>
                                      </p:cBhvr>
                                      <p:to>
                                        <p:strVal val="visible"/>
                                      </p:to>
                                    </p:set>
                                    <p:animEffect transition="in" filter="slide(fromLeft)">
                                      <p:cBhvr>
                                        <p:cTn id="12" dur="500"/>
                                        <p:tgtEl>
                                          <p:spTgt spid="1843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4330">
                                            <p:txEl>
                                              <p:pRg st="0" end="0"/>
                                            </p:txEl>
                                          </p:spTgt>
                                        </p:tgtEl>
                                        <p:attrNameLst>
                                          <p:attrName>style.visibility</p:attrName>
                                        </p:attrNameLst>
                                      </p:cBhvr>
                                      <p:to>
                                        <p:strVal val="visible"/>
                                      </p:to>
                                    </p:set>
                                    <p:animEffect transition="in" filter="slide(fromLeft)">
                                      <p:cBhvr>
                                        <p:cTn id="17" dur="500"/>
                                        <p:tgtEl>
                                          <p:spTgt spid="184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advAuto="0"/>
      <p:bldP spid="184328" grpId="0" build="p" autoUpdateAnimBg="0"/>
      <p:bldP spid="18433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Get up to speed</a:t>
            </a:r>
          </a:p>
        </p:txBody>
      </p:sp>
      <p:sp>
        <p:nvSpPr>
          <p:cNvPr id="186370" name="Rectangle 2"/>
          <p:cNvSpPr>
            <a:spLocks noGrp="1" noChangeArrowheads="1"/>
          </p:cNvSpPr>
          <p:nvPr>
            <p:ph type="title"/>
          </p:nvPr>
        </p:nvSpPr>
        <p:spPr/>
        <p:txBody>
          <a:bodyPr/>
          <a:lstStyle/>
          <a:p>
            <a:r>
              <a:rPr lang="en-US"/>
              <a:t>The Quick Access Toolbar</a:t>
            </a:r>
            <a:endParaRPr lang="en-US">
              <a:solidFill>
                <a:srgbClr val="FF0000"/>
              </a:solidFill>
            </a:endParaRPr>
          </a:p>
        </p:txBody>
      </p:sp>
      <p:sp>
        <p:nvSpPr>
          <p:cNvPr id="1863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As you work on a presentation, you take some actions that are general or repetitive and that don’t have to do with a particular phase of the process. </a:t>
            </a:r>
          </a:p>
        </p:txBody>
      </p:sp>
      <p:sp>
        <p:nvSpPr>
          <p:cNvPr id="186372" name="Rectangle 4"/>
          <p:cNvSpPr>
            <a:spLocks noChangeArrowheads="1"/>
          </p:cNvSpPr>
          <p:nvPr/>
        </p:nvSpPr>
        <p:spPr bwMode="auto">
          <a:xfrm>
            <a:off x="339725" y="4652963"/>
            <a:ext cx="5864225" cy="1201737"/>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For such things, use the Quick Access Toolbar. It’s the small group of buttons on the left, above the Ribbon. It contains commands for general actions such as </a:t>
            </a:r>
            <a:r>
              <a:rPr lang="en-US" b="1">
                <a:solidFill>
                  <a:srgbClr val="FFCC00"/>
                </a:solidFill>
              </a:rPr>
              <a:t>Save</a:t>
            </a:r>
            <a:r>
              <a:rPr lang="en-US">
                <a:solidFill>
                  <a:srgbClr val="FFCC00"/>
                </a:solidFill>
              </a:rPr>
              <a:t>, </a:t>
            </a:r>
            <a:r>
              <a:rPr lang="en-US" b="1">
                <a:solidFill>
                  <a:srgbClr val="FFCC00"/>
                </a:solidFill>
              </a:rPr>
              <a:t>Undo</a:t>
            </a:r>
            <a:r>
              <a:rPr lang="en-US">
                <a:solidFill>
                  <a:srgbClr val="FFCC00"/>
                </a:solidFill>
              </a:rPr>
              <a:t>,</a:t>
            </a:r>
            <a:r>
              <a:rPr lang="en-US" b="1">
                <a:solidFill>
                  <a:srgbClr val="FFCC00"/>
                </a:solidFill>
              </a:rPr>
              <a:t> </a:t>
            </a:r>
            <a:r>
              <a:rPr lang="en-US">
                <a:solidFill>
                  <a:srgbClr val="FFCC00"/>
                </a:solidFill>
              </a:rPr>
              <a:t>and </a:t>
            </a:r>
            <a:r>
              <a:rPr lang="en-US" b="1">
                <a:solidFill>
                  <a:srgbClr val="FFCC00"/>
                </a:solidFill>
              </a:rPr>
              <a:t>Repeat</a:t>
            </a:r>
            <a:r>
              <a:rPr lang="en-US">
                <a:solidFill>
                  <a:srgbClr val="FFCC00"/>
                </a:solidFill>
              </a:rPr>
              <a:t> or </a:t>
            </a:r>
            <a:r>
              <a:rPr lang="en-US" b="1">
                <a:solidFill>
                  <a:srgbClr val="FFCC00"/>
                </a:solidFill>
              </a:rPr>
              <a:t>Redo</a:t>
            </a:r>
            <a:r>
              <a:rPr lang="en-US">
                <a:solidFill>
                  <a:srgbClr val="FFCC00"/>
                </a:solidFill>
              </a:rPr>
              <a:t>.</a:t>
            </a:r>
          </a:p>
        </p:txBody>
      </p:sp>
      <p:sp>
        <p:nvSpPr>
          <p:cNvPr id="1863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6374" name="Rectangle 6"/>
          <p:cNvSpPr>
            <a:spLocks noChangeArrowheads="1"/>
          </p:cNvSpPr>
          <p:nvPr/>
        </p:nvSpPr>
        <p:spPr bwMode="auto">
          <a:xfrm>
            <a:off x="339725" y="4035425"/>
            <a:ext cx="5864225" cy="304800"/>
          </a:xfrm>
          <a:prstGeom prst="rect">
            <a:avLst/>
          </a:prstGeom>
          <a:noFill/>
          <a:ln w="9525" algn="ctr">
            <a:noFill/>
            <a:miter lim="800000"/>
            <a:headEnd/>
            <a:tailEnd/>
          </a:ln>
          <a:effec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186375" name="Rectangle 7"/>
          <p:cNvSpPr>
            <a:spLocks noGrp="1" noChangeArrowheads="1"/>
          </p:cNvSpPr>
          <p:nvPr>
            <p:ph idx="1"/>
          </p:nvPr>
        </p:nvSpPr>
        <p:spPr>
          <a:xfrm>
            <a:off x="350838" y="914400"/>
            <a:ext cx="5651500" cy="2900363"/>
          </a:xfrm>
          <a:noFill/>
        </p:spPr>
        <p:txBody>
          <a:bodyPr anchor="ctr" anchorCtr="1"/>
          <a:lstStyle/>
          <a:p>
            <a:pPr>
              <a:spcAft>
                <a:spcPct val="75000"/>
              </a:spcAft>
            </a:pPr>
            <a:r>
              <a:rPr lang="en-US"/>
              <a:t>[Author: .swf gets inserted here; delete this placeholder before inserting .swf file.]</a:t>
            </a:r>
          </a:p>
          <a:p>
            <a:endParaRPr lang="en-US"/>
          </a:p>
        </p:txBody>
      </p:sp>
      <p:sp>
        <p:nvSpPr>
          <p:cNvPr id="10" name="Date Placeholder 9"/>
          <p:cNvSpPr>
            <a:spLocks noGrp="1"/>
          </p:cNvSpPr>
          <p:nvPr>
            <p:ph type="dt" sz="half" idx="10"/>
          </p:nvPr>
        </p:nvSpPr>
        <p:spPr/>
        <p:txBody>
          <a:bodyPr/>
          <a:lstStyle/>
          <a:p>
            <a:fld id="{D4D1105A-1CB2-4AFD-9AFE-AE4D1FEA8B8B}"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5AB36A5B-2067-4DA2-9081-D03D6CDF0851}" type="slidenum">
              <a:rPr lang="en-US" smtClean="0"/>
              <a:pPr/>
              <a:t>15</a:t>
            </a:fld>
            <a:endParaRPr lang="en-US"/>
          </a:p>
        </p:txBody>
      </p:sp>
    </p:spTree>
    <p:controls>
      <p:control spid="186376" name="ShockwaveFlash1" r:id="rId2" imgW="5714286" imgH="2927682"/>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slide(fromTop)">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6372">
                                            <p:txEl>
                                              <p:pRg st="0" end="0"/>
                                            </p:txEl>
                                          </p:spTgt>
                                        </p:tgtEl>
                                        <p:attrNameLst>
                                          <p:attrName>style.visibility</p:attrName>
                                        </p:attrNameLst>
                                      </p:cBhvr>
                                      <p:to>
                                        <p:strVal val="visible"/>
                                      </p:to>
                                    </p:set>
                                    <p:animEffect transition="in" filter="slide(fromLeft)">
                                      <p:cBhvr>
                                        <p:cTn id="12" dur="500"/>
                                        <p:tgtEl>
                                          <p:spTgt spid="186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P spid="18637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Get up to speed</a:t>
            </a:r>
          </a:p>
        </p:txBody>
      </p:sp>
      <p:sp>
        <p:nvSpPr>
          <p:cNvPr id="188418" name="Rectangle 2"/>
          <p:cNvSpPr>
            <a:spLocks noGrp="1" noChangeArrowheads="1"/>
          </p:cNvSpPr>
          <p:nvPr>
            <p:ph type="title"/>
          </p:nvPr>
        </p:nvSpPr>
        <p:spPr/>
        <p:txBody>
          <a:bodyPr/>
          <a:lstStyle/>
          <a:p>
            <a:r>
              <a:rPr lang="en-US"/>
              <a:t>The Quick Access Toolbar</a:t>
            </a:r>
          </a:p>
        </p:txBody>
      </p:sp>
      <p:sp>
        <p:nvSpPr>
          <p:cNvPr id="1884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r>
              <a:rPr lang="en-US" sz="2000"/>
              <a:t>As you work on a presentation, you take some actions that are general or repetitive and that don’t have to do with a particular phase of the process.</a:t>
            </a:r>
          </a:p>
        </p:txBody>
      </p:sp>
      <p:sp>
        <p:nvSpPr>
          <p:cNvPr id="1884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8422" name="Rectangle 6"/>
          <p:cNvSpPr>
            <a:spLocks noChangeArrowheads="1"/>
          </p:cNvSpPr>
          <p:nvPr/>
        </p:nvSpPr>
        <p:spPr bwMode="auto">
          <a:xfrm>
            <a:off x="277813" y="3994150"/>
            <a:ext cx="5864225" cy="577850"/>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For such things, use the Quick Access Toolbar. It’s the small group of buttons on the left, above the Ribbon.</a:t>
            </a:r>
          </a:p>
        </p:txBody>
      </p:sp>
      <p:pic>
        <p:nvPicPr>
          <p:cNvPr id="188423" name="Picture 7" descr="The Quick Access Toolbar"/>
          <p:cNvPicPr>
            <a:picLocks noChangeAspect="1" noChangeArrowheads="1"/>
          </p:cNvPicPr>
          <p:nvPr>
            <p:ph idx="1"/>
          </p:nvPr>
        </p:nvPicPr>
        <p:blipFill>
          <a:blip r:embed="rId3"/>
          <a:srcRect/>
          <a:stretch>
            <a:fillRect/>
          </a:stretch>
        </p:blipFill>
        <p:spPr>
          <a:xfrm>
            <a:off x="350838" y="939800"/>
            <a:ext cx="5651500" cy="2849563"/>
          </a:xfrm>
          <a:noFill/>
          <a:ln/>
        </p:spPr>
      </p:pic>
      <p:sp>
        <p:nvSpPr>
          <p:cNvPr id="188424" name="Rectangle 8"/>
          <p:cNvSpPr>
            <a:spLocks noChangeArrowheads="1"/>
          </p:cNvSpPr>
          <p:nvPr/>
        </p:nvSpPr>
        <p:spPr bwMode="auto">
          <a:xfrm>
            <a:off x="719138" y="914400"/>
            <a:ext cx="1185862" cy="311150"/>
          </a:xfrm>
          <a:prstGeom prst="rect">
            <a:avLst/>
          </a:prstGeom>
          <a:noFill/>
          <a:ln w="28575">
            <a:solidFill>
              <a:srgbClr val="FF0000"/>
            </a:solidFill>
            <a:miter lim="800000"/>
            <a:headEnd/>
            <a:tailEnd/>
          </a:ln>
          <a:effectLst/>
        </p:spPr>
        <p:txBody>
          <a:bodyPr wrap="none" anchor="ctr"/>
          <a:lstStyle/>
          <a:p>
            <a:endParaRPr lang="en-US"/>
          </a:p>
        </p:txBody>
      </p:sp>
      <p:sp>
        <p:nvSpPr>
          <p:cNvPr id="188425" name="Rectangle 9"/>
          <p:cNvSpPr>
            <a:spLocks noChangeArrowheads="1"/>
          </p:cNvSpPr>
          <p:nvPr/>
        </p:nvSpPr>
        <p:spPr bwMode="auto">
          <a:xfrm>
            <a:off x="277813" y="4718050"/>
            <a:ext cx="5864225" cy="733425"/>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It contains commands for these types of general actions, such as </a:t>
            </a:r>
            <a:r>
              <a:rPr lang="en-US" b="1">
                <a:solidFill>
                  <a:srgbClr val="FFCC00"/>
                </a:solidFill>
              </a:rPr>
              <a:t>Save</a:t>
            </a:r>
            <a:r>
              <a:rPr lang="en-US">
                <a:solidFill>
                  <a:srgbClr val="FFCC00"/>
                </a:solidFill>
              </a:rPr>
              <a:t>, </a:t>
            </a:r>
            <a:r>
              <a:rPr lang="en-US" b="1">
                <a:solidFill>
                  <a:srgbClr val="FFCC00"/>
                </a:solidFill>
              </a:rPr>
              <a:t>Undo</a:t>
            </a:r>
            <a:r>
              <a:rPr lang="en-US">
                <a:solidFill>
                  <a:srgbClr val="FFCC00"/>
                </a:solidFill>
              </a:rPr>
              <a:t>,</a:t>
            </a:r>
            <a:r>
              <a:rPr lang="en-US" b="1">
                <a:solidFill>
                  <a:srgbClr val="FFCC00"/>
                </a:solidFill>
              </a:rPr>
              <a:t> </a:t>
            </a:r>
            <a:r>
              <a:rPr lang="en-US">
                <a:solidFill>
                  <a:srgbClr val="FFCC00"/>
                </a:solidFill>
              </a:rPr>
              <a:t>and </a:t>
            </a:r>
            <a:r>
              <a:rPr lang="en-US" b="1">
                <a:solidFill>
                  <a:srgbClr val="FFCC00"/>
                </a:solidFill>
              </a:rPr>
              <a:t>Repeat</a:t>
            </a:r>
            <a:r>
              <a:rPr lang="en-US">
                <a:solidFill>
                  <a:srgbClr val="FFCC00"/>
                </a:solidFill>
              </a:rPr>
              <a:t> or </a:t>
            </a:r>
            <a:r>
              <a:rPr lang="en-US" b="1">
                <a:solidFill>
                  <a:srgbClr val="FFCC00"/>
                </a:solidFill>
              </a:rPr>
              <a:t>Redo</a:t>
            </a:r>
            <a:r>
              <a:rPr lang="en-US">
                <a:solidFill>
                  <a:srgbClr val="FFCC00"/>
                </a:solidFill>
              </a:rPr>
              <a:t>.</a:t>
            </a:r>
          </a:p>
        </p:txBody>
      </p:sp>
      <p:sp>
        <p:nvSpPr>
          <p:cNvPr id="11" name="Date Placeholder 10"/>
          <p:cNvSpPr>
            <a:spLocks noGrp="1"/>
          </p:cNvSpPr>
          <p:nvPr>
            <p:ph type="dt" sz="half" idx="10"/>
          </p:nvPr>
        </p:nvSpPr>
        <p:spPr/>
        <p:txBody>
          <a:bodyPr/>
          <a:lstStyle/>
          <a:p>
            <a:fld id="{D24DF8EB-9E93-404B-9B01-FE202B19239D}"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5AB36A5B-2067-4DA2-9081-D03D6CDF0851}" type="slidenum">
              <a:rPr lang="en-US" smtClean="0"/>
              <a:pPr/>
              <a:t>16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8423"/>
                                        </p:tgtEl>
                                        <p:attrNameLst>
                                          <p:attrName>style.visibility</p:attrName>
                                        </p:attrNameLst>
                                      </p:cBhvr>
                                      <p:to>
                                        <p:strVal val="visible"/>
                                      </p:to>
                                    </p:set>
                                    <p:animEffect transition="in" filter="slide(fromTop)">
                                      <p:cBhvr>
                                        <p:cTn id="7" dur="500"/>
                                        <p:tgtEl>
                                          <p:spTgt spid="1884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slide(fromTop)">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8422">
                                            <p:txEl>
                                              <p:pRg st="0" end="0"/>
                                            </p:txEl>
                                          </p:spTgt>
                                        </p:tgtEl>
                                        <p:attrNameLst>
                                          <p:attrName>style.visibility</p:attrName>
                                        </p:attrNameLst>
                                      </p:cBhvr>
                                      <p:to>
                                        <p:strVal val="visible"/>
                                      </p:to>
                                    </p:set>
                                    <p:animEffect transition="in" filter="slide(fromLeft)">
                                      <p:cBhvr>
                                        <p:cTn id="17" dur="500"/>
                                        <p:tgtEl>
                                          <p:spTgt spid="188422">
                                            <p:txEl>
                                              <p:pRg st="0" end="0"/>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88424"/>
                                        </p:tgtEl>
                                        <p:attrNameLst>
                                          <p:attrName>style.visibility</p:attrName>
                                        </p:attrNameLst>
                                      </p:cBhvr>
                                      <p:to>
                                        <p:strVal val="visible"/>
                                      </p:to>
                                    </p:set>
                                    <p:animEffect transition="in" filter="dissolve">
                                      <p:cBhvr>
                                        <p:cTn id="21" dur="500"/>
                                        <p:tgtEl>
                                          <p:spTgt spid="18842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88425">
                                            <p:txEl>
                                              <p:pRg st="0" end="0"/>
                                            </p:txEl>
                                          </p:spTgt>
                                        </p:tgtEl>
                                        <p:attrNameLst>
                                          <p:attrName>style.visibility</p:attrName>
                                        </p:attrNameLst>
                                      </p:cBhvr>
                                      <p:to>
                                        <p:strVal val="visible"/>
                                      </p:to>
                                    </p:set>
                                    <p:animEffect transition="in" filter="slide(fromLeft)">
                                      <p:cBhvr>
                                        <p:cTn id="26" dur="500"/>
                                        <p:tgtEl>
                                          <p:spTgt spid="1884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P spid="188422" grpId="0" build="p" autoUpdateAnimBg="0"/>
      <p:bldP spid="188424" grpId="0" animBg="1"/>
      <p:bldP spid="18842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5602" name="Rectangle 2"/>
          <p:cNvSpPr>
            <a:spLocks noGrp="1" noChangeArrowheads="1"/>
          </p:cNvSpPr>
          <p:nvPr>
            <p:ph type="title"/>
          </p:nvPr>
        </p:nvSpPr>
        <p:spPr>
          <a:xfrm>
            <a:off x="211138" y="73025"/>
            <a:ext cx="8027987" cy="614363"/>
          </a:xfrm>
        </p:spPr>
        <p:txBody>
          <a:bodyPr/>
          <a:lstStyle/>
          <a:p>
            <a:r>
              <a:rPr lang="en-US"/>
              <a:t>Changing views</a:t>
            </a:r>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You need to change your view often in PowerPoint, and you’ve always done it easily by using buttons. </a:t>
            </a:r>
          </a:p>
          <a:p>
            <a:pPr>
              <a:spcBef>
                <a:spcPct val="20000"/>
              </a:spcBef>
              <a:spcAft>
                <a:spcPct val="75000"/>
              </a:spcAft>
            </a:pPr>
            <a:r>
              <a:rPr lang="en-US" sz="2000"/>
              <a:t>That hasn’t changed. </a:t>
            </a:r>
          </a:p>
        </p:txBody>
      </p:sp>
      <p:sp>
        <p:nvSpPr>
          <p:cNvPr id="25605" name="Rectangle 5"/>
          <p:cNvSpPr>
            <a:spLocks noChangeArrowheads="1"/>
          </p:cNvSpPr>
          <p:nvPr/>
        </p:nvSpPr>
        <p:spPr bwMode="auto">
          <a:xfrm>
            <a:off x="277813" y="3994150"/>
            <a:ext cx="5926137" cy="18272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buttons for Normal, Slide Sorter, and Slide Show views are still there. </a:t>
            </a:r>
          </a:p>
          <a:p>
            <a:pPr>
              <a:spcBef>
                <a:spcPct val="20000"/>
              </a:spcBef>
              <a:spcAft>
                <a:spcPct val="75000"/>
              </a:spcAft>
            </a:pPr>
            <a:r>
              <a:rPr lang="en-US">
                <a:solidFill>
                  <a:srgbClr val="FFCC00"/>
                </a:solidFill>
              </a:rPr>
              <a:t>But now they’re part of a new toolbar that includes a zoom slider and a button that refits the slide to the window after you’ve zoomed in or out. </a:t>
            </a: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608" name="Picture 8" descr="View buttons and zoom slider"/>
          <p:cNvPicPr>
            <a:picLocks noChangeAspect="1" noChangeArrowheads="1"/>
          </p:cNvPicPr>
          <p:nvPr>
            <p:ph sz="half" idx="1"/>
          </p:nvPr>
        </p:nvPicPr>
        <p:blipFill>
          <a:blip r:embed="rId3"/>
          <a:srcRect/>
          <a:stretch>
            <a:fillRect/>
          </a:stretch>
        </p:blipFill>
        <p:spPr>
          <a:xfrm>
            <a:off x="339725" y="933450"/>
            <a:ext cx="5662613" cy="2854325"/>
          </a:xfrm>
          <a:noFill/>
          <a:ln/>
        </p:spPr>
      </p:pic>
      <p:sp>
        <p:nvSpPr>
          <p:cNvPr id="9" name="Date Placeholder 8"/>
          <p:cNvSpPr>
            <a:spLocks noGrp="1"/>
          </p:cNvSpPr>
          <p:nvPr>
            <p:ph type="dt" sz="half" idx="10"/>
          </p:nvPr>
        </p:nvSpPr>
        <p:spPr/>
        <p:txBody>
          <a:bodyPr/>
          <a:lstStyle/>
          <a:p>
            <a:fld id="{198CD65B-3496-437A-9264-7CC8CBCD8606}"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17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lide(fromTop)">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slide(fromTop)">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lide(fromTop)">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5">
                                            <p:txEl>
                                              <p:pRg st="0" end="0"/>
                                            </p:txEl>
                                          </p:spTgt>
                                        </p:tgtEl>
                                        <p:attrNameLst>
                                          <p:attrName>style.visibility</p:attrName>
                                        </p:attrNameLst>
                                      </p:cBhvr>
                                      <p:to>
                                        <p:strVal val="visible"/>
                                      </p:to>
                                    </p:set>
                                    <p:animEffect transition="in" filter="slide(fromLeft)">
                                      <p:cBhvr>
                                        <p:cTn id="22" dur="500"/>
                                        <p:tgtEl>
                                          <p:spTgt spid="2560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5605">
                                            <p:txEl>
                                              <p:pRg st="1" end="1"/>
                                            </p:txEl>
                                          </p:spTgt>
                                        </p:tgtEl>
                                        <p:attrNameLst>
                                          <p:attrName>style.visibility</p:attrName>
                                        </p:attrNameLst>
                                      </p:cBhvr>
                                      <p:to>
                                        <p:strVal val="visible"/>
                                      </p:to>
                                    </p:set>
                                    <p:animEffect transition="in" filter="slide(fromLeft)">
                                      <p:cBhvr>
                                        <p:cTn id="27"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90466" name="Rectangle 2"/>
          <p:cNvSpPr>
            <a:spLocks noGrp="1" noChangeArrowheads="1"/>
          </p:cNvSpPr>
          <p:nvPr>
            <p:ph type="title"/>
          </p:nvPr>
        </p:nvSpPr>
        <p:spPr>
          <a:xfrm>
            <a:off x="211138" y="73025"/>
            <a:ext cx="8027987" cy="614363"/>
          </a:xfrm>
        </p:spPr>
        <p:txBody>
          <a:bodyPr/>
          <a:lstStyle/>
          <a:p>
            <a:r>
              <a:rPr lang="en-US"/>
              <a:t>Changing views</a:t>
            </a:r>
          </a:p>
        </p:txBody>
      </p:sp>
      <p:sp>
        <p:nvSpPr>
          <p:cNvPr id="19046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You need to change your view often in PowerPoint, and you’ve always done it easily by using buttons. </a:t>
            </a:r>
          </a:p>
          <a:p>
            <a:pPr>
              <a:spcBef>
                <a:spcPct val="20000"/>
              </a:spcBef>
              <a:spcAft>
                <a:spcPct val="75000"/>
              </a:spcAft>
            </a:pPr>
            <a:r>
              <a:rPr lang="en-US" sz="2000"/>
              <a:t>That hasn’t changed. </a:t>
            </a:r>
          </a:p>
        </p:txBody>
      </p:sp>
      <p:sp>
        <p:nvSpPr>
          <p:cNvPr id="1904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90470" name="Picture 6" descr="View buttons and zoom slider"/>
          <p:cNvPicPr>
            <a:picLocks noChangeAspect="1" noChangeArrowheads="1"/>
          </p:cNvPicPr>
          <p:nvPr>
            <p:ph sz="half" idx="1"/>
          </p:nvPr>
        </p:nvPicPr>
        <p:blipFill>
          <a:blip r:embed="rId4"/>
          <a:srcRect/>
          <a:stretch>
            <a:fillRect/>
          </a:stretch>
        </p:blipFill>
        <p:spPr>
          <a:xfrm>
            <a:off x="339725" y="933450"/>
            <a:ext cx="5662613" cy="2854325"/>
          </a:xfrm>
          <a:noFill/>
          <a:ln/>
        </p:spPr>
      </p:pic>
      <p:graphicFrame>
        <p:nvGraphicFramePr>
          <p:cNvPr id="190471" name="Object 7"/>
          <p:cNvGraphicFramePr>
            <a:graphicFrameLocks noChangeAspect="1"/>
          </p:cNvGraphicFramePr>
          <p:nvPr/>
        </p:nvGraphicFramePr>
        <p:xfrm>
          <a:off x="339725" y="4554538"/>
          <a:ext cx="269875" cy="303212"/>
        </p:xfrm>
        <a:graphic>
          <a:graphicData uri="http://schemas.openxmlformats.org/presentationml/2006/ole">
            <p:oleObj spid="_x0000_s190471" name="Visio" r:id="rId5" imgW="270231" imgH="303063" progId="Visio.Drawing.11">
              <p:embed/>
            </p:oleObj>
          </a:graphicData>
        </a:graphic>
      </p:graphicFrame>
      <p:graphicFrame>
        <p:nvGraphicFramePr>
          <p:cNvPr id="190472" name="Object 8"/>
          <p:cNvGraphicFramePr>
            <a:graphicFrameLocks noChangeAspect="1"/>
          </p:cNvGraphicFramePr>
          <p:nvPr/>
        </p:nvGraphicFramePr>
        <p:xfrm>
          <a:off x="339725" y="5268913"/>
          <a:ext cx="269875" cy="303212"/>
        </p:xfrm>
        <a:graphic>
          <a:graphicData uri="http://schemas.openxmlformats.org/presentationml/2006/ole">
            <p:oleObj spid="_x0000_s190472" name="Visio" r:id="rId6" imgW="270231" imgH="303063" progId="Visio.Drawing.11">
              <p:embed/>
            </p:oleObj>
          </a:graphicData>
        </a:graphic>
      </p:graphicFrame>
      <p:sp>
        <p:nvSpPr>
          <p:cNvPr id="190474" name="Rectangle 10"/>
          <p:cNvSpPr>
            <a:spLocks noChangeArrowheads="1"/>
          </p:cNvSpPr>
          <p:nvPr/>
        </p:nvSpPr>
        <p:spPr bwMode="auto">
          <a:xfrm>
            <a:off x="676275" y="45021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View buttons are the same but have moved from the lower left of the window to the lower right. </a:t>
            </a:r>
          </a:p>
          <a:p>
            <a:pPr>
              <a:spcBef>
                <a:spcPct val="20000"/>
              </a:spcBef>
              <a:spcAft>
                <a:spcPct val="45000"/>
              </a:spcAft>
            </a:pPr>
            <a:r>
              <a:rPr lang="en-US">
                <a:solidFill>
                  <a:srgbClr val="FFCC00"/>
                </a:solidFill>
              </a:rPr>
              <a:t>You drag the zoom slider to enlarge or shrink your view of the slide. Or click the minus (-) and plus (+) buttons. </a:t>
            </a:r>
          </a:p>
        </p:txBody>
      </p:sp>
      <p:sp>
        <p:nvSpPr>
          <p:cNvPr id="190475" name="Rectangle 11"/>
          <p:cNvSpPr>
            <a:spLocks noChangeArrowheads="1"/>
          </p:cNvSpPr>
          <p:nvPr/>
        </p:nvSpPr>
        <p:spPr bwMode="auto">
          <a:xfrm>
            <a:off x="277813" y="3994150"/>
            <a:ext cx="5926137" cy="39370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picture shows the changes:</a:t>
            </a:r>
          </a:p>
        </p:txBody>
      </p:sp>
      <p:sp>
        <p:nvSpPr>
          <p:cNvPr id="12" name="Date Placeholder 11"/>
          <p:cNvSpPr>
            <a:spLocks noGrp="1"/>
          </p:cNvSpPr>
          <p:nvPr>
            <p:ph type="dt" sz="half" idx="10"/>
          </p:nvPr>
        </p:nvSpPr>
        <p:spPr/>
        <p:txBody>
          <a:bodyPr/>
          <a:lstStyle/>
          <a:p>
            <a:fld id="{1F536F22-63D9-4255-A4A8-AF746B4F21A4}"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18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0475">
                                            <p:txEl>
                                              <p:pRg st="0" end="0"/>
                                            </p:txEl>
                                          </p:spTgt>
                                        </p:tgtEl>
                                        <p:attrNameLst>
                                          <p:attrName>style.visibility</p:attrName>
                                        </p:attrNameLst>
                                      </p:cBhvr>
                                      <p:to>
                                        <p:strVal val="visible"/>
                                      </p:to>
                                    </p:set>
                                    <p:animEffect transition="in" filter="slide(fromLeft)">
                                      <p:cBhvr>
                                        <p:cTn id="7" dur="500"/>
                                        <p:tgtEl>
                                          <p:spTgt spid="190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0471"/>
                                        </p:tgtEl>
                                        <p:attrNameLst>
                                          <p:attrName>style.visibility</p:attrName>
                                        </p:attrNameLst>
                                      </p:cBhvr>
                                      <p:to>
                                        <p:strVal val="visible"/>
                                      </p:to>
                                    </p:set>
                                    <p:animEffect transition="in" filter="dissolve">
                                      <p:cBhvr>
                                        <p:cTn id="12" dur="500"/>
                                        <p:tgtEl>
                                          <p:spTgt spid="1904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0472"/>
                                        </p:tgtEl>
                                        <p:attrNameLst>
                                          <p:attrName>style.visibility</p:attrName>
                                        </p:attrNameLst>
                                      </p:cBhvr>
                                      <p:to>
                                        <p:strVal val="visible"/>
                                      </p:to>
                                    </p:set>
                                    <p:animEffect transition="in" filter="dissolve">
                                      <p:cBhvr>
                                        <p:cTn id="16" dur="500"/>
                                        <p:tgtEl>
                                          <p:spTgt spid="1904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0474">
                                            <p:txEl>
                                              <p:pRg st="0" end="0"/>
                                            </p:txEl>
                                          </p:spTgt>
                                        </p:tgtEl>
                                        <p:attrNameLst>
                                          <p:attrName>style.visibility</p:attrName>
                                        </p:attrNameLst>
                                      </p:cBhvr>
                                      <p:to>
                                        <p:strVal val="visible"/>
                                      </p:to>
                                    </p:set>
                                    <p:animEffect transition="in" filter="checkerboard(across)">
                                      <p:cBhvr>
                                        <p:cTn id="21" dur="500"/>
                                        <p:tgtEl>
                                          <p:spTgt spid="19047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0474">
                                            <p:txEl>
                                              <p:pRg st="1" end="1"/>
                                            </p:txEl>
                                          </p:spTgt>
                                        </p:tgtEl>
                                        <p:attrNameLst>
                                          <p:attrName>style.visibility</p:attrName>
                                        </p:attrNameLst>
                                      </p:cBhvr>
                                      <p:to>
                                        <p:strVal val="visible"/>
                                      </p:to>
                                    </p:set>
                                    <p:animEffect transition="in" filter="checkerboard(across)">
                                      <p:cBhvr>
                                        <p:cTn id="26" dur="500"/>
                                        <p:tgtEl>
                                          <p:spTgt spid="1904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build="p" autoUpdateAnimBg="0"/>
      <p:bldP spid="19047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192514" name="Rectangle 2"/>
          <p:cNvSpPr>
            <a:spLocks noGrp="1" noChangeArrowheads="1"/>
          </p:cNvSpPr>
          <p:nvPr>
            <p:ph type="title"/>
          </p:nvPr>
        </p:nvSpPr>
        <p:spPr>
          <a:xfrm>
            <a:off x="211138" y="73025"/>
            <a:ext cx="8027987" cy="614363"/>
          </a:xfrm>
        </p:spPr>
        <p:txBody>
          <a:bodyPr/>
          <a:lstStyle/>
          <a:p>
            <a:r>
              <a:rPr lang="en-US"/>
              <a:t>Changing views</a:t>
            </a:r>
          </a:p>
        </p:txBody>
      </p:sp>
      <p:sp>
        <p:nvSpPr>
          <p:cNvPr id="1925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You need to change your view often in PowerPoint, and you’ve always done it easily by using buttons. </a:t>
            </a:r>
          </a:p>
          <a:p>
            <a:pPr>
              <a:spcBef>
                <a:spcPct val="20000"/>
              </a:spcBef>
              <a:spcAft>
                <a:spcPct val="75000"/>
              </a:spcAft>
            </a:pPr>
            <a:r>
              <a:rPr lang="en-US" sz="2000"/>
              <a:t>That hasn’t changed. </a:t>
            </a:r>
          </a:p>
        </p:txBody>
      </p:sp>
      <p:sp>
        <p:nvSpPr>
          <p:cNvPr id="1925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92517" name="Picture 5" descr="View buttons and zoom slider"/>
          <p:cNvPicPr>
            <a:picLocks noChangeAspect="1" noChangeArrowheads="1"/>
          </p:cNvPicPr>
          <p:nvPr>
            <p:ph sz="half" idx="1"/>
          </p:nvPr>
        </p:nvPicPr>
        <p:blipFill>
          <a:blip r:embed="rId4"/>
          <a:srcRect/>
          <a:stretch>
            <a:fillRect/>
          </a:stretch>
        </p:blipFill>
        <p:spPr>
          <a:xfrm>
            <a:off x="339725" y="933450"/>
            <a:ext cx="5662613" cy="2854325"/>
          </a:xfrm>
          <a:noFill/>
          <a:ln/>
        </p:spPr>
      </p:pic>
      <p:sp>
        <p:nvSpPr>
          <p:cNvPr id="192521" name="Rectangle 9"/>
          <p:cNvSpPr>
            <a:spLocks noChangeArrowheads="1"/>
          </p:cNvSpPr>
          <p:nvPr/>
        </p:nvSpPr>
        <p:spPr bwMode="auto">
          <a:xfrm>
            <a:off x="676275" y="45021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this button to refit the slide to the window after zooming. </a:t>
            </a:r>
          </a:p>
        </p:txBody>
      </p:sp>
      <p:sp>
        <p:nvSpPr>
          <p:cNvPr id="192522" name="Rectangle 10"/>
          <p:cNvSpPr>
            <a:spLocks noChangeArrowheads="1"/>
          </p:cNvSpPr>
          <p:nvPr/>
        </p:nvSpPr>
        <p:spPr bwMode="auto">
          <a:xfrm>
            <a:off x="277813" y="3994150"/>
            <a:ext cx="5926137" cy="39370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picture shows the changes:</a:t>
            </a:r>
          </a:p>
        </p:txBody>
      </p:sp>
      <p:graphicFrame>
        <p:nvGraphicFramePr>
          <p:cNvPr id="192524" name="Object 12"/>
          <p:cNvGraphicFramePr>
            <a:graphicFrameLocks noChangeAspect="1"/>
          </p:cNvGraphicFramePr>
          <p:nvPr/>
        </p:nvGraphicFramePr>
        <p:xfrm>
          <a:off x="339725" y="4532313"/>
          <a:ext cx="269875" cy="303212"/>
        </p:xfrm>
        <a:graphic>
          <a:graphicData uri="http://schemas.openxmlformats.org/presentationml/2006/ole">
            <p:oleObj spid="_x0000_s192524" name="Visio" r:id="rId5" imgW="270231" imgH="303063" progId="Visio.Drawing.11">
              <p:embed/>
            </p:oleObj>
          </a:graphicData>
        </a:graphic>
      </p:graphicFrame>
      <p:sp>
        <p:nvSpPr>
          <p:cNvPr id="11" name="Date Placeholder 10"/>
          <p:cNvSpPr>
            <a:spLocks noGrp="1"/>
          </p:cNvSpPr>
          <p:nvPr>
            <p:ph type="dt" sz="half" idx="10"/>
          </p:nvPr>
        </p:nvSpPr>
        <p:spPr/>
        <p:txBody>
          <a:bodyPr/>
          <a:lstStyle/>
          <a:p>
            <a:fld id="{09E45CA4-BA69-4C23-BCD3-92CFB799CBE2}"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19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2524"/>
                                        </p:tgtEl>
                                        <p:attrNameLst>
                                          <p:attrName>style.visibility</p:attrName>
                                        </p:attrNameLst>
                                      </p:cBhvr>
                                      <p:to>
                                        <p:strVal val="visible"/>
                                      </p:to>
                                    </p:set>
                                    <p:animEffect transition="in" filter="dissolve">
                                      <p:cBhvr>
                                        <p:cTn id="7" dur="500"/>
                                        <p:tgtEl>
                                          <p:spTgt spid="19252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2521">
                                            <p:txEl>
                                              <p:pRg st="0" end="0"/>
                                            </p:txEl>
                                          </p:spTgt>
                                        </p:tgtEl>
                                        <p:attrNameLst>
                                          <p:attrName>style.visibility</p:attrName>
                                        </p:attrNameLst>
                                      </p:cBhvr>
                                      <p:to>
                                        <p:strVal val="visible"/>
                                      </p:to>
                                    </p:set>
                                    <p:animEffect transition="in" filter="checkerboard(across)">
                                      <p:cBhvr>
                                        <p:cTn id="11" dur="500"/>
                                        <p:tgtEl>
                                          <p:spTgt spid="1925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1"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10242" name="Rectangle 2"/>
          <p:cNvSpPr>
            <a:spLocks noGrp="1" noChangeArrowheads="1"/>
          </p:cNvSpPr>
          <p:nvPr>
            <p:ph type="title"/>
          </p:nvPr>
        </p:nvSpPr>
        <p:spPr/>
        <p:txBody>
          <a:bodyPr/>
          <a:lstStyle/>
          <a:p>
            <a:r>
              <a:rPr lang="en-US"/>
              <a:t>Course contents</a:t>
            </a:r>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en-US" sz="2800"/>
              <a:t>Overview: A hands-on introduction</a:t>
            </a:r>
          </a:p>
          <a:p>
            <a:pPr marL="276225" indent="-276225">
              <a:spcAft>
                <a:spcPct val="75000"/>
              </a:spcAft>
              <a:buClr>
                <a:srgbClr val="FF9900"/>
              </a:buClr>
              <a:buFontTx/>
              <a:buChar char="•"/>
            </a:pPr>
            <a:r>
              <a:rPr lang="en-US" sz="2800"/>
              <a:t>Lesson 1: Get your bearings—what’s changed and why</a:t>
            </a:r>
          </a:p>
          <a:p>
            <a:pPr marL="276225" indent="-276225">
              <a:spcAft>
                <a:spcPct val="75000"/>
              </a:spcAft>
              <a:buClr>
                <a:srgbClr val="FF9900"/>
              </a:buClr>
              <a:buFontTx/>
              <a:buChar char="•"/>
            </a:pPr>
            <a:r>
              <a:rPr lang="en-US" sz="2800"/>
              <a:t>Lesson 2: Get to work in PowerPoint</a:t>
            </a:r>
          </a:p>
          <a:p>
            <a:pPr marL="276225" indent="-276225">
              <a:spcAft>
                <a:spcPct val="75000"/>
              </a:spcAft>
              <a:buClr>
                <a:srgbClr val="FF9900"/>
              </a:buClr>
              <a:buFontTx/>
              <a:buChar char="•"/>
            </a:pPr>
            <a:r>
              <a:rPr lang="en-US" sz="2800"/>
              <a:t>Lesson 3: A new file format</a:t>
            </a:r>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en-US" sz="2400"/>
              <a:t>The first two lessons include a list of suggested tasks, and all include a set of test questions.</a:t>
            </a:r>
          </a:p>
        </p:txBody>
      </p:sp>
      <p:sp>
        <p:nvSpPr>
          <p:cNvPr id="7" name="Date Placeholder 6"/>
          <p:cNvSpPr>
            <a:spLocks noGrp="1"/>
          </p:cNvSpPr>
          <p:nvPr>
            <p:ph type="dt" sz="half" idx="10"/>
          </p:nvPr>
        </p:nvSpPr>
        <p:spPr/>
        <p:txBody>
          <a:bodyPr/>
          <a:lstStyle/>
          <a:p>
            <a:fld id="{6360664A-749C-4EB9-9747-639010BFE2BE}"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AB36A5B-2067-4DA2-9081-D03D6CDF0851}" type="slidenum">
              <a:rPr lang="en-US" smtClean="0"/>
              <a:pPr/>
              <a:t>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194562" name="Rectangle 2"/>
          <p:cNvSpPr>
            <a:spLocks noGrp="1" noChangeArrowheads="1"/>
          </p:cNvSpPr>
          <p:nvPr>
            <p:ph type="title"/>
          </p:nvPr>
        </p:nvSpPr>
        <p:spPr>
          <a:xfrm>
            <a:off x="211138" y="73025"/>
            <a:ext cx="8027987" cy="614363"/>
          </a:xfrm>
        </p:spPr>
        <p:txBody>
          <a:bodyPr/>
          <a:lstStyle/>
          <a:p>
            <a:r>
              <a:rPr lang="en-US"/>
              <a:t>Keyboard shortcuts</a:t>
            </a:r>
          </a:p>
        </p:txBody>
      </p:sp>
      <p:sp>
        <p:nvSpPr>
          <p:cNvPr id="1945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If you rely on the keyboard more than the mouse when you work in PowerPoint, you’ll want to know that the Ribbon design comes with new shortcuts that have a new name: </a:t>
            </a:r>
            <a:r>
              <a:rPr lang="en-US" sz="2000" b="1"/>
              <a:t>Key Tips</a:t>
            </a:r>
            <a:r>
              <a:rPr lang="en-US" sz="2000"/>
              <a:t>.</a:t>
            </a:r>
          </a:p>
        </p:txBody>
      </p:sp>
      <p:sp>
        <p:nvSpPr>
          <p:cNvPr id="19456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This brings two big advantages:</a:t>
            </a:r>
          </a:p>
        </p:txBody>
      </p:sp>
      <p:sp>
        <p:nvSpPr>
          <p:cNvPr id="1945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4568" name="Rectangle 8"/>
          <p:cNvSpPr>
            <a:spLocks noChangeArrowheads="1"/>
          </p:cNvSpPr>
          <p:nvPr/>
        </p:nvSpPr>
        <p:spPr bwMode="auto">
          <a:xfrm>
            <a:off x="242888" y="4468813"/>
            <a:ext cx="5940425" cy="1370012"/>
          </a:xfrm>
          <a:prstGeom prst="rect">
            <a:avLst/>
          </a:prstGeom>
          <a:noFill/>
          <a:ln w="9525" algn="ctr">
            <a:noFill/>
            <a:miter lim="800000"/>
            <a:headEnd/>
            <a:tailEnd/>
          </a:ln>
          <a:effectLst/>
        </p:spPr>
        <p:txBody>
          <a:bodyPr>
            <a:spAutoFit/>
          </a:bodyPr>
          <a:lstStyle/>
          <a:p>
            <a:pPr marL="223838" indent="-223838">
              <a:spcBef>
                <a:spcPct val="20000"/>
              </a:spcBef>
              <a:spcAft>
                <a:spcPct val="45000"/>
              </a:spcAft>
              <a:buFontTx/>
              <a:buChar char="•"/>
            </a:pPr>
            <a:r>
              <a:rPr lang="en-US">
                <a:solidFill>
                  <a:srgbClr val="FFCC00"/>
                </a:solidFill>
              </a:rPr>
              <a:t>Now there are shortcuts for every single button, which wasn’t the case for menu commands in earlier versions. </a:t>
            </a:r>
          </a:p>
          <a:p>
            <a:pPr marL="223838" indent="-223838">
              <a:spcBef>
                <a:spcPct val="20000"/>
              </a:spcBef>
              <a:spcAft>
                <a:spcPct val="45000"/>
              </a:spcAft>
              <a:buFontTx/>
              <a:buChar char="•"/>
            </a:pPr>
            <a:r>
              <a:rPr lang="en-US">
                <a:solidFill>
                  <a:srgbClr val="FFCC00"/>
                </a:solidFill>
              </a:rPr>
              <a:t>Shortcuts often require pressing fewer keys. </a:t>
            </a:r>
          </a:p>
        </p:txBody>
      </p:sp>
      <p:pic>
        <p:nvPicPr>
          <p:cNvPr id="194569" name="Picture 9" descr="Key Tip badges on the Ribbon that indicate shortcut keys"/>
          <p:cNvPicPr>
            <a:picLocks noChangeAspect="1" noChangeArrowheads="1"/>
          </p:cNvPicPr>
          <p:nvPr>
            <p:ph sz="half" idx="1"/>
          </p:nvPr>
        </p:nvPicPr>
        <p:blipFill>
          <a:blip r:embed="rId3"/>
          <a:srcRect/>
          <a:stretch>
            <a:fillRect/>
          </a:stretch>
        </p:blipFill>
        <p:spPr>
          <a:xfrm>
            <a:off x="339725" y="927100"/>
            <a:ext cx="5662613" cy="2608263"/>
          </a:xfrm>
          <a:noFill/>
          <a:ln/>
        </p:spPr>
      </p:pic>
      <p:sp>
        <p:nvSpPr>
          <p:cNvPr id="10" name="Date Placeholder 9"/>
          <p:cNvSpPr>
            <a:spLocks noGrp="1"/>
          </p:cNvSpPr>
          <p:nvPr>
            <p:ph type="dt" sz="half" idx="10"/>
          </p:nvPr>
        </p:nvSpPr>
        <p:spPr/>
        <p:txBody>
          <a:bodyPr/>
          <a:lstStyle/>
          <a:p>
            <a:fld id="{195EEAF8-6188-4D55-8772-A63AC1786427}"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29B7AAC0-C7DB-4934-A0EA-EB5A06073D39}" type="slidenum">
              <a:rPr lang="en-US" smtClean="0"/>
              <a:pPr/>
              <a:t>20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94569"/>
                                        </p:tgtEl>
                                        <p:attrNameLst>
                                          <p:attrName>style.visibility</p:attrName>
                                        </p:attrNameLst>
                                      </p:cBhvr>
                                      <p:to>
                                        <p:strVal val="visible"/>
                                      </p:to>
                                    </p:set>
                                    <p:animEffect transition="in" filter="slide(fromTop)">
                                      <p:cBhvr>
                                        <p:cTn id="7" dur="500"/>
                                        <p:tgtEl>
                                          <p:spTgt spid="19456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4563">
                                            <p:txEl>
                                              <p:pRg st="0" end="0"/>
                                            </p:txEl>
                                          </p:spTgt>
                                        </p:tgtEl>
                                        <p:attrNameLst>
                                          <p:attrName>style.visibility</p:attrName>
                                        </p:attrNameLst>
                                      </p:cBhvr>
                                      <p:to>
                                        <p:strVal val="visible"/>
                                      </p:to>
                                    </p:set>
                                    <p:animEffect transition="in" filter="slide(fromTop)">
                                      <p:cBhvr>
                                        <p:cTn id="12" dur="500"/>
                                        <p:tgtEl>
                                          <p:spTgt spid="194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4565">
                                            <p:txEl>
                                              <p:pRg st="0" end="0"/>
                                            </p:txEl>
                                          </p:spTgt>
                                        </p:tgtEl>
                                        <p:attrNameLst>
                                          <p:attrName>style.visibility</p:attrName>
                                        </p:attrNameLst>
                                      </p:cBhvr>
                                      <p:to>
                                        <p:strVal val="visible"/>
                                      </p:to>
                                    </p:set>
                                    <p:animEffect transition="in" filter="slide(fromLeft)">
                                      <p:cBhvr>
                                        <p:cTn id="17" dur="500"/>
                                        <p:tgtEl>
                                          <p:spTgt spid="1945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568">
                                            <p:txEl>
                                              <p:pRg st="0" end="0"/>
                                            </p:txEl>
                                          </p:spTgt>
                                        </p:tgtEl>
                                        <p:attrNameLst>
                                          <p:attrName>style.visibility</p:attrName>
                                        </p:attrNameLst>
                                      </p:cBhvr>
                                      <p:to>
                                        <p:strVal val="visible"/>
                                      </p:to>
                                    </p:set>
                                    <p:animEffect transition="in" filter="checkerboard(across)">
                                      <p:cBhvr>
                                        <p:cTn id="22" dur="500"/>
                                        <p:tgtEl>
                                          <p:spTgt spid="1945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4568">
                                            <p:txEl>
                                              <p:pRg st="1" end="1"/>
                                            </p:txEl>
                                          </p:spTgt>
                                        </p:tgtEl>
                                        <p:attrNameLst>
                                          <p:attrName>style.visibility</p:attrName>
                                        </p:attrNameLst>
                                      </p:cBhvr>
                                      <p:to>
                                        <p:strVal val="visible"/>
                                      </p:to>
                                    </p:set>
                                    <p:animEffect transition="in" filter="checkerboard(across)">
                                      <p:cBhvr>
                                        <p:cTn id="27" dur="500"/>
                                        <p:tgtEl>
                                          <p:spTgt spid="1945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194565" grpId="0" build="p" autoUpdateAnimBg="0"/>
      <p:bldP spid="19456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196610" name="Rectangle 2"/>
          <p:cNvSpPr>
            <a:spLocks noGrp="1" noChangeArrowheads="1"/>
          </p:cNvSpPr>
          <p:nvPr>
            <p:ph type="title"/>
          </p:nvPr>
        </p:nvSpPr>
        <p:spPr>
          <a:xfrm>
            <a:off x="211138" y="73025"/>
            <a:ext cx="8027987" cy="614363"/>
          </a:xfrm>
        </p:spPr>
        <p:txBody>
          <a:bodyPr/>
          <a:lstStyle/>
          <a:p>
            <a:r>
              <a:rPr lang="en-US"/>
              <a:t>Keyboard shortcuts</a:t>
            </a:r>
          </a:p>
        </p:txBody>
      </p:sp>
      <p:sp>
        <p:nvSpPr>
          <p:cNvPr id="1966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If you rely on the keyboard more than the mouse when you work in PowerPoint, you’ll want to know that the Ribbon design comes with new shortcuts that have a new name: </a:t>
            </a:r>
            <a:r>
              <a:rPr lang="en-US" sz="2000" b="1"/>
              <a:t>Key Tips</a:t>
            </a:r>
            <a:r>
              <a:rPr lang="en-US" sz="2000"/>
              <a:t>.  </a:t>
            </a:r>
          </a:p>
        </p:txBody>
      </p:sp>
      <p:sp>
        <p:nvSpPr>
          <p:cNvPr id="196612"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Here’s how you use the new keyboard shortcuts:</a:t>
            </a:r>
          </a:p>
        </p:txBody>
      </p:sp>
      <p:sp>
        <p:nvSpPr>
          <p:cNvPr id="19661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96615" name="Picture 7" descr="Key Tip badges on the Ribbon that indicate shortcut keys"/>
          <p:cNvPicPr>
            <a:picLocks noChangeAspect="1" noChangeArrowheads="1"/>
          </p:cNvPicPr>
          <p:nvPr>
            <p:ph sz="half" idx="1"/>
          </p:nvPr>
        </p:nvPicPr>
        <p:blipFill>
          <a:blip r:embed="rId4"/>
          <a:srcRect/>
          <a:stretch>
            <a:fillRect/>
          </a:stretch>
        </p:blipFill>
        <p:spPr>
          <a:xfrm>
            <a:off x="339725" y="927100"/>
            <a:ext cx="5662613" cy="2608263"/>
          </a:xfrm>
          <a:noFill/>
          <a:ln/>
        </p:spPr>
      </p:pic>
      <p:graphicFrame>
        <p:nvGraphicFramePr>
          <p:cNvPr id="196617" name="Object 9"/>
          <p:cNvGraphicFramePr>
            <a:graphicFrameLocks noChangeAspect="1"/>
          </p:cNvGraphicFramePr>
          <p:nvPr/>
        </p:nvGraphicFramePr>
        <p:xfrm>
          <a:off x="339725" y="4535488"/>
          <a:ext cx="269875" cy="303212"/>
        </p:xfrm>
        <a:graphic>
          <a:graphicData uri="http://schemas.openxmlformats.org/presentationml/2006/ole">
            <p:oleObj spid="_x0000_s196617" name="Visio" r:id="rId5" imgW="270231" imgH="303063" progId="Visio.Drawing.11">
              <p:embed/>
            </p:oleObj>
          </a:graphicData>
        </a:graphic>
      </p:graphicFrame>
      <p:graphicFrame>
        <p:nvGraphicFramePr>
          <p:cNvPr id="196618" name="Object 10"/>
          <p:cNvGraphicFramePr>
            <a:graphicFrameLocks noChangeAspect="1"/>
          </p:cNvGraphicFramePr>
          <p:nvPr/>
        </p:nvGraphicFramePr>
        <p:xfrm>
          <a:off x="339725" y="4983163"/>
          <a:ext cx="269875" cy="303212"/>
        </p:xfrm>
        <a:graphic>
          <a:graphicData uri="http://schemas.openxmlformats.org/presentationml/2006/ole">
            <p:oleObj spid="_x0000_s196618" name="Visio" r:id="rId6" imgW="270231" imgH="303063" progId="Visio.Drawing.11">
              <p:embed/>
            </p:oleObj>
          </a:graphicData>
        </a:graphic>
      </p:graphicFrame>
      <p:sp>
        <p:nvSpPr>
          <p:cNvPr id="196620" name="Rectangle 12"/>
          <p:cNvSpPr>
            <a:spLocks noChangeArrowheads="1"/>
          </p:cNvSpPr>
          <p:nvPr/>
        </p:nvSpPr>
        <p:spPr bwMode="auto">
          <a:xfrm>
            <a:off x="676275" y="45021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Start by pressing ALT. </a:t>
            </a:r>
          </a:p>
          <a:p>
            <a:pPr>
              <a:spcBef>
                <a:spcPct val="20000"/>
              </a:spcBef>
              <a:spcAft>
                <a:spcPct val="45000"/>
              </a:spcAft>
            </a:pPr>
            <a:r>
              <a:rPr lang="en-US">
                <a:solidFill>
                  <a:srgbClr val="FFCC00"/>
                </a:solidFill>
              </a:rPr>
              <a:t>Key Tips appear in little white squares on various parts of the Ribbon. Press one of the keys to get to more commands and buttons. </a:t>
            </a:r>
          </a:p>
        </p:txBody>
      </p:sp>
      <p:sp>
        <p:nvSpPr>
          <p:cNvPr id="12" name="Date Placeholder 11"/>
          <p:cNvSpPr>
            <a:spLocks noGrp="1"/>
          </p:cNvSpPr>
          <p:nvPr>
            <p:ph type="dt" sz="half" idx="10"/>
          </p:nvPr>
        </p:nvSpPr>
        <p:spPr/>
        <p:txBody>
          <a:bodyPr/>
          <a:lstStyle/>
          <a:p>
            <a:fld id="{77F28D26-5A7F-46ED-B0AC-6EB12048A905}"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21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Effect transition="in" filter="slide(fromLeft)">
                                      <p:cBhvr>
                                        <p:cTn id="7" dur="500"/>
                                        <p:tgtEl>
                                          <p:spTgt spid="1966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6617"/>
                                        </p:tgtEl>
                                        <p:attrNameLst>
                                          <p:attrName>style.visibility</p:attrName>
                                        </p:attrNameLst>
                                      </p:cBhvr>
                                      <p:to>
                                        <p:strVal val="visible"/>
                                      </p:to>
                                    </p:set>
                                    <p:animEffect transition="in" filter="dissolve">
                                      <p:cBhvr>
                                        <p:cTn id="12" dur="500"/>
                                        <p:tgtEl>
                                          <p:spTgt spid="19661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6618"/>
                                        </p:tgtEl>
                                        <p:attrNameLst>
                                          <p:attrName>style.visibility</p:attrName>
                                        </p:attrNameLst>
                                      </p:cBhvr>
                                      <p:to>
                                        <p:strVal val="visible"/>
                                      </p:to>
                                    </p:set>
                                    <p:animEffect transition="in" filter="dissolve">
                                      <p:cBhvr>
                                        <p:cTn id="16" dur="500"/>
                                        <p:tgtEl>
                                          <p:spTgt spid="1966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96620">
                                            <p:txEl>
                                              <p:pRg st="0" end="0"/>
                                            </p:txEl>
                                          </p:spTgt>
                                        </p:tgtEl>
                                        <p:attrNameLst>
                                          <p:attrName>style.visibility</p:attrName>
                                        </p:attrNameLst>
                                      </p:cBhvr>
                                      <p:to>
                                        <p:strVal val="visible"/>
                                      </p:to>
                                    </p:set>
                                    <p:animEffect transition="in" filter="checkerboard(across)">
                                      <p:cBhvr>
                                        <p:cTn id="21" dur="500"/>
                                        <p:tgtEl>
                                          <p:spTgt spid="1966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6620">
                                            <p:txEl>
                                              <p:pRg st="1" end="1"/>
                                            </p:txEl>
                                          </p:spTgt>
                                        </p:tgtEl>
                                        <p:attrNameLst>
                                          <p:attrName>style.visibility</p:attrName>
                                        </p:attrNameLst>
                                      </p:cBhvr>
                                      <p:to>
                                        <p:strVal val="visible"/>
                                      </p:to>
                                    </p:set>
                                    <p:animEffect transition="in" filter="checkerboard(across)">
                                      <p:cBhvr>
                                        <p:cTn id="26" dur="500"/>
                                        <p:tgtEl>
                                          <p:spTgt spid="1966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autoUpdateAnimBg="0" advAuto="0"/>
      <p:bldP spid="19662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198658" name="Rectangle 2"/>
          <p:cNvSpPr>
            <a:spLocks noGrp="1" noChangeArrowheads="1"/>
          </p:cNvSpPr>
          <p:nvPr>
            <p:ph type="title"/>
          </p:nvPr>
        </p:nvSpPr>
        <p:spPr>
          <a:xfrm>
            <a:off x="211138" y="73025"/>
            <a:ext cx="8027987" cy="614363"/>
          </a:xfrm>
        </p:spPr>
        <p:txBody>
          <a:bodyPr/>
          <a:lstStyle/>
          <a:p>
            <a:r>
              <a:rPr lang="en-US"/>
              <a:t>Keyboard shortcuts</a:t>
            </a:r>
          </a:p>
        </p:txBody>
      </p:sp>
      <p:sp>
        <p:nvSpPr>
          <p:cNvPr id="19865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If you rely on the keyboard more than the mouse when you work in PowerPoint, you’ll want to know that the Ribbon design comes with new shortcuts that have a new name: </a:t>
            </a:r>
            <a:r>
              <a:rPr lang="en-US" sz="2000" b="1"/>
              <a:t>Key Tips</a:t>
            </a:r>
            <a:r>
              <a:rPr lang="en-US" sz="2000"/>
              <a:t>.</a:t>
            </a:r>
          </a:p>
        </p:txBody>
      </p:sp>
      <p:sp>
        <p:nvSpPr>
          <p:cNvPr id="198660"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Here’s how you use the new keyboard shortcuts:</a:t>
            </a:r>
          </a:p>
        </p:txBody>
      </p:sp>
      <p:sp>
        <p:nvSpPr>
          <p:cNvPr id="19866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98662" name="Picture 6" descr="Key Tip badges on the Ribbon that indicate shortcut keys"/>
          <p:cNvPicPr>
            <a:picLocks noChangeAspect="1" noChangeArrowheads="1"/>
          </p:cNvPicPr>
          <p:nvPr>
            <p:ph sz="half" idx="1"/>
          </p:nvPr>
        </p:nvPicPr>
        <p:blipFill>
          <a:blip r:embed="rId4"/>
          <a:srcRect/>
          <a:stretch>
            <a:fillRect/>
          </a:stretch>
        </p:blipFill>
        <p:spPr>
          <a:xfrm>
            <a:off x="339725" y="927100"/>
            <a:ext cx="5662613" cy="2608263"/>
          </a:xfrm>
          <a:noFill/>
          <a:ln/>
        </p:spPr>
      </p:pic>
      <p:graphicFrame>
        <p:nvGraphicFramePr>
          <p:cNvPr id="198665" name="Object 9"/>
          <p:cNvGraphicFramePr>
            <a:graphicFrameLocks noChangeAspect="1"/>
          </p:cNvGraphicFramePr>
          <p:nvPr/>
        </p:nvGraphicFramePr>
        <p:xfrm>
          <a:off x="339725" y="4532313"/>
          <a:ext cx="269875" cy="303212"/>
        </p:xfrm>
        <a:graphic>
          <a:graphicData uri="http://schemas.openxmlformats.org/presentationml/2006/ole">
            <p:oleObj spid="_x0000_s198665" name="Visio" r:id="rId5" imgW="270231" imgH="303063" progId="Visio.Drawing.11">
              <p:embed/>
            </p:oleObj>
          </a:graphicData>
        </a:graphic>
      </p:graphicFrame>
      <p:sp>
        <p:nvSpPr>
          <p:cNvPr id="198666" name="Rectangle 10"/>
          <p:cNvSpPr>
            <a:spLocks noChangeArrowheads="1"/>
          </p:cNvSpPr>
          <p:nvPr/>
        </p:nvSpPr>
        <p:spPr bwMode="auto">
          <a:xfrm>
            <a:off x="676275" y="45021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Press one of the Key Tips in a group to complete the sequence. </a:t>
            </a:r>
          </a:p>
        </p:txBody>
      </p:sp>
      <p:sp>
        <p:nvSpPr>
          <p:cNvPr id="11" name="Date Placeholder 10"/>
          <p:cNvSpPr>
            <a:spLocks noGrp="1"/>
          </p:cNvSpPr>
          <p:nvPr>
            <p:ph type="dt" sz="half" idx="10"/>
          </p:nvPr>
        </p:nvSpPr>
        <p:spPr/>
        <p:txBody>
          <a:bodyPr/>
          <a:lstStyle/>
          <a:p>
            <a:fld id="{DF834CEB-62BD-4C86-A0F6-7A025725B92F}"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22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dissolve">
                                      <p:cBhvr>
                                        <p:cTn id="7" dur="500"/>
                                        <p:tgtEl>
                                          <p:spTgt spid="19866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8666">
                                            <p:txEl>
                                              <p:pRg st="0" end="0"/>
                                            </p:txEl>
                                          </p:spTgt>
                                        </p:tgtEl>
                                        <p:attrNameLst>
                                          <p:attrName>style.visibility</p:attrName>
                                        </p:attrNameLst>
                                      </p:cBhvr>
                                      <p:to>
                                        <p:strVal val="visible"/>
                                      </p:to>
                                    </p:set>
                                    <p:animEffect transition="in" filter="checkerboard(across)">
                                      <p:cBhvr>
                                        <p:cTn id="11" dur="500"/>
                                        <p:tgtEl>
                                          <p:spTgt spid="1986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6"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200706" name="Rectangle 2"/>
          <p:cNvSpPr>
            <a:spLocks noGrp="1" noChangeArrowheads="1"/>
          </p:cNvSpPr>
          <p:nvPr>
            <p:ph type="body" sz="half" idx="2"/>
          </p:nvPr>
        </p:nvSpPr>
        <p:spPr>
          <a:xfrm>
            <a:off x="277813" y="1387475"/>
            <a:ext cx="8037512" cy="3113088"/>
          </a:xfrm>
        </p:spPr>
        <p:txBody>
          <a:bodyPr/>
          <a:lstStyle/>
          <a:p>
            <a:pPr marL="233363" indent="-233363">
              <a:spcAft>
                <a:spcPct val="45000"/>
              </a:spcAft>
              <a:buFontTx/>
              <a:buChar char="•"/>
            </a:pPr>
            <a:r>
              <a:rPr lang="en-US"/>
              <a:t>Keyboard shortcuts of old that begin with CTRL are still intact, and you can use them as you always have. </a:t>
            </a:r>
          </a:p>
          <a:p>
            <a:pPr marL="744538" lvl="1" indent="-287338">
              <a:spcAft>
                <a:spcPct val="45000"/>
              </a:spcAft>
              <a:buFontTx/>
              <a:buChar char="–"/>
            </a:pPr>
            <a:r>
              <a:rPr lang="en-US"/>
              <a:t>For example, the shortcut CTRL+C still copies something to the clipboard, and the shortcut CTRL+V still pastes something from the clipboard.</a:t>
            </a:r>
          </a:p>
          <a:p>
            <a:pPr marL="233363" indent="-233363">
              <a:spcAft>
                <a:spcPct val="45000"/>
              </a:spcAft>
              <a:buFontTx/>
              <a:buChar char="•"/>
            </a:pPr>
            <a:r>
              <a:rPr lang="en-US"/>
              <a:t>The old ALT+ shortcuts that accessed menus and commands are also intact. However, you need to know the full key sequence to use this kind of shortcut.</a:t>
            </a:r>
            <a:r>
              <a:rPr lang="en-US" sz="1800"/>
              <a:t> </a:t>
            </a:r>
            <a:r>
              <a:rPr lang="en-US"/>
              <a:t> </a:t>
            </a:r>
          </a:p>
        </p:txBody>
      </p:sp>
      <p:sp>
        <p:nvSpPr>
          <p:cNvPr id="200707" name="Rectangle 3"/>
          <p:cNvSpPr>
            <a:spLocks noGrp="1" noChangeArrowheads="1"/>
          </p:cNvSpPr>
          <p:nvPr>
            <p:ph type="title"/>
          </p:nvPr>
        </p:nvSpPr>
        <p:spPr>
          <a:xfrm>
            <a:off x="242888" y="73025"/>
            <a:ext cx="8901112" cy="609600"/>
          </a:xfrm>
        </p:spPr>
        <p:txBody>
          <a:bodyPr/>
          <a:lstStyle/>
          <a:p>
            <a:r>
              <a:rPr lang="en-US"/>
              <a:t>Keyboard shortcuts </a:t>
            </a:r>
          </a:p>
        </p:txBody>
      </p:sp>
      <p:sp>
        <p:nvSpPr>
          <p:cNvPr id="20070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b="1"/>
              <a:t>What about the old keyboard shortcuts?</a:t>
            </a:r>
          </a:p>
        </p:txBody>
      </p:sp>
      <p:sp>
        <p:nvSpPr>
          <p:cNvPr id="7" name="Date Placeholder 6"/>
          <p:cNvSpPr>
            <a:spLocks noGrp="1"/>
          </p:cNvSpPr>
          <p:nvPr>
            <p:ph type="dt" sz="half" idx="10"/>
          </p:nvPr>
        </p:nvSpPr>
        <p:spPr/>
        <p:txBody>
          <a:bodyPr/>
          <a:lstStyle/>
          <a:p>
            <a:fld id="{0A397EE9-25A2-4A46-B47F-4CED676A037F}"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23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slide(fromLeft)">
                                      <p:cBhvr>
                                        <p:cTn id="7" dur="500"/>
                                        <p:tgtEl>
                                          <p:spTgt spid="2007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00706">
                                            <p:txEl>
                                              <p:pRg st="0" end="0"/>
                                            </p:txEl>
                                          </p:spTgt>
                                        </p:tgtEl>
                                        <p:attrNameLst>
                                          <p:attrName>style.visibility</p:attrName>
                                        </p:attrNameLst>
                                      </p:cBhvr>
                                      <p:to>
                                        <p:strVal val="visible"/>
                                      </p:to>
                                    </p:set>
                                    <p:animEffect transition="in" filter="slide(fromLeft)">
                                      <p:cBhvr>
                                        <p:cTn id="12" dur="500"/>
                                        <p:tgtEl>
                                          <p:spTgt spid="2007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0706">
                                            <p:txEl>
                                              <p:pRg st="1" end="1"/>
                                            </p:txEl>
                                          </p:spTgt>
                                        </p:tgtEl>
                                        <p:attrNameLst>
                                          <p:attrName>style.visibility</p:attrName>
                                        </p:attrNameLst>
                                      </p:cBhvr>
                                      <p:to>
                                        <p:strVal val="visible"/>
                                      </p:to>
                                    </p:set>
                                    <p:animEffect transition="in" filter="slide(fromLeft)">
                                      <p:cBhvr>
                                        <p:cTn id="17" dur="500"/>
                                        <p:tgtEl>
                                          <p:spTgt spid="2007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0706">
                                            <p:txEl>
                                              <p:pRg st="2" end="2"/>
                                            </p:txEl>
                                          </p:spTgt>
                                        </p:tgtEl>
                                        <p:attrNameLst>
                                          <p:attrName>style.visibility</p:attrName>
                                        </p:attrNameLst>
                                      </p:cBhvr>
                                      <p:to>
                                        <p:strVal val="visible"/>
                                      </p:to>
                                    </p:set>
                                    <p:animEffect transition="in" filter="slide(fromLeft)">
                                      <p:cBhvr>
                                        <p:cTn id="22" dur="500"/>
                                        <p:tgtEl>
                                          <p:spTgt spid="2007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bldLvl="2" autoUpdateAnimBg="0"/>
      <p:bldP spid="20070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50178" name="Rectangle 2"/>
          <p:cNvSpPr>
            <a:spLocks noGrp="1" noChangeArrowheads="1"/>
          </p:cNvSpPr>
          <p:nvPr>
            <p:ph type="title"/>
          </p:nvPr>
        </p:nvSpPr>
        <p:spPr/>
        <p:txBody>
          <a:bodyPr/>
          <a:lstStyle/>
          <a:p>
            <a:r>
              <a:rPr lang="en-US"/>
              <a:t>Suggestions for practice</a:t>
            </a:r>
          </a:p>
        </p:txBody>
      </p:sp>
      <p:sp>
        <p:nvSpPr>
          <p:cNvPr id="50179" name="Rectangle 3"/>
          <p:cNvSpPr>
            <a:spLocks noGrp="1" noChangeArrowheads="1"/>
          </p:cNvSpPr>
          <p:nvPr>
            <p:ph type="body" idx="1"/>
          </p:nvPr>
        </p:nvSpPr>
        <p:spPr>
          <a:xfrm>
            <a:off x="276225" y="814388"/>
            <a:ext cx="8905875" cy="4090987"/>
          </a:xfrm>
        </p:spPr>
        <p:txBody>
          <a:bodyPr/>
          <a:lstStyle/>
          <a:p>
            <a:pPr marL="288925" indent="-288925">
              <a:spcAft>
                <a:spcPct val="75000"/>
              </a:spcAft>
              <a:buClr>
                <a:srgbClr val="FF9900"/>
              </a:buClr>
              <a:buFontTx/>
              <a:buAutoNum type="arabicPeriod"/>
            </a:pPr>
            <a:r>
              <a:rPr lang="en-US"/>
              <a:t>Type and format text, and fix a list.</a:t>
            </a:r>
          </a:p>
          <a:p>
            <a:pPr marL="288925" indent="-288925">
              <a:spcAft>
                <a:spcPct val="75000"/>
              </a:spcAft>
              <a:buClr>
                <a:srgbClr val="FF9900"/>
              </a:buClr>
              <a:buFontTx/>
              <a:buAutoNum type="arabicPeriod"/>
            </a:pPr>
            <a:r>
              <a:rPr lang="en-US"/>
              <a:t>Add a slide.</a:t>
            </a:r>
          </a:p>
          <a:p>
            <a:pPr marL="288925" indent="-288925">
              <a:spcAft>
                <a:spcPct val="75000"/>
              </a:spcAft>
              <a:buClr>
                <a:srgbClr val="FF9900"/>
              </a:buClr>
              <a:buFontTx/>
              <a:buAutoNum type="arabicPeriod"/>
            </a:pPr>
            <a:r>
              <a:rPr lang="en-US"/>
              <a:t>See more options and tabs.</a:t>
            </a:r>
          </a:p>
          <a:p>
            <a:pPr marL="288925" indent="-288925">
              <a:spcAft>
                <a:spcPct val="75000"/>
              </a:spcAft>
              <a:buClr>
                <a:srgbClr val="FF9900"/>
              </a:buClr>
              <a:buFontTx/>
              <a:buAutoNum type="arabicPeriod"/>
            </a:pPr>
            <a:r>
              <a:rPr lang="en-US"/>
              <a:t>Customize the Quick Access Toolbar.</a:t>
            </a:r>
          </a:p>
          <a:p>
            <a:pPr marL="288925" indent="-288925">
              <a:spcAft>
                <a:spcPct val="75000"/>
              </a:spcAft>
              <a:buClr>
                <a:srgbClr val="FF9900"/>
              </a:buClr>
              <a:buFontTx/>
              <a:buAutoNum type="arabicPeriod"/>
            </a:pPr>
            <a:r>
              <a:rPr lang="en-US"/>
              <a:t>Switch views and zoom. </a:t>
            </a:r>
          </a:p>
          <a:p>
            <a:pPr marL="288925" indent="-288925">
              <a:spcAft>
                <a:spcPct val="75000"/>
              </a:spcAft>
              <a:buClr>
                <a:srgbClr val="FF9900"/>
              </a:buClr>
              <a:buFontTx/>
              <a:buAutoNum type="arabicPeriod"/>
            </a:pPr>
            <a:r>
              <a:rPr lang="en-US"/>
              <a:t>Hide the Ribbon.</a:t>
            </a:r>
          </a:p>
          <a:p>
            <a:pPr marL="288925" indent="-288925">
              <a:spcAft>
                <a:spcPct val="75000"/>
              </a:spcAft>
              <a:buClr>
                <a:srgbClr val="FF9900"/>
              </a:buClr>
              <a:buFontTx/>
              <a:buAutoNum type="arabicPeriod"/>
            </a:pPr>
            <a:r>
              <a:rPr lang="en-US"/>
              <a:t>Bonus exercise: Add headers and footers.</a:t>
            </a:r>
          </a:p>
        </p:txBody>
      </p:sp>
      <p:sp>
        <p:nvSpPr>
          <p:cNvPr id="50180" name="Rectangle 4"/>
          <p:cNvSpPr>
            <a:spLocks noChangeArrowheads="1"/>
          </p:cNvSpPr>
          <p:nvPr/>
        </p:nvSpPr>
        <p:spPr bwMode="auto">
          <a:xfrm>
            <a:off x="293688" y="5060950"/>
            <a:ext cx="8431212" cy="755650"/>
          </a:xfrm>
          <a:prstGeom prst="rect">
            <a:avLst/>
          </a:prstGeom>
          <a:noFill/>
          <a:ln w="9525">
            <a:noFill/>
            <a:miter lim="800000"/>
            <a:headEnd/>
            <a:tailEnd/>
          </a:ln>
          <a:effectLst/>
        </p:spPr>
        <p:txBody>
          <a:bodyPr/>
          <a:lstStyle/>
          <a:p>
            <a:pPr>
              <a:spcBef>
                <a:spcPct val="20000"/>
              </a:spcBef>
              <a:spcAft>
                <a:spcPct val="45000"/>
              </a:spcAft>
            </a:pPr>
            <a:r>
              <a:rPr lang="en-US" sz="2000">
                <a:hlinkClick r:id="rId3"/>
              </a:rPr>
              <a:t>Online practice</a:t>
            </a:r>
            <a:r>
              <a:rPr lang="en-US" sz="2000"/>
              <a:t> (requires PowerPoint 2007)</a:t>
            </a:r>
          </a:p>
        </p:txBody>
      </p:sp>
      <p:sp>
        <p:nvSpPr>
          <p:cNvPr id="7" name="Date Placeholder 6"/>
          <p:cNvSpPr>
            <a:spLocks noGrp="1"/>
          </p:cNvSpPr>
          <p:nvPr>
            <p:ph type="dt" sz="half" idx="10"/>
          </p:nvPr>
        </p:nvSpPr>
        <p:spPr/>
        <p:txBody>
          <a:bodyPr/>
          <a:lstStyle/>
          <a:p>
            <a:fld id="{DC9C0BA3-E476-45F3-BF8E-6F68990CF855}"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AB36A5B-2067-4DA2-9081-D03D6CDF0851}" type="slidenum">
              <a:rPr lang="en-US" smtClean="0"/>
              <a:pPr/>
              <a:t>24</a:t>
            </a:fld>
            <a:endParaRPr lang="en-US"/>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2226" name="Rectangle 2"/>
          <p:cNvSpPr>
            <a:spLocks noGrp="1" noChangeArrowheads="1"/>
          </p:cNvSpPr>
          <p:nvPr>
            <p:ph type="title"/>
          </p:nvPr>
        </p:nvSpPr>
        <p:spPr/>
        <p:txBody>
          <a:bodyPr/>
          <a:lstStyle/>
          <a:p>
            <a:r>
              <a:rPr lang="en-US"/>
              <a:t>Test 1, question 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You want to use the Copy and Paste buttons to work with text. Where do you find them on the Ribbon? (Pick one answer.)</a:t>
            </a:r>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The </a:t>
            </a:r>
            <a:r>
              <a:rPr lang="en-US" sz="2000" b="1"/>
              <a:t>Insert</a:t>
            </a:r>
            <a:r>
              <a:rPr lang="en-US" sz="2000"/>
              <a:t> tab. </a:t>
            </a:r>
          </a:p>
          <a:p>
            <a:pPr marL="401638" indent="-401638">
              <a:spcBef>
                <a:spcPct val="20000"/>
              </a:spcBef>
              <a:spcAft>
                <a:spcPct val="75000"/>
              </a:spcAft>
              <a:buFontTx/>
              <a:buAutoNum type="arabicPeriod"/>
            </a:pPr>
            <a:r>
              <a:rPr lang="en-US" sz="2000"/>
              <a:t>The </a:t>
            </a:r>
            <a:r>
              <a:rPr lang="en-US" sz="2000" b="1"/>
              <a:t>Home</a:t>
            </a:r>
            <a:r>
              <a:rPr lang="en-US" sz="2000"/>
              <a:t> tab. </a:t>
            </a:r>
          </a:p>
          <a:p>
            <a:pPr marL="401638" indent="-401638">
              <a:spcBef>
                <a:spcPct val="20000"/>
              </a:spcBef>
              <a:spcAft>
                <a:spcPct val="75000"/>
              </a:spcAft>
              <a:buFontTx/>
              <a:buAutoNum type="arabicPeriod"/>
            </a:pPr>
            <a:r>
              <a:rPr lang="en-US" sz="2000"/>
              <a:t>The Quick Access Toolbar.</a:t>
            </a:r>
          </a:p>
        </p:txBody>
      </p:sp>
      <p:sp>
        <p:nvSpPr>
          <p:cNvPr id="7" name="Date Placeholder 6"/>
          <p:cNvSpPr>
            <a:spLocks noGrp="1"/>
          </p:cNvSpPr>
          <p:nvPr>
            <p:ph type="dt" sz="half" idx="10"/>
          </p:nvPr>
        </p:nvSpPr>
        <p:spPr/>
        <p:txBody>
          <a:bodyPr/>
          <a:lstStyle/>
          <a:p>
            <a:fld id="{F093D1CA-3649-4937-84E7-CE0577F4841E}"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25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4274" name="Rectangle 2"/>
          <p:cNvSpPr>
            <a:spLocks noGrp="1" noChangeArrowheads="1"/>
          </p:cNvSpPr>
          <p:nvPr>
            <p:ph type="title"/>
          </p:nvPr>
        </p:nvSpPr>
        <p:spPr/>
        <p:txBody>
          <a:bodyPr/>
          <a:lstStyle/>
          <a:p>
            <a:r>
              <a:rPr lang="en-US"/>
              <a:t>Test 1, question 1: Answer</a:t>
            </a:r>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The </a:t>
            </a:r>
            <a:r>
              <a:rPr lang="en-US" b="1"/>
              <a:t>Home</a:t>
            </a:r>
            <a:r>
              <a:rPr lang="en-US"/>
              <a:t> tab. </a:t>
            </a:r>
            <a:endParaRPr lang="en-US" b="1"/>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You can also use the old shortcuts: CTRL+X to cut, CTRL+C to copy, and CTRL+V to paste.</a:t>
            </a:r>
          </a:p>
        </p:txBody>
      </p:sp>
      <p:sp>
        <p:nvSpPr>
          <p:cNvPr id="7" name="Date Placeholder 6"/>
          <p:cNvSpPr>
            <a:spLocks noGrp="1"/>
          </p:cNvSpPr>
          <p:nvPr>
            <p:ph type="dt" sz="half" idx="10"/>
          </p:nvPr>
        </p:nvSpPr>
        <p:spPr/>
        <p:txBody>
          <a:bodyPr/>
          <a:lstStyle/>
          <a:p>
            <a:fld id="{34347115-C939-41C4-826C-5EA5C52CF5F7}"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26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6322" name="Rectangle 2"/>
          <p:cNvSpPr>
            <a:spLocks noGrp="1" noChangeArrowheads="1"/>
          </p:cNvSpPr>
          <p:nvPr>
            <p:ph type="title"/>
          </p:nvPr>
        </p:nvSpPr>
        <p:spPr/>
        <p:txBody>
          <a:bodyPr/>
          <a:lstStyle/>
          <a:p>
            <a:r>
              <a:rPr lang="en-US"/>
              <a:t>Test 1, question 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In which group on the Home tab would you find the Line Spacing button? (Pick one answer.)</a:t>
            </a:r>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The </a:t>
            </a:r>
            <a:r>
              <a:rPr lang="en-US" sz="2000" b="1"/>
              <a:t>Font</a:t>
            </a:r>
            <a:r>
              <a:rPr lang="en-US" sz="2000"/>
              <a:t> group. </a:t>
            </a:r>
          </a:p>
          <a:p>
            <a:pPr marL="401638" indent="-401638">
              <a:spcBef>
                <a:spcPct val="20000"/>
              </a:spcBef>
              <a:spcAft>
                <a:spcPct val="75000"/>
              </a:spcAft>
              <a:buFontTx/>
              <a:buAutoNum type="arabicPeriod"/>
            </a:pPr>
            <a:r>
              <a:rPr lang="en-US" sz="2000"/>
              <a:t>The </a:t>
            </a:r>
            <a:r>
              <a:rPr lang="en-US" sz="2000" b="1"/>
              <a:t>Paragraph</a:t>
            </a:r>
            <a:r>
              <a:rPr lang="en-US" sz="2000"/>
              <a:t> group. </a:t>
            </a:r>
          </a:p>
          <a:p>
            <a:pPr marL="401638" indent="-401638">
              <a:spcBef>
                <a:spcPct val="20000"/>
              </a:spcBef>
              <a:spcAft>
                <a:spcPct val="75000"/>
              </a:spcAft>
              <a:buFontTx/>
              <a:buAutoNum type="arabicPeriod"/>
            </a:pPr>
            <a:r>
              <a:rPr lang="en-US" sz="2000"/>
              <a:t>The </a:t>
            </a:r>
            <a:r>
              <a:rPr lang="en-US" sz="2000" b="1"/>
              <a:t>Slides</a:t>
            </a:r>
            <a:r>
              <a:rPr lang="en-US" sz="2000"/>
              <a:t> group. </a:t>
            </a:r>
          </a:p>
        </p:txBody>
      </p:sp>
      <p:sp>
        <p:nvSpPr>
          <p:cNvPr id="7" name="Date Placeholder 6"/>
          <p:cNvSpPr>
            <a:spLocks noGrp="1"/>
          </p:cNvSpPr>
          <p:nvPr>
            <p:ph type="dt" sz="half" idx="10"/>
          </p:nvPr>
        </p:nvSpPr>
        <p:spPr/>
        <p:txBody>
          <a:bodyPr/>
          <a:lstStyle/>
          <a:p>
            <a:fld id="{81D91051-D139-48E9-B8F2-6BE73F9B9FF3}"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27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58370" name="Rectangle 2"/>
          <p:cNvSpPr>
            <a:spLocks noGrp="1" noChangeArrowheads="1"/>
          </p:cNvSpPr>
          <p:nvPr>
            <p:ph type="title"/>
          </p:nvPr>
        </p:nvSpPr>
        <p:spPr/>
        <p:txBody>
          <a:bodyPr/>
          <a:lstStyle/>
          <a:p>
            <a:r>
              <a:rPr lang="en-US"/>
              <a:t>Test 1, question 2: Answer</a:t>
            </a:r>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The </a:t>
            </a:r>
            <a:r>
              <a:rPr lang="en-US" b="1"/>
              <a:t>Paragraph </a:t>
            </a:r>
            <a:r>
              <a:rPr lang="en-US"/>
              <a:t>group.</a:t>
            </a:r>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This button is grouped with other ones that format paragraphs, such as </a:t>
            </a:r>
            <a:r>
              <a:rPr lang="en-US" sz="2000" b="1"/>
              <a:t>Bullets</a:t>
            </a:r>
            <a:r>
              <a:rPr lang="en-US" sz="2000"/>
              <a:t>, </a:t>
            </a:r>
            <a:r>
              <a:rPr lang="en-US" sz="2000" b="1"/>
              <a:t>Numbering</a:t>
            </a:r>
            <a:r>
              <a:rPr lang="en-US" sz="2000"/>
              <a:t>, and </a:t>
            </a:r>
            <a:r>
              <a:rPr lang="en-US" sz="2000" b="1"/>
              <a:t>Columns</a:t>
            </a:r>
            <a:r>
              <a:rPr lang="en-US" sz="2000"/>
              <a:t>.</a:t>
            </a:r>
          </a:p>
        </p:txBody>
      </p:sp>
      <p:sp>
        <p:nvSpPr>
          <p:cNvPr id="7" name="Date Placeholder 6"/>
          <p:cNvSpPr>
            <a:spLocks noGrp="1"/>
          </p:cNvSpPr>
          <p:nvPr>
            <p:ph type="dt" sz="half" idx="10"/>
          </p:nvPr>
        </p:nvSpPr>
        <p:spPr/>
        <p:txBody>
          <a:bodyPr/>
          <a:lstStyle/>
          <a:p>
            <a:fld id="{9AD2C06E-282E-43FC-977E-75E9D3F7A1A1}"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28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60418" name="Rectangle 2"/>
          <p:cNvSpPr>
            <a:spLocks noGrp="1" noChangeArrowheads="1"/>
          </p:cNvSpPr>
          <p:nvPr>
            <p:ph type="title"/>
          </p:nvPr>
        </p:nvSpPr>
        <p:spPr/>
        <p:txBody>
          <a:bodyPr/>
          <a:lstStyle/>
          <a:p>
            <a:r>
              <a:rPr lang="en-US"/>
              <a:t>Test 1, question 3</a:t>
            </a:r>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How do you hide a portion of the Ribbon? (Pick one answer.)</a:t>
            </a:r>
          </a:p>
        </p:txBody>
      </p:sp>
      <p:sp>
        <p:nvSpPr>
          <p:cNvPr id="60420" name="Rectangle 4"/>
          <p:cNvSpPr>
            <a:spLocks noChangeArrowheads="1"/>
          </p:cNvSpPr>
          <p:nvPr/>
        </p:nvSpPr>
        <p:spPr bwMode="auto">
          <a:xfrm>
            <a:off x="242888" y="237490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Click the </a:t>
            </a:r>
            <a:r>
              <a:rPr lang="en-US" sz="2000" b="1"/>
              <a:t>Close</a:t>
            </a:r>
            <a:r>
              <a:rPr lang="en-US" sz="2000"/>
              <a:t> button in the upper-right corner of the Ribbon. </a:t>
            </a:r>
          </a:p>
          <a:p>
            <a:pPr marL="401638" indent="-401638">
              <a:spcBef>
                <a:spcPct val="20000"/>
              </a:spcBef>
              <a:spcAft>
                <a:spcPct val="75000"/>
              </a:spcAft>
              <a:buFontTx/>
              <a:buAutoNum type="arabicPeriod"/>
            </a:pPr>
            <a:r>
              <a:rPr lang="en-US" sz="2000"/>
              <a:t>Double-click the name of any tab. </a:t>
            </a:r>
          </a:p>
          <a:p>
            <a:pPr marL="401638" indent="-401638">
              <a:spcBef>
                <a:spcPct val="20000"/>
              </a:spcBef>
              <a:spcAft>
                <a:spcPct val="75000"/>
              </a:spcAft>
              <a:buFontTx/>
              <a:buAutoNum type="arabicPeriod"/>
            </a:pPr>
            <a:r>
              <a:rPr lang="en-US" sz="2000"/>
              <a:t>Double-click the tab that is displayed. </a:t>
            </a:r>
          </a:p>
          <a:p>
            <a:pPr marL="401638" indent="-401638">
              <a:spcBef>
                <a:spcPct val="20000"/>
              </a:spcBef>
              <a:spcAft>
                <a:spcPct val="75000"/>
              </a:spcAft>
              <a:buFontTx/>
              <a:buAutoNum type="arabicPeriod"/>
            </a:pPr>
            <a:endParaRPr lang="en-US" sz="2000"/>
          </a:p>
        </p:txBody>
      </p:sp>
      <p:sp>
        <p:nvSpPr>
          <p:cNvPr id="7" name="Date Placeholder 6"/>
          <p:cNvSpPr>
            <a:spLocks noGrp="1"/>
          </p:cNvSpPr>
          <p:nvPr>
            <p:ph type="dt" sz="half" idx="10"/>
          </p:nvPr>
        </p:nvSpPr>
        <p:spPr/>
        <p:txBody>
          <a:bodyPr/>
          <a:lstStyle/>
          <a:p>
            <a:fld id="{425F7521-BACF-4C6F-8165-16FE89F0C828}"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29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Get up to speed</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r>
              <a:rPr lang="en-US"/>
              <a:t>Overview: A hands-on introduction</a:t>
            </a:r>
          </a:p>
        </p:txBody>
      </p:sp>
      <p:sp>
        <p:nvSpPr>
          <p:cNvPr id="14340" name="Rectangle 4"/>
          <p:cNvSpPr>
            <a:spLocks noChangeArrowheads="1"/>
          </p:cNvSpPr>
          <p:nvPr/>
        </p:nvSpPr>
        <p:spPr bwMode="auto">
          <a:xfrm>
            <a:off x="1852613" y="881063"/>
            <a:ext cx="5462587" cy="4892675"/>
          </a:xfrm>
          <a:prstGeom prst="rect">
            <a:avLst/>
          </a:prstGeom>
          <a:noFill/>
          <a:ln w="9525">
            <a:noFill/>
            <a:miter lim="800000"/>
            <a:headEnd/>
            <a:tailEnd/>
          </a:ln>
          <a:effectLst/>
        </p:spPr>
        <p:txBody>
          <a:bodyPr/>
          <a:lstStyle/>
          <a:p>
            <a:pPr>
              <a:spcBef>
                <a:spcPct val="20000"/>
              </a:spcBef>
              <a:spcAft>
                <a:spcPct val="75000"/>
              </a:spcAft>
            </a:pPr>
            <a:r>
              <a:rPr lang="en-US" sz="2400"/>
              <a:t>When you first open PowerPoint 2007, you’ll see that the user interface has changed. A new structure is in place for PowerPoint commands. </a:t>
            </a:r>
          </a:p>
          <a:p>
            <a:pPr>
              <a:spcBef>
                <a:spcPct val="20000"/>
              </a:spcBef>
              <a:spcAft>
                <a:spcPct val="75000"/>
              </a:spcAft>
            </a:pPr>
            <a:r>
              <a:rPr lang="en-US" sz="2400"/>
              <a:t>This new design will help you more easily find and use the features you need and create great presentations. </a:t>
            </a:r>
          </a:p>
          <a:p>
            <a:pPr>
              <a:spcBef>
                <a:spcPct val="20000"/>
              </a:spcBef>
              <a:spcAft>
                <a:spcPct val="75000"/>
              </a:spcAft>
            </a:pPr>
            <a:r>
              <a:rPr lang="en-US" sz="2400"/>
              <a:t>This course will give you a head start with what’s changed and why. After learning what’s new, you won’t want to turn back.  </a:t>
            </a:r>
          </a:p>
        </p:txBody>
      </p:sp>
      <p:pic>
        <p:nvPicPr>
          <p:cNvPr id="14341" name="Picture 5" descr="PowerPoint slides"/>
          <p:cNvPicPr>
            <a:picLocks noChangeAspect="1" noChangeArrowheads="1"/>
          </p:cNvPicPr>
          <p:nvPr/>
        </p:nvPicPr>
        <p:blipFill>
          <a:blip r:embed="rId3"/>
          <a:srcRect/>
          <a:stretch>
            <a:fillRect/>
          </a:stretch>
        </p:blipFill>
        <p:spPr bwMode="auto">
          <a:xfrm>
            <a:off x="342900" y="1085850"/>
            <a:ext cx="914400" cy="914400"/>
          </a:xfrm>
          <a:prstGeom prst="rect">
            <a:avLst/>
          </a:prstGeom>
          <a:noFill/>
        </p:spPr>
      </p:pic>
      <p:sp>
        <p:nvSpPr>
          <p:cNvPr id="8" name="Date Placeholder 7"/>
          <p:cNvSpPr>
            <a:spLocks noGrp="1"/>
          </p:cNvSpPr>
          <p:nvPr>
            <p:ph type="dt" sz="half" idx="10"/>
          </p:nvPr>
        </p:nvSpPr>
        <p:spPr/>
        <p:txBody>
          <a:bodyPr/>
          <a:lstStyle/>
          <a:p>
            <a:fld id="{5771C50B-D13D-4DAF-9E9F-701C89120489}" type="datetime3">
              <a:rPr lang="en-US" smtClean="0"/>
              <a:t>2 November 2007</a:t>
            </a:fld>
            <a:endParaRPr lang="en-US"/>
          </a:p>
        </p:txBody>
      </p:sp>
      <p:sp>
        <p:nvSpPr>
          <p:cNvPr id="9" name="Slide Number Placeholder 8"/>
          <p:cNvSpPr>
            <a:spLocks noGrp="1"/>
          </p:cNvSpPr>
          <p:nvPr>
            <p:ph type="sldNum" sz="quarter" idx="12"/>
          </p:nvPr>
        </p:nvSpPr>
        <p:spPr/>
        <p:txBody>
          <a:bodyPr/>
          <a:lstStyle/>
          <a:p>
            <a:fld id="{29B7AAC0-C7DB-4934-A0EA-EB5A06073D39}" type="slidenum">
              <a:rPr lang="en-US" smtClean="0"/>
              <a:pPr/>
              <a:t>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62466" name="Rectangle 2"/>
          <p:cNvSpPr>
            <a:spLocks noGrp="1" noChangeArrowheads="1"/>
          </p:cNvSpPr>
          <p:nvPr>
            <p:ph type="title"/>
          </p:nvPr>
        </p:nvSpPr>
        <p:spPr/>
        <p:txBody>
          <a:bodyPr/>
          <a:lstStyle/>
          <a:p>
            <a:r>
              <a:rPr lang="en-US"/>
              <a:t>Test 1, question 3: Answer</a:t>
            </a:r>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Double-click the name of any tab that is displayed. </a:t>
            </a:r>
          </a:p>
        </p:txBody>
      </p:sp>
      <p:sp>
        <p:nvSpPr>
          <p:cNvPr id="62468" name="Rectangle 4"/>
          <p:cNvSpPr>
            <a:spLocks noChangeArrowheads="1"/>
          </p:cNvSpPr>
          <p:nvPr/>
        </p:nvSpPr>
        <p:spPr bwMode="auto">
          <a:xfrm>
            <a:off x="238125" y="2124075"/>
            <a:ext cx="8350250" cy="1717675"/>
          </a:xfrm>
          <a:prstGeom prst="rect">
            <a:avLst/>
          </a:prstGeom>
          <a:noFill/>
          <a:ln w="9525">
            <a:noFill/>
            <a:miter lim="800000"/>
            <a:headEnd/>
            <a:tailEnd/>
          </a:ln>
          <a:effectLst/>
        </p:spPr>
        <p:txBody>
          <a:bodyPr/>
          <a:lstStyle/>
          <a:p>
            <a:pPr>
              <a:spcBef>
                <a:spcPct val="20000"/>
              </a:spcBef>
              <a:spcAft>
                <a:spcPct val="75000"/>
              </a:spcAft>
            </a:pPr>
            <a:r>
              <a:rPr lang="en-US" sz="2000"/>
              <a:t>This hides Ribbon groups. To redisplay the full Ribbon, click any tab.</a:t>
            </a:r>
          </a:p>
        </p:txBody>
      </p:sp>
      <p:sp>
        <p:nvSpPr>
          <p:cNvPr id="7" name="Date Placeholder 6"/>
          <p:cNvSpPr>
            <a:spLocks noGrp="1"/>
          </p:cNvSpPr>
          <p:nvPr>
            <p:ph type="dt" sz="half" idx="10"/>
          </p:nvPr>
        </p:nvSpPr>
        <p:spPr/>
        <p:txBody>
          <a:bodyPr/>
          <a:lstStyle/>
          <a:p>
            <a:fld id="{7BCF60D9-2CDB-4368-B574-735736F8DA82}"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30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a:t>Lesson 2</a:t>
            </a:r>
          </a:p>
        </p:txBody>
      </p:sp>
      <p:sp>
        <p:nvSpPr>
          <p:cNvPr id="64515" name="Rectangle 3"/>
          <p:cNvSpPr>
            <a:spLocks noGrp="1" noChangeArrowheads="1"/>
          </p:cNvSpPr>
          <p:nvPr>
            <p:ph type="subTitle" idx="1"/>
          </p:nvPr>
        </p:nvSpPr>
        <p:spPr/>
        <p:txBody>
          <a:bodyPr/>
          <a:lstStyle/>
          <a:p>
            <a:r>
              <a:rPr lang="en-US"/>
              <a:t>Get to work in PowerPoint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90114" name="Rectangle 2"/>
          <p:cNvSpPr>
            <a:spLocks noGrp="1" noChangeArrowheads="1"/>
          </p:cNvSpPr>
          <p:nvPr>
            <p:ph type="title"/>
          </p:nvPr>
        </p:nvSpPr>
        <p:spPr>
          <a:xfrm>
            <a:off x="211138" y="73025"/>
            <a:ext cx="8027987" cy="614363"/>
          </a:xfrm>
        </p:spPr>
        <p:txBody>
          <a:bodyPr/>
          <a:lstStyle/>
          <a:p>
            <a:r>
              <a:rPr lang="en-US"/>
              <a:t>Get to work in PowerPoint</a:t>
            </a:r>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Ready to get to work?</a:t>
            </a:r>
          </a:p>
          <a:p>
            <a:pPr>
              <a:spcBef>
                <a:spcPct val="20000"/>
              </a:spcBef>
              <a:spcAft>
                <a:spcPct val="75000"/>
              </a:spcAft>
            </a:pPr>
            <a:r>
              <a:rPr lang="en-US" sz="2000"/>
              <a:t>Here’s a primer for doing what you’re used to doing when you create a presentation.</a:t>
            </a:r>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45000"/>
              </a:spcAft>
            </a:pPr>
            <a:r>
              <a:rPr lang="en-US">
                <a:solidFill>
                  <a:srgbClr val="FFCC00"/>
                </a:solidFill>
              </a:rPr>
              <a:t>You’ll find out how to start a new presentation in PowerPoint 2007 and how to give your slides a background and set of colors.</a:t>
            </a:r>
          </a:p>
          <a:p>
            <a:pPr>
              <a:spcBef>
                <a:spcPct val="20000"/>
              </a:spcBef>
              <a:spcAft>
                <a:spcPct val="45000"/>
              </a:spcAft>
            </a:pPr>
            <a:r>
              <a:rPr lang="en-US">
                <a:solidFill>
                  <a:srgbClr val="FFCC00"/>
                </a:solidFill>
              </a:rPr>
              <a:t>You’ll also learn how to use the Ribbon tabs and tools to insert elements into the slides, style them as you want, and then set up the show and get ready to print.   </a:t>
            </a: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Person creating a presentation"/>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09137E83-9803-4520-A18A-8287525D46D4}"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32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p:txBody>
          <a:bodyPr/>
          <a:lstStyle/>
          <a:p>
            <a:r>
              <a:rPr lang="en-US"/>
              <a:t>Get up to speed</a:t>
            </a:r>
          </a:p>
        </p:txBody>
      </p:sp>
      <p:sp>
        <p:nvSpPr>
          <p:cNvPr id="204802" name="Rectangle 2"/>
          <p:cNvSpPr>
            <a:spLocks noGrp="1" noChangeArrowheads="1"/>
          </p:cNvSpPr>
          <p:nvPr>
            <p:ph type="title"/>
          </p:nvPr>
        </p:nvSpPr>
        <p:spPr>
          <a:xfrm>
            <a:off x="239713" y="63500"/>
            <a:ext cx="8904287" cy="614363"/>
          </a:xfrm>
        </p:spPr>
        <p:txBody>
          <a:bodyPr/>
          <a:lstStyle/>
          <a:p>
            <a:r>
              <a:rPr lang="en-US"/>
              <a:t>Start a new presentation</a:t>
            </a:r>
          </a:p>
        </p:txBody>
      </p:sp>
      <p:sp>
        <p:nvSpPr>
          <p:cNvPr id="20480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New presentations begin with the </a:t>
            </a:r>
            <a:r>
              <a:rPr lang="en-US" sz="2000" b="1"/>
              <a:t>Microsoft Office Button</a:t>
            </a:r>
            <a:r>
              <a:rPr lang="en-US" sz="2000"/>
              <a:t>, located at the upper left of the window.</a:t>
            </a:r>
          </a:p>
          <a:p>
            <a:pPr>
              <a:spcBef>
                <a:spcPct val="20000"/>
              </a:spcBef>
              <a:spcAft>
                <a:spcPct val="75000"/>
              </a:spcAft>
            </a:pPr>
            <a:r>
              <a:rPr lang="en-US" sz="2000"/>
              <a:t>Here’s how to start. </a:t>
            </a:r>
          </a:p>
        </p:txBody>
      </p:sp>
      <p:graphicFrame>
        <p:nvGraphicFramePr>
          <p:cNvPr id="204804" name="Object 4"/>
          <p:cNvGraphicFramePr>
            <a:graphicFrameLocks noChangeAspect="1"/>
          </p:cNvGraphicFramePr>
          <p:nvPr/>
        </p:nvGraphicFramePr>
        <p:xfrm>
          <a:off x="339725" y="4116388"/>
          <a:ext cx="269875" cy="303212"/>
        </p:xfrm>
        <a:graphic>
          <a:graphicData uri="http://schemas.openxmlformats.org/presentationml/2006/ole">
            <p:oleObj spid="_x0000_s204804" name="Visio" r:id="rId4" imgW="270231" imgH="303063" progId="Visio.Drawing.11">
              <p:embed/>
            </p:oleObj>
          </a:graphicData>
        </a:graphic>
      </p:graphicFrame>
      <p:graphicFrame>
        <p:nvGraphicFramePr>
          <p:cNvPr id="204805" name="Object 5"/>
          <p:cNvGraphicFramePr>
            <a:graphicFrameLocks noChangeAspect="1"/>
          </p:cNvGraphicFramePr>
          <p:nvPr/>
        </p:nvGraphicFramePr>
        <p:xfrm>
          <a:off x="339725" y="4564063"/>
          <a:ext cx="269875" cy="303212"/>
        </p:xfrm>
        <a:graphic>
          <a:graphicData uri="http://schemas.openxmlformats.org/presentationml/2006/ole">
            <p:oleObj spid="_x0000_s204805" name="Visio" r:id="rId5" imgW="270231" imgH="303063" progId="Visio.Drawing.11">
              <p:embed/>
            </p:oleObj>
          </a:graphicData>
        </a:graphic>
      </p:graphicFrame>
      <p:graphicFrame>
        <p:nvGraphicFramePr>
          <p:cNvPr id="204806" name="Object 6"/>
          <p:cNvGraphicFramePr>
            <a:graphicFrameLocks noChangeAspect="1"/>
          </p:cNvGraphicFramePr>
          <p:nvPr/>
        </p:nvGraphicFramePr>
        <p:xfrm>
          <a:off x="339725" y="5027613"/>
          <a:ext cx="269875" cy="303212"/>
        </p:xfrm>
        <a:graphic>
          <a:graphicData uri="http://schemas.openxmlformats.org/presentationml/2006/ole">
            <p:oleObj spid="_x0000_s204806" name="Visio" r:id="rId6" imgW="270231" imgH="303063" progId="Visio.Drawing.11">
              <p:embed/>
            </p:oleObj>
          </a:graphicData>
        </a:graphic>
      </p:graphicFrame>
      <p:sp>
        <p:nvSpPr>
          <p:cNvPr id="2048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4809" name="Rectangle 9"/>
          <p:cNvSpPr>
            <a:spLocks noChangeArrowheads="1"/>
          </p:cNvSpPr>
          <p:nvPr/>
        </p:nvSpPr>
        <p:spPr bwMode="auto">
          <a:xfrm>
            <a:off x="676275" y="4083050"/>
            <a:ext cx="5940425" cy="36671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the </a:t>
            </a:r>
            <a:r>
              <a:rPr lang="en-US" b="1">
                <a:solidFill>
                  <a:srgbClr val="FFCC00"/>
                </a:solidFill>
              </a:rPr>
              <a:t>Microsoft Office Button      </a:t>
            </a:r>
            <a:r>
              <a:rPr lang="en-US">
                <a:solidFill>
                  <a:srgbClr val="FFCC00"/>
                </a:solidFill>
              </a:rPr>
              <a:t>.</a:t>
            </a:r>
          </a:p>
        </p:txBody>
      </p:sp>
      <p:pic>
        <p:nvPicPr>
          <p:cNvPr id="204811" name="Picture 11" descr="Choices for starting a new presentation"/>
          <p:cNvPicPr>
            <a:picLocks noChangeAspect="1" noChangeArrowheads="1"/>
          </p:cNvPicPr>
          <p:nvPr>
            <p:ph sz="half" idx="1"/>
          </p:nvPr>
        </p:nvPicPr>
        <p:blipFill>
          <a:blip r:embed="rId7"/>
          <a:srcRect/>
          <a:stretch>
            <a:fillRect/>
          </a:stretch>
        </p:blipFill>
        <p:spPr>
          <a:xfrm>
            <a:off x="350838" y="949325"/>
            <a:ext cx="5651500" cy="2849563"/>
          </a:xfrm>
          <a:noFill/>
          <a:ln/>
        </p:spPr>
      </p:pic>
      <p:pic>
        <p:nvPicPr>
          <p:cNvPr id="204813" name="Picture 13" descr="Button image"/>
          <p:cNvPicPr>
            <a:picLocks noChangeAspect="1" noChangeArrowheads="1"/>
          </p:cNvPicPr>
          <p:nvPr/>
        </p:nvPicPr>
        <p:blipFill>
          <a:blip r:embed="rId8"/>
          <a:srcRect/>
          <a:stretch>
            <a:fillRect/>
          </a:stretch>
        </p:blipFill>
        <p:spPr bwMode="auto">
          <a:xfrm>
            <a:off x="4273550" y="4014788"/>
            <a:ext cx="338138" cy="338137"/>
          </a:xfrm>
          <a:prstGeom prst="rect">
            <a:avLst/>
          </a:prstGeom>
          <a:noFill/>
        </p:spPr>
      </p:pic>
      <p:sp>
        <p:nvSpPr>
          <p:cNvPr id="204814" name="Rectangle 14"/>
          <p:cNvSpPr>
            <a:spLocks noChangeArrowheads="1"/>
          </p:cNvSpPr>
          <p:nvPr/>
        </p:nvSpPr>
        <p:spPr bwMode="auto">
          <a:xfrm>
            <a:off x="657225" y="45402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a:t>
            </a:r>
            <a:r>
              <a:rPr lang="en-US" b="1">
                <a:solidFill>
                  <a:srgbClr val="FFCC00"/>
                </a:solidFill>
              </a:rPr>
              <a:t>New</a:t>
            </a:r>
            <a:r>
              <a:rPr lang="en-US">
                <a:solidFill>
                  <a:srgbClr val="FFCC00"/>
                </a:solidFill>
              </a:rPr>
              <a:t> on the menu that opens. </a:t>
            </a:r>
          </a:p>
          <a:p>
            <a:pPr>
              <a:spcBef>
                <a:spcPct val="20000"/>
              </a:spcBef>
              <a:spcAft>
                <a:spcPct val="45000"/>
              </a:spcAft>
            </a:pPr>
            <a:r>
              <a:rPr lang="en-US">
                <a:solidFill>
                  <a:srgbClr val="FFCC00"/>
                </a:solidFill>
              </a:rPr>
              <a:t>Choose an option in the </a:t>
            </a:r>
            <a:r>
              <a:rPr lang="en-US" b="1">
                <a:solidFill>
                  <a:srgbClr val="FFCC00"/>
                </a:solidFill>
              </a:rPr>
              <a:t>New Presentation</a:t>
            </a:r>
            <a:r>
              <a:rPr lang="en-US">
                <a:solidFill>
                  <a:srgbClr val="FFCC00"/>
                </a:solidFill>
              </a:rPr>
              <a:t> window. You can start with a blank slide or base the presentation on a template or existing presentation. </a:t>
            </a:r>
          </a:p>
        </p:txBody>
      </p:sp>
      <p:sp>
        <p:nvSpPr>
          <p:cNvPr id="14" name="Date Placeholder 13"/>
          <p:cNvSpPr>
            <a:spLocks noGrp="1"/>
          </p:cNvSpPr>
          <p:nvPr>
            <p:ph type="dt" sz="half" idx="10"/>
          </p:nvPr>
        </p:nvSpPr>
        <p:spPr/>
        <p:txBody>
          <a:bodyPr/>
          <a:lstStyle/>
          <a:p>
            <a:fld id="{F263EA72-4BCE-425C-9C3D-FDB3F1B6F752}" type="datetime3">
              <a:rPr lang="en-US" smtClean="0"/>
              <a:t>2 November 2007</a:t>
            </a:fld>
            <a:endParaRPr lang="en-US"/>
          </a:p>
        </p:txBody>
      </p:sp>
      <p:sp>
        <p:nvSpPr>
          <p:cNvPr id="15" name="Slide Number Placeholder 14"/>
          <p:cNvSpPr>
            <a:spLocks noGrp="1"/>
          </p:cNvSpPr>
          <p:nvPr>
            <p:ph type="sldNum" sz="quarter" idx="12"/>
          </p:nvPr>
        </p:nvSpPr>
        <p:spPr/>
        <p:txBody>
          <a:bodyPr/>
          <a:lstStyle/>
          <a:p>
            <a:fld id="{29B7AAC0-C7DB-4934-A0EA-EB5A06073D39}" type="slidenum">
              <a:rPr lang="en-US" smtClean="0"/>
              <a:pPr/>
              <a:t>33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4811"/>
                                        </p:tgtEl>
                                        <p:attrNameLst>
                                          <p:attrName>style.visibility</p:attrName>
                                        </p:attrNameLst>
                                      </p:cBhvr>
                                      <p:to>
                                        <p:strVal val="visible"/>
                                      </p:to>
                                    </p:set>
                                    <p:animEffect transition="in" filter="slide(fromTop)">
                                      <p:cBhvr>
                                        <p:cTn id="7" dur="500"/>
                                        <p:tgtEl>
                                          <p:spTgt spid="2048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slide(fromTop)">
                                      <p:cBhvr>
                                        <p:cTn id="12" dur="500"/>
                                        <p:tgtEl>
                                          <p:spTgt spid="2048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4803">
                                            <p:txEl>
                                              <p:pRg st="1" end="1"/>
                                            </p:txEl>
                                          </p:spTgt>
                                        </p:tgtEl>
                                        <p:attrNameLst>
                                          <p:attrName>style.visibility</p:attrName>
                                        </p:attrNameLst>
                                      </p:cBhvr>
                                      <p:to>
                                        <p:strVal val="visible"/>
                                      </p:to>
                                    </p:set>
                                    <p:animEffect transition="in" filter="slide(fromTop)">
                                      <p:cBhvr>
                                        <p:cTn id="17" dur="500"/>
                                        <p:tgtEl>
                                          <p:spTgt spid="2048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4804"/>
                                        </p:tgtEl>
                                        <p:attrNameLst>
                                          <p:attrName>style.visibility</p:attrName>
                                        </p:attrNameLst>
                                      </p:cBhvr>
                                      <p:to>
                                        <p:strVal val="visible"/>
                                      </p:to>
                                    </p:set>
                                    <p:animEffect transition="in" filter="dissolve">
                                      <p:cBhvr>
                                        <p:cTn id="22" dur="500"/>
                                        <p:tgtEl>
                                          <p:spTgt spid="20480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04805"/>
                                        </p:tgtEl>
                                        <p:attrNameLst>
                                          <p:attrName>style.visibility</p:attrName>
                                        </p:attrNameLst>
                                      </p:cBhvr>
                                      <p:to>
                                        <p:strVal val="visible"/>
                                      </p:to>
                                    </p:set>
                                    <p:animEffect transition="in" filter="dissolve">
                                      <p:cBhvr>
                                        <p:cTn id="26" dur="500"/>
                                        <p:tgtEl>
                                          <p:spTgt spid="204805"/>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04806"/>
                                        </p:tgtEl>
                                        <p:attrNameLst>
                                          <p:attrName>style.visibility</p:attrName>
                                        </p:attrNameLst>
                                      </p:cBhvr>
                                      <p:to>
                                        <p:strVal val="visible"/>
                                      </p:to>
                                    </p:set>
                                    <p:animEffect transition="in" filter="dissolve">
                                      <p:cBhvr>
                                        <p:cTn id="30" dur="500"/>
                                        <p:tgtEl>
                                          <p:spTgt spid="20480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04809">
                                            <p:txEl>
                                              <p:pRg st="0" end="0"/>
                                            </p:txEl>
                                          </p:spTgt>
                                        </p:tgtEl>
                                        <p:attrNameLst>
                                          <p:attrName>style.visibility</p:attrName>
                                        </p:attrNameLst>
                                      </p:cBhvr>
                                      <p:to>
                                        <p:strVal val="visible"/>
                                      </p:to>
                                    </p:set>
                                    <p:animEffect transition="in" filter="checkerboard(across)">
                                      <p:cBhvr>
                                        <p:cTn id="35" dur="500"/>
                                        <p:tgtEl>
                                          <p:spTgt spid="204809">
                                            <p:txEl>
                                              <p:pRg st="0" end="0"/>
                                            </p:txEl>
                                          </p:spTgt>
                                        </p:tgtEl>
                                      </p:cBhvr>
                                    </p:animEffec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204813"/>
                                        </p:tgtEl>
                                        <p:attrNameLst>
                                          <p:attrName>style.visibility</p:attrName>
                                        </p:attrNameLst>
                                      </p:cBhvr>
                                      <p:to>
                                        <p:strVal val="visible"/>
                                      </p:to>
                                    </p:set>
                                    <p:animEffect transition="in" filter="dissolve">
                                      <p:cBhvr>
                                        <p:cTn id="39" dur="500"/>
                                        <p:tgtEl>
                                          <p:spTgt spid="204813"/>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04814">
                                            <p:txEl>
                                              <p:pRg st="0" end="0"/>
                                            </p:txEl>
                                          </p:spTgt>
                                        </p:tgtEl>
                                        <p:attrNameLst>
                                          <p:attrName>style.visibility</p:attrName>
                                        </p:attrNameLst>
                                      </p:cBhvr>
                                      <p:to>
                                        <p:strVal val="visible"/>
                                      </p:to>
                                    </p:set>
                                    <p:animEffect transition="in" filter="checkerboard(across)">
                                      <p:cBhvr>
                                        <p:cTn id="44" dur="500"/>
                                        <p:tgtEl>
                                          <p:spTgt spid="20481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04814">
                                            <p:txEl>
                                              <p:pRg st="1" end="1"/>
                                            </p:txEl>
                                          </p:spTgt>
                                        </p:tgtEl>
                                        <p:attrNameLst>
                                          <p:attrName>style.visibility</p:attrName>
                                        </p:attrNameLst>
                                      </p:cBhvr>
                                      <p:to>
                                        <p:strVal val="visible"/>
                                      </p:to>
                                    </p:set>
                                    <p:animEffect transition="in" filter="checkerboard(across)">
                                      <p:cBhvr>
                                        <p:cTn id="49" dur="500"/>
                                        <p:tgtEl>
                                          <p:spTgt spid="2048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P spid="204809" grpId="0" build="p" autoUpdateAnimBg="0"/>
      <p:bldP spid="20481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08898" name="Rectangle 2"/>
          <p:cNvSpPr>
            <a:spLocks noGrp="1" noChangeArrowheads="1"/>
          </p:cNvSpPr>
          <p:nvPr>
            <p:ph type="title"/>
          </p:nvPr>
        </p:nvSpPr>
        <p:spPr>
          <a:xfrm>
            <a:off x="211138" y="73025"/>
            <a:ext cx="8027987" cy="614363"/>
          </a:xfrm>
        </p:spPr>
        <p:txBody>
          <a:bodyPr/>
          <a:lstStyle/>
          <a:p>
            <a:r>
              <a:rPr lang="en-US"/>
              <a:t>Choose a theme</a:t>
            </a:r>
          </a:p>
        </p:txBody>
      </p:sp>
      <p:sp>
        <p:nvSpPr>
          <p:cNvPr id="20889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A </a:t>
            </a:r>
            <a:r>
              <a:rPr lang="en-US" sz="2000" b="1"/>
              <a:t>theme</a:t>
            </a:r>
            <a:r>
              <a:rPr lang="en-US" sz="2000"/>
              <a:t> supplies the look and feel of the presentation design.</a:t>
            </a:r>
          </a:p>
          <a:p>
            <a:pPr>
              <a:spcBef>
                <a:spcPct val="20000"/>
              </a:spcBef>
              <a:spcAft>
                <a:spcPct val="75000"/>
              </a:spcAft>
            </a:pPr>
            <a:r>
              <a:rPr lang="en-US" sz="2000"/>
              <a:t>Choose a theme for the presentation right at the start, so you can see how all your content will look. </a:t>
            </a:r>
          </a:p>
        </p:txBody>
      </p:sp>
      <p:sp>
        <p:nvSpPr>
          <p:cNvPr id="208901" name="Rectangle 5"/>
          <p:cNvSpPr>
            <a:spLocks noChangeArrowheads="1"/>
          </p:cNvSpPr>
          <p:nvPr/>
        </p:nvSpPr>
        <p:spPr bwMode="auto">
          <a:xfrm>
            <a:off x="277813" y="3994150"/>
            <a:ext cx="5926137" cy="12414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a:t>
            </a:r>
            <a:r>
              <a:rPr lang="en-US" b="1">
                <a:solidFill>
                  <a:srgbClr val="FFCC00"/>
                </a:solidFill>
              </a:rPr>
              <a:t>Design</a:t>
            </a:r>
            <a:r>
              <a:rPr lang="en-US">
                <a:solidFill>
                  <a:srgbClr val="FFCC00"/>
                </a:solidFill>
              </a:rPr>
              <a:t> tab is the place to go for themes. </a:t>
            </a:r>
          </a:p>
          <a:p>
            <a:pPr>
              <a:spcBef>
                <a:spcPct val="20000"/>
              </a:spcBef>
              <a:spcAft>
                <a:spcPct val="75000"/>
              </a:spcAft>
            </a:pPr>
            <a:r>
              <a:rPr lang="en-US">
                <a:solidFill>
                  <a:srgbClr val="FFCC00"/>
                </a:solidFill>
              </a:rPr>
              <a:t>A gallery appears there under </a:t>
            </a:r>
            <a:r>
              <a:rPr lang="en-US" b="1">
                <a:solidFill>
                  <a:srgbClr val="FFCC00"/>
                </a:solidFill>
              </a:rPr>
              <a:t>Themes</a:t>
            </a:r>
            <a:r>
              <a:rPr lang="en-US">
                <a:solidFill>
                  <a:srgbClr val="FFCC00"/>
                </a:solidFill>
              </a:rPr>
              <a:t>. Each theme has a name, which shows in the ScreenTip.</a:t>
            </a:r>
          </a:p>
        </p:txBody>
      </p:sp>
      <p:sp>
        <p:nvSpPr>
          <p:cNvPr id="2089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08904" name="Picture 8" descr="Design tab showing theme choices"/>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4096B103-C969-48C9-8A63-2E59E576F0A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34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slide(fromTop)">
                                      <p:cBhvr>
                                        <p:cTn id="7" dur="500"/>
                                        <p:tgtEl>
                                          <p:spTgt spid="20890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08899">
                                            <p:txEl>
                                              <p:pRg st="0" end="0"/>
                                            </p:txEl>
                                          </p:spTgt>
                                        </p:tgtEl>
                                        <p:attrNameLst>
                                          <p:attrName>style.visibility</p:attrName>
                                        </p:attrNameLst>
                                      </p:cBhvr>
                                      <p:to>
                                        <p:strVal val="visible"/>
                                      </p:to>
                                    </p:set>
                                    <p:animEffect transition="in" filter="slide(fromTop)">
                                      <p:cBhvr>
                                        <p:cTn id="12" dur="500"/>
                                        <p:tgtEl>
                                          <p:spTgt spid="2088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8899">
                                            <p:txEl>
                                              <p:pRg st="1" end="1"/>
                                            </p:txEl>
                                          </p:spTgt>
                                        </p:tgtEl>
                                        <p:attrNameLst>
                                          <p:attrName>style.visibility</p:attrName>
                                        </p:attrNameLst>
                                      </p:cBhvr>
                                      <p:to>
                                        <p:strVal val="visible"/>
                                      </p:to>
                                    </p:set>
                                    <p:animEffect transition="in" filter="slide(fromTop)">
                                      <p:cBhvr>
                                        <p:cTn id="17" dur="500"/>
                                        <p:tgtEl>
                                          <p:spTgt spid="2088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8901">
                                            <p:txEl>
                                              <p:pRg st="0" end="0"/>
                                            </p:txEl>
                                          </p:spTgt>
                                        </p:tgtEl>
                                        <p:attrNameLst>
                                          <p:attrName>style.visibility</p:attrName>
                                        </p:attrNameLst>
                                      </p:cBhvr>
                                      <p:to>
                                        <p:strVal val="visible"/>
                                      </p:to>
                                    </p:set>
                                    <p:animEffect transition="in" filter="slide(fromLeft)">
                                      <p:cBhvr>
                                        <p:cTn id="22" dur="500"/>
                                        <p:tgtEl>
                                          <p:spTgt spid="2089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8901">
                                            <p:txEl>
                                              <p:pRg st="1" end="1"/>
                                            </p:txEl>
                                          </p:spTgt>
                                        </p:tgtEl>
                                        <p:attrNameLst>
                                          <p:attrName>style.visibility</p:attrName>
                                        </p:attrNameLst>
                                      </p:cBhvr>
                                      <p:to>
                                        <p:strVal val="visible"/>
                                      </p:to>
                                    </p:set>
                                    <p:animEffect transition="in" filter="slide(fromLeft)">
                                      <p:cBhvr>
                                        <p:cTn id="27" dur="500"/>
                                        <p:tgtEl>
                                          <p:spTgt spid="2089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P spid="20890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Get up to speed</a:t>
            </a:r>
          </a:p>
        </p:txBody>
      </p:sp>
      <p:sp>
        <p:nvSpPr>
          <p:cNvPr id="210946" name="Rectangle 2"/>
          <p:cNvSpPr>
            <a:spLocks noGrp="1" noChangeArrowheads="1"/>
          </p:cNvSpPr>
          <p:nvPr>
            <p:ph type="title"/>
          </p:nvPr>
        </p:nvSpPr>
        <p:spPr>
          <a:xfrm>
            <a:off x="211138" y="73025"/>
            <a:ext cx="8027987" cy="614363"/>
          </a:xfrm>
        </p:spPr>
        <p:txBody>
          <a:bodyPr/>
          <a:lstStyle/>
          <a:p>
            <a:r>
              <a:rPr lang="en-US"/>
              <a:t>Choose a theme</a:t>
            </a:r>
          </a:p>
        </p:txBody>
      </p:sp>
      <p:sp>
        <p:nvSpPr>
          <p:cNvPr id="210947" name="Rectangle 3"/>
          <p:cNvSpPr>
            <a:spLocks noChangeArrowheads="1"/>
          </p:cNvSpPr>
          <p:nvPr/>
        </p:nvSpPr>
        <p:spPr bwMode="auto">
          <a:xfrm>
            <a:off x="6119813" y="854075"/>
            <a:ext cx="2744787" cy="1376363"/>
          </a:xfrm>
          <a:prstGeom prst="rect">
            <a:avLst/>
          </a:prstGeom>
          <a:noFill/>
          <a:ln w="9525">
            <a:noFill/>
            <a:miter lim="800000"/>
            <a:headEnd/>
            <a:tailEnd/>
          </a:ln>
          <a:effectLst/>
        </p:spPr>
        <p:txBody>
          <a:bodyPr/>
          <a:lstStyle/>
          <a:p>
            <a:pPr>
              <a:spcBef>
                <a:spcPct val="20000"/>
              </a:spcBef>
              <a:spcAft>
                <a:spcPct val="75000"/>
              </a:spcAft>
            </a:pPr>
            <a:r>
              <a:rPr lang="en-US" sz="2000"/>
              <a:t>You can see a preview of how your theme will look, before you apply it.</a:t>
            </a:r>
          </a:p>
        </p:txBody>
      </p:sp>
      <p:sp>
        <p:nvSpPr>
          <p:cNvPr id="21094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10950" name="Picture 6" descr="Design tab showing theme choices"/>
          <p:cNvPicPr>
            <a:picLocks noChangeAspect="1" noChangeArrowheads="1"/>
          </p:cNvPicPr>
          <p:nvPr>
            <p:ph sz="half" idx="1"/>
          </p:nvPr>
        </p:nvPicPr>
        <p:blipFill>
          <a:blip r:embed="rId4"/>
          <a:srcRect/>
          <a:stretch>
            <a:fillRect/>
          </a:stretch>
        </p:blipFill>
        <p:spPr>
          <a:xfrm>
            <a:off x="339725" y="947738"/>
            <a:ext cx="5662613" cy="2854325"/>
          </a:xfrm>
          <a:noFill/>
          <a:ln/>
        </p:spPr>
      </p:pic>
      <p:graphicFrame>
        <p:nvGraphicFramePr>
          <p:cNvPr id="210951" name="Object 7"/>
          <p:cNvGraphicFramePr>
            <a:graphicFrameLocks noChangeAspect="1"/>
          </p:cNvGraphicFramePr>
          <p:nvPr/>
        </p:nvGraphicFramePr>
        <p:xfrm>
          <a:off x="339725" y="4097338"/>
          <a:ext cx="269875" cy="303212"/>
        </p:xfrm>
        <a:graphic>
          <a:graphicData uri="http://schemas.openxmlformats.org/presentationml/2006/ole">
            <p:oleObj spid="_x0000_s210951" name="Visio" r:id="rId5" imgW="270231" imgH="303063" progId="Visio.Drawing.11">
              <p:embed/>
            </p:oleObj>
          </a:graphicData>
        </a:graphic>
      </p:graphicFrame>
      <p:graphicFrame>
        <p:nvGraphicFramePr>
          <p:cNvPr id="210952" name="Object 8"/>
          <p:cNvGraphicFramePr>
            <a:graphicFrameLocks noChangeAspect="1"/>
          </p:cNvGraphicFramePr>
          <p:nvPr/>
        </p:nvGraphicFramePr>
        <p:xfrm>
          <a:off x="339725" y="4811713"/>
          <a:ext cx="269875" cy="303212"/>
        </p:xfrm>
        <a:graphic>
          <a:graphicData uri="http://schemas.openxmlformats.org/presentationml/2006/ole">
            <p:oleObj spid="_x0000_s210952" name="Visio" r:id="rId6" imgW="270231" imgH="303063" progId="Visio.Drawing.11">
              <p:embed/>
            </p:oleObj>
          </a:graphicData>
        </a:graphic>
      </p:graphicFrame>
      <p:graphicFrame>
        <p:nvGraphicFramePr>
          <p:cNvPr id="210953" name="Object 9"/>
          <p:cNvGraphicFramePr>
            <a:graphicFrameLocks noChangeAspect="1"/>
          </p:cNvGraphicFramePr>
          <p:nvPr/>
        </p:nvGraphicFramePr>
        <p:xfrm>
          <a:off x="339725" y="5275263"/>
          <a:ext cx="269875" cy="303212"/>
        </p:xfrm>
        <a:graphic>
          <a:graphicData uri="http://schemas.openxmlformats.org/presentationml/2006/ole">
            <p:oleObj spid="_x0000_s210953" name="Visio" r:id="rId7" imgW="270231" imgH="303063" progId="Visio.Drawing.11">
              <p:embed/>
            </p:oleObj>
          </a:graphicData>
        </a:graphic>
      </p:graphicFrame>
      <p:sp>
        <p:nvSpPr>
          <p:cNvPr id="210954" name="Rectangle 10"/>
          <p:cNvSpPr>
            <a:spLocks noChangeArrowheads="1"/>
          </p:cNvSpPr>
          <p:nvPr/>
        </p:nvSpPr>
        <p:spPr bwMode="auto">
          <a:xfrm>
            <a:off x="676275" y="4064000"/>
            <a:ext cx="5940425" cy="182403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Rest the pointer over a theme thumbnail (the one shown is called </a:t>
            </a:r>
            <a:r>
              <a:rPr lang="en-US" b="1">
                <a:solidFill>
                  <a:srgbClr val="FFCC00"/>
                </a:solidFill>
              </a:rPr>
              <a:t>Flow</a:t>
            </a:r>
            <a:r>
              <a:rPr lang="en-US">
                <a:solidFill>
                  <a:srgbClr val="FFCC00"/>
                </a:solidFill>
              </a:rPr>
              <a:t>).</a:t>
            </a:r>
          </a:p>
          <a:p>
            <a:pPr>
              <a:spcBef>
                <a:spcPct val="20000"/>
              </a:spcBef>
              <a:spcAft>
                <a:spcPct val="45000"/>
              </a:spcAft>
            </a:pPr>
            <a:r>
              <a:rPr lang="en-US">
                <a:solidFill>
                  <a:srgbClr val="FFCC00"/>
                </a:solidFill>
              </a:rPr>
              <a:t>The temporary preview appears on the slide. </a:t>
            </a:r>
          </a:p>
          <a:p>
            <a:pPr>
              <a:spcBef>
                <a:spcPct val="20000"/>
              </a:spcBef>
              <a:spcAft>
                <a:spcPct val="45000"/>
              </a:spcAft>
            </a:pPr>
            <a:r>
              <a:rPr lang="en-US">
                <a:solidFill>
                  <a:srgbClr val="FFCC00"/>
                </a:solidFill>
              </a:rPr>
              <a:t>You can click the </a:t>
            </a:r>
            <a:r>
              <a:rPr lang="en-US" b="1">
                <a:solidFill>
                  <a:srgbClr val="FFCC00"/>
                </a:solidFill>
              </a:rPr>
              <a:t>More</a:t>
            </a:r>
            <a:r>
              <a:rPr lang="en-US">
                <a:solidFill>
                  <a:srgbClr val="FFCC00"/>
                </a:solidFill>
              </a:rPr>
              <a:t> arrow to the right of the </a:t>
            </a:r>
            <a:r>
              <a:rPr lang="en-US" b="1">
                <a:solidFill>
                  <a:srgbClr val="FFCC00"/>
                </a:solidFill>
              </a:rPr>
              <a:t>Themes</a:t>
            </a:r>
            <a:r>
              <a:rPr lang="en-US">
                <a:solidFill>
                  <a:srgbClr val="FFCC00"/>
                </a:solidFill>
              </a:rPr>
              <a:t> group to get more choices and information. </a:t>
            </a:r>
          </a:p>
        </p:txBody>
      </p:sp>
      <p:sp>
        <p:nvSpPr>
          <p:cNvPr id="210955" name="Rectangle 11"/>
          <p:cNvSpPr>
            <a:spLocks noChangeArrowheads="1"/>
          </p:cNvSpPr>
          <p:nvPr/>
        </p:nvSpPr>
        <p:spPr bwMode="auto">
          <a:xfrm>
            <a:off x="6119813" y="2282825"/>
            <a:ext cx="2744787" cy="1558925"/>
          </a:xfrm>
          <a:prstGeom prst="rect">
            <a:avLst/>
          </a:prstGeom>
          <a:noFill/>
          <a:ln w="9525">
            <a:noFill/>
            <a:miter lim="800000"/>
            <a:headEnd/>
            <a:tailEnd/>
          </a:ln>
          <a:effectLst/>
        </p:spPr>
        <p:txBody>
          <a:bodyPr/>
          <a:lstStyle/>
          <a:p>
            <a:pPr>
              <a:spcBef>
                <a:spcPct val="20000"/>
              </a:spcBef>
              <a:spcAft>
                <a:spcPct val="75000"/>
              </a:spcAft>
            </a:pPr>
            <a:r>
              <a:rPr lang="en-US" sz="2000"/>
              <a:t>Seeing the effect before you apply it saves you the step of undoing it if you don’t like it. </a:t>
            </a:r>
          </a:p>
        </p:txBody>
      </p:sp>
      <p:sp>
        <p:nvSpPr>
          <p:cNvPr id="13" name="Date Placeholder 12"/>
          <p:cNvSpPr>
            <a:spLocks noGrp="1"/>
          </p:cNvSpPr>
          <p:nvPr>
            <p:ph type="dt" sz="half" idx="10"/>
          </p:nvPr>
        </p:nvSpPr>
        <p:spPr/>
        <p:txBody>
          <a:bodyPr/>
          <a:lstStyle/>
          <a:p>
            <a:fld id="{D4F02E56-1D1D-4A42-96B2-B23C77CDC1AA}"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29B7AAC0-C7DB-4934-A0EA-EB5A06073D39}" type="slidenum">
              <a:rPr lang="en-US" smtClean="0"/>
              <a:pPr/>
              <a:t>35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slide(fromTop)">
                                      <p:cBhvr>
                                        <p:cTn id="7" dur="500"/>
                                        <p:tgtEl>
                                          <p:spTgt spid="210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0955">
                                            <p:txEl>
                                              <p:pRg st="0" end="0"/>
                                            </p:txEl>
                                          </p:spTgt>
                                        </p:tgtEl>
                                        <p:attrNameLst>
                                          <p:attrName>style.visibility</p:attrName>
                                        </p:attrNameLst>
                                      </p:cBhvr>
                                      <p:to>
                                        <p:strVal val="visible"/>
                                      </p:to>
                                    </p:set>
                                    <p:animEffect transition="in" filter="slide(fromTop)">
                                      <p:cBhvr>
                                        <p:cTn id="12" dur="500"/>
                                        <p:tgtEl>
                                          <p:spTgt spid="2109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0951"/>
                                        </p:tgtEl>
                                        <p:attrNameLst>
                                          <p:attrName>style.visibility</p:attrName>
                                        </p:attrNameLst>
                                      </p:cBhvr>
                                      <p:to>
                                        <p:strVal val="visible"/>
                                      </p:to>
                                    </p:set>
                                    <p:animEffect transition="in" filter="dissolve">
                                      <p:cBhvr>
                                        <p:cTn id="17" dur="500"/>
                                        <p:tgtEl>
                                          <p:spTgt spid="210951"/>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10952"/>
                                        </p:tgtEl>
                                        <p:attrNameLst>
                                          <p:attrName>style.visibility</p:attrName>
                                        </p:attrNameLst>
                                      </p:cBhvr>
                                      <p:to>
                                        <p:strVal val="visible"/>
                                      </p:to>
                                    </p:set>
                                    <p:animEffect transition="in" filter="dissolve">
                                      <p:cBhvr>
                                        <p:cTn id="21" dur="500"/>
                                        <p:tgtEl>
                                          <p:spTgt spid="210952"/>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10953"/>
                                        </p:tgtEl>
                                        <p:attrNameLst>
                                          <p:attrName>style.visibility</p:attrName>
                                        </p:attrNameLst>
                                      </p:cBhvr>
                                      <p:to>
                                        <p:strVal val="visible"/>
                                      </p:to>
                                    </p:set>
                                    <p:animEffect transition="in" filter="dissolve">
                                      <p:cBhvr>
                                        <p:cTn id="25" dur="500"/>
                                        <p:tgtEl>
                                          <p:spTgt spid="2109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0954">
                                            <p:txEl>
                                              <p:pRg st="0" end="0"/>
                                            </p:txEl>
                                          </p:spTgt>
                                        </p:tgtEl>
                                        <p:attrNameLst>
                                          <p:attrName>style.visibility</p:attrName>
                                        </p:attrNameLst>
                                      </p:cBhvr>
                                      <p:to>
                                        <p:strVal val="visible"/>
                                      </p:to>
                                    </p:set>
                                    <p:animEffect transition="in" filter="checkerboard(across)">
                                      <p:cBhvr>
                                        <p:cTn id="30" dur="500"/>
                                        <p:tgtEl>
                                          <p:spTgt spid="21095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0954">
                                            <p:txEl>
                                              <p:pRg st="1" end="1"/>
                                            </p:txEl>
                                          </p:spTgt>
                                        </p:tgtEl>
                                        <p:attrNameLst>
                                          <p:attrName>style.visibility</p:attrName>
                                        </p:attrNameLst>
                                      </p:cBhvr>
                                      <p:to>
                                        <p:strVal val="visible"/>
                                      </p:to>
                                    </p:set>
                                    <p:animEffect transition="in" filter="checkerboard(across)">
                                      <p:cBhvr>
                                        <p:cTn id="35" dur="500"/>
                                        <p:tgtEl>
                                          <p:spTgt spid="21095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0954">
                                            <p:txEl>
                                              <p:pRg st="2" end="2"/>
                                            </p:txEl>
                                          </p:spTgt>
                                        </p:tgtEl>
                                        <p:attrNameLst>
                                          <p:attrName>style.visibility</p:attrName>
                                        </p:attrNameLst>
                                      </p:cBhvr>
                                      <p:to>
                                        <p:strVal val="visible"/>
                                      </p:to>
                                    </p:set>
                                    <p:animEffect transition="in" filter="checkerboard(across)">
                                      <p:cBhvr>
                                        <p:cTn id="40" dur="500"/>
                                        <p:tgtEl>
                                          <p:spTgt spid="2109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advAuto="0"/>
      <p:bldP spid="210954" grpId="0" build="p" autoUpdateAnimBg="0"/>
      <p:bldP spid="2109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12994" name="Rectangle 2"/>
          <p:cNvSpPr>
            <a:spLocks noGrp="1" noChangeArrowheads="1"/>
          </p:cNvSpPr>
          <p:nvPr>
            <p:ph type="title"/>
          </p:nvPr>
        </p:nvSpPr>
        <p:spPr>
          <a:xfrm>
            <a:off x="239713" y="63500"/>
            <a:ext cx="8904287" cy="614363"/>
          </a:xfrm>
        </p:spPr>
        <p:txBody>
          <a:bodyPr/>
          <a:lstStyle/>
          <a:p>
            <a:r>
              <a:rPr lang="en-US"/>
              <a:t>Tailor the theme</a:t>
            </a:r>
          </a:p>
        </p:txBody>
      </p:sp>
      <p:sp>
        <p:nvSpPr>
          <p:cNvPr id="21299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The theme you choose is a complete design.</a:t>
            </a:r>
          </a:p>
          <a:p>
            <a:pPr>
              <a:spcBef>
                <a:spcPct val="20000"/>
              </a:spcBef>
              <a:spcAft>
                <a:spcPct val="75000"/>
              </a:spcAft>
            </a:pPr>
            <a:r>
              <a:rPr lang="en-US" sz="2000"/>
              <a:t>But where’s the fun if you can’t do some tweaking? </a:t>
            </a:r>
          </a:p>
        </p:txBody>
      </p:sp>
      <p:sp>
        <p:nvSpPr>
          <p:cNvPr id="2129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3002" name="Rectangle 10"/>
          <p:cNvSpPr>
            <a:spLocks noChangeArrowheads="1"/>
          </p:cNvSpPr>
          <p:nvPr/>
        </p:nvSpPr>
        <p:spPr bwMode="auto">
          <a:xfrm>
            <a:off x="277813" y="3994150"/>
            <a:ext cx="5926137" cy="15986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a:t>
            </a:r>
            <a:r>
              <a:rPr lang="en-US" b="1">
                <a:solidFill>
                  <a:srgbClr val="FFCC00"/>
                </a:solidFill>
              </a:rPr>
              <a:t>Design</a:t>
            </a:r>
            <a:r>
              <a:rPr lang="en-US">
                <a:solidFill>
                  <a:srgbClr val="FFCC00"/>
                </a:solidFill>
              </a:rPr>
              <a:t> tab has other galleries in case you want to modify the theme.</a:t>
            </a:r>
          </a:p>
          <a:p>
            <a:pPr>
              <a:spcBef>
                <a:spcPct val="20000"/>
              </a:spcBef>
              <a:spcAft>
                <a:spcPct val="75000"/>
              </a:spcAft>
            </a:pPr>
            <a:r>
              <a:rPr lang="en-US">
                <a:solidFill>
                  <a:srgbClr val="FFCC00"/>
                </a:solidFill>
              </a:rPr>
              <a:t>Each provides a preview on the slide as you rest the mouse pointer over gallery choices.  </a:t>
            </a:r>
          </a:p>
        </p:txBody>
      </p:sp>
      <p:pic>
        <p:nvPicPr>
          <p:cNvPr id="213003" name="Picture 11" descr="Background Styles gallery on Design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3B4B8437-19A9-4477-AAF0-A4015AF5CB4E}"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36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3003"/>
                                        </p:tgtEl>
                                        <p:attrNameLst>
                                          <p:attrName>style.visibility</p:attrName>
                                        </p:attrNameLst>
                                      </p:cBhvr>
                                      <p:to>
                                        <p:strVal val="visible"/>
                                      </p:to>
                                    </p:set>
                                    <p:animEffect transition="in" filter="slide(fromTop)">
                                      <p:cBhvr>
                                        <p:cTn id="7" dur="500"/>
                                        <p:tgtEl>
                                          <p:spTgt spid="2130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slide(fromTop)">
                                      <p:cBhvr>
                                        <p:cTn id="12" dur="500"/>
                                        <p:tgtEl>
                                          <p:spTgt spid="212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slide(fromTop)">
                                      <p:cBhvr>
                                        <p:cTn id="17" dur="500"/>
                                        <p:tgtEl>
                                          <p:spTgt spid="2129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3002">
                                            <p:txEl>
                                              <p:pRg st="0" end="0"/>
                                            </p:txEl>
                                          </p:spTgt>
                                        </p:tgtEl>
                                        <p:attrNameLst>
                                          <p:attrName>style.visibility</p:attrName>
                                        </p:attrNameLst>
                                      </p:cBhvr>
                                      <p:to>
                                        <p:strVal val="visible"/>
                                      </p:to>
                                    </p:set>
                                    <p:animEffect transition="in" filter="slide(fromLeft)">
                                      <p:cBhvr>
                                        <p:cTn id="22" dur="500"/>
                                        <p:tgtEl>
                                          <p:spTgt spid="21300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13002">
                                            <p:txEl>
                                              <p:pRg st="1" end="1"/>
                                            </p:txEl>
                                          </p:spTgt>
                                        </p:tgtEl>
                                        <p:attrNameLst>
                                          <p:attrName>style.visibility</p:attrName>
                                        </p:attrNameLst>
                                      </p:cBhvr>
                                      <p:to>
                                        <p:strVal val="visible"/>
                                      </p:to>
                                    </p:set>
                                    <p:animEffect transition="in" filter="slide(fromLeft)">
                                      <p:cBhvr>
                                        <p:cTn id="27" dur="500"/>
                                        <p:tgtEl>
                                          <p:spTgt spid="2130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P spid="213002"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17090" name="Rectangle 2"/>
          <p:cNvSpPr>
            <a:spLocks noGrp="1" noChangeArrowheads="1"/>
          </p:cNvSpPr>
          <p:nvPr>
            <p:ph type="title"/>
          </p:nvPr>
        </p:nvSpPr>
        <p:spPr>
          <a:xfrm>
            <a:off x="239713" y="63500"/>
            <a:ext cx="8904287" cy="614363"/>
          </a:xfrm>
        </p:spPr>
        <p:txBody>
          <a:bodyPr/>
          <a:lstStyle/>
          <a:p>
            <a:r>
              <a:rPr lang="en-US"/>
              <a:t>Tailor the theme</a:t>
            </a:r>
          </a:p>
        </p:txBody>
      </p:sp>
      <p:sp>
        <p:nvSpPr>
          <p:cNvPr id="2170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Here’s how to tweak the theme. </a:t>
            </a:r>
          </a:p>
        </p:txBody>
      </p:sp>
      <p:graphicFrame>
        <p:nvGraphicFramePr>
          <p:cNvPr id="217092" name="Object 4"/>
          <p:cNvGraphicFramePr>
            <a:graphicFrameLocks noChangeAspect="1"/>
          </p:cNvGraphicFramePr>
          <p:nvPr/>
        </p:nvGraphicFramePr>
        <p:xfrm>
          <a:off x="339725" y="4116388"/>
          <a:ext cx="269875" cy="303212"/>
        </p:xfrm>
        <a:graphic>
          <a:graphicData uri="http://schemas.openxmlformats.org/presentationml/2006/ole">
            <p:oleObj spid="_x0000_s217092" name="Visio" r:id="rId4" imgW="270231" imgH="303063" progId="Visio.Drawing.11">
              <p:embed/>
            </p:oleObj>
          </a:graphicData>
        </a:graphic>
      </p:graphicFrame>
      <p:graphicFrame>
        <p:nvGraphicFramePr>
          <p:cNvPr id="217093" name="Object 5"/>
          <p:cNvGraphicFramePr>
            <a:graphicFrameLocks noChangeAspect="1"/>
          </p:cNvGraphicFramePr>
          <p:nvPr/>
        </p:nvGraphicFramePr>
        <p:xfrm>
          <a:off x="339725" y="4849813"/>
          <a:ext cx="269875" cy="303212"/>
        </p:xfrm>
        <a:graphic>
          <a:graphicData uri="http://schemas.openxmlformats.org/presentationml/2006/ole">
            <p:oleObj spid="_x0000_s217093" name="Visio" r:id="rId5" imgW="270231" imgH="303063" progId="Visio.Drawing.11">
              <p:embed/>
            </p:oleObj>
          </a:graphicData>
        </a:graphic>
      </p:graphicFrame>
      <p:sp>
        <p:nvSpPr>
          <p:cNvPr id="2170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7096" name="Rectangle 8"/>
          <p:cNvSpPr>
            <a:spLocks noChangeArrowheads="1"/>
          </p:cNvSpPr>
          <p:nvPr/>
        </p:nvSpPr>
        <p:spPr bwMode="auto">
          <a:xfrm>
            <a:off x="676275" y="4083050"/>
            <a:ext cx="5940425" cy="182403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Use the </a:t>
            </a:r>
            <a:r>
              <a:rPr lang="en-US" b="1">
                <a:solidFill>
                  <a:srgbClr val="FFCC00"/>
                </a:solidFill>
              </a:rPr>
              <a:t>Colors</a:t>
            </a:r>
            <a:r>
              <a:rPr lang="en-US">
                <a:solidFill>
                  <a:srgbClr val="FFCC00"/>
                </a:solidFill>
              </a:rPr>
              <a:t>,</a:t>
            </a:r>
            <a:r>
              <a:rPr lang="en-US" b="1">
                <a:solidFill>
                  <a:srgbClr val="FFCC00"/>
                </a:solidFill>
              </a:rPr>
              <a:t> Fonts</a:t>
            </a:r>
            <a:r>
              <a:rPr lang="en-US">
                <a:solidFill>
                  <a:srgbClr val="FFCC00"/>
                </a:solidFill>
              </a:rPr>
              <a:t>,</a:t>
            </a:r>
            <a:r>
              <a:rPr lang="en-US" b="1">
                <a:solidFill>
                  <a:srgbClr val="FFCC00"/>
                </a:solidFill>
              </a:rPr>
              <a:t> and Effects</a:t>
            </a:r>
            <a:r>
              <a:rPr lang="en-US">
                <a:solidFill>
                  <a:srgbClr val="FFCC00"/>
                </a:solidFill>
              </a:rPr>
              <a:t> galleries, all on the </a:t>
            </a:r>
            <a:r>
              <a:rPr lang="en-US" b="1">
                <a:solidFill>
                  <a:srgbClr val="FFCC00"/>
                </a:solidFill>
              </a:rPr>
              <a:t>Design</a:t>
            </a:r>
            <a:r>
              <a:rPr lang="en-US">
                <a:solidFill>
                  <a:srgbClr val="FFCC00"/>
                </a:solidFill>
              </a:rPr>
              <a:t> tab. </a:t>
            </a:r>
          </a:p>
          <a:p>
            <a:pPr>
              <a:spcBef>
                <a:spcPct val="20000"/>
              </a:spcBef>
              <a:spcAft>
                <a:spcPct val="45000"/>
              </a:spcAft>
            </a:pPr>
            <a:r>
              <a:rPr lang="en-US">
                <a:solidFill>
                  <a:srgbClr val="FFCC00"/>
                </a:solidFill>
              </a:rPr>
              <a:t>Look at other </a:t>
            </a:r>
            <a:r>
              <a:rPr lang="en-US" b="1">
                <a:solidFill>
                  <a:srgbClr val="FFCC00"/>
                </a:solidFill>
              </a:rPr>
              <a:t>Background Styles</a:t>
            </a:r>
            <a:r>
              <a:rPr lang="en-US">
                <a:solidFill>
                  <a:srgbClr val="FFCC00"/>
                </a:solidFill>
              </a:rPr>
              <a:t>. The choices use the theme colors. </a:t>
            </a:r>
            <a:endParaRPr lang="en-US" b="1">
              <a:solidFill>
                <a:srgbClr val="FFCC00"/>
              </a:solidFill>
            </a:endParaRPr>
          </a:p>
          <a:p>
            <a:pPr>
              <a:spcBef>
                <a:spcPct val="20000"/>
              </a:spcBef>
              <a:spcAft>
                <a:spcPct val="45000"/>
              </a:spcAft>
            </a:pPr>
            <a:endParaRPr lang="en-US">
              <a:solidFill>
                <a:srgbClr val="FFCC00"/>
              </a:solidFill>
            </a:endParaRPr>
          </a:p>
        </p:txBody>
      </p:sp>
      <p:pic>
        <p:nvPicPr>
          <p:cNvPr id="217098" name="Picture 10" descr="Background Styles gallery on Design tab"/>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1" name="Date Placeholder 10"/>
          <p:cNvSpPr>
            <a:spLocks noGrp="1"/>
          </p:cNvSpPr>
          <p:nvPr>
            <p:ph type="dt" sz="half" idx="10"/>
          </p:nvPr>
        </p:nvSpPr>
        <p:spPr/>
        <p:txBody>
          <a:bodyPr/>
          <a:lstStyle/>
          <a:p>
            <a:fld id="{DAA313C7-9CC2-4406-84B0-703FAFFDC8F3}"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37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slide(fromTop)">
                                      <p:cBhvr>
                                        <p:cTn id="7" dur="500"/>
                                        <p:tgtEl>
                                          <p:spTgt spid="2170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7092"/>
                                        </p:tgtEl>
                                        <p:attrNameLst>
                                          <p:attrName>style.visibility</p:attrName>
                                        </p:attrNameLst>
                                      </p:cBhvr>
                                      <p:to>
                                        <p:strVal val="visible"/>
                                      </p:to>
                                    </p:set>
                                    <p:animEffect transition="in" filter="dissolve">
                                      <p:cBhvr>
                                        <p:cTn id="12" dur="500"/>
                                        <p:tgtEl>
                                          <p:spTgt spid="21709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17093"/>
                                        </p:tgtEl>
                                        <p:attrNameLst>
                                          <p:attrName>style.visibility</p:attrName>
                                        </p:attrNameLst>
                                      </p:cBhvr>
                                      <p:to>
                                        <p:strVal val="visible"/>
                                      </p:to>
                                    </p:set>
                                    <p:animEffect transition="in" filter="dissolve">
                                      <p:cBhvr>
                                        <p:cTn id="16" dur="500"/>
                                        <p:tgtEl>
                                          <p:spTgt spid="21709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17096">
                                            <p:txEl>
                                              <p:pRg st="0" end="0"/>
                                            </p:txEl>
                                          </p:spTgt>
                                        </p:tgtEl>
                                        <p:attrNameLst>
                                          <p:attrName>style.visibility</p:attrName>
                                        </p:attrNameLst>
                                      </p:cBhvr>
                                      <p:to>
                                        <p:strVal val="visible"/>
                                      </p:to>
                                    </p:set>
                                    <p:animEffect transition="in" filter="checkerboard(across)">
                                      <p:cBhvr>
                                        <p:cTn id="21" dur="500"/>
                                        <p:tgtEl>
                                          <p:spTgt spid="21709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7096">
                                            <p:txEl>
                                              <p:pRg st="1" end="1"/>
                                            </p:txEl>
                                          </p:spTgt>
                                        </p:tgtEl>
                                        <p:attrNameLst>
                                          <p:attrName>style.visibility</p:attrName>
                                        </p:attrNameLst>
                                      </p:cBhvr>
                                      <p:to>
                                        <p:strVal val="visible"/>
                                      </p:to>
                                    </p:set>
                                    <p:animEffect transition="in" filter="checkerboard(across)">
                                      <p:cBhvr>
                                        <p:cTn id="26" dur="500"/>
                                        <p:tgtEl>
                                          <p:spTgt spid="2170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19138" name="Rectangle 2"/>
          <p:cNvSpPr>
            <a:spLocks noGrp="1" noChangeArrowheads="1"/>
          </p:cNvSpPr>
          <p:nvPr>
            <p:ph type="title"/>
          </p:nvPr>
        </p:nvSpPr>
        <p:spPr>
          <a:xfrm>
            <a:off x="239713" y="63500"/>
            <a:ext cx="8904287" cy="614363"/>
          </a:xfrm>
        </p:spPr>
        <p:txBody>
          <a:bodyPr/>
          <a:lstStyle/>
          <a:p>
            <a:r>
              <a:rPr lang="en-US"/>
              <a:t>Tailor the theme</a:t>
            </a:r>
          </a:p>
        </p:txBody>
      </p:sp>
      <p:sp>
        <p:nvSpPr>
          <p:cNvPr id="2191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Here’s how to tweak the theme. </a:t>
            </a:r>
          </a:p>
        </p:txBody>
      </p:sp>
      <p:sp>
        <p:nvSpPr>
          <p:cNvPr id="21914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9143" name="Rectangle 7"/>
          <p:cNvSpPr>
            <a:spLocks noChangeArrowheads="1"/>
          </p:cNvSpPr>
          <p:nvPr/>
        </p:nvSpPr>
        <p:spPr bwMode="auto">
          <a:xfrm>
            <a:off x="676275" y="40830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Point to a thumbnail to get a preview of the alternative background.</a:t>
            </a:r>
          </a:p>
        </p:txBody>
      </p:sp>
      <p:pic>
        <p:nvPicPr>
          <p:cNvPr id="219144" name="Picture 8" descr="Background Styles gallery on Design tab"/>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19145" name="Object 9"/>
          <p:cNvGraphicFramePr>
            <a:graphicFrameLocks noChangeAspect="1"/>
          </p:cNvGraphicFramePr>
          <p:nvPr/>
        </p:nvGraphicFramePr>
        <p:xfrm>
          <a:off x="304800" y="4840288"/>
          <a:ext cx="269875" cy="303212"/>
        </p:xfrm>
        <a:graphic>
          <a:graphicData uri="http://schemas.openxmlformats.org/presentationml/2006/ole">
            <p:oleObj spid="_x0000_s219145" name="Visio" r:id="rId5" imgW="270231" imgH="303063" progId="Visio.Drawing.11">
              <p:embed/>
            </p:oleObj>
          </a:graphicData>
        </a:graphic>
      </p:graphicFrame>
      <p:graphicFrame>
        <p:nvGraphicFramePr>
          <p:cNvPr id="219146" name="Object 10"/>
          <p:cNvGraphicFramePr>
            <a:graphicFrameLocks noChangeAspect="1"/>
          </p:cNvGraphicFramePr>
          <p:nvPr/>
        </p:nvGraphicFramePr>
        <p:xfrm>
          <a:off x="304800" y="4125913"/>
          <a:ext cx="269875" cy="303212"/>
        </p:xfrm>
        <a:graphic>
          <a:graphicData uri="http://schemas.openxmlformats.org/presentationml/2006/ole">
            <p:oleObj spid="_x0000_s219146" name="Visio" r:id="rId6" imgW="270231" imgH="303063" progId="Visio.Drawing.11">
              <p:embed/>
            </p:oleObj>
          </a:graphicData>
        </a:graphic>
      </p:graphicFrame>
      <p:sp>
        <p:nvSpPr>
          <p:cNvPr id="219147" name="Rectangle 11"/>
          <p:cNvSpPr>
            <a:spLocks noChangeArrowheads="1"/>
          </p:cNvSpPr>
          <p:nvPr/>
        </p:nvSpPr>
        <p:spPr bwMode="auto">
          <a:xfrm>
            <a:off x="657225" y="4806950"/>
            <a:ext cx="5940425" cy="64135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To apply your own background, such as a photograph, click </a:t>
            </a:r>
            <a:r>
              <a:rPr lang="en-US" b="1">
                <a:solidFill>
                  <a:srgbClr val="FFCC00"/>
                </a:solidFill>
              </a:rPr>
              <a:t>Format Background</a:t>
            </a:r>
            <a:r>
              <a:rPr lang="en-US">
                <a:solidFill>
                  <a:srgbClr val="FFCC00"/>
                </a:solidFill>
              </a:rPr>
              <a:t>. </a:t>
            </a:r>
          </a:p>
        </p:txBody>
      </p:sp>
      <p:sp>
        <p:nvSpPr>
          <p:cNvPr id="12" name="Date Placeholder 11"/>
          <p:cNvSpPr>
            <a:spLocks noGrp="1"/>
          </p:cNvSpPr>
          <p:nvPr>
            <p:ph type="dt" sz="half" idx="10"/>
          </p:nvPr>
        </p:nvSpPr>
        <p:spPr/>
        <p:txBody>
          <a:bodyPr/>
          <a:lstStyle/>
          <a:p>
            <a:fld id="{EA0712C4-C559-4338-AE18-A1C136519911}"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38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9146"/>
                                        </p:tgtEl>
                                        <p:attrNameLst>
                                          <p:attrName>style.visibility</p:attrName>
                                        </p:attrNameLst>
                                      </p:cBhvr>
                                      <p:to>
                                        <p:strVal val="visible"/>
                                      </p:to>
                                    </p:set>
                                    <p:animEffect transition="in" filter="dissolve">
                                      <p:cBhvr>
                                        <p:cTn id="7" dur="500"/>
                                        <p:tgtEl>
                                          <p:spTgt spid="21914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9145"/>
                                        </p:tgtEl>
                                        <p:attrNameLst>
                                          <p:attrName>style.visibility</p:attrName>
                                        </p:attrNameLst>
                                      </p:cBhvr>
                                      <p:to>
                                        <p:strVal val="visible"/>
                                      </p:to>
                                    </p:set>
                                    <p:animEffect transition="in" filter="dissolve">
                                      <p:cBhvr>
                                        <p:cTn id="11" dur="500"/>
                                        <p:tgtEl>
                                          <p:spTgt spid="21914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19143">
                                            <p:txEl>
                                              <p:pRg st="0" end="0"/>
                                            </p:txEl>
                                          </p:spTgt>
                                        </p:tgtEl>
                                        <p:attrNameLst>
                                          <p:attrName>style.visibility</p:attrName>
                                        </p:attrNameLst>
                                      </p:cBhvr>
                                      <p:to>
                                        <p:strVal val="visible"/>
                                      </p:to>
                                    </p:set>
                                    <p:animEffect transition="in" filter="checkerboard(across)">
                                      <p:cBhvr>
                                        <p:cTn id="15" dur="500"/>
                                        <p:tgtEl>
                                          <p:spTgt spid="2191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19147">
                                            <p:txEl>
                                              <p:pRg st="0" end="0"/>
                                            </p:txEl>
                                          </p:spTgt>
                                        </p:tgtEl>
                                        <p:attrNameLst>
                                          <p:attrName>style.visibility</p:attrName>
                                        </p:attrNameLst>
                                      </p:cBhvr>
                                      <p:to>
                                        <p:strVal val="visible"/>
                                      </p:to>
                                    </p:set>
                                    <p:animEffect transition="in" filter="checkerboard(across)">
                                      <p:cBhvr>
                                        <p:cTn id="20" dur="500"/>
                                        <p:tgtEl>
                                          <p:spTgt spid="219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build="p" autoUpdateAnimBg="0" advAuto="0"/>
      <p:bldP spid="21914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21186" name="Rectangle 2"/>
          <p:cNvSpPr>
            <a:spLocks noGrp="1" noChangeArrowheads="1"/>
          </p:cNvSpPr>
          <p:nvPr>
            <p:ph type="title"/>
          </p:nvPr>
        </p:nvSpPr>
        <p:spPr>
          <a:xfrm>
            <a:off x="239713" y="63500"/>
            <a:ext cx="8904287" cy="614363"/>
          </a:xfrm>
        </p:spPr>
        <p:txBody>
          <a:bodyPr/>
          <a:lstStyle/>
          <a:p>
            <a:r>
              <a:rPr lang="en-US"/>
              <a:t>Add slides, pick layouts</a:t>
            </a:r>
          </a:p>
        </p:txBody>
      </p:sp>
      <p:sp>
        <p:nvSpPr>
          <p:cNvPr id="2211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When you insert a slide, you can insert one that automatically applies a layout.</a:t>
            </a:r>
          </a:p>
          <a:p>
            <a:pPr>
              <a:spcBef>
                <a:spcPct val="20000"/>
              </a:spcBef>
              <a:spcAft>
                <a:spcPct val="75000"/>
              </a:spcAft>
            </a:pPr>
            <a:r>
              <a:rPr lang="en-US" sz="2000"/>
              <a:t>You can also choose a layout before you insert the slide. </a:t>
            </a:r>
          </a:p>
        </p:txBody>
      </p:sp>
      <p:graphicFrame>
        <p:nvGraphicFramePr>
          <p:cNvPr id="221188" name="Object 4"/>
          <p:cNvGraphicFramePr>
            <a:graphicFrameLocks noChangeAspect="1"/>
          </p:cNvGraphicFramePr>
          <p:nvPr/>
        </p:nvGraphicFramePr>
        <p:xfrm>
          <a:off x="339725" y="4535488"/>
          <a:ext cx="269875" cy="303212"/>
        </p:xfrm>
        <a:graphic>
          <a:graphicData uri="http://schemas.openxmlformats.org/presentationml/2006/ole">
            <p:oleObj spid="_x0000_s221188" name="Visio" r:id="rId4" imgW="270231" imgH="303063" progId="Visio.Drawing.11">
              <p:embed/>
            </p:oleObj>
          </a:graphicData>
        </a:graphic>
      </p:graphicFrame>
      <p:graphicFrame>
        <p:nvGraphicFramePr>
          <p:cNvPr id="221189" name="Object 5"/>
          <p:cNvGraphicFramePr>
            <a:graphicFrameLocks noChangeAspect="1"/>
          </p:cNvGraphicFramePr>
          <p:nvPr/>
        </p:nvGraphicFramePr>
        <p:xfrm>
          <a:off x="339725" y="5249863"/>
          <a:ext cx="269875" cy="303212"/>
        </p:xfrm>
        <a:graphic>
          <a:graphicData uri="http://schemas.openxmlformats.org/presentationml/2006/ole">
            <p:oleObj spid="_x0000_s221189" name="Visio" r:id="rId5" imgW="270231" imgH="303063" progId="Visio.Drawing.11">
              <p:embed/>
            </p:oleObj>
          </a:graphicData>
        </a:graphic>
      </p:graphicFrame>
      <p:sp>
        <p:nvSpPr>
          <p:cNvPr id="22119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1193" name="Rectangle 9"/>
          <p:cNvSpPr>
            <a:spLocks noChangeArrowheads="1"/>
          </p:cNvSpPr>
          <p:nvPr/>
        </p:nvSpPr>
        <p:spPr bwMode="auto">
          <a:xfrm>
            <a:off x="676275" y="450215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On the </a:t>
            </a:r>
            <a:r>
              <a:rPr lang="en-US" b="1">
                <a:solidFill>
                  <a:srgbClr val="FFCC00"/>
                </a:solidFill>
              </a:rPr>
              <a:t>Home</a:t>
            </a:r>
            <a:r>
              <a:rPr lang="en-US">
                <a:solidFill>
                  <a:srgbClr val="FFCC00"/>
                </a:solidFill>
              </a:rPr>
              <a:t> tab, click </a:t>
            </a:r>
            <a:r>
              <a:rPr lang="en-US" b="1">
                <a:solidFill>
                  <a:srgbClr val="FFCC00"/>
                </a:solidFill>
              </a:rPr>
              <a:t>New Slide</a:t>
            </a:r>
            <a:r>
              <a:rPr lang="en-US">
                <a:solidFill>
                  <a:srgbClr val="FFCC00"/>
                </a:solidFill>
              </a:rPr>
              <a:t> (below the slide icon). This displays the layout choices.</a:t>
            </a:r>
          </a:p>
          <a:p>
            <a:pPr>
              <a:spcBef>
                <a:spcPct val="20000"/>
              </a:spcBef>
              <a:spcAft>
                <a:spcPct val="45000"/>
              </a:spcAft>
            </a:pPr>
            <a:r>
              <a:rPr lang="en-US">
                <a:solidFill>
                  <a:srgbClr val="FFCC00"/>
                </a:solidFill>
              </a:rPr>
              <a:t>Click a layout to insert a slide with that layout. </a:t>
            </a:r>
            <a:endParaRPr lang="en-US" b="1">
              <a:solidFill>
                <a:srgbClr val="FFCC00"/>
              </a:solidFill>
            </a:endParaRPr>
          </a:p>
          <a:p>
            <a:pPr>
              <a:spcBef>
                <a:spcPct val="20000"/>
              </a:spcBef>
              <a:spcAft>
                <a:spcPct val="45000"/>
              </a:spcAft>
            </a:pPr>
            <a:endParaRPr lang="en-US">
              <a:solidFill>
                <a:srgbClr val="FFCC00"/>
              </a:solidFill>
            </a:endParaRPr>
          </a:p>
        </p:txBody>
      </p:sp>
      <p:sp>
        <p:nvSpPr>
          <p:cNvPr id="22119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To choose a layout before you insert a slide:</a:t>
            </a:r>
          </a:p>
        </p:txBody>
      </p:sp>
      <p:pic>
        <p:nvPicPr>
          <p:cNvPr id="221195" name="Picture 11" descr="Layout types available when you insert a slide"/>
          <p:cNvPicPr>
            <a:picLocks noChangeAspect="1" noChangeArrowheads="1"/>
          </p:cNvPicPr>
          <p:nvPr>
            <p:ph sz="half" idx="1"/>
          </p:nvPr>
        </p:nvPicPr>
        <p:blipFill>
          <a:blip r:embed="rId6"/>
          <a:srcRect/>
          <a:stretch>
            <a:fillRect/>
          </a:stretch>
        </p:blipFill>
        <p:spPr>
          <a:xfrm>
            <a:off x="371475" y="946150"/>
            <a:ext cx="5610225" cy="2857500"/>
          </a:xfrm>
          <a:noFill/>
          <a:ln/>
        </p:spPr>
      </p:pic>
      <p:sp>
        <p:nvSpPr>
          <p:cNvPr id="12" name="Date Placeholder 11"/>
          <p:cNvSpPr>
            <a:spLocks noGrp="1"/>
          </p:cNvSpPr>
          <p:nvPr>
            <p:ph type="dt" sz="half" idx="10"/>
          </p:nvPr>
        </p:nvSpPr>
        <p:spPr/>
        <p:txBody>
          <a:bodyPr/>
          <a:lstStyle/>
          <a:p>
            <a:fld id="{75D4CBAB-900C-4026-9ECE-2B7363F7FC1F}"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39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1195"/>
                                        </p:tgtEl>
                                        <p:attrNameLst>
                                          <p:attrName>style.visibility</p:attrName>
                                        </p:attrNameLst>
                                      </p:cBhvr>
                                      <p:to>
                                        <p:strVal val="visible"/>
                                      </p:to>
                                    </p:set>
                                    <p:animEffect transition="in" filter="slide(fromTop)">
                                      <p:cBhvr>
                                        <p:cTn id="7" dur="500"/>
                                        <p:tgtEl>
                                          <p:spTgt spid="2211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slide(fromTop)">
                                      <p:cBhvr>
                                        <p:cTn id="12" dur="500"/>
                                        <p:tgtEl>
                                          <p:spTgt spid="221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slide(fromTop)">
                                      <p:cBhvr>
                                        <p:cTn id="17" dur="500"/>
                                        <p:tgtEl>
                                          <p:spTgt spid="221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1194">
                                            <p:txEl>
                                              <p:pRg st="0" end="0"/>
                                            </p:txEl>
                                          </p:spTgt>
                                        </p:tgtEl>
                                        <p:attrNameLst>
                                          <p:attrName>style.visibility</p:attrName>
                                        </p:attrNameLst>
                                      </p:cBhvr>
                                      <p:to>
                                        <p:strVal val="visible"/>
                                      </p:to>
                                    </p:set>
                                    <p:animEffect transition="in" filter="slide(fromLeft)">
                                      <p:cBhvr>
                                        <p:cTn id="22" dur="500"/>
                                        <p:tgtEl>
                                          <p:spTgt spid="22119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1188"/>
                                        </p:tgtEl>
                                        <p:attrNameLst>
                                          <p:attrName>style.visibility</p:attrName>
                                        </p:attrNameLst>
                                      </p:cBhvr>
                                      <p:to>
                                        <p:strVal val="visible"/>
                                      </p:to>
                                    </p:set>
                                    <p:animEffect transition="in" filter="dissolve">
                                      <p:cBhvr>
                                        <p:cTn id="27" dur="500"/>
                                        <p:tgtEl>
                                          <p:spTgt spid="221188"/>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21189"/>
                                        </p:tgtEl>
                                        <p:attrNameLst>
                                          <p:attrName>style.visibility</p:attrName>
                                        </p:attrNameLst>
                                      </p:cBhvr>
                                      <p:to>
                                        <p:strVal val="visible"/>
                                      </p:to>
                                    </p:set>
                                    <p:animEffect transition="in" filter="dissolve">
                                      <p:cBhvr>
                                        <p:cTn id="31" dur="500"/>
                                        <p:tgtEl>
                                          <p:spTgt spid="22118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1193">
                                            <p:txEl>
                                              <p:pRg st="0" end="0"/>
                                            </p:txEl>
                                          </p:spTgt>
                                        </p:tgtEl>
                                        <p:attrNameLst>
                                          <p:attrName>style.visibility</p:attrName>
                                        </p:attrNameLst>
                                      </p:cBhvr>
                                      <p:to>
                                        <p:strVal val="visible"/>
                                      </p:to>
                                    </p:set>
                                    <p:animEffect transition="in" filter="checkerboard(across)">
                                      <p:cBhvr>
                                        <p:cTn id="36" dur="500"/>
                                        <p:tgtEl>
                                          <p:spTgt spid="22119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21193">
                                            <p:txEl>
                                              <p:pRg st="1" end="1"/>
                                            </p:txEl>
                                          </p:spTgt>
                                        </p:tgtEl>
                                        <p:attrNameLst>
                                          <p:attrName>style.visibility</p:attrName>
                                        </p:attrNameLst>
                                      </p:cBhvr>
                                      <p:to>
                                        <p:strVal val="visible"/>
                                      </p:to>
                                    </p:set>
                                    <p:animEffect transition="in" filter="checkerboard(across)">
                                      <p:cBhvr>
                                        <p:cTn id="41" dur="500"/>
                                        <p:tgtEl>
                                          <p:spTgt spid="221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P spid="221193" grpId="0" build="p" autoUpdateAnimBg="0"/>
      <p:bldP spid="22119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Get up to speed</a:t>
            </a:r>
          </a:p>
        </p:txBody>
      </p:sp>
      <p:sp>
        <p:nvSpPr>
          <p:cNvPr id="16386" name="Rectangle 2"/>
          <p:cNvSpPr>
            <a:spLocks noGrp="1" noChangeArrowheads="1"/>
          </p:cNvSpPr>
          <p:nvPr>
            <p:ph type="title"/>
          </p:nvPr>
        </p:nvSpPr>
        <p:spPr/>
        <p:txBody>
          <a:bodyPr/>
          <a:lstStyle/>
          <a:p>
            <a:r>
              <a:rPr lang="en-US"/>
              <a:t>Course goals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en-US" sz="2400"/>
              <a:t>Gain an understanding of how the new user interface works, and learn to use it with confidence. </a:t>
            </a:r>
          </a:p>
          <a:p>
            <a:pPr marL="233363" indent="-233363">
              <a:spcAft>
                <a:spcPct val="75000"/>
              </a:spcAft>
              <a:buClr>
                <a:srgbClr val="FF9900"/>
              </a:buClr>
              <a:buFontTx/>
              <a:buChar char="•"/>
            </a:pPr>
            <a:r>
              <a:rPr lang="en-US" sz="2400"/>
              <a:t>Find out how to do the things you typically do to create and prepare a presentation.</a:t>
            </a:r>
          </a:p>
          <a:p>
            <a:pPr marL="233363" indent="-233363">
              <a:spcAft>
                <a:spcPct val="75000"/>
              </a:spcAft>
              <a:buClr>
                <a:srgbClr val="FF9900"/>
              </a:buClr>
              <a:buFontTx/>
              <a:buChar char="•"/>
            </a:pPr>
            <a:r>
              <a:rPr lang="en-US" sz="2400"/>
              <a:t>Learn to use the new file format in PowerPoint in the way that’s best for you. </a:t>
            </a:r>
          </a:p>
          <a:p>
            <a:pPr lvl="1">
              <a:spcAft>
                <a:spcPct val="75000"/>
              </a:spcAft>
              <a:buClr>
                <a:srgbClr val="FF9900"/>
              </a:buClr>
            </a:pPr>
            <a:endParaRPr lang="en-US" sz="2400"/>
          </a:p>
          <a:p>
            <a:pPr marL="233363" indent="-233363">
              <a:spcAft>
                <a:spcPct val="75000"/>
              </a:spcAft>
              <a:buClr>
                <a:srgbClr val="FF9900"/>
              </a:buClr>
              <a:buFontTx/>
              <a:buChar char="•"/>
            </a:pPr>
            <a:endParaRPr lang="en-US" sz="2400"/>
          </a:p>
        </p:txBody>
      </p:sp>
      <p:sp>
        <p:nvSpPr>
          <p:cNvPr id="6" name="Date Placeholder 5"/>
          <p:cNvSpPr>
            <a:spLocks noGrp="1"/>
          </p:cNvSpPr>
          <p:nvPr>
            <p:ph type="dt" sz="half" idx="10"/>
          </p:nvPr>
        </p:nvSpPr>
        <p:spPr/>
        <p:txBody>
          <a:bodyPr/>
          <a:lstStyle/>
          <a:p>
            <a:fld id="{ED749A70-3F57-4B20-8943-5BC51D91BA85}"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5AB36A5B-2067-4DA2-9081-D03D6CDF0851}" type="slidenum">
              <a:rPr lang="en-US" smtClean="0"/>
              <a:pPr/>
              <a:t>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23234" name="Rectangle 2"/>
          <p:cNvSpPr>
            <a:spLocks noGrp="1" noChangeArrowheads="1"/>
          </p:cNvSpPr>
          <p:nvPr>
            <p:ph type="title"/>
          </p:nvPr>
        </p:nvSpPr>
        <p:spPr>
          <a:xfrm>
            <a:off x="239713" y="63500"/>
            <a:ext cx="8904287" cy="614363"/>
          </a:xfrm>
        </p:spPr>
        <p:txBody>
          <a:bodyPr/>
          <a:lstStyle/>
          <a:p>
            <a:r>
              <a:rPr lang="en-US"/>
              <a:t>Add slides, pick layouts</a:t>
            </a:r>
          </a:p>
        </p:txBody>
      </p:sp>
      <p:sp>
        <p:nvSpPr>
          <p:cNvPr id="223235" name="Rectangle 3"/>
          <p:cNvSpPr>
            <a:spLocks noChangeArrowheads="1"/>
          </p:cNvSpPr>
          <p:nvPr/>
        </p:nvSpPr>
        <p:spPr bwMode="auto">
          <a:xfrm>
            <a:off x="6119813" y="854075"/>
            <a:ext cx="2744787" cy="1023938"/>
          </a:xfrm>
          <a:prstGeom prst="rect">
            <a:avLst/>
          </a:prstGeom>
          <a:noFill/>
          <a:ln w="9525">
            <a:noFill/>
            <a:miter lim="800000"/>
            <a:headEnd/>
            <a:tailEnd/>
          </a:ln>
          <a:effectLst/>
        </p:spPr>
        <p:txBody>
          <a:bodyPr/>
          <a:lstStyle/>
          <a:p>
            <a:pPr>
              <a:spcBef>
                <a:spcPct val="20000"/>
              </a:spcBef>
              <a:spcAft>
                <a:spcPct val="75000"/>
              </a:spcAft>
            </a:pPr>
            <a:r>
              <a:rPr lang="en-US" sz="2000"/>
              <a:t>PowerPoint 2007 layouts are more robust than before. </a:t>
            </a:r>
          </a:p>
        </p:txBody>
      </p:sp>
      <p:sp>
        <p:nvSpPr>
          <p:cNvPr id="22323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3240"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An example is the </a:t>
            </a:r>
            <a:r>
              <a:rPr lang="en-US" b="1">
                <a:solidFill>
                  <a:srgbClr val="FFCC00"/>
                </a:solidFill>
              </a:rPr>
              <a:t>Title and Content</a:t>
            </a:r>
            <a:r>
              <a:rPr lang="en-US">
                <a:solidFill>
                  <a:srgbClr val="FFCC00"/>
                </a:solidFill>
              </a:rPr>
              <a:t> layout. In the middle of its one placeholder is this set of icons:</a:t>
            </a:r>
          </a:p>
        </p:txBody>
      </p:sp>
      <p:pic>
        <p:nvPicPr>
          <p:cNvPr id="223241" name="Picture 9" descr="Layout types available when you insert a slide"/>
          <p:cNvPicPr>
            <a:picLocks noChangeAspect="1" noChangeArrowheads="1"/>
          </p:cNvPicPr>
          <p:nvPr>
            <p:ph sz="half" idx="1"/>
          </p:nvPr>
        </p:nvPicPr>
        <p:blipFill>
          <a:blip r:embed="rId3"/>
          <a:srcRect/>
          <a:stretch>
            <a:fillRect/>
          </a:stretch>
        </p:blipFill>
        <p:spPr>
          <a:xfrm>
            <a:off x="371475" y="946150"/>
            <a:ext cx="5610225" cy="2857500"/>
          </a:xfrm>
          <a:noFill/>
          <a:ln/>
        </p:spPr>
      </p:pic>
      <p:pic>
        <p:nvPicPr>
          <p:cNvPr id="223242" name="Picture 10" descr="Icons in Title and Content layout"/>
          <p:cNvPicPr>
            <a:picLocks noChangeAspect="1" noChangeArrowheads="1"/>
          </p:cNvPicPr>
          <p:nvPr/>
        </p:nvPicPr>
        <p:blipFill>
          <a:blip r:embed="rId4"/>
          <a:srcRect/>
          <a:stretch>
            <a:fillRect/>
          </a:stretch>
        </p:blipFill>
        <p:spPr bwMode="auto">
          <a:xfrm>
            <a:off x="381000" y="4964113"/>
            <a:ext cx="1343025" cy="941387"/>
          </a:xfrm>
          <a:prstGeom prst="rect">
            <a:avLst/>
          </a:prstGeom>
          <a:noFill/>
        </p:spPr>
      </p:pic>
      <p:sp>
        <p:nvSpPr>
          <p:cNvPr id="223243" name="Rectangle 11"/>
          <p:cNvSpPr>
            <a:spLocks noChangeArrowheads="1"/>
          </p:cNvSpPr>
          <p:nvPr/>
        </p:nvSpPr>
        <p:spPr bwMode="auto">
          <a:xfrm>
            <a:off x="6119813" y="2054225"/>
            <a:ext cx="2744787" cy="1528763"/>
          </a:xfrm>
          <a:prstGeom prst="rect">
            <a:avLst/>
          </a:prstGeom>
          <a:noFill/>
          <a:ln w="9525">
            <a:noFill/>
            <a:miter lim="800000"/>
            <a:headEnd/>
            <a:tailEnd/>
          </a:ln>
          <a:effectLst/>
        </p:spPr>
        <p:txBody>
          <a:bodyPr/>
          <a:lstStyle/>
          <a:p>
            <a:pPr>
              <a:spcBef>
                <a:spcPct val="20000"/>
              </a:spcBef>
              <a:spcAft>
                <a:spcPct val="75000"/>
              </a:spcAft>
            </a:pPr>
            <a:r>
              <a:rPr lang="en-US" sz="2000"/>
              <a:t>Several of them include “content” placeholders, which you can use for either text or graphics. </a:t>
            </a:r>
          </a:p>
        </p:txBody>
      </p:sp>
      <p:sp>
        <p:nvSpPr>
          <p:cNvPr id="11" name="Date Placeholder 10"/>
          <p:cNvSpPr>
            <a:spLocks noGrp="1"/>
          </p:cNvSpPr>
          <p:nvPr>
            <p:ph type="dt" sz="half" idx="10"/>
          </p:nvPr>
        </p:nvSpPr>
        <p:spPr/>
        <p:txBody>
          <a:bodyPr/>
          <a:lstStyle/>
          <a:p>
            <a:fld id="{A564B2D6-2622-42C7-8C6A-AA1CCE6E0B75}"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40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slide(fromTop)">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3243">
                                            <p:txEl>
                                              <p:pRg st="0" end="0"/>
                                            </p:txEl>
                                          </p:spTgt>
                                        </p:tgtEl>
                                        <p:attrNameLst>
                                          <p:attrName>style.visibility</p:attrName>
                                        </p:attrNameLst>
                                      </p:cBhvr>
                                      <p:to>
                                        <p:strVal val="visible"/>
                                      </p:to>
                                    </p:set>
                                    <p:animEffect transition="in" filter="slide(fromTop)">
                                      <p:cBhvr>
                                        <p:cTn id="12" dur="500"/>
                                        <p:tgtEl>
                                          <p:spTgt spid="223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3240">
                                            <p:txEl>
                                              <p:pRg st="0" end="0"/>
                                            </p:txEl>
                                          </p:spTgt>
                                        </p:tgtEl>
                                        <p:attrNameLst>
                                          <p:attrName>style.visibility</p:attrName>
                                        </p:attrNameLst>
                                      </p:cBhvr>
                                      <p:to>
                                        <p:strVal val="visible"/>
                                      </p:to>
                                    </p:set>
                                    <p:animEffect transition="in" filter="slide(fromLeft)">
                                      <p:cBhvr>
                                        <p:cTn id="17" dur="500"/>
                                        <p:tgtEl>
                                          <p:spTgt spid="223240">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23242"/>
                                        </p:tgtEl>
                                        <p:attrNameLst>
                                          <p:attrName>style.visibility</p:attrName>
                                        </p:attrNameLst>
                                      </p:cBhvr>
                                      <p:to>
                                        <p:strVal val="visible"/>
                                      </p:to>
                                    </p:set>
                                    <p:animEffect transition="in" filter="dissolve">
                                      <p:cBhvr>
                                        <p:cTn id="21" dur="500"/>
                                        <p:tgtEl>
                                          <p:spTgt spid="22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advAuto="0"/>
      <p:bldP spid="223240" grpId="0" build="p" autoUpdateAnimBg="0"/>
      <p:bldP spid="2232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25282" name="Rectangle 2"/>
          <p:cNvSpPr>
            <a:spLocks noGrp="1" noChangeArrowheads="1"/>
          </p:cNvSpPr>
          <p:nvPr>
            <p:ph type="title"/>
          </p:nvPr>
        </p:nvSpPr>
        <p:spPr>
          <a:xfrm>
            <a:off x="239713" y="63500"/>
            <a:ext cx="8904287" cy="614363"/>
          </a:xfrm>
        </p:spPr>
        <p:txBody>
          <a:bodyPr/>
          <a:lstStyle/>
          <a:p>
            <a:r>
              <a:rPr lang="en-US"/>
              <a:t>Add slides, pick layouts</a:t>
            </a:r>
          </a:p>
        </p:txBody>
      </p:sp>
      <p:sp>
        <p:nvSpPr>
          <p:cNvPr id="225283" name="Rectangle 3"/>
          <p:cNvSpPr>
            <a:spLocks noChangeArrowheads="1"/>
          </p:cNvSpPr>
          <p:nvPr/>
        </p:nvSpPr>
        <p:spPr bwMode="auto">
          <a:xfrm>
            <a:off x="6119813" y="854075"/>
            <a:ext cx="2744787" cy="1023938"/>
          </a:xfrm>
          <a:prstGeom prst="rect">
            <a:avLst/>
          </a:prstGeom>
          <a:noFill/>
          <a:ln w="9525">
            <a:noFill/>
            <a:miter lim="800000"/>
            <a:headEnd/>
            <a:tailEnd/>
          </a:ln>
          <a:effectLst/>
        </p:spPr>
        <p:txBody>
          <a:bodyPr/>
          <a:lstStyle/>
          <a:p>
            <a:pPr>
              <a:spcBef>
                <a:spcPct val="20000"/>
              </a:spcBef>
              <a:spcAft>
                <a:spcPct val="75000"/>
              </a:spcAft>
            </a:pPr>
            <a:r>
              <a:rPr lang="en-US" sz="2000"/>
              <a:t>PowerPoint 2007 layouts are more robust than before. </a:t>
            </a:r>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528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Click any of the icons to insert that type of content—a table, chart, SmartArt</a:t>
            </a:r>
            <a:r>
              <a:rPr lang="en-US" baseline="30000">
                <a:solidFill>
                  <a:srgbClr val="FFCC00"/>
                </a:solidFill>
                <a:cs typeface="Arial" charset="0"/>
              </a:rPr>
              <a:t>™</a:t>
            </a:r>
            <a:r>
              <a:rPr lang="en-US">
                <a:solidFill>
                  <a:srgbClr val="FFCC00"/>
                </a:solidFill>
              </a:rPr>
              <a:t> graphic, picture from a file, piece of clip art, or video file. </a:t>
            </a:r>
          </a:p>
        </p:txBody>
      </p:sp>
      <p:pic>
        <p:nvPicPr>
          <p:cNvPr id="225286" name="Picture 6" descr="Layout types available when you insert a slide"/>
          <p:cNvPicPr>
            <a:picLocks noChangeAspect="1" noChangeArrowheads="1"/>
          </p:cNvPicPr>
          <p:nvPr>
            <p:ph sz="half" idx="1"/>
          </p:nvPr>
        </p:nvPicPr>
        <p:blipFill>
          <a:blip r:embed="rId3"/>
          <a:srcRect/>
          <a:stretch>
            <a:fillRect/>
          </a:stretch>
        </p:blipFill>
        <p:spPr>
          <a:xfrm>
            <a:off x="371475" y="946150"/>
            <a:ext cx="5610225" cy="2857500"/>
          </a:xfrm>
          <a:noFill/>
          <a:ln/>
        </p:spPr>
      </p:pic>
      <p:pic>
        <p:nvPicPr>
          <p:cNvPr id="225287" name="Picture 7" descr="Icons in Title and Content layout"/>
          <p:cNvPicPr>
            <a:picLocks noChangeAspect="1" noChangeArrowheads="1"/>
          </p:cNvPicPr>
          <p:nvPr/>
        </p:nvPicPr>
        <p:blipFill>
          <a:blip r:embed="rId4"/>
          <a:srcRect/>
          <a:stretch>
            <a:fillRect/>
          </a:stretch>
        </p:blipFill>
        <p:spPr bwMode="auto">
          <a:xfrm>
            <a:off x="381000" y="4964113"/>
            <a:ext cx="1343025" cy="941387"/>
          </a:xfrm>
          <a:prstGeom prst="rect">
            <a:avLst/>
          </a:prstGeom>
          <a:noFill/>
        </p:spPr>
      </p:pic>
      <p:sp>
        <p:nvSpPr>
          <p:cNvPr id="225288" name="Rectangle 8"/>
          <p:cNvSpPr>
            <a:spLocks noChangeArrowheads="1"/>
          </p:cNvSpPr>
          <p:nvPr/>
        </p:nvSpPr>
        <p:spPr bwMode="auto">
          <a:xfrm>
            <a:off x="6119813" y="2054225"/>
            <a:ext cx="2744787" cy="1528763"/>
          </a:xfrm>
          <a:prstGeom prst="rect">
            <a:avLst/>
          </a:prstGeom>
          <a:noFill/>
          <a:ln w="9525">
            <a:noFill/>
            <a:miter lim="800000"/>
            <a:headEnd/>
            <a:tailEnd/>
          </a:ln>
          <a:effectLst/>
        </p:spPr>
        <p:txBody>
          <a:bodyPr/>
          <a:lstStyle/>
          <a:p>
            <a:pPr>
              <a:spcBef>
                <a:spcPct val="20000"/>
              </a:spcBef>
              <a:spcAft>
                <a:spcPct val="75000"/>
              </a:spcAft>
            </a:pPr>
            <a:r>
              <a:rPr lang="en-US" sz="2000"/>
              <a:t>Several of them include “content” placeholders, which you can use for either text or graphics. </a:t>
            </a:r>
          </a:p>
        </p:txBody>
      </p:sp>
      <p:sp>
        <p:nvSpPr>
          <p:cNvPr id="11" name="Date Placeholder 10"/>
          <p:cNvSpPr>
            <a:spLocks noGrp="1"/>
          </p:cNvSpPr>
          <p:nvPr>
            <p:ph type="dt" sz="half" idx="10"/>
          </p:nvPr>
        </p:nvSpPr>
        <p:spPr/>
        <p:txBody>
          <a:bodyPr/>
          <a:lstStyle/>
          <a:p>
            <a:fld id="{8DB986E2-A0B5-4DDC-8357-4793E4AF1263}"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41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25285">
                                            <p:txEl>
                                              <p:pRg st="0" end="0"/>
                                            </p:txEl>
                                          </p:spTgt>
                                        </p:tgtEl>
                                        <p:attrNameLst>
                                          <p:attrName>style.visibility</p:attrName>
                                        </p:attrNameLst>
                                      </p:cBhvr>
                                      <p:to>
                                        <p:strVal val="visible"/>
                                      </p:to>
                                    </p:set>
                                    <p:animEffect transition="in" filter="slide(fromLeft)">
                                      <p:cBhvr>
                                        <p:cTn id="7" dur="500"/>
                                        <p:tgtEl>
                                          <p:spTgt spid="2252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27330" name="Rectangle 2"/>
          <p:cNvSpPr>
            <a:spLocks noGrp="1" noChangeArrowheads="1"/>
          </p:cNvSpPr>
          <p:nvPr>
            <p:ph type="title"/>
          </p:nvPr>
        </p:nvSpPr>
        <p:spPr>
          <a:xfrm>
            <a:off x="239713" y="63500"/>
            <a:ext cx="8904287" cy="614363"/>
          </a:xfrm>
        </p:spPr>
        <p:txBody>
          <a:bodyPr/>
          <a:lstStyle/>
          <a:p>
            <a:r>
              <a:rPr lang="en-US"/>
              <a:t>Insert a picture</a:t>
            </a:r>
          </a:p>
        </p:txBody>
      </p:sp>
      <p:sp>
        <p:nvSpPr>
          <p:cNvPr id="2273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Time to insert a picture—a photo or piece of clip art, for example. </a:t>
            </a:r>
          </a:p>
          <a:p>
            <a:pPr>
              <a:spcBef>
                <a:spcPct val="20000"/>
              </a:spcBef>
              <a:spcAft>
                <a:spcPct val="75000"/>
              </a:spcAft>
            </a:pPr>
            <a:r>
              <a:rPr lang="en-US" sz="2000"/>
              <a:t>You can do so right from the slide, from within a content placeholder. </a:t>
            </a:r>
          </a:p>
        </p:txBody>
      </p:sp>
      <p:graphicFrame>
        <p:nvGraphicFramePr>
          <p:cNvPr id="227332" name="Object 4"/>
          <p:cNvGraphicFramePr>
            <a:graphicFrameLocks noChangeAspect="1"/>
          </p:cNvGraphicFramePr>
          <p:nvPr/>
        </p:nvGraphicFramePr>
        <p:xfrm>
          <a:off x="339725" y="4040188"/>
          <a:ext cx="269875" cy="303212"/>
        </p:xfrm>
        <a:graphic>
          <a:graphicData uri="http://schemas.openxmlformats.org/presentationml/2006/ole">
            <p:oleObj spid="_x0000_s227332" name="Visio" r:id="rId4" imgW="270231" imgH="303063" progId="Visio.Drawing.11">
              <p:embed/>
            </p:oleObj>
          </a:graphicData>
        </a:graphic>
      </p:graphicFrame>
      <p:graphicFrame>
        <p:nvGraphicFramePr>
          <p:cNvPr id="227333" name="Object 5"/>
          <p:cNvGraphicFramePr>
            <a:graphicFrameLocks noChangeAspect="1"/>
          </p:cNvGraphicFramePr>
          <p:nvPr/>
        </p:nvGraphicFramePr>
        <p:xfrm>
          <a:off x="339725" y="4773613"/>
          <a:ext cx="269875" cy="303212"/>
        </p:xfrm>
        <a:graphic>
          <a:graphicData uri="http://schemas.openxmlformats.org/presentationml/2006/ole">
            <p:oleObj spid="_x0000_s227333" name="Visio" r:id="rId5" imgW="270231" imgH="303063" progId="Visio.Drawing.11">
              <p:embed/>
            </p:oleObj>
          </a:graphicData>
        </a:graphic>
      </p:graphicFrame>
      <p:graphicFrame>
        <p:nvGraphicFramePr>
          <p:cNvPr id="227334" name="Object 6"/>
          <p:cNvGraphicFramePr>
            <a:graphicFrameLocks noChangeAspect="1"/>
          </p:cNvGraphicFramePr>
          <p:nvPr/>
        </p:nvGraphicFramePr>
        <p:xfrm>
          <a:off x="339725" y="5218113"/>
          <a:ext cx="269875" cy="303212"/>
        </p:xfrm>
        <a:graphic>
          <a:graphicData uri="http://schemas.openxmlformats.org/presentationml/2006/ole">
            <p:oleObj spid="_x0000_s227334" name="Visio" r:id="rId6" imgW="270231" imgH="303063" progId="Visio.Drawing.11">
              <p:embed/>
            </p:oleObj>
          </a:graphicData>
        </a:graphic>
      </p:graphicFrame>
      <p:sp>
        <p:nvSpPr>
          <p:cNvPr id="2273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7337" name="Rectangle 9"/>
          <p:cNvSpPr>
            <a:spLocks noChangeArrowheads="1"/>
          </p:cNvSpPr>
          <p:nvPr/>
        </p:nvSpPr>
        <p:spPr bwMode="auto">
          <a:xfrm>
            <a:off x="676275" y="4006850"/>
            <a:ext cx="5940425" cy="182403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To insert a picture of your own, click the </a:t>
            </a:r>
            <a:r>
              <a:rPr lang="en-US" b="1">
                <a:solidFill>
                  <a:srgbClr val="FFCC00"/>
                </a:solidFill>
              </a:rPr>
              <a:t>Insert Picture from File</a:t>
            </a:r>
            <a:r>
              <a:rPr lang="en-US">
                <a:solidFill>
                  <a:srgbClr val="FFCC00"/>
                </a:solidFill>
              </a:rPr>
              <a:t> icon. </a:t>
            </a:r>
          </a:p>
          <a:p>
            <a:pPr>
              <a:spcBef>
                <a:spcPct val="20000"/>
              </a:spcBef>
              <a:spcAft>
                <a:spcPct val="45000"/>
              </a:spcAft>
            </a:pPr>
            <a:r>
              <a:rPr lang="en-US">
                <a:solidFill>
                  <a:srgbClr val="FFCC00"/>
                </a:solidFill>
              </a:rPr>
              <a:t>To insert a piece of clip art, click the </a:t>
            </a:r>
            <a:r>
              <a:rPr lang="en-US" b="1">
                <a:solidFill>
                  <a:srgbClr val="FFCC00"/>
                </a:solidFill>
              </a:rPr>
              <a:t>Clip Art</a:t>
            </a:r>
            <a:r>
              <a:rPr lang="en-US">
                <a:solidFill>
                  <a:srgbClr val="FFCC00"/>
                </a:solidFill>
              </a:rPr>
              <a:t> icon. </a:t>
            </a:r>
          </a:p>
          <a:p>
            <a:pPr>
              <a:spcBef>
                <a:spcPct val="20000"/>
              </a:spcBef>
              <a:spcAft>
                <a:spcPct val="45000"/>
              </a:spcAft>
            </a:pPr>
            <a:r>
              <a:rPr lang="en-US">
                <a:solidFill>
                  <a:srgbClr val="FFCC00"/>
                </a:solidFill>
              </a:rPr>
              <a:t>The picture will be positioned within the placeholder border. </a:t>
            </a:r>
          </a:p>
        </p:txBody>
      </p:sp>
      <p:pic>
        <p:nvPicPr>
          <p:cNvPr id="227339" name="Picture 11" descr="Inserting a picture by clicking an icon in the layout; Picture Tools and Format tab"/>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E520DCFF-C88D-4DCF-A924-91AEAB09CCBA}"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42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27339"/>
                                        </p:tgtEl>
                                        <p:attrNameLst>
                                          <p:attrName>style.visibility</p:attrName>
                                        </p:attrNameLst>
                                      </p:cBhvr>
                                      <p:to>
                                        <p:strVal val="visible"/>
                                      </p:to>
                                    </p:set>
                                    <p:animEffect transition="in" filter="slide(fromTop)">
                                      <p:cBhvr>
                                        <p:cTn id="7" dur="500"/>
                                        <p:tgtEl>
                                          <p:spTgt spid="2273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7331">
                                            <p:txEl>
                                              <p:pRg st="0" end="0"/>
                                            </p:txEl>
                                          </p:spTgt>
                                        </p:tgtEl>
                                        <p:attrNameLst>
                                          <p:attrName>style.visibility</p:attrName>
                                        </p:attrNameLst>
                                      </p:cBhvr>
                                      <p:to>
                                        <p:strVal val="visible"/>
                                      </p:to>
                                    </p:set>
                                    <p:animEffect transition="in" filter="slide(fromTop)">
                                      <p:cBhvr>
                                        <p:cTn id="12" dur="500"/>
                                        <p:tgtEl>
                                          <p:spTgt spid="227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27331">
                                            <p:txEl>
                                              <p:pRg st="1" end="1"/>
                                            </p:txEl>
                                          </p:spTgt>
                                        </p:tgtEl>
                                        <p:attrNameLst>
                                          <p:attrName>style.visibility</p:attrName>
                                        </p:attrNameLst>
                                      </p:cBhvr>
                                      <p:to>
                                        <p:strVal val="visible"/>
                                      </p:to>
                                    </p:set>
                                    <p:animEffect transition="in" filter="slide(fromTop)">
                                      <p:cBhvr>
                                        <p:cTn id="17" dur="500"/>
                                        <p:tgtEl>
                                          <p:spTgt spid="227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7332"/>
                                        </p:tgtEl>
                                        <p:attrNameLst>
                                          <p:attrName>style.visibility</p:attrName>
                                        </p:attrNameLst>
                                      </p:cBhvr>
                                      <p:to>
                                        <p:strVal val="visible"/>
                                      </p:to>
                                    </p:set>
                                    <p:animEffect transition="in" filter="dissolve">
                                      <p:cBhvr>
                                        <p:cTn id="22" dur="500"/>
                                        <p:tgtEl>
                                          <p:spTgt spid="22733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7333"/>
                                        </p:tgtEl>
                                        <p:attrNameLst>
                                          <p:attrName>style.visibility</p:attrName>
                                        </p:attrNameLst>
                                      </p:cBhvr>
                                      <p:to>
                                        <p:strVal val="visible"/>
                                      </p:to>
                                    </p:set>
                                    <p:animEffect transition="in" filter="dissolve">
                                      <p:cBhvr>
                                        <p:cTn id="26" dur="500"/>
                                        <p:tgtEl>
                                          <p:spTgt spid="227333"/>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27334"/>
                                        </p:tgtEl>
                                        <p:attrNameLst>
                                          <p:attrName>style.visibility</p:attrName>
                                        </p:attrNameLst>
                                      </p:cBhvr>
                                      <p:to>
                                        <p:strVal val="visible"/>
                                      </p:to>
                                    </p:set>
                                    <p:animEffect transition="in" filter="dissolve">
                                      <p:cBhvr>
                                        <p:cTn id="30" dur="500"/>
                                        <p:tgtEl>
                                          <p:spTgt spid="22733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27337">
                                            <p:txEl>
                                              <p:pRg st="0" end="0"/>
                                            </p:txEl>
                                          </p:spTgt>
                                        </p:tgtEl>
                                        <p:attrNameLst>
                                          <p:attrName>style.visibility</p:attrName>
                                        </p:attrNameLst>
                                      </p:cBhvr>
                                      <p:to>
                                        <p:strVal val="visible"/>
                                      </p:to>
                                    </p:set>
                                    <p:animEffect transition="in" filter="checkerboard(across)">
                                      <p:cBhvr>
                                        <p:cTn id="35" dur="500"/>
                                        <p:tgtEl>
                                          <p:spTgt spid="22733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27337">
                                            <p:txEl>
                                              <p:pRg st="1" end="1"/>
                                            </p:txEl>
                                          </p:spTgt>
                                        </p:tgtEl>
                                        <p:attrNameLst>
                                          <p:attrName>style.visibility</p:attrName>
                                        </p:attrNameLst>
                                      </p:cBhvr>
                                      <p:to>
                                        <p:strVal val="visible"/>
                                      </p:to>
                                    </p:set>
                                    <p:animEffect transition="in" filter="checkerboard(across)">
                                      <p:cBhvr>
                                        <p:cTn id="40" dur="500"/>
                                        <p:tgtEl>
                                          <p:spTgt spid="22733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27337">
                                            <p:txEl>
                                              <p:pRg st="2" end="2"/>
                                            </p:txEl>
                                          </p:spTgt>
                                        </p:tgtEl>
                                        <p:attrNameLst>
                                          <p:attrName>style.visibility</p:attrName>
                                        </p:attrNameLst>
                                      </p:cBhvr>
                                      <p:to>
                                        <p:strVal val="visible"/>
                                      </p:to>
                                    </p:set>
                                    <p:animEffect transition="in" filter="checkerboard(across)">
                                      <p:cBhvr>
                                        <p:cTn id="45" dur="500"/>
                                        <p:tgtEl>
                                          <p:spTgt spid="2273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autoUpdateAnimBg="0"/>
      <p:bldP spid="22733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31426" name="Rectangle 2"/>
          <p:cNvSpPr>
            <a:spLocks noGrp="1" noChangeArrowheads="1"/>
          </p:cNvSpPr>
          <p:nvPr>
            <p:ph type="title"/>
          </p:nvPr>
        </p:nvSpPr>
        <p:spPr>
          <a:xfrm>
            <a:off x="239713" y="63500"/>
            <a:ext cx="8904287" cy="614363"/>
          </a:xfrm>
        </p:spPr>
        <p:txBody>
          <a:bodyPr/>
          <a:lstStyle/>
          <a:p>
            <a:r>
              <a:rPr lang="en-US"/>
              <a:t>Insert a picture</a:t>
            </a:r>
          </a:p>
        </p:txBody>
      </p:sp>
      <p:sp>
        <p:nvSpPr>
          <p:cNvPr id="2314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Time to insert a picture—a photo or piece of clip art, for example. </a:t>
            </a:r>
          </a:p>
          <a:p>
            <a:pPr>
              <a:spcBef>
                <a:spcPct val="20000"/>
              </a:spcBef>
              <a:spcAft>
                <a:spcPct val="75000"/>
              </a:spcAft>
            </a:pPr>
            <a:r>
              <a:rPr lang="en-US" sz="2000"/>
              <a:t>You can do so right from the slide, from within a content placeholder.</a:t>
            </a:r>
          </a:p>
        </p:txBody>
      </p:sp>
      <p:sp>
        <p:nvSpPr>
          <p:cNvPr id="2314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1432" name="Rectangle 8"/>
          <p:cNvSpPr>
            <a:spLocks noChangeArrowheads="1"/>
          </p:cNvSpPr>
          <p:nvPr/>
        </p:nvSpPr>
        <p:spPr bwMode="auto">
          <a:xfrm>
            <a:off x="676275" y="400685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After your picture is inserted, you may want to resize it or give it special effects. First, select the picture on the slide.</a:t>
            </a:r>
          </a:p>
        </p:txBody>
      </p:sp>
      <p:pic>
        <p:nvPicPr>
          <p:cNvPr id="231433" name="Picture 9" descr="Inserting a picture by clicking an icon in the layout; Picture Tools and Format tab"/>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31434" name="Object 10"/>
          <p:cNvGraphicFramePr>
            <a:graphicFrameLocks noChangeAspect="1"/>
          </p:cNvGraphicFramePr>
          <p:nvPr/>
        </p:nvGraphicFramePr>
        <p:xfrm>
          <a:off x="339725" y="4029075"/>
          <a:ext cx="269875" cy="303213"/>
        </p:xfrm>
        <a:graphic>
          <a:graphicData uri="http://schemas.openxmlformats.org/presentationml/2006/ole">
            <p:oleObj spid="_x0000_s231434" name="Visio" r:id="rId5" imgW="270231" imgH="303063" progId="Visio.Drawing.11">
              <p:embed/>
            </p:oleObj>
          </a:graphicData>
        </a:graphic>
      </p:graphicFrame>
      <p:graphicFrame>
        <p:nvGraphicFramePr>
          <p:cNvPr id="231435" name="Object 11"/>
          <p:cNvGraphicFramePr>
            <a:graphicFrameLocks noChangeAspect="1"/>
          </p:cNvGraphicFramePr>
          <p:nvPr/>
        </p:nvGraphicFramePr>
        <p:xfrm>
          <a:off x="341313" y="5062538"/>
          <a:ext cx="287337" cy="293687"/>
        </p:xfrm>
        <a:graphic>
          <a:graphicData uri="http://schemas.openxmlformats.org/presentationml/2006/ole">
            <p:oleObj spid="_x0000_s231435" name="Visio" r:id="rId6" imgW="288036" imgH="292913" progId="Visio.Drawing.11">
              <p:embed/>
            </p:oleObj>
          </a:graphicData>
        </a:graphic>
      </p:graphicFrame>
      <p:sp>
        <p:nvSpPr>
          <p:cNvPr id="231437" name="Rectangle 13"/>
          <p:cNvSpPr>
            <a:spLocks noChangeArrowheads="1"/>
          </p:cNvSpPr>
          <p:nvPr/>
        </p:nvSpPr>
        <p:spPr bwMode="auto">
          <a:xfrm>
            <a:off x="657225" y="5016500"/>
            <a:ext cx="5940425" cy="915988"/>
          </a:xfrm>
          <a:prstGeom prst="rect">
            <a:avLst/>
          </a:prstGeom>
          <a:noFill/>
          <a:ln w="9525" algn="ctr">
            <a:noFill/>
            <a:miter lim="800000"/>
            <a:headEnd/>
            <a:tailEnd/>
          </a:ln>
          <a:effectLst/>
        </p:spPr>
        <p:txBody>
          <a:bodyPr>
            <a:spAutoFit/>
          </a:bodyPr>
          <a:lstStyle/>
          <a:p>
            <a:pPr>
              <a:spcBef>
                <a:spcPct val="20000"/>
              </a:spcBef>
              <a:spcAft>
                <a:spcPct val="45000"/>
              </a:spcAft>
            </a:pPr>
            <a:r>
              <a:rPr lang="en-US" b="1">
                <a:solidFill>
                  <a:srgbClr val="FFCC00"/>
                </a:solidFill>
              </a:rPr>
              <a:t>Picture Tools </a:t>
            </a:r>
            <a:r>
              <a:rPr lang="en-US">
                <a:solidFill>
                  <a:srgbClr val="FFCC00"/>
                </a:solidFill>
              </a:rPr>
              <a:t>appear on the Ribbon. Click the </a:t>
            </a:r>
            <a:r>
              <a:rPr lang="en-US" b="1">
                <a:solidFill>
                  <a:srgbClr val="FFCC00"/>
                </a:solidFill>
              </a:rPr>
              <a:t>Format</a:t>
            </a:r>
            <a:r>
              <a:rPr lang="en-US">
                <a:solidFill>
                  <a:srgbClr val="FFCC00"/>
                </a:solidFill>
              </a:rPr>
              <a:t> tab, and use the buttons and options there to work with the picture. </a:t>
            </a:r>
          </a:p>
        </p:txBody>
      </p:sp>
      <p:sp>
        <p:nvSpPr>
          <p:cNvPr id="12" name="Date Placeholder 11"/>
          <p:cNvSpPr>
            <a:spLocks noGrp="1"/>
          </p:cNvSpPr>
          <p:nvPr>
            <p:ph type="dt" sz="half" idx="10"/>
          </p:nvPr>
        </p:nvSpPr>
        <p:spPr/>
        <p:txBody>
          <a:bodyPr/>
          <a:lstStyle/>
          <a:p>
            <a:fld id="{B532F075-745D-454E-8A3D-AC1D75CE21ED}"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43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1434"/>
                                        </p:tgtEl>
                                        <p:attrNameLst>
                                          <p:attrName>style.visibility</p:attrName>
                                        </p:attrNameLst>
                                      </p:cBhvr>
                                      <p:to>
                                        <p:strVal val="visible"/>
                                      </p:to>
                                    </p:set>
                                    <p:animEffect transition="in" filter="dissolve">
                                      <p:cBhvr>
                                        <p:cTn id="7" dur="500"/>
                                        <p:tgtEl>
                                          <p:spTgt spid="23143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1435"/>
                                        </p:tgtEl>
                                        <p:attrNameLst>
                                          <p:attrName>style.visibility</p:attrName>
                                        </p:attrNameLst>
                                      </p:cBhvr>
                                      <p:to>
                                        <p:strVal val="visible"/>
                                      </p:to>
                                    </p:set>
                                    <p:animEffect transition="in" filter="dissolve">
                                      <p:cBhvr>
                                        <p:cTn id="11" dur="500"/>
                                        <p:tgtEl>
                                          <p:spTgt spid="23143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31432">
                                            <p:txEl>
                                              <p:pRg st="0" end="0"/>
                                            </p:txEl>
                                          </p:spTgt>
                                        </p:tgtEl>
                                        <p:attrNameLst>
                                          <p:attrName>style.visibility</p:attrName>
                                        </p:attrNameLst>
                                      </p:cBhvr>
                                      <p:to>
                                        <p:strVal val="visible"/>
                                      </p:to>
                                    </p:set>
                                    <p:animEffect transition="in" filter="checkerboard(across)">
                                      <p:cBhvr>
                                        <p:cTn id="15" dur="500"/>
                                        <p:tgtEl>
                                          <p:spTgt spid="23143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31437">
                                            <p:txEl>
                                              <p:pRg st="0" end="0"/>
                                            </p:txEl>
                                          </p:spTgt>
                                        </p:tgtEl>
                                        <p:attrNameLst>
                                          <p:attrName>style.visibility</p:attrName>
                                        </p:attrNameLst>
                                      </p:cBhvr>
                                      <p:to>
                                        <p:strVal val="visible"/>
                                      </p:to>
                                    </p:set>
                                    <p:animEffect transition="in" filter="checkerboard(across)">
                                      <p:cBhvr>
                                        <p:cTn id="20" dur="500"/>
                                        <p:tgtEl>
                                          <p:spTgt spid="2314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2" grpId="0" build="p" autoUpdateAnimBg="0" advAuto="0"/>
      <p:bldP spid="23143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9618" name="Rectangle 2"/>
          <p:cNvSpPr>
            <a:spLocks noGrp="1" noChangeArrowheads="1"/>
          </p:cNvSpPr>
          <p:nvPr>
            <p:ph type="title"/>
          </p:nvPr>
        </p:nvSpPr>
        <p:spPr>
          <a:xfrm>
            <a:off x="239713" y="63500"/>
            <a:ext cx="8904287" cy="614363"/>
          </a:xfrm>
        </p:spPr>
        <p:txBody>
          <a:bodyPr/>
          <a:lstStyle/>
          <a:p>
            <a:r>
              <a:rPr lang="en-US"/>
              <a:t>Insert a picture</a:t>
            </a:r>
          </a:p>
        </p:txBody>
      </p:sp>
      <p:sp>
        <p:nvSpPr>
          <p:cNvPr id="23961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Inserting a picture from the slide itself is handy. </a:t>
            </a:r>
          </a:p>
        </p:txBody>
      </p:sp>
      <p:sp>
        <p:nvSpPr>
          <p:cNvPr id="2396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9622" name="Picture 6" descr="Inserting a picture by clicking an icon in the layout; Picture Tools and Format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39625" name="Rectangle 9"/>
          <p:cNvSpPr>
            <a:spLocks noChangeArrowheads="1"/>
          </p:cNvSpPr>
          <p:nvPr/>
        </p:nvSpPr>
        <p:spPr bwMode="auto">
          <a:xfrm>
            <a:off x="277813" y="3994150"/>
            <a:ext cx="5926137" cy="13065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It’s an especially good method if you have more than one placeholder on the slide because when you insert by using the slide icons, the picture goes within the placeholder that contains the icon.</a:t>
            </a:r>
          </a:p>
        </p:txBody>
      </p:sp>
      <p:sp>
        <p:nvSpPr>
          <p:cNvPr id="9" name="Date Placeholder 8"/>
          <p:cNvSpPr>
            <a:spLocks noGrp="1"/>
          </p:cNvSpPr>
          <p:nvPr>
            <p:ph type="dt" sz="half" idx="10"/>
          </p:nvPr>
        </p:nvSpPr>
        <p:spPr/>
        <p:txBody>
          <a:bodyPr/>
          <a:lstStyle/>
          <a:p>
            <a:fld id="{AD44C286-5084-4971-ADAD-8D08061943D1}"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44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slide(fromTop)">
                                      <p:cBhvr>
                                        <p:cTn id="7" dur="500"/>
                                        <p:tgtEl>
                                          <p:spTgt spid="2396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9625">
                                            <p:txEl>
                                              <p:pRg st="0" end="0"/>
                                            </p:txEl>
                                          </p:spTgt>
                                        </p:tgtEl>
                                        <p:attrNameLst>
                                          <p:attrName>style.visibility</p:attrName>
                                        </p:attrNameLst>
                                      </p:cBhvr>
                                      <p:to>
                                        <p:strVal val="visible"/>
                                      </p:to>
                                    </p:set>
                                    <p:animEffect transition="in" filter="slide(fromLeft)">
                                      <p:cBhvr>
                                        <p:cTn id="12" dur="500"/>
                                        <p:tgtEl>
                                          <p:spTgt spid="2396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utoUpdateAnimBg="0"/>
      <p:bldP spid="23962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96962" name="Rectangle 2"/>
          <p:cNvSpPr>
            <a:spLocks noGrp="1" noChangeArrowheads="1"/>
          </p:cNvSpPr>
          <p:nvPr>
            <p:ph type="title"/>
          </p:nvPr>
        </p:nvSpPr>
        <p:spPr>
          <a:xfrm>
            <a:off x="239713" y="63500"/>
            <a:ext cx="8904287" cy="614363"/>
          </a:xfrm>
        </p:spPr>
        <p:txBody>
          <a:bodyPr/>
          <a:lstStyle/>
          <a:p>
            <a:r>
              <a:rPr lang="en-US"/>
              <a:t>Insert a picture</a:t>
            </a:r>
          </a:p>
        </p:txBody>
      </p:sp>
      <p:sp>
        <p:nvSpPr>
          <p:cNvPr id="2969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Finally, don’t forget the </a:t>
            </a:r>
            <a:r>
              <a:rPr lang="en-US" sz="2000" b="1"/>
              <a:t>Insert</a:t>
            </a:r>
            <a:r>
              <a:rPr lang="en-US" sz="2000"/>
              <a:t> tab.  </a:t>
            </a:r>
          </a:p>
        </p:txBody>
      </p:sp>
      <p:sp>
        <p:nvSpPr>
          <p:cNvPr id="2969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96965" name="Picture 5" descr="Inserting a picture by clicking an icon in the layout; Picture Tools and Format tab"/>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96966" name="Rectangle 6"/>
          <p:cNvSpPr>
            <a:spLocks noChangeArrowheads="1"/>
          </p:cNvSpPr>
          <p:nvPr/>
        </p:nvSpPr>
        <p:spPr bwMode="auto">
          <a:xfrm>
            <a:off x="277813" y="3994150"/>
            <a:ext cx="5926137" cy="19224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can use the </a:t>
            </a:r>
            <a:r>
              <a:rPr lang="en-US" b="1">
                <a:solidFill>
                  <a:srgbClr val="FFCC00"/>
                </a:solidFill>
              </a:rPr>
              <a:t>Insert</a:t>
            </a:r>
            <a:r>
              <a:rPr lang="en-US">
                <a:solidFill>
                  <a:srgbClr val="FFCC00"/>
                </a:solidFill>
              </a:rPr>
              <a:t> tab to insert a picture, too—as well as many other slide elements. </a:t>
            </a:r>
          </a:p>
          <a:p>
            <a:pPr>
              <a:spcBef>
                <a:spcPct val="20000"/>
              </a:spcBef>
              <a:spcAft>
                <a:spcPct val="75000"/>
              </a:spcAft>
            </a:pPr>
            <a:r>
              <a:rPr lang="en-US">
                <a:solidFill>
                  <a:srgbClr val="FFCC00"/>
                </a:solidFill>
              </a:rPr>
              <a:t>The only difference in using this method is that sometimes PowerPoint has to guess which placeholder you want the picture to go in.</a:t>
            </a:r>
          </a:p>
        </p:txBody>
      </p:sp>
      <p:sp>
        <p:nvSpPr>
          <p:cNvPr id="9" name="Date Placeholder 8"/>
          <p:cNvSpPr>
            <a:spLocks noGrp="1"/>
          </p:cNvSpPr>
          <p:nvPr>
            <p:ph type="dt" sz="half" idx="10"/>
          </p:nvPr>
        </p:nvSpPr>
        <p:spPr/>
        <p:txBody>
          <a:bodyPr/>
          <a:lstStyle/>
          <a:p>
            <a:fld id="{F8521566-93FA-4974-B793-EFD67F27DD15}"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45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96963"/>
                                        </p:tgtEl>
                                        <p:attrNameLst>
                                          <p:attrName>style.visibility</p:attrName>
                                        </p:attrNameLst>
                                      </p:cBhvr>
                                      <p:to>
                                        <p:strVal val="visible"/>
                                      </p:to>
                                    </p:set>
                                    <p:animEffect transition="in" filter="slide(fromTop)">
                                      <p:cBhvr>
                                        <p:cTn id="7" dur="500"/>
                                        <p:tgtEl>
                                          <p:spTgt spid="2969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96966">
                                            <p:txEl>
                                              <p:pRg st="0" end="0"/>
                                            </p:txEl>
                                          </p:spTgt>
                                        </p:tgtEl>
                                        <p:attrNameLst>
                                          <p:attrName>style.visibility</p:attrName>
                                        </p:attrNameLst>
                                      </p:cBhvr>
                                      <p:to>
                                        <p:strVal val="visible"/>
                                      </p:to>
                                    </p:set>
                                    <p:animEffect transition="in" filter="slide(fromLeft)">
                                      <p:cBhvr>
                                        <p:cTn id="12" dur="500"/>
                                        <p:tgtEl>
                                          <p:spTgt spid="2969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96966">
                                            <p:txEl>
                                              <p:pRg st="1" end="1"/>
                                            </p:txEl>
                                          </p:spTgt>
                                        </p:tgtEl>
                                        <p:attrNameLst>
                                          <p:attrName>style.visibility</p:attrName>
                                        </p:attrNameLst>
                                      </p:cBhvr>
                                      <p:to>
                                        <p:strVal val="visible"/>
                                      </p:to>
                                    </p:set>
                                    <p:animEffect transition="in" filter="slide(fromLeft)">
                                      <p:cBhvr>
                                        <p:cTn id="17" dur="500"/>
                                        <p:tgtEl>
                                          <p:spTgt spid="2969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utoUpdateAnimBg="0"/>
      <p:bldP spid="29696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Get up to speed</a:t>
            </a:r>
          </a:p>
        </p:txBody>
      </p:sp>
      <p:sp>
        <p:nvSpPr>
          <p:cNvPr id="241666" name="Rectangle 2"/>
          <p:cNvSpPr>
            <a:spLocks noGrp="1" noChangeArrowheads="1"/>
          </p:cNvSpPr>
          <p:nvPr>
            <p:ph type="title"/>
          </p:nvPr>
        </p:nvSpPr>
        <p:spPr>
          <a:xfrm>
            <a:off x="239713" y="63500"/>
            <a:ext cx="8904287" cy="614363"/>
          </a:xfrm>
        </p:spPr>
        <p:txBody>
          <a:bodyPr/>
          <a:lstStyle/>
          <a:p>
            <a:r>
              <a:rPr lang="en-US"/>
              <a:t>Insert a text box caption</a:t>
            </a:r>
          </a:p>
        </p:txBody>
      </p:sp>
      <p:sp>
        <p:nvSpPr>
          <p:cNvPr id="2416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For your picture’s caption, insert a text box. </a:t>
            </a:r>
          </a:p>
          <a:p>
            <a:pPr>
              <a:spcBef>
                <a:spcPct val="20000"/>
              </a:spcBef>
              <a:spcAft>
                <a:spcPct val="75000"/>
              </a:spcAft>
            </a:pPr>
            <a:r>
              <a:rPr lang="en-US" sz="2000"/>
              <a:t>You’ll find this on the </a:t>
            </a:r>
            <a:r>
              <a:rPr lang="en-US" sz="2000" b="1"/>
              <a:t>Insert</a:t>
            </a:r>
            <a:r>
              <a:rPr lang="en-US" sz="2000"/>
              <a:t> tab. </a:t>
            </a:r>
          </a:p>
          <a:p>
            <a:pPr>
              <a:spcBef>
                <a:spcPct val="20000"/>
              </a:spcBef>
              <a:spcAft>
                <a:spcPct val="75000"/>
              </a:spcAft>
            </a:pPr>
            <a:endParaRPr lang="en-US" sz="2000"/>
          </a:p>
        </p:txBody>
      </p:sp>
      <p:graphicFrame>
        <p:nvGraphicFramePr>
          <p:cNvPr id="241668" name="Object 4"/>
          <p:cNvGraphicFramePr>
            <a:graphicFrameLocks noChangeAspect="1"/>
          </p:cNvGraphicFramePr>
          <p:nvPr/>
        </p:nvGraphicFramePr>
        <p:xfrm>
          <a:off x="339725" y="4535488"/>
          <a:ext cx="269875" cy="303212"/>
        </p:xfrm>
        <a:graphic>
          <a:graphicData uri="http://schemas.openxmlformats.org/presentationml/2006/ole">
            <p:oleObj spid="_x0000_s241668" name="Visio" r:id="rId4" imgW="270231" imgH="303063" progId="Visio.Drawing.11">
              <p:embed/>
            </p:oleObj>
          </a:graphicData>
        </a:graphic>
      </p:graphicFrame>
      <p:graphicFrame>
        <p:nvGraphicFramePr>
          <p:cNvPr id="241669" name="Object 5"/>
          <p:cNvGraphicFramePr>
            <a:graphicFrameLocks noChangeAspect="1"/>
          </p:cNvGraphicFramePr>
          <p:nvPr/>
        </p:nvGraphicFramePr>
        <p:xfrm>
          <a:off x="339725" y="4983163"/>
          <a:ext cx="269875" cy="303212"/>
        </p:xfrm>
        <a:graphic>
          <a:graphicData uri="http://schemas.openxmlformats.org/presentationml/2006/ole">
            <p:oleObj spid="_x0000_s241669" name="Visio" r:id="rId5" imgW="270231" imgH="303063" progId="Visio.Drawing.11">
              <p:embed/>
            </p:oleObj>
          </a:graphicData>
        </a:graphic>
      </p:graphicFrame>
      <p:graphicFrame>
        <p:nvGraphicFramePr>
          <p:cNvPr id="241670" name="Object 6"/>
          <p:cNvGraphicFramePr>
            <a:graphicFrameLocks noChangeAspect="1"/>
          </p:cNvGraphicFramePr>
          <p:nvPr/>
        </p:nvGraphicFramePr>
        <p:xfrm>
          <a:off x="339725" y="5446713"/>
          <a:ext cx="269875" cy="303212"/>
        </p:xfrm>
        <a:graphic>
          <a:graphicData uri="http://schemas.openxmlformats.org/presentationml/2006/ole">
            <p:oleObj spid="_x0000_s241670" name="Visio" r:id="rId6" imgW="270231" imgH="303063" progId="Visio.Drawing.11">
              <p:embed/>
            </p:oleObj>
          </a:graphicData>
        </a:graphic>
      </p:graphicFrame>
      <p:sp>
        <p:nvSpPr>
          <p:cNvPr id="2416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1673" name="Rectangle 9"/>
          <p:cNvSpPr>
            <a:spLocks noChangeArrowheads="1"/>
          </p:cNvSpPr>
          <p:nvPr/>
        </p:nvSpPr>
        <p:spPr bwMode="auto">
          <a:xfrm>
            <a:off x="676275" y="450215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the </a:t>
            </a:r>
            <a:r>
              <a:rPr lang="en-US" b="1">
                <a:solidFill>
                  <a:srgbClr val="FFCC00"/>
                </a:solidFill>
              </a:rPr>
              <a:t>Format </a:t>
            </a:r>
            <a:r>
              <a:rPr lang="en-US">
                <a:solidFill>
                  <a:srgbClr val="FFCC00"/>
                </a:solidFill>
              </a:rPr>
              <a:t>tab.</a:t>
            </a:r>
          </a:p>
          <a:p>
            <a:pPr>
              <a:spcBef>
                <a:spcPct val="20000"/>
              </a:spcBef>
              <a:spcAft>
                <a:spcPct val="45000"/>
              </a:spcAft>
            </a:pPr>
            <a:r>
              <a:rPr lang="en-US">
                <a:solidFill>
                  <a:srgbClr val="FFCC00"/>
                </a:solidFill>
              </a:rPr>
              <a:t>Display the shapes gallery and point to any style.</a:t>
            </a:r>
          </a:p>
          <a:p>
            <a:pPr>
              <a:spcBef>
                <a:spcPct val="20000"/>
              </a:spcBef>
              <a:spcAft>
                <a:spcPct val="45000"/>
              </a:spcAft>
            </a:pPr>
            <a:r>
              <a:rPr lang="en-US">
                <a:solidFill>
                  <a:srgbClr val="FFCC00"/>
                </a:solidFill>
              </a:rPr>
              <a:t>A preview of the style appears on the slide, applied to the text box. </a:t>
            </a:r>
          </a:p>
        </p:txBody>
      </p:sp>
      <p:sp>
        <p:nvSpPr>
          <p:cNvPr id="24167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When you insert the text box, </a:t>
            </a:r>
            <a:r>
              <a:rPr lang="en-US" b="1">
                <a:solidFill>
                  <a:srgbClr val="FFCC00"/>
                </a:solidFill>
              </a:rPr>
              <a:t>Drawing Tools</a:t>
            </a:r>
            <a:r>
              <a:rPr lang="en-US">
                <a:solidFill>
                  <a:srgbClr val="FFCC00"/>
                </a:solidFill>
              </a:rPr>
              <a:t> appear.</a:t>
            </a:r>
          </a:p>
        </p:txBody>
      </p:sp>
      <p:pic>
        <p:nvPicPr>
          <p:cNvPr id="241675" name="Picture 11" descr="Styles for shapes such as text boxes"/>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3" name="Date Placeholder 12"/>
          <p:cNvSpPr>
            <a:spLocks noGrp="1"/>
          </p:cNvSpPr>
          <p:nvPr>
            <p:ph type="dt" sz="half" idx="10"/>
          </p:nvPr>
        </p:nvSpPr>
        <p:spPr/>
        <p:txBody>
          <a:bodyPr/>
          <a:lstStyle/>
          <a:p>
            <a:fld id="{8FE9D73A-C562-4564-A6C7-E55977D5F833}" type="datetime3">
              <a:rPr lang="en-US" smtClean="0"/>
              <a:t>2 November 2007</a:t>
            </a:fld>
            <a:endParaRPr lang="en-US"/>
          </a:p>
        </p:txBody>
      </p:sp>
      <p:sp>
        <p:nvSpPr>
          <p:cNvPr id="14" name="Slide Number Placeholder 13"/>
          <p:cNvSpPr>
            <a:spLocks noGrp="1"/>
          </p:cNvSpPr>
          <p:nvPr>
            <p:ph type="sldNum" sz="quarter" idx="12"/>
          </p:nvPr>
        </p:nvSpPr>
        <p:spPr/>
        <p:txBody>
          <a:bodyPr/>
          <a:lstStyle/>
          <a:p>
            <a:fld id="{29B7AAC0-C7DB-4934-A0EA-EB5A06073D39}" type="slidenum">
              <a:rPr lang="en-US" smtClean="0"/>
              <a:pPr/>
              <a:t>46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1675"/>
                                        </p:tgtEl>
                                        <p:attrNameLst>
                                          <p:attrName>style.visibility</p:attrName>
                                        </p:attrNameLst>
                                      </p:cBhvr>
                                      <p:to>
                                        <p:strVal val="visible"/>
                                      </p:to>
                                    </p:set>
                                    <p:animEffect transition="in" filter="slide(fromTop)">
                                      <p:cBhvr>
                                        <p:cTn id="7" dur="500"/>
                                        <p:tgtEl>
                                          <p:spTgt spid="2416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1667">
                                            <p:txEl>
                                              <p:pRg st="0" end="0"/>
                                            </p:txEl>
                                          </p:spTgt>
                                        </p:tgtEl>
                                        <p:attrNameLst>
                                          <p:attrName>style.visibility</p:attrName>
                                        </p:attrNameLst>
                                      </p:cBhvr>
                                      <p:to>
                                        <p:strVal val="visible"/>
                                      </p:to>
                                    </p:set>
                                    <p:animEffect transition="in" filter="slide(fromTop)">
                                      <p:cBhvr>
                                        <p:cTn id="12" dur="500"/>
                                        <p:tgtEl>
                                          <p:spTgt spid="2416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41667">
                                            <p:txEl>
                                              <p:pRg st="1" end="1"/>
                                            </p:txEl>
                                          </p:spTgt>
                                        </p:tgtEl>
                                        <p:attrNameLst>
                                          <p:attrName>style.visibility</p:attrName>
                                        </p:attrNameLst>
                                      </p:cBhvr>
                                      <p:to>
                                        <p:strVal val="visible"/>
                                      </p:to>
                                    </p:set>
                                    <p:animEffect transition="in" filter="slide(fromTop)">
                                      <p:cBhvr>
                                        <p:cTn id="17" dur="500"/>
                                        <p:tgtEl>
                                          <p:spTgt spid="2416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1674">
                                            <p:txEl>
                                              <p:pRg st="0" end="0"/>
                                            </p:txEl>
                                          </p:spTgt>
                                        </p:tgtEl>
                                        <p:attrNameLst>
                                          <p:attrName>style.visibility</p:attrName>
                                        </p:attrNameLst>
                                      </p:cBhvr>
                                      <p:to>
                                        <p:strVal val="visible"/>
                                      </p:to>
                                    </p:set>
                                    <p:animEffect transition="in" filter="slide(fromLeft)">
                                      <p:cBhvr>
                                        <p:cTn id="22" dur="500"/>
                                        <p:tgtEl>
                                          <p:spTgt spid="24167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1668"/>
                                        </p:tgtEl>
                                        <p:attrNameLst>
                                          <p:attrName>style.visibility</p:attrName>
                                        </p:attrNameLst>
                                      </p:cBhvr>
                                      <p:to>
                                        <p:strVal val="visible"/>
                                      </p:to>
                                    </p:set>
                                    <p:animEffect transition="in" filter="dissolve">
                                      <p:cBhvr>
                                        <p:cTn id="27" dur="500"/>
                                        <p:tgtEl>
                                          <p:spTgt spid="241668"/>
                                        </p:tgtEl>
                                      </p:cBhvr>
                                    </p:animEffect>
                                  </p:childTnLst>
                                </p:cTn>
                              </p:par>
                            </p:childTnLst>
                          </p:cTn>
                        </p:par>
                        <p:par>
                          <p:cTn id="28" fill="hold">
                            <p:stCondLst>
                              <p:cond delay="500"/>
                            </p:stCondLst>
                            <p:childTnLst>
                              <p:par>
                                <p:cTn id="29" presetID="9" presetClass="entr" presetSubtype="0" fill="hold" nodeType="afterEffect">
                                  <p:stCondLst>
                                    <p:cond delay="0"/>
                                  </p:stCondLst>
                                  <p:childTnLst>
                                    <p:set>
                                      <p:cBhvr>
                                        <p:cTn id="30" dur="1" fill="hold">
                                          <p:stCondLst>
                                            <p:cond delay="0"/>
                                          </p:stCondLst>
                                        </p:cTn>
                                        <p:tgtEl>
                                          <p:spTgt spid="241669"/>
                                        </p:tgtEl>
                                        <p:attrNameLst>
                                          <p:attrName>style.visibility</p:attrName>
                                        </p:attrNameLst>
                                      </p:cBhvr>
                                      <p:to>
                                        <p:strVal val="visible"/>
                                      </p:to>
                                    </p:set>
                                    <p:animEffect transition="in" filter="dissolve">
                                      <p:cBhvr>
                                        <p:cTn id="31" dur="500"/>
                                        <p:tgtEl>
                                          <p:spTgt spid="241669"/>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241670"/>
                                        </p:tgtEl>
                                        <p:attrNameLst>
                                          <p:attrName>style.visibility</p:attrName>
                                        </p:attrNameLst>
                                      </p:cBhvr>
                                      <p:to>
                                        <p:strVal val="visible"/>
                                      </p:to>
                                    </p:set>
                                    <p:animEffect transition="in" filter="dissolve">
                                      <p:cBhvr>
                                        <p:cTn id="35" dur="500"/>
                                        <p:tgtEl>
                                          <p:spTgt spid="24167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41673">
                                            <p:txEl>
                                              <p:pRg st="0" end="0"/>
                                            </p:txEl>
                                          </p:spTgt>
                                        </p:tgtEl>
                                        <p:attrNameLst>
                                          <p:attrName>style.visibility</p:attrName>
                                        </p:attrNameLst>
                                      </p:cBhvr>
                                      <p:to>
                                        <p:strVal val="visible"/>
                                      </p:to>
                                    </p:set>
                                    <p:animEffect transition="in" filter="checkerboard(across)">
                                      <p:cBhvr>
                                        <p:cTn id="40" dur="500"/>
                                        <p:tgtEl>
                                          <p:spTgt spid="24167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41673">
                                            <p:txEl>
                                              <p:pRg st="1" end="1"/>
                                            </p:txEl>
                                          </p:spTgt>
                                        </p:tgtEl>
                                        <p:attrNameLst>
                                          <p:attrName>style.visibility</p:attrName>
                                        </p:attrNameLst>
                                      </p:cBhvr>
                                      <p:to>
                                        <p:strVal val="visible"/>
                                      </p:to>
                                    </p:set>
                                    <p:animEffect transition="in" filter="checkerboard(across)">
                                      <p:cBhvr>
                                        <p:cTn id="45" dur="500"/>
                                        <p:tgtEl>
                                          <p:spTgt spid="24167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41673">
                                            <p:txEl>
                                              <p:pRg st="2" end="2"/>
                                            </p:txEl>
                                          </p:spTgt>
                                        </p:tgtEl>
                                        <p:attrNameLst>
                                          <p:attrName>style.visibility</p:attrName>
                                        </p:attrNameLst>
                                      </p:cBhvr>
                                      <p:to>
                                        <p:strVal val="visible"/>
                                      </p:to>
                                    </p:set>
                                    <p:animEffect transition="in" filter="checkerboard(across)">
                                      <p:cBhvr>
                                        <p:cTn id="50" dur="500"/>
                                        <p:tgtEl>
                                          <p:spTgt spid="2416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autoUpdateAnimBg="0"/>
      <p:bldP spid="241673" grpId="0" build="p" autoUpdateAnimBg="0"/>
      <p:bldP spid="24167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45762" name="Rectangle 2"/>
          <p:cNvSpPr>
            <a:spLocks noGrp="1" noChangeArrowheads="1"/>
          </p:cNvSpPr>
          <p:nvPr>
            <p:ph type="title"/>
          </p:nvPr>
        </p:nvSpPr>
        <p:spPr>
          <a:xfrm>
            <a:off x="239713" y="73025"/>
            <a:ext cx="8027987" cy="614363"/>
          </a:xfrm>
        </p:spPr>
        <p:txBody>
          <a:bodyPr/>
          <a:lstStyle/>
          <a:p>
            <a:r>
              <a:rPr lang="en-US"/>
              <a:t>Insert an org chart</a:t>
            </a:r>
          </a:p>
        </p:txBody>
      </p:sp>
      <p:sp>
        <p:nvSpPr>
          <p:cNvPr id="2457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As you saw earlier, you can insert a picture and other graphics by using icons in the </a:t>
            </a:r>
            <a:r>
              <a:rPr lang="en-US" sz="2000" b="1"/>
              <a:t>Title and Content </a:t>
            </a:r>
            <a:r>
              <a:rPr lang="en-US" sz="2000"/>
              <a:t>layout. </a:t>
            </a:r>
          </a:p>
        </p:txBody>
      </p:sp>
      <p:sp>
        <p:nvSpPr>
          <p:cNvPr id="245765" name="Rectangle 5"/>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These include an icon for SmartArt graphics. SmartArt graphics offer org chart layouts as well as all other layouts for diagrams in PowerPoint 2007.</a:t>
            </a:r>
          </a:p>
        </p:txBody>
      </p:sp>
      <p:sp>
        <p:nvSpPr>
          <p:cNvPr id="2457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45768" name="Picture 8" descr="Typing text in an org chart"/>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62441688-3062-4ECB-881D-27372F6DBCF2}"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47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45768"/>
                                        </p:tgtEl>
                                        <p:attrNameLst>
                                          <p:attrName>style.visibility</p:attrName>
                                        </p:attrNameLst>
                                      </p:cBhvr>
                                      <p:to>
                                        <p:strVal val="visible"/>
                                      </p:to>
                                    </p:set>
                                    <p:animEffect transition="in" filter="slide(fromTop)">
                                      <p:cBhvr>
                                        <p:cTn id="7" dur="500"/>
                                        <p:tgtEl>
                                          <p:spTgt spid="2457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slide(fromTop)">
                                      <p:cBhvr>
                                        <p:cTn id="12" dur="500"/>
                                        <p:tgtEl>
                                          <p:spTgt spid="245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5765">
                                            <p:txEl>
                                              <p:pRg st="0" end="0"/>
                                            </p:txEl>
                                          </p:spTgt>
                                        </p:tgtEl>
                                        <p:attrNameLst>
                                          <p:attrName>style.visibility</p:attrName>
                                        </p:attrNameLst>
                                      </p:cBhvr>
                                      <p:to>
                                        <p:strVal val="visible"/>
                                      </p:to>
                                    </p:set>
                                    <p:animEffect transition="in" filter="slide(fromLeft)">
                                      <p:cBhvr>
                                        <p:cTn id="17" dur="500"/>
                                        <p:tgtEl>
                                          <p:spTgt spid="245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P spid="24576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47810" name="Rectangle 2"/>
          <p:cNvSpPr>
            <a:spLocks noGrp="1" noChangeArrowheads="1"/>
          </p:cNvSpPr>
          <p:nvPr>
            <p:ph type="title"/>
          </p:nvPr>
        </p:nvSpPr>
        <p:spPr>
          <a:xfrm>
            <a:off x="239713" y="73025"/>
            <a:ext cx="8027987" cy="614363"/>
          </a:xfrm>
        </p:spPr>
        <p:txBody>
          <a:bodyPr/>
          <a:lstStyle/>
          <a:p>
            <a:r>
              <a:rPr lang="en-US"/>
              <a:t>Insert an org chart</a:t>
            </a:r>
          </a:p>
        </p:txBody>
      </p:sp>
      <p:sp>
        <p:nvSpPr>
          <p:cNvPr id="2478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As you saw earlier, you can insert a picture and other graphics by using icons in the </a:t>
            </a:r>
            <a:r>
              <a:rPr lang="en-US" sz="2000" b="1"/>
              <a:t>Title and Content </a:t>
            </a:r>
            <a:r>
              <a:rPr lang="en-US" sz="2000"/>
              <a:t>layout. </a:t>
            </a:r>
          </a:p>
        </p:txBody>
      </p:sp>
      <p:sp>
        <p:nvSpPr>
          <p:cNvPr id="247812" name="Rectangle 4"/>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When you click the </a:t>
            </a:r>
            <a:r>
              <a:rPr lang="en-US" b="1">
                <a:solidFill>
                  <a:srgbClr val="FFCC00"/>
                </a:solidFill>
              </a:rPr>
              <a:t>SmartArt graphic</a:t>
            </a:r>
            <a:r>
              <a:rPr lang="en-US">
                <a:solidFill>
                  <a:srgbClr val="FFCC00"/>
                </a:solidFill>
              </a:rPr>
              <a:t> icon… </a:t>
            </a:r>
          </a:p>
        </p:txBody>
      </p:sp>
      <p:sp>
        <p:nvSpPr>
          <p:cNvPr id="24781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47814" name="Picture 6" descr="Typing text in an org chart"/>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247816" name="Rectangle 8"/>
          <p:cNvSpPr>
            <a:spLocks noChangeArrowheads="1"/>
          </p:cNvSpPr>
          <p:nvPr/>
        </p:nvSpPr>
        <p:spPr bwMode="auto">
          <a:xfrm>
            <a:off x="277813" y="542290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get a full gallery of the graphical layouts available.</a:t>
            </a:r>
          </a:p>
        </p:txBody>
      </p:sp>
      <p:pic>
        <p:nvPicPr>
          <p:cNvPr id="247817" name="Picture 9" descr="Table and Content layout with SmartArt graphic icon selected"/>
          <p:cNvPicPr>
            <a:picLocks noChangeAspect="1" noChangeArrowheads="1"/>
          </p:cNvPicPr>
          <p:nvPr/>
        </p:nvPicPr>
        <p:blipFill>
          <a:blip r:embed="rId4"/>
          <a:srcRect/>
          <a:stretch>
            <a:fillRect/>
          </a:stretch>
        </p:blipFill>
        <p:spPr bwMode="auto">
          <a:xfrm>
            <a:off x="381000" y="4538663"/>
            <a:ext cx="1143000" cy="733425"/>
          </a:xfrm>
          <a:prstGeom prst="rect">
            <a:avLst/>
          </a:prstGeom>
          <a:noFill/>
        </p:spPr>
      </p:pic>
      <p:sp>
        <p:nvSpPr>
          <p:cNvPr id="11" name="Date Placeholder 10"/>
          <p:cNvSpPr>
            <a:spLocks noGrp="1"/>
          </p:cNvSpPr>
          <p:nvPr>
            <p:ph type="dt" sz="half" idx="10"/>
          </p:nvPr>
        </p:nvSpPr>
        <p:spPr/>
        <p:txBody>
          <a:bodyPr/>
          <a:lstStyle/>
          <a:p>
            <a:fld id="{2D73C25B-992B-4F85-A4F8-5909ABFB6FA7}"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48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Effect transition="in" filter="slide(fromLeft)">
                                      <p:cBhvr>
                                        <p:cTn id="7" dur="500"/>
                                        <p:tgtEl>
                                          <p:spTgt spid="247812">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7817"/>
                                        </p:tgtEl>
                                        <p:attrNameLst>
                                          <p:attrName>style.visibility</p:attrName>
                                        </p:attrNameLst>
                                      </p:cBhvr>
                                      <p:to>
                                        <p:strVal val="visible"/>
                                      </p:to>
                                    </p:set>
                                    <p:animEffect transition="in" filter="dissolve">
                                      <p:cBhvr>
                                        <p:cTn id="11" dur="500"/>
                                        <p:tgtEl>
                                          <p:spTgt spid="2478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47816">
                                            <p:txEl>
                                              <p:pRg st="0" end="0"/>
                                            </p:txEl>
                                          </p:spTgt>
                                        </p:tgtEl>
                                        <p:attrNameLst>
                                          <p:attrName>style.visibility</p:attrName>
                                        </p:attrNameLst>
                                      </p:cBhvr>
                                      <p:to>
                                        <p:strVal val="visible"/>
                                      </p:to>
                                    </p:set>
                                    <p:animEffect transition="in" filter="slide(fromLeft)">
                                      <p:cBhvr>
                                        <p:cTn id="16" dur="500"/>
                                        <p:tgtEl>
                                          <p:spTgt spid="2478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advAuto="0"/>
      <p:bldP spid="247816"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437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The picture shows some handy features of working with a new org chart. </a:t>
            </a:r>
          </a:p>
          <a:p>
            <a:pPr>
              <a:spcBef>
                <a:spcPct val="20000"/>
              </a:spcBef>
              <a:spcAft>
                <a:spcPct val="75000"/>
              </a:spcAft>
            </a:pPr>
            <a:endParaRPr lang="en-US" sz="2000"/>
          </a:p>
        </p:txBody>
      </p:sp>
      <p:graphicFrame>
        <p:nvGraphicFramePr>
          <p:cNvPr id="243716" name="Object 4"/>
          <p:cNvGraphicFramePr>
            <a:graphicFrameLocks noChangeAspect="1"/>
          </p:cNvGraphicFramePr>
          <p:nvPr/>
        </p:nvGraphicFramePr>
        <p:xfrm>
          <a:off x="339725" y="4021138"/>
          <a:ext cx="269875" cy="303212"/>
        </p:xfrm>
        <a:graphic>
          <a:graphicData uri="http://schemas.openxmlformats.org/presentationml/2006/ole">
            <p:oleObj spid="_x0000_s243716" name="Visio" r:id="rId4" imgW="270231" imgH="303063" progId="Visio.Drawing.11">
              <p:embed/>
            </p:oleObj>
          </a:graphicData>
        </a:graphic>
      </p:graphicFrame>
      <p:graphicFrame>
        <p:nvGraphicFramePr>
          <p:cNvPr id="243717" name="Object 5"/>
          <p:cNvGraphicFramePr>
            <a:graphicFrameLocks noChangeAspect="1"/>
          </p:cNvGraphicFramePr>
          <p:nvPr/>
        </p:nvGraphicFramePr>
        <p:xfrm>
          <a:off x="339725" y="4754563"/>
          <a:ext cx="269875" cy="303212"/>
        </p:xfrm>
        <a:graphic>
          <a:graphicData uri="http://schemas.openxmlformats.org/presentationml/2006/ole">
            <p:oleObj spid="_x0000_s243717" name="Visio" r:id="rId5" imgW="270231" imgH="303063" progId="Visio.Drawing.11">
              <p:embed/>
            </p:oleObj>
          </a:graphicData>
        </a:graphic>
      </p:graphicFrame>
      <p:graphicFrame>
        <p:nvGraphicFramePr>
          <p:cNvPr id="243718" name="Object 6"/>
          <p:cNvGraphicFramePr>
            <a:graphicFrameLocks noChangeAspect="1"/>
          </p:cNvGraphicFramePr>
          <p:nvPr/>
        </p:nvGraphicFramePr>
        <p:xfrm>
          <a:off x="339725" y="5465763"/>
          <a:ext cx="269875" cy="303212"/>
        </p:xfrm>
        <a:graphic>
          <a:graphicData uri="http://schemas.openxmlformats.org/presentationml/2006/ole">
            <p:oleObj spid="_x0000_s243718" name="Visio" r:id="rId6" imgW="270231" imgH="303063" progId="Visio.Drawing.11">
              <p:embed/>
            </p:oleObj>
          </a:graphicData>
        </a:graphic>
      </p:graphicFrame>
      <p:sp>
        <p:nvSpPr>
          <p:cNvPr id="2437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3721" name="Rectangle 9"/>
          <p:cNvSpPr>
            <a:spLocks noChangeArrowheads="1"/>
          </p:cNvSpPr>
          <p:nvPr/>
        </p:nvSpPr>
        <p:spPr bwMode="auto">
          <a:xfrm>
            <a:off x="676275" y="3987800"/>
            <a:ext cx="5940425" cy="2098675"/>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When you insert the org chart, it adopts the colors of the applied theme. </a:t>
            </a:r>
            <a:r>
              <a:rPr lang="en-US" b="1">
                <a:solidFill>
                  <a:srgbClr val="FFCC00"/>
                </a:solidFill>
              </a:rPr>
              <a:t> </a:t>
            </a:r>
          </a:p>
          <a:p>
            <a:pPr>
              <a:spcBef>
                <a:spcPct val="20000"/>
              </a:spcBef>
              <a:spcAft>
                <a:spcPct val="45000"/>
              </a:spcAft>
            </a:pPr>
            <a:r>
              <a:rPr lang="en-US">
                <a:solidFill>
                  <a:srgbClr val="FFCC00"/>
                </a:solidFill>
              </a:rPr>
              <a:t>A Text pane appears next to the chart where you can type text.</a:t>
            </a:r>
          </a:p>
          <a:p>
            <a:pPr>
              <a:spcBef>
                <a:spcPct val="20000"/>
              </a:spcBef>
              <a:spcAft>
                <a:spcPct val="45000"/>
              </a:spcAft>
            </a:pPr>
            <a:r>
              <a:rPr lang="en-US">
                <a:solidFill>
                  <a:srgbClr val="FFCC00"/>
                </a:solidFill>
              </a:rPr>
              <a:t>Text you type in the Text pane maps to chart shapes and appears in the chart as you type.</a:t>
            </a:r>
          </a:p>
        </p:txBody>
      </p:sp>
      <p:sp>
        <p:nvSpPr>
          <p:cNvPr id="243725" name="Rectangle 13"/>
          <p:cNvSpPr>
            <a:spLocks noGrp="1" noChangeArrowheads="1"/>
          </p:cNvSpPr>
          <p:nvPr>
            <p:ph type="title"/>
          </p:nvPr>
        </p:nvSpPr>
        <p:spPr>
          <a:xfrm>
            <a:off x="239713" y="73025"/>
            <a:ext cx="8027987" cy="614363"/>
          </a:xfrm>
          <a:noFill/>
          <a:ln/>
        </p:spPr>
        <p:txBody>
          <a:bodyPr/>
          <a:lstStyle/>
          <a:p>
            <a:r>
              <a:rPr lang="en-US"/>
              <a:t>Insert an org chart</a:t>
            </a:r>
          </a:p>
        </p:txBody>
      </p:sp>
      <p:pic>
        <p:nvPicPr>
          <p:cNvPr id="243727" name="Picture 15" descr="Typing text in an org chart"/>
          <p:cNvPicPr>
            <a:picLocks noChangeAspect="1" noChangeArrowheads="1"/>
          </p:cNvPicPr>
          <p:nvPr>
            <p:ph sz="half" idx="1"/>
          </p:nvPr>
        </p:nvPicPr>
        <p:blipFill>
          <a:blip r:embed="rId7"/>
          <a:srcRect/>
          <a:stretch>
            <a:fillRect/>
          </a:stretch>
        </p:blipFill>
        <p:spPr>
          <a:xfrm>
            <a:off x="339725" y="947738"/>
            <a:ext cx="5662613" cy="2854325"/>
          </a:xfrm>
          <a:noFill/>
          <a:ln/>
        </p:spPr>
      </p:pic>
      <p:sp>
        <p:nvSpPr>
          <p:cNvPr id="12" name="Date Placeholder 11"/>
          <p:cNvSpPr>
            <a:spLocks noGrp="1"/>
          </p:cNvSpPr>
          <p:nvPr>
            <p:ph type="dt" sz="half" idx="10"/>
          </p:nvPr>
        </p:nvSpPr>
        <p:spPr/>
        <p:txBody>
          <a:bodyPr/>
          <a:lstStyle/>
          <a:p>
            <a:fld id="{6EC440EB-EE3B-4F9A-B8AD-2AFFE08A870B}"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49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slide(fromTop)">
                                      <p:cBhvr>
                                        <p:cTn id="7" dur="500"/>
                                        <p:tgtEl>
                                          <p:spTgt spid="2437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3716"/>
                                        </p:tgtEl>
                                        <p:attrNameLst>
                                          <p:attrName>style.visibility</p:attrName>
                                        </p:attrNameLst>
                                      </p:cBhvr>
                                      <p:to>
                                        <p:strVal val="visible"/>
                                      </p:to>
                                    </p:set>
                                    <p:animEffect transition="in" filter="dissolve">
                                      <p:cBhvr>
                                        <p:cTn id="12" dur="500"/>
                                        <p:tgtEl>
                                          <p:spTgt spid="24371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3717"/>
                                        </p:tgtEl>
                                        <p:attrNameLst>
                                          <p:attrName>style.visibility</p:attrName>
                                        </p:attrNameLst>
                                      </p:cBhvr>
                                      <p:to>
                                        <p:strVal val="visible"/>
                                      </p:to>
                                    </p:set>
                                    <p:animEffect transition="in" filter="dissolve">
                                      <p:cBhvr>
                                        <p:cTn id="16" dur="500"/>
                                        <p:tgtEl>
                                          <p:spTgt spid="24371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43718"/>
                                        </p:tgtEl>
                                        <p:attrNameLst>
                                          <p:attrName>style.visibility</p:attrName>
                                        </p:attrNameLst>
                                      </p:cBhvr>
                                      <p:to>
                                        <p:strVal val="visible"/>
                                      </p:to>
                                    </p:set>
                                    <p:animEffect transition="in" filter="dissolve">
                                      <p:cBhvr>
                                        <p:cTn id="20" dur="500"/>
                                        <p:tgtEl>
                                          <p:spTgt spid="24371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43721">
                                            <p:txEl>
                                              <p:pRg st="0" end="0"/>
                                            </p:txEl>
                                          </p:spTgt>
                                        </p:tgtEl>
                                        <p:attrNameLst>
                                          <p:attrName>style.visibility</p:attrName>
                                        </p:attrNameLst>
                                      </p:cBhvr>
                                      <p:to>
                                        <p:strVal val="visible"/>
                                      </p:to>
                                    </p:set>
                                    <p:animEffect transition="in" filter="checkerboard(across)">
                                      <p:cBhvr>
                                        <p:cTn id="25" dur="500"/>
                                        <p:tgtEl>
                                          <p:spTgt spid="2437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3721">
                                            <p:txEl>
                                              <p:pRg st="1" end="1"/>
                                            </p:txEl>
                                          </p:spTgt>
                                        </p:tgtEl>
                                        <p:attrNameLst>
                                          <p:attrName>style.visibility</p:attrName>
                                        </p:attrNameLst>
                                      </p:cBhvr>
                                      <p:to>
                                        <p:strVal val="visible"/>
                                      </p:to>
                                    </p:set>
                                    <p:animEffect transition="in" filter="checkerboard(across)">
                                      <p:cBhvr>
                                        <p:cTn id="30" dur="500"/>
                                        <p:tgtEl>
                                          <p:spTgt spid="24372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3721">
                                            <p:txEl>
                                              <p:pRg st="2" end="2"/>
                                            </p:txEl>
                                          </p:spTgt>
                                        </p:tgtEl>
                                        <p:attrNameLst>
                                          <p:attrName>style.visibility</p:attrName>
                                        </p:attrNameLst>
                                      </p:cBhvr>
                                      <p:to>
                                        <p:strVal val="visible"/>
                                      </p:to>
                                    </p:set>
                                    <p:animEffect transition="in" filter="checkerboard(across)">
                                      <p:cBhvr>
                                        <p:cTn id="35" dur="500"/>
                                        <p:tgtEl>
                                          <p:spTgt spid="2437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t>Lesson 1</a:t>
            </a:r>
          </a:p>
        </p:txBody>
      </p:sp>
      <p:sp>
        <p:nvSpPr>
          <p:cNvPr id="18435" name="Rectangle 3"/>
          <p:cNvSpPr>
            <a:spLocks noGrp="1" noChangeArrowheads="1"/>
          </p:cNvSpPr>
          <p:nvPr>
            <p:ph type="subTitle" idx="1"/>
          </p:nvPr>
        </p:nvSpPr>
        <p:spPr/>
        <p:txBody>
          <a:bodyPr/>
          <a:lstStyle/>
          <a:p>
            <a:r>
              <a:rPr lang="en-US"/>
              <a:t>Get your bearings—what’s changed and why</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49860"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a:p>
        </p:txBody>
      </p:sp>
      <p:sp>
        <p:nvSpPr>
          <p:cNvPr id="249862" name="Rectangle 6"/>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a:t>Also, now you can work in the other direction: convert an existing bulleted list on a slide into a graphic. </a:t>
            </a:r>
          </a:p>
        </p:txBody>
      </p:sp>
      <p:sp>
        <p:nvSpPr>
          <p:cNvPr id="249864" name="Rectangle 8"/>
          <p:cNvSpPr>
            <a:spLocks noChangeArrowheads="1"/>
          </p:cNvSpPr>
          <p:nvPr/>
        </p:nvSpPr>
        <p:spPr bwMode="auto">
          <a:xfrm>
            <a:off x="277813" y="1749425"/>
            <a:ext cx="8524875" cy="517525"/>
          </a:xfrm>
          <a:prstGeom prst="rect">
            <a:avLst/>
          </a:prstGeom>
          <a:noFill/>
          <a:ln w="9525">
            <a:noFill/>
            <a:miter lim="800000"/>
            <a:headEnd/>
            <a:tailEnd/>
          </a:ln>
          <a:effectLst/>
        </p:spPr>
        <p:txBody>
          <a:bodyPr/>
          <a:lstStyle/>
          <a:p>
            <a:pPr>
              <a:spcBef>
                <a:spcPct val="20000"/>
              </a:spcBef>
              <a:spcAft>
                <a:spcPct val="75000"/>
              </a:spcAft>
            </a:pPr>
            <a:r>
              <a:rPr lang="en-US" sz="2000"/>
              <a:t>Just use the </a:t>
            </a:r>
            <a:r>
              <a:rPr lang="en-US" sz="2000" b="1"/>
              <a:t>Convert to SmartArt</a:t>
            </a:r>
            <a:r>
              <a:rPr lang="en-US" sz="2000"/>
              <a:t> button       on the </a:t>
            </a:r>
            <a:r>
              <a:rPr lang="en-US" sz="2000" b="1"/>
              <a:t>Home</a:t>
            </a:r>
            <a:r>
              <a:rPr lang="en-US" sz="2000"/>
              <a:t> tab.</a:t>
            </a:r>
          </a:p>
        </p:txBody>
      </p:sp>
      <p:pic>
        <p:nvPicPr>
          <p:cNvPr id="249865" name="Picture 9" descr="Button image"/>
          <p:cNvPicPr>
            <a:picLocks noChangeAspect="1" noChangeArrowheads="1"/>
          </p:cNvPicPr>
          <p:nvPr/>
        </p:nvPicPr>
        <p:blipFill>
          <a:blip r:embed="rId3"/>
          <a:srcRect/>
          <a:stretch>
            <a:fillRect/>
          </a:stretch>
        </p:blipFill>
        <p:spPr bwMode="auto">
          <a:xfrm>
            <a:off x="5032375" y="1760538"/>
            <a:ext cx="430213" cy="285750"/>
          </a:xfrm>
          <a:prstGeom prst="rect">
            <a:avLst/>
          </a:prstGeom>
          <a:noFill/>
        </p:spPr>
      </p:pic>
      <p:sp>
        <p:nvSpPr>
          <p:cNvPr id="249866" name="Rectangle 10"/>
          <p:cNvSpPr>
            <a:spLocks noChangeArrowheads="1"/>
          </p:cNvSpPr>
          <p:nvPr/>
        </p:nvSpPr>
        <p:spPr bwMode="auto">
          <a:xfrm>
            <a:off x="277813" y="2339975"/>
            <a:ext cx="8524875" cy="769938"/>
          </a:xfrm>
          <a:prstGeom prst="rect">
            <a:avLst/>
          </a:prstGeom>
          <a:noFill/>
          <a:ln w="9525">
            <a:noFill/>
            <a:miter lim="800000"/>
            <a:headEnd/>
            <a:tailEnd/>
          </a:ln>
          <a:effectLst/>
        </p:spPr>
        <p:txBody>
          <a:bodyPr/>
          <a:lstStyle/>
          <a:p>
            <a:pPr>
              <a:spcBef>
                <a:spcPct val="20000"/>
              </a:spcBef>
              <a:spcAft>
                <a:spcPct val="75000"/>
              </a:spcAft>
            </a:pPr>
            <a:r>
              <a:rPr lang="en-US" sz="2000"/>
              <a:t>Look for </a:t>
            </a:r>
            <a:r>
              <a:rPr lang="en-US" sz="2000" b="1"/>
              <a:t>SmartArt</a:t>
            </a:r>
            <a:r>
              <a:rPr lang="en-US" sz="2000"/>
              <a:t> on the </a:t>
            </a:r>
            <a:r>
              <a:rPr lang="en-US" sz="2000" b="1"/>
              <a:t>Insert</a:t>
            </a:r>
            <a:r>
              <a:rPr lang="en-US" sz="2000"/>
              <a:t> tab if you prefer to insert your diagram that way. </a:t>
            </a:r>
          </a:p>
        </p:txBody>
      </p:sp>
      <p:pic>
        <p:nvPicPr>
          <p:cNvPr id="249867" name="Picture 11" descr="Insert tab with SmartArt button selected"/>
          <p:cNvPicPr>
            <a:picLocks noChangeAspect="1" noChangeArrowheads="1"/>
          </p:cNvPicPr>
          <p:nvPr/>
        </p:nvPicPr>
        <p:blipFill>
          <a:blip r:embed="rId4"/>
          <a:srcRect/>
          <a:stretch>
            <a:fillRect/>
          </a:stretch>
        </p:blipFill>
        <p:spPr bwMode="auto">
          <a:xfrm>
            <a:off x="381000" y="3289300"/>
            <a:ext cx="1638300" cy="1104900"/>
          </a:xfrm>
          <a:prstGeom prst="rect">
            <a:avLst/>
          </a:prstGeom>
          <a:noFill/>
        </p:spPr>
      </p:pic>
      <p:sp>
        <p:nvSpPr>
          <p:cNvPr id="249869" name="Rectangle 13"/>
          <p:cNvSpPr>
            <a:spLocks noGrp="1" noChangeArrowheads="1"/>
          </p:cNvSpPr>
          <p:nvPr>
            <p:ph type="title"/>
          </p:nvPr>
        </p:nvSpPr>
        <p:spPr>
          <a:xfrm>
            <a:off x="239713" y="73025"/>
            <a:ext cx="8027987" cy="614363"/>
          </a:xfrm>
          <a:noFill/>
          <a:ln/>
        </p:spPr>
        <p:txBody>
          <a:bodyPr/>
          <a:lstStyle/>
          <a:p>
            <a:r>
              <a:rPr lang="en-US"/>
              <a:t>Insert an org chart</a:t>
            </a:r>
          </a:p>
        </p:txBody>
      </p:sp>
      <p:sp>
        <p:nvSpPr>
          <p:cNvPr id="11" name="Date Placeholder 10"/>
          <p:cNvSpPr>
            <a:spLocks noGrp="1"/>
          </p:cNvSpPr>
          <p:nvPr>
            <p:ph type="dt" sz="half" idx="10"/>
          </p:nvPr>
        </p:nvSpPr>
        <p:spPr/>
        <p:txBody>
          <a:bodyPr/>
          <a:lstStyle/>
          <a:p>
            <a:fld id="{C4B61E20-D3C9-4D96-A87F-FB5067E2D69C}"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50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9862">
                                            <p:txEl>
                                              <p:pRg st="0" end="0"/>
                                            </p:txEl>
                                          </p:spTgt>
                                        </p:tgtEl>
                                        <p:attrNameLst>
                                          <p:attrName>style.visibility</p:attrName>
                                        </p:attrNameLst>
                                      </p:cBhvr>
                                      <p:to>
                                        <p:strVal val="visible"/>
                                      </p:to>
                                    </p:set>
                                    <p:animEffect transition="in" filter="slide(fromLeft)">
                                      <p:cBhvr>
                                        <p:cTn id="7" dur="500"/>
                                        <p:tgtEl>
                                          <p:spTgt spid="2498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9864">
                                            <p:txEl>
                                              <p:pRg st="0" end="0"/>
                                            </p:txEl>
                                          </p:spTgt>
                                        </p:tgtEl>
                                        <p:attrNameLst>
                                          <p:attrName>style.visibility</p:attrName>
                                        </p:attrNameLst>
                                      </p:cBhvr>
                                      <p:to>
                                        <p:strVal val="visible"/>
                                      </p:to>
                                    </p:set>
                                    <p:animEffect transition="in" filter="slide(fromLeft)">
                                      <p:cBhvr>
                                        <p:cTn id="12" dur="500"/>
                                        <p:tgtEl>
                                          <p:spTgt spid="249864">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49865"/>
                                        </p:tgtEl>
                                        <p:attrNameLst>
                                          <p:attrName>style.visibility</p:attrName>
                                        </p:attrNameLst>
                                      </p:cBhvr>
                                      <p:to>
                                        <p:strVal val="visible"/>
                                      </p:to>
                                    </p:set>
                                    <p:animEffect transition="in" filter="dissolve">
                                      <p:cBhvr>
                                        <p:cTn id="16" dur="500"/>
                                        <p:tgtEl>
                                          <p:spTgt spid="24986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49866">
                                            <p:txEl>
                                              <p:pRg st="0" end="0"/>
                                            </p:txEl>
                                          </p:spTgt>
                                        </p:tgtEl>
                                        <p:attrNameLst>
                                          <p:attrName>style.visibility</p:attrName>
                                        </p:attrNameLst>
                                      </p:cBhvr>
                                      <p:to>
                                        <p:strVal val="visible"/>
                                      </p:to>
                                    </p:set>
                                    <p:animEffect transition="in" filter="slide(fromLeft)">
                                      <p:cBhvr>
                                        <p:cTn id="21" dur="500"/>
                                        <p:tgtEl>
                                          <p:spTgt spid="249866">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49867"/>
                                        </p:tgtEl>
                                        <p:attrNameLst>
                                          <p:attrName>style.visibility</p:attrName>
                                        </p:attrNameLst>
                                      </p:cBhvr>
                                      <p:to>
                                        <p:strVal val="visible"/>
                                      </p:to>
                                    </p:set>
                                    <p:animEffect transition="in" filter="dissolve">
                                      <p:cBhvr>
                                        <p:cTn id="25" dur="500"/>
                                        <p:tgtEl>
                                          <p:spTgt spid="249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build="p" autoUpdateAnimBg="0" advAuto="0"/>
      <p:bldP spid="249864" grpId="0" build="p" autoUpdateAnimBg="0"/>
      <p:bldP spid="24986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51906" name="Rectangle 2"/>
          <p:cNvSpPr>
            <a:spLocks noGrp="1" noChangeArrowheads="1"/>
          </p:cNvSpPr>
          <p:nvPr>
            <p:ph type="title"/>
          </p:nvPr>
        </p:nvSpPr>
        <p:spPr>
          <a:xfrm>
            <a:off x="239713" y="63500"/>
            <a:ext cx="8904287" cy="614363"/>
          </a:xfrm>
        </p:spPr>
        <p:txBody>
          <a:bodyPr/>
          <a:lstStyle/>
          <a:p>
            <a:r>
              <a:rPr lang="en-US"/>
              <a:t>Apply a simple animation</a:t>
            </a:r>
          </a:p>
        </p:txBody>
      </p:sp>
      <p:sp>
        <p:nvSpPr>
          <p:cNvPr id="2519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To apply a simple animation to your org chart, go to the </a:t>
            </a:r>
            <a:r>
              <a:rPr lang="en-US" sz="2000" b="1"/>
              <a:t>Animations</a:t>
            </a:r>
            <a:r>
              <a:rPr lang="en-US" sz="2000"/>
              <a:t> tab. </a:t>
            </a:r>
          </a:p>
          <a:p>
            <a:pPr>
              <a:spcBef>
                <a:spcPct val="20000"/>
              </a:spcBef>
              <a:spcAft>
                <a:spcPct val="75000"/>
              </a:spcAft>
            </a:pPr>
            <a:endParaRPr lang="en-US" sz="2000"/>
          </a:p>
        </p:txBody>
      </p:sp>
      <p:graphicFrame>
        <p:nvGraphicFramePr>
          <p:cNvPr id="251908" name="Object 4"/>
          <p:cNvGraphicFramePr>
            <a:graphicFrameLocks noChangeAspect="1"/>
          </p:cNvGraphicFramePr>
          <p:nvPr/>
        </p:nvGraphicFramePr>
        <p:xfrm>
          <a:off x="339725" y="4019550"/>
          <a:ext cx="269875" cy="303213"/>
        </p:xfrm>
        <a:graphic>
          <a:graphicData uri="http://schemas.openxmlformats.org/presentationml/2006/ole">
            <p:oleObj spid="_x0000_s251908" name="Visio" r:id="rId4" imgW="270231" imgH="303063" progId="Visio.Drawing.11">
              <p:embed/>
            </p:oleObj>
          </a:graphicData>
        </a:graphic>
      </p:graphicFrame>
      <p:graphicFrame>
        <p:nvGraphicFramePr>
          <p:cNvPr id="251909" name="Object 5"/>
          <p:cNvGraphicFramePr>
            <a:graphicFrameLocks noChangeAspect="1"/>
          </p:cNvGraphicFramePr>
          <p:nvPr/>
        </p:nvGraphicFramePr>
        <p:xfrm>
          <a:off x="339725" y="4754563"/>
          <a:ext cx="269875" cy="303212"/>
        </p:xfrm>
        <a:graphic>
          <a:graphicData uri="http://schemas.openxmlformats.org/presentationml/2006/ole">
            <p:oleObj spid="_x0000_s251909" name="Visio" r:id="rId5" imgW="270231" imgH="303063" progId="Visio.Drawing.11">
              <p:embed/>
            </p:oleObj>
          </a:graphicData>
        </a:graphic>
      </p:graphicFrame>
      <p:graphicFrame>
        <p:nvGraphicFramePr>
          <p:cNvPr id="251910" name="Object 6"/>
          <p:cNvGraphicFramePr>
            <a:graphicFrameLocks noChangeAspect="1"/>
          </p:cNvGraphicFramePr>
          <p:nvPr/>
        </p:nvGraphicFramePr>
        <p:xfrm>
          <a:off x="339725" y="5484813"/>
          <a:ext cx="269875" cy="303212"/>
        </p:xfrm>
        <a:graphic>
          <a:graphicData uri="http://schemas.openxmlformats.org/presentationml/2006/ole">
            <p:oleObj spid="_x0000_s251910" name="Visio" r:id="rId6" imgW="270231" imgH="303063" progId="Visio.Drawing.11">
              <p:embed/>
            </p:oleObj>
          </a:graphicData>
        </a:graphic>
      </p:graphicFrame>
      <p:sp>
        <p:nvSpPr>
          <p:cNvPr id="2519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1913" name="Rectangle 9"/>
          <p:cNvSpPr>
            <a:spLocks noChangeArrowheads="1"/>
          </p:cNvSpPr>
          <p:nvPr/>
        </p:nvSpPr>
        <p:spPr bwMode="auto">
          <a:xfrm>
            <a:off x="676275" y="3987800"/>
            <a:ext cx="5940425" cy="2098675"/>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With the chart selected, click the arrow next to the </a:t>
            </a:r>
            <a:r>
              <a:rPr lang="en-US" b="1">
                <a:solidFill>
                  <a:srgbClr val="FFCC00"/>
                </a:solidFill>
              </a:rPr>
              <a:t>Animate</a:t>
            </a:r>
            <a:r>
              <a:rPr lang="en-US">
                <a:solidFill>
                  <a:srgbClr val="FFCC00"/>
                </a:solidFill>
              </a:rPr>
              <a:t> box to get the list of effects. </a:t>
            </a:r>
          </a:p>
          <a:p>
            <a:pPr>
              <a:spcBef>
                <a:spcPct val="20000"/>
              </a:spcBef>
              <a:spcAft>
                <a:spcPct val="45000"/>
              </a:spcAft>
            </a:pPr>
            <a:r>
              <a:rPr lang="en-US">
                <a:solidFill>
                  <a:srgbClr val="FFCC00"/>
                </a:solidFill>
              </a:rPr>
              <a:t>Select an option for making the org chart pieces appear on the slide. </a:t>
            </a:r>
          </a:p>
          <a:p>
            <a:pPr>
              <a:spcBef>
                <a:spcPct val="20000"/>
              </a:spcBef>
              <a:spcAft>
                <a:spcPct val="45000"/>
              </a:spcAft>
            </a:pPr>
            <a:r>
              <a:rPr lang="en-US">
                <a:solidFill>
                  <a:srgbClr val="FFCC00"/>
                </a:solidFill>
              </a:rPr>
              <a:t>As you point to an option, PowerPoint shows you a preview of the animation effect. </a:t>
            </a:r>
          </a:p>
        </p:txBody>
      </p:sp>
      <p:pic>
        <p:nvPicPr>
          <p:cNvPr id="251915" name="Picture 11" descr="Applying animation to a graphic"/>
          <p:cNvPicPr>
            <a:picLocks noChangeAspect="1" noChangeArrowheads="1"/>
          </p:cNvPicPr>
          <p:nvPr>
            <p:ph sz="half" idx="1"/>
          </p:nvPr>
        </p:nvPicPr>
        <p:blipFill>
          <a:blip r:embed="rId7"/>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23A97B87-D22A-456D-A7F8-101ECE738999}"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51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1915"/>
                                        </p:tgtEl>
                                        <p:attrNameLst>
                                          <p:attrName>style.visibility</p:attrName>
                                        </p:attrNameLst>
                                      </p:cBhvr>
                                      <p:to>
                                        <p:strVal val="visible"/>
                                      </p:to>
                                    </p:set>
                                    <p:animEffect transition="in" filter="slide(fromTop)">
                                      <p:cBhvr>
                                        <p:cTn id="7" dur="500"/>
                                        <p:tgtEl>
                                          <p:spTgt spid="2519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1907"/>
                                        </p:tgtEl>
                                        <p:attrNameLst>
                                          <p:attrName>style.visibility</p:attrName>
                                        </p:attrNameLst>
                                      </p:cBhvr>
                                      <p:to>
                                        <p:strVal val="visible"/>
                                      </p:to>
                                    </p:set>
                                    <p:animEffect transition="in" filter="slide(fromTop)">
                                      <p:cBhvr>
                                        <p:cTn id="12" dur="500"/>
                                        <p:tgtEl>
                                          <p:spTgt spid="25190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1908"/>
                                        </p:tgtEl>
                                        <p:attrNameLst>
                                          <p:attrName>style.visibility</p:attrName>
                                        </p:attrNameLst>
                                      </p:cBhvr>
                                      <p:to>
                                        <p:strVal val="visible"/>
                                      </p:to>
                                    </p:set>
                                    <p:animEffect transition="in" filter="dissolve">
                                      <p:cBhvr>
                                        <p:cTn id="17" dur="500"/>
                                        <p:tgtEl>
                                          <p:spTgt spid="25190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1909"/>
                                        </p:tgtEl>
                                        <p:attrNameLst>
                                          <p:attrName>style.visibility</p:attrName>
                                        </p:attrNameLst>
                                      </p:cBhvr>
                                      <p:to>
                                        <p:strVal val="visible"/>
                                      </p:to>
                                    </p:set>
                                    <p:animEffect transition="in" filter="dissolve">
                                      <p:cBhvr>
                                        <p:cTn id="21" dur="500"/>
                                        <p:tgtEl>
                                          <p:spTgt spid="251909"/>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51910"/>
                                        </p:tgtEl>
                                        <p:attrNameLst>
                                          <p:attrName>style.visibility</p:attrName>
                                        </p:attrNameLst>
                                      </p:cBhvr>
                                      <p:to>
                                        <p:strVal val="visible"/>
                                      </p:to>
                                    </p:set>
                                    <p:animEffect transition="in" filter="dissolve">
                                      <p:cBhvr>
                                        <p:cTn id="25" dur="500"/>
                                        <p:tgtEl>
                                          <p:spTgt spid="25191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1913">
                                            <p:txEl>
                                              <p:pRg st="0" end="0"/>
                                            </p:txEl>
                                          </p:spTgt>
                                        </p:tgtEl>
                                        <p:attrNameLst>
                                          <p:attrName>style.visibility</p:attrName>
                                        </p:attrNameLst>
                                      </p:cBhvr>
                                      <p:to>
                                        <p:strVal val="visible"/>
                                      </p:to>
                                    </p:set>
                                    <p:animEffect transition="in" filter="checkerboard(across)">
                                      <p:cBhvr>
                                        <p:cTn id="30" dur="500"/>
                                        <p:tgtEl>
                                          <p:spTgt spid="2519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1913">
                                            <p:txEl>
                                              <p:pRg st="1" end="1"/>
                                            </p:txEl>
                                          </p:spTgt>
                                        </p:tgtEl>
                                        <p:attrNameLst>
                                          <p:attrName>style.visibility</p:attrName>
                                        </p:attrNameLst>
                                      </p:cBhvr>
                                      <p:to>
                                        <p:strVal val="visible"/>
                                      </p:to>
                                    </p:set>
                                    <p:animEffect transition="in" filter="checkerboard(across)">
                                      <p:cBhvr>
                                        <p:cTn id="35" dur="500"/>
                                        <p:tgtEl>
                                          <p:spTgt spid="2519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51913">
                                            <p:txEl>
                                              <p:pRg st="2" end="2"/>
                                            </p:txEl>
                                          </p:spTgt>
                                        </p:tgtEl>
                                        <p:attrNameLst>
                                          <p:attrName>style.visibility</p:attrName>
                                        </p:attrNameLst>
                                      </p:cBhvr>
                                      <p:to>
                                        <p:strVal val="visible"/>
                                      </p:to>
                                    </p:set>
                                    <p:animEffect transition="in" filter="checkerboard(across)">
                                      <p:cBhvr>
                                        <p:cTn id="40" dur="500"/>
                                        <p:tgtEl>
                                          <p:spTgt spid="2519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1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92162" name="Rectangle 2"/>
          <p:cNvSpPr>
            <a:spLocks noGrp="1" noChangeArrowheads="1"/>
          </p:cNvSpPr>
          <p:nvPr>
            <p:ph type="title"/>
          </p:nvPr>
        </p:nvSpPr>
        <p:spPr>
          <a:xfrm>
            <a:off x="211138" y="73025"/>
            <a:ext cx="8027987" cy="614363"/>
          </a:xfrm>
        </p:spPr>
        <p:txBody>
          <a:bodyPr/>
          <a:lstStyle/>
          <a:p>
            <a:r>
              <a:rPr lang="en-US"/>
              <a:t>Set up the show, check spelling, review</a:t>
            </a:r>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Time to put the final touches on your slide show. </a:t>
            </a:r>
          </a:p>
          <a:p>
            <a:pPr>
              <a:spcBef>
                <a:spcPct val="20000"/>
              </a:spcBef>
              <a:spcAft>
                <a:spcPct val="75000"/>
              </a:spcAft>
            </a:pPr>
            <a:r>
              <a:rPr lang="en-US" sz="2000"/>
              <a:t>The commands for the finishing tasks are on the </a:t>
            </a:r>
            <a:r>
              <a:rPr lang="en-US" sz="2000" b="1"/>
              <a:t>Slide Show</a:t>
            </a:r>
            <a:r>
              <a:rPr lang="en-US" sz="2000"/>
              <a:t> and </a:t>
            </a:r>
            <a:r>
              <a:rPr lang="en-US" sz="2000" b="1"/>
              <a:t>Review</a:t>
            </a:r>
            <a:r>
              <a:rPr lang="en-US" sz="2000"/>
              <a:t> tabs. </a:t>
            </a:r>
          </a:p>
        </p:txBody>
      </p:sp>
      <p:sp>
        <p:nvSpPr>
          <p:cNvPr id="92165" name="Rectangle 5"/>
          <p:cNvSpPr>
            <a:spLocks noChangeArrowheads="1"/>
          </p:cNvSpPr>
          <p:nvPr/>
        </p:nvSpPr>
        <p:spPr bwMode="auto">
          <a:xfrm>
            <a:off x="277813" y="3994150"/>
            <a:ext cx="5926137" cy="2144713"/>
          </a:xfrm>
          <a:prstGeom prst="rect">
            <a:avLst/>
          </a:prstGeom>
          <a:noFill/>
          <a:ln w="9525">
            <a:noFill/>
            <a:miter lim="800000"/>
            <a:headEnd/>
            <a:tailEnd/>
          </a:ln>
          <a:effectLst/>
        </p:spPr>
        <p:txBody>
          <a:bodyPr/>
          <a:lstStyle/>
          <a:p>
            <a:pPr>
              <a:spcBef>
                <a:spcPct val="20000"/>
              </a:spcBef>
              <a:spcAft>
                <a:spcPct val="75000"/>
              </a:spcAft>
            </a:pPr>
            <a:r>
              <a:rPr lang="en-US" b="1">
                <a:solidFill>
                  <a:srgbClr val="FFCC00"/>
                </a:solidFill>
              </a:rPr>
              <a:t>Narration, setup, and more</a:t>
            </a:r>
            <a:r>
              <a:rPr lang="en-US">
                <a:solidFill>
                  <a:srgbClr val="FFCC00"/>
                </a:solidFill>
              </a:rPr>
              <a:t>: Use the </a:t>
            </a:r>
            <a:r>
              <a:rPr lang="en-US" b="1">
                <a:solidFill>
                  <a:srgbClr val="FFCC00"/>
                </a:solidFill>
              </a:rPr>
              <a:t>Slide Show</a:t>
            </a:r>
            <a:r>
              <a:rPr lang="en-US">
                <a:solidFill>
                  <a:srgbClr val="FFCC00"/>
                </a:solidFill>
              </a:rPr>
              <a:t> tab to create narration and run through the show.</a:t>
            </a:r>
          </a:p>
          <a:p>
            <a:pPr>
              <a:spcBef>
                <a:spcPct val="20000"/>
              </a:spcBef>
              <a:spcAft>
                <a:spcPct val="75000"/>
              </a:spcAft>
            </a:pPr>
            <a:r>
              <a:rPr lang="en-US" b="1">
                <a:solidFill>
                  <a:srgbClr val="FFCC00"/>
                </a:solidFill>
              </a:rPr>
              <a:t>Spelling, research, and comments</a:t>
            </a:r>
            <a:r>
              <a:rPr lang="en-US">
                <a:solidFill>
                  <a:srgbClr val="FFCC00"/>
                </a:solidFill>
              </a:rPr>
              <a:t>: On the </a:t>
            </a:r>
            <a:r>
              <a:rPr lang="en-US" b="1">
                <a:solidFill>
                  <a:srgbClr val="FFCC00"/>
                </a:solidFill>
              </a:rPr>
              <a:t>Review</a:t>
            </a:r>
            <a:r>
              <a:rPr lang="en-US">
                <a:solidFill>
                  <a:srgbClr val="FFCC00"/>
                </a:solidFill>
              </a:rPr>
              <a:t> tab, run spelling checks, use the Research service and thesaurus, and use comments to review the presentation. </a:t>
            </a:r>
            <a:endParaRPr lang="en-US" b="1">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2168" name="Picture 8" descr="Spelling checker and commands on the Review tab"/>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D5C5BA41-EB9F-4365-B53D-08BA1053A486}"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52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slide(fromTop)">
                                      <p:cBhvr>
                                        <p:cTn id="7" dur="500"/>
                                        <p:tgtEl>
                                          <p:spTgt spid="921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0" end="0"/>
                                            </p:txEl>
                                          </p:spTgt>
                                        </p:tgtEl>
                                        <p:attrNameLst>
                                          <p:attrName>style.visibility</p:attrName>
                                        </p:attrNameLst>
                                      </p:cBhvr>
                                      <p:to>
                                        <p:strVal val="visible"/>
                                      </p:to>
                                    </p:set>
                                    <p:animEffect transition="in" filter="slide(fromTop)">
                                      <p:cBhvr>
                                        <p:cTn id="12" dur="500"/>
                                        <p:tgtEl>
                                          <p:spTgt spid="921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2163">
                                            <p:txEl>
                                              <p:pRg st="1" end="1"/>
                                            </p:txEl>
                                          </p:spTgt>
                                        </p:tgtEl>
                                        <p:attrNameLst>
                                          <p:attrName>style.visibility</p:attrName>
                                        </p:attrNameLst>
                                      </p:cBhvr>
                                      <p:to>
                                        <p:strVal val="visible"/>
                                      </p:to>
                                    </p:set>
                                    <p:animEffect transition="in" filter="slide(fromTop)">
                                      <p:cBhvr>
                                        <p:cTn id="17" dur="500"/>
                                        <p:tgtEl>
                                          <p:spTgt spid="921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0" end="0"/>
                                            </p:txEl>
                                          </p:spTgt>
                                        </p:tgtEl>
                                        <p:attrNameLst>
                                          <p:attrName>style.visibility</p:attrName>
                                        </p:attrNameLst>
                                      </p:cBhvr>
                                      <p:to>
                                        <p:strVal val="visible"/>
                                      </p:to>
                                    </p:set>
                                    <p:animEffect transition="in" filter="slide(fromLeft)">
                                      <p:cBhvr>
                                        <p:cTn id="22" dur="500"/>
                                        <p:tgtEl>
                                          <p:spTgt spid="92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2165">
                                            <p:txEl>
                                              <p:pRg st="1" end="1"/>
                                            </p:txEl>
                                          </p:spTgt>
                                        </p:tgtEl>
                                        <p:attrNameLst>
                                          <p:attrName>style.visibility</p:attrName>
                                        </p:attrNameLst>
                                      </p:cBhvr>
                                      <p:to>
                                        <p:strVal val="visible"/>
                                      </p:to>
                                    </p:set>
                                    <p:animEffect transition="in" filter="slide(fromLeft)">
                                      <p:cBhvr>
                                        <p:cTn id="27"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53954" name="Rectangle 2"/>
          <p:cNvSpPr>
            <a:spLocks noGrp="1" noChangeArrowheads="1"/>
          </p:cNvSpPr>
          <p:nvPr>
            <p:ph type="title"/>
          </p:nvPr>
        </p:nvSpPr>
        <p:spPr>
          <a:xfrm>
            <a:off x="211138" y="73025"/>
            <a:ext cx="8027987" cy="614363"/>
          </a:xfrm>
        </p:spPr>
        <p:txBody>
          <a:bodyPr/>
          <a:lstStyle/>
          <a:p>
            <a:r>
              <a:rPr lang="en-US"/>
              <a:t>Set up the show, check spelling, review</a:t>
            </a:r>
          </a:p>
        </p:txBody>
      </p:sp>
      <p:sp>
        <p:nvSpPr>
          <p:cNvPr id="253955" name="Rectangle 3"/>
          <p:cNvSpPr>
            <a:spLocks noChangeArrowheads="1"/>
          </p:cNvSpPr>
          <p:nvPr/>
        </p:nvSpPr>
        <p:spPr bwMode="auto">
          <a:xfrm>
            <a:off x="6119813" y="854075"/>
            <a:ext cx="2744787" cy="752475"/>
          </a:xfrm>
          <a:prstGeom prst="rect">
            <a:avLst/>
          </a:prstGeom>
          <a:noFill/>
          <a:ln w="9525">
            <a:noFill/>
            <a:miter lim="800000"/>
            <a:headEnd/>
            <a:tailEnd/>
          </a:ln>
          <a:effectLst/>
        </p:spPr>
        <p:txBody>
          <a:bodyPr/>
          <a:lstStyle/>
          <a:p>
            <a:pPr>
              <a:spcBef>
                <a:spcPct val="20000"/>
              </a:spcBef>
              <a:spcAft>
                <a:spcPct val="75000"/>
              </a:spcAft>
            </a:pPr>
            <a:r>
              <a:rPr lang="en-US" sz="2000"/>
              <a:t>How do you check your spelling? </a:t>
            </a:r>
          </a:p>
        </p:txBody>
      </p:sp>
      <p:sp>
        <p:nvSpPr>
          <p:cNvPr id="2539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3958" name="Picture 6" descr="Spelling checker and commands on the Review tab"/>
          <p:cNvPicPr>
            <a:picLocks noChangeAspect="1" noChangeArrowheads="1"/>
          </p:cNvPicPr>
          <p:nvPr>
            <p:ph sz="half" idx="1"/>
          </p:nvPr>
        </p:nvPicPr>
        <p:blipFill>
          <a:blip r:embed="rId4"/>
          <a:srcRect/>
          <a:stretch>
            <a:fillRect/>
          </a:stretch>
        </p:blipFill>
        <p:spPr>
          <a:xfrm>
            <a:off x="339725" y="947738"/>
            <a:ext cx="5662613" cy="2854325"/>
          </a:xfrm>
          <a:noFill/>
          <a:ln/>
        </p:spPr>
      </p:pic>
      <p:graphicFrame>
        <p:nvGraphicFramePr>
          <p:cNvPr id="253959" name="Object 7"/>
          <p:cNvGraphicFramePr>
            <a:graphicFrameLocks noChangeAspect="1"/>
          </p:cNvGraphicFramePr>
          <p:nvPr/>
        </p:nvGraphicFramePr>
        <p:xfrm>
          <a:off x="339725" y="4021138"/>
          <a:ext cx="269875" cy="303212"/>
        </p:xfrm>
        <a:graphic>
          <a:graphicData uri="http://schemas.openxmlformats.org/presentationml/2006/ole">
            <p:oleObj spid="_x0000_s253959" name="Visio" r:id="rId5" imgW="270231" imgH="303063" progId="Visio.Drawing.11">
              <p:embed/>
            </p:oleObj>
          </a:graphicData>
        </a:graphic>
      </p:graphicFrame>
      <p:graphicFrame>
        <p:nvGraphicFramePr>
          <p:cNvPr id="253960" name="Object 8"/>
          <p:cNvGraphicFramePr>
            <a:graphicFrameLocks noChangeAspect="1"/>
          </p:cNvGraphicFramePr>
          <p:nvPr/>
        </p:nvGraphicFramePr>
        <p:xfrm>
          <a:off x="339725" y="4487863"/>
          <a:ext cx="269875" cy="303212"/>
        </p:xfrm>
        <a:graphic>
          <a:graphicData uri="http://schemas.openxmlformats.org/presentationml/2006/ole">
            <p:oleObj spid="_x0000_s253960" name="Visio" r:id="rId6" imgW="270231" imgH="303063" progId="Visio.Drawing.11">
              <p:embed/>
            </p:oleObj>
          </a:graphicData>
        </a:graphic>
      </p:graphicFrame>
      <p:sp>
        <p:nvSpPr>
          <p:cNvPr id="253962" name="Rectangle 10"/>
          <p:cNvSpPr>
            <a:spLocks noChangeArrowheads="1"/>
          </p:cNvSpPr>
          <p:nvPr/>
        </p:nvSpPr>
        <p:spPr bwMode="auto">
          <a:xfrm>
            <a:off x="676275" y="3987800"/>
            <a:ext cx="5940425" cy="127476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On the </a:t>
            </a:r>
            <a:r>
              <a:rPr lang="en-US" b="1">
                <a:solidFill>
                  <a:srgbClr val="FFCC00"/>
                </a:solidFill>
              </a:rPr>
              <a:t>Review</a:t>
            </a:r>
            <a:r>
              <a:rPr lang="en-US">
                <a:solidFill>
                  <a:srgbClr val="FFCC00"/>
                </a:solidFill>
              </a:rPr>
              <a:t> tab, click </a:t>
            </a:r>
            <a:r>
              <a:rPr lang="en-US" b="1">
                <a:solidFill>
                  <a:srgbClr val="FFCC00"/>
                </a:solidFill>
              </a:rPr>
              <a:t>Spelling</a:t>
            </a:r>
            <a:r>
              <a:rPr lang="en-US">
                <a:solidFill>
                  <a:srgbClr val="FFCC00"/>
                </a:solidFill>
              </a:rPr>
              <a:t>. </a:t>
            </a:r>
          </a:p>
          <a:p>
            <a:pPr>
              <a:spcBef>
                <a:spcPct val="20000"/>
              </a:spcBef>
              <a:spcAft>
                <a:spcPct val="45000"/>
              </a:spcAft>
            </a:pPr>
            <a:r>
              <a:rPr lang="en-US">
                <a:solidFill>
                  <a:srgbClr val="FFCC00"/>
                </a:solidFill>
              </a:rPr>
              <a:t>Select from the options you’re used to. </a:t>
            </a:r>
            <a:endParaRPr lang="en-US" b="1">
              <a:solidFill>
                <a:srgbClr val="FFCC00"/>
              </a:solidFill>
            </a:endParaRPr>
          </a:p>
          <a:p>
            <a:pPr>
              <a:spcBef>
                <a:spcPct val="20000"/>
              </a:spcBef>
              <a:spcAft>
                <a:spcPct val="45000"/>
              </a:spcAft>
            </a:pPr>
            <a:endParaRPr lang="en-US">
              <a:solidFill>
                <a:srgbClr val="FFCC00"/>
              </a:solidFill>
            </a:endParaRPr>
          </a:p>
        </p:txBody>
      </p:sp>
      <p:sp>
        <p:nvSpPr>
          <p:cNvPr id="253963" name="Rectangle 11"/>
          <p:cNvSpPr>
            <a:spLocks noChangeArrowheads="1"/>
          </p:cNvSpPr>
          <p:nvPr/>
        </p:nvSpPr>
        <p:spPr bwMode="auto">
          <a:xfrm>
            <a:off x="6119813" y="1749425"/>
            <a:ext cx="2744787" cy="858838"/>
          </a:xfrm>
          <a:prstGeom prst="rect">
            <a:avLst/>
          </a:prstGeom>
          <a:noFill/>
          <a:ln w="9525">
            <a:noFill/>
            <a:miter lim="800000"/>
            <a:headEnd/>
            <a:tailEnd/>
          </a:ln>
          <a:effectLst/>
        </p:spPr>
        <p:txBody>
          <a:bodyPr/>
          <a:lstStyle/>
          <a:p>
            <a:pPr>
              <a:spcBef>
                <a:spcPct val="20000"/>
              </a:spcBef>
              <a:spcAft>
                <a:spcPct val="75000"/>
              </a:spcAft>
            </a:pPr>
            <a:r>
              <a:rPr lang="en-US" sz="2000"/>
              <a:t>The same way you always have. </a:t>
            </a:r>
          </a:p>
        </p:txBody>
      </p:sp>
      <p:sp>
        <p:nvSpPr>
          <p:cNvPr id="12" name="Date Placeholder 11"/>
          <p:cNvSpPr>
            <a:spLocks noGrp="1"/>
          </p:cNvSpPr>
          <p:nvPr>
            <p:ph type="dt" sz="half" idx="10"/>
          </p:nvPr>
        </p:nvSpPr>
        <p:spPr/>
        <p:txBody>
          <a:bodyPr/>
          <a:lstStyle/>
          <a:p>
            <a:fld id="{D9BD45BE-76EB-417F-91A7-40F9095395AD}"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53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lide(fromTo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3963">
                                            <p:txEl>
                                              <p:pRg st="0" end="0"/>
                                            </p:txEl>
                                          </p:spTgt>
                                        </p:tgtEl>
                                        <p:attrNameLst>
                                          <p:attrName>style.visibility</p:attrName>
                                        </p:attrNameLst>
                                      </p:cBhvr>
                                      <p:to>
                                        <p:strVal val="visible"/>
                                      </p:to>
                                    </p:set>
                                    <p:animEffect transition="in" filter="slide(fromTop)">
                                      <p:cBhvr>
                                        <p:cTn id="12" dur="500"/>
                                        <p:tgtEl>
                                          <p:spTgt spid="2539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3959"/>
                                        </p:tgtEl>
                                        <p:attrNameLst>
                                          <p:attrName>style.visibility</p:attrName>
                                        </p:attrNameLst>
                                      </p:cBhvr>
                                      <p:to>
                                        <p:strVal val="visible"/>
                                      </p:to>
                                    </p:set>
                                    <p:animEffect transition="in" filter="dissolve">
                                      <p:cBhvr>
                                        <p:cTn id="17" dur="500"/>
                                        <p:tgtEl>
                                          <p:spTgt spid="253959"/>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3960"/>
                                        </p:tgtEl>
                                        <p:attrNameLst>
                                          <p:attrName>style.visibility</p:attrName>
                                        </p:attrNameLst>
                                      </p:cBhvr>
                                      <p:to>
                                        <p:strVal val="visible"/>
                                      </p:to>
                                    </p:set>
                                    <p:animEffect transition="in" filter="dissolve">
                                      <p:cBhvr>
                                        <p:cTn id="21" dur="500"/>
                                        <p:tgtEl>
                                          <p:spTgt spid="25396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3962">
                                            <p:txEl>
                                              <p:pRg st="0" end="0"/>
                                            </p:txEl>
                                          </p:spTgt>
                                        </p:tgtEl>
                                        <p:attrNameLst>
                                          <p:attrName>style.visibility</p:attrName>
                                        </p:attrNameLst>
                                      </p:cBhvr>
                                      <p:to>
                                        <p:strVal val="visible"/>
                                      </p:to>
                                    </p:set>
                                    <p:animEffect transition="in" filter="checkerboard(across)">
                                      <p:cBhvr>
                                        <p:cTn id="26" dur="500"/>
                                        <p:tgtEl>
                                          <p:spTgt spid="25396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3962">
                                            <p:txEl>
                                              <p:pRg st="1" end="1"/>
                                            </p:txEl>
                                          </p:spTgt>
                                        </p:tgtEl>
                                        <p:attrNameLst>
                                          <p:attrName>style.visibility</p:attrName>
                                        </p:attrNameLst>
                                      </p:cBhvr>
                                      <p:to>
                                        <p:strVal val="visible"/>
                                      </p:to>
                                    </p:set>
                                    <p:animEffect transition="in" filter="checkerboard(across)">
                                      <p:cBhvr>
                                        <p:cTn id="31" dur="500"/>
                                        <p:tgtEl>
                                          <p:spTgt spid="2539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advAuto="0"/>
      <p:bldP spid="253962" grpId="0" build="p" autoUpdateAnimBg="0"/>
      <p:bldP spid="25396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p:txBody>
          <a:bodyPr/>
          <a:lstStyle/>
          <a:p>
            <a:r>
              <a:rPr lang="en-US"/>
              <a:t>Get up to speed</a:t>
            </a:r>
          </a:p>
        </p:txBody>
      </p:sp>
      <p:sp>
        <p:nvSpPr>
          <p:cNvPr id="94210" name="Rectangle 2"/>
          <p:cNvSpPr>
            <a:spLocks noGrp="1" noChangeArrowheads="1"/>
          </p:cNvSpPr>
          <p:nvPr>
            <p:ph type="title"/>
          </p:nvPr>
        </p:nvSpPr>
        <p:spPr>
          <a:xfrm>
            <a:off x="239713" y="63500"/>
            <a:ext cx="8904287" cy="614363"/>
          </a:xfrm>
        </p:spPr>
        <p:txBody>
          <a:bodyPr/>
          <a:lstStyle/>
          <a:p>
            <a:r>
              <a:rPr lang="en-US"/>
              <a:t>Print, distribute, and set program options</a:t>
            </a:r>
          </a:p>
        </p:txBody>
      </p:sp>
      <p:sp>
        <p:nvSpPr>
          <p:cNvPr id="94211" name="Rectangle 3"/>
          <p:cNvSpPr>
            <a:spLocks noChangeArrowheads="1"/>
          </p:cNvSpPr>
          <p:nvPr/>
        </p:nvSpPr>
        <p:spPr bwMode="auto">
          <a:xfrm>
            <a:off x="6119813" y="854075"/>
            <a:ext cx="2744787" cy="1335088"/>
          </a:xfrm>
          <a:prstGeom prst="rect">
            <a:avLst/>
          </a:prstGeom>
          <a:noFill/>
          <a:ln w="9525">
            <a:noFill/>
            <a:miter lim="800000"/>
            <a:headEnd/>
            <a:tailEnd/>
          </a:ln>
          <a:effectLst/>
        </p:spPr>
        <p:txBody>
          <a:bodyPr/>
          <a:lstStyle/>
          <a:p>
            <a:pPr>
              <a:spcBef>
                <a:spcPct val="20000"/>
              </a:spcBef>
              <a:spcAft>
                <a:spcPct val="75000"/>
              </a:spcAft>
            </a:pPr>
            <a:r>
              <a:rPr lang="en-US" sz="2000"/>
              <a:t>Now it’s time to set options for previewing, printing, and distributing your presentation.</a:t>
            </a:r>
          </a:p>
        </p:txBody>
      </p:sp>
      <p:graphicFrame>
        <p:nvGraphicFramePr>
          <p:cNvPr id="94212" name="Object 4"/>
          <p:cNvGraphicFramePr>
            <a:graphicFrameLocks noChangeAspect="1"/>
          </p:cNvGraphicFramePr>
          <p:nvPr/>
        </p:nvGraphicFramePr>
        <p:xfrm>
          <a:off x="339725" y="4535488"/>
          <a:ext cx="269875" cy="303212"/>
        </p:xfrm>
        <a:graphic>
          <a:graphicData uri="http://schemas.openxmlformats.org/presentationml/2006/ole">
            <p:oleObj spid="_x0000_s94212" name="Visio" r:id="rId4" imgW="270231" imgH="303063" progId="Visio.Drawing.11">
              <p:embed/>
            </p:oleObj>
          </a:graphicData>
        </a:graphic>
      </p:graphicFrame>
      <p:graphicFrame>
        <p:nvGraphicFramePr>
          <p:cNvPr id="94213" name="Object 5"/>
          <p:cNvGraphicFramePr>
            <a:graphicFrameLocks noChangeAspect="1"/>
          </p:cNvGraphicFramePr>
          <p:nvPr/>
        </p:nvGraphicFramePr>
        <p:xfrm>
          <a:off x="339725" y="4983163"/>
          <a:ext cx="269875" cy="303212"/>
        </p:xfrm>
        <a:graphic>
          <a:graphicData uri="http://schemas.openxmlformats.org/presentationml/2006/ole">
            <p:oleObj spid="_x0000_s94213" name="Visio" r:id="rId5" imgW="270231" imgH="303063" progId="Visio.Drawing.11">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4502150"/>
            <a:ext cx="5940425" cy="1370013"/>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Point to </a:t>
            </a:r>
            <a:r>
              <a:rPr lang="en-US" b="1">
                <a:solidFill>
                  <a:srgbClr val="FFCC00"/>
                </a:solidFill>
              </a:rPr>
              <a:t>Print</a:t>
            </a:r>
            <a:r>
              <a:rPr lang="en-US">
                <a:solidFill>
                  <a:srgbClr val="FFCC00"/>
                </a:solidFill>
              </a:rPr>
              <a:t> to open </a:t>
            </a:r>
            <a:r>
              <a:rPr lang="en-US" b="1">
                <a:solidFill>
                  <a:srgbClr val="FFCC00"/>
                </a:solidFill>
              </a:rPr>
              <a:t>Print Preview</a:t>
            </a:r>
            <a:r>
              <a:rPr lang="en-US">
                <a:solidFill>
                  <a:srgbClr val="FFCC00"/>
                </a:solidFill>
              </a:rPr>
              <a:t>.</a:t>
            </a:r>
          </a:p>
          <a:p>
            <a:pPr>
              <a:spcBef>
                <a:spcPct val="20000"/>
              </a:spcBef>
              <a:spcAft>
                <a:spcPct val="45000"/>
              </a:spcAft>
            </a:pPr>
            <a:r>
              <a:rPr lang="en-US">
                <a:solidFill>
                  <a:srgbClr val="FFCC00"/>
                </a:solidFill>
              </a:rPr>
              <a:t>Click </a:t>
            </a:r>
            <a:r>
              <a:rPr lang="en-US" b="1">
                <a:solidFill>
                  <a:srgbClr val="FFCC00"/>
                </a:solidFill>
              </a:rPr>
              <a:t>PowerPoint Options</a:t>
            </a:r>
            <a:r>
              <a:rPr lang="en-US">
                <a:solidFill>
                  <a:srgbClr val="FFCC00"/>
                </a:solidFill>
              </a:rPr>
              <a:t> to change program-wide settings such as your default view or whether to turn spelling checker on or off.</a:t>
            </a:r>
          </a:p>
        </p:txBody>
      </p:sp>
      <p:sp>
        <p:nvSpPr>
          <p:cNvPr id="9421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Then:</a:t>
            </a:r>
          </a:p>
        </p:txBody>
      </p:sp>
      <p:pic>
        <p:nvPicPr>
          <p:cNvPr id="94219" name="Picture 11" descr="Menu options including Print Preview"/>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94222" name="Rectangle 14"/>
          <p:cNvSpPr>
            <a:spLocks noChangeArrowheads="1"/>
          </p:cNvSpPr>
          <p:nvPr/>
        </p:nvSpPr>
        <p:spPr bwMode="auto">
          <a:xfrm>
            <a:off x="304800" y="914400"/>
            <a:ext cx="473075" cy="447675"/>
          </a:xfrm>
          <a:prstGeom prst="rect">
            <a:avLst/>
          </a:prstGeom>
          <a:noFill/>
          <a:ln w="28575">
            <a:solidFill>
              <a:srgbClr val="FF0000"/>
            </a:solidFill>
            <a:miter lim="800000"/>
            <a:headEnd/>
            <a:tailEnd/>
          </a:ln>
          <a:effectLst/>
        </p:spPr>
        <p:txBody>
          <a:bodyPr wrap="none" anchor="ctr"/>
          <a:lstStyle/>
          <a:p>
            <a:endParaRPr lang="en-US"/>
          </a:p>
        </p:txBody>
      </p:sp>
      <p:sp>
        <p:nvSpPr>
          <p:cNvPr id="94223" name="Rectangle 15"/>
          <p:cNvSpPr>
            <a:spLocks noChangeArrowheads="1"/>
          </p:cNvSpPr>
          <p:nvPr/>
        </p:nvSpPr>
        <p:spPr bwMode="auto">
          <a:xfrm>
            <a:off x="6119813" y="2644775"/>
            <a:ext cx="2744787" cy="963613"/>
          </a:xfrm>
          <a:prstGeom prst="rect">
            <a:avLst/>
          </a:prstGeom>
          <a:noFill/>
          <a:ln w="9525">
            <a:noFill/>
            <a:miter lim="800000"/>
            <a:headEnd/>
            <a:tailEnd/>
          </a:ln>
          <a:effectLst/>
        </p:spPr>
        <p:txBody>
          <a:bodyPr/>
          <a:lstStyle/>
          <a:p>
            <a:pPr>
              <a:spcBef>
                <a:spcPct val="20000"/>
              </a:spcBef>
              <a:spcAft>
                <a:spcPct val="75000"/>
              </a:spcAft>
            </a:pPr>
            <a:r>
              <a:rPr lang="en-US" sz="2000"/>
              <a:t>Start by clicking the </a:t>
            </a:r>
            <a:r>
              <a:rPr lang="en-US" sz="2000" b="1"/>
              <a:t>Microsoft Office Button</a:t>
            </a:r>
            <a:r>
              <a:rPr lang="en-US" sz="2000"/>
              <a:t>. </a:t>
            </a:r>
          </a:p>
        </p:txBody>
      </p:sp>
      <p:sp>
        <p:nvSpPr>
          <p:cNvPr id="14" name="Date Placeholder 13"/>
          <p:cNvSpPr>
            <a:spLocks noGrp="1"/>
          </p:cNvSpPr>
          <p:nvPr>
            <p:ph type="dt" sz="half" idx="10"/>
          </p:nvPr>
        </p:nvSpPr>
        <p:spPr/>
        <p:txBody>
          <a:bodyPr/>
          <a:lstStyle/>
          <a:p>
            <a:fld id="{28736C39-8C05-4D6F-AF64-D0575702BE61}" type="datetime3">
              <a:rPr lang="en-US" smtClean="0"/>
              <a:t>2 November 2007</a:t>
            </a:fld>
            <a:endParaRPr lang="en-US"/>
          </a:p>
        </p:txBody>
      </p:sp>
      <p:sp>
        <p:nvSpPr>
          <p:cNvPr id="15" name="Slide Number Placeholder 14"/>
          <p:cNvSpPr>
            <a:spLocks noGrp="1"/>
          </p:cNvSpPr>
          <p:nvPr>
            <p:ph type="sldNum" sz="quarter" idx="12"/>
          </p:nvPr>
        </p:nvSpPr>
        <p:spPr/>
        <p:txBody>
          <a:bodyPr/>
          <a:lstStyle/>
          <a:p>
            <a:fld id="{29B7AAC0-C7DB-4934-A0EA-EB5A06073D39}" type="slidenum">
              <a:rPr lang="en-US" smtClean="0"/>
              <a:pPr/>
              <a:t>54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Top)">
                                      <p:cBhvr>
                                        <p:cTn id="7" dur="500"/>
                                        <p:tgtEl>
                                          <p:spTgt spid="942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slide(fromTop)">
                                      <p:cBhvr>
                                        <p:cTn id="12" dur="500"/>
                                        <p:tgtEl>
                                          <p:spTgt spid="942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4223"/>
                                        </p:tgtEl>
                                        <p:attrNameLst>
                                          <p:attrName>style.visibility</p:attrName>
                                        </p:attrNameLst>
                                      </p:cBhvr>
                                      <p:to>
                                        <p:strVal val="visible"/>
                                      </p:to>
                                    </p:set>
                                    <p:animEffect transition="in" filter="slide(fromTop)">
                                      <p:cBhvr>
                                        <p:cTn id="17" dur="500"/>
                                        <p:tgtEl>
                                          <p:spTgt spid="94223"/>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4222"/>
                                        </p:tgtEl>
                                        <p:attrNameLst>
                                          <p:attrName>style.visibility</p:attrName>
                                        </p:attrNameLst>
                                      </p:cBhvr>
                                      <p:to>
                                        <p:strVal val="visible"/>
                                      </p:to>
                                    </p:set>
                                    <p:animEffect transition="in" filter="dissolve">
                                      <p:cBhvr>
                                        <p:cTn id="21" dur="500"/>
                                        <p:tgtEl>
                                          <p:spTgt spid="9422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94218">
                                            <p:txEl>
                                              <p:pRg st="0" end="0"/>
                                            </p:txEl>
                                          </p:spTgt>
                                        </p:tgtEl>
                                        <p:attrNameLst>
                                          <p:attrName>style.visibility</p:attrName>
                                        </p:attrNameLst>
                                      </p:cBhvr>
                                      <p:to>
                                        <p:strVal val="visible"/>
                                      </p:to>
                                    </p:set>
                                    <p:animEffect transition="in" filter="slide(fromLeft)">
                                      <p:cBhvr>
                                        <p:cTn id="26" dur="500"/>
                                        <p:tgtEl>
                                          <p:spTgt spid="942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4212"/>
                                        </p:tgtEl>
                                        <p:attrNameLst>
                                          <p:attrName>style.visibility</p:attrName>
                                        </p:attrNameLst>
                                      </p:cBhvr>
                                      <p:to>
                                        <p:strVal val="visible"/>
                                      </p:to>
                                    </p:set>
                                    <p:animEffect transition="in" filter="dissolve">
                                      <p:cBhvr>
                                        <p:cTn id="31" dur="500"/>
                                        <p:tgtEl>
                                          <p:spTgt spid="94212"/>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94213"/>
                                        </p:tgtEl>
                                        <p:attrNameLst>
                                          <p:attrName>style.visibility</p:attrName>
                                        </p:attrNameLst>
                                      </p:cBhvr>
                                      <p:to>
                                        <p:strVal val="visible"/>
                                      </p:to>
                                    </p:set>
                                    <p:animEffect transition="in" filter="dissolve">
                                      <p:cBhvr>
                                        <p:cTn id="35" dur="500"/>
                                        <p:tgtEl>
                                          <p:spTgt spid="9421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40" dur="500"/>
                                        <p:tgtEl>
                                          <p:spTgt spid="9421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45"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7" grpId="0" build="p" autoUpdateAnimBg="0"/>
      <p:bldP spid="94218" grpId="0" build="p" autoUpdateAnimBg="0"/>
      <p:bldP spid="94222" grpId="0" animBg="1"/>
      <p:bldP spid="9422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Get up to speed</a:t>
            </a:r>
          </a:p>
        </p:txBody>
      </p:sp>
      <p:sp>
        <p:nvSpPr>
          <p:cNvPr id="257026" name="Rectangle 2"/>
          <p:cNvSpPr>
            <a:spLocks noGrp="1" noChangeArrowheads="1"/>
          </p:cNvSpPr>
          <p:nvPr>
            <p:ph type="title"/>
          </p:nvPr>
        </p:nvSpPr>
        <p:spPr/>
        <p:txBody>
          <a:bodyPr/>
          <a:lstStyle/>
          <a:p>
            <a:r>
              <a:rPr lang="en-US"/>
              <a:t>Suggestions for practice</a:t>
            </a:r>
          </a:p>
        </p:txBody>
      </p:sp>
      <p:sp>
        <p:nvSpPr>
          <p:cNvPr id="257027"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en-US"/>
              <a:t>Choose a theme and then customize it. </a:t>
            </a:r>
          </a:p>
          <a:p>
            <a:pPr marL="288925" indent="-288925">
              <a:spcAft>
                <a:spcPct val="75000"/>
              </a:spcAft>
              <a:buClr>
                <a:srgbClr val="FF9900"/>
              </a:buClr>
              <a:buFontTx/>
              <a:buAutoNum type="arabicPeriod"/>
            </a:pPr>
            <a:r>
              <a:rPr lang="en-US"/>
              <a:t>Insert a picture.</a:t>
            </a:r>
          </a:p>
          <a:p>
            <a:pPr marL="288925" indent="-288925">
              <a:spcAft>
                <a:spcPct val="75000"/>
              </a:spcAft>
              <a:buClr>
                <a:srgbClr val="FF9900"/>
              </a:buClr>
              <a:buFontTx/>
              <a:buAutoNum type="arabicPeriod"/>
            </a:pPr>
            <a:r>
              <a:rPr lang="en-US"/>
              <a:t>Insert a text box. </a:t>
            </a:r>
          </a:p>
          <a:p>
            <a:pPr marL="288925" indent="-288925">
              <a:spcAft>
                <a:spcPct val="75000"/>
              </a:spcAft>
              <a:buClr>
                <a:srgbClr val="FF9900"/>
              </a:buClr>
              <a:buFontTx/>
              <a:buAutoNum type="arabicPeriod"/>
            </a:pPr>
            <a:r>
              <a:rPr lang="en-US"/>
              <a:t>Position the text and align slide elements. </a:t>
            </a:r>
          </a:p>
          <a:p>
            <a:pPr marL="288925" indent="-288925">
              <a:spcAft>
                <a:spcPct val="75000"/>
              </a:spcAft>
              <a:buClr>
                <a:srgbClr val="FF9900"/>
              </a:buClr>
              <a:buFontTx/>
              <a:buAutoNum type="arabicPeriod"/>
            </a:pPr>
            <a:r>
              <a:rPr lang="en-US"/>
              <a:t>Turn off some “automatic” features. </a:t>
            </a:r>
          </a:p>
          <a:p>
            <a:pPr marL="288925" indent="-288925">
              <a:spcAft>
                <a:spcPct val="75000"/>
              </a:spcAft>
              <a:buClr>
                <a:srgbClr val="FF9900"/>
              </a:buClr>
              <a:buFontTx/>
              <a:buAutoNum type="arabicPeriod"/>
            </a:pPr>
            <a:r>
              <a:rPr lang="en-US"/>
              <a:t>Create and then animate an org chart.</a:t>
            </a:r>
          </a:p>
          <a:p>
            <a:pPr marL="288925" indent="-288925">
              <a:spcAft>
                <a:spcPct val="75000"/>
              </a:spcAft>
              <a:buClr>
                <a:srgbClr val="FF9900"/>
              </a:buClr>
              <a:buFontTx/>
              <a:buAutoNum type="arabicPeriod"/>
            </a:pPr>
            <a:r>
              <a:rPr lang="en-US"/>
              <a:t>Tie up loose ends.  </a:t>
            </a:r>
          </a:p>
        </p:txBody>
      </p:sp>
      <p:sp>
        <p:nvSpPr>
          <p:cNvPr id="257028" name="Rectangle 4"/>
          <p:cNvSpPr>
            <a:spLocks noChangeArrowheads="1"/>
          </p:cNvSpPr>
          <p:nvPr/>
        </p:nvSpPr>
        <p:spPr bwMode="auto">
          <a:xfrm>
            <a:off x="293688" y="5137150"/>
            <a:ext cx="8431212" cy="482600"/>
          </a:xfrm>
          <a:prstGeom prst="rect">
            <a:avLst/>
          </a:prstGeom>
          <a:noFill/>
          <a:ln w="9525">
            <a:noFill/>
            <a:miter lim="800000"/>
            <a:headEnd/>
            <a:tailEnd/>
          </a:ln>
          <a:effectLst/>
        </p:spPr>
        <p:txBody>
          <a:bodyPr/>
          <a:lstStyle/>
          <a:p>
            <a:pPr>
              <a:spcBef>
                <a:spcPct val="20000"/>
              </a:spcBef>
              <a:spcAft>
                <a:spcPct val="45000"/>
              </a:spcAft>
            </a:pPr>
            <a:r>
              <a:rPr lang="en-US" sz="2000">
                <a:hlinkClick r:id="rId3"/>
              </a:rPr>
              <a:t>Online practice</a:t>
            </a:r>
            <a:r>
              <a:rPr lang="en-US" sz="2000"/>
              <a:t> (requires PowerPoint 2007)</a:t>
            </a:r>
          </a:p>
        </p:txBody>
      </p:sp>
      <p:sp>
        <p:nvSpPr>
          <p:cNvPr id="7" name="Date Placeholder 6"/>
          <p:cNvSpPr>
            <a:spLocks noGrp="1"/>
          </p:cNvSpPr>
          <p:nvPr>
            <p:ph type="dt" sz="half" idx="10"/>
          </p:nvPr>
        </p:nvSpPr>
        <p:spPr/>
        <p:txBody>
          <a:bodyPr/>
          <a:lstStyle/>
          <a:p>
            <a:fld id="{E021DA5B-A402-4D6F-A4E6-77EE5102F117}"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5AB36A5B-2067-4DA2-9081-D03D6CDF0851}" type="slidenum">
              <a:rPr lang="en-US" smtClean="0"/>
              <a:pPr/>
              <a:t>55</a:t>
            </a:fld>
            <a:endParaRPr lang="en-US"/>
          </a:p>
        </p:txBody>
      </p:sp>
    </p:spTree>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18786" name="Rectangle 2"/>
          <p:cNvSpPr>
            <a:spLocks noGrp="1" noChangeArrowheads="1"/>
          </p:cNvSpPr>
          <p:nvPr>
            <p:ph type="title"/>
          </p:nvPr>
        </p:nvSpPr>
        <p:spPr/>
        <p:txBody>
          <a:bodyPr/>
          <a:lstStyle/>
          <a:p>
            <a:r>
              <a:rPr lang="en-US"/>
              <a:t>Test 2, question 1</a:t>
            </a:r>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You’ve applied a theme to your slides but you’d like a different font style. What should you do? (Pick one answer.)</a:t>
            </a:r>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Go to the slide master and change the fonts there. </a:t>
            </a:r>
          </a:p>
          <a:p>
            <a:pPr marL="401638" indent="-401638">
              <a:spcBef>
                <a:spcPct val="20000"/>
              </a:spcBef>
              <a:spcAft>
                <a:spcPct val="75000"/>
              </a:spcAft>
              <a:buFontTx/>
              <a:buAutoNum type="arabicPeriod"/>
            </a:pPr>
            <a:r>
              <a:rPr lang="en-US" sz="2000"/>
              <a:t>Select all the slides. On the </a:t>
            </a:r>
            <a:r>
              <a:rPr lang="en-US" sz="2000" b="1"/>
              <a:t>Design</a:t>
            </a:r>
            <a:r>
              <a:rPr lang="en-US" sz="2000"/>
              <a:t> tab, click </a:t>
            </a:r>
            <a:r>
              <a:rPr lang="en-US" sz="2000" b="1"/>
              <a:t>Fonts</a:t>
            </a:r>
            <a:r>
              <a:rPr lang="en-US" sz="2000"/>
              <a:t>, and choose a different set of font styles for your title and body text. </a:t>
            </a:r>
          </a:p>
          <a:p>
            <a:pPr marL="401638" indent="-401638">
              <a:spcBef>
                <a:spcPct val="20000"/>
              </a:spcBef>
              <a:spcAft>
                <a:spcPct val="75000"/>
              </a:spcAft>
              <a:buFontTx/>
              <a:buAutoNum type="arabicPeriod"/>
            </a:pPr>
            <a:r>
              <a:rPr lang="en-US" sz="2000"/>
              <a:t>On the </a:t>
            </a:r>
            <a:r>
              <a:rPr lang="en-US" sz="2000" b="1"/>
              <a:t>Design</a:t>
            </a:r>
            <a:r>
              <a:rPr lang="en-US" sz="2000"/>
              <a:t> tab, click </a:t>
            </a:r>
            <a:r>
              <a:rPr lang="en-US" sz="2000" b="1"/>
              <a:t>Fonts</a:t>
            </a:r>
            <a:r>
              <a:rPr lang="en-US" sz="2000"/>
              <a:t>, and choose a different set of font styles for your title and body text. </a:t>
            </a:r>
          </a:p>
        </p:txBody>
      </p:sp>
      <p:sp>
        <p:nvSpPr>
          <p:cNvPr id="7" name="Date Placeholder 6"/>
          <p:cNvSpPr>
            <a:spLocks noGrp="1"/>
          </p:cNvSpPr>
          <p:nvPr>
            <p:ph type="dt" sz="half" idx="10"/>
          </p:nvPr>
        </p:nvSpPr>
        <p:spPr/>
        <p:txBody>
          <a:bodyPr/>
          <a:lstStyle/>
          <a:p>
            <a:fld id="{9AA0CD49-41A7-42C2-9611-DB82CE769765}"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56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slide(fromLeft)">
                                      <p:cBhvr>
                                        <p:cTn id="22" dur="500"/>
                                        <p:tgtEl>
                                          <p:spTgt spid="1187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0834" name="Rectangle 2"/>
          <p:cNvSpPr>
            <a:spLocks noGrp="1" noChangeArrowheads="1"/>
          </p:cNvSpPr>
          <p:nvPr>
            <p:ph type="title"/>
          </p:nvPr>
        </p:nvSpPr>
        <p:spPr/>
        <p:txBody>
          <a:bodyPr/>
          <a:lstStyle/>
          <a:p>
            <a:r>
              <a:rPr lang="en-US"/>
              <a:t>Test 2, question 1: Answer</a:t>
            </a:r>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On the </a:t>
            </a:r>
            <a:r>
              <a:rPr lang="en-US" b="1"/>
              <a:t>Design</a:t>
            </a:r>
            <a:r>
              <a:rPr lang="en-US"/>
              <a:t> tab, click </a:t>
            </a:r>
            <a:r>
              <a:rPr lang="en-US" b="1"/>
              <a:t>Fonts</a:t>
            </a:r>
            <a:r>
              <a:rPr lang="en-US"/>
              <a:t>, and choose a different set of font styles for your title and body text.</a:t>
            </a:r>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This change will apply to all your slides; you don’t have to select them first.</a:t>
            </a:r>
          </a:p>
        </p:txBody>
      </p:sp>
      <p:sp>
        <p:nvSpPr>
          <p:cNvPr id="7" name="Date Placeholder 6"/>
          <p:cNvSpPr>
            <a:spLocks noGrp="1"/>
          </p:cNvSpPr>
          <p:nvPr>
            <p:ph type="dt" sz="half" idx="10"/>
          </p:nvPr>
        </p:nvSpPr>
        <p:spPr/>
        <p:txBody>
          <a:bodyPr/>
          <a:lstStyle/>
          <a:p>
            <a:fld id="{1A78AD42-9C61-46C1-9E88-8656B88631C7}"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57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2882" name="Rectangle 2"/>
          <p:cNvSpPr>
            <a:spLocks noGrp="1" noChangeArrowheads="1"/>
          </p:cNvSpPr>
          <p:nvPr>
            <p:ph type="title"/>
          </p:nvPr>
        </p:nvSpPr>
        <p:spPr/>
        <p:txBody>
          <a:bodyPr/>
          <a:lstStyle/>
          <a:p>
            <a:r>
              <a:rPr lang="en-US"/>
              <a:t>Test 2, question 2</a:t>
            </a:r>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You’ve finished the presentation and you want to run the spelling checker. Where is it on the Ribbon? (Pick one answer.)</a:t>
            </a:r>
          </a:p>
        </p:txBody>
      </p:sp>
      <p:sp>
        <p:nvSpPr>
          <p:cNvPr id="122884" name="Rectangle 4"/>
          <p:cNvSpPr>
            <a:spLocks noChangeArrowheads="1"/>
          </p:cNvSpPr>
          <p:nvPr/>
        </p:nvSpPr>
        <p:spPr bwMode="auto">
          <a:xfrm>
            <a:off x="242888" y="2336800"/>
            <a:ext cx="7624762" cy="3105150"/>
          </a:xfrm>
          <a:prstGeom prst="rect">
            <a:avLst/>
          </a:prstGeom>
          <a:noFill/>
          <a:ln w="9525">
            <a:noFill/>
            <a:miter lim="800000"/>
            <a:headEnd/>
            <a:tailEnd/>
          </a:ln>
          <a:effectLst/>
        </p:spPr>
        <p:txBody>
          <a:bodyPr/>
          <a:lstStyle/>
          <a:p>
            <a:pPr marL="401638" indent="-401638" fontAlgn="t">
              <a:spcBef>
                <a:spcPct val="20000"/>
              </a:spcBef>
              <a:spcAft>
                <a:spcPct val="75000"/>
              </a:spcAft>
              <a:buFontTx/>
              <a:buAutoNum type="arabicPeriod"/>
            </a:pPr>
            <a:r>
              <a:rPr lang="en-US" sz="2000"/>
              <a:t> The </a:t>
            </a:r>
            <a:r>
              <a:rPr lang="en-US" sz="2000" b="1"/>
              <a:t>Review </a:t>
            </a:r>
            <a:r>
              <a:rPr lang="en-US" sz="2000"/>
              <a:t>tab. </a:t>
            </a:r>
          </a:p>
          <a:p>
            <a:pPr marL="401638" indent="-401638" fontAlgn="t">
              <a:spcBef>
                <a:spcPct val="20000"/>
              </a:spcBef>
              <a:spcAft>
                <a:spcPct val="75000"/>
              </a:spcAft>
              <a:buFontTx/>
              <a:buAutoNum type="arabicPeriod"/>
            </a:pPr>
            <a:r>
              <a:rPr lang="en-US" sz="2000"/>
              <a:t> The </a:t>
            </a:r>
            <a:r>
              <a:rPr lang="en-US" sz="2000" b="1"/>
              <a:t>Home</a:t>
            </a:r>
            <a:r>
              <a:rPr lang="en-US" sz="2000"/>
              <a:t> tab. </a:t>
            </a:r>
          </a:p>
          <a:p>
            <a:pPr marL="401638" indent="-401638" fontAlgn="t">
              <a:spcBef>
                <a:spcPct val="20000"/>
              </a:spcBef>
              <a:spcAft>
                <a:spcPct val="75000"/>
              </a:spcAft>
              <a:buFontTx/>
              <a:buAutoNum type="arabicPeriod"/>
            </a:pPr>
            <a:r>
              <a:rPr lang="en-US" sz="2000"/>
              <a:t> The </a:t>
            </a:r>
            <a:r>
              <a:rPr lang="en-US" sz="2000" b="1"/>
              <a:t>Slide Show</a:t>
            </a:r>
            <a:r>
              <a:rPr lang="en-US" sz="2000"/>
              <a:t> tab.</a:t>
            </a:r>
            <a:r>
              <a:rPr lang="en-US"/>
              <a:t> </a:t>
            </a:r>
          </a:p>
        </p:txBody>
      </p:sp>
      <p:sp>
        <p:nvSpPr>
          <p:cNvPr id="7" name="Date Placeholder 6"/>
          <p:cNvSpPr>
            <a:spLocks noGrp="1"/>
          </p:cNvSpPr>
          <p:nvPr>
            <p:ph type="dt" sz="half" idx="10"/>
          </p:nvPr>
        </p:nvSpPr>
        <p:spPr/>
        <p:txBody>
          <a:bodyPr/>
          <a:lstStyle/>
          <a:p>
            <a:fld id="{02A1EA32-8CB4-4BD1-B940-8D5E52CA139A}"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58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Get up to speed</a:t>
            </a:r>
          </a:p>
        </p:txBody>
      </p:sp>
      <p:sp>
        <p:nvSpPr>
          <p:cNvPr id="124930" name="Rectangle 2"/>
          <p:cNvSpPr>
            <a:spLocks noGrp="1" noChangeArrowheads="1"/>
          </p:cNvSpPr>
          <p:nvPr>
            <p:ph type="title"/>
          </p:nvPr>
        </p:nvSpPr>
        <p:spPr/>
        <p:txBody>
          <a:bodyPr/>
          <a:lstStyle/>
          <a:p>
            <a:r>
              <a:rPr lang="en-US"/>
              <a:t>Test 2, question 2: Answer</a:t>
            </a:r>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The </a:t>
            </a:r>
            <a:r>
              <a:rPr lang="en-US" b="1"/>
              <a:t>Review</a:t>
            </a:r>
            <a:r>
              <a:rPr lang="en-US"/>
              <a:t> tab.</a:t>
            </a:r>
          </a:p>
        </p:txBody>
      </p:sp>
      <p:sp>
        <p:nvSpPr>
          <p:cNvPr id="6" name="Date Placeholder 5"/>
          <p:cNvSpPr>
            <a:spLocks noGrp="1"/>
          </p:cNvSpPr>
          <p:nvPr>
            <p:ph type="dt" sz="half" idx="10"/>
          </p:nvPr>
        </p:nvSpPr>
        <p:spPr/>
        <p:txBody>
          <a:bodyPr/>
          <a:lstStyle/>
          <a:p>
            <a:fld id="{0E2B3B7C-5914-43B7-B022-00EE37EA568C}"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4CDCE034-3A00-403F-A74F-D099EE8188B6}" type="slidenum">
              <a:rPr lang="en-US" smtClean="0"/>
              <a:pPr/>
              <a:t>59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3554" name="Rectangle 2"/>
          <p:cNvSpPr>
            <a:spLocks noGrp="1" noChangeArrowheads="1"/>
          </p:cNvSpPr>
          <p:nvPr>
            <p:ph type="title"/>
          </p:nvPr>
        </p:nvSpPr>
        <p:spPr>
          <a:xfrm>
            <a:off x="211138" y="73025"/>
            <a:ext cx="8456612" cy="614363"/>
          </a:xfrm>
        </p:spPr>
        <p:txBody>
          <a:bodyPr/>
          <a:lstStyle/>
          <a:p>
            <a:r>
              <a:rPr lang="en-US"/>
              <a:t>Get your bearings—what’s changed and why</a:t>
            </a:r>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The most noticeable change in PowerPoint 2007 is at the top of the window.</a:t>
            </a:r>
          </a:p>
          <a:p>
            <a:pPr>
              <a:spcBef>
                <a:spcPct val="20000"/>
              </a:spcBef>
              <a:spcAft>
                <a:spcPct val="75000"/>
              </a:spcAft>
            </a:pPr>
            <a:r>
              <a:rPr lang="en-US" sz="2000"/>
              <a:t>Instead of menus and toolbars, there’s a tall band across the screen.</a:t>
            </a:r>
          </a:p>
        </p:txBody>
      </p:sp>
      <p:sp>
        <p:nvSpPr>
          <p:cNvPr id="2355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This band is called the Ribbon, and it contains many, very visual commands arranged into groups.</a:t>
            </a:r>
          </a:p>
          <a:p>
            <a:pPr>
              <a:spcBef>
                <a:spcPct val="20000"/>
              </a:spcBef>
              <a:spcAft>
                <a:spcPct val="75000"/>
              </a:spcAft>
            </a:pPr>
            <a:r>
              <a:rPr lang="en-US">
                <a:solidFill>
                  <a:srgbClr val="FFCC00"/>
                </a:solidFill>
              </a:rPr>
              <a:t>The Ribbon is now your control center for creating a presentation.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3559" name="Picture 7" descr="New design at the top of the PowerPoint window"/>
          <p:cNvPicPr>
            <a:picLocks noChangeAspect="1" noChangeArrowheads="1"/>
          </p:cNvPicPr>
          <p:nvPr>
            <p:ph sz="half" idx="1"/>
          </p:nvPr>
        </p:nvPicPr>
        <p:blipFill>
          <a:blip r:embed="rId3"/>
          <a:srcRect/>
          <a:stretch>
            <a:fillRect/>
          </a:stretch>
        </p:blipFill>
        <p:spPr>
          <a:xfrm>
            <a:off x="339725" y="904875"/>
            <a:ext cx="5662613" cy="2854325"/>
          </a:xfrm>
          <a:noFill/>
          <a:ln/>
        </p:spPr>
      </p:pic>
      <p:sp>
        <p:nvSpPr>
          <p:cNvPr id="9" name="Date Placeholder 8"/>
          <p:cNvSpPr>
            <a:spLocks noGrp="1"/>
          </p:cNvSpPr>
          <p:nvPr>
            <p:ph type="dt" sz="half" idx="10"/>
          </p:nvPr>
        </p:nvSpPr>
        <p:spPr/>
        <p:txBody>
          <a:bodyPr/>
          <a:lstStyle/>
          <a:p>
            <a:fld id="{F61FB6F7-720D-4899-88A0-E0505129F2CA}"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slide(fromTop)">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lide(fromTop)">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0" end="0"/>
                                            </p:txEl>
                                          </p:spTgt>
                                        </p:tgtEl>
                                        <p:attrNameLst>
                                          <p:attrName>style.visibility</p:attrName>
                                        </p:attrNameLst>
                                      </p:cBhvr>
                                      <p:to>
                                        <p:strVal val="visible"/>
                                      </p:to>
                                    </p:set>
                                    <p:animEffect transition="in" filter="slide(fromLeft)">
                                      <p:cBhvr>
                                        <p:cTn id="22" dur="500"/>
                                        <p:tgtEl>
                                          <p:spTgt spid="2355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3557">
                                            <p:txEl>
                                              <p:pRg st="1" end="1"/>
                                            </p:txEl>
                                          </p:spTgt>
                                        </p:tgtEl>
                                        <p:attrNameLst>
                                          <p:attrName>style.visibility</p:attrName>
                                        </p:attrNameLst>
                                      </p:cBhvr>
                                      <p:to>
                                        <p:strVal val="visible"/>
                                      </p:to>
                                    </p:set>
                                    <p:animEffect transition="in" filter="slide(fromLeft)">
                                      <p:cBhvr>
                                        <p:cTn id="2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6978" name="Rectangle 2"/>
          <p:cNvSpPr>
            <a:spLocks noGrp="1" noChangeArrowheads="1"/>
          </p:cNvSpPr>
          <p:nvPr>
            <p:ph type="title"/>
          </p:nvPr>
        </p:nvSpPr>
        <p:spPr/>
        <p:txBody>
          <a:bodyPr/>
          <a:lstStyle/>
          <a:p>
            <a:r>
              <a:rPr lang="en-US"/>
              <a:t>Test 2, question 3</a:t>
            </a:r>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If you want to change a setting that applies to PowerPoint as a whole, such as turning the spelling checker off or on, what are your first steps? (Pick one answer.)</a:t>
            </a:r>
          </a:p>
        </p:txBody>
      </p:sp>
      <p:sp>
        <p:nvSpPr>
          <p:cNvPr id="12698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Click the </a:t>
            </a:r>
            <a:r>
              <a:rPr lang="en-US" sz="2000" b="1"/>
              <a:t>Microsoft Office Button</a:t>
            </a:r>
            <a:r>
              <a:rPr lang="en-US" sz="2000"/>
              <a:t>, and point to </a:t>
            </a:r>
            <a:r>
              <a:rPr lang="en-US" sz="2000" b="1"/>
              <a:t>Prepare</a:t>
            </a:r>
            <a:r>
              <a:rPr lang="en-US" sz="2000"/>
              <a:t>. </a:t>
            </a:r>
          </a:p>
          <a:p>
            <a:pPr marL="401638" indent="-401638">
              <a:spcBef>
                <a:spcPct val="20000"/>
              </a:spcBef>
              <a:spcAft>
                <a:spcPct val="75000"/>
              </a:spcAft>
              <a:buFontTx/>
              <a:buAutoNum type="arabicPeriod"/>
            </a:pPr>
            <a:r>
              <a:rPr lang="en-US" sz="2000"/>
              <a:t>Click the </a:t>
            </a:r>
            <a:r>
              <a:rPr lang="en-US" sz="2000" b="1"/>
              <a:t>Microsoft Office Button</a:t>
            </a:r>
            <a:r>
              <a:rPr lang="en-US" sz="2000"/>
              <a:t>, and click </a:t>
            </a:r>
            <a:r>
              <a:rPr lang="en-US" sz="2000" b="1"/>
              <a:t>PowerPoint Options</a:t>
            </a:r>
            <a:r>
              <a:rPr lang="en-US" sz="2000"/>
              <a:t>. </a:t>
            </a:r>
          </a:p>
        </p:txBody>
      </p:sp>
      <p:sp>
        <p:nvSpPr>
          <p:cNvPr id="7" name="Date Placeholder 6"/>
          <p:cNvSpPr>
            <a:spLocks noGrp="1"/>
          </p:cNvSpPr>
          <p:nvPr>
            <p:ph type="dt" sz="half" idx="10"/>
          </p:nvPr>
        </p:nvSpPr>
        <p:spPr/>
        <p:txBody>
          <a:bodyPr/>
          <a:lstStyle/>
          <a:p>
            <a:fld id="{42B58208-2767-49E2-9542-1A1F93AAEC24}"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60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29026" name="Rectangle 2"/>
          <p:cNvSpPr>
            <a:spLocks noGrp="1" noChangeArrowheads="1"/>
          </p:cNvSpPr>
          <p:nvPr>
            <p:ph type="title"/>
          </p:nvPr>
        </p:nvSpPr>
        <p:spPr/>
        <p:txBody>
          <a:bodyPr/>
          <a:lstStyle/>
          <a:p>
            <a:r>
              <a:rPr lang="en-US"/>
              <a:t>Test 2, question 3: Answer</a:t>
            </a:r>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Click the </a:t>
            </a:r>
            <a:r>
              <a:rPr lang="en-US" b="1"/>
              <a:t>Microsoft Office Button</a:t>
            </a:r>
            <a:r>
              <a:rPr lang="en-US"/>
              <a:t>, and click </a:t>
            </a:r>
            <a:r>
              <a:rPr lang="en-US" b="1"/>
              <a:t>PowerPoint Options</a:t>
            </a:r>
            <a:r>
              <a:rPr lang="en-US"/>
              <a:t>.</a:t>
            </a:r>
            <a:endParaRPr lang="en-US" b="1"/>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This takes you to the various types of system settings for PowerPoint. </a:t>
            </a:r>
          </a:p>
        </p:txBody>
      </p:sp>
      <p:sp>
        <p:nvSpPr>
          <p:cNvPr id="7" name="Date Placeholder 6"/>
          <p:cNvSpPr>
            <a:spLocks noGrp="1"/>
          </p:cNvSpPr>
          <p:nvPr>
            <p:ph type="dt" sz="half" idx="10"/>
          </p:nvPr>
        </p:nvSpPr>
        <p:spPr/>
        <p:txBody>
          <a:bodyPr/>
          <a:lstStyle/>
          <a:p>
            <a:fld id="{2F9470FB-6FB7-4CE8-9287-4EB0A867599A}"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61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en-US"/>
              <a:t>Lesson 3</a:t>
            </a:r>
          </a:p>
        </p:txBody>
      </p:sp>
      <p:sp>
        <p:nvSpPr>
          <p:cNvPr id="65539" name="Rectangle 3"/>
          <p:cNvSpPr>
            <a:spLocks noGrp="1" noChangeArrowheads="1"/>
          </p:cNvSpPr>
          <p:nvPr>
            <p:ph type="subTitle" idx="1"/>
          </p:nvPr>
        </p:nvSpPr>
        <p:spPr/>
        <p:txBody>
          <a:bodyPr/>
          <a:lstStyle/>
          <a:p>
            <a:r>
              <a:rPr lang="en-US"/>
              <a:t>A new file format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31074" name="Rectangle 2"/>
          <p:cNvSpPr>
            <a:spLocks noGrp="1" noChangeArrowheads="1"/>
          </p:cNvSpPr>
          <p:nvPr>
            <p:ph type="title"/>
          </p:nvPr>
        </p:nvSpPr>
        <p:spPr>
          <a:xfrm>
            <a:off x="211138" y="73025"/>
            <a:ext cx="8027987" cy="614363"/>
          </a:xfrm>
        </p:spPr>
        <p:txBody>
          <a:bodyPr/>
          <a:lstStyle/>
          <a:p>
            <a:r>
              <a:rPr lang="en-US"/>
              <a:t>A new file format</a:t>
            </a:r>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One of the big changes in PowerPoint 2007 is its new file format. </a:t>
            </a:r>
          </a:p>
          <a:p>
            <a:pPr>
              <a:spcBef>
                <a:spcPct val="20000"/>
              </a:spcBef>
              <a:spcAft>
                <a:spcPct val="75000"/>
              </a:spcAft>
            </a:pPr>
            <a:r>
              <a:rPr lang="en-US" sz="2000"/>
              <a:t>What does this mean to you?</a:t>
            </a:r>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new format has several benefits, including a reduced file size and greater information security for your presentations. </a:t>
            </a:r>
          </a:p>
          <a:p>
            <a:pPr>
              <a:spcBef>
                <a:spcPct val="20000"/>
              </a:spcBef>
              <a:spcAft>
                <a:spcPct val="75000"/>
              </a:spcAft>
            </a:pPr>
            <a:r>
              <a:rPr lang="en-US">
                <a:solidFill>
                  <a:srgbClr val="FFCC00"/>
                </a:solidFill>
              </a:rPr>
              <a:t>In this lesson, you’ll learn about those benefits and find out how the file format affects presentation sharing between PowerPoint 2007 and older versions. </a:t>
            </a: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79" name="Picture 7" descr="People sharing files created in different versions of PowerPoint"/>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9" name="Date Placeholder 8"/>
          <p:cNvSpPr>
            <a:spLocks noGrp="1"/>
          </p:cNvSpPr>
          <p:nvPr>
            <p:ph type="dt" sz="half" idx="10"/>
          </p:nvPr>
        </p:nvSpPr>
        <p:spPr/>
        <p:txBody>
          <a:bodyPr/>
          <a:lstStyle/>
          <a:p>
            <a:fld id="{769D6273-1623-4333-BE96-B431529269E2}"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1075">
                                            <p:txEl>
                                              <p:pRg st="1" end="1"/>
                                            </p:txEl>
                                          </p:spTgt>
                                        </p:tgtEl>
                                        <p:attrNameLst>
                                          <p:attrName>style.visibility</p:attrName>
                                        </p:attrNameLst>
                                      </p:cBhvr>
                                      <p:to>
                                        <p:strVal val="visible"/>
                                      </p:to>
                                    </p:set>
                                    <p:animEffect transition="in" filter="slide(fromTop)">
                                      <p:cBhvr>
                                        <p:cTn id="17" dur="500"/>
                                        <p:tgtEl>
                                          <p:spTgt spid="131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0" end="0"/>
                                            </p:txEl>
                                          </p:spTgt>
                                        </p:tgtEl>
                                        <p:attrNameLst>
                                          <p:attrName>style.visibility</p:attrName>
                                        </p:attrNameLst>
                                      </p:cBhvr>
                                      <p:to>
                                        <p:strVal val="visible"/>
                                      </p:to>
                                    </p:set>
                                    <p:animEffect transition="in" filter="slide(fromLeft)">
                                      <p:cBhvr>
                                        <p:cTn id="22" dur="500"/>
                                        <p:tgtEl>
                                          <p:spTgt spid="1310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31077">
                                            <p:txEl>
                                              <p:pRg st="1" end="1"/>
                                            </p:txEl>
                                          </p:spTgt>
                                        </p:tgtEl>
                                        <p:attrNameLst>
                                          <p:attrName>style.visibility</p:attrName>
                                        </p:attrNameLst>
                                      </p:cBhvr>
                                      <p:to>
                                        <p:strVal val="visible"/>
                                      </p:to>
                                    </p:set>
                                    <p:animEffect transition="in" filter="slide(fromLeft)">
                                      <p:cBhvr>
                                        <p:cTn id="27"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33122" name="Rectangle 2"/>
          <p:cNvSpPr>
            <a:spLocks noGrp="1" noChangeArrowheads="1"/>
          </p:cNvSpPr>
          <p:nvPr>
            <p:ph type="title"/>
          </p:nvPr>
        </p:nvSpPr>
        <p:spPr>
          <a:xfrm>
            <a:off x="211138" y="73025"/>
            <a:ext cx="8027987" cy="614363"/>
          </a:xfrm>
        </p:spPr>
        <p:txBody>
          <a:bodyPr/>
          <a:lstStyle/>
          <a:p>
            <a:r>
              <a:rPr lang="en-US"/>
              <a:t>Benefits of the new format</a:t>
            </a:r>
          </a:p>
        </p:txBody>
      </p:sp>
      <p:sp>
        <p:nvSpPr>
          <p:cNvPr id="13312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The format is part of the new Office Open XML Formats. </a:t>
            </a:r>
          </a:p>
          <a:p>
            <a:pPr>
              <a:spcBef>
                <a:spcPct val="20000"/>
              </a:spcBef>
              <a:spcAft>
                <a:spcPct val="75000"/>
              </a:spcAft>
            </a:pPr>
            <a:r>
              <a:rPr lang="en-US" sz="2000"/>
              <a:t>It’s based on the XML programming language, and it offers many benefits. </a:t>
            </a: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3128" name="Picture 8" descr="Some benefits of the new file format"/>
          <p:cNvPicPr>
            <a:picLocks noChangeAspect="1" noChangeArrowheads="1"/>
          </p:cNvPicPr>
          <p:nvPr>
            <p:ph sz="half" idx="1"/>
          </p:nvPr>
        </p:nvPicPr>
        <p:blipFill>
          <a:blip r:embed="rId3"/>
          <a:srcRect/>
          <a:stretch>
            <a:fillRect/>
          </a:stretch>
        </p:blipFill>
        <p:spPr>
          <a:xfrm>
            <a:off x="339725" y="947738"/>
            <a:ext cx="5662613" cy="2854325"/>
          </a:xfrm>
          <a:noFill/>
          <a:ln/>
        </p:spPr>
      </p:pic>
      <p:sp>
        <p:nvSpPr>
          <p:cNvPr id="133129" name="Rectangle 9"/>
          <p:cNvSpPr>
            <a:spLocks noChangeArrowheads="1"/>
          </p:cNvSpPr>
          <p:nvPr/>
        </p:nvSpPr>
        <p:spPr bwMode="auto">
          <a:xfrm>
            <a:off x="242888" y="3992563"/>
            <a:ext cx="5940425" cy="1960562"/>
          </a:xfrm>
          <a:prstGeom prst="rect">
            <a:avLst/>
          </a:prstGeom>
          <a:noFill/>
          <a:ln w="9525" algn="ctr">
            <a:noFill/>
            <a:miter lim="800000"/>
            <a:headEnd/>
            <a:tailEnd/>
          </a:ln>
          <a:effectLst/>
        </p:spPr>
        <p:txBody>
          <a:bodyPr>
            <a:spAutoFit/>
          </a:bodyPr>
          <a:lstStyle/>
          <a:p>
            <a:pPr marL="223838" indent="-223838">
              <a:spcBef>
                <a:spcPct val="20000"/>
              </a:spcBef>
              <a:spcAft>
                <a:spcPct val="25000"/>
              </a:spcAft>
              <a:buFontTx/>
              <a:buChar char="•"/>
            </a:pPr>
            <a:r>
              <a:rPr lang="en-US">
                <a:solidFill>
                  <a:srgbClr val="FFCC00"/>
                </a:solidFill>
              </a:rPr>
              <a:t>Safer presentations</a:t>
            </a:r>
          </a:p>
          <a:p>
            <a:pPr marL="223838" indent="-223838">
              <a:spcBef>
                <a:spcPct val="20000"/>
              </a:spcBef>
              <a:spcAft>
                <a:spcPct val="25000"/>
              </a:spcAft>
              <a:buFontTx/>
              <a:buChar char="•"/>
            </a:pPr>
            <a:r>
              <a:rPr lang="en-US">
                <a:solidFill>
                  <a:srgbClr val="FFCC00"/>
                </a:solidFill>
              </a:rPr>
              <a:t>Reduced file size</a:t>
            </a:r>
          </a:p>
          <a:p>
            <a:pPr marL="223838" indent="-223838">
              <a:spcBef>
                <a:spcPct val="20000"/>
              </a:spcBef>
              <a:spcAft>
                <a:spcPct val="25000"/>
              </a:spcAft>
              <a:buFontTx/>
              <a:buChar char="•"/>
            </a:pPr>
            <a:r>
              <a:rPr lang="en-US">
                <a:solidFill>
                  <a:srgbClr val="FFCC00"/>
                </a:solidFill>
              </a:rPr>
              <a:t>Improved information security</a:t>
            </a:r>
          </a:p>
          <a:p>
            <a:pPr marL="223838" indent="-223838">
              <a:spcBef>
                <a:spcPct val="20000"/>
              </a:spcBef>
              <a:spcAft>
                <a:spcPct val="25000"/>
              </a:spcAft>
              <a:buFontTx/>
              <a:buChar char="•"/>
            </a:pPr>
            <a:r>
              <a:rPr lang="en-US">
                <a:solidFill>
                  <a:srgbClr val="FFCC00"/>
                </a:solidFill>
              </a:rPr>
              <a:t>Improved damaged-file recovery</a:t>
            </a:r>
          </a:p>
          <a:p>
            <a:pPr marL="223838" indent="-223838">
              <a:spcBef>
                <a:spcPct val="20000"/>
              </a:spcBef>
              <a:spcAft>
                <a:spcPct val="25000"/>
              </a:spcAft>
              <a:buFontTx/>
              <a:buChar char="•"/>
            </a:pPr>
            <a:r>
              <a:rPr lang="en-US">
                <a:solidFill>
                  <a:srgbClr val="FFCC00"/>
                </a:solidFill>
              </a:rPr>
              <a:t>Easier integration</a:t>
            </a:r>
          </a:p>
        </p:txBody>
      </p:sp>
      <p:sp>
        <p:nvSpPr>
          <p:cNvPr id="9" name="Date Placeholder 8"/>
          <p:cNvSpPr>
            <a:spLocks noGrp="1"/>
          </p:cNvSpPr>
          <p:nvPr>
            <p:ph type="dt" sz="half" idx="10"/>
          </p:nvPr>
        </p:nvSpPr>
        <p:spPr/>
        <p:txBody>
          <a:bodyPr/>
          <a:lstStyle/>
          <a:p>
            <a:fld id="{04CD8956-EEEF-4444-A7B3-E2DF57F9B6D2}"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slide(fromTop)">
                                      <p:cBhvr>
                                        <p:cTn id="7" dur="500"/>
                                        <p:tgtEl>
                                          <p:spTgt spid="133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slide(fromTop)">
                                      <p:cBhvr>
                                        <p:cTn id="12" dur="500"/>
                                        <p:tgtEl>
                                          <p:spTgt spid="133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3123">
                                            <p:txEl>
                                              <p:pRg st="1" end="1"/>
                                            </p:txEl>
                                          </p:spTgt>
                                        </p:tgtEl>
                                        <p:attrNameLst>
                                          <p:attrName>style.visibility</p:attrName>
                                        </p:attrNameLst>
                                      </p:cBhvr>
                                      <p:to>
                                        <p:strVal val="visible"/>
                                      </p:to>
                                    </p:set>
                                    <p:animEffect transition="in" filter="slide(fromTop)">
                                      <p:cBhvr>
                                        <p:cTn id="17" dur="500"/>
                                        <p:tgtEl>
                                          <p:spTgt spid="133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29">
                                            <p:txEl>
                                              <p:pRg st="0" end="0"/>
                                            </p:txEl>
                                          </p:spTgt>
                                        </p:tgtEl>
                                        <p:attrNameLst>
                                          <p:attrName>style.visibility</p:attrName>
                                        </p:attrNameLst>
                                      </p:cBhvr>
                                      <p:to>
                                        <p:strVal val="visible"/>
                                      </p:to>
                                    </p:set>
                                    <p:animEffect transition="in" filter="checkerboard(across)">
                                      <p:cBhvr>
                                        <p:cTn id="22" dur="500"/>
                                        <p:tgtEl>
                                          <p:spTgt spid="1331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129">
                                            <p:txEl>
                                              <p:pRg st="1" end="1"/>
                                            </p:txEl>
                                          </p:spTgt>
                                        </p:tgtEl>
                                        <p:attrNameLst>
                                          <p:attrName>style.visibility</p:attrName>
                                        </p:attrNameLst>
                                      </p:cBhvr>
                                      <p:to>
                                        <p:strVal val="visible"/>
                                      </p:to>
                                    </p:set>
                                    <p:animEffect transition="in" filter="checkerboard(across)">
                                      <p:cBhvr>
                                        <p:cTn id="27" dur="500"/>
                                        <p:tgtEl>
                                          <p:spTgt spid="1331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129">
                                            <p:txEl>
                                              <p:pRg st="2" end="2"/>
                                            </p:txEl>
                                          </p:spTgt>
                                        </p:tgtEl>
                                        <p:attrNameLst>
                                          <p:attrName>style.visibility</p:attrName>
                                        </p:attrNameLst>
                                      </p:cBhvr>
                                      <p:to>
                                        <p:strVal val="visible"/>
                                      </p:to>
                                    </p:set>
                                    <p:animEffect transition="in" filter="checkerboard(across)">
                                      <p:cBhvr>
                                        <p:cTn id="32" dur="500"/>
                                        <p:tgtEl>
                                          <p:spTgt spid="13312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129">
                                            <p:txEl>
                                              <p:pRg st="3" end="3"/>
                                            </p:txEl>
                                          </p:spTgt>
                                        </p:tgtEl>
                                        <p:attrNameLst>
                                          <p:attrName>style.visibility</p:attrName>
                                        </p:attrNameLst>
                                      </p:cBhvr>
                                      <p:to>
                                        <p:strVal val="visible"/>
                                      </p:to>
                                    </p:set>
                                    <p:animEffect transition="in" filter="checkerboard(across)">
                                      <p:cBhvr>
                                        <p:cTn id="37" dur="500"/>
                                        <p:tgtEl>
                                          <p:spTgt spid="13312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3129">
                                            <p:txEl>
                                              <p:pRg st="4" end="4"/>
                                            </p:txEl>
                                          </p:spTgt>
                                        </p:tgtEl>
                                        <p:attrNameLst>
                                          <p:attrName>style.visibility</p:attrName>
                                        </p:attrNameLst>
                                      </p:cBhvr>
                                      <p:to>
                                        <p:strVal val="visible"/>
                                      </p:to>
                                    </p:set>
                                    <p:animEffect transition="in" filter="checkerboard(across)">
                                      <p:cBhvr>
                                        <p:cTn id="42" dur="500"/>
                                        <p:tgtEl>
                                          <p:spTgt spid="1331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59074" name="Rectangle 2"/>
          <p:cNvSpPr>
            <a:spLocks noGrp="1" noChangeArrowheads="1"/>
          </p:cNvSpPr>
          <p:nvPr>
            <p:ph type="title"/>
          </p:nvPr>
        </p:nvSpPr>
        <p:spPr>
          <a:xfrm>
            <a:off x="239713" y="63500"/>
            <a:ext cx="8904287" cy="614363"/>
          </a:xfrm>
        </p:spPr>
        <p:txBody>
          <a:bodyPr/>
          <a:lstStyle/>
          <a:p>
            <a:r>
              <a:rPr lang="en-US"/>
              <a:t>What the new format looks like</a:t>
            </a:r>
          </a:p>
        </p:txBody>
      </p:sp>
      <p:sp>
        <p:nvSpPr>
          <p:cNvPr id="2590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PowerPoint will automatically save a new presentation in the new format.</a:t>
            </a:r>
          </a:p>
        </p:txBody>
      </p:sp>
      <p:sp>
        <p:nvSpPr>
          <p:cNvPr id="25907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9079" name="Rectangle 7"/>
          <p:cNvSpPr>
            <a:spLocks noChangeArrowheads="1"/>
          </p:cNvSpPr>
          <p:nvPr/>
        </p:nvSpPr>
        <p:spPr bwMode="auto">
          <a:xfrm>
            <a:off x="242888" y="4019550"/>
            <a:ext cx="5934075" cy="206057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can see what format your file is being saved in by opening the </a:t>
            </a:r>
            <a:r>
              <a:rPr lang="en-US" b="1">
                <a:solidFill>
                  <a:srgbClr val="FFCC00"/>
                </a:solidFill>
              </a:rPr>
              <a:t>Save As</a:t>
            </a:r>
            <a:r>
              <a:rPr lang="en-US">
                <a:solidFill>
                  <a:srgbClr val="FFCC00"/>
                </a:solidFill>
              </a:rPr>
              <a:t> dialog box. </a:t>
            </a:r>
          </a:p>
          <a:p>
            <a:pPr>
              <a:spcBef>
                <a:spcPct val="20000"/>
              </a:spcBef>
              <a:spcAft>
                <a:spcPct val="75000"/>
              </a:spcAft>
            </a:pPr>
            <a:r>
              <a:rPr lang="en-US">
                <a:solidFill>
                  <a:srgbClr val="FFCC00"/>
                </a:solidFill>
              </a:rPr>
              <a:t>Look in the </a:t>
            </a:r>
            <a:r>
              <a:rPr lang="en-US" b="1">
                <a:solidFill>
                  <a:srgbClr val="FFCC00"/>
                </a:solidFill>
              </a:rPr>
              <a:t>Save as type</a:t>
            </a:r>
            <a:r>
              <a:rPr lang="en-US">
                <a:solidFill>
                  <a:srgbClr val="FFCC00"/>
                </a:solidFill>
              </a:rPr>
              <a:t> box: For new presentations, the new file format is there by default. It’s called </a:t>
            </a:r>
            <a:r>
              <a:rPr lang="en-US" b="1">
                <a:solidFill>
                  <a:srgbClr val="FFCC00"/>
                </a:solidFill>
              </a:rPr>
              <a:t>PowerPoint Presentation</a:t>
            </a:r>
            <a:r>
              <a:rPr lang="en-US">
                <a:solidFill>
                  <a:srgbClr val="FFCC00"/>
                </a:solidFill>
              </a:rPr>
              <a:t>. (In earlier versions, it was called </a:t>
            </a:r>
            <a:r>
              <a:rPr lang="en-US" b="1">
                <a:solidFill>
                  <a:srgbClr val="FFCC00"/>
                </a:solidFill>
              </a:rPr>
              <a:t>Presentation</a:t>
            </a:r>
            <a:r>
              <a:rPr lang="en-US">
                <a:solidFill>
                  <a:srgbClr val="FFCC00"/>
                </a:solidFill>
              </a:rPr>
              <a:t>.)</a:t>
            </a:r>
          </a:p>
        </p:txBody>
      </p:sp>
      <p:pic>
        <p:nvPicPr>
          <p:cNvPr id="259080" name="Picture 8" descr="New file format in Save As dialog box"/>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A06FCC39-1B0E-4567-87D4-8D894ACD3B82}"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9080"/>
                                        </p:tgtEl>
                                        <p:attrNameLst>
                                          <p:attrName>style.visibility</p:attrName>
                                        </p:attrNameLst>
                                      </p:cBhvr>
                                      <p:to>
                                        <p:strVal val="visible"/>
                                      </p:to>
                                    </p:set>
                                    <p:animEffect transition="in" filter="slide(fromTop)">
                                      <p:cBhvr>
                                        <p:cTn id="7" dur="500"/>
                                        <p:tgtEl>
                                          <p:spTgt spid="25908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9075"/>
                                        </p:tgtEl>
                                        <p:attrNameLst>
                                          <p:attrName>style.visibility</p:attrName>
                                        </p:attrNameLst>
                                      </p:cBhvr>
                                      <p:to>
                                        <p:strVal val="visible"/>
                                      </p:to>
                                    </p:set>
                                    <p:animEffect transition="in" filter="slide(fromTop)">
                                      <p:cBhvr>
                                        <p:cTn id="12" dur="500"/>
                                        <p:tgtEl>
                                          <p:spTgt spid="25907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9079">
                                            <p:txEl>
                                              <p:pRg st="0" end="0"/>
                                            </p:txEl>
                                          </p:spTgt>
                                        </p:tgtEl>
                                        <p:attrNameLst>
                                          <p:attrName>style.visibility</p:attrName>
                                        </p:attrNameLst>
                                      </p:cBhvr>
                                      <p:to>
                                        <p:strVal val="visible"/>
                                      </p:to>
                                    </p:set>
                                    <p:animEffect transition="in" filter="slide(fromLeft)">
                                      <p:cBhvr>
                                        <p:cTn id="17" dur="500"/>
                                        <p:tgtEl>
                                          <p:spTgt spid="2590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9079">
                                            <p:txEl>
                                              <p:pRg st="1" end="1"/>
                                            </p:txEl>
                                          </p:spTgt>
                                        </p:tgtEl>
                                        <p:attrNameLst>
                                          <p:attrName>style.visibility</p:attrName>
                                        </p:attrNameLst>
                                      </p:cBhvr>
                                      <p:to>
                                        <p:strVal val="visible"/>
                                      </p:to>
                                    </p:set>
                                    <p:animEffect transition="in" filter="slide(fromLeft)">
                                      <p:cBhvr>
                                        <p:cTn id="22" dur="500"/>
                                        <p:tgtEl>
                                          <p:spTgt spid="2590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utoUpdateAnimBg="0"/>
      <p:bldP spid="25907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61122" name="Rectangle 2"/>
          <p:cNvSpPr>
            <a:spLocks noGrp="1" noChangeArrowheads="1"/>
          </p:cNvSpPr>
          <p:nvPr>
            <p:ph type="title"/>
          </p:nvPr>
        </p:nvSpPr>
        <p:spPr>
          <a:xfrm>
            <a:off x="239713" y="63500"/>
            <a:ext cx="8904287" cy="614363"/>
          </a:xfrm>
        </p:spPr>
        <p:txBody>
          <a:bodyPr/>
          <a:lstStyle/>
          <a:p>
            <a:r>
              <a:rPr lang="en-US"/>
              <a:t>Opening a presentation in an earlier version</a:t>
            </a:r>
          </a:p>
        </p:txBody>
      </p:sp>
      <p:sp>
        <p:nvSpPr>
          <p:cNvPr id="2611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You’ve just saved a presentation in the new format. </a:t>
            </a:r>
          </a:p>
          <a:p>
            <a:pPr>
              <a:spcBef>
                <a:spcPct val="20000"/>
              </a:spcBef>
              <a:spcAft>
                <a:spcPct val="75000"/>
              </a:spcAft>
            </a:pPr>
            <a:r>
              <a:rPr lang="en-US" sz="2000"/>
              <a:t>But your colleague, who needs to work on it, is using an earlier version of PowerPoint. </a:t>
            </a:r>
          </a:p>
        </p:txBody>
      </p:sp>
      <p:sp>
        <p:nvSpPr>
          <p:cNvPr id="2611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1127" name="Rectangle 7"/>
          <p:cNvSpPr>
            <a:spLocks noChangeArrowheads="1"/>
          </p:cNvSpPr>
          <p:nvPr/>
        </p:nvSpPr>
        <p:spPr bwMode="auto">
          <a:xfrm>
            <a:off x="242888" y="4019550"/>
            <a:ext cx="5934075" cy="180340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Can she open the PowerPoint 2007 file? Yes. </a:t>
            </a:r>
          </a:p>
          <a:p>
            <a:pPr>
              <a:spcBef>
                <a:spcPct val="20000"/>
              </a:spcBef>
              <a:spcAft>
                <a:spcPct val="75000"/>
              </a:spcAft>
            </a:pPr>
            <a:r>
              <a:rPr lang="en-US">
                <a:solidFill>
                  <a:srgbClr val="FFCC00"/>
                </a:solidFill>
              </a:rPr>
              <a:t>Say your colleague is working in PowerPoint 2000. When she opens the presentation, she will be asked if she wants to download a </a:t>
            </a:r>
            <a:r>
              <a:rPr lang="en-US" b="1">
                <a:solidFill>
                  <a:srgbClr val="FFCC00"/>
                </a:solidFill>
              </a:rPr>
              <a:t>converter</a:t>
            </a:r>
            <a:r>
              <a:rPr lang="en-US">
                <a:solidFill>
                  <a:srgbClr val="FFCC00"/>
                </a:solidFill>
              </a:rPr>
              <a:t> that will let her open your presentation. </a:t>
            </a:r>
          </a:p>
        </p:txBody>
      </p:sp>
      <p:pic>
        <p:nvPicPr>
          <p:cNvPr id="261128" name="Picture 8" descr="Message prompting you to download the converter"/>
          <p:cNvPicPr>
            <a:picLocks noChangeAspect="1" noChangeArrowheads="1"/>
          </p:cNvPicPr>
          <p:nvPr>
            <p:ph sz="half" idx="1"/>
          </p:nvPr>
        </p:nvPicPr>
        <p:blipFill>
          <a:blip r:embed="rId3"/>
          <a:srcRect/>
          <a:stretch>
            <a:fillRect/>
          </a:stretch>
        </p:blipFill>
        <p:spPr>
          <a:xfrm>
            <a:off x="350838" y="911225"/>
            <a:ext cx="5651500" cy="2089150"/>
          </a:xfrm>
          <a:noFill/>
          <a:ln/>
        </p:spPr>
      </p:pic>
      <p:sp>
        <p:nvSpPr>
          <p:cNvPr id="9" name="Date Placeholder 8"/>
          <p:cNvSpPr>
            <a:spLocks noGrp="1"/>
          </p:cNvSpPr>
          <p:nvPr>
            <p:ph type="dt" sz="half" idx="10"/>
          </p:nvPr>
        </p:nvSpPr>
        <p:spPr/>
        <p:txBody>
          <a:bodyPr/>
          <a:lstStyle/>
          <a:p>
            <a:fld id="{8EEA6A19-B64D-45E7-9E83-4294A4120128}"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1128"/>
                                        </p:tgtEl>
                                        <p:attrNameLst>
                                          <p:attrName>style.visibility</p:attrName>
                                        </p:attrNameLst>
                                      </p:cBhvr>
                                      <p:to>
                                        <p:strVal val="visible"/>
                                      </p:to>
                                    </p:set>
                                    <p:animEffect transition="in" filter="slide(fromTop)">
                                      <p:cBhvr>
                                        <p:cTn id="7" dur="500"/>
                                        <p:tgtEl>
                                          <p:spTgt spid="26112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1123">
                                            <p:txEl>
                                              <p:pRg st="0" end="0"/>
                                            </p:txEl>
                                          </p:spTgt>
                                        </p:tgtEl>
                                        <p:attrNameLst>
                                          <p:attrName>style.visibility</p:attrName>
                                        </p:attrNameLst>
                                      </p:cBhvr>
                                      <p:to>
                                        <p:strVal val="visible"/>
                                      </p:to>
                                    </p:set>
                                    <p:animEffect transition="in" filter="slide(fromTop)">
                                      <p:cBhvr>
                                        <p:cTn id="12" dur="500"/>
                                        <p:tgtEl>
                                          <p:spTgt spid="261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61123">
                                            <p:txEl>
                                              <p:pRg st="1" end="1"/>
                                            </p:txEl>
                                          </p:spTgt>
                                        </p:tgtEl>
                                        <p:attrNameLst>
                                          <p:attrName>style.visibility</p:attrName>
                                        </p:attrNameLst>
                                      </p:cBhvr>
                                      <p:to>
                                        <p:strVal val="visible"/>
                                      </p:to>
                                    </p:set>
                                    <p:animEffect transition="in" filter="slide(fromTop)">
                                      <p:cBhvr>
                                        <p:cTn id="17" dur="500"/>
                                        <p:tgtEl>
                                          <p:spTgt spid="261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1127">
                                            <p:txEl>
                                              <p:pRg st="0" end="0"/>
                                            </p:txEl>
                                          </p:spTgt>
                                        </p:tgtEl>
                                        <p:attrNameLst>
                                          <p:attrName>style.visibility</p:attrName>
                                        </p:attrNameLst>
                                      </p:cBhvr>
                                      <p:to>
                                        <p:strVal val="visible"/>
                                      </p:to>
                                    </p:set>
                                    <p:animEffect transition="in" filter="slide(fromLeft)">
                                      <p:cBhvr>
                                        <p:cTn id="22" dur="500"/>
                                        <p:tgtEl>
                                          <p:spTgt spid="2611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61127">
                                            <p:txEl>
                                              <p:pRg st="1" end="1"/>
                                            </p:txEl>
                                          </p:spTgt>
                                        </p:tgtEl>
                                        <p:attrNameLst>
                                          <p:attrName>style.visibility</p:attrName>
                                        </p:attrNameLst>
                                      </p:cBhvr>
                                      <p:to>
                                        <p:strVal val="visible"/>
                                      </p:to>
                                    </p:set>
                                    <p:animEffect transition="in" filter="slide(fromLeft)">
                                      <p:cBhvr>
                                        <p:cTn id="27" dur="500"/>
                                        <p:tgtEl>
                                          <p:spTgt spid="2611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P spid="26112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63170" name="Rectangle 2"/>
          <p:cNvSpPr>
            <a:spLocks noGrp="1" noChangeArrowheads="1"/>
          </p:cNvSpPr>
          <p:nvPr>
            <p:ph type="title"/>
          </p:nvPr>
        </p:nvSpPr>
        <p:spPr>
          <a:xfrm>
            <a:off x="239713" y="63500"/>
            <a:ext cx="8904287" cy="614363"/>
          </a:xfrm>
        </p:spPr>
        <p:txBody>
          <a:bodyPr/>
          <a:lstStyle/>
          <a:p>
            <a:r>
              <a:rPr lang="en-US"/>
              <a:t>Opening a presentation in an earlier version</a:t>
            </a:r>
          </a:p>
        </p:txBody>
      </p:sp>
      <p:sp>
        <p:nvSpPr>
          <p:cNvPr id="263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You’ve just saved a presentation in the new format. </a:t>
            </a:r>
          </a:p>
          <a:p>
            <a:pPr>
              <a:spcBef>
                <a:spcPct val="20000"/>
              </a:spcBef>
              <a:spcAft>
                <a:spcPct val="75000"/>
              </a:spcAft>
            </a:pPr>
            <a:r>
              <a:rPr lang="en-US" sz="2000"/>
              <a:t>But your colleague, who needs to work on it, is using an earlier version of PowerPoint. </a:t>
            </a:r>
          </a:p>
        </p:txBody>
      </p:sp>
      <p:sp>
        <p:nvSpPr>
          <p:cNvPr id="2631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3173" name="Rectangle 5"/>
          <p:cNvSpPr>
            <a:spLocks noChangeArrowheads="1"/>
          </p:cNvSpPr>
          <p:nvPr/>
        </p:nvSpPr>
        <p:spPr bwMode="auto">
          <a:xfrm>
            <a:off x="242888" y="4019550"/>
            <a:ext cx="5934075" cy="9667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presentation she sees may not look exactly like the one you created if it contains features from PowerPoint 2007 that she doesn’t have. </a:t>
            </a:r>
          </a:p>
        </p:txBody>
      </p:sp>
      <p:pic>
        <p:nvPicPr>
          <p:cNvPr id="263174" name="Picture 6" descr="Message prompting you to download the converter"/>
          <p:cNvPicPr>
            <a:picLocks noChangeAspect="1" noChangeArrowheads="1"/>
          </p:cNvPicPr>
          <p:nvPr>
            <p:ph sz="half" idx="1"/>
          </p:nvPr>
        </p:nvPicPr>
        <p:blipFill>
          <a:blip r:embed="rId3"/>
          <a:srcRect/>
          <a:stretch>
            <a:fillRect/>
          </a:stretch>
        </p:blipFill>
        <p:spPr>
          <a:xfrm>
            <a:off x="350838" y="911225"/>
            <a:ext cx="5651500" cy="2089150"/>
          </a:xfrm>
          <a:noFill/>
          <a:ln/>
        </p:spPr>
      </p:pic>
      <p:sp>
        <p:nvSpPr>
          <p:cNvPr id="263175" name="Rectangle 7"/>
          <p:cNvSpPr>
            <a:spLocks noChangeArrowheads="1"/>
          </p:cNvSpPr>
          <p:nvPr/>
        </p:nvSpPr>
        <p:spPr bwMode="auto">
          <a:xfrm>
            <a:off x="242888" y="5105400"/>
            <a:ext cx="5934075" cy="83026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But she can open, edit, and save it in the format for PowerPoint 2007.</a:t>
            </a:r>
          </a:p>
        </p:txBody>
      </p:sp>
      <p:sp>
        <p:nvSpPr>
          <p:cNvPr id="10" name="Date Placeholder 9"/>
          <p:cNvSpPr>
            <a:spLocks noGrp="1"/>
          </p:cNvSpPr>
          <p:nvPr>
            <p:ph type="dt" sz="half" idx="10"/>
          </p:nvPr>
        </p:nvSpPr>
        <p:spPr/>
        <p:txBody>
          <a:bodyPr/>
          <a:lstStyle/>
          <a:p>
            <a:fld id="{52BFA838-2728-4E40-AE41-3CE006B001C6}"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29B7AAC0-C7DB-4934-A0EA-EB5A06073D39}" type="slidenum">
              <a:rPr lang="en-US" smtClean="0"/>
              <a:pPr/>
              <a:t>67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3173">
                                            <p:txEl>
                                              <p:pRg st="0" end="0"/>
                                            </p:txEl>
                                          </p:spTgt>
                                        </p:tgtEl>
                                        <p:attrNameLst>
                                          <p:attrName>style.visibility</p:attrName>
                                        </p:attrNameLst>
                                      </p:cBhvr>
                                      <p:to>
                                        <p:strVal val="visible"/>
                                      </p:to>
                                    </p:set>
                                    <p:animEffect transition="in" filter="slide(fromLeft)">
                                      <p:cBhvr>
                                        <p:cTn id="7" dur="500"/>
                                        <p:tgtEl>
                                          <p:spTgt spid="263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3175">
                                            <p:txEl>
                                              <p:pRg st="0" end="0"/>
                                            </p:txEl>
                                          </p:spTgt>
                                        </p:tgtEl>
                                        <p:attrNameLst>
                                          <p:attrName>style.visibility</p:attrName>
                                        </p:attrNameLst>
                                      </p:cBhvr>
                                      <p:to>
                                        <p:strVal val="visible"/>
                                      </p:to>
                                    </p:set>
                                    <p:animEffect transition="in" filter="slide(fromLeft)">
                                      <p:cBhvr>
                                        <p:cTn id="12" dur="500"/>
                                        <p:tgtEl>
                                          <p:spTgt spid="263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3" grpId="0" build="p" autoUpdateAnimBg="0" advAuto="0"/>
      <p:bldP spid="26317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265218" name="Rectangle 2"/>
          <p:cNvSpPr>
            <a:spLocks noGrp="1" noChangeArrowheads="1"/>
          </p:cNvSpPr>
          <p:nvPr>
            <p:ph type="body" sz="half" idx="2"/>
          </p:nvPr>
        </p:nvSpPr>
        <p:spPr>
          <a:xfrm>
            <a:off x="296863" y="1609725"/>
            <a:ext cx="8037512" cy="3967163"/>
          </a:xfrm>
        </p:spPr>
        <p:txBody>
          <a:bodyPr/>
          <a:lstStyle/>
          <a:p>
            <a:pPr marL="169863" indent="-169863">
              <a:spcAft>
                <a:spcPct val="45000"/>
              </a:spcAft>
              <a:buFontTx/>
              <a:buChar char="•"/>
            </a:pPr>
            <a:r>
              <a:rPr lang="en-US"/>
              <a:t>The official name of the converter is the </a:t>
            </a:r>
            <a:r>
              <a:rPr lang="en-US" b="1"/>
              <a:t>Microsoft Office Compatibility Pack for 2007 Office Word, Excel, and PowerPoint File Formats</a:t>
            </a:r>
            <a:r>
              <a:rPr lang="en-US"/>
              <a:t>, and it’s offered free by Microsoft. </a:t>
            </a:r>
          </a:p>
          <a:p>
            <a:pPr marL="169863" indent="-169863">
              <a:spcAft>
                <a:spcPct val="45000"/>
              </a:spcAft>
              <a:buFontTx/>
              <a:buChar char="•"/>
            </a:pPr>
            <a:r>
              <a:rPr lang="en-US"/>
              <a:t>This Compatibility Pack works only with Microsoft Office 2003 SP1, Office XP SP3, and Office 2000 SP3. It works only on the following operating systems: Microsoft Windows Server</a:t>
            </a:r>
            <a:r>
              <a:rPr lang="en-US" baseline="30000">
                <a:cs typeface="Arial" charset="0"/>
              </a:rPr>
              <a:t>®</a:t>
            </a:r>
            <a:r>
              <a:rPr lang="en-US"/>
              <a:t> 2003, Windows XP SP1, and Windows 2000 SP4. </a:t>
            </a:r>
          </a:p>
        </p:txBody>
      </p:sp>
      <p:sp>
        <p:nvSpPr>
          <p:cNvPr id="265222" name="Rectangle 6"/>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en-US" sz="2000" b="1"/>
              <a:t>Notes:</a:t>
            </a:r>
          </a:p>
        </p:txBody>
      </p:sp>
      <p:sp>
        <p:nvSpPr>
          <p:cNvPr id="265224" name="Rectangle 8"/>
          <p:cNvSpPr>
            <a:spLocks noGrp="1" noChangeArrowheads="1"/>
          </p:cNvSpPr>
          <p:nvPr>
            <p:ph type="title"/>
          </p:nvPr>
        </p:nvSpPr>
        <p:spPr>
          <a:xfrm>
            <a:off x="239713" y="63500"/>
            <a:ext cx="8904287" cy="614363"/>
          </a:xfrm>
          <a:noFill/>
          <a:ln/>
        </p:spPr>
        <p:txBody>
          <a:bodyPr/>
          <a:lstStyle/>
          <a:p>
            <a:r>
              <a:rPr lang="en-US"/>
              <a:t>Opening a presentation in an earlier version</a:t>
            </a:r>
          </a:p>
        </p:txBody>
      </p:sp>
      <p:sp>
        <p:nvSpPr>
          <p:cNvPr id="7" name="Date Placeholder 6"/>
          <p:cNvSpPr>
            <a:spLocks noGrp="1"/>
          </p:cNvSpPr>
          <p:nvPr>
            <p:ph type="dt" sz="half" idx="10"/>
          </p:nvPr>
        </p:nvSpPr>
        <p:spPr/>
        <p:txBody>
          <a:bodyPr/>
          <a:lstStyle/>
          <a:p>
            <a:fld id="{E5502FC4-8AE8-49A7-B722-B36E83A88BFD}"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68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2">
                                            <p:txEl>
                                              <p:pRg st="0" end="0"/>
                                            </p:txEl>
                                          </p:spTgt>
                                        </p:tgtEl>
                                        <p:attrNameLst>
                                          <p:attrName>style.visibility</p:attrName>
                                        </p:attrNameLst>
                                      </p:cBhvr>
                                      <p:to>
                                        <p:strVal val="visible"/>
                                      </p:to>
                                    </p:set>
                                    <p:animEffect transition="in" filter="slide(fromLeft)">
                                      <p:cBhvr>
                                        <p:cTn id="7" dur="500"/>
                                        <p:tgtEl>
                                          <p:spTgt spid="265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18">
                                            <p:txEl>
                                              <p:pRg st="0" end="0"/>
                                            </p:txEl>
                                          </p:spTgt>
                                        </p:tgtEl>
                                        <p:attrNameLst>
                                          <p:attrName>style.visibility</p:attrName>
                                        </p:attrNameLst>
                                      </p:cBhvr>
                                      <p:to>
                                        <p:strVal val="visible"/>
                                      </p:to>
                                    </p:set>
                                    <p:animEffect transition="in" filter="slide(fromLeft)">
                                      <p:cBhvr>
                                        <p:cTn id="12" dur="500"/>
                                        <p:tgtEl>
                                          <p:spTgt spid="2652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5218">
                                            <p:txEl>
                                              <p:pRg st="1" end="1"/>
                                            </p:txEl>
                                          </p:spTgt>
                                        </p:tgtEl>
                                        <p:attrNameLst>
                                          <p:attrName>style.visibility</p:attrName>
                                        </p:attrNameLst>
                                      </p:cBhvr>
                                      <p:to>
                                        <p:strVal val="visible"/>
                                      </p:to>
                                    </p:set>
                                    <p:animEffect transition="in" filter="slide(fromLeft)">
                                      <p:cBhvr>
                                        <p:cTn id="17" dur="500"/>
                                        <p:tgtEl>
                                          <p:spTgt spid="265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build="p" bldLvl="2" autoUpdateAnimBg="0"/>
      <p:bldP spid="265222" grpId="0" build="p" autoUpdateAnimBg="0" advAuto="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67266" name="Rectangle 2"/>
          <p:cNvSpPr>
            <a:spLocks noGrp="1" noChangeArrowheads="1"/>
          </p:cNvSpPr>
          <p:nvPr>
            <p:ph type="title"/>
          </p:nvPr>
        </p:nvSpPr>
        <p:spPr>
          <a:xfrm>
            <a:off x="239713" y="63500"/>
            <a:ext cx="8904287" cy="614363"/>
          </a:xfrm>
        </p:spPr>
        <p:txBody>
          <a:bodyPr/>
          <a:lstStyle/>
          <a:p>
            <a:r>
              <a:rPr lang="en-US"/>
              <a:t>Opening and saving existing presentations</a:t>
            </a:r>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What about all the presentations you created in earlier versions of PowerPoint?</a:t>
            </a:r>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7271" name="Rectangle 7"/>
          <p:cNvSpPr>
            <a:spLocks noChangeArrowheads="1"/>
          </p:cNvSpPr>
          <p:nvPr/>
        </p:nvSpPr>
        <p:spPr bwMode="auto">
          <a:xfrm>
            <a:off x="242888" y="4019550"/>
            <a:ext cx="5934075" cy="17256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There’s no problem opening and editing an older presentation in PowerPoint 2007. </a:t>
            </a:r>
          </a:p>
          <a:p>
            <a:pPr>
              <a:spcBef>
                <a:spcPct val="20000"/>
              </a:spcBef>
              <a:spcAft>
                <a:spcPct val="75000"/>
              </a:spcAft>
            </a:pPr>
            <a:r>
              <a:rPr lang="en-US">
                <a:solidFill>
                  <a:srgbClr val="FFCC00"/>
                </a:solidFill>
              </a:rPr>
              <a:t>What you’ll need to decide is whether to keep the presentation in its original format or save it in the new format. PowerPoint 2007 helps you make the decision.</a:t>
            </a:r>
          </a:p>
        </p:txBody>
      </p:sp>
      <p:pic>
        <p:nvPicPr>
          <p:cNvPr id="267272" name="Picture 8" descr="Compatibility Checker and its message"/>
          <p:cNvPicPr>
            <a:picLocks noChangeAspect="1" noChangeArrowheads="1"/>
          </p:cNvPicPr>
          <p:nvPr>
            <p:ph sz="half" idx="1"/>
          </p:nvPr>
        </p:nvPicPr>
        <p:blipFill>
          <a:blip r:embed="rId3"/>
          <a:srcRect/>
          <a:stretch>
            <a:fillRect/>
          </a:stretch>
        </p:blipFill>
        <p:spPr>
          <a:xfrm>
            <a:off x="350838" y="908050"/>
            <a:ext cx="5651500" cy="2849563"/>
          </a:xfrm>
          <a:noFill/>
          <a:ln/>
        </p:spPr>
      </p:pic>
      <p:sp>
        <p:nvSpPr>
          <p:cNvPr id="9" name="Date Placeholder 8"/>
          <p:cNvSpPr>
            <a:spLocks noGrp="1"/>
          </p:cNvSpPr>
          <p:nvPr>
            <p:ph type="dt" sz="half" idx="10"/>
          </p:nvPr>
        </p:nvSpPr>
        <p:spPr/>
        <p:txBody>
          <a:bodyPr/>
          <a:lstStyle/>
          <a:p>
            <a:fld id="{4BA94C79-9D20-4CE4-A1A0-F8C6841C7F63}"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69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7272"/>
                                        </p:tgtEl>
                                        <p:attrNameLst>
                                          <p:attrName>style.visibility</p:attrName>
                                        </p:attrNameLst>
                                      </p:cBhvr>
                                      <p:to>
                                        <p:strVal val="visible"/>
                                      </p:to>
                                    </p:set>
                                    <p:animEffect transition="in" filter="slide(fromTop)">
                                      <p:cBhvr>
                                        <p:cTn id="7" dur="500"/>
                                        <p:tgtEl>
                                          <p:spTgt spid="2672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7267"/>
                                        </p:tgtEl>
                                        <p:attrNameLst>
                                          <p:attrName>style.visibility</p:attrName>
                                        </p:attrNameLst>
                                      </p:cBhvr>
                                      <p:to>
                                        <p:strVal val="visible"/>
                                      </p:to>
                                    </p:set>
                                    <p:animEffect transition="in" filter="slide(fromTop)">
                                      <p:cBhvr>
                                        <p:cTn id="12" dur="500"/>
                                        <p:tgtEl>
                                          <p:spTgt spid="26726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7271">
                                            <p:txEl>
                                              <p:pRg st="0" end="0"/>
                                            </p:txEl>
                                          </p:spTgt>
                                        </p:tgtEl>
                                        <p:attrNameLst>
                                          <p:attrName>style.visibility</p:attrName>
                                        </p:attrNameLst>
                                      </p:cBhvr>
                                      <p:to>
                                        <p:strVal val="visible"/>
                                      </p:to>
                                    </p:set>
                                    <p:animEffect transition="in" filter="slide(fromLeft)">
                                      <p:cBhvr>
                                        <p:cTn id="17" dur="500"/>
                                        <p:tgtEl>
                                          <p:spTgt spid="2672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7271">
                                            <p:txEl>
                                              <p:pRg st="1" end="1"/>
                                            </p:txEl>
                                          </p:spTgt>
                                        </p:tgtEl>
                                        <p:attrNameLst>
                                          <p:attrName>style.visibility</p:attrName>
                                        </p:attrNameLst>
                                      </p:cBhvr>
                                      <p:to>
                                        <p:strVal val="visible"/>
                                      </p:to>
                                    </p:set>
                                    <p:animEffect transition="in" filter="slide(fromLeft)">
                                      <p:cBhvr>
                                        <p:cTn id="22" dur="500"/>
                                        <p:tgtEl>
                                          <p:spTgt spid="2672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2034" name="Rectangle 2"/>
          <p:cNvSpPr>
            <a:spLocks noGrp="1" noChangeArrowheads="1"/>
          </p:cNvSpPr>
          <p:nvPr>
            <p:ph type="title"/>
          </p:nvPr>
        </p:nvSpPr>
        <p:spPr/>
        <p:txBody>
          <a:bodyPr/>
          <a:lstStyle/>
          <a:p>
            <a:r>
              <a:rPr lang="en-US"/>
              <a:t>The Ribbon</a:t>
            </a:r>
            <a:endParaRPr lang="en-US">
              <a:solidFill>
                <a:srgbClr val="FF0000"/>
              </a:solidFill>
            </a:endParaRPr>
          </a:p>
        </p:txBody>
      </p:sp>
      <p:sp>
        <p:nvSpPr>
          <p:cNvPr id="1720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Why revamp the old command system? </a:t>
            </a:r>
          </a:p>
          <a:p>
            <a:pPr>
              <a:spcBef>
                <a:spcPct val="20000"/>
              </a:spcBef>
              <a:spcAft>
                <a:spcPct val="75000"/>
              </a:spcAft>
            </a:pPr>
            <a:r>
              <a:rPr lang="en-US" sz="2000"/>
              <a:t>Because the new system better supports how you work in PowerPoint. </a:t>
            </a:r>
          </a:p>
        </p:txBody>
      </p:sp>
      <p:sp>
        <p:nvSpPr>
          <p:cNvPr id="172036" name="Rectangle 4"/>
          <p:cNvSpPr>
            <a:spLocks noChangeArrowheads="1"/>
          </p:cNvSpPr>
          <p:nvPr/>
        </p:nvSpPr>
        <p:spPr bwMode="auto">
          <a:xfrm>
            <a:off x="339725" y="4652963"/>
            <a:ext cx="5864225" cy="1506537"/>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Research shows that people favor certain commands and tend to use them over and over. So now those commands are the most prominent and visible—you don’t have to hunt for them on menus or toolbars that aren’t displayed. </a:t>
            </a:r>
          </a:p>
        </p:txBody>
      </p:sp>
      <p:sp>
        <p:nvSpPr>
          <p:cNvPr id="17203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2038" name="Rectangle 6"/>
          <p:cNvSpPr>
            <a:spLocks noChangeArrowheads="1"/>
          </p:cNvSpPr>
          <p:nvPr/>
        </p:nvSpPr>
        <p:spPr bwMode="auto">
          <a:xfrm>
            <a:off x="339725" y="4035425"/>
            <a:ext cx="5864225" cy="304800"/>
          </a:xfrm>
          <a:prstGeom prst="rect">
            <a:avLst/>
          </a:prstGeom>
          <a:noFill/>
          <a:ln w="9525" algn="ctr">
            <a:noFill/>
            <a:miter lim="800000"/>
            <a:headEnd/>
            <a:tailEnd/>
          </a:ln>
          <a:effec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9" name="Date Placeholder 8"/>
          <p:cNvSpPr>
            <a:spLocks noGrp="1"/>
          </p:cNvSpPr>
          <p:nvPr>
            <p:ph type="dt" sz="half" idx="10"/>
          </p:nvPr>
        </p:nvSpPr>
        <p:spPr/>
        <p:txBody>
          <a:bodyPr/>
          <a:lstStyle/>
          <a:p>
            <a:fld id="{93B9A387-75DD-49B5-9398-D963BB6972DA}"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AB36A5B-2067-4DA2-9081-D03D6CDF0851}" type="slidenum">
              <a:rPr lang="en-US" smtClean="0"/>
              <a:pPr/>
              <a:t>7</a:t>
            </a:fld>
            <a:endParaRPr lang="en-US"/>
          </a:p>
        </p:txBody>
      </p:sp>
    </p:spTree>
    <p:controls>
      <p:control spid="172040" name="ShockwaveFlash1" r:id="rId2" imgW="5714286" imgH="2927682"/>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lide(fromTop)">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2035">
                                            <p:txEl>
                                              <p:pRg st="1" end="1"/>
                                            </p:txEl>
                                          </p:spTgt>
                                        </p:tgtEl>
                                        <p:attrNameLst>
                                          <p:attrName>style.visibility</p:attrName>
                                        </p:attrNameLst>
                                      </p:cBhvr>
                                      <p:to>
                                        <p:strVal val="visible"/>
                                      </p:to>
                                    </p:set>
                                    <p:animEffect transition="in" filter="slide(fromTop)">
                                      <p:cBhvr>
                                        <p:cTn id="12" dur="500"/>
                                        <p:tgtEl>
                                          <p:spTgt spid="172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2036">
                                            <p:txEl>
                                              <p:pRg st="0" end="0"/>
                                            </p:txEl>
                                          </p:spTgt>
                                        </p:tgtEl>
                                        <p:attrNameLst>
                                          <p:attrName>style.visibility</p:attrName>
                                        </p:attrNameLst>
                                      </p:cBhvr>
                                      <p:to>
                                        <p:strVal val="visible"/>
                                      </p:to>
                                    </p:set>
                                    <p:animEffect transition="in" filter="slide(fromLeft)">
                                      <p:cBhvr>
                                        <p:cTn id="17" dur="500"/>
                                        <p:tgtEl>
                                          <p:spTgt spid="172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69314" name="Rectangle 2"/>
          <p:cNvSpPr>
            <a:spLocks noGrp="1" noChangeArrowheads="1"/>
          </p:cNvSpPr>
          <p:nvPr>
            <p:ph type="title"/>
          </p:nvPr>
        </p:nvSpPr>
        <p:spPr>
          <a:xfrm>
            <a:off x="239713" y="63500"/>
            <a:ext cx="8904287" cy="614363"/>
          </a:xfrm>
        </p:spPr>
        <p:txBody>
          <a:bodyPr/>
          <a:lstStyle/>
          <a:p>
            <a:r>
              <a:rPr lang="en-US"/>
              <a:t>Opening and saving existing presentations</a:t>
            </a:r>
          </a:p>
        </p:txBody>
      </p:sp>
      <p:sp>
        <p:nvSpPr>
          <p:cNvPr id="269315" name="Rectangle 3"/>
          <p:cNvSpPr>
            <a:spLocks noChangeArrowheads="1"/>
          </p:cNvSpPr>
          <p:nvPr/>
        </p:nvSpPr>
        <p:spPr bwMode="auto">
          <a:xfrm>
            <a:off x="6119813" y="854075"/>
            <a:ext cx="2744787" cy="809625"/>
          </a:xfrm>
          <a:prstGeom prst="rect">
            <a:avLst/>
          </a:prstGeom>
          <a:noFill/>
          <a:ln w="9525">
            <a:noFill/>
            <a:miter lim="800000"/>
            <a:headEnd/>
            <a:tailEnd/>
          </a:ln>
          <a:effectLst/>
        </p:spPr>
        <p:txBody>
          <a:bodyPr/>
          <a:lstStyle/>
          <a:p>
            <a:pPr>
              <a:spcBef>
                <a:spcPct val="20000"/>
              </a:spcBef>
              <a:spcAft>
                <a:spcPct val="75000"/>
              </a:spcAft>
            </a:pPr>
            <a:r>
              <a:rPr lang="en-US" sz="2000" b="1"/>
              <a:t>Checking for compatibility</a:t>
            </a:r>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9317" name="Rectangle 5"/>
          <p:cNvSpPr>
            <a:spLocks noChangeArrowheads="1"/>
          </p:cNvSpPr>
          <p:nvPr/>
        </p:nvSpPr>
        <p:spPr bwMode="auto">
          <a:xfrm>
            <a:off x="242888" y="4019550"/>
            <a:ext cx="5934075" cy="20558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As you work, PowerPoint takes note of things you add to the file that may not work the same in the old format. </a:t>
            </a:r>
          </a:p>
          <a:p>
            <a:pPr>
              <a:spcBef>
                <a:spcPct val="20000"/>
              </a:spcBef>
              <a:spcAft>
                <a:spcPct val="75000"/>
              </a:spcAft>
            </a:pPr>
            <a:r>
              <a:rPr lang="en-US">
                <a:solidFill>
                  <a:srgbClr val="FFCC00"/>
                </a:solidFill>
              </a:rPr>
              <a:t>Then when you click </a:t>
            </a:r>
            <a:r>
              <a:rPr lang="en-US" b="1">
                <a:solidFill>
                  <a:srgbClr val="FFCC00"/>
                </a:solidFill>
              </a:rPr>
              <a:t>Save</a:t>
            </a:r>
            <a:r>
              <a:rPr lang="en-US">
                <a:solidFill>
                  <a:srgbClr val="FFCC00"/>
                </a:solidFill>
              </a:rPr>
              <a:t>, PowerPoint displays the </a:t>
            </a:r>
            <a:r>
              <a:rPr lang="en-US" b="1">
                <a:solidFill>
                  <a:srgbClr val="FFCC00"/>
                </a:solidFill>
              </a:rPr>
              <a:t>Compatibility Checker</a:t>
            </a:r>
            <a:r>
              <a:rPr lang="en-US">
                <a:solidFill>
                  <a:srgbClr val="FFCC00"/>
                </a:solidFill>
              </a:rPr>
              <a:t> dialog box. It details what will happen to those elements if you save the file in its original format, </a:t>
            </a:r>
            <a:r>
              <a:rPr lang="en-US" b="1">
                <a:solidFill>
                  <a:srgbClr val="FFCC00"/>
                </a:solidFill>
              </a:rPr>
              <a:t>PowerPoint 97-2003 (.ppt)</a:t>
            </a:r>
            <a:r>
              <a:rPr lang="en-US">
                <a:solidFill>
                  <a:srgbClr val="FFCC00"/>
                </a:solidFill>
              </a:rPr>
              <a:t>.  </a:t>
            </a:r>
          </a:p>
        </p:txBody>
      </p:sp>
      <p:pic>
        <p:nvPicPr>
          <p:cNvPr id="269318" name="Picture 6" descr="Compatibility Checker and its message"/>
          <p:cNvPicPr>
            <a:picLocks noChangeAspect="1" noChangeArrowheads="1"/>
          </p:cNvPicPr>
          <p:nvPr>
            <p:ph sz="half" idx="1"/>
          </p:nvPr>
        </p:nvPicPr>
        <p:blipFill>
          <a:blip r:embed="rId3"/>
          <a:srcRect/>
          <a:stretch>
            <a:fillRect/>
          </a:stretch>
        </p:blipFill>
        <p:spPr>
          <a:xfrm>
            <a:off x="350838" y="908050"/>
            <a:ext cx="5651500" cy="2849563"/>
          </a:xfrm>
          <a:noFill/>
          <a:ln/>
        </p:spPr>
      </p:pic>
      <p:sp>
        <p:nvSpPr>
          <p:cNvPr id="269319" name="Rectangle 7"/>
          <p:cNvSpPr>
            <a:spLocks noChangeArrowheads="1"/>
          </p:cNvSpPr>
          <p:nvPr/>
        </p:nvSpPr>
        <p:spPr bwMode="auto">
          <a:xfrm>
            <a:off x="6119813" y="1749425"/>
            <a:ext cx="2744787" cy="1509713"/>
          </a:xfrm>
          <a:prstGeom prst="rect">
            <a:avLst/>
          </a:prstGeom>
          <a:noFill/>
          <a:ln w="9525">
            <a:noFill/>
            <a:miter lim="800000"/>
            <a:headEnd/>
            <a:tailEnd/>
          </a:ln>
          <a:effectLst/>
        </p:spPr>
        <p:txBody>
          <a:bodyPr/>
          <a:lstStyle/>
          <a:p>
            <a:pPr>
              <a:spcBef>
                <a:spcPct val="20000"/>
              </a:spcBef>
              <a:spcAft>
                <a:spcPct val="75000"/>
              </a:spcAft>
            </a:pPr>
            <a:r>
              <a:rPr lang="en-US" sz="2000"/>
              <a:t>When you open the presentation, PowerPoint 2007 recognizes it as being in the old format. </a:t>
            </a:r>
          </a:p>
        </p:txBody>
      </p:sp>
      <p:sp>
        <p:nvSpPr>
          <p:cNvPr id="10" name="Date Placeholder 9"/>
          <p:cNvSpPr>
            <a:spLocks noGrp="1"/>
          </p:cNvSpPr>
          <p:nvPr>
            <p:ph type="dt" sz="half" idx="10"/>
          </p:nvPr>
        </p:nvSpPr>
        <p:spPr/>
        <p:txBody>
          <a:bodyPr/>
          <a:lstStyle/>
          <a:p>
            <a:fld id="{C664CF66-ACB1-4BA0-B7FA-200883AB0A0D}"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29B7AAC0-C7DB-4934-A0EA-EB5A06073D39}" type="slidenum">
              <a:rPr lang="en-US" smtClean="0"/>
              <a:pPr/>
              <a:t>70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9315"/>
                                        </p:tgtEl>
                                        <p:attrNameLst>
                                          <p:attrName>style.visibility</p:attrName>
                                        </p:attrNameLst>
                                      </p:cBhvr>
                                      <p:to>
                                        <p:strVal val="visible"/>
                                      </p:to>
                                    </p:set>
                                    <p:animEffect transition="in" filter="slide(fromTop)">
                                      <p:cBhvr>
                                        <p:cTn id="7" dur="500"/>
                                        <p:tgtEl>
                                          <p:spTgt spid="2693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9319"/>
                                        </p:tgtEl>
                                        <p:attrNameLst>
                                          <p:attrName>style.visibility</p:attrName>
                                        </p:attrNameLst>
                                      </p:cBhvr>
                                      <p:to>
                                        <p:strVal val="visible"/>
                                      </p:to>
                                    </p:set>
                                    <p:animEffect transition="in" filter="slide(fromTop)">
                                      <p:cBhvr>
                                        <p:cTn id="12" dur="500"/>
                                        <p:tgtEl>
                                          <p:spTgt spid="2693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9317">
                                            <p:txEl>
                                              <p:pRg st="0" end="0"/>
                                            </p:txEl>
                                          </p:spTgt>
                                        </p:tgtEl>
                                        <p:attrNameLst>
                                          <p:attrName>style.visibility</p:attrName>
                                        </p:attrNameLst>
                                      </p:cBhvr>
                                      <p:to>
                                        <p:strVal val="visible"/>
                                      </p:to>
                                    </p:set>
                                    <p:animEffect transition="in" filter="slide(fromLeft)">
                                      <p:cBhvr>
                                        <p:cTn id="17" dur="500"/>
                                        <p:tgtEl>
                                          <p:spTgt spid="2693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69317">
                                            <p:txEl>
                                              <p:pRg st="1" end="1"/>
                                            </p:txEl>
                                          </p:spTgt>
                                        </p:tgtEl>
                                        <p:attrNameLst>
                                          <p:attrName>style.visibility</p:attrName>
                                        </p:attrNameLst>
                                      </p:cBhvr>
                                      <p:to>
                                        <p:strVal val="visible"/>
                                      </p:to>
                                    </p:set>
                                    <p:animEffect transition="in" filter="slide(fromLeft)">
                                      <p:cBhvr>
                                        <p:cTn id="22" dur="500"/>
                                        <p:tgtEl>
                                          <p:spTgt spid="269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utoUpdateAnimBg="0"/>
      <p:bldP spid="269317" grpId="0" build="p" autoUpdateAnimBg="0"/>
      <p:bldP spid="269319"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71362" name="Rectangle 2"/>
          <p:cNvSpPr>
            <a:spLocks noGrp="1" noChangeArrowheads="1"/>
          </p:cNvSpPr>
          <p:nvPr>
            <p:ph type="title"/>
          </p:nvPr>
        </p:nvSpPr>
        <p:spPr>
          <a:xfrm>
            <a:off x="239713" y="63500"/>
            <a:ext cx="8904287" cy="614363"/>
          </a:xfrm>
        </p:spPr>
        <p:txBody>
          <a:bodyPr/>
          <a:lstStyle/>
          <a:p>
            <a:r>
              <a:rPr lang="en-US"/>
              <a:t>Saving in the old format</a:t>
            </a:r>
          </a:p>
        </p:txBody>
      </p:sp>
      <p:sp>
        <p:nvSpPr>
          <p:cNvPr id="2713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Why would you save in the old format? </a:t>
            </a:r>
          </a:p>
          <a:p>
            <a:pPr>
              <a:spcBef>
                <a:spcPct val="20000"/>
              </a:spcBef>
              <a:spcAft>
                <a:spcPct val="75000"/>
              </a:spcAft>
            </a:pPr>
            <a:r>
              <a:rPr lang="en-US" sz="2000"/>
              <a:t>If someone needed to work in the file who didn’t have PowerPoint 2007 or the Compatibility Pack.</a:t>
            </a:r>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1367" name="Rectangle 7"/>
          <p:cNvSpPr>
            <a:spLocks noChangeArrowheads="1"/>
          </p:cNvSpPr>
          <p:nvPr/>
        </p:nvSpPr>
        <p:spPr bwMode="auto">
          <a:xfrm>
            <a:off x="242888" y="4019550"/>
            <a:ext cx="5934075" cy="193833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As the Compatibility Checker on the previous slide indicated, saving in the old format would mean some differences for the person opening the file in PowerPoint 2003. </a:t>
            </a:r>
          </a:p>
          <a:p>
            <a:pPr>
              <a:spcBef>
                <a:spcPct val="20000"/>
              </a:spcBef>
              <a:spcAft>
                <a:spcPct val="75000"/>
              </a:spcAft>
            </a:pPr>
            <a:r>
              <a:rPr lang="en-US">
                <a:solidFill>
                  <a:srgbClr val="FFCC00"/>
                </a:solidFill>
              </a:rPr>
              <a:t>A new SmartArt graphic, for example, would become one object, like a picture, and therefore uneditable. </a:t>
            </a:r>
          </a:p>
        </p:txBody>
      </p:sp>
      <p:pic>
        <p:nvPicPr>
          <p:cNvPr id="271368" name="Picture 8" descr="SmartArt graphic created in PowerPoint 2007 and opened in PowerPoint 2003"/>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3BCEB099-4A04-4C75-8A9C-320FED38C8BE}"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71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1368"/>
                                        </p:tgtEl>
                                        <p:attrNameLst>
                                          <p:attrName>style.visibility</p:attrName>
                                        </p:attrNameLst>
                                      </p:cBhvr>
                                      <p:to>
                                        <p:strVal val="visible"/>
                                      </p:to>
                                    </p:set>
                                    <p:animEffect transition="in" filter="slide(fromTop)">
                                      <p:cBhvr>
                                        <p:cTn id="7" dur="500"/>
                                        <p:tgtEl>
                                          <p:spTgt spid="27136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1363">
                                            <p:txEl>
                                              <p:pRg st="0" end="0"/>
                                            </p:txEl>
                                          </p:spTgt>
                                        </p:tgtEl>
                                        <p:attrNameLst>
                                          <p:attrName>style.visibility</p:attrName>
                                        </p:attrNameLst>
                                      </p:cBhvr>
                                      <p:to>
                                        <p:strVal val="visible"/>
                                      </p:to>
                                    </p:set>
                                    <p:animEffect transition="in" filter="slide(fromTop)">
                                      <p:cBhvr>
                                        <p:cTn id="12" dur="500"/>
                                        <p:tgtEl>
                                          <p:spTgt spid="271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71363">
                                            <p:txEl>
                                              <p:pRg st="1" end="1"/>
                                            </p:txEl>
                                          </p:spTgt>
                                        </p:tgtEl>
                                        <p:attrNameLst>
                                          <p:attrName>style.visibility</p:attrName>
                                        </p:attrNameLst>
                                      </p:cBhvr>
                                      <p:to>
                                        <p:strVal val="visible"/>
                                      </p:to>
                                    </p:set>
                                    <p:animEffect transition="in" filter="slide(fromTop)">
                                      <p:cBhvr>
                                        <p:cTn id="17" dur="500"/>
                                        <p:tgtEl>
                                          <p:spTgt spid="2713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1367">
                                            <p:txEl>
                                              <p:pRg st="0" end="0"/>
                                            </p:txEl>
                                          </p:spTgt>
                                        </p:tgtEl>
                                        <p:attrNameLst>
                                          <p:attrName>style.visibility</p:attrName>
                                        </p:attrNameLst>
                                      </p:cBhvr>
                                      <p:to>
                                        <p:strVal val="visible"/>
                                      </p:to>
                                    </p:set>
                                    <p:animEffect transition="in" filter="slide(fromLeft)">
                                      <p:cBhvr>
                                        <p:cTn id="22" dur="500"/>
                                        <p:tgtEl>
                                          <p:spTgt spid="2713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71367">
                                            <p:txEl>
                                              <p:pRg st="1" end="1"/>
                                            </p:txEl>
                                          </p:spTgt>
                                        </p:tgtEl>
                                        <p:attrNameLst>
                                          <p:attrName>style.visibility</p:attrName>
                                        </p:attrNameLst>
                                      </p:cBhvr>
                                      <p:to>
                                        <p:strVal val="visible"/>
                                      </p:to>
                                    </p:set>
                                    <p:animEffect transition="in" filter="slide(fromLeft)">
                                      <p:cBhvr>
                                        <p:cTn id="27" dur="500"/>
                                        <p:tgtEl>
                                          <p:spTgt spid="271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build="p" autoUpdateAnimBg="0"/>
      <p:bldP spid="27136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75458" name="Rectangle 2"/>
          <p:cNvSpPr>
            <a:spLocks noGrp="1" noChangeArrowheads="1"/>
          </p:cNvSpPr>
          <p:nvPr>
            <p:ph type="title"/>
          </p:nvPr>
        </p:nvSpPr>
        <p:spPr>
          <a:xfrm>
            <a:off x="239713" y="63500"/>
            <a:ext cx="8904287" cy="614363"/>
          </a:xfrm>
        </p:spPr>
        <p:txBody>
          <a:bodyPr/>
          <a:lstStyle/>
          <a:p>
            <a:r>
              <a:rPr lang="en-US"/>
              <a:t>Saving in the old format</a:t>
            </a:r>
          </a:p>
        </p:txBody>
      </p:sp>
      <p:sp>
        <p:nvSpPr>
          <p:cNvPr id="275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The picture here illustrates the differences in how a SmartArt graphic is treated in PowerPoint 2007 and when the file is saved to an earlier version.</a:t>
            </a:r>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75462" name="Picture 6" descr="SmartArt graphic created in PowerPoint 2007 and opened in PowerPoint 2003"/>
          <p:cNvPicPr>
            <a:picLocks noChangeAspect="1" noChangeArrowheads="1"/>
          </p:cNvPicPr>
          <p:nvPr>
            <p:ph sz="half" idx="1"/>
          </p:nvPr>
        </p:nvPicPr>
        <p:blipFill>
          <a:blip r:embed="rId4"/>
          <a:srcRect/>
          <a:stretch>
            <a:fillRect/>
          </a:stretch>
        </p:blipFill>
        <p:spPr>
          <a:xfrm>
            <a:off x="350838" y="949325"/>
            <a:ext cx="5651500" cy="2849563"/>
          </a:xfrm>
          <a:noFill/>
          <a:ln/>
        </p:spPr>
      </p:pic>
      <p:graphicFrame>
        <p:nvGraphicFramePr>
          <p:cNvPr id="275463" name="Object 7"/>
          <p:cNvGraphicFramePr>
            <a:graphicFrameLocks noChangeAspect="1"/>
          </p:cNvGraphicFramePr>
          <p:nvPr/>
        </p:nvGraphicFramePr>
        <p:xfrm>
          <a:off x="339725" y="4040188"/>
          <a:ext cx="269875" cy="303212"/>
        </p:xfrm>
        <a:graphic>
          <a:graphicData uri="http://schemas.openxmlformats.org/presentationml/2006/ole">
            <p:oleObj spid="_x0000_s275463" name="Visio" r:id="rId5" imgW="270231" imgH="303063" progId="Visio.Drawing.11">
              <p:embed/>
            </p:oleObj>
          </a:graphicData>
        </a:graphic>
      </p:graphicFrame>
      <p:graphicFrame>
        <p:nvGraphicFramePr>
          <p:cNvPr id="275464" name="Object 8"/>
          <p:cNvGraphicFramePr>
            <a:graphicFrameLocks noChangeAspect="1"/>
          </p:cNvGraphicFramePr>
          <p:nvPr/>
        </p:nvGraphicFramePr>
        <p:xfrm>
          <a:off x="339725" y="5002213"/>
          <a:ext cx="269875" cy="303212"/>
        </p:xfrm>
        <a:graphic>
          <a:graphicData uri="http://schemas.openxmlformats.org/presentationml/2006/ole">
            <p:oleObj spid="_x0000_s275464" name="Visio" r:id="rId6" imgW="270231" imgH="303063" progId="Visio.Drawing.11">
              <p:embed/>
            </p:oleObj>
          </a:graphicData>
        </a:graphic>
      </p:graphicFrame>
      <p:sp>
        <p:nvSpPr>
          <p:cNvPr id="275465" name="Rectangle 9"/>
          <p:cNvSpPr>
            <a:spLocks noChangeArrowheads="1"/>
          </p:cNvSpPr>
          <p:nvPr/>
        </p:nvSpPr>
        <p:spPr bwMode="auto">
          <a:xfrm>
            <a:off x="676275" y="4006850"/>
            <a:ext cx="5940425" cy="1617663"/>
          </a:xfrm>
          <a:prstGeom prst="rect">
            <a:avLst/>
          </a:prstGeom>
          <a:noFill/>
          <a:ln w="9525" algn="ctr">
            <a:noFill/>
            <a:miter lim="800000"/>
            <a:headEnd/>
            <a:tailEnd/>
          </a:ln>
          <a:effectLst/>
        </p:spPr>
        <p:txBody>
          <a:bodyPr>
            <a:spAutoFit/>
          </a:bodyPr>
          <a:lstStyle/>
          <a:p>
            <a:pPr>
              <a:spcBef>
                <a:spcPct val="20000"/>
              </a:spcBef>
              <a:spcAft>
                <a:spcPct val="35000"/>
              </a:spcAft>
            </a:pPr>
            <a:r>
              <a:rPr lang="en-US">
                <a:solidFill>
                  <a:srgbClr val="FFCC00"/>
                </a:solidFill>
              </a:rPr>
              <a:t>PowerPoint 2007: It offers full editing capability, so you can select and change individual shapes and use all the SmartArt tools.</a:t>
            </a:r>
          </a:p>
          <a:p>
            <a:pPr>
              <a:spcBef>
                <a:spcPct val="20000"/>
              </a:spcBef>
              <a:spcAft>
                <a:spcPct val="35000"/>
              </a:spcAft>
            </a:pPr>
            <a:r>
              <a:rPr lang="en-US">
                <a:solidFill>
                  <a:srgbClr val="FFCC00"/>
                </a:solidFill>
              </a:rPr>
              <a:t>PowerPoint 2003: You can only select the whole graphic and do things like add a backfill color or resize it. </a:t>
            </a:r>
          </a:p>
        </p:txBody>
      </p:sp>
      <p:sp>
        <p:nvSpPr>
          <p:cNvPr id="11" name="Date Placeholder 10"/>
          <p:cNvSpPr>
            <a:spLocks noGrp="1"/>
          </p:cNvSpPr>
          <p:nvPr>
            <p:ph type="dt" sz="half" idx="10"/>
          </p:nvPr>
        </p:nvSpPr>
        <p:spPr/>
        <p:txBody>
          <a:bodyPr/>
          <a:lstStyle/>
          <a:p>
            <a:fld id="{A4B02003-D22D-450E-BCFA-7F1831EEA927}"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72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slide(fromTop)">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5463"/>
                                        </p:tgtEl>
                                        <p:attrNameLst>
                                          <p:attrName>style.visibility</p:attrName>
                                        </p:attrNameLst>
                                      </p:cBhvr>
                                      <p:to>
                                        <p:strVal val="visible"/>
                                      </p:to>
                                    </p:set>
                                    <p:animEffect transition="in" filter="dissolve">
                                      <p:cBhvr>
                                        <p:cTn id="12" dur="500"/>
                                        <p:tgtEl>
                                          <p:spTgt spid="27546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5464"/>
                                        </p:tgtEl>
                                        <p:attrNameLst>
                                          <p:attrName>style.visibility</p:attrName>
                                        </p:attrNameLst>
                                      </p:cBhvr>
                                      <p:to>
                                        <p:strVal val="visible"/>
                                      </p:to>
                                    </p:set>
                                    <p:animEffect transition="in" filter="dissolve">
                                      <p:cBhvr>
                                        <p:cTn id="16" dur="500"/>
                                        <p:tgtEl>
                                          <p:spTgt spid="27546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75465">
                                            <p:txEl>
                                              <p:pRg st="0" end="0"/>
                                            </p:txEl>
                                          </p:spTgt>
                                        </p:tgtEl>
                                        <p:attrNameLst>
                                          <p:attrName>style.visibility</p:attrName>
                                        </p:attrNameLst>
                                      </p:cBhvr>
                                      <p:to>
                                        <p:strVal val="visible"/>
                                      </p:to>
                                    </p:set>
                                    <p:animEffect transition="in" filter="checkerboard(across)">
                                      <p:cBhvr>
                                        <p:cTn id="21" dur="500"/>
                                        <p:tgtEl>
                                          <p:spTgt spid="27546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75465">
                                            <p:txEl>
                                              <p:pRg st="1" end="1"/>
                                            </p:txEl>
                                          </p:spTgt>
                                        </p:tgtEl>
                                        <p:attrNameLst>
                                          <p:attrName>style.visibility</p:attrName>
                                        </p:attrNameLst>
                                      </p:cBhvr>
                                      <p:to>
                                        <p:strVal val="visible"/>
                                      </p:to>
                                    </p:set>
                                    <p:animEffect transition="in" filter="checkerboard(across)">
                                      <p:cBhvr>
                                        <p:cTn id="26" dur="500"/>
                                        <p:tgtEl>
                                          <p:spTgt spid="2754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autoUpdateAnimBg="0" advAuto="0"/>
      <p:bldP spid="275465"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Get up to speed</a:t>
            </a:r>
          </a:p>
        </p:txBody>
      </p:sp>
      <p:sp>
        <p:nvSpPr>
          <p:cNvPr id="277506" name="Rectangle 2"/>
          <p:cNvSpPr>
            <a:spLocks noGrp="1" noChangeArrowheads="1"/>
          </p:cNvSpPr>
          <p:nvPr>
            <p:ph type="title"/>
          </p:nvPr>
        </p:nvSpPr>
        <p:spPr>
          <a:xfrm>
            <a:off x="239713" y="63500"/>
            <a:ext cx="8904287" cy="614363"/>
          </a:xfrm>
        </p:spPr>
        <p:txBody>
          <a:bodyPr/>
          <a:lstStyle/>
          <a:p>
            <a:r>
              <a:rPr lang="en-US"/>
              <a:t>Saving in the old format</a:t>
            </a:r>
          </a:p>
        </p:txBody>
      </p:sp>
      <p:sp>
        <p:nvSpPr>
          <p:cNvPr id="277507" name="Rectangle 3"/>
          <p:cNvSpPr>
            <a:spLocks noChangeArrowheads="1"/>
          </p:cNvSpPr>
          <p:nvPr/>
        </p:nvSpPr>
        <p:spPr bwMode="auto">
          <a:xfrm>
            <a:off x="6119813" y="854075"/>
            <a:ext cx="2744787" cy="458788"/>
          </a:xfrm>
          <a:prstGeom prst="rect">
            <a:avLst/>
          </a:prstGeom>
          <a:noFill/>
          <a:ln w="9525">
            <a:noFill/>
            <a:miter lim="800000"/>
            <a:headEnd/>
            <a:tailEnd/>
          </a:ln>
          <a:effectLst/>
        </p:spPr>
        <p:txBody>
          <a:bodyPr/>
          <a:lstStyle/>
          <a:p>
            <a:pPr>
              <a:spcBef>
                <a:spcPct val="20000"/>
              </a:spcBef>
              <a:spcAft>
                <a:spcPct val="75000"/>
              </a:spcAft>
            </a:pPr>
            <a:r>
              <a:rPr lang="en-US" sz="2000" b="1"/>
              <a:t>“Roundtripping”</a:t>
            </a:r>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77509" name="Picture 5" descr="SmartArt graphic created in PowerPoint 2007 and opened in PowerPoint 2003"/>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277513" name="Rectangle 9"/>
          <p:cNvSpPr>
            <a:spLocks noChangeArrowheads="1"/>
          </p:cNvSpPr>
          <p:nvPr/>
        </p:nvSpPr>
        <p:spPr bwMode="auto">
          <a:xfrm>
            <a:off x="6119813" y="1444625"/>
            <a:ext cx="2744787" cy="2073275"/>
          </a:xfrm>
          <a:prstGeom prst="rect">
            <a:avLst/>
          </a:prstGeom>
          <a:noFill/>
          <a:ln w="9525">
            <a:noFill/>
            <a:miter lim="800000"/>
            <a:headEnd/>
            <a:tailEnd/>
          </a:ln>
          <a:effectLst/>
        </p:spPr>
        <p:txBody>
          <a:bodyPr/>
          <a:lstStyle/>
          <a:p>
            <a:pPr>
              <a:spcBef>
                <a:spcPct val="20000"/>
              </a:spcBef>
              <a:spcAft>
                <a:spcPct val="75000"/>
              </a:spcAft>
            </a:pPr>
            <a:r>
              <a:rPr lang="en-US" sz="2000"/>
              <a:t>If the graphic is basically untouched by the person working in an older PowerPoint version, it will retain all its PowerPoint 2007 properties. </a:t>
            </a:r>
          </a:p>
        </p:txBody>
      </p:sp>
      <p:sp>
        <p:nvSpPr>
          <p:cNvPr id="277514" name="Rectangle 10"/>
          <p:cNvSpPr>
            <a:spLocks noChangeArrowheads="1"/>
          </p:cNvSpPr>
          <p:nvPr/>
        </p:nvSpPr>
        <p:spPr bwMode="auto">
          <a:xfrm>
            <a:off x="277813" y="3994150"/>
            <a:ext cx="5926137" cy="21050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This means that when it’s opened again in PowerPoint 2007, it will be fully editable.</a:t>
            </a:r>
          </a:p>
          <a:p>
            <a:pPr>
              <a:spcBef>
                <a:spcPct val="20000"/>
              </a:spcBef>
              <a:spcAft>
                <a:spcPct val="75000"/>
              </a:spcAft>
            </a:pPr>
            <a:r>
              <a:rPr lang="en-US">
                <a:solidFill>
                  <a:srgbClr val="FFCC00"/>
                </a:solidFill>
              </a:rPr>
              <a:t>If the graphic did get some change when in the older version, such as a picture washout, it becomes one object, and is thus uneditable when opened again in PowerPoint 2007.</a:t>
            </a:r>
          </a:p>
        </p:txBody>
      </p:sp>
      <p:sp>
        <p:nvSpPr>
          <p:cNvPr id="10" name="Date Placeholder 9"/>
          <p:cNvSpPr>
            <a:spLocks noGrp="1"/>
          </p:cNvSpPr>
          <p:nvPr>
            <p:ph type="dt" sz="half" idx="10"/>
          </p:nvPr>
        </p:nvSpPr>
        <p:spPr/>
        <p:txBody>
          <a:bodyPr/>
          <a:lstStyle/>
          <a:p>
            <a:fld id="{0C3F35A8-79FD-4E02-B03C-6712D083A48D}" type="datetime3">
              <a:rPr lang="en-US" smtClean="0"/>
              <a:t>2 November 2007</a:t>
            </a:fld>
            <a:endParaRPr lang="en-US"/>
          </a:p>
        </p:txBody>
      </p:sp>
      <p:sp>
        <p:nvSpPr>
          <p:cNvPr id="11" name="Slide Number Placeholder 10"/>
          <p:cNvSpPr>
            <a:spLocks noGrp="1"/>
          </p:cNvSpPr>
          <p:nvPr>
            <p:ph type="sldNum" sz="quarter" idx="12"/>
          </p:nvPr>
        </p:nvSpPr>
        <p:spPr/>
        <p:txBody>
          <a:bodyPr/>
          <a:lstStyle/>
          <a:p>
            <a:fld id="{29B7AAC0-C7DB-4934-A0EA-EB5A06073D39}" type="slidenum">
              <a:rPr lang="en-US" smtClean="0"/>
              <a:pPr/>
              <a:t>73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Effect transition="in" filter="slide(fromTop)">
                                      <p:cBhvr>
                                        <p:cTn id="7" dur="500"/>
                                        <p:tgtEl>
                                          <p:spTgt spid="277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7513">
                                            <p:txEl>
                                              <p:pRg st="0" end="0"/>
                                            </p:txEl>
                                          </p:spTgt>
                                        </p:tgtEl>
                                        <p:attrNameLst>
                                          <p:attrName>style.visibility</p:attrName>
                                        </p:attrNameLst>
                                      </p:cBhvr>
                                      <p:to>
                                        <p:strVal val="visible"/>
                                      </p:to>
                                    </p:set>
                                    <p:animEffect transition="in" filter="slide(fromTop)">
                                      <p:cBhvr>
                                        <p:cTn id="12" dur="500"/>
                                        <p:tgtEl>
                                          <p:spTgt spid="2775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7514">
                                            <p:txEl>
                                              <p:pRg st="0" end="0"/>
                                            </p:txEl>
                                          </p:spTgt>
                                        </p:tgtEl>
                                        <p:attrNameLst>
                                          <p:attrName>style.visibility</p:attrName>
                                        </p:attrNameLst>
                                      </p:cBhvr>
                                      <p:to>
                                        <p:strVal val="visible"/>
                                      </p:to>
                                    </p:set>
                                    <p:animEffect transition="in" filter="slide(fromLeft)">
                                      <p:cBhvr>
                                        <p:cTn id="17" dur="500"/>
                                        <p:tgtEl>
                                          <p:spTgt spid="2775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7514">
                                            <p:txEl>
                                              <p:pRg st="1" end="1"/>
                                            </p:txEl>
                                          </p:spTgt>
                                        </p:tgtEl>
                                        <p:attrNameLst>
                                          <p:attrName>style.visibility</p:attrName>
                                        </p:attrNameLst>
                                      </p:cBhvr>
                                      <p:to>
                                        <p:strVal val="visible"/>
                                      </p:to>
                                    </p:set>
                                    <p:animEffect transition="in" filter="slide(fromLeft)">
                                      <p:cBhvr>
                                        <p:cTn id="22"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advAuto="0"/>
      <p:bldP spid="277513" grpId="0" build="p" autoUpdateAnimBg="0"/>
      <p:bldP spid="277514"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79554" name="Rectangle 2"/>
          <p:cNvSpPr>
            <a:spLocks noGrp="1" noChangeArrowheads="1"/>
          </p:cNvSpPr>
          <p:nvPr>
            <p:ph type="title"/>
          </p:nvPr>
        </p:nvSpPr>
        <p:spPr>
          <a:xfrm>
            <a:off x="239713" y="63500"/>
            <a:ext cx="8904287" cy="614363"/>
          </a:xfrm>
        </p:spPr>
        <p:txBody>
          <a:bodyPr/>
          <a:lstStyle/>
          <a:p>
            <a:r>
              <a:rPr lang="en-US"/>
              <a:t>Automatic upgrades in older presentations</a:t>
            </a:r>
          </a:p>
        </p:txBody>
      </p:sp>
      <p:sp>
        <p:nvSpPr>
          <p:cNvPr id="279555"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n-US" sz="2000"/>
              <a:t>You might have had this seemingly odd experience.</a:t>
            </a:r>
          </a:p>
        </p:txBody>
      </p:sp>
      <p:sp>
        <p:nvSpPr>
          <p:cNvPr id="27955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9559" name="Rectangle 7"/>
          <p:cNvSpPr>
            <a:spLocks noChangeArrowheads="1"/>
          </p:cNvSpPr>
          <p:nvPr/>
        </p:nvSpPr>
        <p:spPr bwMode="auto">
          <a:xfrm>
            <a:off x="277813" y="3994150"/>
            <a:ext cx="5741987" cy="21050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You open an older presentation in PowerPoint 2007, you add </a:t>
            </a:r>
            <a:r>
              <a:rPr lang="en-US" i="1">
                <a:solidFill>
                  <a:srgbClr val="FFCC00"/>
                </a:solidFill>
              </a:rPr>
              <a:t>no</a:t>
            </a:r>
            <a:r>
              <a:rPr lang="en-US">
                <a:solidFill>
                  <a:srgbClr val="FFCC00"/>
                </a:solidFill>
              </a:rPr>
              <a:t> PowerPoint 2007 features to it, and when you save, it the Compatibility Checker appears saying that a PowerPoint 2007 feature won’t be editable if you save in the old format.</a:t>
            </a:r>
          </a:p>
          <a:p>
            <a:pPr>
              <a:spcBef>
                <a:spcPct val="20000"/>
              </a:spcBef>
              <a:spcAft>
                <a:spcPct val="75000"/>
              </a:spcAft>
            </a:pPr>
            <a:r>
              <a:rPr lang="en-US">
                <a:solidFill>
                  <a:srgbClr val="FFCC00"/>
                </a:solidFill>
              </a:rPr>
              <a:t>Huh?</a:t>
            </a:r>
          </a:p>
        </p:txBody>
      </p:sp>
      <p:pic>
        <p:nvPicPr>
          <p:cNvPr id="279561" name="Picture 9" descr="WordArt in PowerPoint 2003 and PowerPoint 2007"/>
          <p:cNvPicPr>
            <a:picLocks noChangeAspect="1" noChangeArrowheads="1"/>
          </p:cNvPicPr>
          <p:nvPr/>
        </p:nvPicPr>
        <p:blipFill>
          <a:blip r:embed="rId3"/>
          <a:srcRect/>
          <a:stretch>
            <a:fillRect/>
          </a:stretch>
        </p:blipFill>
        <p:spPr bwMode="auto">
          <a:xfrm>
            <a:off x="323850" y="933450"/>
            <a:ext cx="5667375" cy="2857500"/>
          </a:xfrm>
          <a:prstGeom prst="rect">
            <a:avLst/>
          </a:prstGeom>
          <a:noFill/>
        </p:spPr>
      </p:pic>
      <p:sp>
        <p:nvSpPr>
          <p:cNvPr id="9" name="Date Placeholder 8"/>
          <p:cNvSpPr>
            <a:spLocks noGrp="1"/>
          </p:cNvSpPr>
          <p:nvPr>
            <p:ph type="dt" sz="half" idx="10"/>
          </p:nvPr>
        </p:nvSpPr>
        <p:spPr/>
        <p:txBody>
          <a:bodyPr/>
          <a:lstStyle/>
          <a:p>
            <a:fld id="{D132376C-2257-40DB-A464-91DCDE69A1A0}"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74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79561"/>
                                        </p:tgtEl>
                                        <p:attrNameLst>
                                          <p:attrName>style.visibility</p:attrName>
                                        </p:attrNameLst>
                                      </p:cBhvr>
                                      <p:to>
                                        <p:strVal val="visible"/>
                                      </p:to>
                                    </p:set>
                                    <p:animEffect transition="in" filter="slide(fromTop)">
                                      <p:cBhvr>
                                        <p:cTn id="7" dur="500"/>
                                        <p:tgtEl>
                                          <p:spTgt spid="2795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9555">
                                            <p:txEl>
                                              <p:pRg st="0" end="0"/>
                                            </p:txEl>
                                          </p:spTgt>
                                        </p:tgtEl>
                                        <p:attrNameLst>
                                          <p:attrName>style.visibility</p:attrName>
                                        </p:attrNameLst>
                                      </p:cBhvr>
                                      <p:to>
                                        <p:strVal val="visible"/>
                                      </p:to>
                                    </p:set>
                                    <p:animEffect transition="in" filter="slide(fromTop)">
                                      <p:cBhvr>
                                        <p:cTn id="12" dur="500"/>
                                        <p:tgtEl>
                                          <p:spTgt spid="279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9559">
                                            <p:txEl>
                                              <p:pRg st="0" end="0"/>
                                            </p:txEl>
                                          </p:spTgt>
                                        </p:tgtEl>
                                        <p:attrNameLst>
                                          <p:attrName>style.visibility</p:attrName>
                                        </p:attrNameLst>
                                      </p:cBhvr>
                                      <p:to>
                                        <p:strVal val="visible"/>
                                      </p:to>
                                    </p:set>
                                    <p:animEffect transition="in" filter="slide(fromLeft)">
                                      <p:cBhvr>
                                        <p:cTn id="17" dur="500"/>
                                        <p:tgtEl>
                                          <p:spTgt spid="2795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79559">
                                            <p:txEl>
                                              <p:pRg st="1" end="1"/>
                                            </p:txEl>
                                          </p:spTgt>
                                        </p:tgtEl>
                                        <p:attrNameLst>
                                          <p:attrName>style.visibility</p:attrName>
                                        </p:attrNameLst>
                                      </p:cBhvr>
                                      <p:to>
                                        <p:strVal val="visible"/>
                                      </p:to>
                                    </p:set>
                                    <p:animEffect transition="in" filter="slide(fromLeft)">
                                      <p:cBhvr>
                                        <p:cTn id="22" dur="500"/>
                                        <p:tgtEl>
                                          <p:spTgt spid="2795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autoUpdateAnimBg="0"/>
      <p:bldP spid="27955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281602" name="Rectangle 2"/>
          <p:cNvSpPr>
            <a:spLocks noGrp="1" noChangeArrowheads="1"/>
          </p:cNvSpPr>
          <p:nvPr>
            <p:ph type="title"/>
          </p:nvPr>
        </p:nvSpPr>
        <p:spPr>
          <a:xfrm>
            <a:off x="239713" y="63500"/>
            <a:ext cx="8904287" cy="614363"/>
          </a:xfrm>
        </p:spPr>
        <p:txBody>
          <a:bodyPr/>
          <a:lstStyle/>
          <a:p>
            <a:r>
              <a:rPr lang="en-US"/>
              <a:t>Automatic upgrades in older presentations</a:t>
            </a:r>
          </a:p>
        </p:txBody>
      </p:sp>
      <p:sp>
        <p:nvSpPr>
          <p:cNvPr id="281603"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n-US" sz="2000"/>
              <a:t>This happens because PowerPoint 2007 automatically upgrades certain types of formatting and elements so they’ll look as good as PowerPoint can make them.</a:t>
            </a:r>
          </a:p>
        </p:txBody>
      </p:sp>
      <p:sp>
        <p:nvSpPr>
          <p:cNvPr id="28160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1605" name="Rectangle 5"/>
          <p:cNvSpPr>
            <a:spLocks noChangeArrowheads="1"/>
          </p:cNvSpPr>
          <p:nvPr/>
        </p:nvSpPr>
        <p:spPr bwMode="auto">
          <a:xfrm>
            <a:off x="277813" y="3994150"/>
            <a:ext cx="5894387" cy="2105025"/>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An example is WordArt. </a:t>
            </a:r>
          </a:p>
          <a:p>
            <a:pPr>
              <a:spcBef>
                <a:spcPct val="20000"/>
              </a:spcBef>
              <a:spcAft>
                <a:spcPct val="75000"/>
              </a:spcAft>
            </a:pPr>
            <a:r>
              <a:rPr lang="en-US">
                <a:solidFill>
                  <a:srgbClr val="FFCC00"/>
                </a:solidFill>
              </a:rPr>
              <a:t>If the older presentation has WordArt in it, the WordArt is upgraded so that it uses the latest effects, new in PowerPoint 2007. </a:t>
            </a:r>
          </a:p>
        </p:txBody>
      </p:sp>
      <p:pic>
        <p:nvPicPr>
          <p:cNvPr id="281606" name="Picture 6" descr="WordArt in PowerPoint 2003 and PowerPoint 2007"/>
          <p:cNvPicPr>
            <a:picLocks noChangeAspect="1" noChangeArrowheads="1"/>
          </p:cNvPicPr>
          <p:nvPr/>
        </p:nvPicPr>
        <p:blipFill>
          <a:blip r:embed="rId3"/>
          <a:srcRect/>
          <a:stretch>
            <a:fillRect/>
          </a:stretch>
        </p:blipFill>
        <p:spPr bwMode="auto">
          <a:xfrm>
            <a:off x="323850" y="933450"/>
            <a:ext cx="5667375" cy="2857500"/>
          </a:xfrm>
          <a:prstGeom prst="rect">
            <a:avLst/>
          </a:prstGeom>
          <a:noFill/>
        </p:spPr>
      </p:pic>
      <p:sp>
        <p:nvSpPr>
          <p:cNvPr id="9" name="Date Placeholder 8"/>
          <p:cNvSpPr>
            <a:spLocks noGrp="1"/>
          </p:cNvSpPr>
          <p:nvPr>
            <p:ph type="dt" sz="half" idx="10"/>
          </p:nvPr>
        </p:nvSpPr>
        <p:spPr/>
        <p:txBody>
          <a:bodyPr/>
          <a:lstStyle/>
          <a:p>
            <a:fld id="{33B6FA13-0633-419E-AA77-729ED85F9EC6}"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75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slide(fromTop)">
                                      <p:cBhvr>
                                        <p:cTn id="7" dur="5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1605">
                                            <p:txEl>
                                              <p:pRg st="0" end="0"/>
                                            </p:txEl>
                                          </p:spTgt>
                                        </p:tgtEl>
                                        <p:attrNameLst>
                                          <p:attrName>style.visibility</p:attrName>
                                        </p:attrNameLst>
                                      </p:cBhvr>
                                      <p:to>
                                        <p:strVal val="visible"/>
                                      </p:to>
                                    </p:set>
                                    <p:animEffect transition="in" filter="slide(fromLeft)">
                                      <p:cBhvr>
                                        <p:cTn id="12" dur="500"/>
                                        <p:tgtEl>
                                          <p:spTgt spid="2816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1605">
                                            <p:txEl>
                                              <p:pRg st="1" end="1"/>
                                            </p:txEl>
                                          </p:spTgt>
                                        </p:tgtEl>
                                        <p:attrNameLst>
                                          <p:attrName>style.visibility</p:attrName>
                                        </p:attrNameLst>
                                      </p:cBhvr>
                                      <p:to>
                                        <p:strVal val="visible"/>
                                      </p:to>
                                    </p:set>
                                    <p:animEffect transition="in" filter="slide(fromLeft)">
                                      <p:cBhvr>
                                        <p:cTn id="17" dur="500"/>
                                        <p:tgtEl>
                                          <p:spTgt spid="281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autoUpdateAnimBg="0" advAuto="0"/>
      <p:bldP spid="28160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Get up to speed</a:t>
            </a:r>
          </a:p>
        </p:txBody>
      </p:sp>
      <p:sp>
        <p:nvSpPr>
          <p:cNvPr id="285698" name="Rectangle 2"/>
          <p:cNvSpPr>
            <a:spLocks noGrp="1" noChangeArrowheads="1"/>
          </p:cNvSpPr>
          <p:nvPr>
            <p:ph type="title"/>
          </p:nvPr>
        </p:nvSpPr>
        <p:spPr>
          <a:xfrm>
            <a:off x="239713" y="63500"/>
            <a:ext cx="8904287" cy="614363"/>
          </a:xfrm>
        </p:spPr>
        <p:txBody>
          <a:bodyPr/>
          <a:lstStyle/>
          <a:p>
            <a:r>
              <a:rPr lang="en-US"/>
              <a:t>Automatic upgrades in older presentations</a:t>
            </a:r>
          </a:p>
        </p:txBody>
      </p:sp>
      <p:sp>
        <p:nvSpPr>
          <p:cNvPr id="285699" name="Rectangle 3"/>
          <p:cNvSpPr>
            <a:spLocks noChangeArrowheads="1"/>
          </p:cNvSpPr>
          <p:nvPr/>
        </p:nvSpPr>
        <p:spPr bwMode="auto">
          <a:xfrm>
            <a:off x="6119813" y="854075"/>
            <a:ext cx="2744787" cy="2987675"/>
          </a:xfrm>
          <a:prstGeom prst="rect">
            <a:avLst/>
          </a:prstGeom>
          <a:noFill/>
          <a:ln w="9525">
            <a:noFill/>
            <a:miter lim="800000"/>
            <a:headEnd/>
            <a:tailEnd/>
          </a:ln>
          <a:effectLst/>
        </p:spPr>
        <p:txBody>
          <a:bodyPr/>
          <a:lstStyle/>
          <a:p>
            <a:pPr>
              <a:spcBef>
                <a:spcPct val="20000"/>
              </a:spcBef>
              <a:spcAft>
                <a:spcPct val="75000"/>
              </a:spcAft>
            </a:pPr>
            <a:r>
              <a:rPr lang="en-US" sz="2000"/>
              <a:t>The picture shows the difference. </a:t>
            </a:r>
          </a:p>
        </p:txBody>
      </p:sp>
      <p:sp>
        <p:nvSpPr>
          <p:cNvPr id="28570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85702" name="Picture 6" descr="WordArt in PowerPoint 2003 and PowerPoint 2007"/>
          <p:cNvPicPr>
            <a:picLocks noChangeAspect="1" noChangeArrowheads="1"/>
          </p:cNvPicPr>
          <p:nvPr/>
        </p:nvPicPr>
        <p:blipFill>
          <a:blip r:embed="rId4"/>
          <a:srcRect/>
          <a:stretch>
            <a:fillRect/>
          </a:stretch>
        </p:blipFill>
        <p:spPr bwMode="auto">
          <a:xfrm>
            <a:off x="323850" y="933450"/>
            <a:ext cx="5667375" cy="2857500"/>
          </a:xfrm>
          <a:prstGeom prst="rect">
            <a:avLst/>
          </a:prstGeom>
          <a:noFill/>
        </p:spPr>
      </p:pic>
      <p:graphicFrame>
        <p:nvGraphicFramePr>
          <p:cNvPr id="285703" name="Object 7"/>
          <p:cNvGraphicFramePr>
            <a:graphicFrameLocks noChangeAspect="1"/>
          </p:cNvGraphicFramePr>
          <p:nvPr/>
        </p:nvGraphicFramePr>
        <p:xfrm>
          <a:off x="339725" y="4021138"/>
          <a:ext cx="269875" cy="303212"/>
        </p:xfrm>
        <a:graphic>
          <a:graphicData uri="http://schemas.openxmlformats.org/presentationml/2006/ole">
            <p:oleObj spid="_x0000_s285703" name="Visio" r:id="rId5" imgW="270231" imgH="303063" progId="Visio.Drawing.11">
              <p:embed/>
            </p:oleObj>
          </a:graphicData>
        </a:graphic>
      </p:graphicFrame>
      <p:graphicFrame>
        <p:nvGraphicFramePr>
          <p:cNvPr id="285704" name="Object 8"/>
          <p:cNvGraphicFramePr>
            <a:graphicFrameLocks noChangeAspect="1"/>
          </p:cNvGraphicFramePr>
          <p:nvPr/>
        </p:nvGraphicFramePr>
        <p:xfrm>
          <a:off x="339725" y="4468813"/>
          <a:ext cx="269875" cy="303212"/>
        </p:xfrm>
        <a:graphic>
          <a:graphicData uri="http://schemas.openxmlformats.org/presentationml/2006/ole">
            <p:oleObj spid="_x0000_s285704" name="Visio" r:id="rId6" imgW="270231" imgH="303063" progId="Visio.Drawing.11">
              <p:embed/>
            </p:oleObj>
          </a:graphicData>
        </a:graphic>
      </p:graphicFrame>
      <p:sp>
        <p:nvSpPr>
          <p:cNvPr id="285706" name="Rectangle 10"/>
          <p:cNvSpPr>
            <a:spLocks noChangeArrowheads="1"/>
          </p:cNvSpPr>
          <p:nvPr/>
        </p:nvSpPr>
        <p:spPr bwMode="auto">
          <a:xfrm>
            <a:off x="676275" y="398780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WordArt logo created in PowerPoint 2003.</a:t>
            </a:r>
          </a:p>
          <a:p>
            <a:pPr>
              <a:spcBef>
                <a:spcPct val="20000"/>
              </a:spcBef>
              <a:spcAft>
                <a:spcPct val="45000"/>
              </a:spcAft>
            </a:pPr>
            <a:r>
              <a:rPr lang="en-US">
                <a:solidFill>
                  <a:srgbClr val="FFCC00"/>
                </a:solidFill>
              </a:rPr>
              <a:t>The same logo when opened in PowerPoint 2007—instant face-lift!</a:t>
            </a:r>
            <a:endParaRPr lang="en-US" b="1">
              <a:solidFill>
                <a:srgbClr val="FFCC00"/>
              </a:solidFill>
            </a:endParaRPr>
          </a:p>
          <a:p>
            <a:pPr>
              <a:spcBef>
                <a:spcPct val="20000"/>
              </a:spcBef>
              <a:spcAft>
                <a:spcPct val="45000"/>
              </a:spcAft>
            </a:pPr>
            <a:endParaRPr lang="en-US">
              <a:solidFill>
                <a:srgbClr val="FFCC00"/>
              </a:solidFill>
            </a:endParaRPr>
          </a:p>
        </p:txBody>
      </p:sp>
      <p:sp>
        <p:nvSpPr>
          <p:cNvPr id="11" name="Date Placeholder 10"/>
          <p:cNvSpPr>
            <a:spLocks noGrp="1"/>
          </p:cNvSpPr>
          <p:nvPr>
            <p:ph type="dt" sz="half" idx="10"/>
          </p:nvPr>
        </p:nvSpPr>
        <p:spPr/>
        <p:txBody>
          <a:bodyPr/>
          <a:lstStyle/>
          <a:p>
            <a:fld id="{13D9BC1A-63E1-468E-A416-73A85863E971}" type="datetime3">
              <a:rPr lang="en-US" smtClean="0"/>
              <a:t>2 November 2007</a:t>
            </a:fld>
            <a:endParaRPr lang="en-US"/>
          </a:p>
        </p:txBody>
      </p:sp>
      <p:sp>
        <p:nvSpPr>
          <p:cNvPr id="12" name="Slide Number Placeholder 11"/>
          <p:cNvSpPr>
            <a:spLocks noGrp="1"/>
          </p:cNvSpPr>
          <p:nvPr>
            <p:ph type="sldNum" sz="quarter" idx="12"/>
          </p:nvPr>
        </p:nvSpPr>
        <p:spPr/>
        <p:txBody>
          <a:bodyPr/>
          <a:lstStyle/>
          <a:p>
            <a:fld id="{29B7AAC0-C7DB-4934-A0EA-EB5A06073D39}" type="slidenum">
              <a:rPr lang="en-US" smtClean="0"/>
              <a:pPr/>
              <a:t>76</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slide(fromTop)">
                                      <p:cBhvr>
                                        <p:cTn id="7" dur="500"/>
                                        <p:tgtEl>
                                          <p:spTgt spid="285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5703"/>
                                        </p:tgtEl>
                                        <p:attrNameLst>
                                          <p:attrName>style.visibility</p:attrName>
                                        </p:attrNameLst>
                                      </p:cBhvr>
                                      <p:to>
                                        <p:strVal val="visible"/>
                                      </p:to>
                                    </p:set>
                                    <p:animEffect transition="in" filter="dissolve">
                                      <p:cBhvr>
                                        <p:cTn id="12" dur="500"/>
                                        <p:tgtEl>
                                          <p:spTgt spid="28570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85704"/>
                                        </p:tgtEl>
                                        <p:attrNameLst>
                                          <p:attrName>style.visibility</p:attrName>
                                        </p:attrNameLst>
                                      </p:cBhvr>
                                      <p:to>
                                        <p:strVal val="visible"/>
                                      </p:to>
                                    </p:set>
                                    <p:animEffect transition="in" filter="dissolve">
                                      <p:cBhvr>
                                        <p:cTn id="16" dur="500"/>
                                        <p:tgtEl>
                                          <p:spTgt spid="28570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85706">
                                            <p:txEl>
                                              <p:pRg st="0" end="0"/>
                                            </p:txEl>
                                          </p:spTgt>
                                        </p:tgtEl>
                                        <p:attrNameLst>
                                          <p:attrName>style.visibility</p:attrName>
                                        </p:attrNameLst>
                                      </p:cBhvr>
                                      <p:to>
                                        <p:strVal val="visible"/>
                                      </p:to>
                                    </p:set>
                                    <p:animEffect transition="in" filter="checkerboard(across)">
                                      <p:cBhvr>
                                        <p:cTn id="21" dur="500"/>
                                        <p:tgtEl>
                                          <p:spTgt spid="28570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5706">
                                            <p:txEl>
                                              <p:pRg st="1" end="1"/>
                                            </p:txEl>
                                          </p:spTgt>
                                        </p:tgtEl>
                                        <p:attrNameLst>
                                          <p:attrName>style.visibility</p:attrName>
                                        </p:attrNameLst>
                                      </p:cBhvr>
                                      <p:to>
                                        <p:strVal val="visible"/>
                                      </p:to>
                                    </p:set>
                                    <p:animEffect transition="in" filter="checkerboard(across)">
                                      <p:cBhvr>
                                        <p:cTn id="26" dur="500"/>
                                        <p:tgtEl>
                                          <p:spTgt spid="2857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advAuto="0"/>
      <p:bldP spid="285706"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Get up to speed</a:t>
            </a:r>
          </a:p>
        </p:txBody>
      </p:sp>
      <p:sp>
        <p:nvSpPr>
          <p:cNvPr id="135170" name="Rectangle 2"/>
          <p:cNvSpPr>
            <a:spLocks noGrp="1" noChangeArrowheads="1"/>
          </p:cNvSpPr>
          <p:nvPr>
            <p:ph type="title"/>
          </p:nvPr>
        </p:nvSpPr>
        <p:spPr>
          <a:xfrm>
            <a:off x="239713" y="63500"/>
            <a:ext cx="8904287" cy="614363"/>
          </a:xfrm>
        </p:spPr>
        <p:txBody>
          <a:bodyPr/>
          <a:lstStyle/>
          <a:p>
            <a:r>
              <a:rPr lang="en-US"/>
              <a:t>The </a:t>
            </a:r>
            <a:r>
              <a:rPr lang="en-US" b="1"/>
              <a:t>Convert</a:t>
            </a:r>
            <a:r>
              <a:rPr lang="en-US"/>
              <a:t> command for quick conversion</a:t>
            </a:r>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A way to save an older presentation in the new format is to apply the </a:t>
            </a:r>
            <a:r>
              <a:rPr lang="en-US" sz="2000" b="1"/>
              <a:t>Convert</a:t>
            </a:r>
            <a:r>
              <a:rPr lang="en-US" sz="2000"/>
              <a:t> command in PowerPoint 2007. </a:t>
            </a:r>
          </a:p>
          <a:p>
            <a:pPr>
              <a:spcBef>
                <a:spcPct val="20000"/>
              </a:spcBef>
              <a:spcAft>
                <a:spcPct val="75000"/>
              </a:spcAft>
            </a:pPr>
            <a:endParaRPr lang="en-US" sz="2000"/>
          </a:p>
        </p:txBody>
      </p:sp>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8" name="Rectangle 10"/>
          <p:cNvSpPr>
            <a:spLocks noChangeArrowheads="1"/>
          </p:cNvSpPr>
          <p:nvPr/>
        </p:nvSpPr>
        <p:spPr bwMode="auto">
          <a:xfrm>
            <a:off x="277813" y="3994150"/>
            <a:ext cx="5926137" cy="1306513"/>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 effect is that PowerPoint does an “in place” replacement of the old presentation file, converting it to the new format. The file then no longer exists in the old format.</a:t>
            </a:r>
          </a:p>
        </p:txBody>
      </p:sp>
      <p:pic>
        <p:nvPicPr>
          <p:cNvPr id="135179" name="Picture 11" descr="The Convert command"/>
          <p:cNvPicPr>
            <a:picLocks noChangeAspect="1" noChangeArrowheads="1"/>
          </p:cNvPicPr>
          <p:nvPr>
            <p:ph sz="half" idx="1"/>
          </p:nvPr>
        </p:nvPicPr>
        <p:blipFill>
          <a:blip r:embed="rId3"/>
          <a:srcRect/>
          <a:stretch>
            <a:fillRect/>
          </a:stretch>
        </p:blipFill>
        <p:spPr>
          <a:xfrm>
            <a:off x="350838" y="949325"/>
            <a:ext cx="5651500" cy="2849563"/>
          </a:xfrm>
          <a:noFill/>
          <a:ln/>
        </p:spPr>
      </p:pic>
      <p:sp>
        <p:nvSpPr>
          <p:cNvPr id="9" name="Date Placeholder 8"/>
          <p:cNvSpPr>
            <a:spLocks noGrp="1"/>
          </p:cNvSpPr>
          <p:nvPr>
            <p:ph type="dt" sz="half" idx="10"/>
          </p:nvPr>
        </p:nvSpPr>
        <p:spPr/>
        <p:txBody>
          <a:bodyPr/>
          <a:lstStyle/>
          <a:p>
            <a:fld id="{E676B471-361B-4B14-86F7-3DFDAD78DC14}"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29B7AAC0-C7DB-4934-A0EA-EB5A06073D39}" type="slidenum">
              <a:rPr lang="en-US" smtClean="0"/>
              <a:pPr/>
              <a:t>77</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slide(fromTop)">
                                      <p:cBhvr>
                                        <p:cTn id="7" dur="500"/>
                                        <p:tgtEl>
                                          <p:spTgt spid="1351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slide(fromTop)">
                                      <p:cBhvr>
                                        <p:cTn id="12" dur="500"/>
                                        <p:tgtEl>
                                          <p:spTgt spid="13517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5178">
                                            <p:txEl>
                                              <p:pRg st="0" end="0"/>
                                            </p:txEl>
                                          </p:spTgt>
                                        </p:tgtEl>
                                        <p:attrNameLst>
                                          <p:attrName>style.visibility</p:attrName>
                                        </p:attrNameLst>
                                      </p:cBhvr>
                                      <p:to>
                                        <p:strVal val="visible"/>
                                      </p:to>
                                    </p:set>
                                    <p:animEffect transition="in" filter="slide(fromLeft)">
                                      <p:cBhvr>
                                        <p:cTn id="17" dur="500"/>
                                        <p:tgtEl>
                                          <p:spTgt spid="1351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utoUpdateAnimBg="0"/>
      <p:bldP spid="135178"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Get up to speed</a:t>
            </a:r>
          </a:p>
        </p:txBody>
      </p:sp>
      <p:sp>
        <p:nvSpPr>
          <p:cNvPr id="287746" name="Rectangle 2"/>
          <p:cNvSpPr>
            <a:spLocks noGrp="1" noChangeArrowheads="1"/>
          </p:cNvSpPr>
          <p:nvPr>
            <p:ph type="title"/>
          </p:nvPr>
        </p:nvSpPr>
        <p:spPr>
          <a:xfrm>
            <a:off x="239713" y="63500"/>
            <a:ext cx="8904287" cy="614363"/>
          </a:xfrm>
        </p:spPr>
        <p:txBody>
          <a:bodyPr/>
          <a:lstStyle/>
          <a:p>
            <a:r>
              <a:rPr lang="en-US"/>
              <a:t>The </a:t>
            </a:r>
            <a:r>
              <a:rPr lang="en-US" b="1"/>
              <a:t>Convert</a:t>
            </a:r>
            <a:r>
              <a:rPr lang="en-US"/>
              <a:t> command for quick conversion</a:t>
            </a:r>
          </a:p>
        </p:txBody>
      </p:sp>
      <p:sp>
        <p:nvSpPr>
          <p:cNvPr id="287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a:t>To use the command, you open the presentation, and then click the </a:t>
            </a:r>
            <a:r>
              <a:rPr lang="en-US" sz="2000" b="1"/>
              <a:t>Microsoft Office Button</a:t>
            </a:r>
            <a:r>
              <a:rPr lang="en-US" sz="2000"/>
              <a:t>.  </a:t>
            </a:r>
          </a:p>
          <a:p>
            <a:pPr>
              <a:spcBef>
                <a:spcPct val="20000"/>
              </a:spcBef>
              <a:spcAft>
                <a:spcPct val="75000"/>
              </a:spcAft>
            </a:pPr>
            <a:endParaRPr lang="en-US" sz="2000"/>
          </a:p>
        </p:txBody>
      </p:sp>
      <p:graphicFrame>
        <p:nvGraphicFramePr>
          <p:cNvPr id="287748" name="Object 4"/>
          <p:cNvGraphicFramePr>
            <a:graphicFrameLocks noChangeAspect="1"/>
          </p:cNvGraphicFramePr>
          <p:nvPr/>
        </p:nvGraphicFramePr>
        <p:xfrm>
          <a:off x="339725" y="4535488"/>
          <a:ext cx="269875" cy="303212"/>
        </p:xfrm>
        <a:graphic>
          <a:graphicData uri="http://schemas.openxmlformats.org/presentationml/2006/ole">
            <p:oleObj spid="_x0000_s287748" name="Visio" r:id="rId4" imgW="270231" imgH="303063" progId="Visio.Drawing.11">
              <p:embed/>
            </p:oleObj>
          </a:graphicData>
        </a:graphic>
      </p:graphicFrame>
      <p:graphicFrame>
        <p:nvGraphicFramePr>
          <p:cNvPr id="287749" name="Object 5"/>
          <p:cNvGraphicFramePr>
            <a:graphicFrameLocks noChangeAspect="1"/>
          </p:cNvGraphicFramePr>
          <p:nvPr/>
        </p:nvGraphicFramePr>
        <p:xfrm>
          <a:off x="339725" y="4983163"/>
          <a:ext cx="269875" cy="303212"/>
        </p:xfrm>
        <a:graphic>
          <a:graphicData uri="http://schemas.openxmlformats.org/presentationml/2006/ole">
            <p:oleObj spid="_x0000_s287749" name="Visio" r:id="rId5" imgW="270231" imgH="303063" progId="Visio.Drawing.11">
              <p:embed/>
            </p:oleObj>
          </a:graphicData>
        </a:graphic>
      </p:graphicFrame>
      <p:sp>
        <p:nvSpPr>
          <p:cNvPr id="287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7752" name="Rectangle 8"/>
          <p:cNvSpPr>
            <a:spLocks noChangeArrowheads="1"/>
          </p:cNvSpPr>
          <p:nvPr/>
        </p:nvSpPr>
        <p:spPr bwMode="auto">
          <a:xfrm>
            <a:off x="676275" y="4502150"/>
            <a:ext cx="5940425" cy="1549400"/>
          </a:xfrm>
          <a:prstGeom prst="rect">
            <a:avLst/>
          </a:prstGeom>
          <a:noFill/>
          <a:ln w="9525" algn="ctr">
            <a:noFill/>
            <a:miter lim="800000"/>
            <a:headEnd/>
            <a:tailEnd/>
          </a:ln>
          <a:effectLst/>
        </p:spPr>
        <p:txBody>
          <a:bodyPr>
            <a:spAutoFit/>
          </a:bodyPr>
          <a:lstStyle/>
          <a:p>
            <a:pPr>
              <a:spcBef>
                <a:spcPct val="20000"/>
              </a:spcBef>
              <a:spcAft>
                <a:spcPct val="45000"/>
              </a:spcAft>
            </a:pPr>
            <a:r>
              <a:rPr lang="en-US">
                <a:solidFill>
                  <a:srgbClr val="FFCC00"/>
                </a:solidFill>
              </a:rPr>
              <a:t>Click </a:t>
            </a:r>
            <a:r>
              <a:rPr lang="en-US" b="1">
                <a:solidFill>
                  <a:srgbClr val="FFCC00"/>
                </a:solidFill>
              </a:rPr>
              <a:t>Convert</a:t>
            </a:r>
            <a:r>
              <a:rPr lang="en-US">
                <a:solidFill>
                  <a:srgbClr val="FFCC00"/>
                </a:solidFill>
              </a:rPr>
              <a:t> to save it in the new file format.</a:t>
            </a:r>
          </a:p>
          <a:p>
            <a:pPr>
              <a:spcBef>
                <a:spcPct val="20000"/>
              </a:spcBef>
              <a:spcAft>
                <a:spcPct val="45000"/>
              </a:spcAft>
            </a:pPr>
            <a:r>
              <a:rPr lang="en-US">
                <a:solidFill>
                  <a:srgbClr val="FFCC00"/>
                </a:solidFill>
              </a:rPr>
              <a:t>A message appears explaining what the </a:t>
            </a:r>
            <a:r>
              <a:rPr lang="en-US" b="1">
                <a:solidFill>
                  <a:srgbClr val="FFCC00"/>
                </a:solidFill>
              </a:rPr>
              <a:t>Convert</a:t>
            </a:r>
            <a:r>
              <a:rPr lang="en-US">
                <a:solidFill>
                  <a:srgbClr val="FFCC00"/>
                </a:solidFill>
              </a:rPr>
              <a:t> command will do. Click </a:t>
            </a:r>
            <a:r>
              <a:rPr lang="en-US" b="1">
                <a:solidFill>
                  <a:srgbClr val="FFCC00"/>
                </a:solidFill>
              </a:rPr>
              <a:t>OK</a:t>
            </a:r>
            <a:r>
              <a:rPr lang="en-US">
                <a:solidFill>
                  <a:srgbClr val="FFCC00"/>
                </a:solidFill>
              </a:rPr>
              <a:t> to complete the command. </a:t>
            </a:r>
            <a:endParaRPr lang="en-US" b="1">
              <a:solidFill>
                <a:srgbClr val="FFCC00"/>
              </a:solidFill>
            </a:endParaRPr>
          </a:p>
          <a:p>
            <a:pPr>
              <a:spcBef>
                <a:spcPct val="20000"/>
              </a:spcBef>
              <a:spcAft>
                <a:spcPct val="45000"/>
              </a:spcAft>
            </a:pPr>
            <a:endParaRPr lang="en-US">
              <a:solidFill>
                <a:srgbClr val="FFCC00"/>
              </a:solidFill>
            </a:endParaRPr>
          </a:p>
        </p:txBody>
      </p:sp>
      <p:sp>
        <p:nvSpPr>
          <p:cNvPr id="287753"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Then:</a:t>
            </a:r>
          </a:p>
        </p:txBody>
      </p:sp>
      <p:pic>
        <p:nvPicPr>
          <p:cNvPr id="287754" name="Picture 10" descr="The Convert command"/>
          <p:cNvPicPr>
            <a:picLocks noChangeAspect="1" noChangeArrowheads="1"/>
          </p:cNvPicPr>
          <p:nvPr>
            <p:ph sz="half" idx="1"/>
          </p:nvPr>
        </p:nvPicPr>
        <p:blipFill>
          <a:blip r:embed="rId6"/>
          <a:srcRect/>
          <a:stretch>
            <a:fillRect/>
          </a:stretch>
        </p:blipFill>
        <p:spPr>
          <a:xfrm>
            <a:off x="350838" y="949325"/>
            <a:ext cx="5651500" cy="2849563"/>
          </a:xfrm>
          <a:noFill/>
          <a:ln/>
        </p:spPr>
      </p:pic>
      <p:sp>
        <p:nvSpPr>
          <p:cNvPr id="12" name="Date Placeholder 11"/>
          <p:cNvSpPr>
            <a:spLocks noGrp="1"/>
          </p:cNvSpPr>
          <p:nvPr>
            <p:ph type="dt" sz="half" idx="10"/>
          </p:nvPr>
        </p:nvSpPr>
        <p:spPr/>
        <p:txBody>
          <a:bodyPr/>
          <a:lstStyle/>
          <a:p>
            <a:fld id="{9D970A70-4713-440C-9158-54AA38EDBBC7}" type="datetime3">
              <a:rPr lang="en-US" smtClean="0"/>
              <a:t>2 November 2007</a:t>
            </a:fld>
            <a:endParaRPr lang="en-US"/>
          </a:p>
        </p:txBody>
      </p:sp>
      <p:sp>
        <p:nvSpPr>
          <p:cNvPr id="13" name="Slide Number Placeholder 12"/>
          <p:cNvSpPr>
            <a:spLocks noGrp="1"/>
          </p:cNvSpPr>
          <p:nvPr>
            <p:ph type="sldNum" sz="quarter" idx="12"/>
          </p:nvPr>
        </p:nvSpPr>
        <p:spPr/>
        <p:txBody>
          <a:bodyPr/>
          <a:lstStyle/>
          <a:p>
            <a:fld id="{29B7AAC0-C7DB-4934-A0EA-EB5A06073D39}" type="slidenum">
              <a:rPr lang="en-US" smtClean="0"/>
              <a:pPr/>
              <a:t>78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7747"/>
                                        </p:tgtEl>
                                        <p:attrNameLst>
                                          <p:attrName>style.visibility</p:attrName>
                                        </p:attrNameLst>
                                      </p:cBhvr>
                                      <p:to>
                                        <p:strVal val="visible"/>
                                      </p:to>
                                    </p:set>
                                    <p:animEffect transition="in" filter="slide(fromTop)">
                                      <p:cBhvr>
                                        <p:cTn id="7" dur="500"/>
                                        <p:tgtEl>
                                          <p:spTgt spid="2877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7753">
                                            <p:txEl>
                                              <p:pRg st="0" end="0"/>
                                            </p:txEl>
                                          </p:spTgt>
                                        </p:tgtEl>
                                        <p:attrNameLst>
                                          <p:attrName>style.visibility</p:attrName>
                                        </p:attrNameLst>
                                      </p:cBhvr>
                                      <p:to>
                                        <p:strVal val="visible"/>
                                      </p:to>
                                    </p:set>
                                    <p:animEffect transition="in" filter="slide(fromLeft)">
                                      <p:cBhvr>
                                        <p:cTn id="12" dur="500"/>
                                        <p:tgtEl>
                                          <p:spTgt spid="2877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7748"/>
                                        </p:tgtEl>
                                        <p:attrNameLst>
                                          <p:attrName>style.visibility</p:attrName>
                                        </p:attrNameLst>
                                      </p:cBhvr>
                                      <p:to>
                                        <p:strVal val="visible"/>
                                      </p:to>
                                    </p:set>
                                    <p:animEffect transition="in" filter="dissolve">
                                      <p:cBhvr>
                                        <p:cTn id="17" dur="500"/>
                                        <p:tgtEl>
                                          <p:spTgt spid="287748"/>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87749"/>
                                        </p:tgtEl>
                                        <p:attrNameLst>
                                          <p:attrName>style.visibility</p:attrName>
                                        </p:attrNameLst>
                                      </p:cBhvr>
                                      <p:to>
                                        <p:strVal val="visible"/>
                                      </p:to>
                                    </p:set>
                                    <p:animEffect transition="in" filter="dissolve">
                                      <p:cBhvr>
                                        <p:cTn id="21" dur="500"/>
                                        <p:tgtEl>
                                          <p:spTgt spid="28774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87752">
                                            <p:txEl>
                                              <p:pRg st="0" end="0"/>
                                            </p:txEl>
                                          </p:spTgt>
                                        </p:tgtEl>
                                        <p:attrNameLst>
                                          <p:attrName>style.visibility</p:attrName>
                                        </p:attrNameLst>
                                      </p:cBhvr>
                                      <p:to>
                                        <p:strVal val="visible"/>
                                      </p:to>
                                    </p:set>
                                    <p:animEffect transition="in" filter="checkerboard(across)">
                                      <p:cBhvr>
                                        <p:cTn id="26" dur="500"/>
                                        <p:tgtEl>
                                          <p:spTgt spid="28775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87752">
                                            <p:txEl>
                                              <p:pRg st="1" end="1"/>
                                            </p:txEl>
                                          </p:spTgt>
                                        </p:tgtEl>
                                        <p:attrNameLst>
                                          <p:attrName>style.visibility</p:attrName>
                                        </p:attrNameLst>
                                      </p:cBhvr>
                                      <p:to>
                                        <p:strVal val="visible"/>
                                      </p:to>
                                    </p:set>
                                    <p:animEffect transition="in" filter="checkerboard(across)">
                                      <p:cBhvr>
                                        <p:cTn id="31" dur="500"/>
                                        <p:tgtEl>
                                          <p:spTgt spid="2877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autoUpdateAnimBg="0"/>
      <p:bldP spid="287752" grpId="0" build="p" autoUpdateAnimBg="0"/>
      <p:bldP spid="28775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59746" name="Rectangle 2"/>
          <p:cNvSpPr>
            <a:spLocks noGrp="1" noChangeArrowheads="1"/>
          </p:cNvSpPr>
          <p:nvPr>
            <p:ph type="title"/>
          </p:nvPr>
        </p:nvSpPr>
        <p:spPr/>
        <p:txBody>
          <a:bodyPr/>
          <a:lstStyle/>
          <a:p>
            <a:r>
              <a:rPr lang="en-US"/>
              <a:t>Test 3, question 1</a:t>
            </a:r>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a:t>Which of these benefits does the new file format provide? (Pick one answer.)</a:t>
            </a:r>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Increased information security. </a:t>
            </a:r>
          </a:p>
          <a:p>
            <a:pPr marL="401638" indent="-401638">
              <a:spcBef>
                <a:spcPct val="20000"/>
              </a:spcBef>
              <a:spcAft>
                <a:spcPct val="75000"/>
              </a:spcAft>
              <a:buFontTx/>
              <a:buAutoNum type="arabicPeriod"/>
            </a:pPr>
            <a:r>
              <a:rPr lang="en-US" sz="2000"/>
              <a:t>Decreased file size and improved damaged-file recovery. </a:t>
            </a:r>
          </a:p>
          <a:p>
            <a:pPr marL="401638" indent="-401638">
              <a:spcBef>
                <a:spcPct val="20000"/>
              </a:spcBef>
              <a:spcAft>
                <a:spcPct val="75000"/>
              </a:spcAft>
              <a:buFontTx/>
              <a:buAutoNum type="arabicPeriod"/>
            </a:pPr>
            <a:r>
              <a:rPr lang="en-US" sz="2000"/>
              <a:t>Easier integration. </a:t>
            </a:r>
          </a:p>
          <a:p>
            <a:pPr marL="401638" indent="-401638">
              <a:spcBef>
                <a:spcPct val="20000"/>
              </a:spcBef>
              <a:spcAft>
                <a:spcPct val="75000"/>
              </a:spcAft>
              <a:buFontTx/>
              <a:buAutoNum type="arabicPeriod"/>
            </a:pPr>
            <a:r>
              <a:rPr lang="en-US" sz="2000"/>
              <a:t>All of the above. </a:t>
            </a:r>
          </a:p>
        </p:txBody>
      </p:sp>
      <p:sp>
        <p:nvSpPr>
          <p:cNvPr id="7" name="Date Placeholder 6"/>
          <p:cNvSpPr>
            <a:spLocks noGrp="1"/>
          </p:cNvSpPr>
          <p:nvPr>
            <p:ph type="dt" sz="half" idx="10"/>
          </p:nvPr>
        </p:nvSpPr>
        <p:spPr/>
        <p:txBody>
          <a:bodyPr/>
          <a:lstStyle/>
          <a:p>
            <a:fld id="{551E2AA1-9617-4008-BAF0-70B21A3D4C45}"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79</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59748">
                                            <p:txEl>
                                              <p:pRg st="3" end="3"/>
                                            </p:txEl>
                                          </p:spTgt>
                                        </p:tgtEl>
                                        <p:attrNameLst>
                                          <p:attrName>style.visibility</p:attrName>
                                        </p:attrNameLst>
                                      </p:cBhvr>
                                      <p:to>
                                        <p:strVal val="visible"/>
                                      </p:to>
                                    </p:set>
                                    <p:animEffect transition="in" filter="slide(fromLeft)">
                                      <p:cBhvr>
                                        <p:cTn id="27" dur="500"/>
                                        <p:tgtEl>
                                          <p:spTgt spid="159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4082" name="Rectangle 2"/>
          <p:cNvSpPr>
            <a:spLocks noGrp="1" noChangeArrowheads="1"/>
          </p:cNvSpPr>
          <p:nvPr>
            <p:ph type="title"/>
          </p:nvPr>
        </p:nvSpPr>
        <p:spPr/>
        <p:txBody>
          <a:bodyPr/>
          <a:lstStyle/>
          <a:p>
            <a:r>
              <a:rPr lang="en-US"/>
              <a:t>The Ribbon</a:t>
            </a:r>
          </a:p>
        </p:txBody>
      </p:sp>
      <p:sp>
        <p:nvSpPr>
          <p:cNvPr id="17408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Why revamp the old command system? </a:t>
            </a:r>
          </a:p>
          <a:p>
            <a:pPr>
              <a:spcBef>
                <a:spcPct val="20000"/>
              </a:spcBef>
              <a:spcAft>
                <a:spcPct val="75000"/>
              </a:spcAft>
            </a:pPr>
            <a:r>
              <a:rPr lang="en-US" sz="2000"/>
              <a:t>Because the new system better supports how you work in PowerPoint. </a:t>
            </a:r>
          </a:p>
        </p:txBody>
      </p:sp>
      <p:sp>
        <p:nvSpPr>
          <p:cNvPr id="1740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4086" name="Rectangle 6"/>
          <p:cNvSpPr>
            <a:spLocks noChangeArrowheads="1"/>
          </p:cNvSpPr>
          <p:nvPr/>
        </p:nvSpPr>
        <p:spPr bwMode="auto">
          <a:xfrm>
            <a:off x="277813" y="3994150"/>
            <a:ext cx="5864225" cy="1804988"/>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Research shows that people favor certain commands and tend to use them over and over. </a:t>
            </a:r>
          </a:p>
          <a:p>
            <a:pPr>
              <a:spcBef>
                <a:spcPct val="20000"/>
              </a:spcBef>
              <a:spcAft>
                <a:spcPct val="75000"/>
              </a:spcAft>
            </a:pPr>
            <a:r>
              <a:rPr lang="en-US">
                <a:solidFill>
                  <a:srgbClr val="FFCC00"/>
                </a:solidFill>
              </a:rPr>
              <a:t>So now those commands are the most prominent and visible—you don’t have to hunt for them on menus or toolbars that aren’t displayed. </a:t>
            </a:r>
          </a:p>
        </p:txBody>
      </p:sp>
      <p:pic>
        <p:nvPicPr>
          <p:cNvPr id="174088" name="Picture 8" descr="Paste command on the Home tab of the Ribbon"/>
          <p:cNvPicPr>
            <a:picLocks noChangeAspect="1" noChangeArrowheads="1"/>
          </p:cNvPicPr>
          <p:nvPr>
            <p:ph idx="1"/>
          </p:nvPr>
        </p:nvPicPr>
        <p:blipFill>
          <a:blip r:embed="rId3"/>
          <a:srcRect/>
          <a:stretch>
            <a:fillRect/>
          </a:stretch>
        </p:blipFill>
        <p:spPr>
          <a:xfrm>
            <a:off x="350838" y="939800"/>
            <a:ext cx="5651500" cy="2849563"/>
          </a:xfrm>
          <a:noFill/>
          <a:ln/>
        </p:spPr>
      </p:pic>
      <p:sp>
        <p:nvSpPr>
          <p:cNvPr id="9" name="Date Placeholder 8"/>
          <p:cNvSpPr>
            <a:spLocks noGrp="1"/>
          </p:cNvSpPr>
          <p:nvPr>
            <p:ph type="dt" sz="half" idx="10"/>
          </p:nvPr>
        </p:nvSpPr>
        <p:spPr/>
        <p:txBody>
          <a:bodyPr/>
          <a:lstStyle/>
          <a:p>
            <a:fld id="{16E3D3FD-2434-4554-B222-AF9525B5BCC6}"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AB36A5B-2067-4DA2-9081-D03D6CDF0851}" type="slidenum">
              <a:rPr lang="en-US" smtClean="0"/>
              <a:pPr/>
              <a:t>8</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4088"/>
                                        </p:tgtEl>
                                        <p:attrNameLst>
                                          <p:attrName>style.visibility</p:attrName>
                                        </p:attrNameLst>
                                      </p:cBhvr>
                                      <p:to>
                                        <p:strVal val="visible"/>
                                      </p:to>
                                    </p:set>
                                    <p:animEffect transition="in" filter="slide(fromTop)">
                                      <p:cBhvr>
                                        <p:cTn id="7" dur="500"/>
                                        <p:tgtEl>
                                          <p:spTgt spid="1740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083">
                                            <p:txEl>
                                              <p:pRg st="0" end="0"/>
                                            </p:txEl>
                                          </p:spTgt>
                                        </p:tgtEl>
                                        <p:attrNameLst>
                                          <p:attrName>style.visibility</p:attrName>
                                        </p:attrNameLst>
                                      </p:cBhvr>
                                      <p:to>
                                        <p:strVal val="visible"/>
                                      </p:to>
                                    </p:set>
                                    <p:animEffect transition="in" filter="slide(fromTop)">
                                      <p:cBhvr>
                                        <p:cTn id="12" dur="500"/>
                                        <p:tgtEl>
                                          <p:spTgt spid="17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74083">
                                            <p:txEl>
                                              <p:pRg st="1" end="1"/>
                                            </p:txEl>
                                          </p:spTgt>
                                        </p:tgtEl>
                                        <p:attrNameLst>
                                          <p:attrName>style.visibility</p:attrName>
                                        </p:attrNameLst>
                                      </p:cBhvr>
                                      <p:to>
                                        <p:strVal val="visible"/>
                                      </p:to>
                                    </p:set>
                                    <p:animEffect transition="in" filter="slide(fromTop)">
                                      <p:cBhvr>
                                        <p:cTn id="17" dur="500"/>
                                        <p:tgtEl>
                                          <p:spTgt spid="1740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4086">
                                            <p:txEl>
                                              <p:pRg st="0" end="0"/>
                                            </p:txEl>
                                          </p:spTgt>
                                        </p:tgtEl>
                                        <p:attrNameLst>
                                          <p:attrName>style.visibility</p:attrName>
                                        </p:attrNameLst>
                                      </p:cBhvr>
                                      <p:to>
                                        <p:strVal val="visible"/>
                                      </p:to>
                                    </p:set>
                                    <p:animEffect transition="in" filter="slide(fromLeft)">
                                      <p:cBhvr>
                                        <p:cTn id="22" dur="500"/>
                                        <p:tgtEl>
                                          <p:spTgt spid="1740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74086">
                                            <p:txEl>
                                              <p:pRg st="1" end="1"/>
                                            </p:txEl>
                                          </p:spTgt>
                                        </p:tgtEl>
                                        <p:attrNameLst>
                                          <p:attrName>style.visibility</p:attrName>
                                        </p:attrNameLst>
                                      </p:cBhvr>
                                      <p:to>
                                        <p:strVal val="visible"/>
                                      </p:to>
                                    </p:set>
                                    <p:animEffect transition="in" filter="slide(fromLeft)">
                                      <p:cBhvr>
                                        <p:cTn id="27" dur="500"/>
                                        <p:tgtEl>
                                          <p:spTgt spid="1740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6"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1794" name="Rectangle 2"/>
          <p:cNvSpPr>
            <a:spLocks noGrp="1" noChangeArrowheads="1"/>
          </p:cNvSpPr>
          <p:nvPr>
            <p:ph type="title"/>
          </p:nvPr>
        </p:nvSpPr>
        <p:spPr/>
        <p:txBody>
          <a:bodyPr/>
          <a:lstStyle/>
          <a:p>
            <a:r>
              <a:rPr lang="en-US"/>
              <a:t>Test 3, question 1: Answer</a:t>
            </a:r>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All of the above. </a:t>
            </a:r>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These constitute the chief benefits of the new PowerPoint file format. </a:t>
            </a:r>
          </a:p>
        </p:txBody>
      </p:sp>
      <p:sp>
        <p:nvSpPr>
          <p:cNvPr id="7" name="Date Placeholder 6"/>
          <p:cNvSpPr>
            <a:spLocks noGrp="1"/>
          </p:cNvSpPr>
          <p:nvPr>
            <p:ph type="dt" sz="half" idx="10"/>
          </p:nvPr>
        </p:nvSpPr>
        <p:spPr/>
        <p:txBody>
          <a:bodyPr/>
          <a:lstStyle/>
          <a:p>
            <a:fld id="{5C762155-1390-49F2-B4C7-8F16E7255D4C}"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80</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3842" name="Rectangle 2"/>
          <p:cNvSpPr>
            <a:spLocks noGrp="1" noChangeArrowheads="1"/>
          </p:cNvSpPr>
          <p:nvPr>
            <p:ph type="title"/>
          </p:nvPr>
        </p:nvSpPr>
        <p:spPr/>
        <p:txBody>
          <a:bodyPr/>
          <a:lstStyle/>
          <a:p>
            <a:r>
              <a:rPr lang="en-US"/>
              <a:t>Test 3, question 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You’ve saved a PowerPoint 2007 presentation in the new format, and you want it to be fully editable by a colleague who will work on it using PowerPoint 2003. What is the main thing your colleague needs in order to open and work on the presentation in its new format? (Pick one answer.)</a:t>
            </a:r>
          </a:p>
        </p:txBody>
      </p:sp>
      <p:sp>
        <p:nvSpPr>
          <p:cNvPr id="163844" name="Rectangle 4"/>
          <p:cNvSpPr>
            <a:spLocks noChangeArrowheads="1"/>
          </p:cNvSpPr>
          <p:nvPr/>
        </p:nvSpPr>
        <p:spPr bwMode="auto">
          <a:xfrm>
            <a:off x="242888" y="267970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Compatibility Checker. </a:t>
            </a:r>
          </a:p>
          <a:p>
            <a:pPr marL="401638" indent="-401638">
              <a:spcBef>
                <a:spcPct val="20000"/>
              </a:spcBef>
              <a:spcAft>
                <a:spcPct val="75000"/>
              </a:spcAft>
              <a:buFontTx/>
              <a:buAutoNum type="arabicPeriod"/>
            </a:pPr>
            <a:r>
              <a:rPr lang="en-US" sz="2000"/>
              <a:t>Compatibility Pack. </a:t>
            </a:r>
          </a:p>
          <a:p>
            <a:pPr marL="401638" indent="-401638">
              <a:spcBef>
                <a:spcPct val="20000"/>
              </a:spcBef>
              <a:spcAft>
                <a:spcPct val="75000"/>
              </a:spcAft>
              <a:buFontTx/>
              <a:buAutoNum type="arabicPeriod"/>
            </a:pPr>
            <a:r>
              <a:rPr lang="en-US" sz="2000"/>
              <a:t>The </a:t>
            </a:r>
            <a:r>
              <a:rPr lang="en-US" sz="2000" b="1"/>
              <a:t>Convert</a:t>
            </a:r>
            <a:r>
              <a:rPr lang="en-US" sz="2000"/>
              <a:t> command. </a:t>
            </a:r>
          </a:p>
        </p:txBody>
      </p:sp>
      <p:sp>
        <p:nvSpPr>
          <p:cNvPr id="7" name="Date Placeholder 6"/>
          <p:cNvSpPr>
            <a:spLocks noGrp="1"/>
          </p:cNvSpPr>
          <p:nvPr>
            <p:ph type="dt" sz="half" idx="10"/>
          </p:nvPr>
        </p:nvSpPr>
        <p:spPr/>
        <p:txBody>
          <a:bodyPr/>
          <a:lstStyle/>
          <a:p>
            <a:fld id="{686B9AFD-9D25-4F60-99A7-B3F78BDF7468}"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81</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5890" name="Rectangle 2"/>
          <p:cNvSpPr>
            <a:spLocks noGrp="1" noChangeArrowheads="1"/>
          </p:cNvSpPr>
          <p:nvPr>
            <p:ph type="title"/>
          </p:nvPr>
        </p:nvSpPr>
        <p:spPr/>
        <p:txBody>
          <a:bodyPr/>
          <a:lstStyle/>
          <a:p>
            <a:r>
              <a:rPr lang="en-US"/>
              <a:t>Test 3, question 2: Answer</a:t>
            </a:r>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Compatibility Pack. </a:t>
            </a:r>
          </a:p>
        </p:txBody>
      </p:sp>
      <p:sp>
        <p:nvSpPr>
          <p:cNvPr id="16589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One thing your colleague needs to install is the Microsoft Office Compatibility Pack for 2007 Office Word, Excel, and PowerPoint File Formats. PowerPoint will prompt your coworker to install the converter when he or she tries to open the file. Other requirements include eligible versions of the Microsoft Office system and Microsoft Windows, with the latest service packs and updates. </a:t>
            </a:r>
          </a:p>
        </p:txBody>
      </p:sp>
      <p:sp>
        <p:nvSpPr>
          <p:cNvPr id="7" name="Date Placeholder 6"/>
          <p:cNvSpPr>
            <a:spLocks noGrp="1"/>
          </p:cNvSpPr>
          <p:nvPr>
            <p:ph type="dt" sz="half" idx="10"/>
          </p:nvPr>
        </p:nvSpPr>
        <p:spPr/>
        <p:txBody>
          <a:bodyPr/>
          <a:lstStyle/>
          <a:p>
            <a:fld id="{844E6A65-684F-4F1E-81FE-27CEAF611232}"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82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7938" name="Rectangle 2"/>
          <p:cNvSpPr>
            <a:spLocks noGrp="1" noChangeArrowheads="1"/>
          </p:cNvSpPr>
          <p:nvPr>
            <p:ph type="title"/>
          </p:nvPr>
        </p:nvSpPr>
        <p:spPr/>
        <p:txBody>
          <a:bodyPr/>
          <a:lstStyle/>
          <a:p>
            <a:r>
              <a:rPr lang="en-US"/>
              <a:t>Test 3, question 3</a:t>
            </a:r>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en-US" b="1"/>
              <a:t>You go to open a PowerPoint file and you see these two filenames: Annual Report.ppt and Annual Report.pptx. Which one uses the new format for PowerPoint 2007? (Pick one answer.)</a:t>
            </a:r>
          </a:p>
        </p:txBody>
      </p:sp>
      <p:sp>
        <p:nvSpPr>
          <p:cNvPr id="16794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 Annual Report.pptx. </a:t>
            </a:r>
          </a:p>
          <a:p>
            <a:pPr marL="401638" indent="-401638">
              <a:spcBef>
                <a:spcPct val="20000"/>
              </a:spcBef>
              <a:spcAft>
                <a:spcPct val="75000"/>
              </a:spcAft>
              <a:buFontTx/>
              <a:buAutoNum type="arabicPeriod"/>
            </a:pPr>
            <a:r>
              <a:rPr lang="en-US" sz="2000"/>
              <a:t> Annual Report.ppt. </a:t>
            </a:r>
          </a:p>
        </p:txBody>
      </p:sp>
      <p:sp>
        <p:nvSpPr>
          <p:cNvPr id="7" name="Date Placeholder 6"/>
          <p:cNvSpPr>
            <a:spLocks noGrp="1"/>
          </p:cNvSpPr>
          <p:nvPr>
            <p:ph type="dt" sz="half" idx="10"/>
          </p:nvPr>
        </p:nvSpPr>
        <p:spPr/>
        <p:txBody>
          <a:bodyPr/>
          <a:lstStyle/>
          <a:p>
            <a:fld id="{884AB750-0AEE-46EE-A08A-C2F553FC9AD9}"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29B7AAC0-C7DB-4934-A0EA-EB5A06073D39}" type="slidenum">
              <a:rPr lang="en-US" smtClean="0"/>
              <a:pPr/>
              <a:t>83</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Get up to speed</a:t>
            </a:r>
          </a:p>
        </p:txBody>
      </p:sp>
      <p:sp>
        <p:nvSpPr>
          <p:cNvPr id="169986" name="Rectangle 2"/>
          <p:cNvSpPr>
            <a:spLocks noGrp="1" noChangeArrowheads="1"/>
          </p:cNvSpPr>
          <p:nvPr>
            <p:ph type="title"/>
          </p:nvPr>
        </p:nvSpPr>
        <p:spPr/>
        <p:txBody>
          <a:bodyPr/>
          <a:lstStyle/>
          <a:p>
            <a:r>
              <a:rPr lang="en-US"/>
              <a:t>Test 3, question 3: Answer</a:t>
            </a:r>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en-US"/>
              <a:t>Annual Report.pptx.</a:t>
            </a:r>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a:t>The x on the end tells you that this is a presentation that was saved using the new, XML-based format.</a:t>
            </a:r>
          </a:p>
        </p:txBody>
      </p:sp>
      <p:sp>
        <p:nvSpPr>
          <p:cNvPr id="7" name="Date Placeholder 6"/>
          <p:cNvSpPr>
            <a:spLocks noGrp="1"/>
          </p:cNvSpPr>
          <p:nvPr>
            <p:ph type="dt" sz="half" idx="10"/>
          </p:nvPr>
        </p:nvSpPr>
        <p:spPr/>
        <p:txBody>
          <a:bodyPr/>
          <a:lstStyle/>
          <a:p>
            <a:fld id="{DC6291D7-C94A-4C67-A1A6-030AA7AE6748}" type="datetime3">
              <a:rPr lang="en-US" smtClean="0"/>
              <a:t>2 November 2007</a:t>
            </a:fld>
            <a:endParaRPr lang="en-US"/>
          </a:p>
        </p:txBody>
      </p:sp>
      <p:sp>
        <p:nvSpPr>
          <p:cNvPr id="8" name="Slide Number Placeholder 7"/>
          <p:cNvSpPr>
            <a:spLocks noGrp="1"/>
          </p:cNvSpPr>
          <p:nvPr>
            <p:ph type="sldNum" sz="quarter" idx="12"/>
          </p:nvPr>
        </p:nvSpPr>
        <p:spPr/>
        <p:txBody>
          <a:bodyPr/>
          <a:lstStyle/>
          <a:p>
            <a:fld id="{4CDCE034-3A00-403F-A74F-D099EE8188B6}" type="slidenum">
              <a:rPr lang="en-US" smtClean="0"/>
              <a:pPr/>
              <a:t>84</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Get up to speed</a:t>
            </a:r>
          </a:p>
        </p:txBody>
      </p:sp>
      <p:sp>
        <p:nvSpPr>
          <p:cNvPr id="68610" name="Rectangle 2"/>
          <p:cNvSpPr>
            <a:spLocks noGrp="1" noChangeArrowheads="1"/>
          </p:cNvSpPr>
          <p:nvPr>
            <p:ph type="title"/>
          </p:nvPr>
        </p:nvSpPr>
        <p:spPr/>
        <p:txBody>
          <a:bodyPr/>
          <a:lstStyle/>
          <a:p>
            <a:r>
              <a:rPr lang="en-US"/>
              <a:t>Quick Reference Card</a:t>
            </a:r>
          </a:p>
        </p:txBody>
      </p:sp>
      <p:sp>
        <p:nvSpPr>
          <p:cNvPr id="68611" name="Rectangle 3"/>
          <p:cNvSpPr>
            <a:spLocks noGrp="1" noChangeArrowheads="1"/>
          </p:cNvSpPr>
          <p:nvPr>
            <p:ph type="body" sz="half" idx="2"/>
          </p:nvPr>
        </p:nvSpPr>
        <p:spPr>
          <a:xfrm>
            <a:off x="276225" y="882650"/>
            <a:ext cx="8297863" cy="2678113"/>
          </a:xfrm>
        </p:spPr>
        <p:txBody>
          <a:bodyPr/>
          <a:lstStyle/>
          <a:p>
            <a:pPr marL="0" indent="0">
              <a:spcAft>
                <a:spcPct val="75000"/>
              </a:spcAft>
            </a:pPr>
            <a:r>
              <a:rPr lang="en-US" sz="2400"/>
              <a:t>For a summary of the tasks covered in this course, view the </a:t>
            </a:r>
            <a:r>
              <a:rPr lang="en-US" sz="2400">
                <a:hlinkClick r:id="rId3"/>
              </a:rPr>
              <a:t>Quick Reference Card</a:t>
            </a:r>
            <a:r>
              <a:rPr lang="en-US" sz="2400"/>
              <a:t>.</a:t>
            </a:r>
          </a:p>
          <a:p>
            <a:pPr marL="0" indent="0">
              <a:spcAft>
                <a:spcPct val="75000"/>
              </a:spcAft>
            </a:pPr>
            <a:r>
              <a:rPr lang="en-US" sz="2400"/>
              <a:t> </a:t>
            </a:r>
            <a:endParaRPr lang="en-US" sz="2400" b="1">
              <a:solidFill>
                <a:srgbClr val="FF0000"/>
              </a:solidFill>
            </a:endParaRPr>
          </a:p>
          <a:p>
            <a:pPr marL="0" indent="0">
              <a:spcAft>
                <a:spcPct val="75000"/>
              </a:spcAft>
            </a:pPr>
            <a:endParaRPr lang="en-US" sz="2400"/>
          </a:p>
        </p:txBody>
      </p:sp>
      <p:sp>
        <p:nvSpPr>
          <p:cNvPr id="6" name="Date Placeholder 5"/>
          <p:cNvSpPr>
            <a:spLocks noGrp="1"/>
          </p:cNvSpPr>
          <p:nvPr>
            <p:ph type="dt" sz="half" idx="10"/>
          </p:nvPr>
        </p:nvSpPr>
        <p:spPr/>
        <p:txBody>
          <a:bodyPr/>
          <a:lstStyle/>
          <a:p>
            <a:fld id="{19A202C9-4DBA-4CF8-9D02-CC89C8D1645C}" type="datetime3">
              <a:rPr lang="en-US" smtClean="0"/>
              <a:t>2 November 2007</a:t>
            </a:fld>
            <a:endParaRPr lang="en-US"/>
          </a:p>
        </p:txBody>
      </p:sp>
      <p:sp>
        <p:nvSpPr>
          <p:cNvPr id="7" name="Slide Number Placeholder 6"/>
          <p:cNvSpPr>
            <a:spLocks noGrp="1"/>
          </p:cNvSpPr>
          <p:nvPr>
            <p:ph type="sldNum" sz="quarter" idx="12"/>
          </p:nvPr>
        </p:nvSpPr>
        <p:spPr/>
        <p:txBody>
          <a:bodyPr/>
          <a:lstStyle/>
          <a:p>
            <a:fld id="{29B7AAC0-C7DB-4934-A0EA-EB5A06073D39}" type="slidenum">
              <a:rPr lang="en-US" smtClean="0"/>
              <a:pPr/>
              <a:t>85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Top)">
                                      <p:cBhvr>
                                        <p:cTn id="7" dur="500"/>
                                        <p:tgtEl>
                                          <p:spTgt spid="68611">
                                            <p:txEl>
                                              <p:pRg st="0" end="0"/>
                                            </p:txEl>
                                          </p:spTgt>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Top)">
                                      <p:cBhvr>
                                        <p:cTn id="11"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a:t>USING THIS TEMPLATE</a:t>
            </a:r>
          </a:p>
        </p:txBody>
      </p:sp>
      <p:sp>
        <p:nvSpPr>
          <p:cNvPr id="86019" name="Rectangle 3"/>
          <p:cNvSpPr>
            <a:spLocks noGrp="1" noChangeArrowheads="1"/>
          </p:cNvSpPr>
          <p:nvPr>
            <p:ph type="subTitle" idx="1"/>
          </p:nvPr>
        </p:nvSpPr>
        <p:spPr/>
        <p:txBody>
          <a:bodyPr/>
          <a:lstStyle/>
          <a:p>
            <a:r>
              <a:rPr lang="en-US"/>
              <a:t>See the notes pane or view the full notes page (</a:t>
            </a:r>
            <a:r>
              <a:rPr lang="en-US" b="1"/>
              <a:t>View</a:t>
            </a:r>
            <a:r>
              <a:rPr lang="en-US"/>
              <a:t> tab) for detailed help on this template.</a:t>
            </a:r>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Get up to speed</a:t>
            </a:r>
          </a:p>
        </p:txBody>
      </p:sp>
      <p:sp>
        <p:nvSpPr>
          <p:cNvPr id="176130" name="Rectangle 2"/>
          <p:cNvSpPr>
            <a:spLocks noGrp="1" noChangeArrowheads="1"/>
          </p:cNvSpPr>
          <p:nvPr>
            <p:ph type="title"/>
          </p:nvPr>
        </p:nvSpPr>
        <p:spPr/>
        <p:txBody>
          <a:bodyPr/>
          <a:lstStyle/>
          <a:p>
            <a:r>
              <a:rPr lang="en-US"/>
              <a:t>The tabs: Devoted to the main tasks</a:t>
            </a:r>
            <a:endParaRPr lang="en-US">
              <a:solidFill>
                <a:srgbClr val="FF0000"/>
              </a:solidFill>
            </a:endParaRPr>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a:t>The Ribbon is made up of several </a:t>
            </a:r>
            <a:r>
              <a:rPr lang="en-US" sz="2000" b="1"/>
              <a:t>tabs</a:t>
            </a:r>
            <a:r>
              <a:rPr lang="en-US" sz="2000"/>
              <a:t>—the </a:t>
            </a:r>
            <a:r>
              <a:rPr lang="en-US" sz="2000" b="1"/>
              <a:t>Home</a:t>
            </a:r>
            <a:r>
              <a:rPr lang="en-US" sz="2000"/>
              <a:t> tab and others. </a:t>
            </a:r>
          </a:p>
        </p:txBody>
      </p:sp>
      <p:sp>
        <p:nvSpPr>
          <p:cNvPr id="176132" name="Rectangle 4"/>
          <p:cNvSpPr>
            <a:spLocks noChangeArrowheads="1"/>
          </p:cNvSpPr>
          <p:nvPr/>
        </p:nvSpPr>
        <p:spPr bwMode="auto">
          <a:xfrm>
            <a:off x="339725" y="4652963"/>
            <a:ext cx="5864225" cy="1201737"/>
          </a:xfrm>
          <a:prstGeom prst="rect">
            <a:avLst/>
          </a:prstGeom>
          <a:noFill/>
          <a:ln w="9525">
            <a:noFill/>
            <a:miter lim="800000"/>
            <a:headEnd/>
            <a:tailEnd/>
          </a:ln>
          <a:effectLst/>
        </p:spPr>
        <p:txBody>
          <a:bodyPr/>
          <a:lstStyle/>
          <a:p>
            <a:pPr>
              <a:spcBef>
                <a:spcPct val="20000"/>
              </a:spcBef>
              <a:spcAft>
                <a:spcPct val="75000"/>
              </a:spcAft>
            </a:pPr>
            <a:r>
              <a:rPr lang="en-US">
                <a:solidFill>
                  <a:srgbClr val="FFCC00"/>
                </a:solidFill>
              </a:rPr>
              <a:t>Other tabs include </a:t>
            </a:r>
            <a:r>
              <a:rPr lang="en-US" b="1">
                <a:solidFill>
                  <a:srgbClr val="FFCC00"/>
                </a:solidFill>
              </a:rPr>
              <a:t>Insert</a:t>
            </a:r>
            <a:r>
              <a:rPr lang="en-US">
                <a:solidFill>
                  <a:srgbClr val="FFCC00"/>
                </a:solidFill>
              </a:rPr>
              <a:t>, </a:t>
            </a:r>
            <a:r>
              <a:rPr lang="en-US" b="1">
                <a:solidFill>
                  <a:srgbClr val="FFCC00"/>
                </a:solidFill>
              </a:rPr>
              <a:t>Design</a:t>
            </a:r>
            <a:r>
              <a:rPr lang="en-US">
                <a:solidFill>
                  <a:srgbClr val="FFCC00"/>
                </a:solidFill>
              </a:rPr>
              <a:t>, </a:t>
            </a:r>
            <a:r>
              <a:rPr lang="en-US" b="1">
                <a:solidFill>
                  <a:srgbClr val="FFCC00"/>
                </a:solidFill>
              </a:rPr>
              <a:t>Animations</a:t>
            </a:r>
            <a:r>
              <a:rPr lang="en-US">
                <a:solidFill>
                  <a:srgbClr val="FFCC00"/>
                </a:solidFill>
              </a:rPr>
              <a:t>, </a:t>
            </a:r>
            <a:r>
              <a:rPr lang="en-US" b="1">
                <a:solidFill>
                  <a:srgbClr val="FFCC00"/>
                </a:solidFill>
              </a:rPr>
              <a:t>Slide Show</a:t>
            </a:r>
            <a:r>
              <a:rPr lang="en-US">
                <a:solidFill>
                  <a:srgbClr val="FFCC00"/>
                </a:solidFill>
              </a:rPr>
              <a:t>, </a:t>
            </a:r>
            <a:r>
              <a:rPr lang="en-US" b="1">
                <a:solidFill>
                  <a:srgbClr val="FFCC00"/>
                </a:solidFill>
              </a:rPr>
              <a:t>Review</a:t>
            </a:r>
            <a:r>
              <a:rPr lang="en-US">
                <a:solidFill>
                  <a:srgbClr val="FFCC00"/>
                </a:solidFill>
              </a:rPr>
              <a:t>, and </a:t>
            </a:r>
            <a:r>
              <a:rPr lang="en-US" b="1">
                <a:solidFill>
                  <a:srgbClr val="FFCC00"/>
                </a:solidFill>
              </a:rPr>
              <a:t>View</a:t>
            </a:r>
            <a:r>
              <a:rPr lang="en-US">
                <a:solidFill>
                  <a:srgbClr val="FFCC00"/>
                </a:solidFill>
              </a:rPr>
              <a:t>.</a:t>
            </a:r>
          </a:p>
          <a:p>
            <a:pPr>
              <a:spcBef>
                <a:spcPct val="20000"/>
              </a:spcBef>
              <a:spcAft>
                <a:spcPct val="75000"/>
              </a:spcAft>
            </a:pPr>
            <a:r>
              <a:rPr lang="en-US">
                <a:solidFill>
                  <a:srgbClr val="FFCC00"/>
                </a:solidFill>
              </a:rPr>
              <a:t>The animation introduces them. </a:t>
            </a:r>
          </a:p>
        </p:txBody>
      </p:sp>
      <p:sp>
        <p:nvSpPr>
          <p:cNvPr id="17613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6134" name="Rectangle 6"/>
          <p:cNvSpPr>
            <a:spLocks noChangeArrowheads="1"/>
          </p:cNvSpPr>
          <p:nvPr/>
        </p:nvSpPr>
        <p:spPr bwMode="auto">
          <a:xfrm>
            <a:off x="339725" y="4035425"/>
            <a:ext cx="5864225" cy="304800"/>
          </a:xfrm>
          <a:prstGeom prst="rect">
            <a:avLst/>
          </a:prstGeom>
          <a:noFill/>
          <a:ln w="9525" algn="ctr">
            <a:noFill/>
            <a:miter lim="800000"/>
            <a:headEnd/>
            <a:tailEnd/>
          </a:ln>
          <a:effec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9" name="Date Placeholder 8"/>
          <p:cNvSpPr>
            <a:spLocks noGrp="1"/>
          </p:cNvSpPr>
          <p:nvPr>
            <p:ph type="dt" sz="half" idx="10"/>
          </p:nvPr>
        </p:nvSpPr>
        <p:spPr/>
        <p:txBody>
          <a:bodyPr/>
          <a:lstStyle/>
          <a:p>
            <a:fld id="{96926D4B-58E5-454B-8FF0-B51AF660F06D}" type="datetime3">
              <a:rPr lang="en-US" smtClean="0"/>
              <a:t>2 November 2007</a:t>
            </a:fld>
            <a:endParaRPr lang="en-US"/>
          </a:p>
        </p:txBody>
      </p:sp>
      <p:sp>
        <p:nvSpPr>
          <p:cNvPr id="10" name="Slide Number Placeholder 9"/>
          <p:cNvSpPr>
            <a:spLocks noGrp="1"/>
          </p:cNvSpPr>
          <p:nvPr>
            <p:ph type="sldNum" sz="quarter" idx="12"/>
          </p:nvPr>
        </p:nvSpPr>
        <p:spPr/>
        <p:txBody>
          <a:bodyPr/>
          <a:lstStyle/>
          <a:p>
            <a:fld id="{5AB36A5B-2067-4DA2-9081-D03D6CDF0851}" type="slidenum">
              <a:rPr lang="en-US" smtClean="0"/>
              <a:pPr/>
              <a:t>9</a:t>
            </a:fld>
            <a:endParaRPr lang="en-US"/>
          </a:p>
        </p:txBody>
      </p:sp>
    </p:spTree>
    <p:controls>
      <p:control spid="176136" name="ShockwaveFlash1" r:id="rId2" imgW="5714286" imgH="2927682"/>
    </p:controls>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6132">
                                            <p:txEl>
                                              <p:pRg st="0" end="0"/>
                                            </p:txEl>
                                          </p:spTgt>
                                        </p:tgtEl>
                                        <p:attrNameLst>
                                          <p:attrName>style.visibility</p:attrName>
                                        </p:attrNameLst>
                                      </p:cBhvr>
                                      <p:to>
                                        <p:strVal val="visible"/>
                                      </p:to>
                                    </p:set>
                                    <p:animEffect transition="in" filter="slide(fromLeft)">
                                      <p:cBhvr>
                                        <p:cTn id="12" dur="500"/>
                                        <p:tgtEl>
                                          <p:spTgt spid="176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2">
                                            <p:txEl>
                                              <p:pRg st="1" end="1"/>
                                            </p:txEl>
                                          </p:spTgt>
                                        </p:tgtEl>
                                        <p:attrNameLst>
                                          <p:attrName>style.visibility</p:attrName>
                                        </p:attrNameLst>
                                      </p:cBhvr>
                                      <p:to>
                                        <p:strVal val="visible"/>
                                      </p:to>
                                    </p:set>
                                    <p:animEffect transition="in" filter="slide(fromLeft)">
                                      <p:cBhvr>
                                        <p:cTn id="17" dur="500"/>
                                        <p:tgtEl>
                                          <p:spTgt spid="1761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32" grpId="0" build="p" autoUpdateAnimBg="0"/>
    </p:bldLst>
  </p:timing>
</p:sld>
</file>

<file path=ppt/theme/theme1.xml><?xml version="1.0" encoding="utf-8"?>
<a:theme xmlns:a="http://schemas.openxmlformats.org/drawingml/2006/main" name="Training presentation- PowerPoint 2007—Get up to speed">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2007—Get up to speed</Template>
  <TotalTime>2</TotalTime>
  <Words>9069</Words>
  <Application>Microsoft Office PowerPoint</Application>
  <PresentationFormat>On-screen Show (4:3)</PresentationFormat>
  <Paragraphs>817</Paragraphs>
  <Slides>86</Slides>
  <Notes>86</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0" baseType="lpstr">
      <vt:lpstr>Arial</vt:lpstr>
      <vt:lpstr>Tahoma</vt:lpstr>
      <vt:lpstr>Training presentation- PowerPoint 2007—Get up to speed</vt:lpstr>
      <vt:lpstr>Microsoft Visio Drawing</vt:lpstr>
      <vt:lpstr>Microsoft® Office  PowerPoint® 2007 Training</vt:lpstr>
      <vt:lpstr>Course contents</vt:lpstr>
      <vt:lpstr>Overview: A hands-on introduction</vt:lpstr>
      <vt:lpstr>Course goals   </vt:lpstr>
      <vt:lpstr>Lesson 1</vt:lpstr>
      <vt:lpstr>Get your bearings—what’s changed and why</vt:lpstr>
      <vt:lpstr>The Ribbon</vt:lpstr>
      <vt:lpstr>The Ribbon</vt:lpstr>
      <vt:lpstr>The tabs: Devoted to the main tasks</vt:lpstr>
      <vt:lpstr>The tabs: Devoted to the main tasks</vt:lpstr>
      <vt:lpstr>Display the galleries</vt:lpstr>
      <vt:lpstr>Display the galleries</vt:lpstr>
      <vt:lpstr>Use advanced options</vt:lpstr>
      <vt:lpstr>Use advanced options</vt:lpstr>
      <vt:lpstr>The Quick Access Toolbar</vt:lpstr>
      <vt:lpstr>The Quick Access Toolbar</vt:lpstr>
      <vt:lpstr>Changing views</vt:lpstr>
      <vt:lpstr>Changing views</vt:lpstr>
      <vt:lpstr>Changing views</vt:lpstr>
      <vt:lpstr>Keyboard shortcuts</vt:lpstr>
      <vt:lpstr>Keyboard shortcuts</vt:lpstr>
      <vt:lpstr>Keyboard shortcuts</vt:lpstr>
      <vt:lpstr>Keyboard shortcuts </vt:lpstr>
      <vt:lpstr>Suggestions for practice</vt:lpstr>
      <vt:lpstr>Test 1, question 1</vt:lpstr>
      <vt:lpstr>Test 1, question 1: Answer</vt:lpstr>
      <vt:lpstr>Test 1, question 2</vt:lpstr>
      <vt:lpstr>Test 1, question 2: Answer</vt:lpstr>
      <vt:lpstr>Test 1, question 3</vt:lpstr>
      <vt:lpstr>Test 1, question 3: Answer</vt:lpstr>
      <vt:lpstr>Lesson 2</vt:lpstr>
      <vt:lpstr>Get to work in PowerPoint</vt:lpstr>
      <vt:lpstr>Start a new presentation</vt:lpstr>
      <vt:lpstr>Choose a theme</vt:lpstr>
      <vt:lpstr>Choose a theme</vt:lpstr>
      <vt:lpstr>Tailor the theme</vt:lpstr>
      <vt:lpstr>Tailor the theme</vt:lpstr>
      <vt:lpstr>Tailor the theme</vt:lpstr>
      <vt:lpstr>Add slides, pick layouts</vt:lpstr>
      <vt:lpstr>Add slides, pick layouts</vt:lpstr>
      <vt:lpstr>Add slides, pick layouts</vt:lpstr>
      <vt:lpstr>Insert a picture</vt:lpstr>
      <vt:lpstr>Insert a picture</vt:lpstr>
      <vt:lpstr>Insert a picture</vt:lpstr>
      <vt:lpstr>Insert a picture</vt:lpstr>
      <vt:lpstr>Insert a text box caption</vt:lpstr>
      <vt:lpstr>Insert an org chart</vt:lpstr>
      <vt:lpstr>Insert an org chart</vt:lpstr>
      <vt:lpstr>Insert an org chart</vt:lpstr>
      <vt:lpstr>Insert an org chart</vt:lpstr>
      <vt:lpstr>Apply a simple animation</vt:lpstr>
      <vt:lpstr>Set up the show, check spelling, review</vt:lpstr>
      <vt:lpstr>Set up the show, check spelling, review</vt:lpstr>
      <vt:lpstr>Print, distribute, and set program options</vt:lpstr>
      <vt:lpstr>Suggestions for practice</vt:lpstr>
      <vt:lpstr>Test 2, question 1</vt:lpstr>
      <vt:lpstr>Test 2, question 1: Answer</vt:lpstr>
      <vt:lpstr>Test 2, question 2</vt:lpstr>
      <vt:lpstr>Test 2, question 2: Answer</vt:lpstr>
      <vt:lpstr>Test 2, question 3</vt:lpstr>
      <vt:lpstr>Test 2, question 3: Answer</vt:lpstr>
      <vt:lpstr>Lesson 3</vt:lpstr>
      <vt:lpstr>A new file format</vt:lpstr>
      <vt:lpstr>Benefits of the new format</vt:lpstr>
      <vt:lpstr>What the new format looks like</vt:lpstr>
      <vt:lpstr>Opening a presentation in an earlier version</vt:lpstr>
      <vt:lpstr>Opening a presentation in an earlier version</vt:lpstr>
      <vt:lpstr>Opening a presentation in an earlier version</vt:lpstr>
      <vt:lpstr>Opening and saving existing presentations</vt:lpstr>
      <vt:lpstr>Opening and saving existing presentations</vt:lpstr>
      <vt:lpstr>Saving in the old format</vt:lpstr>
      <vt:lpstr>Saving in the old format</vt:lpstr>
      <vt:lpstr>Saving in the old format</vt:lpstr>
      <vt:lpstr>Automatic upgrades in older presentations</vt:lpstr>
      <vt:lpstr>Automatic upgrades in older presentations</vt:lpstr>
      <vt:lpstr>Automatic upgrades in older presentations</vt:lpstr>
      <vt:lpstr>The Convert command for quick conversion</vt:lpstr>
      <vt:lpstr>The Convert command for quick conversion</vt:lpstr>
      <vt:lpstr>Test 3, question 1</vt:lpstr>
      <vt:lpstr>Test 3, question 1: Answer</vt:lpstr>
      <vt:lpstr>Test 3, question 2</vt:lpstr>
      <vt:lpstr>Test 3, question 2: Answer</vt:lpstr>
      <vt:lpstr>Test 3, question 3</vt:lpstr>
      <vt:lpstr>Test 3, question 3: Answer</vt:lpstr>
      <vt:lpstr>Quick Reference Card</vt:lpstr>
      <vt:lpstr>USING THIS TEMPLATE</vt:lpstr>
    </vt:vector>
  </TitlesOfParts>
  <Manager/>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PowerPoint® 2007 Training</dc:title>
  <dc:subject/>
  <dc:creator>R. E. Bergquist</dc:creator>
  <cp:keywords/>
  <dc:description/>
  <cp:lastModifiedBy>R. E. Bergquist</cp:lastModifiedBy>
  <cp:revision>1</cp:revision>
  <dcterms:created xsi:type="dcterms:W3CDTF">2007-11-02T14:26:41Z</dcterms:created>
  <dcterms:modified xsi:type="dcterms:W3CDTF">2007-11-02T14:28:55Z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TC102036471033</vt:lpwstr>
  </property>
</Properties>
</file>