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53"/>
  </p:notesMasterIdLst>
  <p:sldIdLst>
    <p:sldId id="258" r:id="rId2"/>
    <p:sldId id="259" r:id="rId3"/>
    <p:sldId id="261" r:id="rId4"/>
    <p:sldId id="262" r:id="rId5"/>
    <p:sldId id="263" r:id="rId6"/>
    <p:sldId id="266" r:id="rId7"/>
    <p:sldId id="340" r:id="rId8"/>
    <p:sldId id="341" r:id="rId9"/>
    <p:sldId id="342" r:id="rId10"/>
    <p:sldId id="351" r:id="rId11"/>
    <p:sldId id="267" r:id="rId12"/>
    <p:sldId id="343" r:id="rId13"/>
    <p:sldId id="344" r:id="rId14"/>
    <p:sldId id="345" r:id="rId15"/>
    <p:sldId id="268" r:id="rId16"/>
    <p:sldId id="346" r:id="rId17"/>
    <p:sldId id="270" r:id="rId18"/>
    <p:sldId id="347" r:id="rId19"/>
    <p:sldId id="348" r:id="rId20"/>
    <p:sldId id="272" r:id="rId21"/>
    <p:sldId id="349" r:id="rId22"/>
    <p:sldId id="350" r:id="rId23"/>
    <p:sldId id="279" r:id="rId24"/>
    <p:sldId id="280" r:id="rId25"/>
    <p:sldId id="281" r:id="rId26"/>
    <p:sldId id="282" r:id="rId27"/>
    <p:sldId id="283" r:id="rId28"/>
    <p:sldId id="284" r:id="rId29"/>
    <p:sldId id="285" r:id="rId30"/>
    <p:sldId id="286" r:id="rId31"/>
    <p:sldId id="300" r:id="rId32"/>
    <p:sldId id="301" r:id="rId33"/>
    <p:sldId id="352" r:id="rId34"/>
    <p:sldId id="353" r:id="rId35"/>
    <p:sldId id="354" r:id="rId36"/>
    <p:sldId id="302" r:id="rId37"/>
    <p:sldId id="355" r:id="rId38"/>
    <p:sldId id="356" r:id="rId39"/>
    <p:sldId id="304" r:id="rId40"/>
    <p:sldId id="362" r:id="rId41"/>
    <p:sldId id="363" r:id="rId42"/>
    <p:sldId id="358" r:id="rId43"/>
    <p:sldId id="306" r:id="rId44"/>
    <p:sldId id="361" r:id="rId45"/>
    <p:sldId id="313" r:id="rId46"/>
    <p:sldId id="314" r:id="rId47"/>
    <p:sldId id="315" r:id="rId48"/>
    <p:sldId id="316" r:id="rId49"/>
    <p:sldId id="317" r:id="rId50"/>
    <p:sldId id="289" r:id="rId51"/>
    <p:sldId id="298" r:id="rId52"/>
  </p:sldIdLst>
  <p:sldSz cx="9144000" cy="6858000" type="screen4x3"/>
  <p:notesSz cx="6858000" cy="9144000"/>
  <p:defaultTextStyle>
    <a:defPPr>
      <a:defRPr lang="en-US"/>
    </a:defPPr>
    <a:lvl1pPr algn="l" rtl="0" fontAlgn="base">
      <a:spcBef>
        <a:spcPct val="20000"/>
      </a:spcBef>
      <a:spcAft>
        <a:spcPct val="75000"/>
      </a:spcAft>
      <a:defRPr sz="2000" kern="1200">
        <a:solidFill>
          <a:schemeClr val="tx1"/>
        </a:solidFill>
        <a:latin typeface="Arial" charset="0"/>
        <a:ea typeface="+mn-ea"/>
        <a:cs typeface="+mn-cs"/>
      </a:defRPr>
    </a:lvl1pPr>
    <a:lvl2pPr marL="457200" algn="l" rtl="0" fontAlgn="base">
      <a:spcBef>
        <a:spcPct val="20000"/>
      </a:spcBef>
      <a:spcAft>
        <a:spcPct val="75000"/>
      </a:spcAft>
      <a:defRPr sz="2000" kern="1200">
        <a:solidFill>
          <a:schemeClr val="tx1"/>
        </a:solidFill>
        <a:latin typeface="Arial" charset="0"/>
        <a:ea typeface="+mn-ea"/>
        <a:cs typeface="+mn-cs"/>
      </a:defRPr>
    </a:lvl2pPr>
    <a:lvl3pPr marL="914400" algn="l" rtl="0" fontAlgn="base">
      <a:spcBef>
        <a:spcPct val="20000"/>
      </a:spcBef>
      <a:spcAft>
        <a:spcPct val="75000"/>
      </a:spcAft>
      <a:defRPr sz="2000" kern="1200">
        <a:solidFill>
          <a:schemeClr val="tx1"/>
        </a:solidFill>
        <a:latin typeface="Arial" charset="0"/>
        <a:ea typeface="+mn-ea"/>
        <a:cs typeface="+mn-cs"/>
      </a:defRPr>
    </a:lvl3pPr>
    <a:lvl4pPr marL="1371600" algn="l" rtl="0" fontAlgn="base">
      <a:spcBef>
        <a:spcPct val="20000"/>
      </a:spcBef>
      <a:spcAft>
        <a:spcPct val="75000"/>
      </a:spcAft>
      <a:defRPr sz="2000" kern="1200">
        <a:solidFill>
          <a:schemeClr val="tx1"/>
        </a:solidFill>
        <a:latin typeface="Arial" charset="0"/>
        <a:ea typeface="+mn-ea"/>
        <a:cs typeface="+mn-cs"/>
      </a:defRPr>
    </a:lvl4pPr>
    <a:lvl5pPr marL="1828800" algn="l" rtl="0" fontAlgn="base">
      <a:spcBef>
        <a:spcPct val="20000"/>
      </a:spcBef>
      <a:spcAft>
        <a:spcPct val="7500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t" initials="" lastIdx="27" clrIdx="0"/>
  <p:cmAuthor id="1" name="Lindsay Latimore (Wes Rataushk &amp; Assc Inc)" initials="" lastIdx="1" clrIdx="1"/>
  <p:cmAuthor id="2" name="Olwen Palm" initials="" lastIdx="2"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19" autoAdjust="0"/>
  </p:normalViewPr>
  <p:slideViewPr>
    <p:cSldViewPr snapToGrid="0">
      <p:cViewPr varScale="1">
        <p:scale>
          <a:sx n="70" d="100"/>
          <a:sy n="70" d="100"/>
        </p:scale>
        <p:origin x="-1080" y="-102"/>
      </p:cViewPr>
      <p:guideLst>
        <p:guide orient="horz" pos="2160"/>
        <p:guide pos="222"/>
      </p:guideLst>
    </p:cSldViewPr>
  </p:slideViewPr>
  <p:notesTextViewPr>
    <p:cViewPr>
      <p:scale>
        <a:sx n="100" d="100"/>
        <a:sy n="100" d="100"/>
      </p:scale>
      <p:origin x="0" y="0"/>
    </p:cViewPr>
  </p:notesTextViewPr>
  <p:notesViewPr>
    <p:cSldViewPr snapToGrid="0">
      <p:cViewPr>
        <p:scale>
          <a:sx n="100" d="100"/>
          <a:sy n="100" d="100"/>
        </p:scale>
        <p:origin x="-780" y="5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200"/>
            </a:lvl1pPr>
          </a:lstStyle>
          <a:p>
            <a:endParaRPr lang="en-US"/>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spcAft>
                <a:spcPct val="0"/>
              </a:spcAft>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spcAft>
                <a:spcPct val="0"/>
              </a:spcAft>
              <a:defRPr sz="1200"/>
            </a:lvl1pPr>
          </a:lstStyle>
          <a:p>
            <a:fld id="{1B41F0BB-D367-4E7F-A388-E572372526C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B563F-02D5-47E2-B705-D150F3096113}" type="slidenum">
              <a:rPr lang="en-US"/>
              <a:pPr/>
              <a:t>1</a:t>
            </a:fld>
            <a:endParaRPr lang="en-US"/>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a:t>[</a:t>
            </a:r>
            <a:r>
              <a:rPr lang="en-US" b="1"/>
              <a:t>Note to trainer</a:t>
            </a:r>
            <a:r>
              <a:rPr lang="en-US"/>
              <a:t>: For detailed help in customizing this template, see the very last slide. Also, look for additional lesson text in the notes pane of some slides.]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E3578D-02B5-43B3-81F4-6BF60D80625E}" type="slidenum">
              <a:rPr lang="en-US"/>
              <a:pPr/>
              <a:t>10</a:t>
            </a:fld>
            <a:endParaRPr lang="en-US"/>
          </a:p>
        </p:txBody>
      </p:sp>
      <p:sp>
        <p:nvSpPr>
          <p:cNvPr id="195586" name="Rectangle 2"/>
          <p:cNvSpPr>
            <a:spLocks noRo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258360-E0B8-4A46-A8BB-2E60AFB473FD}" type="slidenum">
              <a:rPr lang="en-US"/>
              <a:pPr/>
              <a:t>11</a:t>
            </a:fld>
            <a:endParaRPr lang="en-US"/>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5FEF94-23C8-4749-8C27-B9000ACA7D9E}" type="slidenum">
              <a:rPr lang="en-US"/>
              <a:pPr/>
              <a:t>12</a:t>
            </a:fld>
            <a:endParaRPr lang="en-US"/>
          </a:p>
        </p:txBody>
      </p:sp>
      <p:sp>
        <p:nvSpPr>
          <p:cNvPr id="179202" name="Rectangle 2"/>
          <p:cNvSpPr>
            <a:spLocks noRo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22B4FC-F302-44C4-8F6F-A578C6D41907}" type="slidenum">
              <a:rPr lang="en-US"/>
              <a:pPr/>
              <a:t>13</a:t>
            </a:fld>
            <a:endParaRPr lang="en-US"/>
          </a:p>
        </p:txBody>
      </p:sp>
      <p:sp>
        <p:nvSpPr>
          <p:cNvPr id="181250" name="Rectangle 2"/>
          <p:cNvSpPr>
            <a:spLocks noRo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F0BAC9-B8C8-490C-9035-C9E6216C623F}" type="slidenum">
              <a:rPr lang="en-US"/>
              <a:pPr/>
              <a:t>14</a:t>
            </a:fld>
            <a:endParaRPr lang="en-US"/>
          </a:p>
        </p:txBody>
      </p:sp>
      <p:sp>
        <p:nvSpPr>
          <p:cNvPr id="183298" name="Rectangle 2"/>
          <p:cNvSpPr>
            <a:spLocks noRot="1" noChangeArrowheads="1" noTextEdit="1"/>
          </p:cNvSpPr>
          <p:nvPr>
            <p:ph type="sldImg"/>
          </p:nvPr>
        </p:nvSpPr>
        <p:spPr>
          <a:ln/>
        </p:spPr>
      </p:sp>
      <p:sp>
        <p:nvSpPr>
          <p:cNvPr id="183299" name="Rectangle 3"/>
          <p:cNvSpPr>
            <a:spLocks noGrp="1" noChangeArrowheads="1"/>
          </p:cNvSpPr>
          <p:nvPr>
            <p:ph type="body" idx="1"/>
          </p:nvPr>
        </p:nvSpPr>
        <p:spPr/>
        <p:txBody>
          <a:bodyPr/>
          <a:lstStyle/>
          <a:p>
            <a:r>
              <a:rPr lang="en-US" b="1"/>
              <a:t>Tip</a:t>
            </a:r>
            <a:r>
              <a:rPr lang="en-US"/>
              <a:t>: Any changes that you make to the worksheet data after the chart is created will be instantly shown in the chart.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58BBCC-3167-4105-A87D-A013466D4543}" type="slidenum">
              <a:rPr lang="en-US"/>
              <a:pPr/>
              <a:t>15</a:t>
            </a:fld>
            <a:endParaRPr 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476600-09BD-4057-8EDC-8263B4D95F61}" type="slidenum">
              <a:rPr lang="en-US"/>
              <a:pPr/>
              <a:t>16</a:t>
            </a:fld>
            <a:endParaRPr lang="en-US"/>
          </a:p>
        </p:txBody>
      </p:sp>
      <p:sp>
        <p:nvSpPr>
          <p:cNvPr id="185346" name="Rectangle 2"/>
          <p:cNvSpPr>
            <a:spLocks noRo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1AE996-273A-4F90-A353-D5D117923A08}" type="slidenum">
              <a:rPr lang="en-US"/>
              <a:pPr/>
              <a:t>17</a:t>
            </a:fld>
            <a:endParaRPr lang="en-US"/>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5A52B0-B58A-47F3-828F-B6003F4B032C}" type="slidenum">
              <a:rPr lang="en-US"/>
              <a:pPr/>
              <a:t>18</a:t>
            </a:fld>
            <a:endParaRPr lang="en-US"/>
          </a:p>
        </p:txBody>
      </p:sp>
      <p:sp>
        <p:nvSpPr>
          <p:cNvPr id="187394" name="Rectangle 2"/>
          <p:cNvSpPr>
            <a:spLocks noRo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56E395-665F-41BD-98D7-BEE8DF668BCB}" type="slidenum">
              <a:rPr lang="en-US"/>
              <a:pPr/>
              <a:t>19</a:t>
            </a:fld>
            <a:endParaRPr lang="en-US"/>
          </a:p>
        </p:txBody>
      </p:sp>
      <p:sp>
        <p:nvSpPr>
          <p:cNvPr id="189442" name="Rectangle 2"/>
          <p:cNvSpPr>
            <a:spLocks noRot="1" noChangeArrowheads="1" noTextEdit="1"/>
          </p:cNvSpPr>
          <p:nvPr>
            <p:ph type="sldImg"/>
          </p:nvPr>
        </p:nvSpPr>
        <p:spPr>
          <a:ln/>
        </p:spPr>
      </p:sp>
      <p:sp>
        <p:nvSpPr>
          <p:cNvPr id="189443" name="Rectangle 3"/>
          <p:cNvSpPr>
            <a:spLocks noGrp="1" noChangeArrowheads="1"/>
          </p:cNvSpPr>
          <p:nvPr>
            <p:ph type="body" idx="1"/>
          </p:nvPr>
        </p:nvSpPr>
        <p:spPr/>
        <p:txBody>
          <a:bodyPr/>
          <a:lstStyle/>
          <a:p>
            <a:pPr marL="169863" indent="-169863"/>
            <a:r>
              <a:rPr lang="en-US" b="1"/>
              <a:t>Tips</a:t>
            </a:r>
            <a:r>
              <a:rPr lang="en-US"/>
              <a:t>:</a:t>
            </a:r>
          </a:p>
          <a:p>
            <a:pPr marL="169863" indent="-169863">
              <a:buFontTx/>
              <a:buChar char="•"/>
            </a:pPr>
            <a:r>
              <a:rPr lang="en-US"/>
              <a:t>You can switch the chart back to the original view by clicking </a:t>
            </a:r>
            <a:r>
              <a:rPr lang="en-US" b="1"/>
              <a:t>Switch Row/Column</a:t>
            </a:r>
            <a:r>
              <a:rPr lang="en-US"/>
              <a:t> again.</a:t>
            </a:r>
            <a:endParaRPr lang="en-US" b="1"/>
          </a:p>
          <a:p>
            <a:pPr marL="169863" indent="-169863">
              <a:buFontTx/>
              <a:buChar char="•"/>
            </a:pPr>
            <a:r>
              <a:rPr lang="en-US"/>
              <a:t>To keep both views of the data, select the second view of the chart, copy it, and then paste it on the worksheet. Then switch back to the original view of the chart by clicking in the original chart and clicking </a:t>
            </a:r>
            <a:r>
              <a:rPr lang="en-US" b="1"/>
              <a:t>Switch Row/Column</a:t>
            </a:r>
            <a:r>
              <a:rPr lang="en-US"/>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BECD4E-2F6F-4F9B-8BD1-40BCB4178455}" type="slidenum">
              <a:rPr lang="en-US"/>
              <a:pPr/>
              <a:t>2</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318255-55D0-471E-BF50-5ADF0D23FAEA}" type="slidenum">
              <a:rPr lang="en-US"/>
              <a:pPr/>
              <a:t>20</a:t>
            </a:fld>
            <a:endParaRPr lang="en-US"/>
          </a:p>
        </p:txBody>
      </p:sp>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t>The vertical axis is also known as the </a:t>
            </a:r>
            <a:r>
              <a:rPr lang="en-US" i="1"/>
              <a:t>value</a:t>
            </a:r>
            <a:r>
              <a:rPr lang="en-US"/>
              <a:t> or </a:t>
            </a:r>
            <a:r>
              <a:rPr lang="en-US" i="1"/>
              <a:t>y</a:t>
            </a:r>
            <a:r>
              <a:rPr lang="en-US"/>
              <a:t> axis. The horizontal axis is also known as the </a:t>
            </a:r>
            <a:r>
              <a:rPr lang="en-US" i="1"/>
              <a:t>category</a:t>
            </a:r>
            <a:r>
              <a:rPr lang="en-US"/>
              <a:t> or </a:t>
            </a:r>
            <a:r>
              <a:rPr lang="en-US" i="1"/>
              <a:t>x</a:t>
            </a:r>
            <a:r>
              <a:rPr lang="en-US"/>
              <a:t> axis.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E9504B-BE53-498B-812E-5E2B63C23E55}" type="slidenum">
              <a:rPr lang="en-US"/>
              <a:pPr/>
              <a:t>21</a:t>
            </a:fld>
            <a:endParaRPr lang="en-US"/>
          </a:p>
        </p:txBody>
      </p:sp>
      <p:sp>
        <p:nvSpPr>
          <p:cNvPr id="191490" name="Rectangle 2"/>
          <p:cNvSpPr>
            <a:spLocks noRo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CFFEC-B162-46AF-ABE9-5E9A51FE1A2D}" type="slidenum">
              <a:rPr lang="en-US"/>
              <a:pPr/>
              <a:t>22</a:t>
            </a:fld>
            <a:endParaRPr lang="en-US"/>
          </a:p>
        </p:txBody>
      </p:sp>
      <p:sp>
        <p:nvSpPr>
          <p:cNvPr id="193538" name="Rectangle 2"/>
          <p:cNvSpPr>
            <a:spLocks noRo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b="1"/>
              <a:t>Tip</a:t>
            </a:r>
            <a:r>
              <a:rPr lang="en-US"/>
              <a:t>: Another way to enter titles is on the </a:t>
            </a:r>
            <a:r>
              <a:rPr lang="en-US" b="1"/>
              <a:t>Layout</a:t>
            </a:r>
            <a:r>
              <a:rPr lang="en-US"/>
              <a:t> tab, in the </a:t>
            </a:r>
            <a:r>
              <a:rPr lang="en-US" b="1"/>
              <a:t>Labels</a:t>
            </a:r>
            <a:r>
              <a:rPr lang="en-US"/>
              <a:t> group. There you can add titles by clicking </a:t>
            </a:r>
            <a:r>
              <a:rPr lang="en-US" b="1"/>
              <a:t>Chart Titles</a:t>
            </a:r>
            <a:r>
              <a:rPr lang="en-US"/>
              <a:t> and </a:t>
            </a:r>
            <a:r>
              <a:rPr lang="en-US" b="1"/>
              <a:t>Axis Titles</a:t>
            </a:r>
            <a:r>
              <a:rPr lang="en-US"/>
              <a: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032828-F1C7-4DD9-A4F5-D6D193FD5DB4}" type="slidenum">
              <a:rPr lang="en-US"/>
              <a:pPr/>
              <a:t>23</a:t>
            </a:fld>
            <a:endParaRPr 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t>[</a:t>
            </a:r>
            <a:r>
              <a:rPr lang="en-US" b="1"/>
              <a:t>Note to trainer</a:t>
            </a:r>
            <a:r>
              <a:rPr lang="en-US"/>
              <a:t>: With Excel 2007 installed on your computer, you can click the link in the slide to go to an online practice. In the practice, you can work through each of these tasks in Excel, with instructions to guide you. </a:t>
            </a:r>
            <a:r>
              <a:rPr lang="en-US" b="1"/>
              <a:t>Important</a:t>
            </a:r>
            <a:r>
              <a:rPr lang="en-US"/>
              <a:t>: If you don’t have Excel 2007, you won’t be able to access the practice instructions.]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461345-7066-4655-BD31-5B4AD5BA5168}" type="slidenum">
              <a:rPr lang="en-US"/>
              <a:pPr/>
              <a:t>24</a:t>
            </a:fld>
            <a:endParaRPr lang="en-US"/>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BD6C70-FED5-4099-8730-D6E06FDA4D16}" type="slidenum">
              <a:rPr lang="en-US"/>
              <a:pPr/>
              <a:t>25</a:t>
            </a:fld>
            <a:endParaRPr lang="en-US"/>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1D0B2D-FDD5-477A-8353-4D73CAFD2168}" type="slidenum">
              <a:rPr lang="en-US"/>
              <a:pPr/>
              <a:t>26</a:t>
            </a:fld>
            <a:endParaRPr lang="en-US"/>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AA0678-DAD4-49F1-AE69-00A08F8B3AE8}" type="slidenum">
              <a:rPr lang="en-US"/>
              <a:pPr/>
              <a:t>27</a:t>
            </a:fld>
            <a:endParaRPr lang="en-US"/>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740148-5342-428A-9FA8-DDB62C3872D7}" type="slidenum">
              <a:rPr lang="en-US"/>
              <a:pPr/>
              <a:t>28</a:t>
            </a:fld>
            <a:endParaRPr lang="en-US"/>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3E227E-E2E3-4C55-9362-05D45BA95297}" type="slidenum">
              <a:rPr lang="en-US"/>
              <a:pPr/>
              <a:t>29</a:t>
            </a:fld>
            <a:endParaRPr lang="en-US"/>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1C4C10-B6FD-4271-A2DA-AC5F04CD8B45}" type="slidenum">
              <a:rPr lang="en-US"/>
              <a:pPr/>
              <a:t>3</a:t>
            </a:fld>
            <a:endParaRPr 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511EEC-13FF-4573-ABC6-982EEC0963B5}" type="slidenum">
              <a:rPr lang="en-US"/>
              <a:pPr/>
              <a:t>30</a:t>
            </a:fld>
            <a:endParaRPr lang="en-US"/>
          </a:p>
        </p:txBody>
      </p:sp>
      <p:sp>
        <p:nvSpPr>
          <p:cNvPr id="218114" name="Rectangle 2"/>
          <p:cNvSpPr>
            <a:spLocks noRo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798E4E-87C6-44EA-9751-AE04272D4F83}" type="slidenum">
              <a:rPr lang="en-US"/>
              <a:pPr/>
              <a:t>31</a:t>
            </a:fld>
            <a:endParaRPr lang="en-US"/>
          </a:p>
        </p:txBody>
      </p:sp>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a:t>At the end of this lesson, you’ll also learn how to add your chart to a Microsoft Office PowerPoint</a:t>
            </a:r>
            <a:r>
              <a:rPr lang="en-US" sz="1000" baseline="30000"/>
              <a:t>®</a:t>
            </a:r>
            <a:r>
              <a:rPr lang="en-US"/>
              <a:t> 2007 slide show so that you can present it to one and all.</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EEAF96-B39C-43D9-9510-76ADDF2DF816}" type="slidenum">
              <a:rPr lang="en-US"/>
              <a:pPr/>
              <a:t>32</a:t>
            </a:fld>
            <a:endParaRPr lang="en-US"/>
          </a:p>
        </p:txBody>
      </p:sp>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77A353-879B-4A27-8E21-1F346175493A}" type="slidenum">
              <a:rPr lang="en-US"/>
              <a:pPr/>
              <a:t>33</a:t>
            </a:fld>
            <a:endParaRPr lang="en-US"/>
          </a:p>
        </p:txBody>
      </p:sp>
      <p:sp>
        <p:nvSpPr>
          <p:cNvPr id="197634" name="Rectangle 2"/>
          <p:cNvSpPr>
            <a:spLocks noRot="1"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A78A9F-516C-456B-AD8C-FFC1D1A2C72C}" type="slidenum">
              <a:rPr lang="en-US"/>
              <a:pPr/>
              <a:t>34</a:t>
            </a:fld>
            <a:endParaRPr lang="en-US"/>
          </a:p>
        </p:txBody>
      </p:sp>
      <p:sp>
        <p:nvSpPr>
          <p:cNvPr id="199682" name="Rectangle 2"/>
          <p:cNvSpPr>
            <a:spLocks noRot="1" noChangeArrowheads="1" noTextEdit="1"/>
          </p:cNvSpPr>
          <p:nvPr>
            <p:ph type="sldImg"/>
          </p:nvPr>
        </p:nvSpPr>
        <p:spPr>
          <a:ln/>
        </p:spPr>
      </p:sp>
      <p:sp>
        <p:nvSpPr>
          <p:cNvPr id="199683" name="Rectangle 3"/>
          <p:cNvSpPr>
            <a:spLocks noGrp="1" noChangeArrowheads="1"/>
          </p:cNvSpPr>
          <p:nvPr>
            <p:ph type="body" idx="1"/>
          </p:nvPr>
        </p:nvSpPr>
        <p:spPr/>
        <p:txBody>
          <a:bodyPr/>
          <a:lstStyle/>
          <a:p>
            <a:r>
              <a:rPr lang="en-US"/>
              <a:t>The temporary preview is one difference between using a theme and using a chart style. Seeing how the colors look on the chart before you apply the theme saves you the step of undoing it if you don’t like it.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837682-8D3F-43DD-95DF-934E9C29D1AA}" type="slidenum">
              <a:rPr lang="en-US"/>
              <a:pPr/>
              <a:t>35</a:t>
            </a:fld>
            <a:endParaRPr lang="en-US"/>
          </a:p>
        </p:txBody>
      </p:sp>
      <p:sp>
        <p:nvSpPr>
          <p:cNvPr id="201730" name="Rectangle 2"/>
          <p:cNvSpPr>
            <a:spLocks noRo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18564A-A2B6-450E-9F2A-A9106C450733}" type="slidenum">
              <a:rPr lang="en-US"/>
              <a:pPr/>
              <a:t>36</a:t>
            </a:fld>
            <a:endParaRPr lang="en-US"/>
          </a:p>
        </p:txBody>
      </p:sp>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7473F-FEBA-4CA6-9000-07AE48F64B60}" type="slidenum">
              <a:rPr lang="en-US"/>
              <a:pPr/>
              <a:t>37</a:t>
            </a:fld>
            <a:endParaRPr lang="en-US"/>
          </a:p>
        </p:txBody>
      </p:sp>
      <p:sp>
        <p:nvSpPr>
          <p:cNvPr id="203778" name="Rectangle 2"/>
          <p:cNvSpPr>
            <a:spLocks noRot="1" noChangeArrowheads="1" noTextEdit="1"/>
          </p:cNvSpPr>
          <p:nvPr>
            <p:ph type="sldImg"/>
          </p:nvPr>
        </p:nvSpPr>
        <p:spPr>
          <a:ln/>
        </p:spPr>
      </p:sp>
      <p:sp>
        <p:nvSpPr>
          <p:cNvPr id="203779" name="Rectangle 3"/>
          <p:cNvSpPr>
            <a:spLocks noGrp="1" noChangeArrowheads="1"/>
          </p:cNvSpPr>
          <p:nvPr>
            <p:ph type="body" idx="1"/>
          </p:nvPr>
        </p:nvSpPr>
        <p:spPr/>
        <p:txBody>
          <a:bodyPr/>
          <a:lstStyle/>
          <a:p>
            <a:r>
              <a:rPr lang="en-US"/>
              <a:t>Other options in the </a:t>
            </a:r>
            <a:r>
              <a:rPr lang="en-US" b="1"/>
              <a:t>WordArt Styles</a:t>
            </a:r>
            <a:r>
              <a:rPr lang="en-US"/>
              <a:t> group are </a:t>
            </a:r>
            <a:r>
              <a:rPr lang="en-US" b="1"/>
              <a:t>Text Outline</a:t>
            </a:r>
            <a:r>
              <a:rPr lang="en-US"/>
              <a:t> and </a:t>
            </a:r>
            <a:r>
              <a:rPr lang="en-US" b="1"/>
              <a:t>Text Effects</a:t>
            </a:r>
            <a:r>
              <a:rPr lang="en-US"/>
              <a:t>, which include </a:t>
            </a:r>
            <a:r>
              <a:rPr lang="en-US" b="1"/>
              <a:t>Shadow</a:t>
            </a:r>
            <a:r>
              <a:rPr lang="en-US"/>
              <a:t>, </a:t>
            </a:r>
            <a:r>
              <a:rPr lang="en-US" b="1"/>
              <a:t>Reflection</a:t>
            </a:r>
            <a:r>
              <a:rPr lang="en-US"/>
              <a:t>, and </a:t>
            </a:r>
            <a:r>
              <a:rPr lang="en-US" b="1"/>
              <a:t>Glow</a:t>
            </a:r>
            <a:r>
              <a:rPr lang="en-US"/>
              <a:t> effects.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BD96AF-D6F1-4C91-9B7D-1CD247E48C9E}" type="slidenum">
              <a:rPr lang="en-US"/>
              <a:pPr/>
              <a:t>38</a:t>
            </a:fld>
            <a:endParaRPr lang="en-US"/>
          </a:p>
        </p:txBody>
      </p:sp>
      <p:sp>
        <p:nvSpPr>
          <p:cNvPr id="205826" name="Rectangle 2"/>
          <p:cNvSpPr>
            <a:spLocks noRo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EFB03B-403A-4D43-B55A-EC1EDCF44EEC}" type="slidenum">
              <a:rPr lang="en-US"/>
              <a:pPr/>
              <a:t>39</a:t>
            </a:fld>
            <a:endParaRPr lang="en-US"/>
          </a:p>
        </p:txBody>
      </p:sp>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0B4816-C1E7-4F55-879A-4C1188E4E6EA}" type="slidenum">
              <a:rPr lang="en-US"/>
              <a:pPr/>
              <a:t>4</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1CDB89-E438-4790-9F0D-37E98A1B1D79}" type="slidenum">
              <a:rPr lang="en-US"/>
              <a:pPr/>
              <a:t>40</a:t>
            </a:fld>
            <a:endParaRPr lang="en-US"/>
          </a:p>
        </p:txBody>
      </p:sp>
      <p:sp>
        <p:nvSpPr>
          <p:cNvPr id="220162" name="Rectangle 2"/>
          <p:cNvSpPr>
            <a:spLocks noRot="1" noChangeArrowheads="1" noTextEdit="1"/>
          </p:cNvSpPr>
          <p:nvPr>
            <p:ph type="sldImg"/>
          </p:nvPr>
        </p:nvSpPr>
        <p:spPr>
          <a:ln/>
        </p:spPr>
      </p:sp>
      <p:sp>
        <p:nvSpPr>
          <p:cNvPr id="220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2F3ACE-7E7C-4603-8879-E79643607A13}" type="slidenum">
              <a:rPr lang="en-US"/>
              <a:pPr/>
              <a:t>41</a:t>
            </a:fld>
            <a:endParaRPr lang="en-US"/>
          </a:p>
        </p:txBody>
      </p:sp>
      <p:sp>
        <p:nvSpPr>
          <p:cNvPr id="222210" name="Rectangle 2"/>
          <p:cNvSpPr>
            <a:spLocks noRot="1" noChangeArrowheads="1" noTextEdit="1"/>
          </p:cNvSpPr>
          <p:nvPr>
            <p:ph type="sldImg"/>
          </p:nvPr>
        </p:nvSpPr>
        <p:spPr>
          <a:ln/>
        </p:spPr>
      </p:sp>
      <p:sp>
        <p:nvSpPr>
          <p:cNvPr id="222211" name="Rectangle 3"/>
          <p:cNvSpPr>
            <a:spLocks noGrp="1" noChangeArrowheads="1"/>
          </p:cNvSpPr>
          <p:nvPr>
            <p:ph type="body" idx="1"/>
          </p:nvPr>
        </p:nvSpPr>
        <p:spPr/>
        <p:txBody>
          <a:bodyPr/>
          <a:lstStyle/>
          <a:p>
            <a:r>
              <a:rPr lang="en-US"/>
              <a:t>After formatting Giussani’s columns, you can do the others’. Click one of Cencini’s columns to select all three of those columns and follow the same steps. Then do the same for Kotas. All this takes only a moment or two to do. </a:t>
            </a:r>
          </a:p>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6DFFB5-5E0F-4CF6-A8FD-7E06CC93A3D9}" type="slidenum">
              <a:rPr lang="en-US"/>
              <a:pPr/>
              <a:t>42</a:t>
            </a:fld>
            <a:endParaRPr lang="en-US"/>
          </a:p>
        </p:txBody>
      </p:sp>
      <p:sp>
        <p:nvSpPr>
          <p:cNvPr id="209922" name="Rectangle 2"/>
          <p:cNvSpPr>
            <a:spLocks noRot="1" noChangeArrowheads="1" noTextEdit="1"/>
          </p:cNvSpPr>
          <p:nvPr>
            <p:ph type="sldImg"/>
          </p:nvPr>
        </p:nvSpPr>
        <p:spPr>
          <a:ln/>
        </p:spPr>
      </p:sp>
      <p:sp>
        <p:nvSpPr>
          <p:cNvPr id="209923" name="Rectangle 3"/>
          <p:cNvSpPr>
            <a:spLocks noGrp="1" noChangeArrowheads="1"/>
          </p:cNvSpPr>
          <p:nvPr>
            <p:ph type="body" idx="1"/>
          </p:nvPr>
        </p:nvSpPr>
        <p:spPr/>
        <p:txBody>
          <a:bodyPr/>
          <a:lstStyle/>
          <a:p>
            <a:r>
              <a:rPr lang="en-US" b="1"/>
              <a:t>Tip</a:t>
            </a:r>
            <a:r>
              <a:rPr lang="en-US"/>
              <a:t>: You can also apply effects to other areas of the chart, such as the plot area (the area bounded by the axes).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0D6ACC-95FB-49C7-9062-52107D690254}" type="slidenum">
              <a:rPr lang="en-US"/>
              <a:pPr/>
              <a:t>43</a:t>
            </a:fld>
            <a:endParaRPr lang="en-US"/>
          </a:p>
        </p:txBody>
      </p:sp>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pPr>
              <a:spcAft>
                <a:spcPct val="75000"/>
              </a:spcAft>
            </a:pPr>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A921E2-1405-4086-9B20-A82441D1FB0B}" type="slidenum">
              <a:rPr lang="en-US"/>
              <a:pPr/>
              <a:t>44</a:t>
            </a:fld>
            <a:endParaRPr lang="en-US"/>
          </a:p>
        </p:txBody>
      </p:sp>
      <p:sp>
        <p:nvSpPr>
          <p:cNvPr id="216066" name="Rectangle 2"/>
          <p:cNvSpPr>
            <a:spLocks noRot="1" noChangeArrowheads="1" noTextEdit="1"/>
          </p:cNvSpPr>
          <p:nvPr>
            <p:ph type="sldImg"/>
          </p:nvPr>
        </p:nvSpPr>
        <p:spPr>
          <a:ln/>
        </p:spPr>
      </p:sp>
      <p:sp>
        <p:nvSpPr>
          <p:cNvPr id="216067" name="Rectangle 3"/>
          <p:cNvSpPr>
            <a:spLocks noGrp="1" noChangeArrowheads="1"/>
          </p:cNvSpPr>
          <p:nvPr>
            <p:ph type="body" idx="1"/>
          </p:nvPr>
        </p:nvSpPr>
        <p:spPr/>
        <p:txBody>
          <a:bodyPr/>
          <a:lstStyle/>
          <a:p>
            <a:pPr>
              <a:spcBef>
                <a:spcPct val="20000"/>
              </a:spcBef>
              <a:spcAft>
                <a:spcPct val="45000"/>
              </a:spcAft>
            </a:pPr>
            <a:r>
              <a:rPr lang="en-US"/>
              <a:t>During step 4, you’ll see that </a:t>
            </a:r>
            <a:r>
              <a:rPr lang="en-US" b="1"/>
              <a:t>Chart (linked to Excel data)</a:t>
            </a:r>
            <a:r>
              <a:rPr lang="en-US"/>
              <a:t> is selected. That ensures that any changes to the chart in Excel will automatically be made to the chart in PowerPoint. This means that you don’t have to worry if chart data changes after you add the chart to PowerPoint.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69D9E5-47C7-45C4-AE8A-A921C08FFDCC}" type="slidenum">
              <a:rPr lang="en-US"/>
              <a:pPr/>
              <a:t>45</a:t>
            </a:fld>
            <a:endParaRPr lang="en-US"/>
          </a:p>
        </p:txBody>
      </p:sp>
      <p:sp>
        <p:nvSpPr>
          <p:cNvPr id="117762" name="Rectangle 2"/>
          <p:cNvSpPr>
            <a:spLocks noRo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US"/>
              <a:t>[</a:t>
            </a:r>
            <a:r>
              <a:rPr lang="en-US" b="1"/>
              <a:t>Note to trainer</a:t>
            </a:r>
            <a:r>
              <a:rPr lang="en-US"/>
              <a:t>: With Excel 2007 installed on your computer, you can click the link in the slide to go to an online practice. In the practice, you can work through each of these tasks in Excel, with instructions to guide you. </a:t>
            </a:r>
            <a:r>
              <a:rPr lang="en-US" b="1"/>
              <a:t>Important</a:t>
            </a:r>
            <a:r>
              <a:rPr lang="en-US"/>
              <a:t>: If you don’t have Excel 2007, you won’t be able to access the practice instructions.]</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A81FE-10D4-4B1B-8A6E-738A95DDB7C3}" type="slidenum">
              <a:rPr lang="en-US"/>
              <a:pPr/>
              <a:t>46</a:t>
            </a:fld>
            <a:endParaRPr lang="en-US"/>
          </a:p>
        </p:txBody>
      </p:sp>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492BA8-5A11-4A9C-AB8A-D58B25F0C8A5}" type="slidenum">
              <a:rPr lang="en-US"/>
              <a:pPr/>
              <a:t>47</a:t>
            </a:fld>
            <a:endParaRPr lang="en-US"/>
          </a:p>
        </p:txBody>
      </p:sp>
      <p:sp>
        <p:nvSpPr>
          <p:cNvPr id="121858" name="Rectangle 2"/>
          <p:cNvSpPr>
            <a:spLocks noRo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FCFB4-573C-4642-9ED2-7E73B389E6A1}" type="slidenum">
              <a:rPr lang="en-US"/>
              <a:pPr/>
              <a:t>48</a:t>
            </a:fld>
            <a:endParaRPr lang="en-US"/>
          </a:p>
        </p:txBody>
      </p:sp>
      <p:sp>
        <p:nvSpPr>
          <p:cNvPr id="123906" name="Rectangle 2"/>
          <p:cNvSpPr>
            <a:spLocks noRo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2B35E4-6BC6-402B-BEDA-83406BEAE1E0}" type="slidenum">
              <a:rPr lang="en-US"/>
              <a:pPr/>
              <a:t>49</a:t>
            </a:fld>
            <a:endParaRPr lang="en-US"/>
          </a:p>
        </p:txBody>
      </p:sp>
      <p:sp>
        <p:nvSpPr>
          <p:cNvPr id="125954" name="Rectangle 2"/>
          <p:cNvSpPr>
            <a:spLocks noRo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A3F830-20F1-478C-99EC-7733139C54EE}" type="slidenum">
              <a:rPr lang="en-US"/>
              <a:pPr/>
              <a:t>5</a:t>
            </a:fld>
            <a:endParaRPr lang="en-US"/>
          </a:p>
        </p:txBody>
      </p:sp>
      <p:sp>
        <p:nvSpPr>
          <p:cNvPr id="217090" name="Rectangle 2"/>
          <p:cNvSpPr>
            <a:spLocks noRo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2039C6-29C8-4F7E-8701-929F96DF4A0F}" type="slidenum">
              <a:rPr lang="en-US"/>
              <a:pPr/>
              <a:t>50</a:t>
            </a:fld>
            <a:endParaRPr lang="en-US"/>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D011215-95C3-4124-93A6-09CE9155CB4D}" type="slidenum">
              <a:rPr lang="en-US"/>
              <a:pPr/>
              <a:t>51</a:t>
            </a:fld>
            <a:endParaRPr lang="en-US"/>
          </a:p>
        </p:txBody>
      </p:sp>
      <p:sp>
        <p:nvSpPr>
          <p:cNvPr id="87042" name="Rectangle 2"/>
          <p:cNvSpPr>
            <a:spLocks noGrp="1" noChangeArrowheads="1"/>
          </p:cNvSpPr>
          <p:nvPr>
            <p:ph type="body" idx="1"/>
          </p:nvPr>
        </p:nvSpPr>
        <p:spPr>
          <a:xfrm>
            <a:off x="685800" y="457200"/>
            <a:ext cx="5486400" cy="7929563"/>
          </a:xfrm>
        </p:spPr>
        <p:txBody>
          <a:bodyPr/>
          <a:lstStyle/>
          <a:p>
            <a:r>
              <a:rPr lang="en-US" b="1"/>
              <a:t>Using This Template</a:t>
            </a:r>
          </a:p>
          <a:p>
            <a:r>
              <a:rPr lang="en-US"/>
              <a:t>This Microsoft Office PowerPoint template has training content about creating a chart in Excel 2007. It’s geared for you to present to a group and customize as necessary. </a:t>
            </a:r>
          </a:p>
          <a:p>
            <a:r>
              <a:rPr lang="en-US"/>
              <a:t>This template’s content is adapted from the Microsoft Office Online Training course called “Charts I: How to create a chart in Excel 2007.”</a:t>
            </a:r>
            <a:endParaRPr lang="en-US" b="1"/>
          </a:p>
          <a:p>
            <a:r>
              <a:rPr lang="en-US" b="1"/>
              <a:t>Features of the template</a:t>
            </a:r>
          </a:p>
          <a:p>
            <a:r>
              <a:rPr lang="en-US" b="1"/>
              <a:t>Title slide</a:t>
            </a:r>
            <a:r>
              <a:rPr lang="en-US"/>
              <a:t>: On the very first slide, there is placeholder text over which you should type the name of your company. Or you can delete the text box altogether if you don’t want this text.</a:t>
            </a:r>
            <a:endParaRPr lang="en-US" b="1"/>
          </a:p>
          <a:p>
            <a:r>
              <a:rPr lang="en-US" b="1"/>
              <a:t>Animations</a:t>
            </a:r>
            <a:r>
              <a:rPr lang="en-US"/>
              <a:t>: Custom animation effects are applied throughout the presentation. These effects include </a:t>
            </a:r>
            <a:r>
              <a:rPr lang="en-US" b="1"/>
              <a:t>Peek</a:t>
            </a:r>
            <a:r>
              <a:rPr lang="en-US"/>
              <a:t>, </a:t>
            </a:r>
            <a:r>
              <a:rPr lang="en-US" b="1"/>
              <a:t>Stretch</a:t>
            </a:r>
            <a:r>
              <a:rPr lang="en-US"/>
              <a:t>, </a:t>
            </a:r>
            <a:r>
              <a:rPr lang="en-US" b="1"/>
              <a:t>Dissolve, </a:t>
            </a:r>
            <a:r>
              <a:rPr lang="en-US"/>
              <a:t>and</a:t>
            </a:r>
            <a:r>
              <a:rPr lang="en-US" b="1"/>
              <a:t> Checkerboard</a:t>
            </a:r>
            <a:r>
              <a:rPr lang="en-US"/>
              <a:t>. All effects play in previous versions back to Microsoft PowerPoint 2000. To alter animation effects, go to the </a:t>
            </a:r>
            <a:r>
              <a:rPr lang="en-US" b="1"/>
              <a:t>Slide Show</a:t>
            </a:r>
            <a:r>
              <a:rPr lang="en-US"/>
              <a:t> menu, click </a:t>
            </a:r>
            <a:r>
              <a:rPr lang="en-US" b="1"/>
              <a:t>Custom Animation</a:t>
            </a:r>
            <a:r>
              <a:rPr lang="en-US"/>
              <a:t>, and work with the options that appear.</a:t>
            </a:r>
          </a:p>
          <a:p>
            <a:r>
              <a:rPr lang="en-US" b="1"/>
              <a:t>If this presentation contains a</a:t>
            </a:r>
            <a:r>
              <a:rPr lang="en-US"/>
              <a:t> </a:t>
            </a:r>
            <a:r>
              <a:rPr lang="en-US" b="1"/>
              <a:t>Macromedia Flash animation</a:t>
            </a:r>
            <a:r>
              <a:rPr lang="en-US"/>
              <a:t>: To play the Flash file, you must register a Microsoft ActiveX</a:t>
            </a:r>
            <a:r>
              <a:rPr lang="en-US" sz="800" baseline="30000">
                <a:cs typeface="Arial" charset="0"/>
              </a:rPr>
              <a:t>®</a:t>
            </a:r>
            <a:r>
              <a:rPr lang="en-US"/>
              <a:t> control, called Shockwave Flash Object, on your computer. To do this, download the latest version of the Macromedia Flash Player from the Macromedia Web site.</a:t>
            </a:r>
          </a:p>
          <a:p>
            <a:r>
              <a:rPr lang="en-US" b="1"/>
              <a:t>Slide transitions</a:t>
            </a:r>
            <a:r>
              <a:rPr lang="en-US"/>
              <a:t>: The </a:t>
            </a:r>
            <a:r>
              <a:rPr lang="en-US" b="1"/>
              <a:t>Wipe Down</a:t>
            </a:r>
            <a:r>
              <a:rPr lang="en-US"/>
              <a:t> transition is applied throughout the show. If you want a different one, go to the </a:t>
            </a:r>
            <a:r>
              <a:rPr lang="en-US" b="1"/>
              <a:t>Slide Show</a:t>
            </a:r>
            <a:r>
              <a:rPr lang="en-US"/>
              <a:t> menu, click </a:t>
            </a:r>
            <a:r>
              <a:rPr lang="en-US" b="1"/>
              <a:t>Slide Transition</a:t>
            </a:r>
            <a:r>
              <a:rPr lang="en-US"/>
              <a:t>, and work with the options that appear. </a:t>
            </a:r>
          </a:p>
          <a:p>
            <a:r>
              <a:rPr lang="en-US" b="1"/>
              <a:t>Hyperlinks to online course</a:t>
            </a:r>
            <a:r>
              <a:rPr lang="en-US"/>
              <a:t>: The template contains links to the online version of this training course. The links take you to the hands-on practice session for each lesson and to the Quick Reference Card that is published for this course. </a:t>
            </a:r>
            <a:r>
              <a:rPr lang="en-US" b="1"/>
              <a:t>Please take note</a:t>
            </a:r>
            <a:r>
              <a:rPr lang="en-US"/>
              <a:t>: You must have Excel 2007 installed to view the hands-on practice sessions. If you don’t have Excel 2007, you won’t be able to access the practice instructions. </a:t>
            </a:r>
          </a:p>
          <a:p>
            <a:r>
              <a:rPr lang="en-US" b="1"/>
              <a:t>Headers and footers</a:t>
            </a:r>
            <a:r>
              <a:rPr lang="en-US"/>
              <a:t>: The template contains a footer that has the course title. You can change or remove the footers in the </a:t>
            </a:r>
            <a:r>
              <a:rPr lang="en-US" b="1"/>
              <a:t>Header and Footer</a:t>
            </a:r>
            <a:r>
              <a:rPr lang="en-US"/>
              <a:t> dialog box (which opens from the </a:t>
            </a:r>
            <a:r>
              <a:rPr lang="en-US" b="1"/>
              <a:t>View</a:t>
            </a:r>
            <a:r>
              <a:rPr lang="en-US"/>
              <a:t> menu).</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2733F9-9BA3-4408-AEF3-43C24CCF78F5}" type="slidenum">
              <a:rPr lang="en-US"/>
              <a:pPr/>
              <a:t>6</a:t>
            </a:fld>
            <a:endParaRPr 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F7E81D-3C2F-4BD0-BAC6-D8BFB41B0AD7}" type="slidenum">
              <a:rPr lang="en-US"/>
              <a:pPr/>
              <a:t>7</a:t>
            </a:fld>
            <a:endParaRPr lang="en-US"/>
          </a:p>
        </p:txBody>
      </p:sp>
      <p:sp>
        <p:nvSpPr>
          <p:cNvPr id="173058" name="Rectangle 2"/>
          <p:cNvSpPr>
            <a:spLocks noRo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9472C1-3CBA-4E4B-846E-CC522BB33A05}" type="slidenum">
              <a:rPr lang="en-US"/>
              <a:pPr/>
              <a:t>8</a:t>
            </a:fld>
            <a:endParaRPr lang="en-US"/>
          </a:p>
        </p:txBody>
      </p:sp>
      <p:sp>
        <p:nvSpPr>
          <p:cNvPr id="175106" name="Rectangle 2"/>
          <p:cNvSpPr>
            <a:spLocks noRot="1" noChangeArrowheads="1" noTextEdit="1"/>
          </p:cNvSpPr>
          <p:nvPr>
            <p:ph type="sldImg"/>
          </p:nvPr>
        </p:nvSpPr>
        <p:spPr>
          <a:ln/>
        </p:spPr>
      </p:sp>
      <p:sp>
        <p:nvSpPr>
          <p:cNvPr id="175107" name="Rectangle 3"/>
          <p:cNvSpPr>
            <a:spLocks noGrp="1" noChangeArrowheads="1"/>
          </p:cNvSpPr>
          <p:nvPr>
            <p:ph type="body" idx="1"/>
          </p:nvPr>
        </p:nvSpPr>
        <p:spPr/>
        <p:txBody>
          <a:bodyPr/>
          <a:lstStyle/>
          <a:p>
            <a:r>
              <a:rPr lang="en-US"/>
              <a:t>In step 2, you could select another chart type besides a column chart. Column charts, however, are commonly used to compare items. So the column chart is a good choice for getting across the information you want.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4E4CA5-D6C7-439B-AE2E-F2CFC4BEA2B6}" type="slidenum">
              <a:rPr lang="en-US"/>
              <a:pPr/>
              <a:t>9</a:t>
            </a:fld>
            <a:endParaRPr lang="en-US"/>
          </a:p>
        </p:txBody>
      </p:sp>
      <p:sp>
        <p:nvSpPr>
          <p:cNvPr id="177154" name="Rectangle 2"/>
          <p:cNvSpPr>
            <a:spLocks noRot="1" noChangeArrowheads="1" noTextEdit="1"/>
          </p:cNvSpPr>
          <p:nvPr>
            <p:ph type="sldImg"/>
          </p:nvPr>
        </p:nvSpPr>
        <p:spPr>
          <a:ln/>
        </p:spPr>
      </p:sp>
      <p:sp>
        <p:nvSpPr>
          <p:cNvPr id="177155" name="Rectangle 3"/>
          <p:cNvSpPr>
            <a:spLocks noGrp="1" noChangeArrowheads="1"/>
          </p:cNvSpPr>
          <p:nvPr>
            <p:ph type="body" idx="1"/>
          </p:nvPr>
        </p:nvSpPr>
        <p:spPr/>
        <p:txBody>
          <a:bodyPr/>
          <a:lstStyle/>
          <a:p>
            <a:r>
              <a:rPr lang="en-US" b="1"/>
              <a:t>Tip</a:t>
            </a:r>
            <a:r>
              <a:rPr lang="en-US"/>
              <a:t>:</a:t>
            </a:r>
            <a:r>
              <a:rPr lang="en-US" b="1"/>
              <a:t> </a:t>
            </a:r>
            <a:r>
              <a:rPr lang="en-US"/>
              <a:t>When you rest the pointer over any chart type, a ScreenTip displays the chart type name. The ScreenTip also provides a description of the chart type and gives you information about when to use each one.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en-US" smtClean="0"/>
              <a:t>Click to edit Master subtitle style</a:t>
            </a:r>
            <a:endParaRPr lang="en-US"/>
          </a:p>
        </p:txBody>
      </p:sp>
      <p:sp>
        <p:nvSpPr>
          <p:cNvPr id="4100" name="Rectangle 4"/>
          <p:cNvSpPr>
            <a:spLocks noGrp="1" noChangeArrowheads="1"/>
          </p:cNvSpPr>
          <p:nvPr>
            <p:ph type="dt" sz="half" idx="2"/>
          </p:nvPr>
        </p:nvSpPr>
        <p:spPr>
          <a:xfrm>
            <a:off x="457200" y="6245225"/>
            <a:ext cx="2133600" cy="476250"/>
          </a:xfrm>
        </p:spPr>
        <p:txBody>
          <a:bodyPr/>
          <a:lstStyle>
            <a:lvl1pPr>
              <a:defRPr sz="1800"/>
            </a:lvl1pPr>
          </a:lstStyle>
          <a:p>
            <a:fld id="{08C830DA-1267-4CE0-90CA-244FFAAE5F8D}" type="datetime3">
              <a:rPr lang="en-US" smtClean="0"/>
              <a:t>2 November 2007</a:t>
            </a:fld>
            <a:endParaRPr lang="en-US"/>
          </a:p>
        </p:txBody>
      </p:sp>
      <p:sp>
        <p:nvSpPr>
          <p:cNvPr id="4101" name="Rectangle 5"/>
          <p:cNvSpPr>
            <a:spLocks noGrp="1" noChangeArrowheads="1"/>
          </p:cNvSpPr>
          <p:nvPr>
            <p:ph type="ftr" sz="quarter" idx="3"/>
          </p:nvPr>
        </p:nvSpPr>
        <p:spPr>
          <a:xfrm>
            <a:off x="3124200" y="6200775"/>
            <a:ext cx="2895600" cy="476250"/>
          </a:xfrm>
        </p:spPr>
        <p:txBody>
          <a:bodyPr/>
          <a:lstStyle>
            <a:lvl1pPr>
              <a:defRPr sz="1800"/>
            </a:lvl1pPr>
          </a:lstStyle>
          <a:p>
            <a:r>
              <a:rPr lang="en-US"/>
              <a:t>Create a chart</a:t>
            </a:r>
          </a:p>
        </p:txBody>
      </p:sp>
      <p:sp>
        <p:nvSpPr>
          <p:cNvPr id="4102" name="Rectangle 6"/>
          <p:cNvSpPr>
            <a:spLocks noGrp="1" noChangeArrowheads="1"/>
          </p:cNvSpPr>
          <p:nvPr>
            <p:ph type="sldNum" sz="quarter" idx="4"/>
          </p:nvPr>
        </p:nvSpPr>
        <p:spPr>
          <a:xfrm>
            <a:off x="6553200" y="6245225"/>
            <a:ext cx="2133600" cy="476250"/>
          </a:xfrm>
        </p:spPr>
        <p:txBody>
          <a:bodyPr/>
          <a:lstStyle>
            <a:lvl1pPr>
              <a:defRPr sz="1800"/>
            </a:lvl1pPr>
          </a:lstStyle>
          <a:p>
            <a:fld id="{359C6934-7A35-4DE0-B924-BDC71631E388}" type="slidenum">
              <a:rPr lang="en-US"/>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C9C816A-DF47-49F7-9613-AFF427467527}"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Create a chart</a:t>
            </a:r>
          </a:p>
        </p:txBody>
      </p:sp>
      <p:sp>
        <p:nvSpPr>
          <p:cNvPr id="6" name="Slide Number Placeholder 5"/>
          <p:cNvSpPr>
            <a:spLocks noGrp="1"/>
          </p:cNvSpPr>
          <p:nvPr>
            <p:ph type="sldNum" sz="quarter" idx="12"/>
          </p:nvPr>
        </p:nvSpPr>
        <p:spPr/>
        <p:txBody>
          <a:bodyPr/>
          <a:lstStyle>
            <a:lvl1pPr>
              <a:defRPr/>
            </a:lvl1pPr>
          </a:lstStyle>
          <a:p>
            <a:fld id="{96A3E088-606B-47F5-9CE7-0C3D2CE65E4C}" type="slidenum">
              <a:rPr lang="en-US"/>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85B0647-3DDD-42B3-922B-C21B498D3EC5}"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Create a chart</a:t>
            </a:r>
          </a:p>
        </p:txBody>
      </p:sp>
      <p:sp>
        <p:nvSpPr>
          <p:cNvPr id="6" name="Slide Number Placeholder 5"/>
          <p:cNvSpPr>
            <a:spLocks noGrp="1"/>
          </p:cNvSpPr>
          <p:nvPr>
            <p:ph type="sldNum" sz="quarter" idx="12"/>
          </p:nvPr>
        </p:nvSpPr>
        <p:spPr/>
        <p:txBody>
          <a:bodyPr/>
          <a:lstStyle>
            <a:lvl1pPr>
              <a:defRPr/>
            </a:lvl1pPr>
          </a:lstStyle>
          <a:p>
            <a:fld id="{0E58F03F-FC1D-43F0-9591-A8AC483BC0DE}" type="slidenum">
              <a:rPr lang="en-US"/>
              <a:pPr/>
              <a:t>‹#›</a:t>
            </a:fld>
            <a:endParaRPr lang="en-US"/>
          </a:p>
        </p:txBody>
      </p:sp>
    </p:spTree>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6D010BF2-4CE1-468C-9FD0-4E726B23A10E}" type="datetime3">
              <a:rPr lang="en-US" smtClean="0"/>
              <a:t>2 November 2007</a:t>
            </a:fld>
            <a:endParaRPr lang="en-US"/>
          </a:p>
        </p:txBody>
      </p:sp>
      <p:sp>
        <p:nvSpPr>
          <p:cNvPr id="6" name="Footer Placeholder 5"/>
          <p:cNvSpPr>
            <a:spLocks noGrp="1"/>
          </p:cNvSpPr>
          <p:nvPr>
            <p:ph type="ftr" sz="quarter" idx="11"/>
          </p:nvPr>
        </p:nvSpPr>
        <p:spPr>
          <a:xfrm>
            <a:off x="2717800" y="6200775"/>
            <a:ext cx="3708400" cy="476250"/>
          </a:xfrm>
        </p:spPr>
        <p:txBody>
          <a:bodyPr/>
          <a:lstStyle>
            <a:lvl1pPr>
              <a:defRPr/>
            </a:lvl1pPr>
          </a:lstStyle>
          <a:p>
            <a:r>
              <a:rPr lang="en-US"/>
              <a:t>Create a chart</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58DFBC7B-49EA-42E1-9854-5159C93B7AC5}" type="slidenum">
              <a:rPr lang="en-US"/>
              <a:pPr/>
              <a:t>‹#›</a:t>
            </a:fld>
            <a:endParaRPr lang="en-US"/>
          </a:p>
        </p:txBody>
      </p:sp>
    </p:spTree>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423DE6CE-7C49-4F4F-9FDF-E311E027E856}" type="datetime3">
              <a:rPr lang="en-US" smtClean="0"/>
              <a:t>2 November 2007</a:t>
            </a:fld>
            <a:endParaRPr lang="en-US"/>
          </a:p>
        </p:txBody>
      </p:sp>
      <p:sp>
        <p:nvSpPr>
          <p:cNvPr id="6" name="Footer Placeholder 5"/>
          <p:cNvSpPr>
            <a:spLocks noGrp="1"/>
          </p:cNvSpPr>
          <p:nvPr>
            <p:ph type="ftr" sz="quarter" idx="11"/>
          </p:nvPr>
        </p:nvSpPr>
        <p:spPr>
          <a:xfrm>
            <a:off x="2717800" y="6200775"/>
            <a:ext cx="3708400" cy="476250"/>
          </a:xfrm>
        </p:spPr>
        <p:txBody>
          <a:bodyPr/>
          <a:lstStyle>
            <a:lvl1pPr>
              <a:defRPr/>
            </a:lvl1pPr>
          </a:lstStyle>
          <a:p>
            <a:r>
              <a:rPr lang="en-US"/>
              <a:t>Create a chart</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42630F6C-5934-4603-82D7-C9FCF08B85DC}" type="slidenum">
              <a:rPr lang="en-US"/>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9A9732C-4CBF-4F3A-A08D-6A39937C625B}"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Create a chart</a:t>
            </a:r>
          </a:p>
        </p:txBody>
      </p:sp>
      <p:sp>
        <p:nvSpPr>
          <p:cNvPr id="6" name="Slide Number Placeholder 5"/>
          <p:cNvSpPr>
            <a:spLocks noGrp="1"/>
          </p:cNvSpPr>
          <p:nvPr>
            <p:ph type="sldNum" sz="quarter" idx="12"/>
          </p:nvPr>
        </p:nvSpPr>
        <p:spPr/>
        <p:txBody>
          <a:bodyPr/>
          <a:lstStyle>
            <a:lvl1pPr>
              <a:defRPr/>
            </a:lvl1pPr>
          </a:lstStyle>
          <a:p>
            <a:fld id="{5F83F35C-E3C4-4229-B802-E963DF473B2D}" type="slidenum">
              <a:rPr lang="en-US"/>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F5A0F2E-A0CE-46E2-ACCD-272867F5DEEA}"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Create a chart</a:t>
            </a:r>
          </a:p>
        </p:txBody>
      </p:sp>
      <p:sp>
        <p:nvSpPr>
          <p:cNvPr id="6" name="Slide Number Placeholder 5"/>
          <p:cNvSpPr>
            <a:spLocks noGrp="1"/>
          </p:cNvSpPr>
          <p:nvPr>
            <p:ph type="sldNum" sz="quarter" idx="12"/>
          </p:nvPr>
        </p:nvSpPr>
        <p:spPr/>
        <p:txBody>
          <a:bodyPr/>
          <a:lstStyle>
            <a:lvl1pPr>
              <a:defRPr/>
            </a:lvl1pPr>
          </a:lstStyle>
          <a:p>
            <a:fld id="{2231B1C9-4F95-4A50-B72F-BE4253605E7C}" type="slidenum">
              <a:rPr lang="en-US"/>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0311D43-BA4B-441C-ACA0-503310FC7C24}"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Create a chart</a:t>
            </a:r>
          </a:p>
        </p:txBody>
      </p:sp>
      <p:sp>
        <p:nvSpPr>
          <p:cNvPr id="7" name="Slide Number Placeholder 6"/>
          <p:cNvSpPr>
            <a:spLocks noGrp="1"/>
          </p:cNvSpPr>
          <p:nvPr>
            <p:ph type="sldNum" sz="quarter" idx="12"/>
          </p:nvPr>
        </p:nvSpPr>
        <p:spPr/>
        <p:txBody>
          <a:bodyPr/>
          <a:lstStyle>
            <a:lvl1pPr>
              <a:defRPr/>
            </a:lvl1pPr>
          </a:lstStyle>
          <a:p>
            <a:fld id="{3495C9A5-BFEA-4925-A6D6-467FF2C501F4}" type="slidenum">
              <a:rPr lang="en-US"/>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F6538FAE-2609-4E3B-BBEE-5733857C210E}" type="datetime3">
              <a:rPr lang="en-US" smtClean="0"/>
              <a:t>2 November 2007</a:t>
            </a:fld>
            <a:endParaRPr lang="en-US"/>
          </a:p>
        </p:txBody>
      </p:sp>
      <p:sp>
        <p:nvSpPr>
          <p:cNvPr id="8" name="Footer Placeholder 7"/>
          <p:cNvSpPr>
            <a:spLocks noGrp="1"/>
          </p:cNvSpPr>
          <p:nvPr>
            <p:ph type="ftr" sz="quarter" idx="11"/>
          </p:nvPr>
        </p:nvSpPr>
        <p:spPr/>
        <p:txBody>
          <a:bodyPr/>
          <a:lstStyle>
            <a:lvl1pPr>
              <a:defRPr/>
            </a:lvl1pPr>
          </a:lstStyle>
          <a:p>
            <a:r>
              <a:rPr lang="en-US"/>
              <a:t>Create a chart</a:t>
            </a:r>
          </a:p>
        </p:txBody>
      </p:sp>
      <p:sp>
        <p:nvSpPr>
          <p:cNvPr id="9" name="Slide Number Placeholder 8"/>
          <p:cNvSpPr>
            <a:spLocks noGrp="1"/>
          </p:cNvSpPr>
          <p:nvPr>
            <p:ph type="sldNum" sz="quarter" idx="12"/>
          </p:nvPr>
        </p:nvSpPr>
        <p:spPr/>
        <p:txBody>
          <a:bodyPr/>
          <a:lstStyle>
            <a:lvl1pPr>
              <a:defRPr/>
            </a:lvl1pPr>
          </a:lstStyle>
          <a:p>
            <a:fld id="{8D63BD76-C46C-4B34-96F3-A3D0F6E15113}" type="slidenum">
              <a:rPr lang="en-US"/>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55A8FC2-3A9D-4DE8-BA32-3178249FE83C}" type="datetime3">
              <a:rPr lang="en-US" smtClean="0"/>
              <a:t>2 November 2007</a:t>
            </a:fld>
            <a:endParaRPr lang="en-US"/>
          </a:p>
        </p:txBody>
      </p:sp>
      <p:sp>
        <p:nvSpPr>
          <p:cNvPr id="4" name="Footer Placeholder 3"/>
          <p:cNvSpPr>
            <a:spLocks noGrp="1"/>
          </p:cNvSpPr>
          <p:nvPr>
            <p:ph type="ftr" sz="quarter" idx="11"/>
          </p:nvPr>
        </p:nvSpPr>
        <p:spPr/>
        <p:txBody>
          <a:bodyPr/>
          <a:lstStyle>
            <a:lvl1pPr>
              <a:defRPr/>
            </a:lvl1pPr>
          </a:lstStyle>
          <a:p>
            <a:r>
              <a:rPr lang="en-US"/>
              <a:t>Create a chart</a:t>
            </a:r>
          </a:p>
        </p:txBody>
      </p:sp>
      <p:sp>
        <p:nvSpPr>
          <p:cNvPr id="5" name="Slide Number Placeholder 4"/>
          <p:cNvSpPr>
            <a:spLocks noGrp="1"/>
          </p:cNvSpPr>
          <p:nvPr>
            <p:ph type="sldNum" sz="quarter" idx="12"/>
          </p:nvPr>
        </p:nvSpPr>
        <p:spPr/>
        <p:txBody>
          <a:bodyPr/>
          <a:lstStyle>
            <a:lvl1pPr>
              <a:defRPr/>
            </a:lvl1pPr>
          </a:lstStyle>
          <a:p>
            <a:fld id="{B57070F3-DB80-4041-A125-A26654F30702}" type="slidenum">
              <a:rPr lang="en-US"/>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F922F5E-F9BD-4612-8A0E-03E28A4B0BB9}" type="datetime3">
              <a:rPr lang="en-US" smtClean="0"/>
              <a:t>2 November 2007</a:t>
            </a:fld>
            <a:endParaRPr lang="en-US"/>
          </a:p>
        </p:txBody>
      </p:sp>
      <p:sp>
        <p:nvSpPr>
          <p:cNvPr id="3" name="Footer Placeholder 2"/>
          <p:cNvSpPr>
            <a:spLocks noGrp="1"/>
          </p:cNvSpPr>
          <p:nvPr>
            <p:ph type="ftr" sz="quarter" idx="11"/>
          </p:nvPr>
        </p:nvSpPr>
        <p:spPr/>
        <p:txBody>
          <a:bodyPr/>
          <a:lstStyle>
            <a:lvl1pPr>
              <a:defRPr/>
            </a:lvl1pPr>
          </a:lstStyle>
          <a:p>
            <a:r>
              <a:rPr lang="en-US"/>
              <a:t>Create a chart</a:t>
            </a:r>
          </a:p>
        </p:txBody>
      </p:sp>
      <p:sp>
        <p:nvSpPr>
          <p:cNvPr id="4" name="Slide Number Placeholder 3"/>
          <p:cNvSpPr>
            <a:spLocks noGrp="1"/>
          </p:cNvSpPr>
          <p:nvPr>
            <p:ph type="sldNum" sz="quarter" idx="12"/>
          </p:nvPr>
        </p:nvSpPr>
        <p:spPr/>
        <p:txBody>
          <a:bodyPr/>
          <a:lstStyle>
            <a:lvl1pPr>
              <a:defRPr/>
            </a:lvl1pPr>
          </a:lstStyle>
          <a:p>
            <a:fld id="{BA2DC6B2-568D-4E73-9EEC-4C5B12CB076B}" type="slidenum">
              <a:rPr lang="en-US"/>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28EA29E-3D37-4B84-B4A2-A610138B396C}"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Create a chart</a:t>
            </a:r>
          </a:p>
        </p:txBody>
      </p:sp>
      <p:sp>
        <p:nvSpPr>
          <p:cNvPr id="7" name="Slide Number Placeholder 6"/>
          <p:cNvSpPr>
            <a:spLocks noGrp="1"/>
          </p:cNvSpPr>
          <p:nvPr>
            <p:ph type="sldNum" sz="quarter" idx="12"/>
          </p:nvPr>
        </p:nvSpPr>
        <p:spPr/>
        <p:txBody>
          <a:bodyPr/>
          <a:lstStyle>
            <a:lvl1pPr>
              <a:defRPr/>
            </a:lvl1pPr>
          </a:lstStyle>
          <a:p>
            <a:fld id="{327F9B82-7AC7-4178-BAC4-F4859551C336}" type="slidenum">
              <a:rPr lang="en-US"/>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F59DD58-DD15-4A12-B4A4-648B2553E780}"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Create a chart</a:t>
            </a:r>
          </a:p>
        </p:txBody>
      </p:sp>
      <p:sp>
        <p:nvSpPr>
          <p:cNvPr id="7" name="Slide Number Placeholder 6"/>
          <p:cNvSpPr>
            <a:spLocks noGrp="1"/>
          </p:cNvSpPr>
          <p:nvPr>
            <p:ph type="sldNum" sz="quarter" idx="12"/>
          </p:nvPr>
        </p:nvSpPr>
        <p:spPr/>
        <p:txBody>
          <a:bodyPr/>
          <a:lstStyle>
            <a:lvl1pPr>
              <a:defRPr/>
            </a:lvl1pPr>
          </a:lstStyle>
          <a:p>
            <a:fld id="{E8CA64D4-8D08-4BE5-9106-1A760066E09D}" type="slidenum">
              <a:rPr lang="en-US"/>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57225"/>
          </a:xfrm>
          <a:prstGeom prst="rect">
            <a:avLst/>
          </a:prstGeom>
          <a:solidFill>
            <a:schemeClr val="tx1"/>
          </a:solidFill>
          <a:ln w="9525" algn="ctr">
            <a:noFill/>
            <a:miter lim="800000"/>
            <a:headEnd/>
            <a:tailEnd/>
          </a:ln>
          <a:effectLst/>
        </p:spPr>
        <p:txBody>
          <a:bodyPr wrap="none" anchor="ctr"/>
          <a:lstStyle/>
          <a:p>
            <a:pPr algn="ctr"/>
            <a:endParaRPr lang="en-US" sz="2400">
              <a:solidFill>
                <a:schemeClr val="tx2"/>
              </a:solidFill>
            </a:endParaRPr>
          </a:p>
        </p:txBody>
      </p:sp>
      <p:sp>
        <p:nvSpPr>
          <p:cNvPr id="3075" name="Rectangle 3"/>
          <p:cNvSpPr>
            <a:spLocks noChangeArrowheads="1"/>
          </p:cNvSpPr>
          <p:nvPr/>
        </p:nvSpPr>
        <p:spPr bwMode="auto">
          <a:xfrm>
            <a:off x="0" y="6200775"/>
            <a:ext cx="9144000" cy="657225"/>
          </a:xfrm>
          <a:prstGeom prst="rect">
            <a:avLst/>
          </a:prstGeom>
          <a:solidFill>
            <a:schemeClr val="tx1"/>
          </a:solidFill>
          <a:ln w="9525" algn="ctr">
            <a:noFill/>
            <a:miter lim="800000"/>
            <a:headEnd/>
            <a:tailEnd/>
          </a:ln>
          <a:effectLst/>
        </p:spPr>
        <p:txBody>
          <a:bodyPr wrap="none" anchor="ctr"/>
          <a:lstStyle/>
          <a:p>
            <a:pPr algn="ctr"/>
            <a:endParaRPr lang="en-US" sz="2400">
              <a:solidFill>
                <a:schemeClr val="tx2"/>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3077" name="Rectangle 5"/>
          <p:cNvSpPr>
            <a:spLocks noGrp="1" noChangeArrowheads="1"/>
          </p:cNvSpPr>
          <p:nvPr>
            <p:ph type="title"/>
          </p:nvPr>
        </p:nvSpPr>
        <p:spPr bwMode="auto">
          <a:xfrm>
            <a:off x="214313" y="73025"/>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3078" name="Rectangle 6"/>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spcBef>
                <a:spcPct val="0"/>
              </a:spcBef>
              <a:spcAft>
                <a:spcPct val="0"/>
              </a:spcAft>
              <a:defRPr sz="1600">
                <a:solidFill>
                  <a:srgbClr val="005AB4"/>
                </a:solidFill>
              </a:defRPr>
            </a:lvl1pPr>
          </a:lstStyle>
          <a:p>
            <a:fld id="{CC1B2D8A-F29A-47AA-82A2-0000F4CF0C27}" type="datetime3">
              <a:rPr lang="en-US" smtClean="0"/>
              <a:t>2 November 2007</a:t>
            </a:fld>
            <a:endParaRPr lang="en-US"/>
          </a:p>
        </p:txBody>
      </p:sp>
      <p:sp>
        <p:nvSpPr>
          <p:cNvPr id="3079" name="Rectangle 7"/>
          <p:cNvSpPr>
            <a:spLocks noGrp="1" noChangeArrowheads="1"/>
          </p:cNvSpPr>
          <p:nvPr>
            <p:ph type="ftr" sz="quarter" idx="3"/>
          </p:nvPr>
        </p:nvSpPr>
        <p:spPr bwMode="auto">
          <a:xfrm>
            <a:off x="2717800" y="6200775"/>
            <a:ext cx="37084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spcBef>
                <a:spcPct val="0"/>
              </a:spcBef>
              <a:spcAft>
                <a:spcPct val="0"/>
              </a:spcAft>
              <a:defRPr sz="1600">
                <a:solidFill>
                  <a:srgbClr val="005AB4"/>
                </a:solidFill>
              </a:defRPr>
            </a:lvl1pPr>
          </a:lstStyle>
          <a:p>
            <a:r>
              <a:rPr lang="en-US"/>
              <a:t>Create a chart</a:t>
            </a:r>
          </a:p>
        </p:txBody>
      </p:sp>
      <p:sp>
        <p:nvSpPr>
          <p:cNvPr id="3080" name="Rectangle 8"/>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spcBef>
                <a:spcPct val="0"/>
              </a:spcBef>
              <a:spcAft>
                <a:spcPct val="0"/>
              </a:spcAft>
              <a:defRPr sz="1600">
                <a:solidFill>
                  <a:srgbClr val="005AB4"/>
                </a:solidFill>
              </a:defRPr>
            </a:lvl1pPr>
          </a:lstStyle>
          <a:p>
            <a:fld id="{35DABC0F-3075-4B21-8BF9-4B6217F60FF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spd="med">
    <p:wipe dir="d"/>
  </p:transition>
  <p:hf hdr="0"/>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11.png"/><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23.xml.rels><?xml version="1.0" encoding="UTF-8" standalone="yes"?>
<Relationships xmlns="http://schemas.openxmlformats.org/package/2006/relationships"><Relationship Id="rId3" Type="http://schemas.openxmlformats.org/officeDocument/2006/relationships/hyperlink" Target="http://office.microsoft.com/training/training.aspx?AssetID=RP101757371033&amp;CTT=6&amp;Origin=RP101757471033"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2.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7.xml"/><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3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4.xml"/><Relationship Id="rId1" Type="http://schemas.openxmlformats.org/officeDocument/2006/relationships/slideLayout" Target="../slideLayouts/slideLayout12.xml"/><Relationship Id="rId4" Type="http://schemas.openxmlformats.org/officeDocument/2006/relationships/image" Target="../media/image19.png"/></Relationships>
</file>

<file path=ppt/slides/_rels/slide45.xml.rels><?xml version="1.0" encoding="UTF-8" standalone="yes"?>
<Relationships xmlns="http://schemas.openxmlformats.org/package/2006/relationships"><Relationship Id="rId3" Type="http://schemas.openxmlformats.org/officeDocument/2006/relationships/hyperlink" Target="http://office.microsoft.com/training/training.aspx?AssetID=RP101757381033&amp;CTT=6&amp;Origin=RP101757511033"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office.microsoft.com/training/Training.aspx?AssetID=RP101757411033&amp;CTT=6&amp;Origin=RC101757361033" TargetMode="External"/><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112838" y="2219325"/>
            <a:ext cx="6919912" cy="1470025"/>
          </a:xfrm>
        </p:spPr>
        <p:txBody>
          <a:bodyPr/>
          <a:lstStyle/>
          <a:p>
            <a:r>
              <a:rPr lang="en-US"/>
              <a:t>Microsoft</a:t>
            </a:r>
            <a:r>
              <a:rPr lang="en-US" sz="2800" baseline="70000">
                <a:cs typeface="Tahoma" pitchFamily="34" charset="0"/>
              </a:rPr>
              <a:t>®</a:t>
            </a:r>
            <a:r>
              <a:rPr lang="en-US"/>
              <a:t> Office </a:t>
            </a:r>
            <a:br>
              <a:rPr lang="en-US"/>
            </a:br>
            <a:r>
              <a:rPr lang="en-US"/>
              <a:t>Excel</a:t>
            </a:r>
            <a:r>
              <a:rPr lang="en-US" sz="2800" baseline="70000">
                <a:cs typeface="Tahoma" pitchFamily="34" charset="0"/>
              </a:rPr>
              <a:t>®</a:t>
            </a:r>
            <a:r>
              <a:rPr lang="en-US"/>
              <a:t> </a:t>
            </a:r>
            <a:r>
              <a:rPr lang="en-US">
                <a:cs typeface="Tahoma" pitchFamily="34" charset="0"/>
              </a:rPr>
              <a:t>2007 Training</a:t>
            </a:r>
          </a:p>
        </p:txBody>
      </p:sp>
      <p:sp>
        <p:nvSpPr>
          <p:cNvPr id="8195" name="Rectangle 3"/>
          <p:cNvSpPr>
            <a:spLocks noGrp="1" noChangeArrowheads="1"/>
          </p:cNvSpPr>
          <p:nvPr>
            <p:ph type="subTitle" idx="1"/>
          </p:nvPr>
        </p:nvSpPr>
        <p:spPr>
          <a:xfrm>
            <a:off x="1371600" y="4291013"/>
            <a:ext cx="6400800" cy="1030287"/>
          </a:xfrm>
        </p:spPr>
        <p:txBody>
          <a:bodyPr/>
          <a:lstStyle/>
          <a:p>
            <a:r>
              <a:rPr lang="en-US" b="1"/>
              <a:t>Create a chart</a:t>
            </a:r>
          </a:p>
        </p:txBody>
      </p:sp>
      <p:sp>
        <p:nvSpPr>
          <p:cNvPr id="6" name="Text Box 4"/>
          <p:cNvSpPr txBox="1">
            <a:spLocks noChangeArrowheads="1"/>
          </p:cNvSpPr>
          <p:nvPr/>
        </p:nvSpPr>
        <p:spPr bwMode="gray">
          <a:xfrm>
            <a:off x="2019300" y="1201738"/>
            <a:ext cx="5105400" cy="400110"/>
          </a:xfrm>
          <a:prstGeom prst="rect">
            <a:avLst/>
          </a:prstGeom>
          <a:noFill/>
          <a:ln w="9525">
            <a:noFill/>
            <a:miter lim="800000"/>
            <a:headEnd/>
            <a:tailEnd/>
          </a:ln>
          <a:effectLst/>
        </p:spPr>
        <p:txBody>
          <a:bodyPr>
            <a:spAutoFit/>
          </a:bodyPr>
          <a:lstStyle/>
          <a:p>
            <a:pPr algn="ctr">
              <a:spcBef>
                <a:spcPct val="50000"/>
              </a:spcBef>
            </a:pPr>
            <a:r>
              <a:rPr lang="en-US" sz="2000" b="0" dirty="0" smtClean="0">
                <a:latin typeface="Tahoma" pitchFamily="34" charset="0"/>
              </a:rPr>
              <a:t>INLS261 Tools for Information Literacy</a:t>
            </a:r>
            <a:endParaRPr lang="en-US" sz="2000" b="0" dirty="0">
              <a:latin typeface="Tahoma" pitchFamily="34"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1000"/>
                                  </p:stCondLst>
                                  <p:childTnLst>
                                    <p:set>
                                      <p:cBhvr>
                                        <p:cTn id="6" dur="1" fill="hold">
                                          <p:stCondLst>
                                            <p:cond delay="0"/>
                                          </p:stCondLst>
                                        </p:cTn>
                                        <p:tgtEl>
                                          <p:spTgt spid="8194"/>
                                        </p:tgtEl>
                                        <p:attrNameLst>
                                          <p:attrName>style.visibility</p:attrName>
                                        </p:attrNameLst>
                                      </p:cBhvr>
                                      <p:to>
                                        <p:strVal val="visible"/>
                                      </p:to>
                                    </p:set>
                                    <p:animEffect transition="in" filter="slide(fromTop)">
                                      <p:cBhvr>
                                        <p:cTn id="7" dur="500"/>
                                        <p:tgtEl>
                                          <p:spTgt spid="8194"/>
                                        </p:tgtEl>
                                      </p:cBhvr>
                                    </p:animEffect>
                                  </p:childTnLst>
                                </p:cTn>
                              </p:par>
                            </p:childTnLst>
                          </p:cTn>
                        </p:par>
                        <p:par>
                          <p:cTn id="8" fill="hold">
                            <p:stCondLst>
                              <p:cond delay="1500"/>
                            </p:stCondLst>
                            <p:childTnLst>
                              <p:par>
                                <p:cTn id="9" presetID="12" presetClass="entr" presetSubtype="4" fill="hold" grpId="0" nodeType="afterEffect">
                                  <p:stCondLst>
                                    <p:cond delay="100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slide(fromBottom)">
                                      <p:cBhvr>
                                        <p:cTn id="11" dur="500"/>
                                        <p:tgtEl>
                                          <p:spTgt spid="8195">
                                            <p:txEl>
                                              <p:pRg st="0" end="0"/>
                                            </p:txEl>
                                          </p:spTgt>
                                        </p:tgtEl>
                                      </p:cBhvr>
                                    </p:animEffect>
                                  </p:childTnLst>
                                </p:cTn>
                              </p:par>
                            </p:childTnLst>
                          </p:cTn>
                        </p:par>
                        <p:par>
                          <p:cTn id="12" fill="hold">
                            <p:stCondLst>
                              <p:cond delay="3000"/>
                            </p:stCondLst>
                            <p:childTnLst>
                              <p:par>
                                <p:cTn id="13" presetID="17" presetClass="entr" presetSubtype="1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advAuto="1000"/>
      <p:bldP spid="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194562" name="Rectangle 2"/>
          <p:cNvSpPr>
            <a:spLocks noGrp="1" noChangeArrowheads="1"/>
          </p:cNvSpPr>
          <p:nvPr>
            <p:ph type="title"/>
          </p:nvPr>
        </p:nvSpPr>
        <p:spPr>
          <a:xfrm>
            <a:off x="239713" y="63500"/>
            <a:ext cx="8904287" cy="614363"/>
          </a:xfrm>
        </p:spPr>
        <p:txBody>
          <a:bodyPr/>
          <a:lstStyle/>
          <a:p>
            <a:r>
              <a:rPr lang="en-US"/>
              <a:t>Create your chart</a:t>
            </a:r>
          </a:p>
        </p:txBody>
      </p:sp>
      <p:sp>
        <p:nvSpPr>
          <p:cNvPr id="19456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If you want to change the chart type after creating your chart, click inside the chart. </a:t>
            </a:r>
          </a:p>
        </p:txBody>
      </p:sp>
      <p:sp>
        <p:nvSpPr>
          <p:cNvPr id="194565"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94567" name="Picture 7" descr="Data in Excel; Insert tab; Column button"/>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194568" name="Rectangle 8"/>
          <p:cNvSpPr>
            <a:spLocks noChangeArrowheads="1"/>
          </p:cNvSpPr>
          <p:nvPr/>
        </p:nvSpPr>
        <p:spPr bwMode="auto">
          <a:xfrm>
            <a:off x="277813" y="4014788"/>
            <a:ext cx="5926137" cy="915987"/>
          </a:xfrm>
          <a:prstGeom prst="rect">
            <a:avLst/>
          </a:prstGeom>
          <a:noFill/>
          <a:ln w="9525">
            <a:noFill/>
            <a:miter lim="800000"/>
            <a:headEnd/>
            <a:tailEnd/>
          </a:ln>
          <a:effectLst/>
        </p:spPr>
        <p:txBody>
          <a:bodyPr/>
          <a:lstStyle/>
          <a:p>
            <a:r>
              <a:rPr lang="en-US" sz="1800">
                <a:solidFill>
                  <a:srgbClr val="FFCC00"/>
                </a:solidFill>
              </a:rPr>
              <a:t>On the </a:t>
            </a:r>
            <a:r>
              <a:rPr lang="en-US" sz="1800" b="1">
                <a:solidFill>
                  <a:srgbClr val="FFCC00"/>
                </a:solidFill>
              </a:rPr>
              <a:t>Design</a:t>
            </a:r>
            <a:r>
              <a:rPr lang="en-US" sz="1800">
                <a:solidFill>
                  <a:srgbClr val="FFCC00"/>
                </a:solidFill>
              </a:rPr>
              <a:t> tab under </a:t>
            </a:r>
            <a:r>
              <a:rPr lang="en-US" sz="1800" b="1">
                <a:solidFill>
                  <a:srgbClr val="FFCC00"/>
                </a:solidFill>
              </a:rPr>
              <a:t>Chart Tools</a:t>
            </a:r>
            <a:r>
              <a:rPr lang="en-US" sz="1800">
                <a:solidFill>
                  <a:srgbClr val="FFCC00"/>
                </a:solidFill>
              </a:rPr>
              <a:t>, in the </a:t>
            </a:r>
            <a:r>
              <a:rPr lang="en-US" sz="1800" b="1">
                <a:solidFill>
                  <a:srgbClr val="FFCC00"/>
                </a:solidFill>
              </a:rPr>
              <a:t>Type</a:t>
            </a:r>
            <a:r>
              <a:rPr lang="en-US" sz="1800">
                <a:solidFill>
                  <a:srgbClr val="FFCC00"/>
                </a:solidFill>
              </a:rPr>
              <a:t> group, click </a:t>
            </a:r>
            <a:r>
              <a:rPr lang="en-US" sz="1800" b="1">
                <a:solidFill>
                  <a:srgbClr val="FFCC00"/>
                </a:solidFill>
              </a:rPr>
              <a:t>Change Chart Type</a:t>
            </a:r>
            <a:r>
              <a:rPr lang="en-US" sz="1800">
                <a:solidFill>
                  <a:srgbClr val="FFCC00"/>
                </a:solidFill>
              </a:rPr>
              <a:t>. Then select the chart type you want. </a:t>
            </a:r>
          </a:p>
        </p:txBody>
      </p:sp>
      <p:sp>
        <p:nvSpPr>
          <p:cNvPr id="9" name="Date Placeholder 8"/>
          <p:cNvSpPr>
            <a:spLocks noGrp="1"/>
          </p:cNvSpPr>
          <p:nvPr>
            <p:ph type="dt" sz="half" idx="10"/>
          </p:nvPr>
        </p:nvSpPr>
        <p:spPr/>
        <p:txBody>
          <a:bodyPr/>
          <a:lstStyle/>
          <a:p>
            <a:fld id="{3566AEEF-6C6B-4266-A02F-6B171EF195B2}"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10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94563"/>
                                        </p:tgtEl>
                                        <p:attrNameLst>
                                          <p:attrName>style.visibility</p:attrName>
                                        </p:attrNameLst>
                                      </p:cBhvr>
                                      <p:to>
                                        <p:strVal val="visible"/>
                                      </p:to>
                                    </p:set>
                                    <p:animEffect transition="in" filter="slide(fromTop)">
                                      <p:cBhvr>
                                        <p:cTn id="7" dur="500"/>
                                        <p:tgtEl>
                                          <p:spTgt spid="19456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4568">
                                            <p:txEl>
                                              <p:pRg st="0" end="0"/>
                                            </p:txEl>
                                          </p:spTgt>
                                        </p:tgtEl>
                                        <p:attrNameLst>
                                          <p:attrName>style.visibility</p:attrName>
                                        </p:attrNameLst>
                                      </p:cBhvr>
                                      <p:to>
                                        <p:strVal val="visible"/>
                                      </p:to>
                                    </p:set>
                                    <p:animEffect transition="in" filter="slide(fromLeft)">
                                      <p:cBhvr>
                                        <p:cTn id="12" dur="500"/>
                                        <p:tgtEl>
                                          <p:spTgt spid="1945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autoUpdateAnimBg="0"/>
      <p:bldP spid="19456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25602" name="Rectangle 2"/>
          <p:cNvSpPr>
            <a:spLocks noGrp="1" noChangeArrowheads="1"/>
          </p:cNvSpPr>
          <p:nvPr>
            <p:ph type="title"/>
          </p:nvPr>
        </p:nvSpPr>
        <p:spPr>
          <a:xfrm>
            <a:off x="227013" y="73025"/>
            <a:ext cx="8027987" cy="614363"/>
          </a:xfrm>
        </p:spPr>
        <p:txBody>
          <a:bodyPr/>
          <a:lstStyle/>
          <a:p>
            <a:r>
              <a:rPr lang="en-US"/>
              <a:t>How worksheet data appears in the chart</a:t>
            </a:r>
          </a:p>
        </p:txBody>
      </p:sp>
      <p:sp>
        <p:nvSpPr>
          <p:cNvPr id="2560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a:t>Here’s how your new column chart looks.</a:t>
            </a:r>
          </a:p>
        </p:txBody>
      </p:sp>
      <p:sp>
        <p:nvSpPr>
          <p:cNvPr id="25605" name="Rectangle 5"/>
          <p:cNvSpPr>
            <a:spLocks noChangeArrowheads="1"/>
          </p:cNvSpPr>
          <p:nvPr/>
        </p:nvSpPr>
        <p:spPr bwMode="auto">
          <a:xfrm>
            <a:off x="277813" y="4014788"/>
            <a:ext cx="5926137" cy="1243012"/>
          </a:xfrm>
          <a:prstGeom prst="rect">
            <a:avLst/>
          </a:prstGeom>
          <a:noFill/>
          <a:ln w="9525">
            <a:noFill/>
            <a:miter lim="800000"/>
            <a:headEnd/>
            <a:tailEnd/>
          </a:ln>
          <a:effectLst/>
        </p:spPr>
        <p:txBody>
          <a:bodyPr/>
          <a:lstStyle/>
          <a:p>
            <a:pPr>
              <a:spcAft>
                <a:spcPct val="45000"/>
              </a:spcAft>
            </a:pPr>
            <a:r>
              <a:rPr lang="en-US" sz="1800">
                <a:solidFill>
                  <a:srgbClr val="FFCC00"/>
                </a:solidFill>
              </a:rPr>
              <a:t>It shows you at once that Cencini (represented by the middle column for each month) sold the most tea in January and February but was outdone by Giussani in March.</a:t>
            </a:r>
          </a:p>
        </p:txBody>
      </p:sp>
      <p:sp>
        <p:nvSpPr>
          <p:cNvPr id="2560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5608" name="Picture 8" descr="Excel data for salesperson Cencini appearing in three separate columns, one for each month"/>
          <p:cNvPicPr>
            <a:picLocks noChangeAspect="1" noChangeArrowheads="1"/>
          </p:cNvPicPr>
          <p:nvPr>
            <p:ph sz="half" idx="1"/>
          </p:nvPr>
        </p:nvPicPr>
        <p:blipFill>
          <a:blip r:embed="rId3"/>
          <a:srcRect/>
          <a:stretch>
            <a:fillRect/>
          </a:stretch>
        </p:blipFill>
        <p:spPr>
          <a:xfrm>
            <a:off x="339725" y="933450"/>
            <a:ext cx="5662613" cy="2854325"/>
          </a:xfrm>
          <a:noFill/>
          <a:ln/>
        </p:spPr>
      </p:pic>
      <p:sp>
        <p:nvSpPr>
          <p:cNvPr id="9" name="Date Placeholder 8"/>
          <p:cNvSpPr>
            <a:spLocks noGrp="1"/>
          </p:cNvSpPr>
          <p:nvPr>
            <p:ph type="dt" sz="half" idx="10"/>
          </p:nvPr>
        </p:nvSpPr>
        <p:spPr/>
        <p:txBody>
          <a:bodyPr/>
          <a:lstStyle/>
          <a:p>
            <a:fld id="{BD13894B-1B71-461D-9C75-EFB8F28A9655}"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11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5608"/>
                                        </p:tgtEl>
                                        <p:attrNameLst>
                                          <p:attrName>style.visibility</p:attrName>
                                        </p:attrNameLst>
                                      </p:cBhvr>
                                      <p:to>
                                        <p:strVal val="visible"/>
                                      </p:to>
                                    </p:set>
                                    <p:animEffect transition="in" filter="slide(fromTop)">
                                      <p:cBhvr>
                                        <p:cTn id="7" dur="500"/>
                                        <p:tgtEl>
                                          <p:spTgt spid="2560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slide(fromTop)">
                                      <p:cBhvr>
                                        <p:cTn id="12" dur="5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5605">
                                            <p:txEl>
                                              <p:pRg st="0" end="0"/>
                                            </p:txEl>
                                          </p:spTgt>
                                        </p:tgtEl>
                                        <p:attrNameLst>
                                          <p:attrName>style.visibility</p:attrName>
                                        </p:attrNameLst>
                                      </p:cBhvr>
                                      <p:to>
                                        <p:strVal val="visible"/>
                                      </p:to>
                                    </p:set>
                                    <p:animEffect transition="in" filter="slide(fromLeft)">
                                      <p:cBhvr>
                                        <p:cTn id="17" dur="500"/>
                                        <p:tgtEl>
                                          <p:spTgt spid="256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P spid="2560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178178" name="Rectangle 2"/>
          <p:cNvSpPr>
            <a:spLocks noGrp="1" noChangeArrowheads="1"/>
          </p:cNvSpPr>
          <p:nvPr>
            <p:ph type="title"/>
          </p:nvPr>
        </p:nvSpPr>
        <p:spPr>
          <a:xfrm>
            <a:off x="227013" y="73025"/>
            <a:ext cx="8027987" cy="614363"/>
          </a:xfrm>
        </p:spPr>
        <p:txBody>
          <a:bodyPr/>
          <a:lstStyle/>
          <a:p>
            <a:r>
              <a:rPr lang="en-US"/>
              <a:t>How worksheet data appears in the chart</a:t>
            </a:r>
          </a:p>
        </p:txBody>
      </p:sp>
      <p:sp>
        <p:nvSpPr>
          <p:cNvPr id="178179" name="Rectangle 3"/>
          <p:cNvSpPr>
            <a:spLocks noChangeArrowheads="1"/>
          </p:cNvSpPr>
          <p:nvPr/>
        </p:nvSpPr>
        <p:spPr bwMode="auto">
          <a:xfrm>
            <a:off x="6119813" y="895350"/>
            <a:ext cx="2744787" cy="1749425"/>
          </a:xfrm>
          <a:prstGeom prst="rect">
            <a:avLst/>
          </a:prstGeom>
          <a:noFill/>
          <a:ln w="9525">
            <a:noFill/>
            <a:miter lim="800000"/>
            <a:headEnd/>
            <a:tailEnd/>
          </a:ln>
          <a:effectLst/>
        </p:spPr>
        <p:txBody>
          <a:bodyPr/>
          <a:lstStyle/>
          <a:p>
            <a:r>
              <a:rPr lang="en-US"/>
              <a:t>Data for each salesperson appears in three separate columns, one for each month. </a:t>
            </a:r>
          </a:p>
        </p:txBody>
      </p:sp>
      <p:sp>
        <p:nvSpPr>
          <p:cNvPr id="178180" name="Rectangle 4"/>
          <p:cNvSpPr>
            <a:spLocks noChangeArrowheads="1"/>
          </p:cNvSpPr>
          <p:nvPr/>
        </p:nvSpPr>
        <p:spPr bwMode="auto">
          <a:xfrm>
            <a:off x="277813" y="3973513"/>
            <a:ext cx="5926137" cy="1658937"/>
          </a:xfrm>
          <a:prstGeom prst="rect">
            <a:avLst/>
          </a:prstGeom>
          <a:noFill/>
          <a:ln w="9525">
            <a:noFill/>
            <a:miter lim="800000"/>
            <a:headEnd/>
            <a:tailEnd/>
          </a:ln>
          <a:effectLst/>
        </p:spPr>
        <p:txBody>
          <a:bodyPr/>
          <a:lstStyle/>
          <a:p>
            <a:pPr>
              <a:spcAft>
                <a:spcPct val="50000"/>
              </a:spcAft>
            </a:pPr>
            <a:r>
              <a:rPr lang="en-US" sz="1800">
                <a:solidFill>
                  <a:srgbClr val="FFCC00"/>
                </a:solidFill>
              </a:rPr>
              <a:t>The height of each chart is proportional to the value in the cell that it represents.</a:t>
            </a:r>
          </a:p>
          <a:p>
            <a:pPr>
              <a:spcAft>
                <a:spcPct val="50000"/>
              </a:spcAft>
            </a:pPr>
            <a:r>
              <a:rPr lang="en-US" sz="1800">
                <a:solidFill>
                  <a:srgbClr val="FFCC00"/>
                </a:solidFill>
              </a:rPr>
              <a:t>So the chart immediately shows you how the salespeople stack up against each other, month by month.</a:t>
            </a:r>
          </a:p>
        </p:txBody>
      </p:sp>
      <p:sp>
        <p:nvSpPr>
          <p:cNvPr id="178181"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78182" name="Picture 6" descr="Excel data for salesperson Cencini appearing in three separate columns, one for each month"/>
          <p:cNvPicPr>
            <a:picLocks noChangeAspect="1" noChangeArrowheads="1"/>
          </p:cNvPicPr>
          <p:nvPr>
            <p:ph sz="half" idx="1"/>
          </p:nvPr>
        </p:nvPicPr>
        <p:blipFill>
          <a:blip r:embed="rId3"/>
          <a:srcRect/>
          <a:stretch>
            <a:fillRect/>
          </a:stretch>
        </p:blipFill>
        <p:spPr>
          <a:xfrm>
            <a:off x="339725" y="933450"/>
            <a:ext cx="5662613" cy="2854325"/>
          </a:xfrm>
          <a:noFill/>
          <a:ln/>
        </p:spPr>
      </p:pic>
      <p:sp>
        <p:nvSpPr>
          <p:cNvPr id="9" name="Date Placeholder 8"/>
          <p:cNvSpPr>
            <a:spLocks noGrp="1"/>
          </p:cNvSpPr>
          <p:nvPr>
            <p:ph type="dt" sz="half" idx="10"/>
          </p:nvPr>
        </p:nvSpPr>
        <p:spPr/>
        <p:txBody>
          <a:bodyPr/>
          <a:lstStyle/>
          <a:p>
            <a:fld id="{74035067-4BF7-4EDA-8E84-6AA5EC365310}"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12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Effect transition="in" filter="slide(fromTop)">
                                      <p:cBhvr>
                                        <p:cTn id="7" dur="500"/>
                                        <p:tgtEl>
                                          <p:spTgt spid="178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78180">
                                            <p:txEl>
                                              <p:pRg st="0" end="0"/>
                                            </p:txEl>
                                          </p:spTgt>
                                        </p:tgtEl>
                                        <p:attrNameLst>
                                          <p:attrName>style.visibility</p:attrName>
                                        </p:attrNameLst>
                                      </p:cBhvr>
                                      <p:to>
                                        <p:strVal val="visible"/>
                                      </p:to>
                                    </p:set>
                                    <p:animEffect transition="in" filter="slide(fromLeft)">
                                      <p:cBhvr>
                                        <p:cTn id="12" dur="500"/>
                                        <p:tgtEl>
                                          <p:spTgt spid="17818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78180">
                                            <p:txEl>
                                              <p:pRg st="1" end="1"/>
                                            </p:txEl>
                                          </p:spTgt>
                                        </p:tgtEl>
                                        <p:attrNameLst>
                                          <p:attrName>style.visibility</p:attrName>
                                        </p:attrNameLst>
                                      </p:cBhvr>
                                      <p:to>
                                        <p:strVal val="visible"/>
                                      </p:to>
                                    </p:set>
                                    <p:animEffect transition="in" filter="slide(fromLeft)">
                                      <p:cBhvr>
                                        <p:cTn id="17" dur="500"/>
                                        <p:tgtEl>
                                          <p:spTgt spid="1781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autoUpdateAnimBg="0" advAuto="0"/>
      <p:bldP spid="178180"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180226" name="Rectangle 2"/>
          <p:cNvSpPr>
            <a:spLocks noGrp="1" noChangeArrowheads="1"/>
          </p:cNvSpPr>
          <p:nvPr>
            <p:ph type="title"/>
          </p:nvPr>
        </p:nvSpPr>
        <p:spPr>
          <a:xfrm>
            <a:off x="227013" y="73025"/>
            <a:ext cx="8027987" cy="614363"/>
          </a:xfrm>
        </p:spPr>
        <p:txBody>
          <a:bodyPr/>
          <a:lstStyle/>
          <a:p>
            <a:r>
              <a:rPr lang="en-US"/>
              <a:t>How worksheet data appears in the chart</a:t>
            </a:r>
          </a:p>
        </p:txBody>
      </p:sp>
      <p:sp>
        <p:nvSpPr>
          <p:cNvPr id="180227"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a:t>Each row of salesperson data has a different color in the chart. </a:t>
            </a:r>
          </a:p>
        </p:txBody>
      </p:sp>
      <p:sp>
        <p:nvSpPr>
          <p:cNvPr id="180228" name="Rectangle 4"/>
          <p:cNvSpPr>
            <a:spLocks noChangeArrowheads="1"/>
          </p:cNvSpPr>
          <p:nvPr/>
        </p:nvSpPr>
        <p:spPr bwMode="auto">
          <a:xfrm>
            <a:off x="277813" y="3994150"/>
            <a:ext cx="5926137" cy="1819275"/>
          </a:xfrm>
          <a:prstGeom prst="rect">
            <a:avLst/>
          </a:prstGeom>
          <a:noFill/>
          <a:ln w="9525">
            <a:noFill/>
            <a:miter lim="800000"/>
            <a:headEnd/>
            <a:tailEnd/>
          </a:ln>
          <a:effectLst/>
        </p:spPr>
        <p:txBody>
          <a:bodyPr/>
          <a:lstStyle/>
          <a:p>
            <a:r>
              <a:rPr lang="en-US" sz="1800">
                <a:solidFill>
                  <a:srgbClr val="FFCC00"/>
                </a:solidFill>
              </a:rPr>
              <a:t>The chart legend, created from the row titles in the worksheet (the salesperson names), tells which color represents the data for each salesperson. </a:t>
            </a:r>
          </a:p>
          <a:p>
            <a:r>
              <a:rPr lang="en-US" sz="1800">
                <a:solidFill>
                  <a:srgbClr val="FFCC00"/>
                </a:solidFill>
              </a:rPr>
              <a:t>Giussani data, for example, is the darkest blue, and is the left-most column for each month. </a:t>
            </a:r>
          </a:p>
        </p:txBody>
      </p:sp>
      <p:sp>
        <p:nvSpPr>
          <p:cNvPr id="180229"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80230" name="Picture 6" descr="Excel data for salesperson Cencini appearing in three separate columns, one for each month"/>
          <p:cNvPicPr>
            <a:picLocks noChangeAspect="1" noChangeArrowheads="1"/>
          </p:cNvPicPr>
          <p:nvPr>
            <p:ph sz="half" idx="1"/>
          </p:nvPr>
        </p:nvPicPr>
        <p:blipFill>
          <a:blip r:embed="rId3"/>
          <a:srcRect/>
          <a:stretch>
            <a:fillRect/>
          </a:stretch>
        </p:blipFill>
        <p:spPr>
          <a:xfrm>
            <a:off x="339725" y="933450"/>
            <a:ext cx="5662613" cy="2854325"/>
          </a:xfrm>
          <a:noFill/>
          <a:ln/>
        </p:spPr>
      </p:pic>
      <p:sp>
        <p:nvSpPr>
          <p:cNvPr id="9" name="Date Placeholder 8"/>
          <p:cNvSpPr>
            <a:spLocks noGrp="1"/>
          </p:cNvSpPr>
          <p:nvPr>
            <p:ph type="dt" sz="half" idx="10"/>
          </p:nvPr>
        </p:nvSpPr>
        <p:spPr/>
        <p:txBody>
          <a:bodyPr/>
          <a:lstStyle/>
          <a:p>
            <a:fld id="{3ED216E6-D3AA-440C-B837-7FD9DAEB7A9E}"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13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animEffect transition="in" filter="slide(fromTop)">
                                      <p:cBhvr>
                                        <p:cTn id="7" dur="500"/>
                                        <p:tgtEl>
                                          <p:spTgt spid="180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0228">
                                            <p:txEl>
                                              <p:pRg st="0" end="0"/>
                                            </p:txEl>
                                          </p:spTgt>
                                        </p:tgtEl>
                                        <p:attrNameLst>
                                          <p:attrName>style.visibility</p:attrName>
                                        </p:attrNameLst>
                                      </p:cBhvr>
                                      <p:to>
                                        <p:strVal val="visible"/>
                                      </p:to>
                                    </p:set>
                                    <p:animEffect transition="in" filter="slide(fromLeft)">
                                      <p:cBhvr>
                                        <p:cTn id="12" dur="500"/>
                                        <p:tgtEl>
                                          <p:spTgt spid="1802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0228">
                                            <p:txEl>
                                              <p:pRg st="1" end="1"/>
                                            </p:txEl>
                                          </p:spTgt>
                                        </p:tgtEl>
                                        <p:attrNameLst>
                                          <p:attrName>style.visibility</p:attrName>
                                        </p:attrNameLst>
                                      </p:cBhvr>
                                      <p:to>
                                        <p:strVal val="visible"/>
                                      </p:to>
                                    </p:set>
                                    <p:animEffect transition="in" filter="slide(fromLeft)">
                                      <p:cBhvr>
                                        <p:cTn id="17" dur="500"/>
                                        <p:tgtEl>
                                          <p:spTgt spid="1802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build="p" autoUpdateAnimBg="0" advAuto="0"/>
      <p:bldP spid="180228"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182274" name="Rectangle 2"/>
          <p:cNvSpPr>
            <a:spLocks noGrp="1" noChangeArrowheads="1"/>
          </p:cNvSpPr>
          <p:nvPr>
            <p:ph type="title"/>
          </p:nvPr>
        </p:nvSpPr>
        <p:spPr>
          <a:xfrm>
            <a:off x="227013" y="73025"/>
            <a:ext cx="8027987" cy="614363"/>
          </a:xfrm>
        </p:spPr>
        <p:txBody>
          <a:bodyPr/>
          <a:lstStyle/>
          <a:p>
            <a:r>
              <a:rPr lang="en-US"/>
              <a:t>How worksheet data appears in the chart</a:t>
            </a:r>
          </a:p>
        </p:txBody>
      </p:sp>
      <p:sp>
        <p:nvSpPr>
          <p:cNvPr id="18227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a:t>The column titles from the worksheet—January, February, and March—are now at the bottom of the chart. </a:t>
            </a:r>
          </a:p>
        </p:txBody>
      </p:sp>
      <p:sp>
        <p:nvSpPr>
          <p:cNvPr id="182277"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82278" name="Picture 6" descr="Excel data for salesperson Cencini appearing in three separate columns, one for each month"/>
          <p:cNvPicPr>
            <a:picLocks noChangeAspect="1" noChangeArrowheads="1"/>
          </p:cNvPicPr>
          <p:nvPr>
            <p:ph sz="half" idx="1"/>
          </p:nvPr>
        </p:nvPicPr>
        <p:blipFill>
          <a:blip r:embed="rId3"/>
          <a:srcRect/>
          <a:stretch>
            <a:fillRect/>
          </a:stretch>
        </p:blipFill>
        <p:spPr>
          <a:xfrm>
            <a:off x="339725" y="933450"/>
            <a:ext cx="5662613" cy="2854325"/>
          </a:xfrm>
          <a:noFill/>
          <a:ln/>
        </p:spPr>
      </p:pic>
      <p:sp>
        <p:nvSpPr>
          <p:cNvPr id="182279" name="Rectangle 7"/>
          <p:cNvSpPr>
            <a:spLocks noChangeArrowheads="1"/>
          </p:cNvSpPr>
          <p:nvPr/>
        </p:nvSpPr>
        <p:spPr bwMode="auto">
          <a:xfrm>
            <a:off x="285750" y="4022725"/>
            <a:ext cx="5926138" cy="787400"/>
          </a:xfrm>
          <a:prstGeom prst="rect">
            <a:avLst/>
          </a:prstGeom>
          <a:noFill/>
          <a:ln w="9525">
            <a:noFill/>
            <a:miter lim="800000"/>
            <a:headEnd/>
            <a:tailEnd/>
          </a:ln>
          <a:effectLst/>
        </p:spPr>
        <p:txBody>
          <a:bodyPr/>
          <a:lstStyle/>
          <a:p>
            <a:r>
              <a:rPr lang="en-US" sz="1800">
                <a:solidFill>
                  <a:srgbClr val="FFCC00"/>
                </a:solidFill>
              </a:rPr>
              <a:t>On the left side of the chart, Excel has created a scale of numbers to help you to interpret the column heights.</a:t>
            </a:r>
          </a:p>
        </p:txBody>
      </p:sp>
      <p:sp>
        <p:nvSpPr>
          <p:cNvPr id="9" name="Date Placeholder 8"/>
          <p:cNvSpPr>
            <a:spLocks noGrp="1"/>
          </p:cNvSpPr>
          <p:nvPr>
            <p:ph type="dt" sz="half" idx="10"/>
          </p:nvPr>
        </p:nvSpPr>
        <p:spPr/>
        <p:txBody>
          <a:bodyPr/>
          <a:lstStyle/>
          <a:p>
            <a:fld id="{7DED3BC4-9BC4-41E3-B310-69848E4CECD4}"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14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2275"/>
                                        </p:tgtEl>
                                        <p:attrNameLst>
                                          <p:attrName>style.visibility</p:attrName>
                                        </p:attrNameLst>
                                      </p:cBhvr>
                                      <p:to>
                                        <p:strVal val="visible"/>
                                      </p:to>
                                    </p:set>
                                    <p:animEffect transition="in" filter="slide(fromTop)">
                                      <p:cBhvr>
                                        <p:cTn id="7" dur="500"/>
                                        <p:tgtEl>
                                          <p:spTgt spid="18227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2279">
                                            <p:txEl>
                                              <p:pRg st="0" end="0"/>
                                            </p:txEl>
                                          </p:spTgt>
                                        </p:tgtEl>
                                        <p:attrNameLst>
                                          <p:attrName>style.visibility</p:attrName>
                                        </p:attrNameLst>
                                      </p:cBhvr>
                                      <p:to>
                                        <p:strVal val="visible"/>
                                      </p:to>
                                    </p:set>
                                    <p:animEffect transition="in" filter="slide(fromLeft)">
                                      <p:cBhvr>
                                        <p:cTn id="12" dur="500"/>
                                        <p:tgtEl>
                                          <p:spTgt spid="1822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autoUpdateAnimBg="0"/>
      <p:bldP spid="18227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27650" name="Rectangle 2"/>
          <p:cNvSpPr>
            <a:spLocks noGrp="1" noChangeArrowheads="1"/>
          </p:cNvSpPr>
          <p:nvPr>
            <p:ph type="title"/>
          </p:nvPr>
        </p:nvSpPr>
        <p:spPr>
          <a:xfrm>
            <a:off x="239713" y="63500"/>
            <a:ext cx="8904287" cy="614363"/>
          </a:xfrm>
        </p:spPr>
        <p:txBody>
          <a:bodyPr/>
          <a:lstStyle/>
          <a:p>
            <a:r>
              <a:rPr lang="en-US"/>
              <a:t>Chart Tools: Now you see them, now you don’t</a:t>
            </a:r>
          </a:p>
        </p:txBody>
      </p:sp>
      <p:sp>
        <p:nvSpPr>
          <p:cNvPr id="2765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Before you do more work with your chart, you need to know about the </a:t>
            </a:r>
            <a:r>
              <a:rPr lang="en-US" b="1"/>
              <a:t>Chart Tools</a:t>
            </a:r>
            <a:r>
              <a:rPr lang="en-US"/>
              <a:t>. </a:t>
            </a:r>
          </a:p>
        </p:txBody>
      </p:sp>
      <p:sp>
        <p:nvSpPr>
          <p:cNvPr id="2765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7658" name="Rectangle 10"/>
          <p:cNvSpPr>
            <a:spLocks noChangeArrowheads="1"/>
          </p:cNvSpPr>
          <p:nvPr/>
        </p:nvSpPr>
        <p:spPr bwMode="auto">
          <a:xfrm>
            <a:off x="277813" y="3994150"/>
            <a:ext cx="5926137" cy="1724025"/>
          </a:xfrm>
          <a:prstGeom prst="rect">
            <a:avLst/>
          </a:prstGeom>
          <a:noFill/>
          <a:ln w="9525">
            <a:noFill/>
            <a:miter lim="800000"/>
            <a:headEnd/>
            <a:tailEnd/>
          </a:ln>
          <a:effectLst/>
        </p:spPr>
        <p:txBody>
          <a:bodyPr/>
          <a:lstStyle/>
          <a:p>
            <a:r>
              <a:rPr lang="en-US" sz="1800">
                <a:solidFill>
                  <a:srgbClr val="FFCC00"/>
                </a:solidFill>
              </a:rPr>
              <a:t>After your chart is inserted on the worksheet, the </a:t>
            </a:r>
            <a:r>
              <a:rPr lang="en-US" sz="1800" b="1">
                <a:solidFill>
                  <a:srgbClr val="FFCC00"/>
                </a:solidFill>
              </a:rPr>
              <a:t>Chart Tools</a:t>
            </a:r>
            <a:r>
              <a:rPr lang="en-US" sz="1800">
                <a:solidFill>
                  <a:srgbClr val="FFCC00"/>
                </a:solidFill>
              </a:rPr>
              <a:t> appear on the Ribbon with three tabs: </a:t>
            </a:r>
            <a:r>
              <a:rPr lang="en-US" sz="1800" b="1">
                <a:solidFill>
                  <a:srgbClr val="FFCC00"/>
                </a:solidFill>
              </a:rPr>
              <a:t>Design</a:t>
            </a:r>
            <a:r>
              <a:rPr lang="en-US" sz="1800">
                <a:solidFill>
                  <a:srgbClr val="FFCC00"/>
                </a:solidFill>
              </a:rPr>
              <a:t>, </a:t>
            </a:r>
            <a:r>
              <a:rPr lang="en-US" sz="1800" b="1">
                <a:solidFill>
                  <a:srgbClr val="FFCC00"/>
                </a:solidFill>
              </a:rPr>
              <a:t>Layout</a:t>
            </a:r>
            <a:r>
              <a:rPr lang="en-US" sz="1800">
                <a:solidFill>
                  <a:srgbClr val="FFCC00"/>
                </a:solidFill>
              </a:rPr>
              <a:t>, and </a:t>
            </a:r>
            <a:r>
              <a:rPr lang="en-US" sz="1800" b="1">
                <a:solidFill>
                  <a:srgbClr val="FFCC00"/>
                </a:solidFill>
              </a:rPr>
              <a:t>Format</a:t>
            </a:r>
            <a:r>
              <a:rPr lang="en-US" sz="1800">
                <a:solidFill>
                  <a:srgbClr val="FFCC00"/>
                </a:solidFill>
              </a:rPr>
              <a:t>. </a:t>
            </a:r>
          </a:p>
          <a:p>
            <a:r>
              <a:rPr lang="en-US" sz="1800">
                <a:solidFill>
                  <a:srgbClr val="FFCC00"/>
                </a:solidFill>
              </a:rPr>
              <a:t>On these tabs, you’ll find the commands you need to work with charts. </a:t>
            </a:r>
          </a:p>
        </p:txBody>
      </p:sp>
      <p:pic>
        <p:nvPicPr>
          <p:cNvPr id="27659" name="Picture 11" descr="Design, Layout, and Format tabs under Chart Tool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677A42F6-B496-419B-B72A-C53865FC2C30}"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15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7659"/>
                                        </p:tgtEl>
                                        <p:attrNameLst>
                                          <p:attrName>style.visibility</p:attrName>
                                        </p:attrNameLst>
                                      </p:cBhvr>
                                      <p:to>
                                        <p:strVal val="visible"/>
                                      </p:to>
                                    </p:set>
                                    <p:animEffect transition="in" filter="slide(fromTop)">
                                      <p:cBhvr>
                                        <p:cTn id="7" dur="500"/>
                                        <p:tgtEl>
                                          <p:spTgt spid="276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7651"/>
                                        </p:tgtEl>
                                        <p:attrNameLst>
                                          <p:attrName>style.visibility</p:attrName>
                                        </p:attrNameLst>
                                      </p:cBhvr>
                                      <p:to>
                                        <p:strVal val="visible"/>
                                      </p:to>
                                    </p:set>
                                    <p:animEffect transition="in" filter="slide(fromTop)">
                                      <p:cBhvr>
                                        <p:cTn id="12" dur="500"/>
                                        <p:tgtEl>
                                          <p:spTgt spid="2765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7658">
                                            <p:txEl>
                                              <p:pRg st="0" end="0"/>
                                            </p:txEl>
                                          </p:spTgt>
                                        </p:tgtEl>
                                        <p:attrNameLst>
                                          <p:attrName>style.visibility</p:attrName>
                                        </p:attrNameLst>
                                      </p:cBhvr>
                                      <p:to>
                                        <p:strVal val="visible"/>
                                      </p:to>
                                    </p:set>
                                    <p:animEffect transition="in" filter="slide(fromLeft)">
                                      <p:cBhvr>
                                        <p:cTn id="17" dur="500"/>
                                        <p:tgtEl>
                                          <p:spTgt spid="2765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7658">
                                            <p:txEl>
                                              <p:pRg st="1" end="1"/>
                                            </p:txEl>
                                          </p:spTgt>
                                        </p:tgtEl>
                                        <p:attrNameLst>
                                          <p:attrName>style.visibility</p:attrName>
                                        </p:attrNameLst>
                                      </p:cBhvr>
                                      <p:to>
                                        <p:strVal val="visible"/>
                                      </p:to>
                                    </p:set>
                                    <p:animEffect transition="in" filter="slide(fromLeft)">
                                      <p:cBhvr>
                                        <p:cTn id="22" dur="500"/>
                                        <p:tgtEl>
                                          <p:spTgt spid="276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utoUpdateAnimBg="0"/>
      <p:bldP spid="27658"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Create a chart</a:t>
            </a:r>
          </a:p>
        </p:txBody>
      </p:sp>
      <p:sp>
        <p:nvSpPr>
          <p:cNvPr id="184322" name="Rectangle 2"/>
          <p:cNvSpPr>
            <a:spLocks noGrp="1" noChangeArrowheads="1"/>
          </p:cNvSpPr>
          <p:nvPr>
            <p:ph type="title"/>
          </p:nvPr>
        </p:nvSpPr>
        <p:spPr>
          <a:xfrm>
            <a:off x="239713" y="63500"/>
            <a:ext cx="8904287" cy="614363"/>
          </a:xfrm>
        </p:spPr>
        <p:txBody>
          <a:bodyPr/>
          <a:lstStyle/>
          <a:p>
            <a:r>
              <a:rPr lang="en-US"/>
              <a:t>Chart Tools: Now you see them, now you don’t</a:t>
            </a:r>
          </a:p>
        </p:txBody>
      </p:sp>
      <p:sp>
        <p:nvSpPr>
          <p:cNvPr id="184323" name="Rectangle 3"/>
          <p:cNvSpPr>
            <a:spLocks noChangeArrowheads="1"/>
          </p:cNvSpPr>
          <p:nvPr/>
        </p:nvSpPr>
        <p:spPr bwMode="auto">
          <a:xfrm>
            <a:off x="6119813" y="854075"/>
            <a:ext cx="2744787" cy="1343025"/>
          </a:xfrm>
          <a:prstGeom prst="rect">
            <a:avLst/>
          </a:prstGeom>
          <a:noFill/>
          <a:ln w="9525">
            <a:noFill/>
            <a:miter lim="800000"/>
            <a:headEnd/>
            <a:tailEnd/>
          </a:ln>
          <a:effectLst/>
        </p:spPr>
        <p:txBody>
          <a:bodyPr/>
          <a:lstStyle/>
          <a:p>
            <a:r>
              <a:rPr lang="en-US"/>
              <a:t>When you complete the chart, click outside it. The </a:t>
            </a:r>
            <a:r>
              <a:rPr lang="en-US" b="1"/>
              <a:t>Chart Tools</a:t>
            </a:r>
            <a:r>
              <a:rPr lang="en-US"/>
              <a:t> go away. </a:t>
            </a:r>
          </a:p>
        </p:txBody>
      </p:sp>
      <p:sp>
        <p:nvSpPr>
          <p:cNvPr id="18432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4325" name="Rectangle 5"/>
          <p:cNvSpPr>
            <a:spLocks noChangeArrowheads="1"/>
          </p:cNvSpPr>
          <p:nvPr/>
        </p:nvSpPr>
        <p:spPr bwMode="auto">
          <a:xfrm>
            <a:off x="277813" y="3994150"/>
            <a:ext cx="5926137" cy="1982788"/>
          </a:xfrm>
          <a:prstGeom prst="rect">
            <a:avLst/>
          </a:prstGeom>
          <a:noFill/>
          <a:ln w="9525">
            <a:noFill/>
            <a:miter lim="800000"/>
            <a:headEnd/>
            <a:tailEnd/>
          </a:ln>
          <a:effectLst/>
        </p:spPr>
        <p:txBody>
          <a:bodyPr/>
          <a:lstStyle/>
          <a:p>
            <a:r>
              <a:rPr lang="en-US" sz="1800">
                <a:solidFill>
                  <a:srgbClr val="FFCC00"/>
                </a:solidFill>
              </a:rPr>
              <a:t>So don’t worry if you don’t see all the commands you need at all times. </a:t>
            </a:r>
          </a:p>
          <a:p>
            <a:r>
              <a:rPr lang="en-US" sz="1800">
                <a:solidFill>
                  <a:srgbClr val="FFCC00"/>
                </a:solidFill>
              </a:rPr>
              <a:t>Take the first steps either by inserting a chart (using the </a:t>
            </a:r>
            <a:r>
              <a:rPr lang="en-US" sz="1800" b="1">
                <a:solidFill>
                  <a:srgbClr val="FFCC00"/>
                </a:solidFill>
              </a:rPr>
              <a:t>Charts</a:t>
            </a:r>
            <a:r>
              <a:rPr lang="en-US" sz="1800">
                <a:solidFill>
                  <a:srgbClr val="FFCC00"/>
                </a:solidFill>
              </a:rPr>
              <a:t> group on the </a:t>
            </a:r>
            <a:r>
              <a:rPr lang="en-US" sz="1800" b="1">
                <a:solidFill>
                  <a:srgbClr val="FFCC00"/>
                </a:solidFill>
              </a:rPr>
              <a:t>Insert</a:t>
            </a:r>
            <a:r>
              <a:rPr lang="en-US" sz="1800">
                <a:solidFill>
                  <a:srgbClr val="FFCC00"/>
                </a:solidFill>
              </a:rPr>
              <a:t> tab), or by clicking inside an existing chart. The commands you need will be at hand. </a:t>
            </a:r>
          </a:p>
        </p:txBody>
      </p:sp>
      <p:pic>
        <p:nvPicPr>
          <p:cNvPr id="184326" name="Picture 6" descr="Design, Layout, and Format tabs under Chart Tool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184327" name="Rectangle 7"/>
          <p:cNvSpPr>
            <a:spLocks noChangeArrowheads="1"/>
          </p:cNvSpPr>
          <p:nvPr/>
        </p:nvSpPr>
        <p:spPr bwMode="auto">
          <a:xfrm>
            <a:off x="6107113" y="2368550"/>
            <a:ext cx="2744787" cy="1322388"/>
          </a:xfrm>
          <a:prstGeom prst="rect">
            <a:avLst/>
          </a:prstGeom>
          <a:noFill/>
          <a:ln w="9525">
            <a:noFill/>
            <a:miter lim="800000"/>
            <a:headEnd/>
            <a:tailEnd/>
          </a:ln>
          <a:effectLst/>
        </p:spPr>
        <p:txBody>
          <a:bodyPr/>
          <a:lstStyle/>
          <a:p>
            <a:r>
              <a:rPr lang="en-US"/>
              <a:t>To get them back, click inside the chart. Then the tabs reappear.</a:t>
            </a:r>
          </a:p>
        </p:txBody>
      </p:sp>
      <p:sp>
        <p:nvSpPr>
          <p:cNvPr id="10" name="Date Placeholder 9"/>
          <p:cNvSpPr>
            <a:spLocks noGrp="1"/>
          </p:cNvSpPr>
          <p:nvPr>
            <p:ph type="dt" sz="half" idx="10"/>
          </p:nvPr>
        </p:nvSpPr>
        <p:spPr/>
        <p:txBody>
          <a:bodyPr/>
          <a:lstStyle/>
          <a:p>
            <a:fld id="{B632C631-574D-49D0-80AB-45AF6091B8C6}"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58DFBC7B-49EA-42E1-9854-5159C93B7AC5}" type="slidenum">
              <a:rPr lang="en-US" smtClean="0"/>
              <a:pPr/>
              <a:t>16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4323"/>
                                        </p:tgtEl>
                                        <p:attrNameLst>
                                          <p:attrName>style.visibility</p:attrName>
                                        </p:attrNameLst>
                                      </p:cBhvr>
                                      <p:to>
                                        <p:strVal val="visible"/>
                                      </p:to>
                                    </p:set>
                                    <p:animEffect transition="in" filter="slide(fromTop)">
                                      <p:cBhvr>
                                        <p:cTn id="7" dur="500"/>
                                        <p:tgtEl>
                                          <p:spTgt spid="18432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84327"/>
                                        </p:tgtEl>
                                        <p:attrNameLst>
                                          <p:attrName>style.visibility</p:attrName>
                                        </p:attrNameLst>
                                      </p:cBhvr>
                                      <p:to>
                                        <p:strVal val="visible"/>
                                      </p:to>
                                    </p:set>
                                    <p:animEffect transition="in" filter="slide(fromTop)">
                                      <p:cBhvr>
                                        <p:cTn id="12" dur="500"/>
                                        <p:tgtEl>
                                          <p:spTgt spid="18432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4325">
                                            <p:txEl>
                                              <p:pRg st="0" end="0"/>
                                            </p:txEl>
                                          </p:spTgt>
                                        </p:tgtEl>
                                        <p:attrNameLst>
                                          <p:attrName>style.visibility</p:attrName>
                                        </p:attrNameLst>
                                      </p:cBhvr>
                                      <p:to>
                                        <p:strVal val="visible"/>
                                      </p:to>
                                    </p:set>
                                    <p:animEffect transition="in" filter="slide(fromLeft)">
                                      <p:cBhvr>
                                        <p:cTn id="17" dur="500"/>
                                        <p:tgtEl>
                                          <p:spTgt spid="18432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84325">
                                            <p:txEl>
                                              <p:pRg st="1" end="1"/>
                                            </p:txEl>
                                          </p:spTgt>
                                        </p:tgtEl>
                                        <p:attrNameLst>
                                          <p:attrName>style.visibility</p:attrName>
                                        </p:attrNameLst>
                                      </p:cBhvr>
                                      <p:to>
                                        <p:strVal val="visible"/>
                                      </p:to>
                                    </p:set>
                                    <p:animEffect transition="in" filter="slide(fromLeft)">
                                      <p:cBhvr>
                                        <p:cTn id="22" dur="500"/>
                                        <p:tgtEl>
                                          <p:spTgt spid="1843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autoUpdateAnimBg="0"/>
      <p:bldP spid="184325" grpId="0" build="p" autoUpdateAnimBg="0"/>
      <p:bldP spid="18432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31746" name="Rectangle 2"/>
          <p:cNvSpPr>
            <a:spLocks noGrp="1" noChangeArrowheads="1"/>
          </p:cNvSpPr>
          <p:nvPr>
            <p:ph type="title"/>
          </p:nvPr>
        </p:nvSpPr>
        <p:spPr>
          <a:xfrm>
            <a:off x="239713" y="63500"/>
            <a:ext cx="8904287" cy="614363"/>
          </a:xfrm>
        </p:spPr>
        <p:txBody>
          <a:bodyPr/>
          <a:lstStyle/>
          <a:p>
            <a:r>
              <a:rPr lang="en-US"/>
              <a:t>Change the chart view</a:t>
            </a:r>
          </a:p>
        </p:txBody>
      </p:sp>
      <p:sp>
        <p:nvSpPr>
          <p:cNvPr id="3174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You can do more with your data than create one chart.</a:t>
            </a:r>
          </a:p>
          <a:p>
            <a:endParaRPr lang="en-US"/>
          </a:p>
        </p:txBody>
      </p:sp>
      <p:sp>
        <p:nvSpPr>
          <p:cNvPr id="3175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31754" name="Rectangle 10"/>
          <p:cNvSpPr>
            <a:spLocks noChangeArrowheads="1"/>
          </p:cNvSpPr>
          <p:nvPr/>
        </p:nvSpPr>
        <p:spPr bwMode="auto">
          <a:xfrm>
            <a:off x="277813" y="3994150"/>
            <a:ext cx="5926137" cy="1901825"/>
          </a:xfrm>
          <a:prstGeom prst="rect">
            <a:avLst/>
          </a:prstGeom>
          <a:noFill/>
          <a:ln w="9525">
            <a:noFill/>
            <a:miter lim="800000"/>
            <a:headEnd/>
            <a:tailEnd/>
          </a:ln>
          <a:effectLst/>
        </p:spPr>
        <p:txBody>
          <a:bodyPr/>
          <a:lstStyle/>
          <a:p>
            <a:r>
              <a:rPr lang="en-US" sz="1800">
                <a:solidFill>
                  <a:srgbClr val="FFCC00"/>
                </a:solidFill>
              </a:rPr>
              <a:t>You can make your chart compare data another way by clicking a button to switch from one chart view to another. </a:t>
            </a:r>
          </a:p>
          <a:p>
            <a:r>
              <a:rPr lang="en-US" sz="1800">
                <a:solidFill>
                  <a:srgbClr val="FFCC00"/>
                </a:solidFill>
              </a:rPr>
              <a:t>The picture shows two different views of the same worksheet data. </a:t>
            </a:r>
          </a:p>
        </p:txBody>
      </p:sp>
      <p:pic>
        <p:nvPicPr>
          <p:cNvPr id="31755" name="Picture 11" descr="Using Switch Row/Column button on Design tab to see different views of same data"/>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19B3716E-BED8-47C9-B6F3-2426D72088F8}"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17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1755"/>
                                        </p:tgtEl>
                                        <p:attrNameLst>
                                          <p:attrName>style.visibility</p:attrName>
                                        </p:attrNameLst>
                                      </p:cBhvr>
                                      <p:to>
                                        <p:strVal val="visible"/>
                                      </p:to>
                                    </p:set>
                                    <p:animEffect transition="in" filter="slide(fromTop)">
                                      <p:cBhvr>
                                        <p:cTn id="7" dur="500"/>
                                        <p:tgtEl>
                                          <p:spTgt spid="3175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1747"/>
                                        </p:tgtEl>
                                        <p:attrNameLst>
                                          <p:attrName>style.visibility</p:attrName>
                                        </p:attrNameLst>
                                      </p:cBhvr>
                                      <p:to>
                                        <p:strVal val="visible"/>
                                      </p:to>
                                    </p:set>
                                    <p:animEffect transition="in" filter="slide(fromTop)">
                                      <p:cBhvr>
                                        <p:cTn id="12" dur="500"/>
                                        <p:tgtEl>
                                          <p:spTgt spid="3174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31754">
                                            <p:txEl>
                                              <p:pRg st="0" end="0"/>
                                            </p:txEl>
                                          </p:spTgt>
                                        </p:tgtEl>
                                        <p:attrNameLst>
                                          <p:attrName>style.visibility</p:attrName>
                                        </p:attrNameLst>
                                      </p:cBhvr>
                                      <p:to>
                                        <p:strVal val="visible"/>
                                      </p:to>
                                    </p:set>
                                    <p:animEffect transition="in" filter="slide(fromLeft)">
                                      <p:cBhvr>
                                        <p:cTn id="17" dur="500"/>
                                        <p:tgtEl>
                                          <p:spTgt spid="3175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31754">
                                            <p:txEl>
                                              <p:pRg st="1" end="1"/>
                                            </p:txEl>
                                          </p:spTgt>
                                        </p:tgtEl>
                                        <p:attrNameLst>
                                          <p:attrName>style.visibility</p:attrName>
                                        </p:attrNameLst>
                                      </p:cBhvr>
                                      <p:to>
                                        <p:strVal val="visible"/>
                                      </p:to>
                                    </p:set>
                                    <p:animEffect transition="in" filter="slide(fromLeft)">
                                      <p:cBhvr>
                                        <p:cTn id="22" dur="500"/>
                                        <p:tgtEl>
                                          <p:spTgt spid="3175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utoUpdateAnimBg="0"/>
      <p:bldP spid="31754"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186370" name="Rectangle 2"/>
          <p:cNvSpPr>
            <a:spLocks noGrp="1" noChangeArrowheads="1"/>
          </p:cNvSpPr>
          <p:nvPr>
            <p:ph type="title"/>
          </p:nvPr>
        </p:nvSpPr>
        <p:spPr>
          <a:xfrm>
            <a:off x="239713" y="63500"/>
            <a:ext cx="8904287" cy="614363"/>
          </a:xfrm>
        </p:spPr>
        <p:txBody>
          <a:bodyPr/>
          <a:lstStyle/>
          <a:p>
            <a:r>
              <a:rPr lang="en-US"/>
              <a:t>Change the chart view</a:t>
            </a:r>
          </a:p>
        </p:txBody>
      </p:sp>
      <p:sp>
        <p:nvSpPr>
          <p:cNvPr id="18637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The chart on the left is the chart you first created, which compares salespeople to each other. </a:t>
            </a:r>
          </a:p>
          <a:p>
            <a:endParaRPr lang="en-US"/>
          </a:p>
        </p:txBody>
      </p:sp>
      <p:sp>
        <p:nvSpPr>
          <p:cNvPr id="186372"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6373" name="Rectangle 5"/>
          <p:cNvSpPr>
            <a:spLocks noChangeArrowheads="1"/>
          </p:cNvSpPr>
          <p:nvPr/>
        </p:nvSpPr>
        <p:spPr bwMode="auto">
          <a:xfrm>
            <a:off x="277813" y="3994150"/>
            <a:ext cx="5926137" cy="1901825"/>
          </a:xfrm>
          <a:prstGeom prst="rect">
            <a:avLst/>
          </a:prstGeom>
          <a:noFill/>
          <a:ln w="9525">
            <a:noFill/>
            <a:miter lim="800000"/>
            <a:headEnd/>
            <a:tailEnd/>
          </a:ln>
          <a:effectLst/>
        </p:spPr>
        <p:txBody>
          <a:bodyPr/>
          <a:lstStyle/>
          <a:p>
            <a:r>
              <a:rPr lang="en-US" sz="1800">
                <a:solidFill>
                  <a:srgbClr val="FFCC00"/>
                </a:solidFill>
              </a:rPr>
              <a:t>Excel grouped data by worksheet columns and compared worksheet rows to show how each salesperson compares against the others.</a:t>
            </a:r>
          </a:p>
        </p:txBody>
      </p:sp>
      <p:pic>
        <p:nvPicPr>
          <p:cNvPr id="186374" name="Picture 6" descr="Using Switch Row/Column button on Design tab to see different views of same data"/>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E78A28B4-8C21-4F7B-9A7E-FE926195EBE8}"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18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6371"/>
                                        </p:tgtEl>
                                        <p:attrNameLst>
                                          <p:attrName>style.visibility</p:attrName>
                                        </p:attrNameLst>
                                      </p:cBhvr>
                                      <p:to>
                                        <p:strVal val="visible"/>
                                      </p:to>
                                    </p:set>
                                    <p:animEffect transition="in" filter="slide(fromTop)">
                                      <p:cBhvr>
                                        <p:cTn id="7" dur="500"/>
                                        <p:tgtEl>
                                          <p:spTgt spid="18637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6373">
                                            <p:txEl>
                                              <p:pRg st="0" end="0"/>
                                            </p:txEl>
                                          </p:spTgt>
                                        </p:tgtEl>
                                        <p:attrNameLst>
                                          <p:attrName>style.visibility</p:attrName>
                                        </p:attrNameLst>
                                      </p:cBhvr>
                                      <p:to>
                                        <p:strVal val="visible"/>
                                      </p:to>
                                    </p:set>
                                    <p:animEffect transition="in" filter="slide(fromLeft)">
                                      <p:cBhvr>
                                        <p:cTn id="12" dur="500"/>
                                        <p:tgtEl>
                                          <p:spTgt spid="18637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autoUpdateAnimBg="0"/>
      <p:bldP spid="18637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188418" name="Rectangle 2"/>
          <p:cNvSpPr>
            <a:spLocks noGrp="1" noChangeArrowheads="1"/>
          </p:cNvSpPr>
          <p:nvPr>
            <p:ph type="title"/>
          </p:nvPr>
        </p:nvSpPr>
        <p:spPr>
          <a:xfrm>
            <a:off x="239713" y="63500"/>
            <a:ext cx="8904287" cy="614363"/>
          </a:xfrm>
        </p:spPr>
        <p:txBody>
          <a:bodyPr/>
          <a:lstStyle/>
          <a:p>
            <a:r>
              <a:rPr lang="en-US"/>
              <a:t>Change the chart view</a:t>
            </a:r>
          </a:p>
        </p:txBody>
      </p:sp>
      <p:sp>
        <p:nvSpPr>
          <p:cNvPr id="188419"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But another way to look at the data is to compare sales for each salesperson, month over month. </a:t>
            </a:r>
          </a:p>
          <a:p>
            <a:endParaRPr lang="en-US"/>
          </a:p>
        </p:txBody>
      </p:sp>
      <p:sp>
        <p:nvSpPr>
          <p:cNvPr id="188420"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8421" name="Rectangle 5"/>
          <p:cNvSpPr>
            <a:spLocks noChangeArrowheads="1"/>
          </p:cNvSpPr>
          <p:nvPr/>
        </p:nvSpPr>
        <p:spPr bwMode="auto">
          <a:xfrm>
            <a:off x="277813" y="3994150"/>
            <a:ext cx="5926137" cy="1901825"/>
          </a:xfrm>
          <a:prstGeom prst="rect">
            <a:avLst/>
          </a:prstGeom>
          <a:noFill/>
          <a:ln w="9525">
            <a:noFill/>
            <a:miter lim="800000"/>
            <a:headEnd/>
            <a:tailEnd/>
          </a:ln>
          <a:effectLst/>
        </p:spPr>
        <p:txBody>
          <a:bodyPr/>
          <a:lstStyle/>
          <a:p>
            <a:r>
              <a:rPr lang="en-US" sz="1800">
                <a:solidFill>
                  <a:srgbClr val="FFCC00"/>
                </a:solidFill>
              </a:rPr>
              <a:t>To create this view of the chart, click </a:t>
            </a:r>
            <a:r>
              <a:rPr lang="en-US" sz="1800" b="1">
                <a:solidFill>
                  <a:srgbClr val="FFCC00"/>
                </a:solidFill>
              </a:rPr>
              <a:t>Switch Row/Column</a:t>
            </a:r>
            <a:r>
              <a:rPr lang="en-US" sz="1800">
                <a:solidFill>
                  <a:srgbClr val="FFCC00"/>
                </a:solidFill>
              </a:rPr>
              <a:t> in the </a:t>
            </a:r>
            <a:r>
              <a:rPr lang="en-US" sz="1800" b="1">
                <a:solidFill>
                  <a:srgbClr val="FFCC00"/>
                </a:solidFill>
              </a:rPr>
              <a:t>Data</a:t>
            </a:r>
            <a:r>
              <a:rPr lang="en-US" sz="1800">
                <a:solidFill>
                  <a:srgbClr val="FFCC00"/>
                </a:solidFill>
              </a:rPr>
              <a:t> group on the </a:t>
            </a:r>
            <a:r>
              <a:rPr lang="en-US" sz="1800" b="1">
                <a:solidFill>
                  <a:srgbClr val="FFCC00"/>
                </a:solidFill>
              </a:rPr>
              <a:t>Design</a:t>
            </a:r>
            <a:r>
              <a:rPr lang="en-US" sz="1800">
                <a:solidFill>
                  <a:srgbClr val="FFCC00"/>
                </a:solidFill>
              </a:rPr>
              <a:t> tab. </a:t>
            </a:r>
          </a:p>
          <a:p>
            <a:r>
              <a:rPr lang="en-US" sz="1800">
                <a:solidFill>
                  <a:srgbClr val="FFCC00"/>
                </a:solidFill>
              </a:rPr>
              <a:t>In the chart on the right, data is grouped by rows and compares worksheet columns. So now your chart says something different: It shows how each salesperson did, month by month, compared against themselves.</a:t>
            </a:r>
          </a:p>
        </p:txBody>
      </p:sp>
      <p:pic>
        <p:nvPicPr>
          <p:cNvPr id="188422" name="Picture 6" descr="Using Switch Row/Column button on Design tab to see different views of same data"/>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23C6F540-C17D-4DB5-8A2B-2360F4A36B58}"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19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8419"/>
                                        </p:tgtEl>
                                        <p:attrNameLst>
                                          <p:attrName>style.visibility</p:attrName>
                                        </p:attrNameLst>
                                      </p:cBhvr>
                                      <p:to>
                                        <p:strVal val="visible"/>
                                      </p:to>
                                    </p:set>
                                    <p:animEffect transition="in" filter="slide(fromTop)">
                                      <p:cBhvr>
                                        <p:cTn id="7" dur="500"/>
                                        <p:tgtEl>
                                          <p:spTgt spid="18841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8421">
                                            <p:txEl>
                                              <p:pRg st="0" end="0"/>
                                            </p:txEl>
                                          </p:spTgt>
                                        </p:tgtEl>
                                        <p:attrNameLst>
                                          <p:attrName>style.visibility</p:attrName>
                                        </p:attrNameLst>
                                      </p:cBhvr>
                                      <p:to>
                                        <p:strVal val="visible"/>
                                      </p:to>
                                    </p:set>
                                    <p:animEffect transition="in" filter="slide(fromLeft)">
                                      <p:cBhvr>
                                        <p:cTn id="12" dur="500"/>
                                        <p:tgtEl>
                                          <p:spTgt spid="1884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8421">
                                            <p:txEl>
                                              <p:pRg st="1" end="1"/>
                                            </p:txEl>
                                          </p:spTgt>
                                        </p:tgtEl>
                                        <p:attrNameLst>
                                          <p:attrName>style.visibility</p:attrName>
                                        </p:attrNameLst>
                                      </p:cBhvr>
                                      <p:to>
                                        <p:strVal val="visible"/>
                                      </p:to>
                                    </p:set>
                                    <p:animEffect transition="in" filter="slide(fromLeft)">
                                      <p:cBhvr>
                                        <p:cTn id="17" dur="500"/>
                                        <p:tgtEl>
                                          <p:spTgt spid="1884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autoUpdateAnimBg="0"/>
      <p:bldP spid="18842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Create a chart</a:t>
            </a:r>
          </a:p>
        </p:txBody>
      </p:sp>
      <p:sp>
        <p:nvSpPr>
          <p:cNvPr id="10242" name="Rectangle 2"/>
          <p:cNvSpPr>
            <a:spLocks noGrp="1" noChangeArrowheads="1"/>
          </p:cNvSpPr>
          <p:nvPr>
            <p:ph type="title"/>
          </p:nvPr>
        </p:nvSpPr>
        <p:spPr/>
        <p:txBody>
          <a:bodyPr/>
          <a:lstStyle/>
          <a:p>
            <a:r>
              <a:rPr lang="en-US"/>
              <a:t>Course contents</a:t>
            </a:r>
          </a:p>
        </p:txBody>
      </p:sp>
      <p:sp>
        <p:nvSpPr>
          <p:cNvPr id="10243" name="Rectangle 3"/>
          <p:cNvSpPr>
            <a:spLocks noGrp="1" noChangeArrowheads="1"/>
          </p:cNvSpPr>
          <p:nvPr>
            <p:ph type="body" idx="1"/>
          </p:nvPr>
        </p:nvSpPr>
        <p:spPr>
          <a:xfrm>
            <a:off x="228600" y="828675"/>
            <a:ext cx="8431213" cy="3443288"/>
          </a:xfrm>
          <a:noFill/>
        </p:spPr>
        <p:txBody>
          <a:bodyPr/>
          <a:lstStyle/>
          <a:p>
            <a:pPr marL="276225" indent="-276225">
              <a:spcAft>
                <a:spcPct val="75000"/>
              </a:spcAft>
              <a:buClr>
                <a:srgbClr val="FF9900"/>
              </a:buClr>
              <a:buFontTx/>
              <a:buChar char="•"/>
            </a:pPr>
            <a:r>
              <a:rPr lang="en-US" sz="2800"/>
              <a:t>Overview: Charts make data visual</a:t>
            </a:r>
          </a:p>
          <a:p>
            <a:pPr marL="276225" indent="-276225">
              <a:spcAft>
                <a:spcPct val="75000"/>
              </a:spcAft>
              <a:buClr>
                <a:srgbClr val="FF9900"/>
              </a:buClr>
              <a:buFontTx/>
              <a:buChar char="•"/>
            </a:pPr>
            <a:r>
              <a:rPr lang="en-US" sz="2800"/>
              <a:t>Lesson 1: Create a basic chart</a:t>
            </a:r>
          </a:p>
          <a:p>
            <a:pPr marL="276225" indent="-276225">
              <a:spcAft>
                <a:spcPct val="75000"/>
              </a:spcAft>
              <a:buClr>
                <a:srgbClr val="FF9900"/>
              </a:buClr>
              <a:buFontTx/>
              <a:buChar char="•"/>
            </a:pPr>
            <a:r>
              <a:rPr lang="en-US" sz="2800"/>
              <a:t>Lesson 2: Customize your chart</a:t>
            </a:r>
          </a:p>
        </p:txBody>
      </p:sp>
      <p:sp>
        <p:nvSpPr>
          <p:cNvPr id="10244" name="Rectangle 4"/>
          <p:cNvSpPr>
            <a:spLocks noChangeArrowheads="1"/>
          </p:cNvSpPr>
          <p:nvPr/>
        </p:nvSpPr>
        <p:spPr bwMode="auto">
          <a:xfrm>
            <a:off x="228600" y="4610100"/>
            <a:ext cx="8229600" cy="873125"/>
          </a:xfrm>
          <a:prstGeom prst="rect">
            <a:avLst/>
          </a:prstGeom>
          <a:noFill/>
          <a:ln w="9525">
            <a:noFill/>
            <a:miter lim="800000"/>
            <a:headEnd/>
            <a:tailEnd/>
          </a:ln>
          <a:effectLst/>
        </p:spPr>
        <p:txBody>
          <a:bodyPr anchorCtr="1"/>
          <a:lstStyle/>
          <a:p>
            <a:pPr>
              <a:spcAft>
                <a:spcPct val="0"/>
              </a:spcAft>
            </a:pPr>
            <a:r>
              <a:rPr lang="en-US" sz="2400"/>
              <a:t>Each lesson includes a list of suggested tasks and a set of test questions.</a:t>
            </a:r>
          </a:p>
        </p:txBody>
      </p:sp>
      <p:sp>
        <p:nvSpPr>
          <p:cNvPr id="7" name="Date Placeholder 6"/>
          <p:cNvSpPr>
            <a:spLocks noGrp="1"/>
          </p:cNvSpPr>
          <p:nvPr>
            <p:ph type="dt" sz="half" idx="10"/>
          </p:nvPr>
        </p:nvSpPr>
        <p:spPr/>
        <p:txBody>
          <a:bodyPr/>
          <a:lstStyle/>
          <a:p>
            <a:fld id="{2EEFEF01-714E-4C93-B270-115CDD96B9E7}"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5F83F35C-E3C4-4229-B802-E963DF473B2D}" type="slidenum">
              <a:rPr lang="en-US" smtClean="0"/>
              <a:pPr/>
              <a:t>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Top)">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lide(fromTop)">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slide(fromTop)">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0244"/>
                                        </p:tgtEl>
                                        <p:attrNameLst>
                                          <p:attrName>style.visibility</p:attrName>
                                        </p:attrNameLst>
                                      </p:cBhvr>
                                      <p:to>
                                        <p:strVal val="visible"/>
                                      </p:to>
                                    </p:set>
                                    <p:animEffect transition="in" filter="slide(fromBottom)">
                                      <p:cBhvr>
                                        <p:cTn id="22"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35842" name="Rectangle 2"/>
          <p:cNvSpPr>
            <a:spLocks noGrp="1" noChangeArrowheads="1"/>
          </p:cNvSpPr>
          <p:nvPr>
            <p:ph type="title"/>
          </p:nvPr>
        </p:nvSpPr>
        <p:spPr>
          <a:xfrm>
            <a:off x="239713" y="63500"/>
            <a:ext cx="8904287" cy="614363"/>
          </a:xfrm>
        </p:spPr>
        <p:txBody>
          <a:bodyPr/>
          <a:lstStyle/>
          <a:p>
            <a:r>
              <a:rPr lang="en-US"/>
              <a:t>Add chart titles</a:t>
            </a:r>
          </a:p>
        </p:txBody>
      </p:sp>
      <p:sp>
        <p:nvSpPr>
          <p:cNvPr id="3584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It’s a good idea to add descriptive titles to your chart, so that readers don’t have to guess what the chart is about. </a:t>
            </a:r>
          </a:p>
          <a:p>
            <a:endParaRPr lang="en-US"/>
          </a:p>
        </p:txBody>
      </p:sp>
      <p:sp>
        <p:nvSpPr>
          <p:cNvPr id="3584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35852" name="Rectangle 12"/>
          <p:cNvSpPr>
            <a:spLocks noChangeArrowheads="1"/>
          </p:cNvSpPr>
          <p:nvPr/>
        </p:nvSpPr>
        <p:spPr bwMode="auto">
          <a:xfrm>
            <a:off x="277813" y="3994150"/>
            <a:ext cx="5926137" cy="2041525"/>
          </a:xfrm>
          <a:prstGeom prst="rect">
            <a:avLst/>
          </a:prstGeom>
          <a:noFill/>
          <a:ln w="9525">
            <a:noFill/>
            <a:miter lim="800000"/>
            <a:headEnd/>
            <a:tailEnd/>
          </a:ln>
          <a:effectLst/>
        </p:spPr>
        <p:txBody>
          <a:bodyPr/>
          <a:lstStyle/>
          <a:p>
            <a:r>
              <a:rPr lang="en-US" sz="1800">
                <a:solidFill>
                  <a:srgbClr val="FFCC00"/>
                </a:solidFill>
              </a:rPr>
              <a:t>You can give a title to the chart itself, as well as to the chart axes, which measure and describe the chart data. </a:t>
            </a:r>
          </a:p>
          <a:p>
            <a:r>
              <a:rPr lang="en-US" sz="1800">
                <a:solidFill>
                  <a:srgbClr val="FFCC00"/>
                </a:solidFill>
              </a:rPr>
              <a:t>This chart has two axes. On the left side is the vertical axis, which is the scale of numbers by which you can interpret the column heights. The months of the year at the bottom are on the horizontal axis.</a:t>
            </a:r>
          </a:p>
        </p:txBody>
      </p:sp>
      <p:pic>
        <p:nvPicPr>
          <p:cNvPr id="35853" name="Picture 13" descr="Using Chart Layouts buttons on Design tab to add chart titles; chart with title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920CF468-2FB6-4B57-94CD-BE856ACD9D53}"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20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5853"/>
                                        </p:tgtEl>
                                        <p:attrNameLst>
                                          <p:attrName>style.visibility</p:attrName>
                                        </p:attrNameLst>
                                      </p:cBhvr>
                                      <p:to>
                                        <p:strVal val="visible"/>
                                      </p:to>
                                    </p:set>
                                    <p:animEffect transition="in" filter="slide(fromTop)">
                                      <p:cBhvr>
                                        <p:cTn id="7" dur="500"/>
                                        <p:tgtEl>
                                          <p:spTgt spid="3585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5843"/>
                                        </p:tgtEl>
                                        <p:attrNameLst>
                                          <p:attrName>style.visibility</p:attrName>
                                        </p:attrNameLst>
                                      </p:cBhvr>
                                      <p:to>
                                        <p:strVal val="visible"/>
                                      </p:to>
                                    </p:set>
                                    <p:animEffect transition="in" filter="slide(fromTop)">
                                      <p:cBhvr>
                                        <p:cTn id="12" dur="500"/>
                                        <p:tgtEl>
                                          <p:spTgt spid="3584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35852">
                                            <p:txEl>
                                              <p:pRg st="0" end="0"/>
                                            </p:txEl>
                                          </p:spTgt>
                                        </p:tgtEl>
                                        <p:attrNameLst>
                                          <p:attrName>style.visibility</p:attrName>
                                        </p:attrNameLst>
                                      </p:cBhvr>
                                      <p:to>
                                        <p:strVal val="visible"/>
                                      </p:to>
                                    </p:set>
                                    <p:animEffect transition="in" filter="slide(fromLeft)">
                                      <p:cBhvr>
                                        <p:cTn id="17" dur="500"/>
                                        <p:tgtEl>
                                          <p:spTgt spid="3585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35852">
                                            <p:txEl>
                                              <p:pRg st="1" end="1"/>
                                            </p:txEl>
                                          </p:spTgt>
                                        </p:tgtEl>
                                        <p:attrNameLst>
                                          <p:attrName>style.visibility</p:attrName>
                                        </p:attrNameLst>
                                      </p:cBhvr>
                                      <p:to>
                                        <p:strVal val="visible"/>
                                      </p:to>
                                    </p:set>
                                    <p:animEffect transition="in" filter="slide(fromLeft)">
                                      <p:cBhvr>
                                        <p:cTn id="22" dur="500"/>
                                        <p:tgtEl>
                                          <p:spTgt spid="358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utoUpdateAnimBg="0"/>
      <p:bldP spid="35852"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Create a chart</a:t>
            </a:r>
          </a:p>
        </p:txBody>
      </p:sp>
      <p:sp>
        <p:nvSpPr>
          <p:cNvPr id="190466" name="Rectangle 2"/>
          <p:cNvSpPr>
            <a:spLocks noGrp="1" noChangeArrowheads="1"/>
          </p:cNvSpPr>
          <p:nvPr>
            <p:ph type="title"/>
          </p:nvPr>
        </p:nvSpPr>
        <p:spPr>
          <a:xfrm>
            <a:off x="239713" y="63500"/>
            <a:ext cx="8904287" cy="614363"/>
          </a:xfrm>
        </p:spPr>
        <p:txBody>
          <a:bodyPr/>
          <a:lstStyle/>
          <a:p>
            <a:r>
              <a:rPr lang="en-US"/>
              <a:t>Add chart titles</a:t>
            </a:r>
          </a:p>
        </p:txBody>
      </p:sp>
      <p:sp>
        <p:nvSpPr>
          <p:cNvPr id="19046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A quick way to add chart titles is to click the chart to select it, and then go to the </a:t>
            </a:r>
            <a:r>
              <a:rPr lang="en-US" b="1"/>
              <a:t>Charts Layout </a:t>
            </a:r>
            <a:r>
              <a:rPr lang="en-US"/>
              <a:t>group on the </a:t>
            </a:r>
            <a:r>
              <a:rPr lang="en-US" b="1"/>
              <a:t>Design</a:t>
            </a:r>
            <a:r>
              <a:rPr lang="en-US"/>
              <a:t> tab. </a:t>
            </a:r>
          </a:p>
          <a:p>
            <a:endParaRPr lang="en-US"/>
          </a:p>
        </p:txBody>
      </p:sp>
      <p:sp>
        <p:nvSpPr>
          <p:cNvPr id="190468"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90473" name="Rectangle 9"/>
          <p:cNvSpPr>
            <a:spLocks noChangeArrowheads="1"/>
          </p:cNvSpPr>
          <p:nvPr/>
        </p:nvSpPr>
        <p:spPr bwMode="auto">
          <a:xfrm>
            <a:off x="277813" y="3994150"/>
            <a:ext cx="5926137" cy="1087438"/>
          </a:xfrm>
          <a:prstGeom prst="rect">
            <a:avLst/>
          </a:prstGeom>
          <a:noFill/>
          <a:ln w="9525">
            <a:noFill/>
            <a:miter lim="800000"/>
            <a:headEnd/>
            <a:tailEnd/>
          </a:ln>
          <a:effectLst/>
        </p:spPr>
        <p:txBody>
          <a:bodyPr/>
          <a:lstStyle/>
          <a:p>
            <a:r>
              <a:rPr lang="en-US" sz="1800">
                <a:solidFill>
                  <a:srgbClr val="FFCC00"/>
                </a:solidFill>
              </a:rPr>
              <a:t>Click the </a:t>
            </a:r>
            <a:r>
              <a:rPr lang="en-US" sz="1800" b="1">
                <a:solidFill>
                  <a:srgbClr val="FFCC00"/>
                </a:solidFill>
              </a:rPr>
              <a:t>More</a:t>
            </a:r>
            <a:r>
              <a:rPr lang="en-US" sz="1800">
                <a:solidFill>
                  <a:srgbClr val="FFCC00"/>
                </a:solidFill>
              </a:rPr>
              <a:t> button     to see all the layouts. Each option shows different layouts that change the way chart elements are laid out.</a:t>
            </a:r>
          </a:p>
        </p:txBody>
      </p:sp>
      <p:pic>
        <p:nvPicPr>
          <p:cNvPr id="190474" name="Picture 10" descr="Using Chart Layouts buttons on Design tab to add chart titles; chart with titles"/>
          <p:cNvPicPr>
            <a:picLocks noChangeAspect="1" noChangeArrowheads="1"/>
          </p:cNvPicPr>
          <p:nvPr>
            <p:ph sz="half" idx="1"/>
          </p:nvPr>
        </p:nvPicPr>
        <p:blipFill>
          <a:blip r:embed="rId3"/>
          <a:srcRect/>
          <a:stretch>
            <a:fillRect/>
          </a:stretch>
        </p:blipFill>
        <p:spPr>
          <a:xfrm>
            <a:off x="350838" y="949325"/>
            <a:ext cx="5651500" cy="2849563"/>
          </a:xfrm>
          <a:noFill/>
          <a:ln/>
        </p:spPr>
      </p:pic>
      <p:pic>
        <p:nvPicPr>
          <p:cNvPr id="190475" name="Picture 11" descr="Button image"/>
          <p:cNvPicPr>
            <a:picLocks noChangeAspect="1" noChangeArrowheads="1"/>
          </p:cNvPicPr>
          <p:nvPr/>
        </p:nvPicPr>
        <p:blipFill>
          <a:blip r:embed="rId4"/>
          <a:srcRect/>
          <a:stretch>
            <a:fillRect/>
          </a:stretch>
        </p:blipFill>
        <p:spPr bwMode="auto">
          <a:xfrm>
            <a:off x="2609850" y="4006850"/>
            <a:ext cx="209550" cy="279400"/>
          </a:xfrm>
          <a:prstGeom prst="rect">
            <a:avLst/>
          </a:prstGeom>
          <a:noFill/>
        </p:spPr>
      </p:pic>
      <p:sp>
        <p:nvSpPr>
          <p:cNvPr id="10" name="Date Placeholder 9"/>
          <p:cNvSpPr>
            <a:spLocks noGrp="1"/>
          </p:cNvSpPr>
          <p:nvPr>
            <p:ph type="dt" sz="half" idx="10"/>
          </p:nvPr>
        </p:nvSpPr>
        <p:spPr/>
        <p:txBody>
          <a:bodyPr/>
          <a:lstStyle/>
          <a:p>
            <a:fld id="{2ED53EDC-35E9-4FA7-96B0-10D11410226B}"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58DFBC7B-49EA-42E1-9854-5159C93B7AC5}" type="slidenum">
              <a:rPr lang="en-US" smtClean="0"/>
              <a:pPr/>
              <a:t>21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90467"/>
                                        </p:tgtEl>
                                        <p:attrNameLst>
                                          <p:attrName>style.visibility</p:attrName>
                                        </p:attrNameLst>
                                      </p:cBhvr>
                                      <p:to>
                                        <p:strVal val="visible"/>
                                      </p:to>
                                    </p:set>
                                    <p:animEffect transition="in" filter="slide(fromTop)">
                                      <p:cBhvr>
                                        <p:cTn id="7" dur="500"/>
                                        <p:tgtEl>
                                          <p:spTgt spid="19046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0473">
                                            <p:txEl>
                                              <p:pRg st="0" end="0"/>
                                            </p:txEl>
                                          </p:spTgt>
                                        </p:tgtEl>
                                        <p:attrNameLst>
                                          <p:attrName>style.visibility</p:attrName>
                                        </p:attrNameLst>
                                      </p:cBhvr>
                                      <p:to>
                                        <p:strVal val="visible"/>
                                      </p:to>
                                    </p:set>
                                    <p:animEffect transition="in" filter="slide(fromLeft)">
                                      <p:cBhvr>
                                        <p:cTn id="12" dur="500"/>
                                        <p:tgtEl>
                                          <p:spTgt spid="190473">
                                            <p:txEl>
                                              <p:pRg st="0" end="0"/>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90475"/>
                                        </p:tgtEl>
                                        <p:attrNameLst>
                                          <p:attrName>style.visibility</p:attrName>
                                        </p:attrNameLst>
                                      </p:cBhvr>
                                      <p:to>
                                        <p:strVal val="visible"/>
                                      </p:to>
                                    </p:set>
                                    <p:animEffect transition="in" filter="dissolve">
                                      <p:cBhvr>
                                        <p:cTn id="16" dur="500"/>
                                        <p:tgtEl>
                                          <p:spTgt spid="190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autoUpdateAnimBg="0"/>
      <p:bldP spid="19047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5"/>
          <p:cNvSpPr>
            <a:spLocks noGrp="1"/>
          </p:cNvSpPr>
          <p:nvPr>
            <p:ph type="ftr" sz="quarter" idx="11"/>
          </p:nvPr>
        </p:nvSpPr>
        <p:spPr/>
        <p:txBody>
          <a:bodyPr/>
          <a:lstStyle/>
          <a:p>
            <a:r>
              <a:rPr lang="en-US"/>
              <a:t>Create a chart</a:t>
            </a:r>
          </a:p>
        </p:txBody>
      </p:sp>
      <p:sp>
        <p:nvSpPr>
          <p:cNvPr id="192514" name="Rectangle 2"/>
          <p:cNvSpPr>
            <a:spLocks noGrp="1" noChangeArrowheads="1"/>
          </p:cNvSpPr>
          <p:nvPr>
            <p:ph type="title"/>
          </p:nvPr>
        </p:nvSpPr>
        <p:spPr>
          <a:xfrm>
            <a:off x="239713" y="63500"/>
            <a:ext cx="8904287" cy="614363"/>
          </a:xfrm>
        </p:spPr>
        <p:txBody>
          <a:bodyPr/>
          <a:lstStyle/>
          <a:p>
            <a:r>
              <a:rPr lang="en-US"/>
              <a:t>Add chart titles</a:t>
            </a:r>
          </a:p>
        </p:txBody>
      </p:sp>
      <p:sp>
        <p:nvSpPr>
          <p:cNvPr id="192515" name="Rectangle 3"/>
          <p:cNvSpPr>
            <a:spLocks noChangeArrowheads="1"/>
          </p:cNvSpPr>
          <p:nvPr/>
        </p:nvSpPr>
        <p:spPr bwMode="auto">
          <a:xfrm>
            <a:off x="6119813" y="854075"/>
            <a:ext cx="2744787" cy="1665288"/>
          </a:xfrm>
          <a:prstGeom prst="rect">
            <a:avLst/>
          </a:prstGeom>
          <a:noFill/>
          <a:ln w="9525">
            <a:noFill/>
            <a:miter lim="800000"/>
            <a:headEnd/>
            <a:tailEnd/>
          </a:ln>
          <a:effectLst/>
        </p:spPr>
        <p:txBody>
          <a:bodyPr/>
          <a:lstStyle/>
          <a:p>
            <a:r>
              <a:rPr lang="en-US"/>
              <a:t>The picture shows Layout 9, which adds placeholders for a chart title and axes titles.</a:t>
            </a:r>
          </a:p>
        </p:txBody>
      </p:sp>
      <p:sp>
        <p:nvSpPr>
          <p:cNvPr id="192516"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graphicFrame>
        <p:nvGraphicFramePr>
          <p:cNvPr id="192517" name="Object 5"/>
          <p:cNvGraphicFramePr>
            <a:graphicFrameLocks noChangeAspect="1"/>
          </p:cNvGraphicFramePr>
          <p:nvPr/>
        </p:nvGraphicFramePr>
        <p:xfrm>
          <a:off x="339725" y="4081463"/>
          <a:ext cx="269875" cy="303212"/>
        </p:xfrm>
        <a:graphic>
          <a:graphicData uri="http://schemas.openxmlformats.org/presentationml/2006/ole">
            <p:oleObj spid="_x0000_s192517" name="Visio" r:id="rId4" imgW="270231" imgH="303063" progId="Visio.Drawing.11">
              <p:embed/>
            </p:oleObj>
          </a:graphicData>
        </a:graphic>
      </p:graphicFrame>
      <p:graphicFrame>
        <p:nvGraphicFramePr>
          <p:cNvPr id="192518" name="Object 6"/>
          <p:cNvGraphicFramePr>
            <a:graphicFrameLocks noChangeAspect="1"/>
          </p:cNvGraphicFramePr>
          <p:nvPr/>
        </p:nvGraphicFramePr>
        <p:xfrm>
          <a:off x="339725" y="4797425"/>
          <a:ext cx="269875" cy="303213"/>
        </p:xfrm>
        <a:graphic>
          <a:graphicData uri="http://schemas.openxmlformats.org/presentationml/2006/ole">
            <p:oleObj spid="_x0000_s192518" name="Visio" r:id="rId5" imgW="270231" imgH="303063" progId="Visio.Drawing.11">
              <p:embed/>
            </p:oleObj>
          </a:graphicData>
        </a:graphic>
      </p:graphicFrame>
      <p:graphicFrame>
        <p:nvGraphicFramePr>
          <p:cNvPr id="192519" name="Object 7"/>
          <p:cNvGraphicFramePr>
            <a:graphicFrameLocks noChangeAspect="1"/>
          </p:cNvGraphicFramePr>
          <p:nvPr/>
        </p:nvGraphicFramePr>
        <p:xfrm>
          <a:off x="339725" y="5272088"/>
          <a:ext cx="269875" cy="303212"/>
        </p:xfrm>
        <a:graphic>
          <a:graphicData uri="http://schemas.openxmlformats.org/presentationml/2006/ole">
            <p:oleObj spid="_x0000_s192519" name="Visio" r:id="rId6" imgW="270231" imgH="303063" progId="Visio.Drawing.11">
              <p:embed/>
            </p:oleObj>
          </a:graphicData>
        </a:graphic>
      </p:graphicFrame>
      <p:sp>
        <p:nvSpPr>
          <p:cNvPr id="192520" name="Rectangle 8"/>
          <p:cNvSpPr>
            <a:spLocks noChangeArrowheads="1"/>
          </p:cNvSpPr>
          <p:nvPr/>
        </p:nvSpPr>
        <p:spPr bwMode="auto">
          <a:xfrm>
            <a:off x="676275" y="4048125"/>
            <a:ext cx="5940425" cy="1824038"/>
          </a:xfrm>
          <a:prstGeom prst="rect">
            <a:avLst/>
          </a:prstGeom>
          <a:noFill/>
          <a:ln w="9525" algn="ctr">
            <a:noFill/>
            <a:miter lim="800000"/>
            <a:headEnd/>
            <a:tailEnd/>
          </a:ln>
          <a:effectLst/>
        </p:spPr>
        <p:txBody>
          <a:bodyPr>
            <a:spAutoFit/>
          </a:bodyPr>
          <a:lstStyle/>
          <a:p>
            <a:pPr>
              <a:spcAft>
                <a:spcPct val="45000"/>
              </a:spcAft>
            </a:pPr>
            <a:r>
              <a:rPr lang="en-US" sz="1800">
                <a:solidFill>
                  <a:srgbClr val="FFCC00"/>
                </a:solidFill>
              </a:rPr>
              <a:t>The title for this chart is </a:t>
            </a:r>
            <a:r>
              <a:rPr lang="en-US" sz="1800" b="1">
                <a:solidFill>
                  <a:srgbClr val="FFCC00"/>
                </a:solidFill>
              </a:rPr>
              <a:t>Northwind Traders Tea</a:t>
            </a:r>
            <a:r>
              <a:rPr lang="en-US" sz="1800">
                <a:solidFill>
                  <a:srgbClr val="FFCC00"/>
                </a:solidFill>
              </a:rPr>
              <a:t>, the name of the product.</a:t>
            </a:r>
          </a:p>
          <a:p>
            <a:pPr>
              <a:spcAft>
                <a:spcPct val="45000"/>
              </a:spcAft>
            </a:pPr>
            <a:r>
              <a:rPr lang="en-US" sz="1800">
                <a:solidFill>
                  <a:srgbClr val="FFCC00"/>
                </a:solidFill>
              </a:rPr>
              <a:t>The title for the vertical axis on the left is </a:t>
            </a:r>
            <a:r>
              <a:rPr lang="en-US" sz="1800" b="1">
                <a:solidFill>
                  <a:srgbClr val="FFCC00"/>
                </a:solidFill>
              </a:rPr>
              <a:t>Cases Sold</a:t>
            </a:r>
            <a:r>
              <a:rPr lang="en-US" sz="1800">
                <a:solidFill>
                  <a:srgbClr val="FFCC00"/>
                </a:solidFill>
              </a:rPr>
              <a:t>.</a:t>
            </a:r>
          </a:p>
          <a:p>
            <a:pPr>
              <a:spcAft>
                <a:spcPct val="45000"/>
              </a:spcAft>
            </a:pPr>
            <a:r>
              <a:rPr lang="en-US" sz="1800">
                <a:solidFill>
                  <a:srgbClr val="FFCC00"/>
                </a:solidFill>
              </a:rPr>
              <a:t>The title for the horizontal axis at the bottom is </a:t>
            </a:r>
            <a:r>
              <a:rPr lang="en-US" sz="1800" b="1">
                <a:solidFill>
                  <a:srgbClr val="FFCC00"/>
                </a:solidFill>
              </a:rPr>
              <a:t>First Quarter Sales</a:t>
            </a:r>
            <a:r>
              <a:rPr lang="en-US" sz="1800">
                <a:solidFill>
                  <a:srgbClr val="FFCC00"/>
                </a:solidFill>
              </a:rPr>
              <a:t>.</a:t>
            </a:r>
          </a:p>
        </p:txBody>
      </p:sp>
      <p:pic>
        <p:nvPicPr>
          <p:cNvPr id="192522" name="Picture 10" descr="Using Chart Layouts buttons on Design tab to add chart titles; chart with titles"/>
          <p:cNvPicPr>
            <a:picLocks noChangeAspect="1" noChangeArrowheads="1"/>
          </p:cNvPicPr>
          <p:nvPr>
            <p:ph sz="half" idx="1"/>
          </p:nvPr>
        </p:nvPicPr>
        <p:blipFill>
          <a:blip r:embed="rId7"/>
          <a:srcRect/>
          <a:stretch>
            <a:fillRect/>
          </a:stretch>
        </p:blipFill>
        <p:spPr>
          <a:xfrm>
            <a:off x="350838" y="949325"/>
            <a:ext cx="5651500" cy="2849563"/>
          </a:xfrm>
          <a:noFill/>
          <a:ln/>
        </p:spPr>
      </p:pic>
      <p:sp>
        <p:nvSpPr>
          <p:cNvPr id="192523" name="Rectangle 11"/>
          <p:cNvSpPr>
            <a:spLocks noChangeArrowheads="1"/>
          </p:cNvSpPr>
          <p:nvPr/>
        </p:nvSpPr>
        <p:spPr bwMode="auto">
          <a:xfrm>
            <a:off x="6107113" y="2678113"/>
            <a:ext cx="2744787" cy="811212"/>
          </a:xfrm>
          <a:prstGeom prst="rect">
            <a:avLst/>
          </a:prstGeom>
          <a:noFill/>
          <a:ln w="9525">
            <a:noFill/>
            <a:miter lim="800000"/>
            <a:headEnd/>
            <a:tailEnd/>
          </a:ln>
          <a:effectLst/>
        </p:spPr>
        <p:txBody>
          <a:bodyPr/>
          <a:lstStyle/>
          <a:p>
            <a:r>
              <a:rPr lang="en-US"/>
              <a:t>You type the titles directly in the chart.</a:t>
            </a:r>
          </a:p>
        </p:txBody>
      </p:sp>
      <p:sp>
        <p:nvSpPr>
          <p:cNvPr id="13" name="Date Placeholder 12"/>
          <p:cNvSpPr>
            <a:spLocks noGrp="1"/>
          </p:cNvSpPr>
          <p:nvPr>
            <p:ph type="dt" sz="half" idx="10"/>
          </p:nvPr>
        </p:nvSpPr>
        <p:spPr/>
        <p:txBody>
          <a:bodyPr/>
          <a:lstStyle/>
          <a:p>
            <a:fld id="{FC32FC5E-CA41-4965-B71A-BEB96051D444}" type="datetime3">
              <a:rPr lang="en-US" smtClean="0"/>
              <a:t>2 November 2007</a:t>
            </a:fld>
            <a:endParaRPr lang="en-US"/>
          </a:p>
        </p:txBody>
      </p:sp>
      <p:sp>
        <p:nvSpPr>
          <p:cNvPr id="14" name="Slide Number Placeholder 13"/>
          <p:cNvSpPr>
            <a:spLocks noGrp="1"/>
          </p:cNvSpPr>
          <p:nvPr>
            <p:ph type="sldNum" sz="quarter" idx="12"/>
          </p:nvPr>
        </p:nvSpPr>
        <p:spPr/>
        <p:txBody>
          <a:bodyPr/>
          <a:lstStyle/>
          <a:p>
            <a:fld id="{58DFBC7B-49EA-42E1-9854-5159C93B7AC5}" type="slidenum">
              <a:rPr lang="en-US" smtClean="0"/>
              <a:pPr/>
              <a:t>22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92515"/>
                                        </p:tgtEl>
                                        <p:attrNameLst>
                                          <p:attrName>style.visibility</p:attrName>
                                        </p:attrNameLst>
                                      </p:cBhvr>
                                      <p:to>
                                        <p:strVal val="visible"/>
                                      </p:to>
                                    </p:set>
                                    <p:animEffect transition="in" filter="slide(fromTop)">
                                      <p:cBhvr>
                                        <p:cTn id="7" dur="500"/>
                                        <p:tgtEl>
                                          <p:spTgt spid="19251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92523"/>
                                        </p:tgtEl>
                                        <p:attrNameLst>
                                          <p:attrName>style.visibility</p:attrName>
                                        </p:attrNameLst>
                                      </p:cBhvr>
                                      <p:to>
                                        <p:strVal val="visible"/>
                                      </p:to>
                                    </p:set>
                                    <p:animEffect transition="in" filter="slide(fromTop)">
                                      <p:cBhvr>
                                        <p:cTn id="12" dur="500"/>
                                        <p:tgtEl>
                                          <p:spTgt spid="19252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92517"/>
                                        </p:tgtEl>
                                        <p:attrNameLst>
                                          <p:attrName>style.visibility</p:attrName>
                                        </p:attrNameLst>
                                      </p:cBhvr>
                                      <p:to>
                                        <p:strVal val="visible"/>
                                      </p:to>
                                    </p:set>
                                    <p:animEffect transition="in" filter="dissolve">
                                      <p:cBhvr>
                                        <p:cTn id="17" dur="500"/>
                                        <p:tgtEl>
                                          <p:spTgt spid="192517"/>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192518"/>
                                        </p:tgtEl>
                                        <p:attrNameLst>
                                          <p:attrName>style.visibility</p:attrName>
                                        </p:attrNameLst>
                                      </p:cBhvr>
                                      <p:to>
                                        <p:strVal val="visible"/>
                                      </p:to>
                                    </p:set>
                                    <p:animEffect transition="in" filter="dissolve">
                                      <p:cBhvr>
                                        <p:cTn id="21" dur="500"/>
                                        <p:tgtEl>
                                          <p:spTgt spid="192518"/>
                                        </p:tgtEl>
                                      </p:cBhvr>
                                    </p:animEffect>
                                  </p:childTnLst>
                                </p:cTn>
                              </p:par>
                            </p:childTnLst>
                          </p:cTn>
                        </p:par>
                        <p:par>
                          <p:cTn id="22" fill="hold">
                            <p:stCondLst>
                              <p:cond delay="1000"/>
                            </p:stCondLst>
                            <p:childTnLst>
                              <p:par>
                                <p:cTn id="23" presetID="9" presetClass="entr" presetSubtype="0" fill="hold" nodeType="afterEffect">
                                  <p:stCondLst>
                                    <p:cond delay="0"/>
                                  </p:stCondLst>
                                  <p:childTnLst>
                                    <p:set>
                                      <p:cBhvr>
                                        <p:cTn id="24" dur="1" fill="hold">
                                          <p:stCondLst>
                                            <p:cond delay="0"/>
                                          </p:stCondLst>
                                        </p:cTn>
                                        <p:tgtEl>
                                          <p:spTgt spid="192519"/>
                                        </p:tgtEl>
                                        <p:attrNameLst>
                                          <p:attrName>style.visibility</p:attrName>
                                        </p:attrNameLst>
                                      </p:cBhvr>
                                      <p:to>
                                        <p:strVal val="visible"/>
                                      </p:to>
                                    </p:set>
                                    <p:animEffect transition="in" filter="dissolve">
                                      <p:cBhvr>
                                        <p:cTn id="25" dur="500"/>
                                        <p:tgtEl>
                                          <p:spTgt spid="192519"/>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92520">
                                            <p:txEl>
                                              <p:pRg st="0" end="0"/>
                                            </p:txEl>
                                          </p:spTgt>
                                        </p:tgtEl>
                                        <p:attrNameLst>
                                          <p:attrName>style.visibility</p:attrName>
                                        </p:attrNameLst>
                                      </p:cBhvr>
                                      <p:to>
                                        <p:strVal val="visible"/>
                                      </p:to>
                                    </p:set>
                                    <p:animEffect transition="in" filter="checkerboard(across)">
                                      <p:cBhvr>
                                        <p:cTn id="30" dur="500"/>
                                        <p:tgtEl>
                                          <p:spTgt spid="192520">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92520">
                                            <p:txEl>
                                              <p:pRg st="1" end="1"/>
                                            </p:txEl>
                                          </p:spTgt>
                                        </p:tgtEl>
                                        <p:attrNameLst>
                                          <p:attrName>style.visibility</p:attrName>
                                        </p:attrNameLst>
                                      </p:cBhvr>
                                      <p:to>
                                        <p:strVal val="visible"/>
                                      </p:to>
                                    </p:set>
                                    <p:animEffect transition="in" filter="checkerboard(across)">
                                      <p:cBhvr>
                                        <p:cTn id="35" dur="500"/>
                                        <p:tgtEl>
                                          <p:spTgt spid="192520">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92520">
                                            <p:txEl>
                                              <p:pRg st="2" end="2"/>
                                            </p:txEl>
                                          </p:spTgt>
                                        </p:tgtEl>
                                        <p:attrNameLst>
                                          <p:attrName>style.visibility</p:attrName>
                                        </p:attrNameLst>
                                      </p:cBhvr>
                                      <p:to>
                                        <p:strVal val="visible"/>
                                      </p:to>
                                    </p:set>
                                    <p:animEffect transition="in" filter="checkerboard(across)">
                                      <p:cBhvr>
                                        <p:cTn id="40" dur="500"/>
                                        <p:tgtEl>
                                          <p:spTgt spid="1925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autoUpdateAnimBg="0"/>
      <p:bldP spid="192520" grpId="0" build="p" autoUpdateAnimBg="0"/>
      <p:bldP spid="192523"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Create a chart</a:t>
            </a:r>
          </a:p>
        </p:txBody>
      </p:sp>
      <p:sp>
        <p:nvSpPr>
          <p:cNvPr id="50178" name="Rectangle 2"/>
          <p:cNvSpPr>
            <a:spLocks noGrp="1" noChangeArrowheads="1"/>
          </p:cNvSpPr>
          <p:nvPr>
            <p:ph type="title"/>
          </p:nvPr>
        </p:nvSpPr>
        <p:spPr/>
        <p:txBody>
          <a:bodyPr/>
          <a:lstStyle/>
          <a:p>
            <a:r>
              <a:rPr lang="en-US"/>
              <a:t>Suggestions for practice</a:t>
            </a:r>
          </a:p>
        </p:txBody>
      </p:sp>
      <p:sp>
        <p:nvSpPr>
          <p:cNvPr id="50179" name="Rectangle 3"/>
          <p:cNvSpPr>
            <a:spLocks noGrp="1" noChangeArrowheads="1"/>
          </p:cNvSpPr>
          <p:nvPr>
            <p:ph type="body" idx="1"/>
          </p:nvPr>
        </p:nvSpPr>
        <p:spPr>
          <a:xfrm>
            <a:off x="276225" y="814388"/>
            <a:ext cx="8905875" cy="3282950"/>
          </a:xfrm>
        </p:spPr>
        <p:txBody>
          <a:bodyPr/>
          <a:lstStyle/>
          <a:p>
            <a:pPr marL="288925" indent="-288925">
              <a:spcAft>
                <a:spcPct val="75000"/>
              </a:spcAft>
              <a:buClr>
                <a:srgbClr val="FF9900"/>
              </a:buClr>
              <a:buFontTx/>
              <a:buAutoNum type="arabicPeriod"/>
            </a:pPr>
            <a:r>
              <a:rPr lang="en-US"/>
              <a:t>Create a chart.</a:t>
            </a:r>
          </a:p>
          <a:p>
            <a:pPr marL="288925" indent="-288925">
              <a:spcAft>
                <a:spcPct val="75000"/>
              </a:spcAft>
              <a:buClr>
                <a:srgbClr val="FF9900"/>
              </a:buClr>
              <a:buFontTx/>
              <a:buAutoNum type="arabicPeriod"/>
            </a:pPr>
            <a:r>
              <a:rPr lang="en-US"/>
              <a:t>Look at chart data in different ways. </a:t>
            </a:r>
          </a:p>
          <a:p>
            <a:pPr marL="288925" indent="-288925">
              <a:spcAft>
                <a:spcPct val="75000"/>
              </a:spcAft>
              <a:buClr>
                <a:srgbClr val="FF9900"/>
              </a:buClr>
              <a:buFontTx/>
              <a:buAutoNum type="arabicPeriod"/>
            </a:pPr>
            <a:r>
              <a:rPr lang="en-US"/>
              <a:t>Update chart data.</a:t>
            </a:r>
          </a:p>
          <a:p>
            <a:pPr marL="288925" indent="-288925">
              <a:spcAft>
                <a:spcPct val="75000"/>
              </a:spcAft>
              <a:buClr>
                <a:srgbClr val="FF9900"/>
              </a:buClr>
              <a:buFontTx/>
              <a:buAutoNum type="arabicPeriod"/>
            </a:pPr>
            <a:r>
              <a:rPr lang="en-US"/>
              <a:t>Add titles. </a:t>
            </a:r>
          </a:p>
          <a:p>
            <a:pPr marL="288925" indent="-288925">
              <a:spcAft>
                <a:spcPct val="75000"/>
              </a:spcAft>
              <a:buClr>
                <a:srgbClr val="FF9900"/>
              </a:buClr>
              <a:buFontTx/>
              <a:buAutoNum type="arabicPeriod"/>
            </a:pPr>
            <a:r>
              <a:rPr lang="en-US"/>
              <a:t>Change chart layouts. </a:t>
            </a:r>
          </a:p>
          <a:p>
            <a:pPr marL="288925" indent="-288925">
              <a:spcAft>
                <a:spcPct val="75000"/>
              </a:spcAft>
              <a:buClr>
                <a:srgbClr val="FF9900"/>
              </a:buClr>
              <a:buFontTx/>
              <a:buAutoNum type="arabicPeriod"/>
            </a:pPr>
            <a:r>
              <a:rPr lang="en-US"/>
              <a:t>Change the chart type. </a:t>
            </a:r>
          </a:p>
        </p:txBody>
      </p:sp>
      <p:sp>
        <p:nvSpPr>
          <p:cNvPr id="50180" name="Rectangle 4"/>
          <p:cNvSpPr>
            <a:spLocks noChangeArrowheads="1"/>
          </p:cNvSpPr>
          <p:nvPr/>
        </p:nvSpPr>
        <p:spPr bwMode="auto">
          <a:xfrm>
            <a:off x="293688" y="4622800"/>
            <a:ext cx="8431212" cy="755650"/>
          </a:xfrm>
          <a:prstGeom prst="rect">
            <a:avLst/>
          </a:prstGeom>
          <a:noFill/>
          <a:ln w="9525">
            <a:noFill/>
            <a:miter lim="800000"/>
            <a:headEnd/>
            <a:tailEnd/>
          </a:ln>
          <a:effectLst/>
        </p:spPr>
        <p:txBody>
          <a:bodyPr/>
          <a:lstStyle/>
          <a:p>
            <a:pPr>
              <a:spcAft>
                <a:spcPct val="45000"/>
              </a:spcAft>
            </a:pPr>
            <a:r>
              <a:rPr lang="en-US">
                <a:hlinkClick r:id="rId3"/>
              </a:rPr>
              <a:t>Online practice</a:t>
            </a:r>
            <a:r>
              <a:rPr lang="en-US"/>
              <a:t> (requires Excel 2007)</a:t>
            </a:r>
          </a:p>
        </p:txBody>
      </p:sp>
      <p:sp>
        <p:nvSpPr>
          <p:cNvPr id="7" name="Date Placeholder 6"/>
          <p:cNvSpPr>
            <a:spLocks noGrp="1"/>
          </p:cNvSpPr>
          <p:nvPr>
            <p:ph type="dt" sz="half" idx="10"/>
          </p:nvPr>
        </p:nvSpPr>
        <p:spPr/>
        <p:txBody>
          <a:bodyPr/>
          <a:lstStyle/>
          <a:p>
            <a:fld id="{F4772724-C82D-498A-9424-1293447E4C20}"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5F83F35C-E3C4-4229-B802-E963DF473B2D}" type="slidenum">
              <a:rPr lang="en-US" smtClean="0"/>
              <a:pPr/>
              <a:t>23</a:t>
            </a:fld>
            <a:endParaRPr lang="en-US"/>
          </a:p>
        </p:txBody>
      </p:sp>
    </p:spTree>
  </p:cSld>
  <p:clrMapOvr>
    <a:masterClrMapping/>
  </p:clrMapOvr>
  <p:transition spd="med">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Create a chart</a:t>
            </a:r>
          </a:p>
        </p:txBody>
      </p:sp>
      <p:sp>
        <p:nvSpPr>
          <p:cNvPr id="52226" name="Rectangle 2"/>
          <p:cNvSpPr>
            <a:spLocks noGrp="1" noChangeArrowheads="1"/>
          </p:cNvSpPr>
          <p:nvPr>
            <p:ph type="title"/>
          </p:nvPr>
        </p:nvSpPr>
        <p:spPr/>
        <p:txBody>
          <a:bodyPr/>
          <a:lstStyle/>
          <a:p>
            <a:r>
              <a:rPr lang="en-US"/>
              <a:t>Test 1, question 1</a:t>
            </a:r>
          </a:p>
        </p:txBody>
      </p:sp>
      <p:sp>
        <p:nvSpPr>
          <p:cNvPr id="52227" name="Rectangle 3"/>
          <p:cNvSpPr>
            <a:spLocks noGrp="1" noChangeArrowheads="1"/>
          </p:cNvSpPr>
          <p:nvPr>
            <p:ph type="body" sz="half" idx="2"/>
          </p:nvPr>
        </p:nvSpPr>
        <p:spPr>
          <a:xfrm>
            <a:off x="222250" y="850900"/>
            <a:ext cx="7685088" cy="1189038"/>
          </a:xfrm>
        </p:spPr>
        <p:txBody>
          <a:bodyPr/>
          <a:lstStyle/>
          <a:p>
            <a:pPr marL="0" indent="0">
              <a:spcAft>
                <a:spcPct val="75000"/>
              </a:spcAft>
            </a:pPr>
            <a:r>
              <a:rPr lang="en-US" b="1"/>
              <a:t>You’ve created a chart. Now you need to compare data another way. To do this, you must create a second chart. (Pick one answer.)</a:t>
            </a:r>
          </a:p>
        </p:txBody>
      </p:sp>
      <p:sp>
        <p:nvSpPr>
          <p:cNvPr id="52228" name="Rectangle 4"/>
          <p:cNvSpPr>
            <a:spLocks noChangeArrowheads="1"/>
          </p:cNvSpPr>
          <p:nvPr/>
        </p:nvSpPr>
        <p:spPr bwMode="auto">
          <a:xfrm>
            <a:off x="242888" y="2344738"/>
            <a:ext cx="7624762" cy="3105150"/>
          </a:xfrm>
          <a:prstGeom prst="rect">
            <a:avLst/>
          </a:prstGeom>
          <a:noFill/>
          <a:ln w="9525">
            <a:noFill/>
            <a:miter lim="800000"/>
            <a:headEnd/>
            <a:tailEnd/>
          </a:ln>
          <a:effectLst/>
        </p:spPr>
        <p:txBody>
          <a:bodyPr/>
          <a:lstStyle/>
          <a:p>
            <a:pPr marL="401638" indent="-401638">
              <a:buFontTx/>
              <a:buAutoNum type="arabicPeriod"/>
            </a:pPr>
            <a:r>
              <a:rPr lang="en-US"/>
              <a:t>True.</a:t>
            </a:r>
          </a:p>
          <a:p>
            <a:pPr marL="401638" indent="-401638">
              <a:buFontTx/>
              <a:buAutoNum type="arabicPeriod"/>
            </a:pPr>
            <a:r>
              <a:rPr lang="en-US"/>
              <a:t>False. </a:t>
            </a:r>
          </a:p>
        </p:txBody>
      </p:sp>
      <p:sp>
        <p:nvSpPr>
          <p:cNvPr id="7" name="Date Placeholder 6"/>
          <p:cNvSpPr>
            <a:spLocks noGrp="1"/>
          </p:cNvSpPr>
          <p:nvPr>
            <p:ph type="dt" sz="half" idx="10"/>
          </p:nvPr>
        </p:nvSpPr>
        <p:spPr/>
        <p:txBody>
          <a:bodyPr/>
          <a:lstStyle/>
          <a:p>
            <a:fld id="{6C8C1B0E-F87C-475C-AA76-374E59FBB66E}"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58DFBC7B-49EA-42E1-9854-5159C93B7AC5}" type="slidenum">
              <a:rPr lang="en-US" smtClean="0"/>
              <a:pPr/>
              <a:t>24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lide(fromTop)">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2228">
                                            <p:txEl>
                                              <p:pRg st="0" end="0"/>
                                            </p:txEl>
                                          </p:spTgt>
                                        </p:tgtEl>
                                        <p:attrNameLst>
                                          <p:attrName>style.visibility</p:attrName>
                                        </p:attrNameLst>
                                      </p:cBhvr>
                                      <p:to>
                                        <p:strVal val="visible"/>
                                      </p:to>
                                    </p:set>
                                    <p:animEffect transition="in" filter="slide(fromLeft)">
                                      <p:cBhvr>
                                        <p:cTn id="12" dur="500"/>
                                        <p:tgtEl>
                                          <p:spTgt spid="522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2228">
                                            <p:txEl>
                                              <p:pRg st="1" end="1"/>
                                            </p:txEl>
                                          </p:spTgt>
                                        </p:tgtEl>
                                        <p:attrNameLst>
                                          <p:attrName>style.visibility</p:attrName>
                                        </p:attrNameLst>
                                      </p:cBhvr>
                                      <p:to>
                                        <p:strVal val="visible"/>
                                      </p:to>
                                    </p:set>
                                    <p:animEffect transition="in" filter="slide(fromLeft)">
                                      <p:cBhvr>
                                        <p:cTn id="17" dur="500"/>
                                        <p:tgtEl>
                                          <p:spTgt spid="522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0"/>
      <p:bldP spid="52228"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Create a chart</a:t>
            </a:r>
          </a:p>
        </p:txBody>
      </p:sp>
      <p:sp>
        <p:nvSpPr>
          <p:cNvPr id="54274" name="Rectangle 2"/>
          <p:cNvSpPr>
            <a:spLocks noGrp="1" noChangeArrowheads="1"/>
          </p:cNvSpPr>
          <p:nvPr>
            <p:ph type="title"/>
          </p:nvPr>
        </p:nvSpPr>
        <p:spPr/>
        <p:txBody>
          <a:bodyPr/>
          <a:lstStyle/>
          <a:p>
            <a:r>
              <a:rPr lang="en-US"/>
              <a:t>Test 1, question 1: Answer</a:t>
            </a:r>
          </a:p>
        </p:txBody>
      </p:sp>
      <p:sp>
        <p:nvSpPr>
          <p:cNvPr id="54275" name="Rectangle 3"/>
          <p:cNvSpPr>
            <a:spLocks noGrp="1" noChangeArrowheads="1"/>
          </p:cNvSpPr>
          <p:nvPr>
            <p:ph sz="half" idx="2"/>
          </p:nvPr>
        </p:nvSpPr>
        <p:spPr>
          <a:xfrm>
            <a:off x="323850" y="815975"/>
            <a:ext cx="8350250" cy="703263"/>
          </a:xfrm>
        </p:spPr>
        <p:txBody>
          <a:bodyPr/>
          <a:lstStyle/>
          <a:p>
            <a:pPr marL="0" indent="0">
              <a:spcAft>
                <a:spcPct val="75000"/>
              </a:spcAft>
            </a:pPr>
            <a:r>
              <a:rPr lang="en-US"/>
              <a:t>False. </a:t>
            </a:r>
          </a:p>
        </p:txBody>
      </p:sp>
      <p:sp>
        <p:nvSpPr>
          <p:cNvPr id="54276" name="Rectangle 4"/>
          <p:cNvSpPr>
            <a:spLocks noChangeArrowheads="1"/>
          </p:cNvSpPr>
          <p:nvPr/>
        </p:nvSpPr>
        <p:spPr bwMode="auto">
          <a:xfrm>
            <a:off x="300038" y="2000250"/>
            <a:ext cx="8350250" cy="1171575"/>
          </a:xfrm>
          <a:prstGeom prst="rect">
            <a:avLst/>
          </a:prstGeom>
          <a:noFill/>
          <a:ln w="9525">
            <a:noFill/>
            <a:miter lim="800000"/>
            <a:headEnd/>
            <a:tailEnd/>
          </a:ln>
          <a:effectLst/>
        </p:spPr>
        <p:txBody>
          <a:bodyPr/>
          <a:lstStyle/>
          <a:p>
            <a:r>
              <a:rPr lang="en-US"/>
              <a:t>You can quickly create another view of your worksheet data by clicking the </a:t>
            </a:r>
            <a:r>
              <a:rPr lang="en-US" b="1"/>
              <a:t>Switch Row/Column</a:t>
            </a:r>
            <a:r>
              <a:rPr lang="en-US"/>
              <a:t> button on the </a:t>
            </a:r>
            <a:r>
              <a:rPr lang="en-US" b="1"/>
              <a:t>Design</a:t>
            </a:r>
            <a:r>
              <a:rPr lang="en-US"/>
              <a:t> tab.</a:t>
            </a:r>
          </a:p>
        </p:txBody>
      </p:sp>
      <p:sp>
        <p:nvSpPr>
          <p:cNvPr id="7" name="Date Placeholder 6"/>
          <p:cNvSpPr>
            <a:spLocks noGrp="1"/>
          </p:cNvSpPr>
          <p:nvPr>
            <p:ph type="dt" sz="half" idx="10"/>
          </p:nvPr>
        </p:nvSpPr>
        <p:spPr/>
        <p:txBody>
          <a:bodyPr/>
          <a:lstStyle/>
          <a:p>
            <a:fld id="{9C8B5DCE-15EE-475B-B8DF-C7DDC2FBE65C}"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42630F6C-5934-4603-82D7-C9FCF08B85DC}" type="slidenum">
              <a:rPr lang="en-US" smtClean="0"/>
              <a:pPr/>
              <a:t>25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4275"/>
                                        </p:tgtEl>
                                        <p:attrNameLst>
                                          <p:attrName>style.visibility</p:attrName>
                                        </p:attrNameLst>
                                      </p:cBhvr>
                                      <p:to>
                                        <p:strVal val="visible"/>
                                      </p:to>
                                    </p:set>
                                    <p:anim calcmode="lin" valueType="num">
                                      <p:cBhvr>
                                        <p:cTn id="7" dur="500" fill="hold"/>
                                        <p:tgtEl>
                                          <p:spTgt spid="54275"/>
                                        </p:tgtEl>
                                        <p:attrNameLst>
                                          <p:attrName>ppt_w</p:attrName>
                                        </p:attrNameLst>
                                      </p:cBhvr>
                                      <p:tavLst>
                                        <p:tav tm="0">
                                          <p:val>
                                            <p:fltVal val="0"/>
                                          </p:val>
                                        </p:tav>
                                        <p:tav tm="100000">
                                          <p:val>
                                            <p:strVal val="#ppt_w"/>
                                          </p:val>
                                        </p:tav>
                                      </p:tavLst>
                                    </p:anim>
                                    <p:anim calcmode="lin" valueType="num">
                                      <p:cBhvr>
                                        <p:cTn id="8" dur="500" fill="hold"/>
                                        <p:tgtEl>
                                          <p:spTgt spid="5427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4276"/>
                                        </p:tgtEl>
                                        <p:attrNameLst>
                                          <p:attrName>style.visibility</p:attrName>
                                        </p:attrNameLst>
                                      </p:cBhvr>
                                      <p:to>
                                        <p:strVal val="visible"/>
                                      </p:to>
                                    </p:set>
                                    <p:animEffect transition="in" filter="slide(fromBottom)">
                                      <p:cBhvr>
                                        <p:cTn id="13" dur="500"/>
                                        <p:tgtEl>
                                          <p:spTgt spid="5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utoUpdateAnimBg="0"/>
      <p:bldP spid="54276"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Create a chart</a:t>
            </a:r>
          </a:p>
        </p:txBody>
      </p:sp>
      <p:sp>
        <p:nvSpPr>
          <p:cNvPr id="56322" name="Rectangle 2"/>
          <p:cNvSpPr>
            <a:spLocks noGrp="1" noChangeArrowheads="1"/>
          </p:cNvSpPr>
          <p:nvPr>
            <p:ph type="title"/>
          </p:nvPr>
        </p:nvSpPr>
        <p:spPr/>
        <p:txBody>
          <a:bodyPr/>
          <a:lstStyle/>
          <a:p>
            <a:r>
              <a:rPr lang="en-US"/>
              <a:t>Test 1, question 2</a:t>
            </a:r>
          </a:p>
        </p:txBody>
      </p:sp>
      <p:sp>
        <p:nvSpPr>
          <p:cNvPr id="56323"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You create a chart. But later on you don’t see the Chart Tools. What do you do to get them back? (Pick one answer.)</a:t>
            </a:r>
          </a:p>
        </p:txBody>
      </p:sp>
      <p:sp>
        <p:nvSpPr>
          <p:cNvPr id="56324"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buFontTx/>
              <a:buAutoNum type="arabicPeriod"/>
            </a:pPr>
            <a:r>
              <a:rPr lang="en-US"/>
              <a:t>Create another chart. </a:t>
            </a:r>
          </a:p>
          <a:p>
            <a:pPr marL="401638" indent="-401638">
              <a:buFontTx/>
              <a:buAutoNum type="arabicPeriod"/>
            </a:pPr>
            <a:r>
              <a:rPr lang="en-US"/>
              <a:t>Click the </a:t>
            </a:r>
            <a:r>
              <a:rPr lang="en-US" b="1"/>
              <a:t>Insert</a:t>
            </a:r>
            <a:r>
              <a:rPr lang="en-US"/>
              <a:t> tab. </a:t>
            </a:r>
          </a:p>
          <a:p>
            <a:pPr marL="401638" indent="-401638">
              <a:buFontTx/>
              <a:buAutoNum type="arabicPeriod"/>
            </a:pPr>
            <a:r>
              <a:rPr lang="en-US"/>
              <a:t>Click inside the chart. </a:t>
            </a:r>
          </a:p>
        </p:txBody>
      </p:sp>
      <p:sp>
        <p:nvSpPr>
          <p:cNvPr id="7" name="Date Placeholder 6"/>
          <p:cNvSpPr>
            <a:spLocks noGrp="1"/>
          </p:cNvSpPr>
          <p:nvPr>
            <p:ph type="dt" sz="half" idx="10"/>
          </p:nvPr>
        </p:nvSpPr>
        <p:spPr/>
        <p:txBody>
          <a:bodyPr/>
          <a:lstStyle/>
          <a:p>
            <a:fld id="{CEC93FB2-8ACA-4FA7-83DC-599028671490}"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58DFBC7B-49EA-42E1-9854-5159C93B7AC5}" type="slidenum">
              <a:rPr lang="en-US" smtClean="0"/>
              <a:pPr/>
              <a:t>26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slide(fromTop)">
                                      <p:cBhvr>
                                        <p:cTn id="7" dur="500"/>
                                        <p:tgtEl>
                                          <p:spTgt spid="56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6324">
                                            <p:txEl>
                                              <p:pRg st="0" end="0"/>
                                            </p:txEl>
                                          </p:spTgt>
                                        </p:tgtEl>
                                        <p:attrNameLst>
                                          <p:attrName>style.visibility</p:attrName>
                                        </p:attrNameLst>
                                      </p:cBhvr>
                                      <p:to>
                                        <p:strVal val="visible"/>
                                      </p:to>
                                    </p:set>
                                    <p:animEffect transition="in" filter="slide(fromLeft)">
                                      <p:cBhvr>
                                        <p:cTn id="12" dur="500"/>
                                        <p:tgtEl>
                                          <p:spTgt spid="563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6324">
                                            <p:txEl>
                                              <p:pRg st="1" end="1"/>
                                            </p:txEl>
                                          </p:spTgt>
                                        </p:tgtEl>
                                        <p:attrNameLst>
                                          <p:attrName>style.visibility</p:attrName>
                                        </p:attrNameLst>
                                      </p:cBhvr>
                                      <p:to>
                                        <p:strVal val="visible"/>
                                      </p:to>
                                    </p:set>
                                    <p:animEffect transition="in" filter="slide(fromLeft)">
                                      <p:cBhvr>
                                        <p:cTn id="17" dur="500"/>
                                        <p:tgtEl>
                                          <p:spTgt spid="5632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56324">
                                            <p:txEl>
                                              <p:pRg st="2" end="2"/>
                                            </p:txEl>
                                          </p:spTgt>
                                        </p:tgtEl>
                                        <p:attrNameLst>
                                          <p:attrName>style.visibility</p:attrName>
                                        </p:attrNameLst>
                                      </p:cBhvr>
                                      <p:to>
                                        <p:strVal val="visible"/>
                                      </p:to>
                                    </p:set>
                                    <p:animEffect transition="in" filter="slide(fromLeft)">
                                      <p:cBhvr>
                                        <p:cTn id="22" dur="500"/>
                                        <p:tgtEl>
                                          <p:spTgt spid="563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advAuto="0"/>
      <p:bldP spid="56324"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Create a chart</a:t>
            </a:r>
          </a:p>
        </p:txBody>
      </p:sp>
      <p:sp>
        <p:nvSpPr>
          <p:cNvPr id="58370" name="Rectangle 2"/>
          <p:cNvSpPr>
            <a:spLocks noGrp="1" noChangeArrowheads="1"/>
          </p:cNvSpPr>
          <p:nvPr>
            <p:ph type="title"/>
          </p:nvPr>
        </p:nvSpPr>
        <p:spPr/>
        <p:txBody>
          <a:bodyPr/>
          <a:lstStyle/>
          <a:p>
            <a:r>
              <a:rPr lang="en-US"/>
              <a:t>Test 1, question 2: Answer</a:t>
            </a:r>
          </a:p>
        </p:txBody>
      </p:sp>
      <p:sp>
        <p:nvSpPr>
          <p:cNvPr id="58371" name="Rectangle 3"/>
          <p:cNvSpPr>
            <a:spLocks noGrp="1" noChangeArrowheads="1"/>
          </p:cNvSpPr>
          <p:nvPr>
            <p:ph sz="half" idx="2"/>
          </p:nvPr>
        </p:nvSpPr>
        <p:spPr>
          <a:xfrm>
            <a:off x="261938" y="836613"/>
            <a:ext cx="8350250" cy="703262"/>
          </a:xfrm>
        </p:spPr>
        <p:txBody>
          <a:bodyPr/>
          <a:lstStyle/>
          <a:p>
            <a:pPr marL="0" indent="0">
              <a:spcAft>
                <a:spcPct val="75000"/>
              </a:spcAft>
            </a:pPr>
            <a:r>
              <a:rPr lang="en-US"/>
              <a:t>Click inside the chart.</a:t>
            </a:r>
          </a:p>
        </p:txBody>
      </p:sp>
      <p:sp>
        <p:nvSpPr>
          <p:cNvPr id="58372" name="Rectangle 4"/>
          <p:cNvSpPr>
            <a:spLocks noChangeArrowheads="1"/>
          </p:cNvSpPr>
          <p:nvPr/>
        </p:nvSpPr>
        <p:spPr bwMode="auto">
          <a:xfrm>
            <a:off x="238125" y="2082800"/>
            <a:ext cx="8350250" cy="1171575"/>
          </a:xfrm>
          <a:prstGeom prst="rect">
            <a:avLst/>
          </a:prstGeom>
          <a:noFill/>
          <a:ln w="9525">
            <a:noFill/>
            <a:miter lim="800000"/>
            <a:headEnd/>
            <a:tailEnd/>
          </a:ln>
          <a:effectLst/>
        </p:spPr>
        <p:txBody>
          <a:bodyPr/>
          <a:lstStyle/>
          <a:p>
            <a:r>
              <a:rPr lang="en-US"/>
              <a:t>The </a:t>
            </a:r>
            <a:r>
              <a:rPr lang="en-US" b="1"/>
              <a:t>Chart Tools</a:t>
            </a:r>
            <a:r>
              <a:rPr lang="en-US"/>
              <a:t> will then be at hand with three tabs: </a:t>
            </a:r>
            <a:r>
              <a:rPr lang="en-US" b="1"/>
              <a:t>Design</a:t>
            </a:r>
            <a:r>
              <a:rPr lang="en-US"/>
              <a:t>, </a:t>
            </a:r>
            <a:r>
              <a:rPr lang="en-US" b="1"/>
              <a:t>Layout</a:t>
            </a:r>
            <a:r>
              <a:rPr lang="en-US"/>
              <a:t>, and </a:t>
            </a:r>
            <a:r>
              <a:rPr lang="en-US" b="1"/>
              <a:t>Format</a:t>
            </a:r>
            <a:r>
              <a:rPr lang="en-US"/>
              <a:t>.</a:t>
            </a:r>
          </a:p>
        </p:txBody>
      </p:sp>
      <p:sp>
        <p:nvSpPr>
          <p:cNvPr id="7" name="Date Placeholder 6"/>
          <p:cNvSpPr>
            <a:spLocks noGrp="1"/>
          </p:cNvSpPr>
          <p:nvPr>
            <p:ph type="dt" sz="half" idx="10"/>
          </p:nvPr>
        </p:nvSpPr>
        <p:spPr/>
        <p:txBody>
          <a:bodyPr/>
          <a:lstStyle/>
          <a:p>
            <a:fld id="{4537122B-3E63-4D0C-8579-CF41E08D4C67}"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42630F6C-5934-4603-82D7-C9FCF08B85DC}" type="slidenum">
              <a:rPr lang="en-US" smtClean="0"/>
              <a:pPr/>
              <a:t>27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8371"/>
                                        </p:tgtEl>
                                        <p:attrNameLst>
                                          <p:attrName>style.visibility</p:attrName>
                                        </p:attrNameLst>
                                      </p:cBhvr>
                                      <p:to>
                                        <p:strVal val="visible"/>
                                      </p:to>
                                    </p:set>
                                    <p:anim calcmode="lin" valueType="num">
                                      <p:cBhvr>
                                        <p:cTn id="7" dur="500" fill="hold"/>
                                        <p:tgtEl>
                                          <p:spTgt spid="58371"/>
                                        </p:tgtEl>
                                        <p:attrNameLst>
                                          <p:attrName>ppt_w</p:attrName>
                                        </p:attrNameLst>
                                      </p:cBhvr>
                                      <p:tavLst>
                                        <p:tav tm="0">
                                          <p:val>
                                            <p:fltVal val="0"/>
                                          </p:val>
                                        </p:tav>
                                        <p:tav tm="100000">
                                          <p:val>
                                            <p:strVal val="#ppt_w"/>
                                          </p:val>
                                        </p:tav>
                                      </p:tavLst>
                                    </p:anim>
                                    <p:anim calcmode="lin" valueType="num">
                                      <p:cBhvr>
                                        <p:cTn id="8" dur="500" fill="hold"/>
                                        <p:tgtEl>
                                          <p:spTgt spid="5837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8372"/>
                                        </p:tgtEl>
                                        <p:attrNameLst>
                                          <p:attrName>style.visibility</p:attrName>
                                        </p:attrNameLst>
                                      </p:cBhvr>
                                      <p:to>
                                        <p:strVal val="visible"/>
                                      </p:to>
                                    </p:set>
                                    <p:animEffect transition="in" filter="slide(fromBottom)">
                                      <p:cBhvr>
                                        <p:cTn id="13" dur="5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utoUpdateAnimBg="0"/>
      <p:bldP spid="58372"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Create a chart</a:t>
            </a:r>
          </a:p>
        </p:txBody>
      </p:sp>
      <p:sp>
        <p:nvSpPr>
          <p:cNvPr id="60418" name="Rectangle 2"/>
          <p:cNvSpPr>
            <a:spLocks noGrp="1" noChangeArrowheads="1"/>
          </p:cNvSpPr>
          <p:nvPr>
            <p:ph type="title"/>
          </p:nvPr>
        </p:nvSpPr>
        <p:spPr/>
        <p:txBody>
          <a:bodyPr/>
          <a:lstStyle/>
          <a:p>
            <a:r>
              <a:rPr lang="en-US"/>
              <a:t>Test 1, question 3</a:t>
            </a:r>
          </a:p>
        </p:txBody>
      </p:sp>
      <p:sp>
        <p:nvSpPr>
          <p:cNvPr id="60419"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You can’t change the chart type after you create a chart. (Pick one answer.)</a:t>
            </a:r>
          </a:p>
        </p:txBody>
      </p:sp>
      <p:sp>
        <p:nvSpPr>
          <p:cNvPr id="60420"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buFontTx/>
              <a:buAutoNum type="arabicPeriod"/>
            </a:pPr>
            <a:r>
              <a:rPr lang="en-US"/>
              <a:t>True.</a:t>
            </a:r>
          </a:p>
          <a:p>
            <a:pPr marL="401638" indent="-401638">
              <a:buFontTx/>
              <a:buAutoNum type="arabicPeriod"/>
            </a:pPr>
            <a:r>
              <a:rPr lang="en-US"/>
              <a:t>False.</a:t>
            </a:r>
          </a:p>
        </p:txBody>
      </p:sp>
      <p:sp>
        <p:nvSpPr>
          <p:cNvPr id="7" name="Date Placeholder 6"/>
          <p:cNvSpPr>
            <a:spLocks noGrp="1"/>
          </p:cNvSpPr>
          <p:nvPr>
            <p:ph type="dt" sz="half" idx="10"/>
          </p:nvPr>
        </p:nvSpPr>
        <p:spPr/>
        <p:txBody>
          <a:bodyPr/>
          <a:lstStyle/>
          <a:p>
            <a:fld id="{90C42429-9BEB-40B9-92C1-5921FB184C83}"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58DFBC7B-49EA-42E1-9854-5159C93B7AC5}" type="slidenum">
              <a:rPr lang="en-US" smtClean="0"/>
              <a:pPr/>
              <a:t>28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lide(fromTop)">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0420">
                                            <p:txEl>
                                              <p:pRg st="0" end="0"/>
                                            </p:txEl>
                                          </p:spTgt>
                                        </p:tgtEl>
                                        <p:attrNameLst>
                                          <p:attrName>style.visibility</p:attrName>
                                        </p:attrNameLst>
                                      </p:cBhvr>
                                      <p:to>
                                        <p:strVal val="visible"/>
                                      </p:to>
                                    </p:set>
                                    <p:animEffect transition="in" filter="slide(fromLeft)">
                                      <p:cBhvr>
                                        <p:cTn id="12" dur="500"/>
                                        <p:tgtEl>
                                          <p:spTgt spid="604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60420">
                                            <p:txEl>
                                              <p:pRg st="1" end="1"/>
                                            </p:txEl>
                                          </p:spTgt>
                                        </p:tgtEl>
                                        <p:attrNameLst>
                                          <p:attrName>style.visibility</p:attrName>
                                        </p:attrNameLst>
                                      </p:cBhvr>
                                      <p:to>
                                        <p:strVal val="visible"/>
                                      </p:to>
                                    </p:set>
                                    <p:animEffect transition="in" filter="slide(fromLeft)">
                                      <p:cBhvr>
                                        <p:cTn id="17" dur="500"/>
                                        <p:tgtEl>
                                          <p:spTgt spid="604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0"/>
      <p:bldP spid="60420"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Create a chart</a:t>
            </a:r>
          </a:p>
        </p:txBody>
      </p:sp>
      <p:sp>
        <p:nvSpPr>
          <p:cNvPr id="62466" name="Rectangle 2"/>
          <p:cNvSpPr>
            <a:spLocks noGrp="1" noChangeArrowheads="1"/>
          </p:cNvSpPr>
          <p:nvPr>
            <p:ph type="title"/>
          </p:nvPr>
        </p:nvSpPr>
        <p:spPr/>
        <p:txBody>
          <a:bodyPr/>
          <a:lstStyle/>
          <a:p>
            <a:r>
              <a:rPr lang="en-US"/>
              <a:t>Test 1, question 3: Answer</a:t>
            </a:r>
          </a:p>
        </p:txBody>
      </p:sp>
      <p:sp>
        <p:nvSpPr>
          <p:cNvPr id="62467" name="Rectangle 3"/>
          <p:cNvSpPr>
            <a:spLocks noGrp="1" noChangeArrowheads="1"/>
          </p:cNvSpPr>
          <p:nvPr>
            <p:ph sz="half" idx="2"/>
          </p:nvPr>
        </p:nvSpPr>
        <p:spPr>
          <a:xfrm>
            <a:off x="261938" y="877888"/>
            <a:ext cx="8350250" cy="703262"/>
          </a:xfrm>
        </p:spPr>
        <p:txBody>
          <a:bodyPr/>
          <a:lstStyle/>
          <a:p>
            <a:pPr marL="0" indent="0">
              <a:spcAft>
                <a:spcPct val="75000"/>
              </a:spcAft>
            </a:pPr>
            <a:r>
              <a:rPr lang="en-US"/>
              <a:t>False. </a:t>
            </a:r>
          </a:p>
        </p:txBody>
      </p:sp>
      <p:sp>
        <p:nvSpPr>
          <p:cNvPr id="62468" name="Rectangle 4"/>
          <p:cNvSpPr>
            <a:spLocks noChangeArrowheads="1"/>
          </p:cNvSpPr>
          <p:nvPr/>
        </p:nvSpPr>
        <p:spPr bwMode="auto">
          <a:xfrm>
            <a:off x="238125" y="2124075"/>
            <a:ext cx="8350250" cy="1171575"/>
          </a:xfrm>
          <a:prstGeom prst="rect">
            <a:avLst/>
          </a:prstGeom>
          <a:noFill/>
          <a:ln w="9525">
            <a:noFill/>
            <a:miter lim="800000"/>
            <a:headEnd/>
            <a:tailEnd/>
          </a:ln>
          <a:effectLst/>
        </p:spPr>
        <p:txBody>
          <a:bodyPr/>
          <a:lstStyle/>
          <a:p>
            <a:r>
              <a:rPr lang="en-US"/>
              <a:t>You can always change the chart type after you create your chart. Click inside the chart. On the </a:t>
            </a:r>
            <a:r>
              <a:rPr lang="en-US" b="1"/>
              <a:t>Design</a:t>
            </a:r>
            <a:r>
              <a:rPr lang="en-US"/>
              <a:t> tab, in the </a:t>
            </a:r>
            <a:r>
              <a:rPr lang="en-US" b="1"/>
              <a:t>Type</a:t>
            </a:r>
            <a:r>
              <a:rPr lang="en-US"/>
              <a:t> group, Click </a:t>
            </a:r>
            <a:r>
              <a:rPr lang="en-US" b="1"/>
              <a:t>Change Chart Type</a:t>
            </a:r>
            <a:r>
              <a:rPr lang="en-US"/>
              <a:t>, and then select another chart type.</a:t>
            </a:r>
          </a:p>
        </p:txBody>
      </p:sp>
      <p:sp>
        <p:nvSpPr>
          <p:cNvPr id="7" name="Date Placeholder 6"/>
          <p:cNvSpPr>
            <a:spLocks noGrp="1"/>
          </p:cNvSpPr>
          <p:nvPr>
            <p:ph type="dt" sz="half" idx="10"/>
          </p:nvPr>
        </p:nvSpPr>
        <p:spPr/>
        <p:txBody>
          <a:bodyPr/>
          <a:lstStyle/>
          <a:p>
            <a:fld id="{3B3A269E-6237-47EC-B840-D41B78B3C707}"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42630F6C-5934-4603-82D7-C9FCF08B85DC}" type="slidenum">
              <a:rPr lang="en-US" smtClean="0"/>
              <a:pPr/>
              <a:t>29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67"/>
                                        </p:tgtEl>
                                        <p:attrNameLst>
                                          <p:attrName>style.visibility</p:attrName>
                                        </p:attrNameLst>
                                      </p:cBhvr>
                                      <p:to>
                                        <p:strVal val="visible"/>
                                      </p:to>
                                    </p:set>
                                    <p:anim calcmode="lin" valueType="num">
                                      <p:cBhvr>
                                        <p:cTn id="7" dur="500" fill="hold"/>
                                        <p:tgtEl>
                                          <p:spTgt spid="62467"/>
                                        </p:tgtEl>
                                        <p:attrNameLst>
                                          <p:attrName>ppt_w</p:attrName>
                                        </p:attrNameLst>
                                      </p:cBhvr>
                                      <p:tavLst>
                                        <p:tav tm="0">
                                          <p:val>
                                            <p:fltVal val="0"/>
                                          </p:val>
                                        </p:tav>
                                        <p:tav tm="100000">
                                          <p:val>
                                            <p:strVal val="#ppt_w"/>
                                          </p:val>
                                        </p:tav>
                                      </p:tavLst>
                                    </p:anim>
                                    <p:anim calcmode="lin" valueType="num">
                                      <p:cBhvr>
                                        <p:cTn id="8" dur="500" fill="hold"/>
                                        <p:tgtEl>
                                          <p:spTgt spid="6246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2468"/>
                                        </p:tgtEl>
                                        <p:attrNameLst>
                                          <p:attrName>style.visibility</p:attrName>
                                        </p:attrNameLst>
                                      </p:cBhvr>
                                      <p:to>
                                        <p:strVal val="visible"/>
                                      </p:to>
                                    </p:set>
                                    <p:animEffect transition="in" filter="slide(fromBottom)">
                                      <p:cBhvr>
                                        <p:cTn id="13"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utoUpdateAnimBg="0"/>
      <p:bldP spid="6246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5"/>
          <p:cNvSpPr>
            <a:spLocks noGrp="1"/>
          </p:cNvSpPr>
          <p:nvPr>
            <p:ph type="ftr" sz="quarter" idx="11"/>
          </p:nvPr>
        </p:nvSpPr>
        <p:spPr/>
        <p:txBody>
          <a:bodyPr/>
          <a:lstStyle/>
          <a:p>
            <a:r>
              <a:rPr lang="en-US"/>
              <a:t>Create a chart</a:t>
            </a:r>
          </a:p>
        </p:txBody>
      </p:sp>
      <p:sp>
        <p:nvSpPr>
          <p:cNvPr id="14338" name="Rectangle 2"/>
          <p:cNvSpPr>
            <a:spLocks noChangeArrowheads="1"/>
          </p:cNvSpPr>
          <p:nvPr/>
        </p:nvSpPr>
        <p:spPr bwMode="auto">
          <a:xfrm rot="10800000">
            <a:off x="304800" y="650875"/>
            <a:ext cx="1000125" cy="5418138"/>
          </a:xfrm>
          <a:prstGeom prst="rect">
            <a:avLst/>
          </a:prstGeom>
          <a:gradFill rotWithShape="1">
            <a:gsLst>
              <a:gs pos="0">
                <a:schemeClr val="tx1">
                  <a:alpha val="0"/>
                </a:schemeClr>
              </a:gs>
              <a:gs pos="100000">
                <a:schemeClr val="tx1">
                  <a:gamma/>
                  <a:tint val="0"/>
                  <a:invGamma/>
                  <a:alpha val="83000"/>
                </a:schemeClr>
              </a:gs>
            </a:gsLst>
            <a:lin ang="5400000" scaled="1"/>
          </a:gradFill>
          <a:ln w="9525" algn="ctr">
            <a:noFill/>
            <a:miter lim="800000"/>
            <a:headEnd/>
            <a:tailEnd/>
          </a:ln>
          <a:effectLst/>
        </p:spPr>
        <p:txBody>
          <a:bodyPr wrap="none" anchor="ctr"/>
          <a:lstStyle/>
          <a:p>
            <a:endParaRPr lang="en-US"/>
          </a:p>
        </p:txBody>
      </p:sp>
      <p:sp>
        <p:nvSpPr>
          <p:cNvPr id="14339" name="Rectangle 3"/>
          <p:cNvSpPr>
            <a:spLocks noGrp="1" noChangeArrowheads="1"/>
          </p:cNvSpPr>
          <p:nvPr>
            <p:ph type="title"/>
          </p:nvPr>
        </p:nvSpPr>
        <p:spPr/>
        <p:txBody>
          <a:bodyPr/>
          <a:lstStyle/>
          <a:p>
            <a:r>
              <a:rPr lang="en-US"/>
              <a:t>Overview: Charts make data visual</a:t>
            </a:r>
          </a:p>
        </p:txBody>
      </p:sp>
      <p:sp>
        <p:nvSpPr>
          <p:cNvPr id="14340" name="Rectangle 4"/>
          <p:cNvSpPr>
            <a:spLocks noChangeArrowheads="1"/>
          </p:cNvSpPr>
          <p:nvPr/>
        </p:nvSpPr>
        <p:spPr bwMode="auto">
          <a:xfrm>
            <a:off x="1852613" y="881063"/>
            <a:ext cx="5462587" cy="4562475"/>
          </a:xfrm>
          <a:prstGeom prst="rect">
            <a:avLst/>
          </a:prstGeom>
          <a:noFill/>
          <a:ln w="9525">
            <a:noFill/>
            <a:miter lim="800000"/>
            <a:headEnd/>
            <a:tailEnd/>
          </a:ln>
          <a:effectLst/>
        </p:spPr>
        <p:txBody>
          <a:bodyPr/>
          <a:lstStyle/>
          <a:p>
            <a:r>
              <a:rPr lang="en-US" sz="2400"/>
              <a:t>A chart gets your point across—fast. With a chart, you can transform worksheet data to show comparisons, patterns, and trends.</a:t>
            </a:r>
          </a:p>
          <a:p>
            <a:r>
              <a:rPr lang="en-US" sz="2400"/>
              <a:t>So instead of having to analyze columns of worksheet numbers, you can see at a glance what the data means.</a:t>
            </a:r>
          </a:p>
          <a:p>
            <a:r>
              <a:rPr lang="en-US" sz="2400"/>
              <a:t>This course presents the basics of creating charts in Excel 2007. </a:t>
            </a:r>
          </a:p>
        </p:txBody>
      </p:sp>
      <p:pic>
        <p:nvPicPr>
          <p:cNvPr id="14341" name="Picture 5" descr="Excel chart"/>
          <p:cNvPicPr>
            <a:picLocks noChangeAspect="1" noChangeArrowheads="1"/>
          </p:cNvPicPr>
          <p:nvPr/>
        </p:nvPicPr>
        <p:blipFill>
          <a:blip r:embed="rId3"/>
          <a:srcRect/>
          <a:stretch>
            <a:fillRect/>
          </a:stretch>
        </p:blipFill>
        <p:spPr bwMode="auto">
          <a:xfrm>
            <a:off x="342900" y="1222375"/>
            <a:ext cx="914400" cy="914400"/>
          </a:xfrm>
          <a:prstGeom prst="rect">
            <a:avLst/>
          </a:prstGeom>
          <a:noFill/>
        </p:spPr>
      </p:pic>
      <p:sp>
        <p:nvSpPr>
          <p:cNvPr id="8" name="Date Placeholder 7"/>
          <p:cNvSpPr>
            <a:spLocks noGrp="1"/>
          </p:cNvSpPr>
          <p:nvPr>
            <p:ph type="dt" sz="half" idx="10"/>
          </p:nvPr>
        </p:nvSpPr>
        <p:spPr/>
        <p:txBody>
          <a:bodyPr/>
          <a:lstStyle/>
          <a:p>
            <a:fld id="{B17DCA12-8F29-464D-B9AC-6C40F260E923}" type="datetime3">
              <a:rPr lang="en-US" smtClean="0"/>
              <a:t>2 November 2007</a:t>
            </a:fld>
            <a:endParaRPr lang="en-US"/>
          </a:p>
        </p:txBody>
      </p:sp>
      <p:sp>
        <p:nvSpPr>
          <p:cNvPr id="9" name="Slide Number Placeholder 8"/>
          <p:cNvSpPr>
            <a:spLocks noGrp="1"/>
          </p:cNvSpPr>
          <p:nvPr>
            <p:ph type="sldNum" sz="quarter" idx="12"/>
          </p:nvPr>
        </p:nvSpPr>
        <p:spPr/>
        <p:txBody>
          <a:bodyPr/>
          <a:lstStyle/>
          <a:p>
            <a:fld id="{58DFBC7B-49EA-42E1-9854-5159C93B7AC5}" type="slidenum">
              <a:rPr lang="en-US" smtClean="0"/>
              <a:pPr/>
              <a:t>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slide(fromTop)">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slide(fromTop)">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slide(fromTop)">
                                      <p:cBhvr>
                                        <p:cTn id="17" dur="500"/>
                                        <p:tgtEl>
                                          <p:spTgt spid="143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p:txBody>
          <a:bodyPr/>
          <a:lstStyle/>
          <a:p>
            <a:r>
              <a:rPr lang="en-US"/>
              <a:t>Lesson 2</a:t>
            </a:r>
          </a:p>
        </p:txBody>
      </p:sp>
      <p:sp>
        <p:nvSpPr>
          <p:cNvPr id="64515" name="Rectangle 3"/>
          <p:cNvSpPr>
            <a:spLocks noGrp="1" noChangeArrowheads="1"/>
          </p:cNvSpPr>
          <p:nvPr>
            <p:ph type="subTitle" idx="1"/>
          </p:nvPr>
        </p:nvSpPr>
        <p:spPr/>
        <p:txBody>
          <a:bodyPr/>
          <a:lstStyle/>
          <a:p>
            <a:r>
              <a:rPr lang="en-US"/>
              <a:t>Customize your chart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500" fill="hold"/>
                                        <p:tgtEl>
                                          <p:spTgt spid="64514"/>
                                        </p:tgtEl>
                                        <p:attrNameLst>
                                          <p:attrName>ppt_w</p:attrName>
                                        </p:attrNameLst>
                                      </p:cBhvr>
                                      <p:tavLst>
                                        <p:tav tm="0">
                                          <p:val>
                                            <p:fltVal val="0"/>
                                          </p:val>
                                        </p:tav>
                                        <p:tav tm="100000">
                                          <p:val>
                                            <p:strVal val="#ppt_w"/>
                                          </p:val>
                                        </p:tav>
                                      </p:tavLst>
                                    </p:anim>
                                    <p:anim calcmode="lin" valueType="num">
                                      <p:cBhvr>
                                        <p:cTn id="8" dur="500" fill="hold"/>
                                        <p:tgtEl>
                                          <p:spTgt spid="6451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Effect transition="in" filter="slide(fromBottom)">
                                      <p:cBhvr>
                                        <p:cTn id="12" dur="500"/>
                                        <p:tgtEl>
                                          <p:spTgt spid="645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P spid="64515" grpId="0" build="p" autoUpdateAnimBg="0" advAuto="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90114" name="Rectangle 2"/>
          <p:cNvSpPr>
            <a:spLocks noGrp="1" noChangeArrowheads="1"/>
          </p:cNvSpPr>
          <p:nvPr>
            <p:ph type="title"/>
          </p:nvPr>
        </p:nvSpPr>
        <p:spPr>
          <a:xfrm>
            <a:off x="211138" y="73025"/>
            <a:ext cx="8027987" cy="614363"/>
          </a:xfrm>
        </p:spPr>
        <p:txBody>
          <a:bodyPr/>
          <a:lstStyle/>
          <a:p>
            <a:r>
              <a:rPr lang="en-US"/>
              <a:t>Customize your chart</a:t>
            </a:r>
          </a:p>
        </p:txBody>
      </p:sp>
      <p:sp>
        <p:nvSpPr>
          <p:cNvPr id="9011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a:t>After you create your chart, you can customize it to give it a more professional design. </a:t>
            </a:r>
          </a:p>
        </p:txBody>
      </p:sp>
      <p:sp>
        <p:nvSpPr>
          <p:cNvPr id="90117" name="Rectangle 5"/>
          <p:cNvSpPr>
            <a:spLocks noChangeArrowheads="1"/>
          </p:cNvSpPr>
          <p:nvPr/>
        </p:nvSpPr>
        <p:spPr bwMode="auto">
          <a:xfrm>
            <a:off x="277813" y="3994150"/>
            <a:ext cx="5741987" cy="1957388"/>
          </a:xfrm>
          <a:prstGeom prst="rect">
            <a:avLst/>
          </a:prstGeom>
          <a:noFill/>
          <a:ln w="9525">
            <a:noFill/>
            <a:miter lim="800000"/>
            <a:headEnd/>
            <a:tailEnd/>
          </a:ln>
          <a:effectLst/>
        </p:spPr>
        <p:txBody>
          <a:bodyPr/>
          <a:lstStyle/>
          <a:p>
            <a:r>
              <a:rPr lang="en-US" sz="1800">
                <a:solidFill>
                  <a:srgbClr val="FFCC00"/>
                </a:solidFill>
              </a:rPr>
              <a:t>For example, you can give your chart a whole different set of colors by selecting a new chart style. </a:t>
            </a:r>
          </a:p>
          <a:p>
            <a:r>
              <a:rPr lang="en-US" sz="1800">
                <a:solidFill>
                  <a:srgbClr val="FFCC00"/>
                </a:solidFill>
              </a:rPr>
              <a:t>You can also format chart titles to change them from plain to fancy. And there are many different formatting options you can apply to individual columns to make them stand out.</a:t>
            </a:r>
          </a:p>
        </p:txBody>
      </p:sp>
      <p:sp>
        <p:nvSpPr>
          <p:cNvPr id="90118"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90119" name="Picture 7" descr="Customized chart"/>
          <p:cNvPicPr>
            <a:picLocks noChangeAspect="1" noChangeArrowheads="1"/>
          </p:cNvPicPr>
          <p:nvPr>
            <p:ph sz="half" idx="1"/>
          </p:nvPr>
        </p:nvPicPr>
        <p:blipFill>
          <a:blip r:embed="rId3"/>
          <a:srcRect/>
          <a:stretch>
            <a:fillRect/>
          </a:stretch>
        </p:blipFill>
        <p:spPr>
          <a:xfrm>
            <a:off x="339725" y="947738"/>
            <a:ext cx="5662613" cy="2854325"/>
          </a:xfrm>
          <a:noFill/>
          <a:ln/>
        </p:spPr>
      </p:pic>
      <p:sp>
        <p:nvSpPr>
          <p:cNvPr id="9" name="Date Placeholder 8"/>
          <p:cNvSpPr>
            <a:spLocks noGrp="1"/>
          </p:cNvSpPr>
          <p:nvPr>
            <p:ph type="dt" sz="half" idx="10"/>
          </p:nvPr>
        </p:nvSpPr>
        <p:spPr/>
        <p:txBody>
          <a:bodyPr/>
          <a:lstStyle/>
          <a:p>
            <a:fld id="{05A0F138-872E-48C5-9CCB-5147591A3993}"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31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0119"/>
                                        </p:tgtEl>
                                        <p:attrNameLst>
                                          <p:attrName>style.visibility</p:attrName>
                                        </p:attrNameLst>
                                      </p:cBhvr>
                                      <p:to>
                                        <p:strVal val="visible"/>
                                      </p:to>
                                    </p:set>
                                    <p:animEffect transition="in" filter="slide(fromTop)">
                                      <p:cBhvr>
                                        <p:cTn id="7" dur="500"/>
                                        <p:tgtEl>
                                          <p:spTgt spid="9011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0115">
                                            <p:txEl>
                                              <p:pRg st="0" end="0"/>
                                            </p:txEl>
                                          </p:spTgt>
                                        </p:tgtEl>
                                        <p:attrNameLst>
                                          <p:attrName>style.visibility</p:attrName>
                                        </p:attrNameLst>
                                      </p:cBhvr>
                                      <p:to>
                                        <p:strVal val="visible"/>
                                      </p:to>
                                    </p:set>
                                    <p:animEffect transition="in" filter="slide(fromTop)">
                                      <p:cBhvr>
                                        <p:cTn id="12" dur="500"/>
                                        <p:tgtEl>
                                          <p:spTgt spid="901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90117">
                                            <p:txEl>
                                              <p:pRg st="0" end="0"/>
                                            </p:txEl>
                                          </p:spTgt>
                                        </p:tgtEl>
                                        <p:attrNameLst>
                                          <p:attrName>style.visibility</p:attrName>
                                        </p:attrNameLst>
                                      </p:cBhvr>
                                      <p:to>
                                        <p:strVal val="visible"/>
                                      </p:to>
                                    </p:set>
                                    <p:animEffect transition="in" filter="slide(fromLeft)">
                                      <p:cBhvr>
                                        <p:cTn id="17" dur="500"/>
                                        <p:tgtEl>
                                          <p:spTgt spid="9011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0117">
                                            <p:txEl>
                                              <p:pRg st="1" end="1"/>
                                            </p:txEl>
                                          </p:spTgt>
                                        </p:tgtEl>
                                        <p:attrNameLst>
                                          <p:attrName>style.visibility</p:attrName>
                                        </p:attrNameLst>
                                      </p:cBhvr>
                                      <p:to>
                                        <p:strVal val="visible"/>
                                      </p:to>
                                    </p:set>
                                    <p:animEffect transition="in" filter="slide(fromLeft)">
                                      <p:cBhvr>
                                        <p:cTn id="22" dur="500"/>
                                        <p:tgtEl>
                                          <p:spTgt spid="901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P spid="9011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Create a chart</a:t>
            </a:r>
          </a:p>
        </p:txBody>
      </p:sp>
      <p:sp>
        <p:nvSpPr>
          <p:cNvPr id="92162" name="Rectangle 2"/>
          <p:cNvSpPr>
            <a:spLocks noGrp="1" noChangeArrowheads="1"/>
          </p:cNvSpPr>
          <p:nvPr>
            <p:ph type="title"/>
          </p:nvPr>
        </p:nvSpPr>
        <p:spPr>
          <a:xfrm>
            <a:off x="211138" y="73025"/>
            <a:ext cx="8027987" cy="614363"/>
          </a:xfrm>
        </p:spPr>
        <p:txBody>
          <a:bodyPr/>
          <a:lstStyle/>
          <a:p>
            <a:r>
              <a:rPr lang="en-US"/>
              <a:t>Change the look of your chart</a:t>
            </a:r>
          </a:p>
        </p:txBody>
      </p:sp>
      <p:sp>
        <p:nvSpPr>
          <p:cNvPr id="9216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a:t>When you first create your chart, it’s in a standard color. </a:t>
            </a:r>
          </a:p>
          <a:p>
            <a:r>
              <a:rPr lang="en-US"/>
              <a:t>By using a </a:t>
            </a:r>
            <a:r>
              <a:rPr lang="en-US" b="1"/>
              <a:t>chart style</a:t>
            </a:r>
            <a:r>
              <a:rPr lang="en-US"/>
              <a:t>, you can apply different colors to a chart in just seconds.</a:t>
            </a:r>
          </a:p>
        </p:txBody>
      </p:sp>
      <p:sp>
        <p:nvSpPr>
          <p:cNvPr id="92165" name="Rectangle 5"/>
          <p:cNvSpPr>
            <a:spLocks noChangeArrowheads="1"/>
          </p:cNvSpPr>
          <p:nvPr/>
        </p:nvSpPr>
        <p:spPr bwMode="auto">
          <a:xfrm>
            <a:off x="277813" y="3994150"/>
            <a:ext cx="5926137" cy="847725"/>
          </a:xfrm>
          <a:prstGeom prst="rect">
            <a:avLst/>
          </a:prstGeom>
          <a:noFill/>
          <a:ln w="9525">
            <a:noFill/>
            <a:miter lim="800000"/>
            <a:headEnd/>
            <a:tailEnd/>
          </a:ln>
          <a:effectLst/>
        </p:spPr>
        <p:txBody>
          <a:bodyPr/>
          <a:lstStyle/>
          <a:p>
            <a:r>
              <a:rPr lang="en-US" sz="1800">
                <a:solidFill>
                  <a:srgbClr val="FFCC00"/>
                </a:solidFill>
              </a:rPr>
              <a:t>First, click in the chart. Then on the </a:t>
            </a:r>
            <a:r>
              <a:rPr lang="en-US" sz="1800" b="1">
                <a:solidFill>
                  <a:srgbClr val="FFCC00"/>
                </a:solidFill>
              </a:rPr>
              <a:t>Design </a:t>
            </a:r>
            <a:r>
              <a:rPr lang="en-US" sz="1800">
                <a:solidFill>
                  <a:srgbClr val="FFCC00"/>
                </a:solidFill>
              </a:rPr>
              <a:t>tab, in the </a:t>
            </a:r>
            <a:r>
              <a:rPr lang="en-US" sz="1800" b="1">
                <a:solidFill>
                  <a:srgbClr val="FFCC00"/>
                </a:solidFill>
              </a:rPr>
              <a:t>Chart Styles</a:t>
            </a:r>
            <a:r>
              <a:rPr lang="en-US" sz="1800">
                <a:solidFill>
                  <a:srgbClr val="FFCC00"/>
                </a:solidFill>
              </a:rPr>
              <a:t> group, click the </a:t>
            </a:r>
            <a:r>
              <a:rPr lang="en-US" sz="1800" b="1">
                <a:solidFill>
                  <a:srgbClr val="FFCC00"/>
                </a:solidFill>
              </a:rPr>
              <a:t>More</a:t>
            </a:r>
            <a:r>
              <a:rPr lang="en-US" sz="1800">
                <a:solidFill>
                  <a:srgbClr val="FFCC00"/>
                </a:solidFill>
              </a:rPr>
              <a:t> button     to see all the choices.</a:t>
            </a:r>
          </a:p>
        </p:txBody>
      </p:sp>
      <p:sp>
        <p:nvSpPr>
          <p:cNvPr id="9216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92168" name="Picture 8" descr="Using Chart Styles on Design tab to change colors on chart"/>
          <p:cNvPicPr>
            <a:picLocks noChangeAspect="1" noChangeArrowheads="1"/>
          </p:cNvPicPr>
          <p:nvPr>
            <p:ph sz="half" idx="1"/>
          </p:nvPr>
        </p:nvPicPr>
        <p:blipFill>
          <a:blip r:embed="rId3"/>
          <a:srcRect/>
          <a:stretch>
            <a:fillRect/>
          </a:stretch>
        </p:blipFill>
        <p:spPr>
          <a:xfrm>
            <a:off x="339725" y="947738"/>
            <a:ext cx="5662613" cy="2854325"/>
          </a:xfrm>
          <a:noFill/>
          <a:ln/>
        </p:spPr>
      </p:pic>
      <p:sp>
        <p:nvSpPr>
          <p:cNvPr id="92171" name="Rectangle 11"/>
          <p:cNvSpPr>
            <a:spLocks noChangeArrowheads="1"/>
          </p:cNvSpPr>
          <p:nvPr/>
        </p:nvSpPr>
        <p:spPr bwMode="auto">
          <a:xfrm>
            <a:off x="277813" y="5095875"/>
            <a:ext cx="5926137" cy="312738"/>
          </a:xfrm>
          <a:prstGeom prst="rect">
            <a:avLst/>
          </a:prstGeom>
          <a:noFill/>
          <a:ln w="9525">
            <a:noFill/>
            <a:miter lim="800000"/>
            <a:headEnd/>
            <a:tailEnd/>
          </a:ln>
          <a:effectLst/>
        </p:spPr>
        <p:txBody>
          <a:bodyPr/>
          <a:lstStyle/>
          <a:p>
            <a:r>
              <a:rPr lang="en-US" sz="1800">
                <a:solidFill>
                  <a:srgbClr val="FFCC00"/>
                </a:solidFill>
              </a:rPr>
              <a:t>Then click the style you want. </a:t>
            </a:r>
          </a:p>
        </p:txBody>
      </p:sp>
      <p:pic>
        <p:nvPicPr>
          <p:cNvPr id="92172" name="Picture 12" descr="Button image"/>
          <p:cNvPicPr>
            <a:picLocks noChangeAspect="1" noChangeArrowheads="1"/>
          </p:cNvPicPr>
          <p:nvPr/>
        </p:nvPicPr>
        <p:blipFill>
          <a:blip r:embed="rId4"/>
          <a:srcRect/>
          <a:stretch>
            <a:fillRect/>
          </a:stretch>
        </p:blipFill>
        <p:spPr bwMode="auto">
          <a:xfrm>
            <a:off x="4660900" y="4295775"/>
            <a:ext cx="209550" cy="279400"/>
          </a:xfrm>
          <a:prstGeom prst="rect">
            <a:avLst/>
          </a:prstGeom>
          <a:noFill/>
        </p:spPr>
      </p:pic>
      <p:sp>
        <p:nvSpPr>
          <p:cNvPr id="11" name="Date Placeholder 10"/>
          <p:cNvSpPr>
            <a:spLocks noGrp="1"/>
          </p:cNvSpPr>
          <p:nvPr>
            <p:ph type="dt" sz="half" idx="10"/>
          </p:nvPr>
        </p:nvSpPr>
        <p:spPr/>
        <p:txBody>
          <a:bodyPr/>
          <a:lstStyle/>
          <a:p>
            <a:fld id="{0FEA63F9-C856-41AB-9225-DAB5D0374C6A}"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58DFBC7B-49EA-42E1-9854-5159C93B7AC5}" type="slidenum">
              <a:rPr lang="en-US" smtClean="0"/>
              <a:pPr/>
              <a:t>32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2168"/>
                                        </p:tgtEl>
                                        <p:attrNameLst>
                                          <p:attrName>style.visibility</p:attrName>
                                        </p:attrNameLst>
                                      </p:cBhvr>
                                      <p:to>
                                        <p:strVal val="visible"/>
                                      </p:to>
                                    </p:set>
                                    <p:animEffect transition="in" filter="slide(fromTop)">
                                      <p:cBhvr>
                                        <p:cTn id="7" dur="500"/>
                                        <p:tgtEl>
                                          <p:spTgt spid="9216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2163">
                                            <p:txEl>
                                              <p:pRg st="0" end="0"/>
                                            </p:txEl>
                                          </p:spTgt>
                                        </p:tgtEl>
                                        <p:attrNameLst>
                                          <p:attrName>style.visibility</p:attrName>
                                        </p:attrNameLst>
                                      </p:cBhvr>
                                      <p:to>
                                        <p:strVal val="visible"/>
                                      </p:to>
                                    </p:set>
                                    <p:animEffect transition="in" filter="slide(fromTop)">
                                      <p:cBhvr>
                                        <p:cTn id="12" dur="500"/>
                                        <p:tgtEl>
                                          <p:spTgt spid="921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92163">
                                            <p:txEl>
                                              <p:pRg st="1" end="1"/>
                                            </p:txEl>
                                          </p:spTgt>
                                        </p:tgtEl>
                                        <p:attrNameLst>
                                          <p:attrName>style.visibility</p:attrName>
                                        </p:attrNameLst>
                                      </p:cBhvr>
                                      <p:to>
                                        <p:strVal val="visible"/>
                                      </p:to>
                                    </p:set>
                                    <p:animEffect transition="in" filter="slide(fromTop)">
                                      <p:cBhvr>
                                        <p:cTn id="17" dur="500"/>
                                        <p:tgtEl>
                                          <p:spTgt spid="921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2165">
                                            <p:txEl>
                                              <p:pRg st="0" end="0"/>
                                            </p:txEl>
                                          </p:spTgt>
                                        </p:tgtEl>
                                        <p:attrNameLst>
                                          <p:attrName>style.visibility</p:attrName>
                                        </p:attrNameLst>
                                      </p:cBhvr>
                                      <p:to>
                                        <p:strVal val="visible"/>
                                      </p:to>
                                    </p:set>
                                    <p:animEffect transition="in" filter="slide(fromLeft)">
                                      <p:cBhvr>
                                        <p:cTn id="22" dur="500"/>
                                        <p:tgtEl>
                                          <p:spTgt spid="92165">
                                            <p:txEl>
                                              <p:pRg st="0" end="0"/>
                                            </p:txEl>
                                          </p:spTgt>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92172"/>
                                        </p:tgtEl>
                                        <p:attrNameLst>
                                          <p:attrName>style.visibility</p:attrName>
                                        </p:attrNameLst>
                                      </p:cBhvr>
                                      <p:to>
                                        <p:strVal val="visible"/>
                                      </p:to>
                                    </p:set>
                                    <p:animEffect transition="in" filter="dissolve">
                                      <p:cBhvr>
                                        <p:cTn id="26" dur="500"/>
                                        <p:tgtEl>
                                          <p:spTgt spid="92172"/>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92171">
                                            <p:txEl>
                                              <p:pRg st="0" end="0"/>
                                            </p:txEl>
                                          </p:spTgt>
                                        </p:tgtEl>
                                        <p:attrNameLst>
                                          <p:attrName>style.visibility</p:attrName>
                                        </p:attrNameLst>
                                      </p:cBhvr>
                                      <p:to>
                                        <p:strVal val="visible"/>
                                      </p:to>
                                    </p:set>
                                    <p:animEffect transition="in" filter="slide(fromLeft)">
                                      <p:cBhvr>
                                        <p:cTn id="31" dur="500"/>
                                        <p:tgtEl>
                                          <p:spTgt spid="92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autoUpdateAnimBg="0"/>
      <p:bldP spid="92165" grpId="0" build="p" autoUpdateAnimBg="0"/>
      <p:bldP spid="92171"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Create a chart</a:t>
            </a:r>
          </a:p>
        </p:txBody>
      </p:sp>
      <p:sp>
        <p:nvSpPr>
          <p:cNvPr id="196610" name="Rectangle 2"/>
          <p:cNvSpPr>
            <a:spLocks noGrp="1" noChangeArrowheads="1"/>
          </p:cNvSpPr>
          <p:nvPr>
            <p:ph type="title"/>
          </p:nvPr>
        </p:nvSpPr>
        <p:spPr>
          <a:xfrm>
            <a:off x="211138" y="73025"/>
            <a:ext cx="8027987" cy="614363"/>
          </a:xfrm>
        </p:spPr>
        <p:txBody>
          <a:bodyPr/>
          <a:lstStyle/>
          <a:p>
            <a:r>
              <a:rPr lang="en-US"/>
              <a:t>Change the look of your chart</a:t>
            </a:r>
          </a:p>
        </p:txBody>
      </p:sp>
      <p:sp>
        <p:nvSpPr>
          <p:cNvPr id="196611"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a:t>When you first create your chart, it’s in a standard color. </a:t>
            </a:r>
          </a:p>
          <a:p>
            <a:r>
              <a:rPr lang="en-US"/>
              <a:t>By using a </a:t>
            </a:r>
            <a:r>
              <a:rPr lang="en-US" b="1"/>
              <a:t>chart style</a:t>
            </a:r>
            <a:r>
              <a:rPr lang="en-US"/>
              <a:t>, you can apply different colors to a chart in just seconds.</a:t>
            </a:r>
          </a:p>
        </p:txBody>
      </p:sp>
      <p:sp>
        <p:nvSpPr>
          <p:cNvPr id="196612" name="Rectangle 4"/>
          <p:cNvSpPr>
            <a:spLocks noChangeArrowheads="1"/>
          </p:cNvSpPr>
          <p:nvPr/>
        </p:nvSpPr>
        <p:spPr bwMode="auto">
          <a:xfrm>
            <a:off x="277813" y="3994150"/>
            <a:ext cx="5926137" cy="419100"/>
          </a:xfrm>
          <a:prstGeom prst="rect">
            <a:avLst/>
          </a:prstGeom>
          <a:noFill/>
          <a:ln w="9525">
            <a:noFill/>
            <a:miter lim="800000"/>
            <a:headEnd/>
            <a:tailEnd/>
          </a:ln>
          <a:effectLst/>
        </p:spPr>
        <p:txBody>
          <a:bodyPr/>
          <a:lstStyle/>
          <a:p>
            <a:r>
              <a:rPr lang="en-US" sz="1800">
                <a:solidFill>
                  <a:srgbClr val="FFCC00"/>
                </a:solidFill>
              </a:rPr>
              <a:t>Some of the styles change just the color of the columns. </a:t>
            </a:r>
          </a:p>
        </p:txBody>
      </p:sp>
      <p:sp>
        <p:nvSpPr>
          <p:cNvPr id="196613"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96614" name="Picture 6" descr="Using Chart Styles on Design tab to change colors on chart"/>
          <p:cNvPicPr>
            <a:picLocks noChangeAspect="1" noChangeArrowheads="1"/>
          </p:cNvPicPr>
          <p:nvPr>
            <p:ph sz="half" idx="1"/>
          </p:nvPr>
        </p:nvPicPr>
        <p:blipFill>
          <a:blip r:embed="rId3"/>
          <a:srcRect/>
          <a:stretch>
            <a:fillRect/>
          </a:stretch>
        </p:blipFill>
        <p:spPr>
          <a:xfrm>
            <a:off x="339725" y="947738"/>
            <a:ext cx="5662613" cy="2854325"/>
          </a:xfrm>
          <a:noFill/>
          <a:ln/>
        </p:spPr>
      </p:pic>
      <p:sp>
        <p:nvSpPr>
          <p:cNvPr id="196615" name="Rectangle 7"/>
          <p:cNvSpPr>
            <a:spLocks noChangeArrowheads="1"/>
          </p:cNvSpPr>
          <p:nvPr/>
        </p:nvSpPr>
        <p:spPr bwMode="auto">
          <a:xfrm>
            <a:off x="285750" y="4497388"/>
            <a:ext cx="5926138" cy="1127125"/>
          </a:xfrm>
          <a:prstGeom prst="rect">
            <a:avLst/>
          </a:prstGeom>
          <a:noFill/>
          <a:ln w="9525">
            <a:noFill/>
            <a:miter lim="800000"/>
            <a:headEnd/>
            <a:tailEnd/>
          </a:ln>
          <a:effectLst/>
        </p:spPr>
        <p:txBody>
          <a:bodyPr/>
          <a:lstStyle/>
          <a:p>
            <a:r>
              <a:rPr lang="en-US" sz="1800">
                <a:solidFill>
                  <a:srgbClr val="FFCC00"/>
                </a:solidFill>
              </a:rPr>
              <a:t>Others change the color and add an outline around the columns, while other styles add color to the plot area (the area bounded by the chart axes). And some styles add color to the chart area (the entire chart).</a:t>
            </a:r>
          </a:p>
        </p:txBody>
      </p:sp>
      <p:sp>
        <p:nvSpPr>
          <p:cNvPr id="10" name="Date Placeholder 9"/>
          <p:cNvSpPr>
            <a:spLocks noGrp="1"/>
          </p:cNvSpPr>
          <p:nvPr>
            <p:ph type="dt" sz="half" idx="10"/>
          </p:nvPr>
        </p:nvSpPr>
        <p:spPr/>
        <p:txBody>
          <a:bodyPr/>
          <a:lstStyle/>
          <a:p>
            <a:fld id="{7FC0DDFD-645B-4AFB-9E24-BE60AE230795}"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58DFBC7B-49EA-42E1-9854-5159C93B7AC5}" type="slidenum">
              <a:rPr lang="en-US" smtClean="0"/>
              <a:pPr/>
              <a:t>33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96612">
                                            <p:txEl>
                                              <p:pRg st="0" end="0"/>
                                            </p:txEl>
                                          </p:spTgt>
                                        </p:tgtEl>
                                        <p:attrNameLst>
                                          <p:attrName>style.visibility</p:attrName>
                                        </p:attrNameLst>
                                      </p:cBhvr>
                                      <p:to>
                                        <p:strVal val="visible"/>
                                      </p:to>
                                    </p:set>
                                    <p:animEffect transition="in" filter="slide(fromLeft)">
                                      <p:cBhvr>
                                        <p:cTn id="7" dur="500"/>
                                        <p:tgtEl>
                                          <p:spTgt spid="1966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6615">
                                            <p:txEl>
                                              <p:pRg st="0" end="0"/>
                                            </p:txEl>
                                          </p:spTgt>
                                        </p:tgtEl>
                                        <p:attrNameLst>
                                          <p:attrName>style.visibility</p:attrName>
                                        </p:attrNameLst>
                                      </p:cBhvr>
                                      <p:to>
                                        <p:strVal val="visible"/>
                                      </p:to>
                                    </p:set>
                                    <p:animEffect transition="in" filter="slide(fromLeft)">
                                      <p:cBhvr>
                                        <p:cTn id="12" dur="500"/>
                                        <p:tgtEl>
                                          <p:spTgt spid="1966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2" grpId="0" build="p" autoUpdateAnimBg="0" advAuto="0"/>
      <p:bldP spid="19661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198658" name="Rectangle 2"/>
          <p:cNvSpPr>
            <a:spLocks noGrp="1" noChangeArrowheads="1"/>
          </p:cNvSpPr>
          <p:nvPr>
            <p:ph type="title"/>
          </p:nvPr>
        </p:nvSpPr>
        <p:spPr>
          <a:xfrm>
            <a:off x="211138" y="73025"/>
            <a:ext cx="8027987" cy="614363"/>
          </a:xfrm>
        </p:spPr>
        <p:txBody>
          <a:bodyPr/>
          <a:lstStyle/>
          <a:p>
            <a:r>
              <a:rPr lang="en-US"/>
              <a:t>Change the look of your chart</a:t>
            </a:r>
          </a:p>
        </p:txBody>
      </p:sp>
      <p:sp>
        <p:nvSpPr>
          <p:cNvPr id="198659"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a:t>If you don’t see what you want in the </a:t>
            </a:r>
            <a:r>
              <a:rPr lang="en-US" b="1"/>
              <a:t>Chart Styles </a:t>
            </a:r>
            <a:r>
              <a:rPr lang="en-US"/>
              <a:t>group, you can get other color choices by selecting a different </a:t>
            </a:r>
            <a:r>
              <a:rPr lang="en-US" b="1"/>
              <a:t>theme</a:t>
            </a:r>
            <a:r>
              <a:rPr lang="en-US"/>
              <a:t>. </a:t>
            </a:r>
          </a:p>
        </p:txBody>
      </p:sp>
      <p:sp>
        <p:nvSpPr>
          <p:cNvPr id="198660" name="Rectangle 4"/>
          <p:cNvSpPr>
            <a:spLocks noChangeArrowheads="1"/>
          </p:cNvSpPr>
          <p:nvPr/>
        </p:nvSpPr>
        <p:spPr bwMode="auto">
          <a:xfrm>
            <a:off x="277813" y="3994150"/>
            <a:ext cx="5926137" cy="1909763"/>
          </a:xfrm>
          <a:prstGeom prst="rect">
            <a:avLst/>
          </a:prstGeom>
          <a:noFill/>
          <a:ln w="9525">
            <a:noFill/>
            <a:miter lim="800000"/>
            <a:headEnd/>
            <a:tailEnd/>
          </a:ln>
          <a:effectLst/>
        </p:spPr>
        <p:txBody>
          <a:bodyPr/>
          <a:lstStyle/>
          <a:p>
            <a:r>
              <a:rPr lang="en-US" sz="1800">
                <a:solidFill>
                  <a:srgbClr val="FFCC00"/>
                </a:solidFill>
              </a:rPr>
              <a:t>Click the </a:t>
            </a:r>
            <a:r>
              <a:rPr lang="en-US" sz="1800" b="1">
                <a:solidFill>
                  <a:srgbClr val="FFCC00"/>
                </a:solidFill>
              </a:rPr>
              <a:t>Page Layout</a:t>
            </a:r>
            <a:r>
              <a:rPr lang="en-US" sz="1800">
                <a:solidFill>
                  <a:srgbClr val="FFCC00"/>
                </a:solidFill>
              </a:rPr>
              <a:t> tab, and then click </a:t>
            </a:r>
            <a:r>
              <a:rPr lang="en-US" sz="1800" b="1">
                <a:solidFill>
                  <a:srgbClr val="FFCC00"/>
                </a:solidFill>
              </a:rPr>
              <a:t>Colors</a:t>
            </a:r>
            <a:r>
              <a:rPr lang="en-US" sz="1800">
                <a:solidFill>
                  <a:srgbClr val="FFCC00"/>
                </a:solidFill>
              </a:rPr>
              <a:t> in the </a:t>
            </a:r>
            <a:r>
              <a:rPr lang="en-US" sz="1800" b="1">
                <a:solidFill>
                  <a:srgbClr val="FFCC00"/>
                </a:solidFill>
              </a:rPr>
              <a:t>Themes</a:t>
            </a:r>
            <a:r>
              <a:rPr lang="en-US" sz="1800">
                <a:solidFill>
                  <a:srgbClr val="FFCC00"/>
                </a:solidFill>
              </a:rPr>
              <a:t> group. </a:t>
            </a:r>
          </a:p>
          <a:p>
            <a:r>
              <a:rPr lang="en-US" sz="1800">
                <a:solidFill>
                  <a:srgbClr val="FFCC00"/>
                </a:solidFill>
              </a:rPr>
              <a:t>When you rest the pointer over a color scheme, the colors are shown in a temporary preview on the chart. Click the one you like to apply it to the chart.</a:t>
            </a:r>
          </a:p>
        </p:txBody>
      </p:sp>
      <p:sp>
        <p:nvSpPr>
          <p:cNvPr id="198661"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98662" name="Picture 6" descr="Using Chart Styles on Design tab to change colors on chart"/>
          <p:cNvPicPr>
            <a:picLocks noChangeAspect="1" noChangeArrowheads="1"/>
          </p:cNvPicPr>
          <p:nvPr>
            <p:ph sz="half" idx="1"/>
          </p:nvPr>
        </p:nvPicPr>
        <p:blipFill>
          <a:blip r:embed="rId3"/>
          <a:srcRect/>
          <a:stretch>
            <a:fillRect/>
          </a:stretch>
        </p:blipFill>
        <p:spPr>
          <a:xfrm>
            <a:off x="339725" y="947738"/>
            <a:ext cx="5662613" cy="2854325"/>
          </a:xfrm>
          <a:noFill/>
          <a:ln/>
        </p:spPr>
      </p:pic>
      <p:sp>
        <p:nvSpPr>
          <p:cNvPr id="9" name="Date Placeholder 8"/>
          <p:cNvSpPr>
            <a:spLocks noGrp="1"/>
          </p:cNvSpPr>
          <p:nvPr>
            <p:ph type="dt" sz="half" idx="10"/>
          </p:nvPr>
        </p:nvSpPr>
        <p:spPr/>
        <p:txBody>
          <a:bodyPr/>
          <a:lstStyle/>
          <a:p>
            <a:fld id="{AC637DDA-93BA-4F37-9517-74A143C218ED}"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34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98659"/>
                                        </p:tgtEl>
                                        <p:attrNameLst>
                                          <p:attrName>style.visibility</p:attrName>
                                        </p:attrNameLst>
                                      </p:cBhvr>
                                      <p:to>
                                        <p:strVal val="visible"/>
                                      </p:to>
                                    </p:set>
                                    <p:animEffect transition="in" filter="slide(fromTop)">
                                      <p:cBhvr>
                                        <p:cTn id="7" dur="500"/>
                                        <p:tgtEl>
                                          <p:spTgt spid="1986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8660">
                                            <p:txEl>
                                              <p:pRg st="0" end="0"/>
                                            </p:txEl>
                                          </p:spTgt>
                                        </p:tgtEl>
                                        <p:attrNameLst>
                                          <p:attrName>style.visibility</p:attrName>
                                        </p:attrNameLst>
                                      </p:cBhvr>
                                      <p:to>
                                        <p:strVal val="visible"/>
                                      </p:to>
                                    </p:set>
                                    <p:animEffect transition="in" filter="slide(fromLeft)">
                                      <p:cBhvr>
                                        <p:cTn id="12" dur="500"/>
                                        <p:tgtEl>
                                          <p:spTgt spid="19866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98660">
                                            <p:txEl>
                                              <p:pRg st="1" end="1"/>
                                            </p:txEl>
                                          </p:spTgt>
                                        </p:tgtEl>
                                        <p:attrNameLst>
                                          <p:attrName>style.visibility</p:attrName>
                                        </p:attrNameLst>
                                      </p:cBhvr>
                                      <p:to>
                                        <p:strVal val="visible"/>
                                      </p:to>
                                    </p:set>
                                    <p:animEffect transition="in" filter="slide(fromLeft)">
                                      <p:cBhvr>
                                        <p:cTn id="17" dur="500"/>
                                        <p:tgtEl>
                                          <p:spTgt spid="19866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autoUpdateAnimBg="0"/>
      <p:bldP spid="198660"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Create a chart</a:t>
            </a:r>
          </a:p>
        </p:txBody>
      </p:sp>
      <p:sp>
        <p:nvSpPr>
          <p:cNvPr id="200706" name="Rectangle 2"/>
          <p:cNvSpPr>
            <a:spLocks noGrp="1" noChangeArrowheads="1"/>
          </p:cNvSpPr>
          <p:nvPr>
            <p:ph type="title"/>
          </p:nvPr>
        </p:nvSpPr>
        <p:spPr>
          <a:xfrm>
            <a:off x="211138" y="73025"/>
            <a:ext cx="8027987" cy="614363"/>
          </a:xfrm>
        </p:spPr>
        <p:txBody>
          <a:bodyPr/>
          <a:lstStyle/>
          <a:p>
            <a:r>
              <a:rPr lang="en-US"/>
              <a:t>Change the look of your chart</a:t>
            </a:r>
          </a:p>
        </p:txBody>
      </p:sp>
      <p:sp>
        <p:nvSpPr>
          <p:cNvPr id="200707" name="Rectangle 3"/>
          <p:cNvSpPr>
            <a:spLocks noChangeArrowheads="1"/>
          </p:cNvSpPr>
          <p:nvPr/>
        </p:nvSpPr>
        <p:spPr bwMode="auto">
          <a:xfrm>
            <a:off x="6119813" y="854075"/>
            <a:ext cx="2744787" cy="461963"/>
          </a:xfrm>
          <a:prstGeom prst="rect">
            <a:avLst/>
          </a:prstGeom>
          <a:noFill/>
          <a:ln w="9525">
            <a:noFill/>
            <a:miter lim="800000"/>
            <a:headEnd/>
            <a:tailEnd/>
          </a:ln>
          <a:effectLst/>
        </p:spPr>
        <p:txBody>
          <a:bodyPr/>
          <a:lstStyle/>
          <a:p>
            <a:r>
              <a:rPr lang="en-US" b="1"/>
              <a:t>Important</a:t>
            </a:r>
          </a:p>
        </p:txBody>
      </p:sp>
      <p:sp>
        <p:nvSpPr>
          <p:cNvPr id="200708" name="Rectangle 4"/>
          <p:cNvSpPr>
            <a:spLocks noChangeArrowheads="1"/>
          </p:cNvSpPr>
          <p:nvPr/>
        </p:nvSpPr>
        <p:spPr bwMode="auto">
          <a:xfrm>
            <a:off x="277813" y="3994150"/>
            <a:ext cx="5926137" cy="974725"/>
          </a:xfrm>
          <a:prstGeom prst="rect">
            <a:avLst/>
          </a:prstGeom>
          <a:noFill/>
          <a:ln w="9525">
            <a:noFill/>
            <a:miter lim="800000"/>
            <a:headEnd/>
            <a:tailEnd/>
          </a:ln>
          <a:effectLst/>
        </p:spPr>
        <p:txBody>
          <a:bodyPr/>
          <a:lstStyle/>
          <a:p>
            <a:r>
              <a:rPr lang="en-US" sz="1800">
                <a:solidFill>
                  <a:srgbClr val="FFCC00"/>
                </a:solidFill>
              </a:rPr>
              <a:t>For example, a table or a cell style such as a heading will take on the colors of the theme applied to the chart.</a:t>
            </a:r>
          </a:p>
        </p:txBody>
      </p:sp>
      <p:sp>
        <p:nvSpPr>
          <p:cNvPr id="200709"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00710" name="Picture 6" descr="Using Chart Styles on Design tab to change colors on chart"/>
          <p:cNvPicPr>
            <a:picLocks noChangeAspect="1" noChangeArrowheads="1"/>
          </p:cNvPicPr>
          <p:nvPr>
            <p:ph sz="half" idx="1"/>
          </p:nvPr>
        </p:nvPicPr>
        <p:blipFill>
          <a:blip r:embed="rId3"/>
          <a:srcRect/>
          <a:stretch>
            <a:fillRect/>
          </a:stretch>
        </p:blipFill>
        <p:spPr>
          <a:xfrm>
            <a:off x="339725" y="947738"/>
            <a:ext cx="5662613" cy="2854325"/>
          </a:xfrm>
          <a:noFill/>
          <a:ln/>
        </p:spPr>
      </p:pic>
      <p:sp>
        <p:nvSpPr>
          <p:cNvPr id="200711" name="Rectangle 7"/>
          <p:cNvSpPr>
            <a:spLocks noChangeArrowheads="1"/>
          </p:cNvSpPr>
          <p:nvPr/>
        </p:nvSpPr>
        <p:spPr bwMode="auto">
          <a:xfrm>
            <a:off x="6107113" y="1439863"/>
            <a:ext cx="2744787" cy="1966912"/>
          </a:xfrm>
          <a:prstGeom prst="rect">
            <a:avLst/>
          </a:prstGeom>
          <a:noFill/>
          <a:ln w="9525">
            <a:noFill/>
            <a:miter lim="800000"/>
            <a:headEnd/>
            <a:tailEnd/>
          </a:ln>
          <a:effectLst/>
        </p:spPr>
        <p:txBody>
          <a:bodyPr/>
          <a:lstStyle/>
          <a:p>
            <a:r>
              <a:rPr lang="en-US"/>
              <a:t>Unlike a chart style, the colors from a theme will be applied to other elements you might add to the worksheet.</a:t>
            </a:r>
          </a:p>
        </p:txBody>
      </p:sp>
      <p:sp>
        <p:nvSpPr>
          <p:cNvPr id="10" name="Date Placeholder 9"/>
          <p:cNvSpPr>
            <a:spLocks noGrp="1"/>
          </p:cNvSpPr>
          <p:nvPr>
            <p:ph type="dt" sz="half" idx="10"/>
          </p:nvPr>
        </p:nvSpPr>
        <p:spPr/>
        <p:txBody>
          <a:bodyPr/>
          <a:lstStyle/>
          <a:p>
            <a:fld id="{A82668BA-A4D4-41B9-912C-B46DA648CD5D}"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58DFBC7B-49EA-42E1-9854-5159C93B7AC5}" type="slidenum">
              <a:rPr lang="en-US" smtClean="0"/>
              <a:pPr/>
              <a:t>35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0707"/>
                                        </p:tgtEl>
                                        <p:attrNameLst>
                                          <p:attrName>style.visibility</p:attrName>
                                        </p:attrNameLst>
                                      </p:cBhvr>
                                      <p:to>
                                        <p:strVal val="visible"/>
                                      </p:to>
                                    </p:set>
                                    <p:animEffect transition="in" filter="slide(fromTop)">
                                      <p:cBhvr>
                                        <p:cTn id="7" dur="500"/>
                                        <p:tgtEl>
                                          <p:spTgt spid="20070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00711"/>
                                        </p:tgtEl>
                                        <p:attrNameLst>
                                          <p:attrName>style.visibility</p:attrName>
                                        </p:attrNameLst>
                                      </p:cBhvr>
                                      <p:to>
                                        <p:strVal val="visible"/>
                                      </p:to>
                                    </p:set>
                                    <p:animEffect transition="in" filter="slide(fromTop)">
                                      <p:cBhvr>
                                        <p:cTn id="12" dur="500"/>
                                        <p:tgtEl>
                                          <p:spTgt spid="2007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0708">
                                            <p:txEl>
                                              <p:pRg st="0" end="0"/>
                                            </p:txEl>
                                          </p:spTgt>
                                        </p:tgtEl>
                                        <p:attrNameLst>
                                          <p:attrName>style.visibility</p:attrName>
                                        </p:attrNameLst>
                                      </p:cBhvr>
                                      <p:to>
                                        <p:strVal val="visible"/>
                                      </p:to>
                                    </p:set>
                                    <p:animEffect transition="in" filter="slide(fromLeft)">
                                      <p:cBhvr>
                                        <p:cTn id="17" dur="500"/>
                                        <p:tgtEl>
                                          <p:spTgt spid="20070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autoUpdateAnimBg="0"/>
      <p:bldP spid="200708" grpId="0" build="p" autoUpdateAnimBg="0"/>
      <p:bldP spid="200711"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94210" name="Rectangle 2"/>
          <p:cNvSpPr>
            <a:spLocks noGrp="1" noChangeArrowheads="1"/>
          </p:cNvSpPr>
          <p:nvPr>
            <p:ph type="title"/>
          </p:nvPr>
        </p:nvSpPr>
        <p:spPr>
          <a:xfrm>
            <a:off x="239713" y="63500"/>
            <a:ext cx="8904287" cy="614363"/>
          </a:xfrm>
        </p:spPr>
        <p:txBody>
          <a:bodyPr/>
          <a:lstStyle/>
          <a:p>
            <a:r>
              <a:rPr lang="en-US"/>
              <a:t>Format titles</a:t>
            </a:r>
          </a:p>
        </p:txBody>
      </p:sp>
      <p:sp>
        <p:nvSpPr>
          <p:cNvPr id="9421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If you’d like to make the chart or axis titles stand out more, that’s also easy to do.</a:t>
            </a:r>
          </a:p>
        </p:txBody>
      </p:sp>
      <p:sp>
        <p:nvSpPr>
          <p:cNvPr id="9421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94218" name="Rectangle 10"/>
          <p:cNvSpPr>
            <a:spLocks noChangeArrowheads="1"/>
          </p:cNvSpPr>
          <p:nvPr/>
        </p:nvSpPr>
        <p:spPr bwMode="auto">
          <a:xfrm>
            <a:off x="277813" y="3994150"/>
            <a:ext cx="5926137" cy="1484313"/>
          </a:xfrm>
          <a:prstGeom prst="rect">
            <a:avLst/>
          </a:prstGeom>
          <a:noFill/>
          <a:ln w="9525">
            <a:noFill/>
            <a:miter lim="800000"/>
            <a:headEnd/>
            <a:tailEnd/>
          </a:ln>
          <a:effectLst/>
        </p:spPr>
        <p:txBody>
          <a:bodyPr/>
          <a:lstStyle/>
          <a:p>
            <a:r>
              <a:rPr lang="en-US" sz="1800">
                <a:solidFill>
                  <a:srgbClr val="FFCC00"/>
                </a:solidFill>
              </a:rPr>
              <a:t>On the </a:t>
            </a:r>
            <a:r>
              <a:rPr lang="en-US" sz="1800" b="1">
                <a:solidFill>
                  <a:srgbClr val="FFCC00"/>
                </a:solidFill>
              </a:rPr>
              <a:t>Format</a:t>
            </a:r>
            <a:r>
              <a:rPr lang="en-US" sz="1800">
                <a:solidFill>
                  <a:srgbClr val="FFCC00"/>
                </a:solidFill>
              </a:rPr>
              <a:t> tab, in the </a:t>
            </a:r>
            <a:r>
              <a:rPr lang="en-US" sz="1800" b="1">
                <a:solidFill>
                  <a:srgbClr val="FFCC00"/>
                </a:solidFill>
              </a:rPr>
              <a:t>WordArt Styles</a:t>
            </a:r>
            <a:r>
              <a:rPr lang="en-US" sz="1800">
                <a:solidFill>
                  <a:srgbClr val="FFCC00"/>
                </a:solidFill>
              </a:rPr>
              <a:t> group, there are many ways to work with the titles. </a:t>
            </a:r>
          </a:p>
          <a:p>
            <a:r>
              <a:rPr lang="en-US" sz="1800">
                <a:solidFill>
                  <a:srgbClr val="FFCC00"/>
                </a:solidFill>
              </a:rPr>
              <a:t>The picture shows that one of the options in the group, a text fill, has been added to change the color.</a:t>
            </a:r>
          </a:p>
        </p:txBody>
      </p:sp>
      <p:pic>
        <p:nvPicPr>
          <p:cNvPr id="94222" name="Picture 14" descr="Using options in WordArt Styles group on Format tab to add color to chart title and chart axe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BA1B5281-37BC-4117-9964-52CE5F0858F2}"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36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4222"/>
                                        </p:tgtEl>
                                        <p:attrNameLst>
                                          <p:attrName>style.visibility</p:attrName>
                                        </p:attrNameLst>
                                      </p:cBhvr>
                                      <p:to>
                                        <p:strVal val="visible"/>
                                      </p:to>
                                    </p:set>
                                    <p:animEffect transition="in" filter="slide(fromTop)">
                                      <p:cBhvr>
                                        <p:cTn id="7" dur="500"/>
                                        <p:tgtEl>
                                          <p:spTgt spid="9422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4211"/>
                                        </p:tgtEl>
                                        <p:attrNameLst>
                                          <p:attrName>style.visibility</p:attrName>
                                        </p:attrNameLst>
                                      </p:cBhvr>
                                      <p:to>
                                        <p:strVal val="visible"/>
                                      </p:to>
                                    </p:set>
                                    <p:animEffect transition="in" filter="slide(fromTop)">
                                      <p:cBhvr>
                                        <p:cTn id="12" dur="500"/>
                                        <p:tgtEl>
                                          <p:spTgt spid="942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94218">
                                            <p:txEl>
                                              <p:pRg st="0" end="0"/>
                                            </p:txEl>
                                          </p:spTgt>
                                        </p:tgtEl>
                                        <p:attrNameLst>
                                          <p:attrName>style.visibility</p:attrName>
                                        </p:attrNameLst>
                                      </p:cBhvr>
                                      <p:to>
                                        <p:strVal val="visible"/>
                                      </p:to>
                                    </p:set>
                                    <p:animEffect transition="in" filter="slide(fromLeft)">
                                      <p:cBhvr>
                                        <p:cTn id="17" dur="500"/>
                                        <p:tgtEl>
                                          <p:spTgt spid="9421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4218">
                                            <p:txEl>
                                              <p:pRg st="1" end="1"/>
                                            </p:txEl>
                                          </p:spTgt>
                                        </p:tgtEl>
                                        <p:attrNameLst>
                                          <p:attrName>style.visibility</p:attrName>
                                        </p:attrNameLst>
                                      </p:cBhvr>
                                      <p:to>
                                        <p:strVal val="visible"/>
                                      </p:to>
                                    </p:set>
                                    <p:animEffect transition="in" filter="slide(fromLeft)">
                                      <p:cBhvr>
                                        <p:cTn id="22" dur="500"/>
                                        <p:tgtEl>
                                          <p:spTgt spid="942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autoUpdateAnimBg="0"/>
      <p:bldP spid="94218"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Create a chart</a:t>
            </a:r>
          </a:p>
        </p:txBody>
      </p:sp>
      <p:sp>
        <p:nvSpPr>
          <p:cNvPr id="202754" name="Rectangle 2"/>
          <p:cNvSpPr>
            <a:spLocks noGrp="1" noChangeArrowheads="1"/>
          </p:cNvSpPr>
          <p:nvPr>
            <p:ph type="title"/>
          </p:nvPr>
        </p:nvSpPr>
        <p:spPr>
          <a:xfrm>
            <a:off x="239713" y="63500"/>
            <a:ext cx="8904287" cy="614363"/>
          </a:xfrm>
        </p:spPr>
        <p:txBody>
          <a:bodyPr/>
          <a:lstStyle/>
          <a:p>
            <a:r>
              <a:rPr lang="en-US"/>
              <a:t>Format titles</a:t>
            </a:r>
          </a:p>
        </p:txBody>
      </p:sp>
      <p:sp>
        <p:nvSpPr>
          <p:cNvPr id="202755"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To use a </a:t>
            </a:r>
            <a:r>
              <a:rPr lang="en-US" b="1"/>
              <a:t>text fill</a:t>
            </a:r>
            <a:r>
              <a:rPr lang="en-US"/>
              <a:t>, first click in a title area to select it. </a:t>
            </a:r>
            <a:r>
              <a:rPr lang="en-US" b="1"/>
              <a:t> </a:t>
            </a:r>
            <a:endParaRPr lang="en-US"/>
          </a:p>
        </p:txBody>
      </p:sp>
      <p:sp>
        <p:nvSpPr>
          <p:cNvPr id="202756"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2757" name="Rectangle 5"/>
          <p:cNvSpPr>
            <a:spLocks noChangeArrowheads="1"/>
          </p:cNvSpPr>
          <p:nvPr/>
        </p:nvSpPr>
        <p:spPr bwMode="auto">
          <a:xfrm>
            <a:off x="277813" y="3994150"/>
            <a:ext cx="5926137" cy="1206500"/>
          </a:xfrm>
          <a:prstGeom prst="rect">
            <a:avLst/>
          </a:prstGeom>
          <a:noFill/>
          <a:ln w="9525">
            <a:noFill/>
            <a:miter lim="800000"/>
            <a:headEnd/>
            <a:tailEnd/>
          </a:ln>
          <a:effectLst/>
        </p:spPr>
        <p:txBody>
          <a:bodyPr/>
          <a:lstStyle/>
          <a:p>
            <a:r>
              <a:rPr lang="en-US" sz="1800">
                <a:solidFill>
                  <a:srgbClr val="FFCC00"/>
                </a:solidFill>
              </a:rPr>
              <a:t>Then click the arrow on </a:t>
            </a:r>
            <a:r>
              <a:rPr lang="en-US" sz="1800" b="1">
                <a:solidFill>
                  <a:srgbClr val="FFCC00"/>
                </a:solidFill>
              </a:rPr>
              <a:t>Text Fill</a:t>
            </a:r>
            <a:r>
              <a:rPr lang="en-US" sz="1800">
                <a:solidFill>
                  <a:srgbClr val="FFCC00"/>
                </a:solidFill>
              </a:rPr>
              <a:t>         in the </a:t>
            </a:r>
            <a:r>
              <a:rPr lang="en-US" sz="1800" b="1">
                <a:solidFill>
                  <a:srgbClr val="FFCC00"/>
                </a:solidFill>
              </a:rPr>
              <a:t>WordArt Styles</a:t>
            </a:r>
            <a:r>
              <a:rPr lang="en-US" sz="1800">
                <a:solidFill>
                  <a:srgbClr val="FFCC00"/>
                </a:solidFill>
              </a:rPr>
              <a:t> group. Rest the pointer over any of the colors to see the changes in the title. When you see a color you like, select it. </a:t>
            </a:r>
          </a:p>
        </p:txBody>
      </p:sp>
      <p:pic>
        <p:nvPicPr>
          <p:cNvPr id="202758" name="Picture 6" descr="Using options in WordArt Styles group on Format tab to add color to chart title and chart axe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202760" name="Rectangle 8"/>
          <p:cNvSpPr>
            <a:spLocks noChangeArrowheads="1"/>
          </p:cNvSpPr>
          <p:nvPr/>
        </p:nvSpPr>
        <p:spPr bwMode="auto">
          <a:xfrm>
            <a:off x="285750" y="5364163"/>
            <a:ext cx="5926138" cy="649287"/>
          </a:xfrm>
          <a:prstGeom prst="rect">
            <a:avLst/>
          </a:prstGeom>
          <a:noFill/>
          <a:ln w="9525">
            <a:noFill/>
            <a:miter lim="800000"/>
            <a:headEnd/>
            <a:tailEnd/>
          </a:ln>
          <a:effectLst/>
        </p:spPr>
        <p:txBody>
          <a:bodyPr/>
          <a:lstStyle/>
          <a:p>
            <a:r>
              <a:rPr lang="en-US" sz="1800" b="1">
                <a:solidFill>
                  <a:srgbClr val="FFCC00"/>
                </a:solidFill>
              </a:rPr>
              <a:t>Text Fill</a:t>
            </a:r>
            <a:r>
              <a:rPr lang="en-US" sz="1800">
                <a:solidFill>
                  <a:srgbClr val="FFCC00"/>
                </a:solidFill>
              </a:rPr>
              <a:t> also includes options to apply a gradient or a texture to a title.</a:t>
            </a:r>
          </a:p>
        </p:txBody>
      </p:sp>
      <p:pic>
        <p:nvPicPr>
          <p:cNvPr id="202761" name="Picture 9" descr="Button image"/>
          <p:cNvPicPr>
            <a:picLocks noChangeAspect="1" noChangeArrowheads="1"/>
          </p:cNvPicPr>
          <p:nvPr/>
        </p:nvPicPr>
        <p:blipFill>
          <a:blip r:embed="rId4"/>
          <a:srcRect/>
          <a:stretch>
            <a:fillRect/>
          </a:stretch>
        </p:blipFill>
        <p:spPr bwMode="auto">
          <a:xfrm>
            <a:off x="3708400" y="3986213"/>
            <a:ext cx="484188" cy="322262"/>
          </a:xfrm>
          <a:prstGeom prst="rect">
            <a:avLst/>
          </a:prstGeom>
          <a:noFill/>
        </p:spPr>
      </p:pic>
      <p:sp>
        <p:nvSpPr>
          <p:cNvPr id="11" name="Date Placeholder 10"/>
          <p:cNvSpPr>
            <a:spLocks noGrp="1"/>
          </p:cNvSpPr>
          <p:nvPr>
            <p:ph type="dt" sz="half" idx="10"/>
          </p:nvPr>
        </p:nvSpPr>
        <p:spPr/>
        <p:txBody>
          <a:bodyPr/>
          <a:lstStyle/>
          <a:p>
            <a:fld id="{E3378565-9605-4B18-98E5-8402C61671D0}"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58DFBC7B-49EA-42E1-9854-5159C93B7AC5}" type="slidenum">
              <a:rPr lang="en-US" smtClean="0"/>
              <a:pPr/>
              <a:t>37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2755"/>
                                        </p:tgtEl>
                                        <p:attrNameLst>
                                          <p:attrName>style.visibility</p:attrName>
                                        </p:attrNameLst>
                                      </p:cBhvr>
                                      <p:to>
                                        <p:strVal val="visible"/>
                                      </p:to>
                                    </p:set>
                                    <p:animEffect transition="in" filter="slide(fromTop)">
                                      <p:cBhvr>
                                        <p:cTn id="7" dur="500"/>
                                        <p:tgtEl>
                                          <p:spTgt spid="20275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2757">
                                            <p:txEl>
                                              <p:pRg st="0" end="0"/>
                                            </p:txEl>
                                          </p:spTgt>
                                        </p:tgtEl>
                                        <p:attrNameLst>
                                          <p:attrName>style.visibility</p:attrName>
                                        </p:attrNameLst>
                                      </p:cBhvr>
                                      <p:to>
                                        <p:strVal val="visible"/>
                                      </p:to>
                                    </p:set>
                                    <p:animEffect transition="in" filter="slide(fromLeft)">
                                      <p:cBhvr>
                                        <p:cTn id="12" dur="500"/>
                                        <p:tgtEl>
                                          <p:spTgt spid="202757">
                                            <p:txEl>
                                              <p:pRg st="0" end="0"/>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202761"/>
                                        </p:tgtEl>
                                        <p:attrNameLst>
                                          <p:attrName>style.visibility</p:attrName>
                                        </p:attrNameLst>
                                      </p:cBhvr>
                                      <p:to>
                                        <p:strVal val="visible"/>
                                      </p:to>
                                    </p:set>
                                    <p:animEffect transition="in" filter="dissolve">
                                      <p:cBhvr>
                                        <p:cTn id="16" dur="500"/>
                                        <p:tgtEl>
                                          <p:spTgt spid="202761"/>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202760">
                                            <p:txEl>
                                              <p:pRg st="0" end="0"/>
                                            </p:txEl>
                                          </p:spTgt>
                                        </p:tgtEl>
                                        <p:attrNameLst>
                                          <p:attrName>style.visibility</p:attrName>
                                        </p:attrNameLst>
                                      </p:cBhvr>
                                      <p:to>
                                        <p:strVal val="visible"/>
                                      </p:to>
                                    </p:set>
                                    <p:animEffect transition="in" filter="slide(fromLeft)">
                                      <p:cBhvr>
                                        <p:cTn id="21" dur="500"/>
                                        <p:tgtEl>
                                          <p:spTgt spid="20276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autoUpdateAnimBg="0"/>
      <p:bldP spid="202757" grpId="0" build="p" autoUpdateAnimBg="0"/>
      <p:bldP spid="202760"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204802" name="Rectangle 2"/>
          <p:cNvSpPr>
            <a:spLocks noGrp="1" noChangeArrowheads="1"/>
          </p:cNvSpPr>
          <p:nvPr>
            <p:ph type="title"/>
          </p:nvPr>
        </p:nvSpPr>
        <p:spPr>
          <a:xfrm>
            <a:off x="239713" y="63500"/>
            <a:ext cx="8904287" cy="614363"/>
          </a:xfrm>
        </p:spPr>
        <p:txBody>
          <a:bodyPr/>
          <a:lstStyle/>
          <a:p>
            <a:r>
              <a:rPr lang="en-US"/>
              <a:t>Format titles</a:t>
            </a:r>
          </a:p>
        </p:txBody>
      </p:sp>
      <p:sp>
        <p:nvSpPr>
          <p:cNvPr id="20480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To make font changes, such as making the font larger or smaller—or to change the font face—click </a:t>
            </a:r>
            <a:r>
              <a:rPr lang="en-US" b="1"/>
              <a:t>Home</a:t>
            </a:r>
            <a:r>
              <a:rPr lang="en-US"/>
              <a:t>, and then go to the </a:t>
            </a:r>
            <a:r>
              <a:rPr lang="en-US" b="1"/>
              <a:t>Font</a:t>
            </a:r>
            <a:r>
              <a:rPr lang="en-US"/>
              <a:t> group. </a:t>
            </a:r>
          </a:p>
        </p:txBody>
      </p:sp>
      <p:sp>
        <p:nvSpPr>
          <p:cNvPr id="20480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4805" name="Rectangle 5"/>
          <p:cNvSpPr>
            <a:spLocks noChangeArrowheads="1"/>
          </p:cNvSpPr>
          <p:nvPr/>
        </p:nvSpPr>
        <p:spPr bwMode="auto">
          <a:xfrm>
            <a:off x="277813" y="3994150"/>
            <a:ext cx="5926137" cy="1701800"/>
          </a:xfrm>
          <a:prstGeom prst="rect">
            <a:avLst/>
          </a:prstGeom>
          <a:noFill/>
          <a:ln w="9525">
            <a:noFill/>
            <a:miter lim="800000"/>
            <a:headEnd/>
            <a:tailEnd/>
          </a:ln>
          <a:effectLst/>
        </p:spPr>
        <p:txBody>
          <a:bodyPr/>
          <a:lstStyle/>
          <a:p>
            <a:r>
              <a:rPr lang="en-US" sz="1800">
                <a:solidFill>
                  <a:srgbClr val="FFCC00"/>
                </a:solidFill>
              </a:rPr>
              <a:t>Or you can make the same formatting changes by using the </a:t>
            </a:r>
            <a:r>
              <a:rPr lang="en-US" sz="1800" b="1">
                <a:solidFill>
                  <a:srgbClr val="FFCC00"/>
                </a:solidFill>
              </a:rPr>
              <a:t>Mini toolbar</a:t>
            </a:r>
            <a:r>
              <a:rPr lang="en-US" sz="1800">
                <a:solidFill>
                  <a:srgbClr val="FFCC00"/>
                </a:solidFill>
              </a:rPr>
              <a:t>. </a:t>
            </a:r>
          </a:p>
          <a:p>
            <a:r>
              <a:rPr lang="en-US" sz="1800">
                <a:solidFill>
                  <a:srgbClr val="FFCC00"/>
                </a:solidFill>
              </a:rPr>
              <a:t>The toolbar appears in a faded fashion after you select the title text. Point at the toolbar and it becomes solid, and then you can select a formatting option.</a:t>
            </a:r>
          </a:p>
        </p:txBody>
      </p:sp>
      <p:pic>
        <p:nvPicPr>
          <p:cNvPr id="204806" name="Picture 6" descr="Using options in WordArt Styles group on Format tab to add color to chart title and chart axe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02DE2D48-484B-41D9-A9C1-EA739E280453}"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38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4803"/>
                                        </p:tgtEl>
                                        <p:attrNameLst>
                                          <p:attrName>style.visibility</p:attrName>
                                        </p:attrNameLst>
                                      </p:cBhvr>
                                      <p:to>
                                        <p:strVal val="visible"/>
                                      </p:to>
                                    </p:set>
                                    <p:animEffect transition="in" filter="slide(fromTop)">
                                      <p:cBhvr>
                                        <p:cTn id="7" dur="500"/>
                                        <p:tgtEl>
                                          <p:spTgt spid="20480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4805">
                                            <p:txEl>
                                              <p:pRg st="0" end="0"/>
                                            </p:txEl>
                                          </p:spTgt>
                                        </p:tgtEl>
                                        <p:attrNameLst>
                                          <p:attrName>style.visibility</p:attrName>
                                        </p:attrNameLst>
                                      </p:cBhvr>
                                      <p:to>
                                        <p:strVal val="visible"/>
                                      </p:to>
                                    </p:set>
                                    <p:animEffect transition="in" filter="slide(fromLeft)">
                                      <p:cBhvr>
                                        <p:cTn id="12" dur="500"/>
                                        <p:tgtEl>
                                          <p:spTgt spid="20480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4805">
                                            <p:txEl>
                                              <p:pRg st="1" end="1"/>
                                            </p:txEl>
                                          </p:spTgt>
                                        </p:tgtEl>
                                        <p:attrNameLst>
                                          <p:attrName>style.visibility</p:attrName>
                                        </p:attrNameLst>
                                      </p:cBhvr>
                                      <p:to>
                                        <p:strVal val="visible"/>
                                      </p:to>
                                    </p:set>
                                    <p:animEffect transition="in" filter="slide(fromLeft)">
                                      <p:cBhvr>
                                        <p:cTn id="17" dur="500"/>
                                        <p:tgtEl>
                                          <p:spTgt spid="2048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autoUpdateAnimBg="0"/>
      <p:bldP spid="20480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98306" name="Rectangle 2"/>
          <p:cNvSpPr>
            <a:spLocks noGrp="1" noChangeArrowheads="1"/>
          </p:cNvSpPr>
          <p:nvPr>
            <p:ph type="title"/>
          </p:nvPr>
        </p:nvSpPr>
        <p:spPr>
          <a:xfrm>
            <a:off x="239713" y="63500"/>
            <a:ext cx="8904287" cy="614363"/>
          </a:xfrm>
        </p:spPr>
        <p:txBody>
          <a:bodyPr/>
          <a:lstStyle/>
          <a:p>
            <a:r>
              <a:rPr lang="en-US"/>
              <a:t>Format individual columns</a:t>
            </a:r>
          </a:p>
        </p:txBody>
      </p:sp>
      <p:sp>
        <p:nvSpPr>
          <p:cNvPr id="9830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There is still more that you can do with the format of the columns in your chart. </a:t>
            </a:r>
          </a:p>
        </p:txBody>
      </p:sp>
      <p:sp>
        <p:nvSpPr>
          <p:cNvPr id="9831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98314" name="Rectangle 10"/>
          <p:cNvSpPr>
            <a:spLocks noChangeArrowheads="1"/>
          </p:cNvSpPr>
          <p:nvPr/>
        </p:nvSpPr>
        <p:spPr bwMode="auto">
          <a:xfrm>
            <a:off x="277813" y="3994150"/>
            <a:ext cx="5926137" cy="1041400"/>
          </a:xfrm>
          <a:prstGeom prst="rect">
            <a:avLst/>
          </a:prstGeom>
          <a:noFill/>
          <a:ln w="9525">
            <a:noFill/>
            <a:miter lim="800000"/>
            <a:headEnd/>
            <a:tailEnd/>
          </a:ln>
          <a:effectLst/>
        </p:spPr>
        <p:txBody>
          <a:bodyPr/>
          <a:lstStyle/>
          <a:p>
            <a:r>
              <a:rPr lang="en-US" sz="1800">
                <a:solidFill>
                  <a:srgbClr val="FFCC00"/>
                </a:solidFill>
              </a:rPr>
              <a:t>In the picture, a shadow effect has been added to each of the columns (an offset diagonal shadow is behind each column).</a:t>
            </a:r>
          </a:p>
        </p:txBody>
      </p:sp>
      <p:pic>
        <p:nvPicPr>
          <p:cNvPr id="98315" name="Picture 11" descr="Using Shape Styles options on Format tab to add shadow effects to chart column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97FB6BA1-ECA7-4E22-B43F-C5BAB2F4BC01}"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39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8315"/>
                                        </p:tgtEl>
                                        <p:attrNameLst>
                                          <p:attrName>style.visibility</p:attrName>
                                        </p:attrNameLst>
                                      </p:cBhvr>
                                      <p:to>
                                        <p:strVal val="visible"/>
                                      </p:to>
                                    </p:set>
                                    <p:animEffect transition="in" filter="slide(fromTop)">
                                      <p:cBhvr>
                                        <p:cTn id="7" dur="500"/>
                                        <p:tgtEl>
                                          <p:spTgt spid="9831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8307"/>
                                        </p:tgtEl>
                                        <p:attrNameLst>
                                          <p:attrName>style.visibility</p:attrName>
                                        </p:attrNameLst>
                                      </p:cBhvr>
                                      <p:to>
                                        <p:strVal val="visible"/>
                                      </p:to>
                                    </p:set>
                                    <p:animEffect transition="in" filter="slide(fromTop)">
                                      <p:cBhvr>
                                        <p:cTn id="12" dur="500"/>
                                        <p:tgtEl>
                                          <p:spTgt spid="9830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98314">
                                            <p:txEl>
                                              <p:pRg st="0" end="0"/>
                                            </p:txEl>
                                          </p:spTgt>
                                        </p:tgtEl>
                                        <p:attrNameLst>
                                          <p:attrName>style.visibility</p:attrName>
                                        </p:attrNameLst>
                                      </p:cBhvr>
                                      <p:to>
                                        <p:strVal val="visible"/>
                                      </p:to>
                                    </p:set>
                                    <p:animEffect transition="in" filter="slide(fromLeft)">
                                      <p:cBhvr>
                                        <p:cTn id="17" dur="500"/>
                                        <p:tgtEl>
                                          <p:spTgt spid="983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autoUpdateAnimBg="0"/>
      <p:bldP spid="98314"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Create a chart</a:t>
            </a:r>
          </a:p>
        </p:txBody>
      </p:sp>
      <p:sp>
        <p:nvSpPr>
          <p:cNvPr id="16386" name="Rectangle 2"/>
          <p:cNvSpPr>
            <a:spLocks noGrp="1" noChangeArrowheads="1"/>
          </p:cNvSpPr>
          <p:nvPr>
            <p:ph type="title"/>
          </p:nvPr>
        </p:nvSpPr>
        <p:spPr/>
        <p:txBody>
          <a:bodyPr/>
          <a:lstStyle/>
          <a:p>
            <a:r>
              <a:rPr lang="en-US"/>
              <a:t>Course goals			</a:t>
            </a:r>
          </a:p>
        </p:txBody>
      </p:sp>
      <p:sp>
        <p:nvSpPr>
          <p:cNvPr id="16387" name="Rectangle 3"/>
          <p:cNvSpPr>
            <a:spLocks noGrp="1" noChangeArrowheads="1"/>
          </p:cNvSpPr>
          <p:nvPr>
            <p:ph type="body" idx="1"/>
          </p:nvPr>
        </p:nvSpPr>
        <p:spPr>
          <a:xfrm>
            <a:off x="228600" y="865188"/>
            <a:ext cx="8431213" cy="4659312"/>
          </a:xfrm>
        </p:spPr>
        <p:txBody>
          <a:bodyPr/>
          <a:lstStyle/>
          <a:p>
            <a:pPr marL="233363" indent="-233363">
              <a:spcAft>
                <a:spcPct val="75000"/>
              </a:spcAft>
              <a:buClr>
                <a:srgbClr val="FF9900"/>
              </a:buClr>
              <a:buFontTx/>
              <a:buChar char="•"/>
            </a:pPr>
            <a:r>
              <a:rPr lang="en-US" sz="2400"/>
              <a:t>Learn how to create a chart using the new Excel 2007 commands.</a:t>
            </a:r>
          </a:p>
          <a:p>
            <a:pPr marL="233363" indent="-233363">
              <a:spcAft>
                <a:spcPct val="75000"/>
              </a:spcAft>
              <a:buClr>
                <a:srgbClr val="FF9900"/>
              </a:buClr>
              <a:buFontTx/>
              <a:buChar char="•"/>
            </a:pPr>
            <a:r>
              <a:rPr lang="en-US" sz="2400"/>
              <a:t>Find out how to make changes to a chart after you create it.</a:t>
            </a:r>
          </a:p>
          <a:p>
            <a:pPr marL="233363" indent="-233363">
              <a:spcAft>
                <a:spcPct val="75000"/>
              </a:spcAft>
              <a:buClr>
                <a:srgbClr val="FF9900"/>
              </a:buClr>
              <a:buFontTx/>
              <a:buChar char="•"/>
            </a:pPr>
            <a:r>
              <a:rPr lang="en-US" sz="2400"/>
              <a:t>Develop an understanding of basic chart terminology. </a:t>
            </a:r>
          </a:p>
        </p:txBody>
      </p:sp>
      <p:sp>
        <p:nvSpPr>
          <p:cNvPr id="6" name="Date Placeholder 5"/>
          <p:cNvSpPr>
            <a:spLocks noGrp="1"/>
          </p:cNvSpPr>
          <p:nvPr>
            <p:ph type="dt" sz="half" idx="10"/>
          </p:nvPr>
        </p:nvSpPr>
        <p:spPr/>
        <p:txBody>
          <a:bodyPr/>
          <a:lstStyle/>
          <a:p>
            <a:fld id="{956995E3-F722-4C95-AE6A-0991E4BA7A06}" type="datetime3">
              <a:rPr lang="en-US" smtClean="0"/>
              <a:t>2 November 2007</a:t>
            </a:fld>
            <a:endParaRPr lang="en-US"/>
          </a:p>
        </p:txBody>
      </p:sp>
      <p:sp>
        <p:nvSpPr>
          <p:cNvPr id="7" name="Slide Number Placeholder 6"/>
          <p:cNvSpPr>
            <a:spLocks noGrp="1"/>
          </p:cNvSpPr>
          <p:nvPr>
            <p:ph type="sldNum" sz="quarter" idx="12"/>
          </p:nvPr>
        </p:nvSpPr>
        <p:spPr/>
        <p:txBody>
          <a:bodyPr/>
          <a:lstStyle/>
          <a:p>
            <a:fld id="{5F83F35C-E3C4-4229-B802-E963DF473B2D}" type="slidenum">
              <a:rPr lang="en-US" smtClean="0"/>
              <a:pPr/>
              <a:t>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lide(fromTop)">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slide(fromTop)">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slide(fromTop)">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219138" name="Rectangle 2"/>
          <p:cNvSpPr>
            <a:spLocks noGrp="1" noChangeArrowheads="1"/>
          </p:cNvSpPr>
          <p:nvPr>
            <p:ph type="title"/>
          </p:nvPr>
        </p:nvSpPr>
        <p:spPr>
          <a:xfrm>
            <a:off x="239713" y="63500"/>
            <a:ext cx="8904287" cy="614363"/>
          </a:xfrm>
        </p:spPr>
        <p:txBody>
          <a:bodyPr/>
          <a:lstStyle/>
          <a:p>
            <a:r>
              <a:rPr lang="en-US"/>
              <a:t>Format individual columns</a:t>
            </a:r>
          </a:p>
        </p:txBody>
      </p:sp>
      <p:sp>
        <p:nvSpPr>
          <p:cNvPr id="219139"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Here’s how to add a shadow effect to columns.  </a:t>
            </a:r>
          </a:p>
        </p:txBody>
      </p:sp>
      <p:sp>
        <p:nvSpPr>
          <p:cNvPr id="219140"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19142" name="Picture 6" descr="Using Shape Styles options on Format tab to add shadow effects to chart column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219143" name="Rectangle 7"/>
          <p:cNvSpPr>
            <a:spLocks noChangeArrowheads="1"/>
          </p:cNvSpPr>
          <p:nvPr/>
        </p:nvSpPr>
        <p:spPr bwMode="auto">
          <a:xfrm>
            <a:off x="242888" y="3994150"/>
            <a:ext cx="5961062" cy="1370013"/>
          </a:xfrm>
          <a:prstGeom prst="rect">
            <a:avLst/>
          </a:prstGeom>
          <a:noFill/>
          <a:ln w="9525" algn="ctr">
            <a:noFill/>
            <a:miter lim="800000"/>
            <a:headEnd/>
            <a:tailEnd/>
          </a:ln>
          <a:effectLst/>
        </p:spPr>
        <p:txBody>
          <a:bodyPr>
            <a:spAutoFit/>
          </a:bodyPr>
          <a:lstStyle/>
          <a:p>
            <a:pPr marL="288925" indent="-288925">
              <a:spcAft>
                <a:spcPct val="45000"/>
              </a:spcAft>
              <a:buFontTx/>
              <a:buAutoNum type="arabicPeriod"/>
            </a:pPr>
            <a:r>
              <a:rPr lang="en-US" sz="1800">
                <a:solidFill>
                  <a:srgbClr val="FFCC00"/>
                </a:solidFill>
              </a:rPr>
              <a:t>Click one of Giussani’s columns. That will select all three columns for Giussani (known as a series). </a:t>
            </a:r>
          </a:p>
          <a:p>
            <a:pPr marL="288925" indent="-288925">
              <a:spcAft>
                <a:spcPct val="45000"/>
              </a:spcAft>
              <a:buFontTx/>
              <a:buAutoNum type="arabicPeriod"/>
            </a:pPr>
            <a:r>
              <a:rPr lang="en-US" sz="1800">
                <a:solidFill>
                  <a:srgbClr val="FFCC00"/>
                </a:solidFill>
              </a:rPr>
              <a:t>On the </a:t>
            </a:r>
            <a:r>
              <a:rPr lang="en-US" sz="1800" b="1">
                <a:solidFill>
                  <a:srgbClr val="FFCC00"/>
                </a:solidFill>
              </a:rPr>
              <a:t>Format</a:t>
            </a:r>
            <a:r>
              <a:rPr lang="en-US" sz="1800">
                <a:solidFill>
                  <a:srgbClr val="FFCC00"/>
                </a:solidFill>
              </a:rPr>
              <a:t> tab, in the </a:t>
            </a:r>
            <a:r>
              <a:rPr lang="en-US" sz="1800" b="1">
                <a:solidFill>
                  <a:srgbClr val="FFCC00"/>
                </a:solidFill>
              </a:rPr>
              <a:t>Shape Styles</a:t>
            </a:r>
            <a:r>
              <a:rPr lang="en-US" sz="1800">
                <a:solidFill>
                  <a:srgbClr val="FFCC00"/>
                </a:solidFill>
              </a:rPr>
              <a:t> group, click the arrow on </a:t>
            </a:r>
            <a:r>
              <a:rPr lang="en-US" sz="1800" b="1">
                <a:solidFill>
                  <a:srgbClr val="FFCC00"/>
                </a:solidFill>
              </a:rPr>
              <a:t>Shape Effects</a:t>
            </a:r>
            <a:r>
              <a:rPr lang="en-US" sz="1800">
                <a:solidFill>
                  <a:srgbClr val="FFCC00"/>
                </a:solidFill>
              </a:rPr>
              <a:t>.</a:t>
            </a:r>
          </a:p>
        </p:txBody>
      </p:sp>
      <p:sp>
        <p:nvSpPr>
          <p:cNvPr id="9" name="Date Placeholder 8"/>
          <p:cNvSpPr>
            <a:spLocks noGrp="1"/>
          </p:cNvSpPr>
          <p:nvPr>
            <p:ph type="dt" sz="half" idx="10"/>
          </p:nvPr>
        </p:nvSpPr>
        <p:spPr/>
        <p:txBody>
          <a:bodyPr/>
          <a:lstStyle/>
          <a:p>
            <a:fld id="{886A0B78-6DCE-4A0F-BA15-A9B28F96593C}"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40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19139"/>
                                        </p:tgtEl>
                                        <p:attrNameLst>
                                          <p:attrName>style.visibility</p:attrName>
                                        </p:attrNameLst>
                                      </p:cBhvr>
                                      <p:to>
                                        <p:strVal val="visible"/>
                                      </p:to>
                                    </p:set>
                                    <p:animEffect transition="in" filter="slide(fromTop)">
                                      <p:cBhvr>
                                        <p:cTn id="7" dur="500"/>
                                        <p:tgtEl>
                                          <p:spTgt spid="21913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9143">
                                            <p:txEl>
                                              <p:pRg st="0" end="0"/>
                                            </p:txEl>
                                          </p:spTgt>
                                        </p:tgtEl>
                                        <p:attrNameLst>
                                          <p:attrName>style.visibility</p:attrName>
                                        </p:attrNameLst>
                                      </p:cBhvr>
                                      <p:to>
                                        <p:strVal val="visible"/>
                                      </p:to>
                                    </p:set>
                                    <p:animEffect transition="in" filter="checkerboard(across)">
                                      <p:cBhvr>
                                        <p:cTn id="12" dur="500"/>
                                        <p:tgtEl>
                                          <p:spTgt spid="2191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19143">
                                            <p:txEl>
                                              <p:pRg st="1" end="1"/>
                                            </p:txEl>
                                          </p:spTgt>
                                        </p:tgtEl>
                                        <p:attrNameLst>
                                          <p:attrName>style.visibility</p:attrName>
                                        </p:attrNameLst>
                                      </p:cBhvr>
                                      <p:to>
                                        <p:strVal val="visible"/>
                                      </p:to>
                                    </p:set>
                                    <p:animEffect transition="in" filter="checkerboard(across)">
                                      <p:cBhvr>
                                        <p:cTn id="17" dur="500"/>
                                        <p:tgtEl>
                                          <p:spTgt spid="2191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autoUpdateAnimBg="0"/>
      <p:bldP spid="21914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Create a chart</a:t>
            </a:r>
          </a:p>
        </p:txBody>
      </p:sp>
      <p:sp>
        <p:nvSpPr>
          <p:cNvPr id="221186" name="Rectangle 2"/>
          <p:cNvSpPr>
            <a:spLocks noGrp="1" noChangeArrowheads="1"/>
          </p:cNvSpPr>
          <p:nvPr>
            <p:ph type="title"/>
          </p:nvPr>
        </p:nvSpPr>
        <p:spPr>
          <a:xfrm>
            <a:off x="239713" y="63500"/>
            <a:ext cx="8904287" cy="614363"/>
          </a:xfrm>
        </p:spPr>
        <p:txBody>
          <a:bodyPr/>
          <a:lstStyle/>
          <a:p>
            <a:r>
              <a:rPr lang="en-US"/>
              <a:t>Format individual columns</a:t>
            </a:r>
          </a:p>
        </p:txBody>
      </p:sp>
      <p:sp>
        <p:nvSpPr>
          <p:cNvPr id="22118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Here’s how to add a shadow effect to columns.</a:t>
            </a:r>
          </a:p>
        </p:txBody>
      </p:sp>
      <p:sp>
        <p:nvSpPr>
          <p:cNvPr id="221188"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21190" name="Picture 6" descr="Using Shape Styles options on Format tab to add shadow effects to chart column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221191" name="Rectangle 7"/>
          <p:cNvSpPr>
            <a:spLocks noChangeArrowheads="1"/>
          </p:cNvSpPr>
          <p:nvPr/>
        </p:nvSpPr>
        <p:spPr bwMode="auto">
          <a:xfrm>
            <a:off x="242888" y="3978275"/>
            <a:ext cx="5961062" cy="765175"/>
          </a:xfrm>
          <a:prstGeom prst="rect">
            <a:avLst/>
          </a:prstGeom>
          <a:noFill/>
          <a:ln w="9525" algn="ctr">
            <a:noFill/>
            <a:miter lim="800000"/>
            <a:headEnd/>
            <a:tailEnd/>
          </a:ln>
          <a:effectLst/>
        </p:spPr>
        <p:txBody>
          <a:bodyPr>
            <a:spAutoFit/>
          </a:bodyPr>
          <a:lstStyle/>
          <a:p>
            <a:pPr marL="342900" indent="-342900">
              <a:spcAft>
                <a:spcPct val="45000"/>
              </a:spcAft>
              <a:buFontTx/>
              <a:buAutoNum type="arabicPeriod" startAt="3"/>
            </a:pPr>
            <a:r>
              <a:rPr lang="en-US" sz="1800">
                <a:solidFill>
                  <a:srgbClr val="FFCC00"/>
                </a:solidFill>
              </a:rPr>
              <a:t>Point to </a:t>
            </a:r>
            <a:r>
              <a:rPr lang="en-US" sz="1800" b="1">
                <a:solidFill>
                  <a:srgbClr val="FFCC00"/>
                </a:solidFill>
              </a:rPr>
              <a:t>Shadow</a:t>
            </a:r>
            <a:r>
              <a:rPr lang="en-US" sz="1800">
                <a:solidFill>
                  <a:srgbClr val="FFCC00"/>
                </a:solidFill>
              </a:rPr>
              <a:t>, and then rest the pointer on the different shadow styles in the list.</a:t>
            </a:r>
          </a:p>
        </p:txBody>
      </p:sp>
      <p:sp>
        <p:nvSpPr>
          <p:cNvPr id="221192" name="Rectangle 8"/>
          <p:cNvSpPr>
            <a:spLocks noChangeArrowheads="1"/>
          </p:cNvSpPr>
          <p:nvPr/>
        </p:nvSpPr>
        <p:spPr bwMode="auto">
          <a:xfrm>
            <a:off x="236538" y="4702175"/>
            <a:ext cx="5961062" cy="915988"/>
          </a:xfrm>
          <a:prstGeom prst="rect">
            <a:avLst/>
          </a:prstGeom>
          <a:noFill/>
          <a:ln w="9525" algn="ctr">
            <a:noFill/>
            <a:miter lim="800000"/>
            <a:headEnd/>
            <a:tailEnd/>
          </a:ln>
          <a:effectLst/>
        </p:spPr>
        <p:txBody>
          <a:bodyPr>
            <a:spAutoFit/>
          </a:bodyPr>
          <a:lstStyle/>
          <a:p>
            <a:pPr marL="342900" indent="-342900">
              <a:spcAft>
                <a:spcPct val="45000"/>
              </a:spcAft>
              <a:buFontTx/>
              <a:buAutoNum type="arabicPeriod" startAt="4"/>
            </a:pPr>
            <a:r>
              <a:rPr lang="en-US" sz="1800">
                <a:solidFill>
                  <a:srgbClr val="FFCC00"/>
                </a:solidFill>
              </a:rPr>
              <a:t>You can see a preview of the shadows as you rest the pointer on each style. When you see one you like, select it.</a:t>
            </a:r>
          </a:p>
        </p:txBody>
      </p:sp>
      <p:sp>
        <p:nvSpPr>
          <p:cNvPr id="10" name="Date Placeholder 9"/>
          <p:cNvSpPr>
            <a:spLocks noGrp="1"/>
          </p:cNvSpPr>
          <p:nvPr>
            <p:ph type="dt" sz="half" idx="10"/>
          </p:nvPr>
        </p:nvSpPr>
        <p:spPr/>
        <p:txBody>
          <a:bodyPr/>
          <a:lstStyle/>
          <a:p>
            <a:fld id="{9D3FFB39-3F54-45A2-85E0-322DE9CE9687}"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58DFBC7B-49EA-42E1-9854-5159C93B7AC5}" type="slidenum">
              <a:rPr lang="en-US" smtClean="0"/>
              <a:pPr/>
              <a:t>41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21191">
                                            <p:txEl>
                                              <p:pRg st="0" end="0"/>
                                            </p:txEl>
                                          </p:spTgt>
                                        </p:tgtEl>
                                        <p:attrNameLst>
                                          <p:attrName>style.visibility</p:attrName>
                                        </p:attrNameLst>
                                      </p:cBhvr>
                                      <p:to>
                                        <p:strVal val="visible"/>
                                      </p:to>
                                    </p:set>
                                    <p:animEffect transition="in" filter="checkerboard(across)">
                                      <p:cBhvr>
                                        <p:cTn id="7" dur="500"/>
                                        <p:tgtEl>
                                          <p:spTgt spid="2211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1192">
                                            <p:txEl>
                                              <p:pRg st="0" end="0"/>
                                            </p:txEl>
                                          </p:spTgt>
                                        </p:tgtEl>
                                        <p:attrNameLst>
                                          <p:attrName>style.visibility</p:attrName>
                                        </p:attrNameLst>
                                      </p:cBhvr>
                                      <p:to>
                                        <p:strVal val="visible"/>
                                      </p:to>
                                    </p:set>
                                    <p:animEffect transition="in" filter="checkerboard(across)">
                                      <p:cBhvr>
                                        <p:cTn id="12" dur="500"/>
                                        <p:tgtEl>
                                          <p:spTgt spid="2211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91" grpId="0" build="p" autoUpdateAnimBg="0" advAuto="0"/>
      <p:bldP spid="221192"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208898" name="Rectangle 2"/>
          <p:cNvSpPr>
            <a:spLocks noGrp="1" noChangeArrowheads="1"/>
          </p:cNvSpPr>
          <p:nvPr>
            <p:ph type="title"/>
          </p:nvPr>
        </p:nvSpPr>
        <p:spPr>
          <a:xfrm>
            <a:off x="239713" y="63500"/>
            <a:ext cx="8904287" cy="614363"/>
          </a:xfrm>
        </p:spPr>
        <p:txBody>
          <a:bodyPr/>
          <a:lstStyle/>
          <a:p>
            <a:r>
              <a:rPr lang="en-US"/>
              <a:t>Format individual columns</a:t>
            </a:r>
          </a:p>
        </p:txBody>
      </p:sp>
      <p:sp>
        <p:nvSpPr>
          <p:cNvPr id="208899"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The</a:t>
            </a:r>
            <a:r>
              <a:rPr lang="en-US" b="1"/>
              <a:t> Shape Styles</a:t>
            </a:r>
            <a:r>
              <a:rPr lang="en-US"/>
              <a:t> group offers plenty of other great formatting options to choose from.  </a:t>
            </a:r>
          </a:p>
        </p:txBody>
      </p:sp>
      <p:sp>
        <p:nvSpPr>
          <p:cNvPr id="208900"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8901" name="Rectangle 5"/>
          <p:cNvSpPr>
            <a:spLocks noChangeArrowheads="1"/>
          </p:cNvSpPr>
          <p:nvPr/>
        </p:nvSpPr>
        <p:spPr bwMode="auto">
          <a:xfrm>
            <a:off x="277813" y="3994150"/>
            <a:ext cx="6175375" cy="2060575"/>
          </a:xfrm>
          <a:prstGeom prst="rect">
            <a:avLst/>
          </a:prstGeom>
          <a:noFill/>
          <a:ln w="9525">
            <a:noFill/>
            <a:miter lim="800000"/>
            <a:headEnd/>
            <a:tailEnd/>
          </a:ln>
          <a:effectLst/>
        </p:spPr>
        <p:txBody>
          <a:bodyPr/>
          <a:lstStyle/>
          <a:p>
            <a:r>
              <a:rPr lang="en-US" sz="1800">
                <a:solidFill>
                  <a:srgbClr val="FFCC00"/>
                </a:solidFill>
              </a:rPr>
              <a:t>For example, </a:t>
            </a:r>
            <a:r>
              <a:rPr lang="en-US" sz="1800" b="1">
                <a:solidFill>
                  <a:srgbClr val="FFCC00"/>
                </a:solidFill>
              </a:rPr>
              <a:t>Shape Effects</a:t>
            </a:r>
            <a:r>
              <a:rPr lang="en-US" sz="1800">
                <a:solidFill>
                  <a:srgbClr val="FFCC00"/>
                </a:solidFill>
              </a:rPr>
              <a:t> offers more than just shadows. You can add bevel effects and soft edges to columns, or even make columns glow.</a:t>
            </a:r>
          </a:p>
          <a:p>
            <a:r>
              <a:rPr lang="en-US" sz="1800">
                <a:solidFill>
                  <a:srgbClr val="FFCC00"/>
                </a:solidFill>
              </a:rPr>
              <a:t>You can also click </a:t>
            </a:r>
            <a:r>
              <a:rPr lang="en-US" sz="1800" b="1">
                <a:solidFill>
                  <a:srgbClr val="FFCC00"/>
                </a:solidFill>
              </a:rPr>
              <a:t>Shape Fill</a:t>
            </a:r>
            <a:r>
              <a:rPr lang="en-US" sz="1800">
                <a:solidFill>
                  <a:srgbClr val="FFCC00"/>
                </a:solidFill>
              </a:rPr>
              <a:t> to add a gradient or a texture to the columns, or click </a:t>
            </a:r>
            <a:r>
              <a:rPr lang="en-US" sz="1800" b="1">
                <a:solidFill>
                  <a:srgbClr val="FFCC00"/>
                </a:solidFill>
              </a:rPr>
              <a:t>Shape Outline</a:t>
            </a:r>
            <a:r>
              <a:rPr lang="en-US" sz="1800">
                <a:solidFill>
                  <a:srgbClr val="FFCC00"/>
                </a:solidFill>
              </a:rPr>
              <a:t> to add an outline around the columns. </a:t>
            </a:r>
          </a:p>
        </p:txBody>
      </p:sp>
      <p:pic>
        <p:nvPicPr>
          <p:cNvPr id="208902" name="Picture 6" descr="Using Shape Styles options on Format tab to add shadow effects to chart column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05DF3D67-EB6D-4CB1-AE64-7BC442D85E7C}"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42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8899"/>
                                        </p:tgtEl>
                                        <p:attrNameLst>
                                          <p:attrName>style.visibility</p:attrName>
                                        </p:attrNameLst>
                                      </p:cBhvr>
                                      <p:to>
                                        <p:strVal val="visible"/>
                                      </p:to>
                                    </p:set>
                                    <p:animEffect transition="in" filter="slide(fromTop)">
                                      <p:cBhvr>
                                        <p:cTn id="7" dur="500"/>
                                        <p:tgtEl>
                                          <p:spTgt spid="20889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8901">
                                            <p:txEl>
                                              <p:pRg st="0" end="0"/>
                                            </p:txEl>
                                          </p:spTgt>
                                        </p:tgtEl>
                                        <p:attrNameLst>
                                          <p:attrName>style.visibility</p:attrName>
                                        </p:attrNameLst>
                                      </p:cBhvr>
                                      <p:to>
                                        <p:strVal val="visible"/>
                                      </p:to>
                                    </p:set>
                                    <p:animEffect transition="in" filter="slide(fromLeft)">
                                      <p:cBhvr>
                                        <p:cTn id="12" dur="500"/>
                                        <p:tgtEl>
                                          <p:spTgt spid="20890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8901">
                                            <p:txEl>
                                              <p:pRg st="1" end="1"/>
                                            </p:txEl>
                                          </p:spTgt>
                                        </p:tgtEl>
                                        <p:attrNameLst>
                                          <p:attrName>style.visibility</p:attrName>
                                        </p:attrNameLst>
                                      </p:cBhvr>
                                      <p:to>
                                        <p:strVal val="visible"/>
                                      </p:to>
                                    </p:set>
                                    <p:animEffect transition="in" filter="slide(fromLeft)">
                                      <p:cBhvr>
                                        <p:cTn id="17" dur="500"/>
                                        <p:tgtEl>
                                          <p:spTgt spid="2089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autoUpdateAnimBg="0"/>
      <p:bldP spid="208901"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Create a chart</a:t>
            </a:r>
          </a:p>
        </p:txBody>
      </p:sp>
      <p:sp>
        <p:nvSpPr>
          <p:cNvPr id="102402" name="Rectangle 2"/>
          <p:cNvSpPr>
            <a:spLocks noGrp="1" noChangeArrowheads="1"/>
          </p:cNvSpPr>
          <p:nvPr>
            <p:ph type="title"/>
          </p:nvPr>
        </p:nvSpPr>
        <p:spPr>
          <a:xfrm>
            <a:off x="239713" y="63500"/>
            <a:ext cx="8904287" cy="614363"/>
          </a:xfrm>
        </p:spPr>
        <p:txBody>
          <a:bodyPr/>
          <a:lstStyle/>
          <a:p>
            <a:r>
              <a:rPr lang="en-US"/>
              <a:t>Add your chart to a PowerPoint presentation</a:t>
            </a:r>
          </a:p>
        </p:txBody>
      </p:sp>
      <p:sp>
        <p:nvSpPr>
          <p:cNvPr id="10240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When your chart looks just the way you want and it’s ready for a debut, you can easily add it to a Microsoft Office PowerPoint</a:t>
            </a:r>
            <a:r>
              <a:rPr lang="en-US" baseline="30000"/>
              <a:t>®</a:t>
            </a:r>
            <a:r>
              <a:rPr lang="en-US" sz="1500" baseline="30000"/>
              <a:t> </a:t>
            </a:r>
            <a:r>
              <a:rPr lang="en-US"/>
              <a:t>presentation. </a:t>
            </a:r>
          </a:p>
          <a:p>
            <a:r>
              <a:rPr lang="en-US"/>
              <a:t>Here’s how it works.</a:t>
            </a:r>
          </a:p>
        </p:txBody>
      </p:sp>
      <p:sp>
        <p:nvSpPr>
          <p:cNvPr id="10240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02407" name="Rectangle 7"/>
          <p:cNvSpPr>
            <a:spLocks noChangeArrowheads="1"/>
          </p:cNvSpPr>
          <p:nvPr/>
        </p:nvSpPr>
        <p:spPr bwMode="auto">
          <a:xfrm>
            <a:off x="242888" y="4019550"/>
            <a:ext cx="5934075" cy="1038225"/>
          </a:xfrm>
          <a:prstGeom prst="rect">
            <a:avLst/>
          </a:prstGeom>
          <a:noFill/>
          <a:ln w="9525">
            <a:noFill/>
            <a:miter lim="800000"/>
            <a:headEnd/>
            <a:tailEnd/>
          </a:ln>
          <a:effectLst/>
        </p:spPr>
        <p:txBody>
          <a:bodyPr/>
          <a:lstStyle/>
          <a:p>
            <a:endParaRPr lang="en-US" sz="1800">
              <a:solidFill>
                <a:srgbClr val="FFCC00"/>
              </a:solidFill>
            </a:endParaRPr>
          </a:p>
        </p:txBody>
      </p:sp>
      <p:pic>
        <p:nvPicPr>
          <p:cNvPr id="102408" name="Picture 8" descr="Excel chart pasted into a PowerPoint presentation"/>
          <p:cNvPicPr>
            <a:picLocks noChangeAspect="1" noChangeArrowheads="1"/>
          </p:cNvPicPr>
          <p:nvPr>
            <p:ph sz="half" idx="1"/>
          </p:nvPr>
        </p:nvPicPr>
        <p:blipFill>
          <a:blip r:embed="rId3"/>
          <a:srcRect/>
          <a:stretch>
            <a:fillRect/>
          </a:stretch>
        </p:blipFill>
        <p:spPr>
          <a:xfrm>
            <a:off x="333375" y="946150"/>
            <a:ext cx="4200525" cy="2857500"/>
          </a:xfrm>
          <a:noFill/>
          <a:ln/>
        </p:spPr>
      </p:pic>
      <p:sp>
        <p:nvSpPr>
          <p:cNvPr id="102409" name="Rectangle 9"/>
          <p:cNvSpPr>
            <a:spLocks noChangeArrowheads="1"/>
          </p:cNvSpPr>
          <p:nvPr/>
        </p:nvSpPr>
        <p:spPr bwMode="auto">
          <a:xfrm>
            <a:off x="242888" y="4068763"/>
            <a:ext cx="5961062" cy="1549400"/>
          </a:xfrm>
          <a:prstGeom prst="rect">
            <a:avLst/>
          </a:prstGeom>
          <a:noFill/>
          <a:ln w="9525" algn="ctr">
            <a:noFill/>
            <a:miter lim="800000"/>
            <a:headEnd/>
            <a:tailEnd/>
          </a:ln>
          <a:effectLst/>
        </p:spPr>
        <p:txBody>
          <a:bodyPr>
            <a:spAutoFit/>
          </a:bodyPr>
          <a:lstStyle/>
          <a:p>
            <a:pPr marL="342900" indent="-342900">
              <a:spcAft>
                <a:spcPct val="45000"/>
              </a:spcAft>
              <a:buFontTx/>
              <a:buAutoNum type="arabicPeriod"/>
            </a:pPr>
            <a:r>
              <a:rPr lang="en-US" sz="1800">
                <a:solidFill>
                  <a:srgbClr val="FFCC00"/>
                </a:solidFill>
              </a:rPr>
              <a:t>Copy the chart in Excel. </a:t>
            </a:r>
          </a:p>
          <a:p>
            <a:pPr marL="342900" indent="-342900">
              <a:spcAft>
                <a:spcPct val="45000"/>
              </a:spcAft>
              <a:buFontTx/>
              <a:buAutoNum type="arabicPeriod"/>
            </a:pPr>
            <a:r>
              <a:rPr lang="en-US" sz="1800">
                <a:solidFill>
                  <a:srgbClr val="FFCC00"/>
                </a:solidFill>
              </a:rPr>
              <a:t>Open PowerPoint 2007. </a:t>
            </a:r>
          </a:p>
          <a:p>
            <a:pPr marL="342900" indent="-342900">
              <a:spcAft>
                <a:spcPct val="45000"/>
              </a:spcAft>
              <a:buFontTx/>
              <a:buAutoNum type="arabicPeriod"/>
            </a:pPr>
            <a:r>
              <a:rPr lang="en-US" sz="1800">
                <a:solidFill>
                  <a:srgbClr val="FFCC00"/>
                </a:solidFill>
              </a:rPr>
              <a:t>On the slide you want the chart to be on, paste the chart. </a:t>
            </a:r>
          </a:p>
        </p:txBody>
      </p:sp>
      <p:sp>
        <p:nvSpPr>
          <p:cNvPr id="10" name="Date Placeholder 9"/>
          <p:cNvSpPr>
            <a:spLocks noGrp="1"/>
          </p:cNvSpPr>
          <p:nvPr>
            <p:ph type="dt" sz="half" idx="10"/>
          </p:nvPr>
        </p:nvSpPr>
        <p:spPr/>
        <p:txBody>
          <a:bodyPr/>
          <a:lstStyle/>
          <a:p>
            <a:fld id="{8B934A7C-42CE-434D-A93D-6FA95859CFAD}"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58DFBC7B-49EA-42E1-9854-5159C93B7AC5}" type="slidenum">
              <a:rPr lang="en-US" smtClean="0"/>
              <a:pPr/>
              <a:t>43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02408"/>
                                        </p:tgtEl>
                                        <p:attrNameLst>
                                          <p:attrName>style.visibility</p:attrName>
                                        </p:attrNameLst>
                                      </p:cBhvr>
                                      <p:to>
                                        <p:strVal val="visible"/>
                                      </p:to>
                                    </p:set>
                                    <p:animEffect transition="in" filter="slide(fromTop)">
                                      <p:cBhvr>
                                        <p:cTn id="7" dur="500"/>
                                        <p:tgtEl>
                                          <p:spTgt spid="10240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2403">
                                            <p:txEl>
                                              <p:pRg st="0" end="0"/>
                                            </p:txEl>
                                          </p:spTgt>
                                        </p:tgtEl>
                                        <p:attrNameLst>
                                          <p:attrName>style.visibility</p:attrName>
                                        </p:attrNameLst>
                                      </p:cBhvr>
                                      <p:to>
                                        <p:strVal val="visible"/>
                                      </p:to>
                                    </p:set>
                                    <p:animEffect transition="in" filter="slide(fromTop)">
                                      <p:cBhvr>
                                        <p:cTn id="12" dur="500"/>
                                        <p:tgtEl>
                                          <p:spTgt spid="1024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02403">
                                            <p:txEl>
                                              <p:pRg st="1" end="1"/>
                                            </p:txEl>
                                          </p:spTgt>
                                        </p:tgtEl>
                                        <p:attrNameLst>
                                          <p:attrName>style.visibility</p:attrName>
                                        </p:attrNameLst>
                                      </p:cBhvr>
                                      <p:to>
                                        <p:strVal val="visible"/>
                                      </p:to>
                                    </p:set>
                                    <p:animEffect transition="in" filter="slide(fromTop)">
                                      <p:cBhvr>
                                        <p:cTn id="17" dur="500"/>
                                        <p:tgtEl>
                                          <p:spTgt spid="1024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nodePh="1">
                                  <p:stCondLst>
                                    <p:cond delay="0"/>
                                  </p:stCondLst>
                                  <p:endCondLst>
                                    <p:cond evt="begin" delay="0">
                                      <p:tn val="20"/>
                                    </p:cond>
                                  </p:endCondLst>
                                  <p:childTnLst>
                                    <p:set>
                                      <p:cBhvr>
                                        <p:cTn id="21" dur="1" fill="hold">
                                          <p:stCondLst>
                                            <p:cond delay="0"/>
                                          </p:stCondLst>
                                        </p:cTn>
                                        <p:tgtEl>
                                          <p:spTgt spid="102407">
                                            <p:txEl>
                                              <p:pRg st="0" end="0"/>
                                            </p:txEl>
                                          </p:spTgt>
                                        </p:tgtEl>
                                        <p:attrNameLst>
                                          <p:attrName>style.visibility</p:attrName>
                                        </p:attrNameLst>
                                      </p:cBhvr>
                                      <p:to>
                                        <p:strVal val="visible"/>
                                      </p:to>
                                    </p:set>
                                    <p:animEffect transition="in" filter="slide(fromLeft)">
                                      <p:cBhvr>
                                        <p:cTn id="22" dur="500"/>
                                        <p:tgtEl>
                                          <p:spTgt spid="10240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2409">
                                            <p:txEl>
                                              <p:pRg st="0" end="0"/>
                                            </p:txEl>
                                          </p:spTgt>
                                        </p:tgtEl>
                                        <p:attrNameLst>
                                          <p:attrName>style.visibility</p:attrName>
                                        </p:attrNameLst>
                                      </p:cBhvr>
                                      <p:to>
                                        <p:strVal val="visible"/>
                                      </p:to>
                                    </p:set>
                                    <p:animEffect transition="in" filter="checkerboard(across)">
                                      <p:cBhvr>
                                        <p:cTn id="27" dur="500"/>
                                        <p:tgtEl>
                                          <p:spTgt spid="10240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2409">
                                            <p:txEl>
                                              <p:pRg st="1" end="1"/>
                                            </p:txEl>
                                          </p:spTgt>
                                        </p:tgtEl>
                                        <p:attrNameLst>
                                          <p:attrName>style.visibility</p:attrName>
                                        </p:attrNameLst>
                                      </p:cBhvr>
                                      <p:to>
                                        <p:strVal val="visible"/>
                                      </p:to>
                                    </p:set>
                                    <p:animEffect transition="in" filter="checkerboard(across)">
                                      <p:cBhvr>
                                        <p:cTn id="32" dur="500"/>
                                        <p:tgtEl>
                                          <p:spTgt spid="102409">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2409">
                                            <p:txEl>
                                              <p:pRg st="2" end="2"/>
                                            </p:txEl>
                                          </p:spTgt>
                                        </p:tgtEl>
                                        <p:attrNameLst>
                                          <p:attrName>style.visibility</p:attrName>
                                        </p:attrNameLst>
                                      </p:cBhvr>
                                      <p:to>
                                        <p:strVal val="visible"/>
                                      </p:to>
                                    </p:set>
                                    <p:animEffect transition="in" filter="checkerboard(across)">
                                      <p:cBhvr>
                                        <p:cTn id="37" dur="500"/>
                                        <p:tgtEl>
                                          <p:spTgt spid="10240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autoUpdateAnimBg="0"/>
      <p:bldP spid="102407" grpId="0" build="p" autoUpdateAnimBg="0"/>
      <p:bldP spid="102409"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Create a chart</a:t>
            </a:r>
          </a:p>
        </p:txBody>
      </p:sp>
      <p:sp>
        <p:nvSpPr>
          <p:cNvPr id="215042" name="Rectangle 2"/>
          <p:cNvSpPr>
            <a:spLocks noGrp="1" noChangeArrowheads="1"/>
          </p:cNvSpPr>
          <p:nvPr>
            <p:ph type="title"/>
          </p:nvPr>
        </p:nvSpPr>
        <p:spPr>
          <a:xfrm>
            <a:off x="239713" y="63500"/>
            <a:ext cx="8904287" cy="614363"/>
          </a:xfrm>
        </p:spPr>
        <p:txBody>
          <a:bodyPr/>
          <a:lstStyle/>
          <a:p>
            <a:r>
              <a:rPr lang="en-US"/>
              <a:t>Add your chart to a PowerPoint presentation</a:t>
            </a:r>
          </a:p>
        </p:txBody>
      </p:sp>
      <p:sp>
        <p:nvSpPr>
          <p:cNvPr id="215043" name="Rectangle 3"/>
          <p:cNvSpPr>
            <a:spLocks noChangeArrowheads="1"/>
          </p:cNvSpPr>
          <p:nvPr/>
        </p:nvSpPr>
        <p:spPr bwMode="auto">
          <a:xfrm>
            <a:off x="6119813" y="854075"/>
            <a:ext cx="2744787" cy="2987675"/>
          </a:xfrm>
          <a:prstGeom prst="rect">
            <a:avLst/>
          </a:prstGeom>
          <a:noFill/>
          <a:ln w="9525">
            <a:noFill/>
            <a:miter lim="800000"/>
            <a:headEnd/>
            <a:tailEnd/>
          </a:ln>
          <a:effectLst/>
        </p:spPr>
        <p:txBody>
          <a:bodyPr/>
          <a:lstStyle/>
          <a:p>
            <a:r>
              <a:rPr lang="en-US"/>
              <a:t>When your chart looks just the way you want and it’s ready for a debut, you can easily add it to a Microsoft Office PowerPoint</a:t>
            </a:r>
            <a:r>
              <a:rPr lang="en-US" baseline="30000"/>
              <a:t>®</a:t>
            </a:r>
            <a:r>
              <a:rPr lang="en-US" sz="1500" baseline="30000"/>
              <a:t> </a:t>
            </a:r>
            <a:r>
              <a:rPr lang="en-US"/>
              <a:t>presentation. </a:t>
            </a:r>
          </a:p>
          <a:p>
            <a:r>
              <a:rPr lang="en-US"/>
              <a:t>Here’s how it works.</a:t>
            </a:r>
          </a:p>
        </p:txBody>
      </p:sp>
      <p:sp>
        <p:nvSpPr>
          <p:cNvPr id="21504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15045" name="Picture 5" descr="Excel chart pasted into a PowerPoint presentation"/>
          <p:cNvPicPr>
            <a:picLocks noChangeAspect="1" noChangeArrowheads="1"/>
          </p:cNvPicPr>
          <p:nvPr>
            <p:ph sz="half" idx="1"/>
          </p:nvPr>
        </p:nvPicPr>
        <p:blipFill>
          <a:blip r:embed="rId3"/>
          <a:srcRect/>
          <a:stretch>
            <a:fillRect/>
          </a:stretch>
        </p:blipFill>
        <p:spPr>
          <a:xfrm>
            <a:off x="333375" y="946150"/>
            <a:ext cx="4200525" cy="2857500"/>
          </a:xfrm>
          <a:noFill/>
          <a:ln/>
        </p:spPr>
      </p:pic>
      <p:sp>
        <p:nvSpPr>
          <p:cNvPr id="215049" name="Rectangle 9"/>
          <p:cNvSpPr>
            <a:spLocks noChangeArrowheads="1"/>
          </p:cNvSpPr>
          <p:nvPr/>
        </p:nvSpPr>
        <p:spPr bwMode="auto">
          <a:xfrm>
            <a:off x="242888" y="4068763"/>
            <a:ext cx="5961062" cy="641350"/>
          </a:xfrm>
          <a:prstGeom prst="rect">
            <a:avLst/>
          </a:prstGeom>
          <a:noFill/>
          <a:ln w="9525" algn="ctr">
            <a:noFill/>
            <a:miter lim="800000"/>
            <a:headEnd/>
            <a:tailEnd/>
          </a:ln>
          <a:effectLst/>
        </p:spPr>
        <p:txBody>
          <a:bodyPr>
            <a:spAutoFit/>
          </a:bodyPr>
          <a:lstStyle/>
          <a:p>
            <a:pPr marL="342900" indent="-342900">
              <a:spcAft>
                <a:spcPct val="45000"/>
              </a:spcAft>
              <a:buFontTx/>
              <a:buAutoNum type="arabicPeriod" startAt="4"/>
            </a:pPr>
            <a:r>
              <a:rPr lang="en-US" sz="1800">
                <a:solidFill>
                  <a:srgbClr val="FFCC00"/>
                </a:solidFill>
              </a:rPr>
              <a:t>In the chart’s lower-right corner, the </a:t>
            </a:r>
            <a:r>
              <a:rPr lang="en-US" sz="1800" b="1">
                <a:solidFill>
                  <a:srgbClr val="FFCC00"/>
                </a:solidFill>
              </a:rPr>
              <a:t>Paste Options</a:t>
            </a:r>
            <a:r>
              <a:rPr lang="en-US" sz="1800">
                <a:solidFill>
                  <a:srgbClr val="FFCC00"/>
                </a:solidFill>
              </a:rPr>
              <a:t>  button      appears. Click the button. </a:t>
            </a:r>
          </a:p>
        </p:txBody>
      </p:sp>
      <p:pic>
        <p:nvPicPr>
          <p:cNvPr id="215050" name="Picture 10" descr="Button image"/>
          <p:cNvPicPr>
            <a:picLocks noChangeAspect="1" noChangeArrowheads="1"/>
          </p:cNvPicPr>
          <p:nvPr/>
        </p:nvPicPr>
        <p:blipFill>
          <a:blip r:embed="rId4"/>
          <a:srcRect/>
          <a:stretch>
            <a:fillRect/>
          </a:stretch>
        </p:blipFill>
        <p:spPr bwMode="auto">
          <a:xfrm>
            <a:off x="1346200" y="4371975"/>
            <a:ext cx="311150" cy="311150"/>
          </a:xfrm>
          <a:prstGeom prst="rect">
            <a:avLst/>
          </a:prstGeom>
          <a:noFill/>
        </p:spPr>
      </p:pic>
      <p:sp>
        <p:nvSpPr>
          <p:cNvPr id="215051" name="Rectangle 11"/>
          <p:cNvSpPr>
            <a:spLocks noChangeArrowheads="1"/>
          </p:cNvSpPr>
          <p:nvPr/>
        </p:nvSpPr>
        <p:spPr bwMode="auto">
          <a:xfrm>
            <a:off x="277813" y="5005388"/>
            <a:ext cx="6175375" cy="390525"/>
          </a:xfrm>
          <a:prstGeom prst="rect">
            <a:avLst/>
          </a:prstGeom>
          <a:noFill/>
          <a:ln w="9525">
            <a:noFill/>
            <a:miter lim="800000"/>
            <a:headEnd/>
            <a:tailEnd/>
          </a:ln>
          <a:effectLst/>
        </p:spPr>
        <p:txBody>
          <a:bodyPr/>
          <a:lstStyle/>
          <a:p>
            <a:r>
              <a:rPr lang="en-US" sz="1800">
                <a:solidFill>
                  <a:srgbClr val="FFCC00"/>
                </a:solidFill>
              </a:rPr>
              <a:t>Now you’re ready to present your chart. </a:t>
            </a:r>
          </a:p>
        </p:txBody>
      </p:sp>
      <p:sp>
        <p:nvSpPr>
          <p:cNvPr id="11" name="Date Placeholder 10"/>
          <p:cNvSpPr>
            <a:spLocks noGrp="1"/>
          </p:cNvSpPr>
          <p:nvPr>
            <p:ph type="dt" sz="half" idx="10"/>
          </p:nvPr>
        </p:nvSpPr>
        <p:spPr/>
        <p:txBody>
          <a:bodyPr/>
          <a:lstStyle/>
          <a:p>
            <a:fld id="{AEDD03A0-916B-4871-B951-110216F2B4BD}"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58DFBC7B-49EA-42E1-9854-5159C93B7AC5}" type="slidenum">
              <a:rPr lang="en-US" smtClean="0"/>
              <a:pPr/>
              <a:t>44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15049">
                                            <p:txEl>
                                              <p:pRg st="0" end="0"/>
                                            </p:txEl>
                                          </p:spTgt>
                                        </p:tgtEl>
                                        <p:attrNameLst>
                                          <p:attrName>style.visibility</p:attrName>
                                        </p:attrNameLst>
                                      </p:cBhvr>
                                      <p:to>
                                        <p:strVal val="visible"/>
                                      </p:to>
                                    </p:set>
                                    <p:animEffect transition="in" filter="checkerboard(across)">
                                      <p:cBhvr>
                                        <p:cTn id="7" dur="500"/>
                                        <p:tgtEl>
                                          <p:spTgt spid="215049">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15050"/>
                                        </p:tgtEl>
                                        <p:attrNameLst>
                                          <p:attrName>style.visibility</p:attrName>
                                        </p:attrNameLst>
                                      </p:cBhvr>
                                      <p:to>
                                        <p:strVal val="visible"/>
                                      </p:to>
                                    </p:set>
                                    <p:animEffect transition="in" filter="dissolve">
                                      <p:cBhvr>
                                        <p:cTn id="11" dur="500"/>
                                        <p:tgtEl>
                                          <p:spTgt spid="215050"/>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215051">
                                            <p:txEl>
                                              <p:pRg st="0" end="0"/>
                                            </p:txEl>
                                          </p:spTgt>
                                        </p:tgtEl>
                                        <p:attrNameLst>
                                          <p:attrName>style.visibility</p:attrName>
                                        </p:attrNameLst>
                                      </p:cBhvr>
                                      <p:to>
                                        <p:strVal val="visible"/>
                                      </p:to>
                                    </p:set>
                                    <p:animEffect transition="in" filter="slide(fromLeft)">
                                      <p:cBhvr>
                                        <p:cTn id="16" dur="500"/>
                                        <p:tgtEl>
                                          <p:spTgt spid="215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9" grpId="0" build="p" autoUpdateAnimBg="0" advAuto="0"/>
      <p:bldP spid="215051"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Create a chart</a:t>
            </a:r>
          </a:p>
        </p:txBody>
      </p:sp>
      <p:sp>
        <p:nvSpPr>
          <p:cNvPr id="116738" name="Rectangle 2"/>
          <p:cNvSpPr>
            <a:spLocks noGrp="1" noChangeArrowheads="1"/>
          </p:cNvSpPr>
          <p:nvPr>
            <p:ph type="title"/>
          </p:nvPr>
        </p:nvSpPr>
        <p:spPr/>
        <p:txBody>
          <a:bodyPr/>
          <a:lstStyle/>
          <a:p>
            <a:r>
              <a:rPr lang="en-US"/>
              <a:t>Suggestions for practice</a:t>
            </a:r>
          </a:p>
        </p:txBody>
      </p:sp>
      <p:sp>
        <p:nvSpPr>
          <p:cNvPr id="116739" name="Rectangle 3"/>
          <p:cNvSpPr>
            <a:spLocks noGrp="1" noChangeArrowheads="1"/>
          </p:cNvSpPr>
          <p:nvPr>
            <p:ph type="body" idx="1"/>
          </p:nvPr>
        </p:nvSpPr>
        <p:spPr>
          <a:xfrm>
            <a:off x="276225" y="814388"/>
            <a:ext cx="8905875" cy="3925887"/>
          </a:xfrm>
        </p:spPr>
        <p:txBody>
          <a:bodyPr/>
          <a:lstStyle/>
          <a:p>
            <a:pPr marL="288925" indent="-288925">
              <a:spcAft>
                <a:spcPct val="75000"/>
              </a:spcAft>
              <a:buClr>
                <a:srgbClr val="FF9900"/>
              </a:buClr>
              <a:buFontTx/>
              <a:buAutoNum type="arabicPeriod"/>
            </a:pPr>
            <a:r>
              <a:rPr lang="en-US"/>
              <a:t>Change the look of a chart.</a:t>
            </a:r>
          </a:p>
          <a:p>
            <a:pPr marL="288925" indent="-288925">
              <a:spcAft>
                <a:spcPct val="75000"/>
              </a:spcAft>
              <a:buClr>
                <a:srgbClr val="FF9900"/>
              </a:buClr>
              <a:buFontTx/>
              <a:buAutoNum type="arabicPeriod"/>
            </a:pPr>
            <a:r>
              <a:rPr lang="en-US"/>
              <a:t>Try out a color scheme by using a theme.</a:t>
            </a:r>
          </a:p>
          <a:p>
            <a:pPr marL="288925" indent="-288925">
              <a:spcAft>
                <a:spcPct val="75000"/>
              </a:spcAft>
              <a:buClr>
                <a:srgbClr val="FF9900"/>
              </a:buClr>
              <a:buFontTx/>
              <a:buAutoNum type="arabicPeriod"/>
            </a:pPr>
            <a:r>
              <a:rPr lang="en-US"/>
              <a:t>Format the chart title. </a:t>
            </a:r>
          </a:p>
          <a:p>
            <a:pPr marL="288925" indent="-288925">
              <a:spcAft>
                <a:spcPct val="75000"/>
              </a:spcAft>
              <a:buClr>
                <a:srgbClr val="FF9900"/>
              </a:buClr>
              <a:buFontTx/>
              <a:buAutoNum type="arabicPeriod"/>
            </a:pPr>
            <a:r>
              <a:rPr lang="en-US"/>
              <a:t>Format a column.</a:t>
            </a:r>
          </a:p>
          <a:p>
            <a:pPr marL="288925" indent="-288925">
              <a:spcAft>
                <a:spcPct val="75000"/>
              </a:spcAft>
              <a:buClr>
                <a:srgbClr val="FF9900"/>
              </a:buClr>
              <a:buFontTx/>
              <a:buAutoNum type="arabicPeriod"/>
            </a:pPr>
            <a:r>
              <a:rPr lang="en-US"/>
              <a:t>Format other areas of the chart. </a:t>
            </a:r>
          </a:p>
          <a:p>
            <a:pPr marL="288925" indent="-288925">
              <a:spcAft>
                <a:spcPct val="75000"/>
              </a:spcAft>
              <a:buClr>
                <a:srgbClr val="FF9900"/>
              </a:buClr>
              <a:buFontTx/>
              <a:buAutoNum type="arabicPeriod"/>
            </a:pPr>
            <a:r>
              <a:rPr lang="en-US"/>
              <a:t>Add your chart to a PowerPoint presentation. </a:t>
            </a:r>
          </a:p>
          <a:p>
            <a:pPr marL="288925" indent="-288925">
              <a:spcAft>
                <a:spcPct val="75000"/>
              </a:spcAft>
              <a:buClr>
                <a:srgbClr val="FF9900"/>
              </a:buClr>
              <a:buFontTx/>
              <a:buAutoNum type="arabicPeriod"/>
            </a:pPr>
            <a:r>
              <a:rPr lang="en-US"/>
              <a:t>Bonus exercises: Make a pie chart, and save your chart as a template.</a:t>
            </a:r>
          </a:p>
        </p:txBody>
      </p:sp>
      <p:sp>
        <p:nvSpPr>
          <p:cNvPr id="116740" name="Rectangle 4"/>
          <p:cNvSpPr>
            <a:spLocks noChangeArrowheads="1"/>
          </p:cNvSpPr>
          <p:nvPr/>
        </p:nvSpPr>
        <p:spPr bwMode="auto">
          <a:xfrm>
            <a:off x="293688" y="5056188"/>
            <a:ext cx="8431212" cy="755650"/>
          </a:xfrm>
          <a:prstGeom prst="rect">
            <a:avLst/>
          </a:prstGeom>
          <a:noFill/>
          <a:ln w="9525">
            <a:noFill/>
            <a:miter lim="800000"/>
            <a:headEnd/>
            <a:tailEnd/>
          </a:ln>
          <a:effectLst/>
        </p:spPr>
        <p:txBody>
          <a:bodyPr/>
          <a:lstStyle/>
          <a:p>
            <a:pPr>
              <a:spcAft>
                <a:spcPct val="45000"/>
              </a:spcAft>
            </a:pPr>
            <a:r>
              <a:rPr lang="en-US">
                <a:hlinkClick r:id="rId3"/>
              </a:rPr>
              <a:t>Online practice</a:t>
            </a:r>
            <a:r>
              <a:rPr lang="en-US"/>
              <a:t> (requires Excel 2007)</a:t>
            </a:r>
          </a:p>
        </p:txBody>
      </p:sp>
      <p:sp>
        <p:nvSpPr>
          <p:cNvPr id="7" name="Date Placeholder 6"/>
          <p:cNvSpPr>
            <a:spLocks noGrp="1"/>
          </p:cNvSpPr>
          <p:nvPr>
            <p:ph type="dt" sz="half" idx="10"/>
          </p:nvPr>
        </p:nvSpPr>
        <p:spPr/>
        <p:txBody>
          <a:bodyPr/>
          <a:lstStyle/>
          <a:p>
            <a:fld id="{E2400E23-F45E-4E1F-B861-7CC656F23741}"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5F83F35C-E3C4-4229-B802-E963DF473B2D}" type="slidenum">
              <a:rPr lang="en-US" smtClean="0"/>
              <a:pPr/>
              <a:t>45</a:t>
            </a:fld>
            <a:endParaRPr lang="en-US"/>
          </a:p>
        </p:txBody>
      </p:sp>
    </p:spTree>
  </p:cSld>
  <p:clrMapOvr>
    <a:masterClrMapping/>
  </p:clrMapOvr>
  <p:transition spd="med">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Create a chart</a:t>
            </a:r>
          </a:p>
        </p:txBody>
      </p:sp>
      <p:sp>
        <p:nvSpPr>
          <p:cNvPr id="118786" name="Rectangle 2"/>
          <p:cNvSpPr>
            <a:spLocks noGrp="1" noChangeArrowheads="1"/>
          </p:cNvSpPr>
          <p:nvPr>
            <p:ph type="title"/>
          </p:nvPr>
        </p:nvSpPr>
        <p:spPr/>
        <p:txBody>
          <a:bodyPr/>
          <a:lstStyle/>
          <a:p>
            <a:r>
              <a:rPr lang="en-US"/>
              <a:t>Test 2, question 1</a:t>
            </a:r>
          </a:p>
        </p:txBody>
      </p:sp>
      <p:sp>
        <p:nvSpPr>
          <p:cNvPr id="118787" name="Rectangle 3"/>
          <p:cNvSpPr>
            <a:spLocks noGrp="1" noChangeArrowheads="1"/>
          </p:cNvSpPr>
          <p:nvPr>
            <p:ph type="body" sz="half" idx="2"/>
          </p:nvPr>
        </p:nvSpPr>
        <p:spPr>
          <a:xfrm>
            <a:off x="222250" y="850900"/>
            <a:ext cx="7685088" cy="1189038"/>
          </a:xfrm>
        </p:spPr>
        <p:txBody>
          <a:bodyPr/>
          <a:lstStyle/>
          <a:p>
            <a:pPr marL="0" indent="0">
              <a:spcAft>
                <a:spcPct val="75000"/>
              </a:spcAft>
            </a:pPr>
            <a:r>
              <a:rPr lang="en-US" b="1"/>
              <a:t>If you don’t see all the color options you want for your chart in the Chart Styles group on the Design tab, you have another way to get more colors. (Pick one answer.)</a:t>
            </a:r>
          </a:p>
        </p:txBody>
      </p:sp>
      <p:sp>
        <p:nvSpPr>
          <p:cNvPr id="118788" name="Rectangle 4"/>
          <p:cNvSpPr>
            <a:spLocks noChangeArrowheads="1"/>
          </p:cNvSpPr>
          <p:nvPr/>
        </p:nvSpPr>
        <p:spPr bwMode="auto">
          <a:xfrm>
            <a:off x="242888" y="2344738"/>
            <a:ext cx="7624762" cy="3105150"/>
          </a:xfrm>
          <a:prstGeom prst="rect">
            <a:avLst/>
          </a:prstGeom>
          <a:noFill/>
          <a:ln w="9525">
            <a:noFill/>
            <a:miter lim="800000"/>
            <a:headEnd/>
            <a:tailEnd/>
          </a:ln>
          <a:effectLst/>
        </p:spPr>
        <p:txBody>
          <a:bodyPr/>
          <a:lstStyle/>
          <a:p>
            <a:pPr marL="401638" indent="-401638">
              <a:buFontTx/>
              <a:buAutoNum type="arabicPeriod"/>
            </a:pPr>
            <a:r>
              <a:rPr lang="en-US"/>
              <a:t>True.</a:t>
            </a:r>
          </a:p>
          <a:p>
            <a:pPr marL="401638" indent="-401638">
              <a:buFontTx/>
              <a:buAutoNum type="arabicPeriod"/>
            </a:pPr>
            <a:r>
              <a:rPr lang="en-US"/>
              <a:t>False. </a:t>
            </a:r>
          </a:p>
        </p:txBody>
      </p:sp>
      <p:sp>
        <p:nvSpPr>
          <p:cNvPr id="7" name="Date Placeholder 6"/>
          <p:cNvSpPr>
            <a:spLocks noGrp="1"/>
          </p:cNvSpPr>
          <p:nvPr>
            <p:ph type="dt" sz="half" idx="10"/>
          </p:nvPr>
        </p:nvSpPr>
        <p:spPr/>
        <p:txBody>
          <a:bodyPr/>
          <a:lstStyle/>
          <a:p>
            <a:fld id="{494F357E-2D86-4021-AFEF-A1F43F71F336}"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58DFBC7B-49EA-42E1-9854-5159C93B7AC5}" type="slidenum">
              <a:rPr lang="en-US" smtClean="0"/>
              <a:pPr/>
              <a:t>46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slide(fromTop)">
                                      <p:cBhvr>
                                        <p:cTn id="7" dur="500"/>
                                        <p:tgtEl>
                                          <p:spTgt spid="118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18788">
                                            <p:txEl>
                                              <p:pRg st="0" end="0"/>
                                            </p:txEl>
                                          </p:spTgt>
                                        </p:tgtEl>
                                        <p:attrNameLst>
                                          <p:attrName>style.visibility</p:attrName>
                                        </p:attrNameLst>
                                      </p:cBhvr>
                                      <p:to>
                                        <p:strVal val="visible"/>
                                      </p:to>
                                    </p:set>
                                    <p:animEffect transition="in" filter="slide(fromLeft)">
                                      <p:cBhvr>
                                        <p:cTn id="12" dur="500"/>
                                        <p:tgtEl>
                                          <p:spTgt spid="11878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18788">
                                            <p:txEl>
                                              <p:pRg st="1" end="1"/>
                                            </p:txEl>
                                          </p:spTgt>
                                        </p:tgtEl>
                                        <p:attrNameLst>
                                          <p:attrName>style.visibility</p:attrName>
                                        </p:attrNameLst>
                                      </p:cBhvr>
                                      <p:to>
                                        <p:strVal val="visible"/>
                                      </p:to>
                                    </p:set>
                                    <p:animEffect transition="in" filter="slide(fromLeft)">
                                      <p:cBhvr>
                                        <p:cTn id="17" dur="500"/>
                                        <p:tgtEl>
                                          <p:spTgt spid="1187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autoUpdateAnimBg="0" advAuto="0"/>
      <p:bldP spid="118788"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Create a chart</a:t>
            </a:r>
          </a:p>
        </p:txBody>
      </p:sp>
      <p:sp>
        <p:nvSpPr>
          <p:cNvPr id="120834" name="Rectangle 2"/>
          <p:cNvSpPr>
            <a:spLocks noGrp="1" noChangeArrowheads="1"/>
          </p:cNvSpPr>
          <p:nvPr>
            <p:ph type="title"/>
          </p:nvPr>
        </p:nvSpPr>
        <p:spPr/>
        <p:txBody>
          <a:bodyPr/>
          <a:lstStyle/>
          <a:p>
            <a:r>
              <a:rPr lang="en-US"/>
              <a:t>Test 2, question 1: Answer</a:t>
            </a:r>
          </a:p>
        </p:txBody>
      </p:sp>
      <p:sp>
        <p:nvSpPr>
          <p:cNvPr id="120835" name="Rectangle 3"/>
          <p:cNvSpPr>
            <a:spLocks noGrp="1" noChangeArrowheads="1"/>
          </p:cNvSpPr>
          <p:nvPr>
            <p:ph sz="half" idx="2"/>
          </p:nvPr>
        </p:nvSpPr>
        <p:spPr>
          <a:xfrm>
            <a:off x="323850" y="815975"/>
            <a:ext cx="8350250" cy="703263"/>
          </a:xfrm>
        </p:spPr>
        <p:txBody>
          <a:bodyPr/>
          <a:lstStyle/>
          <a:p>
            <a:pPr marL="0" indent="0">
              <a:spcAft>
                <a:spcPct val="75000"/>
              </a:spcAft>
            </a:pPr>
            <a:r>
              <a:rPr lang="en-US"/>
              <a:t>True.</a:t>
            </a:r>
          </a:p>
        </p:txBody>
      </p:sp>
      <p:sp>
        <p:nvSpPr>
          <p:cNvPr id="120836" name="Rectangle 4"/>
          <p:cNvSpPr>
            <a:spLocks noChangeArrowheads="1"/>
          </p:cNvSpPr>
          <p:nvPr/>
        </p:nvSpPr>
        <p:spPr bwMode="auto">
          <a:xfrm>
            <a:off x="300038" y="2000250"/>
            <a:ext cx="8350250" cy="1171575"/>
          </a:xfrm>
          <a:prstGeom prst="rect">
            <a:avLst/>
          </a:prstGeom>
          <a:noFill/>
          <a:ln w="9525">
            <a:noFill/>
            <a:miter lim="800000"/>
            <a:headEnd/>
            <a:tailEnd/>
          </a:ln>
          <a:effectLst/>
        </p:spPr>
        <p:txBody>
          <a:bodyPr/>
          <a:lstStyle/>
          <a:p>
            <a:r>
              <a:rPr lang="en-US"/>
              <a:t>You can pick other colors by selecting a theme. Click the </a:t>
            </a:r>
            <a:r>
              <a:rPr lang="en-US" b="1"/>
              <a:t>Page Layout</a:t>
            </a:r>
            <a:r>
              <a:rPr lang="en-US"/>
              <a:t> tab, and then click </a:t>
            </a:r>
            <a:r>
              <a:rPr lang="en-US" b="1"/>
              <a:t>Colors</a:t>
            </a:r>
            <a:r>
              <a:rPr lang="en-US"/>
              <a:t> in the </a:t>
            </a:r>
            <a:r>
              <a:rPr lang="en-US" b="1"/>
              <a:t>Themes</a:t>
            </a:r>
            <a:r>
              <a:rPr lang="en-US"/>
              <a:t> group. Remember that the colors from the themes will be applied to other elements in the worksheet such as a table or cell styles.</a:t>
            </a:r>
          </a:p>
        </p:txBody>
      </p:sp>
      <p:sp>
        <p:nvSpPr>
          <p:cNvPr id="7" name="Date Placeholder 6"/>
          <p:cNvSpPr>
            <a:spLocks noGrp="1"/>
          </p:cNvSpPr>
          <p:nvPr>
            <p:ph type="dt" sz="half" idx="10"/>
          </p:nvPr>
        </p:nvSpPr>
        <p:spPr/>
        <p:txBody>
          <a:bodyPr/>
          <a:lstStyle/>
          <a:p>
            <a:fld id="{5F6C2F68-623B-4AF8-AD10-EAAB000BA9ED}"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42630F6C-5934-4603-82D7-C9FCF08B85DC}" type="slidenum">
              <a:rPr lang="en-US" smtClean="0"/>
              <a:pPr/>
              <a:t>47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0835"/>
                                        </p:tgtEl>
                                        <p:attrNameLst>
                                          <p:attrName>style.visibility</p:attrName>
                                        </p:attrNameLst>
                                      </p:cBhvr>
                                      <p:to>
                                        <p:strVal val="visible"/>
                                      </p:to>
                                    </p:set>
                                    <p:anim calcmode="lin" valueType="num">
                                      <p:cBhvr>
                                        <p:cTn id="7" dur="500" fill="hold"/>
                                        <p:tgtEl>
                                          <p:spTgt spid="120835"/>
                                        </p:tgtEl>
                                        <p:attrNameLst>
                                          <p:attrName>ppt_w</p:attrName>
                                        </p:attrNameLst>
                                      </p:cBhvr>
                                      <p:tavLst>
                                        <p:tav tm="0">
                                          <p:val>
                                            <p:fltVal val="0"/>
                                          </p:val>
                                        </p:tav>
                                        <p:tav tm="100000">
                                          <p:val>
                                            <p:strVal val="#ppt_w"/>
                                          </p:val>
                                        </p:tav>
                                      </p:tavLst>
                                    </p:anim>
                                    <p:anim calcmode="lin" valueType="num">
                                      <p:cBhvr>
                                        <p:cTn id="8" dur="500" fill="hold"/>
                                        <p:tgtEl>
                                          <p:spTgt spid="12083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0836"/>
                                        </p:tgtEl>
                                        <p:attrNameLst>
                                          <p:attrName>style.visibility</p:attrName>
                                        </p:attrNameLst>
                                      </p:cBhvr>
                                      <p:to>
                                        <p:strVal val="visible"/>
                                      </p:to>
                                    </p:set>
                                    <p:animEffect transition="in" filter="slide(fromBottom)">
                                      <p:cBhvr>
                                        <p:cTn id="13" dur="500"/>
                                        <p:tgtEl>
                                          <p:spTgt spid="120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autoUpdateAnimBg="0"/>
      <p:bldP spid="120836"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Create a chart</a:t>
            </a:r>
          </a:p>
        </p:txBody>
      </p:sp>
      <p:sp>
        <p:nvSpPr>
          <p:cNvPr id="122882" name="Rectangle 2"/>
          <p:cNvSpPr>
            <a:spLocks noGrp="1" noChangeArrowheads="1"/>
          </p:cNvSpPr>
          <p:nvPr>
            <p:ph type="title"/>
          </p:nvPr>
        </p:nvSpPr>
        <p:spPr/>
        <p:txBody>
          <a:bodyPr/>
          <a:lstStyle/>
          <a:p>
            <a:r>
              <a:rPr lang="en-US"/>
              <a:t>Test 2, question 2</a:t>
            </a:r>
          </a:p>
        </p:txBody>
      </p:sp>
      <p:sp>
        <p:nvSpPr>
          <p:cNvPr id="122883"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What do you do first to add an Excel chart to a PowerPoint 2007 presentation? (Pick one answer.)</a:t>
            </a:r>
          </a:p>
        </p:txBody>
      </p:sp>
      <p:sp>
        <p:nvSpPr>
          <p:cNvPr id="122884"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buFontTx/>
              <a:buAutoNum type="arabicPeriod"/>
            </a:pPr>
            <a:r>
              <a:rPr lang="en-US"/>
              <a:t>Click the </a:t>
            </a:r>
            <a:r>
              <a:rPr lang="en-US" b="1"/>
              <a:t>Data</a:t>
            </a:r>
            <a:r>
              <a:rPr lang="en-US"/>
              <a:t> tab.</a:t>
            </a:r>
          </a:p>
          <a:p>
            <a:pPr marL="401638" indent="-401638">
              <a:buFontTx/>
              <a:buAutoNum type="arabicPeriod"/>
            </a:pPr>
            <a:r>
              <a:rPr lang="en-US"/>
              <a:t>Click the </a:t>
            </a:r>
            <a:r>
              <a:rPr lang="en-US" b="1"/>
              <a:t>Insert</a:t>
            </a:r>
            <a:r>
              <a:rPr lang="en-US"/>
              <a:t> tab.</a:t>
            </a:r>
          </a:p>
          <a:p>
            <a:pPr marL="401638" indent="-401638">
              <a:buFontTx/>
              <a:buAutoNum type="arabicPeriod"/>
            </a:pPr>
            <a:r>
              <a:rPr lang="en-US"/>
              <a:t>Copy the chart. </a:t>
            </a:r>
          </a:p>
        </p:txBody>
      </p:sp>
      <p:sp>
        <p:nvSpPr>
          <p:cNvPr id="7" name="Date Placeholder 6"/>
          <p:cNvSpPr>
            <a:spLocks noGrp="1"/>
          </p:cNvSpPr>
          <p:nvPr>
            <p:ph type="dt" sz="half" idx="10"/>
          </p:nvPr>
        </p:nvSpPr>
        <p:spPr/>
        <p:txBody>
          <a:bodyPr/>
          <a:lstStyle/>
          <a:p>
            <a:fld id="{B34486C5-DAD8-423C-A8D5-CAE92E0E4AA3}"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58DFBC7B-49EA-42E1-9854-5159C93B7AC5}" type="slidenum">
              <a:rPr lang="en-US" smtClean="0"/>
              <a:pPr/>
              <a:t>48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slide(fromTop)">
                                      <p:cBhvr>
                                        <p:cTn id="7" dur="500"/>
                                        <p:tgtEl>
                                          <p:spTgt spid="1228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22884">
                                            <p:txEl>
                                              <p:pRg st="0" end="0"/>
                                            </p:txEl>
                                          </p:spTgt>
                                        </p:tgtEl>
                                        <p:attrNameLst>
                                          <p:attrName>style.visibility</p:attrName>
                                        </p:attrNameLst>
                                      </p:cBhvr>
                                      <p:to>
                                        <p:strVal val="visible"/>
                                      </p:to>
                                    </p:set>
                                    <p:animEffect transition="in" filter="slide(fromLeft)">
                                      <p:cBhvr>
                                        <p:cTn id="12" dur="500"/>
                                        <p:tgtEl>
                                          <p:spTgt spid="12288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22884">
                                            <p:txEl>
                                              <p:pRg st="1" end="1"/>
                                            </p:txEl>
                                          </p:spTgt>
                                        </p:tgtEl>
                                        <p:attrNameLst>
                                          <p:attrName>style.visibility</p:attrName>
                                        </p:attrNameLst>
                                      </p:cBhvr>
                                      <p:to>
                                        <p:strVal val="visible"/>
                                      </p:to>
                                    </p:set>
                                    <p:animEffect transition="in" filter="slide(fromLeft)">
                                      <p:cBhvr>
                                        <p:cTn id="17" dur="500"/>
                                        <p:tgtEl>
                                          <p:spTgt spid="12288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22884">
                                            <p:txEl>
                                              <p:pRg st="2" end="2"/>
                                            </p:txEl>
                                          </p:spTgt>
                                        </p:tgtEl>
                                        <p:attrNameLst>
                                          <p:attrName>style.visibility</p:attrName>
                                        </p:attrNameLst>
                                      </p:cBhvr>
                                      <p:to>
                                        <p:strVal val="visible"/>
                                      </p:to>
                                    </p:set>
                                    <p:animEffect transition="in" filter="slide(fromLeft)">
                                      <p:cBhvr>
                                        <p:cTn id="22" dur="500"/>
                                        <p:tgtEl>
                                          <p:spTgt spid="12288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advAuto="0"/>
      <p:bldP spid="122884"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Create a chart</a:t>
            </a:r>
          </a:p>
        </p:txBody>
      </p:sp>
      <p:sp>
        <p:nvSpPr>
          <p:cNvPr id="124930" name="Rectangle 2"/>
          <p:cNvSpPr>
            <a:spLocks noGrp="1" noChangeArrowheads="1"/>
          </p:cNvSpPr>
          <p:nvPr>
            <p:ph type="title"/>
          </p:nvPr>
        </p:nvSpPr>
        <p:spPr/>
        <p:txBody>
          <a:bodyPr/>
          <a:lstStyle/>
          <a:p>
            <a:r>
              <a:rPr lang="en-US"/>
              <a:t>Test 2, question 2: Answer</a:t>
            </a:r>
          </a:p>
        </p:txBody>
      </p:sp>
      <p:sp>
        <p:nvSpPr>
          <p:cNvPr id="124931" name="Rectangle 3"/>
          <p:cNvSpPr>
            <a:spLocks noGrp="1" noChangeArrowheads="1"/>
          </p:cNvSpPr>
          <p:nvPr>
            <p:ph sz="half" idx="2"/>
          </p:nvPr>
        </p:nvSpPr>
        <p:spPr>
          <a:xfrm>
            <a:off x="261938" y="836613"/>
            <a:ext cx="8350250" cy="703262"/>
          </a:xfrm>
        </p:spPr>
        <p:txBody>
          <a:bodyPr/>
          <a:lstStyle/>
          <a:p>
            <a:pPr marL="0" indent="0">
              <a:spcAft>
                <a:spcPct val="75000"/>
              </a:spcAft>
            </a:pPr>
            <a:r>
              <a:rPr lang="en-US"/>
              <a:t>Copy the chart. </a:t>
            </a:r>
          </a:p>
        </p:txBody>
      </p:sp>
      <p:sp>
        <p:nvSpPr>
          <p:cNvPr id="124932" name="Rectangle 4"/>
          <p:cNvSpPr>
            <a:spLocks noChangeArrowheads="1"/>
          </p:cNvSpPr>
          <p:nvPr/>
        </p:nvSpPr>
        <p:spPr bwMode="auto">
          <a:xfrm>
            <a:off x="238125" y="2082800"/>
            <a:ext cx="8350250" cy="1171575"/>
          </a:xfrm>
          <a:prstGeom prst="rect">
            <a:avLst/>
          </a:prstGeom>
          <a:noFill/>
          <a:ln w="9525">
            <a:noFill/>
            <a:miter lim="800000"/>
            <a:headEnd/>
            <a:tailEnd/>
          </a:ln>
          <a:effectLst/>
        </p:spPr>
        <p:txBody>
          <a:bodyPr/>
          <a:lstStyle/>
          <a:p>
            <a:r>
              <a:rPr lang="en-US"/>
              <a:t>Then open PowerPoint 2007, paste, and it’s done. </a:t>
            </a:r>
          </a:p>
        </p:txBody>
      </p:sp>
      <p:sp>
        <p:nvSpPr>
          <p:cNvPr id="7" name="Date Placeholder 6"/>
          <p:cNvSpPr>
            <a:spLocks noGrp="1"/>
          </p:cNvSpPr>
          <p:nvPr>
            <p:ph type="dt" sz="half" idx="10"/>
          </p:nvPr>
        </p:nvSpPr>
        <p:spPr/>
        <p:txBody>
          <a:bodyPr/>
          <a:lstStyle/>
          <a:p>
            <a:fld id="{AD709905-F4F1-42E7-ACA0-E9C21AF77AAE}"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42630F6C-5934-4603-82D7-C9FCF08B85DC}" type="slidenum">
              <a:rPr lang="en-US" smtClean="0"/>
              <a:pPr/>
              <a:t>49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4931"/>
                                        </p:tgtEl>
                                        <p:attrNameLst>
                                          <p:attrName>style.visibility</p:attrName>
                                        </p:attrNameLst>
                                      </p:cBhvr>
                                      <p:to>
                                        <p:strVal val="visible"/>
                                      </p:to>
                                    </p:set>
                                    <p:anim calcmode="lin" valueType="num">
                                      <p:cBhvr>
                                        <p:cTn id="7" dur="500" fill="hold"/>
                                        <p:tgtEl>
                                          <p:spTgt spid="124931"/>
                                        </p:tgtEl>
                                        <p:attrNameLst>
                                          <p:attrName>ppt_w</p:attrName>
                                        </p:attrNameLst>
                                      </p:cBhvr>
                                      <p:tavLst>
                                        <p:tav tm="0">
                                          <p:val>
                                            <p:fltVal val="0"/>
                                          </p:val>
                                        </p:tav>
                                        <p:tav tm="100000">
                                          <p:val>
                                            <p:strVal val="#ppt_w"/>
                                          </p:val>
                                        </p:tav>
                                      </p:tavLst>
                                    </p:anim>
                                    <p:anim calcmode="lin" valueType="num">
                                      <p:cBhvr>
                                        <p:cTn id="8" dur="500" fill="hold"/>
                                        <p:tgtEl>
                                          <p:spTgt spid="12493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4932"/>
                                        </p:tgtEl>
                                        <p:attrNameLst>
                                          <p:attrName>style.visibility</p:attrName>
                                        </p:attrNameLst>
                                      </p:cBhvr>
                                      <p:to>
                                        <p:strVal val="visible"/>
                                      </p:to>
                                    </p:set>
                                    <p:animEffect transition="in" filter="slide(fromBottom)">
                                      <p:cBhvr>
                                        <p:cTn id="13" dur="500"/>
                                        <p:tgtEl>
                                          <p:spTgt spid="124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autoUpdateAnimBg="0"/>
      <p:bldP spid="12493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t>Lesson 1</a:t>
            </a:r>
          </a:p>
        </p:txBody>
      </p:sp>
      <p:sp>
        <p:nvSpPr>
          <p:cNvPr id="18435" name="Rectangle 3"/>
          <p:cNvSpPr>
            <a:spLocks noGrp="1" noChangeArrowheads="1"/>
          </p:cNvSpPr>
          <p:nvPr>
            <p:ph type="subTitle" idx="1"/>
          </p:nvPr>
        </p:nvSpPr>
        <p:spPr/>
        <p:txBody>
          <a:bodyPr/>
          <a:lstStyle/>
          <a:p>
            <a:r>
              <a:rPr lang="en-US"/>
              <a:t>Create a basic chart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slide(fromBottom)">
                                      <p:cBhvr>
                                        <p:cTn id="12"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advAuto="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Create a chart</a:t>
            </a:r>
          </a:p>
        </p:txBody>
      </p:sp>
      <p:sp>
        <p:nvSpPr>
          <p:cNvPr id="68610" name="Rectangle 2"/>
          <p:cNvSpPr>
            <a:spLocks noGrp="1" noChangeArrowheads="1"/>
          </p:cNvSpPr>
          <p:nvPr>
            <p:ph type="title"/>
          </p:nvPr>
        </p:nvSpPr>
        <p:spPr/>
        <p:txBody>
          <a:bodyPr/>
          <a:lstStyle/>
          <a:p>
            <a:r>
              <a:rPr lang="en-US"/>
              <a:t>Quick Reference Card</a:t>
            </a:r>
          </a:p>
        </p:txBody>
      </p:sp>
      <p:sp>
        <p:nvSpPr>
          <p:cNvPr id="68611" name="Rectangle 3"/>
          <p:cNvSpPr>
            <a:spLocks noGrp="1" noChangeArrowheads="1"/>
          </p:cNvSpPr>
          <p:nvPr>
            <p:ph type="body" sz="half" idx="2"/>
          </p:nvPr>
        </p:nvSpPr>
        <p:spPr>
          <a:xfrm>
            <a:off x="276225" y="882650"/>
            <a:ext cx="8297863" cy="2678113"/>
          </a:xfrm>
        </p:spPr>
        <p:txBody>
          <a:bodyPr/>
          <a:lstStyle/>
          <a:p>
            <a:pPr marL="0" indent="0">
              <a:spcAft>
                <a:spcPct val="75000"/>
              </a:spcAft>
            </a:pPr>
            <a:r>
              <a:rPr lang="en-US" sz="2400"/>
              <a:t>For a summary of the tasks covered in this course, view the </a:t>
            </a:r>
            <a:r>
              <a:rPr lang="en-US" sz="2400">
                <a:hlinkClick r:id="rId3"/>
              </a:rPr>
              <a:t>Quick Reference Card</a:t>
            </a:r>
            <a:r>
              <a:rPr lang="en-US" sz="2400"/>
              <a:t>.</a:t>
            </a:r>
          </a:p>
          <a:p>
            <a:pPr marL="0" indent="0">
              <a:spcAft>
                <a:spcPct val="75000"/>
              </a:spcAft>
            </a:pPr>
            <a:r>
              <a:rPr lang="en-US" sz="2400"/>
              <a:t> </a:t>
            </a:r>
            <a:endParaRPr lang="en-US" sz="2400" b="1">
              <a:solidFill>
                <a:srgbClr val="FF0000"/>
              </a:solidFill>
            </a:endParaRPr>
          </a:p>
          <a:p>
            <a:pPr marL="0" indent="0">
              <a:spcAft>
                <a:spcPct val="75000"/>
              </a:spcAft>
            </a:pPr>
            <a:endParaRPr lang="en-US" sz="2400"/>
          </a:p>
        </p:txBody>
      </p:sp>
      <p:sp>
        <p:nvSpPr>
          <p:cNvPr id="6" name="Date Placeholder 5"/>
          <p:cNvSpPr>
            <a:spLocks noGrp="1"/>
          </p:cNvSpPr>
          <p:nvPr>
            <p:ph type="dt" sz="half" idx="10"/>
          </p:nvPr>
        </p:nvSpPr>
        <p:spPr/>
        <p:txBody>
          <a:bodyPr/>
          <a:lstStyle/>
          <a:p>
            <a:fld id="{AC576FEB-EBD3-49AA-B25C-5061933960C7}" type="datetime3">
              <a:rPr lang="en-US" smtClean="0"/>
              <a:t>2 November 2007</a:t>
            </a:fld>
            <a:endParaRPr lang="en-US"/>
          </a:p>
        </p:txBody>
      </p:sp>
      <p:sp>
        <p:nvSpPr>
          <p:cNvPr id="7" name="Slide Number Placeholder 6"/>
          <p:cNvSpPr>
            <a:spLocks noGrp="1"/>
          </p:cNvSpPr>
          <p:nvPr>
            <p:ph type="sldNum" sz="quarter" idx="12"/>
          </p:nvPr>
        </p:nvSpPr>
        <p:spPr/>
        <p:txBody>
          <a:bodyPr/>
          <a:lstStyle/>
          <a:p>
            <a:fld id="{58DFBC7B-49EA-42E1-9854-5159C93B7AC5}" type="slidenum">
              <a:rPr lang="en-US" smtClean="0"/>
              <a:pPr/>
              <a:t>50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slide(fromTop)">
                                      <p:cBhvr>
                                        <p:cTn id="7" dur="500"/>
                                        <p:tgtEl>
                                          <p:spTgt spid="68611">
                                            <p:txEl>
                                              <p:pRg st="0" end="0"/>
                                            </p:txEl>
                                          </p:spTgt>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animEffect transition="in" filter="slide(fromTop)">
                                      <p:cBhvr>
                                        <p:cTn id="11" dur="500"/>
                                        <p:tgtEl>
                                          <p:spTgt spid="686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advAuto="0"/>
    </p:bld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p:txBody>
          <a:bodyPr/>
          <a:lstStyle/>
          <a:p>
            <a:r>
              <a:rPr lang="en-US"/>
              <a:t>USING THIS TEMPLATE</a:t>
            </a:r>
          </a:p>
        </p:txBody>
      </p:sp>
      <p:sp>
        <p:nvSpPr>
          <p:cNvPr id="86019" name="Rectangle 3"/>
          <p:cNvSpPr>
            <a:spLocks noGrp="1" noChangeArrowheads="1"/>
          </p:cNvSpPr>
          <p:nvPr>
            <p:ph type="subTitle" idx="1"/>
          </p:nvPr>
        </p:nvSpPr>
        <p:spPr/>
        <p:txBody>
          <a:bodyPr/>
          <a:lstStyle/>
          <a:p>
            <a:r>
              <a:rPr lang="en-US"/>
              <a:t>See the notes pane or view the full notes page (</a:t>
            </a:r>
            <a:r>
              <a:rPr lang="en-US" b="1"/>
              <a:t>View</a:t>
            </a:r>
            <a:r>
              <a:rPr lang="en-US"/>
              <a:t> tab) for detailed help on this template.</a:t>
            </a:r>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23554" name="Rectangle 2"/>
          <p:cNvSpPr>
            <a:spLocks noGrp="1" noChangeArrowheads="1"/>
          </p:cNvSpPr>
          <p:nvPr>
            <p:ph type="title"/>
          </p:nvPr>
        </p:nvSpPr>
        <p:spPr>
          <a:xfrm>
            <a:off x="211138" y="73025"/>
            <a:ext cx="8027987" cy="614363"/>
          </a:xfrm>
        </p:spPr>
        <p:txBody>
          <a:bodyPr/>
          <a:lstStyle/>
          <a:p>
            <a:r>
              <a:rPr lang="en-US"/>
              <a:t>Create a basic chart</a:t>
            </a:r>
          </a:p>
        </p:txBody>
      </p:sp>
      <p:sp>
        <p:nvSpPr>
          <p:cNvPr id="2355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a:t>Here’s a basic chart in Excel, which you can put together in about 10 seconds. </a:t>
            </a:r>
          </a:p>
        </p:txBody>
      </p:sp>
      <p:sp>
        <p:nvSpPr>
          <p:cNvPr id="23557" name="Rectangle 5"/>
          <p:cNvSpPr>
            <a:spLocks noChangeArrowheads="1"/>
          </p:cNvSpPr>
          <p:nvPr/>
        </p:nvSpPr>
        <p:spPr bwMode="auto">
          <a:xfrm>
            <a:off x="277813" y="3994150"/>
            <a:ext cx="5741987" cy="1957388"/>
          </a:xfrm>
          <a:prstGeom prst="rect">
            <a:avLst/>
          </a:prstGeom>
          <a:noFill/>
          <a:ln w="9525">
            <a:noFill/>
            <a:miter lim="800000"/>
            <a:headEnd/>
            <a:tailEnd/>
          </a:ln>
          <a:effectLst/>
        </p:spPr>
        <p:txBody>
          <a:bodyPr/>
          <a:lstStyle/>
          <a:p>
            <a:r>
              <a:rPr lang="en-US" sz="1800">
                <a:solidFill>
                  <a:srgbClr val="FFCC00"/>
                </a:solidFill>
              </a:rPr>
              <a:t>After you create a chart, you can easily add new elements to it such as chart titles or a new layout.</a:t>
            </a:r>
          </a:p>
          <a:p>
            <a:r>
              <a:rPr lang="en-US" sz="1800">
                <a:solidFill>
                  <a:srgbClr val="FFCC00"/>
                </a:solidFill>
              </a:rPr>
              <a:t>In this lesson you’ll find out how to create a basic chart and learn how the text and numbers from a worksheet become the contents of a chart. You’ll also learn a few other chart odds and ends.</a:t>
            </a:r>
          </a:p>
        </p:txBody>
      </p:sp>
      <p:sp>
        <p:nvSpPr>
          <p:cNvPr id="23558"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3559" name="Picture 7" descr="Basic chart"/>
          <p:cNvPicPr>
            <a:picLocks noChangeAspect="1" noChangeArrowheads="1"/>
          </p:cNvPicPr>
          <p:nvPr>
            <p:ph sz="half" idx="1"/>
          </p:nvPr>
        </p:nvPicPr>
        <p:blipFill>
          <a:blip r:embed="rId3"/>
          <a:srcRect/>
          <a:stretch>
            <a:fillRect/>
          </a:stretch>
        </p:blipFill>
        <p:spPr>
          <a:xfrm>
            <a:off x="339725" y="904875"/>
            <a:ext cx="5662613" cy="2854325"/>
          </a:xfrm>
          <a:noFill/>
          <a:ln/>
        </p:spPr>
      </p:pic>
      <p:sp>
        <p:nvSpPr>
          <p:cNvPr id="9" name="Date Placeholder 8"/>
          <p:cNvSpPr>
            <a:spLocks noGrp="1"/>
          </p:cNvSpPr>
          <p:nvPr>
            <p:ph type="dt" sz="half" idx="10"/>
          </p:nvPr>
        </p:nvSpPr>
        <p:spPr/>
        <p:txBody>
          <a:bodyPr/>
          <a:lstStyle/>
          <a:p>
            <a:fld id="{8BB127DF-DA0D-43B3-83D0-0DF7960EC2BF}"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slide(fromTop)">
                                      <p:cBhvr>
                                        <p:cTn id="7" dur="500"/>
                                        <p:tgtEl>
                                          <p:spTgt spid="235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slide(fromTop)">
                                      <p:cBhvr>
                                        <p:cTn id="12" dur="5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3557">
                                            <p:txEl>
                                              <p:pRg st="0" end="0"/>
                                            </p:txEl>
                                          </p:spTgt>
                                        </p:tgtEl>
                                        <p:attrNameLst>
                                          <p:attrName>style.visibility</p:attrName>
                                        </p:attrNameLst>
                                      </p:cBhvr>
                                      <p:to>
                                        <p:strVal val="visible"/>
                                      </p:to>
                                    </p:set>
                                    <p:animEffect transition="in" filter="slide(fromLeft)">
                                      <p:cBhvr>
                                        <p:cTn id="17" dur="500"/>
                                        <p:tgtEl>
                                          <p:spTgt spid="2355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3557">
                                            <p:txEl>
                                              <p:pRg st="1" end="1"/>
                                            </p:txEl>
                                          </p:spTgt>
                                        </p:tgtEl>
                                        <p:attrNameLst>
                                          <p:attrName>style.visibility</p:attrName>
                                        </p:attrNameLst>
                                      </p:cBhvr>
                                      <p:to>
                                        <p:strVal val="visible"/>
                                      </p:to>
                                    </p:set>
                                    <p:animEffect transition="in" filter="slide(fromLeft)">
                                      <p:cBhvr>
                                        <p:cTn id="22" dur="500"/>
                                        <p:tgtEl>
                                          <p:spTgt spid="235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P spid="2355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Create a chart</a:t>
            </a:r>
          </a:p>
        </p:txBody>
      </p:sp>
      <p:sp>
        <p:nvSpPr>
          <p:cNvPr id="172034" name="Rectangle 2"/>
          <p:cNvSpPr>
            <a:spLocks noGrp="1" noChangeArrowheads="1"/>
          </p:cNvSpPr>
          <p:nvPr>
            <p:ph type="title"/>
          </p:nvPr>
        </p:nvSpPr>
        <p:spPr>
          <a:xfrm>
            <a:off x="239713" y="63500"/>
            <a:ext cx="8904287" cy="614363"/>
          </a:xfrm>
        </p:spPr>
        <p:txBody>
          <a:bodyPr/>
          <a:lstStyle/>
          <a:p>
            <a:r>
              <a:rPr lang="en-US"/>
              <a:t>Create your chart</a:t>
            </a:r>
          </a:p>
        </p:txBody>
      </p:sp>
      <p:sp>
        <p:nvSpPr>
          <p:cNvPr id="172035"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Here’s a worksheet that shows how many cases of Northwind Traders Tea were sold by each of three salespeople in three months. </a:t>
            </a:r>
          </a:p>
          <a:p>
            <a:endParaRPr lang="en-US"/>
          </a:p>
        </p:txBody>
      </p:sp>
      <p:sp>
        <p:nvSpPr>
          <p:cNvPr id="172039"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72042" name="Rectangle 10"/>
          <p:cNvSpPr>
            <a:spLocks noChangeArrowheads="1"/>
          </p:cNvSpPr>
          <p:nvPr/>
        </p:nvSpPr>
        <p:spPr bwMode="auto">
          <a:xfrm>
            <a:off x="277813" y="3994150"/>
            <a:ext cx="5926137" cy="976313"/>
          </a:xfrm>
          <a:prstGeom prst="rect">
            <a:avLst/>
          </a:prstGeom>
          <a:noFill/>
          <a:ln w="9525">
            <a:noFill/>
            <a:miter lim="800000"/>
            <a:headEnd/>
            <a:tailEnd/>
          </a:ln>
          <a:effectLst/>
        </p:spPr>
        <p:txBody>
          <a:bodyPr/>
          <a:lstStyle/>
          <a:p>
            <a:r>
              <a:rPr lang="en-US" sz="1800">
                <a:solidFill>
                  <a:srgbClr val="FFCC00"/>
                </a:solidFill>
              </a:rPr>
              <a:t>You want to create a chart that shows how each salesperson compares against the others, month by month, for the first quarter of the year. </a:t>
            </a:r>
          </a:p>
        </p:txBody>
      </p:sp>
      <p:pic>
        <p:nvPicPr>
          <p:cNvPr id="172043" name="Picture 11" descr="Data in Excel; Insert tab; Column button"/>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B30769C7-1F18-483F-B677-C527E225576E}"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58DFBC7B-49EA-42E1-9854-5159C93B7AC5}" type="slidenum">
              <a:rPr lang="en-US" smtClean="0"/>
              <a:pPr/>
              <a:t>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72043"/>
                                        </p:tgtEl>
                                        <p:attrNameLst>
                                          <p:attrName>style.visibility</p:attrName>
                                        </p:attrNameLst>
                                      </p:cBhvr>
                                      <p:to>
                                        <p:strVal val="visible"/>
                                      </p:to>
                                    </p:set>
                                    <p:animEffect transition="in" filter="slide(fromTop)">
                                      <p:cBhvr>
                                        <p:cTn id="7" dur="500"/>
                                        <p:tgtEl>
                                          <p:spTgt spid="17204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72035"/>
                                        </p:tgtEl>
                                        <p:attrNameLst>
                                          <p:attrName>style.visibility</p:attrName>
                                        </p:attrNameLst>
                                      </p:cBhvr>
                                      <p:to>
                                        <p:strVal val="visible"/>
                                      </p:to>
                                    </p:set>
                                    <p:animEffect transition="in" filter="slide(fromTop)">
                                      <p:cBhvr>
                                        <p:cTn id="12" dur="500"/>
                                        <p:tgtEl>
                                          <p:spTgt spid="17203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72042">
                                            <p:txEl>
                                              <p:pRg st="0" end="0"/>
                                            </p:txEl>
                                          </p:spTgt>
                                        </p:tgtEl>
                                        <p:attrNameLst>
                                          <p:attrName>style.visibility</p:attrName>
                                        </p:attrNameLst>
                                      </p:cBhvr>
                                      <p:to>
                                        <p:strVal val="visible"/>
                                      </p:to>
                                    </p:set>
                                    <p:animEffect transition="in" filter="slide(fromLeft)">
                                      <p:cBhvr>
                                        <p:cTn id="17" dur="500"/>
                                        <p:tgtEl>
                                          <p:spTgt spid="1720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autoUpdateAnimBg="0"/>
      <p:bldP spid="172042"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Create a chart</a:t>
            </a:r>
          </a:p>
        </p:txBody>
      </p:sp>
      <p:sp>
        <p:nvSpPr>
          <p:cNvPr id="174082" name="Rectangle 2"/>
          <p:cNvSpPr>
            <a:spLocks noGrp="1" noChangeArrowheads="1"/>
          </p:cNvSpPr>
          <p:nvPr>
            <p:ph type="title"/>
          </p:nvPr>
        </p:nvSpPr>
        <p:spPr>
          <a:xfrm>
            <a:off x="239713" y="63500"/>
            <a:ext cx="8904287" cy="614363"/>
          </a:xfrm>
        </p:spPr>
        <p:txBody>
          <a:bodyPr/>
          <a:lstStyle/>
          <a:p>
            <a:r>
              <a:rPr lang="en-US"/>
              <a:t>Create your chart</a:t>
            </a:r>
          </a:p>
        </p:txBody>
      </p:sp>
      <p:sp>
        <p:nvSpPr>
          <p:cNvPr id="17408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The picture shows the steps for creating the chart. </a:t>
            </a:r>
          </a:p>
          <a:p>
            <a:endParaRPr lang="en-US"/>
          </a:p>
        </p:txBody>
      </p:sp>
      <p:graphicFrame>
        <p:nvGraphicFramePr>
          <p:cNvPr id="174084" name="Object 4"/>
          <p:cNvGraphicFramePr>
            <a:graphicFrameLocks noChangeAspect="1"/>
          </p:cNvGraphicFramePr>
          <p:nvPr/>
        </p:nvGraphicFramePr>
        <p:xfrm>
          <a:off x="339725" y="4040188"/>
          <a:ext cx="269875" cy="303212"/>
        </p:xfrm>
        <a:graphic>
          <a:graphicData uri="http://schemas.openxmlformats.org/presentationml/2006/ole">
            <p:oleObj spid="_x0000_s174084" name="Visio" r:id="rId4" imgW="270231" imgH="303063" progId="Visio.Drawing.11">
              <p:embed/>
            </p:oleObj>
          </a:graphicData>
        </a:graphic>
      </p:graphicFrame>
      <p:graphicFrame>
        <p:nvGraphicFramePr>
          <p:cNvPr id="174085" name="Object 5"/>
          <p:cNvGraphicFramePr>
            <a:graphicFrameLocks noChangeAspect="1"/>
          </p:cNvGraphicFramePr>
          <p:nvPr/>
        </p:nvGraphicFramePr>
        <p:xfrm>
          <a:off x="339725" y="5040313"/>
          <a:ext cx="269875" cy="303212"/>
        </p:xfrm>
        <a:graphic>
          <a:graphicData uri="http://schemas.openxmlformats.org/presentationml/2006/ole">
            <p:oleObj spid="_x0000_s174085" name="Visio" r:id="rId5" imgW="270231" imgH="303063" progId="Visio.Drawing.11">
              <p:embed/>
            </p:oleObj>
          </a:graphicData>
        </a:graphic>
      </p:graphicFrame>
      <p:sp>
        <p:nvSpPr>
          <p:cNvPr id="17408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74088" name="Rectangle 8"/>
          <p:cNvSpPr>
            <a:spLocks noChangeArrowheads="1"/>
          </p:cNvSpPr>
          <p:nvPr/>
        </p:nvSpPr>
        <p:spPr bwMode="auto">
          <a:xfrm>
            <a:off x="676275" y="4006850"/>
            <a:ext cx="5940425" cy="2098675"/>
          </a:xfrm>
          <a:prstGeom prst="rect">
            <a:avLst/>
          </a:prstGeom>
          <a:noFill/>
          <a:ln w="9525" algn="ctr">
            <a:noFill/>
            <a:miter lim="800000"/>
            <a:headEnd/>
            <a:tailEnd/>
          </a:ln>
          <a:effectLst/>
        </p:spPr>
        <p:txBody>
          <a:bodyPr>
            <a:spAutoFit/>
          </a:bodyPr>
          <a:lstStyle/>
          <a:p>
            <a:pPr>
              <a:spcAft>
                <a:spcPct val="45000"/>
              </a:spcAft>
            </a:pPr>
            <a:r>
              <a:rPr lang="en-US" sz="1800">
                <a:solidFill>
                  <a:srgbClr val="FFCC00"/>
                </a:solidFill>
              </a:rPr>
              <a:t>Select the data that you want to chart, including the column titles (January, February, March) and the row labels (the salesperson names).</a:t>
            </a:r>
          </a:p>
          <a:p>
            <a:pPr>
              <a:spcAft>
                <a:spcPct val="45000"/>
              </a:spcAft>
            </a:pPr>
            <a:r>
              <a:rPr lang="en-US" sz="1800">
                <a:solidFill>
                  <a:srgbClr val="FFCC00"/>
                </a:solidFill>
              </a:rPr>
              <a:t>Click the </a:t>
            </a:r>
            <a:r>
              <a:rPr lang="en-US" sz="1800" b="1">
                <a:solidFill>
                  <a:srgbClr val="FFCC00"/>
                </a:solidFill>
              </a:rPr>
              <a:t>Insert</a:t>
            </a:r>
            <a:r>
              <a:rPr lang="en-US" sz="1800">
                <a:solidFill>
                  <a:srgbClr val="FFCC00"/>
                </a:solidFill>
              </a:rPr>
              <a:t> tab, and in the </a:t>
            </a:r>
            <a:r>
              <a:rPr lang="en-US" sz="1800" b="1">
                <a:solidFill>
                  <a:srgbClr val="FFCC00"/>
                </a:solidFill>
              </a:rPr>
              <a:t>Charts</a:t>
            </a:r>
            <a:r>
              <a:rPr lang="en-US" sz="1800">
                <a:solidFill>
                  <a:srgbClr val="FFCC00"/>
                </a:solidFill>
              </a:rPr>
              <a:t> group, click the </a:t>
            </a:r>
            <a:r>
              <a:rPr lang="en-US" sz="1800" b="1">
                <a:solidFill>
                  <a:srgbClr val="FFCC00"/>
                </a:solidFill>
              </a:rPr>
              <a:t>Column</a:t>
            </a:r>
            <a:r>
              <a:rPr lang="en-US" sz="1800">
                <a:solidFill>
                  <a:srgbClr val="FFCC00"/>
                </a:solidFill>
              </a:rPr>
              <a:t> button.  </a:t>
            </a:r>
            <a:endParaRPr lang="en-US" sz="1800" b="1">
              <a:solidFill>
                <a:srgbClr val="FFCC00"/>
              </a:solidFill>
            </a:endParaRPr>
          </a:p>
          <a:p>
            <a:pPr>
              <a:spcAft>
                <a:spcPct val="45000"/>
              </a:spcAft>
            </a:pPr>
            <a:endParaRPr lang="en-US" sz="1800">
              <a:solidFill>
                <a:srgbClr val="FFCC00"/>
              </a:solidFill>
            </a:endParaRPr>
          </a:p>
        </p:txBody>
      </p:sp>
      <p:pic>
        <p:nvPicPr>
          <p:cNvPr id="174090" name="Picture 10" descr="Data in Excel; Insert tab; Column button"/>
          <p:cNvPicPr>
            <a:picLocks noChangeAspect="1" noChangeArrowheads="1"/>
          </p:cNvPicPr>
          <p:nvPr>
            <p:ph sz="half" idx="1"/>
          </p:nvPr>
        </p:nvPicPr>
        <p:blipFill>
          <a:blip r:embed="rId6"/>
          <a:srcRect/>
          <a:stretch>
            <a:fillRect/>
          </a:stretch>
        </p:blipFill>
        <p:spPr>
          <a:xfrm>
            <a:off x="350838" y="949325"/>
            <a:ext cx="5651500" cy="2849563"/>
          </a:xfrm>
          <a:noFill/>
          <a:ln/>
        </p:spPr>
      </p:pic>
      <p:sp>
        <p:nvSpPr>
          <p:cNvPr id="11" name="Date Placeholder 10"/>
          <p:cNvSpPr>
            <a:spLocks noGrp="1"/>
          </p:cNvSpPr>
          <p:nvPr>
            <p:ph type="dt" sz="half" idx="10"/>
          </p:nvPr>
        </p:nvSpPr>
        <p:spPr/>
        <p:txBody>
          <a:bodyPr/>
          <a:lstStyle/>
          <a:p>
            <a:fld id="{61881BC4-4BDB-49D8-B3D3-B3EE14195E5D}"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58DFBC7B-49EA-42E1-9854-5159C93B7AC5}" type="slidenum">
              <a:rPr lang="en-US" smtClean="0"/>
              <a:pPr/>
              <a:t>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74083"/>
                                        </p:tgtEl>
                                        <p:attrNameLst>
                                          <p:attrName>style.visibility</p:attrName>
                                        </p:attrNameLst>
                                      </p:cBhvr>
                                      <p:to>
                                        <p:strVal val="visible"/>
                                      </p:to>
                                    </p:set>
                                    <p:animEffect transition="in" filter="slide(fromTop)">
                                      <p:cBhvr>
                                        <p:cTn id="7" dur="500"/>
                                        <p:tgtEl>
                                          <p:spTgt spid="17408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74084"/>
                                        </p:tgtEl>
                                        <p:attrNameLst>
                                          <p:attrName>style.visibility</p:attrName>
                                        </p:attrNameLst>
                                      </p:cBhvr>
                                      <p:to>
                                        <p:strVal val="visible"/>
                                      </p:to>
                                    </p:set>
                                    <p:animEffect transition="in" filter="dissolve">
                                      <p:cBhvr>
                                        <p:cTn id="12" dur="500"/>
                                        <p:tgtEl>
                                          <p:spTgt spid="174084"/>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74085"/>
                                        </p:tgtEl>
                                        <p:attrNameLst>
                                          <p:attrName>style.visibility</p:attrName>
                                        </p:attrNameLst>
                                      </p:cBhvr>
                                      <p:to>
                                        <p:strVal val="visible"/>
                                      </p:to>
                                    </p:set>
                                    <p:animEffect transition="in" filter="dissolve">
                                      <p:cBhvr>
                                        <p:cTn id="16" dur="500"/>
                                        <p:tgtEl>
                                          <p:spTgt spid="174085"/>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74088">
                                            <p:txEl>
                                              <p:pRg st="0" end="0"/>
                                            </p:txEl>
                                          </p:spTgt>
                                        </p:tgtEl>
                                        <p:attrNameLst>
                                          <p:attrName>style.visibility</p:attrName>
                                        </p:attrNameLst>
                                      </p:cBhvr>
                                      <p:to>
                                        <p:strVal val="visible"/>
                                      </p:to>
                                    </p:set>
                                    <p:animEffect transition="in" filter="checkerboard(across)">
                                      <p:cBhvr>
                                        <p:cTn id="21" dur="500"/>
                                        <p:tgtEl>
                                          <p:spTgt spid="17408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74088">
                                            <p:txEl>
                                              <p:pRg st="1" end="1"/>
                                            </p:txEl>
                                          </p:spTgt>
                                        </p:tgtEl>
                                        <p:attrNameLst>
                                          <p:attrName>style.visibility</p:attrName>
                                        </p:attrNameLst>
                                      </p:cBhvr>
                                      <p:to>
                                        <p:strVal val="visible"/>
                                      </p:to>
                                    </p:set>
                                    <p:animEffect transition="in" filter="checkerboard(across)">
                                      <p:cBhvr>
                                        <p:cTn id="26" dur="500"/>
                                        <p:tgtEl>
                                          <p:spTgt spid="1740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autoUpdateAnimBg="0"/>
      <p:bldP spid="174088"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Create a chart</a:t>
            </a:r>
          </a:p>
        </p:txBody>
      </p:sp>
      <p:sp>
        <p:nvSpPr>
          <p:cNvPr id="176130" name="Rectangle 2"/>
          <p:cNvSpPr>
            <a:spLocks noGrp="1" noChangeArrowheads="1"/>
          </p:cNvSpPr>
          <p:nvPr>
            <p:ph type="title"/>
          </p:nvPr>
        </p:nvSpPr>
        <p:spPr>
          <a:xfrm>
            <a:off x="239713" y="63500"/>
            <a:ext cx="8904287" cy="614363"/>
          </a:xfrm>
        </p:spPr>
        <p:txBody>
          <a:bodyPr/>
          <a:lstStyle/>
          <a:p>
            <a:r>
              <a:rPr lang="en-US"/>
              <a:t>Create your chart</a:t>
            </a:r>
          </a:p>
        </p:txBody>
      </p:sp>
      <p:sp>
        <p:nvSpPr>
          <p:cNvPr id="17613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r>
              <a:rPr lang="en-US"/>
              <a:t>The picture shows the steps for creating the chart. </a:t>
            </a:r>
          </a:p>
          <a:p>
            <a:endParaRPr lang="en-US"/>
          </a:p>
        </p:txBody>
      </p:sp>
      <p:graphicFrame>
        <p:nvGraphicFramePr>
          <p:cNvPr id="176134" name="Object 6"/>
          <p:cNvGraphicFramePr>
            <a:graphicFrameLocks noChangeAspect="1"/>
          </p:cNvGraphicFramePr>
          <p:nvPr/>
        </p:nvGraphicFramePr>
        <p:xfrm>
          <a:off x="339725" y="4037013"/>
          <a:ext cx="269875" cy="303212"/>
        </p:xfrm>
        <a:graphic>
          <a:graphicData uri="http://schemas.openxmlformats.org/presentationml/2006/ole">
            <p:oleObj spid="_x0000_s176134" name="Visio" r:id="rId4" imgW="270231" imgH="303063" progId="Visio.Drawing.11">
              <p:embed/>
            </p:oleObj>
          </a:graphicData>
        </a:graphic>
      </p:graphicFrame>
      <p:sp>
        <p:nvSpPr>
          <p:cNvPr id="17613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76136" name="Rectangle 8"/>
          <p:cNvSpPr>
            <a:spLocks noChangeArrowheads="1"/>
          </p:cNvSpPr>
          <p:nvPr/>
        </p:nvSpPr>
        <p:spPr bwMode="auto">
          <a:xfrm>
            <a:off x="676275" y="4006850"/>
            <a:ext cx="5940425" cy="915988"/>
          </a:xfrm>
          <a:prstGeom prst="rect">
            <a:avLst/>
          </a:prstGeom>
          <a:noFill/>
          <a:ln w="9525" algn="ctr">
            <a:noFill/>
            <a:miter lim="800000"/>
            <a:headEnd/>
            <a:tailEnd/>
          </a:ln>
          <a:effectLst/>
        </p:spPr>
        <p:txBody>
          <a:bodyPr>
            <a:spAutoFit/>
          </a:bodyPr>
          <a:lstStyle/>
          <a:p>
            <a:pPr>
              <a:spcAft>
                <a:spcPct val="45000"/>
              </a:spcAft>
            </a:pPr>
            <a:r>
              <a:rPr lang="en-US" sz="1800">
                <a:solidFill>
                  <a:srgbClr val="FFCC00"/>
                </a:solidFill>
              </a:rPr>
              <a:t>You’ll see a number of column chart types to choose from. Click </a:t>
            </a:r>
            <a:r>
              <a:rPr lang="en-US" sz="1800" b="1">
                <a:solidFill>
                  <a:srgbClr val="FFCC00"/>
                </a:solidFill>
              </a:rPr>
              <a:t>Clustered Column</a:t>
            </a:r>
            <a:r>
              <a:rPr lang="en-US" sz="1800">
                <a:solidFill>
                  <a:srgbClr val="FFCC00"/>
                </a:solidFill>
              </a:rPr>
              <a:t>, the first column chart in the </a:t>
            </a:r>
            <a:r>
              <a:rPr lang="en-US" sz="1800" b="1">
                <a:solidFill>
                  <a:srgbClr val="FFCC00"/>
                </a:solidFill>
              </a:rPr>
              <a:t>2-D Column</a:t>
            </a:r>
            <a:r>
              <a:rPr lang="en-US" sz="1800">
                <a:solidFill>
                  <a:srgbClr val="FFCC00"/>
                </a:solidFill>
              </a:rPr>
              <a:t> list. </a:t>
            </a:r>
            <a:endParaRPr lang="en-US" sz="1800" b="1">
              <a:solidFill>
                <a:srgbClr val="FFCC00"/>
              </a:solidFill>
            </a:endParaRPr>
          </a:p>
        </p:txBody>
      </p:sp>
      <p:pic>
        <p:nvPicPr>
          <p:cNvPr id="176137" name="Picture 9" descr="Data in Excel; Insert tab; Column button"/>
          <p:cNvPicPr>
            <a:picLocks noChangeAspect="1" noChangeArrowheads="1"/>
          </p:cNvPicPr>
          <p:nvPr>
            <p:ph sz="half" idx="1"/>
          </p:nvPr>
        </p:nvPicPr>
        <p:blipFill>
          <a:blip r:embed="rId5"/>
          <a:srcRect/>
          <a:stretch>
            <a:fillRect/>
          </a:stretch>
        </p:blipFill>
        <p:spPr>
          <a:xfrm>
            <a:off x="350838" y="949325"/>
            <a:ext cx="5651500" cy="2849563"/>
          </a:xfrm>
          <a:noFill/>
          <a:ln/>
        </p:spPr>
      </p:pic>
      <p:sp>
        <p:nvSpPr>
          <p:cNvPr id="176138" name="Rectangle 10"/>
          <p:cNvSpPr>
            <a:spLocks noChangeArrowheads="1"/>
          </p:cNvSpPr>
          <p:nvPr/>
        </p:nvSpPr>
        <p:spPr bwMode="auto">
          <a:xfrm>
            <a:off x="277813" y="5211763"/>
            <a:ext cx="5926137" cy="519112"/>
          </a:xfrm>
          <a:prstGeom prst="rect">
            <a:avLst/>
          </a:prstGeom>
          <a:noFill/>
          <a:ln w="9525">
            <a:noFill/>
            <a:miter lim="800000"/>
            <a:headEnd/>
            <a:tailEnd/>
          </a:ln>
          <a:effectLst/>
        </p:spPr>
        <p:txBody>
          <a:bodyPr/>
          <a:lstStyle/>
          <a:p>
            <a:r>
              <a:rPr lang="en-US" sz="1800">
                <a:solidFill>
                  <a:srgbClr val="FFCC00"/>
                </a:solidFill>
              </a:rPr>
              <a:t>That’s it. You’ve created a chart in about 10 seconds. </a:t>
            </a:r>
          </a:p>
        </p:txBody>
      </p:sp>
      <p:sp>
        <p:nvSpPr>
          <p:cNvPr id="11" name="Date Placeholder 10"/>
          <p:cNvSpPr>
            <a:spLocks noGrp="1"/>
          </p:cNvSpPr>
          <p:nvPr>
            <p:ph type="dt" sz="half" idx="10"/>
          </p:nvPr>
        </p:nvSpPr>
        <p:spPr/>
        <p:txBody>
          <a:bodyPr/>
          <a:lstStyle/>
          <a:p>
            <a:fld id="{405845E0-97C4-4728-A36B-3838580A3DD7}"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58DFBC7B-49EA-42E1-9854-5159C93B7AC5}" type="slidenum">
              <a:rPr lang="en-US" smtClean="0"/>
              <a:pPr/>
              <a:t>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76134"/>
                                        </p:tgtEl>
                                        <p:attrNameLst>
                                          <p:attrName>style.visibility</p:attrName>
                                        </p:attrNameLst>
                                      </p:cBhvr>
                                      <p:to>
                                        <p:strVal val="visible"/>
                                      </p:to>
                                    </p:set>
                                    <p:animEffect transition="in" filter="dissolve">
                                      <p:cBhvr>
                                        <p:cTn id="7" dur="500"/>
                                        <p:tgtEl>
                                          <p:spTgt spid="176134"/>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76136">
                                            <p:txEl>
                                              <p:pRg st="0" end="0"/>
                                            </p:txEl>
                                          </p:spTgt>
                                        </p:tgtEl>
                                        <p:attrNameLst>
                                          <p:attrName>style.visibility</p:attrName>
                                        </p:attrNameLst>
                                      </p:cBhvr>
                                      <p:to>
                                        <p:strVal val="visible"/>
                                      </p:to>
                                    </p:set>
                                    <p:animEffect transition="in" filter="checkerboard(across)">
                                      <p:cBhvr>
                                        <p:cTn id="11" dur="500"/>
                                        <p:tgtEl>
                                          <p:spTgt spid="17613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176138">
                                            <p:txEl>
                                              <p:pRg st="0" end="0"/>
                                            </p:txEl>
                                          </p:spTgt>
                                        </p:tgtEl>
                                        <p:attrNameLst>
                                          <p:attrName>style.visibility</p:attrName>
                                        </p:attrNameLst>
                                      </p:cBhvr>
                                      <p:to>
                                        <p:strVal val="visible"/>
                                      </p:to>
                                    </p:set>
                                    <p:animEffect transition="in" filter="slide(fromLeft)">
                                      <p:cBhvr>
                                        <p:cTn id="16" dur="500"/>
                                        <p:tgtEl>
                                          <p:spTgt spid="1761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6" grpId="0" build="p" autoUpdateAnimBg="0" advAuto="0"/>
      <p:bldP spid="176138" grpId="0" build="p" autoUpdateAnimBg="0"/>
    </p:bldLst>
  </p:timing>
</p:sld>
</file>

<file path=ppt/theme/theme1.xml><?xml version="1.0" encoding="utf-8"?>
<a:theme xmlns:a="http://schemas.openxmlformats.org/drawingml/2006/main" name="Training presentation- Excel 2007—Create a chart">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7500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7500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presentation- Excel 2007—Create a chart</Template>
  <TotalTime>1</TotalTime>
  <Words>4025</Words>
  <Application>Microsoft Office PowerPoint</Application>
  <PresentationFormat>On-screen Show (4:3)</PresentationFormat>
  <Paragraphs>423</Paragraphs>
  <Slides>51</Slides>
  <Notes>51</Notes>
  <HiddenSlides>1</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5" baseType="lpstr">
      <vt:lpstr>Arial</vt:lpstr>
      <vt:lpstr>Tahoma</vt:lpstr>
      <vt:lpstr>Training presentation- Excel 2007—Create a chart</vt:lpstr>
      <vt:lpstr>Microsoft Visio Drawing</vt:lpstr>
      <vt:lpstr>Microsoft® Office  Excel® 2007 Training</vt:lpstr>
      <vt:lpstr>Course contents</vt:lpstr>
      <vt:lpstr>Overview: Charts make data visual</vt:lpstr>
      <vt:lpstr>Course goals   </vt:lpstr>
      <vt:lpstr>Lesson 1</vt:lpstr>
      <vt:lpstr>Create a basic chart</vt:lpstr>
      <vt:lpstr>Create your chart</vt:lpstr>
      <vt:lpstr>Create your chart</vt:lpstr>
      <vt:lpstr>Create your chart</vt:lpstr>
      <vt:lpstr>Create your chart</vt:lpstr>
      <vt:lpstr>How worksheet data appears in the chart</vt:lpstr>
      <vt:lpstr>How worksheet data appears in the chart</vt:lpstr>
      <vt:lpstr>How worksheet data appears in the chart</vt:lpstr>
      <vt:lpstr>How worksheet data appears in the chart</vt:lpstr>
      <vt:lpstr>Chart Tools: Now you see them, now you don’t</vt:lpstr>
      <vt:lpstr>Chart Tools: Now you see them, now you don’t</vt:lpstr>
      <vt:lpstr>Change the chart view</vt:lpstr>
      <vt:lpstr>Change the chart view</vt:lpstr>
      <vt:lpstr>Change the chart view</vt:lpstr>
      <vt:lpstr>Add chart titles</vt:lpstr>
      <vt:lpstr>Add chart titles</vt:lpstr>
      <vt:lpstr>Add chart titles</vt:lpstr>
      <vt:lpstr>Suggestions for practice</vt:lpstr>
      <vt:lpstr>Test 1, question 1</vt:lpstr>
      <vt:lpstr>Test 1, question 1: Answer</vt:lpstr>
      <vt:lpstr>Test 1, question 2</vt:lpstr>
      <vt:lpstr>Test 1, question 2: Answer</vt:lpstr>
      <vt:lpstr>Test 1, question 3</vt:lpstr>
      <vt:lpstr>Test 1, question 3: Answer</vt:lpstr>
      <vt:lpstr>Lesson 2</vt:lpstr>
      <vt:lpstr>Customize your chart</vt:lpstr>
      <vt:lpstr>Change the look of your chart</vt:lpstr>
      <vt:lpstr>Change the look of your chart</vt:lpstr>
      <vt:lpstr>Change the look of your chart</vt:lpstr>
      <vt:lpstr>Change the look of your chart</vt:lpstr>
      <vt:lpstr>Format titles</vt:lpstr>
      <vt:lpstr>Format titles</vt:lpstr>
      <vt:lpstr>Format titles</vt:lpstr>
      <vt:lpstr>Format individual columns</vt:lpstr>
      <vt:lpstr>Format individual columns</vt:lpstr>
      <vt:lpstr>Format individual columns</vt:lpstr>
      <vt:lpstr>Format individual columns</vt:lpstr>
      <vt:lpstr>Add your chart to a PowerPoint presentation</vt:lpstr>
      <vt:lpstr>Add your chart to a PowerPoint presentation</vt:lpstr>
      <vt:lpstr>Suggestions for practice</vt:lpstr>
      <vt:lpstr>Test 2, question 1</vt:lpstr>
      <vt:lpstr>Test 2, question 1: Answer</vt:lpstr>
      <vt:lpstr>Test 2, question 2</vt:lpstr>
      <vt:lpstr>Test 2, question 2: Answer</vt:lpstr>
      <vt:lpstr>Quick Reference Card</vt:lpstr>
      <vt:lpstr>USING THIS TEMPLATE</vt:lpstr>
    </vt:vector>
  </TitlesOfParts>
  <Manager/>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Office  Excel® 2007 Training</dc:title>
  <dc:subject/>
  <dc:creator>R. E. Bergquist</dc:creator>
  <cp:keywords/>
  <dc:description/>
  <cp:lastModifiedBy>R. E. Bergquist</cp:lastModifiedBy>
  <cp:revision>1</cp:revision>
  <dcterms:created xsi:type="dcterms:W3CDTF">2007-11-02T14:32:12Z</dcterms:created>
  <dcterms:modified xsi:type="dcterms:W3CDTF">2007-11-02T14:33:19Z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TC102105821033</vt:lpwstr>
  </property>
</Properties>
</file>