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7"/>
  </p:notesMasterIdLst>
  <p:sldIdLst>
    <p:sldId id="256" r:id="rId3"/>
    <p:sldId id="266" r:id="rId4"/>
    <p:sldId id="257" r:id="rId5"/>
    <p:sldId id="258" r:id="rId6"/>
    <p:sldId id="259" r:id="rId7"/>
    <p:sldId id="260" r:id="rId8"/>
    <p:sldId id="261" r:id="rId9"/>
    <p:sldId id="262" r:id="rId10"/>
    <p:sldId id="263" r:id="rId11"/>
    <p:sldId id="264" r:id="rId12"/>
    <p:sldId id="265" r:id="rId13"/>
    <p:sldId id="324" r:id="rId14"/>
    <p:sldId id="363" r:id="rId15"/>
    <p:sldId id="364" r:id="rId16"/>
    <p:sldId id="365" r:id="rId17"/>
    <p:sldId id="366" r:id="rId18"/>
    <p:sldId id="350" r:id="rId19"/>
    <p:sldId id="372" r:id="rId20"/>
    <p:sldId id="357" r:id="rId21"/>
    <p:sldId id="358" r:id="rId22"/>
    <p:sldId id="359" r:id="rId23"/>
    <p:sldId id="362" r:id="rId24"/>
    <p:sldId id="369" r:id="rId25"/>
    <p:sldId id="370" r:id="rId26"/>
    <p:sldId id="371" r:id="rId27"/>
    <p:sldId id="367" r:id="rId28"/>
    <p:sldId id="361" r:id="rId29"/>
    <p:sldId id="404" r:id="rId30"/>
    <p:sldId id="345" r:id="rId31"/>
    <p:sldId id="373" r:id="rId32"/>
    <p:sldId id="346" r:id="rId33"/>
    <p:sldId id="347" r:id="rId34"/>
    <p:sldId id="349" r:id="rId35"/>
    <p:sldId id="374" r:id="rId36"/>
    <p:sldId id="375" r:id="rId37"/>
    <p:sldId id="376" r:id="rId38"/>
    <p:sldId id="332" r:id="rId39"/>
    <p:sldId id="333" r:id="rId40"/>
    <p:sldId id="334" r:id="rId41"/>
    <p:sldId id="377" r:id="rId42"/>
    <p:sldId id="418" r:id="rId43"/>
    <p:sldId id="335" r:id="rId44"/>
    <p:sldId id="336" r:id="rId45"/>
    <p:sldId id="337" r:id="rId46"/>
    <p:sldId id="338" r:id="rId47"/>
    <p:sldId id="339" r:id="rId48"/>
    <p:sldId id="378" r:id="rId49"/>
    <p:sldId id="279" r:id="rId50"/>
    <p:sldId id="281" r:id="rId51"/>
    <p:sldId id="283" r:id="rId52"/>
    <p:sldId id="284" r:id="rId53"/>
    <p:sldId id="296" r:id="rId54"/>
    <p:sldId id="397" r:id="rId55"/>
    <p:sldId id="408" r:id="rId56"/>
    <p:sldId id="402" r:id="rId57"/>
    <p:sldId id="398" r:id="rId58"/>
    <p:sldId id="401" r:id="rId59"/>
    <p:sldId id="400" r:id="rId60"/>
    <p:sldId id="399" r:id="rId61"/>
    <p:sldId id="297" r:id="rId62"/>
    <p:sldId id="298" r:id="rId63"/>
    <p:sldId id="299" r:id="rId64"/>
    <p:sldId id="403" r:id="rId65"/>
    <p:sldId id="301" r:id="rId66"/>
    <p:sldId id="416" r:id="rId67"/>
    <p:sldId id="414" r:id="rId68"/>
    <p:sldId id="417" r:id="rId69"/>
    <p:sldId id="300" r:id="rId70"/>
    <p:sldId id="302" r:id="rId71"/>
    <p:sldId id="303" r:id="rId72"/>
    <p:sldId id="409" r:id="rId73"/>
    <p:sldId id="412" r:id="rId74"/>
    <p:sldId id="411" r:id="rId75"/>
    <p:sldId id="410" r:id="rId76"/>
    <p:sldId id="306" r:id="rId77"/>
    <p:sldId id="385" r:id="rId78"/>
    <p:sldId id="307" r:id="rId79"/>
    <p:sldId id="308" r:id="rId80"/>
    <p:sldId id="309" r:id="rId81"/>
    <p:sldId id="384" r:id="rId82"/>
    <p:sldId id="310" r:id="rId83"/>
    <p:sldId id="419" r:id="rId84"/>
    <p:sldId id="383" r:id="rId85"/>
    <p:sldId id="386" r:id="rId86"/>
    <p:sldId id="387" r:id="rId87"/>
    <p:sldId id="388" r:id="rId88"/>
    <p:sldId id="389" r:id="rId89"/>
    <p:sldId id="390" r:id="rId90"/>
    <p:sldId id="391" r:id="rId91"/>
    <p:sldId id="392" r:id="rId92"/>
    <p:sldId id="393" r:id="rId93"/>
    <p:sldId id="394" r:id="rId94"/>
    <p:sldId id="395" r:id="rId95"/>
    <p:sldId id="396" r:id="rId96"/>
    <p:sldId id="320" r:id="rId97"/>
    <p:sldId id="420" r:id="rId98"/>
    <p:sldId id="421" r:id="rId99"/>
    <p:sldId id="422" r:id="rId100"/>
    <p:sldId id="381" r:id="rId101"/>
    <p:sldId id="382" r:id="rId102"/>
    <p:sldId id="405" r:id="rId103"/>
    <p:sldId id="407" r:id="rId104"/>
    <p:sldId id="406" r:id="rId105"/>
    <p:sldId id="311"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05" autoAdjust="0"/>
  </p:normalViewPr>
  <p:slideViewPr>
    <p:cSldViewPr>
      <p:cViewPr>
        <p:scale>
          <a:sx n="100" d="100"/>
          <a:sy n="100" d="100"/>
        </p:scale>
        <p:origin x="10" y="93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E4195B-F881-44CB-89A7-5D20C4110255}" type="datetimeFigureOut">
              <a:rPr lang="en-US" smtClean="0"/>
              <a:pPr/>
              <a:t>3/3/2015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2CD46-0A01-4772-A933-31F5B27A1757}" type="slidenum">
              <a:rPr lang="en-US" smtClean="0"/>
              <a:pPr/>
              <a:t>‹#›</a:t>
            </a:fld>
            <a:endParaRPr lang="en-US"/>
          </a:p>
        </p:txBody>
      </p:sp>
    </p:spTree>
    <p:extLst>
      <p:ext uri="{BB962C8B-B14F-4D97-AF65-F5344CB8AC3E}">
        <p14:creationId xmlns:p14="http://schemas.microsoft.com/office/powerpoint/2010/main" val="73738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
            </a:r>
            <a:r>
              <a:rPr lang="en-US" dirty="0" err="1" smtClean="0"/>
              <a:t>Spotfire</a:t>
            </a:r>
            <a:r>
              <a:rPr lang="en-US" dirty="0" smtClean="0"/>
              <a:t>,</a:t>
            </a:r>
            <a:r>
              <a:rPr lang="en-US" baseline="0" dirty="0" smtClean="0"/>
              <a:t> choose airline incident analysis.  Talk about data type choice.  Original is continuous then map to interval “hidden” behind the scenes.  Bad is that they shown only scale of pos/threshold/</a:t>
            </a:r>
            <a:r>
              <a:rPr lang="en-US" baseline="0" dirty="0" err="1" smtClean="0"/>
              <a:t>neg</a:t>
            </a:r>
            <a:r>
              <a:rPr lang="en-US" baseline="0" dirty="0" smtClean="0"/>
              <a:t> (blue/white/red), but the maps shows interval graduations of red and blue.  Better choice:  don’t separate control from legend.  Make one and make directly representative.  I.e. have bar showing color graduation scale with the control bar displayed on this, allowing you to directly manipulate.  (Always use direct controls when possible, and do NOT separate a single “mental” object into multiple separate things (control bar, and legend, etc).  Also, don’t like that they highlight in different color (anytime you change representation adds mental load. Just highlight outline or something instead.  In other like gas prices it actually changes color to match opposite value which is really confusing).</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26DF8C4-9A2C-4E3A-A042-DB30C7B96E78}"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58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All later sources parrot the explanations of the charts given by Winkler: that the sticks (identified by Davenport as 'palm ribs bound by coconut fiber') represent nothing geographical, but rather the patterns of wave-swells between islands in the archipelago. Here is the secret—the navigators of the Marshall Islands locate island-masses by calculating the refraction and reflection of wave-fronts around and against the island shores. This is a technique specific to the geography of an island nation, and cannot be found anywhere else in the world. Every article on the subject, including the Wiki piece, explains the method to some degree, showing how a wave-swell reacts when it hits an island—curving around at an angle, and interfering with itself and with swells coming from other directions. The patterns of interference coalesce into long lines of 'nodes', stretching out to sea—the navigator can follows these nodes to the island.</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75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Computers:</a:t>
            </a:r>
          </a:p>
          <a:p>
            <a:r>
              <a:rPr lang="en-US" dirty="0" smtClean="0"/>
              <a:t>Precise</a:t>
            </a:r>
          </a:p>
          <a:p>
            <a:r>
              <a:rPr lang="en-US" dirty="0" smtClean="0"/>
              <a:t>Incorporate</a:t>
            </a:r>
            <a:r>
              <a:rPr lang="en-US" baseline="0" dirty="0" smtClean="0"/>
              <a:t> visual landmarks</a:t>
            </a:r>
          </a:p>
          <a:p>
            <a:r>
              <a:rPr lang="en-US" baseline="0" dirty="0" smtClean="0"/>
              <a:t>Know exactly where you are</a:t>
            </a:r>
          </a:p>
          <a:p>
            <a:r>
              <a:rPr lang="en-US" baseline="0" dirty="0" smtClean="0"/>
              <a:t>Can take advantage of your prior behavior knowledge (go past your CVS store, then turn right)</a:t>
            </a:r>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76</a:t>
            </a:fld>
            <a:endParaRPr lang="en-US"/>
          </a:p>
        </p:txBody>
      </p:sp>
    </p:spTree>
    <p:extLst>
      <p:ext uri="{BB962C8B-B14F-4D97-AF65-F5344CB8AC3E}">
        <p14:creationId xmlns:p14="http://schemas.microsoft.com/office/powerpoint/2010/main" val="22664777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82</a:t>
            </a:fld>
            <a:endParaRPr lang="en-US"/>
          </a:p>
        </p:txBody>
      </p:sp>
    </p:spTree>
    <p:extLst>
      <p:ext uri="{BB962C8B-B14F-4D97-AF65-F5344CB8AC3E}">
        <p14:creationId xmlns:p14="http://schemas.microsoft.com/office/powerpoint/2010/main" val="2539790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2CD46-0A01-4772-A933-31F5B27A1757}" type="slidenum">
              <a:rPr lang="en-US" smtClean="0"/>
              <a:pPr/>
              <a:t>83</a:t>
            </a:fld>
            <a:endParaRPr lang="en-US"/>
          </a:p>
        </p:txBody>
      </p:sp>
    </p:spTree>
    <p:extLst>
      <p:ext uri="{BB962C8B-B14F-4D97-AF65-F5344CB8AC3E}">
        <p14:creationId xmlns:p14="http://schemas.microsoft.com/office/powerpoint/2010/main" val="2539790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95</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104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12CD46-0A01-4772-A933-31F5B27A175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3/3/2015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3053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38700" y="1219200"/>
            <a:ext cx="43053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38700" y="4114800"/>
            <a:ext cx="43053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0E84CB72-D215-4697-8442-20D87B288A0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D63F100-D16F-4114-B168-13B6EA2A802C}" type="slidenum">
              <a:rPr lang="en-US"/>
              <a:pPr>
                <a:defRPr/>
              </a:pPr>
              <a:t>‹#›</a:t>
            </a:fld>
            <a:endParaRPr lang="en-US"/>
          </a:p>
        </p:txBody>
      </p:sp>
    </p:spTree>
    <p:extLst>
      <p:ext uri="{BB962C8B-B14F-4D97-AF65-F5344CB8AC3E}">
        <p14:creationId xmlns:p14="http://schemas.microsoft.com/office/powerpoint/2010/main" val="241966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FF36F-A006-4E41-8950-5730475EF3DB}"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CFF36F-A006-4E41-8950-5730475EF3DB}"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CFF36F-A006-4E41-8950-5730475EF3DB}" type="datetimeFigureOut">
              <a:rPr lang="en-US" smtClean="0"/>
              <a:pPr/>
              <a:t>3/3/2015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3/3/2015</a:t>
            </a:fld>
            <a:endParaRPr lang="en-US" sz="800" dirty="0">
              <a:solidFill>
                <a:schemeClr val="accent2"/>
              </a:solidFill>
            </a:endParaRP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CFF36F-A006-4E41-8950-5730475EF3DB}" type="datetimeFigureOut">
              <a:rPr lang="en-US" smtClean="0"/>
              <a:pPr/>
              <a:t>3/3/2015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FF36F-A006-4E41-8950-5730475EF3DB}" type="datetimeFigureOut">
              <a:rPr lang="en-US" smtClean="0"/>
              <a:pPr/>
              <a:t>3/3/2015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FF36F-A006-4E41-8950-5730475EF3DB}"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FF36F-A006-4E41-8950-5730475EF3DB}"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FF36F-A006-4E41-8950-5730475EF3DB}"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D2186-EA64-4A05-812B-511F022A85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3200">
                <a:solidFill>
                  <a:srgbClr val="545E82"/>
                </a:solidFill>
                <a:latin typeface="Calibri" pitchFamily="34" charset="0"/>
              </a:defRPr>
            </a:lvl2pPr>
            <a:lvl3pPr>
              <a:defRPr sz="2800">
                <a:latin typeface="Calibri" pitchFamily="34" charset="0"/>
              </a:defRPr>
            </a:lvl3pPr>
            <a:lvl4pPr>
              <a:defRPr sz="2800">
                <a:solidFill>
                  <a:srgbClr val="545E82"/>
                </a:solidFill>
                <a:latin typeface="Calibri" pitchFamily="34" charset="0"/>
              </a:defRPr>
            </a:lvl4pPr>
            <a:lvl5pPr>
              <a:defRPr>
                <a:latin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Date Placeholder 9"/>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3/3/2015</a:t>
            </a:fld>
            <a:endParaRPr lang="en-US" sz="800" dirty="0">
              <a:solidFill>
                <a:schemeClr val="accent2"/>
              </a:solidFill>
            </a:endParaRPr>
          </a:p>
        </p:txBody>
      </p:sp>
      <p:sp>
        <p:nvSpPr>
          <p:cNvPr id="11" name="Slide Number Placeholder 10"/>
          <p:cNvSpPr>
            <a:spLocks noGrp="1"/>
          </p:cNvSpPr>
          <p:nvPr>
            <p:ph type="sldNum" sz="quarter" idx="11"/>
          </p:nvPr>
        </p:nvSpPr>
        <p:spPr/>
        <p:txBody>
          <a:bodyPr/>
          <a:lstStyle/>
          <a:p>
            <a:fld id="{B6F15528-21DE-4FAA-801E-634DDDAF4B2B}" type="slidenum">
              <a:rPr lang="en-US" smtClean="0"/>
              <a:pPr/>
              <a:t>‹#›</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3/3/2015</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3/3/2015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609600"/>
            <a:ext cx="76200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76400"/>
            <a:ext cx="8229600" cy="4821936"/>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3/3/2015</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610600" y="152400"/>
            <a:ext cx="5334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dirty="0"/>
          </a:p>
        </p:txBody>
      </p:sp>
      <p:sp>
        <p:nvSpPr>
          <p:cNvPr id="20" name="Rectangle 19"/>
          <p:cNvSpPr/>
          <p:nvPr userDrawn="1"/>
        </p:nvSpPr>
        <p:spPr>
          <a:xfrm>
            <a:off x="7315200" y="0"/>
            <a:ext cx="1371600"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UNC</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21" name="TextBox 20"/>
          <p:cNvSpPr txBox="1"/>
          <p:nvPr userDrawn="1"/>
        </p:nvSpPr>
        <p:spPr>
          <a:xfrm>
            <a:off x="457200" y="6534834"/>
            <a:ext cx="8229600" cy="369332"/>
          </a:xfrm>
          <a:prstGeom prst="rect">
            <a:avLst/>
          </a:prstGeom>
          <a:noFill/>
        </p:spPr>
        <p:txBody>
          <a:bodyPr wrap="square" rtlCol="0">
            <a:spAutoFit/>
          </a:bodyPr>
          <a:lstStyle/>
          <a:p>
            <a:r>
              <a:rPr lang="en-US" sz="1800" kern="1200" baseline="0" dirty="0" smtClean="0">
                <a:solidFill>
                  <a:schemeClr val="tx1"/>
                </a:solidFill>
                <a:latin typeface="+mn-lt"/>
                <a:ea typeface="+mn-ea"/>
                <a:cs typeface="+mn-cs"/>
              </a:rPr>
              <a:t> </a:t>
            </a:r>
            <a:endParaRPr lang="en-US" sz="1800" dirty="0"/>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86" r:id="rId14"/>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2"/>
        </a:buClr>
        <a:buSzPct val="110000"/>
        <a:buFont typeface="Arial" pitchFamily="34" charset="0"/>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baseline="0">
          <a:solidFill>
            <a:schemeClr val="accent1"/>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baseline="0">
          <a:solidFill>
            <a:schemeClr val="tx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FF36F-A006-4E41-8950-5730475EF3DB}" type="datetimeFigureOut">
              <a:rPr lang="en-US" smtClean="0"/>
              <a:pPr/>
              <a:t>3/3/2015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D2186-EA64-4A05-812B-511F022A85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Scale_(map)" TargetMode="External"/><Relationship Id="rId3" Type="http://schemas.openxmlformats.org/officeDocument/2006/relationships/hyperlink" Target="http://en.wikipedia.org/wiki/Area" TargetMode="External"/><Relationship Id="rId7" Type="http://schemas.openxmlformats.org/officeDocument/2006/relationships/hyperlink" Target="http://en.wikipedia.org/wiki/Distanc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en.wikipedia.org/wiki/Bearing_(navigation)" TargetMode="External"/><Relationship Id="rId5" Type="http://schemas.openxmlformats.org/officeDocument/2006/relationships/hyperlink" Target="http://en.wikipedia.org/wiki/Direction_(geometry,_geography)" TargetMode="External"/><Relationship Id="rId4" Type="http://schemas.openxmlformats.org/officeDocument/2006/relationships/hyperlink" Target="http://en.wikipedia.org/wiki/Shap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en.wikipedia.org/wiki/Map_projection" TargetMode="External"/><Relationship Id="rId7" Type="http://schemas.openxmlformats.org/officeDocument/2006/relationships/hyperlink" Target="http://en.wikipedia.org/wiki/Rhumb_lin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en.wikipedia.org/wiki/Course_(navigation)" TargetMode="External"/><Relationship Id="rId5" Type="http://schemas.openxmlformats.org/officeDocument/2006/relationships/hyperlink" Target="http://en.wikipedia.org/wiki/Gerardus_Mercator" TargetMode="External"/><Relationship Id="rId4" Type="http://schemas.openxmlformats.org/officeDocument/2006/relationships/hyperlink" Target="http://en.wikipedia.org/wiki/Flemish_peopl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xkcd.com/977/" TargetMode="External"/><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ww.xconomy.com/san-francisco/2012/02/21/google-transit-a-search-giant-remaps-public-transportation/" TargetMode="External"/><Relationship Id="rId3" Type="http://schemas.openxmlformats.org/officeDocument/2006/relationships/hyperlink" Target="http://maps.google.com/" TargetMode="External"/><Relationship Id="rId7" Type="http://schemas.openxmlformats.org/officeDocument/2006/relationships/hyperlink" Target="http://www.washington.edu/community/front-porch/2012-winter.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www.nextbus.com/homepage/" TargetMode="External"/><Relationship Id="rId5" Type="http://schemas.openxmlformats.org/officeDocument/2006/relationships/hyperlink" Target="http://www.zillow.com/" TargetMode="External"/><Relationship Id="rId4" Type="http://schemas.openxmlformats.org/officeDocument/2006/relationships/hyperlink" Target="http://www.mapmyrun.com/"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potfire.tibco.com/demo/default.aspx" TargetMode="External"/><Relationship Id="rId3" Type="http://schemas.openxmlformats.org/officeDocument/2006/relationships/hyperlink" Target="http://thesis.flyingpudding.com/videos/demo/index.html" TargetMode="External"/><Relationship Id="rId7" Type="http://schemas.openxmlformats.org/officeDocument/2006/relationships/hyperlink" Target="http://www.amnh.org/exhibitions/permanen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www.eldridgestreet.org/newcomers/" TargetMode="External"/><Relationship Id="rId5" Type="http://schemas.openxmlformats.org/officeDocument/2006/relationships/hyperlink" Target="http://www.informationisbeautiful.net/play/snake-oil-supplements/" TargetMode="External"/><Relationship Id="rId4" Type="http://schemas.openxmlformats.org/officeDocument/2006/relationships/hyperlink" Target="http://thesis.flyingpudding.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grass.osgeo.org/"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en.wikipedia.org/wiki/List_of_geographic_information_systems_software" TargetMode="External"/><Relationship Id="rId5" Type="http://schemas.openxmlformats.org/officeDocument/2006/relationships/hyperlink" Target="http://www.esri.com/software/arcview/index.html" TargetMode="External"/><Relationship Id="rId4" Type="http://schemas.openxmlformats.org/officeDocument/2006/relationships/hyperlink" Target="http://msrmaps.com/Default.aspx"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www.chromeexperiments.com/" TargetMode="External"/><Relationship Id="rId3" Type="http://schemas.openxmlformats.org/officeDocument/2006/relationships/hyperlink" Target="http://www.esri.com/software/arcview/index.html" TargetMode="External"/><Relationship Id="rId7" Type="http://schemas.openxmlformats.org/officeDocument/2006/relationships/hyperlink" Target="http://www.web3d.org/x3d/"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en.wikipedia.org/wiki/VRML" TargetMode="External"/><Relationship Id="rId5" Type="http://schemas.openxmlformats.org/officeDocument/2006/relationships/hyperlink" Target="http://www.opengeospatial.org/" TargetMode="External"/><Relationship Id="rId4" Type="http://schemas.openxmlformats.org/officeDocument/2006/relationships/hyperlink" Target="http://www.pbinsight.co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nytimes.com/interactive/2008/09/04/business/20080907-metrics-graphic.html"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flutracker.rhizalabs.com/"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www.ericson.net/content/2011/10/" TargetMode="External"/><Relationship Id="rId2" Type="http://schemas.openxmlformats.org/officeDocument/2006/relationships/hyperlink" Target="http://www.ericson.net/"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bdnooz.com/lbsn-location-based-social-networking-link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www.datavis.ca/gallery/index.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bird.org/content/ebird"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trafficinfo.lacity.or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hyperlink" Target="http://www.sigalert.com/Map.asp?Region=Greater+Los+Angeles" TargetMode="External"/><Relationship Id="rId4" Type="http://schemas.openxmlformats.org/officeDocument/2006/relationships/hyperlink" Target="http://www.traffic.com/Los%20Angele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easureofamerica.org/maps/"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01887"/>
            <a:ext cx="8458200" cy="1179513"/>
          </a:xfrm>
        </p:spPr>
        <p:txBody>
          <a:bodyPr>
            <a:normAutofit/>
          </a:bodyPr>
          <a:lstStyle/>
          <a:p>
            <a:r>
              <a:rPr lang="en-US" dirty="0" smtClean="0"/>
              <a:t>Maps and GIS</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Contour Map</a:t>
            </a:r>
          </a:p>
        </p:txBody>
      </p:sp>
      <p:sp>
        <p:nvSpPr>
          <p:cNvPr id="3" name="Content Placeholder 2"/>
          <p:cNvSpPr>
            <a:spLocks noGrp="1"/>
          </p:cNvSpPr>
          <p:nvPr>
            <p:ph idx="1"/>
          </p:nvPr>
        </p:nvSpPr>
        <p:spPr/>
        <p:txBody>
          <a:bodyPr/>
          <a:lstStyle/>
          <a:p>
            <a:r>
              <a:rPr lang="en-US" dirty="0"/>
              <a:t>Halley’s lines of equal magnetic declination, 1701</a:t>
            </a:r>
          </a:p>
        </p:txBody>
      </p:sp>
      <p:pic>
        <p:nvPicPr>
          <p:cNvPr id="8195" name="Picture 3"/>
          <p:cNvPicPr>
            <a:picLocks noChangeAspect="1" noChangeArrowheads="1"/>
          </p:cNvPicPr>
          <p:nvPr/>
        </p:nvPicPr>
        <p:blipFill>
          <a:blip r:embed="rId3" cstate="print"/>
          <a:srcRect/>
          <a:stretch>
            <a:fillRect/>
          </a:stretch>
        </p:blipFill>
        <p:spPr bwMode="auto">
          <a:xfrm>
            <a:off x="2743201" y="2232982"/>
            <a:ext cx="3581400" cy="4210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592946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Exercises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485258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the next generation maps</a:t>
            </a:r>
            <a:endParaRPr lang="en-US" dirty="0"/>
          </a:p>
        </p:txBody>
      </p:sp>
      <p:sp>
        <p:nvSpPr>
          <p:cNvPr id="3" name="Content Placeholder 2"/>
          <p:cNvSpPr>
            <a:spLocks noGrp="1"/>
          </p:cNvSpPr>
          <p:nvPr>
            <p:ph idx="1"/>
          </p:nvPr>
        </p:nvSpPr>
        <p:spPr/>
        <p:txBody>
          <a:bodyPr/>
          <a:lstStyle/>
          <a:p>
            <a:r>
              <a:rPr lang="en-US" dirty="0" err="1" smtClean="0"/>
              <a:t>mMaps</a:t>
            </a:r>
            <a:r>
              <a:rPr lang="en-US" dirty="0" smtClean="0"/>
              <a:t> (mobile maps on smartphone)</a:t>
            </a:r>
          </a:p>
          <a:p>
            <a:pPr lvl="1"/>
            <a:r>
              <a:rPr lang="en-US" dirty="0"/>
              <a:t>Driving</a:t>
            </a:r>
          </a:p>
          <a:p>
            <a:pPr lvl="1"/>
            <a:r>
              <a:rPr lang="en-US" dirty="0"/>
              <a:t>walking</a:t>
            </a:r>
          </a:p>
          <a:p>
            <a:r>
              <a:rPr lang="en-US" dirty="0" smtClean="0"/>
              <a:t>Virtual reality overlay glasses</a:t>
            </a:r>
          </a:p>
          <a:p>
            <a:pPr lvl="1"/>
            <a:r>
              <a:rPr lang="en-US" dirty="0" smtClean="0"/>
              <a:t>Driving</a:t>
            </a:r>
          </a:p>
          <a:p>
            <a:pPr lvl="1"/>
            <a:r>
              <a:rPr lang="en-US" dirty="0" smtClean="0"/>
              <a:t>Walking</a:t>
            </a:r>
          </a:p>
          <a:p>
            <a:r>
              <a:rPr lang="en-US" dirty="0" smtClean="0"/>
              <a:t>What about for sight limited?</a:t>
            </a:r>
          </a:p>
          <a:p>
            <a:pPr lvl="1"/>
            <a:r>
              <a:rPr lang="en-US" dirty="0" smtClean="0"/>
              <a:t>Walking directions?</a:t>
            </a:r>
            <a:endParaRPr lang="en-US" dirty="0"/>
          </a:p>
        </p:txBody>
      </p:sp>
    </p:spTree>
    <p:extLst>
      <p:ext uri="{BB962C8B-B14F-4D97-AF65-F5344CB8AC3E}">
        <p14:creationId xmlns:p14="http://schemas.microsoft.com/office/powerpoint/2010/main" val="2501370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and Path </a:t>
            </a:r>
            <a:r>
              <a:rPr lang="en-US" dirty="0"/>
              <a:t>Maps</a:t>
            </a:r>
          </a:p>
        </p:txBody>
      </p:sp>
      <p:sp>
        <p:nvSpPr>
          <p:cNvPr id="3" name="Content Placeholder 2"/>
          <p:cNvSpPr>
            <a:spLocks noGrp="1"/>
          </p:cNvSpPr>
          <p:nvPr>
            <p:ph idx="1"/>
          </p:nvPr>
        </p:nvSpPr>
        <p:spPr/>
        <p:txBody>
          <a:bodyPr/>
          <a:lstStyle/>
          <a:p>
            <a:r>
              <a:rPr lang="en-US" dirty="0" smtClean="0"/>
              <a:t>First, let’s have a little fun</a:t>
            </a:r>
          </a:p>
          <a:p>
            <a:r>
              <a:rPr lang="en-US" dirty="0" smtClean="0"/>
              <a:t>“Directions to my house” exercise</a:t>
            </a:r>
          </a:p>
          <a:p>
            <a:pPr lvl="1"/>
            <a:r>
              <a:rPr lang="en-US" dirty="0" smtClean="0"/>
              <a:t>Spoken/written</a:t>
            </a:r>
          </a:p>
          <a:p>
            <a:pPr lvl="1"/>
            <a:r>
              <a:rPr lang="en-US" dirty="0" smtClean="0"/>
              <a:t>Written with hand-sketches</a:t>
            </a:r>
          </a:p>
          <a:p>
            <a:pPr lvl="1"/>
            <a:r>
              <a:rPr lang="en-US" dirty="0" smtClean="0"/>
              <a:t>Map</a:t>
            </a:r>
          </a:p>
          <a:p>
            <a:pPr lvl="1"/>
            <a:r>
              <a:rPr lang="en-US" dirty="0" smtClean="0"/>
              <a:t>Interactive, dynamic, shared map</a:t>
            </a:r>
            <a:endParaRPr lang="en-US" dirty="0"/>
          </a:p>
        </p:txBody>
      </p:sp>
    </p:spTree>
    <p:extLst>
      <p:ext uri="{BB962C8B-B14F-4D97-AF65-F5344CB8AC3E}">
        <p14:creationId xmlns:p14="http://schemas.microsoft.com/office/powerpoint/2010/main" val="8439223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Train Map</a:t>
            </a:r>
          </a:p>
        </p:txBody>
      </p:sp>
      <p:pic>
        <p:nvPicPr>
          <p:cNvPr id="47106" name="Picture 2"/>
          <p:cNvPicPr>
            <a:picLocks noGrp="1" noChangeAspect="1" noChangeArrowheads="1"/>
          </p:cNvPicPr>
          <p:nvPr>
            <p:ph idx="1"/>
          </p:nvPr>
        </p:nvPicPr>
        <p:blipFill>
          <a:blip r:embed="rId3" cstate="print"/>
          <a:stretch>
            <a:fillRect/>
          </a:stretch>
        </p:blipFill>
        <p:spPr bwMode="auto">
          <a:xfrm>
            <a:off x="1314450" y="1915319"/>
            <a:ext cx="6515100" cy="4343400"/>
          </a:xfrm>
          <a:prstGeom prst="rect">
            <a:avLst/>
          </a:prstGeom>
          <a:noFill/>
          <a:ln w="9525">
            <a:noFill/>
            <a:miter lim="800000"/>
            <a:headEnd/>
            <a:tailEnd/>
          </a:ln>
        </p:spPr>
      </p:pic>
      <p:sp>
        <p:nvSpPr>
          <p:cNvPr id="5" name="Rectangle 4"/>
          <p:cNvSpPr/>
          <p:nvPr/>
        </p:nvSpPr>
        <p:spPr>
          <a:xfrm>
            <a:off x="5410200" y="6488668"/>
            <a:ext cx="2737096" cy="369332"/>
          </a:xfrm>
          <a:prstGeom prst="rect">
            <a:avLst/>
          </a:prstGeom>
        </p:spPr>
        <p:txBody>
          <a:bodyPr wrap="none">
            <a:spAutoFit/>
          </a:bodyPr>
          <a:lstStyle/>
          <a:p>
            <a:r>
              <a:rPr lang="en-US" dirty="0"/>
              <a:t>http://www.swisstrains.ch/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Map (contour)</a:t>
            </a:r>
            <a:endParaRPr lang="en-US" dirty="0"/>
          </a:p>
        </p:txBody>
      </p:sp>
      <p:pic>
        <p:nvPicPr>
          <p:cNvPr id="9218" name="Picture 2"/>
          <p:cNvPicPr>
            <a:picLocks noGrp="1" noChangeAspect="1" noChangeArrowheads="1"/>
          </p:cNvPicPr>
          <p:nvPr>
            <p:ph idx="1"/>
          </p:nvPr>
        </p:nvPicPr>
        <p:blipFill>
          <a:blip r:embed="rId3" cstate="print"/>
          <a:stretch>
            <a:fillRect/>
          </a:stretch>
        </p:blipFill>
        <p:spPr bwMode="auto">
          <a:xfrm>
            <a:off x="2286000" y="1801019"/>
            <a:ext cx="4572000" cy="4572000"/>
          </a:xfrm>
          <a:prstGeom prst="rect">
            <a:avLst/>
          </a:prstGeom>
          <a:noFill/>
          <a:ln w="9525">
            <a:noFill/>
            <a:miter lim="800000"/>
            <a:headEnd/>
            <a:tailEnd/>
          </a:ln>
        </p:spPr>
      </p:pic>
      <p:sp>
        <p:nvSpPr>
          <p:cNvPr id="5" name="Rectangle 4"/>
          <p:cNvSpPr/>
          <p:nvPr/>
        </p:nvSpPr>
        <p:spPr>
          <a:xfrm>
            <a:off x="5410200" y="6488668"/>
            <a:ext cx="1447897" cy="369332"/>
          </a:xfrm>
          <a:prstGeom prst="rect">
            <a:avLst/>
          </a:prstGeom>
        </p:spPr>
        <p:txBody>
          <a:bodyPr wrap="none">
            <a:spAutoFit/>
          </a:bodyPr>
          <a:lstStyle/>
          <a:p>
            <a:r>
              <a:rPr lang="en-US" dirty="0"/>
              <a:t>wikipedia.org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geographic data</a:t>
            </a:r>
          </a:p>
        </p:txBody>
      </p:sp>
      <p:sp>
        <p:nvSpPr>
          <p:cNvPr id="3" name="Content Placeholder 2"/>
          <p:cNvSpPr>
            <a:spLocks noGrp="1"/>
          </p:cNvSpPr>
          <p:nvPr>
            <p:ph idx="1"/>
          </p:nvPr>
        </p:nvSpPr>
        <p:spPr/>
        <p:txBody>
          <a:bodyPr>
            <a:normAutofit fontScale="85000" lnSpcReduction="20000"/>
          </a:bodyPr>
          <a:lstStyle/>
          <a:p>
            <a:r>
              <a:rPr lang="en-US" dirty="0"/>
              <a:t>Visualizing information which has a </a:t>
            </a:r>
            <a:r>
              <a:rPr lang="en-US" dirty="0" smtClean="0"/>
              <a:t>spatial component</a:t>
            </a:r>
            <a:endParaRPr lang="en-US" dirty="0"/>
          </a:p>
          <a:p>
            <a:r>
              <a:rPr lang="en-US" dirty="0" smtClean="0"/>
              <a:t>Graphical </a:t>
            </a:r>
            <a:r>
              <a:rPr lang="en-US" dirty="0"/>
              <a:t>representations of our environment</a:t>
            </a:r>
          </a:p>
          <a:p>
            <a:r>
              <a:rPr lang="en-US" dirty="0" smtClean="0"/>
              <a:t>Examples of types </a:t>
            </a:r>
            <a:r>
              <a:rPr lang="en-US" dirty="0"/>
              <a:t>of maps:</a:t>
            </a:r>
          </a:p>
          <a:p>
            <a:pPr lvl="1"/>
            <a:r>
              <a:rPr lang="en-US" dirty="0" err="1" smtClean="0"/>
              <a:t>Chloropleth</a:t>
            </a:r>
            <a:r>
              <a:rPr lang="en-US" dirty="0" smtClean="0"/>
              <a:t> (single variable displayed using color, texture on accurate geographic region)</a:t>
            </a:r>
            <a:endParaRPr lang="en-US" dirty="0"/>
          </a:p>
          <a:p>
            <a:pPr lvl="1"/>
            <a:r>
              <a:rPr lang="en-US" dirty="0" smtClean="0"/>
              <a:t>Cartogram (area used to display value)</a:t>
            </a:r>
            <a:endParaRPr lang="en-US" dirty="0"/>
          </a:p>
          <a:p>
            <a:pPr lvl="1"/>
            <a:r>
              <a:rPr lang="en-US" dirty="0" smtClean="0"/>
              <a:t>Topographic (accurate detailed depiction of cultural and natural features)</a:t>
            </a:r>
            <a:endParaRPr lang="en-US" dirty="0"/>
          </a:p>
          <a:p>
            <a:pPr lvl="1"/>
            <a:r>
              <a:rPr lang="en-US" dirty="0" smtClean="0"/>
              <a:t>Nautical charts (same for bodies of water)</a:t>
            </a:r>
          </a:p>
          <a:p>
            <a:pPr lvl="1"/>
            <a:r>
              <a:rPr lang="en-US" dirty="0" smtClean="0"/>
              <a:t>Image (pictures from sky of land/water)</a:t>
            </a:r>
            <a:endParaRPr lang="en-US" dirty="0"/>
          </a:p>
          <a:p>
            <a:pPr lvl="1"/>
            <a:r>
              <a:rPr lang="en-US" dirty="0" smtClean="0"/>
              <a:t>Thematic (tell a story)</a:t>
            </a:r>
            <a:endParaRPr lang="en-US" dirty="0"/>
          </a:p>
          <a:p>
            <a:pPr lvl="1"/>
            <a:r>
              <a:rPr lang="en-US" dirty="0" smtClean="0"/>
              <a:t>Abstractions (driving directions)</a:t>
            </a:r>
          </a:p>
          <a:p>
            <a:pPr lvl="1"/>
            <a:r>
              <a:rPr lang="en-US" dirty="0" smtClean="0"/>
              <a:t>etc</a:t>
            </a:r>
            <a:r>
              <a:rPr lang="en-US" dirty="0"/>
              <a:t>. etc</a:t>
            </a:r>
            <a:r>
              <a:rPr lang="en-US" dirty="0" smtClean="0"/>
              <a: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Maps, Earth and Projection</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Many properties can be measured on the Earth's surface independently of its geography. Some of these properties are:</a:t>
            </a:r>
          </a:p>
          <a:p>
            <a:pPr lvl="1"/>
            <a:r>
              <a:rPr lang="en-US" dirty="0" smtClean="0">
                <a:hlinkClick r:id="rId3" tooltip="Area"/>
              </a:rPr>
              <a:t>Area</a:t>
            </a:r>
            <a:endParaRPr lang="en-US" dirty="0" smtClean="0"/>
          </a:p>
          <a:p>
            <a:pPr lvl="1"/>
            <a:r>
              <a:rPr lang="en-US" dirty="0" smtClean="0">
                <a:hlinkClick r:id="rId4" tooltip="Shape"/>
              </a:rPr>
              <a:t>Shape</a:t>
            </a:r>
            <a:endParaRPr lang="en-US" dirty="0" smtClean="0"/>
          </a:p>
          <a:p>
            <a:pPr lvl="1"/>
            <a:r>
              <a:rPr lang="en-US" dirty="0" smtClean="0">
                <a:hlinkClick r:id="rId5" tooltip="Direction (geometry, geography)"/>
              </a:rPr>
              <a:t>Direction</a:t>
            </a:r>
            <a:endParaRPr lang="en-US" dirty="0" smtClean="0"/>
          </a:p>
          <a:p>
            <a:pPr lvl="1"/>
            <a:r>
              <a:rPr lang="en-US" dirty="0" smtClean="0">
                <a:hlinkClick r:id="rId6" tooltip="Bearing (navigation)"/>
              </a:rPr>
              <a:t>Bearing</a:t>
            </a:r>
            <a:endParaRPr lang="en-US" dirty="0" smtClean="0"/>
          </a:p>
          <a:p>
            <a:pPr lvl="1"/>
            <a:r>
              <a:rPr lang="en-US" dirty="0" smtClean="0">
                <a:hlinkClick r:id="rId7" tooltip="Distance"/>
              </a:rPr>
              <a:t>Distance</a:t>
            </a:r>
            <a:endParaRPr lang="en-US" dirty="0" smtClean="0"/>
          </a:p>
          <a:p>
            <a:pPr lvl="1"/>
            <a:r>
              <a:rPr lang="en-US" dirty="0" smtClean="0">
                <a:hlinkClick r:id="rId8" tooltip="Scale (map)"/>
              </a:rPr>
              <a:t>Scale</a:t>
            </a:r>
            <a:endParaRPr lang="en-US" dirty="0" smtClean="0"/>
          </a:p>
          <a:p>
            <a:r>
              <a:rPr lang="en-US" dirty="0" smtClean="0"/>
              <a:t>Map projections can be constructed to preserve one or more of these properties, though not all of them simultaneously. Each projection preserves or compromises or approximates basic metric properties in different ways. The purpose of the map determines which projection should form the base for the map. Because many purposes exist for maps, many projections have been created to suit those purposes.</a:t>
            </a:r>
          </a:p>
          <a:p>
            <a:endParaRPr lang="en-US" dirty="0" smtClean="0"/>
          </a:p>
          <a:p>
            <a:pPr>
              <a:buNone/>
            </a:pPr>
            <a:r>
              <a:rPr lang="en-US" sz="2200" dirty="0" smtClean="0"/>
              <a:t>http://en.wikipedia.org/wiki/Map_projection</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Cont’d</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Another major concern that drives the choice of a projection is the compatibility of data sets. Data sets are geographic information. As such, their collection depends on the chosen model of the Earth. Different models assign slightly different coordinates to the same location, so it is important that the model be known and that the chosen projection be compatible with that model. On small areas (large scale) data compatibility issues are more important since metric distortions are minimal at this level. In very large areas (small scale), on the other hand, distortion is a more important factor to consider.</a:t>
            </a:r>
          </a:p>
          <a:p>
            <a:endParaRPr lang="en-US" dirty="0" smtClean="0"/>
          </a:p>
          <a:p>
            <a:r>
              <a:rPr lang="en-US" sz="2300" dirty="0" smtClean="0"/>
              <a:t>http://en.wikipedia.org/wiki/Map_projection</a:t>
            </a:r>
            <a:endParaRPr lang="en-US" sz="23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Projections</a:t>
            </a:r>
          </a:p>
        </p:txBody>
      </p:sp>
      <p:sp>
        <p:nvSpPr>
          <p:cNvPr id="3" name="Content Placeholder 2"/>
          <p:cNvSpPr>
            <a:spLocks noGrp="1"/>
          </p:cNvSpPr>
          <p:nvPr>
            <p:ph idx="1"/>
          </p:nvPr>
        </p:nvSpPr>
        <p:spPr/>
        <p:txBody>
          <a:bodyPr>
            <a:normAutofit fontScale="92500" lnSpcReduction="20000"/>
          </a:bodyPr>
          <a:lstStyle/>
          <a:p>
            <a:r>
              <a:rPr lang="en-US" dirty="0" smtClean="0"/>
              <a:t> </a:t>
            </a:r>
            <a:r>
              <a:rPr lang="en-US" dirty="0"/>
              <a:t>When mapping the earth, we must </a:t>
            </a:r>
            <a:r>
              <a:rPr lang="en-US" dirty="0" smtClean="0"/>
              <a:t>consider how </a:t>
            </a:r>
            <a:r>
              <a:rPr lang="en-US" dirty="0"/>
              <a:t>to transform the 3D sphere (</a:t>
            </a:r>
            <a:r>
              <a:rPr lang="en-US" dirty="0" err="1"/>
              <a:t>geoid</a:t>
            </a:r>
            <a:r>
              <a:rPr lang="en-US" dirty="0"/>
              <a:t>) into </a:t>
            </a:r>
            <a:r>
              <a:rPr lang="en-US" dirty="0" smtClean="0"/>
              <a:t>a 2D plane that can be displayed on computer screen or print map.</a:t>
            </a:r>
            <a:endParaRPr lang="en-US" dirty="0"/>
          </a:p>
          <a:p>
            <a:r>
              <a:rPr lang="en-US" dirty="0" smtClean="0"/>
              <a:t>Map </a:t>
            </a:r>
            <a:r>
              <a:rPr lang="en-US" dirty="0"/>
              <a:t>projections are geometric </a:t>
            </a:r>
            <a:r>
              <a:rPr lang="en-US" dirty="0" smtClean="0"/>
              <a:t>transformations which </a:t>
            </a:r>
            <a:r>
              <a:rPr lang="en-US" dirty="0"/>
              <a:t>do </a:t>
            </a:r>
            <a:r>
              <a:rPr lang="en-US" dirty="0" smtClean="0"/>
              <a:t>this.  There are an infinite </a:t>
            </a:r>
            <a:r>
              <a:rPr lang="en-US" dirty="0"/>
              <a:t>number of </a:t>
            </a:r>
            <a:r>
              <a:rPr lang="en-US" dirty="0" smtClean="0"/>
              <a:t>possible projections</a:t>
            </a:r>
            <a:r>
              <a:rPr lang="en-US" dirty="0"/>
              <a:t>, </a:t>
            </a:r>
            <a:r>
              <a:rPr lang="en-US" dirty="0" smtClean="0"/>
              <a:t>but three </a:t>
            </a:r>
            <a:r>
              <a:rPr lang="en-US" dirty="0"/>
              <a:t>major </a:t>
            </a:r>
            <a:r>
              <a:rPr lang="en-US" dirty="0" smtClean="0"/>
              <a:t>variants:</a:t>
            </a:r>
            <a:endParaRPr lang="en-US" dirty="0"/>
          </a:p>
          <a:p>
            <a:pPr lvl="1"/>
            <a:r>
              <a:rPr lang="en-US" dirty="0" smtClean="0"/>
              <a:t>Conic</a:t>
            </a:r>
            <a:r>
              <a:rPr lang="en-US" dirty="0"/>
              <a:t>, using a cone touching the sphere on a line (</a:t>
            </a:r>
            <a:r>
              <a:rPr lang="en-US" dirty="0" smtClean="0"/>
              <a:t>or two</a:t>
            </a:r>
            <a:r>
              <a:rPr lang="en-US" dirty="0"/>
              <a:t>)</a:t>
            </a:r>
          </a:p>
          <a:p>
            <a:pPr lvl="1"/>
            <a:r>
              <a:rPr lang="en-US" dirty="0" smtClean="0"/>
              <a:t>Planar </a:t>
            </a:r>
            <a:r>
              <a:rPr lang="en-US" dirty="0"/>
              <a:t>(</a:t>
            </a:r>
            <a:r>
              <a:rPr lang="en-US" dirty="0" err="1"/>
              <a:t>azimuthal</a:t>
            </a:r>
            <a:r>
              <a:rPr lang="en-US" dirty="0"/>
              <a:t>), contact at one point on </a:t>
            </a:r>
            <a:r>
              <a:rPr lang="en-US" dirty="0" smtClean="0"/>
              <a:t>the sphere</a:t>
            </a:r>
            <a:r>
              <a:rPr lang="en-US" dirty="0"/>
              <a:t>, accurate at that point</a:t>
            </a:r>
          </a:p>
          <a:p>
            <a:pPr lvl="1"/>
            <a:r>
              <a:rPr lang="en-US" dirty="0" smtClean="0"/>
              <a:t>Cylindrical</a:t>
            </a:r>
            <a:r>
              <a:rPr lang="en-US" dirty="0"/>
              <a:t>, contact at a line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533400" y="1600200"/>
            <a:ext cx="8255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 Surface</a:t>
            </a:r>
          </a:p>
        </p:txBody>
      </p:sp>
      <p:sp>
        <p:nvSpPr>
          <p:cNvPr id="3" name="Content Placeholder 2"/>
          <p:cNvSpPr>
            <a:spLocks noGrp="1"/>
          </p:cNvSpPr>
          <p:nvPr>
            <p:ph idx="1"/>
          </p:nvPr>
        </p:nvSpPr>
        <p:spPr/>
        <p:txBody>
          <a:bodyPr>
            <a:normAutofit fontScale="77500" lnSpcReduction="20000"/>
          </a:bodyPr>
          <a:lstStyle/>
          <a:p>
            <a:r>
              <a:rPr lang="en-US" dirty="0" smtClean="0"/>
              <a:t>Cylinder</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The </a:t>
            </a:r>
            <a:r>
              <a:rPr lang="en-US" b="1" dirty="0"/>
              <a:t>Mercator projection</a:t>
            </a:r>
            <a:r>
              <a:rPr lang="en-US" dirty="0"/>
              <a:t> is a </a:t>
            </a:r>
            <a:r>
              <a:rPr lang="en-US" dirty="0">
                <a:hlinkClick r:id="rId3" tooltip="Map projection"/>
              </a:rPr>
              <a:t>cylindrical map projection</a:t>
            </a:r>
            <a:r>
              <a:rPr lang="en-US" dirty="0"/>
              <a:t> presented by the </a:t>
            </a:r>
            <a:r>
              <a:rPr lang="en-US" dirty="0">
                <a:hlinkClick r:id="rId4" tooltip="Flemish people"/>
              </a:rPr>
              <a:t>Flemish</a:t>
            </a:r>
            <a:r>
              <a:rPr lang="en-US" dirty="0"/>
              <a:t> geographer and cartographer </a:t>
            </a:r>
            <a:r>
              <a:rPr lang="en-US" dirty="0" err="1">
                <a:hlinkClick r:id="rId5" tooltip="Gerardus Mercator"/>
              </a:rPr>
              <a:t>Gerardus</a:t>
            </a:r>
            <a:r>
              <a:rPr lang="en-US" dirty="0">
                <a:hlinkClick r:id="rId5" tooltip="Gerardus Mercator"/>
              </a:rPr>
              <a:t> Mercator</a:t>
            </a:r>
            <a:r>
              <a:rPr lang="en-US" dirty="0"/>
              <a:t>, in 1569. It became the standard map projection for nautical purposes because of its ability to represent lines of constant </a:t>
            </a:r>
            <a:r>
              <a:rPr lang="en-US" dirty="0">
                <a:hlinkClick r:id="rId6" tooltip="Course (navigation)"/>
              </a:rPr>
              <a:t>course</a:t>
            </a:r>
            <a:r>
              <a:rPr lang="en-US" dirty="0"/>
              <a:t>, known as </a:t>
            </a:r>
            <a:r>
              <a:rPr lang="en-US" dirty="0" err="1">
                <a:hlinkClick r:id="rId7" tooltip="Rhumb line"/>
              </a:rPr>
              <a:t>rhumb</a:t>
            </a:r>
            <a:r>
              <a:rPr lang="en-US" dirty="0">
                <a:hlinkClick r:id="rId7" tooltip="Rhumb line"/>
              </a:rPr>
              <a:t> lines</a:t>
            </a:r>
            <a:r>
              <a:rPr lang="en-US" dirty="0"/>
              <a:t> or </a:t>
            </a:r>
            <a:r>
              <a:rPr lang="en-US" dirty="0" err="1"/>
              <a:t>loxodromes</a:t>
            </a:r>
            <a:r>
              <a:rPr lang="en-US" dirty="0"/>
              <a:t>, as straight </a:t>
            </a:r>
            <a:r>
              <a:rPr lang="en-US" dirty="0" smtClean="0"/>
              <a:t>segments (wikipedia.org)</a:t>
            </a:r>
            <a:endParaRPr lang="en-US" dirty="0"/>
          </a:p>
        </p:txBody>
      </p:sp>
      <p:pic>
        <p:nvPicPr>
          <p:cNvPr id="11267" name="Picture 3"/>
          <p:cNvPicPr>
            <a:picLocks noChangeAspect="1" noChangeArrowheads="1"/>
          </p:cNvPicPr>
          <p:nvPr/>
        </p:nvPicPr>
        <p:blipFill>
          <a:blip r:embed="rId8" cstate="print"/>
          <a:srcRect/>
          <a:stretch>
            <a:fillRect/>
          </a:stretch>
        </p:blipFill>
        <p:spPr bwMode="auto">
          <a:xfrm>
            <a:off x="2133600" y="1524000"/>
            <a:ext cx="6539366"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Preserving spatial characteristics</a:t>
            </a:r>
          </a:p>
        </p:txBody>
      </p:sp>
      <p:sp>
        <p:nvSpPr>
          <p:cNvPr id="3" name="Content Placeholder 2"/>
          <p:cNvSpPr>
            <a:spLocks noGrp="1"/>
          </p:cNvSpPr>
          <p:nvPr>
            <p:ph idx="1"/>
          </p:nvPr>
        </p:nvSpPr>
        <p:spPr/>
        <p:txBody>
          <a:bodyPr>
            <a:normAutofit fontScale="92500" lnSpcReduction="10000"/>
          </a:bodyPr>
          <a:lstStyle/>
          <a:p>
            <a:pPr>
              <a:buNone/>
            </a:pPr>
            <a:r>
              <a:rPr lang="en-US" dirty="0" smtClean="0"/>
              <a:t>There </a:t>
            </a:r>
            <a:r>
              <a:rPr lang="en-US" dirty="0"/>
              <a:t>are four major features we may wish </a:t>
            </a:r>
            <a:r>
              <a:rPr lang="en-US" dirty="0" smtClean="0"/>
              <a:t>to preserve </a:t>
            </a:r>
            <a:r>
              <a:rPr lang="en-US" dirty="0"/>
              <a:t>on a map:</a:t>
            </a:r>
          </a:p>
          <a:p>
            <a:r>
              <a:rPr lang="en-US" dirty="0" smtClean="0"/>
              <a:t>Shape – feature </a:t>
            </a:r>
            <a:r>
              <a:rPr lang="en-US" dirty="0"/>
              <a:t>shapes are maintained (conformal</a:t>
            </a:r>
            <a:r>
              <a:rPr lang="en-US" dirty="0" smtClean="0"/>
              <a:t>) (</a:t>
            </a:r>
            <a:r>
              <a:rPr lang="en-US" dirty="0"/>
              <a:t>but we lose accuracy of size)</a:t>
            </a:r>
          </a:p>
          <a:p>
            <a:r>
              <a:rPr lang="en-US" dirty="0" smtClean="0"/>
              <a:t>Area – </a:t>
            </a:r>
            <a:r>
              <a:rPr lang="en-US" dirty="0"/>
              <a:t>the size of features are the same as in </a:t>
            </a:r>
            <a:r>
              <a:rPr lang="en-US" dirty="0" smtClean="0"/>
              <a:t>reality (lose </a:t>
            </a:r>
            <a:r>
              <a:rPr lang="en-US" dirty="0"/>
              <a:t>shape)</a:t>
            </a:r>
          </a:p>
          <a:p>
            <a:r>
              <a:rPr lang="en-US" dirty="0" smtClean="0"/>
              <a:t>Distance </a:t>
            </a:r>
            <a:r>
              <a:rPr lang="en-US" dirty="0"/>
              <a:t>– the distance from a point to other points </a:t>
            </a:r>
            <a:r>
              <a:rPr lang="en-US" dirty="0" smtClean="0"/>
              <a:t>is preserved </a:t>
            </a:r>
            <a:r>
              <a:rPr lang="en-US" dirty="0"/>
              <a:t>(typically on </a:t>
            </a:r>
            <a:r>
              <a:rPr lang="en-US" dirty="0" err="1"/>
              <a:t>azimuthal</a:t>
            </a:r>
            <a:r>
              <a:rPr lang="en-US" dirty="0"/>
              <a:t> projections)</a:t>
            </a:r>
          </a:p>
          <a:p>
            <a:r>
              <a:rPr lang="en-US" dirty="0" smtClean="0"/>
              <a:t>Direction </a:t>
            </a:r>
            <a:r>
              <a:rPr lang="en-US" dirty="0"/>
              <a:t>– the way to get from A to B is preserved </a:t>
            </a:r>
            <a:r>
              <a:rPr lang="en-US" dirty="0" smtClean="0"/>
              <a:t>as a </a:t>
            </a:r>
            <a:r>
              <a:rPr lang="en-US" dirty="0"/>
              <a:t>straight line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Projection Choices</a:t>
            </a:r>
            <a:endParaRPr lang="en-US" dirty="0"/>
          </a:p>
        </p:txBody>
      </p:sp>
      <p:sp>
        <p:nvSpPr>
          <p:cNvPr id="3" name="Content Placeholder 2"/>
          <p:cNvSpPr>
            <a:spLocks noGrp="1"/>
          </p:cNvSpPr>
          <p:nvPr>
            <p:ph idx="1"/>
          </p:nvPr>
        </p:nvSpPr>
        <p:spPr/>
        <p:txBody>
          <a:bodyPr/>
          <a:lstStyle/>
          <a:p>
            <a:r>
              <a:rPr lang="en-US" dirty="0" smtClean="0"/>
              <a:t>How does this affect our thinking?</a:t>
            </a:r>
          </a:p>
          <a:p>
            <a:endParaRPr lang="en-US" dirty="0" smtClean="0"/>
          </a:p>
          <a:p>
            <a:r>
              <a:rPr lang="en-US" dirty="0" smtClean="0"/>
              <a:t>Question #1: What is the smallest area?</a:t>
            </a:r>
          </a:p>
          <a:p>
            <a:pPr lvl="1"/>
            <a:r>
              <a:rPr lang="en-US" dirty="0" smtClean="0"/>
              <a:t>China</a:t>
            </a:r>
          </a:p>
          <a:p>
            <a:pPr lvl="1"/>
            <a:r>
              <a:rPr lang="en-US" dirty="0" smtClean="0"/>
              <a:t>US</a:t>
            </a:r>
          </a:p>
          <a:p>
            <a:pPr lvl="1"/>
            <a:r>
              <a:rPr lang="en-US" dirty="0" smtClean="0"/>
              <a:t>Africa</a:t>
            </a:r>
          </a:p>
          <a:p>
            <a:pPr lvl="1"/>
            <a:r>
              <a:rPr lang="en-US" dirty="0" smtClean="0"/>
              <a:t>Western Europe</a:t>
            </a:r>
          </a:p>
          <a:p>
            <a:pPr lvl="1"/>
            <a:r>
              <a:rPr lang="en-US" dirty="0" smtClean="0"/>
              <a:t>Argentina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Maps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Question #2: What is the biggest area?</a:t>
            </a:r>
          </a:p>
          <a:p>
            <a:pPr lvl="1"/>
            <a:r>
              <a:rPr lang="en-US" dirty="0" smtClean="0"/>
              <a:t>China</a:t>
            </a:r>
          </a:p>
          <a:p>
            <a:pPr lvl="1"/>
            <a:r>
              <a:rPr lang="en-US" dirty="0" smtClean="0"/>
              <a:t>US</a:t>
            </a:r>
          </a:p>
          <a:p>
            <a:pPr lvl="1"/>
            <a:r>
              <a:rPr lang="en-US" dirty="0" smtClean="0"/>
              <a:t>Africa</a:t>
            </a:r>
          </a:p>
          <a:p>
            <a:pPr lvl="1"/>
            <a:r>
              <a:rPr lang="en-US" dirty="0" smtClean="0"/>
              <a:t>Western Europe</a:t>
            </a:r>
          </a:p>
          <a:p>
            <a:pPr lvl="1"/>
            <a:r>
              <a:rPr lang="en-US" dirty="0" smtClean="0"/>
              <a:t>Argentina</a:t>
            </a:r>
          </a:p>
          <a:p>
            <a:pPr lvl="1">
              <a:buNone/>
            </a:pPr>
            <a:endParaRPr lang="en-US" dirty="0" smtClean="0"/>
          </a:p>
          <a:p>
            <a:pPr lvl="1">
              <a:buNone/>
            </a:pPr>
            <a:r>
              <a:rPr lang="en-US" dirty="0" smtClean="0"/>
              <a:t>By how much is it bigger?</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3" cstate="print"/>
          <a:srcRect/>
          <a:stretch>
            <a:fillRect/>
          </a:stretch>
        </p:blipFill>
        <p:spPr bwMode="auto">
          <a:xfrm>
            <a:off x="2514600" y="762000"/>
            <a:ext cx="4757305" cy="5105400"/>
          </a:xfrm>
          <a:prstGeom prst="rect">
            <a:avLst/>
          </a:prstGeom>
          <a:noFill/>
          <a:ln w="9525">
            <a:noFill/>
            <a:miter lim="800000"/>
            <a:headEnd/>
            <a:tailEnd/>
          </a:ln>
        </p:spPr>
      </p:pic>
      <p:sp>
        <p:nvSpPr>
          <p:cNvPr id="4" name="Rectangle 3"/>
          <p:cNvSpPr/>
          <p:nvPr/>
        </p:nvSpPr>
        <p:spPr>
          <a:xfrm>
            <a:off x="990600" y="5943600"/>
            <a:ext cx="7696200" cy="369332"/>
          </a:xfrm>
          <a:prstGeom prst="rect">
            <a:avLst/>
          </a:prstGeom>
        </p:spPr>
        <p:txBody>
          <a:bodyPr wrap="square">
            <a:spAutoFit/>
          </a:bodyPr>
          <a:lstStyle/>
          <a:p>
            <a:r>
              <a:rPr lang="en-US" dirty="0"/>
              <a:t>http://strangemaps.wordpress.com/2006/11/20/35-the-size-of-africa/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2057400" cy="3200400"/>
          </a:xfrm>
        </p:spPr>
        <p:txBody>
          <a:bodyPr>
            <a:normAutofit/>
          </a:bodyPr>
          <a:lstStyle/>
          <a:p>
            <a:r>
              <a:rPr lang="en-US" sz="2000" dirty="0" smtClean="0"/>
              <a:t>Two different </a:t>
            </a:r>
            <a:r>
              <a:rPr lang="en-US" sz="2000" dirty="0" err="1" smtClean="0"/>
              <a:t>cylinderical</a:t>
            </a:r>
            <a:r>
              <a:rPr lang="en-US" sz="2000" dirty="0" smtClean="0"/>
              <a:t> map projections</a:t>
            </a:r>
            <a:endParaRPr lang="en-US" sz="2000" dirty="0"/>
          </a:p>
        </p:txBody>
      </p:sp>
      <p:pic>
        <p:nvPicPr>
          <p:cNvPr id="16387" name="Picture 3"/>
          <p:cNvPicPr>
            <a:picLocks noGrp="1" noChangeAspect="1" noChangeArrowheads="1"/>
          </p:cNvPicPr>
          <p:nvPr>
            <p:ph idx="1"/>
          </p:nvPr>
        </p:nvPicPr>
        <p:blipFill>
          <a:blip r:embed="rId3" cstate="print"/>
          <a:stretch>
            <a:fillRect/>
          </a:stretch>
        </p:blipFill>
        <p:spPr bwMode="auto">
          <a:xfrm>
            <a:off x="2895600" y="2353469"/>
            <a:ext cx="3352800" cy="3467100"/>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srcRect/>
          <a:stretch>
            <a:fillRect/>
          </a:stretch>
        </p:blipFill>
        <p:spPr bwMode="auto">
          <a:xfrm>
            <a:off x="1524000" y="228600"/>
            <a:ext cx="6124575" cy="2638425"/>
          </a:xfrm>
          <a:prstGeom prst="rect">
            <a:avLst/>
          </a:prstGeom>
          <a:noFill/>
          <a:ln w="9525">
            <a:noFill/>
            <a:miter lim="800000"/>
            <a:headEnd/>
            <a:tailEnd/>
          </a:ln>
        </p:spPr>
      </p:pic>
      <p:sp>
        <p:nvSpPr>
          <p:cNvPr id="6" name="Rectangle 5"/>
          <p:cNvSpPr/>
          <p:nvPr/>
        </p:nvSpPr>
        <p:spPr>
          <a:xfrm>
            <a:off x="4572000" y="5867400"/>
            <a:ext cx="4572000" cy="646331"/>
          </a:xfrm>
          <a:prstGeom prst="rect">
            <a:avLst/>
          </a:prstGeom>
        </p:spPr>
        <p:txBody>
          <a:bodyPr wrap="square">
            <a:spAutoFit/>
          </a:bodyPr>
          <a:lstStyle/>
          <a:p>
            <a:r>
              <a:rPr lang="en-US" dirty="0"/>
              <a:t>http://exploringafrica.matrix.msu.edu/</a:t>
            </a:r>
          </a:p>
          <a:p>
            <a:r>
              <a:rPr lang="en-US" dirty="0"/>
              <a:t>students/curriculum/m1/exercise1.php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Direction-preserving</a:t>
            </a:r>
            <a:r>
              <a:rPr lang="en-US" dirty="0"/>
              <a:t>: Mercator map projection</a:t>
            </a:r>
          </a:p>
        </p:txBody>
      </p:sp>
      <p:sp>
        <p:nvSpPr>
          <p:cNvPr id="3" name="Content Placeholder 2"/>
          <p:cNvSpPr>
            <a:spLocks noGrp="1"/>
          </p:cNvSpPr>
          <p:nvPr>
            <p:ph idx="1"/>
          </p:nvPr>
        </p:nvSpPr>
        <p:spPr/>
        <p:txBody>
          <a:bodyPr>
            <a:normAutofit/>
          </a:bodyPr>
          <a:lstStyle/>
          <a:p>
            <a:endParaRPr lang="en-US" sz="2000" dirty="0" smtClean="0"/>
          </a:p>
          <a:p>
            <a:endParaRPr lang="en-US" sz="2000" dirty="0" smtClean="0"/>
          </a:p>
          <a:p>
            <a:pPr>
              <a:buNone/>
            </a:pPr>
            <a:r>
              <a:rPr lang="en-US" sz="2800" dirty="0" smtClean="0"/>
              <a:t>Question #3:  Which is bigger: South America or Greenland?</a:t>
            </a:r>
            <a:endParaRPr lang="en-US" sz="2800" dirty="0"/>
          </a:p>
        </p:txBody>
      </p:sp>
      <p:pic>
        <p:nvPicPr>
          <p:cNvPr id="6" name="Picture 2"/>
          <p:cNvPicPr>
            <a:picLocks noChangeAspect="1" noChangeArrowheads="1"/>
          </p:cNvPicPr>
          <p:nvPr/>
        </p:nvPicPr>
        <p:blipFill>
          <a:blip r:embed="rId3" cstate="print"/>
          <a:srcRect/>
          <a:stretch>
            <a:fillRect/>
          </a:stretch>
        </p:blipFill>
        <p:spPr bwMode="auto">
          <a:xfrm>
            <a:off x="2514600" y="3657600"/>
            <a:ext cx="450126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Direction-preserving: Mercator map projection</a:t>
            </a:r>
          </a:p>
        </p:txBody>
      </p:sp>
      <p:sp>
        <p:nvSpPr>
          <p:cNvPr id="3" name="Content Placeholder 2"/>
          <p:cNvSpPr>
            <a:spLocks noGrp="1"/>
          </p:cNvSpPr>
          <p:nvPr>
            <p:ph idx="1"/>
          </p:nvPr>
        </p:nvSpPr>
        <p:spPr/>
        <p:txBody>
          <a:bodyPr>
            <a:normAutofit/>
          </a:bodyPr>
          <a:lstStyle/>
          <a:p>
            <a:r>
              <a:rPr lang="en-US" sz="2000" dirty="0" smtClean="0"/>
              <a:t>Problem with this projection:</a:t>
            </a:r>
          </a:p>
          <a:p>
            <a:pPr lvl="1"/>
            <a:r>
              <a:rPr lang="en-US" sz="2000" dirty="0"/>
              <a:t>Area of Greenland: 2,166,086 sq km</a:t>
            </a:r>
          </a:p>
          <a:p>
            <a:pPr lvl="1"/>
            <a:r>
              <a:rPr lang="en-US" sz="2000" dirty="0"/>
              <a:t>Area of South America: 17,819,000 sq km – around 8 times larger!</a:t>
            </a:r>
          </a:p>
          <a:p>
            <a:pPr lvl="1"/>
            <a:r>
              <a:rPr lang="en-US" sz="2000" dirty="0"/>
              <a:t>This projection has often been accused of furthering tensions between North and South</a:t>
            </a:r>
          </a:p>
        </p:txBody>
      </p:sp>
      <p:pic>
        <p:nvPicPr>
          <p:cNvPr id="6" name="Picture 2"/>
          <p:cNvPicPr>
            <a:picLocks noChangeAspect="1" noChangeArrowheads="1"/>
          </p:cNvPicPr>
          <p:nvPr/>
        </p:nvPicPr>
        <p:blipFill>
          <a:blip r:embed="rId3" cstate="print"/>
          <a:srcRect/>
          <a:stretch>
            <a:fillRect/>
          </a:stretch>
        </p:blipFill>
        <p:spPr bwMode="auto">
          <a:xfrm>
            <a:off x="2514600" y="3657600"/>
            <a:ext cx="450126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Area-preserving Map: </a:t>
            </a:r>
            <a:r>
              <a:rPr lang="en-US" dirty="0"/>
              <a:t>Peters</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1295400" y="1447800"/>
            <a:ext cx="6860141"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Latitude-Longitude</a:t>
            </a:r>
          </a:p>
        </p:txBody>
      </p:sp>
      <p:pic>
        <p:nvPicPr>
          <p:cNvPr id="13314" name="Picture 2"/>
          <p:cNvPicPr>
            <a:picLocks noGrp="1" noChangeAspect="1" noChangeArrowheads="1"/>
          </p:cNvPicPr>
          <p:nvPr>
            <p:ph idx="1"/>
          </p:nvPr>
        </p:nvPicPr>
        <p:blipFill>
          <a:blip r:embed="rId3" cstate="print"/>
          <a:srcRect/>
          <a:stretch>
            <a:fillRect/>
          </a:stretch>
        </p:blipFill>
        <p:spPr bwMode="auto">
          <a:xfrm>
            <a:off x="1219200" y="1524000"/>
            <a:ext cx="7042802" cy="3651289"/>
          </a:xfrm>
          <a:prstGeom prst="rect">
            <a:avLst/>
          </a:prstGeom>
          <a:noFill/>
          <a:ln w="9525">
            <a:noFill/>
            <a:miter lim="800000"/>
            <a:headEnd/>
            <a:tailEnd/>
          </a:ln>
        </p:spPr>
      </p:pic>
      <p:sp>
        <p:nvSpPr>
          <p:cNvPr id="5" name="Rectangle 4"/>
          <p:cNvSpPr/>
          <p:nvPr/>
        </p:nvSpPr>
        <p:spPr>
          <a:xfrm>
            <a:off x="457200" y="5943600"/>
            <a:ext cx="4572000" cy="646331"/>
          </a:xfrm>
          <a:prstGeom prst="rect">
            <a:avLst/>
          </a:prstGeom>
        </p:spPr>
        <p:txBody>
          <a:bodyPr>
            <a:spAutoFit/>
          </a:bodyPr>
          <a:lstStyle/>
          <a:p>
            <a:r>
              <a:rPr lang="en-US" dirty="0"/>
              <a:t>Snyder, “Flattening the Earth”</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Sinusoidal: </a:t>
            </a:r>
            <a:r>
              <a:rPr lang="en-US" dirty="0" err="1"/>
              <a:t>Equi</a:t>
            </a:r>
            <a:r>
              <a:rPr lang="en-US" dirty="0"/>
              <a:t>-Area</a:t>
            </a:r>
          </a:p>
        </p:txBody>
      </p:sp>
      <p:pic>
        <p:nvPicPr>
          <p:cNvPr id="19458" name="Picture 2"/>
          <p:cNvPicPr>
            <a:picLocks noGrp="1" noChangeAspect="1" noChangeArrowheads="1"/>
          </p:cNvPicPr>
          <p:nvPr>
            <p:ph idx="1"/>
          </p:nvPr>
        </p:nvPicPr>
        <p:blipFill>
          <a:blip r:embed="rId3" cstate="print"/>
          <a:srcRect/>
          <a:stretch>
            <a:fillRect/>
          </a:stretch>
        </p:blipFill>
        <p:spPr bwMode="auto">
          <a:xfrm>
            <a:off x="1524000" y="1524000"/>
            <a:ext cx="6217920" cy="3177540"/>
          </a:xfrm>
          <a:prstGeom prst="rect">
            <a:avLst/>
          </a:prstGeom>
          <a:noFill/>
          <a:ln w="9525">
            <a:noFill/>
            <a:miter lim="800000"/>
            <a:headEnd/>
            <a:tailEnd/>
          </a:ln>
        </p:spPr>
      </p:pic>
      <p:sp>
        <p:nvSpPr>
          <p:cNvPr id="5" name="Rectangle 4"/>
          <p:cNvSpPr/>
          <p:nvPr/>
        </p:nvSpPr>
        <p:spPr>
          <a:xfrm>
            <a:off x="457200" y="5867400"/>
            <a:ext cx="4572000" cy="646331"/>
          </a:xfrm>
          <a:prstGeom prst="rect">
            <a:avLst/>
          </a:prstGeom>
        </p:spPr>
        <p:txBody>
          <a:bodyPr>
            <a:spAutoFit/>
          </a:bodyPr>
          <a:lstStyle/>
          <a:p>
            <a:r>
              <a:rPr lang="en-US" dirty="0"/>
              <a:t>Snyder, “Flattening the Earth”</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for the real authority…</a:t>
            </a:r>
            <a:endParaRPr lang="en-US" dirty="0"/>
          </a:p>
        </p:txBody>
      </p:sp>
      <p:pic>
        <p:nvPicPr>
          <p:cNvPr id="4" name="Snagit_PPTF25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524" y="1676400"/>
            <a:ext cx="5216953" cy="4821936"/>
          </a:xfrm>
          <a:prstGeom prst="rect">
            <a:avLst/>
          </a:prstGeom>
        </p:spPr>
      </p:pic>
      <p:sp>
        <p:nvSpPr>
          <p:cNvPr id="5" name="Content Placeholder 4"/>
          <p:cNvSpPr>
            <a:spLocks noGrp="1"/>
          </p:cNvSpPr>
          <p:nvPr>
            <p:ph idx="1"/>
          </p:nvPr>
        </p:nvSpPr>
        <p:spPr/>
        <p:txBody>
          <a:bodyPr/>
          <a:lstStyle/>
          <a:p>
            <a:r>
              <a:rPr lang="en-US" dirty="0" smtClean="0">
                <a:hlinkClick r:id="rId3"/>
              </a:rPr>
              <a:t>XKCD</a:t>
            </a:r>
            <a:endParaRPr lang="en-US" dirty="0" smtClean="0"/>
          </a:p>
          <a:p>
            <a:endParaRPr lang="en-US" dirty="0"/>
          </a:p>
        </p:txBody>
      </p:sp>
    </p:spTree>
    <p:extLst>
      <p:ext uri="{BB962C8B-B14F-4D97-AF65-F5344CB8AC3E}">
        <p14:creationId xmlns:p14="http://schemas.microsoft.com/office/powerpoint/2010/main" val="1546673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most use look like?</a:t>
            </a:r>
            <a:endParaRPr lang="en-US" dirty="0"/>
          </a:p>
        </p:txBody>
      </p:sp>
      <p:sp>
        <p:nvSpPr>
          <p:cNvPr id="3" name="Content Placeholder 2"/>
          <p:cNvSpPr>
            <a:spLocks noGrp="1"/>
          </p:cNvSpPr>
          <p:nvPr>
            <p:ph idx="1"/>
          </p:nvPr>
        </p:nvSpPr>
        <p:spPr/>
        <p:txBody>
          <a:bodyPr>
            <a:normAutofit lnSpcReduction="10000"/>
          </a:bodyPr>
          <a:lstStyle/>
          <a:p>
            <a:r>
              <a:rPr lang="en-US" dirty="0" smtClean="0"/>
              <a:t>Small scale, web based (route planning, local map (Google Maps), or sometimes larger extent (Google Earth)). </a:t>
            </a:r>
          </a:p>
          <a:p>
            <a:r>
              <a:rPr lang="en-US" dirty="0" smtClean="0"/>
              <a:t>Main issue is to provide tools and interactions that operate accurately with respect to reference scale size.  </a:t>
            </a:r>
          </a:p>
          <a:p>
            <a:pPr lvl="1"/>
            <a:r>
              <a:rPr lang="en-US" dirty="0" smtClean="0"/>
              <a:t>How far is the airport?</a:t>
            </a:r>
          </a:p>
          <a:p>
            <a:pPr lvl="1"/>
            <a:r>
              <a:rPr lang="en-US" dirty="0" smtClean="0"/>
              <a:t>What is the area of the property?</a:t>
            </a:r>
          </a:p>
          <a:p>
            <a:r>
              <a:rPr lang="en-US" dirty="0" smtClean="0"/>
              <a:t>and that data from multiple sources aligns properly.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oldest map?</a:t>
            </a:r>
            <a:br>
              <a:rPr lang="en-US" dirty="0" smtClean="0"/>
            </a:br>
            <a:endParaRPr lang="en-US" dirty="0"/>
          </a:p>
        </p:txBody>
      </p:sp>
      <p:sp>
        <p:nvSpPr>
          <p:cNvPr id="3" name="Content Placeholder 2"/>
          <p:cNvSpPr>
            <a:spLocks noGrp="1"/>
          </p:cNvSpPr>
          <p:nvPr>
            <p:ph idx="1"/>
          </p:nvPr>
        </p:nvSpPr>
        <p:spPr/>
        <p:txBody>
          <a:bodyPr/>
          <a:lstStyle/>
          <a:p>
            <a:r>
              <a:rPr lang="en-US" dirty="0" smtClean="0"/>
              <a:t>Konya </a:t>
            </a:r>
            <a:r>
              <a:rPr lang="en-US" dirty="0"/>
              <a:t>town map, Turkey, c. 6200 BC</a:t>
            </a:r>
            <a:endParaRPr lang="en-US" dirty="0" smtClean="0"/>
          </a:p>
          <a:p>
            <a:endParaRPr lang="en-US" dirty="0" smtClean="0"/>
          </a:p>
          <a:p>
            <a:pPr>
              <a:buNone/>
            </a:pPr>
            <a:endParaRPr lang="en-US" dirty="0"/>
          </a:p>
        </p:txBody>
      </p:sp>
      <p:sp>
        <p:nvSpPr>
          <p:cNvPr id="5" name="TextBox 4"/>
          <p:cNvSpPr txBox="1"/>
          <p:nvPr/>
        </p:nvSpPr>
        <p:spPr>
          <a:xfrm>
            <a:off x="3276600" y="57912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pic>
        <p:nvPicPr>
          <p:cNvPr id="1028" name="Picture 4"/>
          <p:cNvPicPr>
            <a:picLocks noChangeAspect="1" noChangeArrowheads="1"/>
          </p:cNvPicPr>
          <p:nvPr/>
        </p:nvPicPr>
        <p:blipFill>
          <a:blip r:embed="rId3" cstate="print"/>
          <a:srcRect/>
          <a:stretch>
            <a:fillRect/>
          </a:stretch>
        </p:blipFill>
        <p:spPr bwMode="auto">
          <a:xfrm>
            <a:off x="1524000" y="2514600"/>
            <a:ext cx="5286375" cy="301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big issues?</a:t>
            </a:r>
            <a:endParaRPr lang="en-US" dirty="0"/>
          </a:p>
        </p:txBody>
      </p:sp>
      <p:sp>
        <p:nvSpPr>
          <p:cNvPr id="3" name="Content Placeholder 2"/>
          <p:cNvSpPr>
            <a:spLocks noGrp="1"/>
          </p:cNvSpPr>
          <p:nvPr>
            <p:ph idx="1"/>
          </p:nvPr>
        </p:nvSpPr>
        <p:spPr/>
        <p:txBody>
          <a:bodyPr/>
          <a:lstStyle/>
          <a:p>
            <a:r>
              <a:rPr lang="en-US" dirty="0" smtClean="0"/>
              <a:t>While many folks concentrate on whole earth projections, here’s what I think are the “big” issues:</a:t>
            </a:r>
          </a:p>
          <a:p>
            <a:pPr lvl="1"/>
            <a:r>
              <a:rPr lang="en-US" dirty="0" smtClean="0"/>
              <a:t>Democratization  of access to maps and individual control of maps</a:t>
            </a:r>
          </a:p>
          <a:p>
            <a:pPr lvl="2"/>
            <a:r>
              <a:rPr lang="en-US" dirty="0" smtClean="0"/>
              <a:t>Ubiquitous GPS</a:t>
            </a:r>
          </a:p>
          <a:p>
            <a:pPr lvl="2"/>
            <a:r>
              <a:rPr lang="en-US" dirty="0" smtClean="0"/>
              <a:t>Personal maps (Google My Maps)</a:t>
            </a:r>
          </a:p>
          <a:p>
            <a:pPr lvl="2"/>
            <a:r>
              <a:rPr lang="en-US" dirty="0" smtClean="0"/>
              <a:t>Interactive Maps</a:t>
            </a:r>
          </a:p>
          <a:p>
            <a:pPr lvl="1"/>
            <a:r>
              <a:rPr lang="en-US" dirty="0" smtClean="0"/>
              <a:t>Displaying multivariate data on maps</a:t>
            </a:r>
          </a:p>
          <a:p>
            <a:pPr lvl="1"/>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Change #1: GPS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Use of GPS systems is transforming maps in that individual users have accurate spatial location information (</a:t>
            </a:r>
            <a:r>
              <a:rPr lang="en-US" dirty="0" err="1" smtClean="0"/>
              <a:t>x,y</a:t>
            </a:r>
            <a:r>
              <a:rPr lang="en-US" dirty="0" smtClean="0"/>
              <a:t> coordinates on surface of earth).  Think about </a:t>
            </a:r>
          </a:p>
          <a:p>
            <a:pPr lvl="1"/>
            <a:r>
              <a:rPr lang="en-US" dirty="0" smtClean="0"/>
              <a:t>Explorers just click button to record where they are.  Lost hikers locations are </a:t>
            </a:r>
            <a:r>
              <a:rPr lang="en-US" dirty="0" smtClean="0"/>
              <a:t>known. </a:t>
            </a:r>
            <a:endParaRPr lang="en-US" dirty="0" smtClean="0"/>
          </a:p>
          <a:p>
            <a:pPr lvl="1"/>
            <a:r>
              <a:rPr lang="en-US" dirty="0" smtClean="0"/>
              <a:t>Giving your home address as spatial coordinates</a:t>
            </a:r>
          </a:p>
          <a:p>
            <a:pPr lvl="1"/>
            <a:r>
              <a:rPr lang="en-US" dirty="0" smtClean="0"/>
              <a:t>Recording spatial information with everyday actions (pictures taken, location of </a:t>
            </a:r>
            <a:r>
              <a:rPr lang="en-US" dirty="0" smtClean="0"/>
              <a:t>person </a:t>
            </a:r>
            <a:r>
              <a:rPr lang="en-US" dirty="0" smtClean="0"/>
              <a:t>via their cellphone</a:t>
            </a:r>
            <a:r>
              <a:rPr lang="en-US" dirty="0" smtClean="0"/>
              <a:t>, location of your car, geocaching, </a:t>
            </a:r>
            <a:r>
              <a:rPr lang="en-US" dirty="0" err="1" smtClean="0"/>
              <a:t>geoURL</a:t>
            </a:r>
            <a:r>
              <a:rPr lang="en-US" dirty="0" smtClean="0"/>
              <a:t>)</a:t>
            </a:r>
          </a:p>
          <a:p>
            <a:pPr lvl="1"/>
            <a:r>
              <a:rPr lang="en-US" dirty="0" smtClean="0"/>
              <a:t>Marking property lines by </a:t>
            </a:r>
            <a:r>
              <a:rPr lang="en-US" dirty="0" smtClean="0"/>
              <a:t>absolute GPS and not </a:t>
            </a:r>
            <a:r>
              <a:rPr lang="en-US" dirty="0" smtClean="0"/>
              <a:t>landmarks </a:t>
            </a:r>
            <a:r>
              <a:rPr lang="en-US" dirty="0" smtClean="0"/>
              <a:t>or line </a:t>
            </a:r>
            <a:r>
              <a:rPr lang="en-US" dirty="0" smtClean="0"/>
              <a:t>of sight surveyors.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Change #2: Personal Maps</a:t>
            </a:r>
            <a:endParaRPr lang="en-US" dirty="0"/>
          </a:p>
        </p:txBody>
      </p:sp>
      <p:sp>
        <p:nvSpPr>
          <p:cNvPr id="3" name="Content Placeholder 2"/>
          <p:cNvSpPr>
            <a:spLocks noGrp="1"/>
          </p:cNvSpPr>
          <p:nvPr>
            <p:ph idx="1"/>
          </p:nvPr>
        </p:nvSpPr>
        <p:spPr/>
        <p:txBody>
          <a:bodyPr>
            <a:normAutofit/>
          </a:bodyPr>
          <a:lstStyle/>
          <a:p>
            <a:r>
              <a:rPr lang="en-US" dirty="0" smtClean="0"/>
              <a:t>With the advent of the web, and dynamic maps, access to public information and mobile devices that supply GPS information, everyone can now interact with maps.  They can both use, and contribute to maps.  They can do it dynamically, and interact with maps and share maps and information on maps.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Maps Examples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Route finding (</a:t>
            </a:r>
            <a:r>
              <a:rPr lang="en-US" dirty="0" smtClean="0">
                <a:hlinkClick r:id="rId3"/>
              </a:rPr>
              <a:t>Google Maps</a:t>
            </a:r>
            <a:r>
              <a:rPr lang="en-US" dirty="0" smtClean="0"/>
              <a:t>); </a:t>
            </a:r>
            <a:r>
              <a:rPr lang="en-US" sz="1900" dirty="0" err="1" smtClean="0"/>
              <a:t>sidenote</a:t>
            </a:r>
            <a:r>
              <a:rPr lang="en-US" sz="1900" dirty="0" smtClean="0"/>
              <a:t>: when was the pan/zoom interface commonly used in applications like Google Maps first published (late 1980s, comparative </a:t>
            </a:r>
            <a:r>
              <a:rPr lang="en-US" sz="1900" smtClean="0"/>
              <a:t>study in early 1990s)?   </a:t>
            </a:r>
            <a:endParaRPr lang="en-US" dirty="0" smtClean="0"/>
          </a:p>
          <a:p>
            <a:r>
              <a:rPr lang="en-US" dirty="0" err="1" smtClean="0">
                <a:hlinkClick r:id="rId4"/>
              </a:rPr>
              <a:t>MapMyRun</a:t>
            </a:r>
            <a:endParaRPr lang="en-US" dirty="0" smtClean="0"/>
          </a:p>
          <a:p>
            <a:r>
              <a:rPr lang="en-US" dirty="0" err="1" smtClean="0"/>
              <a:t>HousePrices</a:t>
            </a:r>
            <a:r>
              <a:rPr lang="en-US" dirty="0" smtClean="0"/>
              <a:t> (</a:t>
            </a:r>
            <a:r>
              <a:rPr lang="en-US" dirty="0" err="1" smtClean="0">
                <a:hlinkClick r:id="rId5"/>
              </a:rPr>
              <a:t>Zillow</a:t>
            </a:r>
            <a:r>
              <a:rPr lang="en-US" dirty="0" smtClean="0"/>
              <a:t>)</a:t>
            </a:r>
          </a:p>
          <a:p>
            <a:r>
              <a:rPr lang="en-US" dirty="0" smtClean="0"/>
              <a:t>Transit Maps</a:t>
            </a:r>
          </a:p>
          <a:p>
            <a:pPr lvl="1"/>
            <a:r>
              <a:rPr lang="en-US" dirty="0" smtClean="0">
                <a:hlinkClick r:id="rId6"/>
              </a:rPr>
              <a:t>Next Bus</a:t>
            </a:r>
            <a:r>
              <a:rPr lang="en-US" dirty="0" smtClean="0"/>
              <a:t>, Seattle’s home grown </a:t>
            </a:r>
            <a:r>
              <a:rPr lang="en-US" dirty="0" smtClean="0">
                <a:hlinkClick r:id="rId7"/>
              </a:rPr>
              <a:t>One Bus Away</a:t>
            </a:r>
            <a:r>
              <a:rPr lang="en-US" dirty="0" smtClean="0"/>
              <a:t> (note positive effect on consumers)</a:t>
            </a:r>
          </a:p>
          <a:p>
            <a:pPr lvl="1"/>
            <a:r>
              <a:rPr lang="en-US" dirty="0" smtClean="0"/>
              <a:t>Google’s format (</a:t>
            </a:r>
            <a:r>
              <a:rPr lang="en-US" dirty="0" smtClean="0">
                <a:hlinkClick r:id="rId8"/>
              </a:rPr>
              <a:t>GTFS</a:t>
            </a:r>
            <a:r>
              <a:rPr lang="en-US" dirty="0" smtClean="0"/>
              <a:t>) has enabled many such projects (transforming the industry)</a:t>
            </a:r>
          </a:p>
          <a:p>
            <a:r>
              <a:rPr lang="en-US" dirty="0" smtClean="0"/>
              <a:t>Shopping, restaurants (Yelp)</a:t>
            </a:r>
          </a:p>
          <a:p>
            <a:r>
              <a:rPr lang="en-US" dirty="0" smtClean="0"/>
              <a:t>You suggest!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Maps</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Music Box </a:t>
            </a:r>
            <a:r>
              <a:rPr lang="en-US" dirty="0" smtClean="0"/>
              <a:t>(</a:t>
            </a:r>
            <a:r>
              <a:rPr lang="en-US" dirty="0" smtClean="0">
                <a:hlinkClick r:id="rId3"/>
              </a:rPr>
              <a:t>video</a:t>
            </a:r>
            <a:r>
              <a:rPr lang="en-US" dirty="0" smtClean="0"/>
              <a:t>, </a:t>
            </a:r>
            <a:r>
              <a:rPr lang="en-US" dirty="0" smtClean="0">
                <a:hlinkClick r:id="rId4"/>
              </a:rPr>
              <a:t>URL</a:t>
            </a:r>
            <a:r>
              <a:rPr lang="en-US" dirty="0" smtClean="0"/>
              <a:t>), visualization with faceted browsing, multiple selection techniques</a:t>
            </a:r>
          </a:p>
          <a:p>
            <a:r>
              <a:rPr lang="en-US" b="1" dirty="0" smtClean="0"/>
              <a:t>Snake Oil </a:t>
            </a:r>
            <a:r>
              <a:rPr lang="en-US" dirty="0" smtClean="0"/>
              <a:t>(</a:t>
            </a:r>
            <a:r>
              <a:rPr lang="en-US" dirty="0" smtClean="0">
                <a:hlinkClick r:id="rId5"/>
              </a:rPr>
              <a:t>URL</a:t>
            </a:r>
            <a:r>
              <a:rPr lang="en-US" dirty="0" smtClean="0"/>
              <a:t>), map as  an informative layout of categorical/nominal items, with rollover for detail.</a:t>
            </a:r>
          </a:p>
          <a:p>
            <a:r>
              <a:rPr lang="en-US" b="1" dirty="0" smtClean="0"/>
              <a:t>Newcomers to New York </a:t>
            </a:r>
            <a:r>
              <a:rPr lang="en-US" dirty="0" smtClean="0"/>
              <a:t>(</a:t>
            </a:r>
            <a:r>
              <a:rPr lang="en-US" dirty="0" smtClean="0">
                <a:hlinkClick r:id="rId6"/>
              </a:rPr>
              <a:t>URL</a:t>
            </a:r>
            <a:r>
              <a:rPr lang="en-US" dirty="0" smtClean="0"/>
              <a:t>), standard spatial map but including time, and telling story about people living in neighborhoods, supports indexing searching</a:t>
            </a:r>
          </a:p>
          <a:p>
            <a:r>
              <a:rPr lang="en-US" b="1" dirty="0" smtClean="0"/>
              <a:t>American Museum of Natural History </a:t>
            </a:r>
            <a:r>
              <a:rPr lang="en-US" dirty="0" smtClean="0"/>
              <a:t>map (</a:t>
            </a:r>
            <a:r>
              <a:rPr lang="en-US" dirty="0" smtClean="0">
                <a:hlinkClick r:id="rId7"/>
              </a:rPr>
              <a:t>URL</a:t>
            </a:r>
            <a:r>
              <a:rPr lang="en-US" dirty="0" smtClean="0"/>
              <a:t>), good HCI interface for visualizing exploring/understanding layout of museum with multiple floors. </a:t>
            </a:r>
          </a:p>
          <a:p>
            <a:r>
              <a:rPr lang="en-US" b="1" dirty="0" err="1" smtClean="0"/>
              <a:t>Spotfire</a:t>
            </a:r>
            <a:r>
              <a:rPr lang="en-US" dirty="0" smtClean="0"/>
              <a:t> (</a:t>
            </a:r>
            <a:r>
              <a:rPr lang="en-US" dirty="0" smtClean="0">
                <a:hlinkClick r:id="rId8"/>
              </a:rPr>
              <a:t>URL</a:t>
            </a:r>
            <a:r>
              <a:rPr lang="en-US" dirty="0" smtClean="0"/>
              <a:t>): </a:t>
            </a:r>
            <a:r>
              <a:rPr lang="en-US" b="1" dirty="0" smtClean="0"/>
              <a:t>Airline Incident Analysis, Fantasy Football </a:t>
            </a:r>
            <a:r>
              <a:rPr lang="en-US" dirty="0" smtClean="0"/>
              <a:t>show multiple panes, trellis style, with linked updates.</a:t>
            </a:r>
          </a:p>
          <a:p>
            <a:endParaRPr lang="en-US" dirty="0" smtClean="0"/>
          </a:p>
          <a:p>
            <a:pPr>
              <a:buNone/>
            </a:pPr>
            <a:r>
              <a:rPr lang="en-US" dirty="0" smtClean="0"/>
              <a:t>As we go through these examples, identify the visualization techniques (combined with HCI techniques) used to effectively (or ineffectively) to present the data.</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Multivariable Maps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Basics</a:t>
            </a:r>
            <a:endParaRPr lang="en-US" dirty="0"/>
          </a:p>
        </p:txBody>
      </p:sp>
      <p:sp>
        <p:nvSpPr>
          <p:cNvPr id="3" name="Content Placeholder 2"/>
          <p:cNvSpPr>
            <a:spLocks noGrp="1"/>
          </p:cNvSpPr>
          <p:nvPr>
            <p:ph idx="1"/>
          </p:nvPr>
        </p:nvSpPr>
        <p:spPr/>
        <p:txBody>
          <a:bodyPr/>
          <a:lstStyle/>
          <a:p>
            <a:r>
              <a:rPr lang="en-US" dirty="0" err="1" smtClean="0"/>
              <a:t>Datatypes</a:t>
            </a:r>
            <a:endParaRPr lang="en-US" dirty="0" smtClean="0"/>
          </a:p>
          <a:p>
            <a:pPr lvl="1"/>
            <a:r>
              <a:rPr lang="en-US" dirty="0" smtClean="0"/>
              <a:t>Raster</a:t>
            </a:r>
          </a:p>
          <a:p>
            <a:pPr lvl="1"/>
            <a:r>
              <a:rPr lang="en-US" dirty="0" smtClean="0"/>
              <a:t>Vector</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Data Models - Raster</a:t>
            </a:r>
          </a:p>
        </p:txBody>
      </p:sp>
      <p:sp>
        <p:nvSpPr>
          <p:cNvPr id="3" name="Content Placeholder 2"/>
          <p:cNvSpPr>
            <a:spLocks noGrp="1"/>
          </p:cNvSpPr>
          <p:nvPr>
            <p:ph idx="1"/>
          </p:nvPr>
        </p:nvSpPr>
        <p:spPr/>
        <p:txBody>
          <a:bodyPr>
            <a:normAutofit/>
          </a:bodyPr>
          <a:lstStyle/>
          <a:p>
            <a:r>
              <a:rPr lang="en-US" dirty="0" smtClean="0"/>
              <a:t>Models </a:t>
            </a:r>
            <a:r>
              <a:rPr lang="en-US" dirty="0"/>
              <a:t>spatial areas by recording the </a:t>
            </a:r>
            <a:r>
              <a:rPr lang="en-US" dirty="0" err="1" smtClean="0"/>
              <a:t>locational</a:t>
            </a:r>
            <a:r>
              <a:rPr lang="en-US" dirty="0" smtClean="0"/>
              <a:t> extent of </a:t>
            </a:r>
            <a:r>
              <a:rPr lang="en-US" dirty="0"/>
              <a:t>a variable</a:t>
            </a:r>
          </a:p>
          <a:p>
            <a:r>
              <a:rPr lang="en-US" dirty="0" smtClean="0"/>
              <a:t>Uniformly </a:t>
            </a:r>
            <a:r>
              <a:rPr lang="en-US" dirty="0"/>
              <a:t>spaced grid of discrete cells (pixels)</a:t>
            </a:r>
          </a:p>
          <a:p>
            <a:r>
              <a:rPr lang="en-US" dirty="0" smtClean="0"/>
              <a:t>Simple </a:t>
            </a:r>
            <a:r>
              <a:rPr lang="en-US" dirty="0"/>
              <a:t>model, simple storage, 1-1 mapping </a:t>
            </a:r>
            <a:r>
              <a:rPr lang="en-US" dirty="0" smtClean="0"/>
              <a:t>with display </a:t>
            </a:r>
            <a:r>
              <a:rPr lang="en-US" dirty="0"/>
              <a:t>devices</a:t>
            </a:r>
          </a:p>
          <a:p>
            <a:r>
              <a:rPr lang="en-US" dirty="0" smtClean="0"/>
              <a:t>Examples</a:t>
            </a:r>
            <a:r>
              <a:rPr lang="en-US" dirty="0"/>
              <a:t>: digital photography, passive and </a:t>
            </a:r>
            <a:r>
              <a:rPr lang="en-US" dirty="0" smtClean="0"/>
              <a:t>active remote </a:t>
            </a:r>
            <a:r>
              <a:rPr lang="en-US" dirty="0"/>
              <a:t>sensors (</a:t>
            </a:r>
            <a:r>
              <a:rPr lang="en-US" dirty="0" err="1"/>
              <a:t>Landsat</a:t>
            </a:r>
            <a:r>
              <a:rPr lang="en-US" dirty="0"/>
              <a:t>, </a:t>
            </a:r>
            <a:r>
              <a:rPr lang="en-US" dirty="0" err="1"/>
              <a:t>Radarsat</a:t>
            </a:r>
            <a:r>
              <a:rPr lang="en-US" dirty="0"/>
              <a:t>)</a:t>
            </a:r>
          </a:p>
          <a:p>
            <a:r>
              <a:rPr lang="en-US" dirty="0" err="1" smtClean="0"/>
              <a:t>Terraserver</a:t>
            </a:r>
            <a:r>
              <a:rPr lang="en-US" dirty="0" smtClean="0"/>
              <a:t> </a:t>
            </a:r>
            <a:r>
              <a:rPr lang="en-US" dirty="0"/>
              <a:t>example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Data Models</a:t>
            </a:r>
          </a:p>
        </p:txBody>
      </p:sp>
      <p:sp>
        <p:nvSpPr>
          <p:cNvPr id="3" name="Content Placeholder 2"/>
          <p:cNvSpPr>
            <a:spLocks noGrp="1"/>
          </p:cNvSpPr>
          <p:nvPr>
            <p:ph idx="1"/>
          </p:nvPr>
        </p:nvSpPr>
        <p:spPr/>
        <p:txBody>
          <a:bodyPr>
            <a:normAutofit fontScale="92500" lnSpcReduction="10000"/>
          </a:bodyPr>
          <a:lstStyle/>
          <a:p>
            <a:r>
              <a:rPr lang="en-US" dirty="0" smtClean="0"/>
              <a:t>Based </a:t>
            </a:r>
            <a:r>
              <a:rPr lang="en-US" dirty="0"/>
              <a:t>on the objects that populate a </a:t>
            </a:r>
            <a:r>
              <a:rPr lang="en-US" dirty="0" smtClean="0"/>
              <a:t>space</a:t>
            </a:r>
          </a:p>
          <a:p>
            <a:r>
              <a:rPr lang="en-US" dirty="0" smtClean="0"/>
              <a:t>Typically </a:t>
            </a:r>
            <a:r>
              <a:rPr lang="en-US" dirty="0"/>
              <a:t>broken into four categories</a:t>
            </a:r>
          </a:p>
          <a:p>
            <a:pPr lvl="2"/>
            <a:r>
              <a:rPr lang="en-US" dirty="0"/>
              <a:t>P</a:t>
            </a:r>
            <a:r>
              <a:rPr lang="en-US" dirty="0" smtClean="0"/>
              <a:t>oints </a:t>
            </a:r>
            <a:r>
              <a:rPr lang="en-US" dirty="0"/>
              <a:t>– a city on a small-scale map</a:t>
            </a:r>
          </a:p>
          <a:p>
            <a:pPr lvl="2"/>
            <a:r>
              <a:rPr lang="en-US" dirty="0" smtClean="0"/>
              <a:t>Lines </a:t>
            </a:r>
            <a:r>
              <a:rPr lang="en-US" dirty="0"/>
              <a:t>- a hiking trail</a:t>
            </a:r>
          </a:p>
          <a:p>
            <a:pPr lvl="2"/>
            <a:r>
              <a:rPr lang="en-US" dirty="0" smtClean="0"/>
              <a:t>Areas </a:t>
            </a:r>
            <a:r>
              <a:rPr lang="en-US" dirty="0"/>
              <a:t>- a wildlife area</a:t>
            </a:r>
          </a:p>
          <a:p>
            <a:pPr lvl="2"/>
            <a:r>
              <a:rPr lang="en-US" dirty="0" smtClean="0"/>
              <a:t>Volumes </a:t>
            </a:r>
            <a:r>
              <a:rPr lang="en-US" dirty="0"/>
              <a:t>– 3d </a:t>
            </a:r>
            <a:r>
              <a:rPr lang="en-US" dirty="0" err="1"/>
              <a:t>modelling</a:t>
            </a:r>
            <a:r>
              <a:rPr lang="en-US" dirty="0"/>
              <a:t> (</a:t>
            </a:r>
            <a:r>
              <a:rPr lang="en-US" dirty="0" err="1"/>
              <a:t>TINs</a:t>
            </a:r>
            <a:r>
              <a:rPr lang="en-US" dirty="0"/>
              <a:t>)</a:t>
            </a:r>
          </a:p>
          <a:p>
            <a:r>
              <a:rPr lang="en-US" dirty="0" smtClean="0"/>
              <a:t>Spatial </a:t>
            </a:r>
            <a:r>
              <a:rPr lang="en-US" dirty="0"/>
              <a:t>objects have topological relationships</a:t>
            </a:r>
          </a:p>
          <a:p>
            <a:pPr lvl="1"/>
            <a:r>
              <a:rPr lang="en-US" dirty="0" smtClean="0"/>
              <a:t>Near</a:t>
            </a:r>
            <a:r>
              <a:rPr lang="en-US" dirty="0"/>
              <a:t>, beside, inside, </a:t>
            </a:r>
            <a:r>
              <a:rPr lang="en-US" dirty="0" smtClean="0"/>
              <a:t>intersection, bounds</a:t>
            </a:r>
            <a:r>
              <a:rPr lang="en-US" dirty="0"/>
              <a:t>…</a:t>
            </a:r>
          </a:p>
          <a:p>
            <a:r>
              <a:rPr lang="en-US" dirty="0" smtClean="0"/>
              <a:t>We </a:t>
            </a:r>
            <a:r>
              <a:rPr lang="en-US" dirty="0"/>
              <a:t>can also operate at a higher level of abstraction:</a:t>
            </a:r>
          </a:p>
          <a:p>
            <a:pPr lvl="1"/>
            <a:r>
              <a:rPr lang="en-US" dirty="0" smtClean="0"/>
              <a:t>Composition, etc.</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Information Systems</a:t>
            </a:r>
          </a:p>
        </p:txBody>
      </p:sp>
      <p:sp>
        <p:nvSpPr>
          <p:cNvPr id="3" name="Content Placeholder 2"/>
          <p:cNvSpPr>
            <a:spLocks noGrp="1"/>
          </p:cNvSpPr>
          <p:nvPr>
            <p:ph idx="1"/>
          </p:nvPr>
        </p:nvSpPr>
        <p:spPr/>
        <p:txBody>
          <a:bodyPr>
            <a:normAutofit lnSpcReduction="10000"/>
          </a:bodyPr>
          <a:lstStyle/>
          <a:p>
            <a:r>
              <a:rPr lang="en-US" dirty="0"/>
              <a:t>A computer-based approach to managing </a:t>
            </a:r>
            <a:r>
              <a:rPr lang="en-US" dirty="0" smtClean="0"/>
              <a:t>digital spatial </a:t>
            </a:r>
            <a:r>
              <a:rPr lang="en-US" dirty="0"/>
              <a:t>data (layering)</a:t>
            </a:r>
          </a:p>
          <a:p>
            <a:r>
              <a:rPr lang="en-US" dirty="0" smtClean="0"/>
              <a:t>Most </a:t>
            </a:r>
            <a:r>
              <a:rPr lang="en-US" dirty="0"/>
              <a:t>powerful programs combine vector </a:t>
            </a:r>
            <a:r>
              <a:rPr lang="en-US" dirty="0" smtClean="0"/>
              <a:t>and raster tools</a:t>
            </a:r>
            <a:endParaRPr lang="en-US" dirty="0"/>
          </a:p>
          <a:p>
            <a:r>
              <a:rPr lang="en-US" dirty="0" smtClean="0"/>
              <a:t>Using </a:t>
            </a:r>
            <a:r>
              <a:rPr lang="en-US" dirty="0"/>
              <a:t>topology, the GIS can be used for </a:t>
            </a:r>
            <a:r>
              <a:rPr lang="en-US" dirty="0" smtClean="0"/>
              <a:t>spatial query </a:t>
            </a:r>
            <a:r>
              <a:rPr lang="en-US" dirty="0"/>
              <a:t>and inference</a:t>
            </a:r>
          </a:p>
          <a:p>
            <a:pPr lvl="1"/>
            <a:r>
              <a:rPr lang="en-US" dirty="0" smtClean="0"/>
              <a:t>Show </a:t>
            </a:r>
            <a:r>
              <a:rPr lang="en-US" dirty="0"/>
              <a:t>me what features are </a:t>
            </a:r>
            <a:r>
              <a:rPr lang="en-US" dirty="0" smtClean="0"/>
              <a:t>within 50 meters of object of interest.</a:t>
            </a:r>
            <a:endParaRPr lang="en-US" dirty="0"/>
          </a:p>
          <a:p>
            <a:pPr lvl="1"/>
            <a:r>
              <a:rPr lang="en-US" dirty="0" smtClean="0"/>
              <a:t>In </a:t>
            </a:r>
            <a:r>
              <a:rPr lang="en-US" dirty="0"/>
              <a:t>what census tracts &gt; 100 sq km is the median </a:t>
            </a:r>
            <a:r>
              <a:rPr lang="en-US" dirty="0" smtClean="0"/>
              <a:t>age less </a:t>
            </a:r>
            <a:r>
              <a:rPr lang="en-US" dirty="0"/>
              <a:t>than 40</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World Map</a:t>
            </a:r>
          </a:p>
        </p:txBody>
      </p:sp>
      <p:sp>
        <p:nvSpPr>
          <p:cNvPr id="3" name="Content Placeholder 2"/>
          <p:cNvSpPr>
            <a:spLocks noGrp="1"/>
          </p:cNvSpPr>
          <p:nvPr>
            <p:ph idx="1"/>
          </p:nvPr>
        </p:nvSpPr>
        <p:spPr/>
        <p:txBody>
          <a:bodyPr/>
          <a:lstStyle/>
          <a:p>
            <a:r>
              <a:rPr lang="en-US" dirty="0"/>
              <a:t>Anaximander of Miletus, Turkey, c. 550 BC</a:t>
            </a:r>
          </a:p>
        </p:txBody>
      </p:sp>
      <p:pic>
        <p:nvPicPr>
          <p:cNvPr id="2052" name="Picture 4"/>
          <p:cNvPicPr>
            <a:picLocks noChangeAspect="1" noChangeArrowheads="1"/>
          </p:cNvPicPr>
          <p:nvPr/>
        </p:nvPicPr>
        <p:blipFill>
          <a:blip r:embed="rId3" cstate="print"/>
          <a:srcRect/>
          <a:stretch>
            <a:fillRect/>
          </a:stretch>
        </p:blipFill>
        <p:spPr bwMode="auto">
          <a:xfrm>
            <a:off x="2971800" y="2209800"/>
            <a:ext cx="3095625" cy="3105150"/>
          </a:xfrm>
          <a:prstGeom prst="rect">
            <a:avLst/>
          </a:prstGeom>
          <a:noFill/>
          <a:ln w="9525">
            <a:noFill/>
            <a:miter lim="800000"/>
            <a:headEnd/>
            <a:tailEnd/>
          </a:ln>
        </p:spPr>
      </p:pic>
      <p:sp>
        <p:nvSpPr>
          <p:cNvPr id="7" name="TextBox 6"/>
          <p:cNvSpPr txBox="1"/>
          <p:nvPr/>
        </p:nvSpPr>
        <p:spPr>
          <a:xfrm>
            <a:off x="3276600" y="55626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Links </a:t>
            </a:r>
            <a:r>
              <a:rPr lang="en-US" dirty="0"/>
              <a:t>and References</a:t>
            </a:r>
          </a:p>
        </p:txBody>
      </p:sp>
      <p:sp>
        <p:nvSpPr>
          <p:cNvPr id="3" name="Content Placeholder 2"/>
          <p:cNvSpPr>
            <a:spLocks noGrp="1"/>
          </p:cNvSpPr>
          <p:nvPr>
            <p:ph idx="1"/>
          </p:nvPr>
        </p:nvSpPr>
        <p:spPr/>
        <p:txBody>
          <a:bodyPr>
            <a:normAutofit/>
          </a:bodyPr>
          <a:lstStyle/>
          <a:p>
            <a:r>
              <a:rPr lang="en-US" dirty="0" smtClean="0">
                <a:hlinkClick r:id="rId3"/>
              </a:rPr>
              <a:t>Grass </a:t>
            </a:r>
            <a:endParaRPr lang="en-US" dirty="0"/>
          </a:p>
          <a:p>
            <a:r>
              <a:rPr lang="en-US" dirty="0" smtClean="0"/>
              <a:t>GeoVRML.org</a:t>
            </a:r>
            <a:endParaRPr lang="en-US" dirty="0"/>
          </a:p>
          <a:p>
            <a:r>
              <a:rPr lang="en-US" dirty="0" err="1" smtClean="0">
                <a:hlinkClick r:id="rId4"/>
              </a:rPr>
              <a:t>Terraserver</a:t>
            </a:r>
            <a:r>
              <a:rPr lang="en-US" dirty="0" smtClean="0">
                <a:hlinkClick r:id="rId4"/>
              </a:rPr>
              <a:t> </a:t>
            </a:r>
            <a:r>
              <a:rPr lang="en-US" dirty="0" smtClean="0"/>
              <a:t> (</a:t>
            </a:r>
            <a:r>
              <a:rPr lang="en-US" dirty="0" err="1" smtClean="0"/>
              <a:t>noww</a:t>
            </a:r>
            <a:r>
              <a:rPr lang="en-US" dirty="0" smtClean="0"/>
              <a:t> MSR Maps)</a:t>
            </a:r>
          </a:p>
          <a:p>
            <a:r>
              <a:rPr lang="en-US" dirty="0" smtClean="0"/>
              <a:t>GeoURL.org</a:t>
            </a:r>
          </a:p>
          <a:p>
            <a:r>
              <a:rPr lang="en-US" dirty="0" err="1" smtClean="0">
                <a:hlinkClick r:id="rId5"/>
              </a:rPr>
              <a:t>ArcView</a:t>
            </a:r>
            <a:r>
              <a:rPr lang="en-US" dirty="0" smtClean="0"/>
              <a:t> (</a:t>
            </a:r>
            <a:r>
              <a:rPr lang="en-US" dirty="0" err="1" smtClean="0"/>
              <a:t>ArcInfo</a:t>
            </a:r>
            <a:r>
              <a:rPr lang="en-US" dirty="0" smtClean="0"/>
              <a:t>/</a:t>
            </a:r>
            <a:r>
              <a:rPr lang="en-US" dirty="0" err="1" smtClean="0"/>
              <a:t>ArcExplorer</a:t>
            </a:r>
            <a:r>
              <a:rPr lang="en-US" dirty="0" smtClean="0"/>
              <a:t>)</a:t>
            </a:r>
          </a:p>
          <a:p>
            <a:r>
              <a:rPr lang="en-US" dirty="0" err="1" smtClean="0">
                <a:hlinkClick r:id="rId6"/>
              </a:rPr>
              <a:t>wikipedia</a:t>
            </a:r>
            <a:r>
              <a:rPr lang="en-US" dirty="0" smtClean="0">
                <a:hlinkClick r:id="rId6"/>
              </a:rPr>
              <a:t> list</a:t>
            </a:r>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09728" indent="0"/>
            <a:r>
              <a:rPr lang="en-US" dirty="0" err="1"/>
              <a:t>Geodata</a:t>
            </a:r>
            <a:r>
              <a:rPr lang="en-US" dirty="0"/>
              <a:t> from GPS</a:t>
            </a:r>
          </a:p>
        </p:txBody>
      </p:sp>
      <p:sp>
        <p:nvSpPr>
          <p:cNvPr id="3" name="Content Placeholder 2"/>
          <p:cNvSpPr>
            <a:spLocks noGrp="1"/>
          </p:cNvSpPr>
          <p:nvPr>
            <p:ph idx="1"/>
          </p:nvPr>
        </p:nvSpPr>
        <p:spPr/>
        <p:txBody>
          <a:bodyPr/>
          <a:lstStyle/>
          <a:p>
            <a:r>
              <a:rPr lang="en-US" dirty="0" smtClean="0"/>
              <a:t>http</a:t>
            </a:r>
            <a:r>
              <a:rPr lang="en-US" dirty="0"/>
              <a:t>://openstreetmap.org/</a:t>
            </a:r>
          </a:p>
          <a:p>
            <a:r>
              <a:rPr lang="en-US" dirty="0" smtClean="0"/>
              <a:t>http</a:t>
            </a:r>
            <a:r>
              <a:rPr lang="en-US" dirty="0"/>
              <a:t>://www.geograph.org.uk</a:t>
            </a:r>
            <a:r>
              <a:rPr lang="en-US" dirty="0" smtClean="0"/>
              <a:t>/</a:t>
            </a:r>
            <a:endParaRPr lang="en-US" dirty="0"/>
          </a:p>
        </p:txBody>
      </p:sp>
    </p:spTree>
    <p:extLst>
      <p:ext uri="{BB962C8B-B14F-4D97-AF65-F5344CB8AC3E}">
        <p14:creationId xmlns:p14="http://schemas.microsoft.com/office/powerpoint/2010/main" val="955503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Information Visualization</a:t>
            </a:r>
          </a:p>
        </p:txBody>
      </p:sp>
      <p:sp>
        <p:nvSpPr>
          <p:cNvPr id="3" name="Content Placeholder 2"/>
          <p:cNvSpPr>
            <a:spLocks noGrp="1"/>
          </p:cNvSpPr>
          <p:nvPr>
            <p:ph idx="1"/>
          </p:nvPr>
        </p:nvSpPr>
        <p:spPr/>
        <p:txBody>
          <a:bodyPr>
            <a:normAutofit fontScale="85000" lnSpcReduction="20000"/>
          </a:bodyPr>
          <a:lstStyle/>
          <a:p>
            <a:r>
              <a:rPr lang="en-US" dirty="0"/>
              <a:t>Information visualization is well suited to spatial data</a:t>
            </a:r>
          </a:p>
          <a:p>
            <a:pPr lvl="1"/>
            <a:r>
              <a:rPr lang="en-US" dirty="0" smtClean="0"/>
              <a:t>Large </a:t>
            </a:r>
            <a:r>
              <a:rPr lang="en-US" dirty="0"/>
              <a:t>volumes of data</a:t>
            </a:r>
          </a:p>
          <a:p>
            <a:pPr lvl="1"/>
            <a:r>
              <a:rPr lang="en-US" dirty="0" smtClean="0"/>
              <a:t>Novice </a:t>
            </a:r>
            <a:r>
              <a:rPr lang="en-US" dirty="0"/>
              <a:t>users </a:t>
            </a:r>
            <a:r>
              <a:rPr lang="en-US" dirty="0" smtClean="0"/>
              <a:t>can receive clear </a:t>
            </a:r>
            <a:r>
              <a:rPr lang="en-US" dirty="0"/>
              <a:t>explanations</a:t>
            </a:r>
          </a:p>
          <a:p>
            <a:pPr lvl="1"/>
            <a:r>
              <a:rPr lang="en-US" dirty="0" smtClean="0"/>
              <a:t>Expert </a:t>
            </a:r>
            <a:r>
              <a:rPr lang="en-US" dirty="0"/>
              <a:t>users </a:t>
            </a:r>
            <a:r>
              <a:rPr lang="en-US" dirty="0" smtClean="0"/>
              <a:t>can access high level of detail </a:t>
            </a:r>
            <a:r>
              <a:rPr lang="en-US" dirty="0"/>
              <a:t>(e.g. Napoleon’s march</a:t>
            </a:r>
            <a:r>
              <a:rPr lang="en-US" dirty="0" smtClean="0"/>
              <a:t>), and especially if interactive</a:t>
            </a:r>
            <a:endParaRPr lang="en-US" dirty="0"/>
          </a:p>
          <a:p>
            <a:r>
              <a:rPr lang="en-US" dirty="0" smtClean="0"/>
              <a:t>Map </a:t>
            </a:r>
            <a:r>
              <a:rPr lang="en-US" dirty="0"/>
              <a:t>design process</a:t>
            </a:r>
          </a:p>
          <a:p>
            <a:pPr lvl="1"/>
            <a:r>
              <a:rPr lang="en-US" dirty="0"/>
              <a:t>1 – visualize different solutions</a:t>
            </a:r>
          </a:p>
          <a:p>
            <a:pPr lvl="1"/>
            <a:r>
              <a:rPr lang="en-US" dirty="0"/>
              <a:t>2 – specific plan: classes, symbols, etc.</a:t>
            </a:r>
          </a:p>
          <a:p>
            <a:pPr lvl="1"/>
            <a:r>
              <a:rPr lang="fr-FR" dirty="0"/>
              <a:t>3 – </a:t>
            </a:r>
            <a:r>
              <a:rPr lang="fr-FR" dirty="0" err="1"/>
              <a:t>implement</a:t>
            </a:r>
            <a:r>
              <a:rPr lang="fr-FR" dirty="0"/>
              <a:t> </a:t>
            </a:r>
            <a:r>
              <a:rPr lang="fr-FR" dirty="0" err="1"/>
              <a:t>details</a:t>
            </a:r>
            <a:r>
              <a:rPr lang="fr-FR" dirty="0"/>
              <a:t> on </a:t>
            </a:r>
            <a:r>
              <a:rPr lang="fr-FR" dirty="0" err="1"/>
              <a:t>map</a:t>
            </a:r>
            <a:r>
              <a:rPr lang="fr-FR" dirty="0"/>
              <a:t> construction</a:t>
            </a:r>
          </a:p>
          <a:p>
            <a:r>
              <a:rPr lang="en-US" dirty="0" smtClean="0"/>
              <a:t>Emphasis </a:t>
            </a:r>
            <a:r>
              <a:rPr lang="en-US" dirty="0"/>
              <a:t>for symbols</a:t>
            </a:r>
          </a:p>
          <a:p>
            <a:pPr lvl="1"/>
            <a:r>
              <a:rPr lang="en-US" dirty="0" smtClean="0"/>
              <a:t>Point</a:t>
            </a:r>
            <a:r>
              <a:rPr lang="en-US" dirty="0"/>
              <a:t>, line, area, volume emphasis</a:t>
            </a:r>
          </a:p>
          <a:p>
            <a:pPr lvl="1"/>
            <a:r>
              <a:rPr lang="en-US" dirty="0" smtClean="0"/>
              <a:t>Is </a:t>
            </a:r>
            <a:r>
              <a:rPr lang="en-US" dirty="0"/>
              <a:t>3D a viable visualization metaphor? Why or why not?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Cartographic Design Principles</a:t>
            </a:r>
          </a:p>
        </p:txBody>
      </p:sp>
      <p:sp>
        <p:nvSpPr>
          <p:cNvPr id="3" name="Content Placeholder 2"/>
          <p:cNvSpPr>
            <a:spLocks noGrp="1"/>
          </p:cNvSpPr>
          <p:nvPr>
            <p:ph idx="1"/>
          </p:nvPr>
        </p:nvSpPr>
        <p:spPr/>
        <p:txBody>
          <a:bodyPr>
            <a:normAutofit fontScale="92500" lnSpcReduction="10000"/>
          </a:bodyPr>
          <a:lstStyle/>
          <a:p>
            <a:r>
              <a:rPr lang="en-US" dirty="0"/>
              <a:t>Enhance legibility</a:t>
            </a:r>
          </a:p>
          <a:p>
            <a:pPr lvl="1"/>
            <a:r>
              <a:rPr lang="en-US" dirty="0" smtClean="0"/>
              <a:t>Clear </a:t>
            </a:r>
            <a:r>
              <a:rPr lang="en-US" dirty="0"/>
              <a:t>and accurate text and graphics</a:t>
            </a:r>
          </a:p>
          <a:p>
            <a:pPr lvl="1"/>
            <a:r>
              <a:rPr lang="en-US" dirty="0" smtClean="0"/>
              <a:t>Leverage </a:t>
            </a:r>
            <a:r>
              <a:rPr lang="en-US" dirty="0"/>
              <a:t>familiarity</a:t>
            </a:r>
          </a:p>
          <a:p>
            <a:r>
              <a:rPr lang="en-US" dirty="0" smtClean="0"/>
              <a:t>Ensure </a:t>
            </a:r>
            <a:r>
              <a:rPr lang="en-US" dirty="0"/>
              <a:t>visual contrast</a:t>
            </a:r>
          </a:p>
          <a:p>
            <a:pPr lvl="1"/>
            <a:r>
              <a:rPr lang="en-US" dirty="0" smtClean="0"/>
              <a:t>Symbols </a:t>
            </a:r>
            <a:r>
              <a:rPr lang="en-US" dirty="0"/>
              <a:t>need to be distinguishable</a:t>
            </a:r>
          </a:p>
          <a:p>
            <a:r>
              <a:rPr lang="en-US" dirty="0" smtClean="0"/>
              <a:t>Maintain </a:t>
            </a:r>
            <a:r>
              <a:rPr lang="en-US" dirty="0"/>
              <a:t>figure-ground organization</a:t>
            </a:r>
          </a:p>
          <a:p>
            <a:pPr lvl="1"/>
            <a:r>
              <a:rPr lang="en-US" dirty="0" smtClean="0"/>
              <a:t>Differentiation</a:t>
            </a:r>
            <a:endParaRPr lang="en-US" dirty="0"/>
          </a:p>
          <a:p>
            <a:pPr lvl="1"/>
            <a:r>
              <a:rPr lang="en-US" dirty="0" smtClean="0"/>
              <a:t>Gestalt </a:t>
            </a:r>
            <a:r>
              <a:rPr lang="en-US" dirty="0"/>
              <a:t>principles</a:t>
            </a:r>
          </a:p>
          <a:p>
            <a:r>
              <a:rPr lang="en-US" dirty="0" smtClean="0"/>
              <a:t>Use </a:t>
            </a:r>
            <a:r>
              <a:rPr lang="en-US" dirty="0"/>
              <a:t>hierarchical organization</a:t>
            </a:r>
          </a:p>
          <a:p>
            <a:pPr lvl="1"/>
            <a:r>
              <a:rPr lang="en-US" dirty="0" smtClean="0"/>
              <a:t>Good </a:t>
            </a:r>
            <a:r>
              <a:rPr lang="en-US" dirty="0"/>
              <a:t>graphic structure essential</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Cartographic abstraction</a:t>
            </a:r>
          </a:p>
        </p:txBody>
      </p:sp>
      <p:sp>
        <p:nvSpPr>
          <p:cNvPr id="3" name="Content Placeholder 2"/>
          <p:cNvSpPr>
            <a:spLocks noGrp="1"/>
          </p:cNvSpPr>
          <p:nvPr>
            <p:ph idx="1"/>
          </p:nvPr>
        </p:nvSpPr>
        <p:spPr>
          <a:xfrm>
            <a:off x="457200" y="1676400"/>
            <a:ext cx="8305800" cy="4800600"/>
          </a:xfrm>
        </p:spPr>
        <p:txBody>
          <a:bodyPr>
            <a:normAutofit/>
          </a:bodyPr>
          <a:lstStyle/>
          <a:p>
            <a:r>
              <a:rPr lang="en-US" dirty="0" smtClean="0"/>
              <a:t>Generalization </a:t>
            </a:r>
            <a:r>
              <a:rPr lang="en-US" dirty="0"/>
              <a:t>is the technique of </a:t>
            </a:r>
            <a:r>
              <a:rPr lang="en-US" dirty="0" smtClean="0"/>
              <a:t>abstracting information </a:t>
            </a:r>
            <a:r>
              <a:rPr lang="en-US" dirty="0"/>
              <a:t>at various </a:t>
            </a:r>
            <a:r>
              <a:rPr lang="en-US" dirty="0" smtClean="0"/>
              <a:t>levels</a:t>
            </a:r>
            <a:endParaRPr lang="en-US" dirty="0"/>
          </a:p>
          <a:p>
            <a:r>
              <a:rPr lang="en-US" dirty="0" smtClean="0"/>
              <a:t>Four </a:t>
            </a:r>
            <a:r>
              <a:rPr lang="en-US" dirty="0"/>
              <a:t>major techniques in </a:t>
            </a:r>
            <a:r>
              <a:rPr lang="en-US" dirty="0" smtClean="0"/>
              <a:t>cartography</a:t>
            </a:r>
            <a:endParaRPr lang="en-US" dirty="0"/>
          </a:p>
          <a:p>
            <a:pPr lvl="1"/>
            <a:r>
              <a:rPr lang="en-US" dirty="0" smtClean="0"/>
              <a:t>Classification </a:t>
            </a:r>
            <a:r>
              <a:rPr lang="en-US" dirty="0"/>
              <a:t>– order, scale, group</a:t>
            </a:r>
          </a:p>
          <a:p>
            <a:pPr lvl="1"/>
            <a:r>
              <a:rPr lang="en-US" dirty="0" smtClean="0"/>
              <a:t>Simplification </a:t>
            </a:r>
            <a:r>
              <a:rPr lang="en-US" dirty="0"/>
              <a:t>– reduce amount of information</a:t>
            </a:r>
          </a:p>
          <a:p>
            <a:pPr lvl="1"/>
            <a:r>
              <a:rPr lang="en-US" dirty="0" smtClean="0"/>
              <a:t>Exaggeration </a:t>
            </a:r>
            <a:r>
              <a:rPr lang="en-US" dirty="0"/>
              <a:t>– enlarge to capture essence</a:t>
            </a:r>
          </a:p>
          <a:p>
            <a:pPr lvl="1"/>
            <a:r>
              <a:rPr lang="en-US" dirty="0" smtClean="0"/>
              <a:t>Symbolization </a:t>
            </a:r>
            <a:r>
              <a:rPr lang="en-US" dirty="0"/>
              <a:t>– stylize attribute values (</a:t>
            </a:r>
            <a:r>
              <a:rPr lang="en-US" dirty="0" err="1"/>
              <a:t>Bertin</a:t>
            </a:r>
            <a:r>
              <a:rPr lang="en-US" dirty="0" smtClean="0"/>
              <a: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Maps and Interaction</a:t>
            </a:r>
            <a:endParaRPr lang="en-US" dirty="0"/>
          </a:p>
        </p:txBody>
      </p:sp>
      <p:sp>
        <p:nvSpPr>
          <p:cNvPr id="3" name="Content Placeholder 2"/>
          <p:cNvSpPr>
            <a:spLocks noGrp="1"/>
          </p:cNvSpPr>
          <p:nvPr>
            <p:ph idx="1"/>
          </p:nvPr>
        </p:nvSpPr>
        <p:spPr/>
        <p:txBody>
          <a:bodyPr>
            <a:normAutofit/>
          </a:bodyPr>
          <a:lstStyle/>
          <a:p>
            <a:r>
              <a:rPr lang="en-US" sz="2400" dirty="0"/>
              <a:t>Static maps – historical images (Baghdad), </a:t>
            </a:r>
            <a:r>
              <a:rPr lang="en-US" sz="2400" dirty="0" smtClean="0"/>
              <a:t>translations of </a:t>
            </a:r>
            <a:r>
              <a:rPr lang="en-US" sz="2400" dirty="0"/>
              <a:t>paper maps, limited interactions (e.g. </a:t>
            </a:r>
            <a:r>
              <a:rPr lang="en-US" sz="2400" dirty="0" err="1" smtClean="0"/>
              <a:t>mouseover</a:t>
            </a:r>
            <a:r>
              <a:rPr lang="en-US" sz="2400" dirty="0" smtClean="0"/>
              <a:t> </a:t>
            </a:r>
            <a:r>
              <a:rPr lang="en-US" sz="2400" dirty="0" err="1" smtClean="0"/>
              <a:t>popups</a:t>
            </a:r>
            <a:r>
              <a:rPr lang="en-US" sz="2400" dirty="0" smtClean="0"/>
              <a:t>)</a:t>
            </a:r>
            <a:endParaRPr lang="en-US" sz="2400" dirty="0"/>
          </a:p>
          <a:p>
            <a:r>
              <a:rPr lang="en-US" sz="2400" dirty="0" smtClean="0"/>
              <a:t>Fixed Animations </a:t>
            </a:r>
            <a:r>
              <a:rPr lang="en-US" sz="2400" dirty="0"/>
              <a:t>– movies such as Flash, </a:t>
            </a:r>
            <a:r>
              <a:rPr lang="en-US" sz="2400" dirty="0" smtClean="0"/>
              <a:t>video, user has control of playback (forward, reverse, speed)</a:t>
            </a:r>
            <a:endParaRPr lang="en-US" sz="2400" dirty="0"/>
          </a:p>
          <a:p>
            <a:r>
              <a:rPr lang="en-US" sz="2400" dirty="0" smtClean="0"/>
              <a:t>Dynamic maps –  user has control of maps.  Zoom/Pan selection/removal of objects, control of time/animation, filtering, etc.  Really </a:t>
            </a:r>
            <a:r>
              <a:rPr lang="en-US" sz="2400" dirty="0"/>
              <a:t>leverage the power of </a:t>
            </a:r>
            <a:r>
              <a:rPr lang="en-US" sz="2400" dirty="0" smtClean="0"/>
              <a:t>the computer.</a:t>
            </a:r>
            <a:endParaRPr lang="en-US" sz="2400" dirty="0"/>
          </a:p>
          <a:p>
            <a:pPr>
              <a:buNone/>
            </a:pPr>
            <a:endParaRPr lang="en-US" sz="2400" dirty="0" smtClean="0"/>
          </a:p>
          <a:p>
            <a:pPr>
              <a:buNone/>
            </a:pPr>
            <a:r>
              <a:rPr lang="en-US" sz="2400" dirty="0" smtClean="0"/>
              <a:t>Dynamic maps, like </a:t>
            </a:r>
            <a:r>
              <a:rPr lang="en-US" sz="2400" dirty="0"/>
              <a:t>other web technologies, </a:t>
            </a:r>
            <a:r>
              <a:rPr lang="en-US" sz="2400" dirty="0" smtClean="0"/>
              <a:t>allow us to move from a push model to a pull model, where the user is in control of what they want to see, how they want to see it, and when they want to see it. </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mapping tools</a:t>
            </a:r>
          </a:p>
        </p:txBody>
      </p:sp>
      <p:sp>
        <p:nvSpPr>
          <p:cNvPr id="3" name="Content Placeholder 2"/>
          <p:cNvSpPr>
            <a:spLocks noGrp="1"/>
          </p:cNvSpPr>
          <p:nvPr>
            <p:ph idx="1"/>
          </p:nvPr>
        </p:nvSpPr>
        <p:spPr/>
        <p:txBody>
          <a:bodyPr>
            <a:normAutofit fontScale="85000" lnSpcReduction="20000"/>
          </a:bodyPr>
          <a:lstStyle/>
          <a:p>
            <a:r>
              <a:rPr lang="en-US" dirty="0" smtClean="0"/>
              <a:t>Flash </a:t>
            </a:r>
            <a:r>
              <a:rPr lang="en-US" dirty="0"/>
              <a:t>and </a:t>
            </a:r>
            <a:r>
              <a:rPr lang="en-US" dirty="0" err="1"/>
              <a:t>SVG</a:t>
            </a:r>
            <a:r>
              <a:rPr lang="en-US" dirty="0"/>
              <a:t> – the vector drawing packages</a:t>
            </a:r>
          </a:p>
          <a:p>
            <a:r>
              <a:rPr lang="en-US" dirty="0" smtClean="0"/>
              <a:t>Internet </a:t>
            </a:r>
            <a:r>
              <a:rPr lang="en-US" dirty="0"/>
              <a:t>map </a:t>
            </a:r>
            <a:r>
              <a:rPr lang="en-US" dirty="0" smtClean="0"/>
              <a:t>servers.   </a:t>
            </a:r>
            <a:endParaRPr lang="en-US" dirty="0"/>
          </a:p>
          <a:p>
            <a:pPr lvl="1"/>
            <a:r>
              <a:rPr lang="en-US" dirty="0" err="1" smtClean="0">
                <a:hlinkClick r:id="rId3"/>
              </a:rPr>
              <a:t>ESRI</a:t>
            </a:r>
            <a:r>
              <a:rPr lang="en-US" dirty="0" smtClean="0"/>
              <a:t> </a:t>
            </a:r>
            <a:r>
              <a:rPr lang="en-US" dirty="0" err="1"/>
              <a:t>IMS</a:t>
            </a:r>
            <a:endParaRPr lang="en-US" dirty="0"/>
          </a:p>
          <a:p>
            <a:pPr lvl="1"/>
            <a:r>
              <a:rPr lang="en-US" dirty="0" smtClean="0">
                <a:hlinkClick r:id="rId4"/>
              </a:rPr>
              <a:t>MapInfo</a:t>
            </a:r>
            <a:endParaRPr lang="en-US" dirty="0"/>
          </a:p>
          <a:p>
            <a:r>
              <a:rPr lang="en-US" dirty="0" smtClean="0"/>
              <a:t>Where </a:t>
            </a:r>
            <a:r>
              <a:rPr lang="en-US" dirty="0"/>
              <a:t>is this area headed?</a:t>
            </a:r>
          </a:p>
          <a:p>
            <a:pPr lvl="1"/>
            <a:r>
              <a:rPr lang="en-US" dirty="0" smtClean="0">
                <a:hlinkClick r:id="rId5"/>
              </a:rPr>
              <a:t>OpenGIS.org</a:t>
            </a:r>
            <a:endParaRPr lang="en-US" dirty="0"/>
          </a:p>
          <a:p>
            <a:pPr lvl="1"/>
            <a:r>
              <a:rPr lang="en-US" dirty="0" smtClean="0"/>
              <a:t>3D </a:t>
            </a:r>
            <a:r>
              <a:rPr lang="en-US" dirty="0"/>
              <a:t>viewers (mars)</a:t>
            </a:r>
          </a:p>
          <a:p>
            <a:r>
              <a:rPr lang="en-US" dirty="0" smtClean="0">
                <a:hlinkClick r:id="rId6"/>
              </a:rPr>
              <a:t>VRML </a:t>
            </a:r>
            <a:r>
              <a:rPr lang="en-US" dirty="0"/>
              <a:t>/ </a:t>
            </a:r>
            <a:r>
              <a:rPr lang="en-US" dirty="0" smtClean="0">
                <a:hlinkClick r:id="rId7"/>
              </a:rPr>
              <a:t>X3D</a:t>
            </a:r>
            <a:r>
              <a:rPr lang="en-US" dirty="0" smtClean="0"/>
              <a:t> </a:t>
            </a:r>
          </a:p>
          <a:p>
            <a:r>
              <a:rPr lang="en-US" dirty="0" smtClean="0"/>
              <a:t>What’s new since 2010—</a:t>
            </a:r>
          </a:p>
          <a:p>
            <a:pPr lvl="1"/>
            <a:r>
              <a:rPr lang="en-US" dirty="0" smtClean="0"/>
              <a:t>Flash is dead</a:t>
            </a:r>
          </a:p>
          <a:p>
            <a:pPr lvl="1"/>
            <a:r>
              <a:rPr lang="en-US" dirty="0" smtClean="0"/>
              <a:t>2D/3D Graphics is well supported directly in HTML5 (canvas object) and through SVG and </a:t>
            </a:r>
            <a:r>
              <a:rPr lang="en-US" dirty="0" err="1"/>
              <a:t>W</a:t>
            </a:r>
            <a:r>
              <a:rPr lang="en-US" dirty="0" err="1" smtClean="0"/>
              <a:t>ebGL</a:t>
            </a:r>
            <a:r>
              <a:rPr lang="en-US" dirty="0" smtClean="0"/>
              <a:t>.  See </a:t>
            </a:r>
            <a:r>
              <a:rPr lang="en-US" dirty="0" smtClean="0">
                <a:hlinkClick r:id="rId8"/>
              </a:rPr>
              <a:t>Google Experiments </a:t>
            </a:r>
            <a:r>
              <a:rPr lang="en-US" dirty="0" smtClean="0"/>
              <a:t>for examples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Some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Cartograms</a:t>
            </a:r>
          </a:p>
        </p:txBody>
      </p:sp>
      <p:sp>
        <p:nvSpPr>
          <p:cNvPr id="3" name="Content Placeholder 2"/>
          <p:cNvSpPr>
            <a:spLocks noGrp="1"/>
          </p:cNvSpPr>
          <p:nvPr>
            <p:ph idx="1"/>
          </p:nvPr>
        </p:nvSpPr>
        <p:spPr/>
        <p:txBody>
          <a:bodyPr>
            <a:normAutofit/>
          </a:bodyPr>
          <a:lstStyle/>
          <a:p>
            <a:r>
              <a:rPr lang="en-US" sz="2000" dirty="0" smtClean="0"/>
              <a:t>Mini-quiz: What’s definition of “cartogram”?</a:t>
            </a:r>
            <a:endParaRPr lang="en-US"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Area by Data</a:t>
            </a:r>
          </a:p>
        </p:txBody>
      </p:sp>
      <p:pic>
        <p:nvPicPr>
          <p:cNvPr id="21506" name="Picture 2"/>
          <p:cNvPicPr>
            <a:picLocks noGrp="1" noChangeAspect="1" noChangeArrowheads="1"/>
          </p:cNvPicPr>
          <p:nvPr>
            <p:ph idx="1"/>
          </p:nvPr>
        </p:nvPicPr>
        <p:blipFill>
          <a:blip r:embed="rId3" cstate="print"/>
          <a:srcRect/>
          <a:stretch>
            <a:fillRect/>
          </a:stretch>
        </p:blipFill>
        <p:spPr bwMode="auto">
          <a:xfrm>
            <a:off x="1295400" y="1440856"/>
            <a:ext cx="6172200" cy="4380507"/>
          </a:xfrm>
          <a:prstGeom prst="rect">
            <a:avLst/>
          </a:prstGeom>
          <a:noFill/>
          <a:ln w="9525">
            <a:noFill/>
            <a:miter lim="800000"/>
            <a:headEnd/>
            <a:tailEnd/>
          </a:ln>
        </p:spPr>
      </p:pic>
      <p:sp>
        <p:nvSpPr>
          <p:cNvPr id="5" name="Rectangle 4"/>
          <p:cNvSpPr/>
          <p:nvPr/>
        </p:nvSpPr>
        <p:spPr>
          <a:xfrm>
            <a:off x="4572000" y="5867400"/>
            <a:ext cx="4572000" cy="646331"/>
          </a:xfrm>
          <a:prstGeom prst="rect">
            <a:avLst/>
          </a:prstGeom>
        </p:spPr>
        <p:txBody>
          <a:bodyPr>
            <a:spAutoFit/>
          </a:bodyPr>
          <a:lstStyle/>
          <a:p>
            <a:r>
              <a:rPr lang="en-US" dirty="0"/>
              <a:t>Dent, “Cartography”</a:t>
            </a:r>
          </a:p>
          <a:p>
            <a:r>
              <a:rPr lang="en-US" dirty="0"/>
              <a:t>Based on slide from </a:t>
            </a:r>
            <a:r>
              <a:rPr lang="en-US" dirty="0" err="1"/>
              <a:t>Hanrahan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Route Map</a:t>
            </a:r>
          </a:p>
        </p:txBody>
      </p:sp>
      <p:sp>
        <p:nvSpPr>
          <p:cNvPr id="3" name="Content Placeholder 2"/>
          <p:cNvSpPr>
            <a:spLocks noGrp="1"/>
          </p:cNvSpPr>
          <p:nvPr>
            <p:ph idx="1"/>
          </p:nvPr>
        </p:nvSpPr>
        <p:spPr/>
        <p:txBody>
          <a:bodyPr/>
          <a:lstStyle/>
          <a:p>
            <a:r>
              <a:rPr lang="en-US" dirty="0"/>
              <a:t>Roman road map, c. 366-335 BC</a:t>
            </a:r>
          </a:p>
        </p:txBody>
      </p:sp>
      <p:pic>
        <p:nvPicPr>
          <p:cNvPr id="3075" name="Picture 3"/>
          <p:cNvPicPr>
            <a:picLocks noChangeAspect="1" noChangeArrowheads="1"/>
          </p:cNvPicPr>
          <p:nvPr/>
        </p:nvPicPr>
        <p:blipFill>
          <a:blip r:embed="rId3" cstate="print"/>
          <a:srcRect/>
          <a:stretch>
            <a:fillRect/>
          </a:stretch>
        </p:blipFill>
        <p:spPr bwMode="auto">
          <a:xfrm>
            <a:off x="1828801" y="2209801"/>
            <a:ext cx="5715000" cy="3769142"/>
          </a:xfrm>
          <a:prstGeom prst="rect">
            <a:avLst/>
          </a:prstGeom>
          <a:noFill/>
          <a:ln w="9525">
            <a:noFill/>
            <a:miter lim="800000"/>
            <a:headEnd/>
            <a:tailEnd/>
          </a:ln>
        </p:spPr>
      </p:pic>
      <p:sp>
        <p:nvSpPr>
          <p:cNvPr id="6" name="TextBox 5"/>
          <p:cNvSpPr txBox="1"/>
          <p:nvPr/>
        </p:nvSpPr>
        <p:spPr>
          <a:xfrm>
            <a:off x="3276600" y="59436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3" cstate="print"/>
          <a:srcRect/>
          <a:stretch>
            <a:fillRect/>
          </a:stretch>
        </p:blipFill>
        <p:spPr bwMode="auto">
          <a:xfrm>
            <a:off x="762000" y="628650"/>
            <a:ext cx="7162800" cy="53721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Scale shape by value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 y="1676400"/>
            <a:ext cx="8534400" cy="4821936"/>
          </a:xfrm>
        </p:spPr>
        <p:txBody>
          <a:bodyPr/>
          <a:lstStyle/>
          <a:p>
            <a:pPr marL="109728" indent="0">
              <a:buNone/>
            </a:pPr>
            <a:r>
              <a:rPr lang="en-US" dirty="0" smtClean="0">
                <a:hlinkClick r:id="rId3"/>
              </a:rPr>
              <a:t>URL</a:t>
            </a:r>
            <a:endParaRPr lang="en-US" dirty="0"/>
          </a:p>
        </p:txBody>
      </p:sp>
      <p:pic>
        <p:nvPicPr>
          <p:cNvPr id="24579" name="Picture 3"/>
          <p:cNvPicPr>
            <a:picLocks noChangeAspect="1" noChangeArrowheads="1"/>
          </p:cNvPicPr>
          <p:nvPr/>
        </p:nvPicPr>
        <p:blipFill>
          <a:blip r:embed="rId4" cstate="print"/>
          <a:srcRect/>
          <a:stretch>
            <a:fillRect/>
          </a:stretch>
        </p:blipFill>
        <p:spPr bwMode="auto">
          <a:xfrm>
            <a:off x="1295400" y="588134"/>
            <a:ext cx="7619999" cy="5828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Standard Maps Plus 1D/2D Data</a:t>
            </a:r>
            <a:endParaRPr lang="en-US" dirty="0"/>
          </a:p>
        </p:txBody>
      </p:sp>
      <p:sp>
        <p:nvSpPr>
          <p:cNvPr id="3" name="Content Placeholder 2"/>
          <p:cNvSpPr>
            <a:spLocks noGrp="1"/>
          </p:cNvSpPr>
          <p:nvPr>
            <p:ph idx="1"/>
          </p:nvPr>
        </p:nvSpPr>
        <p:spPr/>
        <p:txBody>
          <a:bodyPr/>
          <a:lstStyle/>
          <a:p>
            <a:pPr marL="109728" indent="0">
              <a:buNone/>
            </a:pPr>
            <a:r>
              <a:rPr lang="en-US" dirty="0" smtClean="0"/>
              <a:t>Primary ways to display </a:t>
            </a:r>
          </a:p>
          <a:p>
            <a:r>
              <a:rPr lang="en-US" dirty="0" smtClean="0"/>
              <a:t>Color</a:t>
            </a:r>
          </a:p>
          <a:p>
            <a:r>
              <a:rPr lang="en-US" dirty="0" smtClean="0"/>
              <a:t>Symbol/icon</a:t>
            </a:r>
          </a:p>
          <a:p>
            <a:r>
              <a:rPr lang="en-US" dirty="0" smtClean="0"/>
              <a:t>Bubbles</a:t>
            </a:r>
          </a:p>
          <a:p>
            <a:r>
              <a:rPr lang="en-US" dirty="0" smtClean="0"/>
              <a:t>height</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a:xfrm>
            <a:off x="457200" y="1676400"/>
            <a:ext cx="2209800" cy="4821936"/>
          </a:xfrm>
        </p:spPr>
        <p:txBody>
          <a:bodyPr/>
          <a:lstStyle/>
          <a:p>
            <a:r>
              <a:rPr lang="en-US" dirty="0" smtClean="0"/>
              <a:t>1D as single hue shading</a:t>
            </a:r>
          </a:p>
          <a:p>
            <a:r>
              <a:rPr lang="en-US" dirty="0" smtClean="0"/>
              <a:t>Name for this is?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371600"/>
            <a:ext cx="60579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1106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a:xfrm>
            <a:off x="457200" y="1676400"/>
            <a:ext cx="2209800" cy="4821936"/>
          </a:xfrm>
        </p:spPr>
        <p:txBody>
          <a:bodyPr/>
          <a:lstStyle/>
          <a:p>
            <a:r>
              <a:rPr lang="en-US" dirty="0" smtClean="0"/>
              <a:t>1D as single hue shading</a:t>
            </a:r>
          </a:p>
          <a:p>
            <a:r>
              <a:rPr lang="en-US" dirty="0" smtClean="0"/>
              <a:t>Name for this is?</a:t>
            </a:r>
          </a:p>
          <a:p>
            <a:endParaRPr lang="en-US" dirty="0"/>
          </a:p>
          <a:p>
            <a:pPr marL="109728" indent="0">
              <a:buNone/>
            </a:pPr>
            <a:r>
              <a:rPr lang="en-US" b="1" dirty="0" err="1" smtClean="0"/>
              <a:t>Chloropeth</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0" y="1371600"/>
            <a:ext cx="60579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926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Overlapping use of color</a:t>
            </a:r>
            <a:endParaRPr lang="en-US" dirty="0"/>
          </a:p>
        </p:txBody>
      </p:sp>
      <p:sp>
        <p:nvSpPr>
          <p:cNvPr id="3" name="Content Placeholder 2"/>
          <p:cNvSpPr>
            <a:spLocks noGrp="1"/>
          </p:cNvSpPr>
          <p:nvPr>
            <p:ph idx="1"/>
          </p:nvPr>
        </p:nvSpPr>
        <p:spPr>
          <a:xfrm>
            <a:off x="76200" y="1219200"/>
            <a:ext cx="1040130" cy="5279136"/>
          </a:xfrm>
        </p:spPr>
        <p:txBody>
          <a:bodyPr>
            <a:normAutofit/>
          </a:bodyPr>
          <a:lstStyle/>
          <a:p>
            <a:pPr marL="109728" indent="0">
              <a:buNone/>
            </a:pPr>
            <a:endParaRPr lang="en-US" sz="1400" dirty="0" smtClean="0"/>
          </a:p>
          <a:p>
            <a:pPr marL="109728" indent="0">
              <a:buNone/>
            </a:pPr>
            <a:endParaRPr lang="en-US" sz="1400" dirty="0"/>
          </a:p>
          <a:p>
            <a:pPr marL="109728" indent="0">
              <a:buNone/>
            </a:pPr>
            <a:r>
              <a:rPr lang="en-US" sz="1400" dirty="0" smtClean="0"/>
              <a:t>What are problems with this map?</a:t>
            </a:r>
            <a:endParaRPr lang="en-US" sz="1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36698"/>
            <a:ext cx="8084820" cy="517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1922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34" y="609600"/>
            <a:ext cx="8229600" cy="1066800"/>
          </a:xfrm>
        </p:spPr>
        <p:txBody>
          <a:bodyPr>
            <a:normAutofit fontScale="90000"/>
          </a:bodyPr>
          <a:lstStyle/>
          <a:p>
            <a:r>
              <a:rPr lang="en-US" dirty="0" smtClean="0"/>
              <a:t>Symbols for 1D:</a:t>
            </a:r>
            <a:br>
              <a:rPr lang="en-US" dirty="0" smtClean="0"/>
            </a:br>
            <a:r>
              <a:rPr lang="en-US" dirty="0" smtClean="0"/>
              <a:t>	</a:t>
            </a:r>
            <a:r>
              <a:rPr lang="en-US" sz="3100" dirty="0" smtClean="0"/>
              <a:t>what’s good/bad</a:t>
            </a:r>
            <a:br>
              <a:rPr lang="en-US" sz="3100" dirty="0" smtClean="0"/>
            </a:br>
            <a:r>
              <a:rPr lang="en-US" sz="3100" dirty="0" smtClean="0"/>
              <a:t>	how can you do this better?</a:t>
            </a:r>
            <a:endParaRPr lang="en-US" sz="3100"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34" y="2133600"/>
            <a:ext cx="868412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8034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1676400"/>
            <a:ext cx="2667000" cy="4821936"/>
          </a:xfrm>
        </p:spPr>
        <p:txBody>
          <a:bodyPr/>
          <a:lstStyle/>
          <a:p>
            <a:r>
              <a:rPr lang="en-US" dirty="0" err="1" smtClean="0">
                <a:hlinkClick r:id="rId2"/>
              </a:rPr>
              <a:t>FluTracker</a:t>
            </a:r>
            <a:endParaRPr lang="en-US" dirty="0" smtClean="0"/>
          </a:p>
          <a:p>
            <a:endParaRPr lang="en-US" dirty="0"/>
          </a:p>
          <a:p>
            <a:r>
              <a:rPr lang="en-US" dirty="0" smtClean="0"/>
              <a:t>Size of circles</a:t>
            </a:r>
          </a:p>
          <a:p>
            <a:r>
              <a:rPr lang="en-US" dirty="0" smtClean="0"/>
              <a:t>Color/style</a:t>
            </a:r>
          </a:p>
          <a:p>
            <a:endParaRPr lang="en-US" dirty="0"/>
          </a:p>
          <a:p>
            <a:r>
              <a:rPr lang="en-US" dirty="0" smtClean="0"/>
              <a:t>Is overview too dense?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
            <a:ext cx="6267450" cy="574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84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Symbols/Icons (plus color)</a:t>
            </a:r>
            <a:endParaRPr lang="en-US" dirty="0"/>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5"/>
          <p:cNvPicPr>
            <a:picLocks noChangeAspect="1" noChangeArrowheads="1"/>
          </p:cNvPicPr>
          <p:nvPr/>
        </p:nvPicPr>
        <p:blipFill>
          <a:blip r:embed="rId3" cstate="print"/>
          <a:srcRect/>
          <a:stretch>
            <a:fillRect/>
          </a:stretch>
        </p:blipFill>
        <p:spPr>
          <a:xfrm>
            <a:off x="308520" y="1371600"/>
            <a:ext cx="8820240" cy="5486400"/>
          </a:xfrm>
          <a:prstGeom prst="rect">
            <a:avLst/>
          </a:prstGeom>
          <a:noFill/>
        </p:spPr>
      </p:pic>
    </p:spTree>
    <p:extLst>
      <p:ext uri="{BB962C8B-B14F-4D97-AF65-F5344CB8AC3E}">
        <p14:creationId xmlns:p14="http://schemas.microsoft.com/office/powerpoint/2010/main" val="3864755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1" y="1941512"/>
            <a:ext cx="1676400" cy="4021543"/>
          </a:xfrm>
        </p:spPr>
        <p:txBody>
          <a:bodyPr/>
          <a:lstStyle/>
          <a:p>
            <a:pPr marL="109728" indent="0">
              <a:buNone/>
            </a:pPr>
            <a:r>
              <a:rPr lang="en-US" dirty="0" smtClean="0"/>
              <a:t>Height plus color</a:t>
            </a:r>
            <a:endParaRPr lang="en-US" dirty="0"/>
          </a:p>
        </p:txBody>
      </p:sp>
      <p:sp>
        <p:nvSpPr>
          <p:cNvPr id="4" name="Text Placeholder 3"/>
          <p:cNvSpPr>
            <a:spLocks noGrp="1"/>
          </p:cNvSpPr>
          <p:nvPr>
            <p:ph type="body" sz="half" idx="2"/>
          </p:nvPr>
        </p:nvSpPr>
        <p:spPr/>
        <p:txBody>
          <a:bodyPr/>
          <a:lstStyle/>
          <a:p>
            <a:endParaRPr lang="en-US"/>
          </a:p>
        </p:txBody>
      </p:sp>
      <p:pic>
        <p:nvPicPr>
          <p:cNvPr id="6" name="Picture 8"/>
          <p:cNvPicPr>
            <a:picLocks noChangeAspect="1" noChangeArrowheads="1"/>
          </p:cNvPicPr>
          <p:nvPr/>
        </p:nvPicPr>
        <p:blipFill>
          <a:blip r:embed="rId3" cstate="print"/>
          <a:srcRect/>
          <a:stretch>
            <a:fillRect/>
          </a:stretch>
        </p:blipFill>
        <p:spPr>
          <a:xfrm>
            <a:off x="1615440" y="381000"/>
            <a:ext cx="7543800" cy="5582055"/>
          </a:xfrm>
          <a:prstGeom prst="rect">
            <a:avLst/>
          </a:prstGeom>
          <a:noFill/>
        </p:spPr>
      </p:pic>
    </p:spTree>
    <p:extLst>
      <p:ext uri="{BB962C8B-B14F-4D97-AF65-F5344CB8AC3E}">
        <p14:creationId xmlns:p14="http://schemas.microsoft.com/office/powerpoint/2010/main" val="3723387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Sea Islander’s Map</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1600200" y="1828800"/>
            <a:ext cx="5716802" cy="4038600"/>
          </a:xfrm>
          <a:prstGeom prst="rect">
            <a:avLst/>
          </a:prstGeom>
          <a:noFill/>
          <a:ln w="9525">
            <a:noFill/>
            <a:miter lim="800000"/>
            <a:headEnd/>
            <a:tailEnd/>
          </a:ln>
        </p:spPr>
      </p:pic>
      <p:sp>
        <p:nvSpPr>
          <p:cNvPr id="5" name="TextBox 4"/>
          <p:cNvSpPr txBox="1"/>
          <p:nvPr/>
        </p:nvSpPr>
        <p:spPr>
          <a:xfrm>
            <a:off x="457200" y="6172200"/>
            <a:ext cx="6781800" cy="369332"/>
          </a:xfrm>
          <a:prstGeom prst="rect">
            <a:avLst/>
          </a:prstGeom>
          <a:noFill/>
        </p:spPr>
        <p:txBody>
          <a:bodyPr wrap="square" rtlCol="0">
            <a:spAutoFit/>
          </a:bodyPr>
          <a:lstStyle/>
          <a:p>
            <a:r>
              <a:rPr lang="en-US" dirty="0"/>
              <a:t>Based on slide from B. </a:t>
            </a:r>
            <a:r>
              <a:rPr lang="en-US" dirty="0" err="1"/>
              <a:t>Tversky</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Bubbles</a:t>
            </a:r>
            <a:endParaRPr lang="en-US" dirty="0"/>
          </a:p>
        </p:txBody>
      </p:sp>
      <p:pic>
        <p:nvPicPr>
          <p:cNvPr id="35842" name="Picture 2"/>
          <p:cNvPicPr>
            <a:picLocks noGrp="1" noChangeAspect="1" noChangeArrowheads="1"/>
          </p:cNvPicPr>
          <p:nvPr>
            <p:ph idx="1"/>
          </p:nvPr>
        </p:nvPicPr>
        <p:blipFill>
          <a:blip r:embed="rId3" cstate="print"/>
          <a:stretch>
            <a:fillRect/>
          </a:stretch>
        </p:blipFill>
        <p:spPr bwMode="auto">
          <a:xfrm>
            <a:off x="830580" y="1690529"/>
            <a:ext cx="7482840" cy="4792980"/>
          </a:xfrm>
          <a:prstGeom prst="rect">
            <a:avLst/>
          </a:prstGeom>
          <a:noFill/>
          <a:ln w="9525">
            <a:noFill/>
            <a:miter lim="800000"/>
            <a:headEnd/>
            <a:tailEnd/>
          </a:ln>
        </p:spPr>
      </p:pic>
      <p:sp>
        <p:nvSpPr>
          <p:cNvPr id="5" name="Rectangle 4"/>
          <p:cNvSpPr/>
          <p:nvPr/>
        </p:nvSpPr>
        <p:spPr>
          <a:xfrm>
            <a:off x="5791200" y="6488668"/>
            <a:ext cx="2667000" cy="369332"/>
          </a:xfrm>
          <a:prstGeom prst="rect">
            <a:avLst/>
          </a:prstGeom>
        </p:spPr>
        <p:txBody>
          <a:bodyPr wrap="square">
            <a:spAutoFit/>
          </a:bodyPr>
          <a:lstStyle/>
          <a:p>
            <a:r>
              <a:rPr lang="en-US" dirty="0"/>
              <a:t>M. Ericson, NY Times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3" cstate="print"/>
          <a:srcRect/>
          <a:stretch>
            <a:fillRect/>
          </a:stretch>
        </p:blipFill>
        <p:spPr bwMode="auto">
          <a:xfrm>
            <a:off x="1066800" y="1143000"/>
            <a:ext cx="7246620" cy="4053840"/>
          </a:xfrm>
          <a:prstGeom prst="rect">
            <a:avLst/>
          </a:prstGeom>
          <a:noFill/>
          <a:ln w="9525">
            <a:noFill/>
            <a:miter lim="800000"/>
            <a:headEnd/>
            <a:tailEnd/>
          </a:ln>
        </p:spPr>
      </p:pic>
      <p:sp>
        <p:nvSpPr>
          <p:cNvPr id="5" name="Rectangle 4"/>
          <p:cNvSpPr/>
          <p:nvPr/>
        </p:nvSpPr>
        <p:spPr>
          <a:xfrm>
            <a:off x="5486400" y="5334000"/>
            <a:ext cx="2148345" cy="369332"/>
          </a:xfrm>
          <a:prstGeom prst="rect">
            <a:avLst/>
          </a:prstGeom>
        </p:spPr>
        <p:txBody>
          <a:bodyPr wrap="none">
            <a:spAutoFit/>
          </a:bodyPr>
          <a:lstStyle/>
          <a:p>
            <a:r>
              <a:rPr lang="en-US" dirty="0"/>
              <a:t>M. Ericson, NY Times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3" cstate="print"/>
          <a:srcRect/>
          <a:stretch>
            <a:fillRect/>
          </a:stretch>
        </p:blipFill>
        <p:spPr bwMode="auto">
          <a:xfrm>
            <a:off x="1447800" y="990600"/>
            <a:ext cx="4730750" cy="5494948"/>
          </a:xfrm>
          <a:prstGeom prst="rect">
            <a:avLst/>
          </a:prstGeom>
          <a:noFill/>
          <a:ln w="9525">
            <a:noFill/>
            <a:miter lim="800000"/>
            <a:headEnd/>
            <a:tailEnd/>
          </a:ln>
        </p:spPr>
      </p:pic>
      <p:sp>
        <p:nvSpPr>
          <p:cNvPr id="8" name="Content Placeholder 4"/>
          <p:cNvSpPr txBox="1">
            <a:spLocks/>
          </p:cNvSpPr>
          <p:nvPr/>
        </p:nvSpPr>
        <p:spPr>
          <a:xfrm>
            <a:off x="6096000" y="6172200"/>
            <a:ext cx="4495800" cy="369332"/>
          </a:xfrm>
          <a:prstGeom prst="rect">
            <a:avLst/>
          </a:prstGeom>
        </p:spPr>
        <p:txBody>
          <a:bodyPr vert="horz" wrap="square" lIns="91440" tIns="45720" rIns="91440" bIns="45720" rtlCol="0">
            <a:sp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 Ericson, NY Times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not to use Maps?</a:t>
            </a:r>
            <a:endParaRPr lang="en-US" dirty="0"/>
          </a:p>
        </p:txBody>
      </p:sp>
      <p:sp>
        <p:nvSpPr>
          <p:cNvPr id="3" name="Content Placeholder 2"/>
          <p:cNvSpPr>
            <a:spLocks noGrp="1"/>
          </p:cNvSpPr>
          <p:nvPr>
            <p:ph idx="1"/>
          </p:nvPr>
        </p:nvSpPr>
        <p:spPr/>
        <p:txBody>
          <a:bodyPr/>
          <a:lstStyle/>
          <a:p>
            <a:pPr marL="109728" indent="0">
              <a:buNone/>
            </a:pPr>
            <a:r>
              <a:rPr lang="en-US" sz="2400" dirty="0" smtClean="0"/>
              <a:t>Profile</a:t>
            </a:r>
            <a:r>
              <a:rPr lang="en-US" sz="2400" dirty="0"/>
              <a:t>:  Matthew Ericson NY </a:t>
            </a:r>
            <a:r>
              <a:rPr lang="en-US" sz="2400" dirty="0" smtClean="0"/>
              <a:t>Times</a:t>
            </a:r>
          </a:p>
          <a:p>
            <a:pPr marL="109728" indent="0">
              <a:buNone/>
            </a:pPr>
            <a:r>
              <a:rPr lang="en-US" sz="2400" dirty="0" smtClean="0"/>
              <a:t>Homepage </a:t>
            </a:r>
            <a:r>
              <a:rPr lang="en-US" sz="2400" dirty="0" smtClean="0">
                <a:hlinkClick r:id="rId2"/>
              </a:rPr>
              <a:t>www.ericson.net</a:t>
            </a:r>
            <a:endParaRPr lang="en-US" sz="2400" dirty="0" smtClean="0"/>
          </a:p>
          <a:p>
            <a:pPr lvl="1"/>
            <a:r>
              <a:rPr lang="en-US" sz="2400" dirty="0" smtClean="0"/>
              <a:t>Produced many great visualizations for the NY Times. </a:t>
            </a:r>
          </a:p>
          <a:p>
            <a:pPr lvl="1"/>
            <a:r>
              <a:rPr lang="en-US" sz="2400" dirty="0" smtClean="0"/>
              <a:t>Write about his visualizations AND about how he does them. </a:t>
            </a:r>
          </a:p>
          <a:p>
            <a:pPr lvl="1"/>
            <a:endParaRPr lang="en-US" dirty="0" smtClean="0"/>
          </a:p>
          <a:p>
            <a:r>
              <a:rPr lang="en-US" dirty="0" smtClean="0">
                <a:hlinkClick r:id="rId3"/>
              </a:rPr>
              <a:t>When Maps Shouldn’t be Maps</a:t>
            </a:r>
            <a:r>
              <a:rPr lang="en-US" dirty="0" smtClean="0"/>
              <a:t> </a:t>
            </a:r>
          </a:p>
        </p:txBody>
      </p:sp>
    </p:spTree>
    <p:extLst>
      <p:ext uri="{BB962C8B-B14F-4D97-AF65-F5344CB8AC3E}">
        <p14:creationId xmlns:p14="http://schemas.microsoft.com/office/powerpoint/2010/main" val="22903174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Maps</a:t>
            </a:r>
          </a:p>
        </p:txBody>
      </p:sp>
      <p:sp>
        <p:nvSpPr>
          <p:cNvPr id="3" name="Content Placeholder 2"/>
          <p:cNvSpPr>
            <a:spLocks noGrp="1"/>
          </p:cNvSpPr>
          <p:nvPr>
            <p:ph idx="1"/>
          </p:nvPr>
        </p:nvSpPr>
        <p:spPr/>
        <p:txBody>
          <a:bodyPr/>
          <a:lstStyle/>
          <a:p>
            <a:r>
              <a:rPr lang="en-US" dirty="0" smtClean="0"/>
              <a:t>“Patterns over time”</a:t>
            </a:r>
          </a:p>
          <a:p>
            <a:r>
              <a:rPr lang="en-US" dirty="0"/>
              <a:t>What if we could track objects over time?  And could visualize their paths?  What would be the best ways to do this</a:t>
            </a:r>
            <a:r>
              <a:rPr lang="en-US" dirty="0" smtClean="0"/>
              <a:t>?</a:t>
            </a:r>
          </a:p>
          <a:p>
            <a:pPr lvl="1"/>
            <a:r>
              <a:rPr lang="en-US" dirty="0" smtClean="0"/>
              <a:t>Show all the individual routes? </a:t>
            </a:r>
          </a:p>
          <a:p>
            <a:pPr lvl="1"/>
            <a:r>
              <a:rPr lang="en-US" dirty="0" smtClean="0"/>
              <a:t>Show summaries?</a:t>
            </a:r>
            <a:endParaRPr lang="en-US" dirty="0"/>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 we can track…(everything</a:t>
            </a:r>
            <a:r>
              <a:rPr lang="en-US" dirty="0" smtClean="0"/>
              <a:t>)</a:t>
            </a:r>
            <a:endParaRPr lang="en-US" dirty="0"/>
          </a:p>
        </p:txBody>
      </p:sp>
      <p:sp>
        <p:nvSpPr>
          <p:cNvPr id="3" name="Content Placeholder 2"/>
          <p:cNvSpPr>
            <a:spLocks noGrp="1"/>
          </p:cNvSpPr>
          <p:nvPr>
            <p:ph idx="1"/>
          </p:nvPr>
        </p:nvSpPr>
        <p:spPr/>
        <p:txBody>
          <a:bodyPr/>
          <a:lstStyle/>
          <a:p>
            <a:pPr marL="109728" indent="0">
              <a:buNone/>
            </a:pPr>
            <a:r>
              <a:rPr lang="en-US" dirty="0" smtClean="0"/>
              <a:t>Traces of activity from GPS</a:t>
            </a:r>
          </a:p>
          <a:p>
            <a:r>
              <a:rPr lang="en-US" dirty="0" smtClean="0"/>
              <a:t>http</a:t>
            </a:r>
            <a:r>
              <a:rPr lang="en-US" dirty="0"/>
              <a:t>://geotracing.com/</a:t>
            </a:r>
          </a:p>
          <a:p>
            <a:r>
              <a:rPr lang="en-US" dirty="0" smtClean="0"/>
              <a:t>http</a:t>
            </a:r>
            <a:r>
              <a:rPr lang="en-US" dirty="0"/>
              <a:t>://realtime.waag.org/ (Amsterdam </a:t>
            </a:r>
            <a:r>
              <a:rPr lang="en-US" dirty="0" err="1"/>
              <a:t>RealTime</a:t>
            </a:r>
            <a:r>
              <a:rPr lang="en-US" dirty="0" smtClean="0"/>
              <a:t>)</a:t>
            </a:r>
          </a:p>
          <a:p>
            <a:r>
              <a:rPr lang="en-US" dirty="0" smtClean="0"/>
              <a:t>Social Networks  (</a:t>
            </a:r>
            <a:r>
              <a:rPr lang="en-US" dirty="0" smtClean="0">
                <a:hlinkClick r:id="rId3"/>
              </a:rPr>
              <a:t>summary 2012</a:t>
            </a:r>
            <a:r>
              <a:rPr lang="en-US" dirty="0" smtClean="0"/>
              <a:t>)</a:t>
            </a:r>
            <a:endParaRPr lang="en-US" dirty="0"/>
          </a:p>
        </p:txBody>
      </p:sp>
    </p:spTree>
    <p:extLst>
      <p:ext uri="{BB962C8B-B14F-4D97-AF65-F5344CB8AC3E}">
        <p14:creationId xmlns:p14="http://schemas.microsoft.com/office/powerpoint/2010/main" val="1571721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GeoTrace</a:t>
            </a:r>
            <a:r>
              <a:rPr lang="en-US" dirty="0" smtClean="0"/>
              <a:t> (2008)  sailor’s paths</a:t>
            </a:r>
            <a:endParaRPr lang="en-US" dirty="0"/>
          </a:p>
        </p:txBody>
      </p:sp>
      <p:pic>
        <p:nvPicPr>
          <p:cNvPr id="4" name="Snagit_PPTC6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76" y="1676400"/>
            <a:ext cx="6429248" cy="4821936"/>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5431694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People’s Paths (Amsterdam </a:t>
            </a:r>
            <a:r>
              <a:rPr lang="en-US" dirty="0" err="1" smtClean="0"/>
              <a:t>realtime</a:t>
            </a:r>
            <a:r>
              <a:rPr lang="en-US" dirty="0" smtClean="0"/>
              <a:t>)</a:t>
            </a:r>
            <a:endParaRPr lang="en-US" dirty="0"/>
          </a:p>
        </p:txBody>
      </p:sp>
      <p:pic>
        <p:nvPicPr>
          <p:cNvPr id="4" name="Snagit_PPT61C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097" y="1850704"/>
            <a:ext cx="5829806" cy="4473328"/>
          </a:xfrm>
        </p:spPr>
      </p:pic>
    </p:spTree>
    <p:extLst>
      <p:ext uri="{BB962C8B-B14F-4D97-AF65-F5344CB8AC3E}">
        <p14:creationId xmlns:p14="http://schemas.microsoft.com/office/powerpoint/2010/main" val="3527445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3" cstate="print"/>
          <a:srcRect/>
          <a:stretch>
            <a:fillRect/>
          </a:stretch>
        </p:blipFill>
        <p:spPr bwMode="auto">
          <a:xfrm>
            <a:off x="126207" y="609600"/>
            <a:ext cx="890067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Passengers on Principal</a:t>
            </a:r>
            <a:br>
              <a:rPr lang="en-US" dirty="0"/>
            </a:br>
            <a:r>
              <a:rPr lang="en-US" dirty="0"/>
              <a:t>Railroads, 1862</a:t>
            </a:r>
          </a:p>
        </p:txBody>
      </p:sp>
      <p:pic>
        <p:nvPicPr>
          <p:cNvPr id="39938" name="Picture 2"/>
          <p:cNvPicPr>
            <a:picLocks noGrp="1" noChangeAspect="1" noChangeArrowheads="1"/>
          </p:cNvPicPr>
          <p:nvPr>
            <p:ph idx="1"/>
          </p:nvPr>
        </p:nvPicPr>
        <p:blipFill>
          <a:blip r:embed="rId3" cstate="print"/>
          <a:srcRect/>
          <a:stretch>
            <a:fillRect/>
          </a:stretch>
        </p:blipFill>
        <p:spPr bwMode="auto">
          <a:xfrm>
            <a:off x="2038350" y="1628859"/>
            <a:ext cx="5353050" cy="4242192"/>
          </a:xfrm>
          <a:prstGeom prst="rect">
            <a:avLst/>
          </a:prstGeom>
          <a:noFill/>
          <a:ln w="9525">
            <a:noFill/>
            <a:miter lim="800000"/>
            <a:headEnd/>
            <a:tailEnd/>
          </a:ln>
        </p:spPr>
      </p:pic>
      <p:sp>
        <p:nvSpPr>
          <p:cNvPr id="5" name="Rectangle 4"/>
          <p:cNvSpPr/>
          <p:nvPr/>
        </p:nvSpPr>
        <p:spPr>
          <a:xfrm>
            <a:off x="1981200" y="5943600"/>
            <a:ext cx="6858000" cy="369332"/>
          </a:xfrm>
          <a:prstGeom prst="rect">
            <a:avLst/>
          </a:prstGeom>
        </p:spPr>
        <p:txBody>
          <a:bodyPr wrap="square">
            <a:spAutoFit/>
          </a:bodyPr>
          <a:lstStyle/>
          <a:p>
            <a:r>
              <a:rPr lang="en-US" dirty="0">
                <a:hlinkClick r:id="rId4"/>
              </a:rPr>
              <a:t>Milestones </a:t>
            </a:r>
            <a:r>
              <a:rPr lang="en-US" dirty="0" smtClean="0">
                <a:hlinkClick r:id="rId4"/>
              </a:rPr>
              <a:t>Project</a:t>
            </a:r>
            <a:r>
              <a:rPr lang="en-US" dirty="0" smtClean="0"/>
              <a:t>:  Data Visualization Gallery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a:t>Ptolemy’s World Map</a:t>
            </a:r>
          </a:p>
        </p:txBody>
      </p:sp>
      <p:sp>
        <p:nvSpPr>
          <p:cNvPr id="3" name="Content Placeholder 2"/>
          <p:cNvSpPr>
            <a:spLocks noGrp="1"/>
          </p:cNvSpPr>
          <p:nvPr>
            <p:ph idx="1"/>
          </p:nvPr>
        </p:nvSpPr>
        <p:spPr/>
        <p:txBody>
          <a:bodyPr/>
          <a:lstStyle/>
          <a:p>
            <a:r>
              <a:rPr lang="en-US" dirty="0"/>
              <a:t>First use of longitude, c. 150 AD</a:t>
            </a:r>
          </a:p>
        </p:txBody>
      </p:sp>
      <p:pic>
        <p:nvPicPr>
          <p:cNvPr id="5123" name="Picture 3"/>
          <p:cNvPicPr>
            <a:picLocks noChangeAspect="1" noChangeArrowheads="1"/>
          </p:cNvPicPr>
          <p:nvPr/>
        </p:nvPicPr>
        <p:blipFill>
          <a:blip r:embed="rId3" cstate="print"/>
          <a:srcRect/>
          <a:stretch>
            <a:fillRect/>
          </a:stretch>
        </p:blipFill>
        <p:spPr bwMode="auto">
          <a:xfrm>
            <a:off x="1371600" y="2133600"/>
            <a:ext cx="4836209" cy="3676650"/>
          </a:xfrm>
          <a:prstGeom prst="rect">
            <a:avLst/>
          </a:prstGeom>
          <a:noFill/>
          <a:ln w="9525">
            <a:noFill/>
            <a:miter lim="800000"/>
            <a:headEnd/>
            <a:tailEnd/>
          </a:ln>
        </p:spPr>
      </p:pic>
      <p:sp>
        <p:nvSpPr>
          <p:cNvPr id="6" name="TextBox 5"/>
          <p:cNvSpPr txBox="1"/>
          <p:nvPr/>
        </p:nvSpPr>
        <p:spPr>
          <a:xfrm>
            <a:off x="3276600" y="57912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 of US Civil War on</a:t>
            </a:r>
            <a:br>
              <a:rPr lang="en-US" dirty="0"/>
            </a:br>
            <a:r>
              <a:rPr lang="en-US" dirty="0"/>
              <a:t>Cotton Trade</a:t>
            </a:r>
          </a:p>
        </p:txBody>
      </p:sp>
      <p:pic>
        <p:nvPicPr>
          <p:cNvPr id="40962" name="Picture 2"/>
          <p:cNvPicPr>
            <a:picLocks noGrp="1" noChangeAspect="1" noChangeArrowheads="1"/>
          </p:cNvPicPr>
          <p:nvPr>
            <p:ph idx="1"/>
          </p:nvPr>
        </p:nvPicPr>
        <p:blipFill>
          <a:blip r:embed="rId3" cstate="print"/>
          <a:stretch>
            <a:fillRect/>
          </a:stretch>
        </p:blipFill>
        <p:spPr bwMode="auto">
          <a:xfrm>
            <a:off x="838200" y="1676400"/>
            <a:ext cx="8153400" cy="4841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Migrations (see </a:t>
            </a:r>
            <a:r>
              <a:rPr lang="en-US" dirty="0" err="1" smtClean="0">
                <a:hlinkClick r:id="rId2"/>
              </a:rPr>
              <a:t>eBird</a:t>
            </a:r>
            <a:r>
              <a:rPr lang="en-US" dirty="0" smtClean="0">
                <a:hlinkClick r:id="rId2"/>
              </a:rPr>
              <a:t> </a:t>
            </a:r>
            <a:r>
              <a:rPr lang="en-US" dirty="0" smtClean="0"/>
              <a:t>project)</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429766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3810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959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Imagine if we know your every move…</a:t>
            </a:r>
            <a:endParaRPr lang="en-US" dirty="0"/>
          </a:p>
        </p:txBody>
      </p:sp>
      <p:sp>
        <p:nvSpPr>
          <p:cNvPr id="3" name="Content Placeholder 2"/>
          <p:cNvSpPr>
            <a:spLocks noGrp="1"/>
          </p:cNvSpPr>
          <p:nvPr>
            <p:ph idx="1"/>
          </p:nvPr>
        </p:nvSpPr>
        <p:spPr/>
        <p:txBody>
          <a:bodyPr/>
          <a:lstStyle/>
          <a:p>
            <a:r>
              <a:rPr lang="en-US" dirty="0" smtClean="0"/>
              <a:t>What would your day look like?</a:t>
            </a:r>
          </a:p>
          <a:p>
            <a:r>
              <a:rPr lang="en-US" dirty="0" smtClean="0"/>
              <a:t>Could we better plan cities, transit, work schedules, </a:t>
            </a:r>
            <a:r>
              <a:rPr lang="en-US" dirty="0" err="1" smtClean="0"/>
              <a:t>etc</a:t>
            </a:r>
            <a:r>
              <a:rPr lang="en-US" dirty="0" smtClean="0"/>
              <a:t>?</a:t>
            </a:r>
            <a:endParaRPr lang="en-US" dirty="0"/>
          </a:p>
        </p:txBody>
      </p:sp>
    </p:spTree>
    <p:extLst>
      <p:ext uri="{BB962C8B-B14F-4D97-AF65-F5344CB8AC3E}">
        <p14:creationId xmlns:p14="http://schemas.microsoft.com/office/powerpoint/2010/main" val="742956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hour in front of the TV</a:t>
            </a:r>
          </a:p>
        </p:txBody>
      </p:sp>
      <p:sp>
        <p:nvSpPr>
          <p:cNvPr id="3" name="Content Placeholder 2"/>
          <p:cNvSpPr>
            <a:spLocks noGrp="1"/>
          </p:cNvSpPr>
          <p:nvPr>
            <p:ph idx="1"/>
          </p:nvPr>
        </p:nvSpPr>
        <p:spPr>
          <a:xfrm>
            <a:off x="228600" y="1676400"/>
            <a:ext cx="2209800" cy="4876800"/>
          </a:xfrm>
        </p:spPr>
        <p:txBody>
          <a:bodyPr>
            <a:normAutofit/>
          </a:bodyPr>
          <a:lstStyle/>
          <a:p>
            <a:pPr>
              <a:buNone/>
            </a:pPr>
            <a:r>
              <a:rPr lang="en-US" sz="2000" dirty="0" smtClean="0"/>
              <a:t>Like the “traces” showing paths.  </a:t>
            </a:r>
            <a:r>
              <a:rPr lang="en-US" sz="2000" dirty="0" err="1" smtClean="0"/>
              <a:t>Eyetracking</a:t>
            </a:r>
            <a:r>
              <a:rPr lang="en-US" sz="2000" dirty="0" smtClean="0"/>
              <a:t> research is shown this way, and movements of tracked animals, etc. </a:t>
            </a:r>
          </a:p>
          <a:p>
            <a:pPr>
              <a:buNone/>
            </a:pPr>
            <a:endParaRPr lang="en-US" sz="2000" dirty="0"/>
          </a:p>
        </p:txBody>
      </p:sp>
      <p:pic>
        <p:nvPicPr>
          <p:cNvPr id="51202" name="Picture 2"/>
          <p:cNvPicPr>
            <a:picLocks noChangeAspect="1" noChangeArrowheads="1"/>
          </p:cNvPicPr>
          <p:nvPr/>
        </p:nvPicPr>
        <p:blipFill>
          <a:blip r:embed="rId3" cstate="print"/>
          <a:srcRect/>
          <a:stretch>
            <a:fillRect/>
          </a:stretch>
        </p:blipFill>
        <p:spPr bwMode="auto">
          <a:xfrm>
            <a:off x="2590800" y="1371600"/>
            <a:ext cx="6172201" cy="4567429"/>
          </a:xfrm>
          <a:prstGeom prst="rect">
            <a:avLst/>
          </a:prstGeom>
          <a:noFill/>
          <a:ln w="9525">
            <a:noFill/>
            <a:miter lim="800000"/>
            <a:headEnd/>
            <a:tailEnd/>
          </a:ln>
        </p:spPr>
      </p:pic>
      <p:sp>
        <p:nvSpPr>
          <p:cNvPr id="5" name="Rectangle 4"/>
          <p:cNvSpPr/>
          <p:nvPr/>
        </p:nvSpPr>
        <p:spPr>
          <a:xfrm>
            <a:off x="2590800" y="5867400"/>
            <a:ext cx="6553200" cy="646331"/>
          </a:xfrm>
          <a:prstGeom prst="rect">
            <a:avLst/>
          </a:prstGeom>
        </p:spPr>
        <p:txBody>
          <a:bodyPr wrap="square">
            <a:spAutoFit/>
          </a:bodyPr>
          <a:lstStyle/>
          <a:p>
            <a:r>
              <a:rPr lang="en-US" dirty="0"/>
              <a:t>Map by The Bumblebee</a:t>
            </a:r>
          </a:p>
          <a:p>
            <a:r>
              <a:rPr lang="en-US" dirty="0"/>
              <a:t>http://www.flickr.com/photos/the_bumblebee/2229041742</a:t>
            </a:r>
          </a:p>
        </p:txBody>
      </p:sp>
    </p:spTree>
    <p:extLst>
      <p:ext uri="{BB962C8B-B14F-4D97-AF65-F5344CB8AC3E}">
        <p14:creationId xmlns:p14="http://schemas.microsoft.com/office/powerpoint/2010/main" val="4092954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Route Maps</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33096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36454" y="761999"/>
            <a:ext cx="9107545" cy="5355435"/>
          </a:xfrm>
          <a:prstGeom prst="rect">
            <a:avLst/>
          </a:prstGeom>
          <a:noFill/>
          <a:ln w="9525">
            <a:noFill/>
            <a:miter lim="800000"/>
            <a:headEnd/>
            <a:tailEnd/>
          </a:ln>
        </p:spPr>
      </p:pic>
      <p:sp>
        <p:nvSpPr>
          <p:cNvPr id="4" name="TextBox 3"/>
          <p:cNvSpPr txBox="1"/>
          <p:nvPr/>
        </p:nvSpPr>
        <p:spPr>
          <a:xfrm>
            <a:off x="5410200" y="609600"/>
            <a:ext cx="2971800" cy="646331"/>
          </a:xfrm>
          <a:prstGeom prst="rect">
            <a:avLst/>
          </a:prstGeom>
          <a:noFill/>
        </p:spPr>
        <p:txBody>
          <a:bodyPr wrap="square" rtlCol="0">
            <a:spAutoFit/>
          </a:bodyPr>
          <a:lstStyle/>
          <a:p>
            <a:r>
              <a:rPr lang="en-US" dirty="0" smtClean="0"/>
              <a:t>EXACT geography; </a:t>
            </a:r>
          </a:p>
          <a:p>
            <a:r>
              <a:rPr lang="en-US" dirty="0" smtClean="0"/>
              <a:t>landmarks scale dependent</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Pros and Cons of exact maps (matching reality in scale and/or appearance) versus abstracted maps (that adjust to emphasize things more meaningful to user).</a:t>
            </a:r>
          </a:p>
          <a:p>
            <a:endParaRPr lang="en-US" dirty="0"/>
          </a:p>
          <a:p>
            <a:r>
              <a:rPr lang="en-US" dirty="0" smtClean="0"/>
              <a:t>How do people give directions?</a:t>
            </a:r>
          </a:p>
          <a:p>
            <a:endParaRPr lang="en-US" dirty="0"/>
          </a:p>
          <a:p>
            <a:r>
              <a:rPr lang="en-US" dirty="0" smtClean="0"/>
              <a:t>How should computers give directions?</a:t>
            </a:r>
            <a:endParaRPr lang="en-US" dirty="0"/>
          </a:p>
        </p:txBody>
      </p:sp>
    </p:spTree>
    <p:extLst>
      <p:ext uri="{BB962C8B-B14F-4D97-AF65-F5344CB8AC3E}">
        <p14:creationId xmlns:p14="http://schemas.microsoft.com/office/powerpoint/2010/main" val="12515575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Landmarks &amp; Paths</a:t>
            </a:r>
          </a:p>
        </p:txBody>
      </p:sp>
      <p:pic>
        <p:nvPicPr>
          <p:cNvPr id="44034" name="Picture 2"/>
          <p:cNvPicPr>
            <a:picLocks noGrp="1" noChangeAspect="1" noChangeArrowheads="1"/>
          </p:cNvPicPr>
          <p:nvPr>
            <p:ph idx="1"/>
          </p:nvPr>
        </p:nvPicPr>
        <p:blipFill>
          <a:blip r:embed="rId3" cstate="print"/>
          <a:srcRect/>
          <a:stretch>
            <a:fillRect/>
          </a:stretch>
        </p:blipFill>
        <p:spPr bwMode="auto">
          <a:xfrm>
            <a:off x="990600" y="1371600"/>
            <a:ext cx="7378126"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3" cstate="print"/>
          <a:srcRect/>
          <a:stretch>
            <a:fillRect/>
          </a:stretch>
        </p:blipFill>
        <p:spPr bwMode="auto">
          <a:xfrm>
            <a:off x="510540" y="304800"/>
            <a:ext cx="7871460" cy="6054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3" cstate="print"/>
          <a:srcRect/>
          <a:stretch>
            <a:fillRect/>
          </a:stretch>
        </p:blipFill>
        <p:spPr bwMode="auto">
          <a:xfrm>
            <a:off x="1818378" y="228600"/>
            <a:ext cx="5496821" cy="63886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Weather Map</a:t>
            </a:r>
          </a:p>
        </p:txBody>
      </p:sp>
      <p:sp>
        <p:nvSpPr>
          <p:cNvPr id="3" name="Content Placeholder 2"/>
          <p:cNvSpPr>
            <a:spLocks noGrp="1"/>
          </p:cNvSpPr>
          <p:nvPr>
            <p:ph idx="1"/>
          </p:nvPr>
        </p:nvSpPr>
        <p:spPr/>
        <p:txBody>
          <a:bodyPr/>
          <a:lstStyle/>
          <a:p>
            <a:r>
              <a:rPr lang="en-US" dirty="0"/>
              <a:t>Halley’s wind map, 1686</a:t>
            </a:r>
          </a:p>
        </p:txBody>
      </p:sp>
      <p:pic>
        <p:nvPicPr>
          <p:cNvPr id="6148" name="Picture 4"/>
          <p:cNvPicPr>
            <a:picLocks noChangeAspect="1" noChangeArrowheads="1"/>
          </p:cNvPicPr>
          <p:nvPr/>
        </p:nvPicPr>
        <p:blipFill>
          <a:blip r:embed="rId3" cstate="print"/>
          <a:srcRect/>
          <a:stretch>
            <a:fillRect/>
          </a:stretch>
        </p:blipFill>
        <p:spPr bwMode="auto">
          <a:xfrm>
            <a:off x="2057400" y="2209800"/>
            <a:ext cx="5119688" cy="4343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2895600" cy="5736336"/>
          </a:xfrm>
        </p:spPr>
        <p:txBody>
          <a:bodyPr>
            <a:normAutofit/>
          </a:bodyPr>
          <a:lstStyle/>
          <a:p>
            <a:pPr marL="109728" indent="0">
              <a:buNone/>
            </a:pPr>
            <a:r>
              <a:rPr lang="en-US" sz="2800" dirty="0" err="1" smtClean="0"/>
              <a:t>GoogleMaps</a:t>
            </a:r>
            <a:endParaRPr lang="en-US" sz="2800" dirty="0" smtClean="0"/>
          </a:p>
          <a:p>
            <a:pPr marL="109728" indent="0">
              <a:buNone/>
            </a:pPr>
            <a:r>
              <a:rPr lang="en-US" sz="1800" dirty="0" smtClean="0"/>
              <a:t>(circa 2011)</a:t>
            </a:r>
          </a:p>
          <a:p>
            <a:pPr marL="109728" indent="0">
              <a:buNone/>
            </a:pPr>
            <a:endParaRPr lang="en-US" sz="2800" dirty="0" smtClean="0"/>
          </a:p>
          <a:p>
            <a:r>
              <a:rPr lang="en-US" sz="2000" dirty="0" smtClean="0"/>
              <a:t>With this map dynamically scalable, what else do you need (hint: CUT).</a:t>
            </a:r>
          </a:p>
          <a:p>
            <a:endParaRPr lang="en-US" sz="2000" dirty="0" smtClean="0"/>
          </a:p>
          <a:p>
            <a:pPr marL="109728" indent="0">
              <a:buNone/>
            </a:pPr>
            <a:r>
              <a:rPr lang="en-US" dirty="0" smtClean="0">
                <a:solidFill>
                  <a:srgbClr val="FF0000"/>
                </a:solidFill>
              </a:rPr>
              <a:t>Brainstorm: what the best interface</a:t>
            </a:r>
            <a:r>
              <a:rPr lang="en-US" dirty="0" smtClean="0"/>
              <a:t>!</a:t>
            </a:r>
            <a:endParaRPr lang="en-US" dirty="0"/>
          </a:p>
        </p:txBody>
      </p:sp>
      <p:pic>
        <p:nvPicPr>
          <p:cNvPr id="2051" name="Picture 3" descr="C:\Users\hemminge\Downloads\GoogleMa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57200"/>
            <a:ext cx="6251064" cy="5499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38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Real-Time Maps</a:t>
            </a: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Traffic Maps</a:t>
            </a:r>
            <a:endParaRPr lang="en-US" dirty="0"/>
          </a:p>
        </p:txBody>
      </p:sp>
      <p:sp>
        <p:nvSpPr>
          <p:cNvPr id="3" name="Content Placeholder 2"/>
          <p:cNvSpPr>
            <a:spLocks noGrp="1"/>
          </p:cNvSpPr>
          <p:nvPr>
            <p:ph idx="1"/>
          </p:nvPr>
        </p:nvSpPr>
        <p:spPr>
          <a:xfrm>
            <a:off x="1219200" y="1752600"/>
            <a:ext cx="2506662" cy="4745736"/>
          </a:xfrm>
        </p:spPr>
        <p:txBody>
          <a:bodyPr/>
          <a:lstStyle/>
          <a:p>
            <a:r>
              <a:rPr lang="en-US" dirty="0" smtClean="0">
                <a:hlinkClick r:id="rId3"/>
              </a:rPr>
              <a:t>LA DOT</a:t>
            </a:r>
            <a:endParaRPr lang="en-US" dirty="0" smtClean="0"/>
          </a:p>
          <a:p>
            <a:r>
              <a:rPr lang="en-US" dirty="0" err="1" smtClean="0">
                <a:hlinkClick r:id="rId4"/>
              </a:rPr>
              <a:t>Navtec</a:t>
            </a:r>
            <a:endParaRPr lang="en-US" dirty="0" smtClean="0"/>
          </a:p>
          <a:p>
            <a:r>
              <a:rPr lang="en-US" dirty="0" err="1" smtClean="0">
                <a:hlinkClick r:id="rId5"/>
              </a:rPr>
              <a:t>SigAlert</a:t>
            </a:r>
            <a:endParaRPr lang="en-US" dirty="0" smtClean="0"/>
          </a:p>
          <a:p>
            <a:endParaRPr lang="en-US" dirty="0"/>
          </a:p>
          <a:p>
            <a:pPr marL="109728" indent="0">
              <a:buNone/>
            </a:pPr>
            <a:r>
              <a:rPr lang="en-US" dirty="0" smtClean="0"/>
              <a:t>Which do you prefer?</a:t>
            </a:r>
          </a:p>
        </p:txBody>
      </p:sp>
    </p:spTree>
    <p:extLst>
      <p:ext uri="{BB962C8B-B14F-4D97-AF65-F5344CB8AC3E}">
        <p14:creationId xmlns:p14="http://schemas.microsoft.com/office/powerpoint/2010/main" val="23858161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Traffic</a:t>
            </a:r>
            <a:br>
              <a:rPr lang="en-US" dirty="0" smtClean="0"/>
            </a:br>
            <a:r>
              <a:rPr lang="en-US" dirty="0" smtClean="0"/>
              <a:t> Maps</a:t>
            </a:r>
            <a:endParaRPr lang="en-US" dirty="0"/>
          </a:p>
        </p:txBody>
      </p:sp>
      <p:sp>
        <p:nvSpPr>
          <p:cNvPr id="3" name="Content Placeholder 2"/>
          <p:cNvSpPr>
            <a:spLocks noGrp="1"/>
          </p:cNvSpPr>
          <p:nvPr>
            <p:ph idx="1"/>
          </p:nvPr>
        </p:nvSpPr>
        <p:spPr>
          <a:xfrm>
            <a:off x="76200" y="1752600"/>
            <a:ext cx="2506662" cy="4745736"/>
          </a:xfrm>
        </p:spPr>
        <p:txBody>
          <a:bodyPr/>
          <a:lstStyle/>
          <a:p>
            <a:pPr marL="109728" indent="0">
              <a:buNone/>
            </a:pPr>
            <a:endParaRPr lang="en-US" dirty="0"/>
          </a:p>
        </p:txBody>
      </p:sp>
      <p:pic>
        <p:nvPicPr>
          <p:cNvPr id="1026" name="Picture 2" descr="C:\Users\hemminge\Downloads\LA-RealTime-Traffic-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662" y="228600"/>
            <a:ext cx="6599238" cy="640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532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Thematic Maps</a:t>
            </a:r>
          </a:p>
        </p:txBody>
      </p:sp>
      <p:sp>
        <p:nvSpPr>
          <p:cNvPr id="3" name="Content Placeholder 2"/>
          <p:cNvSpPr>
            <a:spLocks noGrp="1"/>
          </p:cNvSpPr>
          <p:nvPr>
            <p:ph idx="1"/>
          </p:nvPr>
        </p:nvSpPr>
        <p:spPr/>
        <p:txBody>
          <a:bodyPr/>
          <a:lstStyle/>
          <a:p>
            <a:r>
              <a:rPr lang="en-US" dirty="0" smtClean="0"/>
              <a:t>Themes, points of view, stories to tell</a:t>
            </a:r>
          </a:p>
          <a:p>
            <a:endParaRPr lang="en-US" dirty="0"/>
          </a:p>
          <a:p>
            <a:r>
              <a:rPr lang="en-US" dirty="0" smtClean="0"/>
              <a:t>Often times, these may be combinations (using same </a:t>
            </a:r>
            <a:r>
              <a:rPr lang="en-US" dirty="0" err="1" smtClean="0"/>
              <a:t>chloropeth</a:t>
            </a:r>
            <a:r>
              <a:rPr lang="en-US" dirty="0" smtClean="0"/>
              <a:t> or symbol based 1D or 2D maps </a:t>
            </a:r>
            <a:r>
              <a:rPr lang="en-US" smtClean="0"/>
              <a:t>we looked at earlier)</a:t>
            </a:r>
            <a:endParaRPr lang="en-US" dirty="0"/>
          </a:p>
        </p:txBody>
      </p:sp>
    </p:spTree>
    <p:extLst>
      <p:ext uri="{BB962C8B-B14F-4D97-AF65-F5344CB8AC3E}">
        <p14:creationId xmlns:p14="http://schemas.microsoft.com/office/powerpoint/2010/main" val="28665239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3" cstate="print"/>
          <a:srcRect/>
          <a:stretch>
            <a:fillRect/>
          </a:stretch>
        </p:blipFill>
        <p:spPr bwMode="auto">
          <a:xfrm>
            <a:off x="1066800" y="914400"/>
            <a:ext cx="6858000" cy="4868334"/>
          </a:xfrm>
          <a:prstGeom prst="rect">
            <a:avLst/>
          </a:prstGeom>
          <a:noFill/>
          <a:ln w="9525">
            <a:noFill/>
            <a:miter lim="800000"/>
            <a:headEnd/>
            <a:tailEnd/>
          </a:ln>
        </p:spPr>
      </p:pic>
      <p:sp>
        <p:nvSpPr>
          <p:cNvPr id="7" name="TextBox 6"/>
          <p:cNvSpPr txBox="1"/>
          <p:nvPr/>
        </p:nvSpPr>
        <p:spPr>
          <a:xfrm>
            <a:off x="4953000" y="5410200"/>
            <a:ext cx="3352800" cy="369332"/>
          </a:xfrm>
          <a:prstGeom prst="rect">
            <a:avLst/>
          </a:prstGeom>
          <a:noFill/>
        </p:spPr>
        <p:txBody>
          <a:bodyPr wrap="square" rtlCol="0">
            <a:spAutoFit/>
          </a:bodyPr>
          <a:lstStyle/>
          <a:p>
            <a:r>
              <a:rPr lang="en-US" dirty="0"/>
              <a:t>w</a:t>
            </a:r>
            <a:r>
              <a:rPr lang="en-US" dirty="0" smtClean="0"/>
              <a:t>ikpedia.org</a:t>
            </a:r>
            <a:endParaRPr lang="en-US" dirty="0"/>
          </a:p>
        </p:txBody>
      </p:sp>
    </p:spTree>
    <p:extLst>
      <p:ext uri="{BB962C8B-B14F-4D97-AF65-F5344CB8AC3E}">
        <p14:creationId xmlns:p14="http://schemas.microsoft.com/office/powerpoint/2010/main" val="22704203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Measure of America</a:t>
            </a:r>
            <a:r>
              <a:rPr lang="en-US" dirty="0"/>
              <a:t/>
            </a:r>
            <a:br>
              <a:rPr lang="en-US" dirty="0"/>
            </a:br>
            <a:endParaRPr lang="en-US" dirty="0"/>
          </a:p>
        </p:txBody>
      </p:sp>
      <p:sp>
        <p:nvSpPr>
          <p:cNvPr id="3" name="Content Placeholder 2"/>
          <p:cNvSpPr>
            <a:spLocks noGrp="1"/>
          </p:cNvSpPr>
          <p:nvPr>
            <p:ph idx="1"/>
          </p:nvPr>
        </p:nvSpPr>
        <p:spPr>
          <a:xfrm>
            <a:off x="76200" y="1676400"/>
            <a:ext cx="1981200" cy="4821936"/>
          </a:xfrm>
        </p:spPr>
        <p:txBody>
          <a:bodyPr>
            <a:normAutofit/>
          </a:bodyPr>
          <a:lstStyle/>
          <a:p>
            <a:r>
              <a:rPr lang="en-US" sz="2400" dirty="0" smtClean="0"/>
              <a:t>Linkage between 2D map and 1D scale (index) plus search (</a:t>
            </a:r>
            <a:r>
              <a:rPr lang="en-US" sz="2400" dirty="0" err="1" smtClean="0"/>
              <a:t>zipcode</a:t>
            </a:r>
            <a:r>
              <a:rPr lang="en-US" sz="2400" dirty="0" smtClean="0"/>
              <a:t>)</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7115589"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2401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543800" cy="762000"/>
          </a:xfrm>
        </p:spPr>
        <p:txBody>
          <a:bodyPr>
            <a:noAutofit/>
          </a:bodyPr>
          <a:lstStyle/>
          <a:p>
            <a:r>
              <a:rPr lang="en-US" sz="2400" dirty="0" smtClean="0"/>
              <a:t>Note control of transparency, multiple variables</a:t>
            </a:r>
            <a:endParaRPr lang="en-US" sz="2400" dirty="0"/>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3" cstate="print"/>
          <a:srcRect/>
          <a:stretch>
            <a:fillRect/>
          </a:stretch>
        </p:blipFill>
        <p:spPr bwMode="auto">
          <a:xfrm>
            <a:off x="500485" y="1295400"/>
            <a:ext cx="8643515" cy="5410200"/>
          </a:xfrm>
          <a:prstGeom prst="rect">
            <a:avLst/>
          </a:prstGeom>
          <a:noFill/>
          <a:ln w="9525">
            <a:noFill/>
            <a:miter lim="800000"/>
            <a:headEnd/>
            <a:tailEnd/>
          </a:ln>
        </p:spPr>
      </p:pic>
    </p:spTree>
    <p:extLst>
      <p:ext uri="{BB962C8B-B14F-4D97-AF65-F5344CB8AC3E}">
        <p14:creationId xmlns:p14="http://schemas.microsoft.com/office/powerpoint/2010/main" val="23393174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2514600" cy="4114800"/>
          </a:xfrm>
        </p:spPr>
        <p:txBody>
          <a:bodyPr>
            <a:normAutofit/>
          </a:bodyPr>
          <a:lstStyle/>
          <a:p>
            <a:r>
              <a:rPr lang="en-US" sz="2400" dirty="0" smtClean="0"/>
              <a:t>Multiple presentation areas; multiple story lines, but all connected</a:t>
            </a:r>
            <a:endParaRPr lang="en-US" sz="2400" dirty="0"/>
          </a:p>
        </p:txBody>
      </p:sp>
      <p:pic>
        <p:nvPicPr>
          <p:cNvPr id="27650" name="Picture 2"/>
          <p:cNvPicPr>
            <a:picLocks noChangeAspect="1" noChangeArrowheads="1"/>
          </p:cNvPicPr>
          <p:nvPr/>
        </p:nvPicPr>
        <p:blipFill>
          <a:blip r:embed="rId3" cstate="print"/>
          <a:srcRect/>
          <a:stretch>
            <a:fillRect/>
          </a:stretch>
        </p:blipFill>
        <p:spPr bwMode="auto">
          <a:xfrm>
            <a:off x="3962400" y="762000"/>
            <a:ext cx="4640178" cy="5186081"/>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4195763" y="3386138"/>
            <a:ext cx="752475" cy="85725"/>
          </a:xfrm>
          <a:prstGeom prst="rect">
            <a:avLst/>
          </a:prstGeom>
          <a:noFill/>
          <a:ln w="9525">
            <a:noFill/>
            <a:miter lim="800000"/>
            <a:headEnd/>
            <a:tailEnd/>
          </a:ln>
        </p:spPr>
      </p:pic>
      <p:sp>
        <p:nvSpPr>
          <p:cNvPr id="7" name="TextBox 6"/>
          <p:cNvSpPr txBox="1"/>
          <p:nvPr/>
        </p:nvSpPr>
        <p:spPr>
          <a:xfrm>
            <a:off x="5181600" y="6248400"/>
            <a:ext cx="3429000" cy="369332"/>
          </a:xfrm>
          <a:prstGeom prst="rect">
            <a:avLst/>
          </a:prstGeom>
          <a:noFill/>
        </p:spPr>
        <p:txBody>
          <a:bodyPr wrap="square" rtlCol="0">
            <a:spAutoFit/>
          </a:bodyPr>
          <a:lstStyle/>
          <a:p>
            <a:r>
              <a:rPr lang="en-US" dirty="0" smtClean="0"/>
              <a:t>M. Erickson, </a:t>
            </a:r>
            <a:r>
              <a:rPr lang="en-US" dirty="0" err="1" smtClean="0"/>
              <a:t>NYTimes</a:t>
            </a:r>
            <a:endParaRPr lang="en-US" dirty="0"/>
          </a:p>
        </p:txBody>
      </p:sp>
    </p:spTree>
    <p:extLst>
      <p:ext uri="{BB962C8B-B14F-4D97-AF65-F5344CB8AC3E}">
        <p14:creationId xmlns:p14="http://schemas.microsoft.com/office/powerpoint/2010/main" val="39892870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3" cstate="print"/>
          <a:srcRect/>
          <a:stretch>
            <a:fillRect/>
          </a:stretch>
        </p:blipFill>
        <p:spPr bwMode="auto">
          <a:xfrm>
            <a:off x="838200" y="685800"/>
            <a:ext cx="7499220" cy="5694124"/>
          </a:xfrm>
          <a:prstGeom prst="rect">
            <a:avLst/>
          </a:prstGeom>
          <a:noFill/>
          <a:ln w="9525">
            <a:noFill/>
            <a:miter lim="800000"/>
            <a:headEnd/>
            <a:tailEnd/>
          </a:ln>
        </p:spPr>
      </p:pic>
    </p:spTree>
    <p:extLst>
      <p:ext uri="{BB962C8B-B14F-4D97-AF65-F5344CB8AC3E}">
        <p14:creationId xmlns:p14="http://schemas.microsoft.com/office/powerpoint/2010/main" val="534815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Galton’s Weather Map </a:t>
            </a:r>
            <a:br>
              <a:rPr lang="en-US" dirty="0"/>
            </a:br>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304800" y="1600200"/>
            <a:ext cx="4222800" cy="38862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953000" y="1066800"/>
            <a:ext cx="3701366" cy="4876800"/>
          </a:xfrm>
          <a:prstGeom prst="rect">
            <a:avLst/>
          </a:prstGeom>
          <a:noFill/>
          <a:ln w="9525">
            <a:noFill/>
            <a:miter lim="800000"/>
            <a:headEnd/>
            <a:tailEnd/>
          </a:ln>
        </p:spPr>
      </p:pic>
      <p:sp>
        <p:nvSpPr>
          <p:cNvPr id="6" name="TextBox 5"/>
          <p:cNvSpPr txBox="1"/>
          <p:nvPr/>
        </p:nvSpPr>
        <p:spPr>
          <a:xfrm>
            <a:off x="2590800" y="5638800"/>
            <a:ext cx="5867400" cy="646331"/>
          </a:xfrm>
          <a:prstGeom prst="rect">
            <a:avLst/>
          </a:prstGeom>
          <a:noFill/>
        </p:spPr>
        <p:txBody>
          <a:bodyPr wrap="square" rtlCol="0">
            <a:spAutoFit/>
          </a:bodyPr>
          <a:lstStyle/>
          <a:p>
            <a:r>
              <a:rPr lang="en-US" dirty="0"/>
              <a:t>Milestones Project</a:t>
            </a:r>
          </a:p>
          <a:p>
            <a:r>
              <a:rPr lang="en-US" dirty="0"/>
              <a:t>http://www.math.yorku.ca/SCS/Gallery/milestone/</a:t>
            </a:r>
          </a:p>
        </p:txBody>
      </p:sp>
      <p:sp>
        <p:nvSpPr>
          <p:cNvPr id="7" name="TextBox 6"/>
          <p:cNvSpPr txBox="1"/>
          <p:nvPr/>
        </p:nvSpPr>
        <p:spPr>
          <a:xfrm>
            <a:off x="304800" y="1219200"/>
            <a:ext cx="4191000" cy="369332"/>
          </a:xfrm>
          <a:prstGeom prst="rect">
            <a:avLst/>
          </a:prstGeom>
          <a:noFill/>
        </p:spPr>
        <p:txBody>
          <a:bodyPr wrap="square" rtlCol="0">
            <a:spAutoFit/>
          </a:bodyPr>
          <a:lstStyle/>
          <a:p>
            <a:r>
              <a:rPr lang="en-US" dirty="0"/>
              <a:t>Measurements 1861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3" cstate="print"/>
          <a:srcRect/>
          <a:stretch>
            <a:fillRect/>
          </a:stretch>
        </p:blipFill>
        <p:spPr bwMode="auto">
          <a:xfrm>
            <a:off x="914400" y="762000"/>
            <a:ext cx="7266594" cy="5771476"/>
          </a:xfrm>
          <a:prstGeom prst="rect">
            <a:avLst/>
          </a:prstGeom>
          <a:noFill/>
          <a:ln w="9525">
            <a:noFill/>
            <a:miter lim="800000"/>
            <a:headEnd/>
            <a:tailEnd/>
          </a:ln>
        </p:spPr>
      </p:pic>
    </p:spTree>
    <p:extLst>
      <p:ext uri="{BB962C8B-B14F-4D97-AF65-F5344CB8AC3E}">
        <p14:creationId xmlns:p14="http://schemas.microsoft.com/office/powerpoint/2010/main" val="38875249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2286000" cy="3733800"/>
          </a:xfrm>
        </p:spPr>
        <p:txBody>
          <a:bodyPr>
            <a:normAutofit/>
          </a:bodyPr>
          <a:lstStyle/>
          <a:p>
            <a:r>
              <a:rPr lang="en-US" sz="2400" dirty="0" smtClean="0"/>
              <a:t>Engage user interest with pictures of homes</a:t>
            </a:r>
            <a:endParaRPr lang="en-US" sz="2400" dirty="0"/>
          </a:p>
        </p:txBody>
      </p:sp>
      <p:pic>
        <p:nvPicPr>
          <p:cNvPr id="30722" name="Picture 2"/>
          <p:cNvPicPr>
            <a:picLocks noChangeAspect="1" noChangeArrowheads="1"/>
          </p:cNvPicPr>
          <p:nvPr/>
        </p:nvPicPr>
        <p:blipFill>
          <a:blip r:embed="rId3" cstate="print"/>
          <a:srcRect/>
          <a:stretch>
            <a:fillRect/>
          </a:stretch>
        </p:blipFill>
        <p:spPr bwMode="auto">
          <a:xfrm>
            <a:off x="2514600" y="533400"/>
            <a:ext cx="6836557" cy="6019800"/>
          </a:xfrm>
          <a:prstGeom prst="rect">
            <a:avLst/>
          </a:prstGeom>
          <a:noFill/>
          <a:ln w="9525">
            <a:noFill/>
            <a:miter lim="800000"/>
            <a:headEnd/>
            <a:tailEnd/>
          </a:ln>
        </p:spPr>
      </p:pic>
    </p:spTree>
    <p:extLst>
      <p:ext uri="{BB962C8B-B14F-4D97-AF65-F5344CB8AC3E}">
        <p14:creationId xmlns:p14="http://schemas.microsoft.com/office/powerpoint/2010/main" val="10361266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76400"/>
            <a:ext cx="3352800" cy="4821936"/>
          </a:xfrm>
        </p:spPr>
        <p:txBody>
          <a:bodyPr/>
          <a:lstStyle/>
          <a:p>
            <a:r>
              <a:rPr lang="en-US" dirty="0" smtClean="0"/>
              <a:t>Shows population density (like we talked about for storm surge visualizations)</a:t>
            </a:r>
            <a:endParaRPr lang="en-US" dirty="0"/>
          </a:p>
        </p:txBody>
      </p:sp>
      <p:pic>
        <p:nvPicPr>
          <p:cNvPr id="31746" name="Picture 2"/>
          <p:cNvPicPr>
            <a:picLocks noChangeAspect="1" noChangeArrowheads="1"/>
          </p:cNvPicPr>
          <p:nvPr/>
        </p:nvPicPr>
        <p:blipFill>
          <a:blip r:embed="rId3" cstate="print"/>
          <a:srcRect/>
          <a:stretch>
            <a:fillRect/>
          </a:stretch>
        </p:blipFill>
        <p:spPr bwMode="auto">
          <a:xfrm>
            <a:off x="4038600" y="609600"/>
            <a:ext cx="5855255" cy="6025647"/>
          </a:xfrm>
          <a:prstGeom prst="rect">
            <a:avLst/>
          </a:prstGeom>
          <a:noFill/>
          <a:ln w="9525">
            <a:noFill/>
            <a:miter lim="800000"/>
            <a:headEnd/>
            <a:tailEnd/>
          </a:ln>
        </p:spPr>
      </p:pic>
    </p:spTree>
    <p:extLst>
      <p:ext uri="{BB962C8B-B14F-4D97-AF65-F5344CB8AC3E}">
        <p14:creationId xmlns:p14="http://schemas.microsoft.com/office/powerpoint/2010/main" val="11445846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Show path via “traces” like we did with Google Motion Charts</a:t>
            </a:r>
            <a:endParaRPr lang="en-US" sz="2000" dirty="0"/>
          </a:p>
        </p:txBody>
      </p:sp>
      <p:pic>
        <p:nvPicPr>
          <p:cNvPr id="32770" name="Picture 2"/>
          <p:cNvPicPr>
            <a:picLocks noGrp="1" noChangeAspect="1" noChangeArrowheads="1"/>
          </p:cNvPicPr>
          <p:nvPr>
            <p:ph idx="1"/>
          </p:nvPr>
        </p:nvPicPr>
        <p:blipFill>
          <a:blip r:embed="rId3" cstate="print"/>
          <a:srcRect/>
          <a:stretch>
            <a:fillRect/>
          </a:stretch>
        </p:blipFill>
        <p:spPr bwMode="auto">
          <a:xfrm>
            <a:off x="685800" y="1524000"/>
            <a:ext cx="7715250" cy="4572000"/>
          </a:xfrm>
          <a:prstGeom prst="rect">
            <a:avLst/>
          </a:prstGeom>
          <a:noFill/>
          <a:ln w="9525">
            <a:noFill/>
            <a:miter lim="800000"/>
            <a:headEnd/>
            <a:tailEnd/>
          </a:ln>
        </p:spPr>
      </p:pic>
      <p:sp>
        <p:nvSpPr>
          <p:cNvPr id="5" name="Rectangle 4"/>
          <p:cNvSpPr/>
          <p:nvPr/>
        </p:nvSpPr>
        <p:spPr>
          <a:xfrm>
            <a:off x="685800" y="5943600"/>
            <a:ext cx="7620000" cy="369332"/>
          </a:xfrm>
          <a:prstGeom prst="rect">
            <a:avLst/>
          </a:prstGeom>
        </p:spPr>
        <p:txBody>
          <a:bodyPr wrap="square">
            <a:spAutoFit/>
          </a:bodyPr>
          <a:lstStyle/>
          <a:p>
            <a:r>
              <a:rPr lang="en-US" dirty="0" smtClean="0"/>
              <a:t>http://www.msnbc.msn.com/id/26295161?preferredName=Gustav</a:t>
            </a:r>
            <a:endParaRPr lang="en-US" dirty="0"/>
          </a:p>
        </p:txBody>
      </p:sp>
    </p:spTree>
    <p:extLst>
      <p:ext uri="{BB962C8B-B14F-4D97-AF65-F5344CB8AC3E}">
        <p14:creationId xmlns:p14="http://schemas.microsoft.com/office/powerpoint/2010/main" val="31610120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1600200" cy="3886200"/>
          </a:xfrm>
        </p:spPr>
        <p:txBody>
          <a:bodyPr>
            <a:normAutofit/>
          </a:bodyPr>
          <a:lstStyle/>
          <a:p>
            <a:r>
              <a:rPr lang="en-US" sz="1800" dirty="0" smtClean="0"/>
              <a:t>Describe the visualization type and date types</a:t>
            </a:r>
            <a:endParaRPr lang="en-US" sz="1800" dirty="0"/>
          </a:p>
        </p:txBody>
      </p:sp>
      <p:pic>
        <p:nvPicPr>
          <p:cNvPr id="33794" name="Picture 2"/>
          <p:cNvPicPr>
            <a:picLocks noChangeAspect="1" noChangeArrowheads="1"/>
          </p:cNvPicPr>
          <p:nvPr/>
        </p:nvPicPr>
        <p:blipFill>
          <a:blip r:embed="rId3" cstate="print"/>
          <a:srcRect/>
          <a:stretch>
            <a:fillRect/>
          </a:stretch>
        </p:blipFill>
        <p:spPr bwMode="auto">
          <a:xfrm>
            <a:off x="1905000" y="838200"/>
            <a:ext cx="7467600" cy="5777101"/>
          </a:xfrm>
          <a:prstGeom prst="rect">
            <a:avLst/>
          </a:prstGeom>
          <a:noFill/>
          <a:ln w="9525">
            <a:noFill/>
            <a:miter lim="800000"/>
            <a:headEnd/>
            <a:tailEnd/>
          </a:ln>
        </p:spPr>
      </p:pic>
    </p:spTree>
    <p:extLst>
      <p:ext uri="{BB962C8B-B14F-4D97-AF65-F5344CB8AC3E}">
        <p14:creationId xmlns:p14="http://schemas.microsoft.com/office/powerpoint/2010/main" val="15154625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1981200" cy="3048000"/>
          </a:xfrm>
        </p:spPr>
        <p:txBody>
          <a:bodyPr>
            <a:normAutofit/>
          </a:bodyPr>
          <a:lstStyle/>
          <a:p>
            <a:r>
              <a:rPr lang="en-US" sz="2400" dirty="0" smtClean="0"/>
              <a:t>How has this changed since 2007 </a:t>
            </a:r>
            <a:r>
              <a:rPr lang="en-US" sz="2400" dirty="0" smtClean="0">
                <a:sym typeface="Wingdings" pitchFamily="2" charset="2"/>
              </a:rPr>
              <a:t></a:t>
            </a:r>
            <a:r>
              <a:rPr lang="en-US" sz="2400" dirty="0" smtClean="0"/>
              <a:t>? </a:t>
            </a:r>
            <a:endParaRPr lang="en-US" sz="2400" dirty="0"/>
          </a:p>
        </p:txBody>
      </p:sp>
      <p:pic>
        <p:nvPicPr>
          <p:cNvPr id="54274" name="Picture 2"/>
          <p:cNvPicPr>
            <a:picLocks noChangeAspect="1" noChangeArrowheads="1"/>
          </p:cNvPicPr>
          <p:nvPr/>
        </p:nvPicPr>
        <p:blipFill>
          <a:blip r:embed="rId3" cstate="print"/>
          <a:srcRect/>
          <a:stretch>
            <a:fillRect/>
          </a:stretch>
        </p:blipFill>
        <p:spPr bwMode="auto">
          <a:xfrm>
            <a:off x="2819400" y="609600"/>
            <a:ext cx="6191250" cy="5848221"/>
          </a:xfrm>
          <a:prstGeom prst="rect">
            <a:avLst/>
          </a:prstGeom>
          <a:noFill/>
          <a:ln w="9525">
            <a:noFill/>
            <a:miter lim="800000"/>
            <a:headEnd/>
            <a:tailEnd/>
          </a:ln>
        </p:spPr>
      </p:pic>
      <p:sp>
        <p:nvSpPr>
          <p:cNvPr id="5" name="Rectangle 4"/>
          <p:cNvSpPr/>
          <p:nvPr/>
        </p:nvSpPr>
        <p:spPr>
          <a:xfrm>
            <a:off x="6477000" y="6488668"/>
            <a:ext cx="2227020" cy="369332"/>
          </a:xfrm>
          <a:prstGeom prst="rect">
            <a:avLst/>
          </a:prstGeom>
        </p:spPr>
        <p:txBody>
          <a:bodyPr wrap="none">
            <a:spAutoFit/>
          </a:bodyPr>
          <a:lstStyle/>
          <a:p>
            <a:r>
              <a:rPr lang="en-US" dirty="0"/>
              <a:t>http://xkcd.com/256/</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Worlds (3D Maps)</a:t>
            </a:r>
            <a:endParaRPr lang="en-US" dirty="0"/>
          </a:p>
        </p:txBody>
      </p:sp>
      <p:sp>
        <p:nvSpPr>
          <p:cNvPr id="3" name="Content Placeholder 2"/>
          <p:cNvSpPr>
            <a:spLocks noGrp="1"/>
          </p:cNvSpPr>
          <p:nvPr>
            <p:ph idx="1"/>
          </p:nvPr>
        </p:nvSpPr>
        <p:spPr/>
        <p:txBody>
          <a:bodyPr/>
          <a:lstStyle/>
          <a:p>
            <a:r>
              <a:rPr lang="en-US" dirty="0" smtClean="0"/>
              <a:t>Virtual Realities in Games</a:t>
            </a:r>
          </a:p>
          <a:p>
            <a:r>
              <a:rPr lang="en-US" dirty="0" smtClean="0"/>
              <a:t>Virtual Worlds (2</a:t>
            </a:r>
            <a:r>
              <a:rPr lang="en-US" baseline="30000" dirty="0" smtClean="0"/>
              <a:t>nd</a:t>
            </a:r>
            <a:r>
              <a:rPr lang="en-US" dirty="0" smtClean="0"/>
              <a:t> Life)</a:t>
            </a:r>
          </a:p>
          <a:p>
            <a:r>
              <a:rPr lang="en-US" dirty="0" smtClean="0"/>
              <a:t>Visualization of our 3D world in new ways </a:t>
            </a:r>
            <a:r>
              <a:rPr lang="en-US" sz="2000" dirty="0" smtClean="0"/>
              <a:t>(need reference to </a:t>
            </a:r>
            <a:r>
              <a:rPr lang="en-US" sz="2000" smtClean="0"/>
              <a:t>artist/scientist working </a:t>
            </a:r>
            <a:r>
              <a:rPr lang="en-US" sz="2000" dirty="0" smtClean="0"/>
              <a:t>on this, well known)</a:t>
            </a:r>
            <a:endParaRPr lang="en-US" sz="2000" dirty="0"/>
          </a:p>
        </p:txBody>
      </p:sp>
    </p:spTree>
    <p:extLst>
      <p:ext uri="{BB962C8B-B14F-4D97-AF65-F5344CB8AC3E}">
        <p14:creationId xmlns:p14="http://schemas.microsoft.com/office/powerpoint/2010/main" val="2491068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438400"/>
            <a:ext cx="6975945"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2274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8" y="1371600"/>
            <a:ext cx="54578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2673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 of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069087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8150</TotalTime>
  <Words>3010</Words>
  <Application>Microsoft Office PowerPoint</Application>
  <PresentationFormat>On-screen Show (4:3)</PresentationFormat>
  <Paragraphs>467</Paragraphs>
  <Slides>104</Slides>
  <Notes>84</Notes>
  <HiddenSlides>0</HiddenSlides>
  <MMClips>0</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Urban</vt:lpstr>
      <vt:lpstr>Custom Design</vt:lpstr>
      <vt:lpstr>Maps and GIS</vt:lpstr>
      <vt:lpstr>Historical Maps</vt:lpstr>
      <vt:lpstr>The oldest map? </vt:lpstr>
      <vt:lpstr>The First World Map</vt:lpstr>
      <vt:lpstr>First Route Map</vt:lpstr>
      <vt:lpstr>South Sea Islander’s Map</vt:lpstr>
      <vt:lpstr>Ptolemy’s World Map</vt:lpstr>
      <vt:lpstr>First Weather Map</vt:lpstr>
      <vt:lpstr>Galton’s Weather Map  </vt:lpstr>
      <vt:lpstr>First Contour Map</vt:lpstr>
      <vt:lpstr>Park Map (contour)</vt:lpstr>
      <vt:lpstr>Mapping geographic data</vt:lpstr>
      <vt:lpstr>Maps, Earth and Projection</vt:lpstr>
      <vt:lpstr>Cont’d</vt:lpstr>
      <vt:lpstr>Map Projections</vt:lpstr>
      <vt:lpstr>PowerPoint Presentation</vt:lpstr>
      <vt:lpstr>Projection Surface</vt:lpstr>
      <vt:lpstr>Preserving spatial characteristics</vt:lpstr>
      <vt:lpstr>Map Projection Choices</vt:lpstr>
      <vt:lpstr>PowerPoint Presentation</vt:lpstr>
      <vt:lpstr>PowerPoint Presentation</vt:lpstr>
      <vt:lpstr>Two different cylinderical map projections</vt:lpstr>
      <vt:lpstr>Direction-preserving: Mercator map projection</vt:lpstr>
      <vt:lpstr>Direction-preserving: Mercator map projection</vt:lpstr>
      <vt:lpstr>Area-preserving Map: Peters</vt:lpstr>
      <vt:lpstr>Latitude-Longitude</vt:lpstr>
      <vt:lpstr>Sinusoidal: Equi-Area</vt:lpstr>
      <vt:lpstr>And for the real authority…</vt:lpstr>
      <vt:lpstr>What does most use look like?</vt:lpstr>
      <vt:lpstr>What are the big issues?</vt:lpstr>
      <vt:lpstr>Biggest Change #1: GPS</vt:lpstr>
      <vt:lpstr>Biggest Change #2: Personal Maps</vt:lpstr>
      <vt:lpstr>Personal Maps Examples</vt:lpstr>
      <vt:lpstr>Interactive Maps</vt:lpstr>
      <vt:lpstr>Multivariable Maps</vt:lpstr>
      <vt:lpstr>Map Basics</vt:lpstr>
      <vt:lpstr>Geographic Data Models - Raster</vt:lpstr>
      <vt:lpstr>Vector Data Models</vt:lpstr>
      <vt:lpstr>Geographic Information Systems</vt:lpstr>
      <vt:lpstr>GIS Links and References</vt:lpstr>
      <vt:lpstr>Geodata from GPS</vt:lpstr>
      <vt:lpstr>Spatial Information Visualization</vt:lpstr>
      <vt:lpstr>Cartographic Design Principles</vt:lpstr>
      <vt:lpstr> Cartographic abstraction</vt:lpstr>
      <vt:lpstr>Maps and Interaction</vt:lpstr>
      <vt:lpstr>Web mapping tools</vt:lpstr>
      <vt:lpstr>Let’s Look at Some Examples</vt:lpstr>
      <vt:lpstr>Cartograms</vt:lpstr>
      <vt:lpstr>Scale Area by Data</vt:lpstr>
      <vt:lpstr>Scale shape by value</vt:lpstr>
      <vt:lpstr>PowerPoint Presentation</vt:lpstr>
      <vt:lpstr>Standard Maps Plus 1D/2D Data</vt:lpstr>
      <vt:lpstr>Color</vt:lpstr>
      <vt:lpstr>Color</vt:lpstr>
      <vt:lpstr>Overlapping use of color</vt:lpstr>
      <vt:lpstr>Symbols for 1D:  what’s good/bad  how can you do this better?</vt:lpstr>
      <vt:lpstr>PowerPoint Presentation</vt:lpstr>
      <vt:lpstr>Symbols/Icons (plus color)</vt:lpstr>
      <vt:lpstr>PowerPoint Presentation</vt:lpstr>
      <vt:lpstr>Bubbles</vt:lpstr>
      <vt:lpstr>PowerPoint Presentation</vt:lpstr>
      <vt:lpstr>PowerPoint Presentation</vt:lpstr>
      <vt:lpstr>When not to use Maps?</vt:lpstr>
      <vt:lpstr>Flow Maps</vt:lpstr>
      <vt:lpstr>PS… we can track…(everything)</vt:lpstr>
      <vt:lpstr>GeoTrace (2008)  sailor’s paths</vt:lpstr>
      <vt:lpstr>People’s Paths (Amsterdam realtime)</vt:lpstr>
      <vt:lpstr>PowerPoint Presentation</vt:lpstr>
      <vt:lpstr>Passengers on Principal Railroads, 1862</vt:lpstr>
      <vt:lpstr>Effect of US Civil War on Cotton Trade</vt:lpstr>
      <vt:lpstr>Bird Migrations (see eBird project)</vt:lpstr>
      <vt:lpstr>Imagine if we know your every move…</vt:lpstr>
      <vt:lpstr>One hour in front of the TV</vt:lpstr>
      <vt:lpstr>Route Maps </vt:lpstr>
      <vt:lpstr>PowerPoint Presentation</vt:lpstr>
      <vt:lpstr>PowerPoint Presentation</vt:lpstr>
      <vt:lpstr>Landmarks &amp; Paths</vt:lpstr>
      <vt:lpstr>PowerPoint Presentation</vt:lpstr>
      <vt:lpstr>PowerPoint Presentation</vt:lpstr>
      <vt:lpstr>PowerPoint Presentation</vt:lpstr>
      <vt:lpstr>Real-Time Maps</vt:lpstr>
      <vt:lpstr>Traffic Maps</vt:lpstr>
      <vt:lpstr>Traffic  Maps</vt:lpstr>
      <vt:lpstr>Thematic Maps</vt:lpstr>
      <vt:lpstr>PowerPoint Presentation</vt:lpstr>
      <vt:lpstr>Measure of America </vt:lpstr>
      <vt:lpstr>Note control of transparency, multiple variables</vt:lpstr>
      <vt:lpstr>Multiple presentation areas; multiple story lines, but all connected</vt:lpstr>
      <vt:lpstr>PowerPoint Presentation</vt:lpstr>
      <vt:lpstr>PowerPoint Presentation</vt:lpstr>
      <vt:lpstr>Engage user interest with pictures of homes</vt:lpstr>
      <vt:lpstr>PowerPoint Presentation</vt:lpstr>
      <vt:lpstr>Show path via “traces” like we did with Google Motion Charts</vt:lpstr>
      <vt:lpstr>Describe the visualization type and date types</vt:lpstr>
      <vt:lpstr>How has this changed since 2007 ? </vt:lpstr>
      <vt:lpstr>Virtual Worlds (3D Maps)</vt:lpstr>
      <vt:lpstr>PowerPoint Presentation</vt:lpstr>
      <vt:lpstr>PowerPoint Presentation</vt:lpstr>
      <vt:lpstr>End of Slides</vt:lpstr>
      <vt:lpstr>PowerPoint Presentation</vt:lpstr>
      <vt:lpstr>Possible Exercises</vt:lpstr>
      <vt:lpstr>Design the next generation maps</vt:lpstr>
      <vt:lpstr>Route and Path Maps</vt:lpstr>
      <vt:lpstr>Real-Time Train Map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171: Visualization Maps</dc:title>
  <dc:creator>Julia TerMaat</dc:creator>
  <cp:lastModifiedBy>Brad Hemminger</cp:lastModifiedBy>
  <cp:revision>377</cp:revision>
  <dcterms:created xsi:type="dcterms:W3CDTF">2010-03-09T15:43:28Z</dcterms:created>
  <dcterms:modified xsi:type="dcterms:W3CDTF">2015-03-03T19:46:43Z</dcterms:modified>
</cp:coreProperties>
</file>