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2.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8"/>
  </p:notesMasterIdLst>
  <p:handoutMasterIdLst>
    <p:handoutMasterId r:id="rId109"/>
  </p:handoutMasterIdLst>
  <p:sldIdLst>
    <p:sldId id="1001" r:id="rId2"/>
    <p:sldId id="1056" r:id="rId3"/>
    <p:sldId id="1053" r:id="rId4"/>
    <p:sldId id="973" r:id="rId5"/>
    <p:sldId id="1062" r:id="rId6"/>
    <p:sldId id="943" r:id="rId7"/>
    <p:sldId id="424" r:id="rId8"/>
    <p:sldId id="926" r:id="rId9"/>
    <p:sldId id="937" r:id="rId10"/>
    <p:sldId id="1063" r:id="rId11"/>
    <p:sldId id="929" r:id="rId12"/>
    <p:sldId id="995" r:id="rId13"/>
    <p:sldId id="993" r:id="rId14"/>
    <p:sldId id="991" r:id="rId15"/>
    <p:sldId id="992" r:id="rId16"/>
    <p:sldId id="1002" r:id="rId17"/>
    <p:sldId id="971" r:id="rId18"/>
    <p:sldId id="1067" r:id="rId19"/>
    <p:sldId id="1006" r:id="rId20"/>
    <p:sldId id="1064" r:id="rId21"/>
    <p:sldId id="954" r:id="rId22"/>
    <p:sldId id="972" r:id="rId23"/>
    <p:sldId id="944" r:id="rId24"/>
    <p:sldId id="945" r:id="rId25"/>
    <p:sldId id="1009" r:id="rId26"/>
    <p:sldId id="1008" r:id="rId27"/>
    <p:sldId id="1011" r:id="rId28"/>
    <p:sldId id="1012" r:id="rId29"/>
    <p:sldId id="1065" r:id="rId30"/>
    <p:sldId id="956" r:id="rId31"/>
    <p:sldId id="976" r:id="rId32"/>
    <p:sldId id="987" r:id="rId33"/>
    <p:sldId id="988" r:id="rId34"/>
    <p:sldId id="947" r:id="rId35"/>
    <p:sldId id="950" r:id="rId36"/>
    <p:sldId id="951" r:id="rId37"/>
    <p:sldId id="952" r:id="rId38"/>
    <p:sldId id="934" r:id="rId39"/>
    <p:sldId id="998" r:id="rId40"/>
    <p:sldId id="1050" r:id="rId41"/>
    <p:sldId id="1051" r:id="rId42"/>
    <p:sldId id="1018" r:id="rId43"/>
    <p:sldId id="1058" r:id="rId44"/>
    <p:sldId id="1022" r:id="rId45"/>
    <p:sldId id="1023" r:id="rId46"/>
    <p:sldId id="957" r:id="rId47"/>
    <p:sldId id="958" r:id="rId48"/>
    <p:sldId id="426" r:id="rId49"/>
    <p:sldId id="1031" r:id="rId50"/>
    <p:sldId id="1032" r:id="rId51"/>
    <p:sldId id="1033" r:id="rId52"/>
    <p:sldId id="1034" r:id="rId53"/>
    <p:sldId id="1075" r:id="rId54"/>
    <p:sldId id="1076" r:id="rId55"/>
    <p:sldId id="427" r:id="rId56"/>
    <p:sldId id="428" r:id="rId57"/>
    <p:sldId id="897" r:id="rId58"/>
    <p:sldId id="1077" r:id="rId59"/>
    <p:sldId id="1037" r:id="rId60"/>
    <p:sldId id="430" r:id="rId61"/>
    <p:sldId id="431" r:id="rId62"/>
    <p:sldId id="1027" r:id="rId63"/>
    <p:sldId id="1068" r:id="rId64"/>
    <p:sldId id="1040" r:id="rId65"/>
    <p:sldId id="1047" r:id="rId66"/>
    <p:sldId id="1048" r:id="rId67"/>
    <p:sldId id="1049" r:id="rId68"/>
    <p:sldId id="935" r:id="rId69"/>
    <p:sldId id="1071" r:id="rId70"/>
    <p:sldId id="1072" r:id="rId71"/>
    <p:sldId id="1069" r:id="rId72"/>
    <p:sldId id="1073" r:id="rId73"/>
    <p:sldId id="906" r:id="rId74"/>
    <p:sldId id="1074" r:id="rId75"/>
    <p:sldId id="1070" r:id="rId76"/>
    <p:sldId id="1046" r:id="rId77"/>
    <p:sldId id="1038" r:id="rId78"/>
    <p:sldId id="963" r:id="rId79"/>
    <p:sldId id="1025" r:id="rId80"/>
    <p:sldId id="924" r:id="rId81"/>
    <p:sldId id="455" r:id="rId82"/>
    <p:sldId id="1029" r:id="rId83"/>
    <p:sldId id="903" r:id="rId84"/>
    <p:sldId id="893" r:id="rId85"/>
    <p:sldId id="1030" r:id="rId86"/>
    <p:sldId id="1066" r:id="rId87"/>
    <p:sldId id="1057" r:id="rId88"/>
    <p:sldId id="1059" r:id="rId89"/>
    <p:sldId id="1080" r:id="rId90"/>
    <p:sldId id="1061" r:id="rId91"/>
    <p:sldId id="1078" r:id="rId92"/>
    <p:sldId id="1081" r:id="rId93"/>
    <p:sldId id="1082" r:id="rId94"/>
    <p:sldId id="1083" r:id="rId95"/>
    <p:sldId id="1024" r:id="rId96"/>
    <p:sldId id="1085" r:id="rId97"/>
    <p:sldId id="1086" r:id="rId98"/>
    <p:sldId id="1087" r:id="rId99"/>
    <p:sldId id="1088" r:id="rId100"/>
    <p:sldId id="1089" r:id="rId101"/>
    <p:sldId id="1090" r:id="rId102"/>
    <p:sldId id="1091" r:id="rId103"/>
    <p:sldId id="1092" r:id="rId104"/>
    <p:sldId id="1093" r:id="rId105"/>
    <p:sldId id="1094" r:id="rId106"/>
    <p:sldId id="1095" r:id="rId10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5EA"/>
    <a:srgbClr val="CC66FF"/>
    <a:srgbClr val="5F5F5F"/>
    <a:srgbClr val="4D4D4D"/>
    <a:srgbClr val="336699"/>
    <a:srgbClr val="FF41CD"/>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18" autoAdjust="0"/>
    <p:restoredTop sz="87792" autoAdjust="0"/>
  </p:normalViewPr>
  <p:slideViewPr>
    <p:cSldViewPr snapToGrid="0">
      <p:cViewPr>
        <p:scale>
          <a:sx n="79" d="100"/>
          <a:sy n="79" d="100"/>
        </p:scale>
        <p:origin x="-283" y="-8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19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slide" Target="slides/slide60.xml"/><Relationship Id="rId1" Type="http://schemas.openxmlformats.org/officeDocument/2006/relationships/slide" Target="slides/slide48.xml"/><Relationship Id="rId4" Type="http://schemas.openxmlformats.org/officeDocument/2006/relationships/slide" Target="slides/slide98.xml"/></Relationships>
</file>

<file path=ppt/charts/_rels/chart1.xml.rels><?xml version="1.0" encoding="UTF-8" standalone="yes"?>
<Relationships xmlns="http://schemas.openxmlformats.org/package/2006/relationships"><Relationship Id="rId1" Type="http://schemas.openxmlformats.org/officeDocument/2006/relationships/oleObject" Target="file:///D:\STUDYatUNC\ISB\comparison\comparison15\CombinedResults\Q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STUDYatUNC\ISB\comparison\comparison18\position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searchpage!$A$2</c:f>
              <c:strCache>
                <c:ptCount val="1"/>
                <c:pt idx="0">
                  <c:v>Google search page</c:v>
                </c:pt>
              </c:strCache>
            </c:strRef>
          </c:tx>
          <c:invertIfNegative val="0"/>
          <c:cat>
            <c:strRef>
              <c:f>searchpage!$B$1:$F$1</c:f>
              <c:strCache>
                <c:ptCount val="5"/>
                <c:pt idx="0">
                  <c:v>UNC</c:v>
                </c:pt>
                <c:pt idx="1">
                  <c:v>FL</c:v>
                </c:pt>
                <c:pt idx="2">
                  <c:v>OU</c:v>
                </c:pt>
                <c:pt idx="3">
                  <c:v>CSU</c:v>
                </c:pt>
                <c:pt idx="4">
                  <c:v>USF</c:v>
                </c:pt>
              </c:strCache>
            </c:strRef>
          </c:cat>
          <c:val>
            <c:numRef>
              <c:f>searchpage!$B$2:$F$2</c:f>
              <c:numCache>
                <c:formatCode>0.00%</c:formatCode>
                <c:ptCount val="5"/>
                <c:pt idx="0">
                  <c:v>0.52935118434603456</c:v>
                </c:pt>
                <c:pt idx="1">
                  <c:v>0.55319148936170204</c:v>
                </c:pt>
                <c:pt idx="2">
                  <c:v>0.53956834532373799</c:v>
                </c:pt>
                <c:pt idx="3">
                  <c:v>0.46600000000000008</c:v>
                </c:pt>
                <c:pt idx="4">
                  <c:v>0.46820000000000001</c:v>
                </c:pt>
              </c:numCache>
            </c:numRef>
          </c:val>
        </c:ser>
        <c:ser>
          <c:idx val="1"/>
          <c:order val="1"/>
          <c:tx>
            <c:strRef>
              <c:f>searchpage!$A$3</c:f>
              <c:strCache>
                <c:ptCount val="1"/>
                <c:pt idx="0">
                  <c:v>Your library's homepage</c:v>
                </c:pt>
              </c:strCache>
            </c:strRef>
          </c:tx>
          <c:invertIfNegative val="0"/>
          <c:cat>
            <c:strRef>
              <c:f>searchpage!$B$1:$F$1</c:f>
              <c:strCache>
                <c:ptCount val="5"/>
                <c:pt idx="0">
                  <c:v>UNC</c:v>
                </c:pt>
                <c:pt idx="1">
                  <c:v>FL</c:v>
                </c:pt>
                <c:pt idx="2">
                  <c:v>OU</c:v>
                </c:pt>
                <c:pt idx="3">
                  <c:v>CSU</c:v>
                </c:pt>
                <c:pt idx="4">
                  <c:v>USF</c:v>
                </c:pt>
              </c:strCache>
            </c:strRef>
          </c:cat>
          <c:val>
            <c:numRef>
              <c:f>searchpage!$B$3:$F$3</c:f>
              <c:numCache>
                <c:formatCode>0.00%</c:formatCode>
                <c:ptCount val="5"/>
                <c:pt idx="0">
                  <c:v>0.47064881565396532</c:v>
                </c:pt>
                <c:pt idx="1">
                  <c:v>0.44680851063829813</c:v>
                </c:pt>
                <c:pt idx="2">
                  <c:v>0.46043165467625879</c:v>
                </c:pt>
                <c:pt idx="3">
                  <c:v>0.53400000000000003</c:v>
                </c:pt>
                <c:pt idx="4">
                  <c:v>0.53180000000000005</c:v>
                </c:pt>
              </c:numCache>
            </c:numRef>
          </c:val>
        </c:ser>
        <c:dLbls>
          <c:showLegendKey val="0"/>
          <c:showVal val="0"/>
          <c:showCatName val="0"/>
          <c:showSerName val="0"/>
          <c:showPercent val="0"/>
          <c:showBubbleSize val="0"/>
        </c:dLbls>
        <c:gapWidth val="150"/>
        <c:axId val="223376512"/>
        <c:axId val="223378048"/>
      </c:barChart>
      <c:catAx>
        <c:axId val="223376512"/>
        <c:scaling>
          <c:orientation val="minMax"/>
        </c:scaling>
        <c:delete val="0"/>
        <c:axPos val="b"/>
        <c:numFmt formatCode="General" sourceLinked="1"/>
        <c:majorTickMark val="out"/>
        <c:minorTickMark val="none"/>
        <c:tickLblPos val="nextTo"/>
        <c:txPr>
          <a:bodyPr/>
          <a:lstStyle/>
          <a:p>
            <a:pPr>
              <a:defRPr lang="zh-CN" sz="1600" b="1"/>
            </a:pPr>
            <a:endParaRPr lang="en-US"/>
          </a:p>
        </c:txPr>
        <c:crossAx val="223378048"/>
        <c:crosses val="autoZero"/>
        <c:auto val="1"/>
        <c:lblAlgn val="ctr"/>
        <c:lblOffset val="100"/>
        <c:noMultiLvlLbl val="0"/>
      </c:catAx>
      <c:valAx>
        <c:axId val="223378048"/>
        <c:scaling>
          <c:orientation val="minMax"/>
        </c:scaling>
        <c:delete val="0"/>
        <c:axPos val="l"/>
        <c:majorGridlines/>
        <c:numFmt formatCode="0.00%" sourceLinked="1"/>
        <c:majorTickMark val="out"/>
        <c:minorTickMark val="none"/>
        <c:tickLblPos val="nextTo"/>
        <c:txPr>
          <a:bodyPr/>
          <a:lstStyle/>
          <a:p>
            <a:pPr>
              <a:defRPr lang="zh-CN" sz="1600" b="1"/>
            </a:pPr>
            <a:endParaRPr lang="en-US"/>
          </a:p>
        </c:txPr>
        <c:crossAx val="223376512"/>
        <c:crosses val="autoZero"/>
        <c:crossBetween val="between"/>
      </c:valAx>
    </c:plotArea>
    <c:legend>
      <c:legendPos val="r"/>
      <c:layout/>
      <c:overlay val="0"/>
      <c:txPr>
        <a:bodyPr/>
        <a:lstStyle/>
        <a:p>
          <a:pPr>
            <a:defRPr lang="zh-CN" sz="16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Sheet1!$A$2</c:f>
              <c:strCache>
                <c:ptCount val="1"/>
                <c:pt idx="0">
                  <c:v>reading hours in a week</c:v>
                </c:pt>
              </c:strCache>
            </c:strRef>
          </c:tx>
          <c:cat>
            <c:strRef>
              <c:f>Sheet1!$B$1:$G$1</c:f>
              <c:strCache>
                <c:ptCount val="6"/>
                <c:pt idx="0">
                  <c:v>master's student</c:v>
                </c:pt>
                <c:pt idx="1">
                  <c:v>doctoral student</c:v>
                </c:pt>
                <c:pt idx="2">
                  <c:v>post graduate/fellow</c:v>
                </c:pt>
                <c:pt idx="3">
                  <c:v>assistant professor</c:v>
                </c:pt>
                <c:pt idx="4">
                  <c:v>associate professor</c:v>
                </c:pt>
                <c:pt idx="5">
                  <c:v>professor</c:v>
                </c:pt>
              </c:strCache>
            </c:strRef>
          </c:cat>
          <c:val>
            <c:numRef>
              <c:f>Sheet1!$B$2:$G$2</c:f>
              <c:numCache>
                <c:formatCode>General</c:formatCode>
                <c:ptCount val="6"/>
                <c:pt idx="0">
                  <c:v>12.09</c:v>
                </c:pt>
                <c:pt idx="1">
                  <c:v>11.15</c:v>
                </c:pt>
                <c:pt idx="2">
                  <c:v>10.09</c:v>
                </c:pt>
                <c:pt idx="3">
                  <c:v>10.67</c:v>
                </c:pt>
                <c:pt idx="4">
                  <c:v>12.7</c:v>
                </c:pt>
                <c:pt idx="5">
                  <c:v>11.28</c:v>
                </c:pt>
              </c:numCache>
            </c:numRef>
          </c:val>
          <c:smooth val="0"/>
        </c:ser>
        <c:ser>
          <c:idx val="1"/>
          <c:order val="1"/>
          <c:tx>
            <c:strRef>
              <c:f>Sheet1!$A$3</c:f>
              <c:strCache>
                <c:ptCount val="1"/>
                <c:pt idx="0">
                  <c:v>number of visits to library during last year</c:v>
                </c:pt>
              </c:strCache>
            </c:strRef>
          </c:tx>
          <c:cat>
            <c:strRef>
              <c:f>Sheet1!$B$1:$G$1</c:f>
              <c:strCache>
                <c:ptCount val="6"/>
                <c:pt idx="0">
                  <c:v>master's student</c:v>
                </c:pt>
                <c:pt idx="1">
                  <c:v>doctoral student</c:v>
                </c:pt>
                <c:pt idx="2">
                  <c:v>post graduate/fellow</c:v>
                </c:pt>
                <c:pt idx="3">
                  <c:v>assistant professor</c:v>
                </c:pt>
                <c:pt idx="4">
                  <c:v>associate professor</c:v>
                </c:pt>
                <c:pt idx="5">
                  <c:v>professor</c:v>
                </c:pt>
              </c:strCache>
            </c:strRef>
          </c:cat>
          <c:val>
            <c:numRef>
              <c:f>Sheet1!$B$3:$G$3</c:f>
              <c:numCache>
                <c:formatCode>General</c:formatCode>
                <c:ptCount val="6"/>
                <c:pt idx="0">
                  <c:v>48.02</c:v>
                </c:pt>
                <c:pt idx="1">
                  <c:v>27.7</c:v>
                </c:pt>
                <c:pt idx="2">
                  <c:v>19.260000000000002</c:v>
                </c:pt>
                <c:pt idx="3">
                  <c:v>14.17</c:v>
                </c:pt>
                <c:pt idx="4">
                  <c:v>13.1</c:v>
                </c:pt>
                <c:pt idx="5">
                  <c:v>14.51</c:v>
                </c:pt>
              </c:numCache>
            </c:numRef>
          </c:val>
          <c:smooth val="0"/>
        </c:ser>
        <c:dLbls>
          <c:showLegendKey val="0"/>
          <c:showVal val="0"/>
          <c:showCatName val="0"/>
          <c:showSerName val="0"/>
          <c:showPercent val="0"/>
          <c:showBubbleSize val="0"/>
        </c:dLbls>
        <c:marker val="1"/>
        <c:smooth val="0"/>
        <c:axId val="239937792"/>
        <c:axId val="239939584"/>
      </c:lineChart>
      <c:catAx>
        <c:axId val="239937792"/>
        <c:scaling>
          <c:orientation val="minMax"/>
        </c:scaling>
        <c:delete val="0"/>
        <c:axPos val="b"/>
        <c:majorTickMark val="out"/>
        <c:minorTickMark val="none"/>
        <c:tickLblPos val="nextTo"/>
        <c:txPr>
          <a:bodyPr/>
          <a:lstStyle/>
          <a:p>
            <a:pPr>
              <a:defRPr sz="1400" b="1"/>
            </a:pPr>
            <a:endParaRPr lang="en-US"/>
          </a:p>
        </c:txPr>
        <c:crossAx val="239939584"/>
        <c:crosses val="autoZero"/>
        <c:auto val="1"/>
        <c:lblAlgn val="ctr"/>
        <c:lblOffset val="100"/>
        <c:noMultiLvlLbl val="0"/>
      </c:catAx>
      <c:valAx>
        <c:axId val="23993958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39937792"/>
        <c:crosses val="autoZero"/>
        <c:crossBetween val="between"/>
      </c:valAx>
    </c:plotArea>
    <c:legend>
      <c:legendPos val="r"/>
      <c:layout/>
      <c:overlay val="0"/>
      <c:txPr>
        <a:bodyPr/>
        <a:lstStyle/>
        <a:p>
          <a:pPr>
            <a:defRPr sz="1400" b="1"/>
          </a:pPr>
          <a:endParaRPr lang="en-US"/>
        </a:p>
      </c:txPr>
    </c:legend>
    <c:plotVisOnly val="1"/>
    <c:dispBlanksAs val="zero"/>
    <c:showDLblsOverMax val="0"/>
  </c:chart>
  <c:txPr>
    <a:bodyPr/>
    <a:lstStyle/>
    <a:p>
      <a:pPr>
        <a:defRPr lang="zh-CN" altLang="en-US"/>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22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22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r>
              <a:rPr lang="en-US"/>
              <a:t>CHI 2003 Tutorial</a:t>
            </a:r>
          </a:p>
        </p:txBody>
      </p:sp>
      <p:sp>
        <p:nvSpPr>
          <p:cNvPr id="52229" name="Rectangle 5"/>
          <p:cNvSpPr>
            <a:spLocks noGrp="1" noChangeArrowheads="1"/>
          </p:cNvSpPr>
          <p:nvPr>
            <p:ph type="sldNum" sz="quarter" idx="3"/>
          </p:nvPr>
        </p:nvSpPr>
        <p:spPr bwMode="auto">
          <a:xfrm>
            <a:off x="623888" y="8831263"/>
            <a:ext cx="3036887"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6880B4D-4F70-45CB-B9BA-63D87CA5BB9C}" type="slidenum">
              <a:rPr lang="en-US"/>
              <a:pPr>
                <a:defRPr/>
              </a:pPr>
              <a:t>‹#›</a:t>
            </a:fld>
            <a:endParaRPr lang="en-US"/>
          </a:p>
        </p:txBody>
      </p:sp>
      <p:sp>
        <p:nvSpPr>
          <p:cNvPr id="52230" name="Rectangle 6"/>
          <p:cNvSpPr>
            <a:spLocks noChangeArrowheads="1"/>
          </p:cNvSpPr>
          <p:nvPr/>
        </p:nvSpPr>
        <p:spPr bwMode="auto">
          <a:xfrm>
            <a:off x="3971925" y="8831263"/>
            <a:ext cx="3038475" cy="465137"/>
          </a:xfrm>
          <a:prstGeom prst="rect">
            <a:avLst/>
          </a:prstGeom>
          <a:noFill/>
          <a:ln w="9525">
            <a:noFill/>
            <a:miter lim="800000"/>
            <a:headEnd/>
            <a:tailEnd/>
          </a:ln>
          <a:effectLst/>
        </p:spPr>
        <p:txBody>
          <a:bodyPr lIns="93177" tIns="46589" rIns="93177" bIns="46589" anchor="b"/>
          <a:lstStyle/>
          <a:p>
            <a:pPr algn="r" defTabSz="931863">
              <a:defRPr/>
            </a:pPr>
            <a:r>
              <a:rPr lang="en-US" sz="1200"/>
              <a:t>Marti Hearst</a:t>
            </a:r>
          </a:p>
        </p:txBody>
      </p:sp>
    </p:spTree>
    <p:extLst>
      <p:ext uri="{BB962C8B-B14F-4D97-AF65-F5344CB8AC3E}">
        <p14:creationId xmlns:p14="http://schemas.microsoft.com/office/powerpoint/2010/main" val="256445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02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02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E7A3A95D-3E06-47F6-8A3F-6AAE7E741934}" type="slidenum">
              <a:rPr lang="en-US"/>
              <a:pPr>
                <a:defRPr/>
              </a:pPr>
              <a:t>‹#›</a:t>
            </a:fld>
            <a:endParaRPr lang="en-US"/>
          </a:p>
        </p:txBody>
      </p:sp>
    </p:spTree>
    <p:extLst>
      <p:ext uri="{BB962C8B-B14F-4D97-AF65-F5344CB8AC3E}">
        <p14:creationId xmlns:p14="http://schemas.microsoft.com/office/powerpoint/2010/main" val="1468824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9E396CA-DB02-4AD5-A9EC-0D74EF6262BA}" type="slidenum">
              <a:rPr lang="en-US" smtClean="0"/>
              <a:pPr/>
              <a:t>12</a:t>
            </a:fld>
            <a:endParaRPr lang="en-US"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D3CD0E9C-340F-40C5-9E50-2C84516415B5}"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smtClean="0"/>
              <a:t>I’m having trouble finding definitions for Data Visualization. Many use the term, but don’t define outright! Some seem to use the term interchangeably with information visualization. Most of the talk is about infovis vs. scivis. Seems to me that data visualization could be a generic term that may include both.   </a:t>
            </a:r>
          </a:p>
        </p:txBody>
      </p:sp>
      <p:sp>
        <p:nvSpPr>
          <p:cNvPr id="107524" name="Slide Number Placeholder 3"/>
          <p:cNvSpPr>
            <a:spLocks noGrp="1"/>
          </p:cNvSpPr>
          <p:nvPr>
            <p:ph type="sldNum" sz="quarter" idx="5"/>
          </p:nvPr>
        </p:nvSpPr>
        <p:spPr>
          <a:noFill/>
        </p:spPr>
        <p:txBody>
          <a:bodyPr/>
          <a:lstStyle/>
          <a:p>
            <a:fld id="{71DDE50A-32CE-44EC-A3D7-82472AAB74E3}"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smtClean="0"/>
              <a:t>See Anselm Spoerri, Interactive Infographics handout, slides 2-3  http://comminfo.rutgers.edu/~aspoerri/Teaching/InfoVisOnline/Lectures/Lectures.htm</a:t>
            </a:r>
          </a:p>
        </p:txBody>
      </p:sp>
      <p:sp>
        <p:nvSpPr>
          <p:cNvPr id="108548" name="Slide Number Placeholder 3"/>
          <p:cNvSpPr>
            <a:spLocks noGrp="1"/>
          </p:cNvSpPr>
          <p:nvPr>
            <p:ph type="sldNum" sz="quarter" idx="5"/>
          </p:nvPr>
        </p:nvSpPr>
        <p:spPr>
          <a:noFill/>
        </p:spPr>
        <p:txBody>
          <a:bodyPr/>
          <a:lstStyle/>
          <a:p>
            <a:fld id="{E9E470E9-AFE1-4A6A-B3CF-6E8F5B0C6861}"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Stasko</a:t>
            </a:r>
            <a:r>
              <a:rPr lang="en-US" dirty="0" smtClean="0"/>
              <a:t> has involved discussion of Visual Analytics – not sure what you would want to pull out </a:t>
            </a:r>
          </a:p>
          <a:p>
            <a:r>
              <a:rPr lang="en-US" dirty="0" smtClean="0"/>
              <a:t>http://www.cc.gatech.edu/~john.stasko/7450/Talks/visualanalytics.pdf</a:t>
            </a:r>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mtClean="0"/>
              <a:t>See Melanie Tory, Frameworks/Models, Slides 3-4, Problems with Categories InfoVis, SciVis </a:t>
            </a:r>
          </a:p>
          <a:p>
            <a:r>
              <a:rPr lang="en-US" smtClean="0"/>
              <a:t> powerpoint download at http://webhome.cs.uvic.ca/~mtory/courses/vis_fall2006/schedule.html</a:t>
            </a:r>
          </a:p>
          <a:p>
            <a:endParaRPr lang="en-US" smtClean="0"/>
          </a:p>
        </p:txBody>
      </p:sp>
      <p:sp>
        <p:nvSpPr>
          <p:cNvPr id="110596" name="Slide Number Placeholder 3"/>
          <p:cNvSpPr>
            <a:spLocks noGrp="1"/>
          </p:cNvSpPr>
          <p:nvPr>
            <p:ph type="sldNum" sz="quarter" idx="5"/>
          </p:nvPr>
        </p:nvSpPr>
        <p:spPr>
          <a:noFill/>
        </p:spPr>
        <p:txBody>
          <a:bodyPr/>
          <a:lstStyle/>
          <a:p>
            <a:fld id="{9241EC82-3DCE-403E-9A71-68F5E04357EE}"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529ADD44-4C1E-4C40-A118-368792F4D05E}"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smtClean="0"/>
              <a:t>Changed to “increasingly” in title</a:t>
            </a:r>
          </a:p>
          <a:p>
            <a:r>
              <a:rPr lang="en-US" smtClean="0"/>
              <a:t>What “advantages” in last bullet point? </a:t>
            </a:r>
          </a:p>
        </p:txBody>
      </p:sp>
      <p:sp>
        <p:nvSpPr>
          <p:cNvPr id="112644" name="Slide Number Placeholder 3"/>
          <p:cNvSpPr>
            <a:spLocks noGrp="1"/>
          </p:cNvSpPr>
          <p:nvPr>
            <p:ph type="sldNum" sz="quarter" idx="5"/>
          </p:nvPr>
        </p:nvSpPr>
        <p:spPr>
          <a:noFill/>
        </p:spPr>
        <p:txBody>
          <a:bodyPr/>
          <a:lstStyle/>
          <a:p>
            <a:fld id="{4E80342C-0092-4FF4-B6E8-A72FB3B9929C}"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smtClean="0"/>
              <a:t>Do you want me to find more recent statistics? </a:t>
            </a:r>
          </a:p>
        </p:txBody>
      </p:sp>
      <p:sp>
        <p:nvSpPr>
          <p:cNvPr id="113668" name="Slide Number Placeholder 3"/>
          <p:cNvSpPr>
            <a:spLocks noGrp="1"/>
          </p:cNvSpPr>
          <p:nvPr>
            <p:ph type="sldNum" sz="quarter" idx="5"/>
          </p:nvPr>
        </p:nvSpPr>
        <p:spPr>
          <a:noFill/>
        </p:spPr>
        <p:txBody>
          <a:bodyPr/>
          <a:lstStyle/>
          <a:p>
            <a:fld id="{8DF3D225-0590-4DFF-BC6B-3D44AC9A1168}"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smtClean="0"/>
              <a:t>Why including Science Data examples here? What about other types of data? </a:t>
            </a:r>
          </a:p>
        </p:txBody>
      </p:sp>
      <p:sp>
        <p:nvSpPr>
          <p:cNvPr id="114692" name="Slide Number Placeholder 3"/>
          <p:cNvSpPr>
            <a:spLocks noGrp="1"/>
          </p:cNvSpPr>
          <p:nvPr>
            <p:ph type="sldNum" sz="quarter" idx="5"/>
          </p:nvPr>
        </p:nvSpPr>
        <p:spPr>
          <a:noFill/>
        </p:spPr>
        <p:txBody>
          <a:bodyPr/>
          <a:lstStyle/>
          <a:p>
            <a:fld id="{E98C2ABA-0023-433C-8D5B-C0B7B1591AE6}" type="slidenum">
              <a:rPr lang="en-US" smtClean="0"/>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2E5D3-9F8C-4200-B56A-B7983E49837E}" type="slidenum">
              <a:rPr lang="en-US"/>
              <a:pPr/>
              <a:t>25</a:t>
            </a:fld>
            <a:endParaRPr lang="en-US"/>
          </a:p>
        </p:txBody>
      </p:sp>
      <p:sp>
        <p:nvSpPr>
          <p:cNvPr id="3387394" name="Rectangle 2"/>
          <p:cNvSpPr>
            <a:spLocks noGrp="1" noRot="1" noChangeAspect="1" noChangeArrowheads="1" noTextEdit="1"/>
          </p:cNvSpPr>
          <p:nvPr>
            <p:ph type="sldImg"/>
          </p:nvPr>
        </p:nvSpPr>
        <p:spPr>
          <a:ln/>
        </p:spPr>
      </p:sp>
      <p:sp>
        <p:nvSpPr>
          <p:cNvPr id="33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0EBBE-DFF5-45C7-A148-6F259EB516A1}" type="slidenum">
              <a:rPr lang="en-US"/>
              <a:pPr/>
              <a:t>26</a:t>
            </a:fld>
            <a:endParaRPr lang="en-US"/>
          </a:p>
        </p:txBody>
      </p:sp>
      <p:sp>
        <p:nvSpPr>
          <p:cNvPr id="3349506" name="Rectangle 2"/>
          <p:cNvSpPr>
            <a:spLocks noGrp="1" noRot="1" noChangeAspect="1" noChangeArrowheads="1" noTextEdit="1"/>
          </p:cNvSpPr>
          <p:nvPr>
            <p:ph type="sldImg"/>
          </p:nvPr>
        </p:nvSpPr>
        <p:spPr>
          <a:ln/>
        </p:spPr>
      </p:sp>
      <p:sp>
        <p:nvSpPr>
          <p:cNvPr id="33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B92C7-E159-4E65-BBC6-ECE375BB152C}" type="slidenum">
              <a:rPr lang="en-US"/>
              <a:pPr/>
              <a:t>27</a:t>
            </a:fld>
            <a:endParaRPr lang="en-US"/>
          </a:p>
        </p:txBody>
      </p:sp>
      <p:sp>
        <p:nvSpPr>
          <p:cNvPr id="3192834" name="Rectangle 2"/>
          <p:cNvSpPr>
            <a:spLocks noGrp="1" noRot="1" noChangeAspect="1" noChangeArrowheads="1" noTextEdit="1"/>
          </p:cNvSpPr>
          <p:nvPr>
            <p:ph type="sldImg"/>
          </p:nvPr>
        </p:nvSpPr>
        <p:spPr>
          <a:xfrm>
            <a:off x="1181100" y="695325"/>
            <a:ext cx="4648200" cy="3486150"/>
          </a:xfrm>
          <a:ln/>
        </p:spPr>
      </p:sp>
      <p:sp>
        <p:nvSpPr>
          <p:cNvPr id="3192835" name="Rectangle 3"/>
          <p:cNvSpPr>
            <a:spLocks noGrp="1" noChangeArrowheads="1"/>
          </p:cNvSpPr>
          <p:nvPr>
            <p:ph type="body" idx="1"/>
          </p:nvPr>
        </p:nvSpPr>
        <p:spPr>
          <a:xfrm>
            <a:off x="935038" y="4414838"/>
            <a:ext cx="5140325" cy="4186237"/>
          </a:xfrm>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54D14-3F4E-453E-9B3E-7F9BB18411FB}" type="slidenum">
              <a:rPr lang="en-US"/>
              <a:pPr/>
              <a:t>28</a:t>
            </a:fld>
            <a:endParaRPr lang="en-US"/>
          </a:p>
        </p:txBody>
      </p:sp>
      <p:sp>
        <p:nvSpPr>
          <p:cNvPr id="3301378" name="Rectangle 2"/>
          <p:cNvSpPr>
            <a:spLocks noGrp="1" noRot="1" noChangeAspect="1" noChangeArrowheads="1" noTextEdit="1"/>
          </p:cNvSpPr>
          <p:nvPr>
            <p:ph type="sldImg"/>
          </p:nvPr>
        </p:nvSpPr>
        <p:spPr>
          <a:ln/>
        </p:spPr>
      </p:sp>
      <p:sp>
        <p:nvSpPr>
          <p:cNvPr id="33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t>After communication, how about adding something like (quicker and more engaging)</a:t>
            </a:r>
          </a:p>
          <a:p>
            <a:endParaRPr lang="en-US" smtClean="0"/>
          </a:p>
          <a:p>
            <a:r>
              <a:rPr lang="en-US" smtClean="0"/>
              <a:t>Insight?  </a:t>
            </a:r>
          </a:p>
        </p:txBody>
      </p:sp>
      <p:sp>
        <p:nvSpPr>
          <p:cNvPr id="115716" name="Slide Number Placeholder 3"/>
          <p:cNvSpPr>
            <a:spLocks noGrp="1"/>
          </p:cNvSpPr>
          <p:nvPr>
            <p:ph type="sldNum" sz="quarter" idx="5"/>
          </p:nvPr>
        </p:nvSpPr>
        <p:spPr>
          <a:noFill/>
        </p:spPr>
        <p:txBody>
          <a:bodyPr/>
          <a:lstStyle/>
          <a:p>
            <a:fld id="{67780073-83A8-42A9-BFC0-CDB735CC466B}" type="slidenum">
              <a:rPr lang="en-US" smtClean="0"/>
              <a:pPr/>
              <a:t>30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r>
              <a:rPr lang="en-US" smtClean="0"/>
              <a:t>Like groupings, but I don’t like these colors/visualization for some reason </a:t>
            </a:r>
            <a:r>
              <a:rPr lang="en-US" smtClean="0">
                <a:sym typeface="Wingdings" pitchFamily="2" charset="2"/>
              </a:rPr>
              <a:t> </a:t>
            </a:r>
          </a:p>
          <a:p>
            <a:pPr eaLnBrk="1" hangingPunct="1"/>
            <a:endParaRPr lang="en-US" smtClean="0">
              <a:sym typeface="Wingdings" pitchFamily="2" charset="2"/>
            </a:endParaRPr>
          </a:p>
        </p:txBody>
      </p:sp>
      <p:sp>
        <p:nvSpPr>
          <p:cNvPr id="116740" name="Slide Number Placeholder 3"/>
          <p:cNvSpPr>
            <a:spLocks noGrp="1"/>
          </p:cNvSpPr>
          <p:nvPr>
            <p:ph type="sldNum" sz="quarter" idx="5"/>
          </p:nvPr>
        </p:nvSpPr>
        <p:spPr>
          <a:noFill/>
        </p:spPr>
        <p:txBody>
          <a:bodyPr/>
          <a:lstStyle/>
          <a:p>
            <a:fld id="{59809E53-31D1-48C6-9291-02BE8487C6DF}" type="slidenum">
              <a:rPr lang="en-US" smtClean="0"/>
              <a:pPr/>
              <a:t>31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p>
        </p:txBody>
      </p:sp>
      <p:sp>
        <p:nvSpPr>
          <p:cNvPr id="117764" name="Slide Number Placeholder 3"/>
          <p:cNvSpPr>
            <a:spLocks noGrp="1"/>
          </p:cNvSpPr>
          <p:nvPr>
            <p:ph type="sldNum" sz="quarter" idx="5"/>
          </p:nvPr>
        </p:nvSpPr>
        <p:spPr>
          <a:noFill/>
        </p:spPr>
        <p:txBody>
          <a:bodyPr/>
          <a:lstStyle/>
          <a:p>
            <a:fld id="{817DB250-B46C-4E1D-A78B-DE0940B94CA0}" type="slidenum">
              <a:rPr lang="en-US" smtClean="0"/>
              <a:pPr/>
              <a:t>32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p>
        </p:txBody>
      </p:sp>
      <p:sp>
        <p:nvSpPr>
          <p:cNvPr id="119812" name="Slide Number Placeholder 3"/>
          <p:cNvSpPr>
            <a:spLocks noGrp="1"/>
          </p:cNvSpPr>
          <p:nvPr>
            <p:ph type="sldNum" sz="quarter" idx="5"/>
          </p:nvPr>
        </p:nvSpPr>
        <p:spPr>
          <a:noFill/>
        </p:spPr>
        <p:txBody>
          <a:bodyPr/>
          <a:lstStyle/>
          <a:p>
            <a:fld id="{6A57E525-7B5F-4390-8EDF-A6EBADCC7D3D}" type="slidenum">
              <a:rPr lang="en-US" smtClean="0"/>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t>Change Title phrase – too close to Slide 22 </a:t>
            </a:r>
          </a:p>
          <a:p>
            <a:r>
              <a:rPr lang="en-US" smtClean="0"/>
              <a:t>Alternative title:  Advantages of Information Visualization </a:t>
            </a:r>
          </a:p>
          <a:p>
            <a:endParaRPr lang="en-US" smtClean="0"/>
          </a:p>
          <a:p>
            <a:r>
              <a:rPr lang="en-US" smtClean="0"/>
              <a:t>Edit for 1</a:t>
            </a:r>
            <a:r>
              <a:rPr lang="en-US" baseline="30000" smtClean="0"/>
              <a:t>st</a:t>
            </a:r>
            <a:r>
              <a:rPr lang="en-US" smtClean="0"/>
              <a:t> bullet point: Replace “ naturally” with “intuitively” </a:t>
            </a:r>
          </a:p>
          <a:p>
            <a:endParaRPr lang="en-US" smtClean="0"/>
          </a:p>
        </p:txBody>
      </p:sp>
      <p:sp>
        <p:nvSpPr>
          <p:cNvPr id="120836" name="Slide Number Placeholder 3"/>
          <p:cNvSpPr>
            <a:spLocks noGrp="1"/>
          </p:cNvSpPr>
          <p:nvPr>
            <p:ph type="sldNum" sz="quarter" idx="5"/>
          </p:nvPr>
        </p:nvSpPr>
        <p:spPr>
          <a:noFill/>
        </p:spPr>
        <p:txBody>
          <a:bodyPr/>
          <a:lstStyle/>
          <a:p>
            <a:fld id="{AEE2B445-2C2B-4A84-B4B1-FB7ADB497FD3}" type="slidenum">
              <a:rPr lang="en-US" smtClean="0"/>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t>Rework organization of these points to better fit with your presentation </a:t>
            </a:r>
          </a:p>
        </p:txBody>
      </p:sp>
      <p:sp>
        <p:nvSpPr>
          <p:cNvPr id="123908" name="Slide Number Placeholder 3"/>
          <p:cNvSpPr>
            <a:spLocks noGrp="1"/>
          </p:cNvSpPr>
          <p:nvPr>
            <p:ph type="sldNum" sz="quarter" idx="5"/>
          </p:nvPr>
        </p:nvSpPr>
        <p:spPr>
          <a:noFill/>
        </p:spPr>
        <p:txBody>
          <a:bodyPr/>
          <a:lstStyle/>
          <a:p>
            <a:fld id="{237B4795-5E52-484B-8BE5-40BE85E1C992}" type="slidenum">
              <a:rPr lang="en-US" smtClean="0"/>
              <a:pPr/>
              <a:t>35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B8F6478C-4D4F-4DEC-812E-4CED2882527C}" type="slidenum">
              <a:rPr lang="en-US" smtClean="0"/>
              <a:pPr/>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4D1CE426-5B77-4A0E-87B0-D926AF96D196}" type="slidenum">
              <a:rPr lang="en-US" smtClean="0"/>
              <a:pPr/>
              <a:t>37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38</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A05A46-5CCD-4A0D-AF9B-95C69274D52B}"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44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261D0815-8084-4480-BE32-3ED16735F931}"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smtClean="0"/>
          </a:p>
        </p:txBody>
      </p:sp>
      <p:sp>
        <p:nvSpPr>
          <p:cNvPr id="128004" name="Slide Number Placeholder 3"/>
          <p:cNvSpPr>
            <a:spLocks noGrp="1"/>
          </p:cNvSpPr>
          <p:nvPr>
            <p:ph type="sldNum" sz="quarter" idx="5"/>
          </p:nvPr>
        </p:nvSpPr>
        <p:spPr>
          <a:noFill/>
        </p:spPr>
        <p:txBody>
          <a:bodyPr/>
          <a:lstStyle/>
          <a:p>
            <a:fld id="{06CFBC2E-8C6C-480B-88DF-66D267AD3FA9}" type="slidenum">
              <a:rPr lang="en-US" smtClean="0"/>
              <a:pPr/>
              <a:t>46</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21FC29D1-7BAD-4272-9F75-18F96D943306}" type="slidenum">
              <a:rPr lang="en-US" smtClean="0"/>
              <a:pPr/>
              <a:t>47</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r>
              <a:rPr lang="en-US" smtClean="0"/>
              <a:t>Would it be useful to include a visualization that would answer the specific query? </a:t>
            </a:r>
          </a:p>
          <a:p>
            <a:pPr eaLnBrk="1" hangingPunct="1"/>
            <a:endParaRPr lang="en-US" smtClean="0"/>
          </a:p>
          <a:p>
            <a:pPr eaLnBrk="1" hangingPunct="1"/>
            <a:r>
              <a:rPr lang="en-US" smtClean="0"/>
              <a:t>http://www.weather.com/weather/map/interactive/USID0120?role=&amp;from=maproom</a:t>
            </a:r>
          </a:p>
        </p:txBody>
      </p:sp>
      <p:sp>
        <p:nvSpPr>
          <p:cNvPr id="130052" name="Slide Number Placeholder 3"/>
          <p:cNvSpPr>
            <a:spLocks noGrp="1"/>
          </p:cNvSpPr>
          <p:nvPr>
            <p:ph type="sldNum" sz="quarter" idx="5"/>
          </p:nvPr>
        </p:nvSpPr>
        <p:spPr>
          <a:noFill/>
        </p:spPr>
        <p:txBody>
          <a:bodyPr/>
          <a:lstStyle/>
          <a:p>
            <a:fld id="{F855C1DB-F083-46F4-A23E-4E42ED4DF9A4}" type="slidenum">
              <a:rPr lang="en-US" smtClean="0"/>
              <a:pPr/>
              <a:t>48</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r>
              <a:rPr lang="en-US" dirty="0" err="1" smtClean="0"/>
              <a:t>VisWeek</a:t>
            </a:r>
            <a:r>
              <a:rPr lang="en-US" dirty="0" smtClean="0"/>
              <a:t> 2011:  had great visual displays of designs for metro maps for Chicago,</a:t>
            </a:r>
            <a:r>
              <a:rPr lang="en-US" baseline="0" dirty="0" smtClean="0"/>
              <a:t> New York, Washington DC, Paris, London.</a:t>
            </a:r>
          </a:p>
          <a:p>
            <a:pPr eaLnBrk="1" hangingPunct="1"/>
            <a:r>
              <a:rPr lang="en-US" baseline="0" dirty="0" smtClean="0"/>
              <a:t>Compared realistic spatial layout, realistic landmarks, with abstracted, and structuring of lines (90’, 45/90’, curved).</a:t>
            </a:r>
            <a:endParaRPr lang="en-US" dirty="0" smtClean="0"/>
          </a:p>
        </p:txBody>
      </p:sp>
      <p:sp>
        <p:nvSpPr>
          <p:cNvPr id="141316" name="Slide Number Placeholder 3"/>
          <p:cNvSpPr>
            <a:spLocks noGrp="1"/>
          </p:cNvSpPr>
          <p:nvPr>
            <p:ph type="sldNum" sz="quarter" idx="5"/>
          </p:nvPr>
        </p:nvSpPr>
        <p:spPr>
          <a:noFill/>
        </p:spPr>
        <p:txBody>
          <a:bodyPr/>
          <a:lstStyle/>
          <a:p>
            <a:fld id="{C049B7E9-0D22-421A-B63D-06E8E1EAD1E5}" type="slidenum">
              <a:rPr lang="en-US" smtClean="0"/>
              <a:pPr/>
              <a:t>50</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smtClean="0"/>
          </a:p>
        </p:txBody>
      </p:sp>
      <p:sp>
        <p:nvSpPr>
          <p:cNvPr id="142340" name="Slide Number Placeholder 3"/>
          <p:cNvSpPr>
            <a:spLocks noGrp="1"/>
          </p:cNvSpPr>
          <p:nvPr>
            <p:ph type="sldNum" sz="quarter" idx="5"/>
          </p:nvPr>
        </p:nvSpPr>
        <p:spPr>
          <a:noFill/>
        </p:spPr>
        <p:txBody>
          <a:bodyPr/>
          <a:lstStyle/>
          <a:p>
            <a:fld id="{7C898D65-0A2A-44A7-B656-07A862AC8782}" type="slidenum">
              <a:rPr lang="en-US" smtClean="0"/>
              <a:pPr/>
              <a:t>51</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smtClean="0"/>
          </a:p>
        </p:txBody>
      </p:sp>
      <p:sp>
        <p:nvSpPr>
          <p:cNvPr id="143364" name="Slide Number Placeholder 3"/>
          <p:cNvSpPr>
            <a:spLocks noGrp="1"/>
          </p:cNvSpPr>
          <p:nvPr>
            <p:ph type="sldNum" sz="quarter" idx="5"/>
          </p:nvPr>
        </p:nvSpPr>
        <p:spPr>
          <a:noFill/>
        </p:spPr>
        <p:txBody>
          <a:bodyPr/>
          <a:lstStyle/>
          <a:p>
            <a:fld id="{10798649-586D-43EA-BC32-5D54DCF519C8}" type="slidenum">
              <a:rPr lang="en-US" smtClean="0"/>
              <a:pPr/>
              <a:t>52</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smtClean="0"/>
          </a:p>
        </p:txBody>
      </p:sp>
      <p:sp>
        <p:nvSpPr>
          <p:cNvPr id="131076" name="Slide Number Placeholder 3"/>
          <p:cNvSpPr>
            <a:spLocks noGrp="1"/>
          </p:cNvSpPr>
          <p:nvPr>
            <p:ph type="sldNum" sz="quarter" idx="5"/>
          </p:nvPr>
        </p:nvSpPr>
        <p:spPr>
          <a:noFill/>
        </p:spPr>
        <p:txBody>
          <a:bodyPr/>
          <a:lstStyle/>
          <a:p>
            <a:fld id="{BFE30ADC-F586-4E7F-B67F-1C041E0A071E}" type="slidenum">
              <a:rPr lang="en-US" smtClean="0"/>
              <a:pPr/>
              <a:t>55</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p>
        </p:txBody>
      </p:sp>
      <p:sp>
        <p:nvSpPr>
          <p:cNvPr id="132100" name="Slide Number Placeholder 3"/>
          <p:cNvSpPr>
            <a:spLocks noGrp="1"/>
          </p:cNvSpPr>
          <p:nvPr>
            <p:ph type="sldNum" sz="quarter" idx="5"/>
          </p:nvPr>
        </p:nvSpPr>
        <p:spPr>
          <a:noFill/>
        </p:spPr>
        <p:txBody>
          <a:bodyPr/>
          <a:lstStyle/>
          <a:p>
            <a:fld id="{FF46ED69-8ED0-47BF-ADCB-2463AF8C86F9}" type="slidenum">
              <a:rPr lang="en-US" smtClean="0"/>
              <a:pPr/>
              <a:t>56</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4D2D9F95-7CE7-4E6E-822E-707AFA558F88}" type="slidenum">
              <a:rPr lang="en-US" smtClean="0"/>
              <a:pPr/>
              <a:t>57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824CE324-D7F2-4569-98FC-74CA7408E5DB}" type="slidenum">
              <a:rPr lang="en-US" smtClean="0"/>
              <a:pPr/>
              <a:t>6</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59</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smtClean="0"/>
          </a:p>
        </p:txBody>
      </p:sp>
      <p:sp>
        <p:nvSpPr>
          <p:cNvPr id="135172" name="Slide Number Placeholder 3"/>
          <p:cNvSpPr>
            <a:spLocks noGrp="1"/>
          </p:cNvSpPr>
          <p:nvPr>
            <p:ph type="sldNum" sz="quarter" idx="5"/>
          </p:nvPr>
        </p:nvSpPr>
        <p:spPr>
          <a:noFill/>
        </p:spPr>
        <p:txBody>
          <a:bodyPr/>
          <a:lstStyle/>
          <a:p>
            <a:fld id="{3F365528-B576-40ED-BD3B-6AADDDA347E7}" type="slidenum">
              <a:rPr lang="en-US" smtClean="0"/>
              <a:pPr/>
              <a:t>60</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smtClean="0"/>
          </a:p>
        </p:txBody>
      </p:sp>
      <p:sp>
        <p:nvSpPr>
          <p:cNvPr id="136196" name="Slide Number Placeholder 3"/>
          <p:cNvSpPr>
            <a:spLocks noGrp="1"/>
          </p:cNvSpPr>
          <p:nvPr>
            <p:ph type="sldNum" sz="quarter" idx="5"/>
          </p:nvPr>
        </p:nvSpPr>
        <p:spPr>
          <a:noFill/>
        </p:spPr>
        <p:txBody>
          <a:bodyPr/>
          <a:lstStyle/>
          <a:p>
            <a:fld id="{7B807644-5051-4EDA-A6ED-8AA20462860B}" type="slidenum">
              <a:rPr lang="en-US" smtClean="0"/>
              <a:pPr/>
              <a:t>61</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62</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64</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67</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68</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07B7A9C3-8B4E-4C76-9F6F-08E431C54B30}"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69</a:t>
            </a:fld>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70</a:t>
            </a:fld>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71</a:t>
            </a:fld>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72</a:t>
            </a:fld>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smtClean="0"/>
          </a:p>
        </p:txBody>
      </p:sp>
      <p:sp>
        <p:nvSpPr>
          <p:cNvPr id="140292" name="Slide Number Placeholder 3"/>
          <p:cNvSpPr>
            <a:spLocks noGrp="1"/>
          </p:cNvSpPr>
          <p:nvPr>
            <p:ph type="sldNum" sz="quarter" idx="5"/>
          </p:nvPr>
        </p:nvSpPr>
        <p:spPr>
          <a:noFill/>
        </p:spPr>
        <p:txBody>
          <a:bodyPr/>
          <a:lstStyle/>
          <a:p>
            <a:fld id="{0AC379C2-5990-45ED-9C05-F3B4E31B56F9}" type="slidenum">
              <a:rPr lang="en-US" smtClean="0"/>
              <a:pPr/>
              <a:t>73</a:t>
            </a:fld>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smtClean="0"/>
          </a:p>
        </p:txBody>
      </p:sp>
      <p:sp>
        <p:nvSpPr>
          <p:cNvPr id="140292" name="Slide Number Placeholder 3"/>
          <p:cNvSpPr>
            <a:spLocks noGrp="1"/>
          </p:cNvSpPr>
          <p:nvPr>
            <p:ph type="sldNum" sz="quarter" idx="5"/>
          </p:nvPr>
        </p:nvSpPr>
        <p:spPr>
          <a:noFill/>
        </p:spPr>
        <p:txBody>
          <a:bodyPr/>
          <a:lstStyle/>
          <a:p>
            <a:fld id="{0AC379C2-5990-45ED-9C05-F3B4E31B56F9}" type="slidenum">
              <a:rPr lang="en-US" smtClean="0"/>
              <a:pPr/>
              <a:t>74</a:t>
            </a:fld>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75</a:t>
            </a:fld>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76</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smtClean="0"/>
              <a:t>History Link: http://www.math.yorku.ca/SCS/Gallery/milestone/</a:t>
            </a:r>
          </a:p>
        </p:txBody>
      </p:sp>
      <p:sp>
        <p:nvSpPr>
          <p:cNvPr id="145412" name="Slide Number Placeholder 3"/>
          <p:cNvSpPr>
            <a:spLocks noGrp="1"/>
          </p:cNvSpPr>
          <p:nvPr>
            <p:ph type="sldNum" sz="quarter" idx="5"/>
          </p:nvPr>
        </p:nvSpPr>
        <p:spPr>
          <a:noFill/>
        </p:spPr>
        <p:txBody>
          <a:bodyPr/>
          <a:lstStyle/>
          <a:p>
            <a:fld id="{DC35B113-5D23-463B-96B7-6049E98ACA1F}" type="slidenum">
              <a:rPr lang="en-US" smtClean="0"/>
              <a:pPr/>
              <a:t>77</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fld id="{1E248F09-BFC6-4E8A-BADB-77A6694D5ED1}" type="slidenum">
              <a:rPr lang="en-US" smtClean="0"/>
              <a:pPr/>
              <a:t>78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r>
              <a:rPr lang="en-US" smtClean="0"/>
              <a:t>JUST ADDED DATE AND MOVED COMMENT BELOW </a:t>
            </a:r>
          </a:p>
        </p:txBody>
      </p:sp>
      <p:sp>
        <p:nvSpPr>
          <p:cNvPr id="100356" name="Slide Number Placeholder 3"/>
          <p:cNvSpPr>
            <a:spLocks noGrp="1"/>
          </p:cNvSpPr>
          <p:nvPr>
            <p:ph type="sldNum" sz="quarter" idx="5"/>
          </p:nvPr>
        </p:nvSpPr>
        <p:spPr>
          <a:noFill/>
        </p:spPr>
        <p:txBody>
          <a:bodyPr/>
          <a:lstStyle/>
          <a:p>
            <a:fld id="{7A476ACC-F756-4025-8380-CFF8E919539B}" type="slidenum">
              <a:rPr lang="en-US" smtClean="0"/>
              <a:pPr/>
              <a:t>8</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79</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r>
              <a:rPr lang="en-US" smtClean="0"/>
              <a:t>Include under 2</a:t>
            </a:r>
            <a:r>
              <a:rPr lang="en-US" baseline="30000" smtClean="0"/>
              <a:t>nd</a:t>
            </a:r>
            <a:r>
              <a:rPr lang="en-US" smtClean="0"/>
              <a:t> bullet point perhaps: </a:t>
            </a:r>
          </a:p>
          <a:p>
            <a:pPr eaLnBrk="1" hangingPunct="1"/>
            <a:r>
              <a:rPr lang="en-US" smtClean="0"/>
              <a:t>-- Refrain from including extraneous features that only serve to clutter </a:t>
            </a:r>
          </a:p>
          <a:p>
            <a:pPr eaLnBrk="1" hangingPunct="1"/>
            <a:endParaRPr lang="en-US" smtClean="0"/>
          </a:p>
          <a:p>
            <a:pPr eaLnBrk="1" hangingPunct="1"/>
            <a:r>
              <a:rPr lang="en-US" smtClean="0"/>
              <a:t>Include under 3rd bullet point perhaps: </a:t>
            </a:r>
          </a:p>
          <a:p>
            <a:pPr eaLnBrk="1" hangingPunct="1"/>
            <a:r>
              <a:rPr lang="en-US" smtClean="0"/>
              <a:t>-- Practical guidelines for matching design to task </a:t>
            </a:r>
          </a:p>
          <a:p>
            <a:pPr eaLnBrk="1" hangingPunct="1"/>
            <a:endParaRPr lang="en-US" smtClean="0"/>
          </a:p>
          <a:p>
            <a:pPr eaLnBrk="1" hangingPunct="1"/>
            <a:endParaRPr lang="en-US" smtClean="0"/>
          </a:p>
        </p:txBody>
      </p:sp>
      <p:sp>
        <p:nvSpPr>
          <p:cNvPr id="173060" name="Slide Number Placeholder 3"/>
          <p:cNvSpPr>
            <a:spLocks noGrp="1"/>
          </p:cNvSpPr>
          <p:nvPr>
            <p:ph type="sldNum" sz="quarter" idx="5"/>
          </p:nvPr>
        </p:nvSpPr>
        <p:spPr>
          <a:noFill/>
        </p:spPr>
        <p:txBody>
          <a:bodyPr/>
          <a:lstStyle/>
          <a:p>
            <a:fld id="{37088356-EFE0-4FCA-89D1-79893A6C3634}" type="slidenum">
              <a:rPr lang="en-US" smtClean="0"/>
              <a:pPr/>
              <a:t>80</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pPr eaLnBrk="1" hangingPunct="1"/>
            <a:endParaRPr lang="en-US" smtClean="0"/>
          </a:p>
        </p:txBody>
      </p:sp>
      <p:sp>
        <p:nvSpPr>
          <p:cNvPr id="174084" name="Slide Number Placeholder 3"/>
          <p:cNvSpPr>
            <a:spLocks noGrp="1"/>
          </p:cNvSpPr>
          <p:nvPr>
            <p:ph type="sldNum" sz="quarter" idx="5"/>
          </p:nvPr>
        </p:nvSpPr>
        <p:spPr>
          <a:noFill/>
        </p:spPr>
        <p:txBody>
          <a:bodyPr/>
          <a:lstStyle/>
          <a:p>
            <a:fld id="{575A5D6E-3220-45E0-807D-941CE983C8CE}" type="slidenum">
              <a:rPr lang="en-US" smtClean="0"/>
              <a:pPr/>
              <a:t>81</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82</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en-US" smtClean="0"/>
          </a:p>
        </p:txBody>
      </p:sp>
      <p:sp>
        <p:nvSpPr>
          <p:cNvPr id="175108" name="Slide Number Placeholder 3"/>
          <p:cNvSpPr>
            <a:spLocks noGrp="1"/>
          </p:cNvSpPr>
          <p:nvPr>
            <p:ph type="sldNum" sz="quarter" idx="5"/>
          </p:nvPr>
        </p:nvSpPr>
        <p:spPr>
          <a:noFill/>
        </p:spPr>
        <p:txBody>
          <a:bodyPr/>
          <a:lstStyle/>
          <a:p>
            <a:fld id="{BAF16716-7502-473E-8DFD-C185034A0C1F}" type="slidenum">
              <a:rPr lang="en-US" smtClean="0"/>
              <a:pPr/>
              <a:t>83</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eaLnBrk="1" hangingPunct="1"/>
            <a:r>
              <a:rPr lang="en-US" smtClean="0"/>
              <a:t>Perhaps delete 3</a:t>
            </a:r>
            <a:r>
              <a:rPr lang="en-US" baseline="30000" smtClean="0"/>
              <a:t>rd</a:t>
            </a:r>
            <a:r>
              <a:rPr lang="en-US" smtClean="0"/>
              <a:t> bullet point: “Studying examples of good and bad designs”</a:t>
            </a:r>
          </a:p>
          <a:p>
            <a:pPr eaLnBrk="1" hangingPunct="1"/>
            <a:endParaRPr lang="en-US" smtClean="0"/>
          </a:p>
          <a:p>
            <a:pPr eaLnBrk="1" hangingPunct="1"/>
            <a:r>
              <a:rPr lang="en-US" smtClean="0"/>
              <a:t>Add “Techniques (trees, zoom, etc.)” and/or “Tools (e.g., ManyEyes, Tableau)”</a:t>
            </a:r>
          </a:p>
          <a:p>
            <a:pPr eaLnBrk="1" hangingPunct="1"/>
            <a:endParaRPr lang="en-US" smtClean="0"/>
          </a:p>
          <a:p>
            <a:pPr eaLnBrk="1" hangingPunct="1"/>
            <a:endParaRPr lang="en-US" smtClean="0"/>
          </a:p>
          <a:p>
            <a:pPr eaLnBrk="1" hangingPunct="1"/>
            <a:endParaRPr lang="en-US" smtClean="0"/>
          </a:p>
        </p:txBody>
      </p:sp>
      <p:sp>
        <p:nvSpPr>
          <p:cNvPr id="176132" name="Slide Number Placeholder 3"/>
          <p:cNvSpPr>
            <a:spLocks noGrp="1"/>
          </p:cNvSpPr>
          <p:nvPr>
            <p:ph type="sldNum" sz="quarter" idx="5"/>
          </p:nvPr>
        </p:nvSpPr>
        <p:spPr>
          <a:noFill/>
        </p:spPr>
        <p:txBody>
          <a:bodyPr/>
          <a:lstStyle/>
          <a:p>
            <a:fld id="{2549CC99-44A1-4923-A18D-5A157AC5AC26}" type="slidenum">
              <a:rPr lang="en-US" smtClean="0"/>
              <a:pPr/>
              <a:t>84</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85</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86</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87</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A05A46-5CCD-4A0D-AF9B-95C69274D52B}" type="slidenum">
              <a:rPr lang="en-US" smtClean="0"/>
              <a:pPr/>
              <a:t>90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A10A652C-C969-4CA3-A68F-401C0B99349C}" type="slidenum">
              <a:rPr lang="en-US" smtClean="0"/>
              <a:pPr/>
              <a:t>9</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9E885-7127-42E1-BE92-E6D2D056D9A5}" type="slidenum">
              <a:rPr lang="en-US"/>
              <a:pPr/>
              <a:t>91</a:t>
            </a:fld>
            <a:endParaRPr lang="en-US"/>
          </a:p>
        </p:txBody>
      </p:sp>
      <p:sp>
        <p:nvSpPr>
          <p:cNvPr id="3352578" name="Rectangle 2"/>
          <p:cNvSpPr>
            <a:spLocks noGrp="1" noRot="1" noChangeAspect="1" noChangeArrowheads="1" noTextEdit="1"/>
          </p:cNvSpPr>
          <p:nvPr>
            <p:ph type="sldImg"/>
          </p:nvPr>
        </p:nvSpPr>
        <p:spPr>
          <a:ln/>
        </p:spPr>
      </p:sp>
      <p:sp>
        <p:nvSpPr>
          <p:cNvPr id="33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p>
        </p:txBody>
      </p:sp>
      <p:sp>
        <p:nvSpPr>
          <p:cNvPr id="118788" name="Slide Number Placeholder 3"/>
          <p:cNvSpPr>
            <a:spLocks noGrp="1"/>
          </p:cNvSpPr>
          <p:nvPr>
            <p:ph type="sldNum" sz="quarter" idx="5"/>
          </p:nvPr>
        </p:nvSpPr>
        <p:spPr>
          <a:noFill/>
        </p:spPr>
        <p:txBody>
          <a:bodyPr/>
          <a:lstStyle/>
          <a:p>
            <a:fld id="{38B73AE9-0407-4874-AA8D-E53145BE06B1}" type="slidenum">
              <a:rPr lang="en-US" smtClean="0"/>
              <a:pPr/>
              <a:t>92</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94</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Oral: have to memorize instructions.</a:t>
            </a:r>
            <a:r>
              <a:rPr lang="en-US" baseline="0" dirty="0" smtClean="0"/>
              <a:t>  If complex difficult.</a:t>
            </a:r>
          </a:p>
          <a:p>
            <a:r>
              <a:rPr lang="en-US" baseline="0" dirty="0" smtClean="0"/>
              <a:t>Written instructions:  helps with memory problem.</a:t>
            </a:r>
          </a:p>
          <a:p>
            <a:r>
              <a:rPr lang="en-US" baseline="0" dirty="0" smtClean="0"/>
              <a:t>Graph paper:  helps by adding spatial information which acts as complementary information to written/verbal instructions</a:t>
            </a:r>
          </a:p>
          <a:p>
            <a:r>
              <a:rPr lang="en-US" baseline="0" dirty="0" smtClean="0"/>
              <a:t>Their choice:  hopefully will include GPS type solutions that are relative to the process state the person is in.  I.e. if they get lost, can self correct.   (Brad’s main complaint with GPS is lack of overview of plan, only local display). </a:t>
            </a:r>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95</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smtClean="0"/>
          </a:p>
        </p:txBody>
      </p:sp>
      <p:sp>
        <p:nvSpPr>
          <p:cNvPr id="156676" name="Slide Number Placeholder 3"/>
          <p:cNvSpPr>
            <a:spLocks noGrp="1"/>
          </p:cNvSpPr>
          <p:nvPr>
            <p:ph type="sldNum" sz="quarter" idx="5"/>
          </p:nvPr>
        </p:nvSpPr>
        <p:spPr>
          <a:noFill/>
        </p:spPr>
        <p:txBody>
          <a:bodyPr/>
          <a:lstStyle/>
          <a:p>
            <a:fld id="{146D579D-5559-46D0-9D14-3223CAA45F0C}" type="slidenum">
              <a:rPr lang="en-US" smtClean="0"/>
              <a:pPr/>
              <a:t>96</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smtClean="0"/>
          </a:p>
        </p:txBody>
      </p:sp>
      <p:sp>
        <p:nvSpPr>
          <p:cNvPr id="157700" name="Slide Number Placeholder 3"/>
          <p:cNvSpPr>
            <a:spLocks noGrp="1"/>
          </p:cNvSpPr>
          <p:nvPr>
            <p:ph type="sldNum" sz="quarter" idx="5"/>
          </p:nvPr>
        </p:nvSpPr>
        <p:spPr>
          <a:noFill/>
        </p:spPr>
        <p:txBody>
          <a:bodyPr/>
          <a:lstStyle/>
          <a:p>
            <a:fld id="{BAB85CA2-9F62-4D2A-BD9A-530B092FA824}" type="slidenum">
              <a:rPr lang="en-US" smtClean="0"/>
              <a:pPr/>
              <a:t>97</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smtClean="0"/>
          </a:p>
        </p:txBody>
      </p:sp>
      <p:sp>
        <p:nvSpPr>
          <p:cNvPr id="158724" name="Slide Number Placeholder 3"/>
          <p:cNvSpPr>
            <a:spLocks noGrp="1"/>
          </p:cNvSpPr>
          <p:nvPr>
            <p:ph type="sldNum" sz="quarter" idx="5"/>
          </p:nvPr>
        </p:nvSpPr>
        <p:spPr>
          <a:noFill/>
        </p:spPr>
        <p:txBody>
          <a:bodyPr/>
          <a:lstStyle/>
          <a:p>
            <a:fld id="{554BCCF5-68C6-45E5-9A08-E729CD0EB369}" type="slidenum">
              <a:rPr lang="en-US" smtClean="0"/>
              <a:pPr/>
              <a:t>98</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smtClean="0"/>
          </a:p>
        </p:txBody>
      </p:sp>
      <p:sp>
        <p:nvSpPr>
          <p:cNvPr id="159748" name="Slide Number Placeholder 3"/>
          <p:cNvSpPr>
            <a:spLocks noGrp="1"/>
          </p:cNvSpPr>
          <p:nvPr>
            <p:ph type="sldNum" sz="quarter" idx="5"/>
          </p:nvPr>
        </p:nvSpPr>
        <p:spPr>
          <a:noFill/>
        </p:spPr>
        <p:txBody>
          <a:bodyPr/>
          <a:lstStyle/>
          <a:p>
            <a:fld id="{6DC5A02D-6588-4832-ABDA-910E2FA28F67}" type="slidenum">
              <a:rPr lang="en-US" smtClean="0"/>
              <a:pPr/>
              <a:t>99</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r>
              <a:rPr lang="en-US" smtClean="0"/>
              <a:t>Other questions perhaps: </a:t>
            </a:r>
          </a:p>
          <a:p>
            <a:pPr eaLnBrk="1" hangingPunct="1"/>
            <a:endParaRPr lang="en-US" smtClean="0"/>
          </a:p>
          <a:p>
            <a:pPr eaLnBrk="1" hangingPunct="1"/>
            <a:r>
              <a:rPr lang="en-US" smtClean="0"/>
              <a:t>How is it better or worse than traditional tree structure? </a:t>
            </a:r>
          </a:p>
          <a:p>
            <a:pPr eaLnBrk="1" hangingPunct="1"/>
            <a:endParaRPr lang="en-US" smtClean="0"/>
          </a:p>
          <a:p>
            <a:pPr eaLnBrk="1" hangingPunct="1"/>
            <a:r>
              <a:rPr lang="en-US" smtClean="0"/>
              <a:t>Is it intuitive? Or do you have to consciously process? </a:t>
            </a:r>
          </a:p>
          <a:p>
            <a:pPr eaLnBrk="1" hangingPunct="1"/>
            <a:endParaRPr lang="en-US" smtClean="0"/>
          </a:p>
          <a:p>
            <a:pPr eaLnBrk="1" hangingPunct="1"/>
            <a:r>
              <a:rPr lang="en-US" smtClean="0"/>
              <a:t>Do you find the use of color helpful?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160772" name="Slide Number Placeholder 3"/>
          <p:cNvSpPr>
            <a:spLocks noGrp="1"/>
          </p:cNvSpPr>
          <p:nvPr>
            <p:ph type="sldNum" sz="quarter" idx="5"/>
          </p:nvPr>
        </p:nvSpPr>
        <p:spPr>
          <a:noFill/>
        </p:spPr>
        <p:txBody>
          <a:bodyPr/>
          <a:lstStyle/>
          <a:p>
            <a:fld id="{F39AD799-55B8-4654-AE93-BDDF08AD0F31}" type="slidenum">
              <a:rPr lang="en-US" smtClean="0"/>
              <a:pPr/>
              <a:t>100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59168158-0861-4E01-986E-F602221E7DCC}" type="slidenum">
              <a:rPr lang="en-US" smtClean="0"/>
              <a:pPr/>
              <a:t>11</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endParaRPr lang="en-US" smtClean="0"/>
          </a:p>
        </p:txBody>
      </p:sp>
      <p:sp>
        <p:nvSpPr>
          <p:cNvPr id="161796" name="Slide Number Placeholder 3"/>
          <p:cNvSpPr>
            <a:spLocks noGrp="1"/>
          </p:cNvSpPr>
          <p:nvPr>
            <p:ph type="sldNum" sz="quarter" idx="5"/>
          </p:nvPr>
        </p:nvSpPr>
        <p:spPr>
          <a:noFill/>
        </p:spPr>
        <p:txBody>
          <a:bodyPr/>
          <a:lstStyle/>
          <a:p>
            <a:fld id="{D5038F6D-A56F-4CA6-8263-6755C5698FD4}" type="slidenum">
              <a:rPr lang="en-US" smtClean="0"/>
              <a:pPr/>
              <a:t>101</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en-US" smtClean="0"/>
          </a:p>
        </p:txBody>
      </p:sp>
      <p:sp>
        <p:nvSpPr>
          <p:cNvPr id="162820" name="Slide Number Placeholder 3"/>
          <p:cNvSpPr>
            <a:spLocks noGrp="1"/>
          </p:cNvSpPr>
          <p:nvPr>
            <p:ph type="sldNum" sz="quarter" idx="5"/>
          </p:nvPr>
        </p:nvSpPr>
        <p:spPr>
          <a:noFill/>
        </p:spPr>
        <p:txBody>
          <a:bodyPr/>
          <a:lstStyle/>
          <a:p>
            <a:fld id="{9BD4FAF7-4DD3-4618-802E-055978BFACB6}" type="slidenum">
              <a:rPr lang="en-US" smtClean="0"/>
              <a:pPr/>
              <a:t>102</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r>
              <a:rPr lang="en-US" smtClean="0"/>
              <a:t>Just wondering what this is demonstrating here </a:t>
            </a:r>
          </a:p>
        </p:txBody>
      </p:sp>
      <p:sp>
        <p:nvSpPr>
          <p:cNvPr id="163844" name="Slide Number Placeholder 3"/>
          <p:cNvSpPr>
            <a:spLocks noGrp="1"/>
          </p:cNvSpPr>
          <p:nvPr>
            <p:ph type="sldNum" sz="quarter" idx="5"/>
          </p:nvPr>
        </p:nvSpPr>
        <p:spPr>
          <a:noFill/>
        </p:spPr>
        <p:txBody>
          <a:bodyPr/>
          <a:lstStyle/>
          <a:p>
            <a:fld id="{6A81D137-009A-4266-AD28-DA88D2874DF1}" type="slidenum">
              <a:rPr lang="en-US" smtClean="0"/>
              <a:pPr/>
              <a:t>103</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smtClean="0"/>
          </a:p>
        </p:txBody>
      </p:sp>
      <p:sp>
        <p:nvSpPr>
          <p:cNvPr id="164868" name="Slide Number Placeholder 3"/>
          <p:cNvSpPr>
            <a:spLocks noGrp="1"/>
          </p:cNvSpPr>
          <p:nvPr>
            <p:ph type="sldNum" sz="quarter" idx="5"/>
          </p:nvPr>
        </p:nvSpPr>
        <p:spPr>
          <a:noFill/>
        </p:spPr>
        <p:txBody>
          <a:bodyPr/>
          <a:lstStyle/>
          <a:p>
            <a:fld id="{5FA063AB-17A1-47A3-BB20-BBAFD2DD091C}" type="slidenum">
              <a:rPr lang="en-US" smtClean="0"/>
              <a:pPr/>
              <a:t>104</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endParaRPr lang="en-US" smtClean="0"/>
          </a:p>
        </p:txBody>
      </p:sp>
      <p:sp>
        <p:nvSpPr>
          <p:cNvPr id="166916" name="Slide Number Placeholder 3"/>
          <p:cNvSpPr>
            <a:spLocks noGrp="1"/>
          </p:cNvSpPr>
          <p:nvPr>
            <p:ph type="sldNum" sz="quarter" idx="5"/>
          </p:nvPr>
        </p:nvSpPr>
        <p:spPr>
          <a:noFill/>
        </p:spPr>
        <p:txBody>
          <a:bodyPr/>
          <a:lstStyle/>
          <a:p>
            <a:fld id="{070C42A9-A1AA-45D0-9CA0-F9283F2552C8}" type="slidenum">
              <a:rPr lang="en-US" smtClean="0"/>
              <a:pPr/>
              <a:t>105</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endParaRPr lang="en-US" smtClean="0"/>
          </a:p>
        </p:txBody>
      </p:sp>
      <p:sp>
        <p:nvSpPr>
          <p:cNvPr id="167940" name="Slide Number Placeholder 3"/>
          <p:cNvSpPr>
            <a:spLocks noGrp="1"/>
          </p:cNvSpPr>
          <p:nvPr>
            <p:ph type="sldNum" sz="quarter" idx="5"/>
          </p:nvPr>
        </p:nvSpPr>
        <p:spPr>
          <a:noFill/>
        </p:spPr>
        <p:txBody>
          <a:bodyPr/>
          <a:lstStyle/>
          <a:p>
            <a:fld id="{25194830-F42E-44B2-89BF-96208B63D21E}" type="slidenum">
              <a:rPr lang="en-US" smtClean="0"/>
              <a:pPr/>
              <a:t>106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1/14/2015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nchor="t">
            <a:noAutofit/>
          </a:bodyPr>
          <a:lstStyle>
            <a:lvl1pPr marL="0" indent="0">
              <a:buNone/>
              <a:defRPr sz="5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ftr" sz="quarter" idx="10"/>
          </p:nvPr>
        </p:nvSpPr>
        <p:spPr>
          <a:ln/>
        </p:spPr>
        <p:txBody>
          <a:bodyPr/>
          <a:lstStyle>
            <a:lvl1pPr>
              <a:defRPr/>
            </a:lvl1pPr>
          </a:lstStyle>
          <a:p>
            <a:pPr>
              <a:defRPr/>
            </a:pPr>
            <a:r>
              <a:rPr lang="en-US"/>
              <a:t>first page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ftr" sz="quarter" idx="10"/>
          </p:nvPr>
        </p:nvSpPr>
        <p:spPr>
          <a:ln/>
        </p:spPr>
        <p:txBody>
          <a:bodyPr/>
          <a:lstStyle>
            <a:lvl1pPr>
              <a:defRPr/>
            </a:lvl1pPr>
          </a:lstStyle>
          <a:p>
            <a:pPr>
              <a:defRPr/>
            </a:pPr>
            <a:r>
              <a:rPr lang="en-US"/>
              <a:t>first page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1/14/2015</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1/14/2015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1/14/2015</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userDrawn="1"/>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0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hyperlink" Target="http://www.smartmoney.com/map-of-the-market/"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4.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Dat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n.wikipedia.org/wiki/Data_visualiza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visual-literacy.org/periodic_table/periodic_tabl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edex.com/us/about/today/companies/corporation/fact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2.sims.berkeley.edu/research/projects/how-much-info/internet.html" TargetMode="External"/><Relationship Id="rId4" Type="http://schemas.openxmlformats.org/officeDocument/2006/relationships/hyperlink" Target="http://att.sbc.com/gen/investor-relations?pid=571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23.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oleObject" Target="../embeddings/oleObject2.bin"/><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n.wikipedia.org/wiki/William_Playfai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newsmap.jp/" TargetMode="External"/><Relationship Id="rId7" Type="http://schemas.openxmlformats.org/officeDocument/2006/relationships/hyperlink" Target="http://awesome.good.is/transparency/web/trans0309walkthisway.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babynamewizard.com/voyager" TargetMode="External"/><Relationship Id="rId5" Type="http://schemas.openxmlformats.org/officeDocument/2006/relationships/hyperlink" Target="http://gap.alexandriaarchive.org/gapvis/index.html" TargetMode="External"/><Relationship Id="rId4" Type="http://schemas.openxmlformats.org/officeDocument/2006/relationships/hyperlink" Target="http://www.npr.org/templates/story/story.php?storyId=110997398"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2/29/Minard.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abynamewizard.com/voyager" TargetMode="External"/><Relationship Id="rId5" Type="http://schemas.openxmlformats.org/officeDocument/2006/relationships/hyperlink" Target="http://www.nytimes.com/imagepages/2011/03/15/science/15food_graphic.html" TargetMode="External"/><Relationship Id="rId4" Type="http://schemas.openxmlformats.org/officeDocument/2006/relationships/hyperlink" Target="http://www.weather.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voices.washingtonpost.com/ezra-klein/assets_c/2009/07/jecchart.html"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maps.google.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eagereyes.org/blog/2009/shining-a-light-on-data-florence-nightingale.html" TargetMode="Externa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3" Type="http://schemas.openxmlformats.org/officeDocument/2006/relationships/hyperlink" Target="http://www.onlineethics.org/Resources/Cases/RB-intro/RepMisrep.aspx"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6.xml.rels><?xml version="1.0" encoding="UTF-8" standalone="yes"?>
<Relationships xmlns="http://schemas.openxmlformats.org/package/2006/relationships"><Relationship Id="rId8" Type="http://schemas.openxmlformats.org/officeDocument/2006/relationships/hyperlink" Target="http://techtv.mit.edu/tags/2068-splash/videos/785-milk-drop-to-splash" TargetMode="External"/><Relationship Id="rId3" Type="http://schemas.openxmlformats.org/officeDocument/2006/relationships/hyperlink" Target="http://en.wikipedia.org/wiki/File:Muybridge_race_horse_animated.gif" TargetMode="External"/><Relationship Id="rId7" Type="http://schemas.openxmlformats.org/officeDocument/2006/relationships/hyperlink" Target="http://en.wikipedia.org/wiki/Eadweard_Muybridg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en.wikipedia.org/wiki/Horse_racing" TargetMode="External"/><Relationship Id="rId5" Type="http://schemas.openxmlformats.org/officeDocument/2006/relationships/hyperlink" Target="http://en.wikipedia.org/wiki/Leland_Stanford" TargetMode="External"/><Relationship Id="rId4" Type="http://schemas.openxmlformats.org/officeDocument/2006/relationships/hyperlink" Target="http://en.wikipedia.org/wiki/Governor_of_California"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ils.unc.edu/bmh/virseu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npr.org/templates/story/story.php?storyId=110997398"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ils.unc.edu/bmh/courses/infovis/TuitionOnly5colleges.xlsx"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and Framework</a:t>
            </a:r>
            <a:endParaRPr lang="en-US" dirty="0"/>
          </a:p>
        </p:txBody>
      </p:sp>
      <p:sp>
        <p:nvSpPr>
          <p:cNvPr id="3" name="Subtitle 2"/>
          <p:cNvSpPr>
            <a:spLocks noGrp="1"/>
          </p:cNvSpPr>
          <p:nvPr>
            <p:ph type="subTitle" idx="1"/>
          </p:nvPr>
        </p:nvSpPr>
        <p:spPr>
          <a:xfrm>
            <a:off x="457199" y="3897443"/>
            <a:ext cx="6932951" cy="1755095"/>
          </a:xfrm>
        </p:spPr>
        <p:txBody>
          <a:bodyPr/>
          <a:lstStyle/>
          <a:p>
            <a:endParaRPr lang="en-US" dirty="0" smtClean="0"/>
          </a:p>
          <a:p>
            <a:r>
              <a:rPr lang="en-US" dirty="0" smtClean="0"/>
              <a:t>INLS 541: Information Visualization </a:t>
            </a:r>
          </a:p>
          <a:p>
            <a:r>
              <a:rPr lang="en-US" dirty="0" smtClean="0"/>
              <a:t>Brad Hemminger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849384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What’s your reaction?</a:t>
            </a:r>
          </a:p>
        </p:txBody>
      </p:sp>
      <p:sp>
        <p:nvSpPr>
          <p:cNvPr id="73731" name="Rectangle 3"/>
          <p:cNvSpPr>
            <a:spLocks noGrp="1" noChangeArrowheads="1"/>
          </p:cNvSpPr>
          <p:nvPr>
            <p:ph idx="1"/>
          </p:nvPr>
        </p:nvSpPr>
        <p:spPr>
          <a:xfrm>
            <a:off x="685800" y="1981200"/>
            <a:ext cx="8458200" cy="4114800"/>
          </a:xfrm>
        </p:spPr>
        <p:txBody>
          <a:bodyPr/>
          <a:lstStyle/>
          <a:p>
            <a:pPr eaLnBrk="1" hangingPunct="1"/>
            <a:r>
              <a:rPr lang="en-US" smtClean="0"/>
              <a:t>What problems does Treemap have?</a:t>
            </a:r>
          </a:p>
          <a:p>
            <a:pPr eaLnBrk="1" hangingPunct="1"/>
            <a:endParaRPr lang="en-US" smtClean="0"/>
          </a:p>
          <a:p>
            <a:pPr eaLnBrk="1" hangingPunct="1">
              <a:buFontTx/>
              <a:buNone/>
            </a:pPr>
            <a:endParaRPr lang="en-US" smtClean="0"/>
          </a:p>
        </p:txBody>
      </p:sp>
    </p:spTree>
    <p:extLst>
      <p:ext uri="{BB962C8B-B14F-4D97-AF65-F5344CB8AC3E}">
        <p14:creationId xmlns:p14="http://schemas.microsoft.com/office/powerpoint/2010/main" val="2906463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Treemap Problems</a:t>
            </a:r>
          </a:p>
        </p:txBody>
      </p:sp>
      <p:sp>
        <p:nvSpPr>
          <p:cNvPr id="74755" name="Rectangle 3"/>
          <p:cNvSpPr>
            <a:spLocks noGrp="1" noChangeArrowheads="1"/>
          </p:cNvSpPr>
          <p:nvPr>
            <p:ph idx="1"/>
          </p:nvPr>
        </p:nvSpPr>
        <p:spPr>
          <a:xfrm>
            <a:off x="685800" y="1707822"/>
            <a:ext cx="8458200" cy="4114800"/>
          </a:xfrm>
        </p:spPr>
        <p:txBody>
          <a:bodyPr>
            <a:normAutofit fontScale="85000" lnSpcReduction="10000"/>
          </a:bodyPr>
          <a:lstStyle/>
          <a:p>
            <a:pPr eaLnBrk="1" hangingPunct="1"/>
            <a:r>
              <a:rPr lang="en-US" dirty="0" smtClean="0"/>
              <a:t>Too disorderly</a:t>
            </a:r>
          </a:p>
          <a:p>
            <a:pPr lvl="1" eaLnBrk="1" hangingPunct="1"/>
            <a:r>
              <a:rPr lang="en-US" dirty="0" smtClean="0"/>
              <a:t>What does adjacency mean?</a:t>
            </a:r>
          </a:p>
          <a:p>
            <a:pPr lvl="1" eaLnBrk="1" hangingPunct="1"/>
            <a:r>
              <a:rPr lang="en-US" dirty="0" smtClean="0"/>
              <a:t>Aspect ratios uncontrolled leads to lots of skinny boxes that clutter</a:t>
            </a:r>
          </a:p>
          <a:p>
            <a:pPr eaLnBrk="1" hangingPunct="1"/>
            <a:r>
              <a:rPr lang="en-US" dirty="0" smtClean="0"/>
              <a:t>Hard to understand</a:t>
            </a:r>
          </a:p>
          <a:p>
            <a:pPr lvl="1" eaLnBrk="1" hangingPunct="1"/>
            <a:r>
              <a:rPr lang="en-US" dirty="0" smtClean="0"/>
              <a:t>Must mentally convert nesting to hierarchy descent</a:t>
            </a:r>
          </a:p>
          <a:p>
            <a:pPr eaLnBrk="1" hangingPunct="1"/>
            <a:r>
              <a:rPr lang="en-US" dirty="0" smtClean="0"/>
              <a:t>Color not used appropriately</a:t>
            </a:r>
          </a:p>
          <a:p>
            <a:pPr lvl="1" eaLnBrk="1" hangingPunct="1"/>
            <a:r>
              <a:rPr lang="en-US" dirty="0" smtClean="0"/>
              <a:t>In fact, is meaningless here</a:t>
            </a:r>
          </a:p>
          <a:p>
            <a:pPr eaLnBrk="1" hangingPunct="1"/>
            <a:r>
              <a:rPr lang="en-US" dirty="0" smtClean="0"/>
              <a:t>Wrong application</a:t>
            </a:r>
          </a:p>
          <a:p>
            <a:pPr lvl="1" eaLnBrk="1" hangingPunct="1"/>
            <a:r>
              <a:rPr lang="en-US" dirty="0" smtClean="0"/>
              <a:t>Don’t need all this to just see the largest files in the OS</a:t>
            </a:r>
          </a:p>
        </p:txBody>
      </p:sp>
    </p:spTree>
    <p:extLst>
      <p:ext uri="{BB962C8B-B14F-4D97-AF65-F5344CB8AC3E}">
        <p14:creationId xmlns:p14="http://schemas.microsoft.com/office/powerpoint/2010/main" val="18422916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2813" y="317500"/>
            <a:ext cx="7772400" cy="1143000"/>
          </a:xfrm>
        </p:spPr>
        <p:txBody>
          <a:bodyPr/>
          <a:lstStyle/>
          <a:p>
            <a:pPr eaLnBrk="1" hangingPunct="1"/>
            <a:r>
              <a:rPr lang="en-US" sz="3200" smtClean="0"/>
              <a:t>Successful Application of Treemaps</a:t>
            </a:r>
          </a:p>
        </p:txBody>
      </p:sp>
      <p:sp>
        <p:nvSpPr>
          <p:cNvPr id="75779" name="Rectangle 3"/>
          <p:cNvSpPr>
            <a:spLocks noGrp="1" noChangeArrowheads="1"/>
          </p:cNvSpPr>
          <p:nvPr>
            <p:ph idx="1"/>
          </p:nvPr>
        </p:nvSpPr>
        <p:spPr>
          <a:xfrm>
            <a:off x="685800" y="1476375"/>
            <a:ext cx="7772400" cy="4930775"/>
          </a:xfrm>
        </p:spPr>
        <p:txBody>
          <a:bodyPr/>
          <a:lstStyle/>
          <a:p>
            <a:pPr eaLnBrk="1" hangingPunct="1">
              <a:lnSpc>
                <a:spcPct val="90000"/>
              </a:lnSpc>
            </a:pPr>
            <a:r>
              <a:rPr lang="en-US" sz="2000" smtClean="0"/>
              <a:t>Think more about the use</a:t>
            </a:r>
          </a:p>
          <a:p>
            <a:pPr lvl="1" eaLnBrk="1" hangingPunct="1">
              <a:lnSpc>
                <a:spcPct val="90000"/>
              </a:lnSpc>
            </a:pPr>
            <a:r>
              <a:rPr lang="en-US" sz="1800" smtClean="0"/>
              <a:t>Break into meaningful groups</a:t>
            </a:r>
          </a:p>
          <a:p>
            <a:pPr lvl="1" eaLnBrk="1" hangingPunct="1">
              <a:lnSpc>
                <a:spcPct val="90000"/>
              </a:lnSpc>
            </a:pPr>
            <a:endParaRPr lang="en-US" sz="1800" smtClean="0"/>
          </a:p>
          <a:p>
            <a:pPr eaLnBrk="1" hangingPunct="1">
              <a:lnSpc>
                <a:spcPct val="90000"/>
              </a:lnSpc>
            </a:pPr>
            <a:r>
              <a:rPr lang="en-US" sz="2000" smtClean="0"/>
              <a:t>Make appearance more usable</a:t>
            </a:r>
          </a:p>
          <a:p>
            <a:pPr lvl="1" eaLnBrk="1" hangingPunct="1">
              <a:lnSpc>
                <a:spcPct val="90000"/>
              </a:lnSpc>
            </a:pPr>
            <a:r>
              <a:rPr lang="en-US" sz="1800" smtClean="0"/>
              <a:t>Fix these into a useful aspect ratio</a:t>
            </a:r>
          </a:p>
          <a:p>
            <a:pPr lvl="1" eaLnBrk="1" hangingPunct="1">
              <a:lnSpc>
                <a:spcPct val="90000"/>
              </a:lnSpc>
            </a:pPr>
            <a:r>
              <a:rPr lang="en-US" sz="1800" smtClean="0"/>
              <a:t>Do not use nesting recursively</a:t>
            </a:r>
          </a:p>
          <a:p>
            <a:pPr lvl="1" eaLnBrk="1" hangingPunct="1">
              <a:lnSpc>
                <a:spcPct val="90000"/>
              </a:lnSpc>
            </a:pPr>
            <a:endParaRPr lang="en-US" sz="1800" smtClean="0"/>
          </a:p>
          <a:p>
            <a:pPr eaLnBrk="1" hangingPunct="1">
              <a:lnSpc>
                <a:spcPct val="90000"/>
              </a:lnSpc>
            </a:pPr>
            <a:r>
              <a:rPr lang="en-US" sz="2000" smtClean="0"/>
              <a:t>Use visual properties properly</a:t>
            </a:r>
          </a:p>
          <a:p>
            <a:pPr lvl="1" eaLnBrk="1" hangingPunct="1">
              <a:lnSpc>
                <a:spcPct val="90000"/>
              </a:lnSpc>
            </a:pPr>
            <a:r>
              <a:rPr lang="en-US" sz="1800" smtClean="0"/>
              <a:t>Use color to distinguish meaningfully</a:t>
            </a:r>
          </a:p>
          <a:p>
            <a:pPr lvl="2" eaLnBrk="1" hangingPunct="1">
              <a:lnSpc>
                <a:spcPct val="90000"/>
              </a:lnSpc>
            </a:pPr>
            <a:r>
              <a:rPr lang="en-US" sz="1600" smtClean="0"/>
              <a:t>Use only two colors: </a:t>
            </a:r>
          </a:p>
          <a:p>
            <a:pPr lvl="3" eaLnBrk="1" hangingPunct="1">
              <a:lnSpc>
                <a:spcPct val="90000"/>
              </a:lnSpc>
            </a:pPr>
            <a:r>
              <a:rPr lang="en-US" sz="1600" smtClean="0"/>
              <a:t>Can then distinguish one thing from another</a:t>
            </a:r>
          </a:p>
          <a:p>
            <a:pPr lvl="2" eaLnBrk="1" hangingPunct="1">
              <a:lnSpc>
                <a:spcPct val="90000"/>
              </a:lnSpc>
            </a:pPr>
            <a:r>
              <a:rPr lang="en-US" sz="1600" smtClean="0"/>
              <a:t>When exact numbers aren’t very important</a:t>
            </a:r>
          </a:p>
          <a:p>
            <a:pPr lvl="2" eaLnBrk="1" hangingPunct="1">
              <a:lnSpc>
                <a:spcPct val="90000"/>
              </a:lnSpc>
            </a:pPr>
            <a:endParaRPr lang="en-US" sz="1600" smtClean="0"/>
          </a:p>
          <a:p>
            <a:pPr eaLnBrk="1" hangingPunct="1">
              <a:lnSpc>
                <a:spcPct val="90000"/>
              </a:lnSpc>
            </a:pPr>
            <a:r>
              <a:rPr lang="en-US" sz="2000" smtClean="0"/>
              <a:t>Provide excellent interactivity </a:t>
            </a:r>
          </a:p>
          <a:p>
            <a:pPr lvl="1" eaLnBrk="1" hangingPunct="1">
              <a:lnSpc>
                <a:spcPct val="90000"/>
              </a:lnSpc>
            </a:pPr>
            <a:r>
              <a:rPr lang="en-US" sz="1800" smtClean="0"/>
              <a:t>Access to the real data</a:t>
            </a:r>
          </a:p>
          <a:p>
            <a:pPr lvl="1" eaLnBrk="1" hangingPunct="1">
              <a:lnSpc>
                <a:spcPct val="90000"/>
              </a:lnSpc>
            </a:pPr>
            <a:r>
              <a:rPr lang="en-US" sz="1800" smtClean="0"/>
              <a:t>Makes it into a useful tool</a:t>
            </a:r>
          </a:p>
        </p:txBody>
      </p:sp>
    </p:spTree>
    <p:extLst>
      <p:ext uri="{BB962C8B-B14F-4D97-AF65-F5344CB8AC3E}">
        <p14:creationId xmlns:p14="http://schemas.microsoft.com/office/powerpoint/2010/main" val="23236012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28638" y="304800"/>
            <a:ext cx="7772400" cy="1143000"/>
          </a:xfrm>
        </p:spPr>
        <p:txBody>
          <a:bodyPr/>
          <a:lstStyle/>
          <a:p>
            <a:pPr eaLnBrk="1" hangingPunct="1"/>
            <a:r>
              <a:rPr lang="en-US" smtClean="0"/>
              <a:t>Squarified Treemaps</a:t>
            </a:r>
          </a:p>
        </p:txBody>
      </p:sp>
      <p:sp>
        <p:nvSpPr>
          <p:cNvPr id="76803" name="Rectangle 3"/>
          <p:cNvSpPr>
            <a:spLocks noGrp="1" noChangeArrowheads="1"/>
          </p:cNvSpPr>
          <p:nvPr>
            <p:ph idx="1"/>
          </p:nvPr>
        </p:nvSpPr>
        <p:spPr>
          <a:xfrm>
            <a:off x="617538" y="1312863"/>
            <a:ext cx="7772400" cy="4114800"/>
          </a:xfrm>
        </p:spPr>
        <p:txBody>
          <a:bodyPr/>
          <a:lstStyle/>
          <a:p>
            <a:pPr eaLnBrk="1" hangingPunct="1">
              <a:buFontTx/>
              <a:buNone/>
            </a:pPr>
            <a:r>
              <a:rPr lang="en-US" smtClean="0"/>
              <a:t>Bruls, Huizing, van Wijk, 1999</a:t>
            </a:r>
          </a:p>
        </p:txBody>
      </p:sp>
      <p:pic>
        <p:nvPicPr>
          <p:cNvPr id="76804" name="Picture 4"/>
          <p:cNvPicPr>
            <a:picLocks noChangeAspect="1" noChangeArrowheads="1"/>
          </p:cNvPicPr>
          <p:nvPr/>
        </p:nvPicPr>
        <p:blipFill>
          <a:blip r:embed="rId3" cstate="print"/>
          <a:srcRect/>
          <a:stretch>
            <a:fillRect/>
          </a:stretch>
        </p:blipFill>
        <p:spPr bwMode="auto">
          <a:xfrm>
            <a:off x="1468438" y="4273550"/>
            <a:ext cx="5514975" cy="2371725"/>
          </a:xfrm>
          <a:prstGeom prst="rect">
            <a:avLst/>
          </a:prstGeom>
          <a:noFill/>
          <a:ln w="9525">
            <a:noFill/>
            <a:miter lim="800000"/>
            <a:headEnd/>
            <a:tailEnd/>
          </a:ln>
        </p:spPr>
      </p:pic>
      <p:pic>
        <p:nvPicPr>
          <p:cNvPr id="76805" name="Picture 5"/>
          <p:cNvPicPr>
            <a:picLocks noChangeAspect="1" noChangeArrowheads="1"/>
          </p:cNvPicPr>
          <p:nvPr/>
        </p:nvPicPr>
        <p:blipFill>
          <a:blip r:embed="rId4" cstate="print"/>
          <a:srcRect/>
          <a:stretch>
            <a:fillRect/>
          </a:stretch>
        </p:blipFill>
        <p:spPr bwMode="auto">
          <a:xfrm>
            <a:off x="1389063" y="1846263"/>
            <a:ext cx="5619750" cy="2409825"/>
          </a:xfrm>
          <a:prstGeom prst="rect">
            <a:avLst/>
          </a:prstGeom>
          <a:noFill/>
          <a:ln w="9525">
            <a:noFill/>
            <a:miter lim="800000"/>
            <a:headEnd/>
            <a:tailEnd/>
          </a:ln>
        </p:spPr>
      </p:pic>
    </p:spTree>
    <p:extLst>
      <p:ext uri="{BB962C8B-B14F-4D97-AF65-F5344CB8AC3E}">
        <p14:creationId xmlns:p14="http://schemas.microsoft.com/office/powerpoint/2010/main" val="139491458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1066800" y="-1076325"/>
            <a:ext cx="7458075" cy="7934325"/>
          </a:xfrm>
          <a:prstGeom prst="rect">
            <a:avLst/>
          </a:prstGeom>
          <a:noFill/>
          <a:ln w="9525">
            <a:noFill/>
            <a:miter lim="800000"/>
            <a:headEnd/>
            <a:tailEnd/>
          </a:ln>
        </p:spPr>
      </p:pic>
      <p:sp>
        <p:nvSpPr>
          <p:cNvPr id="77827" name="Rectangle 3"/>
          <p:cNvSpPr>
            <a:spLocks noGrp="1" noChangeArrowheads="1"/>
          </p:cNvSpPr>
          <p:nvPr>
            <p:ph type="title"/>
          </p:nvPr>
        </p:nvSpPr>
        <p:spPr>
          <a:xfrm>
            <a:off x="838200" y="0"/>
            <a:ext cx="7772400" cy="990600"/>
          </a:xfrm>
          <a:solidFill>
            <a:schemeClr val="tx2"/>
          </a:solidFill>
        </p:spPr>
        <p:txBody>
          <a:bodyPr/>
          <a:lstStyle/>
          <a:p>
            <a:pPr eaLnBrk="1" hangingPunct="1"/>
            <a:r>
              <a:rPr lang="en-US" sz="2800" smtClean="0">
                <a:solidFill>
                  <a:schemeClr val="bg1"/>
                </a:solidFill>
              </a:rPr>
              <a:t>A Good Use of TreeMaps and Interactivity</a:t>
            </a:r>
            <a:br>
              <a:rPr lang="en-US" sz="2800" smtClean="0">
                <a:solidFill>
                  <a:schemeClr val="bg1"/>
                </a:solidFill>
              </a:rPr>
            </a:br>
            <a:r>
              <a:rPr lang="en-US" sz="2800" smtClean="0">
                <a:solidFill>
                  <a:schemeClr val="bg1"/>
                </a:solidFill>
              </a:rPr>
              <a:t>www.smartmoney.com/marketmap</a:t>
            </a:r>
          </a:p>
        </p:txBody>
      </p:sp>
      <p:sp>
        <p:nvSpPr>
          <p:cNvPr id="77828" name="Text Box 4"/>
          <p:cNvSpPr txBox="1">
            <a:spLocks noChangeArrowheads="1"/>
          </p:cNvSpPr>
          <p:nvPr/>
        </p:nvSpPr>
        <p:spPr bwMode="auto">
          <a:xfrm>
            <a:off x="2590800" y="6096000"/>
            <a:ext cx="4479925" cy="457200"/>
          </a:xfrm>
          <a:prstGeom prst="rect">
            <a:avLst/>
          </a:prstGeom>
          <a:solidFill>
            <a:schemeClr val="tx2"/>
          </a:solidFill>
          <a:ln w="9525">
            <a:noFill/>
            <a:miter lim="800000"/>
            <a:headEnd/>
            <a:tailEnd/>
          </a:ln>
        </p:spPr>
        <p:txBody>
          <a:bodyPr wrap="none">
            <a:spAutoFit/>
          </a:bodyPr>
          <a:lstStyle/>
          <a:p>
            <a:pPr eaLnBrk="0" hangingPunct="0"/>
            <a:r>
              <a:rPr lang="en-US" dirty="0">
                <a:solidFill>
                  <a:schemeClr val="bg1"/>
                </a:solidFill>
                <a:hlinkClick r:id="rId4"/>
              </a:rPr>
              <a:t>www.smartmoney.com/marketmap</a:t>
            </a:r>
            <a:endParaRPr lang="en-US" dirty="0">
              <a:solidFill>
                <a:schemeClr val="bg1"/>
              </a:solidFill>
            </a:endParaRPr>
          </a:p>
        </p:txBody>
      </p:sp>
    </p:spTree>
    <p:extLst>
      <p:ext uri="{BB962C8B-B14F-4D97-AF65-F5344CB8AC3E}">
        <p14:creationId xmlns:p14="http://schemas.microsoft.com/office/powerpoint/2010/main" val="35361570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7772400" cy="1143000"/>
          </a:xfrm>
        </p:spPr>
        <p:txBody>
          <a:bodyPr/>
          <a:lstStyle/>
          <a:p>
            <a:pPr eaLnBrk="1" hangingPunct="1"/>
            <a:r>
              <a:rPr lang="en-US" smtClean="0"/>
              <a:t>Treemaps in Peets site</a:t>
            </a:r>
          </a:p>
        </p:txBody>
      </p:sp>
      <p:pic>
        <p:nvPicPr>
          <p:cNvPr id="79875" name="Picture 3"/>
          <p:cNvPicPr>
            <a:picLocks noChangeAspect="1" noChangeArrowheads="1"/>
          </p:cNvPicPr>
          <p:nvPr/>
        </p:nvPicPr>
        <p:blipFill>
          <a:blip r:embed="rId3" cstate="print"/>
          <a:srcRect/>
          <a:stretch>
            <a:fillRect/>
          </a:stretch>
        </p:blipFill>
        <p:spPr bwMode="auto">
          <a:xfrm>
            <a:off x="533400" y="1076325"/>
            <a:ext cx="4362450" cy="5353050"/>
          </a:xfrm>
          <a:prstGeom prst="rect">
            <a:avLst/>
          </a:prstGeom>
          <a:noFill/>
          <a:ln w="9525">
            <a:noFill/>
            <a:miter lim="800000"/>
            <a:headEnd/>
            <a:tailEnd/>
          </a:ln>
        </p:spPr>
      </p:pic>
      <p:pic>
        <p:nvPicPr>
          <p:cNvPr id="240644" name="Picture 4"/>
          <p:cNvPicPr>
            <a:picLocks noChangeAspect="1" noChangeArrowheads="1"/>
          </p:cNvPicPr>
          <p:nvPr/>
        </p:nvPicPr>
        <p:blipFill>
          <a:blip r:embed="rId4" cstate="print"/>
          <a:srcRect/>
          <a:stretch>
            <a:fillRect/>
          </a:stretch>
        </p:blipFill>
        <p:spPr bwMode="auto">
          <a:xfrm>
            <a:off x="4983163" y="1892300"/>
            <a:ext cx="3965575" cy="3749675"/>
          </a:xfrm>
          <a:prstGeom prst="rect">
            <a:avLst/>
          </a:prstGeom>
          <a:noFill/>
          <a:ln w="9525">
            <a:noFill/>
            <a:miter lim="800000"/>
            <a:headEnd/>
            <a:tailEnd/>
          </a:ln>
        </p:spPr>
      </p:pic>
    </p:spTree>
    <p:extLst>
      <p:ext uri="{BB962C8B-B14F-4D97-AF65-F5344CB8AC3E}">
        <p14:creationId xmlns:p14="http://schemas.microsoft.com/office/powerpoint/2010/main" val="34008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0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Analysis vs. Communication</a:t>
            </a:r>
          </a:p>
        </p:txBody>
      </p:sp>
      <p:sp>
        <p:nvSpPr>
          <p:cNvPr id="80899" name="Rectangle 3"/>
          <p:cNvSpPr>
            <a:spLocks noGrp="1" noChangeArrowheads="1"/>
          </p:cNvSpPr>
          <p:nvPr>
            <p:ph idx="1"/>
          </p:nvPr>
        </p:nvSpPr>
        <p:spPr/>
        <p:txBody>
          <a:bodyPr/>
          <a:lstStyle/>
          <a:p>
            <a:pPr eaLnBrk="1" hangingPunct="1"/>
            <a:r>
              <a:rPr lang="en-US" smtClean="0"/>
              <a:t>MarketMap’s use of TreeMaps allows for sophisticated </a:t>
            </a:r>
            <a:r>
              <a:rPr lang="en-US" b="1" smtClean="0"/>
              <a:t>analysis</a:t>
            </a:r>
          </a:p>
          <a:p>
            <a:pPr eaLnBrk="1" hangingPunct="1"/>
            <a:r>
              <a:rPr lang="en-US" smtClean="0"/>
              <a:t>Peets’ use of TreeMaps is more for </a:t>
            </a:r>
            <a:r>
              <a:rPr lang="en-US" b="1" smtClean="0"/>
              <a:t>presentation and communication</a:t>
            </a:r>
          </a:p>
          <a:p>
            <a:pPr eaLnBrk="1" hangingPunct="1"/>
            <a:r>
              <a:rPr lang="en-US" smtClean="0"/>
              <a:t>This is a key contrast</a:t>
            </a:r>
          </a:p>
          <a:p>
            <a:pPr eaLnBrk="1" hangingPunct="1">
              <a:buFontTx/>
              <a:buNone/>
            </a:pPr>
            <a:endParaRPr lang="en-US" smtClean="0"/>
          </a:p>
        </p:txBody>
      </p:sp>
    </p:spTree>
    <p:extLst>
      <p:ext uri="{BB962C8B-B14F-4D97-AF65-F5344CB8AC3E}">
        <p14:creationId xmlns:p14="http://schemas.microsoft.com/office/powerpoint/2010/main" val="1356459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smtClean="0"/>
              <a:t>What about all these variants of “Visualization”??</a:t>
            </a:r>
          </a:p>
        </p:txBody>
      </p:sp>
      <p:sp>
        <p:nvSpPr>
          <p:cNvPr id="12291" name="Content Placeholder 2"/>
          <p:cNvSpPr>
            <a:spLocks noGrp="1"/>
          </p:cNvSpPr>
          <p:nvPr>
            <p:ph idx="1"/>
          </p:nvPr>
        </p:nvSpPr>
        <p:spPr/>
        <p:txBody>
          <a:bodyPr/>
          <a:lstStyle/>
          <a:p>
            <a:r>
              <a:rPr lang="en-US" smtClean="0"/>
              <a:t>Information Visualization</a:t>
            </a:r>
          </a:p>
          <a:p>
            <a:r>
              <a:rPr lang="en-US" smtClean="0"/>
              <a:t>Scientific Visualization</a:t>
            </a:r>
          </a:p>
          <a:p>
            <a:r>
              <a:rPr lang="en-US" smtClean="0"/>
              <a:t>Data Visualization</a:t>
            </a:r>
          </a:p>
          <a:p>
            <a:r>
              <a:rPr lang="en-US" smtClean="0"/>
              <a:t>InfoGraphics</a:t>
            </a:r>
          </a:p>
          <a:p>
            <a:r>
              <a:rPr lang="en-US" smtClean="0"/>
              <a:t>Visual Analytics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sz="3200" dirty="0" err="1" smtClean="0"/>
              <a:t>InfoVis</a:t>
            </a:r>
            <a:r>
              <a:rPr lang="en-CA" sz="3200" dirty="0" smtClean="0"/>
              <a:t> versus </a:t>
            </a:r>
            <a:r>
              <a:rPr lang="en-CA" sz="3200" dirty="0" err="1" smtClean="0"/>
              <a:t>SciVis</a:t>
            </a:r>
            <a:endParaRPr lang="en-CA" sz="3200" dirty="0" smtClean="0"/>
          </a:p>
        </p:txBody>
      </p:sp>
      <p:sp>
        <p:nvSpPr>
          <p:cNvPr id="14339" name="Text Box 3"/>
          <p:cNvSpPr txBox="1">
            <a:spLocks noChangeArrowheads="1"/>
          </p:cNvSpPr>
          <p:nvPr/>
        </p:nvSpPr>
        <p:spPr bwMode="auto">
          <a:xfrm>
            <a:off x="1981200" y="1905000"/>
            <a:ext cx="2286000" cy="701675"/>
          </a:xfrm>
          <a:prstGeom prst="rect">
            <a:avLst/>
          </a:prstGeom>
          <a:noFill/>
          <a:ln w="9525">
            <a:noFill/>
            <a:miter lim="800000"/>
            <a:headEnd/>
            <a:tailEnd/>
          </a:ln>
        </p:spPr>
        <p:txBody>
          <a:bodyPr>
            <a:spAutoFit/>
          </a:bodyPr>
          <a:lstStyle/>
          <a:p>
            <a:pPr>
              <a:spcBef>
                <a:spcPct val="50000"/>
              </a:spcBef>
            </a:pPr>
            <a:r>
              <a:rPr lang="en-US" sz="2000"/>
              <a:t>Direct Volume Rendering</a:t>
            </a:r>
            <a:endParaRPr lang="en-CA" sz="2000"/>
          </a:p>
        </p:txBody>
      </p:sp>
      <p:sp>
        <p:nvSpPr>
          <p:cNvPr id="14340" name="Text Box 4"/>
          <p:cNvSpPr txBox="1">
            <a:spLocks noChangeArrowheads="1"/>
          </p:cNvSpPr>
          <p:nvPr/>
        </p:nvSpPr>
        <p:spPr bwMode="auto">
          <a:xfrm>
            <a:off x="1752600" y="4572000"/>
            <a:ext cx="2286000" cy="396875"/>
          </a:xfrm>
          <a:prstGeom prst="rect">
            <a:avLst/>
          </a:prstGeom>
          <a:noFill/>
          <a:ln w="9525">
            <a:noFill/>
            <a:miter lim="800000"/>
            <a:headEnd/>
            <a:tailEnd/>
          </a:ln>
        </p:spPr>
        <p:txBody>
          <a:bodyPr>
            <a:spAutoFit/>
          </a:bodyPr>
          <a:lstStyle/>
          <a:p>
            <a:pPr>
              <a:spcBef>
                <a:spcPct val="50000"/>
              </a:spcBef>
            </a:pPr>
            <a:r>
              <a:rPr lang="en-US" sz="2000"/>
              <a:t>Streamlines</a:t>
            </a:r>
            <a:endParaRPr lang="en-CA" sz="2000"/>
          </a:p>
        </p:txBody>
      </p:sp>
      <p:sp>
        <p:nvSpPr>
          <p:cNvPr id="14341" name="Text Box 5"/>
          <p:cNvSpPr txBox="1">
            <a:spLocks noChangeArrowheads="1"/>
          </p:cNvSpPr>
          <p:nvPr/>
        </p:nvSpPr>
        <p:spPr bwMode="auto">
          <a:xfrm>
            <a:off x="990600" y="3505200"/>
            <a:ext cx="2286000" cy="701675"/>
          </a:xfrm>
          <a:prstGeom prst="rect">
            <a:avLst/>
          </a:prstGeom>
          <a:noFill/>
          <a:ln w="9525">
            <a:noFill/>
            <a:miter lim="800000"/>
            <a:headEnd/>
            <a:tailEnd/>
          </a:ln>
        </p:spPr>
        <p:txBody>
          <a:bodyPr>
            <a:spAutoFit/>
          </a:bodyPr>
          <a:lstStyle/>
          <a:p>
            <a:pPr>
              <a:spcBef>
                <a:spcPct val="50000"/>
              </a:spcBef>
            </a:pPr>
            <a:r>
              <a:rPr lang="en-US" sz="2000"/>
              <a:t>Line Integral Convolution</a:t>
            </a:r>
            <a:endParaRPr lang="en-CA" sz="2000"/>
          </a:p>
        </p:txBody>
      </p:sp>
      <p:sp>
        <p:nvSpPr>
          <p:cNvPr id="14342" name="Text Box 6"/>
          <p:cNvSpPr txBox="1">
            <a:spLocks noChangeArrowheads="1"/>
          </p:cNvSpPr>
          <p:nvPr/>
        </p:nvSpPr>
        <p:spPr bwMode="auto">
          <a:xfrm>
            <a:off x="3962400" y="3200400"/>
            <a:ext cx="1143000" cy="396875"/>
          </a:xfrm>
          <a:prstGeom prst="rect">
            <a:avLst/>
          </a:prstGeom>
          <a:noFill/>
          <a:ln w="9525">
            <a:noFill/>
            <a:miter lim="800000"/>
            <a:headEnd/>
            <a:tailEnd/>
          </a:ln>
        </p:spPr>
        <p:txBody>
          <a:bodyPr>
            <a:spAutoFit/>
          </a:bodyPr>
          <a:lstStyle/>
          <a:p>
            <a:pPr>
              <a:spcBef>
                <a:spcPct val="50000"/>
              </a:spcBef>
            </a:pPr>
            <a:r>
              <a:rPr lang="en-US" sz="2000"/>
              <a:t>Glyphs</a:t>
            </a:r>
            <a:endParaRPr lang="en-CA" sz="2000"/>
          </a:p>
        </p:txBody>
      </p:sp>
      <p:sp>
        <p:nvSpPr>
          <p:cNvPr id="14343" name="Text Box 7"/>
          <p:cNvSpPr txBox="1">
            <a:spLocks noChangeArrowheads="1"/>
          </p:cNvSpPr>
          <p:nvPr/>
        </p:nvSpPr>
        <p:spPr bwMode="auto">
          <a:xfrm>
            <a:off x="1295400" y="2895600"/>
            <a:ext cx="2286000" cy="396875"/>
          </a:xfrm>
          <a:prstGeom prst="rect">
            <a:avLst/>
          </a:prstGeom>
          <a:noFill/>
          <a:ln w="9525">
            <a:noFill/>
            <a:miter lim="800000"/>
            <a:headEnd/>
            <a:tailEnd/>
          </a:ln>
        </p:spPr>
        <p:txBody>
          <a:bodyPr>
            <a:spAutoFit/>
          </a:bodyPr>
          <a:lstStyle/>
          <a:p>
            <a:pPr>
              <a:spcBef>
                <a:spcPct val="50000"/>
              </a:spcBef>
            </a:pPr>
            <a:r>
              <a:rPr lang="en-US" sz="2000"/>
              <a:t>Isosurfaces</a:t>
            </a:r>
            <a:endParaRPr lang="en-CA" sz="2000"/>
          </a:p>
        </p:txBody>
      </p:sp>
      <p:grpSp>
        <p:nvGrpSpPr>
          <p:cNvPr id="2" name="Group 8"/>
          <p:cNvGrpSpPr>
            <a:grpSpLocks/>
          </p:cNvGrpSpPr>
          <p:nvPr/>
        </p:nvGrpSpPr>
        <p:grpSpPr bwMode="auto">
          <a:xfrm>
            <a:off x="762000" y="1524000"/>
            <a:ext cx="4495800" cy="4495800"/>
            <a:chOff x="480" y="960"/>
            <a:chExt cx="2832" cy="2832"/>
          </a:xfrm>
        </p:grpSpPr>
        <p:sp>
          <p:nvSpPr>
            <p:cNvPr id="14378" name="Oval 9"/>
            <p:cNvSpPr>
              <a:spLocks noChangeArrowheads="1"/>
            </p:cNvSpPr>
            <p:nvPr/>
          </p:nvSpPr>
          <p:spPr bwMode="auto">
            <a:xfrm>
              <a:off x="480" y="960"/>
              <a:ext cx="2832" cy="2496"/>
            </a:xfrm>
            <a:prstGeom prst="ellipse">
              <a:avLst/>
            </a:prstGeom>
            <a:noFill/>
            <a:ln w="25400">
              <a:solidFill>
                <a:srgbClr val="993300"/>
              </a:solidFill>
              <a:round/>
              <a:headEnd/>
              <a:tailEnd/>
            </a:ln>
          </p:spPr>
          <p:txBody>
            <a:bodyPr wrap="none" anchor="ctr"/>
            <a:lstStyle/>
            <a:p>
              <a:endParaRPr lang="en-US"/>
            </a:p>
          </p:txBody>
        </p:sp>
        <p:sp>
          <p:nvSpPr>
            <p:cNvPr id="14379" name="Text Box 10"/>
            <p:cNvSpPr txBox="1">
              <a:spLocks noChangeArrowheads="1"/>
            </p:cNvSpPr>
            <p:nvPr/>
          </p:nvSpPr>
          <p:spPr bwMode="auto">
            <a:xfrm>
              <a:off x="1344" y="3504"/>
              <a:ext cx="1104" cy="288"/>
            </a:xfrm>
            <a:prstGeom prst="rect">
              <a:avLst/>
            </a:prstGeom>
            <a:noFill/>
            <a:ln w="9525">
              <a:noFill/>
              <a:miter lim="800000"/>
              <a:headEnd/>
              <a:tailEnd/>
            </a:ln>
          </p:spPr>
          <p:txBody>
            <a:bodyPr>
              <a:spAutoFit/>
            </a:bodyPr>
            <a:lstStyle/>
            <a:p>
              <a:pPr algn="ctr">
                <a:spcBef>
                  <a:spcPct val="50000"/>
                </a:spcBef>
              </a:pPr>
              <a:r>
                <a:rPr lang="en-US">
                  <a:solidFill>
                    <a:srgbClr val="993300"/>
                  </a:solidFill>
                </a:rPr>
                <a:t>SciVis</a:t>
              </a:r>
              <a:endParaRPr lang="en-CA">
                <a:solidFill>
                  <a:srgbClr val="993300"/>
                </a:solidFill>
              </a:endParaRPr>
            </a:p>
          </p:txBody>
        </p:sp>
      </p:grpSp>
      <p:sp>
        <p:nvSpPr>
          <p:cNvPr id="14345" name="Text Box 11"/>
          <p:cNvSpPr txBox="1">
            <a:spLocks noChangeArrowheads="1"/>
          </p:cNvSpPr>
          <p:nvPr/>
        </p:nvSpPr>
        <p:spPr bwMode="auto">
          <a:xfrm>
            <a:off x="5334000" y="3276600"/>
            <a:ext cx="2057400" cy="396875"/>
          </a:xfrm>
          <a:prstGeom prst="rect">
            <a:avLst/>
          </a:prstGeom>
          <a:noFill/>
          <a:ln w="9525">
            <a:noFill/>
            <a:miter lim="800000"/>
            <a:headEnd/>
            <a:tailEnd/>
          </a:ln>
        </p:spPr>
        <p:txBody>
          <a:bodyPr>
            <a:spAutoFit/>
          </a:bodyPr>
          <a:lstStyle/>
          <a:p>
            <a:pPr>
              <a:spcBef>
                <a:spcPct val="50000"/>
              </a:spcBef>
            </a:pPr>
            <a:r>
              <a:rPr lang="en-US" sz="2000"/>
              <a:t>Scatter Plots</a:t>
            </a:r>
            <a:endParaRPr lang="en-CA" sz="2000"/>
          </a:p>
        </p:txBody>
      </p:sp>
      <p:sp>
        <p:nvSpPr>
          <p:cNvPr id="14346" name="Text Box 12"/>
          <p:cNvSpPr txBox="1">
            <a:spLocks noChangeArrowheads="1"/>
          </p:cNvSpPr>
          <p:nvPr/>
        </p:nvSpPr>
        <p:spPr bwMode="auto">
          <a:xfrm>
            <a:off x="5105400" y="1828800"/>
            <a:ext cx="1676400" cy="701675"/>
          </a:xfrm>
          <a:prstGeom prst="rect">
            <a:avLst/>
          </a:prstGeom>
          <a:noFill/>
          <a:ln w="9525">
            <a:noFill/>
            <a:miter lim="800000"/>
            <a:headEnd/>
            <a:tailEnd/>
          </a:ln>
        </p:spPr>
        <p:txBody>
          <a:bodyPr>
            <a:spAutoFit/>
          </a:bodyPr>
          <a:lstStyle/>
          <a:p>
            <a:pPr>
              <a:spcBef>
                <a:spcPct val="50000"/>
              </a:spcBef>
            </a:pPr>
            <a:r>
              <a:rPr lang="en-US" sz="2000"/>
              <a:t>Parallel Coordinates</a:t>
            </a:r>
            <a:endParaRPr lang="en-CA" sz="2000"/>
          </a:p>
        </p:txBody>
      </p:sp>
      <p:sp>
        <p:nvSpPr>
          <p:cNvPr id="14347" name="Text Box 13"/>
          <p:cNvSpPr txBox="1">
            <a:spLocks noChangeArrowheads="1"/>
          </p:cNvSpPr>
          <p:nvPr/>
        </p:nvSpPr>
        <p:spPr bwMode="auto">
          <a:xfrm>
            <a:off x="6324600" y="4191000"/>
            <a:ext cx="2057400" cy="701675"/>
          </a:xfrm>
          <a:prstGeom prst="rect">
            <a:avLst/>
          </a:prstGeom>
          <a:noFill/>
          <a:ln w="9525">
            <a:noFill/>
            <a:miter lim="800000"/>
            <a:headEnd/>
            <a:tailEnd/>
          </a:ln>
        </p:spPr>
        <p:txBody>
          <a:bodyPr>
            <a:spAutoFit/>
          </a:bodyPr>
          <a:lstStyle/>
          <a:p>
            <a:pPr>
              <a:spcBef>
                <a:spcPct val="50000"/>
              </a:spcBef>
            </a:pPr>
            <a:r>
              <a:rPr lang="en-US" sz="2000"/>
              <a:t>Node-link Diagrams</a:t>
            </a:r>
            <a:endParaRPr lang="en-CA" sz="2000"/>
          </a:p>
        </p:txBody>
      </p:sp>
      <p:grpSp>
        <p:nvGrpSpPr>
          <p:cNvPr id="3" name="Group 14"/>
          <p:cNvGrpSpPr>
            <a:grpSpLocks/>
          </p:cNvGrpSpPr>
          <p:nvPr/>
        </p:nvGrpSpPr>
        <p:grpSpPr bwMode="auto">
          <a:xfrm>
            <a:off x="3810000" y="1524000"/>
            <a:ext cx="4495800" cy="4495800"/>
            <a:chOff x="2400" y="960"/>
            <a:chExt cx="2832" cy="2832"/>
          </a:xfrm>
        </p:grpSpPr>
        <p:sp>
          <p:nvSpPr>
            <p:cNvPr id="14376" name="Oval 15"/>
            <p:cNvSpPr>
              <a:spLocks noChangeArrowheads="1"/>
            </p:cNvSpPr>
            <p:nvPr/>
          </p:nvSpPr>
          <p:spPr bwMode="auto">
            <a:xfrm>
              <a:off x="2400" y="960"/>
              <a:ext cx="2832" cy="2496"/>
            </a:xfrm>
            <a:prstGeom prst="ellipse">
              <a:avLst/>
            </a:prstGeom>
            <a:noFill/>
            <a:ln w="25400">
              <a:solidFill>
                <a:srgbClr val="333399"/>
              </a:solidFill>
              <a:round/>
              <a:headEnd/>
              <a:tailEnd/>
            </a:ln>
          </p:spPr>
          <p:txBody>
            <a:bodyPr wrap="none" anchor="ctr"/>
            <a:lstStyle/>
            <a:p>
              <a:endParaRPr lang="en-US"/>
            </a:p>
          </p:txBody>
        </p:sp>
        <p:sp>
          <p:nvSpPr>
            <p:cNvPr id="14377" name="Text Box 16"/>
            <p:cNvSpPr txBox="1">
              <a:spLocks noChangeArrowheads="1"/>
            </p:cNvSpPr>
            <p:nvPr/>
          </p:nvSpPr>
          <p:spPr bwMode="auto">
            <a:xfrm>
              <a:off x="3504" y="3504"/>
              <a:ext cx="864" cy="288"/>
            </a:xfrm>
            <a:prstGeom prst="rect">
              <a:avLst/>
            </a:prstGeom>
            <a:noFill/>
            <a:ln w="9525">
              <a:noFill/>
              <a:miter lim="800000"/>
              <a:headEnd/>
              <a:tailEnd/>
            </a:ln>
          </p:spPr>
          <p:txBody>
            <a:bodyPr>
              <a:spAutoFit/>
            </a:bodyPr>
            <a:lstStyle/>
            <a:p>
              <a:pPr algn="ctr">
                <a:spcBef>
                  <a:spcPct val="50000"/>
                </a:spcBef>
              </a:pPr>
              <a:r>
                <a:rPr lang="en-US">
                  <a:solidFill>
                    <a:srgbClr val="333399"/>
                  </a:solidFill>
                </a:rPr>
                <a:t>InfoVis</a:t>
              </a:r>
              <a:endParaRPr lang="en-CA">
                <a:solidFill>
                  <a:srgbClr val="333399"/>
                </a:solidFill>
              </a:endParaRPr>
            </a:p>
          </p:txBody>
        </p:sp>
      </p:grpSp>
      <p:pic>
        <p:nvPicPr>
          <p:cNvPr id="14349" name="Picture 17" descr="2level_vr"/>
          <p:cNvPicPr>
            <a:picLocks noChangeAspect="1" noChangeArrowheads="1"/>
          </p:cNvPicPr>
          <p:nvPr/>
        </p:nvPicPr>
        <p:blipFill>
          <a:blip r:embed="rId4" cstate="print">
            <a:lum bright="26000"/>
          </a:blip>
          <a:srcRect/>
          <a:stretch>
            <a:fillRect/>
          </a:stretch>
        </p:blipFill>
        <p:spPr bwMode="auto">
          <a:xfrm>
            <a:off x="914400" y="1600200"/>
            <a:ext cx="1020763" cy="1020763"/>
          </a:xfrm>
          <a:prstGeom prst="rect">
            <a:avLst/>
          </a:prstGeom>
          <a:noFill/>
          <a:ln w="9525">
            <a:noFill/>
            <a:miter lim="800000"/>
            <a:headEnd/>
            <a:tailEnd/>
          </a:ln>
        </p:spPr>
      </p:pic>
      <p:pic>
        <p:nvPicPr>
          <p:cNvPr id="14350" name="Picture 18" descr="turk_vs_verma"/>
          <p:cNvPicPr>
            <a:picLocks noChangeAspect="1" noChangeArrowheads="1"/>
          </p:cNvPicPr>
          <p:nvPr/>
        </p:nvPicPr>
        <p:blipFill>
          <a:blip r:embed="rId5" cstate="print">
            <a:lum bright="-42000" contrast="54000"/>
          </a:blip>
          <a:srcRect l="49699"/>
          <a:stretch>
            <a:fillRect/>
          </a:stretch>
        </p:blipFill>
        <p:spPr bwMode="auto">
          <a:xfrm>
            <a:off x="685800" y="4419600"/>
            <a:ext cx="1019175" cy="987425"/>
          </a:xfrm>
          <a:prstGeom prst="rect">
            <a:avLst/>
          </a:prstGeom>
          <a:noFill/>
          <a:ln w="9525">
            <a:noFill/>
            <a:miter lim="800000"/>
            <a:headEnd/>
            <a:tailEnd/>
          </a:ln>
        </p:spPr>
      </p:pic>
      <p:pic>
        <p:nvPicPr>
          <p:cNvPr id="14351" name="Picture 19" descr="lic"/>
          <p:cNvPicPr>
            <a:picLocks noChangeAspect="1" noChangeArrowheads="1"/>
          </p:cNvPicPr>
          <p:nvPr/>
        </p:nvPicPr>
        <p:blipFill>
          <a:blip r:embed="rId6" cstate="print"/>
          <a:srcRect/>
          <a:stretch>
            <a:fillRect/>
          </a:stretch>
        </p:blipFill>
        <p:spPr bwMode="auto">
          <a:xfrm>
            <a:off x="2819400" y="3429000"/>
            <a:ext cx="962025" cy="952500"/>
          </a:xfrm>
          <a:prstGeom prst="rect">
            <a:avLst/>
          </a:prstGeom>
          <a:noFill/>
          <a:ln w="9525">
            <a:noFill/>
            <a:miter lim="800000"/>
            <a:headEnd/>
            <a:tailEnd/>
          </a:ln>
        </p:spPr>
      </p:pic>
      <p:pic>
        <p:nvPicPr>
          <p:cNvPr id="14352" name="Picture 20" descr="hierarchical_parallel_coords"/>
          <p:cNvPicPr>
            <a:picLocks noChangeAspect="1" noChangeArrowheads="1"/>
          </p:cNvPicPr>
          <p:nvPr/>
        </p:nvPicPr>
        <p:blipFill>
          <a:blip r:embed="rId7" cstate="print"/>
          <a:srcRect/>
          <a:stretch>
            <a:fillRect/>
          </a:stretch>
        </p:blipFill>
        <p:spPr bwMode="auto">
          <a:xfrm>
            <a:off x="6781800" y="1600200"/>
            <a:ext cx="1092200" cy="1143000"/>
          </a:xfrm>
          <a:prstGeom prst="rect">
            <a:avLst/>
          </a:prstGeom>
          <a:noFill/>
          <a:ln w="9525">
            <a:noFill/>
            <a:miter lim="800000"/>
            <a:headEnd/>
            <a:tailEnd/>
          </a:ln>
        </p:spPr>
      </p:pic>
      <p:pic>
        <p:nvPicPr>
          <p:cNvPr id="14353" name="Picture 21" descr="hyperbolic tree"/>
          <p:cNvPicPr>
            <a:picLocks noChangeAspect="1" noChangeArrowheads="1"/>
          </p:cNvPicPr>
          <p:nvPr/>
        </p:nvPicPr>
        <p:blipFill>
          <a:blip r:embed="rId8" cstate="print">
            <a:lum bright="-40000" contrast="54000"/>
          </a:blip>
          <a:srcRect/>
          <a:stretch>
            <a:fillRect/>
          </a:stretch>
        </p:blipFill>
        <p:spPr bwMode="auto">
          <a:xfrm>
            <a:off x="5181600" y="4114800"/>
            <a:ext cx="1069975" cy="1079500"/>
          </a:xfrm>
          <a:prstGeom prst="rect">
            <a:avLst/>
          </a:prstGeom>
          <a:noFill/>
          <a:ln w="9525">
            <a:noFill/>
            <a:miter lim="800000"/>
            <a:headEnd/>
            <a:tailEnd/>
          </a:ln>
        </p:spPr>
      </p:pic>
      <p:grpSp>
        <p:nvGrpSpPr>
          <p:cNvPr id="14354" name="Group 22"/>
          <p:cNvGrpSpPr>
            <a:grpSpLocks/>
          </p:cNvGrpSpPr>
          <p:nvPr/>
        </p:nvGrpSpPr>
        <p:grpSpPr bwMode="auto">
          <a:xfrm>
            <a:off x="4114800" y="2743200"/>
            <a:ext cx="304800" cy="457200"/>
            <a:chOff x="2736" y="1680"/>
            <a:chExt cx="192" cy="288"/>
          </a:xfrm>
        </p:grpSpPr>
        <p:sp>
          <p:nvSpPr>
            <p:cNvPr id="14372" name="Line 23"/>
            <p:cNvSpPr>
              <a:spLocks noChangeShapeType="1"/>
            </p:cNvSpPr>
            <p:nvPr/>
          </p:nvSpPr>
          <p:spPr bwMode="auto">
            <a:xfrm>
              <a:off x="2736" y="1680"/>
              <a:ext cx="192" cy="192"/>
            </a:xfrm>
            <a:prstGeom prst="line">
              <a:avLst/>
            </a:prstGeom>
            <a:noFill/>
            <a:ln w="9525">
              <a:solidFill>
                <a:schemeClr val="tx1"/>
              </a:solidFill>
              <a:round/>
              <a:headEnd/>
              <a:tailEnd/>
            </a:ln>
          </p:spPr>
          <p:txBody>
            <a:bodyPr wrap="none"/>
            <a:lstStyle/>
            <a:p>
              <a:endParaRPr lang="en-US"/>
            </a:p>
          </p:txBody>
        </p:sp>
        <p:sp>
          <p:nvSpPr>
            <p:cNvPr id="14373" name="Line 24"/>
            <p:cNvSpPr>
              <a:spLocks noChangeShapeType="1"/>
            </p:cNvSpPr>
            <p:nvPr/>
          </p:nvSpPr>
          <p:spPr bwMode="auto">
            <a:xfrm flipV="1">
              <a:off x="2736" y="1824"/>
              <a:ext cx="144" cy="0"/>
            </a:xfrm>
            <a:prstGeom prst="line">
              <a:avLst/>
            </a:prstGeom>
            <a:noFill/>
            <a:ln w="9525">
              <a:solidFill>
                <a:schemeClr val="tx1"/>
              </a:solidFill>
              <a:round/>
              <a:headEnd/>
              <a:tailEnd/>
            </a:ln>
          </p:spPr>
          <p:txBody>
            <a:bodyPr wrap="none"/>
            <a:lstStyle/>
            <a:p>
              <a:endParaRPr lang="en-US"/>
            </a:p>
          </p:txBody>
        </p:sp>
        <p:sp>
          <p:nvSpPr>
            <p:cNvPr id="14374" name="Line 25"/>
            <p:cNvSpPr>
              <a:spLocks noChangeShapeType="1"/>
            </p:cNvSpPr>
            <p:nvPr/>
          </p:nvSpPr>
          <p:spPr bwMode="auto">
            <a:xfrm flipV="1">
              <a:off x="2880" y="1680"/>
              <a:ext cx="48" cy="144"/>
            </a:xfrm>
            <a:prstGeom prst="line">
              <a:avLst/>
            </a:prstGeom>
            <a:noFill/>
            <a:ln w="9525">
              <a:solidFill>
                <a:schemeClr val="tx1"/>
              </a:solidFill>
              <a:round/>
              <a:headEnd/>
              <a:tailEnd/>
            </a:ln>
          </p:spPr>
          <p:txBody>
            <a:bodyPr wrap="none"/>
            <a:lstStyle/>
            <a:p>
              <a:endParaRPr lang="en-US"/>
            </a:p>
          </p:txBody>
        </p:sp>
        <p:sp>
          <p:nvSpPr>
            <p:cNvPr id="14375" name="Line 26"/>
            <p:cNvSpPr>
              <a:spLocks noChangeShapeType="1"/>
            </p:cNvSpPr>
            <p:nvPr/>
          </p:nvSpPr>
          <p:spPr bwMode="auto">
            <a:xfrm flipV="1">
              <a:off x="2832" y="1824"/>
              <a:ext cx="48" cy="144"/>
            </a:xfrm>
            <a:prstGeom prst="line">
              <a:avLst/>
            </a:prstGeom>
            <a:noFill/>
            <a:ln w="9525">
              <a:solidFill>
                <a:schemeClr val="tx1"/>
              </a:solidFill>
              <a:round/>
              <a:headEnd/>
              <a:tailEnd/>
            </a:ln>
          </p:spPr>
          <p:txBody>
            <a:bodyPr wrap="none"/>
            <a:lstStyle/>
            <a:p>
              <a:endParaRPr lang="en-US"/>
            </a:p>
          </p:txBody>
        </p:sp>
      </p:grpSp>
      <p:grpSp>
        <p:nvGrpSpPr>
          <p:cNvPr id="14355" name="Group 27"/>
          <p:cNvGrpSpPr>
            <a:grpSpLocks/>
          </p:cNvGrpSpPr>
          <p:nvPr/>
        </p:nvGrpSpPr>
        <p:grpSpPr bwMode="auto">
          <a:xfrm rot="6600000">
            <a:off x="4572000" y="2819400"/>
            <a:ext cx="304800" cy="457200"/>
            <a:chOff x="2976" y="1728"/>
            <a:chExt cx="192" cy="288"/>
          </a:xfrm>
        </p:grpSpPr>
        <p:sp>
          <p:nvSpPr>
            <p:cNvPr id="14368" name="Line 28"/>
            <p:cNvSpPr>
              <a:spLocks noChangeShapeType="1"/>
            </p:cNvSpPr>
            <p:nvPr/>
          </p:nvSpPr>
          <p:spPr bwMode="auto">
            <a:xfrm>
              <a:off x="2976" y="1728"/>
              <a:ext cx="192" cy="192"/>
            </a:xfrm>
            <a:prstGeom prst="line">
              <a:avLst/>
            </a:prstGeom>
            <a:noFill/>
            <a:ln w="9525">
              <a:solidFill>
                <a:schemeClr val="tx1"/>
              </a:solidFill>
              <a:round/>
              <a:headEnd/>
              <a:tailEnd/>
            </a:ln>
          </p:spPr>
          <p:txBody>
            <a:bodyPr wrap="none"/>
            <a:lstStyle/>
            <a:p>
              <a:endParaRPr lang="en-US"/>
            </a:p>
          </p:txBody>
        </p:sp>
        <p:sp>
          <p:nvSpPr>
            <p:cNvPr id="14369" name="Line 29"/>
            <p:cNvSpPr>
              <a:spLocks noChangeShapeType="1"/>
            </p:cNvSpPr>
            <p:nvPr/>
          </p:nvSpPr>
          <p:spPr bwMode="auto">
            <a:xfrm flipV="1">
              <a:off x="2976" y="1872"/>
              <a:ext cx="144" cy="0"/>
            </a:xfrm>
            <a:prstGeom prst="line">
              <a:avLst/>
            </a:prstGeom>
            <a:noFill/>
            <a:ln w="9525">
              <a:solidFill>
                <a:schemeClr val="tx1"/>
              </a:solidFill>
              <a:round/>
              <a:headEnd/>
              <a:tailEnd/>
            </a:ln>
          </p:spPr>
          <p:txBody>
            <a:bodyPr wrap="none"/>
            <a:lstStyle/>
            <a:p>
              <a:endParaRPr lang="en-US"/>
            </a:p>
          </p:txBody>
        </p:sp>
        <p:sp>
          <p:nvSpPr>
            <p:cNvPr id="14370" name="Line 30"/>
            <p:cNvSpPr>
              <a:spLocks noChangeShapeType="1"/>
            </p:cNvSpPr>
            <p:nvPr/>
          </p:nvSpPr>
          <p:spPr bwMode="auto">
            <a:xfrm flipV="1">
              <a:off x="3120" y="1728"/>
              <a:ext cx="48" cy="144"/>
            </a:xfrm>
            <a:prstGeom prst="line">
              <a:avLst/>
            </a:prstGeom>
            <a:noFill/>
            <a:ln w="9525">
              <a:solidFill>
                <a:schemeClr val="tx1"/>
              </a:solidFill>
              <a:round/>
              <a:headEnd/>
              <a:tailEnd/>
            </a:ln>
          </p:spPr>
          <p:txBody>
            <a:bodyPr wrap="none"/>
            <a:lstStyle/>
            <a:p>
              <a:endParaRPr lang="en-US"/>
            </a:p>
          </p:txBody>
        </p:sp>
        <p:sp>
          <p:nvSpPr>
            <p:cNvPr id="14371" name="Line 31"/>
            <p:cNvSpPr>
              <a:spLocks noChangeShapeType="1"/>
            </p:cNvSpPr>
            <p:nvPr/>
          </p:nvSpPr>
          <p:spPr bwMode="auto">
            <a:xfrm flipV="1">
              <a:off x="3072" y="1872"/>
              <a:ext cx="48" cy="144"/>
            </a:xfrm>
            <a:prstGeom prst="line">
              <a:avLst/>
            </a:prstGeom>
            <a:noFill/>
            <a:ln w="9525">
              <a:solidFill>
                <a:schemeClr val="tx1"/>
              </a:solidFill>
              <a:round/>
              <a:headEnd/>
              <a:tailEnd/>
            </a:ln>
          </p:spPr>
          <p:txBody>
            <a:bodyPr wrap="none"/>
            <a:lstStyle/>
            <a:p>
              <a:endParaRPr lang="en-US"/>
            </a:p>
          </p:txBody>
        </p:sp>
      </p:grpSp>
      <p:sp>
        <p:nvSpPr>
          <p:cNvPr id="14356" name="AutoShape 32"/>
          <p:cNvSpPr>
            <a:spLocks noChangeArrowheads="1"/>
          </p:cNvSpPr>
          <p:nvPr/>
        </p:nvSpPr>
        <p:spPr bwMode="auto">
          <a:xfrm rot="5400000">
            <a:off x="4229100" y="35433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7" name="AutoShape 33"/>
          <p:cNvSpPr>
            <a:spLocks noChangeArrowheads="1"/>
          </p:cNvSpPr>
          <p:nvPr/>
        </p:nvSpPr>
        <p:spPr bwMode="auto">
          <a:xfrm rot="5400000">
            <a:off x="4305300" y="3771900"/>
            <a:ext cx="152400" cy="3810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8" name="AutoShape 34"/>
          <p:cNvSpPr>
            <a:spLocks noChangeArrowheads="1"/>
          </p:cNvSpPr>
          <p:nvPr/>
        </p:nvSpPr>
        <p:spPr bwMode="auto">
          <a:xfrm rot="5400000">
            <a:off x="4305300" y="39243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9" name="AutoShape 35"/>
          <p:cNvSpPr>
            <a:spLocks noChangeArrowheads="1"/>
          </p:cNvSpPr>
          <p:nvPr/>
        </p:nvSpPr>
        <p:spPr bwMode="auto">
          <a:xfrm rot="5400000">
            <a:off x="4686300" y="3619500"/>
            <a:ext cx="152400" cy="3810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60" name="AutoShape 36"/>
          <p:cNvSpPr>
            <a:spLocks noChangeArrowheads="1"/>
          </p:cNvSpPr>
          <p:nvPr/>
        </p:nvSpPr>
        <p:spPr bwMode="auto">
          <a:xfrm rot="5400000">
            <a:off x="4610100" y="37719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pic>
        <p:nvPicPr>
          <p:cNvPr id="14361" name="Picture 37" descr="scatterplot"/>
          <p:cNvPicPr>
            <a:picLocks noChangeAspect="1" noChangeArrowheads="1"/>
          </p:cNvPicPr>
          <p:nvPr/>
        </p:nvPicPr>
        <p:blipFill>
          <a:blip r:embed="rId9" cstate="print"/>
          <a:srcRect/>
          <a:stretch>
            <a:fillRect/>
          </a:stretch>
        </p:blipFill>
        <p:spPr bwMode="auto">
          <a:xfrm>
            <a:off x="7086600" y="3048000"/>
            <a:ext cx="990600" cy="911225"/>
          </a:xfrm>
          <a:prstGeom prst="rect">
            <a:avLst/>
          </a:prstGeom>
          <a:noFill/>
          <a:ln w="9525">
            <a:noFill/>
            <a:miter lim="800000"/>
            <a:headEnd/>
            <a:tailEnd/>
          </a:ln>
        </p:spPr>
      </p:pic>
      <p:sp>
        <p:nvSpPr>
          <p:cNvPr id="14362" name="Text Box 38"/>
          <p:cNvSpPr txBox="1">
            <a:spLocks noChangeArrowheads="1"/>
          </p:cNvSpPr>
          <p:nvPr/>
        </p:nvSpPr>
        <p:spPr bwMode="auto">
          <a:xfrm>
            <a:off x="685800" y="5334000"/>
            <a:ext cx="1371600" cy="396875"/>
          </a:xfrm>
          <a:prstGeom prst="rect">
            <a:avLst/>
          </a:prstGeom>
          <a:noFill/>
          <a:ln w="9525">
            <a:noFill/>
            <a:miter lim="800000"/>
            <a:headEnd/>
            <a:tailEnd/>
          </a:ln>
        </p:spPr>
        <p:txBody>
          <a:bodyPr>
            <a:spAutoFit/>
          </a:bodyPr>
          <a:lstStyle/>
          <a:p>
            <a:pPr>
              <a:spcBef>
                <a:spcPct val="50000"/>
              </a:spcBef>
            </a:pPr>
            <a:r>
              <a:rPr lang="en-CA" sz="1000"/>
              <a:t>[Verma </a:t>
            </a:r>
            <a:r>
              <a:rPr lang="en-CA" sz="1000" i="1"/>
              <a:t>et al</a:t>
            </a:r>
            <a:r>
              <a:rPr lang="en-CA" sz="1000"/>
              <a:t>.,</a:t>
            </a:r>
            <a:br>
              <a:rPr lang="en-CA" sz="1000"/>
            </a:br>
            <a:r>
              <a:rPr lang="en-CA" sz="1000"/>
              <a:t>Vis 2000]</a:t>
            </a:r>
          </a:p>
        </p:txBody>
      </p:sp>
      <p:sp>
        <p:nvSpPr>
          <p:cNvPr id="14363" name="Text Box 39"/>
          <p:cNvSpPr txBox="1">
            <a:spLocks noChangeArrowheads="1"/>
          </p:cNvSpPr>
          <p:nvPr/>
        </p:nvSpPr>
        <p:spPr bwMode="auto">
          <a:xfrm>
            <a:off x="990600" y="2590800"/>
            <a:ext cx="1371600" cy="396875"/>
          </a:xfrm>
          <a:prstGeom prst="rect">
            <a:avLst/>
          </a:prstGeom>
          <a:noFill/>
          <a:ln w="9525">
            <a:noFill/>
            <a:miter lim="800000"/>
            <a:headEnd/>
            <a:tailEnd/>
          </a:ln>
        </p:spPr>
        <p:txBody>
          <a:bodyPr>
            <a:spAutoFit/>
          </a:bodyPr>
          <a:lstStyle/>
          <a:p>
            <a:pPr>
              <a:spcBef>
                <a:spcPct val="50000"/>
              </a:spcBef>
            </a:pPr>
            <a:r>
              <a:rPr lang="en-CA" sz="1000"/>
              <a:t>[Hauser </a:t>
            </a:r>
            <a:r>
              <a:rPr lang="en-CA" sz="1000" i="1"/>
              <a:t>et al</a:t>
            </a:r>
            <a:r>
              <a:rPr lang="en-CA" sz="1000"/>
              <a:t>.,</a:t>
            </a:r>
            <a:br>
              <a:rPr lang="en-CA" sz="1000"/>
            </a:br>
            <a:r>
              <a:rPr lang="en-CA" sz="1000"/>
              <a:t>Vis 2000]</a:t>
            </a:r>
          </a:p>
        </p:txBody>
      </p:sp>
      <p:sp>
        <p:nvSpPr>
          <p:cNvPr id="14364" name="Text Box 40"/>
          <p:cNvSpPr txBox="1">
            <a:spLocks noChangeArrowheads="1"/>
          </p:cNvSpPr>
          <p:nvPr/>
        </p:nvSpPr>
        <p:spPr bwMode="auto">
          <a:xfrm>
            <a:off x="2819400" y="4343400"/>
            <a:ext cx="1371600" cy="396875"/>
          </a:xfrm>
          <a:prstGeom prst="rect">
            <a:avLst/>
          </a:prstGeom>
          <a:noFill/>
          <a:ln w="9525">
            <a:noFill/>
            <a:miter lim="800000"/>
            <a:headEnd/>
            <a:tailEnd/>
          </a:ln>
        </p:spPr>
        <p:txBody>
          <a:bodyPr>
            <a:spAutoFit/>
          </a:bodyPr>
          <a:lstStyle/>
          <a:p>
            <a:pPr>
              <a:spcBef>
                <a:spcPct val="50000"/>
              </a:spcBef>
            </a:pPr>
            <a:r>
              <a:rPr lang="en-CA" sz="1000"/>
              <a:t>[Cabral &amp; Leedom,</a:t>
            </a:r>
            <a:br>
              <a:rPr lang="en-CA" sz="1000"/>
            </a:br>
            <a:r>
              <a:rPr lang="en-CA" sz="1000"/>
              <a:t>SIGGRAPH 1993]</a:t>
            </a:r>
          </a:p>
        </p:txBody>
      </p:sp>
      <p:sp>
        <p:nvSpPr>
          <p:cNvPr id="14365" name="Text Box 41"/>
          <p:cNvSpPr txBox="1">
            <a:spLocks noChangeArrowheads="1"/>
          </p:cNvSpPr>
          <p:nvPr/>
        </p:nvSpPr>
        <p:spPr bwMode="auto">
          <a:xfrm>
            <a:off x="6629400" y="2743200"/>
            <a:ext cx="1371600" cy="244475"/>
          </a:xfrm>
          <a:prstGeom prst="rect">
            <a:avLst/>
          </a:prstGeom>
          <a:noFill/>
          <a:ln w="9525">
            <a:noFill/>
            <a:miter lim="800000"/>
            <a:headEnd/>
            <a:tailEnd/>
          </a:ln>
        </p:spPr>
        <p:txBody>
          <a:bodyPr>
            <a:spAutoFit/>
          </a:bodyPr>
          <a:lstStyle/>
          <a:p>
            <a:pPr>
              <a:spcBef>
                <a:spcPct val="50000"/>
              </a:spcBef>
            </a:pPr>
            <a:r>
              <a:rPr lang="en-CA" sz="1000"/>
              <a:t>[Fua </a:t>
            </a:r>
            <a:r>
              <a:rPr lang="en-CA" sz="1000" i="1"/>
              <a:t>et al.</a:t>
            </a:r>
            <a:r>
              <a:rPr lang="en-CA" sz="1000"/>
              <a:t>, Vis 1999]</a:t>
            </a:r>
          </a:p>
        </p:txBody>
      </p:sp>
      <p:sp>
        <p:nvSpPr>
          <p:cNvPr id="14366" name="Text Box 42"/>
          <p:cNvSpPr txBox="1">
            <a:spLocks noChangeArrowheads="1"/>
          </p:cNvSpPr>
          <p:nvPr/>
        </p:nvSpPr>
        <p:spPr bwMode="auto">
          <a:xfrm>
            <a:off x="6858000" y="3810000"/>
            <a:ext cx="1524000" cy="396875"/>
          </a:xfrm>
          <a:prstGeom prst="rect">
            <a:avLst/>
          </a:prstGeom>
          <a:noFill/>
          <a:ln w="9525">
            <a:noFill/>
            <a:miter lim="800000"/>
            <a:headEnd/>
            <a:tailEnd/>
          </a:ln>
        </p:spPr>
        <p:txBody>
          <a:bodyPr>
            <a:spAutoFit/>
          </a:bodyPr>
          <a:lstStyle/>
          <a:p>
            <a:pPr>
              <a:spcBef>
                <a:spcPct val="50000"/>
              </a:spcBef>
            </a:pPr>
            <a:r>
              <a:rPr lang="en-CA" sz="1000"/>
              <a:t>[http://www.axon.com/</a:t>
            </a:r>
            <a:br>
              <a:rPr lang="en-CA" sz="1000"/>
            </a:br>
            <a:r>
              <a:rPr lang="en-CA" sz="1000"/>
              <a:t>gn_Acuity.html]</a:t>
            </a:r>
          </a:p>
        </p:txBody>
      </p:sp>
      <p:sp>
        <p:nvSpPr>
          <p:cNvPr id="14367" name="Text Box 43"/>
          <p:cNvSpPr txBox="1">
            <a:spLocks noChangeArrowheads="1"/>
          </p:cNvSpPr>
          <p:nvPr/>
        </p:nvSpPr>
        <p:spPr bwMode="auto">
          <a:xfrm>
            <a:off x="4953000" y="5105400"/>
            <a:ext cx="1752600" cy="244475"/>
          </a:xfrm>
          <a:prstGeom prst="rect">
            <a:avLst/>
          </a:prstGeom>
          <a:noFill/>
          <a:ln w="9525">
            <a:noFill/>
            <a:miter lim="800000"/>
            <a:headEnd/>
            <a:tailEnd/>
          </a:ln>
        </p:spPr>
        <p:txBody>
          <a:bodyPr>
            <a:spAutoFit/>
          </a:bodyPr>
          <a:lstStyle/>
          <a:p>
            <a:pPr>
              <a:spcBef>
                <a:spcPct val="50000"/>
              </a:spcBef>
            </a:pPr>
            <a:r>
              <a:rPr lang="en-CA" sz="1000"/>
              <a:t>[Lamping </a:t>
            </a:r>
            <a:r>
              <a:rPr lang="en-CA" sz="1000" i="1"/>
              <a:t>et al.</a:t>
            </a:r>
            <a:r>
              <a:rPr lang="en-CA" sz="1000"/>
              <a:t>, CHI 1995]</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err="1" smtClean="0"/>
              <a:t>InfoVis</a:t>
            </a:r>
            <a:r>
              <a:rPr lang="en-US" dirty="0" smtClean="0"/>
              <a:t> versus </a:t>
            </a:r>
            <a:r>
              <a:rPr lang="en-US" dirty="0" err="1" smtClean="0"/>
              <a:t>SciVis</a:t>
            </a:r>
            <a:endParaRPr lang="en-US" dirty="0" smtClean="0"/>
          </a:p>
        </p:txBody>
      </p:sp>
      <p:sp>
        <p:nvSpPr>
          <p:cNvPr id="16387" name="Content Placeholder 2"/>
          <p:cNvSpPr>
            <a:spLocks noGrp="1"/>
          </p:cNvSpPr>
          <p:nvPr>
            <p:ph idx="1"/>
          </p:nvPr>
        </p:nvSpPr>
        <p:spPr/>
        <p:txBody>
          <a:bodyPr>
            <a:normAutofit/>
          </a:bodyPr>
          <a:lstStyle/>
          <a:p>
            <a:pPr eaLnBrk="1" hangingPunct="1"/>
            <a:r>
              <a:rPr lang="en-US" sz="2800" dirty="0" smtClean="0"/>
              <a:t>Info Vis</a:t>
            </a:r>
          </a:p>
          <a:p>
            <a:pPr lvl="1" eaLnBrk="1" hangingPunct="1"/>
            <a:r>
              <a:rPr lang="en-US" dirty="0" err="1" smtClean="0"/>
              <a:t>Spatialization</a:t>
            </a:r>
            <a:r>
              <a:rPr lang="en-US" dirty="0" smtClean="0"/>
              <a:t> chosen [</a:t>
            </a:r>
            <a:r>
              <a:rPr lang="en-US" dirty="0" err="1" smtClean="0"/>
              <a:t>Munzner</a:t>
            </a:r>
            <a:r>
              <a:rPr lang="en-US" dirty="0" smtClean="0"/>
              <a:t>] </a:t>
            </a:r>
          </a:p>
          <a:p>
            <a:pPr lvl="1" eaLnBrk="1" hangingPunct="1"/>
            <a:r>
              <a:rPr lang="en-US" dirty="0" err="1" smtClean="0"/>
              <a:t>Spatialization</a:t>
            </a:r>
            <a:r>
              <a:rPr lang="en-US" dirty="0" smtClean="0"/>
              <a:t> chosen and you think of data as collection of discrete items [Tory]</a:t>
            </a:r>
          </a:p>
          <a:p>
            <a:r>
              <a:rPr lang="en-US" dirty="0" err="1" smtClean="0"/>
              <a:t>SciVis</a:t>
            </a:r>
            <a:endParaRPr lang="en-US" dirty="0" smtClean="0"/>
          </a:p>
          <a:p>
            <a:pPr lvl="1"/>
            <a:r>
              <a:rPr lang="en-US" dirty="0" err="1" smtClean="0"/>
              <a:t>Spatialization</a:t>
            </a:r>
            <a:r>
              <a:rPr lang="en-US" dirty="0" smtClean="0"/>
              <a:t> given [</a:t>
            </a:r>
            <a:r>
              <a:rPr lang="en-US" dirty="0" err="1" smtClean="0"/>
              <a:t>Munzner</a:t>
            </a:r>
            <a:r>
              <a:rPr lang="en-US" dirty="0" smtClean="0"/>
              <a:t>] </a:t>
            </a:r>
          </a:p>
          <a:p>
            <a:pPr lvl="1"/>
            <a:r>
              <a:rPr lang="en-US" dirty="0" err="1" smtClean="0"/>
              <a:t>Spatialization</a:t>
            </a:r>
            <a:r>
              <a:rPr lang="en-US" dirty="0" smtClean="0"/>
              <a:t> given and you think of data as samples from a continuous entity [Tory]</a:t>
            </a:r>
          </a:p>
          <a:p>
            <a:pPr lvl="1">
              <a:buNone/>
            </a:pPr>
            <a:r>
              <a:rPr lang="en-US" sz="1600" dirty="0" smtClean="0"/>
              <a:t>Tamara </a:t>
            </a:r>
            <a:r>
              <a:rPr lang="en-US" sz="1600" dirty="0" err="1" smtClean="0"/>
              <a:t>Munzer</a:t>
            </a:r>
            <a:r>
              <a:rPr lang="en-US" sz="1600" dirty="0" smtClean="0"/>
              <a:t>, UBC </a:t>
            </a:r>
            <a:r>
              <a:rPr lang="en-US" sz="1600" dirty="0" err="1" smtClean="0"/>
              <a:t>InfoVis</a:t>
            </a:r>
            <a:r>
              <a:rPr lang="en-US" sz="1600" dirty="0" smtClean="0"/>
              <a:t> course</a:t>
            </a:r>
          </a:p>
          <a:p>
            <a:pPr lvl="1">
              <a:buNone/>
            </a:pPr>
            <a:r>
              <a:rPr lang="en-US" sz="1600" dirty="0" smtClean="0"/>
              <a:t>Melanie Tory, University of Victoria, Visualization Course</a:t>
            </a:r>
          </a:p>
          <a:p>
            <a:pPr lvl="1">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Data Visualization </a:t>
            </a:r>
          </a:p>
        </p:txBody>
      </p:sp>
      <p:sp>
        <p:nvSpPr>
          <p:cNvPr id="17411" name="Content Placeholder 2"/>
          <p:cNvSpPr>
            <a:spLocks noGrp="1"/>
          </p:cNvSpPr>
          <p:nvPr>
            <p:ph idx="1"/>
          </p:nvPr>
        </p:nvSpPr>
        <p:spPr/>
        <p:txBody>
          <a:bodyPr/>
          <a:lstStyle/>
          <a:p>
            <a:r>
              <a:rPr lang="en-US" b="1" dirty="0" smtClean="0"/>
              <a:t>Data visualization</a:t>
            </a:r>
            <a:r>
              <a:rPr lang="en-US" dirty="0" smtClean="0"/>
              <a:t> is the study of the visual representation of </a:t>
            </a:r>
            <a:r>
              <a:rPr lang="en-US" dirty="0" smtClean="0">
                <a:hlinkClick r:id="rId3" tooltip="Data"/>
              </a:rPr>
              <a:t>data</a:t>
            </a:r>
            <a:r>
              <a:rPr lang="en-US" dirty="0" smtClean="0"/>
              <a:t>, meaning "information which has been abstracted in some schematic form, including attributes or variables for the units of information".</a:t>
            </a:r>
            <a:r>
              <a:rPr lang="en-US" baseline="30000" dirty="0" smtClean="0">
                <a:hlinkClick r:id="rId4"/>
              </a:rPr>
              <a:t>[2]</a:t>
            </a:r>
            <a:endParaRPr lang="en-US" baseline="30000" dirty="0" smtClean="0"/>
          </a:p>
          <a:p>
            <a:r>
              <a:rPr lang="en-US" dirty="0" err="1" smtClean="0">
                <a:hlinkClick r:id="rId4"/>
              </a:rPr>
              <a:t>Wikipeda</a:t>
            </a:r>
            <a:r>
              <a:rPr lang="en-US" dirty="0" smtClean="0">
                <a:hlinkClick r:id="rId4"/>
              </a:rPr>
              <a:t> page</a:t>
            </a:r>
            <a:r>
              <a:rPr lang="en-US" dirty="0" smtClean="0"/>
              <a:t>.  Good discussion of subjects within data visualization scope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Infographics </a:t>
            </a:r>
          </a:p>
        </p:txBody>
      </p:sp>
      <p:sp>
        <p:nvSpPr>
          <p:cNvPr id="18435" name="Content Placeholder 2"/>
          <p:cNvSpPr>
            <a:spLocks noGrp="1"/>
          </p:cNvSpPr>
          <p:nvPr>
            <p:ph idx="1"/>
          </p:nvPr>
        </p:nvSpPr>
        <p:spPr/>
        <p:txBody>
          <a:bodyPr>
            <a:normAutofit fontScale="92500" lnSpcReduction="10000"/>
          </a:bodyPr>
          <a:lstStyle/>
          <a:p>
            <a:r>
              <a:rPr lang="en-US" b="1" dirty="0" smtClean="0"/>
              <a:t>Information graphics</a:t>
            </a:r>
            <a:r>
              <a:rPr lang="en-US" dirty="0" smtClean="0"/>
              <a:t> or </a:t>
            </a:r>
            <a:r>
              <a:rPr lang="en-US" b="1" dirty="0" err="1" smtClean="0"/>
              <a:t>infographics</a:t>
            </a:r>
            <a:r>
              <a:rPr lang="en-US" dirty="0" smtClean="0"/>
              <a:t> are visual representations of information, data or knowledge. These graphics are used where complex information needs to be explained quickly and clearly, such as in signs, maps, journalism, technical writing, and education. They are also used extensively as tools by computer scientists, mathematicians, and statisticians to ease the process of developing and communicating conceptual information. (Wikipedia)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 </a:t>
            </a:r>
            <a:endParaRPr lang="en-US" dirty="0"/>
          </a:p>
        </p:txBody>
      </p:sp>
      <p:sp>
        <p:nvSpPr>
          <p:cNvPr id="3" name="Content Placeholder 2"/>
          <p:cNvSpPr>
            <a:spLocks noGrp="1"/>
          </p:cNvSpPr>
          <p:nvPr>
            <p:ph idx="1"/>
          </p:nvPr>
        </p:nvSpPr>
        <p:spPr/>
        <p:txBody>
          <a:bodyPr>
            <a:normAutofit fontScale="55000" lnSpcReduction="20000"/>
          </a:bodyPr>
          <a:lstStyle/>
          <a:p>
            <a:pPr marL="365760" lvl="1" indent="-256032">
              <a:buClr>
                <a:schemeClr val="tx2"/>
              </a:buClr>
              <a:buSzPct val="110000"/>
              <a:buFont typeface="Arial" pitchFamily="34" charset="0"/>
              <a:buChar char="•"/>
            </a:pPr>
            <a:r>
              <a:rPr lang="en-US" sz="4800" dirty="0" smtClean="0">
                <a:solidFill>
                  <a:schemeClr val="tx1"/>
                </a:solidFill>
              </a:rPr>
              <a:t>Visual Analytics = the science of reasoning with visual information; pairs machine intelligence (computing, bit-representations) with human intelligence (creativity, visual representations) </a:t>
            </a:r>
            <a:r>
              <a:rPr lang="en-US" sz="3400" dirty="0" smtClean="0">
                <a:solidFill>
                  <a:schemeClr val="tx1"/>
                </a:solidFill>
              </a:rPr>
              <a:t>[Klaus Mueller,  Stony Brook, Introduction to Visualization course]</a:t>
            </a:r>
            <a:endParaRPr lang="en-US" sz="4800" dirty="0" smtClean="0">
              <a:solidFill>
                <a:schemeClr val="tx1"/>
              </a:solidFill>
            </a:endParaRPr>
          </a:p>
          <a:p>
            <a:pPr marL="365760" lvl="1" indent="-256032">
              <a:buClr>
                <a:schemeClr val="tx2"/>
              </a:buClr>
              <a:buSzPct val="110000"/>
              <a:buFont typeface="Arial" pitchFamily="34" charset="0"/>
              <a:buChar char="•"/>
            </a:pPr>
            <a:r>
              <a:rPr lang="en-US" sz="4800" dirty="0" smtClean="0">
                <a:solidFill>
                  <a:schemeClr val="tx1"/>
                </a:solidFill>
              </a:rPr>
              <a:t>“… the science of analytical reasoning supported by the highly interactive visual interface. People use visual analytics tools and techniques to synthesize information; derive insight from massive, dynamic, and often conflicting data; detect the expected and discover the unexpected; provide timely, defensible, and understandable assessments; and communicate assessments effectively for action.” (IEEE VAST Symposium description)</a:t>
            </a:r>
          </a:p>
          <a:p>
            <a:pPr marL="365760" lvl="1" indent="-256032">
              <a:buClr>
                <a:schemeClr val="tx2"/>
              </a:buClr>
              <a:buSzPct val="110000"/>
              <a:buFont typeface="Arial" pitchFamily="34" charset="0"/>
              <a:buChar char="•"/>
            </a:pPr>
            <a:endParaRPr lang="en-US" sz="4800" dirty="0" smtClean="0">
              <a:solidFill>
                <a:schemeClr val="tx1"/>
              </a:solidFill>
            </a:endParaRPr>
          </a:p>
          <a:p>
            <a:pPr marL="365760" lvl="1" indent="-256032">
              <a:buClr>
                <a:schemeClr val="tx2"/>
              </a:buClr>
              <a:buSzPct val="110000"/>
              <a:buFont typeface="Arial" pitchFamily="34" charset="0"/>
              <a:buChar char="•"/>
            </a:pPr>
            <a:endParaRPr lang="en-US" sz="4800" dirty="0" smtClean="0">
              <a:solidFill>
                <a:schemeClr val="tx1"/>
              </a:solidFill>
            </a:endParaRPr>
          </a:p>
          <a:p>
            <a:pPr marL="365760" lvl="1" indent="-256032">
              <a:buClr>
                <a:schemeClr val="tx2"/>
              </a:buClr>
              <a:buSzPct val="110000"/>
              <a:buFont typeface="Arial" pitchFamily="34" charset="0"/>
              <a:buChar char="•"/>
            </a:pPr>
            <a:endParaRPr lang="en-US" sz="4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t>Are these distinctions clear? Helpful?</a:t>
            </a:r>
          </a:p>
        </p:txBody>
      </p:sp>
      <p:sp>
        <p:nvSpPr>
          <p:cNvPr id="20483" name="Content Placeholder 2"/>
          <p:cNvSpPr>
            <a:spLocks noGrp="1"/>
          </p:cNvSpPr>
          <p:nvPr>
            <p:ph idx="1"/>
          </p:nvPr>
        </p:nvSpPr>
        <p:spPr/>
        <p:txBody>
          <a:bodyPr>
            <a:normAutofit fontScale="92500"/>
          </a:bodyPr>
          <a:lstStyle/>
          <a:p>
            <a:r>
              <a:rPr lang="en-US" dirty="0" smtClean="0"/>
              <a:t>What is</a:t>
            </a:r>
          </a:p>
          <a:p>
            <a:pPr lvl="1"/>
            <a:r>
              <a:rPr lang="en-US" dirty="0" smtClean="0"/>
              <a:t>US map with temperature readings from sensors?</a:t>
            </a:r>
          </a:p>
          <a:p>
            <a:pPr lvl="1"/>
            <a:r>
              <a:rPr lang="en-US" dirty="0" smtClean="0"/>
              <a:t>US map with census data, showing household income versus highest education via symbols?</a:t>
            </a:r>
          </a:p>
          <a:p>
            <a:pPr lvl="1"/>
            <a:r>
              <a:rPr lang="en-US" dirty="0" smtClean="0"/>
              <a:t>Same data but without the map (listed by state)</a:t>
            </a:r>
          </a:p>
          <a:p>
            <a:pPr lvl="1"/>
            <a:r>
              <a:rPr lang="en-US" dirty="0" smtClean="0"/>
              <a:t>What if you can interactively choose census data to visualize, and filter results before display?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Way to View</a:t>
            </a:r>
            <a:endParaRPr lang="en-US" dirty="0"/>
          </a:p>
        </p:txBody>
      </p:sp>
      <p:sp>
        <p:nvSpPr>
          <p:cNvPr id="3" name="Content Placeholder 2"/>
          <p:cNvSpPr>
            <a:spLocks noGrp="1"/>
          </p:cNvSpPr>
          <p:nvPr>
            <p:ph idx="1"/>
          </p:nvPr>
        </p:nvSpPr>
        <p:spPr/>
        <p:txBody>
          <a:bodyPr/>
          <a:lstStyle/>
          <a:p>
            <a:r>
              <a:rPr lang="en-US" dirty="0" smtClean="0"/>
              <a:t>Classification through more detailed breakdown by Information Visualization Method,  captured in the form of a </a:t>
            </a:r>
            <a:r>
              <a:rPr lang="en-US" dirty="0" smtClean="0">
                <a:hlinkClick r:id="rId2"/>
              </a:rPr>
              <a:t>Periodic Table </a:t>
            </a:r>
            <a:r>
              <a:rPr lang="en-US" dirty="0"/>
              <a:t>.</a:t>
            </a:r>
          </a:p>
        </p:txBody>
      </p:sp>
    </p:spTree>
    <p:extLst>
      <p:ext uri="{BB962C8B-B14F-4D97-AF65-F5344CB8AC3E}">
        <p14:creationId xmlns:p14="http://schemas.microsoft.com/office/powerpoint/2010/main" val="2093802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this course (my advice)</a:t>
            </a:r>
            <a:endParaRPr lang="en-US" dirty="0"/>
          </a:p>
        </p:txBody>
      </p:sp>
      <p:sp>
        <p:nvSpPr>
          <p:cNvPr id="3" name="Content Placeholder 2"/>
          <p:cNvSpPr>
            <a:spLocks noGrp="1"/>
          </p:cNvSpPr>
          <p:nvPr>
            <p:ph idx="1"/>
          </p:nvPr>
        </p:nvSpPr>
        <p:spPr/>
        <p:txBody>
          <a:bodyPr>
            <a:normAutofit/>
          </a:bodyPr>
          <a:lstStyle/>
          <a:p>
            <a:r>
              <a:rPr lang="en-US" dirty="0" smtClean="0"/>
              <a:t>Consider everything as </a:t>
            </a:r>
            <a:r>
              <a:rPr lang="en-US" dirty="0" err="1" smtClean="0"/>
              <a:t>InfoVis</a:t>
            </a:r>
            <a:r>
              <a:rPr lang="en-US" dirty="0" smtClean="0"/>
              <a:t>, but recognize important high level differences including:</a:t>
            </a:r>
          </a:p>
          <a:p>
            <a:pPr lvl="1"/>
            <a:r>
              <a:rPr lang="en-US" dirty="0" smtClean="0"/>
              <a:t>Are spatial and time information part of the data?</a:t>
            </a:r>
          </a:p>
          <a:p>
            <a:pPr lvl="1"/>
            <a:r>
              <a:rPr lang="en-US" dirty="0" smtClean="0"/>
              <a:t>Interactive versus non-interactive (signs, </a:t>
            </a:r>
            <a:r>
              <a:rPr lang="en-US" dirty="0" err="1" smtClean="0"/>
              <a:t>infographics</a:t>
            </a:r>
            <a:r>
              <a:rPr lang="en-US" dirty="0" smtClean="0"/>
              <a:t>). </a:t>
            </a:r>
          </a:p>
          <a:p>
            <a:pPr lvl="1"/>
            <a:r>
              <a:rPr lang="en-US" dirty="0" smtClean="0"/>
              <a:t>Goal: Prepackaged (presented message) versus exploration (visual analytics).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know about visualizations?</a:t>
            </a:r>
            <a:endParaRPr lang="en-US" dirty="0"/>
          </a:p>
        </p:txBody>
      </p:sp>
      <p:sp>
        <p:nvSpPr>
          <p:cNvPr id="3" name="Content Placeholder 2"/>
          <p:cNvSpPr>
            <a:spLocks noGrp="1"/>
          </p:cNvSpPr>
          <p:nvPr>
            <p:ph idx="1"/>
          </p:nvPr>
        </p:nvSpPr>
        <p:spPr/>
        <p:txBody>
          <a:bodyPr/>
          <a:lstStyle/>
          <a:p>
            <a:r>
              <a:rPr lang="en-US" dirty="0" smtClean="0"/>
              <a:t>Name some types of visualizations?</a:t>
            </a:r>
          </a:p>
          <a:p>
            <a:r>
              <a:rPr lang="en-US" dirty="0" smtClean="0"/>
              <a:t>When did they first appear?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Age of Visualization</a:t>
            </a:r>
            <a:endParaRPr lang="en-US" dirty="0"/>
          </a:p>
        </p:txBody>
      </p:sp>
      <p:sp>
        <p:nvSpPr>
          <p:cNvPr id="3" name="Content Placeholder 2"/>
          <p:cNvSpPr>
            <a:spLocks noGrp="1"/>
          </p:cNvSpPr>
          <p:nvPr>
            <p:ph idx="1"/>
          </p:nvPr>
        </p:nvSpPr>
        <p:spPr/>
        <p:txBody>
          <a:bodyPr/>
          <a:lstStyle/>
          <a:p>
            <a:r>
              <a:rPr lang="en-US" dirty="0" smtClean="0"/>
              <a:t>Increasing the representation of </a:t>
            </a:r>
            <a:r>
              <a:rPr lang="en-US" i="1" dirty="0" smtClean="0"/>
              <a:t>everything</a:t>
            </a:r>
            <a:r>
              <a:rPr lang="en-US" dirty="0" smtClean="0"/>
              <a:t> is in a digital form.</a:t>
            </a:r>
          </a:p>
          <a:p>
            <a:r>
              <a:rPr lang="en-US" dirty="0" smtClean="0"/>
              <a:t>Explosion of capture of digital information about </a:t>
            </a:r>
            <a:r>
              <a:rPr lang="en-US" i="1" dirty="0" smtClean="0"/>
              <a:t>everything</a:t>
            </a:r>
            <a:r>
              <a:rPr lang="en-US" dirty="0" smtClean="0"/>
              <a:t>. </a:t>
            </a:r>
          </a:p>
          <a:p>
            <a:r>
              <a:rPr lang="en-US" dirty="0" smtClean="0"/>
              <a:t>Digital data can easily be transformed into many kinds of visualizations. </a:t>
            </a:r>
          </a:p>
        </p:txBody>
      </p:sp>
    </p:spTree>
    <p:extLst>
      <p:ext uri="{BB962C8B-B14F-4D97-AF65-F5344CB8AC3E}">
        <p14:creationId xmlns:p14="http://schemas.microsoft.com/office/powerpoint/2010/main" val="922806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InfoVis: Bridges many fields</a:t>
            </a:r>
          </a:p>
        </p:txBody>
      </p:sp>
      <p:sp>
        <p:nvSpPr>
          <p:cNvPr id="21507" name="Content Placeholder 2"/>
          <p:cNvSpPr>
            <a:spLocks noGrp="1"/>
          </p:cNvSpPr>
          <p:nvPr>
            <p:ph idx="1"/>
          </p:nvPr>
        </p:nvSpPr>
        <p:spPr/>
        <p:txBody>
          <a:bodyPr/>
          <a:lstStyle/>
          <a:p>
            <a:r>
              <a:rPr lang="en-US" dirty="0" smtClean="0"/>
              <a:t>graphics: drawings, static and in </a:t>
            </a:r>
            <a:r>
              <a:rPr lang="en-US" dirty="0" err="1" smtClean="0"/>
              <a:t>realtime</a:t>
            </a:r>
            <a:r>
              <a:rPr lang="en-US" dirty="0" smtClean="0"/>
              <a:t>.  Draws on art, graphic design, media studies, science communication, information graphics, statistical graphics, computer science (rendering, computer graphics, image processing)</a:t>
            </a:r>
          </a:p>
          <a:p>
            <a:r>
              <a:rPr lang="en-US" dirty="0" smtClean="0"/>
              <a:t>cognitive psychology: finding appropriate representation</a:t>
            </a:r>
          </a:p>
          <a:p>
            <a:r>
              <a:rPr lang="en-US" dirty="0" err="1" smtClean="0"/>
              <a:t>HCI</a:t>
            </a:r>
            <a:r>
              <a:rPr lang="en-US" dirty="0" smtClean="0"/>
              <a:t>: using task to guide design and evaluation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smtClean="0"/>
              <a:t>Why is Visualization increasingly important these days?</a:t>
            </a:r>
          </a:p>
        </p:txBody>
      </p:sp>
      <p:sp>
        <p:nvSpPr>
          <p:cNvPr id="22531" name="Content Placeholder 2"/>
          <p:cNvSpPr>
            <a:spLocks noGrp="1"/>
          </p:cNvSpPr>
          <p:nvPr>
            <p:ph idx="1"/>
          </p:nvPr>
        </p:nvSpPr>
        <p:spPr>
          <a:xfrm>
            <a:off x="457200" y="1676399"/>
            <a:ext cx="8229600" cy="4990619"/>
          </a:xfrm>
        </p:spPr>
        <p:txBody>
          <a:bodyPr>
            <a:normAutofit fontScale="92500" lnSpcReduction="20000"/>
          </a:bodyPr>
          <a:lstStyle/>
          <a:p>
            <a:r>
              <a:rPr lang="en-US" dirty="0" smtClean="0"/>
              <a:t>Most data is represented in digital computer format</a:t>
            </a:r>
          </a:p>
          <a:p>
            <a:r>
              <a:rPr lang="en-US" dirty="0" smtClean="0"/>
              <a:t>Increasing deluge of data, both in the quantity of things available and in the size (amount) of information in individual items. This makes it more difficult for our limited human brains to comprehend. </a:t>
            </a:r>
            <a:r>
              <a:rPr lang="en-US" dirty="0" smtClean="0">
                <a:solidFill>
                  <a:srgbClr val="FF0000"/>
                </a:solidFill>
              </a:rPr>
              <a:t>Students suggest examples</a:t>
            </a:r>
          </a:p>
          <a:p>
            <a:r>
              <a:rPr lang="en-US" dirty="0" smtClean="0"/>
              <a:t>Visualization has been shown to improve how well we understand data and how quickly we can understand it.</a:t>
            </a:r>
          </a:p>
          <a:p>
            <a:r>
              <a:rPr lang="en-US" dirty="0" smtClean="0"/>
              <a:t>Addition of interactive visualizations under user control has increased these advantages.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dirty="0" smtClean="0"/>
              <a:t>Additional Motivation:</a:t>
            </a:r>
            <a:br>
              <a:rPr lang="en-US" dirty="0" smtClean="0"/>
            </a:br>
            <a:r>
              <a:rPr lang="en-US" dirty="0" smtClean="0"/>
              <a:t>Data Deluge</a:t>
            </a:r>
          </a:p>
        </p:txBody>
      </p:sp>
      <p:sp>
        <p:nvSpPr>
          <p:cNvPr id="23555" name="Content Placeholder 5"/>
          <p:cNvSpPr>
            <a:spLocks noGrp="1"/>
          </p:cNvSpPr>
          <p:nvPr>
            <p:ph idx="1"/>
          </p:nvPr>
        </p:nvSpPr>
        <p:spPr>
          <a:xfrm>
            <a:off x="524656" y="1863524"/>
            <a:ext cx="8082769" cy="4664598"/>
          </a:xfrm>
        </p:spPr>
        <p:txBody>
          <a:bodyPr>
            <a:normAutofit lnSpcReduction="10000"/>
          </a:bodyPr>
          <a:lstStyle/>
          <a:p>
            <a:r>
              <a:rPr lang="en-US" sz="2400" dirty="0" smtClean="0"/>
              <a:t>Science (more sensors, higher resolution, more frequently captured)</a:t>
            </a:r>
          </a:p>
          <a:p>
            <a:r>
              <a:rPr lang="en-US" sz="2400" dirty="0" smtClean="0"/>
              <a:t>Ubiquitous Sensors (environment, weather, traffic, …)</a:t>
            </a:r>
          </a:p>
          <a:p>
            <a:r>
              <a:rPr lang="en-US" sz="2400" dirty="0" smtClean="0"/>
              <a:t>Tracking people and their activities (CCTV, …)</a:t>
            </a:r>
          </a:p>
          <a:p>
            <a:r>
              <a:rPr lang="en-US" sz="2400" dirty="0" smtClean="0"/>
              <a:t>6 million FedEx transactions per day </a:t>
            </a:r>
            <a:r>
              <a:rPr lang="en-US" sz="1400" dirty="0" smtClean="0"/>
              <a:t>(reference </a:t>
            </a:r>
            <a:r>
              <a:rPr lang="en-US" sz="1400" dirty="0" smtClean="0">
                <a:hlinkClick r:id="rId3"/>
              </a:rPr>
              <a:t>http://www.fedex.com/us/about/today/companies/corporation/facts.html</a:t>
            </a:r>
            <a:r>
              <a:rPr lang="en-US" sz="1400" dirty="0" smtClean="0"/>
              <a:t>)</a:t>
            </a:r>
            <a:endParaRPr lang="en-US" sz="2000" dirty="0" smtClean="0"/>
          </a:p>
          <a:p>
            <a:r>
              <a:rPr lang="en-US" sz="2400" dirty="0" smtClean="0"/>
              <a:t>Average of 98 million Visa credit-card transactions per day in 2005 http://www.corporate.visa.com/md/nr/press278.jsp</a:t>
            </a:r>
          </a:p>
          <a:p>
            <a:r>
              <a:rPr lang="en-US" sz="2400" dirty="0" smtClean="0"/>
              <a:t>Average of 5.4 </a:t>
            </a:r>
            <a:r>
              <a:rPr lang="en-US" sz="2400" dirty="0" err="1" smtClean="0"/>
              <a:t>petabytes</a:t>
            </a:r>
            <a:r>
              <a:rPr lang="en-US" sz="2400" dirty="0" smtClean="0"/>
              <a:t> of data crosses AT&amp;T’s network per day </a:t>
            </a:r>
            <a:r>
              <a:rPr lang="en-US" sz="1400" dirty="0" smtClean="0"/>
              <a:t>(reference </a:t>
            </a:r>
            <a:r>
              <a:rPr lang="en-US" sz="1400" dirty="0" smtClean="0">
                <a:hlinkClick r:id="rId4"/>
              </a:rPr>
              <a:t>http://att.sbc.com/gen/investor-relations?pid=5711</a:t>
            </a:r>
            <a:r>
              <a:rPr lang="en-US" sz="1400" dirty="0" smtClean="0"/>
              <a:t>)</a:t>
            </a:r>
            <a:endParaRPr lang="en-US" sz="2000" dirty="0" smtClean="0"/>
          </a:p>
          <a:p>
            <a:r>
              <a:rPr lang="en-US" sz="2400" dirty="0" smtClean="0"/>
              <a:t>Average of 610 to 1110 billion e-mails worldwide per year (based on estimates in 2000) </a:t>
            </a:r>
            <a:r>
              <a:rPr lang="en-US" sz="1400" dirty="0" smtClean="0"/>
              <a:t>(reference </a:t>
            </a:r>
            <a:r>
              <a:rPr lang="en-US" sz="1400" dirty="0" smtClean="0">
                <a:hlinkClick r:id="rId5"/>
              </a:rPr>
              <a:t>http://www2.sims.berkeley.edu/research/projects/how-much-info/internet.html</a:t>
            </a:r>
            <a:r>
              <a:rPr lang="en-US" sz="1400" dirty="0" smtClean="0"/>
              <a:t>)</a:t>
            </a:r>
          </a:p>
          <a:p>
            <a:r>
              <a:rPr lang="en-US" sz="1400" dirty="0" smtClean="0"/>
              <a:t>Average of 610 to 1110 billion e-mails worldwide per year (based on estimates in 2000)</a:t>
            </a:r>
          </a:p>
          <a:p>
            <a:endParaRPr lang="en-US"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smtClean="0"/>
              <a:t>Let’s get sidetracked:</a:t>
            </a:r>
            <a:br>
              <a:rPr lang="en-US" dirty="0" smtClean="0"/>
            </a:br>
            <a:r>
              <a:rPr lang="en-US" dirty="0" smtClean="0"/>
              <a:t>    Stories from Science Data</a:t>
            </a:r>
          </a:p>
        </p:txBody>
      </p:sp>
      <p:sp>
        <p:nvSpPr>
          <p:cNvPr id="24579" name="Content Placeholder 2"/>
          <p:cNvSpPr>
            <a:spLocks noGrp="1"/>
          </p:cNvSpPr>
          <p:nvPr>
            <p:ph idx="1"/>
          </p:nvPr>
        </p:nvSpPr>
        <p:spPr/>
        <p:txBody>
          <a:bodyPr/>
          <a:lstStyle/>
          <a:p>
            <a:r>
              <a:rPr lang="en-US" dirty="0" smtClean="0"/>
              <a:t>Telescopes</a:t>
            </a:r>
          </a:p>
          <a:p>
            <a:r>
              <a:rPr lang="en-US" dirty="0" smtClean="0"/>
              <a:t>Colliders</a:t>
            </a:r>
          </a:p>
          <a:p>
            <a:r>
              <a:rPr lang="en-US" dirty="0" smtClean="0"/>
              <a:t>Medical</a:t>
            </a:r>
          </a:p>
          <a:p>
            <a:r>
              <a:rPr lang="en-US" dirty="0" smtClean="0"/>
              <a:t>Microarrays</a:t>
            </a:r>
          </a:p>
          <a:p>
            <a:r>
              <a:rPr lang="en-US" dirty="0" smtClean="0"/>
              <a:t>Environmental/Weather observations</a:t>
            </a:r>
          </a:p>
        </p:txBody>
      </p:sp>
      <p:pic>
        <p:nvPicPr>
          <p:cNvPr id="24580" name="Picture 2"/>
          <p:cNvPicPr>
            <a:picLocks noChangeAspect="1" noChangeArrowheads="1"/>
          </p:cNvPicPr>
          <p:nvPr/>
        </p:nvPicPr>
        <p:blipFill>
          <a:blip r:embed="rId3" cstate="print"/>
          <a:srcRect/>
          <a:stretch>
            <a:fillRect/>
          </a:stretch>
        </p:blipFill>
        <p:spPr bwMode="auto">
          <a:xfrm>
            <a:off x="920750" y="4384675"/>
            <a:ext cx="687705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6370" name="Object 2"/>
          <p:cNvGraphicFramePr>
            <a:graphicFrameLocks noChangeAspect="1"/>
          </p:cNvGraphicFramePr>
          <p:nvPr/>
        </p:nvGraphicFramePr>
        <p:xfrm>
          <a:off x="5367338" y="1381125"/>
          <a:ext cx="3776662" cy="2495550"/>
        </p:xfrm>
        <a:graphic>
          <a:graphicData uri="http://schemas.openxmlformats.org/presentationml/2006/ole">
            <mc:AlternateContent xmlns:mc="http://schemas.openxmlformats.org/markup-compatibility/2006">
              <mc:Choice xmlns:v="urn:schemas-microsoft-com:vml" Requires="v">
                <p:oleObj spid="_x0000_s1043" name="Worksheet" r:id="rId5" imgW="7146000" imgH="4277880" progId="Excel.Sheet.8">
                  <p:embed/>
                </p:oleObj>
              </mc:Choice>
              <mc:Fallback>
                <p:oleObj name="Worksheet" r:id="rId5" imgW="7146000" imgH="427788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7025" t="2184" r="10225" b="3554"/>
                      <a:stretch>
                        <a:fillRect/>
                      </a:stretch>
                    </p:blipFill>
                    <p:spPr bwMode="auto">
                      <a:xfrm>
                        <a:off x="5367338" y="1381125"/>
                        <a:ext cx="3776662"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3386371" name="Rectangle 3"/>
          <p:cNvSpPr>
            <a:spLocks noGrp="1" noChangeArrowheads="1"/>
          </p:cNvSpPr>
          <p:nvPr>
            <p:ph type="title"/>
          </p:nvPr>
        </p:nvSpPr>
        <p:spPr/>
        <p:txBody>
          <a:bodyPr/>
          <a:lstStyle/>
          <a:p>
            <a:r>
              <a:rPr lang="en-US"/>
              <a:t>Astronomy Data Growth</a:t>
            </a:r>
          </a:p>
        </p:txBody>
      </p:sp>
      <p:sp>
        <p:nvSpPr>
          <p:cNvPr id="3386372" name="Rectangle 4"/>
          <p:cNvSpPr>
            <a:spLocks noGrp="1" noChangeArrowheads="1"/>
          </p:cNvSpPr>
          <p:nvPr>
            <p:ph type="body" idx="1"/>
          </p:nvPr>
        </p:nvSpPr>
        <p:spPr/>
        <p:txBody>
          <a:bodyPr/>
          <a:lstStyle/>
          <a:p>
            <a:r>
              <a:rPr lang="en-US" sz="2400"/>
              <a:t>From glass plates to CCDs</a:t>
            </a:r>
          </a:p>
          <a:p>
            <a:pPr lvl="1"/>
            <a:r>
              <a:rPr lang="en-US" sz="2000"/>
              <a:t>detectors follow Moore’s law</a:t>
            </a:r>
          </a:p>
          <a:p>
            <a:r>
              <a:rPr lang="en-US" sz="2400"/>
              <a:t>The result: a data tsunami</a:t>
            </a:r>
          </a:p>
          <a:p>
            <a:pPr lvl="1"/>
            <a:r>
              <a:rPr lang="en-US" sz="2000"/>
              <a:t>available data doubles every two years</a:t>
            </a:r>
          </a:p>
          <a:p>
            <a:r>
              <a:rPr lang="en-US" sz="2400"/>
              <a:t>Telescope growth</a:t>
            </a:r>
          </a:p>
          <a:p>
            <a:pPr lvl="1"/>
            <a:r>
              <a:rPr lang="en-US" sz="2000"/>
              <a:t>30X glass (concentration)</a:t>
            </a:r>
          </a:p>
          <a:p>
            <a:pPr lvl="1"/>
            <a:r>
              <a:rPr lang="en-US" sz="2000"/>
              <a:t>3000X in pixels (resolution)</a:t>
            </a:r>
          </a:p>
          <a:p>
            <a:r>
              <a:rPr lang="en-US" sz="2400"/>
              <a:t>Single images</a:t>
            </a:r>
          </a:p>
          <a:p>
            <a:pPr lvl="1"/>
            <a:r>
              <a:rPr lang="en-US" sz="2000"/>
              <a:t>16Kx16K pixels</a:t>
            </a:r>
          </a:p>
          <a:p>
            <a:pPr lvl="1"/>
            <a:endParaRPr lang="en-US" sz="2000"/>
          </a:p>
          <a:p>
            <a:r>
              <a:rPr lang="en-US" sz="2400"/>
              <a:t>Large Synoptic Survey Telescope</a:t>
            </a:r>
          </a:p>
          <a:p>
            <a:pPr lvl="1"/>
            <a:r>
              <a:rPr lang="en-US" sz="2000"/>
              <a:t>wide field imaging at 5 terabytes/night</a:t>
            </a:r>
          </a:p>
        </p:txBody>
      </p:sp>
      <p:sp>
        <p:nvSpPr>
          <p:cNvPr id="3386373" name="WordArt 5"/>
          <p:cNvSpPr>
            <a:spLocks noChangeArrowheads="1" noChangeShapeType="1" noTextEdit="1"/>
          </p:cNvSpPr>
          <p:nvPr/>
        </p:nvSpPr>
        <p:spPr bwMode="auto">
          <a:xfrm rot="-2772797">
            <a:off x="6684169" y="2717006"/>
            <a:ext cx="1447800" cy="300038"/>
          </a:xfrm>
          <a:prstGeom prst="rect">
            <a:avLst/>
          </a:prstGeom>
        </p:spPr>
        <p:txBody>
          <a:bodyPr wrap="none" fromWordArt="1">
            <a:prstTxWarp prst="textCanDown">
              <a:avLst>
                <a:gd name="adj" fmla="val 33333"/>
              </a:avLst>
            </a:prstTxWarp>
          </a:bodyPr>
          <a:lstStyle/>
          <a:p>
            <a:pPr algn="ctr"/>
            <a:r>
              <a:rPr lang="en-US" sz="1800" kern="10">
                <a:ln w="9525">
                  <a:solidFill>
                    <a:srgbClr val="000000"/>
                  </a:solidFill>
                  <a:round/>
                  <a:headEnd/>
                  <a:tailEnd/>
                </a:ln>
                <a:solidFill>
                  <a:srgbClr val="000000"/>
                </a:solidFill>
                <a:latin typeface="Times New Roman"/>
                <a:cs typeface="Times New Roman"/>
              </a:rPr>
              <a:t>CCD area mpixels</a:t>
            </a:r>
          </a:p>
        </p:txBody>
      </p:sp>
      <p:sp>
        <p:nvSpPr>
          <p:cNvPr id="3386374" name="WordArt 6"/>
          <p:cNvSpPr>
            <a:spLocks noChangeArrowheads="1" noChangeShapeType="1" noTextEdit="1"/>
          </p:cNvSpPr>
          <p:nvPr/>
        </p:nvSpPr>
        <p:spPr bwMode="auto">
          <a:xfrm rot="-477599">
            <a:off x="5848350" y="1962150"/>
            <a:ext cx="2114550" cy="493713"/>
          </a:xfrm>
          <a:prstGeom prst="rect">
            <a:avLst/>
          </a:prstGeom>
        </p:spPr>
        <p:txBody>
          <a:bodyPr wrap="none" fromWordArt="1">
            <a:prstTxWarp prst="textSlantUp">
              <a:avLst>
                <a:gd name="adj" fmla="val 55556"/>
              </a:avLst>
            </a:prstTxWarp>
          </a:bodyPr>
          <a:lstStyle/>
          <a:p>
            <a:pPr algn="ctr"/>
            <a:r>
              <a:rPr lang="en-US" sz="1600" kern="10">
                <a:ln w="9525">
                  <a:solidFill>
                    <a:srgbClr val="000000"/>
                  </a:solidFill>
                  <a:round/>
                  <a:headEnd/>
                  <a:tailEnd/>
                </a:ln>
                <a:solidFill>
                  <a:srgbClr val="000000"/>
                </a:solidFill>
                <a:latin typeface="Times New Roman"/>
                <a:cs typeface="Times New Roman"/>
              </a:rPr>
              <a:t>3+ M telescopes area  m^2</a:t>
            </a:r>
          </a:p>
        </p:txBody>
      </p:sp>
      <p:sp>
        <p:nvSpPr>
          <p:cNvPr id="3386375" name="Text Box 7"/>
          <p:cNvSpPr txBox="1">
            <a:spLocks noChangeArrowheads="1"/>
          </p:cNvSpPr>
          <p:nvPr/>
        </p:nvSpPr>
        <p:spPr bwMode="auto">
          <a:xfrm>
            <a:off x="0" y="6567488"/>
            <a:ext cx="2508250" cy="290512"/>
          </a:xfrm>
          <a:prstGeom prst="rect">
            <a:avLst/>
          </a:prstGeom>
          <a:noFill/>
          <a:ln w="9525">
            <a:noFill/>
            <a:miter lim="800000"/>
            <a:headEnd/>
            <a:tailEnd/>
          </a:ln>
          <a:effectLst/>
        </p:spPr>
        <p:txBody>
          <a:bodyPr wrap="none">
            <a:spAutoFit/>
          </a:bodyPr>
          <a:lstStyle/>
          <a:p>
            <a:r>
              <a:rPr lang="en-US" sz="1300" b="1">
                <a:solidFill>
                  <a:srgbClr val="94144C"/>
                </a:solidFill>
              </a:rPr>
              <a:t>Source: Alex Szalay/Jim Gray</a:t>
            </a:r>
          </a:p>
        </p:txBody>
      </p:sp>
      <p:pic>
        <p:nvPicPr>
          <p:cNvPr id="3386376" name="Picture 8" descr="lsst_cover"/>
          <p:cNvPicPr>
            <a:picLocks noChangeAspect="1" noChangeArrowheads="1"/>
          </p:cNvPicPr>
          <p:nvPr/>
        </p:nvPicPr>
        <p:blipFill>
          <a:blip r:embed="rId7" cstate="print"/>
          <a:srcRect t="14491"/>
          <a:stretch>
            <a:fillRect/>
          </a:stretch>
        </p:blipFill>
        <p:spPr bwMode="auto">
          <a:xfrm>
            <a:off x="5951538" y="3940175"/>
            <a:ext cx="2335212" cy="2584450"/>
          </a:xfrm>
          <a:prstGeom prst="rect">
            <a:avLst/>
          </a:prstGeom>
          <a:noFill/>
          <a:effectLst>
            <a:outerShdw dist="35921" dir="2700000" algn="ctr" rotWithShape="0">
              <a:srgbClr val="808080"/>
            </a:outerShdw>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82" name="Rectangle 2"/>
          <p:cNvSpPr>
            <a:spLocks noGrp="1" noChangeArrowheads="1"/>
          </p:cNvSpPr>
          <p:nvPr>
            <p:ph type="title"/>
          </p:nvPr>
        </p:nvSpPr>
        <p:spPr>
          <a:xfrm>
            <a:off x="457200" y="1143000"/>
            <a:ext cx="570322" cy="5286080"/>
          </a:xfrm>
        </p:spPr>
        <p:txBody>
          <a:bodyPr>
            <a:normAutofit/>
          </a:bodyPr>
          <a:lstStyle/>
          <a:p>
            <a:r>
              <a:rPr lang="en-US" dirty="0" smtClean="0"/>
              <a:t>Medical</a:t>
            </a:r>
            <a:endParaRPr lang="en-US" dirty="0"/>
          </a:p>
        </p:txBody>
      </p:sp>
      <p:pic>
        <p:nvPicPr>
          <p:cNvPr id="3348483" name="Picture 3"/>
          <p:cNvPicPr>
            <a:picLocks noChangeAspect="1" noChangeArrowheads="1"/>
          </p:cNvPicPr>
          <p:nvPr/>
        </p:nvPicPr>
        <p:blipFill>
          <a:blip r:embed="rId3" cstate="print"/>
          <a:srcRect/>
          <a:stretch>
            <a:fillRect/>
          </a:stretch>
        </p:blipFill>
        <p:spPr bwMode="auto">
          <a:xfrm>
            <a:off x="1017809" y="496794"/>
            <a:ext cx="7871668" cy="6361206"/>
          </a:xfrm>
          <a:prstGeom prst="rect">
            <a:avLst/>
          </a:prstGeom>
          <a:noFill/>
          <a:ln w="9525">
            <a:noFill/>
            <a:miter lim="800000"/>
            <a:headEnd/>
            <a:tailEnd/>
          </a:ln>
          <a:effectLst/>
        </p:spPr>
      </p:pic>
      <p:sp>
        <p:nvSpPr>
          <p:cNvPr id="3348484" name="Text Box 4"/>
          <p:cNvSpPr txBox="1">
            <a:spLocks noChangeArrowheads="1"/>
          </p:cNvSpPr>
          <p:nvPr/>
        </p:nvSpPr>
        <p:spPr bwMode="auto">
          <a:xfrm>
            <a:off x="0" y="6583363"/>
            <a:ext cx="3778250" cy="274637"/>
          </a:xfrm>
          <a:prstGeom prst="rect">
            <a:avLst/>
          </a:prstGeom>
          <a:noFill/>
          <a:ln w="9525">
            <a:noFill/>
            <a:miter lim="800000"/>
            <a:headEnd/>
            <a:tailEnd/>
          </a:ln>
          <a:effectLst/>
        </p:spPr>
        <p:txBody>
          <a:bodyPr wrap="none">
            <a:spAutoFit/>
          </a:bodyPr>
          <a:lstStyle/>
          <a:p>
            <a:r>
              <a:rPr lang="en-US" sz="1200" b="1">
                <a:solidFill>
                  <a:srgbClr val="003399"/>
                </a:solidFill>
              </a:rPr>
              <a:t>Source: Chris Johnson, Utah and Art Toga, UCLA</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ChangeArrowheads="1"/>
          </p:cNvSpPr>
          <p:nvPr>
            <p:ph type="title"/>
          </p:nvPr>
        </p:nvSpPr>
        <p:spPr>
          <a:xfrm>
            <a:off x="0" y="238125"/>
            <a:ext cx="9144000" cy="1143000"/>
          </a:xfrm>
        </p:spPr>
        <p:txBody>
          <a:bodyPr>
            <a:normAutofit/>
          </a:bodyPr>
          <a:lstStyle/>
          <a:p>
            <a:r>
              <a:rPr lang="en-GB" sz="3200" dirty="0"/>
              <a:t>Data Heterogeneity and </a:t>
            </a:r>
            <a:r>
              <a:rPr lang="en-GB" sz="3200" dirty="0" smtClean="0"/>
              <a:t>Complexity in Genetics</a:t>
            </a:r>
            <a:endParaRPr lang="en-GB" sz="3200" dirty="0"/>
          </a:p>
        </p:txBody>
      </p:sp>
      <p:pic>
        <p:nvPicPr>
          <p:cNvPr id="3191811" name="Picture 3"/>
          <p:cNvPicPr>
            <a:picLocks noChangeAspect="1" noChangeArrowheads="1"/>
          </p:cNvPicPr>
          <p:nvPr/>
        </p:nvPicPr>
        <p:blipFill>
          <a:blip r:embed="rId4" cstate="print">
            <a:clrChange>
              <a:clrFrom>
                <a:srgbClr val="333333"/>
              </a:clrFrom>
              <a:clrTo>
                <a:srgbClr val="333333">
                  <a:alpha val="0"/>
                </a:srgbClr>
              </a:clrTo>
            </a:clrChange>
          </a:blip>
          <a:srcRect/>
          <a:stretch>
            <a:fillRect/>
          </a:stretch>
        </p:blipFill>
        <p:spPr bwMode="auto">
          <a:xfrm>
            <a:off x="5308600" y="4298950"/>
            <a:ext cx="1490663" cy="766763"/>
          </a:xfrm>
          <a:prstGeom prst="rect">
            <a:avLst/>
          </a:prstGeom>
          <a:noFill/>
          <a:ln w="9525">
            <a:solidFill>
              <a:schemeClr val="hlink"/>
            </a:solidFill>
            <a:miter lim="800000"/>
            <a:headEnd/>
            <a:tailEnd/>
          </a:ln>
        </p:spPr>
      </p:pic>
      <p:graphicFrame>
        <p:nvGraphicFramePr>
          <p:cNvPr id="3191812" name="Object 4"/>
          <p:cNvGraphicFramePr>
            <a:graphicFrameLocks noChangeAspect="1"/>
          </p:cNvGraphicFramePr>
          <p:nvPr/>
        </p:nvGraphicFramePr>
        <p:xfrm>
          <a:off x="6988175" y="2719388"/>
          <a:ext cx="822325" cy="998537"/>
        </p:xfrm>
        <a:graphic>
          <a:graphicData uri="http://schemas.openxmlformats.org/presentationml/2006/ole">
            <mc:AlternateContent xmlns:mc="http://schemas.openxmlformats.org/markup-compatibility/2006">
              <mc:Choice xmlns:v="urn:schemas-microsoft-com:vml" Requires="v">
                <p:oleObj spid="_x0000_s2067" name="Photo Editor Photo" r:id="rId5" imgW="2790476" imgH="2980952" progId="">
                  <p:embed/>
                </p:oleObj>
              </mc:Choice>
              <mc:Fallback>
                <p:oleObj name="Photo Editor Photo" r:id="rId5" imgW="2790476" imgH="298095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8175" y="2719388"/>
                        <a:ext cx="822325" cy="998537"/>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91813" name="Line 5"/>
          <p:cNvSpPr>
            <a:spLocks noChangeShapeType="1"/>
          </p:cNvSpPr>
          <p:nvPr/>
        </p:nvSpPr>
        <p:spPr bwMode="auto">
          <a:xfrm>
            <a:off x="6530975" y="2497138"/>
            <a:ext cx="531813" cy="520700"/>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4" name="Line 6"/>
          <p:cNvSpPr>
            <a:spLocks noChangeShapeType="1"/>
          </p:cNvSpPr>
          <p:nvPr/>
        </p:nvSpPr>
        <p:spPr bwMode="auto">
          <a:xfrm>
            <a:off x="5921375" y="2825750"/>
            <a:ext cx="12700" cy="268288"/>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5" name="Line 7"/>
          <p:cNvSpPr>
            <a:spLocks noChangeShapeType="1"/>
          </p:cNvSpPr>
          <p:nvPr/>
        </p:nvSpPr>
        <p:spPr bwMode="auto">
          <a:xfrm flipH="1">
            <a:off x="6708775" y="4572000"/>
            <a:ext cx="415925" cy="23813"/>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6" name="Line 8"/>
          <p:cNvSpPr>
            <a:spLocks noChangeShapeType="1"/>
          </p:cNvSpPr>
          <p:nvPr/>
        </p:nvSpPr>
        <p:spPr bwMode="auto">
          <a:xfrm>
            <a:off x="6091238" y="4041775"/>
            <a:ext cx="1587" cy="322263"/>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7" name="Line 9"/>
          <p:cNvSpPr>
            <a:spLocks noChangeShapeType="1"/>
          </p:cNvSpPr>
          <p:nvPr/>
        </p:nvSpPr>
        <p:spPr bwMode="auto">
          <a:xfrm>
            <a:off x="6535738" y="3363913"/>
            <a:ext cx="495300" cy="1587"/>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grpSp>
        <p:nvGrpSpPr>
          <p:cNvPr id="2" name="Group 10"/>
          <p:cNvGrpSpPr>
            <a:grpSpLocks/>
          </p:cNvGrpSpPr>
          <p:nvPr/>
        </p:nvGrpSpPr>
        <p:grpSpPr bwMode="auto">
          <a:xfrm>
            <a:off x="6978650" y="1520825"/>
            <a:ext cx="1997075" cy="3178175"/>
            <a:chOff x="3311" y="769"/>
            <a:chExt cx="2017" cy="2834"/>
          </a:xfrm>
        </p:grpSpPr>
        <p:grpSp>
          <p:nvGrpSpPr>
            <p:cNvPr id="3" name="Group 11"/>
            <p:cNvGrpSpPr>
              <a:grpSpLocks/>
            </p:cNvGrpSpPr>
            <p:nvPr/>
          </p:nvGrpSpPr>
          <p:grpSpPr bwMode="auto">
            <a:xfrm>
              <a:off x="4510" y="2980"/>
              <a:ext cx="818" cy="623"/>
              <a:chOff x="4510" y="2980"/>
              <a:chExt cx="818" cy="623"/>
            </a:xfrm>
          </p:grpSpPr>
          <p:sp>
            <p:nvSpPr>
              <p:cNvPr id="3191820" name="AutoShape 12"/>
              <p:cNvSpPr>
                <a:spLocks noChangeArrowheads="1"/>
              </p:cNvSpPr>
              <p:nvPr/>
            </p:nvSpPr>
            <p:spPr bwMode="auto">
              <a:xfrm>
                <a:off x="4510" y="2980"/>
                <a:ext cx="720"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1" name="AutoShape 13"/>
              <p:cNvSpPr>
                <a:spLocks noChangeArrowheads="1"/>
              </p:cNvSpPr>
              <p:nvPr/>
            </p:nvSpPr>
            <p:spPr bwMode="auto">
              <a:xfrm>
                <a:off x="4608" y="3076"/>
                <a:ext cx="720"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grpSp>
        <p:grpSp>
          <p:nvGrpSpPr>
            <p:cNvPr id="4" name="Group 14"/>
            <p:cNvGrpSpPr>
              <a:grpSpLocks/>
            </p:cNvGrpSpPr>
            <p:nvPr/>
          </p:nvGrpSpPr>
          <p:grpSpPr bwMode="auto">
            <a:xfrm>
              <a:off x="4509" y="1903"/>
              <a:ext cx="769" cy="649"/>
              <a:chOff x="4509" y="1903"/>
              <a:chExt cx="769" cy="649"/>
            </a:xfrm>
          </p:grpSpPr>
          <p:sp>
            <p:nvSpPr>
              <p:cNvPr id="3191823" name="AutoShape 15"/>
              <p:cNvSpPr>
                <a:spLocks noChangeArrowheads="1"/>
              </p:cNvSpPr>
              <p:nvPr/>
            </p:nvSpPr>
            <p:spPr bwMode="auto">
              <a:xfrm>
                <a:off x="4557" y="1903"/>
                <a:ext cx="721"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4" name="AutoShape 16"/>
              <p:cNvSpPr>
                <a:spLocks noChangeArrowheads="1"/>
              </p:cNvSpPr>
              <p:nvPr/>
            </p:nvSpPr>
            <p:spPr bwMode="auto">
              <a:xfrm>
                <a:off x="4509" y="2026"/>
                <a:ext cx="723"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Drug</a:t>
                </a:r>
              </a:p>
              <a:p>
                <a:pPr algn="ctr"/>
                <a:endParaRPr lang="en-GB" sz="1000" b="1">
                  <a:solidFill>
                    <a:srgbClr val="990033"/>
                  </a:solidFill>
                  <a:latin typeface="Arial Narrow" pitchFamily="34" charset="0"/>
                </a:endParaRPr>
              </a:p>
            </p:txBody>
          </p:sp>
        </p:grpSp>
        <p:grpSp>
          <p:nvGrpSpPr>
            <p:cNvPr id="5" name="Group 17"/>
            <p:cNvGrpSpPr>
              <a:grpSpLocks/>
            </p:cNvGrpSpPr>
            <p:nvPr/>
          </p:nvGrpSpPr>
          <p:grpSpPr bwMode="auto">
            <a:xfrm>
              <a:off x="4559" y="769"/>
              <a:ext cx="769" cy="627"/>
              <a:chOff x="4559" y="769"/>
              <a:chExt cx="769" cy="627"/>
            </a:xfrm>
          </p:grpSpPr>
          <p:sp>
            <p:nvSpPr>
              <p:cNvPr id="3191826" name="AutoShape 18"/>
              <p:cNvSpPr>
                <a:spLocks noChangeArrowheads="1"/>
              </p:cNvSpPr>
              <p:nvPr/>
            </p:nvSpPr>
            <p:spPr bwMode="auto">
              <a:xfrm>
                <a:off x="4607" y="769"/>
                <a:ext cx="721"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7" name="AutoShape 19"/>
              <p:cNvSpPr>
                <a:spLocks noChangeArrowheads="1"/>
              </p:cNvSpPr>
              <p:nvPr/>
            </p:nvSpPr>
            <p:spPr bwMode="auto">
              <a:xfrm>
                <a:off x="4559" y="870"/>
                <a:ext cx="721"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Clinical trial</a:t>
                </a:r>
              </a:p>
            </p:txBody>
          </p:sp>
        </p:grpSp>
        <p:sp>
          <p:nvSpPr>
            <p:cNvPr id="3191828" name="AutoShape 20"/>
            <p:cNvSpPr>
              <a:spLocks noChangeArrowheads="1"/>
            </p:cNvSpPr>
            <p:nvPr/>
          </p:nvSpPr>
          <p:spPr bwMode="auto">
            <a:xfrm>
              <a:off x="3311" y="865"/>
              <a:ext cx="816"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Phenotype</a:t>
              </a:r>
            </a:p>
            <a:p>
              <a:pPr algn="ctr"/>
              <a:endParaRPr lang="en-GB" sz="1000" b="1">
                <a:solidFill>
                  <a:srgbClr val="990033"/>
                </a:solidFill>
                <a:latin typeface="Arial Narrow" pitchFamily="34" charset="0"/>
              </a:endParaRPr>
            </a:p>
          </p:txBody>
        </p:sp>
      </p:grpSp>
      <p:grpSp>
        <p:nvGrpSpPr>
          <p:cNvPr id="6" name="Group 21"/>
          <p:cNvGrpSpPr>
            <a:grpSpLocks/>
          </p:cNvGrpSpPr>
          <p:nvPr/>
        </p:nvGrpSpPr>
        <p:grpSpPr bwMode="auto">
          <a:xfrm>
            <a:off x="3152775" y="4883150"/>
            <a:ext cx="809625" cy="711200"/>
            <a:chOff x="192" y="2917"/>
            <a:chExt cx="817" cy="634"/>
          </a:xfrm>
        </p:grpSpPr>
        <p:sp>
          <p:nvSpPr>
            <p:cNvPr id="3191830" name="AutoShape 22"/>
            <p:cNvSpPr>
              <a:spLocks noChangeArrowheads="1"/>
            </p:cNvSpPr>
            <p:nvPr/>
          </p:nvSpPr>
          <p:spPr bwMode="auto">
            <a:xfrm>
              <a:off x="192" y="2917"/>
              <a:ext cx="719"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a:t>
              </a:r>
            </a:p>
            <a:p>
              <a:pPr algn="ctr"/>
              <a:endParaRPr lang="en-GB" sz="1000" b="1">
                <a:solidFill>
                  <a:srgbClr val="990033"/>
                </a:solidFill>
                <a:latin typeface="Arial Narrow" pitchFamily="34" charset="0"/>
              </a:endParaRPr>
            </a:p>
          </p:txBody>
        </p:sp>
        <p:sp>
          <p:nvSpPr>
            <p:cNvPr id="3191831" name="AutoShape 23"/>
            <p:cNvSpPr>
              <a:spLocks noChangeArrowheads="1"/>
            </p:cNvSpPr>
            <p:nvPr/>
          </p:nvSpPr>
          <p:spPr bwMode="auto">
            <a:xfrm>
              <a:off x="290" y="3025"/>
              <a:ext cx="719"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 Structure</a:t>
              </a:r>
            </a:p>
          </p:txBody>
        </p:sp>
      </p:grpSp>
      <p:grpSp>
        <p:nvGrpSpPr>
          <p:cNvPr id="7" name="Group 24"/>
          <p:cNvGrpSpPr>
            <a:grpSpLocks/>
          </p:cNvGrpSpPr>
          <p:nvPr/>
        </p:nvGrpSpPr>
        <p:grpSpPr bwMode="auto">
          <a:xfrm>
            <a:off x="4773613" y="5319713"/>
            <a:ext cx="1754187" cy="641350"/>
            <a:chOff x="578" y="3748"/>
            <a:chExt cx="1772" cy="571"/>
          </a:xfrm>
        </p:grpSpPr>
        <p:sp>
          <p:nvSpPr>
            <p:cNvPr id="3191833" name="AutoShape 25"/>
            <p:cNvSpPr>
              <a:spLocks noChangeArrowheads="1"/>
            </p:cNvSpPr>
            <p:nvPr/>
          </p:nvSpPr>
          <p:spPr bwMode="auto">
            <a:xfrm>
              <a:off x="578" y="3748"/>
              <a:ext cx="715"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 Sequence</a:t>
              </a:r>
            </a:p>
          </p:txBody>
        </p:sp>
        <p:sp>
          <p:nvSpPr>
            <p:cNvPr id="3191834" name="AutoShape 26"/>
            <p:cNvSpPr>
              <a:spLocks noChangeArrowheads="1"/>
            </p:cNvSpPr>
            <p:nvPr/>
          </p:nvSpPr>
          <p:spPr bwMode="auto">
            <a:xfrm>
              <a:off x="1486" y="3793"/>
              <a:ext cx="864"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P-P interactions</a:t>
              </a:r>
            </a:p>
          </p:txBody>
        </p:sp>
      </p:grpSp>
      <p:sp>
        <p:nvSpPr>
          <p:cNvPr id="3191835" name="AutoShape 27"/>
          <p:cNvSpPr>
            <a:spLocks noChangeArrowheads="1"/>
          </p:cNvSpPr>
          <p:nvPr/>
        </p:nvSpPr>
        <p:spPr bwMode="auto">
          <a:xfrm>
            <a:off x="3157538" y="3971925"/>
            <a:ext cx="714375" cy="590550"/>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Proteome</a:t>
            </a:r>
          </a:p>
          <a:p>
            <a:pPr algn="ctr"/>
            <a:endParaRPr lang="en-GB" sz="1000" b="1">
              <a:solidFill>
                <a:srgbClr val="990033"/>
              </a:solidFill>
              <a:latin typeface="Arial Narrow" pitchFamily="34" charset="0"/>
            </a:endParaRPr>
          </a:p>
        </p:txBody>
      </p:sp>
      <p:grpSp>
        <p:nvGrpSpPr>
          <p:cNvPr id="8" name="Group 28"/>
          <p:cNvGrpSpPr>
            <a:grpSpLocks/>
          </p:cNvGrpSpPr>
          <p:nvPr/>
        </p:nvGrpSpPr>
        <p:grpSpPr bwMode="auto">
          <a:xfrm>
            <a:off x="3151188" y="1970088"/>
            <a:ext cx="857250" cy="741362"/>
            <a:chOff x="192" y="778"/>
            <a:chExt cx="867" cy="661"/>
          </a:xfrm>
        </p:grpSpPr>
        <p:sp>
          <p:nvSpPr>
            <p:cNvPr id="3191837" name="AutoShape 29"/>
            <p:cNvSpPr>
              <a:spLocks noChangeArrowheads="1"/>
            </p:cNvSpPr>
            <p:nvPr/>
          </p:nvSpPr>
          <p:spPr bwMode="auto">
            <a:xfrm>
              <a:off x="192" y="778"/>
              <a:ext cx="723"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sequence</a:t>
              </a:r>
            </a:p>
          </p:txBody>
        </p:sp>
        <p:sp>
          <p:nvSpPr>
            <p:cNvPr id="3191838" name="AutoShape 30"/>
            <p:cNvSpPr>
              <a:spLocks noChangeArrowheads="1"/>
            </p:cNvSpPr>
            <p:nvPr/>
          </p:nvSpPr>
          <p:spPr bwMode="auto">
            <a:xfrm>
              <a:off x="337" y="913"/>
              <a:ext cx="722"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Genome sequence</a:t>
              </a:r>
            </a:p>
          </p:txBody>
        </p:sp>
      </p:grpSp>
      <p:grpSp>
        <p:nvGrpSpPr>
          <p:cNvPr id="9" name="Group 31"/>
          <p:cNvGrpSpPr>
            <a:grpSpLocks/>
          </p:cNvGrpSpPr>
          <p:nvPr/>
        </p:nvGrpSpPr>
        <p:grpSpPr bwMode="auto">
          <a:xfrm>
            <a:off x="3019425" y="3122613"/>
            <a:ext cx="942975" cy="700087"/>
            <a:chOff x="192" y="1903"/>
            <a:chExt cx="817" cy="626"/>
          </a:xfrm>
        </p:grpSpPr>
        <p:sp>
          <p:nvSpPr>
            <p:cNvPr id="3191840" name="AutoShape 32"/>
            <p:cNvSpPr>
              <a:spLocks noChangeArrowheads="1"/>
            </p:cNvSpPr>
            <p:nvPr/>
          </p:nvSpPr>
          <p:spPr bwMode="auto">
            <a:xfrm>
              <a:off x="192" y="1903"/>
              <a:ext cx="719"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expression</a:t>
              </a:r>
            </a:p>
          </p:txBody>
        </p:sp>
        <p:sp>
          <p:nvSpPr>
            <p:cNvPr id="3191841" name="AutoShape 33"/>
            <p:cNvSpPr>
              <a:spLocks noChangeArrowheads="1"/>
            </p:cNvSpPr>
            <p:nvPr/>
          </p:nvSpPr>
          <p:spPr bwMode="auto">
            <a:xfrm>
              <a:off x="290" y="2003"/>
              <a:ext cx="719"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expression</a:t>
              </a:r>
            </a:p>
          </p:txBody>
        </p:sp>
      </p:grpSp>
      <p:sp>
        <p:nvSpPr>
          <p:cNvPr id="3191842" name="Freeform 34"/>
          <p:cNvSpPr>
            <a:spLocks/>
          </p:cNvSpPr>
          <p:nvPr/>
        </p:nvSpPr>
        <p:spPr bwMode="auto">
          <a:xfrm>
            <a:off x="2844800" y="1487488"/>
            <a:ext cx="6089650" cy="4210050"/>
          </a:xfrm>
          <a:custGeom>
            <a:avLst/>
            <a:gdLst/>
            <a:ahLst/>
            <a:cxnLst>
              <a:cxn ang="0">
                <a:pos x="208" y="648"/>
              </a:cxn>
              <a:cxn ang="0">
                <a:pos x="64" y="936"/>
              </a:cxn>
              <a:cxn ang="0">
                <a:pos x="304" y="1224"/>
              </a:cxn>
              <a:cxn ang="0">
                <a:pos x="160" y="1704"/>
              </a:cxn>
              <a:cxn ang="0">
                <a:pos x="256" y="2040"/>
              </a:cxn>
              <a:cxn ang="0">
                <a:pos x="208" y="2328"/>
              </a:cxn>
              <a:cxn ang="0">
                <a:pos x="16" y="2616"/>
              </a:cxn>
              <a:cxn ang="0">
                <a:pos x="304" y="3000"/>
              </a:cxn>
              <a:cxn ang="0">
                <a:pos x="640" y="3288"/>
              </a:cxn>
              <a:cxn ang="0">
                <a:pos x="1264" y="3288"/>
              </a:cxn>
              <a:cxn ang="0">
                <a:pos x="2032" y="3384"/>
              </a:cxn>
              <a:cxn ang="0">
                <a:pos x="3184" y="3336"/>
              </a:cxn>
              <a:cxn ang="0">
                <a:pos x="4336" y="2760"/>
              </a:cxn>
              <a:cxn ang="0">
                <a:pos x="4384" y="1944"/>
              </a:cxn>
              <a:cxn ang="0">
                <a:pos x="4624" y="1512"/>
              </a:cxn>
              <a:cxn ang="0">
                <a:pos x="4288" y="936"/>
              </a:cxn>
              <a:cxn ang="0">
                <a:pos x="4624" y="360"/>
              </a:cxn>
              <a:cxn ang="0">
                <a:pos x="4240" y="24"/>
              </a:cxn>
              <a:cxn ang="0">
                <a:pos x="3856" y="216"/>
              </a:cxn>
              <a:cxn ang="0">
                <a:pos x="3040" y="72"/>
              </a:cxn>
              <a:cxn ang="0">
                <a:pos x="2368" y="216"/>
              </a:cxn>
              <a:cxn ang="0">
                <a:pos x="1744" y="72"/>
              </a:cxn>
              <a:cxn ang="0">
                <a:pos x="1216" y="312"/>
              </a:cxn>
              <a:cxn ang="0">
                <a:pos x="496" y="264"/>
              </a:cxn>
              <a:cxn ang="0">
                <a:pos x="208" y="648"/>
              </a:cxn>
            </a:cxnLst>
            <a:rect l="0" t="0" r="r" b="b"/>
            <a:pathLst>
              <a:path w="4640" h="3440">
                <a:moveTo>
                  <a:pt x="208" y="648"/>
                </a:moveTo>
                <a:cubicBezTo>
                  <a:pt x="136" y="760"/>
                  <a:pt x="48" y="840"/>
                  <a:pt x="64" y="936"/>
                </a:cubicBezTo>
                <a:cubicBezTo>
                  <a:pt x="80" y="1032"/>
                  <a:pt x="288" y="1096"/>
                  <a:pt x="304" y="1224"/>
                </a:cubicBezTo>
                <a:cubicBezTo>
                  <a:pt x="320" y="1352"/>
                  <a:pt x="168" y="1568"/>
                  <a:pt x="160" y="1704"/>
                </a:cubicBezTo>
                <a:cubicBezTo>
                  <a:pt x="152" y="1840"/>
                  <a:pt x="248" y="1936"/>
                  <a:pt x="256" y="2040"/>
                </a:cubicBezTo>
                <a:cubicBezTo>
                  <a:pt x="264" y="2144"/>
                  <a:pt x="248" y="2232"/>
                  <a:pt x="208" y="2328"/>
                </a:cubicBezTo>
                <a:cubicBezTo>
                  <a:pt x="168" y="2424"/>
                  <a:pt x="0" y="2504"/>
                  <a:pt x="16" y="2616"/>
                </a:cubicBezTo>
                <a:cubicBezTo>
                  <a:pt x="32" y="2728"/>
                  <a:pt x="200" y="2888"/>
                  <a:pt x="304" y="3000"/>
                </a:cubicBezTo>
                <a:cubicBezTo>
                  <a:pt x="408" y="3112"/>
                  <a:pt x="480" y="3240"/>
                  <a:pt x="640" y="3288"/>
                </a:cubicBezTo>
                <a:cubicBezTo>
                  <a:pt x="800" y="3336"/>
                  <a:pt x="1032" y="3272"/>
                  <a:pt x="1264" y="3288"/>
                </a:cubicBezTo>
                <a:cubicBezTo>
                  <a:pt x="1496" y="3304"/>
                  <a:pt x="1712" y="3376"/>
                  <a:pt x="2032" y="3384"/>
                </a:cubicBezTo>
                <a:cubicBezTo>
                  <a:pt x="2352" y="3392"/>
                  <a:pt x="2800" y="3440"/>
                  <a:pt x="3184" y="3336"/>
                </a:cubicBezTo>
                <a:cubicBezTo>
                  <a:pt x="3568" y="3232"/>
                  <a:pt x="4136" y="2992"/>
                  <a:pt x="4336" y="2760"/>
                </a:cubicBezTo>
                <a:cubicBezTo>
                  <a:pt x="4536" y="2528"/>
                  <a:pt x="4336" y="2152"/>
                  <a:pt x="4384" y="1944"/>
                </a:cubicBezTo>
                <a:cubicBezTo>
                  <a:pt x="4432" y="1736"/>
                  <a:pt x="4640" y="1680"/>
                  <a:pt x="4624" y="1512"/>
                </a:cubicBezTo>
                <a:cubicBezTo>
                  <a:pt x="4608" y="1344"/>
                  <a:pt x="4288" y="1128"/>
                  <a:pt x="4288" y="936"/>
                </a:cubicBezTo>
                <a:cubicBezTo>
                  <a:pt x="4288" y="744"/>
                  <a:pt x="4632" y="512"/>
                  <a:pt x="4624" y="360"/>
                </a:cubicBezTo>
                <a:cubicBezTo>
                  <a:pt x="4616" y="208"/>
                  <a:pt x="4368" y="48"/>
                  <a:pt x="4240" y="24"/>
                </a:cubicBezTo>
                <a:cubicBezTo>
                  <a:pt x="4112" y="0"/>
                  <a:pt x="4056" y="208"/>
                  <a:pt x="3856" y="216"/>
                </a:cubicBezTo>
                <a:cubicBezTo>
                  <a:pt x="3656" y="224"/>
                  <a:pt x="3288" y="72"/>
                  <a:pt x="3040" y="72"/>
                </a:cubicBezTo>
                <a:cubicBezTo>
                  <a:pt x="2792" y="72"/>
                  <a:pt x="2584" y="216"/>
                  <a:pt x="2368" y="216"/>
                </a:cubicBezTo>
                <a:cubicBezTo>
                  <a:pt x="2152" y="216"/>
                  <a:pt x="1936" y="56"/>
                  <a:pt x="1744" y="72"/>
                </a:cubicBezTo>
                <a:cubicBezTo>
                  <a:pt x="1552" y="88"/>
                  <a:pt x="1424" y="280"/>
                  <a:pt x="1216" y="312"/>
                </a:cubicBezTo>
                <a:cubicBezTo>
                  <a:pt x="1008" y="344"/>
                  <a:pt x="664" y="208"/>
                  <a:pt x="496" y="264"/>
                </a:cubicBezTo>
                <a:cubicBezTo>
                  <a:pt x="328" y="320"/>
                  <a:pt x="280" y="536"/>
                  <a:pt x="208" y="648"/>
                </a:cubicBezTo>
                <a:close/>
              </a:path>
            </a:pathLst>
          </a:custGeom>
          <a:noFill/>
          <a:ln w="9525" cap="flat" cmpd="sng">
            <a:solidFill>
              <a:schemeClr val="hlink"/>
            </a:solidFill>
            <a:prstDash val="solid"/>
            <a:round/>
            <a:headEnd/>
            <a:tailEnd/>
          </a:ln>
          <a:effectLst/>
        </p:spPr>
        <p:txBody>
          <a:bodyPr>
            <a:spAutoFit/>
          </a:bodyPr>
          <a:lstStyle/>
          <a:p>
            <a:endParaRPr lang="en-US"/>
          </a:p>
        </p:txBody>
      </p:sp>
      <p:pic>
        <p:nvPicPr>
          <p:cNvPr id="3191843" name="Picture 35"/>
          <p:cNvPicPr>
            <a:picLocks noChangeAspect="1" noChangeArrowheads="1"/>
          </p:cNvPicPr>
          <p:nvPr/>
        </p:nvPicPr>
        <p:blipFill>
          <a:blip r:embed="rId7" cstate="print"/>
          <a:srcRect/>
          <a:stretch>
            <a:fillRect/>
          </a:stretch>
        </p:blipFill>
        <p:spPr bwMode="auto">
          <a:xfrm>
            <a:off x="4151313" y="3914775"/>
            <a:ext cx="979487" cy="1233488"/>
          </a:xfrm>
          <a:prstGeom prst="rect">
            <a:avLst/>
          </a:prstGeom>
          <a:noFill/>
          <a:ln w="9525">
            <a:solidFill>
              <a:schemeClr val="hlink"/>
            </a:solidFill>
            <a:miter lim="800000"/>
            <a:headEnd/>
            <a:tailEnd/>
          </a:ln>
          <a:effectLst/>
        </p:spPr>
      </p:pic>
      <p:pic>
        <p:nvPicPr>
          <p:cNvPr id="3191844" name="Picture 36"/>
          <p:cNvPicPr>
            <a:picLocks noChangeAspect="1" noChangeArrowheads="1"/>
          </p:cNvPicPr>
          <p:nvPr/>
        </p:nvPicPr>
        <p:blipFill>
          <a:blip r:embed="rId8" cstate="print"/>
          <a:srcRect/>
          <a:stretch>
            <a:fillRect/>
          </a:stretch>
        </p:blipFill>
        <p:spPr bwMode="auto">
          <a:xfrm>
            <a:off x="7089775" y="3929063"/>
            <a:ext cx="842963" cy="996950"/>
          </a:xfrm>
          <a:prstGeom prst="rect">
            <a:avLst/>
          </a:prstGeom>
          <a:noFill/>
          <a:ln w="12700" cap="sq">
            <a:solidFill>
              <a:schemeClr val="hlink"/>
            </a:solidFill>
            <a:miter lim="800000"/>
            <a:headEnd type="none" w="sm" len="sm"/>
            <a:tailEnd type="none" w="sm" len="sm"/>
          </a:ln>
          <a:effectLst/>
        </p:spPr>
      </p:pic>
      <p:sp>
        <p:nvSpPr>
          <p:cNvPr id="3191845" name="Line 37"/>
          <p:cNvSpPr>
            <a:spLocks noChangeShapeType="1"/>
          </p:cNvSpPr>
          <p:nvPr/>
        </p:nvSpPr>
        <p:spPr bwMode="auto">
          <a:xfrm flipH="1" flipV="1">
            <a:off x="6529388" y="3763963"/>
            <a:ext cx="590550" cy="404812"/>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46" name="Line 38"/>
          <p:cNvSpPr>
            <a:spLocks noChangeShapeType="1"/>
          </p:cNvSpPr>
          <p:nvPr/>
        </p:nvSpPr>
        <p:spPr bwMode="auto">
          <a:xfrm>
            <a:off x="7416800" y="3660775"/>
            <a:ext cx="1588" cy="347663"/>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grpSp>
        <p:nvGrpSpPr>
          <p:cNvPr id="10" name="Group 39"/>
          <p:cNvGrpSpPr>
            <a:grpSpLocks/>
          </p:cNvGrpSpPr>
          <p:nvPr/>
        </p:nvGrpSpPr>
        <p:grpSpPr bwMode="auto">
          <a:xfrm>
            <a:off x="7200900" y="5003800"/>
            <a:ext cx="885825" cy="768350"/>
            <a:chOff x="4128" y="3216"/>
            <a:chExt cx="720" cy="635"/>
          </a:xfrm>
        </p:grpSpPr>
        <p:pic>
          <p:nvPicPr>
            <p:cNvPr id="3191848" name="Picture 40"/>
            <p:cNvPicPr>
              <a:picLocks noChangeAspect="1" noChangeArrowheads="1"/>
            </p:cNvPicPr>
            <p:nvPr/>
          </p:nvPicPr>
          <p:blipFill>
            <a:blip r:embed="rId9" cstate="print"/>
            <a:srcRect/>
            <a:stretch>
              <a:fillRect/>
            </a:stretch>
          </p:blipFill>
          <p:spPr bwMode="auto">
            <a:xfrm>
              <a:off x="4128" y="3216"/>
              <a:ext cx="720" cy="635"/>
            </a:xfrm>
            <a:prstGeom prst="rect">
              <a:avLst/>
            </a:prstGeom>
            <a:noFill/>
            <a:ln w="9525">
              <a:noFill/>
              <a:miter lim="800000"/>
              <a:headEnd/>
              <a:tailEnd/>
            </a:ln>
            <a:effectLst/>
          </p:spPr>
        </p:pic>
        <p:sp>
          <p:nvSpPr>
            <p:cNvPr id="3191849" name="Text Box 41"/>
            <p:cNvSpPr txBox="1">
              <a:spLocks noChangeArrowheads="1"/>
            </p:cNvSpPr>
            <p:nvPr/>
          </p:nvSpPr>
          <p:spPr bwMode="auto">
            <a:xfrm>
              <a:off x="4164" y="3400"/>
              <a:ext cx="643" cy="202"/>
            </a:xfrm>
            <a:prstGeom prst="rect">
              <a:avLst/>
            </a:prstGeom>
            <a:noFill/>
            <a:ln w="9525">
              <a:noFill/>
              <a:miter lim="800000"/>
              <a:headEnd/>
              <a:tailEnd/>
            </a:ln>
            <a:effectLst/>
          </p:spPr>
          <p:txBody>
            <a:bodyPr wrap="none">
              <a:spAutoFit/>
            </a:bodyPr>
            <a:lstStyle/>
            <a:p>
              <a:r>
                <a:rPr lang="en-GB" sz="1000" b="1">
                  <a:solidFill>
                    <a:srgbClr val="990033"/>
                  </a:solidFill>
                </a:rPr>
                <a:t>homology</a:t>
              </a:r>
            </a:p>
          </p:txBody>
        </p:sp>
      </p:grpSp>
      <p:pic>
        <p:nvPicPr>
          <p:cNvPr id="3191850" name="Picture 42"/>
          <p:cNvPicPr>
            <a:picLocks noChangeAspect="1" noChangeArrowheads="1"/>
          </p:cNvPicPr>
          <p:nvPr/>
        </p:nvPicPr>
        <p:blipFill>
          <a:blip r:embed="rId10" cstate="print"/>
          <a:srcRect/>
          <a:stretch>
            <a:fillRect/>
          </a:stretch>
        </p:blipFill>
        <p:spPr bwMode="auto">
          <a:xfrm>
            <a:off x="5129213" y="1824038"/>
            <a:ext cx="1497012" cy="1073150"/>
          </a:xfrm>
          <a:prstGeom prst="rect">
            <a:avLst/>
          </a:prstGeom>
          <a:noFill/>
          <a:ln w="9525">
            <a:noFill/>
            <a:miter lim="800000"/>
            <a:headEnd/>
            <a:tailEnd/>
          </a:ln>
          <a:effectLst/>
        </p:spPr>
      </p:pic>
      <p:pic>
        <p:nvPicPr>
          <p:cNvPr id="3191851" name="Picture 43"/>
          <p:cNvPicPr>
            <a:picLocks noChangeAspect="1" noChangeArrowheads="1"/>
          </p:cNvPicPr>
          <p:nvPr/>
        </p:nvPicPr>
        <p:blipFill>
          <a:blip r:embed="rId11" cstate="print"/>
          <a:srcRect/>
          <a:stretch>
            <a:fillRect/>
          </a:stretch>
        </p:blipFill>
        <p:spPr bwMode="auto">
          <a:xfrm>
            <a:off x="4029075" y="2782888"/>
            <a:ext cx="1196975" cy="850900"/>
          </a:xfrm>
          <a:prstGeom prst="rect">
            <a:avLst/>
          </a:prstGeom>
          <a:noFill/>
          <a:ln w="9525">
            <a:noFill/>
            <a:miter lim="800000"/>
            <a:headEnd/>
            <a:tailEnd/>
          </a:ln>
          <a:effectLst/>
        </p:spPr>
      </p:pic>
      <p:sp>
        <p:nvSpPr>
          <p:cNvPr id="3191852" name="Line 44"/>
          <p:cNvSpPr>
            <a:spLocks noChangeShapeType="1"/>
          </p:cNvSpPr>
          <p:nvPr/>
        </p:nvSpPr>
        <p:spPr bwMode="auto">
          <a:xfrm flipV="1">
            <a:off x="4651375" y="2393950"/>
            <a:ext cx="712788" cy="4651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3" name="Line 45"/>
          <p:cNvSpPr>
            <a:spLocks noChangeShapeType="1"/>
          </p:cNvSpPr>
          <p:nvPr/>
        </p:nvSpPr>
        <p:spPr bwMode="auto">
          <a:xfrm>
            <a:off x="5159375" y="3413125"/>
            <a:ext cx="293688" cy="587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4" name="Line 46"/>
          <p:cNvSpPr>
            <a:spLocks noChangeShapeType="1"/>
          </p:cNvSpPr>
          <p:nvPr/>
        </p:nvSpPr>
        <p:spPr bwMode="auto">
          <a:xfrm>
            <a:off x="4694238" y="3549650"/>
            <a:ext cx="1587" cy="4651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5" name="Line 47"/>
          <p:cNvSpPr>
            <a:spLocks noChangeShapeType="1"/>
          </p:cNvSpPr>
          <p:nvPr/>
        </p:nvSpPr>
        <p:spPr bwMode="auto">
          <a:xfrm>
            <a:off x="5046663" y="4624388"/>
            <a:ext cx="355600" cy="1587"/>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6" name="Line 48"/>
          <p:cNvSpPr>
            <a:spLocks noChangeShapeType="1"/>
          </p:cNvSpPr>
          <p:nvPr/>
        </p:nvSpPr>
        <p:spPr bwMode="auto">
          <a:xfrm flipV="1">
            <a:off x="5041900" y="3978275"/>
            <a:ext cx="415925" cy="290513"/>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pic>
        <p:nvPicPr>
          <p:cNvPr id="3191857" name="Picture 49"/>
          <p:cNvPicPr>
            <a:picLocks noChangeAspect="1" noChangeArrowheads="1"/>
          </p:cNvPicPr>
          <p:nvPr/>
        </p:nvPicPr>
        <p:blipFill>
          <a:blip r:embed="rId12" cstate="print"/>
          <a:srcRect/>
          <a:stretch>
            <a:fillRect/>
          </a:stretch>
        </p:blipFill>
        <p:spPr bwMode="auto">
          <a:xfrm>
            <a:off x="5360988" y="2967038"/>
            <a:ext cx="1241425" cy="1239837"/>
          </a:xfrm>
          <a:prstGeom prst="rect">
            <a:avLst/>
          </a:prstGeom>
          <a:noFill/>
          <a:ln w="9525">
            <a:noFill/>
            <a:miter lim="800000"/>
            <a:headEnd/>
            <a:tailEnd/>
          </a:ln>
          <a:effectLst/>
        </p:spPr>
      </p:pic>
      <p:sp>
        <p:nvSpPr>
          <p:cNvPr id="3191858" name="Text Box 50"/>
          <p:cNvSpPr txBox="1">
            <a:spLocks noChangeArrowheads="1"/>
          </p:cNvSpPr>
          <p:nvPr/>
        </p:nvSpPr>
        <p:spPr bwMode="auto">
          <a:xfrm>
            <a:off x="181466" y="1932495"/>
            <a:ext cx="3159125" cy="4093428"/>
          </a:xfrm>
          <a:prstGeom prst="rect">
            <a:avLst/>
          </a:prstGeom>
          <a:noFill/>
          <a:ln w="9525">
            <a:noFill/>
            <a:miter lim="800000"/>
            <a:headEnd/>
            <a:tailEnd/>
          </a:ln>
          <a:effectLst/>
        </p:spPr>
        <p:txBody>
          <a:bodyPr wrap="square">
            <a:spAutoFit/>
          </a:bodyPr>
          <a:lstStyle/>
          <a:p>
            <a:pPr eaLnBrk="1" hangingPunct="1"/>
            <a:r>
              <a:rPr lang="en-GB" sz="2000" dirty="0">
                <a:latin typeface="Arial Rounded MT Bold" pitchFamily="34" charset="0"/>
              </a:rPr>
              <a:t>Genomic, proteomic, </a:t>
            </a:r>
            <a:r>
              <a:rPr lang="en-GB" sz="2000" dirty="0" err="1">
                <a:latin typeface="Arial Rounded MT Bold" pitchFamily="34" charset="0"/>
              </a:rPr>
              <a:t>transcriptomic</a:t>
            </a:r>
            <a:r>
              <a:rPr lang="en-GB" sz="2000" dirty="0">
                <a:latin typeface="Arial Rounded MT Bold" pitchFamily="34" charset="0"/>
              </a:rPr>
              <a:t>, </a:t>
            </a:r>
            <a:r>
              <a:rPr lang="en-GB" sz="2000" dirty="0" err="1">
                <a:latin typeface="Arial Rounded MT Bold" pitchFamily="34" charset="0"/>
              </a:rPr>
              <a:t>metabalomic</a:t>
            </a:r>
            <a:r>
              <a:rPr lang="en-GB" sz="2000" dirty="0">
                <a:latin typeface="Arial Rounded MT Bold" pitchFamily="34" charset="0"/>
              </a:rPr>
              <a:t>, protein-protein interactions, regulatory bio-networks, alignments, disease, patterns and motifs, protein structure, protein classifications, specialist proteins (enzymes, receptors), …</a:t>
            </a:r>
          </a:p>
        </p:txBody>
      </p:sp>
      <p:sp>
        <p:nvSpPr>
          <p:cNvPr id="3191859" name="Text Box 51"/>
          <p:cNvSpPr txBox="1">
            <a:spLocks noChangeArrowheads="1"/>
          </p:cNvSpPr>
          <p:nvPr/>
        </p:nvSpPr>
        <p:spPr bwMode="auto">
          <a:xfrm>
            <a:off x="0" y="6583363"/>
            <a:ext cx="2732088" cy="274637"/>
          </a:xfrm>
          <a:prstGeom prst="rect">
            <a:avLst/>
          </a:prstGeom>
          <a:noFill/>
          <a:ln w="9525">
            <a:noFill/>
            <a:miter lim="800000"/>
            <a:headEnd/>
            <a:tailEnd/>
          </a:ln>
          <a:effectLst/>
        </p:spPr>
        <p:txBody>
          <a:bodyPr wrap="none">
            <a:spAutoFit/>
          </a:bodyPr>
          <a:lstStyle/>
          <a:p>
            <a:r>
              <a:rPr lang="en-GB" sz="1200" b="1">
                <a:solidFill>
                  <a:schemeClr val="accent2"/>
                </a:solidFill>
              </a:rPr>
              <a:t>Source: Carole Goble (Manchester)</a:t>
            </a:r>
            <a:endParaRPr lang="en-US" sz="1200" b="1">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354" name="Rectangle 2"/>
          <p:cNvSpPr>
            <a:spLocks noGrp="1" noChangeArrowheads="1"/>
          </p:cNvSpPr>
          <p:nvPr>
            <p:ph type="title"/>
          </p:nvPr>
        </p:nvSpPr>
        <p:spPr/>
        <p:txBody>
          <a:bodyPr>
            <a:normAutofit fontScale="90000"/>
          </a:bodyPr>
          <a:lstStyle/>
          <a:p>
            <a:r>
              <a:rPr lang="en-US" sz="3600"/>
              <a:t>Technical Challenges: </a:t>
            </a:r>
            <a:br>
              <a:rPr lang="en-US" sz="3600"/>
            </a:br>
            <a:r>
              <a:rPr lang="en-US" sz="3600"/>
              <a:t>The Data Tsunami</a:t>
            </a:r>
          </a:p>
        </p:txBody>
      </p:sp>
      <p:sp>
        <p:nvSpPr>
          <p:cNvPr id="3300355" name="Rectangle 3"/>
          <p:cNvSpPr>
            <a:spLocks noGrp="1" noChangeArrowheads="1"/>
          </p:cNvSpPr>
          <p:nvPr>
            <p:ph type="body" idx="1"/>
          </p:nvPr>
        </p:nvSpPr>
        <p:spPr/>
        <p:txBody>
          <a:bodyPr>
            <a:normAutofit lnSpcReduction="10000"/>
          </a:bodyPr>
          <a:lstStyle/>
          <a:p>
            <a:pPr>
              <a:lnSpc>
                <a:spcPct val="80000"/>
              </a:lnSpc>
            </a:pPr>
            <a:r>
              <a:rPr lang="en-US" sz="2800" dirty="0"/>
              <a:t>Many sources</a:t>
            </a:r>
          </a:p>
          <a:p>
            <a:pPr lvl="1">
              <a:lnSpc>
                <a:spcPct val="80000"/>
              </a:lnSpc>
            </a:pPr>
            <a:r>
              <a:rPr lang="en-US" sz="2400" dirty="0"/>
              <a:t>agricultural</a:t>
            </a:r>
          </a:p>
          <a:p>
            <a:pPr lvl="1">
              <a:lnSpc>
                <a:spcPct val="80000"/>
              </a:lnSpc>
            </a:pPr>
            <a:r>
              <a:rPr lang="en-US" sz="2400" dirty="0"/>
              <a:t>biomedical</a:t>
            </a:r>
          </a:p>
          <a:p>
            <a:pPr lvl="1">
              <a:lnSpc>
                <a:spcPct val="80000"/>
              </a:lnSpc>
            </a:pPr>
            <a:r>
              <a:rPr lang="en-US" sz="2400" dirty="0"/>
              <a:t>environmental</a:t>
            </a:r>
          </a:p>
          <a:p>
            <a:pPr lvl="1">
              <a:lnSpc>
                <a:spcPct val="80000"/>
              </a:lnSpc>
            </a:pPr>
            <a:r>
              <a:rPr lang="en-US" sz="2400" dirty="0"/>
              <a:t>engineering</a:t>
            </a:r>
          </a:p>
          <a:p>
            <a:pPr lvl="1">
              <a:lnSpc>
                <a:spcPct val="80000"/>
              </a:lnSpc>
            </a:pPr>
            <a:r>
              <a:rPr lang="en-US" sz="2400" dirty="0"/>
              <a:t>manufacturing</a:t>
            </a:r>
          </a:p>
          <a:p>
            <a:pPr lvl="1">
              <a:lnSpc>
                <a:spcPct val="80000"/>
              </a:lnSpc>
            </a:pPr>
            <a:r>
              <a:rPr lang="en-US" sz="2400" dirty="0"/>
              <a:t>financial</a:t>
            </a:r>
          </a:p>
          <a:p>
            <a:pPr lvl="1">
              <a:lnSpc>
                <a:spcPct val="80000"/>
              </a:lnSpc>
            </a:pPr>
            <a:r>
              <a:rPr lang="en-US" sz="2400" dirty="0"/>
              <a:t>social and policy</a:t>
            </a:r>
          </a:p>
          <a:p>
            <a:pPr lvl="1">
              <a:lnSpc>
                <a:spcPct val="80000"/>
              </a:lnSpc>
            </a:pPr>
            <a:r>
              <a:rPr lang="en-US" sz="2400" dirty="0"/>
              <a:t>historical</a:t>
            </a:r>
          </a:p>
          <a:p>
            <a:pPr>
              <a:lnSpc>
                <a:spcPct val="80000"/>
              </a:lnSpc>
            </a:pPr>
            <a:r>
              <a:rPr lang="en-US" sz="2800" dirty="0"/>
              <a:t>Many causes and enablers</a:t>
            </a:r>
          </a:p>
          <a:p>
            <a:pPr lvl="1">
              <a:lnSpc>
                <a:spcPct val="80000"/>
              </a:lnSpc>
            </a:pPr>
            <a:r>
              <a:rPr lang="en-US" sz="2400" dirty="0"/>
              <a:t>increased detector resolution</a:t>
            </a:r>
          </a:p>
          <a:p>
            <a:pPr lvl="1">
              <a:lnSpc>
                <a:spcPct val="80000"/>
              </a:lnSpc>
            </a:pPr>
            <a:r>
              <a:rPr lang="en-US" sz="2400" dirty="0"/>
              <a:t>increased storage </a:t>
            </a:r>
            <a:r>
              <a:rPr lang="en-US" sz="2400" dirty="0" smtClean="0"/>
              <a:t>capability</a:t>
            </a:r>
          </a:p>
          <a:p>
            <a:pPr lvl="1">
              <a:lnSpc>
                <a:spcPct val="80000"/>
              </a:lnSpc>
            </a:pPr>
            <a:r>
              <a:rPr lang="en-US" sz="2400" dirty="0" smtClean="0"/>
              <a:t>Increased number of sensors</a:t>
            </a:r>
            <a:endParaRPr lang="en-US" sz="2400" dirty="0"/>
          </a:p>
          <a:p>
            <a:pPr>
              <a:lnSpc>
                <a:spcPct val="80000"/>
              </a:lnSpc>
            </a:pPr>
            <a:r>
              <a:rPr lang="en-US" sz="2800" dirty="0"/>
              <a:t>The challenge: </a:t>
            </a:r>
            <a:r>
              <a:rPr lang="en-US" sz="2800" i="1" dirty="0"/>
              <a:t>extracting insight!</a:t>
            </a:r>
          </a:p>
          <a:p>
            <a:pPr lvl="1">
              <a:lnSpc>
                <a:spcPct val="80000"/>
              </a:lnSpc>
              <a:buFontTx/>
              <a:buNone/>
            </a:pPr>
            <a:endParaRPr lang="en-US" sz="2400" i="1" dirty="0"/>
          </a:p>
        </p:txBody>
      </p:sp>
      <p:pic>
        <p:nvPicPr>
          <p:cNvPr id="3300356" name="Picture 4" descr="34"/>
          <p:cNvPicPr>
            <a:picLocks noChangeAspect="1" noChangeArrowheads="1"/>
          </p:cNvPicPr>
          <p:nvPr/>
        </p:nvPicPr>
        <p:blipFill>
          <a:blip r:embed="rId3" cstate="print"/>
          <a:srcRect/>
          <a:stretch>
            <a:fillRect/>
          </a:stretch>
        </p:blipFill>
        <p:spPr bwMode="auto">
          <a:xfrm>
            <a:off x="3981450" y="1274763"/>
            <a:ext cx="4533900" cy="3028950"/>
          </a:xfrm>
          <a:prstGeom prst="rect">
            <a:avLst/>
          </a:prstGeom>
          <a:noFill/>
          <a:effectLst>
            <a:outerShdw dist="35921" dir="2700000" algn="ctr" rotWithShape="0">
              <a:srgbClr val="808080"/>
            </a:outerShdw>
          </a:effectLst>
        </p:spPr>
      </p:pic>
      <p:sp>
        <p:nvSpPr>
          <p:cNvPr id="3300357" name="Line 5"/>
          <p:cNvSpPr>
            <a:spLocks noChangeShapeType="1"/>
          </p:cNvSpPr>
          <p:nvPr/>
        </p:nvSpPr>
        <p:spPr bwMode="auto">
          <a:xfrm flipV="1">
            <a:off x="7286625" y="3495675"/>
            <a:ext cx="619125" cy="1466850"/>
          </a:xfrm>
          <a:prstGeom prst="line">
            <a:avLst/>
          </a:prstGeom>
          <a:noFill/>
          <a:ln w="47625">
            <a:solidFill>
              <a:srgbClr val="FF0000"/>
            </a:solidFill>
            <a:round/>
            <a:headEnd/>
            <a:tailEnd type="triangle" w="lg" len="lg"/>
          </a:ln>
          <a:effectLst/>
        </p:spPr>
        <p:txBody>
          <a:bodyPr/>
          <a:lstStyle/>
          <a:p>
            <a:endParaRPr lang="en-US"/>
          </a:p>
        </p:txBody>
      </p:sp>
      <p:pic>
        <p:nvPicPr>
          <p:cNvPr id="3300358" name="Picture 6" descr="MCj02802840000[1]"/>
          <p:cNvPicPr>
            <a:picLocks noChangeAspect="1" noChangeArrowheads="1"/>
          </p:cNvPicPr>
          <p:nvPr/>
        </p:nvPicPr>
        <p:blipFill>
          <a:blip r:embed="rId4" cstate="print"/>
          <a:srcRect/>
          <a:stretch>
            <a:fillRect/>
          </a:stretch>
        </p:blipFill>
        <p:spPr bwMode="auto">
          <a:xfrm>
            <a:off x="5981700" y="4670425"/>
            <a:ext cx="1370013" cy="1189038"/>
          </a:xfrm>
          <a:prstGeom prst="rect">
            <a:avLst/>
          </a:prstGeom>
          <a:noFill/>
        </p:spPr>
      </p:pic>
      <p:sp>
        <p:nvSpPr>
          <p:cNvPr id="3300359" name="Text Box 7"/>
          <p:cNvSpPr txBox="1">
            <a:spLocks noChangeArrowheads="1"/>
          </p:cNvSpPr>
          <p:nvPr/>
        </p:nvSpPr>
        <p:spPr bwMode="auto">
          <a:xfrm>
            <a:off x="7346950" y="5218113"/>
            <a:ext cx="1619250" cy="366712"/>
          </a:xfrm>
          <a:prstGeom prst="rect">
            <a:avLst/>
          </a:prstGeom>
          <a:noFill/>
          <a:ln w="47625">
            <a:noFill/>
            <a:miter lim="800000"/>
            <a:headEnd/>
            <a:tailEnd type="none" w="lg" len="lg"/>
          </a:ln>
          <a:effectLst/>
        </p:spPr>
        <p:txBody>
          <a:bodyPr wrap="none">
            <a:spAutoFit/>
          </a:bodyPr>
          <a:lstStyle/>
          <a:p>
            <a:r>
              <a:rPr lang="en-US" sz="1800" b="1" i="1">
                <a:solidFill>
                  <a:schemeClr val="accent2"/>
                </a:solidFill>
              </a:rPr>
              <a:t>We Are Here!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Visualization Help?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6836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1825331" y="1630837"/>
            <a:ext cx="7488351" cy="5227163"/>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William </a:t>
            </a:r>
            <a:r>
              <a:rPr lang="en-US" dirty="0" err="1" smtClean="0"/>
              <a:t>Playfair</a:t>
            </a:r>
            <a:r>
              <a:rPr lang="en-US" dirty="0" smtClean="0"/>
              <a:t>: the first data chart</a:t>
            </a:r>
            <a:endParaRPr lang="en-US" dirty="0"/>
          </a:p>
        </p:txBody>
      </p:sp>
      <p:sp>
        <p:nvSpPr>
          <p:cNvPr id="3" name="Content Placeholder 2"/>
          <p:cNvSpPr>
            <a:spLocks noGrp="1"/>
          </p:cNvSpPr>
          <p:nvPr>
            <p:ph idx="1"/>
          </p:nvPr>
        </p:nvSpPr>
        <p:spPr>
          <a:xfrm>
            <a:off x="0" y="1949777"/>
            <a:ext cx="5359138" cy="2179163"/>
          </a:xfrm>
        </p:spPr>
        <p:txBody>
          <a:bodyPr>
            <a:normAutofit fontScale="55000" lnSpcReduction="20000"/>
          </a:bodyPr>
          <a:lstStyle/>
          <a:p>
            <a:r>
              <a:rPr lang="en-US" dirty="0" smtClean="0">
                <a:hlinkClick r:id="rId4"/>
              </a:rPr>
              <a:t>William </a:t>
            </a:r>
            <a:r>
              <a:rPr lang="en-US" dirty="0" err="1" smtClean="0">
                <a:hlinkClick r:id="rId4"/>
              </a:rPr>
              <a:t>Playfair</a:t>
            </a:r>
            <a:r>
              <a:rPr lang="en-US" dirty="0" smtClean="0">
                <a:hlinkClick r:id="rId4"/>
              </a:rPr>
              <a:t> </a:t>
            </a:r>
            <a:r>
              <a:rPr lang="en-US" dirty="0" smtClean="0"/>
              <a:t>(1759-1823) is generally viewed as the inventor of most of the common graphical forms used to display data: line plots, bar chart and pie chart. His </a:t>
            </a:r>
            <a:r>
              <a:rPr lang="en-US" i="1" dirty="0" smtClean="0"/>
              <a:t>The Commercial and Political Atlas</a:t>
            </a:r>
            <a:r>
              <a:rPr lang="en-US" dirty="0" smtClean="0"/>
              <a:t>, published in 1786, contained a number of interesting time-series charts such as these.</a:t>
            </a:r>
          </a:p>
          <a:p>
            <a:r>
              <a:rPr lang="en-US" dirty="0" smtClean="0"/>
              <a:t>In this chart the area between two time-series curves was emphasized to show the difference between them, representing the balance of trade.</a:t>
            </a:r>
            <a:endParaRPr lang="en-US" dirty="0"/>
          </a:p>
        </p:txBody>
      </p:sp>
      <p:sp>
        <p:nvSpPr>
          <p:cNvPr id="5" name="TextBox 4"/>
          <p:cNvSpPr txBox="1"/>
          <p:nvPr/>
        </p:nvSpPr>
        <p:spPr>
          <a:xfrm>
            <a:off x="367645" y="4091234"/>
            <a:ext cx="1725106" cy="2308324"/>
          </a:xfrm>
          <a:prstGeom prst="rect">
            <a:avLst/>
          </a:prstGeom>
          <a:noFill/>
        </p:spPr>
        <p:txBody>
          <a:bodyPr wrap="square" rtlCol="0">
            <a:spAutoFit/>
          </a:bodyPr>
          <a:lstStyle/>
          <a:p>
            <a:r>
              <a:rPr lang="en-US" sz="1200" dirty="0" err="1" smtClean="0"/>
              <a:t>Playfair</a:t>
            </a:r>
            <a:r>
              <a:rPr lang="en-US" sz="1200" dirty="0" smtClean="0"/>
              <a:t> said, "On inspecting any one of these Charts attentively, a sufficiently distinct impression will be made, to remain unimpaired for a considerable time, and the idea which does remain will be simple and complete, at once including the duration and the amount."</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mtClean="0"/>
              <a:t>What are the ways in which Information Visualization Helps</a:t>
            </a:r>
          </a:p>
        </p:txBody>
      </p:sp>
      <p:sp>
        <p:nvSpPr>
          <p:cNvPr id="25603" name="Content Placeholder 2"/>
          <p:cNvSpPr>
            <a:spLocks noGrp="1"/>
          </p:cNvSpPr>
          <p:nvPr>
            <p:ph idx="1"/>
          </p:nvPr>
        </p:nvSpPr>
        <p:spPr/>
        <p:txBody>
          <a:bodyPr/>
          <a:lstStyle/>
          <a:p>
            <a:endParaRPr lang="en-US" dirty="0" smtClean="0"/>
          </a:p>
          <a:p>
            <a:r>
              <a:rPr lang="en-US" dirty="0" smtClean="0"/>
              <a:t>communication </a:t>
            </a:r>
          </a:p>
          <a:p>
            <a:pPr>
              <a:buNone/>
            </a:pPr>
            <a:endParaRPr lang="en-US" dirty="0" smtClean="0"/>
          </a:p>
          <a:p>
            <a:r>
              <a:rPr lang="en-US" dirty="0" smtClean="0"/>
              <a:t>comprehension (amplifies cognition) </a:t>
            </a:r>
          </a:p>
          <a:p>
            <a:r>
              <a:rPr lang="en-US" dirty="0" smtClean="0"/>
              <a:t>exploration and discovery </a:t>
            </a:r>
          </a:p>
          <a:p>
            <a:r>
              <a:rPr lang="en-US" dirty="0" smtClean="0"/>
              <a:t>decision making (particularly use of filtering/dynamic queries) </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4838" y="920750"/>
            <a:ext cx="7772400" cy="830263"/>
          </a:xfrm>
        </p:spPr>
        <p:txBody>
          <a:bodyPr>
            <a:normAutofit fontScale="90000"/>
          </a:bodyPr>
          <a:lstStyle/>
          <a:p>
            <a:pPr algn="ctr" eaLnBrk="1" hangingPunct="1"/>
            <a:r>
              <a:rPr lang="en-US" smtClean="0"/>
              <a:t>Visualization: Useful to group into two Primary Goals</a:t>
            </a:r>
            <a:br>
              <a:rPr lang="en-US" smtClean="0"/>
            </a:br>
            <a:endParaRPr lang="en-US" smtClean="0"/>
          </a:p>
        </p:txBody>
      </p:sp>
      <p:sp>
        <p:nvSpPr>
          <p:cNvPr id="26627" name="Oval 5"/>
          <p:cNvSpPr>
            <a:spLocks noChangeArrowheads="1"/>
          </p:cNvSpPr>
          <p:nvPr/>
        </p:nvSpPr>
        <p:spPr bwMode="auto">
          <a:xfrm>
            <a:off x="4869943" y="2543191"/>
            <a:ext cx="3808412" cy="2481262"/>
          </a:xfrm>
          <a:prstGeom prst="ellipse">
            <a:avLst/>
          </a:prstGeom>
          <a:solidFill>
            <a:srgbClr val="FFC000"/>
          </a:solidFill>
          <a:ln w="9525">
            <a:solidFill>
              <a:schemeClr val="tx1"/>
            </a:solidFill>
            <a:round/>
            <a:headEnd/>
            <a:tailEnd/>
          </a:ln>
        </p:spPr>
        <p:txBody>
          <a:bodyPr wrap="none" anchor="ctr"/>
          <a:lstStyle/>
          <a:p>
            <a:pPr algn="ctr"/>
            <a:r>
              <a:rPr lang="en-US">
                <a:solidFill>
                  <a:schemeClr val="bg1"/>
                </a:solidFill>
                <a:latin typeface="Arial" charset="0"/>
              </a:rPr>
              <a:t>Analyze, Explore, </a:t>
            </a:r>
          </a:p>
          <a:p>
            <a:pPr algn="ctr"/>
            <a:r>
              <a:rPr lang="en-US">
                <a:solidFill>
                  <a:schemeClr val="bg1"/>
                </a:solidFill>
                <a:latin typeface="Arial" charset="0"/>
              </a:rPr>
              <a:t>Discover, Decide</a:t>
            </a:r>
          </a:p>
        </p:txBody>
      </p:sp>
      <p:sp>
        <p:nvSpPr>
          <p:cNvPr id="26628" name="Oval 6"/>
          <p:cNvSpPr>
            <a:spLocks noChangeArrowheads="1"/>
          </p:cNvSpPr>
          <p:nvPr/>
        </p:nvSpPr>
        <p:spPr bwMode="auto">
          <a:xfrm>
            <a:off x="294604" y="2475912"/>
            <a:ext cx="4092575" cy="2463800"/>
          </a:xfrm>
          <a:prstGeom prst="ellipse">
            <a:avLst/>
          </a:prstGeom>
          <a:solidFill>
            <a:srgbClr val="33CC33"/>
          </a:solidFill>
          <a:ln w="9525">
            <a:solidFill>
              <a:schemeClr val="tx1"/>
            </a:solidFill>
            <a:round/>
            <a:headEnd/>
            <a:tailEnd/>
          </a:ln>
        </p:spPr>
        <p:txBody>
          <a:bodyPr wrap="none" anchor="ctr"/>
          <a:lstStyle/>
          <a:p>
            <a:pPr algn="ctr"/>
            <a:r>
              <a:rPr lang="en-US">
                <a:solidFill>
                  <a:schemeClr val="bg1"/>
                </a:solidFill>
                <a:latin typeface="Arial" charset="0"/>
              </a:rPr>
              <a:t>Explain, Illustrate, </a:t>
            </a:r>
          </a:p>
          <a:p>
            <a:pPr algn="ctr"/>
            <a:r>
              <a:rPr lang="en-US">
                <a:solidFill>
                  <a:schemeClr val="bg1"/>
                </a:solidFill>
                <a:latin typeface="Arial" charset="0"/>
              </a:rPr>
              <a:t>Communicate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Another way to think about it</a:t>
            </a:r>
          </a:p>
        </p:txBody>
      </p:sp>
      <p:sp>
        <p:nvSpPr>
          <p:cNvPr id="27651" name="Rectangle 3"/>
          <p:cNvSpPr>
            <a:spLocks noGrp="1" noChangeArrowheads="1"/>
          </p:cNvSpPr>
          <p:nvPr>
            <p:ph idx="1"/>
          </p:nvPr>
        </p:nvSpPr>
        <p:spPr/>
        <p:txBody>
          <a:bodyPr>
            <a:normAutofit fontScale="92500"/>
          </a:bodyPr>
          <a:lstStyle/>
          <a:p>
            <a:pPr eaLnBrk="1" hangingPunct="1">
              <a:lnSpc>
                <a:spcPct val="90000"/>
              </a:lnSpc>
            </a:pPr>
            <a:r>
              <a:rPr lang="en-US" dirty="0" smtClean="0"/>
              <a:t>Answer this question: Do you know the answer?</a:t>
            </a:r>
          </a:p>
          <a:p>
            <a:pPr lvl="1" eaLnBrk="1" hangingPunct="1">
              <a:lnSpc>
                <a:spcPct val="90000"/>
              </a:lnSpc>
            </a:pPr>
            <a:r>
              <a:rPr lang="en-US" dirty="0" smtClean="0"/>
              <a:t>If yes,</a:t>
            </a:r>
          </a:p>
          <a:p>
            <a:pPr lvl="3">
              <a:lnSpc>
                <a:spcPct val="90000"/>
              </a:lnSpc>
            </a:pPr>
            <a:r>
              <a:rPr lang="en-US" dirty="0" smtClean="0">
                <a:solidFill>
                  <a:schemeClr val="tx1"/>
                </a:solidFill>
              </a:rPr>
              <a:t>Presentation, communication, education</a:t>
            </a:r>
          </a:p>
          <a:p>
            <a:pPr lvl="1" eaLnBrk="1" hangingPunct="1">
              <a:lnSpc>
                <a:spcPct val="90000"/>
              </a:lnSpc>
            </a:pPr>
            <a:r>
              <a:rPr lang="en-US" dirty="0" smtClean="0"/>
              <a:t>If no,</a:t>
            </a:r>
          </a:p>
          <a:p>
            <a:pPr lvl="3">
              <a:lnSpc>
                <a:spcPct val="90000"/>
              </a:lnSpc>
            </a:pPr>
            <a:r>
              <a:rPr lang="en-US" dirty="0" smtClean="0">
                <a:solidFill>
                  <a:schemeClr val="tx1"/>
                </a:solidFill>
              </a:rPr>
              <a:t>Exploration, analysis</a:t>
            </a:r>
          </a:p>
          <a:p>
            <a:pPr lvl="3">
              <a:lnSpc>
                <a:spcPct val="90000"/>
              </a:lnSpc>
            </a:pPr>
            <a:r>
              <a:rPr lang="en-US" dirty="0" smtClean="0">
                <a:solidFill>
                  <a:schemeClr val="tx1"/>
                </a:solidFill>
              </a:rPr>
              <a:t>Problem solving, planning,</a:t>
            </a:r>
          </a:p>
          <a:p>
            <a:pPr lvl="3">
              <a:lnSpc>
                <a:spcPct val="90000"/>
              </a:lnSpc>
            </a:pPr>
            <a:r>
              <a:rPr lang="en-US" dirty="0" smtClean="0">
                <a:solidFill>
                  <a:schemeClr val="tx1"/>
                </a:solidFill>
              </a:rPr>
              <a:t>Aid to thinking, reasoning</a:t>
            </a:r>
          </a:p>
          <a:p>
            <a:pPr eaLnBrk="1" hangingPunct="1">
              <a:lnSpc>
                <a:spcPct val="90000"/>
              </a:lnSpc>
            </a:pPr>
            <a:r>
              <a:rPr lang="en-US" dirty="0" smtClean="0"/>
              <a:t>Sometimes people distinguish by whether you are the creator or the viewer of the information; however, I think this is blurred, as many times a person does both. </a:t>
            </a:r>
          </a:p>
        </p:txBody>
      </p:sp>
      <p:sp>
        <p:nvSpPr>
          <p:cNvPr id="27652" name="Text Box 4"/>
          <p:cNvSpPr txBox="1">
            <a:spLocks noChangeArrowheads="1"/>
          </p:cNvSpPr>
          <p:nvPr/>
        </p:nvSpPr>
        <p:spPr bwMode="auto">
          <a:xfrm>
            <a:off x="4905375" y="6330950"/>
            <a:ext cx="3417888" cy="304800"/>
          </a:xfrm>
          <a:prstGeom prst="rect">
            <a:avLst/>
          </a:prstGeom>
          <a:noFill/>
          <a:ln w="9525">
            <a:noFill/>
            <a:miter lim="800000"/>
            <a:headEnd/>
            <a:tailEnd/>
          </a:ln>
        </p:spPr>
        <p:txBody>
          <a:bodyPr wrap="none">
            <a:spAutoFit/>
          </a:bodyPr>
          <a:lstStyle/>
          <a:p>
            <a:r>
              <a:rPr lang="en-US" sz="1400"/>
              <a:t>Ideas from this slide from Stone &amp; Zellweger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27075" y="635000"/>
            <a:ext cx="8416925" cy="990600"/>
          </a:xfrm>
        </p:spPr>
        <p:txBody>
          <a:bodyPr/>
          <a:lstStyle/>
          <a:p>
            <a:pPr eaLnBrk="1" hangingPunct="1"/>
            <a:r>
              <a:rPr lang="en-US" dirty="0" smtClean="0"/>
              <a:t>Goals of Information Visualization</a:t>
            </a:r>
          </a:p>
        </p:txBody>
      </p:sp>
      <p:sp>
        <p:nvSpPr>
          <p:cNvPr id="29699" name="Rectangle 3"/>
          <p:cNvSpPr>
            <a:spLocks noGrp="1" noChangeArrowheads="1"/>
          </p:cNvSpPr>
          <p:nvPr>
            <p:ph idx="1"/>
          </p:nvPr>
        </p:nvSpPr>
        <p:spPr>
          <a:xfrm>
            <a:off x="801974" y="1890010"/>
            <a:ext cx="7772400" cy="4114800"/>
          </a:xfrm>
        </p:spPr>
        <p:txBody>
          <a:bodyPr>
            <a:normAutofit fontScale="92500" lnSpcReduction="10000"/>
          </a:bodyPr>
          <a:lstStyle/>
          <a:p>
            <a:pPr eaLnBrk="1" hangingPunct="1">
              <a:buFontTx/>
              <a:buNone/>
            </a:pPr>
            <a:r>
              <a:rPr lang="en-US" dirty="0" smtClean="0"/>
              <a:t>In more detail, visualization should:</a:t>
            </a:r>
          </a:p>
          <a:p>
            <a:pPr lvl="1"/>
            <a:r>
              <a:rPr lang="en-US" dirty="0" smtClean="0"/>
              <a:t>Make large datasets coherent (present large amounts of information compactly) </a:t>
            </a:r>
            <a:r>
              <a:rPr lang="en-US" sz="2100" dirty="0" err="1">
                <a:hlinkClick r:id="rId3" tooltip="http://newsmap.jp/"/>
              </a:rPr>
              <a:t>Newsmap</a:t>
            </a:r>
            <a:endParaRPr lang="en-US" sz="2100" dirty="0"/>
          </a:p>
          <a:p>
            <a:pPr lvl="1"/>
            <a:r>
              <a:rPr lang="en-US" dirty="0" smtClean="0"/>
              <a:t>Present information from various viewpoints </a:t>
            </a:r>
            <a:r>
              <a:rPr lang="en-US" sz="1700" dirty="0">
                <a:hlinkClick r:id="rId4" tooltip="http://www.npr.org/templates/story/story.php?storyId=110997398"/>
              </a:rPr>
              <a:t>Visualizing the U.S. Electric Grid</a:t>
            </a:r>
            <a:r>
              <a:rPr lang="en-US" sz="1700" dirty="0"/>
              <a:t> </a:t>
            </a:r>
            <a:endParaRPr lang="en-US" sz="2600" dirty="0" smtClean="0"/>
          </a:p>
          <a:p>
            <a:pPr lvl="1" eaLnBrk="1" hangingPunct="1"/>
            <a:r>
              <a:rPr lang="en-US" dirty="0" smtClean="0"/>
              <a:t>Present information at several levels of detail (from overviews to fine structure) </a:t>
            </a:r>
            <a:r>
              <a:rPr lang="en-US" sz="1700" dirty="0" err="1" smtClean="0">
                <a:hlinkClick r:id="rId5"/>
              </a:rPr>
              <a:t>GapVis</a:t>
            </a:r>
            <a:r>
              <a:rPr lang="en-US" sz="1700" dirty="0" smtClean="0">
                <a:hlinkClick r:id="rId5"/>
              </a:rPr>
              <a:t> (</a:t>
            </a:r>
            <a:r>
              <a:rPr lang="en-US" sz="1700" dirty="0" err="1" smtClean="0">
                <a:hlinkClick r:id="rId5"/>
              </a:rPr>
              <a:t>GoogleMaps</a:t>
            </a:r>
            <a:r>
              <a:rPr lang="en-US" sz="1700" dirty="0" smtClean="0">
                <a:hlinkClick r:id="rId5"/>
              </a:rPr>
              <a:t>)</a:t>
            </a:r>
            <a:endParaRPr lang="en-US" sz="1700" dirty="0" smtClean="0"/>
          </a:p>
          <a:p>
            <a:pPr lvl="1"/>
            <a:r>
              <a:rPr lang="en-US" dirty="0" smtClean="0"/>
              <a:t>Support visual comparisons </a:t>
            </a:r>
            <a:r>
              <a:rPr lang="en-US" sz="1900" dirty="0">
                <a:hlinkClick r:id="rId6" tooltip="http://www.babynamewizard.com/voyager#prefix=V&amp;ms=false&amp;sw=f&amp;exact=false"/>
              </a:rPr>
              <a:t>Name Voyager (interactive</a:t>
            </a:r>
            <a:r>
              <a:rPr lang="en-US" sz="1900" dirty="0" smtClean="0">
                <a:hlinkClick r:id="rId6" tooltip="http://www.babynamewizard.com/voyager#prefix=V&amp;ms=false&amp;sw=f&amp;exact=false"/>
              </a:rPr>
              <a:t>)</a:t>
            </a:r>
            <a:endParaRPr lang="en-US" dirty="0" smtClean="0"/>
          </a:p>
          <a:p>
            <a:pPr lvl="1"/>
            <a:r>
              <a:rPr lang="en-US" dirty="0" smtClean="0"/>
              <a:t>Tell stories about the data</a:t>
            </a:r>
            <a:r>
              <a:rPr lang="en-US" sz="1800" dirty="0" smtClean="0"/>
              <a:t> </a:t>
            </a:r>
            <a:r>
              <a:rPr lang="en-US" sz="1800" dirty="0">
                <a:hlinkClick r:id="rId7" tooltip="http://awesome.good.is/transparency/web/trans0309walkthisway.html"/>
              </a:rPr>
              <a:t>Walk This Way</a:t>
            </a:r>
            <a:endParaRPr lang="en-US" sz="18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How does Visualization help?</a:t>
            </a:r>
          </a:p>
        </p:txBody>
      </p:sp>
      <p:sp>
        <p:nvSpPr>
          <p:cNvPr id="30723" name="Content Placeholder 2"/>
          <p:cNvSpPr>
            <a:spLocks noGrp="1"/>
          </p:cNvSpPr>
          <p:nvPr>
            <p:ph idx="1"/>
          </p:nvPr>
        </p:nvSpPr>
        <p:spPr/>
        <p:txBody>
          <a:bodyPr>
            <a:normAutofit lnSpcReduction="10000"/>
          </a:bodyPr>
          <a:lstStyle/>
          <a:p>
            <a:r>
              <a:rPr lang="en-US" dirty="0" smtClean="0"/>
              <a:t>Utilize vision system for processing tasks more quickly, more naturally.</a:t>
            </a:r>
          </a:p>
          <a:p>
            <a:r>
              <a:rPr lang="en-US" dirty="0" smtClean="0"/>
              <a:t>Enhance memory by using external representations supporting cognition by decreasing load on working memory.</a:t>
            </a:r>
          </a:p>
          <a:p>
            <a:r>
              <a:rPr lang="en-US" dirty="0" smtClean="0"/>
              <a:t>Visual representation may be more natural and efficient way to represent data or problem space. For instance visual languages or symbols instead or spoken/written language. </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Visualization Amplifies Cognition</a:t>
            </a:r>
          </a:p>
        </p:txBody>
      </p:sp>
      <p:sp>
        <p:nvSpPr>
          <p:cNvPr id="33795" name="Content Placeholder 2"/>
          <p:cNvSpPr>
            <a:spLocks noGrp="1"/>
          </p:cNvSpPr>
          <p:nvPr>
            <p:ph idx="1"/>
          </p:nvPr>
        </p:nvSpPr>
        <p:spPr/>
        <p:txBody>
          <a:bodyPr/>
          <a:lstStyle/>
          <a:p>
            <a:r>
              <a:rPr lang="en-US" dirty="0" smtClean="0"/>
              <a:t>Provide natural perceptual mapping</a:t>
            </a:r>
          </a:p>
          <a:p>
            <a:pPr lvl="1"/>
            <a:r>
              <a:rPr lang="en-US" dirty="0" smtClean="0"/>
              <a:t>Discriminate different things</a:t>
            </a:r>
          </a:p>
          <a:p>
            <a:pPr lvl="1"/>
            <a:r>
              <a:rPr lang="en-US" dirty="0" smtClean="0"/>
              <a:t>Estimate quantities</a:t>
            </a:r>
          </a:p>
          <a:p>
            <a:pPr lvl="1"/>
            <a:r>
              <a:rPr lang="en-US" dirty="0" smtClean="0"/>
              <a:t>Segment objects into groups</a:t>
            </a:r>
          </a:p>
          <a:p>
            <a:pPr marL="365760" lvl="1" indent="-256032">
              <a:buClr>
                <a:schemeClr val="tx2"/>
              </a:buClr>
              <a:buSzPct val="110000"/>
              <a:buFont typeface="Arial" pitchFamily="34" charset="0"/>
              <a:buChar char="•"/>
            </a:pPr>
            <a:r>
              <a:rPr lang="en-US" dirty="0" smtClean="0">
                <a:solidFill>
                  <a:schemeClr val="tx1"/>
                </a:solidFill>
              </a:rPr>
              <a:t>Enhance memory</a:t>
            </a:r>
          </a:p>
          <a:p>
            <a:pPr lvl="1">
              <a:buSzPct val="110000"/>
            </a:pPr>
            <a:r>
              <a:rPr lang="en-US" dirty="0" smtClean="0"/>
              <a:t>Minimize information in working memory</a:t>
            </a:r>
          </a:p>
          <a:p>
            <a:pPr lvl="1">
              <a:buSzPct val="110000"/>
            </a:pPr>
            <a:r>
              <a:rPr lang="en-US" dirty="0" smtClean="0"/>
              <a:t>Change recall to recognition</a:t>
            </a:r>
          </a:p>
          <a:p>
            <a:pPr lvl="1">
              <a:buSzPct val="110000"/>
            </a:pPr>
            <a:r>
              <a:rPr lang="en-US" dirty="0" smtClean="0"/>
              <a:t>Facilitate combining things into chunks</a:t>
            </a:r>
          </a:p>
          <a:p>
            <a:pPr lvl="1">
              <a:buSzPct val="110000"/>
            </a:pPr>
            <a:r>
              <a:rPr lang="en-US" dirty="0" smtClean="0"/>
              <a:t>Transform to a more memorable form</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Amplifies Cognition continued…</a:t>
            </a:r>
          </a:p>
        </p:txBody>
      </p:sp>
      <p:sp>
        <p:nvSpPr>
          <p:cNvPr id="34819" name="Content Placeholder 2"/>
          <p:cNvSpPr>
            <a:spLocks noGrp="1"/>
          </p:cNvSpPr>
          <p:nvPr>
            <p:ph idx="1"/>
          </p:nvPr>
        </p:nvSpPr>
        <p:spPr/>
        <p:txBody>
          <a:bodyPr/>
          <a:lstStyle/>
          <a:p>
            <a:r>
              <a:rPr lang="en-US" dirty="0" smtClean="0"/>
              <a:t>Reduce search time</a:t>
            </a:r>
          </a:p>
          <a:p>
            <a:pPr lvl="1"/>
            <a:r>
              <a:rPr lang="en-US" dirty="0" smtClean="0"/>
              <a:t>Retrieve information in neighborhood</a:t>
            </a:r>
          </a:p>
          <a:p>
            <a:pPr lvl="1"/>
            <a:r>
              <a:rPr lang="en-US" dirty="0" smtClean="0"/>
              <a:t>Natural spatial index</a:t>
            </a:r>
          </a:p>
          <a:p>
            <a:pPr lvl="1"/>
            <a:r>
              <a:rPr lang="en-US" dirty="0" err="1" smtClean="0"/>
              <a:t>Preattentive</a:t>
            </a:r>
            <a:r>
              <a:rPr lang="en-US" dirty="0" smtClean="0"/>
              <a:t> (fast, parallel) search process</a:t>
            </a:r>
          </a:p>
          <a:p>
            <a:pPr marL="365760" lvl="1" indent="-256032">
              <a:buClr>
                <a:schemeClr val="tx2"/>
              </a:buClr>
              <a:buSzPct val="110000"/>
              <a:buFont typeface="Arial" pitchFamily="34" charset="0"/>
              <a:buChar char="•"/>
            </a:pPr>
            <a:r>
              <a:rPr lang="en-US" dirty="0" smtClean="0">
                <a:solidFill>
                  <a:schemeClr val="tx1"/>
                </a:solidFill>
              </a:rPr>
              <a:t>Perceptual inference</a:t>
            </a:r>
          </a:p>
          <a:p>
            <a:pPr lvl="1"/>
            <a:r>
              <a:rPr lang="en-US" dirty="0" smtClean="0"/>
              <a:t>Map inference to visual pattern finding </a:t>
            </a:r>
          </a:p>
          <a:p>
            <a:pPr lvl="1"/>
            <a:r>
              <a:rPr lang="en-US" dirty="0" smtClean="0"/>
              <a:t>Enforce constraints</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Amplifies Cognition continued</a:t>
            </a:r>
          </a:p>
        </p:txBody>
      </p:sp>
      <p:sp>
        <p:nvSpPr>
          <p:cNvPr id="35843" name="Content Placeholder 2"/>
          <p:cNvSpPr>
            <a:spLocks noGrp="1"/>
          </p:cNvSpPr>
          <p:nvPr>
            <p:ph idx="1"/>
          </p:nvPr>
        </p:nvSpPr>
        <p:spPr/>
        <p:txBody>
          <a:bodyPr/>
          <a:lstStyle/>
          <a:p>
            <a:r>
              <a:rPr lang="en-US" dirty="0" smtClean="0"/>
              <a:t>Control attention</a:t>
            </a:r>
          </a:p>
          <a:p>
            <a:pPr lvl="1"/>
            <a:r>
              <a:rPr lang="en-US" dirty="0" smtClean="0"/>
              <a:t>Highlight to focus attention</a:t>
            </a:r>
          </a:p>
          <a:p>
            <a:pPr lvl="1"/>
            <a:r>
              <a:rPr lang="en-US" dirty="0" smtClean="0"/>
              <a:t>Control reading order</a:t>
            </a:r>
          </a:p>
          <a:p>
            <a:r>
              <a:rPr lang="en-US" dirty="0" smtClean="0"/>
              <a:t>Provide context</a:t>
            </a:r>
          </a:p>
          <a:p>
            <a:pPr lvl="1"/>
            <a:r>
              <a:rPr lang="en-US" dirty="0" smtClean="0"/>
              <a:t>Style provides cultural cues</a:t>
            </a:r>
          </a:p>
          <a:p>
            <a:pPr lvl="1"/>
            <a:r>
              <a:rPr lang="en-US" dirty="0" smtClean="0"/>
              <a:t>Aesthetics makes tasks enjoyable</a:t>
            </a:r>
          </a:p>
          <a:p>
            <a:pPr lvl="1"/>
            <a:r>
              <a:rPr lang="en-US" dirty="0" smtClean="0"/>
              <a:t>Alternatives encourages creativity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dirty="0" smtClean="0"/>
              <a:t>Examples </a:t>
            </a:r>
            <a:br>
              <a:rPr lang="en-US" dirty="0" smtClean="0"/>
            </a:br>
            <a:r>
              <a:rPr lang="en-US" sz="2700" dirty="0" smtClean="0"/>
              <a:t>(the Good, the Bad, the just plain Ugly)</a:t>
            </a:r>
          </a:p>
        </p:txBody>
      </p:sp>
      <p:sp>
        <p:nvSpPr>
          <p:cNvPr id="36867" name="Content Placeholder 2"/>
          <p:cNvSpPr>
            <a:spLocks noGrp="1"/>
          </p:cNvSpPr>
          <p:nvPr>
            <p:ph idx="1"/>
          </p:nvPr>
        </p:nvSpPr>
        <p:spPr/>
        <p:txBody>
          <a:bodyPr/>
          <a:lstStyle/>
          <a:p>
            <a:r>
              <a:rPr lang="en-US" dirty="0" smtClean="0"/>
              <a:t>Let’s look at some examples to see what works and what doesn’t. </a:t>
            </a:r>
          </a:p>
          <a:p>
            <a:r>
              <a:rPr lang="en-US" dirty="0" smtClean="0"/>
              <a:t>Tell me if you think these are good, bad, or just plain ugly.  And more importantly, </a:t>
            </a:r>
          </a:p>
          <a:p>
            <a:pPr>
              <a:buFontTx/>
              <a:buNone/>
            </a:pPr>
            <a:endParaRPr lang="en-US" dirty="0" smtClean="0"/>
          </a:p>
          <a:p>
            <a:pPr>
              <a:buFontTx/>
              <a:buNone/>
            </a:pPr>
            <a:r>
              <a:rPr lang="en-US" dirty="0" smtClean="0"/>
              <a:t>Why?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zh-CN" dirty="0" smtClean="0">
                <a:ea typeface="宋体" charset="-122"/>
              </a:rPr>
              <a:t>Search Results</a:t>
            </a:r>
          </a:p>
        </p:txBody>
      </p:sp>
      <p:pic>
        <p:nvPicPr>
          <p:cNvPr id="37891" name="Picture 2"/>
          <p:cNvPicPr>
            <a:picLocks noGrp="1" noChangeAspect="1" noChangeArrowheads="1"/>
          </p:cNvPicPr>
          <p:nvPr>
            <p:ph idx="1"/>
          </p:nvPr>
        </p:nvPicPr>
        <p:blipFill>
          <a:blip r:embed="rId3" cstate="print"/>
          <a:srcRect/>
          <a:stretch>
            <a:fillRect/>
          </a:stretch>
        </p:blipFill>
        <p:spPr>
          <a:xfrm>
            <a:off x="1706366" y="1679673"/>
            <a:ext cx="6074188" cy="4664566"/>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dirty="0" smtClean="0"/>
              <a:t>Some more examples to motivate us</a:t>
            </a:r>
          </a:p>
        </p:txBody>
      </p:sp>
      <p:sp>
        <p:nvSpPr>
          <p:cNvPr id="4099" name="Content Placeholder 2"/>
          <p:cNvSpPr>
            <a:spLocks noGrp="1"/>
          </p:cNvSpPr>
          <p:nvPr>
            <p:ph idx="1"/>
          </p:nvPr>
        </p:nvSpPr>
        <p:spPr/>
        <p:txBody>
          <a:bodyPr>
            <a:normAutofit lnSpcReduction="10000"/>
          </a:bodyPr>
          <a:lstStyle/>
          <a:p>
            <a:r>
              <a:rPr lang="en-US" dirty="0" err="1" smtClean="0">
                <a:hlinkClick r:id="rId3"/>
              </a:rPr>
              <a:t>Napeoleans</a:t>
            </a:r>
            <a:r>
              <a:rPr lang="en-US" dirty="0" smtClean="0">
                <a:hlinkClick r:id="rId3"/>
              </a:rPr>
              <a:t> March </a:t>
            </a:r>
            <a:r>
              <a:rPr lang="en-US" dirty="0" smtClean="0"/>
              <a:t>by </a:t>
            </a:r>
            <a:r>
              <a:rPr lang="en-US" dirty="0" err="1" smtClean="0"/>
              <a:t>Minard</a:t>
            </a:r>
            <a:r>
              <a:rPr lang="en-US" dirty="0" smtClean="0"/>
              <a:t>. </a:t>
            </a:r>
            <a:r>
              <a:rPr lang="en-US" sz="1600" dirty="0" smtClean="0"/>
              <a:t>The French engineer, Charles </a:t>
            </a:r>
            <a:r>
              <a:rPr lang="en-US" sz="1600" dirty="0" err="1" smtClean="0"/>
              <a:t>Minard</a:t>
            </a:r>
            <a:r>
              <a:rPr lang="en-US" sz="1600" dirty="0" smtClean="0"/>
              <a:t> (1781-1870), illustrated the disastrous result of Napoleon's failed Russian campaign of 1812. The graph shows the size of the army by the width of the band across the map of the campaign on its outward and return legs, with temperature on the retreat shown on the line graph at the bottom. Many consider </a:t>
            </a:r>
            <a:r>
              <a:rPr lang="en-US" sz="1600" dirty="0" err="1" smtClean="0"/>
              <a:t>Minard's</a:t>
            </a:r>
            <a:r>
              <a:rPr lang="en-US" sz="1600" dirty="0" smtClean="0"/>
              <a:t> original the best statistical graphic ever drawn.</a:t>
            </a:r>
            <a:endParaRPr lang="en-US" dirty="0" smtClean="0"/>
          </a:p>
          <a:p>
            <a:r>
              <a:rPr lang="en-US" dirty="0" smtClean="0">
                <a:hlinkClick r:id="rId4"/>
              </a:rPr>
              <a:t>Weather Map</a:t>
            </a:r>
            <a:r>
              <a:rPr lang="en-US" dirty="0" smtClean="0"/>
              <a:t> (spatial, overlays)</a:t>
            </a:r>
          </a:p>
          <a:p>
            <a:r>
              <a:rPr lang="en-US" dirty="0" smtClean="0">
                <a:hlinkClick r:id="rId5"/>
              </a:rPr>
              <a:t>A Century of Meat </a:t>
            </a:r>
            <a:r>
              <a:rPr lang="en-US" dirty="0" smtClean="0"/>
              <a:t>(timeline, annotated sections)  </a:t>
            </a:r>
          </a:p>
          <a:p>
            <a:r>
              <a:rPr lang="en-US" dirty="0" smtClean="0">
                <a:hlinkClick r:id="rId6"/>
              </a:rPr>
              <a:t>Baby Name Voyager </a:t>
            </a:r>
            <a:r>
              <a:rPr lang="en-US" dirty="0" smtClean="0"/>
              <a:t>(interactive visualization where you can modify/filter data and interact with visualization in real time)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1611984"/>
            <a:ext cx="7387720" cy="506690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What’s the problem with this picture?</a:t>
            </a:r>
            <a:endParaRPr lang="en-US" dirty="0"/>
          </a:p>
        </p:txBody>
      </p:sp>
      <p:sp>
        <p:nvSpPr>
          <p:cNvPr id="3" name="Content Placeholder 2"/>
          <p:cNvSpPr>
            <a:spLocks noGrp="1"/>
          </p:cNvSpPr>
          <p:nvPr>
            <p:ph idx="1"/>
          </p:nvPr>
        </p:nvSpPr>
        <p:spPr>
          <a:xfrm>
            <a:off x="3365369" y="1677971"/>
            <a:ext cx="5613662" cy="4829792"/>
          </a:xfrm>
        </p:spPr>
        <p:txBody>
          <a:bodyPr>
            <a:normAutofit fontScale="92500" lnSpcReduction="20000"/>
          </a:bodyPr>
          <a:lstStyle/>
          <a:p>
            <a:r>
              <a:rPr lang="en-US" dirty="0" smtClean="0"/>
              <a:t>Another key element in making informative graphs is to avoid confounding design variation with data variation. This means that changes in the scale of the graphic should always correspond to changes in the data being represented. This graph violates that principle by using area to show one-dimensional data (example from </a:t>
            </a:r>
            <a:r>
              <a:rPr lang="en-US" dirty="0" err="1" smtClean="0"/>
              <a:t>Tufte</a:t>
            </a:r>
            <a:r>
              <a:rPr lang="en-US" dirty="0" smtClean="0"/>
              <a:t>, 1983, p.69)</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3586046" y="990944"/>
            <a:ext cx="5557954" cy="550412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Another Problem</a:t>
            </a:r>
            <a:endParaRPr lang="en-US" dirty="0"/>
          </a:p>
        </p:txBody>
      </p:sp>
      <p:sp>
        <p:nvSpPr>
          <p:cNvPr id="3" name="Content Placeholder 2"/>
          <p:cNvSpPr>
            <a:spLocks noGrp="1"/>
          </p:cNvSpPr>
          <p:nvPr>
            <p:ph idx="1"/>
          </p:nvPr>
        </p:nvSpPr>
        <p:spPr>
          <a:xfrm>
            <a:off x="174396" y="1770668"/>
            <a:ext cx="3407790" cy="4821936"/>
          </a:xfrm>
        </p:spPr>
        <p:txBody>
          <a:bodyPr>
            <a:noAutofit/>
          </a:bodyPr>
          <a:lstStyle/>
          <a:p>
            <a:r>
              <a:rPr lang="en-US" sz="1600" dirty="0" smtClean="0"/>
              <a:t>A less obvious (and therefore more insidious) way to create a false impression is to change scales part way through an axis. This graph, originally from the </a:t>
            </a:r>
            <a:r>
              <a:rPr lang="en-US" sz="1600" i="1" dirty="0" smtClean="0"/>
              <a:t>Washington Post</a:t>
            </a:r>
            <a:r>
              <a:rPr lang="en-US" sz="1600" dirty="0" smtClean="0"/>
              <a:t> purports to compare the income of doctors to other professionals from 1939--1976. This scale change in the axis is referred to as rubber-band scales. </a:t>
            </a:r>
          </a:p>
          <a:p>
            <a:r>
              <a:rPr lang="en-US" sz="1600" dirty="0" smtClean="0"/>
              <a:t>It surely conveys the impression that doctors incomes increased about linearly, with some slowing down in the later years. But, the years have large gaps at the beginning, and go to yearly values at the end.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228600"/>
            <a:ext cx="8229600" cy="1143000"/>
          </a:xfrm>
        </p:spPr>
        <p:txBody>
          <a:bodyPr>
            <a:noAutofit/>
          </a:bodyPr>
          <a:lstStyle/>
          <a:p>
            <a:pPr algn="l"/>
            <a:r>
              <a:rPr lang="en-US" altLang="zh-CN" sz="3200" dirty="0" smtClean="0">
                <a:solidFill>
                  <a:srgbClr val="6699CC"/>
                </a:solidFill>
                <a:latin typeface="Times New Roman" pitchFamily="18" charset="0"/>
                <a:ea typeface="+mn-ea"/>
                <a:cs typeface="Times New Roman" pitchFamily="18" charset="0"/>
              </a:rPr>
              <a:t>Interface they use to begin their search process</a:t>
            </a:r>
            <a:endParaRPr lang="zh-CN" altLang="en-US" sz="3200" dirty="0">
              <a:solidFill>
                <a:srgbClr val="6699CC"/>
              </a:solidFill>
              <a:latin typeface="Times New Roman" pitchFamily="18" charset="0"/>
              <a:ea typeface="+mn-ea"/>
              <a:cs typeface="Times New Roman" pitchFamily="18" charset="0"/>
            </a:endParaRPr>
          </a:p>
        </p:txBody>
      </p:sp>
      <p:sp>
        <p:nvSpPr>
          <p:cNvPr id="5" name="灯片编号占位符 4"/>
          <p:cNvSpPr>
            <a:spLocks noGrp="1"/>
          </p:cNvSpPr>
          <p:nvPr>
            <p:ph type="sldNum" sz="quarter" idx="12"/>
          </p:nvPr>
        </p:nvSpPr>
        <p:spPr/>
        <p:txBody>
          <a:bodyPr/>
          <a:lstStyle/>
          <a:p>
            <a:fld id="{C0EE04F1-6A75-49B4-ABAE-0FEF1D4DC340}" type="slidenum">
              <a:rPr lang="zh-CN" altLang="en-US" smtClean="0"/>
              <a:pPr/>
              <a:t>42</a:t>
            </a:fld>
            <a:endParaRPr lang="zh-CN" altLang="en-US"/>
          </a:p>
        </p:txBody>
      </p:sp>
      <p:graphicFrame>
        <p:nvGraphicFramePr>
          <p:cNvPr id="4" name="图表 3"/>
          <p:cNvGraphicFramePr>
            <a:graphicFrameLocks/>
          </p:cNvGraphicFramePr>
          <p:nvPr/>
        </p:nvGraphicFramePr>
        <p:xfrm>
          <a:off x="600919" y="1197979"/>
          <a:ext cx="8855597" cy="85594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286000" y="2644170"/>
            <a:ext cx="5961888" cy="461665"/>
          </a:xfrm>
          <a:prstGeom prst="rect">
            <a:avLst/>
          </a:prstGeom>
        </p:spPr>
        <p:txBody>
          <a:bodyPr wrap="square">
            <a:spAutoFit/>
          </a:bodyPr>
          <a:lstStyle/>
          <a:p>
            <a:r>
              <a:rPr lang="en-US" dirty="0" smtClean="0">
                <a:hlinkClick r:id="rId2"/>
              </a:rPr>
              <a:t>Health care reform</a:t>
            </a:r>
            <a:r>
              <a:rPr lang="en-US" dirty="0" smtClean="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514350"/>
            <a:ext cx="75438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64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err="1" smtClean="0"/>
              <a:t>BreakPoint</a:t>
            </a:r>
            <a:endParaRPr lang="en-US" dirty="0" smtClean="0"/>
          </a:p>
        </p:txBody>
      </p:sp>
      <p:sp>
        <p:nvSpPr>
          <p:cNvPr id="36867" name="Content Placeholder 2"/>
          <p:cNvSpPr>
            <a:spLocks noGrp="1"/>
          </p:cNvSpPr>
          <p:nvPr>
            <p:ph idx="1"/>
          </p:nvPr>
        </p:nvSpPr>
        <p:spPr/>
        <p:txBody>
          <a:bodyPr/>
          <a:lstStyle/>
          <a:p>
            <a:r>
              <a:rPr lang="en-US" dirty="0" smtClean="0"/>
              <a:t>Be sure you know how to use our class wiki pages. </a:t>
            </a:r>
          </a:p>
          <a:p>
            <a:r>
              <a:rPr lang="en-US" dirty="0" smtClean="0"/>
              <a:t>Make sure you know about Assignment 0 and Assignment 1.  </a:t>
            </a:r>
          </a:p>
          <a:p>
            <a:r>
              <a:rPr lang="en-US" dirty="0" smtClean="0"/>
              <a:t>Complete Assignment 0 for </a:t>
            </a:r>
            <a:r>
              <a:rPr lang="en-US" smtClean="0"/>
              <a:t>2</a:t>
            </a:r>
            <a:r>
              <a:rPr lang="en-US" baseline="30000" smtClean="0"/>
              <a:t>nd</a:t>
            </a:r>
            <a:r>
              <a:rPr lang="en-US" smtClean="0"/>
              <a:t> class.</a:t>
            </a:r>
            <a:endParaRPr lang="en-US"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might visualizations be helpful?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172" name="Picture 4"/>
          <p:cNvPicPr>
            <a:picLocks noGrp="1" noChangeAspect="1" noChangeArrowheads="1"/>
          </p:cNvPicPr>
          <p:nvPr>
            <p:ph sz="half" idx="2"/>
          </p:nvPr>
        </p:nvPicPr>
        <p:blipFill>
          <a:blip r:embed="rId3" cstate="print"/>
          <a:srcRect/>
          <a:stretch>
            <a:fillRect/>
          </a:stretch>
        </p:blipFill>
        <p:spPr>
          <a:xfrm>
            <a:off x="4641448" y="3522488"/>
            <a:ext cx="3916484" cy="3044700"/>
          </a:xfrm>
          <a:noFill/>
        </p:spPr>
      </p:pic>
      <p:sp>
        <p:nvSpPr>
          <p:cNvPr id="40962" name="Rectangle 2"/>
          <p:cNvSpPr>
            <a:spLocks noGrp="1" noChangeArrowheads="1"/>
          </p:cNvSpPr>
          <p:nvPr>
            <p:ph type="title"/>
          </p:nvPr>
        </p:nvSpPr>
        <p:spPr/>
        <p:txBody>
          <a:bodyPr/>
          <a:lstStyle/>
          <a:p>
            <a:pPr eaLnBrk="1" hangingPunct="1"/>
            <a:r>
              <a:rPr lang="en-US" smtClean="0"/>
              <a:t>Visual Aids for Thinking</a:t>
            </a:r>
          </a:p>
        </p:txBody>
      </p:sp>
      <p:sp>
        <p:nvSpPr>
          <p:cNvPr id="40963" name="Rectangle 3"/>
          <p:cNvSpPr>
            <a:spLocks noGrp="1" noChangeArrowheads="1"/>
          </p:cNvSpPr>
          <p:nvPr>
            <p:ph type="body" sz="half" idx="1"/>
          </p:nvPr>
        </p:nvSpPr>
        <p:spPr>
          <a:xfrm>
            <a:off x="685800" y="1704975"/>
            <a:ext cx="6888163" cy="2346164"/>
          </a:xfrm>
        </p:spPr>
        <p:txBody>
          <a:bodyPr>
            <a:normAutofit fontScale="92500" lnSpcReduction="10000"/>
          </a:bodyPr>
          <a:lstStyle/>
          <a:p>
            <a:pPr eaLnBrk="1" hangingPunct="1"/>
            <a:r>
              <a:rPr lang="en-US" sz="2000" dirty="0" smtClean="0"/>
              <a:t>We build tools to amplify cognition.</a:t>
            </a:r>
          </a:p>
          <a:p>
            <a:pPr eaLnBrk="1" hangingPunct="1"/>
            <a:r>
              <a:rPr lang="en-US" sz="2000" dirty="0" smtClean="0"/>
              <a:t>In this case we use external memory supplement</a:t>
            </a:r>
          </a:p>
          <a:p>
            <a:pPr eaLnBrk="1" hangingPunct="1"/>
            <a:endParaRPr lang="en-US" sz="2000" dirty="0" smtClean="0"/>
          </a:p>
          <a:p>
            <a:pPr eaLnBrk="1" hangingPunct="1"/>
            <a:r>
              <a:rPr lang="en-US" sz="2000" dirty="0" smtClean="0"/>
              <a:t>CHALLENGE:  Work the following problem. </a:t>
            </a:r>
          </a:p>
          <a:p>
            <a:pPr eaLnBrk="1" hangingPunct="1"/>
            <a:r>
              <a:rPr lang="en-US" sz="2000" dirty="0" smtClean="0"/>
              <a:t>Split class into two. </a:t>
            </a:r>
          </a:p>
          <a:p>
            <a:pPr lvl="1"/>
            <a:r>
              <a:rPr lang="en-US" sz="2400" dirty="0" smtClean="0"/>
              <a:t>Team A does in their head.  </a:t>
            </a:r>
          </a:p>
          <a:p>
            <a:pPr lvl="1"/>
            <a:r>
              <a:rPr lang="en-US" sz="2400" dirty="0" smtClean="0"/>
              <a:t>Team B does on paper.</a:t>
            </a:r>
          </a:p>
          <a:p>
            <a:pPr eaLnBrk="1" hangingPunct="1"/>
            <a:endParaRPr lang="en-US" sz="1600" dirty="0" smtClean="0"/>
          </a:p>
          <a:p>
            <a:pPr lvl="1" eaLnBrk="1" hangingPunct="1"/>
            <a:endParaRPr lang="en-US" sz="1800" dirty="0" smtClean="0"/>
          </a:p>
        </p:txBody>
      </p:sp>
      <p:sp>
        <p:nvSpPr>
          <p:cNvPr id="5" name="TextBox 4"/>
          <p:cNvSpPr txBox="1"/>
          <p:nvPr/>
        </p:nvSpPr>
        <p:spPr>
          <a:xfrm>
            <a:off x="1805650" y="4143736"/>
            <a:ext cx="1802096" cy="461665"/>
          </a:xfrm>
          <a:prstGeom prst="rect">
            <a:avLst/>
          </a:prstGeom>
          <a:noFill/>
        </p:spPr>
        <p:txBody>
          <a:bodyPr wrap="none" rtlCol="0">
            <a:spAutoFit/>
          </a:bodyPr>
          <a:lstStyle/>
          <a:p>
            <a:r>
              <a:rPr lang="en-US" dirty="0" smtClean="0"/>
              <a:t>647 x 58 =  ?</a:t>
            </a:r>
            <a:endParaRPr lang="en-US" dirty="0"/>
          </a:p>
        </p:txBody>
      </p:sp>
      <p:sp>
        <p:nvSpPr>
          <p:cNvPr id="6" name="TextBox 5"/>
          <p:cNvSpPr txBox="1"/>
          <p:nvPr/>
        </p:nvSpPr>
        <p:spPr>
          <a:xfrm>
            <a:off x="810228" y="4884516"/>
            <a:ext cx="3796496" cy="1477328"/>
          </a:xfrm>
          <a:prstGeom prst="rect">
            <a:avLst/>
          </a:prstGeom>
          <a:noFill/>
        </p:spPr>
        <p:txBody>
          <a:bodyPr wrap="square" rtlCol="0">
            <a:spAutoFit/>
          </a:bodyPr>
          <a:lstStyle/>
          <a:p>
            <a:pPr lvl="1" eaLnBrk="1" hangingPunct="1">
              <a:buNone/>
            </a:pPr>
            <a:r>
              <a:rPr lang="en-US" dirty="0" smtClean="0"/>
              <a:t>People are 5 times faster with the visual aid</a:t>
            </a:r>
          </a:p>
          <a:p>
            <a:pPr lvl="1" eaLnBrk="1" hangingPunct="1">
              <a:buNone/>
            </a:pPr>
            <a:r>
              <a:rPr lang="en-US" dirty="0" smtClean="0"/>
              <a:t>(answer = 37526)</a:t>
            </a:r>
          </a:p>
          <a:p>
            <a:pPr lvl="1" eaLnBrk="1" hangingPunct="1">
              <a:buNone/>
            </a:pPr>
            <a:r>
              <a:rPr lang="en-US" sz="1600" dirty="0" smtClean="0"/>
              <a:t>(Card, Moran, &amp; </a:t>
            </a:r>
            <a:r>
              <a:rPr lang="en-US" sz="1600" dirty="0" err="1" smtClean="0"/>
              <a:t>Shneiderman</a:t>
            </a:r>
            <a:r>
              <a:rPr lang="en-US" sz="1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5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Can provide more natural process</a:t>
            </a:r>
          </a:p>
        </p:txBody>
      </p:sp>
      <p:sp>
        <p:nvSpPr>
          <p:cNvPr id="41988" name="Content Placeholder 4"/>
          <p:cNvSpPr>
            <a:spLocks noGrp="1"/>
          </p:cNvSpPr>
          <p:nvPr>
            <p:ph idx="1"/>
          </p:nvPr>
        </p:nvSpPr>
        <p:spPr/>
        <p:txBody>
          <a:bodyPr/>
          <a:lstStyle/>
          <a:p>
            <a:endParaRPr lang="en-US" smtClean="0"/>
          </a:p>
        </p:txBody>
      </p:sp>
      <p:pic>
        <p:nvPicPr>
          <p:cNvPr id="41987" name="Picture 2"/>
          <p:cNvPicPr>
            <a:picLocks noChangeAspect="1" noChangeArrowheads="1"/>
          </p:cNvPicPr>
          <p:nvPr/>
        </p:nvPicPr>
        <p:blipFill>
          <a:blip r:embed="rId3" cstate="print"/>
          <a:srcRect/>
          <a:stretch>
            <a:fillRect/>
          </a:stretch>
        </p:blipFill>
        <p:spPr bwMode="auto">
          <a:xfrm>
            <a:off x="1941921" y="1523406"/>
            <a:ext cx="6853287" cy="5139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4852988" y="1766888"/>
            <a:ext cx="4291012" cy="4518165"/>
          </a:xfrm>
        </p:spPr>
        <p:txBody>
          <a:bodyPr>
            <a:normAutofit/>
          </a:bodyPr>
          <a:lstStyle/>
          <a:p>
            <a:pPr eaLnBrk="1" hangingPunct="1"/>
            <a:r>
              <a:rPr lang="en-US" sz="2800" dirty="0" smtClean="0"/>
              <a:t>What is the temperature in Idaho Falls today?</a:t>
            </a:r>
            <a:br>
              <a:rPr lang="en-US" sz="2800" dirty="0" smtClean="0"/>
            </a:br>
            <a:r>
              <a:rPr lang="en-US" sz="2800" dirty="0" smtClean="0"/>
              <a:t/>
            </a:r>
            <a:br>
              <a:rPr lang="en-US" sz="2800" dirty="0" smtClean="0"/>
            </a:br>
            <a:r>
              <a:rPr lang="en-US" sz="2800" dirty="0" smtClean="0"/>
              <a:t>What is the temperature distribution across the continental US today?</a:t>
            </a:r>
            <a:br>
              <a:rPr lang="en-US" sz="2800" dirty="0" smtClean="0"/>
            </a:br>
            <a:r>
              <a:rPr lang="en-US" sz="2800" dirty="0" smtClean="0"/>
              <a:t/>
            </a:r>
            <a:br>
              <a:rPr lang="en-US" sz="2800" dirty="0" smtClean="0"/>
            </a:br>
            <a:r>
              <a:rPr lang="en-US" sz="2800" dirty="0" smtClean="0">
                <a:solidFill>
                  <a:srgbClr val="FF0000"/>
                </a:solidFill>
              </a:rPr>
              <a:t>Which is best answered by this visualization?</a:t>
            </a:r>
            <a:endParaRPr lang="en-US" dirty="0" smtClean="0">
              <a:solidFill>
                <a:srgbClr val="FF0000"/>
              </a:solidFill>
            </a:endParaRPr>
          </a:p>
        </p:txBody>
      </p:sp>
      <p:sp>
        <p:nvSpPr>
          <p:cNvPr id="43010" name="Footer Placeholder 3"/>
          <p:cNvSpPr>
            <a:spLocks noGrp="1"/>
          </p:cNvSpPr>
          <p:nvPr>
            <p:ph type="ftr" sz="quarter" idx="11"/>
          </p:nvPr>
        </p:nvSpPr>
        <p:spPr>
          <a:noFill/>
        </p:spPr>
        <p:txBody>
          <a:bodyPr/>
          <a:lstStyle/>
          <a:p>
            <a:r>
              <a:rPr lang="en-US" smtClean="0"/>
              <a:t>Images from yahoo.com</a:t>
            </a:r>
          </a:p>
        </p:txBody>
      </p:sp>
      <p:pic>
        <p:nvPicPr>
          <p:cNvPr id="43012" name="Picture 3" descr="US_Hi"/>
          <p:cNvPicPr>
            <a:picLocks noChangeAspect="1" noChangeArrowheads="1"/>
          </p:cNvPicPr>
          <p:nvPr/>
        </p:nvPicPr>
        <p:blipFill>
          <a:blip r:embed="rId3" cstate="print"/>
          <a:srcRect/>
          <a:stretch>
            <a:fillRect/>
          </a:stretch>
        </p:blipFill>
        <p:spPr bwMode="auto">
          <a:xfrm>
            <a:off x="188913" y="1768475"/>
            <a:ext cx="4572000" cy="3703638"/>
          </a:xfrm>
          <a:prstGeom prst="rect">
            <a:avLst/>
          </a:prstGeom>
          <a:noFill/>
          <a:ln w="9525">
            <a:noFill/>
            <a:miter lim="800000"/>
            <a:headEnd/>
            <a:tailEnd/>
          </a:ln>
        </p:spPr>
      </p:pic>
      <p:sp>
        <p:nvSpPr>
          <p:cNvPr id="43013" name="Rectangle 5"/>
          <p:cNvSpPr>
            <a:spLocks noChangeArrowheads="1"/>
          </p:cNvSpPr>
          <p:nvPr/>
        </p:nvSpPr>
        <p:spPr bwMode="auto">
          <a:xfrm>
            <a:off x="276043" y="817120"/>
            <a:ext cx="8429625" cy="584200"/>
          </a:xfrm>
          <a:prstGeom prst="rect">
            <a:avLst/>
          </a:prstGeom>
          <a:noFill/>
          <a:ln w="9525">
            <a:noFill/>
            <a:miter lim="800000"/>
            <a:headEnd/>
            <a:tailEnd/>
          </a:ln>
        </p:spPr>
        <p:txBody>
          <a:bodyPr>
            <a:spAutoFit/>
          </a:bodyPr>
          <a:lstStyle/>
          <a:p>
            <a:r>
              <a:rPr lang="en-US" sz="3200" dirty="0"/>
              <a:t>Specific Query </a:t>
            </a:r>
            <a:r>
              <a:rPr lang="en-US" sz="3200" dirty="0" err="1"/>
              <a:t>vs</a:t>
            </a:r>
            <a:r>
              <a:rPr lang="en-US" sz="3200" dirty="0"/>
              <a:t> General Understanding Query</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Visualization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Maps</a:t>
            </a:r>
          </a:p>
          <a:p>
            <a:pPr lvl="1"/>
            <a:r>
              <a:rPr lang="en-US" dirty="0" smtClean="0"/>
              <a:t>London Subway, abstract map</a:t>
            </a:r>
          </a:p>
          <a:p>
            <a:pPr lvl="1"/>
            <a:r>
              <a:rPr lang="en-US" dirty="0" smtClean="0"/>
              <a:t>Route finding </a:t>
            </a:r>
          </a:p>
          <a:p>
            <a:r>
              <a:rPr lang="en-US" dirty="0" smtClean="0"/>
              <a:t>Problem solving, </a:t>
            </a:r>
          </a:p>
          <a:p>
            <a:pPr lvl="1"/>
            <a:r>
              <a:rPr lang="en-US" dirty="0" smtClean="0"/>
              <a:t>Cholera Epidemic, map</a:t>
            </a:r>
          </a:p>
          <a:p>
            <a:pPr lvl="1"/>
            <a:r>
              <a:rPr lang="en-US" dirty="0" smtClean="0"/>
              <a:t>Florence Nightingale, coxcomb plot</a:t>
            </a:r>
          </a:p>
          <a:p>
            <a:pPr lvl="1"/>
            <a:r>
              <a:rPr lang="en-US" dirty="0" smtClean="0"/>
              <a:t>Challenger crash, graph</a:t>
            </a:r>
          </a:p>
          <a:p>
            <a:r>
              <a:rPr lang="en-US" dirty="0" smtClean="0"/>
              <a:t>Correlations in Multivariate data (Census data)</a:t>
            </a:r>
          </a:p>
          <a:p>
            <a:r>
              <a:rPr lang="en-US" dirty="0" smtClean="0"/>
              <a:t>Video Stop Motion Photography (horse gait)</a:t>
            </a:r>
          </a:p>
          <a:p>
            <a:r>
              <a:rPr lang="en-US" dirty="0" smtClean="0"/>
              <a:t>3D (</a:t>
            </a:r>
            <a:r>
              <a:rPr lang="en-US" dirty="0" err="1" smtClean="0"/>
              <a:t>Virseum</a:t>
            </a:r>
            <a:r>
              <a:rPr lang="en-US" dirty="0" smtClean="0"/>
              <a:t>, 3D gaming environments)</a:t>
            </a:r>
          </a:p>
          <a:p>
            <a:r>
              <a:rPr lang="en-US" dirty="0" smtClean="0"/>
              <a:t>Interactive Engagement (Baby Name Voyager)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32757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dirty="0" smtClean="0"/>
              <a:t>Visualization for Communication, Clarification (easy comprehension)</a:t>
            </a:r>
          </a:p>
        </p:txBody>
      </p:sp>
      <p:sp>
        <p:nvSpPr>
          <p:cNvPr id="54275" name="Rectangle 3"/>
          <p:cNvSpPr>
            <a:spLocks noGrp="1" noChangeArrowheads="1"/>
          </p:cNvSpPr>
          <p:nvPr>
            <p:ph type="body" sz="half" idx="1"/>
          </p:nvPr>
        </p:nvSpPr>
        <p:spPr>
          <a:xfrm>
            <a:off x="685800" y="1981199"/>
            <a:ext cx="7550150" cy="4146223"/>
          </a:xfrm>
        </p:spPr>
        <p:txBody>
          <a:bodyPr>
            <a:normAutofit/>
          </a:bodyPr>
          <a:lstStyle/>
          <a:p>
            <a:pPr eaLnBrk="1" hangingPunct="1"/>
            <a:r>
              <a:rPr lang="en-US" dirty="0" smtClean="0"/>
              <a:t>London Subway Map Example, with spatially realistic depiction of route and stops.</a:t>
            </a:r>
          </a:p>
          <a:p>
            <a:pPr eaLnBrk="1" hangingPunct="1"/>
            <a:endParaRPr lang="en-US" dirty="0" smtClean="0"/>
          </a:p>
          <a:p>
            <a:pPr eaLnBrk="1" hangingPunct="1"/>
            <a:r>
              <a:rPr lang="en-US" dirty="0" smtClean="0"/>
              <a:t>Abstract Version of London Subway map, which abstracts away details for easier understanding.  First of it’s kind, still commonly utilized (Metro map in Washington DC).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0"/>
            <a:ext cx="7772400" cy="914400"/>
          </a:xfrm>
        </p:spPr>
        <p:txBody>
          <a:bodyPr/>
          <a:lstStyle/>
          <a:p>
            <a:pPr eaLnBrk="1" hangingPunct="1"/>
            <a:r>
              <a:rPr lang="en-GB" smtClean="0"/>
              <a:t>London Underground Map 1927</a:t>
            </a:r>
          </a:p>
        </p:txBody>
      </p:sp>
      <p:pic>
        <p:nvPicPr>
          <p:cNvPr id="55299" name="Picture 3" descr="underground_old"/>
          <p:cNvPicPr>
            <a:picLocks noChangeAspect="1" noChangeArrowheads="1"/>
          </p:cNvPicPr>
          <p:nvPr/>
        </p:nvPicPr>
        <p:blipFill>
          <a:blip r:embed="rId3" cstate="print"/>
          <a:srcRect/>
          <a:stretch>
            <a:fillRect/>
          </a:stretch>
        </p:blipFill>
        <p:spPr bwMode="auto">
          <a:xfrm>
            <a:off x="762000" y="914400"/>
            <a:ext cx="76962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990600"/>
          </a:xfrm>
        </p:spPr>
        <p:txBody>
          <a:bodyPr/>
          <a:lstStyle/>
          <a:p>
            <a:pPr eaLnBrk="1" hangingPunct="1"/>
            <a:r>
              <a:rPr lang="en-GB" smtClean="0"/>
              <a:t>London Underground Map 1990s</a:t>
            </a:r>
          </a:p>
        </p:txBody>
      </p:sp>
      <p:pic>
        <p:nvPicPr>
          <p:cNvPr id="56323" name="Picture 3" descr="underground_new"/>
          <p:cNvPicPr>
            <a:picLocks noChangeAspect="1" noChangeArrowheads="1"/>
          </p:cNvPicPr>
          <p:nvPr/>
        </p:nvPicPr>
        <p:blipFill>
          <a:blip r:embed="rId3" cstate="print"/>
          <a:srcRect/>
          <a:stretch>
            <a:fillRect/>
          </a:stretch>
        </p:blipFill>
        <p:spPr bwMode="auto">
          <a:xfrm>
            <a:off x="609600" y="990600"/>
            <a:ext cx="8001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32" y="75416"/>
            <a:ext cx="7262175" cy="749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2952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have driving directions changed?</a:t>
            </a:r>
            <a:endParaRPr lang="en-US" dirty="0"/>
          </a:p>
        </p:txBody>
      </p:sp>
      <p:sp>
        <p:nvSpPr>
          <p:cNvPr id="3" name="TextBox 2"/>
          <p:cNvSpPr txBox="1"/>
          <p:nvPr/>
        </p:nvSpPr>
        <p:spPr>
          <a:xfrm>
            <a:off x="1555423" y="3035431"/>
            <a:ext cx="5605773" cy="1938992"/>
          </a:xfrm>
          <a:prstGeom prst="rect">
            <a:avLst/>
          </a:prstGeom>
          <a:noFill/>
        </p:spPr>
        <p:txBody>
          <a:bodyPr wrap="square" rtlCol="0">
            <a:spAutoFit/>
          </a:bodyPr>
          <a:lstStyle/>
          <a:p>
            <a:r>
              <a:rPr lang="en-US" dirty="0" smtClean="0"/>
              <a:t>Head out of town on highway 58 (not labeled), then turn past the old post office, then right after Grandma </a:t>
            </a:r>
            <a:r>
              <a:rPr lang="en-US" dirty="0" err="1" smtClean="0"/>
              <a:t>Jone’s</a:t>
            </a:r>
            <a:r>
              <a:rPr lang="en-US" dirty="0" smtClean="0"/>
              <a:t> house, go about 3 miles and take the 2</a:t>
            </a:r>
            <a:r>
              <a:rPr lang="en-US" baseline="30000" dirty="0" smtClean="0"/>
              <a:t>nd</a:t>
            </a:r>
            <a:r>
              <a:rPr lang="en-US" dirty="0" smtClean="0"/>
              <a:t> or 3</a:t>
            </a:r>
            <a:r>
              <a:rPr lang="en-US" baseline="30000" dirty="0" smtClean="0"/>
              <a:t>rd</a:t>
            </a:r>
            <a:r>
              <a:rPr lang="en-US" dirty="0" smtClean="0"/>
              <a:t> dirt road on the right…</a:t>
            </a:r>
            <a:endParaRPr lang="en-US" dirty="0"/>
          </a:p>
        </p:txBody>
      </p:sp>
    </p:spTree>
    <p:extLst>
      <p:ext uri="{BB962C8B-B14F-4D97-AF65-F5344CB8AC3E}">
        <p14:creationId xmlns:p14="http://schemas.microsoft.com/office/powerpoint/2010/main" val="26844940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fontScale="90000"/>
          </a:bodyPr>
          <a:lstStyle/>
          <a:p>
            <a:pPr eaLnBrk="1" hangingPunct="1"/>
            <a:r>
              <a:rPr lang="en-US" dirty="0" smtClean="0"/>
              <a:t>Show you map and your personalized route</a:t>
            </a:r>
          </a:p>
        </p:txBody>
      </p:sp>
      <p:sp>
        <p:nvSpPr>
          <p:cNvPr id="44036" name="Rectangle 3"/>
          <p:cNvSpPr>
            <a:spLocks noGrp="1" noChangeArrowheads="1"/>
          </p:cNvSpPr>
          <p:nvPr>
            <p:ph idx="1"/>
          </p:nvPr>
        </p:nvSpPr>
        <p:spPr>
          <a:xfrm>
            <a:off x="685800" y="1676400"/>
            <a:ext cx="7772400" cy="4114800"/>
          </a:xfrm>
        </p:spPr>
        <p:txBody>
          <a:bodyPr/>
          <a:lstStyle/>
          <a:p>
            <a:pPr eaLnBrk="1" hangingPunct="1">
              <a:buFontTx/>
              <a:buNone/>
            </a:pPr>
            <a:r>
              <a:rPr lang="en-US" sz="1200" b="1" dirty="0" smtClean="0"/>
              <a:t>1. Start out going Southwest on ELLSWORTH AVE </a:t>
            </a:r>
          </a:p>
          <a:p>
            <a:pPr eaLnBrk="1" hangingPunct="1">
              <a:buFontTx/>
              <a:buNone/>
            </a:pPr>
            <a:r>
              <a:rPr lang="en-US" sz="1200" b="1" dirty="0" smtClean="0"/>
              <a:t>    Towards BROADWAY by turning right. </a:t>
            </a:r>
          </a:p>
          <a:p>
            <a:pPr eaLnBrk="1" hangingPunct="1">
              <a:buFontTx/>
              <a:buNone/>
            </a:pPr>
            <a:r>
              <a:rPr lang="en-US" sz="1200" b="1" dirty="0" smtClean="0"/>
              <a:t>2: Turn RIGHT onto BROADWAY. </a:t>
            </a:r>
          </a:p>
          <a:p>
            <a:pPr eaLnBrk="1" hangingPunct="1">
              <a:buFontTx/>
              <a:buNone/>
            </a:pPr>
            <a:r>
              <a:rPr lang="en-US" sz="1200" b="1" dirty="0" smtClean="0"/>
              <a:t>3. Turn RIGHT onto QUINCY ST. </a:t>
            </a:r>
          </a:p>
          <a:p>
            <a:pPr eaLnBrk="1" hangingPunct="1">
              <a:buFontTx/>
              <a:buNone/>
            </a:pPr>
            <a:r>
              <a:rPr lang="en-US" sz="1200" b="1" dirty="0" smtClean="0"/>
              <a:t>4. Turn LEFT onto CAMBRIDGE ST. </a:t>
            </a:r>
          </a:p>
          <a:p>
            <a:pPr eaLnBrk="1" hangingPunct="1">
              <a:buFontTx/>
              <a:buNone/>
            </a:pPr>
            <a:r>
              <a:rPr lang="en-US" sz="1200" b="1" dirty="0" smtClean="0"/>
              <a:t>5. Turn SLIGHT RIGHT onto MASSACHUSETTS AVE. </a:t>
            </a:r>
          </a:p>
          <a:p>
            <a:pPr eaLnBrk="1" hangingPunct="1">
              <a:buFontTx/>
              <a:buNone/>
            </a:pPr>
            <a:r>
              <a:rPr lang="en-US" sz="1200" b="1" dirty="0" smtClean="0"/>
              <a:t>6. Turn RIGHT onto RUSSELL ST.</a:t>
            </a:r>
            <a:r>
              <a:rPr lang="en-US" sz="1200" dirty="0" smtClean="0"/>
              <a:t> </a:t>
            </a:r>
          </a:p>
          <a:p>
            <a:pPr eaLnBrk="1" hangingPunct="1"/>
            <a:endParaRPr lang="en-US" sz="1200" dirty="0" smtClean="0"/>
          </a:p>
          <a:p>
            <a:pPr eaLnBrk="1" hangingPunct="1"/>
            <a:endParaRPr lang="en-US" dirty="0" smtClean="0"/>
          </a:p>
        </p:txBody>
      </p:sp>
      <p:sp>
        <p:nvSpPr>
          <p:cNvPr id="44034" name="Footer Placeholder 3"/>
          <p:cNvSpPr>
            <a:spLocks noGrp="1"/>
          </p:cNvSpPr>
          <p:nvPr>
            <p:ph type="ftr" sz="quarter" idx="11"/>
          </p:nvPr>
        </p:nvSpPr>
        <p:spPr>
          <a:noFill/>
        </p:spPr>
        <p:txBody>
          <a:bodyPr/>
          <a:lstStyle/>
          <a:p>
            <a:r>
              <a:rPr lang="en-US" smtClean="0"/>
              <a:t>Image from mapquest.com</a:t>
            </a:r>
          </a:p>
        </p:txBody>
      </p:sp>
      <p:pic>
        <p:nvPicPr>
          <p:cNvPr id="214020" name="Picture 4" descr="C:\My Documents\Viz\map.gif"/>
          <p:cNvPicPr>
            <a:picLocks noChangeAspect="1" noChangeArrowheads="1"/>
          </p:cNvPicPr>
          <p:nvPr/>
        </p:nvPicPr>
        <p:blipFill>
          <a:blip r:embed="rId3" cstate="print"/>
          <a:srcRect/>
          <a:stretch>
            <a:fillRect/>
          </a:stretch>
        </p:blipFill>
        <p:spPr bwMode="auto">
          <a:xfrm>
            <a:off x="4914900" y="3352800"/>
            <a:ext cx="4229100" cy="3006725"/>
          </a:xfrm>
          <a:prstGeom prst="rect">
            <a:avLst/>
          </a:prstGeom>
          <a:noFill/>
          <a:ln w="9525">
            <a:noFill/>
            <a:miter lim="800000"/>
            <a:headEnd/>
            <a:tailEnd/>
          </a:ln>
        </p:spPr>
      </p:pic>
      <p:sp>
        <p:nvSpPr>
          <p:cNvPr id="214021" name="Freeform 5"/>
          <p:cNvSpPr>
            <a:spLocks/>
          </p:cNvSpPr>
          <p:nvPr/>
        </p:nvSpPr>
        <p:spPr bwMode="auto">
          <a:xfrm>
            <a:off x="6477000" y="3352800"/>
            <a:ext cx="1676400" cy="2514600"/>
          </a:xfrm>
          <a:custGeom>
            <a:avLst/>
            <a:gdLst>
              <a:gd name="T0" fmla="*/ 2147483647 w 1056"/>
              <a:gd name="T1" fmla="*/ 2147483647 h 1584"/>
              <a:gd name="T2" fmla="*/ 2147483647 w 1056"/>
              <a:gd name="T3" fmla="*/ 2147483647 h 1584"/>
              <a:gd name="T4" fmla="*/ 2147483647 w 1056"/>
              <a:gd name="T5" fmla="*/ 2147483647 h 1584"/>
              <a:gd name="T6" fmla="*/ 2147483647 w 1056"/>
              <a:gd name="T7" fmla="*/ 2147483647 h 1584"/>
              <a:gd name="T8" fmla="*/ 0 w 1056"/>
              <a:gd name="T9" fmla="*/ 2147483647 h 1584"/>
              <a:gd name="T10" fmla="*/ 2147483647 w 1056"/>
              <a:gd name="T11" fmla="*/ 0 h 1584"/>
              <a:gd name="T12" fmla="*/ 0 60000 65536"/>
              <a:gd name="T13" fmla="*/ 0 60000 65536"/>
              <a:gd name="T14" fmla="*/ 0 60000 65536"/>
              <a:gd name="T15" fmla="*/ 0 60000 65536"/>
              <a:gd name="T16" fmla="*/ 0 60000 65536"/>
              <a:gd name="T17" fmla="*/ 0 60000 65536"/>
              <a:gd name="T18" fmla="*/ 0 w 1056"/>
              <a:gd name="T19" fmla="*/ 0 h 1584"/>
              <a:gd name="T20" fmla="*/ 1056 w 1056"/>
              <a:gd name="T21" fmla="*/ 1584 h 1584"/>
            </a:gdLst>
            <a:ahLst/>
            <a:cxnLst>
              <a:cxn ang="T12">
                <a:pos x="T0" y="T1"/>
              </a:cxn>
              <a:cxn ang="T13">
                <a:pos x="T2" y="T3"/>
              </a:cxn>
              <a:cxn ang="T14">
                <a:pos x="T4" y="T5"/>
              </a:cxn>
              <a:cxn ang="T15">
                <a:pos x="T6" y="T7"/>
              </a:cxn>
              <a:cxn ang="T16">
                <a:pos x="T8" y="T9"/>
              </a:cxn>
              <a:cxn ang="T17">
                <a:pos x="T10" y="T11"/>
              </a:cxn>
            </a:cxnLst>
            <a:rect l="T18" t="T19" r="T20" b="T21"/>
            <a:pathLst>
              <a:path w="1056" h="1584">
                <a:moveTo>
                  <a:pt x="1056" y="1440"/>
                </a:moveTo>
                <a:lnTo>
                  <a:pt x="960" y="1584"/>
                </a:lnTo>
                <a:lnTo>
                  <a:pt x="288" y="1200"/>
                </a:lnTo>
                <a:lnTo>
                  <a:pt x="288" y="336"/>
                </a:lnTo>
                <a:lnTo>
                  <a:pt x="0" y="96"/>
                </a:lnTo>
                <a:lnTo>
                  <a:pt x="144" y="0"/>
                </a:lnTo>
              </a:path>
            </a:pathLst>
          </a:custGeom>
          <a:noFill/>
          <a:ln w="57150" cap="flat" cmpd="sng">
            <a:solidFill>
              <a:schemeClr val="hlink"/>
            </a:solidFill>
            <a:prstDash val="solid"/>
            <a:round/>
            <a:headEnd type="none" w="med" len="med"/>
            <a:tailEnd type="arrow" w="med" len="me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4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9262" y="860196"/>
            <a:ext cx="8229600" cy="1069848"/>
          </a:xfrm>
        </p:spPr>
        <p:txBody>
          <a:bodyPr>
            <a:normAutofit fontScale="90000"/>
          </a:bodyPr>
          <a:lstStyle/>
          <a:p>
            <a:pPr eaLnBrk="1" hangingPunct="1"/>
            <a:r>
              <a:rPr lang="en-US" dirty="0" smtClean="0"/>
              <a:t>Abstraction to help focus on your route</a:t>
            </a:r>
          </a:p>
        </p:txBody>
      </p:sp>
      <p:pic>
        <p:nvPicPr>
          <p:cNvPr id="45059" name="Picture 3"/>
          <p:cNvPicPr>
            <a:picLocks noChangeAspect="1" noChangeArrowheads="1"/>
          </p:cNvPicPr>
          <p:nvPr/>
        </p:nvPicPr>
        <p:blipFill>
          <a:blip r:embed="rId3" cstate="print"/>
          <a:srcRect/>
          <a:stretch>
            <a:fillRect/>
          </a:stretch>
        </p:blipFill>
        <p:spPr bwMode="auto">
          <a:xfrm>
            <a:off x="1371600" y="2133600"/>
            <a:ext cx="6384925" cy="3873500"/>
          </a:xfrm>
          <a:prstGeom prst="rect">
            <a:avLst/>
          </a:prstGeom>
          <a:noFill/>
          <a:ln w="9525">
            <a:noFill/>
            <a:miter lim="800000"/>
            <a:headEnd/>
            <a:tailEnd/>
          </a:ln>
        </p:spPr>
      </p:pic>
      <p:sp>
        <p:nvSpPr>
          <p:cNvPr id="45060" name="Rectangle 4"/>
          <p:cNvSpPr>
            <a:spLocks noChangeArrowheads="1"/>
          </p:cNvSpPr>
          <p:nvPr/>
        </p:nvSpPr>
        <p:spPr bwMode="auto">
          <a:xfrm>
            <a:off x="1143000" y="6248400"/>
            <a:ext cx="7559675" cy="366713"/>
          </a:xfrm>
          <a:prstGeom prst="rect">
            <a:avLst/>
          </a:prstGeom>
          <a:noFill/>
          <a:ln w="9525">
            <a:noFill/>
            <a:miter lim="800000"/>
            <a:headEnd/>
            <a:tailEnd/>
          </a:ln>
        </p:spPr>
        <p:txBody>
          <a:bodyPr wrap="none">
            <a:spAutoFit/>
          </a:bodyPr>
          <a:lstStyle/>
          <a:p>
            <a:r>
              <a:rPr lang="en-US" sz="1800"/>
              <a:t>Line drawing tool by Maneesh Agrawala http://graphics.stanford.edu/~maneesh/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904973"/>
            <a:ext cx="1480008" cy="5467547"/>
          </a:xfrm>
        </p:spPr>
        <p:txBody>
          <a:bodyPr>
            <a:normAutofit/>
          </a:bodyPr>
          <a:lstStyle/>
          <a:p>
            <a:pPr eaLnBrk="1" hangingPunct="1"/>
            <a:r>
              <a:rPr lang="en-US" sz="1800" dirty="0" smtClean="0"/>
              <a:t>Visual map of what area looks like (less abstract); bird’s eye navigational view</a:t>
            </a:r>
          </a:p>
        </p:txBody>
      </p:sp>
      <p:pic>
        <p:nvPicPr>
          <p:cNvPr id="46083" name="Picture 4"/>
          <p:cNvPicPr>
            <a:picLocks noChangeAspect="1" noChangeArrowheads="1"/>
          </p:cNvPicPr>
          <p:nvPr/>
        </p:nvPicPr>
        <p:blipFill>
          <a:blip r:embed="rId3" cstate="print"/>
          <a:srcRect/>
          <a:stretch>
            <a:fillRect/>
          </a:stretch>
        </p:blipFill>
        <p:spPr bwMode="auto">
          <a:xfrm>
            <a:off x="1374775" y="141403"/>
            <a:ext cx="7769225" cy="651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3909" y="1676400"/>
            <a:ext cx="2112529" cy="4821936"/>
          </a:xfrm>
        </p:spPr>
        <p:txBody>
          <a:bodyPr>
            <a:normAutofit/>
          </a:bodyPr>
          <a:lstStyle/>
          <a:p>
            <a:pPr marL="109728" indent="0">
              <a:buNone/>
            </a:pPr>
            <a:r>
              <a:rPr lang="en-US" sz="2800" dirty="0" smtClean="0"/>
              <a:t>Google </a:t>
            </a:r>
            <a:r>
              <a:rPr lang="en-US" sz="2800" dirty="0" err="1" smtClean="0"/>
              <a:t>Streetview</a:t>
            </a:r>
            <a:r>
              <a:rPr lang="en-US" sz="2800" dirty="0" smtClean="0"/>
              <a:t>:</a:t>
            </a:r>
          </a:p>
          <a:p>
            <a:pPr marL="109728" indent="0">
              <a:buNone/>
            </a:pPr>
            <a:r>
              <a:rPr lang="en-US" sz="2800" dirty="0" smtClean="0"/>
              <a:t>View from perspective of driver</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438" y="879475"/>
            <a:ext cx="685165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388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Route Finding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3"/>
              </a:rPr>
              <a:t>Google Maps</a:t>
            </a:r>
            <a:r>
              <a:rPr lang="en-US" dirty="0" smtClean="0"/>
              <a:t>, MapQuest for evaluation, planning ahead</a:t>
            </a:r>
          </a:p>
          <a:p>
            <a:pPr lvl="1"/>
            <a:r>
              <a:rPr lang="en-US" sz="2600" i="1" dirty="0" smtClean="0"/>
              <a:t>(sideline: what is your favorite interaction for roaming/zooming images larger than your screen?  Who first published the interaction used in Google Maps? )</a:t>
            </a:r>
          </a:p>
          <a:p>
            <a:r>
              <a:rPr lang="en-US" dirty="0" smtClean="0"/>
              <a:t>GPS systems adds another element (current location) while in route.</a:t>
            </a:r>
          </a:p>
          <a:p>
            <a:r>
              <a:rPr lang="en-US" dirty="0" smtClean="0"/>
              <a:t>Google </a:t>
            </a:r>
            <a:r>
              <a:rPr lang="en-US" dirty="0" err="1" smtClean="0"/>
              <a:t>Streetview</a:t>
            </a:r>
            <a:r>
              <a:rPr lang="en-US" dirty="0" smtClean="0"/>
              <a:t> to show where you are in current environment</a:t>
            </a:r>
          </a:p>
          <a:p>
            <a:r>
              <a:rPr lang="en-US" dirty="0" smtClean="0"/>
              <a:t>What’s the future (Google Phone, etc)? </a:t>
            </a:r>
            <a:r>
              <a:rPr lang="en-US" dirty="0" smtClean="0">
                <a:solidFill>
                  <a:srgbClr val="FF0000"/>
                </a:solidFill>
              </a:rPr>
              <a:t>What do you think?</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1813" y="609600"/>
            <a:ext cx="8120062" cy="1143000"/>
          </a:xfrm>
        </p:spPr>
        <p:txBody>
          <a:bodyPr>
            <a:normAutofit fontScale="90000"/>
          </a:bodyPr>
          <a:lstStyle/>
          <a:p>
            <a:r>
              <a:rPr lang="en-US" smtClean="0"/>
              <a:t>What is Information Visualization? </a:t>
            </a:r>
            <a:br>
              <a:rPr lang="en-US" smtClean="0"/>
            </a:br>
            <a:r>
              <a:rPr lang="en-US" smtClean="0"/>
              <a:t>Some Definitions…</a:t>
            </a:r>
          </a:p>
        </p:txBody>
      </p:sp>
      <p:sp>
        <p:nvSpPr>
          <p:cNvPr id="7171" name="Content Placeholder 2"/>
          <p:cNvSpPr>
            <a:spLocks noGrp="1"/>
          </p:cNvSpPr>
          <p:nvPr>
            <p:ph idx="1"/>
          </p:nvPr>
        </p:nvSpPr>
        <p:spPr>
          <a:xfrm>
            <a:off x="457200" y="1803722"/>
            <a:ext cx="8229600" cy="4821936"/>
          </a:xfrm>
        </p:spPr>
        <p:txBody>
          <a:bodyPr/>
          <a:lstStyle/>
          <a:p>
            <a:r>
              <a:rPr lang="en-US" dirty="0" smtClean="0"/>
              <a:t>Visualize: to form a mental image or vision of. </a:t>
            </a:r>
          </a:p>
          <a:p>
            <a:r>
              <a:rPr lang="en-US" dirty="0" smtClean="0"/>
              <a:t>Visualize: to imagine or remember as if actually seeing. </a:t>
            </a:r>
            <a:r>
              <a:rPr lang="en-US" sz="2000" dirty="0"/>
              <a:t>(American Heritage dictionary, Concise Oxford dictionary)</a:t>
            </a:r>
            <a:r>
              <a:rPr lang="en-US" dirty="0"/>
              <a:t> </a:t>
            </a:r>
            <a:endParaRPr lang="en-US" dirty="0" smtClean="0"/>
          </a:p>
          <a:p>
            <a:pPr>
              <a:buNone/>
            </a:pPr>
            <a:endParaRPr lang="en-US" dirty="0" smtClean="0"/>
          </a:p>
          <a:p>
            <a:pPr>
              <a:buNone/>
            </a:pPr>
            <a:r>
              <a:rPr lang="en-US" dirty="0"/>
              <a:t>The action or fact of visualizing; the power or process of forming a mental picture or vision of something not actually present to the sight; a picture thus formed.  </a:t>
            </a:r>
            <a:r>
              <a:rPr lang="en-US" sz="1600" dirty="0" smtClean="0"/>
              <a:t>(OED)</a:t>
            </a:r>
            <a:endParaRPr lang="en-US" sz="1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0"/>
            <a:ext cx="8534400" cy="990600"/>
          </a:xfrm>
        </p:spPr>
        <p:txBody>
          <a:bodyPr/>
          <a:lstStyle/>
          <a:p>
            <a:pPr eaLnBrk="1" hangingPunct="1"/>
            <a:r>
              <a:rPr lang="en-US" smtClean="0"/>
              <a:t>Visualization for Problem Solving</a:t>
            </a:r>
          </a:p>
        </p:txBody>
      </p:sp>
      <p:sp>
        <p:nvSpPr>
          <p:cNvPr id="48131" name="Text Box 3"/>
          <p:cNvSpPr txBox="1">
            <a:spLocks noChangeArrowheads="1"/>
          </p:cNvSpPr>
          <p:nvPr/>
        </p:nvSpPr>
        <p:spPr bwMode="auto">
          <a:xfrm>
            <a:off x="7073900" y="4956175"/>
            <a:ext cx="1676400" cy="1314450"/>
          </a:xfrm>
          <a:prstGeom prst="rect">
            <a:avLst/>
          </a:prstGeom>
          <a:noFill/>
          <a:ln w="9525">
            <a:noFill/>
            <a:miter lim="800000"/>
            <a:headEnd/>
            <a:tailEnd/>
          </a:ln>
        </p:spPr>
        <p:txBody>
          <a:bodyPr>
            <a:spAutoFit/>
          </a:bodyPr>
          <a:lstStyle/>
          <a:p>
            <a:pPr eaLnBrk="0" hangingPunct="0"/>
            <a:r>
              <a:rPr lang="en-US" sz="1600">
                <a:latin typeface="Tahoma" pitchFamily="34" charset="0"/>
              </a:rPr>
              <a:t>From Visual Explanations by Edward Tufte, Graphics Press, 1997</a:t>
            </a:r>
          </a:p>
        </p:txBody>
      </p:sp>
      <p:sp>
        <p:nvSpPr>
          <p:cNvPr id="48132" name="Text Box 4"/>
          <p:cNvSpPr txBox="1">
            <a:spLocks noChangeArrowheads="1"/>
          </p:cNvSpPr>
          <p:nvPr/>
        </p:nvSpPr>
        <p:spPr bwMode="auto">
          <a:xfrm>
            <a:off x="6705600" y="990600"/>
            <a:ext cx="2438400" cy="3139321"/>
          </a:xfrm>
          <a:prstGeom prst="rect">
            <a:avLst/>
          </a:prstGeom>
          <a:noFill/>
          <a:ln w="9525">
            <a:noFill/>
            <a:miter lim="800000"/>
            <a:headEnd/>
            <a:tailEnd/>
          </a:ln>
        </p:spPr>
        <p:txBody>
          <a:bodyPr>
            <a:spAutoFit/>
          </a:bodyPr>
          <a:lstStyle/>
          <a:p>
            <a:pPr eaLnBrk="0" hangingPunct="0"/>
            <a:r>
              <a:rPr lang="en-US" sz="1800" dirty="0">
                <a:latin typeface="Tahoma" pitchFamily="34" charset="0"/>
              </a:rPr>
              <a:t>Illustration of John Snow’s</a:t>
            </a:r>
          </a:p>
          <a:p>
            <a:pPr eaLnBrk="0" hangingPunct="0"/>
            <a:r>
              <a:rPr lang="en-US" sz="1800" dirty="0">
                <a:latin typeface="Tahoma" pitchFamily="34" charset="0"/>
              </a:rPr>
              <a:t>deduction that a cholera epidemic</a:t>
            </a:r>
          </a:p>
          <a:p>
            <a:pPr eaLnBrk="0" hangingPunct="0"/>
            <a:r>
              <a:rPr lang="en-US" sz="1800" dirty="0">
                <a:latin typeface="Tahoma" pitchFamily="34" charset="0"/>
              </a:rPr>
              <a:t>was caused by a bad water pump, circa 1854</a:t>
            </a:r>
            <a:r>
              <a:rPr lang="en-US" sz="1800" dirty="0" smtClean="0">
                <a:latin typeface="Tahoma" pitchFamily="34" charset="0"/>
              </a:rPr>
              <a:t>. Pump is near “d” in “Broad Street”.</a:t>
            </a:r>
            <a:endParaRPr lang="en-US" sz="1800" dirty="0">
              <a:latin typeface="Tahoma" pitchFamily="34" charset="0"/>
            </a:endParaRPr>
          </a:p>
          <a:p>
            <a:pPr eaLnBrk="0" hangingPunct="0"/>
            <a:endParaRPr lang="en-US" sz="1800" dirty="0">
              <a:latin typeface="Tahoma" pitchFamily="34" charset="0"/>
            </a:endParaRPr>
          </a:p>
          <a:p>
            <a:pPr eaLnBrk="0" hangingPunct="0"/>
            <a:r>
              <a:rPr lang="en-US" sz="1800" dirty="0" smtClean="0">
                <a:latin typeface="Tahoma" pitchFamily="34" charset="0"/>
              </a:rPr>
              <a:t>Dots indicate </a:t>
            </a:r>
            <a:r>
              <a:rPr lang="en-US" sz="1800" dirty="0">
                <a:latin typeface="Tahoma" pitchFamily="34" charset="0"/>
              </a:rPr>
              <a:t>location of deaths.</a:t>
            </a:r>
          </a:p>
        </p:txBody>
      </p:sp>
      <p:pic>
        <p:nvPicPr>
          <p:cNvPr id="48133" name="Picture 5" descr="snow"/>
          <p:cNvPicPr>
            <a:picLocks noChangeAspect="1" noChangeArrowheads="1"/>
          </p:cNvPicPr>
          <p:nvPr/>
        </p:nvPicPr>
        <p:blipFill>
          <a:blip r:embed="rId3" cstate="print"/>
          <a:srcRect/>
          <a:stretch>
            <a:fillRect/>
          </a:stretch>
        </p:blipFill>
        <p:spPr bwMode="auto">
          <a:xfrm>
            <a:off x="304800" y="914400"/>
            <a:ext cx="6248400" cy="5586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9725" y="0"/>
            <a:ext cx="8534400" cy="990600"/>
          </a:xfrm>
        </p:spPr>
        <p:txBody>
          <a:bodyPr/>
          <a:lstStyle/>
          <a:p>
            <a:pPr eaLnBrk="1" hangingPunct="1"/>
            <a:r>
              <a:rPr lang="en-US" smtClean="0"/>
              <a:t>Visualization for Problem Solving</a:t>
            </a:r>
          </a:p>
        </p:txBody>
      </p:sp>
      <p:pic>
        <p:nvPicPr>
          <p:cNvPr id="218115" name="Picture 3" descr="tufte-snow"/>
          <p:cNvPicPr>
            <a:picLocks noChangeAspect="1" noChangeArrowheads="1"/>
          </p:cNvPicPr>
          <p:nvPr/>
        </p:nvPicPr>
        <p:blipFill>
          <a:blip r:embed="rId3" cstate="print"/>
          <a:srcRect/>
          <a:stretch>
            <a:fillRect/>
          </a:stretch>
        </p:blipFill>
        <p:spPr bwMode="auto">
          <a:xfrm>
            <a:off x="2819400" y="1066800"/>
            <a:ext cx="5562600" cy="4191000"/>
          </a:xfrm>
          <a:prstGeom prst="rect">
            <a:avLst/>
          </a:prstGeom>
          <a:noFill/>
          <a:ln w="9525">
            <a:noFill/>
            <a:miter lim="800000"/>
            <a:headEnd/>
            <a:tailEnd/>
          </a:ln>
        </p:spPr>
      </p:pic>
      <p:sp>
        <p:nvSpPr>
          <p:cNvPr id="218116" name="Text Box 4"/>
          <p:cNvSpPr txBox="1">
            <a:spLocks noChangeArrowheads="1"/>
          </p:cNvSpPr>
          <p:nvPr/>
        </p:nvSpPr>
        <p:spPr bwMode="auto">
          <a:xfrm>
            <a:off x="4267200" y="5562600"/>
            <a:ext cx="4664075" cy="701675"/>
          </a:xfrm>
          <a:prstGeom prst="rect">
            <a:avLst/>
          </a:prstGeom>
          <a:noFill/>
          <a:ln w="9525">
            <a:noFill/>
            <a:miter lim="800000"/>
            <a:headEnd/>
            <a:tailEnd/>
          </a:ln>
        </p:spPr>
        <p:txBody>
          <a:bodyPr>
            <a:spAutoFit/>
          </a:bodyPr>
          <a:lstStyle/>
          <a:p>
            <a:pPr eaLnBrk="0" hangingPunct="0"/>
            <a:r>
              <a:rPr lang="en-US" sz="2000">
                <a:solidFill>
                  <a:schemeClr val="tx2"/>
                </a:solidFill>
                <a:latin typeface="Arial Narrow" pitchFamily="34" charset="0"/>
              </a:rPr>
              <a:t>From Visual Explanations by Edward Tufte, Graphics Press, 1997</a:t>
            </a:r>
          </a:p>
        </p:txBody>
      </p:sp>
      <p:sp>
        <p:nvSpPr>
          <p:cNvPr id="49157" name="Text Box 5"/>
          <p:cNvSpPr txBox="1">
            <a:spLocks noChangeArrowheads="1"/>
          </p:cNvSpPr>
          <p:nvPr/>
        </p:nvSpPr>
        <p:spPr bwMode="auto">
          <a:xfrm>
            <a:off x="228600" y="990600"/>
            <a:ext cx="2438400" cy="2563813"/>
          </a:xfrm>
          <a:prstGeom prst="rect">
            <a:avLst/>
          </a:prstGeom>
          <a:noFill/>
          <a:ln w="9525">
            <a:noFill/>
            <a:miter lim="800000"/>
            <a:headEnd/>
            <a:tailEnd/>
          </a:ln>
        </p:spPr>
        <p:txBody>
          <a:bodyPr>
            <a:spAutoFit/>
          </a:bodyPr>
          <a:lstStyle/>
          <a:p>
            <a:pPr eaLnBrk="0" hangingPunct="0"/>
            <a:r>
              <a:rPr lang="en-US" sz="1800">
                <a:solidFill>
                  <a:schemeClr val="tx2"/>
                </a:solidFill>
              </a:rPr>
              <a:t>Illustration of John Snow’s</a:t>
            </a:r>
          </a:p>
          <a:p>
            <a:pPr eaLnBrk="0" hangingPunct="0"/>
            <a:r>
              <a:rPr lang="en-US" sz="1800">
                <a:solidFill>
                  <a:schemeClr val="tx2"/>
                </a:solidFill>
              </a:rPr>
              <a:t>deduction that a cholera epidemic</a:t>
            </a:r>
          </a:p>
          <a:p>
            <a:pPr eaLnBrk="0" hangingPunct="0"/>
            <a:r>
              <a:rPr lang="en-US" sz="1800">
                <a:solidFill>
                  <a:schemeClr val="tx2"/>
                </a:solidFill>
              </a:rPr>
              <a:t>was caused by a bad water pump, circa 1854.</a:t>
            </a:r>
          </a:p>
          <a:p>
            <a:pPr eaLnBrk="0" hangingPunct="0"/>
            <a:endParaRPr lang="en-US" sz="1800">
              <a:solidFill>
                <a:schemeClr val="tx2"/>
              </a:solidFill>
            </a:endParaRPr>
          </a:p>
          <a:p>
            <a:pPr eaLnBrk="0" hangingPunct="0"/>
            <a:r>
              <a:rPr lang="en-US" sz="1800">
                <a:solidFill>
                  <a:schemeClr val="tx2"/>
                </a:solidFill>
              </a:rPr>
              <a:t>Horizontal lines indicate location of deaths.</a:t>
            </a:r>
          </a:p>
        </p:txBody>
      </p:sp>
      <p:sp>
        <p:nvSpPr>
          <p:cNvPr id="218118" name="Oval 6"/>
          <p:cNvSpPr>
            <a:spLocks noChangeArrowheads="1"/>
          </p:cNvSpPr>
          <p:nvPr/>
        </p:nvSpPr>
        <p:spPr bwMode="auto">
          <a:xfrm>
            <a:off x="5715000" y="3505200"/>
            <a:ext cx="304800" cy="228600"/>
          </a:xfrm>
          <a:prstGeom prst="ellipse">
            <a:avLst/>
          </a:prstGeom>
          <a:noFill/>
          <a:ln w="38100">
            <a:solidFill>
              <a:srgbClr val="FF0066"/>
            </a:solidFill>
            <a:round/>
            <a:headEnd/>
            <a:tailEnd/>
          </a:ln>
        </p:spPr>
        <p:txBody>
          <a:bodyPr wrap="none" anchor="ctr">
            <a:spAutoFit/>
          </a:bodyPr>
          <a:lstStyle/>
          <a:p>
            <a:endParaRPr lang="en-US"/>
          </a:p>
        </p:txBody>
      </p:sp>
      <p:pic>
        <p:nvPicPr>
          <p:cNvPr id="218119" name="Picture 7" descr="snow"/>
          <p:cNvPicPr>
            <a:picLocks noChangeAspect="1" noChangeArrowheads="1"/>
          </p:cNvPicPr>
          <p:nvPr/>
        </p:nvPicPr>
        <p:blipFill>
          <a:blip r:embed="rId4" cstate="print"/>
          <a:srcRect/>
          <a:stretch>
            <a:fillRect/>
          </a:stretch>
        </p:blipFill>
        <p:spPr bwMode="auto">
          <a:xfrm>
            <a:off x="152400" y="3733800"/>
            <a:ext cx="3200400" cy="2860675"/>
          </a:xfrm>
          <a:prstGeom prst="rect">
            <a:avLst/>
          </a:prstGeom>
          <a:noFill/>
          <a:ln w="9525">
            <a:noFill/>
            <a:miter lim="800000"/>
            <a:headEnd/>
            <a:tailEnd/>
          </a:ln>
        </p:spPr>
      </p:pic>
      <p:sp>
        <p:nvSpPr>
          <p:cNvPr id="218120" name="Oval 8"/>
          <p:cNvSpPr>
            <a:spLocks noChangeArrowheads="1"/>
          </p:cNvSpPr>
          <p:nvPr/>
        </p:nvSpPr>
        <p:spPr bwMode="auto">
          <a:xfrm>
            <a:off x="1752600" y="4953000"/>
            <a:ext cx="304800" cy="228600"/>
          </a:xfrm>
          <a:prstGeom prst="ellipse">
            <a:avLst/>
          </a:prstGeom>
          <a:noFill/>
          <a:ln w="38100">
            <a:solidFill>
              <a:srgbClr val="FF0066"/>
            </a:solidFill>
            <a:round/>
            <a:headEnd/>
            <a:tailEnd/>
          </a:ln>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p:bldP spid="218118" grpId="0" animBg="1"/>
      <p:bldP spid="2181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a:t>
            </a:r>
            <a:endParaRPr lang="en-US" dirty="0"/>
          </a:p>
        </p:txBody>
      </p:sp>
      <p:sp>
        <p:nvSpPr>
          <p:cNvPr id="3" name="Content Placeholder 2"/>
          <p:cNvSpPr>
            <a:spLocks noGrp="1"/>
          </p:cNvSpPr>
          <p:nvPr>
            <p:ph idx="1"/>
          </p:nvPr>
        </p:nvSpPr>
        <p:spPr/>
        <p:txBody>
          <a:bodyPr>
            <a:normAutofit/>
          </a:bodyPr>
          <a:lstStyle/>
          <a:p>
            <a:r>
              <a:rPr lang="en-US" dirty="0" smtClean="0"/>
              <a:t>Who was Florence Nightingale?</a:t>
            </a:r>
          </a:p>
          <a:p>
            <a:r>
              <a:rPr lang="en-US" dirty="0" smtClean="0"/>
              <a:t>What do we remember her for?</a:t>
            </a:r>
            <a:endParaRPr lang="en-US" dirty="0"/>
          </a:p>
        </p:txBody>
      </p:sp>
      <p:pic>
        <p:nvPicPr>
          <p:cNvPr id="77827" name="Picture 3"/>
          <p:cNvPicPr>
            <a:picLocks noChangeAspect="1" noChangeArrowheads="1"/>
          </p:cNvPicPr>
          <p:nvPr/>
        </p:nvPicPr>
        <p:blipFill>
          <a:blip r:embed="rId3" cstate="print"/>
          <a:srcRect/>
          <a:stretch>
            <a:fillRect/>
          </a:stretch>
        </p:blipFill>
        <p:spPr bwMode="auto">
          <a:xfrm>
            <a:off x="5321702" y="442596"/>
            <a:ext cx="100965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Florence Nightingale is remembered as the mother of modern nursing. But few realize that her place in history is at least partly linked to her use, following William Farr, </a:t>
            </a:r>
            <a:r>
              <a:rPr lang="en-US" dirty="0" err="1" smtClean="0"/>
              <a:t>Playfair</a:t>
            </a:r>
            <a:r>
              <a:rPr lang="en-US" dirty="0" smtClean="0"/>
              <a:t> and others, of graphical methods to convey complex statistical information dramatically to a broad audience. </a:t>
            </a:r>
          </a:p>
          <a:p>
            <a:r>
              <a:rPr lang="en-US" dirty="0" smtClean="0"/>
              <a:t>She utilized coxcomb plots to show that more deaths were attributable to non battle causes than from battle causes. Nightingale's Coxcomb plot is notable for its display of frequency by area, like the pie chart. But, unlike the pie chart, the Coxcomb keeps angles constant and varies radius. </a:t>
            </a:r>
          </a:p>
          <a:p>
            <a:r>
              <a:rPr lang="en-US" dirty="0" smtClean="0"/>
              <a:t>http://eagereyes.org/blog/2009/shining-a-light-on-data-florence-nightingale.html</a:t>
            </a:r>
            <a:endParaRPr lang="en-US" dirty="0"/>
          </a:p>
        </p:txBody>
      </p:sp>
      <p:pic>
        <p:nvPicPr>
          <p:cNvPr id="77827" name="Picture 3"/>
          <p:cNvPicPr>
            <a:picLocks noChangeAspect="1" noChangeArrowheads="1"/>
          </p:cNvPicPr>
          <p:nvPr/>
        </p:nvPicPr>
        <p:blipFill>
          <a:blip r:embed="rId3" cstate="print"/>
          <a:srcRect/>
          <a:stretch>
            <a:fillRect/>
          </a:stretch>
        </p:blipFill>
        <p:spPr bwMode="auto">
          <a:xfrm>
            <a:off x="5321702" y="442596"/>
            <a:ext cx="1009650" cy="1276350"/>
          </a:xfrm>
          <a:prstGeom prst="rect">
            <a:avLst/>
          </a:prstGeom>
          <a:noFill/>
          <a:ln w="9525">
            <a:noFill/>
            <a:miter lim="800000"/>
            <a:headEnd/>
            <a:tailEnd/>
          </a:ln>
        </p:spPr>
      </p:pic>
    </p:spTree>
    <p:extLst>
      <p:ext uri="{BB962C8B-B14F-4D97-AF65-F5344CB8AC3E}">
        <p14:creationId xmlns:p14="http://schemas.microsoft.com/office/powerpoint/2010/main" val="32044709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Nightingale’s Plots</a:t>
            </a:r>
            <a:endParaRPr lang="en-US" dirty="0"/>
          </a:p>
        </p:txBody>
      </p:sp>
      <p:pic>
        <p:nvPicPr>
          <p:cNvPr id="78850" name="Picture 2"/>
          <p:cNvPicPr>
            <a:picLocks noGrp="1" noChangeAspect="1" noChangeArrowheads="1"/>
          </p:cNvPicPr>
          <p:nvPr>
            <p:ph idx="1"/>
          </p:nvPr>
        </p:nvPicPr>
        <p:blipFill>
          <a:blip r:embed="rId3" cstate="print"/>
          <a:srcRect/>
          <a:stretch>
            <a:fillRect/>
          </a:stretch>
        </p:blipFill>
        <p:spPr bwMode="auto">
          <a:xfrm>
            <a:off x="372064" y="1719860"/>
            <a:ext cx="4629150" cy="4772025"/>
          </a:xfrm>
          <a:prstGeom prst="rect">
            <a:avLst/>
          </a:prstGeom>
          <a:noFill/>
          <a:ln w="9525">
            <a:noFill/>
            <a:miter lim="800000"/>
            <a:headEnd/>
            <a:tailEnd/>
          </a:ln>
        </p:spPr>
      </p:pic>
      <p:pic>
        <p:nvPicPr>
          <p:cNvPr id="78851" name="Picture 3"/>
          <p:cNvPicPr>
            <a:picLocks noChangeAspect="1" noChangeArrowheads="1"/>
          </p:cNvPicPr>
          <p:nvPr/>
        </p:nvPicPr>
        <p:blipFill>
          <a:blip r:embed="rId4" cstate="print"/>
          <a:srcRect/>
          <a:stretch>
            <a:fillRect/>
          </a:stretch>
        </p:blipFill>
        <p:spPr bwMode="auto">
          <a:xfrm>
            <a:off x="4381500" y="1979825"/>
            <a:ext cx="4762500" cy="3162300"/>
          </a:xfrm>
          <a:prstGeom prst="rect">
            <a:avLst/>
          </a:prstGeom>
          <a:noFill/>
          <a:ln w="9525">
            <a:noFill/>
            <a:miter lim="800000"/>
            <a:headEnd/>
            <a:tailEnd/>
          </a:ln>
        </p:spPr>
      </p:pic>
      <p:sp>
        <p:nvSpPr>
          <p:cNvPr id="6" name="TextBox 5"/>
          <p:cNvSpPr txBox="1"/>
          <p:nvPr/>
        </p:nvSpPr>
        <p:spPr>
          <a:xfrm>
            <a:off x="4317477" y="5165888"/>
            <a:ext cx="5307290" cy="584775"/>
          </a:xfrm>
          <a:prstGeom prst="rect">
            <a:avLst/>
          </a:prstGeom>
          <a:noFill/>
        </p:spPr>
        <p:txBody>
          <a:bodyPr wrap="square" rtlCol="0">
            <a:spAutoFit/>
          </a:bodyPr>
          <a:lstStyle/>
          <a:p>
            <a:r>
              <a:rPr lang="en-US" sz="1600" dirty="0" smtClean="0">
                <a:hlinkClick r:id="rId5"/>
              </a:rPr>
              <a:t>http://eagereyes.org/blog/2009/shining-a-light-on-data-florence-nightingale.html</a:t>
            </a:r>
            <a:endParaRPr lang="en-US" sz="16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Challenger: Visualization Problems in both Analysis and Communication</a:t>
            </a:r>
            <a:endParaRPr lang="en-US" dirty="0"/>
          </a:p>
        </p:txBody>
      </p:sp>
      <p:pic>
        <p:nvPicPr>
          <p:cNvPr id="81926" name="Picture 6"/>
          <p:cNvPicPr>
            <a:picLocks noChangeAspect="1" noChangeArrowheads="1"/>
          </p:cNvPicPr>
          <p:nvPr/>
        </p:nvPicPr>
        <p:blipFill>
          <a:blip r:embed="rId3" cstate="print"/>
          <a:srcRect/>
          <a:stretch>
            <a:fillRect/>
          </a:stretch>
        </p:blipFill>
        <p:spPr bwMode="auto">
          <a:xfrm>
            <a:off x="3402144" y="1786869"/>
            <a:ext cx="5592371" cy="4189724"/>
          </a:xfrm>
          <a:prstGeom prst="rect">
            <a:avLst/>
          </a:prstGeom>
          <a:noFill/>
          <a:ln w="9525">
            <a:noFill/>
            <a:miter lim="800000"/>
            <a:headEnd/>
            <a:tailEnd/>
          </a:ln>
        </p:spPr>
      </p:pic>
      <p:sp>
        <p:nvSpPr>
          <p:cNvPr id="9" name="Content Placeholder 8"/>
          <p:cNvSpPr>
            <a:spLocks noGrp="1"/>
          </p:cNvSpPr>
          <p:nvPr>
            <p:ph idx="1"/>
          </p:nvPr>
        </p:nvSpPr>
        <p:spPr>
          <a:xfrm>
            <a:off x="405353" y="2205872"/>
            <a:ext cx="3469063" cy="3242821"/>
          </a:xfrm>
        </p:spPr>
        <p:txBody>
          <a:bodyPr>
            <a:normAutofit fontScale="85000" lnSpcReduction="10000"/>
          </a:bodyPr>
          <a:lstStyle/>
          <a:p>
            <a:r>
              <a:rPr lang="en-US" dirty="0" smtClean="0"/>
              <a:t>Analysis was in text and utilized poor  visualizations for exploring risks.</a:t>
            </a:r>
          </a:p>
          <a:p>
            <a:r>
              <a:rPr lang="en-US" dirty="0" smtClean="0"/>
              <a:t>Presentation to management did not communicate risks effectively.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Challenger</a:t>
            </a:r>
            <a:endParaRPr lang="en-US" dirty="0"/>
          </a:p>
        </p:txBody>
      </p:sp>
      <p:pic>
        <p:nvPicPr>
          <p:cNvPr id="81922" name="Picture 2"/>
          <p:cNvPicPr>
            <a:picLocks noChangeAspect="1" noChangeArrowheads="1"/>
          </p:cNvPicPr>
          <p:nvPr/>
        </p:nvPicPr>
        <p:blipFill>
          <a:blip r:embed="rId3" cstate="print"/>
          <a:srcRect/>
          <a:stretch>
            <a:fillRect/>
          </a:stretch>
        </p:blipFill>
        <p:spPr bwMode="auto">
          <a:xfrm>
            <a:off x="4143375" y="771869"/>
            <a:ext cx="5000625" cy="2505075"/>
          </a:xfrm>
          <a:prstGeom prst="rect">
            <a:avLst/>
          </a:prstGeom>
          <a:noFill/>
          <a:ln w="9525">
            <a:noFill/>
            <a:miter lim="800000"/>
            <a:headEnd/>
            <a:tailEnd/>
          </a:ln>
        </p:spPr>
      </p:pic>
      <p:pic>
        <p:nvPicPr>
          <p:cNvPr id="81923" name="Picture 3"/>
          <p:cNvPicPr>
            <a:picLocks noChangeAspect="1" noChangeArrowheads="1"/>
          </p:cNvPicPr>
          <p:nvPr/>
        </p:nvPicPr>
        <p:blipFill>
          <a:blip r:embed="rId4" cstate="print"/>
          <a:srcRect/>
          <a:stretch>
            <a:fillRect/>
          </a:stretch>
        </p:blipFill>
        <p:spPr bwMode="auto">
          <a:xfrm>
            <a:off x="4143375" y="3684458"/>
            <a:ext cx="5000625" cy="2562225"/>
          </a:xfrm>
          <a:prstGeom prst="rect">
            <a:avLst/>
          </a:prstGeom>
          <a:noFill/>
          <a:ln w="9525">
            <a:noFill/>
            <a:miter lim="800000"/>
            <a:headEnd/>
            <a:tailEnd/>
          </a:ln>
        </p:spPr>
      </p:pic>
      <p:sp>
        <p:nvSpPr>
          <p:cNvPr id="7" name="Content Placeholder 6"/>
          <p:cNvSpPr>
            <a:spLocks noGrp="1"/>
          </p:cNvSpPr>
          <p:nvPr>
            <p:ph idx="1"/>
          </p:nvPr>
        </p:nvSpPr>
        <p:spPr>
          <a:xfrm>
            <a:off x="457200" y="1676400"/>
            <a:ext cx="3558619" cy="4821936"/>
          </a:xfrm>
        </p:spPr>
        <p:txBody>
          <a:bodyPr>
            <a:normAutofit fontScale="92500" lnSpcReduction="10000"/>
          </a:bodyPr>
          <a:lstStyle/>
          <a:p>
            <a:r>
              <a:rPr lang="en-US" dirty="0" smtClean="0"/>
              <a:t>What if they had graphed it?</a:t>
            </a:r>
          </a:p>
          <a:p>
            <a:endParaRPr lang="en-US" dirty="0" smtClean="0"/>
          </a:p>
          <a:p>
            <a:r>
              <a:rPr lang="en-US" dirty="0" smtClean="0"/>
              <a:t>Better, but they left out data points they thought were not interesting (where there were no failures). Important to include all data.</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Include Analysis:</a:t>
            </a:r>
            <a:br>
              <a:rPr lang="en-US" dirty="0" smtClean="0"/>
            </a:br>
            <a:r>
              <a:rPr lang="en-US" dirty="0" smtClean="0"/>
              <a:t>Statistical Fit</a:t>
            </a:r>
            <a:endParaRPr lang="en-US" dirty="0"/>
          </a:p>
        </p:txBody>
      </p:sp>
      <p:sp>
        <p:nvSpPr>
          <p:cNvPr id="3" name="Content Placeholder 2"/>
          <p:cNvSpPr>
            <a:spLocks noGrp="1"/>
          </p:cNvSpPr>
          <p:nvPr>
            <p:ph idx="1"/>
          </p:nvPr>
        </p:nvSpPr>
        <p:spPr>
          <a:xfrm>
            <a:off x="5429838" y="3529800"/>
            <a:ext cx="3256961" cy="3096706"/>
          </a:xfrm>
        </p:spPr>
        <p:txBody>
          <a:bodyPr>
            <a:normAutofit fontScale="62500" lnSpcReduction="20000"/>
          </a:bodyPr>
          <a:lstStyle/>
          <a:p>
            <a:pPr>
              <a:buNone/>
            </a:pPr>
            <a:r>
              <a:rPr lang="en-US" dirty="0" smtClean="0"/>
              <a:t>With data points and least squares fit (above), and then including probabilistic range  surrounding estimated fit (left).</a:t>
            </a:r>
          </a:p>
          <a:p>
            <a:pPr>
              <a:buNone/>
            </a:pPr>
            <a:endParaRPr lang="en-US" dirty="0" smtClean="0"/>
          </a:p>
          <a:p>
            <a:pPr>
              <a:buNone/>
            </a:pPr>
            <a:r>
              <a:rPr lang="en-US" dirty="0" smtClean="0"/>
              <a:t>To read about ethics of this situation see </a:t>
            </a:r>
            <a:r>
              <a:rPr lang="en-US" dirty="0" smtClean="0">
                <a:hlinkClick r:id="rId3"/>
              </a:rPr>
              <a:t>http://www.onlineethics.org/Resources/Cases/RB-intro/RepMisrep.aspx</a:t>
            </a:r>
            <a:endParaRPr lang="en-US" dirty="0" smtClean="0"/>
          </a:p>
          <a:p>
            <a:pPr>
              <a:buNone/>
            </a:pPr>
            <a:endParaRPr lang="en-US" dirty="0" smtClean="0"/>
          </a:p>
        </p:txBody>
      </p:sp>
      <p:pic>
        <p:nvPicPr>
          <p:cNvPr id="82947" name="Picture 3"/>
          <p:cNvPicPr>
            <a:picLocks noChangeAspect="1" noChangeArrowheads="1"/>
          </p:cNvPicPr>
          <p:nvPr/>
        </p:nvPicPr>
        <p:blipFill>
          <a:blip r:embed="rId4" cstate="print"/>
          <a:srcRect/>
          <a:stretch>
            <a:fillRect/>
          </a:stretch>
        </p:blipFill>
        <p:spPr bwMode="auto">
          <a:xfrm>
            <a:off x="164283" y="2819400"/>
            <a:ext cx="4705350" cy="4038600"/>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4279294" y="680638"/>
            <a:ext cx="474345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Quiz Time </a:t>
            </a:r>
            <a:r>
              <a:rPr lang="en-US" sz="2800" dirty="0" smtClean="0">
                <a:sym typeface="Wingdings" pitchFamily="2" charset="2"/>
              </a:rPr>
              <a:t>!   Ready?</a:t>
            </a:r>
            <a:endParaRPr lang="en-US" sz="2800" i="1"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1) Which state has highest college degree %?</a:t>
            </a:r>
            <a:br>
              <a:rPr lang="en-US" sz="2800" dirty="0" smtClean="0"/>
            </a:br>
            <a:r>
              <a:rPr lang="en-US" sz="1800" dirty="0" smtClean="0"/>
              <a:t>(two seconds to answer)</a:t>
            </a:r>
            <a:endParaRPr lang="en-US" sz="1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17304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76238" y="523875"/>
            <a:ext cx="8458200" cy="1143000"/>
          </a:xfrm>
        </p:spPr>
        <p:txBody>
          <a:bodyPr/>
          <a:lstStyle/>
          <a:p>
            <a:pPr eaLnBrk="1" hangingPunct="1"/>
            <a:r>
              <a:rPr lang="en-US" dirty="0" smtClean="0"/>
              <a:t>More Definitions</a:t>
            </a:r>
          </a:p>
        </p:txBody>
      </p:sp>
      <p:sp>
        <p:nvSpPr>
          <p:cNvPr id="210947" name="Rectangle 3"/>
          <p:cNvSpPr>
            <a:spLocks noGrp="1" noChangeArrowheads="1"/>
          </p:cNvSpPr>
          <p:nvPr>
            <p:ph idx="1"/>
          </p:nvPr>
        </p:nvSpPr>
        <p:spPr>
          <a:xfrm>
            <a:off x="494674" y="1843789"/>
            <a:ext cx="8338175" cy="4071235"/>
          </a:xfrm>
        </p:spPr>
        <p:txBody>
          <a:bodyPr>
            <a:normAutofit fontScale="32500" lnSpcReduction="20000"/>
          </a:bodyPr>
          <a:lstStyle/>
          <a:p>
            <a:r>
              <a:rPr lang="en-US" sz="12000" dirty="0" smtClean="0"/>
              <a:t>“Transformation of the symbolic into the geometric” (McCormick et al., 1987) </a:t>
            </a:r>
            <a:r>
              <a:rPr lang="en-US" sz="9600" dirty="0" smtClean="0"/>
              <a:t>think columns of numbers into graphs</a:t>
            </a:r>
          </a:p>
          <a:p>
            <a:pPr>
              <a:buNone/>
            </a:pPr>
            <a:endParaRPr lang="en-US" sz="12000" dirty="0" smtClean="0"/>
          </a:p>
          <a:p>
            <a:r>
              <a:rPr lang="en-US" sz="12000" dirty="0" smtClean="0"/>
              <a:t>“... finding the artificial memory that best supports our natural means of perception.” (</a:t>
            </a:r>
            <a:r>
              <a:rPr lang="en-US" sz="12000" dirty="0" err="1" smtClean="0"/>
              <a:t>Bertin</a:t>
            </a:r>
            <a:r>
              <a:rPr lang="en-US" sz="12000" dirty="0" smtClean="0"/>
              <a:t>, 1983) </a:t>
            </a:r>
          </a:p>
          <a:p>
            <a:pPr>
              <a:buNone/>
            </a:pPr>
            <a:endParaRPr lang="en-US" dirty="0" smtClean="0"/>
          </a:p>
          <a:p>
            <a:pPr eaLnBrk="1" hangingPunct="1">
              <a:buFontTx/>
              <a:buNone/>
            </a:pPr>
            <a:endParaRPr lang="en-US" dirty="0" smtClean="0"/>
          </a:p>
          <a:p>
            <a:pPr eaLnBrk="1" hangingPunct="1">
              <a:buFontTx/>
              <a:buNone/>
            </a:pPr>
            <a:r>
              <a:rPr lang="en-US" dirty="0" smtClean="0"/>
              <a:t>		</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0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0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bldLvl="2"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Your Answer?</a:t>
            </a:r>
            <a:endParaRPr lang="en-US" sz="2800" i="1" dirty="0" smtClean="0"/>
          </a:p>
        </p:txBody>
      </p:sp>
    </p:spTree>
    <p:extLst>
      <p:ext uri="{BB962C8B-B14F-4D97-AF65-F5344CB8AC3E}">
        <p14:creationId xmlns:p14="http://schemas.microsoft.com/office/powerpoint/2010/main" val="41329263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105" y="461912"/>
            <a:ext cx="8005762" cy="1159497"/>
          </a:xfrm>
        </p:spPr>
        <p:txBody>
          <a:bodyPr>
            <a:normAutofit fontScale="90000"/>
          </a:bodyPr>
          <a:lstStyle/>
          <a:p>
            <a:r>
              <a:rPr lang="en-US" sz="2800" dirty="0" smtClean="0"/>
              <a:t/>
            </a:r>
            <a:br>
              <a:rPr lang="en-US" sz="2800" dirty="0" smtClean="0"/>
            </a:br>
            <a:r>
              <a:rPr lang="en-US" sz="2800" dirty="0" smtClean="0"/>
              <a:t>2) Is there a correlation between degree and income? Are there any outliers?</a:t>
            </a:r>
            <a:br>
              <a:rPr lang="en-US" sz="2800" dirty="0" smtClean="0"/>
            </a:br>
            <a:endParaRPr lang="en-US" sz="2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249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fontScale="90000"/>
          </a:bodyPr>
          <a:lstStyle/>
          <a:p>
            <a:r>
              <a:rPr lang="en-US" sz="2800" dirty="0" smtClean="0"/>
              <a:t>Yes or No?   Who are outliers?</a:t>
            </a:r>
            <a:br>
              <a:rPr lang="en-US" sz="2800" dirty="0" smtClean="0"/>
            </a:br>
            <a:r>
              <a:rPr lang="en-US" sz="2800" dirty="0"/>
              <a:t/>
            </a:r>
            <a:br>
              <a:rPr lang="en-US" sz="2800" dirty="0"/>
            </a:br>
            <a:r>
              <a:rPr lang="en-US" sz="2800" dirty="0" smtClean="0"/>
              <a:t>Is there a better presentations available?  Suggest?</a:t>
            </a:r>
            <a:endParaRPr lang="en-US" sz="2800" i="1" dirty="0" smtClean="0"/>
          </a:p>
        </p:txBody>
      </p:sp>
    </p:spTree>
    <p:extLst>
      <p:ext uri="{BB962C8B-B14F-4D97-AF65-F5344CB8AC3E}">
        <p14:creationId xmlns:p14="http://schemas.microsoft.com/office/powerpoint/2010/main" val="11776425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11213" y="252413"/>
            <a:ext cx="7772400" cy="1143000"/>
          </a:xfrm>
        </p:spPr>
        <p:txBody>
          <a:bodyPr>
            <a:normAutofit/>
          </a:bodyPr>
          <a:lstStyle/>
          <a:p>
            <a:pPr eaLnBrk="1" hangingPunct="1"/>
            <a:r>
              <a:rPr lang="en-US" sz="3600" dirty="0" smtClean="0"/>
              <a:t>Is this better?</a:t>
            </a:r>
          </a:p>
        </p:txBody>
      </p:sp>
      <p:pic>
        <p:nvPicPr>
          <p:cNvPr id="53251" name="Picture 5"/>
          <p:cNvPicPr>
            <a:picLocks noGrp="1" noChangeAspect="1" noChangeArrowheads="1"/>
          </p:cNvPicPr>
          <p:nvPr>
            <p:ph idx="1"/>
          </p:nvPr>
        </p:nvPicPr>
        <p:blipFill>
          <a:blip r:embed="rId3" cstate="print"/>
          <a:srcRect/>
          <a:stretch>
            <a:fillRect/>
          </a:stretch>
        </p:blipFill>
        <p:spPr>
          <a:xfrm>
            <a:off x="600075" y="1325563"/>
            <a:ext cx="7699375" cy="5532437"/>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11213" y="252413"/>
            <a:ext cx="7772400" cy="1143000"/>
          </a:xfrm>
        </p:spPr>
        <p:txBody>
          <a:bodyPr>
            <a:normAutofit/>
          </a:bodyPr>
          <a:lstStyle/>
          <a:p>
            <a:pPr eaLnBrk="1" hangingPunct="1"/>
            <a:r>
              <a:rPr lang="en-US" sz="3600" dirty="0" smtClean="0"/>
              <a:t>Better still?</a:t>
            </a:r>
          </a:p>
        </p:txBody>
      </p:sp>
      <p:pic>
        <p:nvPicPr>
          <p:cNvPr id="53251" name="Picture 5"/>
          <p:cNvPicPr>
            <a:picLocks noGrp="1" noChangeAspect="1" noChangeArrowheads="1"/>
          </p:cNvPicPr>
          <p:nvPr>
            <p:ph idx="1"/>
          </p:nvPr>
        </p:nvPicPr>
        <p:blipFill>
          <a:blip r:embed="rId3" cstate="print"/>
          <a:srcRect/>
          <a:stretch>
            <a:fillRect/>
          </a:stretch>
        </p:blipFill>
        <p:spPr>
          <a:xfrm>
            <a:off x="600075" y="1325563"/>
            <a:ext cx="7699375" cy="5532437"/>
          </a:xfrm>
        </p:spPr>
      </p:pic>
      <p:cxnSp>
        <p:nvCxnSpPr>
          <p:cNvPr id="3" name="Straight Connector 2"/>
          <p:cNvCxnSpPr/>
          <p:nvPr/>
        </p:nvCxnSpPr>
        <p:spPr>
          <a:xfrm flipV="1">
            <a:off x="1768979" y="1948441"/>
            <a:ext cx="5178752" cy="3785787"/>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148434" y="1903733"/>
            <a:ext cx="3168808" cy="1821462"/>
          </a:xfrm>
          <a:custGeom>
            <a:avLst/>
            <a:gdLst>
              <a:gd name="connsiteX0" fmla="*/ 338392 w 3168808"/>
              <a:gd name="connsiteY0" fmla="*/ 933471 h 1821462"/>
              <a:gd name="connsiteX1" fmla="*/ 5106 w 3168808"/>
              <a:gd name="connsiteY1" fmla="*/ 1634226 h 1821462"/>
              <a:gd name="connsiteX2" fmla="*/ 227297 w 3168808"/>
              <a:gd name="connsiteY2" fmla="*/ 1813688 h 1821462"/>
              <a:gd name="connsiteX3" fmla="*/ 1312613 w 3168808"/>
              <a:gd name="connsiteY3" fmla="*/ 1446218 h 1821462"/>
              <a:gd name="connsiteX4" fmla="*/ 3141413 w 3168808"/>
              <a:gd name="connsiteY4" fmla="*/ 241261 h 1821462"/>
              <a:gd name="connsiteX5" fmla="*/ 2329562 w 3168808"/>
              <a:gd name="connsiteY5" fmla="*/ 10525 h 1821462"/>
              <a:gd name="connsiteX6" fmla="*/ 1210063 w 3168808"/>
              <a:gd name="connsiteY6" fmla="*/ 420723 h 1821462"/>
              <a:gd name="connsiteX7" fmla="*/ 338392 w 3168808"/>
              <a:gd name="connsiteY7" fmla="*/ 933471 h 182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808" h="1821462">
                <a:moveTo>
                  <a:pt x="338392" y="933471"/>
                </a:moveTo>
                <a:cubicBezTo>
                  <a:pt x="137566" y="1135721"/>
                  <a:pt x="23622" y="1487523"/>
                  <a:pt x="5106" y="1634226"/>
                </a:cubicBezTo>
                <a:cubicBezTo>
                  <a:pt x="-13410" y="1780929"/>
                  <a:pt x="9379" y="1845023"/>
                  <a:pt x="227297" y="1813688"/>
                </a:cubicBezTo>
                <a:cubicBezTo>
                  <a:pt x="445215" y="1782353"/>
                  <a:pt x="826927" y="1708289"/>
                  <a:pt x="1312613" y="1446218"/>
                </a:cubicBezTo>
                <a:cubicBezTo>
                  <a:pt x="1798299" y="1184147"/>
                  <a:pt x="2971922" y="480543"/>
                  <a:pt x="3141413" y="241261"/>
                </a:cubicBezTo>
                <a:cubicBezTo>
                  <a:pt x="3310905" y="1979"/>
                  <a:pt x="2651454" y="-19385"/>
                  <a:pt x="2329562" y="10525"/>
                </a:cubicBezTo>
                <a:cubicBezTo>
                  <a:pt x="2007670" y="40435"/>
                  <a:pt x="1541925" y="271172"/>
                  <a:pt x="1210063" y="420723"/>
                </a:cubicBezTo>
                <a:cubicBezTo>
                  <a:pt x="878201" y="570274"/>
                  <a:pt x="539218" y="731221"/>
                  <a:pt x="338392" y="933471"/>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8181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000" i="1" dirty="0" smtClean="0"/>
              <a:t>Which is better: database query or visualization to answer these questions?</a:t>
            </a:r>
            <a:br>
              <a:rPr lang="en-US" sz="2000" i="1" dirty="0" smtClean="0"/>
            </a:br>
            <a:r>
              <a:rPr lang="en-US" sz="2000" i="1" dirty="0" smtClean="0"/>
              <a:t>Are you looking for “exact or small answer” or “big picture”?</a:t>
            </a:r>
            <a:endParaRPr lang="en-US" sz="2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267963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Lapse/Stop Motion Photography</a:t>
            </a:r>
            <a:endParaRPr lang="en-US" dirty="0"/>
          </a:p>
        </p:txBody>
      </p:sp>
      <p:sp>
        <p:nvSpPr>
          <p:cNvPr id="5" name="Content Placeholder 4"/>
          <p:cNvSpPr>
            <a:spLocks noGrp="1"/>
          </p:cNvSpPr>
          <p:nvPr>
            <p:ph idx="1"/>
          </p:nvPr>
        </p:nvSpPr>
        <p:spPr/>
        <p:txBody>
          <a:bodyPr>
            <a:normAutofit fontScale="85000" lnSpcReduction="20000"/>
          </a:bodyPr>
          <a:lstStyle/>
          <a:p>
            <a:r>
              <a:rPr lang="en-US" b="1" dirty="0" err="1" smtClean="0"/>
              <a:t>Eadweard</a:t>
            </a:r>
            <a:r>
              <a:rPr lang="en-US" b="1" dirty="0" smtClean="0"/>
              <a:t> Muybridge.  </a:t>
            </a:r>
            <a:r>
              <a:rPr lang="en-US" b="1" dirty="0" smtClean="0">
                <a:hlinkClick r:id="rId3"/>
              </a:rPr>
              <a:t>Horse running</a:t>
            </a:r>
            <a:r>
              <a:rPr lang="en-US" b="1" dirty="0" smtClean="0"/>
              <a:t>. </a:t>
            </a:r>
            <a:r>
              <a:rPr lang="en-US" dirty="0" smtClean="0"/>
              <a:t>In 1872, former </a:t>
            </a:r>
            <a:r>
              <a:rPr lang="en-US" dirty="0" smtClean="0">
                <a:hlinkClick r:id="rId4" tooltip="Governor of California"/>
              </a:rPr>
              <a:t>Governor of California</a:t>
            </a:r>
            <a:r>
              <a:rPr lang="en-US" dirty="0" smtClean="0"/>
              <a:t> </a:t>
            </a:r>
            <a:r>
              <a:rPr lang="en-US" dirty="0" smtClean="0">
                <a:hlinkClick r:id="rId5" tooltip="Leland Stanford"/>
              </a:rPr>
              <a:t>Leland Stanford</a:t>
            </a:r>
            <a:r>
              <a:rPr lang="en-US" dirty="0" smtClean="0"/>
              <a:t>, a businessman and </a:t>
            </a:r>
            <a:r>
              <a:rPr lang="en-US" dirty="0" smtClean="0">
                <a:hlinkClick r:id="rId6" tooltip="Horse racing"/>
              </a:rPr>
              <a:t>race-horse</a:t>
            </a:r>
            <a:r>
              <a:rPr lang="en-US" dirty="0" smtClean="0"/>
              <a:t> owner, had taken a position on a popularly-debated question of the day: whether all four of a horse's hooves left the ground at the same time during a gallop. Stanford sided with this assertion, called "unsupported transit", and took it upon himself to prove it scientifically. (Though legend also includes a wager of up to $25,000, there is no evidence of this.) Stanford sought out Muybridge and hired him to settle the question.</a:t>
            </a:r>
            <a:r>
              <a:rPr lang="en-US" baseline="30000" dirty="0" smtClean="0">
                <a:hlinkClick r:id="rId7"/>
              </a:rPr>
              <a:t>[2]</a:t>
            </a:r>
            <a:r>
              <a:rPr lang="en-US" dirty="0" smtClean="0"/>
              <a:t> Muybridge's relationship with Stanford was long and fraught, heralding both his entrance and exit from the history books. (</a:t>
            </a:r>
            <a:r>
              <a:rPr lang="en-US" dirty="0" err="1" smtClean="0">
                <a:hlinkClick r:id="rId7"/>
              </a:rPr>
              <a:t>wikipedia</a:t>
            </a:r>
            <a:r>
              <a:rPr lang="en-US" dirty="0" smtClean="0"/>
              <a:t>)</a:t>
            </a:r>
          </a:p>
          <a:p>
            <a:r>
              <a:rPr lang="en-US" dirty="0" smtClean="0">
                <a:hlinkClick r:id="rId8"/>
              </a:rPr>
              <a:t>Milk Splash experiment</a:t>
            </a:r>
            <a:r>
              <a:rPr lang="en-US" dirty="0" smtClean="0"/>
              <a:t>.  </a:t>
            </a:r>
          </a:p>
          <a:p>
            <a:endParaRPr lang="en-US" b="1"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r>
              <a:rPr lang="en-US" dirty="0" smtClean="0"/>
              <a:t>3D Visualization</a:t>
            </a:r>
            <a:endParaRPr lang="en-US" dirty="0" smtClean="0">
              <a:solidFill>
                <a:srgbClr val="FF0000"/>
              </a:solidFill>
            </a:endParaRPr>
          </a:p>
        </p:txBody>
      </p:sp>
      <p:sp>
        <p:nvSpPr>
          <p:cNvPr id="58371" name="Content Placeholder 2"/>
          <p:cNvSpPr>
            <a:spLocks noGrp="1"/>
          </p:cNvSpPr>
          <p:nvPr>
            <p:ph idx="1"/>
          </p:nvPr>
        </p:nvSpPr>
        <p:spPr>
          <a:xfrm>
            <a:off x="457200" y="1676400"/>
            <a:ext cx="8229600" cy="4967468"/>
          </a:xfrm>
        </p:spPr>
        <p:txBody>
          <a:bodyPr>
            <a:normAutofit fontScale="85000" lnSpcReduction="20000"/>
          </a:bodyPr>
          <a:lstStyle/>
          <a:p>
            <a:r>
              <a:rPr lang="en-US" dirty="0" err="1" smtClean="0">
                <a:hlinkClick r:id="rId3"/>
              </a:rPr>
              <a:t>Virseum</a:t>
            </a:r>
            <a:r>
              <a:rPr lang="en-US" dirty="0" smtClean="0"/>
              <a:t>:  Captures a physical environment and makes available as virtual world, for experiencing, exploring, problem solving. </a:t>
            </a:r>
          </a:p>
          <a:p>
            <a:r>
              <a:rPr lang="en-US" dirty="0" smtClean="0"/>
              <a:t>3D environments/gaming systems </a:t>
            </a:r>
          </a:p>
          <a:p>
            <a:pPr lvl="1"/>
            <a:r>
              <a:rPr lang="en-US" dirty="0" smtClean="0"/>
              <a:t>Virtual Presence independent of person’s location, appearance, resources. (</a:t>
            </a:r>
            <a:r>
              <a:rPr lang="en-US" dirty="0" err="1" smtClean="0"/>
              <a:t>SecondLife</a:t>
            </a:r>
            <a:r>
              <a:rPr lang="en-US" dirty="0" smtClean="0"/>
              <a:t>)</a:t>
            </a:r>
          </a:p>
          <a:p>
            <a:pPr lvl="1"/>
            <a:r>
              <a:rPr lang="en-US" dirty="0" smtClean="0"/>
              <a:t>Experience more intense involvement in 3D world (games)</a:t>
            </a:r>
          </a:p>
          <a:p>
            <a:pPr lvl="1"/>
            <a:r>
              <a:rPr lang="en-US" dirty="0" smtClean="0"/>
              <a:t>Training for high cost environments (surgery, military)</a:t>
            </a:r>
          </a:p>
          <a:p>
            <a:pPr lvl="1"/>
            <a:r>
              <a:rPr lang="en-US" dirty="0" smtClean="0"/>
              <a:t>Allow physically disabled to experience motion in world</a:t>
            </a:r>
          </a:p>
          <a:p>
            <a:pPr lvl="1"/>
            <a:r>
              <a:rPr lang="en-US" dirty="0" smtClean="0"/>
              <a:t>Allow people with conditions (fear of heights) to overcome through practice therapy.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Interactive Engagement</a:t>
            </a:r>
          </a:p>
        </p:txBody>
      </p:sp>
      <p:sp>
        <p:nvSpPr>
          <p:cNvPr id="57347" name="Rectangle 2"/>
          <p:cNvSpPr>
            <a:spLocks noChangeArrowheads="1"/>
          </p:cNvSpPr>
          <p:nvPr/>
        </p:nvSpPr>
        <p:spPr bwMode="auto">
          <a:xfrm>
            <a:off x="2286000" y="3013075"/>
            <a:ext cx="4572000" cy="461665"/>
          </a:xfrm>
          <a:prstGeom prst="rect">
            <a:avLst/>
          </a:prstGeom>
          <a:noFill/>
          <a:ln w="9525">
            <a:noFill/>
            <a:miter lim="800000"/>
            <a:headEnd/>
            <a:tailEnd/>
          </a:ln>
        </p:spPr>
        <p:txBody>
          <a:bodyPr wrap="square">
            <a:spAutoFit/>
          </a:bodyPr>
          <a:lstStyle/>
          <a:p>
            <a:r>
              <a:rPr lang="en-US" dirty="0" smtClean="0">
                <a:hlinkClick r:id="rId3"/>
              </a:rPr>
              <a:t>Visualizing the US Electric Grid</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College Tuition Increases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the newspaper your editor asked you to make a chart for a story on increasing tuitions.  The story compares tuition increases at 6 universities over the past 5 years. </a:t>
            </a:r>
          </a:p>
          <a:p>
            <a:r>
              <a:rPr lang="en-US" dirty="0" smtClean="0"/>
              <a:t>Your job is to make a visualization to go in the newspaper which will communicate to the readers what the current tuitions are (and allow for easy comparison), and most importantly, what the tuition increases are (and how the percentage increases compare). </a:t>
            </a:r>
          </a:p>
          <a:p>
            <a:r>
              <a:rPr lang="en-US" dirty="0" smtClean="0">
                <a:hlinkClick r:id="rId3"/>
              </a:rPr>
              <a:t>Tuition Excel File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t>More Definitions</a:t>
            </a:r>
          </a:p>
        </p:txBody>
      </p:sp>
      <p:sp>
        <p:nvSpPr>
          <p:cNvPr id="10243" name="Rectangle 3"/>
          <p:cNvSpPr>
            <a:spLocks noGrp="1" noChangeArrowheads="1"/>
          </p:cNvSpPr>
          <p:nvPr>
            <p:ph idx="1"/>
          </p:nvPr>
        </p:nvSpPr>
        <p:spPr>
          <a:xfrm>
            <a:off x="685800" y="1778000"/>
            <a:ext cx="7772400" cy="4114800"/>
          </a:xfrm>
        </p:spPr>
        <p:txBody>
          <a:bodyPr>
            <a:normAutofit/>
          </a:bodyPr>
          <a:lstStyle/>
          <a:p>
            <a:r>
              <a:rPr lang="en-US" dirty="0" smtClean="0"/>
              <a:t>The depiction of information using spatial and graphical representations;</a:t>
            </a:r>
          </a:p>
          <a:p>
            <a:r>
              <a:rPr lang="en-US" dirty="0" smtClean="0"/>
              <a:t>“ The use of computer-supported, interactive, visual representations of abstract data to amplify cognition.” (Card, </a:t>
            </a:r>
            <a:r>
              <a:rPr lang="en-US" dirty="0" err="1" smtClean="0"/>
              <a:t>Mackinlay</a:t>
            </a:r>
            <a:r>
              <a:rPr lang="en-US" dirty="0" smtClean="0"/>
              <a:t>, &amp; </a:t>
            </a:r>
            <a:r>
              <a:rPr lang="en-US" dirty="0" err="1" smtClean="0"/>
              <a:t>Shneiderman</a:t>
            </a:r>
            <a:r>
              <a:rPr lang="en-US" dirty="0" smtClean="0"/>
              <a:t>, 1999)</a:t>
            </a:r>
          </a:p>
          <a:p>
            <a:pPr>
              <a:buFontTx/>
              <a:buNone/>
            </a:pPr>
            <a:r>
              <a:rPr lang="en-US" dirty="0" smtClean="0"/>
              <a:t>  </a:t>
            </a:r>
            <a:r>
              <a:rPr lang="en-US" sz="1800" i="1" dirty="0" smtClean="0"/>
              <a:t>Yes, we will focus on </a:t>
            </a:r>
            <a:r>
              <a:rPr lang="en-US" sz="1800" b="1" i="1" dirty="0" smtClean="0"/>
              <a:t>computer supported, interactive</a:t>
            </a:r>
            <a:r>
              <a:rPr lang="en-US" sz="1800" i="1" dirty="0" smtClean="0"/>
              <a:t> but let’s not limit ourselves to it.</a:t>
            </a:r>
            <a:endParaRPr lang="en-US" b="1" i="1"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The Need for Critical Analysis</a:t>
            </a:r>
          </a:p>
        </p:txBody>
      </p:sp>
      <p:sp>
        <p:nvSpPr>
          <p:cNvPr id="86019" name="Rectangle 3"/>
          <p:cNvSpPr>
            <a:spLocks noGrp="1" noChangeArrowheads="1"/>
          </p:cNvSpPr>
          <p:nvPr>
            <p:ph idx="1"/>
          </p:nvPr>
        </p:nvSpPr>
        <p:spPr>
          <a:xfrm>
            <a:off x="685800" y="1981200"/>
            <a:ext cx="7772400" cy="4495014"/>
          </a:xfrm>
        </p:spPr>
        <p:txBody>
          <a:bodyPr>
            <a:noAutofit/>
          </a:bodyPr>
          <a:lstStyle/>
          <a:p>
            <a:pPr eaLnBrk="1" hangingPunct="1">
              <a:lnSpc>
                <a:spcPct val="90000"/>
              </a:lnSpc>
            </a:pPr>
            <a:r>
              <a:rPr lang="en-US" sz="2400" dirty="0" smtClean="0"/>
              <a:t>We see many creative ideas, but they often fail in practice </a:t>
            </a:r>
          </a:p>
          <a:p>
            <a:pPr eaLnBrk="1" hangingPunct="1">
              <a:lnSpc>
                <a:spcPct val="90000"/>
              </a:lnSpc>
            </a:pPr>
            <a:r>
              <a:rPr lang="en-US" sz="2400" dirty="0" smtClean="0"/>
              <a:t>The hard part: how to apply it judiciously</a:t>
            </a:r>
          </a:p>
          <a:p>
            <a:pPr lvl="1" eaLnBrk="1" hangingPunct="1">
              <a:lnSpc>
                <a:spcPct val="90000"/>
              </a:lnSpc>
            </a:pPr>
            <a:r>
              <a:rPr lang="en-US" sz="2000" dirty="0" smtClean="0"/>
              <a:t>Inventors usually do not accurately predict how their invention will be used</a:t>
            </a:r>
          </a:p>
          <a:p>
            <a:pPr lvl="1" eaLnBrk="1" hangingPunct="1">
              <a:lnSpc>
                <a:spcPct val="90000"/>
              </a:lnSpc>
            </a:pPr>
            <a:r>
              <a:rPr lang="en-US" sz="2000" dirty="0" smtClean="0"/>
              <a:t>Many people try for “cool looking”, exaggerated visualizations</a:t>
            </a:r>
          </a:p>
          <a:p>
            <a:pPr eaLnBrk="1" hangingPunct="1">
              <a:lnSpc>
                <a:spcPct val="90000"/>
              </a:lnSpc>
            </a:pPr>
            <a:r>
              <a:rPr lang="en-US" sz="2400" dirty="0" smtClean="0"/>
              <a:t>This course will emphasize </a:t>
            </a:r>
          </a:p>
          <a:p>
            <a:pPr lvl="1" eaLnBrk="1" hangingPunct="1">
              <a:lnSpc>
                <a:spcPct val="90000"/>
              </a:lnSpc>
            </a:pPr>
            <a:r>
              <a:rPr lang="en-US" sz="2000" dirty="0" smtClean="0"/>
              <a:t>Having a framework for examining visualization problems</a:t>
            </a:r>
          </a:p>
          <a:p>
            <a:pPr lvl="1" eaLnBrk="1" hangingPunct="1">
              <a:lnSpc>
                <a:spcPct val="90000"/>
              </a:lnSpc>
            </a:pPr>
            <a:r>
              <a:rPr lang="en-US" sz="2000" dirty="0" smtClean="0"/>
              <a:t>Utilizing the framework to properly describe a problems and knowing what visualization techniques are applicable and desirable for a given situation</a:t>
            </a:r>
          </a:p>
          <a:p>
            <a:pPr lvl="1" eaLnBrk="1" hangingPunct="1">
              <a:lnSpc>
                <a:spcPct val="90000"/>
              </a:lnSpc>
            </a:pPr>
            <a:r>
              <a:rPr lang="en-US" sz="2000" dirty="0" smtClean="0"/>
              <a:t>Developing, testing, and evaluating visualizations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smtClean="0"/>
              <a:t>Open Issues</a:t>
            </a:r>
          </a:p>
        </p:txBody>
      </p:sp>
      <p:sp>
        <p:nvSpPr>
          <p:cNvPr id="87043" name="Rectangle 3"/>
          <p:cNvSpPr>
            <a:spLocks noGrp="1" noChangeArrowheads="1"/>
          </p:cNvSpPr>
          <p:nvPr>
            <p:ph idx="1"/>
          </p:nvPr>
        </p:nvSpPr>
        <p:spPr/>
        <p:txBody>
          <a:bodyPr>
            <a:normAutofit/>
          </a:bodyPr>
          <a:lstStyle/>
          <a:p>
            <a:pPr eaLnBrk="1" hangingPunct="1"/>
            <a:r>
              <a:rPr lang="en-US" dirty="0" smtClean="0"/>
              <a:t>Does visualization help?</a:t>
            </a:r>
          </a:p>
          <a:p>
            <a:pPr lvl="1" eaLnBrk="1" hangingPunct="1"/>
            <a:r>
              <a:rPr lang="en-US" dirty="0" smtClean="0"/>
              <a:t>Certainly in some areas.  As far as being a generally applied science, still in the formative stages.  Not generalized set of rules of practice, although we’ll try to get close to this. </a:t>
            </a:r>
          </a:p>
          <a:p>
            <a:pPr lvl="1" eaLnBrk="1" hangingPunct="1">
              <a:buNone/>
            </a:pPr>
            <a:endParaRPr lang="en-US" dirty="0" smtClean="0"/>
          </a:p>
          <a:p>
            <a:pPr lvl="1" eaLnBrk="1" hangingPunct="1">
              <a:buNone/>
            </a:pPr>
            <a:r>
              <a:rPr lang="en-US" dirty="0" smtClean="0">
                <a:solidFill>
                  <a:srgbClr val="FF0000"/>
                </a:solidFill>
              </a:rPr>
              <a:t>Give examples of where you think visualization helps solve problems?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Does visualization sell?</a:t>
            </a:r>
          </a:p>
          <a:p>
            <a:pPr lvl="1"/>
            <a:r>
              <a:rPr lang="en-US" dirty="0" smtClean="0"/>
              <a:t>What do you think?</a:t>
            </a:r>
          </a:p>
          <a:p>
            <a:pPr lvl="1"/>
            <a:r>
              <a:rPr lang="en-US" dirty="0" smtClean="0"/>
              <a:t>Name tools that people pay for because they are effective.</a:t>
            </a:r>
          </a:p>
          <a:p>
            <a:r>
              <a:rPr lang="en-US" dirty="0" smtClean="0"/>
              <a:t>Visualization is a </a:t>
            </a:r>
            <a:r>
              <a:rPr lang="en-US" i="1" dirty="0" smtClean="0">
                <a:solidFill>
                  <a:srgbClr val="FF33CC"/>
                </a:solidFill>
              </a:rPr>
              <a:t>hot</a:t>
            </a:r>
            <a:r>
              <a:rPr lang="en-US" dirty="0" smtClean="0"/>
              <a:t> area!  New visualization techniques are constantly being developed.  We are in the beginning stages of an explosion of interactive visualizations (especially mash-ups pulling data together from multiple sources) on the Web 2.0.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Course Outline</a:t>
            </a:r>
          </a:p>
        </p:txBody>
      </p:sp>
      <p:sp>
        <p:nvSpPr>
          <p:cNvPr id="774147" name="Rectangle 3"/>
          <p:cNvSpPr>
            <a:spLocks noGrp="1" noChangeArrowheads="1"/>
          </p:cNvSpPr>
          <p:nvPr>
            <p:ph idx="1"/>
          </p:nvPr>
        </p:nvSpPr>
        <p:spPr>
          <a:xfrm>
            <a:off x="584200" y="1789113"/>
            <a:ext cx="7772400" cy="4332287"/>
          </a:xfrm>
        </p:spPr>
        <p:txBody>
          <a:bodyPr>
            <a:normAutofit fontScale="25000" lnSpcReduction="20000"/>
          </a:bodyPr>
          <a:lstStyle/>
          <a:p>
            <a:pPr eaLnBrk="1" hangingPunct="1"/>
            <a:r>
              <a:rPr lang="en-US" sz="11200" dirty="0" smtClean="0"/>
              <a:t>Introduction</a:t>
            </a:r>
          </a:p>
          <a:p>
            <a:pPr eaLnBrk="1" hangingPunct="1"/>
            <a:r>
              <a:rPr lang="en-US" sz="11200" dirty="0" smtClean="0"/>
              <a:t>Principles of Information Visualization</a:t>
            </a:r>
          </a:p>
          <a:p>
            <a:pPr eaLnBrk="1" hangingPunct="1"/>
            <a:r>
              <a:rPr lang="en-US" sz="11200" dirty="0" smtClean="0"/>
              <a:t>Data Representation and Mapping</a:t>
            </a:r>
          </a:p>
          <a:p>
            <a:pPr eaLnBrk="1" hangingPunct="1"/>
            <a:r>
              <a:rPr lang="en-US" sz="11200" dirty="0" smtClean="0"/>
              <a:t>Visual Understanding, Perception and Cognition</a:t>
            </a:r>
          </a:p>
          <a:p>
            <a:pPr eaLnBrk="1" hangingPunct="1"/>
            <a:r>
              <a:rPr lang="en-US" sz="11200" dirty="0" smtClean="0"/>
              <a:t>Information Display Technology</a:t>
            </a:r>
          </a:p>
          <a:p>
            <a:pPr eaLnBrk="1" hangingPunct="1"/>
            <a:r>
              <a:rPr lang="en-US" sz="11200" dirty="0" smtClean="0"/>
              <a:t>Interactive Information Visualization</a:t>
            </a:r>
          </a:p>
          <a:p>
            <a:pPr eaLnBrk="1" hangingPunct="1"/>
            <a:r>
              <a:rPr lang="en-US" sz="11200" dirty="0" smtClean="0"/>
              <a:t>Visualization Techniques &amp; Domains</a:t>
            </a:r>
          </a:p>
          <a:p>
            <a:pPr eaLnBrk="1" hangingPunct="1"/>
            <a:r>
              <a:rPr lang="en-US" sz="11200" dirty="0" smtClean="0"/>
              <a:t>Design</a:t>
            </a:r>
          </a:p>
          <a:p>
            <a:pPr eaLnBrk="1" hangingPunct="1"/>
            <a:r>
              <a:rPr lang="en-US" sz="11200" dirty="0" smtClean="0"/>
              <a:t>Evaluation and Critique</a:t>
            </a:r>
          </a:p>
          <a:p>
            <a:pPr eaLnBrk="1" hangingPunct="1">
              <a:buNone/>
            </a:pPr>
            <a:endParaRPr lang="en-US" sz="11200" dirty="0" smtClean="0"/>
          </a:p>
          <a:p>
            <a:pPr eaLnBrk="1" hangingPunct="1">
              <a:buNone/>
            </a:pPr>
            <a:r>
              <a:rPr lang="en-US" sz="11200" dirty="0" smtClean="0"/>
              <a:t>Practice, Practice, Practice</a:t>
            </a:r>
          </a:p>
          <a:p>
            <a:pPr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r>
              <a:rPr lang="en-US" dirty="0" smtClean="0"/>
              <a:t>What we will learn</a:t>
            </a:r>
          </a:p>
        </p:txBody>
      </p:sp>
      <p:sp>
        <p:nvSpPr>
          <p:cNvPr id="89092" name="Rectangle 3"/>
          <p:cNvSpPr>
            <a:spLocks noGrp="1" noChangeArrowheads="1"/>
          </p:cNvSpPr>
          <p:nvPr>
            <p:ph idx="1"/>
          </p:nvPr>
        </p:nvSpPr>
        <p:spPr/>
        <p:txBody>
          <a:bodyPr/>
          <a:lstStyle/>
          <a:p>
            <a:pPr eaLnBrk="1" hangingPunct="1"/>
            <a:r>
              <a:rPr lang="en-US" dirty="0" smtClean="0"/>
              <a:t>All about the fundamentals</a:t>
            </a:r>
          </a:p>
          <a:p>
            <a:pPr eaLnBrk="1" hangingPunct="1"/>
            <a:r>
              <a:rPr lang="en-US" dirty="0" smtClean="0"/>
              <a:t>How to recognize factors important for design choice</a:t>
            </a:r>
          </a:p>
          <a:p>
            <a:pPr eaLnBrk="1" hangingPunct="1"/>
            <a:r>
              <a:rPr lang="en-US" dirty="0" smtClean="0"/>
              <a:t>Studying examples of good and bad designs</a:t>
            </a:r>
          </a:p>
          <a:p>
            <a:pPr eaLnBrk="1" hangingPunct="1"/>
            <a:r>
              <a:rPr lang="en-US" dirty="0" smtClean="0"/>
              <a:t>Designing visualizations (particularly interactive ones) </a:t>
            </a:r>
          </a:p>
          <a:p>
            <a:pPr eaLnBrk="1" hangingPunct="1"/>
            <a:r>
              <a:rPr lang="en-US" dirty="0" smtClean="0"/>
              <a:t>Critiquing designs</a:t>
            </a:r>
          </a:p>
          <a:p>
            <a:pPr eaLnBrk="1" hangingPunct="1"/>
            <a:r>
              <a:rPr lang="en-US" dirty="0" smtClean="0"/>
              <a:t>Empirically evaluate designs</a:t>
            </a:r>
          </a:p>
        </p:txBody>
      </p:sp>
      <p:sp>
        <p:nvSpPr>
          <p:cNvPr id="89090" name="Footer Placeholder 3"/>
          <p:cNvSpPr>
            <a:spLocks noGrp="1"/>
          </p:cNvSpPr>
          <p:nvPr>
            <p:ph type="ftr" sz="quarter" idx="11"/>
          </p:nvPr>
        </p:nvSpPr>
        <p:spPr>
          <a:noFill/>
        </p:spPr>
        <p:txBody>
          <a:bodyPr/>
          <a:lstStyle/>
          <a:p>
            <a:r>
              <a:rPr lang="en-US" smtClean="0"/>
              <a:t>Slide adapted from Chris North's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Where would you like to spend time?</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Static/Interactive?</a:t>
            </a:r>
          </a:p>
          <a:p>
            <a:r>
              <a:rPr lang="en-US" dirty="0" smtClean="0"/>
              <a:t>What media?  Computer display, newspapers/magazines, others?</a:t>
            </a:r>
          </a:p>
          <a:p>
            <a:r>
              <a:rPr lang="en-US" dirty="0" smtClean="0"/>
              <a:t>2D/3D (virtual worlds, etc)</a:t>
            </a:r>
          </a:p>
          <a:p>
            <a:r>
              <a:rPr lang="en-US" dirty="0" smtClean="0"/>
              <a:t>Graphic art type design?</a:t>
            </a:r>
          </a:p>
          <a:p>
            <a:r>
              <a:rPr lang="en-US" dirty="0" smtClean="0"/>
              <a:t>Specific Techniques (maps, </a:t>
            </a:r>
            <a:r>
              <a:rPr lang="en-US" dirty="0" err="1" smtClean="0"/>
              <a:t>treemaps</a:t>
            </a:r>
            <a:r>
              <a:rPr lang="en-US" dirty="0" smtClean="0"/>
              <a:t>, network analysis, scientific visualizations, etc.)</a:t>
            </a:r>
          </a:p>
          <a:p>
            <a:r>
              <a:rPr lang="en-US" dirty="0" smtClean="0"/>
              <a:t>Design</a:t>
            </a:r>
          </a:p>
          <a:p>
            <a:r>
              <a:rPr lang="en-US" dirty="0" smtClean="0"/>
              <a:t>Evaluation</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Your Examples</a:t>
            </a:r>
          </a:p>
        </p:txBody>
      </p:sp>
      <p:sp>
        <p:nvSpPr>
          <p:cNvPr id="36867" name="Content Placeholder 2"/>
          <p:cNvSpPr>
            <a:spLocks noGrp="1"/>
          </p:cNvSpPr>
          <p:nvPr>
            <p:ph idx="1"/>
          </p:nvPr>
        </p:nvSpPr>
        <p:spPr/>
        <p:txBody>
          <a:bodyPr/>
          <a:lstStyle/>
          <a:p>
            <a:r>
              <a:rPr lang="en-US" dirty="0" smtClean="0"/>
              <a:t>Let’s look to our wiki and assignment 0 to see what suggestions you have.</a:t>
            </a:r>
          </a:p>
          <a:p>
            <a:pPr>
              <a:buFontTx/>
              <a:buNone/>
            </a:pPr>
            <a:endParaRPr lang="en-US" dirty="0" smtClean="0"/>
          </a:p>
        </p:txBody>
      </p:sp>
    </p:spTree>
    <p:extLst>
      <p:ext uri="{BB962C8B-B14F-4D97-AF65-F5344CB8AC3E}">
        <p14:creationId xmlns:p14="http://schemas.microsoft.com/office/powerpoint/2010/main" val="27264386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Discussion is next</a:t>
            </a:r>
            <a:endParaRPr lang="en-US" dirty="0"/>
          </a:p>
        </p:txBody>
      </p:sp>
      <p:sp>
        <p:nvSpPr>
          <p:cNvPr id="3" name="Content Placeholder 2"/>
          <p:cNvSpPr>
            <a:spLocks noGrp="1"/>
          </p:cNvSpPr>
          <p:nvPr>
            <p:ph idx="1"/>
          </p:nvPr>
        </p:nvSpPr>
        <p:spPr/>
        <p:txBody>
          <a:bodyPr/>
          <a:lstStyle/>
          <a:p>
            <a:r>
              <a:rPr lang="en-US" dirty="0" smtClean="0"/>
              <a:t>Go to CUT-DDV slides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01054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EXTRA SLIDES….</a:t>
            </a:r>
            <a:endParaRPr lang="en-US" dirty="0"/>
          </a:p>
        </p:txBody>
      </p:sp>
    </p:spTree>
    <p:extLst>
      <p:ext uri="{BB962C8B-B14F-4D97-AF65-F5344CB8AC3E}">
        <p14:creationId xmlns:p14="http://schemas.microsoft.com/office/powerpoint/2010/main" val="87711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Good Working Definition</a:t>
            </a:r>
          </a:p>
        </p:txBody>
      </p:sp>
      <p:sp>
        <p:nvSpPr>
          <p:cNvPr id="11267" name="Content Placeholder 2"/>
          <p:cNvSpPr>
            <a:spLocks noGrp="1"/>
          </p:cNvSpPr>
          <p:nvPr>
            <p:ph idx="1"/>
          </p:nvPr>
        </p:nvSpPr>
        <p:spPr/>
        <p:txBody>
          <a:bodyPr/>
          <a:lstStyle/>
          <a:p>
            <a:r>
              <a:rPr lang="en-US" smtClean="0"/>
              <a:t>Visualization is the use of graphical techniques to convey information and support reasoning.  (Pat Hanrahan)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66800" y="304800"/>
            <a:ext cx="8534400" cy="792162"/>
          </a:xfrm>
        </p:spPr>
        <p:txBody>
          <a:bodyPr/>
          <a:lstStyle/>
          <a:p>
            <a:pPr algn="l"/>
            <a:r>
              <a:rPr lang="en-US" altLang="zh-CN" sz="3200" dirty="0" smtClean="0">
                <a:solidFill>
                  <a:srgbClr val="6699CC"/>
                </a:solidFill>
                <a:latin typeface="Times New Roman" pitchFamily="18" charset="0"/>
                <a:ea typeface="+mn-ea"/>
                <a:cs typeface="Times New Roman" pitchFamily="18" charset="0"/>
              </a:rPr>
              <a:t>Follow up analysis: Position Difference</a:t>
            </a:r>
            <a:endParaRPr lang="zh-CN" altLang="en-US" sz="3200" dirty="0">
              <a:solidFill>
                <a:srgbClr val="6699CC"/>
              </a:solidFill>
              <a:latin typeface="Times New Roman" pitchFamily="18" charset="0"/>
              <a:ea typeface="+mn-ea"/>
              <a:cs typeface="Times New Roman" pitchFamily="18" charset="0"/>
            </a:endParaRPr>
          </a:p>
        </p:txBody>
      </p:sp>
      <p:sp>
        <p:nvSpPr>
          <p:cNvPr id="5" name="灯片编号占位符 4"/>
          <p:cNvSpPr>
            <a:spLocks noGrp="1"/>
          </p:cNvSpPr>
          <p:nvPr>
            <p:ph type="sldNum" sz="quarter" idx="12"/>
          </p:nvPr>
        </p:nvSpPr>
        <p:spPr/>
        <p:txBody>
          <a:bodyPr/>
          <a:lstStyle/>
          <a:p>
            <a:fld id="{C0EE04F1-6A75-49B4-ABAE-0FEF1D4DC340}" type="slidenum">
              <a:rPr lang="zh-CN" altLang="en-US" smtClean="0"/>
              <a:pPr/>
              <a:t>90</a:t>
            </a:fld>
            <a:endParaRPr lang="zh-CN" altLang="en-US"/>
          </a:p>
        </p:txBody>
      </p:sp>
      <p:graphicFrame>
        <p:nvGraphicFramePr>
          <p:cNvPr id="6" name="图表 5"/>
          <p:cNvGraphicFramePr/>
          <p:nvPr/>
        </p:nvGraphicFramePr>
        <p:xfrm>
          <a:off x="609600" y="990600"/>
          <a:ext cx="79248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6010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1554" name="Rectangle 2"/>
          <p:cNvSpPr>
            <a:spLocks noGrp="1" noChangeArrowheads="1"/>
          </p:cNvSpPr>
          <p:nvPr>
            <p:ph type="title"/>
          </p:nvPr>
        </p:nvSpPr>
        <p:spPr>
          <a:xfrm>
            <a:off x="0" y="238125"/>
            <a:ext cx="9144000" cy="1143000"/>
          </a:xfrm>
        </p:spPr>
        <p:txBody>
          <a:bodyPr/>
          <a:lstStyle/>
          <a:p>
            <a:r>
              <a:rPr lang="en-US"/>
              <a:t>21</a:t>
            </a:r>
            <a:r>
              <a:rPr lang="en-US" baseline="30000"/>
              <a:t>st</a:t>
            </a:r>
            <a:r>
              <a:rPr lang="en-US"/>
              <a:t> Century Challenges</a:t>
            </a:r>
          </a:p>
        </p:txBody>
      </p:sp>
      <p:sp>
        <p:nvSpPr>
          <p:cNvPr id="3351555" name="Rectangle 3"/>
          <p:cNvSpPr>
            <a:spLocks noGrp="1" noChangeArrowheads="1"/>
          </p:cNvSpPr>
          <p:nvPr>
            <p:ph type="body" idx="1"/>
          </p:nvPr>
        </p:nvSpPr>
        <p:spPr>
          <a:xfrm>
            <a:off x="222250" y="1368425"/>
            <a:ext cx="8474075" cy="5318125"/>
          </a:xfrm>
        </p:spPr>
        <p:txBody>
          <a:bodyPr/>
          <a:lstStyle/>
          <a:p>
            <a:pPr>
              <a:lnSpc>
                <a:spcPct val="80000"/>
              </a:lnSpc>
            </a:pPr>
            <a:r>
              <a:rPr lang="en-US" sz="2000" dirty="0"/>
              <a:t>The three fold way</a:t>
            </a:r>
          </a:p>
          <a:p>
            <a:pPr lvl="1">
              <a:lnSpc>
                <a:spcPct val="80000"/>
              </a:lnSpc>
            </a:pPr>
            <a:r>
              <a:rPr lang="en-US" sz="1800" dirty="0"/>
              <a:t>theory and scholarship</a:t>
            </a:r>
          </a:p>
          <a:p>
            <a:pPr lvl="1">
              <a:lnSpc>
                <a:spcPct val="80000"/>
              </a:lnSpc>
            </a:pPr>
            <a:r>
              <a:rPr lang="en-US" sz="1800" dirty="0"/>
              <a:t>experiment and measurement</a:t>
            </a:r>
          </a:p>
          <a:p>
            <a:pPr lvl="1">
              <a:lnSpc>
                <a:spcPct val="80000"/>
              </a:lnSpc>
            </a:pPr>
            <a:r>
              <a:rPr lang="en-US" sz="1800" dirty="0"/>
              <a:t>computation and analysis</a:t>
            </a:r>
          </a:p>
          <a:p>
            <a:pPr>
              <a:lnSpc>
                <a:spcPct val="80000"/>
              </a:lnSpc>
            </a:pPr>
            <a:r>
              <a:rPr lang="en-US" sz="2000" dirty="0"/>
              <a:t>Supported by</a:t>
            </a:r>
          </a:p>
          <a:p>
            <a:pPr lvl="1">
              <a:lnSpc>
                <a:spcPct val="80000"/>
              </a:lnSpc>
            </a:pPr>
            <a:r>
              <a:rPr lang="en-US" sz="1800" dirty="0"/>
              <a:t>distributed, multidisciplinary teams</a:t>
            </a:r>
          </a:p>
          <a:p>
            <a:pPr lvl="1">
              <a:lnSpc>
                <a:spcPct val="80000"/>
              </a:lnSpc>
            </a:pPr>
            <a:r>
              <a:rPr lang="en-US" sz="1800" dirty="0"/>
              <a:t>multimodal collaboration systems</a:t>
            </a:r>
          </a:p>
          <a:p>
            <a:pPr lvl="1">
              <a:lnSpc>
                <a:spcPct val="80000"/>
              </a:lnSpc>
            </a:pPr>
            <a:r>
              <a:rPr lang="en-US" sz="1800" dirty="0"/>
              <a:t>distributed, large scale data sources</a:t>
            </a:r>
          </a:p>
          <a:p>
            <a:pPr lvl="1">
              <a:lnSpc>
                <a:spcPct val="80000"/>
              </a:lnSpc>
            </a:pPr>
            <a:r>
              <a:rPr lang="en-US" sz="1800" dirty="0"/>
              <a:t>leading edge computing systems</a:t>
            </a:r>
          </a:p>
          <a:p>
            <a:pPr lvl="1">
              <a:lnSpc>
                <a:spcPct val="80000"/>
              </a:lnSpc>
            </a:pPr>
            <a:r>
              <a:rPr lang="en-US" sz="1800" dirty="0"/>
              <a:t>distributed experimental facilities</a:t>
            </a:r>
          </a:p>
          <a:p>
            <a:pPr>
              <a:lnSpc>
                <a:spcPct val="80000"/>
              </a:lnSpc>
            </a:pPr>
            <a:r>
              <a:rPr lang="en-US" sz="2000" dirty="0"/>
              <a:t>Socialization and community</a:t>
            </a:r>
          </a:p>
          <a:p>
            <a:pPr lvl="1">
              <a:lnSpc>
                <a:spcPct val="80000"/>
              </a:lnSpc>
            </a:pPr>
            <a:r>
              <a:rPr lang="en-US" sz="1800" dirty="0"/>
              <a:t>multidisciplinary groups</a:t>
            </a:r>
          </a:p>
          <a:p>
            <a:pPr lvl="1">
              <a:lnSpc>
                <a:spcPct val="80000"/>
              </a:lnSpc>
            </a:pPr>
            <a:r>
              <a:rPr lang="en-US" sz="1800" dirty="0"/>
              <a:t>geographic distribution</a:t>
            </a:r>
          </a:p>
          <a:p>
            <a:pPr lvl="1">
              <a:lnSpc>
                <a:spcPct val="80000"/>
              </a:lnSpc>
            </a:pPr>
            <a:r>
              <a:rPr lang="en-US" sz="1800" dirty="0"/>
              <a:t>new enabling technologies</a:t>
            </a:r>
          </a:p>
          <a:p>
            <a:pPr lvl="1">
              <a:lnSpc>
                <a:spcPct val="80000"/>
              </a:lnSpc>
            </a:pPr>
            <a:r>
              <a:rPr lang="en-US" sz="1800" dirty="0"/>
              <a:t>creation of 21st century IT infrastructure</a:t>
            </a:r>
          </a:p>
          <a:p>
            <a:pPr marL="1263650" lvl="2">
              <a:lnSpc>
                <a:spcPct val="80000"/>
              </a:lnSpc>
            </a:pPr>
            <a:r>
              <a:rPr lang="en-US" sz="1600" dirty="0"/>
              <a:t>sustainable, multidisciplinary communities</a:t>
            </a:r>
          </a:p>
          <a:p>
            <a:pPr>
              <a:lnSpc>
                <a:spcPct val="80000"/>
              </a:lnSpc>
              <a:buNone/>
            </a:pPr>
            <a:r>
              <a:rPr lang="en-US" sz="2000" dirty="0" smtClean="0"/>
              <a:t>National Science Board (NSB) and NSF are promoting </a:t>
            </a:r>
          </a:p>
          <a:p>
            <a:pPr>
              <a:lnSpc>
                <a:spcPct val="80000"/>
              </a:lnSpc>
              <a:buNone/>
            </a:pPr>
            <a:r>
              <a:rPr lang="en-US" sz="2000" dirty="0" smtClean="0"/>
              <a:t>and supporting this infrastructure.</a:t>
            </a:r>
            <a:endParaRPr lang="en-US" sz="2000" i="1" dirty="0"/>
          </a:p>
        </p:txBody>
      </p:sp>
      <p:sp>
        <p:nvSpPr>
          <p:cNvPr id="3351556" name="AutoShape 4"/>
          <p:cNvSpPr>
            <a:spLocks noChangeArrowheads="1"/>
          </p:cNvSpPr>
          <p:nvPr/>
        </p:nvSpPr>
        <p:spPr bwMode="auto">
          <a:xfrm>
            <a:off x="6421438" y="1839913"/>
            <a:ext cx="1851025" cy="1470025"/>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0000FF"/>
          </a:solidFill>
          <a:ln w="9525">
            <a:noFill/>
            <a:miter lim="800000"/>
            <a:headEnd/>
            <a:tailEnd/>
          </a:ln>
          <a:effectLst>
            <a:outerShdw dist="35921" dir="2700000" algn="ctr" rotWithShape="0">
              <a:schemeClr val="bg2"/>
            </a:outerShdw>
          </a:effectLst>
        </p:spPr>
        <p:txBody>
          <a:bodyPr wrap="none" lIns="92111" tIns="45324" rIns="92111" bIns="45324" anchor="ctr"/>
          <a:lstStyle/>
          <a:p>
            <a:pPr algn="ctr" defTabSz="841375"/>
            <a:endParaRPr lang="en-US" sz="3200" b="1"/>
          </a:p>
        </p:txBody>
      </p:sp>
      <p:sp>
        <p:nvSpPr>
          <p:cNvPr id="3351557" name="Text Box 5"/>
          <p:cNvSpPr txBox="1">
            <a:spLocks noChangeArrowheads="1"/>
          </p:cNvSpPr>
          <p:nvPr/>
        </p:nvSpPr>
        <p:spPr bwMode="auto">
          <a:xfrm rot="-5400000">
            <a:off x="5632450" y="2638425"/>
            <a:ext cx="1073150"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Theory</a:t>
            </a:r>
          </a:p>
        </p:txBody>
      </p:sp>
      <p:sp>
        <p:nvSpPr>
          <p:cNvPr id="3351558" name="Text Box 6"/>
          <p:cNvSpPr txBox="1">
            <a:spLocks noChangeArrowheads="1"/>
          </p:cNvSpPr>
          <p:nvPr/>
        </p:nvSpPr>
        <p:spPr bwMode="auto">
          <a:xfrm rot="-5400000">
            <a:off x="7686675" y="2522538"/>
            <a:ext cx="1635125"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Experiment</a:t>
            </a:r>
          </a:p>
        </p:txBody>
      </p:sp>
      <p:sp>
        <p:nvSpPr>
          <p:cNvPr id="3351559" name="Text Box 7"/>
          <p:cNvSpPr txBox="1">
            <a:spLocks noChangeArrowheads="1"/>
          </p:cNvSpPr>
          <p:nvPr/>
        </p:nvSpPr>
        <p:spPr bwMode="auto">
          <a:xfrm>
            <a:off x="6423025" y="1411288"/>
            <a:ext cx="1830388"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Computation</a:t>
            </a:r>
          </a:p>
        </p:txBody>
      </p:sp>
      <p:pic>
        <p:nvPicPr>
          <p:cNvPr id="3351560" name="Picture 8" descr="bd19818_"/>
          <p:cNvPicPr>
            <a:picLocks noChangeAspect="1" noChangeArrowheads="1"/>
          </p:cNvPicPr>
          <p:nvPr/>
        </p:nvPicPr>
        <p:blipFill>
          <a:blip r:embed="rId3" cstate="print"/>
          <a:srcRect/>
          <a:stretch>
            <a:fillRect/>
          </a:stretch>
        </p:blipFill>
        <p:spPr bwMode="auto">
          <a:xfrm>
            <a:off x="6018213" y="3494088"/>
            <a:ext cx="2659062" cy="2744787"/>
          </a:xfrm>
          <a:prstGeom prst="rect">
            <a:avLst/>
          </a:prstGeom>
          <a:noFill/>
        </p:spPr>
      </p:pic>
    </p:spTree>
    <p:extLst>
      <p:ext uri="{BB962C8B-B14F-4D97-AF65-F5344CB8AC3E}">
        <p14:creationId xmlns:p14="http://schemas.microsoft.com/office/powerpoint/2010/main" val="308942103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Other Taxonomies of Goals</a:t>
            </a:r>
          </a:p>
        </p:txBody>
      </p:sp>
      <p:sp>
        <p:nvSpPr>
          <p:cNvPr id="28675" name="Rectangle 3"/>
          <p:cNvSpPr>
            <a:spLocks noGrp="1" noChangeArrowheads="1"/>
          </p:cNvSpPr>
          <p:nvPr>
            <p:ph sz="half" idx="1"/>
          </p:nvPr>
        </p:nvSpPr>
        <p:spPr>
          <a:xfrm>
            <a:off x="472190" y="1694788"/>
            <a:ext cx="4084820" cy="4885894"/>
          </a:xfrm>
        </p:spPr>
        <p:txBody>
          <a:bodyPr>
            <a:noAutofit/>
          </a:bodyPr>
          <a:lstStyle/>
          <a:p>
            <a:pPr eaLnBrk="1" hangingPunct="1"/>
            <a:r>
              <a:rPr lang="en-US" sz="3000" dirty="0" smtClean="0">
                <a:latin typeface="Calibri" pitchFamily="34" charset="0"/>
              </a:rPr>
              <a:t>Others:</a:t>
            </a:r>
          </a:p>
          <a:p>
            <a:pPr lvl="1" eaLnBrk="1" hangingPunct="1"/>
            <a:r>
              <a:rPr lang="en-US" sz="3000" dirty="0" smtClean="0">
                <a:latin typeface="Calibri" pitchFamily="34" charset="0"/>
              </a:rPr>
              <a:t>Analysis</a:t>
            </a:r>
          </a:p>
          <a:p>
            <a:pPr lvl="1" eaLnBrk="1" hangingPunct="1"/>
            <a:r>
              <a:rPr lang="en-US" sz="3000" dirty="0" smtClean="0">
                <a:latin typeface="Calibri" pitchFamily="34" charset="0"/>
              </a:rPr>
              <a:t>Monitoring</a:t>
            </a:r>
          </a:p>
          <a:p>
            <a:pPr lvl="1" eaLnBrk="1" hangingPunct="1"/>
            <a:r>
              <a:rPr lang="en-US" sz="3000" dirty="0" smtClean="0">
                <a:latin typeface="Calibri" pitchFamily="34" charset="0"/>
              </a:rPr>
              <a:t>Planning </a:t>
            </a:r>
          </a:p>
          <a:p>
            <a:pPr lvl="1" eaLnBrk="1" hangingPunct="1"/>
            <a:r>
              <a:rPr lang="en-US" sz="3000" dirty="0" smtClean="0">
                <a:latin typeface="Calibri" pitchFamily="34" charset="0"/>
              </a:rPr>
              <a:t>Communication</a:t>
            </a:r>
          </a:p>
          <a:p>
            <a:pPr eaLnBrk="1" hangingPunct="1"/>
            <a:r>
              <a:rPr lang="en-US" sz="3000" dirty="0" err="1" smtClean="0">
                <a:latin typeface="Calibri" pitchFamily="34" charset="0"/>
              </a:rPr>
              <a:t>Tufte</a:t>
            </a:r>
            <a:r>
              <a:rPr lang="en-US" sz="3000" dirty="0" smtClean="0">
                <a:latin typeface="Calibri" pitchFamily="34" charset="0"/>
              </a:rPr>
              <a:t>:</a:t>
            </a:r>
          </a:p>
          <a:p>
            <a:pPr lvl="1" eaLnBrk="1" hangingPunct="1"/>
            <a:r>
              <a:rPr lang="en-US" sz="3000" dirty="0" smtClean="0">
                <a:latin typeface="Calibri" pitchFamily="34" charset="0"/>
              </a:rPr>
              <a:t>Description</a:t>
            </a:r>
          </a:p>
          <a:p>
            <a:pPr lvl="1" eaLnBrk="1" hangingPunct="1"/>
            <a:r>
              <a:rPr lang="en-US" sz="3000" dirty="0" smtClean="0">
                <a:latin typeface="Calibri" pitchFamily="34" charset="0"/>
              </a:rPr>
              <a:t>Exploration</a:t>
            </a:r>
          </a:p>
          <a:p>
            <a:pPr lvl="1" eaLnBrk="1" hangingPunct="1"/>
            <a:r>
              <a:rPr lang="en-US" sz="3000" dirty="0" smtClean="0">
                <a:latin typeface="Calibri" pitchFamily="34" charset="0"/>
              </a:rPr>
              <a:t>Tabulation</a:t>
            </a:r>
          </a:p>
          <a:p>
            <a:pPr lvl="1" eaLnBrk="1" hangingPunct="1"/>
            <a:r>
              <a:rPr lang="en-US" sz="3000" dirty="0" smtClean="0">
                <a:latin typeface="Calibri" pitchFamily="34" charset="0"/>
              </a:rPr>
              <a:t>Decoration</a:t>
            </a:r>
          </a:p>
        </p:txBody>
      </p:sp>
      <p:sp>
        <p:nvSpPr>
          <p:cNvPr id="28676" name="Rectangle 4"/>
          <p:cNvSpPr>
            <a:spLocks noGrp="1" noChangeArrowheads="1"/>
          </p:cNvSpPr>
          <p:nvPr>
            <p:ph sz="half" idx="2"/>
          </p:nvPr>
        </p:nvSpPr>
        <p:spPr>
          <a:xfrm>
            <a:off x="4573250" y="1709778"/>
            <a:ext cx="4038600" cy="4525963"/>
          </a:xfrm>
        </p:spPr>
        <p:txBody>
          <a:bodyPr>
            <a:normAutofit/>
          </a:bodyPr>
          <a:lstStyle/>
          <a:p>
            <a:pPr eaLnBrk="1" hangingPunct="1"/>
            <a:r>
              <a:rPr lang="en-US" sz="3000" dirty="0" smtClean="0">
                <a:latin typeface="Calibri" pitchFamily="34" charset="0"/>
              </a:rPr>
              <a:t>Others:</a:t>
            </a:r>
          </a:p>
          <a:p>
            <a:pPr lvl="1" eaLnBrk="1" hangingPunct="1"/>
            <a:r>
              <a:rPr lang="en-US" sz="3000" dirty="0" smtClean="0">
                <a:latin typeface="Calibri" pitchFamily="34" charset="0"/>
              </a:rPr>
              <a:t>Aid to thinking</a:t>
            </a:r>
          </a:p>
          <a:p>
            <a:pPr lvl="1" eaLnBrk="1" hangingPunct="1"/>
            <a:r>
              <a:rPr lang="en-US" sz="3000" dirty="0" smtClean="0">
                <a:latin typeface="Calibri" pitchFamily="34" charset="0"/>
              </a:rPr>
              <a:t>Problem solving/Decision making</a:t>
            </a:r>
          </a:p>
          <a:p>
            <a:pPr lvl="1" eaLnBrk="1" hangingPunct="1"/>
            <a:r>
              <a:rPr lang="en-US" sz="3000" dirty="0" smtClean="0">
                <a:latin typeface="Calibri" pitchFamily="34" charset="0"/>
              </a:rPr>
              <a:t>Insight</a:t>
            </a:r>
          </a:p>
          <a:p>
            <a:pPr lvl="1" eaLnBrk="1" hangingPunct="1"/>
            <a:r>
              <a:rPr lang="en-US" sz="3000" dirty="0" smtClean="0">
                <a:latin typeface="Calibri" pitchFamily="34" charset="0"/>
              </a:rPr>
              <a:t>Clarifying</a:t>
            </a:r>
          </a:p>
          <a:p>
            <a:pPr lvl="1" eaLnBrk="1" hangingPunct="1"/>
            <a:r>
              <a:rPr lang="en-US" sz="3000" dirty="0" smtClean="0">
                <a:latin typeface="Calibri" pitchFamily="34" charset="0"/>
              </a:rPr>
              <a:t>Entertainment / Art</a:t>
            </a:r>
          </a:p>
        </p:txBody>
      </p:sp>
      <p:sp>
        <p:nvSpPr>
          <p:cNvPr id="28677" name="Text Box 5"/>
          <p:cNvSpPr txBox="1">
            <a:spLocks noChangeArrowheads="1"/>
          </p:cNvSpPr>
          <p:nvPr/>
        </p:nvSpPr>
        <p:spPr bwMode="auto">
          <a:xfrm>
            <a:off x="4938713" y="6553200"/>
            <a:ext cx="3417887" cy="304800"/>
          </a:xfrm>
          <a:prstGeom prst="rect">
            <a:avLst/>
          </a:prstGeom>
          <a:noFill/>
          <a:ln w="9525">
            <a:noFill/>
            <a:miter lim="800000"/>
            <a:headEnd/>
            <a:tailEnd/>
          </a:ln>
        </p:spPr>
        <p:txBody>
          <a:bodyPr wrap="none">
            <a:spAutoFit/>
          </a:bodyPr>
          <a:lstStyle/>
          <a:p>
            <a:r>
              <a:rPr lang="en-US" sz="1400"/>
              <a:t>Ideas from this slide from Stone &amp; Zellweger</a:t>
            </a:r>
          </a:p>
        </p:txBody>
      </p:sp>
    </p:spTree>
    <p:extLst>
      <p:ext uri="{BB962C8B-B14F-4D97-AF65-F5344CB8AC3E}">
        <p14:creationId xmlns:p14="http://schemas.microsoft.com/office/powerpoint/2010/main" val="15336538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Perceptual Facilities</a:t>
            </a:r>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pPr>
            <a:r>
              <a:rPr lang="en-US" dirty="0" smtClean="0"/>
              <a:t>Use the eye for pattern recognition; people are good at</a:t>
            </a:r>
          </a:p>
          <a:p>
            <a:pPr lvl="1">
              <a:lnSpc>
                <a:spcPct val="110000"/>
              </a:lnSpc>
            </a:pPr>
            <a:r>
              <a:rPr lang="en-US" sz="3500" dirty="0" smtClean="0"/>
              <a:t>          scanning </a:t>
            </a:r>
          </a:p>
          <a:p>
            <a:pPr lvl="1">
              <a:lnSpc>
                <a:spcPct val="110000"/>
              </a:lnSpc>
            </a:pPr>
            <a:r>
              <a:rPr lang="en-US" sz="3500" dirty="0" smtClean="0"/>
              <a:t>          recognizing </a:t>
            </a:r>
          </a:p>
          <a:p>
            <a:pPr lvl="1">
              <a:lnSpc>
                <a:spcPct val="110000"/>
              </a:lnSpc>
            </a:pPr>
            <a:r>
              <a:rPr lang="en-US" sz="3500" dirty="0" smtClean="0"/>
              <a:t>          remembering images </a:t>
            </a:r>
          </a:p>
          <a:p>
            <a:pPr marL="365760" lvl="1" indent="-256032">
              <a:lnSpc>
                <a:spcPct val="90000"/>
              </a:lnSpc>
              <a:buClr>
                <a:schemeClr val="tx2"/>
              </a:buClr>
              <a:buSzPct val="110000"/>
              <a:buFont typeface="Arial" pitchFamily="34" charset="0"/>
              <a:buChar char="•"/>
            </a:pPr>
            <a:r>
              <a:rPr lang="en-US" dirty="0" smtClean="0">
                <a:solidFill>
                  <a:schemeClr val="tx1"/>
                </a:solidFill>
              </a:rPr>
              <a:t> Graphical elements facilitate comparisons via </a:t>
            </a:r>
          </a:p>
          <a:p>
            <a:pPr lvl="1">
              <a:lnSpc>
                <a:spcPct val="110000"/>
              </a:lnSpc>
            </a:pPr>
            <a:r>
              <a:rPr lang="en-US" sz="3500" dirty="0" smtClean="0"/>
              <a:t>          length </a:t>
            </a:r>
          </a:p>
          <a:p>
            <a:pPr lvl="1">
              <a:lnSpc>
                <a:spcPct val="110000"/>
              </a:lnSpc>
            </a:pPr>
            <a:r>
              <a:rPr lang="en-US" sz="3500" dirty="0" smtClean="0"/>
              <a:t>          shape </a:t>
            </a:r>
          </a:p>
          <a:p>
            <a:pPr lvl="1">
              <a:lnSpc>
                <a:spcPct val="110000"/>
              </a:lnSpc>
            </a:pPr>
            <a:r>
              <a:rPr lang="en-US" sz="3500" dirty="0" smtClean="0"/>
              <a:t>          orientation </a:t>
            </a:r>
          </a:p>
          <a:p>
            <a:pPr lvl="1">
              <a:lnSpc>
                <a:spcPct val="110000"/>
              </a:lnSpc>
            </a:pPr>
            <a:r>
              <a:rPr lang="en-US" sz="3500" dirty="0" smtClean="0"/>
              <a:t>          texture </a:t>
            </a:r>
          </a:p>
          <a:p>
            <a:pPr marL="365760" lvl="1" indent="-256032">
              <a:lnSpc>
                <a:spcPct val="90000"/>
              </a:lnSpc>
              <a:buClr>
                <a:schemeClr val="tx2"/>
              </a:buClr>
              <a:buSzPct val="110000"/>
              <a:buFont typeface="Arial" pitchFamily="34" charset="0"/>
              <a:buChar char="•"/>
            </a:pPr>
            <a:r>
              <a:rPr lang="en-US" dirty="0" smtClean="0">
                <a:solidFill>
                  <a:schemeClr val="tx1"/>
                </a:solidFill>
              </a:rPr>
              <a:t>Animation shows changes across time </a:t>
            </a:r>
          </a:p>
          <a:p>
            <a:pPr marL="365760" lvl="1" indent="-256032">
              <a:lnSpc>
                <a:spcPct val="90000"/>
              </a:lnSpc>
              <a:buClr>
                <a:schemeClr val="tx2"/>
              </a:buClr>
              <a:buSzPct val="110000"/>
              <a:buFont typeface="Arial" pitchFamily="34" charset="0"/>
              <a:buChar char="•"/>
            </a:pPr>
            <a:r>
              <a:rPr lang="en-US" dirty="0" smtClean="0">
                <a:solidFill>
                  <a:srgbClr val="FB45EA"/>
                </a:solidFill>
              </a:rPr>
              <a:t>Color</a:t>
            </a:r>
            <a:r>
              <a:rPr lang="en-US" dirty="0" smtClean="0">
                <a:solidFill>
                  <a:srgbClr val="CC66FF"/>
                </a:solidFill>
              </a:rPr>
              <a:t> </a:t>
            </a:r>
            <a:r>
              <a:rPr lang="en-US" dirty="0" smtClean="0">
                <a:solidFill>
                  <a:schemeClr val="tx1"/>
                </a:solidFill>
              </a:rPr>
              <a:t>helps make distinctions</a:t>
            </a:r>
          </a:p>
          <a:p>
            <a:pPr marL="365760" lvl="1" indent="-256032">
              <a:lnSpc>
                <a:spcPct val="90000"/>
              </a:lnSpc>
              <a:buClr>
                <a:schemeClr val="tx2"/>
              </a:buClr>
              <a:buSzPct val="110000"/>
              <a:buFont typeface="Arial" pitchFamily="34" charset="0"/>
              <a:buChar char="•"/>
            </a:pPr>
            <a:r>
              <a:rPr lang="en-US" dirty="0" smtClean="0">
                <a:solidFill>
                  <a:schemeClr val="tx1"/>
                </a:solidFill>
              </a:rPr>
              <a:t> Aesthetics make the process appealing</a:t>
            </a:r>
          </a:p>
        </p:txBody>
      </p:sp>
      <p:grpSp>
        <p:nvGrpSpPr>
          <p:cNvPr id="4" name="Group 4"/>
          <p:cNvGrpSpPr>
            <a:grpSpLocks/>
          </p:cNvGrpSpPr>
          <p:nvPr/>
        </p:nvGrpSpPr>
        <p:grpSpPr bwMode="auto">
          <a:xfrm>
            <a:off x="3570001" y="3855283"/>
            <a:ext cx="1189038" cy="1090613"/>
            <a:chOff x="1908" y="2391"/>
            <a:chExt cx="749" cy="687"/>
          </a:xfrm>
        </p:grpSpPr>
        <p:sp>
          <p:nvSpPr>
            <p:cNvPr id="5" name="Line 5"/>
            <p:cNvSpPr>
              <a:spLocks noChangeShapeType="1"/>
            </p:cNvSpPr>
            <p:nvPr/>
          </p:nvSpPr>
          <p:spPr bwMode="auto">
            <a:xfrm>
              <a:off x="1908" y="2391"/>
              <a:ext cx="638" cy="0"/>
            </a:xfrm>
            <a:prstGeom prst="line">
              <a:avLst/>
            </a:prstGeom>
            <a:noFill/>
            <a:ln w="28575">
              <a:solidFill>
                <a:srgbClr val="CC66FF"/>
              </a:solidFill>
              <a:round/>
              <a:headEnd/>
              <a:tailEnd/>
            </a:ln>
          </p:spPr>
          <p:txBody>
            <a:bodyPr/>
            <a:lstStyle/>
            <a:p>
              <a:endParaRPr lang="en-US"/>
            </a:p>
          </p:txBody>
        </p:sp>
        <p:sp>
          <p:nvSpPr>
            <p:cNvPr id="6" name="AutoShape 6"/>
            <p:cNvSpPr>
              <a:spLocks noChangeArrowheads="1"/>
            </p:cNvSpPr>
            <p:nvPr/>
          </p:nvSpPr>
          <p:spPr bwMode="auto">
            <a:xfrm>
              <a:off x="2186" y="2483"/>
              <a:ext cx="235" cy="198"/>
            </a:xfrm>
            <a:prstGeom prst="sun">
              <a:avLst>
                <a:gd name="adj" fmla="val 25000"/>
              </a:avLst>
            </a:prstGeom>
            <a:solidFill>
              <a:srgbClr val="CC66FF"/>
            </a:solidFill>
            <a:ln w="9525">
              <a:solidFill>
                <a:srgbClr val="CC66FF"/>
              </a:solidFill>
              <a:miter lim="800000"/>
              <a:headEnd/>
              <a:tailEnd/>
            </a:ln>
          </p:spPr>
          <p:txBody>
            <a:bodyPr wrap="none" anchor="ctr"/>
            <a:lstStyle/>
            <a:p>
              <a:endParaRPr lang="en-US"/>
            </a:p>
          </p:txBody>
        </p:sp>
        <p:sp>
          <p:nvSpPr>
            <p:cNvPr id="7" name="AutoShape 7"/>
            <p:cNvSpPr>
              <a:spLocks noChangeArrowheads="1"/>
            </p:cNvSpPr>
            <p:nvPr/>
          </p:nvSpPr>
          <p:spPr bwMode="auto">
            <a:xfrm>
              <a:off x="2416" y="2663"/>
              <a:ext cx="241"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47 w 21600"/>
                <a:gd name="T25" fmla="*/ 12328 h 21600"/>
                <a:gd name="T26" fmla="*/ 18553 w 21600"/>
                <a:gd name="T27" fmla="*/ 185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CC66FF"/>
            </a:solidFill>
            <a:ln w="9525">
              <a:solidFill>
                <a:srgbClr val="CC66FF"/>
              </a:solidFill>
              <a:miter lim="800000"/>
              <a:headEnd/>
              <a:tailEnd/>
            </a:ln>
          </p:spPr>
          <p:txBody>
            <a:bodyPr wrap="none" anchor="ctr"/>
            <a:lstStyle/>
            <a:p>
              <a:endParaRPr lang="en-US"/>
            </a:p>
          </p:txBody>
        </p:sp>
        <p:sp>
          <p:nvSpPr>
            <p:cNvPr id="8" name="Oval 8" descr="Sphere"/>
            <p:cNvSpPr>
              <a:spLocks noChangeArrowheads="1"/>
            </p:cNvSpPr>
            <p:nvPr/>
          </p:nvSpPr>
          <p:spPr bwMode="auto">
            <a:xfrm>
              <a:off x="2025" y="2966"/>
              <a:ext cx="242" cy="112"/>
            </a:xfrm>
            <a:prstGeom prst="ellipse">
              <a:avLst/>
            </a:prstGeom>
            <a:pattFill prst="sphere">
              <a:fgClr>
                <a:srgbClr val="CC66FF"/>
              </a:fgClr>
              <a:bgClr>
                <a:srgbClr val="FFFFFF"/>
              </a:bgClr>
            </a:pattFill>
            <a:ln w="9525">
              <a:solidFill>
                <a:srgbClr val="CC66FF"/>
              </a:solidFill>
              <a:round/>
              <a:headEnd/>
              <a:tailEnd/>
            </a:ln>
          </p:spPr>
          <p:txBody>
            <a:bodyPr wrap="none" anchor="ctr"/>
            <a:lstStyle/>
            <a:p>
              <a:endParaRPr lang="en-US"/>
            </a:p>
          </p:txBody>
        </p:sp>
      </p:grpSp>
    </p:spTree>
    <p:extLst>
      <p:ext uri="{BB962C8B-B14F-4D97-AF65-F5344CB8AC3E}">
        <p14:creationId xmlns:p14="http://schemas.microsoft.com/office/powerpoint/2010/main" val="30448511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Representations</a:t>
            </a:r>
            <a:endParaRPr lang="en-US" dirty="0"/>
          </a:p>
        </p:txBody>
      </p:sp>
      <p:sp>
        <p:nvSpPr>
          <p:cNvPr id="3" name="Content Placeholder 2"/>
          <p:cNvSpPr>
            <a:spLocks noGrp="1"/>
          </p:cNvSpPr>
          <p:nvPr>
            <p:ph idx="1"/>
          </p:nvPr>
        </p:nvSpPr>
        <p:spPr/>
        <p:txBody>
          <a:bodyPr/>
          <a:lstStyle/>
          <a:p>
            <a:r>
              <a:rPr lang="en-US" dirty="0" smtClean="0"/>
              <a:t>Distributed cognition</a:t>
            </a:r>
          </a:p>
          <a:p>
            <a:pPr lvl="1"/>
            <a:r>
              <a:rPr lang="en-US" dirty="0" smtClean="0"/>
              <a:t>Internal representations (mental models) </a:t>
            </a:r>
          </a:p>
          <a:p>
            <a:pPr lvl="1"/>
            <a:r>
              <a:rPr lang="en-US" dirty="0" smtClean="0"/>
              <a:t>External representations (cognitive artifacts)</a:t>
            </a:r>
          </a:p>
          <a:p>
            <a:r>
              <a:rPr lang="en-US" dirty="0" smtClean="0"/>
              <a:t>The representational effect</a:t>
            </a:r>
          </a:p>
          <a:p>
            <a:pPr lvl="1"/>
            <a:r>
              <a:rPr lang="en-US" dirty="0" smtClean="0"/>
              <a:t>Different representations have different cost-structures / “running” times</a:t>
            </a:r>
          </a:p>
          <a:p>
            <a:pPr lvl="1"/>
            <a:r>
              <a:rPr lang="en-US" dirty="0" smtClean="0"/>
              <a:t>Big idea in computer and cognitive science </a:t>
            </a:r>
            <a:endParaRPr lang="en-US" dirty="0"/>
          </a:p>
        </p:txBody>
      </p:sp>
    </p:spTree>
    <p:extLst>
      <p:ext uri="{BB962C8B-B14F-4D97-AF65-F5344CB8AC3E}">
        <p14:creationId xmlns:p14="http://schemas.microsoft.com/office/powerpoint/2010/main" val="36697558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TripDirections</a:t>
            </a:r>
            <a:r>
              <a:rPr lang="en-US" dirty="0" smtClean="0"/>
              <a:t>: In Class Exercise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Form small groups. You're meeting friends in NC mountains for a hike on Sat, and need to give them directions (9982 Max Patch Rd, Madison NC).  Do it one of four ways:</a:t>
            </a:r>
          </a:p>
          <a:p>
            <a:pPr lvl="1"/>
            <a:r>
              <a:rPr lang="en-US" dirty="0" smtClean="0"/>
              <a:t>Oral</a:t>
            </a:r>
            <a:endParaRPr lang="en-US" dirty="0"/>
          </a:p>
          <a:p>
            <a:pPr lvl="1"/>
            <a:r>
              <a:rPr lang="en-US" dirty="0" smtClean="0"/>
              <a:t>written instructions</a:t>
            </a:r>
          </a:p>
          <a:p>
            <a:pPr lvl="1"/>
            <a:r>
              <a:rPr lang="en-US" dirty="0" smtClean="0"/>
              <a:t>graph hand drawn on paper</a:t>
            </a:r>
          </a:p>
          <a:p>
            <a:pPr lvl="1"/>
            <a:r>
              <a:rPr lang="en-US" dirty="0" smtClean="0"/>
              <a:t>visualization of their choice. </a:t>
            </a:r>
          </a:p>
          <a:p>
            <a:r>
              <a:rPr lang="en-US" dirty="0" smtClean="0"/>
              <a:t>Then have them share results, and how effective they think their method was. </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dirty="0" smtClean="0"/>
              <a:t>Case Study:</a:t>
            </a:r>
            <a:br>
              <a:rPr lang="en-US" dirty="0" smtClean="0"/>
            </a:br>
            <a:r>
              <a:rPr lang="en-US" dirty="0" smtClean="0"/>
              <a:t>The Journey of the </a:t>
            </a:r>
            <a:r>
              <a:rPr lang="en-US" dirty="0" err="1" smtClean="0"/>
              <a:t>TreeMap</a:t>
            </a:r>
            <a:endParaRPr lang="en-US" sz="2400" dirty="0" smtClean="0"/>
          </a:p>
        </p:txBody>
      </p:sp>
      <p:sp>
        <p:nvSpPr>
          <p:cNvPr id="69635" name="Rectangle 3"/>
          <p:cNvSpPr>
            <a:spLocks noGrp="1" noChangeArrowheads="1"/>
          </p:cNvSpPr>
          <p:nvPr>
            <p:ph idx="1"/>
          </p:nvPr>
        </p:nvSpPr>
        <p:spPr>
          <a:xfrm>
            <a:off x="685800" y="1885360"/>
            <a:ext cx="7772400" cy="4567042"/>
          </a:xfrm>
        </p:spPr>
        <p:txBody>
          <a:bodyPr>
            <a:normAutofit fontScale="92500" lnSpcReduction="10000"/>
          </a:bodyPr>
          <a:lstStyle/>
          <a:p>
            <a:pPr eaLnBrk="1" hangingPunct="1"/>
            <a:r>
              <a:rPr lang="en-US" dirty="0" smtClean="0"/>
              <a:t>The </a:t>
            </a:r>
            <a:r>
              <a:rPr lang="en-US" dirty="0" err="1" smtClean="0"/>
              <a:t>TreeMap</a:t>
            </a:r>
            <a:r>
              <a:rPr lang="en-US" dirty="0" smtClean="0"/>
              <a:t> </a:t>
            </a:r>
            <a:r>
              <a:rPr lang="en-US" sz="1800" b="1" dirty="0" smtClean="0"/>
              <a:t>(Johnson &amp; </a:t>
            </a:r>
            <a:r>
              <a:rPr lang="en-US" sz="1800" b="1" dirty="0" err="1" smtClean="0"/>
              <a:t>Shneiderman</a:t>
            </a:r>
            <a:r>
              <a:rPr lang="en-US" sz="1800" b="1" dirty="0" smtClean="0"/>
              <a:t> ‘91).    It may take a while for a visualization technique to develop into something useful (both to improve enough, and to be utilized/accepted).</a:t>
            </a:r>
            <a:endParaRPr lang="en-US" dirty="0" smtClean="0"/>
          </a:p>
          <a:p>
            <a:pPr eaLnBrk="1" hangingPunct="1"/>
            <a:r>
              <a:rPr lang="en-US" dirty="0" smtClean="0"/>
              <a:t>Idea: </a:t>
            </a:r>
          </a:p>
          <a:p>
            <a:pPr lvl="1" eaLnBrk="1" hangingPunct="1"/>
            <a:r>
              <a:rPr lang="en-US" dirty="0" smtClean="0"/>
              <a:t>Show a hierarchy as a 2D layout</a:t>
            </a:r>
          </a:p>
          <a:p>
            <a:pPr lvl="1" eaLnBrk="1" hangingPunct="1"/>
            <a:r>
              <a:rPr lang="en-US" dirty="0" smtClean="0"/>
              <a:t>Fill up the space with rectangles representing objects</a:t>
            </a:r>
          </a:p>
          <a:p>
            <a:pPr lvl="1" eaLnBrk="1" hangingPunct="1"/>
            <a:r>
              <a:rPr lang="en-US" dirty="0" smtClean="0"/>
              <a:t>Nested rectangles indicated levels of hierarchy</a:t>
            </a:r>
          </a:p>
          <a:p>
            <a:pPr lvl="1" eaLnBrk="1" hangingPunct="1"/>
            <a:r>
              <a:rPr lang="en-US" dirty="0" smtClean="0"/>
              <a:t>Size on screen indicates relative size of underlying objects.</a:t>
            </a:r>
          </a:p>
        </p:txBody>
      </p:sp>
    </p:spTree>
    <p:extLst>
      <p:ext uri="{BB962C8B-B14F-4D97-AF65-F5344CB8AC3E}">
        <p14:creationId xmlns:p14="http://schemas.microsoft.com/office/powerpoint/2010/main" val="14346917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46113" y="354013"/>
            <a:ext cx="7772400" cy="1143000"/>
          </a:xfrm>
        </p:spPr>
        <p:txBody>
          <a:bodyPr>
            <a:normAutofit/>
          </a:bodyPr>
          <a:lstStyle/>
          <a:p>
            <a:pPr eaLnBrk="1" hangingPunct="1"/>
            <a:r>
              <a:rPr lang="en-US" dirty="0" smtClean="0"/>
              <a:t>The Journey of the </a:t>
            </a:r>
            <a:r>
              <a:rPr lang="en-US" dirty="0" err="1" smtClean="0"/>
              <a:t>TreeMap</a:t>
            </a:r>
            <a:endParaRPr lang="en-US" sz="2400" dirty="0" smtClean="0"/>
          </a:p>
        </p:txBody>
      </p:sp>
      <p:sp>
        <p:nvSpPr>
          <p:cNvPr id="70659" name="Rectangle 3"/>
          <p:cNvSpPr>
            <a:spLocks noGrp="1" noChangeArrowheads="1"/>
          </p:cNvSpPr>
          <p:nvPr>
            <p:ph idx="1"/>
          </p:nvPr>
        </p:nvSpPr>
        <p:spPr>
          <a:xfrm>
            <a:off x="685800" y="1563688"/>
            <a:ext cx="7772400" cy="4114800"/>
          </a:xfrm>
        </p:spPr>
        <p:txBody>
          <a:bodyPr/>
          <a:lstStyle/>
          <a:p>
            <a:pPr eaLnBrk="1" hangingPunct="1">
              <a:buFontTx/>
              <a:buNone/>
            </a:pPr>
            <a:r>
              <a:rPr lang="en-US" sz="1800" b="1" smtClean="0"/>
              <a:t>(Johnson &amp; Shneiderman ‘91)</a:t>
            </a:r>
          </a:p>
        </p:txBody>
      </p:sp>
      <p:pic>
        <p:nvPicPr>
          <p:cNvPr id="70660" name="Picture 4"/>
          <p:cNvPicPr>
            <a:picLocks noChangeAspect="1" noChangeArrowheads="1"/>
          </p:cNvPicPr>
          <p:nvPr/>
        </p:nvPicPr>
        <p:blipFill>
          <a:blip r:embed="rId3" cstate="print"/>
          <a:srcRect/>
          <a:stretch>
            <a:fillRect/>
          </a:stretch>
        </p:blipFill>
        <p:spPr bwMode="auto">
          <a:xfrm>
            <a:off x="192088" y="2638425"/>
            <a:ext cx="4318000" cy="2695575"/>
          </a:xfrm>
          <a:prstGeom prst="rect">
            <a:avLst/>
          </a:prstGeom>
          <a:noFill/>
          <a:ln w="9525">
            <a:noFill/>
            <a:miter lim="800000"/>
            <a:headEnd/>
            <a:tailEnd/>
          </a:ln>
        </p:spPr>
      </p:pic>
      <p:pic>
        <p:nvPicPr>
          <p:cNvPr id="70661" name="Picture 5"/>
          <p:cNvPicPr>
            <a:picLocks noChangeAspect="1" noChangeArrowheads="1"/>
          </p:cNvPicPr>
          <p:nvPr/>
        </p:nvPicPr>
        <p:blipFill>
          <a:blip r:embed="rId4" cstate="print"/>
          <a:srcRect/>
          <a:stretch>
            <a:fillRect/>
          </a:stretch>
        </p:blipFill>
        <p:spPr bwMode="auto">
          <a:xfrm>
            <a:off x="4314825" y="2266950"/>
            <a:ext cx="4676775" cy="3324225"/>
          </a:xfrm>
          <a:prstGeom prst="rect">
            <a:avLst/>
          </a:prstGeom>
          <a:noFill/>
          <a:ln w="9525">
            <a:noFill/>
            <a:miter lim="800000"/>
            <a:headEnd/>
            <a:tailEnd/>
          </a:ln>
        </p:spPr>
      </p:pic>
    </p:spTree>
    <p:extLst>
      <p:ext uri="{BB962C8B-B14F-4D97-AF65-F5344CB8AC3E}">
        <p14:creationId xmlns:p14="http://schemas.microsoft.com/office/powerpoint/2010/main" val="27570696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rot="16200000">
            <a:off x="-1535112" y="3348038"/>
            <a:ext cx="4792662" cy="595312"/>
          </a:xfrm>
        </p:spPr>
        <p:txBody>
          <a:bodyPr/>
          <a:lstStyle/>
          <a:p>
            <a:pPr eaLnBrk="1" hangingPunct="1">
              <a:buFontTx/>
              <a:buNone/>
            </a:pPr>
            <a:r>
              <a:rPr lang="en-US" sz="1800" b="1" smtClean="0"/>
              <a:t>(Johnson &amp; Shneiderman ‘91)</a:t>
            </a:r>
          </a:p>
        </p:txBody>
      </p:sp>
      <p:pic>
        <p:nvPicPr>
          <p:cNvPr id="71683" name="Picture 6"/>
          <p:cNvPicPr>
            <a:picLocks noChangeAspect="1" noChangeArrowheads="1"/>
          </p:cNvPicPr>
          <p:nvPr/>
        </p:nvPicPr>
        <p:blipFill>
          <a:blip r:embed="rId3" cstate="print"/>
          <a:srcRect/>
          <a:stretch>
            <a:fillRect/>
          </a:stretch>
        </p:blipFill>
        <p:spPr bwMode="auto">
          <a:xfrm>
            <a:off x="1744663" y="204788"/>
            <a:ext cx="5070475" cy="6461125"/>
          </a:xfrm>
          <a:prstGeom prst="rect">
            <a:avLst/>
          </a:prstGeom>
          <a:noFill/>
          <a:ln w="9525">
            <a:noFill/>
            <a:miter lim="800000"/>
            <a:headEnd/>
            <a:tailEnd/>
          </a:ln>
        </p:spPr>
      </p:pic>
    </p:spTree>
    <p:extLst>
      <p:ext uri="{BB962C8B-B14F-4D97-AF65-F5344CB8AC3E}">
        <p14:creationId xmlns:p14="http://schemas.microsoft.com/office/powerpoint/2010/main" val="30944986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41338" y="355600"/>
            <a:ext cx="8602662" cy="1143000"/>
          </a:xfrm>
        </p:spPr>
        <p:txBody>
          <a:bodyPr/>
          <a:lstStyle/>
          <a:p>
            <a:pPr eaLnBrk="1" hangingPunct="1"/>
            <a:r>
              <a:rPr lang="en-US" sz="3200" smtClean="0"/>
              <a:t>Early Treemap Applied to File System</a:t>
            </a:r>
            <a:endParaRPr lang="en-US" sz="2000" smtClean="0"/>
          </a:p>
        </p:txBody>
      </p:sp>
      <p:pic>
        <p:nvPicPr>
          <p:cNvPr id="72707" name="Picture 4"/>
          <p:cNvPicPr>
            <a:picLocks noChangeAspect="1" noChangeArrowheads="1"/>
          </p:cNvPicPr>
          <p:nvPr/>
        </p:nvPicPr>
        <p:blipFill>
          <a:blip r:embed="rId3" cstate="print"/>
          <a:srcRect/>
          <a:stretch>
            <a:fillRect/>
          </a:stretch>
        </p:blipFill>
        <p:spPr bwMode="auto">
          <a:xfrm>
            <a:off x="-985838" y="-381000"/>
            <a:ext cx="10591801" cy="7239000"/>
          </a:xfrm>
          <a:prstGeom prst="rect">
            <a:avLst/>
          </a:prstGeom>
          <a:noFill/>
          <a:ln w="9525">
            <a:noFill/>
            <a:miter lim="800000"/>
            <a:headEnd/>
            <a:tailEnd/>
          </a:ln>
        </p:spPr>
      </p:pic>
    </p:spTree>
    <p:extLst>
      <p:ext uri="{BB962C8B-B14F-4D97-AF65-F5344CB8AC3E}">
        <p14:creationId xmlns:p14="http://schemas.microsoft.com/office/powerpoint/2010/main" val="4027499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28402</TotalTime>
  <Words>4779</Words>
  <Application>Microsoft Office PowerPoint</Application>
  <PresentationFormat>On-screen Show (4:3)</PresentationFormat>
  <Paragraphs>693</Paragraphs>
  <Slides>106</Slides>
  <Notes>95</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09" baseType="lpstr">
      <vt:lpstr>Urban</vt:lpstr>
      <vt:lpstr>Worksheet</vt:lpstr>
      <vt:lpstr>Photo Editor Photo</vt:lpstr>
      <vt:lpstr>Introduction and Framework</vt:lpstr>
      <vt:lpstr>What do you know about visualizations?</vt:lpstr>
      <vt:lpstr>William Playfair: the first data chart</vt:lpstr>
      <vt:lpstr>Some more examples to motivate us</vt:lpstr>
      <vt:lpstr>Definitions</vt:lpstr>
      <vt:lpstr>What is Information Visualization?  Some Definitions…</vt:lpstr>
      <vt:lpstr>More Definitions</vt:lpstr>
      <vt:lpstr>More Definitions</vt:lpstr>
      <vt:lpstr>Good Working Definition</vt:lpstr>
      <vt:lpstr>Scope</vt:lpstr>
      <vt:lpstr>What about all these variants of “Visualization”??</vt:lpstr>
      <vt:lpstr>InfoVis versus SciVis</vt:lpstr>
      <vt:lpstr>InfoVis versus SciVis</vt:lpstr>
      <vt:lpstr>Data Visualization </vt:lpstr>
      <vt:lpstr>Infographics </vt:lpstr>
      <vt:lpstr>Visual Analytics </vt:lpstr>
      <vt:lpstr>Are these distinctions clear? Helpful?</vt:lpstr>
      <vt:lpstr>Alternative Way to View</vt:lpstr>
      <vt:lpstr>For this course (my advice)</vt:lpstr>
      <vt:lpstr>Golden Age of Visualization</vt:lpstr>
      <vt:lpstr>InfoVis: Bridges many fields</vt:lpstr>
      <vt:lpstr>Why is Visualization increasingly important these days?</vt:lpstr>
      <vt:lpstr>Additional Motivation: Data Deluge</vt:lpstr>
      <vt:lpstr>Let’s get sidetracked:     Stories from Science Data</vt:lpstr>
      <vt:lpstr>Astronomy Data Growth</vt:lpstr>
      <vt:lpstr>Medical</vt:lpstr>
      <vt:lpstr>Data Heterogeneity and Complexity in Genetics</vt:lpstr>
      <vt:lpstr>Technical Challenges:  The Data Tsunami</vt:lpstr>
      <vt:lpstr>How Does Visualization Help?</vt:lpstr>
      <vt:lpstr>What are the ways in which Information Visualization Helps</vt:lpstr>
      <vt:lpstr>Visualization: Useful to group into two Primary Goals </vt:lpstr>
      <vt:lpstr>Another way to think about it</vt:lpstr>
      <vt:lpstr>Goals of Information Visualization</vt:lpstr>
      <vt:lpstr>How does Visualization help?</vt:lpstr>
      <vt:lpstr>Visualization Amplifies Cognition</vt:lpstr>
      <vt:lpstr>Amplifies Cognition continued…</vt:lpstr>
      <vt:lpstr>Amplifies Cognition continued</vt:lpstr>
      <vt:lpstr>Examples  (the Good, the Bad, the just plain Ugly)</vt:lpstr>
      <vt:lpstr>Search Results</vt:lpstr>
      <vt:lpstr>What’s the problem with this picture?</vt:lpstr>
      <vt:lpstr>Another Problem</vt:lpstr>
      <vt:lpstr>Interface they use to begin their search process</vt:lpstr>
      <vt:lpstr>PowerPoint Presentation</vt:lpstr>
      <vt:lpstr>BreakPoint</vt:lpstr>
      <vt:lpstr>Why might visualizations be helpful?</vt:lpstr>
      <vt:lpstr>Visual Aids for Thinking</vt:lpstr>
      <vt:lpstr>Can provide more natural process</vt:lpstr>
      <vt:lpstr>What is the temperature in Idaho Falls today?  What is the temperature distribution across the continental US today?  Which is best answered by this visualization?</vt:lpstr>
      <vt:lpstr>Power of Visualization Examples</vt:lpstr>
      <vt:lpstr>Visualization for Communication, Clarification (easy comprehension)</vt:lpstr>
      <vt:lpstr>London Underground Map 1927</vt:lpstr>
      <vt:lpstr>London Underground Map 1990s</vt:lpstr>
      <vt:lpstr>PowerPoint Presentation</vt:lpstr>
      <vt:lpstr>How have driving directions changed?</vt:lpstr>
      <vt:lpstr>Show you map and your personalized route</vt:lpstr>
      <vt:lpstr>Abstraction to help focus on your route</vt:lpstr>
      <vt:lpstr>Visual map of what area looks like (less abstract); bird’s eye navigational view</vt:lpstr>
      <vt:lpstr>PowerPoint Presentation</vt:lpstr>
      <vt:lpstr>Today’s Route Finding</vt:lpstr>
      <vt:lpstr>Visualization for Problem Solving</vt:lpstr>
      <vt:lpstr>Visualization for Problem Solving</vt:lpstr>
      <vt:lpstr>Florence Nightingale</vt:lpstr>
      <vt:lpstr>Florence Nightingale</vt:lpstr>
      <vt:lpstr>Florence Nightingale’s Plots</vt:lpstr>
      <vt:lpstr>Challenger: Visualization Problems in both Analysis and Communication</vt:lpstr>
      <vt:lpstr>Challenger</vt:lpstr>
      <vt:lpstr>Include Analysis: Statistical Fit</vt:lpstr>
      <vt:lpstr>Quiz Time !   Ready?</vt:lpstr>
      <vt:lpstr>1) Which state has highest college degree %? (two seconds to answer)</vt:lpstr>
      <vt:lpstr>Your Answer?</vt:lpstr>
      <vt:lpstr> 2) Is there a correlation between degree and income? Are there any outliers? </vt:lpstr>
      <vt:lpstr>Yes or No?   Who are outliers?  Is there a better presentations available?  Suggest?</vt:lpstr>
      <vt:lpstr>Is this better?</vt:lpstr>
      <vt:lpstr>Better still?</vt:lpstr>
      <vt:lpstr>Which is better: database query or visualization to answer these questions? Are you looking for “exact or small answer” or “big picture”?</vt:lpstr>
      <vt:lpstr>Time Lapse/Stop Motion Photography</vt:lpstr>
      <vt:lpstr>3D Visualization</vt:lpstr>
      <vt:lpstr>Interactive Engagement</vt:lpstr>
      <vt:lpstr>Exercise: College Tuition Increases</vt:lpstr>
      <vt:lpstr>The Need for Critical Analysis</vt:lpstr>
      <vt:lpstr>Open Issues</vt:lpstr>
      <vt:lpstr>Open Issues</vt:lpstr>
      <vt:lpstr>Course Outline</vt:lpstr>
      <vt:lpstr>What we will learn</vt:lpstr>
      <vt:lpstr>Where would you like to spend time?</vt:lpstr>
      <vt:lpstr>Your Examples</vt:lpstr>
      <vt:lpstr>Framework Discussion is next</vt:lpstr>
      <vt:lpstr>PowerPoint Presentation</vt:lpstr>
      <vt:lpstr>PowerPoint Presentation</vt:lpstr>
      <vt:lpstr>Follow up analysis: Position Difference</vt:lpstr>
      <vt:lpstr>21st Century Challenges</vt:lpstr>
      <vt:lpstr>Other Taxonomies of Goals</vt:lpstr>
      <vt:lpstr>Human Perceptual Facilities</vt:lpstr>
      <vt:lpstr>Power of Representations</vt:lpstr>
      <vt:lpstr>TripDirections: In Class Exercise</vt:lpstr>
      <vt:lpstr>Case Study: The Journey of the TreeMap</vt:lpstr>
      <vt:lpstr>The Journey of the TreeMap</vt:lpstr>
      <vt:lpstr>PowerPoint Presentation</vt:lpstr>
      <vt:lpstr>Early Treemap Applied to File System</vt:lpstr>
      <vt:lpstr>What’s your reaction?</vt:lpstr>
      <vt:lpstr>Treemap Problems</vt:lpstr>
      <vt:lpstr>Successful Application of Treemaps</vt:lpstr>
      <vt:lpstr>Squarified Treemaps</vt:lpstr>
      <vt:lpstr>A Good Use of TreeMaps and Interactivity www.smartmoney.com/marketmap</vt:lpstr>
      <vt:lpstr>Treemaps in Peets site</vt:lpstr>
      <vt:lpstr>Analysis vs. Communication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Visualization: Principles, Promise, and Pragmatics Marti Hearst</dc:title>
  <dc:creator>TerMaat, Julia</dc:creator>
  <cp:lastModifiedBy>Brad Hemminger</cp:lastModifiedBy>
  <cp:revision>1588</cp:revision>
  <dcterms:created xsi:type="dcterms:W3CDTF">2001-07-19T07:37:29Z</dcterms:created>
  <dcterms:modified xsi:type="dcterms:W3CDTF">2015-01-14T14:00:27Z</dcterms:modified>
</cp:coreProperties>
</file>