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1082" r:id="rId2"/>
    <p:sldId id="1081" r:id="rId3"/>
    <p:sldId id="1073" r:id="rId4"/>
    <p:sldId id="1074" r:id="rId5"/>
    <p:sldId id="1075" r:id="rId6"/>
    <p:sldId id="1076" r:id="rId7"/>
    <p:sldId id="1077" r:id="rId8"/>
    <p:sldId id="1078" r:id="rId9"/>
    <p:sldId id="1079" r:id="rId10"/>
    <p:sldId id="1080" r:id="rId11"/>
    <p:sldId id="1061" r:id="rId12"/>
    <p:sldId id="1068" r:id="rId13"/>
    <p:sldId id="1063" r:id="rId14"/>
    <p:sldId id="1064" r:id="rId15"/>
    <p:sldId id="1065" r:id="rId16"/>
    <p:sldId id="1086" r:id="rId17"/>
    <p:sldId id="1087" r:id="rId18"/>
    <p:sldId id="1066" r:id="rId19"/>
    <p:sldId id="1083" r:id="rId20"/>
    <p:sldId id="1072" r:id="rId21"/>
    <p:sldId id="108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5EA"/>
    <a:srgbClr val="CC66FF"/>
    <a:srgbClr val="5F5F5F"/>
    <a:srgbClr val="4D4D4D"/>
    <a:srgbClr val="336699"/>
    <a:srgbClr val="FF41CD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79484" autoAdjust="0"/>
  </p:normalViewPr>
  <p:slideViewPr>
    <p:cSldViewPr snapToGrid="0">
      <p:cViewPr>
        <p:scale>
          <a:sx n="100" d="100"/>
          <a:sy n="100" d="100"/>
        </p:scale>
        <p:origin x="-58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93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en-US"/>
              <a:t>CHI 2003 Tutorial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888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6880B4D-4F70-45CB-B9BA-63D87CA5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>
              <a:defRPr/>
            </a:pPr>
            <a:r>
              <a:rPr lang="en-US" sz="1200"/>
              <a:t>Marti Hearst</a:t>
            </a:r>
          </a:p>
        </p:txBody>
      </p:sp>
    </p:spTree>
    <p:extLst>
      <p:ext uri="{BB962C8B-B14F-4D97-AF65-F5344CB8AC3E}">
        <p14:creationId xmlns:p14="http://schemas.microsoft.com/office/powerpoint/2010/main" val="37745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7A3A95D-3E06-47F6-8A3F-6AAE7E741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3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reativecommons.org/licenses/by-sa/3.0/deed.e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5/deed.en" TargetMode="External"/><Relationship Id="rId3" Type="http://schemas.openxmlformats.org/officeDocument/2006/relationships/hyperlink" Target="http://commons.wikimedia.org/wiki/GNU_Free_Documentation_License" TargetMode="External"/><Relationship Id="rId7" Type="http://schemas.openxmlformats.org/officeDocument/2006/relationships/hyperlink" Target="http://commons.wikimedia.org/wiki/User:Ak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en.wikipedia.org/wiki/en:Creative_Commons" TargetMode="External"/><Relationship Id="rId4" Type="http://schemas.openxmlformats.org/officeDocument/2006/relationships/hyperlink" Target="http://en.wikipedia.org/wiki/GNU_Free_Documentation_Licens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RAW</a:t>
            </a:r>
            <a:r>
              <a:rPr lang="en-US" baseline="0" dirty="0" smtClean="0"/>
              <a:t> DATA: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Numbers in blue: Clip art.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Cell: http://commons.wikimedia.org/wiki/File:Clear_cell_renal_cell_carcinoma_high_mag_cropped.jpg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Attribution-Share Alike 3.0 </a:t>
            </a:r>
            <a:r>
              <a:rPr lang="en-US" dirty="0" err="1" smtClean="0">
                <a:hlinkClick r:id="rId4"/>
              </a:rPr>
              <a:t>Unported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Microscopic Worm: http://commons.wikimedia.org/wiki/File:Microscopic_Worm.jpg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Attribution 3.0 </a:t>
            </a:r>
            <a:r>
              <a:rPr lang="en-US" dirty="0" err="1" smtClean="0">
                <a:hlinkClick r:id="rId5"/>
              </a:rPr>
              <a:t>Unported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Galaxy: http://commons.wikimedia.org/wiki/File:A1689-zD1_2.JPG (public domain)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Spiral: http://commons.wikimedia.org/wiki/File:Gal%C3%A1xias_espiral.gif (public domain)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Photo Collage: 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about="http://www.flickr.com/photos/p0ps/2586352201/"&gt;&lt;a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="http://www.flickr.com/photos/p0ps/"&gt;http://www.flickr.com/photos/p0ps/&lt;/a&gt;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</a:t>
            </a:r>
            <a:r>
              <a:rPr lang="en-US" baseline="0" dirty="0" err="1" smtClean="0"/>
              <a:t>Mashup</a:t>
            </a:r>
            <a:r>
              <a:rPr lang="en-US" baseline="0" dirty="0" smtClean="0"/>
              <a:t>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about="http://www.flickr.com/photos/spikemorris/3975049514/"&gt;&lt;a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="http://www.flickr.com/photos/spikemorris/"&gt;http://www.flickr.com/photos/spikemorris/&lt;/a&gt;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COLLECT: </a:t>
            </a:r>
          </a:p>
          <a:p>
            <a:r>
              <a:rPr lang="en-US" baseline="0" dirty="0" smtClean="0"/>
              <a:t>Satellite: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about="http://www.flickr.com/photos/gord99/2224184085/in/set-72157603803185760/"&gt;&lt;a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="http://www.flickr.com/photos/gord99/"&gt;http://www.flickr.com/photos/gord99/&lt;/a&gt;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Microscope: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about="http://www.flickr.com/photos/spike55151/417096716/"&gt;&lt;a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="http://www.flickr.com/photos/spike55151/"&gt;http://www.flickr.com/photos/spike55151/&lt;/a&gt;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about="http://www.flickr.com/photos/captkodak/271877082/"&gt;&lt;a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="http://www.flickr.com/photos/captkodak/"&gt;http://www.flickr.com/photos/captkodak/&lt;/a&gt;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</a:t>
            </a:r>
            <a:r>
              <a:rPr lang="en-US" b="1" baseline="0" dirty="0" smtClean="0"/>
              <a:t> Sources: </a:t>
            </a:r>
          </a:p>
          <a:p>
            <a:endParaRPr lang="en-US" dirty="0" smtClean="0"/>
          </a:p>
          <a:p>
            <a:r>
              <a:rPr lang="en-US" dirty="0" smtClean="0"/>
              <a:t>RAW</a:t>
            </a:r>
            <a:r>
              <a:rPr lang="en-US" baseline="0" dirty="0" smtClean="0"/>
              <a:t> DATA: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Numbers in blue: Clip art.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Galaxy: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about="http://www.flickr.com/photos/jaredsmith/176375861/"&gt;&lt;a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="http://www.flickr.com/photos/jaredsmith/"&gt;http://www.flickr.com/photos/jaredsmith/&lt;/a&gt;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Photo Collage: 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about="http://www.flickr.com/photos/p0ps/2586352201/"&gt;&lt;a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="http://www.flickr.com/photos/p0ps/"&gt;http://www.flickr.com/photos/p0ps/&lt;/a&gt;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COLLECT: </a:t>
            </a:r>
          </a:p>
          <a:p>
            <a:r>
              <a:rPr lang="en-US" baseline="0" dirty="0" smtClean="0"/>
              <a:t>Satellite: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about="http://www.flickr.com/photos/gord99/2224184085/in/set-72157603803185760/"&gt;&lt;a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="http://www.flickr.com/photos/gord99/"&gt;http://www.flickr.com/photos/gord99/&lt;/a&gt;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Microscope: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about="http://www.flickr.com/photos/spike55151/417096716/"&gt;&lt;a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="http://www.flickr.com/photos/spike55151/"&gt;http://www.flickr.com/photos/spike55151/&lt;/a&gt;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about="http://www.flickr.com/photos/captkodak/271877082/"&gt;&lt;a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="http://www.flickr.com/photos/captkodak/"&gt;http://www.flickr.com/photos/captkodak/&lt;/a&gt;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DATASET:</a:t>
            </a:r>
            <a:r>
              <a:rPr lang="en-US" baseline="0" dirty="0" smtClean="0"/>
              <a:t> cut/paste from excel</a:t>
            </a:r>
          </a:p>
          <a:p>
            <a:endParaRPr lang="en-US" baseline="0" dirty="0" smtClean="0"/>
          </a:p>
          <a:p>
            <a:r>
              <a:rPr lang="en-US" dirty="0" smtClean="0"/>
              <a:t>PROCESSED DATA: </a:t>
            </a:r>
          </a:p>
          <a:p>
            <a:r>
              <a:rPr lang="en-US" dirty="0" smtClean="0"/>
              <a:t>Starred</a:t>
            </a:r>
            <a:r>
              <a:rPr lang="en-US" baseline="0" dirty="0" smtClean="0"/>
              <a:t> email: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about="http://www.flickr.com/photos/pesut/302429586/"&gt;&lt;a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="http://www.flickr.com/photos/pesut/"&gt;http://www.flickr.com/photos/pesut/&lt;/a&gt;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Filter Screenshot:</a:t>
            </a:r>
            <a:r>
              <a:rPr lang="en-US" baseline="0" dirty="0" smtClean="0"/>
              <a:t>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about="http://www.flickr.com/photos/90104203@N00/4050129572/"&gt;&lt;a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="http://www.flickr.com/photos/90104203@N00/"&gt;http://www.flickr.com/photos/90104203@N00/&lt;/a&gt;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VISUALIZATION TECHNIQUES: </a:t>
            </a:r>
          </a:p>
          <a:p>
            <a:r>
              <a:rPr lang="en-US" baseline="0" dirty="0" err="1" smtClean="0"/>
              <a:t>Barchart</a:t>
            </a:r>
            <a:r>
              <a:rPr lang="en-US" baseline="0" dirty="0" smtClean="0"/>
              <a:t>: http://commons.wikimedia.org/wiki/File:Adobe_Flex_ColumnChart.png</a:t>
            </a:r>
          </a:p>
          <a:p>
            <a:r>
              <a:rPr lang="en-US" dirty="0" smtClean="0">
                <a:hlinkClick r:id="rId3" tooltip="GNU Free Documentation License"/>
              </a:rPr>
              <a:t>GNU Free Documentation License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Scatterplot</a:t>
            </a:r>
            <a:r>
              <a:rPr lang="en-US" dirty="0" smtClean="0"/>
              <a:t> </a:t>
            </a:r>
            <a:r>
              <a:rPr lang="en-US" dirty="0" err="1" smtClean="0"/>
              <a:t>Mulitples</a:t>
            </a:r>
            <a:r>
              <a:rPr lang="en-US" dirty="0" smtClean="0"/>
              <a:t>: http://commons.wikimedia.org/wiki/File:Scatterplot.jpg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</a:p>
          <a:p>
            <a:endParaRPr lang="en-US" i="0" dirty="0" smtClean="0"/>
          </a:p>
          <a:p>
            <a:r>
              <a:rPr lang="en-US" i="0" baseline="0" dirty="0" smtClean="0"/>
              <a:t> </a:t>
            </a:r>
            <a:endParaRPr lang="en-US" i="0" dirty="0" smtClean="0"/>
          </a:p>
          <a:p>
            <a:r>
              <a:rPr lang="en-US" i="0" dirty="0" smtClean="0"/>
              <a:t>3D (red,</a:t>
            </a:r>
            <a:r>
              <a:rPr lang="en-US" i="0" baseline="0" dirty="0" smtClean="0"/>
              <a:t> white, gray): http://commons.wikimedia.org/wiki/File:Galactose-3D.jpg (public domain) </a:t>
            </a:r>
          </a:p>
          <a:p>
            <a:r>
              <a:rPr lang="en-US" i="0" baseline="0" dirty="0" smtClean="0"/>
              <a:t>3D (</a:t>
            </a:r>
            <a:r>
              <a:rPr lang="en-US" i="0" baseline="0" dirty="0" err="1" smtClean="0"/>
              <a:t>white,yellow</a:t>
            </a:r>
            <a:r>
              <a:rPr lang="en-US" i="0" baseline="0" dirty="0" smtClean="0"/>
              <a:t>, red, blue, black connectors): http://commons.wikimedia.org/wiki/File:Cevimeline_3D.png (public domain)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(with red and green dots):</a:t>
            </a:r>
          </a:p>
          <a:p>
            <a:r>
              <a:rPr lang="en-US" i="0" baseline="0" dirty="0" smtClean="0"/>
              <a:t>&lt;div </a:t>
            </a:r>
            <a:r>
              <a:rPr lang="en-US" i="0" baseline="0" dirty="0" err="1" smtClean="0"/>
              <a:t>xmlns:cc</a:t>
            </a:r>
            <a:r>
              <a:rPr lang="en-US" i="0" baseline="0" dirty="0" smtClean="0"/>
              <a:t>="http://creativecommons.org/ns#" about="http://www.flickr.com/photos/gustavog/4557105/"&gt;&lt;a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</a:t>
            </a:r>
            <a:r>
              <a:rPr lang="en-US" i="0" baseline="0" dirty="0" err="1" smtClean="0"/>
              <a:t>cc:attributionURL</a:t>
            </a:r>
            <a:r>
              <a:rPr lang="en-US" i="0" baseline="0" dirty="0" smtClean="0"/>
              <a:t>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="http://www.flickr.com/photos/gustavog/"&gt;http://www.flickr.com/photos/gustavog/&lt;/a&gt; / 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="license"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="http://creativecommons.org/licenses/by-nc-sa/2.0/"&gt;CC BY-NC-SA 2.0&lt;/a&gt;&lt;/div&gt;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(colored names): http://commons.wikimedia.org/wiki/File:El_chart.png </a:t>
            </a:r>
          </a:p>
          <a:p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Attribution 2.5 Generic</a:t>
            </a:r>
            <a:endParaRPr lang="en-US" dirty="0" smtClean="0"/>
          </a:p>
          <a:p>
            <a:endParaRPr lang="en-US" i="0" dirty="0" smtClean="0"/>
          </a:p>
          <a:p>
            <a:r>
              <a:rPr lang="en-US" i="0" dirty="0" smtClean="0"/>
              <a:t>US MAP: http://commons.wikimedia.org/wiki/File:2009_flu_US_map.png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DISPLAYS:</a:t>
            </a:r>
          </a:p>
          <a:p>
            <a:r>
              <a:rPr lang="en-US" dirty="0" err="1" smtClean="0"/>
              <a:t>Ipod</a:t>
            </a:r>
            <a:r>
              <a:rPr lang="en-US" dirty="0" smtClean="0"/>
              <a:t> ad</a:t>
            </a:r>
            <a:r>
              <a:rPr lang="en-US" baseline="0" dirty="0" smtClean="0"/>
              <a:t> on building in Japan: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about="http://www.flickr.com/photos/cybernezumi/482820405/"&gt;&lt;a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="http://www.flickr.com/photos/cybernezumi/"&gt;http://www.flickr.com/photos/cybernezumi/&lt;/a&gt;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Ipod</a:t>
            </a:r>
            <a:r>
              <a:rPr lang="en-US" baseline="0" dirty="0" smtClean="0"/>
              <a:t> on street </a:t>
            </a:r>
            <a:r>
              <a:rPr lang="en-US" baseline="0" dirty="0" err="1" smtClean="0"/>
              <a:t>adboard</a:t>
            </a:r>
            <a:r>
              <a:rPr lang="en-US" baseline="0" dirty="0" smtClean="0"/>
              <a:t>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about="http://www.flickr.com/photos/hur/183065997/"&gt;&lt;a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="http://www.flickr.com/photos/hur/"&gt;http://www.flickr.com/photos/hur/&lt;/a&gt;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Wired: The Battle for Blue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about="http://www.flickr.com/photos/philgyford/56867986/"&gt;&lt;a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="http://www.flickr.com/photos/philgyford/"&gt;http://www.flickr.com/photos/philgyford/&lt;/a&gt;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GPS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about="http://www.flickr.com/photos/djm/3211298331/"&gt;&lt;a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="http://www.flickr.com/photos/djm/"&gt;http://www.flickr.com/photos/djm/&lt;/a&gt;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Cost of Staying Connected: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about="http://www.flickr.com/photos/ninjanoodles/156209557/"&gt;&lt;a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="http://www.flickr.com/photos/ninjanoodles/"&gt;http://www.flickr.com/photos/ninjanoodles/&lt;/a&gt;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</a:p>
          <a:p>
            <a:endParaRPr lang="en-US" dirty="0" smtClean="0"/>
          </a:p>
          <a:p>
            <a:r>
              <a:rPr lang="en-US" dirty="0" smtClean="0"/>
              <a:t>Wired Magazine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photo: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about="http://www.flickr.com/photos/jurvetson/709747240/"&gt;&lt;a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="http://www.flickr.com/photos/jurvetson/"&gt;http://www.flickr.com/photos/jurvetson/&lt;/a&gt;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: 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about="http://www.flickr.com/photos/antidigerati/1375118941/"&gt;&lt;a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="http://www.flickr.com/photos/antidigerati/"&gt;http://www.flickr.com/photos/antidigerati/&lt;/a&gt;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="http://creativecommons.org/licenses/by-sa/2.0/"&gt;CC BY-SA 2.0&lt;/a&gt;&lt;/div&gt;</a:t>
            </a:r>
          </a:p>
          <a:p>
            <a:endParaRPr lang="en-US" dirty="0" smtClean="0"/>
          </a:p>
          <a:p>
            <a:r>
              <a:rPr lang="en-US" dirty="0" smtClean="0"/>
              <a:t>Laptop: http://commons.wikimedia.org/wiki/File:IBM_Thinkpad_R51.jpg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Author: André </a:t>
            </a:r>
            <a:r>
              <a:rPr lang="en-US" dirty="0" err="1" smtClean="0"/>
              <a:t>Karwath</a:t>
            </a:r>
            <a:r>
              <a:rPr lang="en-US" dirty="0" smtClean="0"/>
              <a:t> aka </a:t>
            </a:r>
            <a:r>
              <a:rPr lang="en-US" dirty="0" smtClean="0">
                <a:hlinkClick r:id="rId7" tooltip="User:Aka"/>
              </a:rPr>
              <a:t>Aka</a:t>
            </a:r>
            <a:r>
              <a:rPr lang="en-US" dirty="0" smtClean="0"/>
              <a:t>, </a:t>
            </a:r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Attribution-Share Alike 2.5 Generic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about="http://www.flickr.com/photos/elidorata/561329054/"&gt;&lt;a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="http://www.flickr.com/photos/elidorata/"&gt;http://www.flickr.com/photos/elidorata/&lt;/a&gt;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="http://creativecommons.org/licenses/by-sa/2.0/"&gt;CC BY-SA 2.0&lt;/a&gt;&lt;/div&gt;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Diversity</a:t>
            </a:r>
          </a:p>
          <a:p>
            <a:r>
              <a:rPr lang="en-US" dirty="0" smtClean="0"/>
              <a:t>● Perceptual differences</a:t>
            </a:r>
          </a:p>
          <a:p>
            <a:r>
              <a:rPr lang="en-US" dirty="0" smtClean="0"/>
              <a:t>- Color-blindness</a:t>
            </a:r>
          </a:p>
          <a:p>
            <a:r>
              <a:rPr lang="en-US" dirty="0" smtClean="0"/>
              <a:t>- Age-related issues</a:t>
            </a:r>
          </a:p>
          <a:p>
            <a:r>
              <a:rPr lang="en-US" dirty="0" smtClean="0"/>
              <a:t>● Disabilities</a:t>
            </a:r>
          </a:p>
          <a:p>
            <a:r>
              <a:rPr lang="en-US" dirty="0" smtClean="0"/>
              <a:t>- Blindness, deafness</a:t>
            </a:r>
          </a:p>
          <a:p>
            <a:r>
              <a:rPr lang="en-US" dirty="0" smtClean="0"/>
              <a:t>- Motor impairments</a:t>
            </a:r>
          </a:p>
          <a:p>
            <a:r>
              <a:rPr lang="en-US" dirty="0" smtClean="0"/>
              <a:t>- Cognitive issues</a:t>
            </a:r>
          </a:p>
          <a:p>
            <a:r>
              <a:rPr lang="en-US" dirty="0" smtClean="0"/>
              <a:t>● Literacy</a:t>
            </a:r>
          </a:p>
          <a:p>
            <a:r>
              <a:rPr lang="en-US" dirty="0" smtClean="0"/>
              <a:t>● Cultural</a:t>
            </a:r>
          </a:p>
          <a:p>
            <a:r>
              <a:rPr lang="en-US" dirty="0" smtClean="0"/>
              <a:t>● Gender</a:t>
            </a:r>
          </a:p>
          <a:p>
            <a:r>
              <a:rPr lang="en-US" dirty="0" smtClean="0"/>
              <a:t>●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Tabletop Sharing of Digital Photographs</a:t>
            </a:r>
          </a:p>
          <a:p>
            <a:r>
              <a:rPr lang="en-US" dirty="0" smtClean="0"/>
              <a:t>for the Elderly</a:t>
            </a:r>
          </a:p>
          <a:p>
            <a:r>
              <a:rPr lang="en-US" dirty="0" err="1" smtClean="0"/>
              <a:t>Apted</a:t>
            </a:r>
            <a:r>
              <a:rPr lang="en-US" dirty="0" smtClean="0"/>
              <a:t>, et al, 2006</a:t>
            </a:r>
          </a:p>
          <a:p>
            <a:r>
              <a:rPr lang="en-US" dirty="0" smtClean="0"/>
              <a:t>● Visual issues</a:t>
            </a:r>
          </a:p>
          <a:p>
            <a:r>
              <a:rPr lang="en-US" dirty="0" smtClean="0"/>
              <a:t>- Reduced acuity</a:t>
            </a:r>
          </a:p>
          <a:p>
            <a:r>
              <a:rPr lang="en-US" dirty="0" smtClean="0"/>
              <a:t>- Loss in color perception</a:t>
            </a:r>
          </a:p>
          <a:p>
            <a:r>
              <a:rPr lang="en-US" dirty="0" smtClean="0"/>
              <a:t>- Increased sensitivity to glare</a:t>
            </a:r>
          </a:p>
          <a:p>
            <a:r>
              <a:rPr lang="en-US" dirty="0" smtClean="0"/>
              <a:t>● Motor issues</a:t>
            </a:r>
          </a:p>
          <a:p>
            <a:r>
              <a:rPr lang="en-US" dirty="0" smtClean="0"/>
              <a:t>- Slower</a:t>
            </a:r>
          </a:p>
          <a:p>
            <a:r>
              <a:rPr lang="en-US" dirty="0" smtClean="0"/>
              <a:t>- Poorer coordination</a:t>
            </a:r>
          </a:p>
          <a:p>
            <a:r>
              <a:rPr lang="en-US" dirty="0" smtClean="0"/>
              <a:t>- Fine motor action</a:t>
            </a:r>
          </a:p>
          <a:p>
            <a:r>
              <a:rPr lang="en-US" dirty="0" smtClean="0"/>
              <a:t>- Less experience with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McD</a:t>
            </a:r>
            <a:r>
              <a:rPr lang="en-US" baseline="0" dirty="0" smtClean="0"/>
              <a:t>onalds: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about="http://www.flickr.com/photos/stephenr/1012150929/"&gt;&lt;a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="http://www.flickr.com/photos/stephenr/"&gt;http://www.flickr.com/photos/stephenr/&lt;/a&gt;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dirty="0" smtClean="0"/>
              <a:t>Nintendo&lt;div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about="http://www.flickr.com/photos/jauladeardilla/3580703635/in/set-72157618957843339/"&gt;&lt;a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="http://www.flickr.com/photos/jauladeardilla/"&gt;http://www.flickr.com/photos/jauladeardilla/&lt;/a&gt;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="http://creativecommons.org/licenses/by-nc-nd/2.0/"&gt;CC BY-NC-ND 2.0&lt;/a&gt;&lt;/div&gt;</a:t>
            </a:r>
          </a:p>
          <a:p>
            <a:endParaRPr lang="en-US" dirty="0" smtClean="0"/>
          </a:p>
          <a:p>
            <a:r>
              <a:rPr lang="en-US" dirty="0" smtClean="0"/>
              <a:t>Amtrak</a:t>
            </a:r>
            <a:r>
              <a:rPr lang="en-US" baseline="0" dirty="0" smtClean="0"/>
              <a:t> </a:t>
            </a:r>
            <a:r>
              <a:rPr lang="en-US" dirty="0" smtClean="0"/>
              <a:t>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about="http://www.flickr.com/photos/andyi/2131610078/"&gt;&lt;a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="http://www.flickr.com/photos/andyi/"&gt;http://www.flickr.com/photos/andyi/&lt;/a&gt;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="http://creativecommons.org/licenses/by-nc-nd/2.0/"&gt;CC BY-NC-ND 2.0&lt;/a&gt;&lt;/div&gt;</a:t>
            </a:r>
          </a:p>
          <a:p>
            <a:endParaRPr lang="en-US" dirty="0" smtClean="0"/>
          </a:p>
          <a:p>
            <a:r>
              <a:rPr lang="en-US" dirty="0" smtClean="0"/>
              <a:t>Woman with Phone</a:t>
            </a:r>
            <a:r>
              <a:rPr lang="en-US" baseline="0" dirty="0" smtClean="0"/>
              <a:t> and Ice Tea: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about="http://www.flickr.com/photos/yourdon/3599753183/"&gt;&lt;a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="http://www.flickr.com/photos/yourdon/"&gt;http://www.flickr.com/photos/yourdon/&lt;/a&gt;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Stadium: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about="http://www.flickr.com/photos/kenlund/3441046730/"&gt;&lt;a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="http://www.flickr.com/photos/kenlund/"&gt;http://www.flickr.com/photos/kenlund/&lt;/a&gt;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Family on Laptops in Library: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about="http://www.flickr.com/photos/iamthebestartist/701545692/"&gt;&lt;a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="http://www.flickr.com/photos/iamthebestartist/"&gt;http://www.flickr.com/photos/iamthebestartist/&lt;/a&gt;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Guy</a:t>
            </a:r>
            <a:r>
              <a:rPr lang="en-US" baseline="0" dirty="0" smtClean="0"/>
              <a:t> with Laptop on Street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about="http://www.flickr.com/photos/lucas3d/2658319883/"&gt;&lt;a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="http://www.flickr.com/photos/lucas3d/"&gt;http://www.flickr.com/photos/lucas3d/&lt;/a&gt;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</a:t>
            </a:r>
            <a:r>
              <a:rPr lang="en-US" smtClean="0"/>
              <a:t>CUTT-AD-DDV</a:t>
            </a:r>
            <a:r>
              <a:rPr lang="en-US" baseline="0" smtClean="0"/>
              <a:t> with graphic…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ED507-09A9-4A51-9DAF-171154EE6164}" type="slidenum">
              <a:rPr lang="en-US"/>
              <a:pPr/>
              <a:t>21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5"/>
            <a:ext cx="5143500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History Link: http://www.math.yorku.ca/SCS/Gallery/milestone/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B113-5D23-463B-96B7-6049E98ACA1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Under Abstractions – what about diagrams/models? And symbols? </a:t>
            </a:r>
          </a:p>
          <a:p>
            <a:endParaRPr lang="en-US" smtClean="0"/>
          </a:p>
          <a:p>
            <a:r>
              <a:rPr lang="en-US" smtClean="0"/>
              <a:t>Add to third bullet point: </a:t>
            </a:r>
          </a:p>
          <a:p>
            <a:r>
              <a:rPr lang="en-US" smtClean="0"/>
              <a:t>Information visualization a young field; kind of hard to make a call….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AC796-468E-4386-B5EF-30219756389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3318-15F7-421D-A665-0B7654813A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32EC3-97F4-4BF0-A91D-593FDFCD616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82371-20F0-462E-8E3E-F828BAC4690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F4D29-4436-443B-98C4-7D802BE4739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>
            <a:noAutofit/>
          </a:bodyPr>
          <a:lstStyle>
            <a:lvl1pPr marL="0" indent="0">
              <a:buNone/>
              <a:defRPr sz="5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3200">
                <a:solidFill>
                  <a:srgbClr val="545E82"/>
                </a:solidFill>
                <a:latin typeface="Calibri" pitchFamily="34" charset="0"/>
              </a:defRPr>
            </a:lvl2pPr>
            <a:lvl3pPr>
              <a:defRPr sz="2800">
                <a:latin typeface="Calibri" pitchFamily="34" charset="0"/>
              </a:defRPr>
            </a:lvl3pPr>
            <a:lvl4pPr>
              <a:defRPr sz="2800">
                <a:solidFill>
                  <a:srgbClr val="545E82"/>
                </a:solidFill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21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11/17/2011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152400"/>
            <a:ext cx="5334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15200" y="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UNC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SzPct val="110000"/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.ca/mileston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tp://ftp.cs.umd.edu/pub/hcil/Reports-Abstracts-Bibliography/96-13html/96-13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acm.org/citation.cfm?id=229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cques_Bert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Framework and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Framework—”CUT-DDV”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ontext</a:t>
            </a:r>
          </a:p>
          <a:p>
            <a:pPr marL="109728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ser</a:t>
            </a:r>
          </a:p>
          <a:p>
            <a:pPr marL="109728" indent="0">
              <a:buNone/>
            </a:pPr>
            <a:r>
              <a:rPr lang="en-US" b="1" dirty="0" smtClean="0"/>
              <a:t>T</a:t>
            </a:r>
            <a:r>
              <a:rPr lang="en-US" dirty="0" smtClean="0"/>
              <a:t>ask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D</a:t>
            </a:r>
            <a:r>
              <a:rPr lang="en-US" dirty="0" smtClean="0"/>
              <a:t>ata</a:t>
            </a:r>
          </a:p>
          <a:p>
            <a:pPr marL="109728" indent="0">
              <a:buNone/>
            </a:pPr>
            <a:r>
              <a:rPr lang="en-US" b="1" dirty="0" smtClean="0"/>
              <a:t>D</a:t>
            </a:r>
            <a:r>
              <a:rPr lang="en-US" dirty="0" smtClean="0"/>
              <a:t>isplay</a:t>
            </a:r>
          </a:p>
          <a:p>
            <a:pPr marL="109728" indent="0">
              <a:buNone/>
            </a:pPr>
            <a:r>
              <a:rPr lang="en-US" b="1" dirty="0" smtClean="0"/>
              <a:t>V</a:t>
            </a:r>
            <a:r>
              <a:rPr lang="en-US" dirty="0" smtClean="0"/>
              <a:t>isualization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2709863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0508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143079" y="794722"/>
            <a:ext cx="2000921" cy="182417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7025886" y="5200650"/>
            <a:ext cx="2118114" cy="14716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2799" y="1185863"/>
            <a:ext cx="1820926" cy="428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isplays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4675" y="1214439"/>
            <a:ext cx="1800225" cy="4243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isualization Techniques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567" y="2302760"/>
            <a:ext cx="1140177" cy="3386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ataset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3976" y="2292825"/>
            <a:ext cx="1695450" cy="3396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ata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Represented in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ata Model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-180975" y="3222942"/>
            <a:ext cx="1828799" cy="62938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Raw 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11494" y="4426480"/>
            <a:ext cx="1929023" cy="13456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Mapping to Data Model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98420" y="3890402"/>
            <a:ext cx="1892088" cy="1304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Transform,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Modify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153093" y="3173410"/>
            <a:ext cx="1332089" cy="8128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Display to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Eye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11032" y="3859371"/>
            <a:ext cx="959227" cy="354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409907" y="3394742"/>
            <a:ext cx="1700379" cy="1192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to Display(s)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800623" y="2494845"/>
            <a:ext cx="214488" cy="1919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26" idx="2"/>
            <a:endCxn id="10" idx="3"/>
          </p:cNvCxnSpPr>
          <p:nvPr/>
        </p:nvCxnSpPr>
        <p:spPr>
          <a:xfrm rot="5400000">
            <a:off x="7829452" y="4975129"/>
            <a:ext cx="565153" cy="54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052711" y="3714044"/>
            <a:ext cx="5892800" cy="451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8194"/>
            <a:ext cx="1712131" cy="1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059" y="4099156"/>
            <a:ext cx="2663029" cy="17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489" y="4344340"/>
            <a:ext cx="1106311" cy="14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0508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756354" y="1106312"/>
            <a:ext cx="7608711" cy="333022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Raw </a:t>
            </a:r>
            <a:r>
              <a:rPr lang="en-US" sz="1800" b="1" dirty="0" smtClean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flipV="1">
            <a:off x="1332089" y="4176888"/>
            <a:ext cx="1151467" cy="2681111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6458" y="6118578"/>
            <a:ext cx="2424830" cy="339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ataset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844" y="1328332"/>
            <a:ext cx="1140179" cy="12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76" y="3014134"/>
            <a:ext cx="908679" cy="13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2577" y="3208232"/>
            <a:ext cx="1382889" cy="10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6451" y="1377245"/>
            <a:ext cx="1601371" cy="17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5934" y="2215869"/>
            <a:ext cx="1575977" cy="17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5177" y="1828800"/>
            <a:ext cx="2300480" cy="1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94795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3443" y="2980266"/>
            <a:ext cx="3265135" cy="2777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65" y="3775624"/>
            <a:ext cx="2757488" cy="18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3511" y="2257778"/>
            <a:ext cx="3228623" cy="438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768" y="2951551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ataset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5990118" y="3763332"/>
            <a:ext cx="224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 </a:t>
            </a:r>
          </a:p>
          <a:p>
            <a:pPr algn="ctr"/>
            <a:r>
              <a:rPr lang="en-US" dirty="0" smtClean="0"/>
              <a:t>Represented in Data Model</a:t>
            </a:r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3524250" y="3762376"/>
            <a:ext cx="1908913" cy="12562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Mapping to Data Model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2015" y="1171574"/>
            <a:ext cx="4981883" cy="27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2425"/>
            <a:ext cx="2480041" cy="14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66221"/>
            <a:ext cx="4964654" cy="778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CUT</a:t>
            </a:r>
            <a:r>
              <a:rPr lang="en-US" dirty="0" smtClean="0"/>
              <a:t>-D</a:t>
            </a:r>
            <a:r>
              <a:rPr lang="en-US" dirty="0" smtClean="0">
                <a:solidFill>
                  <a:srgbClr val="FF0000"/>
                </a:solidFill>
              </a:rPr>
              <a:t>DV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71674" y="1320164"/>
            <a:ext cx="2657475" cy="5323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isualization Techniques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144" y="2448188"/>
            <a:ext cx="811924" cy="81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2783" y="23288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6801" y="5486401"/>
            <a:ext cx="1522375" cy="9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2256" y="5383530"/>
            <a:ext cx="738188" cy="12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500813" y="1303020"/>
            <a:ext cx="2114549" cy="5354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8648" y="4968269"/>
            <a:ext cx="1155810" cy="10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4786144" y="2336055"/>
            <a:ext cx="1700379" cy="1192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to Display(s)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837316" y="1350509"/>
            <a:ext cx="148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isplay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390" y="4012869"/>
            <a:ext cx="2014205" cy="13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9823" y="3535479"/>
            <a:ext cx="1257476" cy="18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1059" y="1753659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1034" y="3015418"/>
            <a:ext cx="1255988" cy="15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32837" y="1941688"/>
            <a:ext cx="1238630" cy="16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3922" y="3646311"/>
            <a:ext cx="931917" cy="19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125244" y="2996334"/>
            <a:ext cx="2103606" cy="12338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Transform,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Modify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647" y="1626130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UT</a:t>
            </a:r>
            <a:r>
              <a:rPr lang="en-US" dirty="0" smtClean="0"/>
              <a:t>-DDV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0732" y="4978400"/>
            <a:ext cx="3169179" cy="170285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392" y="1893887"/>
            <a:ext cx="1871663" cy="12017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Display to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Eye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065" y="2559396"/>
            <a:ext cx="3476976" cy="322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chemeClr val="tx1"/>
                </a:solidFill>
              </a:rPr>
              <a:t>ser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Visual acuity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R/G colorblind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Attentiveness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Multitasking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Disabilities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369681" y="1083202"/>
            <a:ext cx="4774319" cy="31049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ask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Detection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Search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Recognition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 depth study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Entertainment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4041422" y="2923821"/>
            <a:ext cx="508000" cy="11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708404" y="3347157"/>
            <a:ext cx="2190041" cy="1501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ser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Perceptual differences</a:t>
            </a:r>
          </a:p>
          <a:p>
            <a:pPr lvl="1"/>
            <a:r>
              <a:rPr lang="en-US" dirty="0" smtClean="0"/>
              <a:t>Color-blindness</a:t>
            </a:r>
          </a:p>
          <a:p>
            <a:pPr lvl="1"/>
            <a:r>
              <a:rPr lang="en-US" dirty="0" smtClean="0"/>
              <a:t>Age-related issues</a:t>
            </a:r>
          </a:p>
          <a:p>
            <a:r>
              <a:rPr lang="en-US" dirty="0" smtClean="0"/>
              <a:t>Disabilities</a:t>
            </a:r>
          </a:p>
          <a:p>
            <a:pPr lvl="1"/>
            <a:r>
              <a:rPr lang="en-US" dirty="0" smtClean="0"/>
              <a:t>Blindness, deafness</a:t>
            </a:r>
          </a:p>
          <a:p>
            <a:pPr lvl="1"/>
            <a:r>
              <a:rPr lang="en-US" dirty="0" smtClean="0"/>
              <a:t>Motor impairments</a:t>
            </a:r>
          </a:p>
          <a:p>
            <a:pPr lvl="1"/>
            <a:r>
              <a:rPr lang="en-US" dirty="0" smtClean="0"/>
              <a:t>Cognitive issues</a:t>
            </a:r>
          </a:p>
          <a:p>
            <a:r>
              <a:rPr lang="en-US" dirty="0" smtClean="0"/>
              <a:t>Literacy</a:t>
            </a:r>
          </a:p>
          <a:p>
            <a:r>
              <a:rPr lang="en-US" dirty="0" smtClean="0"/>
              <a:t>Cultural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Education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Tabletop Sharing of Digital Photographs for the Elderly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Apted</a:t>
            </a:r>
            <a:r>
              <a:rPr lang="en-US" dirty="0" smtClean="0"/>
              <a:t> et. al, 2006) </a:t>
            </a:r>
          </a:p>
          <a:p>
            <a:r>
              <a:rPr lang="en-US" dirty="0" smtClean="0"/>
              <a:t> Visual issues</a:t>
            </a:r>
          </a:p>
          <a:p>
            <a:pPr lvl="1"/>
            <a:r>
              <a:rPr lang="en-US" dirty="0" smtClean="0"/>
              <a:t>Reduced acuity</a:t>
            </a:r>
          </a:p>
          <a:p>
            <a:pPr lvl="1"/>
            <a:r>
              <a:rPr lang="en-US" dirty="0" smtClean="0"/>
              <a:t>Loss in color perception</a:t>
            </a:r>
          </a:p>
          <a:p>
            <a:pPr lvl="1"/>
            <a:r>
              <a:rPr lang="en-US" dirty="0" smtClean="0"/>
              <a:t>Increased sensitivity to glare</a:t>
            </a:r>
          </a:p>
          <a:p>
            <a:r>
              <a:rPr lang="en-US" dirty="0" smtClean="0"/>
              <a:t>Motor issues</a:t>
            </a:r>
          </a:p>
          <a:p>
            <a:pPr lvl="1"/>
            <a:r>
              <a:rPr lang="en-US" dirty="0" smtClean="0"/>
              <a:t>Slower</a:t>
            </a:r>
          </a:p>
          <a:p>
            <a:pPr lvl="1"/>
            <a:r>
              <a:rPr lang="en-US" dirty="0" smtClean="0"/>
              <a:t>Poorer coordination</a:t>
            </a:r>
          </a:p>
          <a:p>
            <a:pPr lvl="1"/>
            <a:r>
              <a:rPr lang="en-US" dirty="0" smtClean="0"/>
              <a:t>Fine motor action</a:t>
            </a:r>
          </a:p>
          <a:p>
            <a:pPr lvl="1"/>
            <a:r>
              <a:rPr lang="en-US" dirty="0" smtClean="0"/>
              <a:t>Less experience with computer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/>
              <a:t>UT</a:t>
            </a:r>
            <a:r>
              <a:rPr lang="en-US" sz="3600" dirty="0" smtClean="0"/>
              <a:t> (Context) Examples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17" y="4199467"/>
            <a:ext cx="3766937" cy="25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735" y="4086578"/>
            <a:ext cx="3907040" cy="260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238" y="697088"/>
            <a:ext cx="3374673" cy="253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18" y="1433689"/>
            <a:ext cx="260699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125" y="1711803"/>
            <a:ext cx="381000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398" y="3987799"/>
            <a:ext cx="3826935" cy="28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design principles like </a:t>
            </a:r>
            <a:r>
              <a:rPr lang="en-US" dirty="0" err="1" smtClean="0"/>
              <a:t>Tufte’s</a:t>
            </a:r>
            <a:r>
              <a:rPr lang="en-US" dirty="0" smtClean="0"/>
              <a:t> guidelines fit in?</a:t>
            </a:r>
          </a:p>
          <a:p>
            <a:r>
              <a:rPr lang="en-US" dirty="0" smtClean="0"/>
              <a:t>What about evaluation and refinement? </a:t>
            </a:r>
          </a:p>
          <a:p>
            <a:r>
              <a:rPr lang="en-US" dirty="0" smtClean="0"/>
              <a:t>Let’s put it all in one picture, and highlight the parts we can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understand the field</a:t>
            </a:r>
          </a:p>
          <a:p>
            <a:r>
              <a:rPr lang="en-US" dirty="0" smtClean="0"/>
              <a:t>To develop a system that will allow us to</a:t>
            </a:r>
          </a:p>
          <a:p>
            <a:pPr lvl="1"/>
            <a:r>
              <a:rPr lang="en-US" dirty="0" smtClean="0"/>
              <a:t>Develop good designs</a:t>
            </a:r>
          </a:p>
          <a:p>
            <a:pPr lvl="1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Evaluate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We need a framework for describing and modeling the visualization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Framework:  </a:t>
            </a:r>
            <a:r>
              <a:rPr lang="en-US" sz="4400" b="1" dirty="0" smtClean="0"/>
              <a:t>CUTT-AD-DDV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Given, and should be identified by designer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ontext</a:t>
            </a:r>
          </a:p>
          <a:p>
            <a:r>
              <a:rPr lang="en-US" b="1" dirty="0" smtClean="0"/>
              <a:t>U</a:t>
            </a:r>
            <a:r>
              <a:rPr lang="en-US" dirty="0" smtClean="0"/>
              <a:t>ser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ask</a:t>
            </a:r>
          </a:p>
          <a:p>
            <a:r>
              <a:rPr lang="en-US" dirty="0" smtClean="0"/>
              <a:t>Data </a:t>
            </a:r>
            <a:r>
              <a:rPr lang="en-US" b="1" dirty="0" smtClean="0"/>
              <a:t>T</a:t>
            </a:r>
            <a:r>
              <a:rPr lang="en-US" dirty="0" smtClean="0"/>
              <a:t>ypes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Generally known</a:t>
            </a:r>
          </a:p>
          <a:p>
            <a:r>
              <a:rPr lang="en-US" dirty="0" smtClean="0"/>
              <a:t>Human </a:t>
            </a:r>
            <a:r>
              <a:rPr lang="en-US" b="1" dirty="0" smtClean="0"/>
              <a:t>A</a:t>
            </a:r>
            <a:r>
              <a:rPr lang="en-US" dirty="0" smtClean="0"/>
              <a:t>bilities (perception, memory, cognition)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esign Principles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These you have some control over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ata Model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isplay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isualization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Visualization Framework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00769" y="4229100"/>
            <a:ext cx="2463745" cy="1943100"/>
            <a:chOff x="2400" y="2640"/>
            <a:chExt cx="1546" cy="1248"/>
          </a:xfrm>
        </p:grpSpPr>
        <p:sp>
          <p:nvSpPr>
            <p:cNvPr id="835588" name="AutoShape 4"/>
            <p:cNvSpPr>
              <a:spLocks noChangeArrowheads="1"/>
            </p:cNvSpPr>
            <p:nvPr/>
          </p:nvSpPr>
          <p:spPr bwMode="auto">
            <a:xfrm>
              <a:off x="2400" y="2640"/>
              <a:ext cx="1546" cy="124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89" name="Text Box 5"/>
            <p:cNvSpPr txBox="1">
              <a:spLocks noChangeArrowheads="1"/>
            </p:cNvSpPr>
            <p:nvPr/>
          </p:nvSpPr>
          <p:spPr bwMode="auto">
            <a:xfrm>
              <a:off x="2488" y="2835"/>
              <a:ext cx="1419" cy="89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Model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Display(s)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Visualization Techniques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3276600"/>
            <a:ext cx="2438400" cy="1676400"/>
            <a:chOff x="672" y="2688"/>
            <a:chExt cx="1968" cy="1152"/>
          </a:xfrm>
          <a:solidFill>
            <a:srgbClr val="FFC000"/>
          </a:solidFill>
        </p:grpSpPr>
        <p:sp>
          <p:nvSpPr>
            <p:cNvPr id="835591" name="AutoShape 7"/>
            <p:cNvSpPr>
              <a:spLocks noChangeArrowheads="1"/>
            </p:cNvSpPr>
            <p:nvPr/>
          </p:nvSpPr>
          <p:spPr bwMode="auto">
            <a:xfrm>
              <a:off x="672" y="2688"/>
              <a:ext cx="1968" cy="11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2" name="Text Box 8"/>
            <p:cNvSpPr txBox="1">
              <a:spLocks noChangeArrowheads="1"/>
            </p:cNvSpPr>
            <p:nvPr/>
          </p:nvSpPr>
          <p:spPr bwMode="auto">
            <a:xfrm>
              <a:off x="816" y="2784"/>
              <a:ext cx="1776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Process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Iterative design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Design studies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Evaluation</a:t>
              </a: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1438" y="1527175"/>
            <a:ext cx="2286000" cy="1600200"/>
            <a:chOff x="672" y="960"/>
            <a:chExt cx="1968" cy="960"/>
          </a:xfrm>
        </p:grpSpPr>
        <p:sp>
          <p:nvSpPr>
            <p:cNvPr id="835594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5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Principles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display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Interaction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8763" y="4379913"/>
            <a:ext cx="2236787" cy="1821070"/>
            <a:chOff x="3168" y="2880"/>
            <a:chExt cx="1968" cy="857"/>
          </a:xfrm>
        </p:grpSpPr>
        <p:sp>
          <p:nvSpPr>
            <p:cNvPr id="835597" name="AutoShape 13"/>
            <p:cNvSpPr>
              <a:spLocks noChangeArrowheads="1"/>
            </p:cNvSpPr>
            <p:nvPr/>
          </p:nvSpPr>
          <p:spPr bwMode="auto">
            <a:xfrm>
              <a:off x="3168" y="2880"/>
              <a:ext cx="1968" cy="85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8" name="Text Box 14"/>
            <p:cNvSpPr txBox="1">
              <a:spLocks noChangeArrowheads="1"/>
            </p:cNvSpPr>
            <p:nvPr/>
          </p:nvSpPr>
          <p:spPr bwMode="auto">
            <a:xfrm>
              <a:off x="3312" y="2913"/>
              <a:ext cx="1776" cy="7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Context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User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Tasks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Types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28600" y="1524000"/>
            <a:ext cx="2286000" cy="1905000"/>
            <a:chOff x="768" y="1056"/>
            <a:chExt cx="1968" cy="1200"/>
          </a:xfrm>
        </p:grpSpPr>
        <p:sp>
          <p:nvSpPr>
            <p:cNvPr id="835600" name="AutoShape 16"/>
            <p:cNvSpPr>
              <a:spLocks noChangeArrowheads="1"/>
            </p:cNvSpPr>
            <p:nvPr/>
          </p:nvSpPr>
          <p:spPr bwMode="auto">
            <a:xfrm>
              <a:off x="768" y="1056"/>
              <a:ext cx="1968" cy="1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1" name="Text Box 17"/>
            <p:cNvSpPr txBox="1">
              <a:spLocks noChangeArrowheads="1"/>
            </p:cNvSpPr>
            <p:nvPr/>
          </p:nvSpPr>
          <p:spPr bwMode="auto">
            <a:xfrm>
              <a:off x="816" y="1152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Human Abilities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perception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Cognition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Memory</a:t>
              </a: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Motor skills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835604" name="Text Box 20"/>
          <p:cNvSpPr txBox="1">
            <a:spLocks noChangeArrowheads="1"/>
          </p:cNvSpPr>
          <p:nvPr/>
        </p:nvSpPr>
        <p:spPr bwMode="auto">
          <a:xfrm>
            <a:off x="2743200" y="182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Imply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476501" y="4495800"/>
            <a:ext cx="1828800" cy="1143000"/>
            <a:chOff x="1536" y="2688"/>
            <a:chExt cx="1200" cy="720"/>
          </a:xfrm>
        </p:grpSpPr>
        <p:sp>
          <p:nvSpPr>
            <p:cNvPr id="835606" name="AutoShape 22"/>
            <p:cNvSpPr>
              <a:spLocks noChangeArrowheads="1"/>
            </p:cNvSpPr>
            <p:nvPr/>
          </p:nvSpPr>
          <p:spPr bwMode="auto">
            <a:xfrm>
              <a:off x="1584" y="2976"/>
              <a:ext cx="768" cy="432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rgbClr val="FFFF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7" name="Text Box 23"/>
            <p:cNvSpPr txBox="1">
              <a:spLocks noChangeArrowheads="1"/>
            </p:cNvSpPr>
            <p:nvPr/>
          </p:nvSpPr>
          <p:spPr bwMode="auto">
            <a:xfrm>
              <a:off x="1536" y="2688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Arial" charset="0"/>
                  <a:ea typeface="MS PGothic" pitchFamily="34" charset="-128"/>
                </a:rPr>
                <a:t>Constrain </a:t>
              </a:r>
              <a:br>
                <a:rPr lang="en-US" sz="1800">
                  <a:latin typeface="Arial" charset="0"/>
                  <a:ea typeface="MS PGothic" pitchFamily="34" charset="-128"/>
                </a:rPr>
              </a:br>
              <a:r>
                <a:rPr lang="en-US" sz="1800">
                  <a:latin typeface="Arial" charset="0"/>
                  <a:ea typeface="MS PGothic" pitchFamily="34" charset="-128"/>
                </a:rPr>
                <a:t>design</a:t>
              </a:r>
              <a:endParaRPr lang="en-US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835610" name="Text Box 26"/>
          <p:cNvSpPr txBox="1">
            <a:spLocks noChangeArrowheads="1"/>
          </p:cNvSpPr>
          <p:nvPr/>
        </p:nvSpPr>
        <p:spPr bwMode="auto">
          <a:xfrm>
            <a:off x="3962400" y="3276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Inform design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2590800" y="21336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5400000">
            <a:off x="4533900" y="3314700"/>
            <a:ext cx="10668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Curved Left Arrow 33"/>
          <p:cNvSpPr/>
          <p:nvPr/>
        </p:nvSpPr>
        <p:spPr>
          <a:xfrm rot="14055294">
            <a:off x="5621595" y="2867862"/>
            <a:ext cx="915101" cy="1553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 rot="3137122">
            <a:off x="6378692" y="4488561"/>
            <a:ext cx="940933" cy="15618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705725" y="1057275"/>
            <a:ext cx="942975" cy="523876"/>
            <a:chOff x="672" y="960"/>
            <a:chExt cx="1968" cy="960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400" b="1" dirty="0" smtClean="0">
                  <a:solidFill>
                    <a:srgbClr val="336699"/>
                  </a:solidFill>
                  <a:latin typeface="Verdana" pitchFamily="34" charset="0"/>
                </a:rPr>
                <a:t>Given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715250" y="163830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 dirty="0" smtClean="0">
                <a:latin typeface="Verdana" pitchFamily="34" charset="0"/>
              </a:rPr>
              <a:t>Chosen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take a Historical Look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674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Static images</a:t>
            </a:r>
          </a:p>
          <a:p>
            <a:pPr lvl="1"/>
            <a:r>
              <a:rPr lang="en-US" dirty="0" smtClean="0"/>
              <a:t>10,000 years</a:t>
            </a:r>
          </a:p>
          <a:p>
            <a:pPr lvl="1"/>
            <a:r>
              <a:rPr lang="en-US" dirty="0" smtClean="0"/>
              <a:t>art, graphic design</a:t>
            </a:r>
          </a:p>
          <a:p>
            <a:r>
              <a:rPr lang="en-US" dirty="0" smtClean="0"/>
              <a:t>Abstract constructs </a:t>
            </a:r>
          </a:p>
          <a:p>
            <a:pPr lvl="1"/>
            <a:r>
              <a:rPr lang="en-US" dirty="0" smtClean="0"/>
              <a:t>200-500 years</a:t>
            </a:r>
          </a:p>
          <a:p>
            <a:pPr lvl="1"/>
            <a:r>
              <a:rPr lang="en-US" dirty="0" smtClean="0"/>
              <a:t>Maps, charts, tables</a:t>
            </a:r>
          </a:p>
          <a:p>
            <a:r>
              <a:rPr lang="en-US" dirty="0" smtClean="0"/>
              <a:t>Moving images, pictures</a:t>
            </a:r>
          </a:p>
          <a:p>
            <a:pPr lvl="1"/>
            <a:r>
              <a:rPr lang="en-US" dirty="0" smtClean="0"/>
              <a:t>100-200 years</a:t>
            </a:r>
          </a:p>
          <a:p>
            <a:pPr lvl="1"/>
            <a:r>
              <a:rPr lang="en-US" dirty="0" smtClean="0"/>
              <a:t>Photography, Cinematography, TV</a:t>
            </a:r>
          </a:p>
          <a:p>
            <a:r>
              <a:rPr lang="en-US" dirty="0" smtClean="0"/>
              <a:t>Interactive graphics, 3D</a:t>
            </a:r>
          </a:p>
          <a:p>
            <a:pPr lvl="1"/>
            <a:r>
              <a:rPr lang="en-US" dirty="0" smtClean="0"/>
              <a:t>20 years</a:t>
            </a:r>
          </a:p>
          <a:p>
            <a:pPr lvl="1"/>
            <a:r>
              <a:rPr lang="en-US" dirty="0" smtClean="0"/>
              <a:t>computer graphics, human-computer interaction, computer games, 3D</a:t>
            </a:r>
          </a:p>
          <a:p>
            <a:r>
              <a:rPr lang="en-US" sz="2600" dirty="0" smtClean="0"/>
              <a:t>How about an interactive visualization of this History: </a:t>
            </a:r>
            <a:r>
              <a:rPr lang="en-US" sz="3600" dirty="0" smtClean="0">
                <a:hlinkClick r:id="rId3"/>
              </a:rPr>
              <a:t>A Brief History</a:t>
            </a:r>
            <a:r>
              <a:rPr lang="en-US" sz="3600" dirty="0" smtClean="0"/>
              <a:t> </a:t>
            </a: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passed the test of time?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85800" y="1663700"/>
            <a:ext cx="7772400" cy="4432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representations</a:t>
            </a:r>
          </a:p>
          <a:p>
            <a:pPr lvl="1"/>
            <a:r>
              <a:rPr lang="en-US" dirty="0" smtClean="0"/>
              <a:t>Sketches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Photography, Video capture</a:t>
            </a:r>
          </a:p>
          <a:p>
            <a:r>
              <a:rPr lang="en-US" dirty="0" smtClean="0"/>
              <a:t>Abstractions</a:t>
            </a:r>
          </a:p>
          <a:p>
            <a:pPr lvl="1"/>
            <a:r>
              <a:rPr lang="en-US" dirty="0" smtClean="0"/>
              <a:t>Charts (which kinds?)</a:t>
            </a:r>
          </a:p>
          <a:p>
            <a:pPr lvl="1"/>
            <a:r>
              <a:rPr lang="en-US" dirty="0" smtClean="0"/>
              <a:t>Graphs</a:t>
            </a:r>
          </a:p>
          <a:p>
            <a:r>
              <a:rPr lang="en-US" dirty="0" smtClean="0"/>
              <a:t>Kind of hard to make calls on stuff that’s &lt; 20 years old…Clearly interactive tools, dynamic control and 3D will play major roles.  Currently, though, lots of specialized tools. What will still be important in 100 years?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Brad thinks is new about visualizations (last 20 years)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Interaction with information</a:t>
            </a:r>
          </a:p>
          <a:p>
            <a:r>
              <a:rPr lang="en-US" dirty="0" smtClean="0"/>
              <a:t>Exploration of information</a:t>
            </a:r>
          </a:p>
          <a:p>
            <a:r>
              <a:rPr lang="en-US" dirty="0" smtClean="0"/>
              <a:t>User control of filtering, processing, which enables exploration and “visual analytics”.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Some specific examples of new interactions</a:t>
            </a:r>
          </a:p>
          <a:p>
            <a:r>
              <a:rPr lang="en-US" dirty="0" smtClean="0"/>
              <a:t>Interact with environment (live map data, GPS)</a:t>
            </a:r>
          </a:p>
          <a:p>
            <a:r>
              <a:rPr lang="en-US" dirty="0" smtClean="0"/>
              <a:t>Interact with people (social networks)</a:t>
            </a:r>
          </a:p>
          <a:p>
            <a:r>
              <a:rPr lang="en-US" dirty="0" smtClean="0"/>
              <a:t>Interact with live data (sensor networks, webcam, ski report)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Major Thinkers</a:t>
            </a:r>
          </a:p>
          <a:p>
            <a:r>
              <a:rPr lang="en-US" sz="2000" dirty="0" smtClean="0"/>
              <a:t>1900s: Philosophers (mostly French, like Ferdinand de Saussure (1959)), in US </a:t>
            </a:r>
            <a:r>
              <a:rPr lang="en-US" sz="2000" dirty="0" err="1" smtClean="0"/>
              <a:t>C.S.Peirce</a:t>
            </a:r>
            <a:r>
              <a:rPr lang="en-US" sz="2000" dirty="0" smtClean="0"/>
              <a:t> described the study of symbols, call semiotics.</a:t>
            </a:r>
          </a:p>
          <a:p>
            <a:r>
              <a:rPr lang="en-US" sz="2000" dirty="0" smtClean="0"/>
              <a:t>1983:  </a:t>
            </a:r>
            <a:r>
              <a:rPr lang="en-US" sz="2000" dirty="0" err="1" smtClean="0"/>
              <a:t>Jaques</a:t>
            </a:r>
            <a:r>
              <a:rPr lang="en-US" sz="2000" dirty="0" smtClean="0"/>
              <a:t> </a:t>
            </a:r>
            <a:r>
              <a:rPr lang="en-US" sz="2000" dirty="0" err="1" smtClean="0"/>
              <a:t>Bertin’s</a:t>
            </a:r>
            <a:r>
              <a:rPr lang="en-US" sz="2000" dirty="0" smtClean="0"/>
              <a:t> masterpiece, </a:t>
            </a:r>
            <a:r>
              <a:rPr lang="en-US" sz="2000" dirty="0" err="1" smtClean="0"/>
              <a:t>Semiology</a:t>
            </a:r>
            <a:r>
              <a:rPr lang="en-US" sz="2000" dirty="0" smtClean="0"/>
              <a:t> of Graphics.  Personal preferences, graphic deign based approach to semiotics. </a:t>
            </a:r>
          </a:p>
          <a:p>
            <a:r>
              <a:rPr lang="en-US" sz="2000" dirty="0" smtClean="0"/>
              <a:t>Gibson:  Theory of affordances, top down approach to perceptual processing that affects HCI.</a:t>
            </a:r>
          </a:p>
          <a:p>
            <a:r>
              <a:rPr lang="en-US" sz="2000" dirty="0" err="1" smtClean="0"/>
              <a:t>Tufte</a:t>
            </a:r>
            <a:r>
              <a:rPr lang="en-US" sz="2000" dirty="0" smtClean="0"/>
              <a:t>:  several books on Visualization.  From artistic, graphic design approach.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1980s-Today: Trying to make a science of it</a:t>
            </a:r>
          </a:p>
          <a:p>
            <a:pPr lvl="1"/>
            <a:r>
              <a:rPr lang="en-US" sz="2000" dirty="0" smtClean="0"/>
              <a:t>Colin Ware</a:t>
            </a:r>
          </a:p>
          <a:p>
            <a:pPr lvl="1"/>
            <a:r>
              <a:rPr lang="en-US" sz="2000" dirty="0" smtClean="0"/>
              <a:t>Stuart Card</a:t>
            </a:r>
          </a:p>
          <a:p>
            <a:pPr lvl="1"/>
            <a:r>
              <a:rPr lang="en-US" sz="2000" dirty="0" smtClean="0"/>
              <a:t>Jock </a:t>
            </a:r>
            <a:r>
              <a:rPr lang="en-US" sz="2000" dirty="0" err="1" smtClean="0"/>
              <a:t>Mackinlay</a:t>
            </a:r>
            <a:endParaRPr lang="en-US" sz="2000" dirty="0" smtClean="0"/>
          </a:p>
          <a:p>
            <a:pPr lvl="1"/>
            <a:r>
              <a:rPr lang="en-US" sz="2000" dirty="0" smtClean="0"/>
              <a:t>Ben </a:t>
            </a:r>
            <a:r>
              <a:rPr lang="en-US" sz="2000" dirty="0" err="1" smtClean="0"/>
              <a:t>Shneiderman</a:t>
            </a:r>
            <a:endParaRPr lang="en-US" sz="2000" dirty="0" smtClean="0"/>
          </a:p>
          <a:p>
            <a:pPr lvl="1"/>
            <a:r>
              <a:rPr lang="en-US" sz="2000" dirty="0" smtClean="0"/>
              <a:t>Stephen Few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Structure of the Information Visualization Design Space Stuart K. Card and Jock </a:t>
            </a:r>
            <a:r>
              <a:rPr lang="en-US" dirty="0" err="1" smtClean="0"/>
              <a:t>Mackinlay</a:t>
            </a:r>
            <a:endParaRPr lang="en-US" dirty="0" smtClean="0"/>
          </a:p>
          <a:p>
            <a:r>
              <a:rPr lang="en-US" dirty="0" smtClean="0">
                <a:hlinkClick r:id="rId3" tooltip="ftp://ftp.cs.umd.edu/pub/hcil/Reports-Abstracts-Bibliography/96-13html/96-13.html"/>
              </a:rPr>
              <a:t>The Eyes Have </a:t>
            </a:r>
            <a:r>
              <a:rPr lang="en-US" dirty="0" err="1" smtClean="0">
                <a:hlinkClick r:id="rId3" tooltip="ftp://ftp.cs.umd.edu/pub/hcil/Reports-Abstracts-Bibliography/96-13html/96-13.html"/>
              </a:rPr>
              <a:t>It:A</a:t>
            </a:r>
            <a:r>
              <a:rPr lang="en-US" dirty="0" smtClean="0">
                <a:hlinkClick r:id="rId3" tooltip="ftp://ftp.cs.umd.edu/pub/hcil/Reports-Abstracts-Bibliography/96-13html/96-13.html"/>
              </a:rPr>
              <a:t> Task by Data Type Taxonomy for Information Visualizations Ben </a:t>
            </a:r>
            <a:r>
              <a:rPr lang="en-US" dirty="0" err="1" smtClean="0">
                <a:hlinkClick r:id="rId3" tooltip="ftp://ftp.cs.umd.edu/pub/hcil/Reports-Abstracts-Bibliography/96-13html/96-13.html"/>
              </a:rPr>
              <a:t>Shneiderman</a:t>
            </a:r>
            <a:endParaRPr lang="en-US" dirty="0" smtClean="0"/>
          </a:p>
          <a:p>
            <a:r>
              <a:rPr lang="en-US" dirty="0" smtClean="0"/>
              <a:t>The Value of Visualization, </a:t>
            </a:r>
            <a:r>
              <a:rPr lang="en-US" dirty="0" err="1" smtClean="0"/>
              <a:t>Jarke</a:t>
            </a:r>
            <a:r>
              <a:rPr lang="en-US" dirty="0" smtClean="0"/>
              <a:t> J. van </a:t>
            </a:r>
            <a:r>
              <a:rPr lang="en-US" dirty="0" err="1" smtClean="0"/>
              <a:t>Wijk</a:t>
            </a:r>
            <a:endParaRPr lang="en-US" dirty="0" smtClean="0"/>
          </a:p>
          <a:p>
            <a:r>
              <a:rPr lang="en-US" dirty="0" smtClean="0"/>
              <a:t>Rethinking Visualization: A High-Level Taxonomy, Melanie Tory, </a:t>
            </a:r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Möller</a:t>
            </a:r>
            <a:endParaRPr lang="en-US" dirty="0" smtClean="0"/>
          </a:p>
          <a:p>
            <a:r>
              <a:rPr lang="en-US" dirty="0" smtClean="0">
                <a:hlinkClick r:id="rId4" tooltip="http://portal.acm.org/citation.cfm?id=22950"/>
              </a:rPr>
              <a:t>Automating the design of graphical presentations of relational information </a:t>
            </a:r>
            <a:r>
              <a:rPr lang="en-US" dirty="0" err="1" smtClean="0">
                <a:hlinkClick r:id="rId4" tooltip="http://portal.acm.org/citation.cfm?id=22950"/>
              </a:rPr>
              <a:t>Mackinlay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Bertin’s</a:t>
            </a:r>
            <a:r>
              <a:rPr lang="en-US" dirty="0" smtClean="0"/>
              <a:t> </a:t>
            </a:r>
            <a:r>
              <a:rPr lang="en-US" dirty="0" err="1" smtClean="0"/>
              <a:t>Semiology</a:t>
            </a:r>
            <a:r>
              <a:rPr lang="en-US" dirty="0" smtClean="0"/>
              <a:t> of Graphics.  Foundation work describing use of signs/symbols for 2D static presentations.  Based on valuable practical experience, although it some cases untested (and didn’t always turn out to be true, and sometimes is misleading). </a:t>
            </a:r>
            <a:r>
              <a:rPr lang="en-US" dirty="0" smtClean="0">
                <a:hlinkClick r:id="rId3"/>
              </a:rPr>
              <a:t>http://en.wikipedia.org/wiki/Jacques_Bertin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your framework?</a:t>
            </a:r>
          </a:p>
          <a:p>
            <a:r>
              <a:rPr lang="en-US" dirty="0" smtClean="0">
                <a:sym typeface="Wingdings" pitchFamily="2" charset="2"/>
              </a:rPr>
              <a:t>What do you think are the important things to include?</a:t>
            </a:r>
          </a:p>
          <a:p>
            <a:r>
              <a:rPr lang="en-US" dirty="0" smtClean="0">
                <a:sym typeface="Wingdings" pitchFamily="2" charset="2"/>
              </a:rPr>
              <a:t>What things are given to you?</a:t>
            </a:r>
          </a:p>
          <a:p>
            <a:r>
              <a:rPr lang="en-US" dirty="0" smtClean="0">
                <a:sym typeface="Wingdings" pitchFamily="2" charset="2"/>
              </a:rPr>
              <a:t>What do you get to choose?</a:t>
            </a:r>
          </a:p>
          <a:p>
            <a:r>
              <a:rPr lang="en-US" dirty="0" smtClean="0">
                <a:sym typeface="Wingdings" pitchFamily="2" charset="2"/>
              </a:rPr>
              <a:t>How can you evaluate what is better/best? </a:t>
            </a:r>
          </a:p>
          <a:p>
            <a:endParaRPr lang="en-US" sz="4400" dirty="0" smtClean="0">
              <a:sym typeface="Wingdings" pitchFamily="2" charset="2"/>
            </a:endParaRPr>
          </a:p>
          <a:p>
            <a:r>
              <a:rPr lang="en-US" sz="4400" dirty="0" smtClean="0">
                <a:sym typeface="Wingdings" pitchFamily="2" charset="2"/>
              </a:rPr>
              <a:t>Class exercise: Develop Framework Proposal</a:t>
            </a:r>
            <a:endParaRPr lang="en-US" sz="4400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t-ddv.V2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cut-ddv.V2</Template>
  <TotalTime>4892</TotalTime>
  <Words>2639</Words>
  <Application>Microsoft Office PowerPoint</Application>
  <PresentationFormat>On-screen Show (4:3)</PresentationFormat>
  <Paragraphs>421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cut-ddv.V2</vt:lpstr>
      <vt:lpstr>Framework and Models</vt:lpstr>
      <vt:lpstr>Framework</vt:lpstr>
      <vt:lpstr>Let’s take a Historical Look</vt:lpstr>
      <vt:lpstr>What’s passed the test of time?</vt:lpstr>
      <vt:lpstr>What Brad thinks is new about visualizations (last 20 years)</vt:lpstr>
      <vt:lpstr>Taxomony, Models, Framework</vt:lpstr>
      <vt:lpstr>Major Publications</vt:lpstr>
      <vt:lpstr>Taxomony, Models, Framework</vt:lpstr>
      <vt:lpstr>Taxomony, Models, Framework</vt:lpstr>
      <vt:lpstr>Basic Framework—”CUT-DDV” </vt:lpstr>
      <vt:lpstr>CUT-DDV Framework</vt:lpstr>
      <vt:lpstr>CUT-DDV Framework</vt:lpstr>
      <vt:lpstr>CUT-DDV Framework</vt:lpstr>
      <vt:lpstr>CUT-DDV Framework</vt:lpstr>
      <vt:lpstr>CUT-DDV Framework</vt:lpstr>
      <vt:lpstr>User Diversity</vt:lpstr>
      <vt:lpstr> Tabletop Sharing of Digital Photographs for the Elderly  </vt:lpstr>
      <vt:lpstr>CUT (Context) Examples </vt:lpstr>
      <vt:lpstr>Complete Model</vt:lpstr>
      <vt:lpstr>Full Framework:  CUTT-AD-DDV</vt:lpstr>
      <vt:lpstr>Visualization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CUT-DDV Framework (simplify)</dc:title>
  <dc:creator>Julia TerMaat</dc:creator>
  <cp:lastModifiedBy>ils960</cp:lastModifiedBy>
  <cp:revision>80</cp:revision>
  <dcterms:created xsi:type="dcterms:W3CDTF">2010-01-14T01:37:08Z</dcterms:created>
  <dcterms:modified xsi:type="dcterms:W3CDTF">2011-11-17T21:26:03Z</dcterms:modified>
</cp:coreProperties>
</file>