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303" r:id="rId11"/>
    <p:sldId id="270" r:id="rId12"/>
    <p:sldId id="271" r:id="rId13"/>
    <p:sldId id="304" r:id="rId14"/>
    <p:sldId id="305" r:id="rId15"/>
    <p:sldId id="30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07" r:id="rId29"/>
    <p:sldId id="302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61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4631" y="2106167"/>
            <a:ext cx="7674736" cy="1750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458200" cy="6857999"/>
          </a:xfrm>
          <a:custGeom>
            <a:avLst/>
            <a:gdLst/>
            <a:ahLst/>
            <a:cxnLst/>
            <a:rect l="l" t="t" r="r" b="b"/>
            <a:pathLst>
              <a:path w="8458200" h="6857999">
                <a:moveTo>
                  <a:pt x="0" y="6857999"/>
                </a:moveTo>
                <a:lnTo>
                  <a:pt x="8458200" y="6857999"/>
                </a:lnTo>
                <a:lnTo>
                  <a:pt x="8458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6172200"/>
            <a:ext cx="685800" cy="685799"/>
          </a:xfrm>
          <a:custGeom>
            <a:avLst/>
            <a:gdLst/>
            <a:ahLst/>
            <a:cxnLst/>
            <a:rect l="l" t="t" r="r" b="b"/>
            <a:pathLst>
              <a:path w="685800" h="685799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60782"/>
            <a:ext cx="8072119" cy="12444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36903"/>
            <a:ext cx="7843519" cy="42802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9057" y="5704941"/>
            <a:ext cx="177901" cy="2846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8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789809"/>
            <a:ext cx="7117080" cy="163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spc="-95" dirty="0" smtClean="0">
                <a:latin typeface="Arial"/>
                <a:cs typeface="Arial"/>
              </a:rPr>
              <a:t>IN</a:t>
            </a:r>
            <a:r>
              <a:rPr sz="5400" b="1" spc="-90" dirty="0" smtClean="0">
                <a:latin typeface="Arial"/>
                <a:cs typeface="Arial"/>
              </a:rPr>
              <a:t>L</a:t>
            </a:r>
            <a:r>
              <a:rPr sz="5400" b="1" spc="0" dirty="0" smtClean="0">
                <a:latin typeface="Arial"/>
                <a:cs typeface="Arial"/>
              </a:rPr>
              <a:t>S</a:t>
            </a:r>
            <a:r>
              <a:rPr sz="5400" b="1" spc="-210" dirty="0" smtClean="0">
                <a:latin typeface="Arial"/>
                <a:cs typeface="Arial"/>
              </a:rPr>
              <a:t> </a:t>
            </a:r>
            <a:r>
              <a:rPr lang="en-US" sz="5400" b="1" spc="-100" dirty="0" smtClean="0">
                <a:latin typeface="Arial"/>
                <a:cs typeface="Arial"/>
              </a:rPr>
              <a:t>151</a:t>
            </a:r>
            <a:r>
              <a:rPr sz="5400" b="1" spc="0" dirty="0" smtClean="0">
                <a:latin typeface="Arial"/>
                <a:cs typeface="Arial"/>
              </a:rPr>
              <a:t>:</a:t>
            </a:r>
            <a:r>
              <a:rPr sz="5400" b="1" spc="-195" dirty="0" smtClean="0">
                <a:latin typeface="Arial"/>
                <a:cs typeface="Arial"/>
              </a:rPr>
              <a:t> </a:t>
            </a:r>
            <a:r>
              <a:rPr sz="5400" b="1" spc="-95" dirty="0" smtClean="0">
                <a:latin typeface="Arial"/>
                <a:cs typeface="Arial"/>
              </a:rPr>
              <a:t>R</a:t>
            </a:r>
            <a:r>
              <a:rPr sz="5400" b="1" spc="-100" dirty="0" smtClean="0">
                <a:latin typeface="Arial"/>
                <a:cs typeface="Arial"/>
              </a:rPr>
              <a:t>e</a:t>
            </a:r>
            <a:r>
              <a:rPr sz="5400" b="1" spc="-95" dirty="0" smtClean="0">
                <a:latin typeface="Arial"/>
                <a:cs typeface="Arial"/>
              </a:rPr>
              <a:t>tri</a:t>
            </a:r>
            <a:r>
              <a:rPr sz="5400" b="1" spc="-100" dirty="0" smtClean="0">
                <a:latin typeface="Arial"/>
                <a:cs typeface="Arial"/>
              </a:rPr>
              <a:t>ev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0" dirty="0" smtClean="0">
                <a:latin typeface="Arial"/>
                <a:cs typeface="Arial"/>
              </a:rPr>
              <a:t>g</a:t>
            </a:r>
            <a:r>
              <a:rPr sz="5400" b="1" spc="-229" dirty="0" smtClean="0">
                <a:latin typeface="Arial"/>
                <a:cs typeface="Arial"/>
              </a:rPr>
              <a:t> </a:t>
            </a:r>
            <a:r>
              <a:rPr sz="5400" b="1" spc="0" dirty="0" smtClean="0">
                <a:latin typeface="Arial"/>
                <a:cs typeface="Arial"/>
              </a:rPr>
              <a:t>&amp;</a:t>
            </a:r>
            <a:endParaRPr sz="5400" dirty="0">
              <a:latin typeface="Arial"/>
              <a:cs typeface="Arial"/>
            </a:endParaRPr>
          </a:p>
          <a:p>
            <a:pPr marL="12700">
              <a:lnSpc>
                <a:spcPts val="6425"/>
              </a:lnSpc>
            </a:pPr>
            <a:r>
              <a:rPr sz="5400" b="1" spc="-95" dirty="0" smtClean="0">
                <a:latin typeface="Arial"/>
                <a:cs typeface="Arial"/>
              </a:rPr>
              <a:t>A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-100" dirty="0" smtClean="0">
                <a:latin typeface="Arial"/>
                <a:cs typeface="Arial"/>
              </a:rPr>
              <a:t>a</a:t>
            </a:r>
            <a:r>
              <a:rPr sz="5400" b="1" spc="-95" dirty="0" smtClean="0">
                <a:latin typeface="Arial"/>
                <a:cs typeface="Arial"/>
              </a:rPr>
              <a:t>l</a:t>
            </a:r>
            <a:r>
              <a:rPr sz="5400" b="1" spc="-100" dirty="0" smtClean="0">
                <a:latin typeface="Arial"/>
                <a:cs typeface="Arial"/>
              </a:rPr>
              <a:t>yz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0" dirty="0" smtClean="0">
                <a:latin typeface="Arial"/>
                <a:cs typeface="Arial"/>
              </a:rPr>
              <a:t>g</a:t>
            </a:r>
            <a:r>
              <a:rPr sz="5400" b="1" spc="-220" dirty="0" smtClean="0">
                <a:latin typeface="Arial"/>
                <a:cs typeface="Arial"/>
              </a:rPr>
              <a:t> </a:t>
            </a:r>
            <a:r>
              <a:rPr sz="5400" b="1" spc="-95" dirty="0" smtClean="0">
                <a:latin typeface="Arial"/>
                <a:cs typeface="Arial"/>
              </a:rPr>
              <a:t>I</a:t>
            </a:r>
            <a:r>
              <a:rPr sz="5400" b="1" spc="-90" dirty="0" smtClean="0">
                <a:latin typeface="Arial"/>
                <a:cs typeface="Arial"/>
              </a:rPr>
              <a:t>n</a:t>
            </a:r>
            <a:r>
              <a:rPr sz="5400" b="1" spc="-95" dirty="0" smtClean="0">
                <a:latin typeface="Arial"/>
                <a:cs typeface="Arial"/>
              </a:rPr>
              <a:t>f</a:t>
            </a:r>
            <a:r>
              <a:rPr sz="5400" b="1" spc="-90" dirty="0" smtClean="0">
                <a:latin typeface="Arial"/>
                <a:cs typeface="Arial"/>
              </a:rPr>
              <a:t>o</a:t>
            </a:r>
            <a:r>
              <a:rPr sz="5400" b="1" spc="-100" dirty="0" smtClean="0">
                <a:latin typeface="Arial"/>
                <a:cs typeface="Arial"/>
              </a:rPr>
              <a:t>rma</a:t>
            </a:r>
            <a:r>
              <a:rPr sz="5400" b="1" spc="-95" dirty="0" smtClean="0">
                <a:latin typeface="Arial"/>
                <a:cs typeface="Arial"/>
              </a:rPr>
              <a:t>ti</a:t>
            </a:r>
            <a:r>
              <a:rPr sz="5400" b="1" spc="-105" dirty="0" smtClean="0">
                <a:latin typeface="Arial"/>
                <a:cs typeface="Arial"/>
              </a:rPr>
              <a:t>o</a:t>
            </a:r>
            <a:r>
              <a:rPr sz="5400" b="1" spc="0" dirty="0" smtClean="0">
                <a:latin typeface="Arial"/>
                <a:cs typeface="Arial"/>
              </a:rPr>
              <a:t>n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581397"/>
            <a:ext cx="3302000" cy="973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3-01-21 at 10.1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4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895600"/>
            <a:ext cx="508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0" y="152400"/>
            <a:ext cx="5181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spc="-135" dirty="0" smtClean="0">
                <a:latin typeface="Arial"/>
                <a:cs typeface="Arial"/>
              </a:rPr>
              <a:t>Q</a:t>
            </a:r>
            <a:r>
              <a:rPr sz="4600" spc="-130" dirty="0" smtClean="0">
                <a:latin typeface="Arial"/>
                <a:cs typeface="Arial"/>
              </a:rPr>
              <a:t>u</a:t>
            </a:r>
            <a:r>
              <a:rPr sz="4600" spc="-114" dirty="0" smtClean="0">
                <a:latin typeface="Arial"/>
                <a:cs typeface="Arial"/>
              </a:rPr>
              <a:t>i</a:t>
            </a:r>
            <a:r>
              <a:rPr sz="4600" spc="-25" dirty="0" smtClean="0">
                <a:latin typeface="Arial"/>
                <a:cs typeface="Arial"/>
              </a:rPr>
              <a:t>z</a:t>
            </a:r>
            <a:r>
              <a:rPr sz="4600" spc="-459" dirty="0" smtClean="0">
                <a:latin typeface="Arial"/>
                <a:cs typeface="Arial"/>
              </a:rPr>
              <a:t> </a:t>
            </a:r>
            <a:r>
              <a:rPr sz="4600" spc="-135" dirty="0" smtClean="0">
                <a:latin typeface="Arial"/>
                <a:cs typeface="Arial"/>
              </a:rPr>
              <a:t>A</a:t>
            </a:r>
            <a:r>
              <a:rPr sz="4600" spc="-130" dirty="0" smtClean="0">
                <a:latin typeface="Arial"/>
                <a:cs typeface="Arial"/>
              </a:rPr>
              <a:t>n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25" dirty="0" smtClean="0">
                <a:latin typeface="Arial"/>
                <a:cs typeface="Arial"/>
              </a:rPr>
              <a:t>w</a:t>
            </a:r>
            <a:r>
              <a:rPr sz="4600" spc="-130" dirty="0" smtClean="0">
                <a:latin typeface="Arial"/>
                <a:cs typeface="Arial"/>
              </a:rPr>
              <a:t>e</a:t>
            </a:r>
            <a:r>
              <a:rPr sz="4600" spc="-114" dirty="0" smtClean="0">
                <a:latin typeface="Arial"/>
                <a:cs typeface="Arial"/>
              </a:rPr>
              <a:t>r</a:t>
            </a:r>
            <a:r>
              <a:rPr sz="4600" spc="-25" dirty="0" smtClean="0">
                <a:latin typeface="Arial"/>
                <a:cs typeface="Arial"/>
              </a:rPr>
              <a:t>s</a:t>
            </a:r>
            <a:r>
              <a:rPr sz="4600" spc="-21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–</a:t>
            </a:r>
            <a:r>
              <a:rPr sz="4600" spc="-185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que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14" dirty="0" smtClean="0">
                <a:latin typeface="Arial"/>
                <a:cs typeface="Arial"/>
              </a:rPr>
              <a:t>ti</a:t>
            </a:r>
            <a:r>
              <a:rPr sz="4600" spc="-130" dirty="0" smtClean="0">
                <a:latin typeface="Arial"/>
                <a:cs typeface="Arial"/>
              </a:rPr>
              <a:t>o</a:t>
            </a:r>
            <a:r>
              <a:rPr sz="4600" spc="-30" dirty="0" smtClean="0">
                <a:latin typeface="Arial"/>
                <a:cs typeface="Arial"/>
              </a:rPr>
              <a:t>n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1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26159"/>
            <a:ext cx="7325995" cy="270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1155" indent="-339090">
              <a:lnSpc>
                <a:spcPct val="100000"/>
              </a:lnSpc>
              <a:buFont typeface="Arial"/>
              <a:buAutoNum type="arabicPeriod" startAt="3"/>
              <a:tabLst>
                <a:tab pos="351155" algn="l"/>
              </a:tabLst>
            </a:pPr>
            <a:r>
              <a:rPr sz="2400" b="1" dirty="0" smtClean="0">
                <a:latin typeface="Arial"/>
                <a:cs typeface="Arial"/>
              </a:rPr>
              <a:t>Insti</a:t>
            </a:r>
            <a:r>
              <a:rPr sz="2400" b="1" spc="10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ut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</a:t>
            </a:r>
            <a:r>
              <a:rPr sz="2400" b="1" spc="-15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al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categorizat</a:t>
            </a:r>
            <a:r>
              <a:rPr sz="2400" b="1" spc="10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eriod" startAt="3"/>
            </a:pPr>
            <a:endParaRPr sz="550"/>
          </a:p>
          <a:p>
            <a:pPr marL="538480" marR="330835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Systems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created to serve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stitu</a:t>
            </a:r>
            <a:r>
              <a:rPr sz="2400" spc="1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nal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go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 facil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ta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sharing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nfor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increase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rabi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3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marR="12700" lvl="1" indent="-228600">
              <a:lnSpc>
                <a:spcPct val="100099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streamli</a:t>
            </a:r>
            <a:r>
              <a:rPr sz="2400" spc="-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actions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ans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ctions so that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0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tenc</a:t>
            </a:r>
            <a:r>
              <a:rPr sz="2400" spc="-185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fairn</a:t>
            </a:r>
            <a:r>
              <a:rPr sz="2400" spc="-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ss 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hi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yi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 result.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787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731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69342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6468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74265"/>
            <a:ext cx="7002780" cy="147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200" b="1" spc="-90" dirty="0" smtClean="0">
                <a:latin typeface="Arial"/>
                <a:cs typeface="Arial"/>
              </a:rPr>
              <a:t>W</a:t>
            </a:r>
            <a:r>
              <a:rPr sz="3200" b="1" spc="-95" dirty="0" smtClean="0">
                <a:latin typeface="Arial"/>
                <a:cs typeface="Arial"/>
              </a:rPr>
              <a:t>h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220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15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95" dirty="0" smtClean="0">
                <a:latin typeface="Arial"/>
                <a:cs typeface="Arial"/>
              </a:rPr>
              <a:t>n</a:t>
            </a:r>
            <a:r>
              <a:rPr sz="3200" b="1" spc="-100" dirty="0" smtClean="0">
                <a:latin typeface="Arial"/>
                <a:cs typeface="Arial"/>
              </a:rPr>
              <a:t>f</a:t>
            </a:r>
            <a:r>
              <a:rPr sz="3200" b="1" spc="-95" dirty="0" smtClean="0">
                <a:latin typeface="Arial"/>
                <a:cs typeface="Arial"/>
              </a:rPr>
              <a:t>or</a:t>
            </a:r>
            <a:r>
              <a:rPr sz="3200" b="1" spc="-100" dirty="0" smtClean="0">
                <a:latin typeface="Arial"/>
                <a:cs typeface="Arial"/>
              </a:rPr>
              <a:t>m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110" dirty="0" smtClean="0">
                <a:latin typeface="Arial"/>
                <a:cs typeface="Arial"/>
              </a:rPr>
              <a:t>t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240" dirty="0" smtClean="0">
                <a:latin typeface="Arial"/>
                <a:cs typeface="Arial"/>
              </a:rPr>
              <a:t> 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95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225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li</a:t>
            </a:r>
            <a:r>
              <a:rPr sz="3200" b="1" spc="-95" dirty="0" smtClean="0">
                <a:latin typeface="Arial"/>
                <a:cs typeface="Arial"/>
              </a:rPr>
              <a:t>br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95" dirty="0" smtClean="0">
                <a:latin typeface="Arial"/>
                <a:cs typeface="Arial"/>
              </a:rPr>
              <a:t>r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105" dirty="0" smtClean="0">
                <a:latin typeface="Arial"/>
                <a:cs typeface="Arial"/>
              </a:rPr>
              <a:t>sc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-95" dirty="0" smtClean="0">
                <a:latin typeface="Arial"/>
                <a:cs typeface="Arial"/>
              </a:rPr>
              <a:t>n</a:t>
            </a:r>
            <a:r>
              <a:rPr sz="3200" b="1" spc="-10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e </a:t>
            </a:r>
            <a:r>
              <a:rPr sz="3200" b="1" spc="-100" dirty="0" smtClean="0">
                <a:latin typeface="Arial"/>
                <a:cs typeface="Arial"/>
              </a:rPr>
              <a:t>(I</a:t>
            </a:r>
            <a:r>
              <a:rPr sz="3200" b="1" spc="-95" dirty="0" smtClean="0">
                <a:latin typeface="Arial"/>
                <a:cs typeface="Arial"/>
              </a:rPr>
              <a:t>LS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229" dirty="0" smtClean="0">
                <a:latin typeface="Arial"/>
                <a:cs typeface="Arial"/>
              </a:rPr>
              <a:t> </a:t>
            </a:r>
            <a:r>
              <a:rPr sz="3200" b="1" spc="-10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r>
              <a:rPr sz="3200" b="1" spc="-215" dirty="0" smtClean="0">
                <a:latin typeface="Arial"/>
                <a:cs typeface="Arial"/>
              </a:rPr>
              <a:t> </a:t>
            </a:r>
            <a:r>
              <a:rPr sz="3200" b="1" spc="-105" dirty="0" smtClean="0">
                <a:latin typeface="Arial"/>
                <a:cs typeface="Arial"/>
              </a:rPr>
              <a:t>c</a:t>
            </a:r>
            <a:r>
              <a:rPr sz="3200" b="1" spc="-95" dirty="0" smtClean="0">
                <a:latin typeface="Arial"/>
                <a:cs typeface="Arial"/>
              </a:rPr>
              <a:t>on</a:t>
            </a:r>
            <a:r>
              <a:rPr sz="3200" b="1" spc="-105" dirty="0" smtClean="0">
                <a:latin typeface="Arial"/>
                <a:cs typeface="Arial"/>
              </a:rPr>
              <a:t>ce</a:t>
            </a:r>
            <a:r>
              <a:rPr sz="3200" b="1" spc="-95" dirty="0" smtClean="0">
                <a:latin typeface="Arial"/>
                <a:cs typeface="Arial"/>
              </a:rPr>
              <a:t>r</a:t>
            </a:r>
            <a:r>
              <a:rPr sz="3200" b="1" spc="-110" dirty="0" smtClean="0">
                <a:latin typeface="Arial"/>
                <a:cs typeface="Arial"/>
              </a:rPr>
              <a:t>n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250" dirty="0" smtClean="0">
                <a:latin typeface="Arial"/>
                <a:cs typeface="Arial"/>
              </a:rPr>
              <a:t> 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95" dirty="0" smtClean="0">
                <a:latin typeface="Arial"/>
                <a:cs typeface="Arial"/>
              </a:rPr>
              <a:t>bou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40" dirty="0" smtClean="0">
                <a:latin typeface="Arial"/>
                <a:cs typeface="Arial"/>
              </a:rPr>
              <a:t> </a:t>
            </a:r>
            <a:r>
              <a:rPr sz="3200" b="1" spc="-95" dirty="0" smtClean="0">
                <a:latin typeface="Arial"/>
                <a:cs typeface="Arial"/>
              </a:rPr>
              <a:t>org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95" dirty="0" smtClean="0">
                <a:latin typeface="Arial"/>
                <a:cs typeface="Arial"/>
              </a:rPr>
              <a:t>n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05" dirty="0" smtClean="0">
                <a:latin typeface="Arial"/>
                <a:cs typeface="Arial"/>
              </a:rPr>
              <a:t>z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g </a:t>
            </a:r>
            <a:r>
              <a:rPr sz="3200" b="1" spc="-100" dirty="0" smtClean="0">
                <a:latin typeface="Arial"/>
                <a:cs typeface="Arial"/>
              </a:rPr>
              <a:t>inform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110" dirty="0" smtClean="0">
                <a:latin typeface="Arial"/>
                <a:cs typeface="Arial"/>
              </a:rPr>
              <a:t>t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10" dirty="0" smtClean="0">
                <a:latin typeface="Arial"/>
                <a:cs typeface="Arial"/>
              </a:rPr>
              <a:t>on</a:t>
            </a:r>
            <a:r>
              <a:rPr sz="3200" b="1" spc="0" dirty="0" smtClean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547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140" dirty="0" smtClean="0">
                <a:latin typeface="Arial"/>
                <a:cs typeface="Arial"/>
              </a:rPr>
              <a:t>W</a:t>
            </a:r>
            <a:r>
              <a:rPr sz="4000" b="1" spc="-12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y</a:t>
            </a:r>
            <a:r>
              <a:rPr sz="4000" b="1" spc="-204" dirty="0" smtClean="0">
                <a:latin typeface="Arial"/>
                <a:cs typeface="Arial"/>
              </a:rPr>
              <a:t> 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gan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14" dirty="0" smtClean="0">
                <a:latin typeface="Arial"/>
                <a:cs typeface="Arial"/>
              </a:rPr>
              <a:t>z</a:t>
            </a:r>
            <a:r>
              <a:rPr sz="4000" b="1" spc="-125" dirty="0" smtClean="0">
                <a:latin typeface="Arial"/>
                <a:cs typeface="Arial"/>
              </a:rPr>
              <a:t>a</a:t>
            </a:r>
            <a:r>
              <a:rPr sz="4000" b="1" spc="-114" dirty="0" smtClean="0">
                <a:latin typeface="Arial"/>
                <a:cs typeface="Arial"/>
              </a:rPr>
              <a:t>t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25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4000" b="1" spc="-204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i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po</a:t>
            </a:r>
            <a:r>
              <a:rPr sz="4000" b="1" spc="-114" dirty="0" smtClean="0">
                <a:latin typeface="Arial"/>
                <a:cs typeface="Arial"/>
              </a:rPr>
              <a:t>rt</a:t>
            </a:r>
            <a:r>
              <a:rPr sz="4000" b="1" spc="-125" dirty="0" smtClean="0">
                <a:latin typeface="Arial"/>
                <a:cs typeface="Arial"/>
              </a:rPr>
              <a:t>an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427"/>
            <a:ext cx="7192645" cy="3363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b="1" spc="-30" dirty="0" smtClean="0">
                <a:latin typeface="Arial"/>
                <a:cs typeface="Arial"/>
              </a:rPr>
              <a:t>M</a:t>
            </a:r>
            <a:r>
              <a:rPr sz="2200" b="1" spc="-15" dirty="0" smtClean="0">
                <a:latin typeface="Arial"/>
                <a:cs typeface="Arial"/>
              </a:rPr>
              <a:t>akes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it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easi</a:t>
            </a:r>
            <a:r>
              <a:rPr sz="2200" b="1" spc="-10" dirty="0" smtClean="0">
                <a:latin typeface="Arial"/>
                <a:cs typeface="Arial"/>
              </a:rPr>
              <a:t>er </a:t>
            </a:r>
            <a:r>
              <a:rPr sz="2200" b="1" spc="-15" dirty="0" smtClean="0">
                <a:latin typeface="Arial"/>
                <a:cs typeface="Arial"/>
              </a:rPr>
              <a:t>to</a:t>
            </a:r>
            <a:r>
              <a:rPr sz="2200" b="1" spc="10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find</a:t>
            </a:r>
            <a:r>
              <a:rPr sz="2200" b="1" spc="30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things.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7"/>
              </a:spcBef>
              <a:buClr>
                <a:srgbClr val="4F81BC"/>
              </a:buClr>
              <a:buFont typeface="Arial"/>
              <a:buChar char="•"/>
            </a:pPr>
            <a:endParaRPr sz="1200"/>
          </a:p>
          <a:p>
            <a:pPr marL="538480" marR="1270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Or</a:t>
            </a:r>
            <a:r>
              <a:rPr sz="2000" spc="5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ani</a:t>
            </a:r>
            <a:r>
              <a:rPr sz="2000" spc="5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ational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cture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makes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ier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figure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out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where to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loo</a:t>
            </a:r>
            <a:r>
              <a:rPr sz="2000" spc="5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ts val="1100"/>
              </a:lnSpc>
              <a:spcBef>
                <a:spcPts val="94"/>
              </a:spcBef>
              <a:buClr>
                <a:srgbClr val="C0504D"/>
              </a:buClr>
              <a:buFont typeface="Arial"/>
              <a:buChar char="•"/>
            </a:pPr>
            <a:endParaRPr sz="11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b="1" spc="-15" dirty="0" smtClean="0">
                <a:latin typeface="Arial"/>
                <a:cs typeface="Arial"/>
              </a:rPr>
              <a:t>Makes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it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ea</a:t>
            </a:r>
            <a:r>
              <a:rPr sz="2200" b="1" spc="-10" dirty="0" smtClean="0">
                <a:latin typeface="Arial"/>
                <a:cs typeface="Arial"/>
              </a:rPr>
              <a:t>sier </a:t>
            </a:r>
            <a:r>
              <a:rPr sz="2200" b="1" spc="-15" dirty="0" smtClean="0">
                <a:latin typeface="Arial"/>
                <a:cs typeface="Arial"/>
              </a:rPr>
              <a:t>to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store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and</a:t>
            </a:r>
            <a:r>
              <a:rPr sz="2200" b="1" spc="20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retrieve.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  <a:buClr>
                <a:srgbClr val="4F81BC"/>
              </a:buClr>
              <a:buFont typeface="Arial"/>
              <a:buChar char="•"/>
            </a:pPr>
            <a:endParaRPr sz="12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b="1" spc="-15" dirty="0" smtClean="0">
                <a:latin typeface="Arial"/>
                <a:cs typeface="Arial"/>
              </a:rPr>
              <a:t>Fa</a:t>
            </a:r>
            <a:r>
              <a:rPr sz="2200" b="1" spc="-10" dirty="0" smtClean="0">
                <a:latin typeface="Arial"/>
                <a:cs typeface="Arial"/>
              </a:rPr>
              <a:t>cilit</a:t>
            </a:r>
            <a:r>
              <a:rPr sz="2200" b="1" spc="-5" dirty="0" smtClean="0">
                <a:latin typeface="Arial"/>
                <a:cs typeface="Arial"/>
              </a:rPr>
              <a:t>a</a:t>
            </a:r>
            <a:r>
              <a:rPr sz="2200" b="1" spc="-15" dirty="0" smtClean="0">
                <a:latin typeface="Arial"/>
                <a:cs typeface="Arial"/>
              </a:rPr>
              <a:t>tes</a:t>
            </a:r>
            <a:r>
              <a:rPr sz="2200" b="1" spc="2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bro</a:t>
            </a:r>
            <a:r>
              <a:rPr sz="2200" b="1" spc="5" dirty="0" smtClean="0">
                <a:latin typeface="Arial"/>
                <a:cs typeface="Arial"/>
              </a:rPr>
              <a:t>w</a:t>
            </a:r>
            <a:r>
              <a:rPr sz="2200" b="1" spc="-10" dirty="0" smtClean="0">
                <a:latin typeface="Arial"/>
                <a:cs typeface="Arial"/>
              </a:rPr>
              <a:t>sing.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7"/>
              </a:spcBef>
              <a:buClr>
                <a:srgbClr val="4F81BC"/>
              </a:buClr>
              <a:buFont typeface="Arial"/>
              <a:buChar char="•"/>
            </a:pPr>
            <a:endParaRPr sz="120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-40" dirty="0" smtClean="0">
                <a:latin typeface="Arial"/>
                <a:cs typeface="Arial"/>
              </a:rPr>
              <a:t>’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ier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browse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when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like things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togethe</a:t>
            </a:r>
            <a:r>
              <a:rPr sz="2000" spc="-10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ts val="1100"/>
              </a:lnSpc>
              <a:spcBef>
                <a:spcPts val="94"/>
              </a:spcBef>
              <a:buClr>
                <a:srgbClr val="C0504D"/>
              </a:buClr>
              <a:buFont typeface="Arial"/>
              <a:buChar char="•"/>
            </a:pPr>
            <a:endParaRPr sz="11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b="1" spc="-15" dirty="0" smtClean="0">
                <a:latin typeface="Arial"/>
                <a:cs typeface="Arial"/>
              </a:rPr>
              <a:t>Categorizati</a:t>
            </a:r>
            <a:r>
              <a:rPr sz="2200" b="1" spc="0" dirty="0" smtClean="0">
                <a:latin typeface="Arial"/>
                <a:cs typeface="Arial"/>
              </a:rPr>
              <a:t>o</a:t>
            </a:r>
            <a:r>
              <a:rPr sz="2200" b="1" spc="-15" dirty="0" smtClean="0">
                <a:latin typeface="Arial"/>
                <a:cs typeface="Arial"/>
              </a:rPr>
              <a:t>n/organi</a:t>
            </a:r>
            <a:r>
              <a:rPr sz="2200" b="1" spc="0" dirty="0" smtClean="0">
                <a:latin typeface="Arial"/>
                <a:cs typeface="Arial"/>
              </a:rPr>
              <a:t>z</a:t>
            </a:r>
            <a:r>
              <a:rPr sz="2200" b="1" spc="-10" dirty="0" smtClean="0">
                <a:latin typeface="Arial"/>
                <a:cs typeface="Arial"/>
              </a:rPr>
              <a:t>ati</a:t>
            </a:r>
            <a:r>
              <a:rPr sz="2200" b="1" spc="0" dirty="0" smtClean="0">
                <a:latin typeface="Arial"/>
                <a:cs typeface="Arial"/>
              </a:rPr>
              <a:t>o</a:t>
            </a:r>
            <a:r>
              <a:rPr sz="2200" b="1" spc="-15" dirty="0" smtClean="0">
                <a:latin typeface="Arial"/>
                <a:cs typeface="Arial"/>
              </a:rPr>
              <a:t>n</a:t>
            </a:r>
            <a:r>
              <a:rPr sz="2200" b="1" spc="60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is </a:t>
            </a:r>
            <a:r>
              <a:rPr sz="2200" b="1" spc="-15" dirty="0" smtClean="0">
                <a:latin typeface="Arial"/>
                <a:cs typeface="Arial"/>
              </a:rPr>
              <a:t>a </a:t>
            </a:r>
            <a:r>
              <a:rPr sz="2200" b="1" spc="-10" dirty="0" smtClean="0">
                <a:latin typeface="Arial"/>
                <a:cs typeface="Arial"/>
              </a:rPr>
              <a:t>b</a:t>
            </a:r>
            <a:r>
              <a:rPr sz="2200" b="1" spc="-15" dirty="0" smtClean="0">
                <a:latin typeface="Arial"/>
                <a:cs typeface="Arial"/>
              </a:rPr>
              <a:t>asic</a:t>
            </a:r>
            <a:r>
              <a:rPr sz="2200" b="1" spc="20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human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200" b="1" spc="-15" dirty="0" smtClean="0">
                <a:latin typeface="Arial"/>
                <a:cs typeface="Arial"/>
              </a:rPr>
              <a:t>cogniti</a:t>
            </a:r>
            <a:r>
              <a:rPr sz="2200" b="1" spc="-10" dirty="0" smtClean="0">
                <a:latin typeface="Arial"/>
                <a:cs typeface="Arial"/>
              </a:rPr>
              <a:t>v</a:t>
            </a:r>
            <a:r>
              <a:rPr sz="2200" b="1" spc="-15" dirty="0" smtClean="0">
                <a:latin typeface="Arial"/>
                <a:cs typeface="Arial"/>
              </a:rPr>
              <a:t>e</a:t>
            </a:r>
            <a:r>
              <a:rPr sz="2200" b="1" spc="2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skill;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5" dirty="0" smtClean="0">
                <a:latin typeface="Arial"/>
                <a:cs typeface="Arial"/>
              </a:rPr>
              <a:t>w</a:t>
            </a:r>
            <a:r>
              <a:rPr sz="2200" b="1" spc="-15" dirty="0" smtClean="0">
                <a:latin typeface="Arial"/>
                <a:cs typeface="Arial"/>
              </a:rPr>
              <a:t>e</a:t>
            </a:r>
            <a:r>
              <a:rPr sz="2200" b="1" spc="-10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ca</a:t>
            </a:r>
            <a:r>
              <a:rPr sz="2200" b="1" spc="-10" dirty="0" smtClean="0">
                <a:latin typeface="Arial"/>
                <a:cs typeface="Arial"/>
              </a:rPr>
              <a:t>n’t</a:t>
            </a:r>
            <a:r>
              <a:rPr sz="2200" b="1" spc="10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av</a:t>
            </a:r>
            <a:r>
              <a:rPr sz="2200" b="1" spc="-10" dirty="0" smtClean="0">
                <a:latin typeface="Arial"/>
                <a:cs typeface="Arial"/>
              </a:rPr>
              <a:t>o</a:t>
            </a:r>
            <a:r>
              <a:rPr sz="2200" b="1" spc="0" dirty="0" smtClean="0">
                <a:latin typeface="Arial"/>
                <a:cs typeface="Arial"/>
              </a:rPr>
              <a:t>id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it.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5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95" dirty="0" smtClean="0">
                <a:latin typeface="Arial"/>
                <a:cs typeface="Arial"/>
              </a:rPr>
              <a:t>Fi</a:t>
            </a:r>
            <a:r>
              <a:rPr sz="4400" b="1" spc="-100" dirty="0" smtClean="0">
                <a:latin typeface="Arial"/>
                <a:cs typeface="Arial"/>
              </a:rPr>
              <a:t>v</a:t>
            </a:r>
            <a:r>
              <a:rPr sz="4400" b="1" spc="0" dirty="0" smtClean="0">
                <a:latin typeface="Arial"/>
                <a:cs typeface="Arial"/>
              </a:rPr>
              <a:t>e</a:t>
            </a:r>
            <a:r>
              <a:rPr sz="4400" b="1" spc="-204" dirty="0" smtClean="0">
                <a:latin typeface="Arial"/>
                <a:cs typeface="Arial"/>
              </a:rPr>
              <a:t> </a:t>
            </a:r>
            <a:r>
              <a:rPr sz="4400" b="1" spc="-100" dirty="0" smtClean="0">
                <a:latin typeface="Arial"/>
                <a:cs typeface="Arial"/>
              </a:rPr>
              <a:t>way</a:t>
            </a:r>
            <a:r>
              <a:rPr sz="4400" b="1" spc="0" dirty="0" smtClean="0">
                <a:latin typeface="Arial"/>
                <a:cs typeface="Arial"/>
              </a:rPr>
              <a:t>s</a:t>
            </a:r>
            <a:r>
              <a:rPr sz="4400" b="1" spc="-204" dirty="0" smtClean="0">
                <a:latin typeface="Arial"/>
                <a:cs typeface="Arial"/>
              </a:rPr>
              <a:t> 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0" dirty="0" smtClean="0">
                <a:latin typeface="Arial"/>
                <a:cs typeface="Arial"/>
              </a:rPr>
              <a:t>o</a:t>
            </a:r>
            <a:r>
              <a:rPr sz="4400" b="1" spc="-200" dirty="0" smtClean="0">
                <a:latin typeface="Arial"/>
                <a:cs typeface="Arial"/>
              </a:rPr>
              <a:t> </a:t>
            </a:r>
            <a:r>
              <a:rPr sz="4400" b="1" spc="-95" dirty="0" smtClean="0">
                <a:latin typeface="Arial"/>
                <a:cs typeface="Arial"/>
              </a:rPr>
              <a:t>org</a:t>
            </a:r>
            <a:r>
              <a:rPr sz="4400" b="1" spc="-100" dirty="0" smtClean="0">
                <a:latin typeface="Arial"/>
                <a:cs typeface="Arial"/>
              </a:rPr>
              <a:t>a</a:t>
            </a:r>
            <a:r>
              <a:rPr sz="4400" b="1" spc="-95" dirty="0" smtClean="0">
                <a:latin typeface="Arial"/>
                <a:cs typeface="Arial"/>
              </a:rPr>
              <a:t>niz</a:t>
            </a:r>
            <a:r>
              <a:rPr sz="4400" b="1" spc="0" dirty="0" smtClean="0">
                <a:latin typeface="Arial"/>
                <a:cs typeface="Arial"/>
              </a:rPr>
              <a:t>e</a:t>
            </a:r>
            <a:r>
              <a:rPr sz="4400" b="1" spc="-240" dirty="0" smtClean="0">
                <a:latin typeface="Arial"/>
                <a:cs typeface="Arial"/>
              </a:rPr>
              <a:t> 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-95" dirty="0" smtClean="0">
                <a:latin typeface="Arial"/>
                <a:cs typeface="Arial"/>
              </a:rPr>
              <a:t>hing</a:t>
            </a:r>
            <a:r>
              <a:rPr sz="4400" b="1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6903"/>
            <a:ext cx="5611495" cy="2484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Chro</a:t>
            </a:r>
            <a:r>
              <a:rPr sz="2800" spc="-15" dirty="0" smtClean="0">
                <a:latin typeface="Arial"/>
                <a:cs typeface="Arial"/>
              </a:rPr>
              <a:t>nologi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4F81BC"/>
              </a:buClr>
              <a:buFont typeface="Arial"/>
              <a:buChar char="•"/>
            </a:pPr>
            <a:endParaRPr sz="65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Arial"/>
                <a:cs typeface="Arial"/>
              </a:rPr>
              <a:t>Alph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bet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4F81BC"/>
              </a:buClr>
              <a:buFont typeface="Arial"/>
              <a:buChar char="•"/>
            </a:pPr>
            <a:endParaRPr sz="65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Spa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4F81BC"/>
              </a:buClr>
              <a:buFont typeface="Arial"/>
              <a:buChar char="•"/>
            </a:pPr>
            <a:endParaRPr sz="65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latin typeface="Arial"/>
                <a:cs typeface="Arial"/>
              </a:rPr>
              <a:t>Phy</a:t>
            </a:r>
            <a:r>
              <a:rPr sz="2800" spc="-10" dirty="0" smtClean="0">
                <a:latin typeface="Arial"/>
                <a:cs typeface="Arial"/>
              </a:rPr>
              <a:t>sic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at</a:t>
            </a:r>
            <a:r>
              <a:rPr sz="2800" spc="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rib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(s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-15" dirty="0" smtClean="0">
                <a:latin typeface="Arial"/>
                <a:cs typeface="Arial"/>
              </a:rPr>
              <a:t>col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65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-20" dirty="0" smtClean="0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4F81BC"/>
              </a:buClr>
              <a:buFont typeface="Arial"/>
              <a:buChar char="•"/>
            </a:pPr>
            <a:endParaRPr sz="65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8975" y="5221478"/>
            <a:ext cx="251142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000" i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i="1" spc="0" dirty="0" smtClean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i="1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i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i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FFFFFF"/>
                </a:solidFill>
                <a:latin typeface="Arial"/>
                <a:cs typeface="Arial"/>
              </a:rPr>
              <a:t>Saul</a:t>
            </a:r>
            <a:r>
              <a:rPr sz="2000" i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0" dirty="0" smtClean="0">
                <a:solidFill>
                  <a:srgbClr val="FFFFFF"/>
                </a:solidFill>
                <a:latin typeface="Arial"/>
                <a:cs typeface="Arial"/>
              </a:rPr>
              <a:t>Wu</a:t>
            </a:r>
            <a:r>
              <a:rPr sz="2000" i="1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i="1" spc="-1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i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05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90" dirty="0" smtClean="0">
                <a:latin typeface="Arial"/>
                <a:cs typeface="Arial"/>
              </a:rPr>
              <a:t>C</a:t>
            </a:r>
            <a:r>
              <a:rPr sz="3600" b="1" spc="-95" dirty="0" smtClean="0">
                <a:latin typeface="Arial"/>
                <a:cs typeface="Arial"/>
              </a:rPr>
              <a:t>a</a:t>
            </a:r>
            <a:r>
              <a:rPr sz="3600" b="1" spc="-100" dirty="0" smtClean="0">
                <a:latin typeface="Arial"/>
                <a:cs typeface="Arial"/>
              </a:rPr>
              <a:t>t</a:t>
            </a:r>
            <a:r>
              <a:rPr sz="3600" b="1" spc="-95" dirty="0" smtClean="0">
                <a:latin typeface="Arial"/>
                <a:cs typeface="Arial"/>
              </a:rPr>
              <a:t>e</a:t>
            </a:r>
            <a:r>
              <a:rPr sz="3600" b="1" spc="-105" dirty="0" smtClean="0">
                <a:latin typeface="Arial"/>
                <a:cs typeface="Arial"/>
              </a:rPr>
              <a:t>go</a:t>
            </a:r>
            <a:r>
              <a:rPr sz="3600" b="1" spc="-95" dirty="0" smtClean="0">
                <a:latin typeface="Arial"/>
                <a:cs typeface="Arial"/>
              </a:rPr>
              <a:t>r</a:t>
            </a:r>
            <a:r>
              <a:rPr sz="3600" b="1" spc="-105" dirty="0" smtClean="0">
                <a:latin typeface="Arial"/>
                <a:cs typeface="Arial"/>
              </a:rPr>
              <a:t>i</a:t>
            </a:r>
            <a:r>
              <a:rPr sz="3600" b="1" spc="-100" dirty="0" smtClean="0">
                <a:latin typeface="Arial"/>
                <a:cs typeface="Arial"/>
              </a:rPr>
              <a:t>z</a:t>
            </a:r>
            <a:r>
              <a:rPr sz="3600" b="1" spc="-110" dirty="0" smtClean="0">
                <a:latin typeface="Arial"/>
                <a:cs typeface="Arial"/>
              </a:rPr>
              <a:t>a</a:t>
            </a:r>
            <a:r>
              <a:rPr sz="3600" b="1" spc="-100" dirty="0" smtClean="0">
                <a:latin typeface="Arial"/>
                <a:cs typeface="Arial"/>
              </a:rPr>
              <a:t>t</a:t>
            </a:r>
            <a:r>
              <a:rPr sz="3600" b="1" spc="-105" dirty="0" smtClean="0">
                <a:latin typeface="Arial"/>
                <a:cs typeface="Arial"/>
              </a:rPr>
              <a:t>io</a:t>
            </a:r>
            <a:r>
              <a:rPr sz="3600" b="1" spc="0" dirty="0" smtClean="0">
                <a:latin typeface="Arial"/>
                <a:cs typeface="Arial"/>
              </a:rPr>
              <a:t>n</a:t>
            </a:r>
            <a:r>
              <a:rPr sz="3600" b="1" spc="-235" dirty="0" smtClean="0">
                <a:latin typeface="Arial"/>
                <a:cs typeface="Arial"/>
              </a:rPr>
              <a:t> </a:t>
            </a:r>
            <a:r>
              <a:rPr sz="3600" b="1" spc="-90" dirty="0" smtClean="0">
                <a:latin typeface="Arial"/>
                <a:cs typeface="Arial"/>
              </a:rPr>
              <a:t>B</a:t>
            </a:r>
            <a:r>
              <a:rPr sz="3600" b="1" spc="-95" dirty="0" smtClean="0">
                <a:latin typeface="Arial"/>
                <a:cs typeface="Arial"/>
              </a:rPr>
              <a:t>as</a:t>
            </a:r>
            <a:r>
              <a:rPr sz="3600" b="1" spc="-105" dirty="0" smtClean="0">
                <a:latin typeface="Arial"/>
                <a:cs typeface="Arial"/>
              </a:rPr>
              <a:t>i</a:t>
            </a:r>
            <a:r>
              <a:rPr sz="3600" b="1" spc="-95" dirty="0" smtClean="0">
                <a:latin typeface="Arial"/>
                <a:cs typeface="Arial"/>
              </a:rPr>
              <a:t>c</a:t>
            </a:r>
            <a:r>
              <a:rPr sz="3600" b="1" spc="-110" dirty="0" smtClean="0">
                <a:latin typeface="Arial"/>
                <a:cs typeface="Arial"/>
              </a:rPr>
              <a:t>s</a:t>
            </a:r>
            <a:r>
              <a:rPr sz="3600" b="1" spc="0" dirty="0" smtClean="0">
                <a:latin typeface="Arial"/>
                <a:cs typeface="Arial"/>
              </a:rPr>
              <a:t>:</a:t>
            </a:r>
            <a:r>
              <a:rPr sz="3600" b="1" spc="-229" dirty="0" smtClean="0">
                <a:latin typeface="Arial"/>
                <a:cs typeface="Arial"/>
              </a:rPr>
              <a:t> </a:t>
            </a:r>
            <a:r>
              <a:rPr sz="3600" b="1" spc="-100" dirty="0" smtClean="0">
                <a:latin typeface="Arial"/>
                <a:cs typeface="Arial"/>
              </a:rPr>
              <a:t>“</a:t>
            </a:r>
            <a:r>
              <a:rPr sz="3600" b="1" spc="-105" dirty="0" smtClean="0">
                <a:latin typeface="Arial"/>
                <a:cs typeface="Arial"/>
              </a:rPr>
              <a:t>Ol</a:t>
            </a:r>
            <a:r>
              <a:rPr sz="3600" b="1" spc="0" dirty="0" smtClean="0">
                <a:latin typeface="Arial"/>
                <a:cs typeface="Arial"/>
              </a:rPr>
              <a:t>d</a:t>
            </a:r>
            <a:r>
              <a:rPr sz="3600" b="1" spc="-200" dirty="0" smtClean="0">
                <a:latin typeface="Arial"/>
                <a:cs typeface="Arial"/>
              </a:rPr>
              <a:t> </a:t>
            </a:r>
            <a:r>
              <a:rPr sz="3600" b="1" spc="-100" dirty="0" smtClean="0">
                <a:latin typeface="Arial"/>
                <a:cs typeface="Arial"/>
              </a:rPr>
              <a:t>S</a:t>
            </a:r>
            <a:r>
              <a:rPr sz="3600" b="1" spc="-95" dirty="0" smtClean="0">
                <a:latin typeface="Arial"/>
                <a:cs typeface="Arial"/>
              </a:rPr>
              <a:t>c</a:t>
            </a:r>
            <a:r>
              <a:rPr sz="3600" b="1" spc="-105" dirty="0" smtClean="0">
                <a:latin typeface="Arial"/>
                <a:cs typeface="Arial"/>
              </a:rPr>
              <a:t>hool</a:t>
            </a:r>
            <a:r>
              <a:rPr sz="3600" b="1" spc="0" dirty="0" smtClean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44015"/>
            <a:ext cx="7348220" cy="4582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616585" indent="-229235">
              <a:lnSpc>
                <a:spcPts val="259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cal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theory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smtClean="0">
                <a:latin typeface="Arial"/>
                <a:cs typeface="Arial"/>
              </a:rPr>
              <a:t>of</a:t>
            </a:r>
            <a:r>
              <a:rPr sz="2400" spc="-5" smtClean="0">
                <a:latin typeface="Arial"/>
                <a:cs typeface="Arial"/>
              </a:rPr>
              <a:t> </a:t>
            </a:r>
            <a:r>
              <a:rPr sz="2400" spc="0" smtClean="0">
                <a:latin typeface="Arial"/>
                <a:cs typeface="Arial"/>
              </a:rPr>
              <a:t>cate</a:t>
            </a:r>
            <a:r>
              <a:rPr sz="2400" spc="-5" smtClean="0">
                <a:latin typeface="Arial"/>
                <a:cs typeface="Arial"/>
              </a:rPr>
              <a:t>g</a:t>
            </a:r>
            <a:r>
              <a:rPr sz="2400" spc="0" smtClean="0">
                <a:latin typeface="Arial"/>
                <a:cs typeface="Arial"/>
              </a:rPr>
              <a:t>ori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pc="0" smtClean="0">
                <a:latin typeface="Arial"/>
                <a:cs typeface="Arial"/>
              </a:rPr>
              <a:t>s, </a:t>
            </a:r>
            <a:r>
              <a:rPr sz="2400" spc="0" dirty="0" smtClean="0">
                <a:latin typeface="Arial"/>
                <a:cs typeface="Arial"/>
              </a:rPr>
              <a:t>a category 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eq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ires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latin typeface="Arial"/>
                <a:cs typeface="Arial"/>
              </a:rPr>
              <a:t>nec</a:t>
            </a:r>
            <a:r>
              <a:rPr sz="2400" u="heavy" spc="-10" dirty="0" smtClean="0">
                <a:latin typeface="Arial"/>
                <a:cs typeface="Arial"/>
              </a:rPr>
              <a:t>e</a:t>
            </a:r>
            <a:r>
              <a:rPr sz="2400" u="heavy" spc="0" dirty="0" smtClean="0">
                <a:latin typeface="Arial"/>
                <a:cs typeface="Arial"/>
              </a:rPr>
              <a:t>ssar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 </a:t>
            </a:r>
            <a:r>
              <a:rPr sz="2400" u="heavy" spc="0" dirty="0" smtClean="0">
                <a:latin typeface="Arial"/>
                <a:cs typeface="Arial"/>
              </a:rPr>
              <a:t>su</a:t>
            </a:r>
            <a:r>
              <a:rPr sz="2400" u="heavy" spc="-45" dirty="0" smtClean="0">
                <a:latin typeface="Arial"/>
                <a:cs typeface="Arial"/>
              </a:rPr>
              <a:t>f</a:t>
            </a:r>
            <a:r>
              <a:rPr sz="2400" u="heavy" spc="0" dirty="0" smtClean="0">
                <a:latin typeface="Arial"/>
                <a:cs typeface="Arial"/>
              </a:rPr>
              <a:t>ficie</a:t>
            </a:r>
            <a:r>
              <a:rPr sz="2400" u="heavy" spc="-10" dirty="0" smtClean="0">
                <a:latin typeface="Arial"/>
                <a:cs typeface="Arial"/>
              </a:rPr>
              <a:t>n</a:t>
            </a:r>
            <a:r>
              <a:rPr sz="2400" u="heavy" spc="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 cond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tion</a:t>
            </a:r>
            <a:r>
              <a:rPr sz="2400" spc="-5" dirty="0" smtClean="0">
                <a:latin typeface="Arial"/>
                <a:cs typeface="Arial"/>
              </a:rPr>
              <a:t>s</a:t>
            </a:r>
            <a:r>
              <a:rPr sz="2400" u="heavy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membershi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F81BC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4F81BC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400"/>
              </a:lnSpc>
              <a:spcBef>
                <a:spcPts val="20"/>
              </a:spcBef>
              <a:buClr>
                <a:srgbClr val="4F81BC"/>
              </a:buClr>
              <a:buFont typeface="Arial"/>
              <a:buChar char="•"/>
            </a:pPr>
            <a:endParaRPr sz="1400" dirty="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ces</a:t>
            </a:r>
            <a:r>
              <a:rPr sz="2400" spc="-10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ary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</a:t>
            </a:r>
            <a:r>
              <a:rPr sz="2400" spc="-5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fic</a:t>
            </a:r>
            <a:r>
              <a:rPr sz="2400" spc="-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 that:</a:t>
            </a:r>
            <a:endParaRPr sz="24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285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Ev</a:t>
            </a:r>
            <a:r>
              <a:rPr sz="2400" spc="-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ry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cond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tion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must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 met.</a:t>
            </a:r>
            <a:endParaRPr sz="24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285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No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her conditi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 be requ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red.</a:t>
            </a:r>
            <a:endParaRPr sz="24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29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amp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e:</a:t>
            </a:r>
            <a:r>
              <a:rPr sz="2400" spc="-10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prime n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mber</a:t>
            </a:r>
            <a:endParaRPr sz="2400" dirty="0">
              <a:latin typeface="Arial"/>
              <a:cs typeface="Arial"/>
            </a:endParaRPr>
          </a:p>
          <a:p>
            <a:pPr marL="904240" lvl="2" indent="-22860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Font typeface="Arial"/>
              <a:buChar char="•"/>
              <a:tabLst>
                <a:tab pos="904240" algn="l"/>
              </a:tabLst>
            </a:pPr>
            <a:r>
              <a:rPr sz="2000" dirty="0" smtClean="0">
                <a:latin typeface="Arial"/>
                <a:cs typeface="Arial"/>
              </a:rPr>
              <a:t>An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integer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divisible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only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itself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1.</a:t>
            </a:r>
            <a:endParaRPr sz="2000" dirty="0">
              <a:latin typeface="Arial"/>
              <a:cs typeface="Arial"/>
            </a:endParaRPr>
          </a:p>
          <a:p>
            <a:pPr marR="15240" algn="r">
              <a:lnSpc>
                <a:spcPct val="100000"/>
              </a:lnSpc>
              <a:spcBef>
                <a:spcPts val="180"/>
              </a:spcBef>
            </a:pPr>
            <a:r>
              <a:rPr sz="1400" dirty="0" smtClean="0">
                <a:latin typeface="Arial"/>
                <a:cs typeface="Arial"/>
              </a:rPr>
              <a:t>Source: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W</a:t>
            </a:r>
            <a:r>
              <a:rPr sz="1400" spc="0" dirty="0" smtClean="0">
                <a:latin typeface="Arial"/>
                <a:cs typeface="Arial"/>
              </a:rPr>
              <a:t>ebs</a:t>
            </a:r>
            <a:r>
              <a:rPr sz="1400" spc="-5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er</a:t>
            </a:r>
            <a:r>
              <a:rPr sz="1400" spc="-20" dirty="0" smtClean="0">
                <a:latin typeface="Arial"/>
                <a:cs typeface="Arial"/>
              </a:rPr>
              <a:t>'</a:t>
            </a:r>
            <a:r>
              <a:rPr sz="1400" spc="0" dirty="0" smtClean="0">
                <a:latin typeface="Arial"/>
                <a:cs typeface="Arial"/>
              </a:rPr>
              <a:t>s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e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ised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U</a:t>
            </a:r>
            <a:r>
              <a:rPr sz="1400" spc="0" dirty="0" smtClean="0">
                <a:latin typeface="Arial"/>
                <a:cs typeface="Arial"/>
              </a:rPr>
              <a:t>nabridged</a:t>
            </a:r>
            <a:r>
              <a:rPr sz="1400" spc="-3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D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ionar</a:t>
            </a:r>
            <a:r>
              <a:rPr sz="1400" spc="-13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95"/>
              </a:spcBef>
            </a:pPr>
            <a:r>
              <a:rPr sz="1400" dirty="0" smtClean="0">
                <a:latin typeface="Arial"/>
                <a:cs typeface="Arial"/>
              </a:rPr>
              <a:t>© 1996,</a:t>
            </a:r>
            <a:r>
              <a:rPr sz="1400" spc="-2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1998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5" dirty="0" smtClean="0">
                <a:latin typeface="Arial"/>
                <a:cs typeface="Arial"/>
              </a:rPr>
              <a:t>I</a:t>
            </a:r>
            <a:r>
              <a:rPr sz="1400" spc="-10" dirty="0" smtClean="0">
                <a:latin typeface="Arial"/>
                <a:cs typeface="Arial"/>
              </a:rPr>
              <a:t>CR</a:t>
            </a:r>
            <a:r>
              <a:rPr sz="1400" spc="0" dirty="0" smtClean="0">
                <a:latin typeface="Arial"/>
                <a:cs typeface="Arial"/>
              </a:rPr>
              <a:t>A, </a:t>
            </a:r>
            <a:r>
              <a:rPr sz="1400" spc="5" dirty="0" smtClean="0">
                <a:latin typeface="Arial"/>
                <a:cs typeface="Arial"/>
              </a:rPr>
              <a:t>I</a:t>
            </a:r>
            <a:r>
              <a:rPr sz="1400" spc="0" dirty="0" smtClean="0">
                <a:latin typeface="Arial"/>
                <a:cs typeface="Arial"/>
              </a:rPr>
              <a:t>n</a:t>
            </a:r>
            <a:r>
              <a:rPr sz="1400" spc="10" dirty="0" smtClean="0">
                <a:latin typeface="Arial"/>
                <a:cs typeface="Arial"/>
              </a:rPr>
              <a:t>c</a:t>
            </a:r>
            <a:r>
              <a:rPr sz="1600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27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amp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e: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mother:</a:t>
            </a:r>
            <a:endParaRPr sz="2400" dirty="0">
              <a:latin typeface="Arial"/>
              <a:cs typeface="Arial"/>
            </a:endParaRPr>
          </a:p>
          <a:p>
            <a:pPr marL="904240" lvl="2" indent="-22860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Font typeface="Arial"/>
              <a:buChar char="•"/>
              <a:tabLst>
                <a:tab pos="904240" algn="l"/>
              </a:tabLst>
            </a:pP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woman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who has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given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birth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child.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253" y="2622550"/>
            <a:ext cx="6487795" cy="140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125" dirty="0" smtClean="0">
                <a:latin typeface="Arial"/>
                <a:cs typeface="Arial"/>
              </a:rPr>
              <a:t>L</a:t>
            </a:r>
            <a:r>
              <a:rPr sz="4600" b="1" spc="-130" dirty="0" smtClean="0">
                <a:latin typeface="Arial"/>
                <a:cs typeface="Arial"/>
              </a:rPr>
              <a:t>ec</a:t>
            </a:r>
            <a:r>
              <a:rPr sz="4600" b="1" spc="-114" dirty="0" smtClean="0">
                <a:latin typeface="Arial"/>
                <a:cs typeface="Arial"/>
              </a:rPr>
              <a:t>t</a:t>
            </a:r>
            <a:r>
              <a:rPr sz="4600" b="1" spc="-125" dirty="0" smtClean="0">
                <a:latin typeface="Arial"/>
                <a:cs typeface="Arial"/>
              </a:rPr>
              <a:t>u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20" dirty="0" smtClean="0">
                <a:latin typeface="Arial"/>
                <a:cs typeface="Arial"/>
              </a:rPr>
              <a:t>:</a:t>
            </a:r>
            <a:r>
              <a:rPr sz="4600" b="1" spc="-190" dirty="0" smtClean="0">
                <a:latin typeface="Arial"/>
                <a:cs typeface="Arial"/>
              </a:rPr>
              <a:t> </a:t>
            </a:r>
            <a:r>
              <a:rPr sz="4600" b="1" spc="-13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25" dirty="0" smtClean="0">
                <a:latin typeface="Arial"/>
                <a:cs typeface="Arial"/>
              </a:rPr>
              <a:t>g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0" dirty="0" smtClean="0">
                <a:latin typeface="Arial"/>
                <a:cs typeface="Arial"/>
              </a:rPr>
              <a:t>z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r>
              <a:rPr sz="4600" b="1" spc="-204" dirty="0" smtClean="0">
                <a:latin typeface="Arial"/>
                <a:cs typeface="Arial"/>
              </a:rPr>
              <a:t> 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20" dirty="0" smtClean="0">
                <a:latin typeface="Arial"/>
                <a:cs typeface="Arial"/>
              </a:rPr>
              <a:t>f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25" dirty="0" smtClean="0">
                <a:latin typeface="Arial"/>
                <a:cs typeface="Arial"/>
              </a:rPr>
              <a:t>n</a:t>
            </a:r>
            <a:r>
              <a:rPr sz="4600" b="1" spc="-114" dirty="0" smtClean="0">
                <a:latin typeface="Arial"/>
                <a:cs typeface="Arial"/>
              </a:rPr>
              <a:t>f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40" dirty="0" smtClean="0">
                <a:latin typeface="Arial"/>
                <a:cs typeface="Arial"/>
              </a:rPr>
              <a:t>m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ti</a:t>
            </a:r>
            <a:r>
              <a:rPr sz="4600" b="1" spc="-125" dirty="0" smtClean="0">
                <a:latin typeface="Arial"/>
                <a:cs typeface="Arial"/>
              </a:rPr>
              <a:t>o</a:t>
            </a:r>
            <a:r>
              <a:rPr sz="4600" b="1" spc="-30" dirty="0" smtClean="0">
                <a:latin typeface="Arial"/>
                <a:cs typeface="Arial"/>
              </a:rPr>
              <a:t>n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225" y="5649608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71247" y="395591"/>
                </a:moveTo>
                <a:lnTo>
                  <a:pt x="31115" y="383231"/>
                </a:lnTo>
                <a:lnTo>
                  <a:pt x="5325" y="351436"/>
                </a:lnTo>
                <a:lnTo>
                  <a:pt x="0" y="69950"/>
                </a:lnTo>
                <a:lnTo>
                  <a:pt x="1470" y="55476"/>
                </a:lnTo>
                <a:lnTo>
                  <a:pt x="21187" y="19253"/>
                </a:lnTo>
                <a:lnTo>
                  <a:pt x="44154" y="4043"/>
                </a:lnTo>
                <a:lnTo>
                  <a:pt x="577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325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0" y="0"/>
                </a:moveTo>
                <a:lnTo>
                  <a:pt x="40131" y="12360"/>
                </a:lnTo>
                <a:lnTo>
                  <a:pt x="65921" y="44154"/>
                </a:lnTo>
                <a:lnTo>
                  <a:pt x="71247" y="325640"/>
                </a:lnTo>
                <a:lnTo>
                  <a:pt x="69776" y="340115"/>
                </a:lnTo>
                <a:lnTo>
                  <a:pt x="50059" y="376337"/>
                </a:lnTo>
                <a:lnTo>
                  <a:pt x="27092" y="391548"/>
                </a:lnTo>
                <a:lnTo>
                  <a:pt x="13540" y="39559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00" dirty="0" smtClean="0">
                <a:latin typeface="Arial"/>
                <a:cs typeface="Arial"/>
              </a:rPr>
              <a:t>Probl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-100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90" dirty="0" smtClean="0">
                <a:latin typeface="Arial"/>
                <a:cs typeface="Arial"/>
              </a:rPr>
              <a:t>w</a:t>
            </a:r>
            <a:r>
              <a:rPr sz="3200" b="1" spc="-100" dirty="0" smtClean="0">
                <a:latin typeface="Arial"/>
                <a:cs typeface="Arial"/>
              </a:rPr>
              <a:t>it</a:t>
            </a:r>
            <a:r>
              <a:rPr sz="3200" b="1" spc="0" dirty="0" smtClean="0">
                <a:latin typeface="Arial"/>
                <a:cs typeface="Arial"/>
              </a:rPr>
              <a:t>h</a:t>
            </a:r>
            <a:r>
              <a:rPr sz="3200" b="1" spc="-240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Cl</a:t>
            </a:r>
            <a:r>
              <a:rPr sz="3200" b="1" spc="-105" dirty="0" smtClean="0">
                <a:latin typeface="Arial"/>
                <a:cs typeface="Arial"/>
              </a:rPr>
              <a:t>ass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C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100" dirty="0" smtClean="0">
                <a:latin typeface="Arial"/>
                <a:cs typeface="Arial"/>
              </a:rPr>
              <a:t>t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-100" dirty="0" smtClean="0">
                <a:latin typeface="Arial"/>
                <a:cs typeface="Arial"/>
              </a:rPr>
              <a:t>g</a:t>
            </a:r>
            <a:r>
              <a:rPr sz="3200" b="1" spc="-110" dirty="0" smtClean="0">
                <a:latin typeface="Arial"/>
                <a:cs typeface="Arial"/>
              </a:rPr>
              <a:t>o</a:t>
            </a:r>
            <a:r>
              <a:rPr sz="3200" b="1" spc="-100" dirty="0" smtClean="0">
                <a:latin typeface="Arial"/>
                <a:cs typeface="Arial"/>
              </a:rPr>
              <a:t>r</a:t>
            </a:r>
            <a:r>
              <a:rPr sz="3200" b="1" spc="-110" dirty="0" smtClean="0">
                <a:latin typeface="Arial"/>
                <a:cs typeface="Arial"/>
              </a:rPr>
              <a:t>i</a:t>
            </a:r>
            <a:r>
              <a:rPr sz="3200" b="1" spc="-105" dirty="0" smtClean="0">
                <a:latin typeface="Arial"/>
                <a:cs typeface="Arial"/>
              </a:rPr>
              <a:t>za</a:t>
            </a:r>
            <a:r>
              <a:rPr sz="3200" b="1" spc="-110" dirty="0" smtClean="0">
                <a:latin typeface="Arial"/>
                <a:cs typeface="Arial"/>
              </a:rPr>
              <a:t>t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934"/>
            <a:ext cx="6455410" cy="249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 the “mother”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amp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e,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at do we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conce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ts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such as: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optive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hers.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7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Ste</a:t>
            </a:r>
            <a:r>
              <a:rPr sz="2400" spc="-5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mothers.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6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og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hers.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-13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wo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others.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00" dirty="0" smtClean="0">
                <a:latin typeface="Arial"/>
                <a:cs typeface="Arial"/>
              </a:rPr>
              <a:t>Probl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-100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90" dirty="0" smtClean="0">
                <a:latin typeface="Arial"/>
                <a:cs typeface="Arial"/>
              </a:rPr>
              <a:t>w</a:t>
            </a:r>
            <a:r>
              <a:rPr sz="3200" b="1" spc="-100" dirty="0" smtClean="0">
                <a:latin typeface="Arial"/>
                <a:cs typeface="Arial"/>
              </a:rPr>
              <a:t>it</a:t>
            </a:r>
            <a:r>
              <a:rPr sz="3200" b="1" spc="0" dirty="0" smtClean="0">
                <a:latin typeface="Arial"/>
                <a:cs typeface="Arial"/>
              </a:rPr>
              <a:t>h</a:t>
            </a:r>
            <a:r>
              <a:rPr sz="3200" b="1" spc="-240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Cl</a:t>
            </a:r>
            <a:r>
              <a:rPr sz="3200" b="1" spc="-105" dirty="0" smtClean="0">
                <a:latin typeface="Arial"/>
                <a:cs typeface="Arial"/>
              </a:rPr>
              <a:t>ass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100" dirty="0" smtClean="0">
                <a:latin typeface="Arial"/>
                <a:cs typeface="Arial"/>
              </a:rPr>
              <a:t>C</a:t>
            </a:r>
            <a:r>
              <a:rPr sz="3200" b="1" spc="-105" dirty="0" smtClean="0">
                <a:latin typeface="Arial"/>
                <a:cs typeface="Arial"/>
              </a:rPr>
              <a:t>a</a:t>
            </a:r>
            <a:r>
              <a:rPr sz="3200" b="1" spc="-100" dirty="0" smtClean="0">
                <a:latin typeface="Arial"/>
                <a:cs typeface="Arial"/>
              </a:rPr>
              <a:t>t</a:t>
            </a:r>
            <a:r>
              <a:rPr sz="3200" b="1" spc="-105" dirty="0" smtClean="0">
                <a:latin typeface="Arial"/>
                <a:cs typeface="Arial"/>
              </a:rPr>
              <a:t>e</a:t>
            </a:r>
            <a:r>
              <a:rPr sz="3200" b="1" spc="-100" dirty="0" smtClean="0">
                <a:latin typeface="Arial"/>
                <a:cs typeface="Arial"/>
              </a:rPr>
              <a:t>g</a:t>
            </a:r>
            <a:r>
              <a:rPr sz="3200" b="1" spc="-110" dirty="0" smtClean="0">
                <a:latin typeface="Arial"/>
                <a:cs typeface="Arial"/>
              </a:rPr>
              <a:t>o</a:t>
            </a:r>
            <a:r>
              <a:rPr sz="3200" b="1" spc="-100" dirty="0" smtClean="0">
                <a:latin typeface="Arial"/>
                <a:cs typeface="Arial"/>
              </a:rPr>
              <a:t>r</a:t>
            </a:r>
            <a:r>
              <a:rPr sz="3200" b="1" spc="-110" dirty="0" smtClean="0">
                <a:latin typeface="Arial"/>
                <a:cs typeface="Arial"/>
              </a:rPr>
              <a:t>i</a:t>
            </a:r>
            <a:r>
              <a:rPr sz="3200" b="1" spc="-105" dirty="0" smtClean="0">
                <a:latin typeface="Arial"/>
                <a:cs typeface="Arial"/>
              </a:rPr>
              <a:t>za</a:t>
            </a:r>
            <a:r>
              <a:rPr sz="3200" b="1" spc="-110" dirty="0" smtClean="0">
                <a:latin typeface="Arial"/>
                <a:cs typeface="Arial"/>
              </a:rPr>
              <a:t>t</a:t>
            </a:r>
            <a:r>
              <a:rPr sz="3200" b="1" spc="-100" dirty="0" smtClean="0">
                <a:latin typeface="Arial"/>
                <a:cs typeface="Arial"/>
              </a:rPr>
              <a:t>i</a:t>
            </a:r>
            <a:r>
              <a:rPr sz="3200" b="1" spc="-1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0" y="3768852"/>
            <a:ext cx="187071" cy="819785"/>
          </a:xfrm>
          <a:custGeom>
            <a:avLst/>
            <a:gdLst/>
            <a:ahLst/>
            <a:cxnLst/>
            <a:rect l="l" t="t" r="r" b="b"/>
            <a:pathLst>
              <a:path w="187071" h="819785">
                <a:moveTo>
                  <a:pt x="0" y="0"/>
                </a:moveTo>
                <a:lnTo>
                  <a:pt x="0" y="819785"/>
                </a:lnTo>
                <a:lnTo>
                  <a:pt x="187071" y="819785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8728" y="3768852"/>
            <a:ext cx="187071" cy="819785"/>
          </a:xfrm>
          <a:custGeom>
            <a:avLst/>
            <a:gdLst/>
            <a:ahLst/>
            <a:cxnLst/>
            <a:rect l="l" t="t" r="r" b="b"/>
            <a:pathLst>
              <a:path w="187071" h="819785">
                <a:moveTo>
                  <a:pt x="187071" y="0"/>
                </a:moveTo>
                <a:lnTo>
                  <a:pt x="187071" y="819785"/>
                </a:lnTo>
                <a:lnTo>
                  <a:pt x="0" y="819785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3768852"/>
            <a:ext cx="2156459" cy="1639697"/>
          </a:xfrm>
          <a:custGeom>
            <a:avLst/>
            <a:gdLst/>
            <a:ahLst/>
            <a:cxnLst/>
            <a:rect l="l" t="t" r="r" b="b"/>
            <a:pathLst>
              <a:path w="2156459" h="1639697">
                <a:moveTo>
                  <a:pt x="0" y="0"/>
                </a:moveTo>
                <a:lnTo>
                  <a:pt x="0" y="1452499"/>
                </a:lnTo>
                <a:lnTo>
                  <a:pt x="2156459" y="1452499"/>
                </a:lnTo>
                <a:lnTo>
                  <a:pt x="2156459" y="163969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3768852"/>
            <a:ext cx="0" cy="1639697"/>
          </a:xfrm>
          <a:custGeom>
            <a:avLst/>
            <a:gdLst/>
            <a:ahLst/>
            <a:cxnLst/>
            <a:rect l="l" t="t" r="r" b="b"/>
            <a:pathLst>
              <a:path h="1639697">
                <a:moveTo>
                  <a:pt x="0" y="0"/>
                </a:moveTo>
                <a:lnTo>
                  <a:pt x="0" y="163969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339" y="3768852"/>
            <a:ext cx="2156460" cy="1639697"/>
          </a:xfrm>
          <a:custGeom>
            <a:avLst/>
            <a:gdLst/>
            <a:ahLst/>
            <a:cxnLst/>
            <a:rect l="l" t="t" r="r" b="b"/>
            <a:pathLst>
              <a:path w="2156460" h="1639697">
                <a:moveTo>
                  <a:pt x="2156460" y="0"/>
                </a:moveTo>
                <a:lnTo>
                  <a:pt x="2156460" y="1452499"/>
                </a:lnTo>
                <a:lnTo>
                  <a:pt x="0" y="1452499"/>
                </a:lnTo>
                <a:lnTo>
                  <a:pt x="0" y="163969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4640" y="2877743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4640" y="2877743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1638934"/>
            <a:ext cx="7346950" cy="200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0" dirty="0" smtClean="0">
                <a:latin typeface="Arial"/>
                <a:cs typeface="Arial"/>
              </a:rPr>
              <a:t>Wh</a:t>
            </a:r>
            <a:r>
              <a:rPr sz="2400" b="1" spc="-5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t 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re the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5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ary</a:t>
            </a:r>
            <a:r>
              <a:rPr sz="2400" b="1" spc="3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-5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d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-5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fficient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5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i</a:t>
            </a:r>
            <a:r>
              <a:rPr sz="2400" b="1" spc="5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i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-15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to c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ll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something a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i="1" spc="0" dirty="0" smtClean="0">
                <a:latin typeface="Arial"/>
                <a:cs typeface="Arial"/>
              </a:rPr>
              <a:t>game?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"/>
              </a:spcBef>
            </a:pPr>
            <a:endParaRPr sz="1100"/>
          </a:p>
          <a:p>
            <a:pPr marL="345440" algn="ctr">
              <a:lnSpc>
                <a:spcPct val="100000"/>
              </a:lnSpc>
            </a:pPr>
            <a:r>
              <a:rPr sz="4900" spc="-35" dirty="0" smtClean="0">
                <a:solidFill>
                  <a:srgbClr val="FFFFFF"/>
                </a:solidFill>
                <a:latin typeface="Arial"/>
                <a:cs typeface="Arial"/>
              </a:rPr>
              <a:t>Game</a:t>
            </a:r>
            <a:endParaRPr sz="4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8180" y="5408510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8180" y="5408510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640" y="5408510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4640" y="5408510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1228" y="5408510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1228" y="5408510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6410" y="4143171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6410" y="4143171"/>
            <a:ext cx="1782190" cy="891108"/>
          </a:xfrm>
          <a:custGeom>
            <a:avLst/>
            <a:gdLst/>
            <a:ahLst/>
            <a:cxnLst/>
            <a:rect l="l" t="t" r="r" b="b"/>
            <a:pathLst>
              <a:path w="1782190" h="891108">
                <a:moveTo>
                  <a:pt x="0" y="891108"/>
                </a:moveTo>
                <a:lnTo>
                  <a:pt x="1782190" y="891108"/>
                </a:lnTo>
                <a:lnTo>
                  <a:pt x="1782190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2871" y="4143171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2871" y="4143171"/>
            <a:ext cx="1782191" cy="891108"/>
          </a:xfrm>
          <a:custGeom>
            <a:avLst/>
            <a:gdLst/>
            <a:ahLst/>
            <a:cxnLst/>
            <a:rect l="l" t="t" r="r" b="b"/>
            <a:pathLst>
              <a:path w="1782191" h="891108">
                <a:moveTo>
                  <a:pt x="0" y="891108"/>
                </a:moveTo>
                <a:lnTo>
                  <a:pt x="1782191" y="891108"/>
                </a:lnTo>
                <a:lnTo>
                  <a:pt x="1782191" y="0"/>
                </a:lnTo>
                <a:lnTo>
                  <a:pt x="0" y="0"/>
                </a:lnTo>
                <a:lnTo>
                  <a:pt x="0" y="8911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59" rIns="0" bIns="0" rtlCol="0">
            <a:noAutofit/>
          </a:bodyPr>
          <a:lstStyle/>
          <a:p>
            <a:pPr marL="12700">
              <a:lnSpc>
                <a:spcPts val="5235"/>
              </a:lnSpc>
            </a:pPr>
            <a:r>
              <a:rPr sz="4400" b="1" spc="-95" dirty="0" smtClean="0">
                <a:latin typeface="Arial"/>
                <a:cs typeface="Arial"/>
              </a:rPr>
              <a:t>F</a:t>
            </a:r>
            <a:r>
              <a:rPr sz="4400" b="1" spc="-100" dirty="0" smtClean="0">
                <a:latin typeface="Arial"/>
                <a:cs typeface="Arial"/>
              </a:rPr>
              <a:t>am</a:t>
            </a:r>
            <a:r>
              <a:rPr sz="4400" b="1" spc="-95" dirty="0" smtClean="0">
                <a:latin typeface="Arial"/>
                <a:cs typeface="Arial"/>
              </a:rPr>
              <a:t>il</a:t>
            </a:r>
            <a:r>
              <a:rPr sz="4400" b="1" spc="0" dirty="0" smtClean="0">
                <a:latin typeface="Arial"/>
                <a:cs typeface="Arial"/>
              </a:rPr>
              <a:t>y</a:t>
            </a:r>
            <a:r>
              <a:rPr sz="4400" b="1" spc="-210" dirty="0" smtClean="0">
                <a:latin typeface="Arial"/>
                <a:cs typeface="Arial"/>
              </a:rPr>
              <a:t> </a:t>
            </a:r>
            <a:r>
              <a:rPr sz="4400" b="1" spc="-100" dirty="0" smtClean="0">
                <a:latin typeface="Arial"/>
                <a:cs typeface="Arial"/>
              </a:rPr>
              <a:t>Resem</a:t>
            </a:r>
            <a:r>
              <a:rPr sz="4400" b="1" spc="-95" dirty="0" smtClean="0">
                <a:latin typeface="Arial"/>
                <a:cs typeface="Arial"/>
              </a:rPr>
              <a:t>bl</a:t>
            </a:r>
            <a:r>
              <a:rPr sz="4400" b="1" spc="-100" dirty="0" smtClean="0">
                <a:latin typeface="Arial"/>
                <a:cs typeface="Arial"/>
              </a:rPr>
              <a:t>a</a:t>
            </a:r>
            <a:r>
              <a:rPr sz="4400" b="1" spc="-95" dirty="0" smtClean="0">
                <a:latin typeface="Arial"/>
                <a:cs typeface="Arial"/>
              </a:rPr>
              <a:t>n</a:t>
            </a:r>
            <a:r>
              <a:rPr sz="4400" b="1" spc="-100" dirty="0" smtClean="0">
                <a:latin typeface="Arial"/>
                <a:cs typeface="Arial"/>
              </a:rPr>
              <a:t>ce</a:t>
            </a:r>
            <a:r>
              <a:rPr sz="4400" b="1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257046"/>
            <a:ext cx="7929245" cy="3985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Th</a:t>
            </a:r>
            <a:r>
              <a:rPr sz="2200" spc="-10" dirty="0" smtClean="0">
                <a:latin typeface="Arial"/>
                <a:cs typeface="Arial"/>
              </a:rPr>
              <a:t>ere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no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20" dirty="0" smtClean="0">
                <a:latin typeface="Arial"/>
                <a:cs typeface="Arial"/>
              </a:rPr>
              <a:t>m</a:t>
            </a:r>
            <a:r>
              <a:rPr sz="2200" spc="-35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on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propertie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h</a:t>
            </a:r>
            <a:r>
              <a:rPr sz="2200" spc="-15" dirty="0" smtClean="0">
                <a:latin typeface="Arial"/>
                <a:cs typeface="Arial"/>
              </a:rPr>
              <a:t>ared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by </a:t>
            </a:r>
            <a:r>
              <a:rPr sz="2200" spc="-10" dirty="0" smtClean="0">
                <a:latin typeface="Arial"/>
                <a:cs typeface="Arial"/>
              </a:rPr>
              <a:t>all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games.</a:t>
            </a:r>
            <a:endParaRPr sz="220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9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No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competi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ion: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rin</a:t>
            </a:r>
            <a:r>
              <a:rPr sz="2000" spc="5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-aroun</a:t>
            </a:r>
            <a:r>
              <a:rPr sz="2000" spc="-10" dirty="0" smtClean="0">
                <a:latin typeface="Arial"/>
                <a:cs typeface="Arial"/>
              </a:rPr>
              <a:t>d-</a:t>
            </a:r>
            <a:r>
              <a:rPr sz="2000" spc="0" dirty="0" smtClean="0">
                <a:latin typeface="Arial"/>
                <a:cs typeface="Arial"/>
              </a:rPr>
              <a:t>th</a:t>
            </a:r>
            <a:r>
              <a:rPr sz="2000" spc="-5" dirty="0" smtClean="0">
                <a:latin typeface="Arial"/>
                <a:cs typeface="Arial"/>
              </a:rPr>
              <a:t>e</a:t>
            </a:r>
            <a:r>
              <a:rPr sz="2000" spc="-10" dirty="0" smtClean="0">
                <a:latin typeface="Arial"/>
                <a:cs typeface="Arial"/>
              </a:rPr>
              <a:t>-r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No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10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ill: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dice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games</a:t>
            </a:r>
            <a:endParaRPr sz="200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No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luck: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Only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player: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li</a:t>
            </a:r>
            <a:r>
              <a:rPr sz="2000" spc="-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aire</a:t>
            </a:r>
            <a:endParaRPr sz="200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No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rules: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ildren</a:t>
            </a:r>
            <a:r>
              <a:rPr sz="2000" spc="-40" dirty="0" smtClean="0">
                <a:latin typeface="Arial"/>
                <a:cs typeface="Arial"/>
              </a:rPr>
              <a:t>’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games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19"/>
              </a:spcBef>
              <a:buClr>
                <a:srgbClr val="C0504D"/>
              </a:buClr>
              <a:buFont typeface="Arial"/>
              <a:buChar char="•"/>
            </a:pPr>
            <a:endParaRPr sz="500"/>
          </a:p>
          <a:p>
            <a:pPr marL="241300" marR="127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Th</a:t>
            </a:r>
            <a:r>
              <a:rPr sz="2200" spc="-10" dirty="0" smtClean="0">
                <a:latin typeface="Arial"/>
                <a:cs typeface="Arial"/>
              </a:rPr>
              <a:t>ere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no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xed boun</a:t>
            </a:r>
            <a:r>
              <a:rPr sz="2200" spc="-10" dirty="0" smtClean="0">
                <a:latin typeface="Arial"/>
                <a:cs typeface="Arial"/>
              </a:rPr>
              <a:t>d</a:t>
            </a:r>
            <a:r>
              <a:rPr sz="2200" spc="-15" dirty="0" smtClean="0">
                <a:latin typeface="Arial"/>
                <a:cs typeface="Arial"/>
              </a:rPr>
              <a:t>ary</a:t>
            </a:r>
            <a:r>
              <a:rPr sz="2200" spc="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to 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5" dirty="0" smtClean="0">
                <a:latin typeface="Arial"/>
                <a:cs typeface="Arial"/>
              </a:rPr>
              <a:t>he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ategory;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it </a:t>
            </a:r>
            <a:r>
              <a:rPr sz="2200" spc="-15" dirty="0" smtClean="0">
                <a:latin typeface="Arial"/>
                <a:cs typeface="Arial"/>
              </a:rPr>
              <a:t>can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be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exten</a:t>
            </a:r>
            <a:r>
              <a:rPr sz="2200" spc="-10" dirty="0" smtClean="0">
                <a:latin typeface="Arial"/>
                <a:cs typeface="Arial"/>
              </a:rPr>
              <a:t>d</a:t>
            </a:r>
            <a:r>
              <a:rPr sz="2200" spc="-15" dirty="0" smtClean="0">
                <a:latin typeface="Arial"/>
                <a:cs typeface="Arial"/>
              </a:rPr>
              <a:t>ed</a:t>
            </a:r>
            <a:r>
              <a:rPr sz="2200" spc="-10" dirty="0" smtClean="0">
                <a:latin typeface="Arial"/>
                <a:cs typeface="Arial"/>
              </a:rPr>
              <a:t> to n</a:t>
            </a:r>
            <a:r>
              <a:rPr sz="2200" spc="-15" dirty="0" smtClean="0">
                <a:latin typeface="Arial"/>
                <a:cs typeface="Arial"/>
              </a:rPr>
              <a:t>ew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games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(su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h as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video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games).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1"/>
              </a:spcBef>
              <a:buClr>
                <a:srgbClr val="4F81BC"/>
              </a:buClr>
              <a:buFont typeface="Arial"/>
              <a:buChar char="•"/>
            </a:pPr>
            <a:endParaRPr sz="500"/>
          </a:p>
          <a:p>
            <a:pPr marL="241300" marR="4445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  <a:tab pos="3394710" algn="l"/>
              </a:tabLst>
            </a:pPr>
            <a:r>
              <a:rPr sz="2200" spc="-10" dirty="0" smtClean="0">
                <a:latin typeface="Arial"/>
                <a:cs typeface="Arial"/>
              </a:rPr>
              <a:t>Alternative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not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category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embersh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p:</a:t>
            </a:r>
            <a:r>
              <a:rPr sz="2200" spc="4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co</a:t>
            </a:r>
            <a:r>
              <a:rPr sz="2200" spc="-10" dirty="0" smtClean="0">
                <a:latin typeface="Arial"/>
                <a:cs typeface="Arial"/>
              </a:rPr>
              <a:t>n</a:t>
            </a:r>
            <a:r>
              <a:rPr sz="2200" spc="-15" dirty="0" smtClean="0">
                <a:latin typeface="Arial"/>
                <a:cs typeface="Arial"/>
              </a:rPr>
              <a:t>ce</a:t>
            </a:r>
            <a:r>
              <a:rPr sz="2200" spc="-10" dirty="0" smtClean="0">
                <a:latin typeface="Arial"/>
                <a:cs typeface="Arial"/>
              </a:rPr>
              <a:t>pts related by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fami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res</a:t>
            </a:r>
            <a:r>
              <a:rPr sz="2200" spc="-15" dirty="0" smtClean="0">
                <a:latin typeface="Arial"/>
                <a:cs typeface="Arial"/>
              </a:rPr>
              <a:t>embl</a:t>
            </a:r>
            <a:r>
              <a:rPr sz="2200" spc="-10" dirty="0" smtClean="0">
                <a:latin typeface="Arial"/>
                <a:cs typeface="Arial"/>
              </a:rPr>
              <a:t>a</a:t>
            </a:r>
            <a:r>
              <a:rPr sz="2200" spc="-15" dirty="0" smtClean="0">
                <a:latin typeface="Arial"/>
                <a:cs typeface="Arial"/>
              </a:rPr>
              <a:t>n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s.	</a:t>
            </a:r>
            <a:r>
              <a:rPr sz="2200" spc="-15" dirty="0" smtClean="0">
                <a:latin typeface="Arial"/>
                <a:cs typeface="Arial"/>
              </a:rPr>
              <a:t>Some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games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have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20" dirty="0" smtClean="0">
                <a:latin typeface="Arial"/>
                <a:cs typeface="Arial"/>
              </a:rPr>
              <a:t>me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properties, so</a:t>
            </a:r>
            <a:r>
              <a:rPr sz="2200" spc="-20" dirty="0" smtClean="0">
                <a:latin typeface="Arial"/>
                <a:cs typeface="Arial"/>
              </a:rPr>
              <a:t>me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games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have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others.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547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135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190" dirty="0" smtClean="0">
                <a:latin typeface="Arial"/>
                <a:cs typeface="Arial"/>
              </a:rPr>
              <a:t> </a:t>
            </a:r>
            <a:r>
              <a:rPr sz="4000" b="1" spc="-12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204" dirty="0" smtClean="0">
                <a:latin typeface="Arial"/>
                <a:cs typeface="Arial"/>
              </a:rPr>
              <a:t> </a:t>
            </a:r>
            <a:r>
              <a:rPr sz="4000" b="1" spc="-125" dirty="0" smtClean="0">
                <a:latin typeface="Arial"/>
                <a:cs typeface="Arial"/>
              </a:rPr>
              <a:t>Fa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05" dirty="0" smtClean="0">
                <a:latin typeface="Arial"/>
                <a:cs typeface="Arial"/>
              </a:rPr>
              <a:t>il</a:t>
            </a:r>
            <a:r>
              <a:rPr sz="4000" b="1" spc="-25" dirty="0" smtClean="0">
                <a:latin typeface="Arial"/>
                <a:cs typeface="Arial"/>
              </a:rPr>
              <a:t>y</a:t>
            </a:r>
            <a:r>
              <a:rPr sz="4000" b="1" spc="-204" dirty="0" smtClean="0">
                <a:latin typeface="Arial"/>
                <a:cs typeface="Arial"/>
              </a:rPr>
              <a:t> </a:t>
            </a:r>
            <a:r>
              <a:rPr sz="4000" b="1" spc="-130" dirty="0" smtClean="0">
                <a:latin typeface="Arial"/>
                <a:cs typeface="Arial"/>
              </a:rPr>
              <a:t>R</a:t>
            </a:r>
            <a:r>
              <a:rPr sz="4000" b="1" spc="-125" dirty="0" smtClean="0">
                <a:latin typeface="Arial"/>
                <a:cs typeface="Arial"/>
              </a:rPr>
              <a:t>ese</a:t>
            </a:r>
            <a:r>
              <a:rPr sz="4000" b="1" spc="-140" dirty="0" smtClean="0">
                <a:latin typeface="Arial"/>
                <a:cs typeface="Arial"/>
              </a:rPr>
              <a:t>m</a:t>
            </a:r>
            <a:r>
              <a:rPr sz="4000" b="1" spc="-125" dirty="0" smtClean="0">
                <a:latin typeface="Arial"/>
                <a:cs typeface="Arial"/>
              </a:rPr>
              <a:t>b</a:t>
            </a:r>
            <a:r>
              <a:rPr sz="4000" b="1" spc="-105" dirty="0" smtClean="0">
                <a:latin typeface="Arial"/>
                <a:cs typeface="Arial"/>
              </a:rPr>
              <a:t>l</a:t>
            </a:r>
            <a:r>
              <a:rPr sz="4000" b="1" spc="-125" dirty="0" smtClean="0">
                <a:latin typeface="Arial"/>
                <a:cs typeface="Arial"/>
              </a:rPr>
              <a:t>ance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934"/>
            <a:ext cx="6770370" cy="4472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8763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Members of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cate</a:t>
            </a:r>
            <a:r>
              <a:rPr sz="2400" spc="-5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ory may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ne an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ther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thout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all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members</a:t>
            </a:r>
            <a:r>
              <a:rPr sz="2400" b="1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hav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common propert</a:t>
            </a:r>
            <a:r>
              <a:rPr sz="2400" spc="-18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4F81BC"/>
              </a:buClr>
              <a:buFont typeface="Arial"/>
              <a:buChar char="•"/>
            </a:pPr>
            <a:endParaRPr sz="550"/>
          </a:p>
          <a:p>
            <a:pPr marL="538480" marR="64135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Ins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ea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, they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may sh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rge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subset of properties.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properties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 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ore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kely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than others.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1000"/>
              </a:lnSpc>
              <a:buClr>
                <a:srgbClr val="C0504D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C0504D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C0504D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spcBef>
                <a:spcPts val="35"/>
              </a:spcBef>
              <a:buClr>
                <a:srgbClr val="C0504D"/>
              </a:buClr>
              <a:buFont typeface="Arial"/>
              <a:buChar char="•"/>
            </a:pPr>
            <a:endParaRPr sz="10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5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ample: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feathers,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ngs,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capa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le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fl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ght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4F81BC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kely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 a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ird, but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not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featu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ly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53848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“ostrich.”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kely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e an assoc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“barks</a:t>
            </a:r>
            <a:r>
              <a:rPr sz="2400" spc="5" dirty="0" smtClean="0">
                <a:latin typeface="Arial"/>
                <a:cs typeface="Arial"/>
              </a:rPr>
              <a:t>.</a:t>
            </a:r>
            <a:r>
              <a:rPr sz="2400" spc="0" dirty="0" smtClean="0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5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90" dirty="0" smtClean="0">
                <a:latin typeface="Arial"/>
                <a:cs typeface="Arial"/>
              </a:rPr>
              <a:t>P</a:t>
            </a:r>
            <a:r>
              <a:rPr sz="4400" b="1" spc="-95" dirty="0" smtClean="0">
                <a:latin typeface="Arial"/>
                <a:cs typeface="Arial"/>
              </a:rPr>
              <a:t>ro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-95" dirty="0" smtClean="0">
                <a:latin typeface="Arial"/>
                <a:cs typeface="Arial"/>
              </a:rPr>
              <a:t>o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-100" dirty="0" smtClean="0">
                <a:latin typeface="Arial"/>
                <a:cs typeface="Arial"/>
              </a:rPr>
              <a:t>y</a:t>
            </a:r>
            <a:r>
              <a:rPr sz="4400" b="1" spc="-95" dirty="0" smtClean="0">
                <a:latin typeface="Arial"/>
                <a:cs typeface="Arial"/>
              </a:rPr>
              <a:t>p</a:t>
            </a:r>
            <a:r>
              <a:rPr sz="4400" b="1" spc="0" dirty="0" smtClean="0">
                <a:latin typeface="Arial"/>
                <a:cs typeface="Arial"/>
              </a:rPr>
              <a:t>e</a:t>
            </a:r>
            <a:r>
              <a:rPr sz="4400" b="1" spc="-240" dirty="0" smtClean="0">
                <a:latin typeface="Arial"/>
                <a:cs typeface="Arial"/>
              </a:rPr>
              <a:t> </a:t>
            </a:r>
            <a:r>
              <a:rPr sz="4400" b="1" spc="-90" dirty="0" smtClean="0">
                <a:latin typeface="Arial"/>
                <a:cs typeface="Arial"/>
              </a:rPr>
              <a:t>E</a:t>
            </a:r>
            <a:r>
              <a:rPr sz="4400" b="1" spc="-105" dirty="0" smtClean="0">
                <a:latin typeface="Arial"/>
                <a:cs typeface="Arial"/>
              </a:rPr>
              <a:t>ff</a:t>
            </a:r>
            <a:r>
              <a:rPr sz="4400" b="1" spc="-100" dirty="0" smtClean="0">
                <a:latin typeface="Arial"/>
                <a:cs typeface="Arial"/>
              </a:rPr>
              <a:t>ec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427"/>
            <a:ext cx="7342505" cy="175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50927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0" dirty="0" smtClean="0">
                <a:latin typeface="Arial"/>
                <a:cs typeface="Arial"/>
              </a:rPr>
              <a:t>If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as</a:t>
            </a:r>
            <a:r>
              <a:rPr sz="2200" spc="-10" dirty="0" smtClean="0">
                <a:latin typeface="Arial"/>
                <a:cs typeface="Arial"/>
              </a:rPr>
              <a:t>sic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theory</a:t>
            </a:r>
            <a:r>
              <a:rPr sz="2200" spc="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cate</a:t>
            </a:r>
            <a:r>
              <a:rPr sz="2200" spc="-10" dirty="0" smtClean="0">
                <a:latin typeface="Arial"/>
                <a:cs typeface="Arial"/>
              </a:rPr>
              <a:t>gories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were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correct,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no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a</a:t>
            </a:r>
            <a:r>
              <a:rPr sz="2200" spc="-15" dirty="0" smtClean="0">
                <a:latin typeface="Arial"/>
                <a:cs typeface="Arial"/>
              </a:rPr>
              <a:t>tegory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me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bers</a:t>
            </a:r>
            <a:r>
              <a:rPr sz="2200" spc="4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wou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d be </a:t>
            </a:r>
            <a:r>
              <a:rPr sz="2200" spc="-10" dirty="0" smtClean="0">
                <a:latin typeface="Arial"/>
                <a:cs typeface="Arial"/>
              </a:rPr>
              <a:t>“better”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or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“more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typical” tha</a:t>
            </a:r>
            <a:r>
              <a:rPr sz="2200" spc="-15" dirty="0" smtClean="0">
                <a:latin typeface="Arial"/>
                <a:cs typeface="Arial"/>
              </a:rPr>
              <a:t>n oth</a:t>
            </a:r>
            <a:r>
              <a:rPr sz="2200" spc="-10" dirty="0" smtClean="0">
                <a:latin typeface="Arial"/>
                <a:cs typeface="Arial"/>
              </a:rPr>
              <a:t>ers.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It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tu</a:t>
            </a:r>
            <a:r>
              <a:rPr sz="2200" spc="-15" dirty="0" smtClean="0">
                <a:latin typeface="Arial"/>
                <a:cs typeface="Arial"/>
              </a:rPr>
              <a:t>rns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out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th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s </a:t>
            </a:r>
            <a:r>
              <a:rPr sz="2200" spc="-10" dirty="0" smtClean="0">
                <a:latin typeface="Arial"/>
                <a:cs typeface="Arial"/>
              </a:rPr>
              <a:t>is </a:t>
            </a:r>
            <a:r>
              <a:rPr sz="2200" spc="-15" dirty="0" smtClean="0">
                <a:latin typeface="Arial"/>
                <a:cs typeface="Arial"/>
              </a:rPr>
              <a:t>not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</a:t>
            </a:r>
            <a:r>
              <a:rPr sz="2200" spc="-10" dirty="0" smtClean="0">
                <a:latin typeface="Arial"/>
                <a:cs typeface="Arial"/>
              </a:rPr>
              <a:t>se.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4F81BC"/>
              </a:buClr>
              <a:buFont typeface="Arial"/>
              <a:buChar char="•"/>
            </a:pPr>
            <a:endParaRPr sz="5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Some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me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bers</a:t>
            </a:r>
            <a:r>
              <a:rPr sz="2200" spc="4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 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cate</a:t>
            </a:r>
            <a:r>
              <a:rPr sz="2200" spc="-15" dirty="0" smtClean="0">
                <a:latin typeface="Arial"/>
                <a:cs typeface="Arial"/>
              </a:rPr>
              <a:t>gory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perc</a:t>
            </a:r>
            <a:r>
              <a:rPr sz="2200" spc="-10" dirty="0" smtClean="0">
                <a:latin typeface="Arial"/>
                <a:cs typeface="Arial"/>
              </a:rPr>
              <a:t>eived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by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pe</a:t>
            </a:r>
            <a:r>
              <a:rPr sz="2200" spc="-10" dirty="0" smtClean="0">
                <a:latin typeface="Arial"/>
                <a:cs typeface="Arial"/>
              </a:rPr>
              <a:t>ople to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200" spc="-15" dirty="0" smtClean="0">
                <a:latin typeface="Arial"/>
                <a:cs typeface="Arial"/>
              </a:rPr>
              <a:t>be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better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25" dirty="0" smtClean="0">
                <a:latin typeface="Arial"/>
                <a:cs typeface="Arial"/>
              </a:rPr>
              <a:t>x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0" dirty="0" smtClean="0">
                <a:latin typeface="Arial"/>
                <a:cs typeface="Arial"/>
              </a:rPr>
              <a:t>ples</a:t>
            </a:r>
            <a:r>
              <a:rPr sz="2200" spc="3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than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others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(“p</a:t>
            </a:r>
            <a:r>
              <a:rPr sz="2200" spc="-15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otot</a:t>
            </a:r>
            <a:r>
              <a:rPr sz="2200" spc="-10" dirty="0" smtClean="0">
                <a:latin typeface="Arial"/>
                <a:cs typeface="Arial"/>
              </a:rPr>
              <a:t>ypica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0" dirty="0" smtClean="0">
                <a:latin typeface="Arial"/>
                <a:cs typeface="Arial"/>
              </a:rPr>
              <a:t>”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25" dirty="0" smtClean="0">
                <a:latin typeface="Arial"/>
                <a:cs typeface="Arial"/>
              </a:rPr>
              <a:t>x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0" dirty="0" smtClean="0">
                <a:latin typeface="Arial"/>
                <a:cs typeface="Arial"/>
              </a:rPr>
              <a:t>ples).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838200"/>
            <a:ext cx="2352675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914400"/>
            <a:ext cx="2066925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3782" y="838200"/>
            <a:ext cx="1885950" cy="2419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8194" y="3768725"/>
            <a:ext cx="6499860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Which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ird?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564" y="5070094"/>
            <a:ext cx="6960234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970" algn="r">
              <a:lnSpc>
                <a:spcPct val="100000"/>
              </a:lnSpc>
            </a:pPr>
            <a:r>
              <a:rPr sz="1800" i="1" dirty="0" smtClean="0">
                <a:latin typeface="Arial"/>
                <a:cs typeface="Arial"/>
              </a:rPr>
              <a:t>B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j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st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ca</a:t>
            </a:r>
            <a:r>
              <a:rPr sz="1800" i="1" spc="-10" dirty="0" smtClean="0">
                <a:latin typeface="Arial"/>
                <a:cs typeface="Arial"/>
              </a:rPr>
              <a:t>u</a:t>
            </a:r>
            <a:r>
              <a:rPr sz="1800" i="1" spc="0" dirty="0" smtClean="0">
                <a:latin typeface="Arial"/>
                <a:cs typeface="Arial"/>
              </a:rPr>
              <a:t>se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y are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rce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ved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as “</a:t>
            </a:r>
            <a:r>
              <a:rPr sz="1800" i="1" spc="-10" dirty="0" smtClean="0">
                <a:latin typeface="Arial"/>
                <a:cs typeface="Arial"/>
              </a:rPr>
              <a:t>b</a:t>
            </a:r>
            <a:r>
              <a:rPr sz="1800" i="1" spc="0" dirty="0" smtClean="0">
                <a:latin typeface="Arial"/>
                <a:cs typeface="Arial"/>
              </a:rPr>
              <a:t>etter” d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es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 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ake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</a:pPr>
            <a:r>
              <a:rPr sz="1800" i="1" spc="-10" dirty="0" smtClean="0">
                <a:latin typeface="Arial"/>
                <a:cs typeface="Arial"/>
              </a:rPr>
              <a:t>be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b="1" spc="-125" dirty="0" smtClean="0">
                <a:latin typeface="Arial"/>
                <a:cs typeface="Arial"/>
              </a:rPr>
              <a:t>Ad</a:t>
            </a:r>
            <a:r>
              <a:rPr sz="4600" b="1" spc="-114" dirty="0" smtClean="0">
                <a:latin typeface="Arial"/>
                <a:cs typeface="Arial"/>
              </a:rPr>
              <a:t>-</a:t>
            </a:r>
            <a:r>
              <a:rPr sz="4600" b="1" spc="-125" dirty="0" smtClean="0">
                <a:latin typeface="Arial"/>
                <a:cs typeface="Arial"/>
              </a:rPr>
              <a:t>Ho</a:t>
            </a:r>
            <a:r>
              <a:rPr sz="4600" b="1" spc="-30" dirty="0" smtClean="0">
                <a:latin typeface="Arial"/>
                <a:cs typeface="Arial"/>
              </a:rPr>
              <a:t>c</a:t>
            </a:r>
            <a:r>
              <a:rPr sz="4600" b="1" spc="-195" dirty="0" smtClean="0">
                <a:latin typeface="Arial"/>
                <a:cs typeface="Arial"/>
              </a:rPr>
              <a:t> </a:t>
            </a:r>
            <a:r>
              <a:rPr sz="4600" b="1" spc="-125" dirty="0" smtClean="0">
                <a:latin typeface="Arial"/>
                <a:cs typeface="Arial"/>
              </a:rPr>
              <a:t>C</a:t>
            </a:r>
            <a:r>
              <a:rPr sz="4600" b="1" spc="-130" dirty="0" smtClean="0">
                <a:latin typeface="Arial"/>
                <a:cs typeface="Arial"/>
              </a:rPr>
              <a:t>a</a:t>
            </a:r>
            <a:r>
              <a:rPr sz="4600" b="1" spc="-114" dirty="0" smtClean="0">
                <a:latin typeface="Arial"/>
                <a:cs typeface="Arial"/>
              </a:rPr>
              <a:t>t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125" dirty="0" smtClean="0">
                <a:latin typeface="Arial"/>
                <a:cs typeface="Arial"/>
              </a:rPr>
              <a:t>go</a:t>
            </a:r>
            <a:r>
              <a:rPr sz="4600" b="1" spc="-120" dirty="0" smtClean="0">
                <a:latin typeface="Arial"/>
                <a:cs typeface="Arial"/>
              </a:rPr>
              <a:t>r</a:t>
            </a: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130" dirty="0" smtClean="0">
                <a:latin typeface="Arial"/>
                <a:cs typeface="Arial"/>
              </a:rPr>
              <a:t>e</a:t>
            </a:r>
            <a:r>
              <a:rPr sz="4600" b="1" spc="-30" dirty="0" smtClean="0"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427"/>
            <a:ext cx="7197090" cy="237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2987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60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e create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5" dirty="0" smtClean="0">
                <a:latin typeface="Arial"/>
                <a:cs typeface="Arial"/>
              </a:rPr>
              <a:t>egor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to </a:t>
            </a:r>
            <a:r>
              <a:rPr sz="2200" spc="-15" dirty="0" smtClean="0">
                <a:latin typeface="Arial"/>
                <a:cs typeface="Arial"/>
              </a:rPr>
              <a:t>deal </a:t>
            </a:r>
            <a:r>
              <a:rPr sz="2200" spc="-10" dirty="0" smtClean="0">
                <a:latin typeface="Arial"/>
                <a:cs typeface="Arial"/>
              </a:rPr>
              <a:t>with </a:t>
            </a:r>
            <a:r>
              <a:rPr sz="2200" spc="-15" dirty="0" smtClean="0">
                <a:latin typeface="Arial"/>
                <a:cs typeface="Arial"/>
              </a:rPr>
              <a:t>emergent</a:t>
            </a:r>
            <a:r>
              <a:rPr sz="2200" spc="3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tuat</a:t>
            </a:r>
            <a:r>
              <a:rPr sz="2200" spc="5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</a:t>
            </a:r>
            <a:r>
              <a:rPr sz="2200" spc="-10" dirty="0" smtClean="0">
                <a:latin typeface="Arial"/>
                <a:cs typeface="Arial"/>
              </a:rPr>
              <a:t>s; the</a:t>
            </a:r>
            <a:r>
              <a:rPr sz="2200" spc="-15" dirty="0" smtClean="0">
                <a:latin typeface="Arial"/>
                <a:cs typeface="Arial"/>
              </a:rPr>
              <a:t>se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categories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di</a:t>
            </a:r>
            <a:r>
              <a:rPr sz="2200" spc="-45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ferent </a:t>
            </a:r>
            <a:r>
              <a:rPr sz="2200" spc="-5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or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di</a:t>
            </a:r>
            <a:r>
              <a:rPr sz="2200" spc="-45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ferent p</a:t>
            </a:r>
            <a:r>
              <a:rPr sz="2200" spc="-15" dirty="0" smtClean="0">
                <a:latin typeface="Arial"/>
                <a:cs typeface="Arial"/>
              </a:rPr>
              <a:t>eo</a:t>
            </a:r>
            <a:r>
              <a:rPr sz="2200" spc="-10" dirty="0" smtClean="0">
                <a:latin typeface="Arial"/>
                <a:cs typeface="Arial"/>
              </a:rPr>
              <a:t>ple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-10" dirty="0" smtClean="0">
                <a:latin typeface="Arial"/>
                <a:cs typeface="Arial"/>
              </a:rPr>
              <a:t> ch</a:t>
            </a:r>
            <a:r>
              <a:rPr sz="2200" spc="-15" dirty="0" smtClean="0">
                <a:latin typeface="Arial"/>
                <a:cs typeface="Arial"/>
              </a:rPr>
              <a:t>an</a:t>
            </a:r>
            <a:r>
              <a:rPr sz="2200" spc="-10" dirty="0" smtClean="0">
                <a:latin typeface="Arial"/>
                <a:cs typeface="Arial"/>
              </a:rPr>
              <a:t>g</a:t>
            </a:r>
            <a:r>
              <a:rPr sz="2200" spc="-15" dirty="0" smtClean="0">
                <a:latin typeface="Arial"/>
                <a:cs typeface="Arial"/>
              </a:rPr>
              <a:t>e ac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ording </a:t>
            </a:r>
            <a:r>
              <a:rPr sz="2200" spc="-10" dirty="0" smtClean="0">
                <a:latin typeface="Arial"/>
                <a:cs typeface="Arial"/>
              </a:rPr>
              <a:t>to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con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0" dirty="0" smtClean="0">
                <a:latin typeface="Arial"/>
                <a:cs typeface="Arial"/>
              </a:rPr>
              <a:t>ext.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Clr>
                <a:srgbClr val="4F81BC"/>
              </a:buClr>
              <a:buFont typeface="Arial"/>
              <a:buChar char="•"/>
            </a:pPr>
            <a:endParaRPr sz="1200"/>
          </a:p>
          <a:p>
            <a:pPr marL="538480" marR="1270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000" dirty="0" smtClean="0">
                <a:latin typeface="Arial"/>
                <a:cs typeface="Arial"/>
              </a:rPr>
              <a:t>E</a:t>
            </a:r>
            <a:r>
              <a:rPr sz="2000" spc="-10" dirty="0" smtClean="0">
                <a:latin typeface="Arial"/>
                <a:cs typeface="Arial"/>
              </a:rPr>
              <a:t>x</a:t>
            </a:r>
            <a:r>
              <a:rPr sz="2000" spc="0" dirty="0" smtClean="0">
                <a:latin typeface="Arial"/>
                <a:cs typeface="Arial"/>
              </a:rPr>
              <a:t>ample: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My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st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“things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take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wee</a:t>
            </a:r>
            <a:r>
              <a:rPr sz="2000" spc="10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end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trip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mountain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”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4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ferent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from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b="1" spc="-35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our</a:t>
            </a:r>
            <a:r>
              <a:rPr sz="2000" b="1" spc="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things.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en my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list varies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rding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on,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might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have planned,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so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forth.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5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100" dirty="0" smtClean="0">
                <a:latin typeface="Arial"/>
                <a:cs typeface="Arial"/>
              </a:rPr>
              <a:t>Ca</a:t>
            </a:r>
            <a:r>
              <a:rPr sz="4400" b="1" spc="-105" dirty="0" smtClean="0">
                <a:latin typeface="Arial"/>
                <a:cs typeface="Arial"/>
              </a:rPr>
              <a:t>t</a:t>
            </a:r>
            <a:r>
              <a:rPr sz="4400" b="1" spc="-100" dirty="0" smtClean="0">
                <a:latin typeface="Arial"/>
                <a:cs typeface="Arial"/>
              </a:rPr>
              <a:t>e</a:t>
            </a:r>
            <a:r>
              <a:rPr sz="4400" b="1" spc="-95" dirty="0" smtClean="0">
                <a:latin typeface="Arial"/>
                <a:cs typeface="Arial"/>
              </a:rPr>
              <a:t>gor</a:t>
            </a:r>
            <a:r>
              <a:rPr sz="4400" b="1" spc="0" dirty="0" smtClean="0">
                <a:latin typeface="Arial"/>
                <a:cs typeface="Arial"/>
              </a:rPr>
              <a:t>y</a:t>
            </a:r>
            <a:r>
              <a:rPr sz="4400" b="1" spc="-225" dirty="0" smtClean="0">
                <a:latin typeface="Arial"/>
                <a:cs typeface="Arial"/>
              </a:rPr>
              <a:t> </a:t>
            </a:r>
            <a:r>
              <a:rPr sz="4400" b="1" spc="-100" dirty="0" smtClean="0">
                <a:latin typeface="Arial"/>
                <a:cs typeface="Arial"/>
              </a:rPr>
              <a:t>Bas</a:t>
            </a:r>
            <a:r>
              <a:rPr sz="4400" b="1" spc="-95" dirty="0" smtClean="0">
                <a:latin typeface="Arial"/>
                <a:cs typeface="Arial"/>
              </a:rPr>
              <a:t>i</a:t>
            </a:r>
            <a:r>
              <a:rPr sz="4400" b="1" spc="-100" dirty="0" smtClean="0">
                <a:latin typeface="Arial"/>
                <a:cs typeface="Arial"/>
              </a:rPr>
              <a:t>cs</a:t>
            </a:r>
            <a:r>
              <a:rPr sz="4400" b="1" spc="0" dirty="0" smtClean="0">
                <a:latin typeface="Arial"/>
                <a:cs typeface="Arial"/>
              </a:rPr>
              <a:t>:</a:t>
            </a:r>
            <a:r>
              <a:rPr sz="4400" b="1" spc="-229" dirty="0" smtClean="0">
                <a:latin typeface="Arial"/>
                <a:cs typeface="Arial"/>
              </a:rPr>
              <a:t> </a:t>
            </a:r>
            <a:r>
              <a:rPr sz="4400" b="1" spc="-90" dirty="0" smtClean="0">
                <a:latin typeface="Arial"/>
                <a:cs typeface="Arial"/>
              </a:rPr>
              <a:t>S</a:t>
            </a:r>
            <a:r>
              <a:rPr sz="4400" b="1" spc="-95" dirty="0" smtClean="0">
                <a:latin typeface="Arial"/>
                <a:cs typeface="Arial"/>
              </a:rPr>
              <a:t>u</a:t>
            </a:r>
            <a:r>
              <a:rPr sz="4400" b="1" spc="-100" dirty="0" smtClean="0">
                <a:latin typeface="Arial"/>
                <a:cs typeface="Arial"/>
              </a:rPr>
              <a:t>mma</a:t>
            </a:r>
            <a:r>
              <a:rPr sz="4400" b="1" spc="-95" dirty="0" smtClean="0">
                <a:latin typeface="Arial"/>
                <a:cs typeface="Arial"/>
              </a:rPr>
              <a:t>r</a:t>
            </a:r>
            <a:r>
              <a:rPr sz="4400" b="1" spc="0" dirty="0" smtClean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427"/>
            <a:ext cx="7020559" cy="329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as</a:t>
            </a:r>
            <a:r>
              <a:rPr sz="2200" spc="-10" dirty="0" smtClean="0">
                <a:latin typeface="Arial"/>
                <a:cs typeface="Arial"/>
              </a:rPr>
              <a:t>sic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theory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 c</a:t>
            </a:r>
            <a:r>
              <a:rPr sz="2200" spc="-15" dirty="0" smtClean="0">
                <a:latin typeface="Arial"/>
                <a:cs typeface="Arial"/>
              </a:rPr>
              <a:t>ateg</a:t>
            </a:r>
            <a:r>
              <a:rPr sz="2200" spc="-10" dirty="0" smtClean="0">
                <a:latin typeface="Arial"/>
                <a:cs typeface="Arial"/>
              </a:rPr>
              <a:t>ories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aims </a:t>
            </a:r>
            <a:r>
              <a:rPr sz="2200" spc="-10" dirty="0" smtClean="0">
                <a:latin typeface="Arial"/>
                <a:cs typeface="Arial"/>
              </a:rPr>
              <a:t>that </a:t>
            </a:r>
            <a:r>
              <a:rPr sz="2200" spc="-15" dirty="0" smtClean="0">
                <a:latin typeface="Arial"/>
                <a:cs typeface="Arial"/>
              </a:rPr>
              <a:t>we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can</a:t>
            </a:r>
            <a:r>
              <a:rPr sz="2200" spc="-10" dirty="0" smtClean="0">
                <a:latin typeface="Arial"/>
                <a:cs typeface="Arial"/>
              </a:rPr>
              <a:t> devis</a:t>
            </a:r>
            <a:r>
              <a:rPr sz="2200" spc="-15" dirty="0" smtClean="0">
                <a:latin typeface="Arial"/>
                <a:cs typeface="Arial"/>
              </a:rPr>
              <a:t>e ne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ary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su</a:t>
            </a:r>
            <a:r>
              <a:rPr sz="2200" spc="-40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fi</a:t>
            </a:r>
            <a:r>
              <a:rPr sz="2200" spc="-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ient </a:t>
            </a:r>
            <a:r>
              <a:rPr sz="2200" spc="-15" dirty="0" smtClean="0">
                <a:latin typeface="Arial"/>
                <a:cs typeface="Arial"/>
              </a:rPr>
              <a:t>con</a:t>
            </a:r>
            <a:r>
              <a:rPr sz="2200" spc="-10" dirty="0" smtClean="0">
                <a:latin typeface="Arial"/>
                <a:cs typeface="Arial"/>
              </a:rPr>
              <a:t>dit</a:t>
            </a:r>
            <a:r>
              <a:rPr sz="2200" spc="5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for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ateg</a:t>
            </a:r>
            <a:r>
              <a:rPr sz="2200" spc="-15" dirty="0" smtClean="0">
                <a:latin typeface="Arial"/>
                <a:cs typeface="Arial"/>
              </a:rPr>
              <a:t>ory me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bers</a:t>
            </a:r>
            <a:r>
              <a:rPr sz="2200" spc="-10" dirty="0" smtClean="0">
                <a:latin typeface="Arial"/>
                <a:cs typeface="Arial"/>
              </a:rPr>
              <a:t>hip.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4F81BC"/>
              </a:buClr>
              <a:buFont typeface="Arial"/>
              <a:buChar char="•"/>
            </a:pPr>
            <a:endParaRPr sz="500"/>
          </a:p>
          <a:p>
            <a:pPr marL="241300" marR="32384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0" dirty="0" smtClean="0">
                <a:latin typeface="Arial"/>
                <a:cs typeface="Arial"/>
              </a:rPr>
              <a:t>Ide</a:t>
            </a:r>
            <a:r>
              <a:rPr sz="2200" spc="-15" dirty="0" smtClean="0">
                <a:latin typeface="Arial"/>
                <a:cs typeface="Arial"/>
              </a:rPr>
              <a:t>as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su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h as </a:t>
            </a:r>
            <a:r>
              <a:rPr sz="2200" spc="-10" dirty="0" smtClean="0">
                <a:latin typeface="Arial"/>
                <a:cs typeface="Arial"/>
              </a:rPr>
              <a:t>family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res</a:t>
            </a:r>
            <a:r>
              <a:rPr sz="2200" spc="-15" dirty="0" smtClean="0">
                <a:latin typeface="Arial"/>
                <a:cs typeface="Arial"/>
              </a:rPr>
              <a:t>embl</a:t>
            </a:r>
            <a:r>
              <a:rPr sz="2200" spc="-10" dirty="0" smtClean="0">
                <a:latin typeface="Arial"/>
                <a:cs typeface="Arial"/>
              </a:rPr>
              <a:t>a</a:t>
            </a:r>
            <a:r>
              <a:rPr sz="2200" spc="-15" dirty="0" smtClean="0">
                <a:latin typeface="Arial"/>
                <a:cs typeface="Arial"/>
              </a:rPr>
              <a:t>n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s, proto</a:t>
            </a:r>
            <a:r>
              <a:rPr sz="2200" spc="-15" dirty="0" smtClean="0">
                <a:latin typeface="Arial"/>
                <a:cs typeface="Arial"/>
              </a:rPr>
              <a:t>type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40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fe</a:t>
            </a:r>
            <a:r>
              <a:rPr sz="2200" spc="-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ts,</a:t>
            </a:r>
            <a:r>
              <a:rPr sz="2200" spc="-15" dirty="0" smtClean="0">
                <a:latin typeface="Arial"/>
                <a:cs typeface="Arial"/>
              </a:rPr>
              <a:t> and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ad-hoc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ca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5" dirty="0" smtClean="0">
                <a:latin typeface="Arial"/>
                <a:cs typeface="Arial"/>
              </a:rPr>
              <a:t>egor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compl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ca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5" dirty="0" smtClean="0">
                <a:latin typeface="Arial"/>
                <a:cs typeface="Arial"/>
              </a:rPr>
              <a:t>e the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neat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order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y</a:t>
            </a:r>
            <a:r>
              <a:rPr sz="2200" spc="-10" dirty="0" smtClean="0">
                <a:latin typeface="Arial"/>
                <a:cs typeface="Arial"/>
              </a:rPr>
              <a:t> world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 classic</a:t>
            </a:r>
            <a:r>
              <a:rPr sz="2200" spc="-15" dirty="0" smtClean="0">
                <a:latin typeface="Arial"/>
                <a:cs typeface="Arial"/>
              </a:rPr>
              <a:t> c</a:t>
            </a:r>
            <a:r>
              <a:rPr sz="2200" spc="-10" dirty="0" smtClean="0">
                <a:latin typeface="Arial"/>
                <a:cs typeface="Arial"/>
              </a:rPr>
              <a:t>ategor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8"/>
              </a:spcBef>
              <a:buClr>
                <a:srgbClr val="4F81BC"/>
              </a:buClr>
              <a:buFont typeface="Arial"/>
              <a:buChar char="•"/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200" b="1" i="1" spc="-15" dirty="0" smtClean="0">
                <a:latin typeface="Arial"/>
                <a:cs typeface="Arial"/>
              </a:rPr>
              <a:t>The</a:t>
            </a:r>
            <a:r>
              <a:rPr sz="2200" b="1" i="1" spc="20" dirty="0" smtClean="0">
                <a:latin typeface="Arial"/>
                <a:cs typeface="Arial"/>
              </a:rPr>
              <a:t> </a:t>
            </a:r>
            <a:r>
              <a:rPr sz="2200" b="1" i="1" spc="-15" dirty="0" smtClean="0">
                <a:latin typeface="Arial"/>
                <a:cs typeface="Arial"/>
              </a:rPr>
              <a:t>poi</a:t>
            </a:r>
            <a:r>
              <a:rPr sz="2200" b="1" i="1" spc="0" dirty="0" smtClean="0">
                <a:latin typeface="Arial"/>
                <a:cs typeface="Arial"/>
              </a:rPr>
              <a:t>n</a:t>
            </a:r>
            <a:r>
              <a:rPr sz="2200" b="1" i="1" spc="-10" dirty="0" smtClean="0">
                <a:latin typeface="Arial"/>
                <a:cs typeface="Arial"/>
              </a:rPr>
              <a:t>t: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endParaRPr sz="5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Categor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za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0" dirty="0" smtClean="0">
                <a:latin typeface="Arial"/>
                <a:cs typeface="Arial"/>
              </a:rPr>
              <a:t>ion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appears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0" dirty="0" smtClean="0">
                <a:latin typeface="Arial"/>
                <a:cs typeface="Arial"/>
              </a:rPr>
              <a:t>ple, </a:t>
            </a:r>
            <a:r>
              <a:rPr sz="2200" spc="-15" dirty="0" smtClean="0">
                <a:latin typeface="Arial"/>
                <a:cs typeface="Arial"/>
              </a:rPr>
              <a:t>but</a:t>
            </a:r>
            <a:r>
              <a:rPr sz="2200" spc="2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ac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0" dirty="0" smtClean="0">
                <a:latin typeface="Arial"/>
                <a:cs typeface="Arial"/>
              </a:rPr>
              <a:t>ually di</a:t>
            </a:r>
            <a:r>
              <a:rPr sz="2200" spc="-45" dirty="0" smtClean="0">
                <a:latin typeface="Arial"/>
                <a:cs typeface="Arial"/>
              </a:rPr>
              <a:t>f</a:t>
            </a:r>
            <a:r>
              <a:rPr sz="2200" spc="-10" dirty="0" smtClean="0">
                <a:latin typeface="Arial"/>
                <a:cs typeface="Arial"/>
              </a:rPr>
              <a:t>ficult.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8"/>
              </a:spcBef>
              <a:buClr>
                <a:srgbClr val="4F81BC"/>
              </a:buClr>
              <a:buFont typeface="Arial"/>
              <a:buChar char="•"/>
            </a:pPr>
            <a:endParaRPr sz="500"/>
          </a:p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 smtClean="0">
                <a:latin typeface="Arial"/>
                <a:cs typeface="Arial"/>
              </a:rPr>
              <a:t>Cate</a:t>
            </a:r>
            <a:r>
              <a:rPr sz="2200" spc="-10" dirty="0" smtClean="0">
                <a:latin typeface="Arial"/>
                <a:cs typeface="Arial"/>
              </a:rPr>
              <a:t>gor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z</a:t>
            </a:r>
            <a:r>
              <a:rPr sz="2200" spc="-10" dirty="0" smtClean="0">
                <a:latin typeface="Arial"/>
                <a:cs typeface="Arial"/>
              </a:rPr>
              <a:t>atio</a:t>
            </a:r>
            <a:r>
              <a:rPr sz="2200" spc="-15" dirty="0" smtClean="0">
                <a:latin typeface="Arial"/>
                <a:cs typeface="Arial"/>
              </a:rPr>
              <a:t>n </a:t>
            </a:r>
            <a:r>
              <a:rPr sz="2200" spc="-10" dirty="0" smtClean="0">
                <a:latin typeface="Arial"/>
                <a:cs typeface="Arial"/>
              </a:rPr>
              <a:t>will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never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be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perfe</a:t>
            </a:r>
            <a:r>
              <a:rPr sz="2200" spc="-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man Old Style" charset="0"/>
              </a:rPr>
              <a:t>Library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458200" cy="4937760"/>
          </a:xfrm>
          <a:extLst/>
        </p:spPr>
        <p:txBody>
          <a:bodyPr numCol="2" spcCol="36576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 -General Works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 -Philosophy, Psychology, Religion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 -Auxiliary Sciences of History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 -History: General &amp; Outside the Americas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 -History: United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 -History: United States Local &amp; America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 -Geography, Anthropology, Recreation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 -Social Sciences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J -Political Science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K -Law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L -Education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 -Music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N -Fine Arts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 -Language and Literature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Q -Science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 -Medicine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 -Agriculture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 -Technology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 -Military Science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V -Naval Science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Z -Library Science &amp; Information Resources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91000" y="6211888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/>
              <a:t>http://www.loc.gov/catdir/cpso/lcco/</a:t>
            </a:r>
          </a:p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0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960370"/>
            <a:ext cx="4186554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spc="-130" dirty="0" smtClean="0">
                <a:latin typeface="Arial"/>
                <a:cs typeface="Arial"/>
              </a:rPr>
              <a:t>Ha</a:t>
            </a:r>
            <a:r>
              <a:rPr sz="4600" spc="-120" dirty="0" smtClean="0">
                <a:latin typeface="Arial"/>
                <a:cs typeface="Arial"/>
              </a:rPr>
              <a:t>v</a:t>
            </a:r>
            <a:r>
              <a:rPr sz="4600" spc="-30" dirty="0" smtClean="0">
                <a:latin typeface="Arial"/>
                <a:cs typeface="Arial"/>
              </a:rPr>
              <a:t>e</a:t>
            </a:r>
            <a:r>
              <a:rPr sz="4600" spc="-210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a</a:t>
            </a:r>
            <a:r>
              <a:rPr sz="4600" spc="-185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n</a:t>
            </a:r>
            <a:r>
              <a:rPr sz="4600" spc="-114" dirty="0" smtClean="0">
                <a:latin typeface="Arial"/>
                <a:cs typeface="Arial"/>
              </a:rPr>
              <a:t>i</a:t>
            </a:r>
            <a:r>
              <a:rPr sz="4600" spc="-120" dirty="0" smtClean="0">
                <a:latin typeface="Arial"/>
                <a:cs typeface="Arial"/>
              </a:rPr>
              <a:t>c</a:t>
            </a:r>
            <a:r>
              <a:rPr sz="4600" spc="-30" dirty="0" smtClean="0">
                <a:latin typeface="Arial"/>
                <a:cs typeface="Arial"/>
              </a:rPr>
              <a:t>e</a:t>
            </a:r>
            <a:r>
              <a:rPr sz="4600" spc="-210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da</a:t>
            </a:r>
            <a:r>
              <a:rPr sz="4600" spc="-120" dirty="0" smtClean="0">
                <a:latin typeface="Arial"/>
                <a:cs typeface="Arial"/>
              </a:rPr>
              <a:t>y</a:t>
            </a:r>
            <a:r>
              <a:rPr sz="4600" spc="-15" dirty="0" smtClean="0">
                <a:latin typeface="Arial"/>
                <a:cs typeface="Arial"/>
              </a:rPr>
              <a:t>!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225" y="5633847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71247" y="395591"/>
                </a:moveTo>
                <a:lnTo>
                  <a:pt x="31118" y="383229"/>
                </a:lnTo>
                <a:lnTo>
                  <a:pt x="5328" y="351432"/>
                </a:lnTo>
                <a:lnTo>
                  <a:pt x="0" y="69950"/>
                </a:lnTo>
                <a:lnTo>
                  <a:pt x="1470" y="55476"/>
                </a:lnTo>
                <a:lnTo>
                  <a:pt x="21187" y="19253"/>
                </a:lnTo>
                <a:lnTo>
                  <a:pt x="44154" y="4043"/>
                </a:lnTo>
                <a:lnTo>
                  <a:pt x="577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32564"/>
            <a:ext cx="71247" cy="395589"/>
          </a:xfrm>
          <a:custGeom>
            <a:avLst/>
            <a:gdLst/>
            <a:ahLst/>
            <a:cxnLst/>
            <a:rect l="l" t="t" r="r" b="b"/>
            <a:pathLst>
              <a:path w="71247" h="395589">
                <a:moveTo>
                  <a:pt x="0" y="0"/>
                </a:moveTo>
                <a:lnTo>
                  <a:pt x="40131" y="12360"/>
                </a:lnTo>
                <a:lnTo>
                  <a:pt x="65921" y="44154"/>
                </a:lnTo>
                <a:lnTo>
                  <a:pt x="71247" y="325627"/>
                </a:lnTo>
                <a:lnTo>
                  <a:pt x="69776" y="340101"/>
                </a:lnTo>
                <a:lnTo>
                  <a:pt x="50063" y="376327"/>
                </a:lnTo>
                <a:lnTo>
                  <a:pt x="27099" y="391543"/>
                </a:lnTo>
                <a:lnTo>
                  <a:pt x="13549" y="39558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7750" y="5689091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059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90" dirty="0" smtClean="0">
                <a:latin typeface="Arial"/>
                <a:cs typeface="Arial"/>
              </a:rPr>
              <a:t>R</a:t>
            </a:r>
            <a:r>
              <a:rPr sz="3600" b="1" spc="-95" dirty="0" smtClean="0">
                <a:latin typeface="Arial"/>
                <a:cs typeface="Arial"/>
              </a:rPr>
              <a:t>ea</a:t>
            </a:r>
            <a:r>
              <a:rPr sz="3600" b="1" spc="-100" dirty="0" smtClean="0">
                <a:latin typeface="Arial"/>
                <a:cs typeface="Arial"/>
              </a:rPr>
              <a:t>ding</a:t>
            </a:r>
            <a:r>
              <a:rPr sz="3600" b="1" spc="0" dirty="0" smtClean="0"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8934"/>
            <a:ext cx="7311390" cy="271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9845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rly</a:t>
            </a:r>
            <a:r>
              <a:rPr sz="2400" spc="-10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Artic</a:t>
            </a:r>
            <a:r>
              <a:rPr sz="2400" spc="-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e: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Glu</a:t>
            </a:r>
            <a:r>
              <a:rPr sz="2400" spc="-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hk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R.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J.,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Mag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-32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.,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Matloc</a:t>
            </a:r>
            <a:r>
              <a:rPr sz="2400" spc="-5" dirty="0" smtClean="0">
                <a:latin typeface="Arial"/>
                <a:cs typeface="Arial"/>
              </a:rPr>
              <a:t>k</a:t>
            </a:r>
            <a:r>
              <a:rPr sz="2400" spc="0" dirty="0" smtClean="0">
                <a:latin typeface="Arial"/>
                <a:cs typeface="Arial"/>
              </a:rPr>
              <a:t>, </a:t>
            </a:r>
            <a:r>
              <a:rPr sz="2400" spc="-26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.,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rsalo</a:t>
            </a:r>
            <a:r>
              <a:rPr sz="2400" spc="-5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L. (200</a:t>
            </a:r>
            <a:r>
              <a:rPr sz="2400" spc="-10" dirty="0" smtClean="0">
                <a:latin typeface="Arial"/>
                <a:cs typeface="Arial"/>
              </a:rPr>
              <a:t>8</a:t>
            </a:r>
            <a:r>
              <a:rPr sz="2400" spc="0" dirty="0" smtClean="0">
                <a:latin typeface="Arial"/>
                <a:cs typeface="Arial"/>
              </a:rPr>
              <a:t>).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-15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ategorizati</a:t>
            </a:r>
            <a:r>
              <a:rPr sz="2400" spc="-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</a:t>
            </a:r>
            <a:r>
              <a:rPr sz="2400" spc="-15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d. </a:t>
            </a:r>
            <a:r>
              <a:rPr sz="2400" i="1" spc="-180" dirty="0" smtClean="0">
                <a:latin typeface="Arial"/>
                <a:cs typeface="Arial"/>
              </a:rPr>
              <a:t>T</a:t>
            </a:r>
            <a:r>
              <a:rPr sz="2400" i="1" spc="0" dirty="0" smtClean="0">
                <a:latin typeface="Arial"/>
                <a:cs typeface="Arial"/>
              </a:rPr>
              <a:t>rends in</a:t>
            </a:r>
            <a:r>
              <a:rPr sz="2400" i="1" spc="10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C</a:t>
            </a:r>
            <a:r>
              <a:rPr sz="2400" i="1" spc="-10" dirty="0" smtClean="0">
                <a:latin typeface="Arial"/>
                <a:cs typeface="Arial"/>
              </a:rPr>
              <a:t>o</a:t>
            </a:r>
            <a:r>
              <a:rPr sz="2400" i="1" spc="0" dirty="0" smtClean="0">
                <a:latin typeface="Arial"/>
                <a:cs typeface="Arial"/>
              </a:rPr>
              <a:t>gn</a:t>
            </a:r>
            <a:r>
              <a:rPr sz="2400" i="1" spc="-10" dirty="0" smtClean="0">
                <a:latin typeface="Arial"/>
                <a:cs typeface="Arial"/>
              </a:rPr>
              <a:t>i</a:t>
            </a:r>
            <a:r>
              <a:rPr sz="2400" i="1" spc="0" dirty="0" smtClean="0">
                <a:latin typeface="Arial"/>
                <a:cs typeface="Arial"/>
              </a:rPr>
              <a:t>tive</a:t>
            </a:r>
            <a:r>
              <a:rPr sz="2400" i="1" spc="25" dirty="0" smtClean="0">
                <a:latin typeface="Arial"/>
                <a:cs typeface="Arial"/>
              </a:rPr>
              <a:t> </a:t>
            </a:r>
            <a:r>
              <a:rPr sz="2400" i="1" spc="0" dirty="0" smtClean="0">
                <a:latin typeface="Arial"/>
                <a:cs typeface="Arial"/>
              </a:rPr>
              <a:t>Sc</a:t>
            </a:r>
            <a:r>
              <a:rPr sz="2400" i="1" spc="-10" dirty="0" smtClean="0">
                <a:latin typeface="Arial"/>
                <a:cs typeface="Arial"/>
              </a:rPr>
              <a:t>i</a:t>
            </a:r>
            <a:r>
              <a:rPr sz="2400" i="1" spc="0" dirty="0" smtClean="0">
                <a:latin typeface="Arial"/>
                <a:cs typeface="Arial"/>
              </a:rPr>
              <a:t>enc</a:t>
            </a:r>
            <a:r>
              <a:rPr sz="2400" i="1" spc="-10" dirty="0" smtClean="0">
                <a:latin typeface="Arial"/>
                <a:cs typeface="Arial"/>
              </a:rPr>
              <a:t>e</a:t>
            </a:r>
            <a:r>
              <a:rPr sz="2400" i="1" spc="0" dirty="0" smtClean="0">
                <a:latin typeface="Arial"/>
                <a:cs typeface="Arial"/>
              </a:rPr>
              <a:t>s</a:t>
            </a:r>
            <a:r>
              <a:rPr sz="2400" i="1" spc="4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12(4),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1</a:t>
            </a:r>
            <a:r>
              <a:rPr sz="2400" spc="0" dirty="0" smtClean="0">
                <a:latin typeface="Arial"/>
                <a:cs typeface="Arial"/>
              </a:rPr>
              <a:t>2</a:t>
            </a:r>
            <a:r>
              <a:rPr sz="2400" spc="-5" dirty="0" smtClean="0">
                <a:latin typeface="Arial"/>
                <a:cs typeface="Arial"/>
              </a:rPr>
              <a:t>9</a:t>
            </a:r>
            <a:r>
              <a:rPr sz="2400" spc="0" dirty="0" smtClean="0">
                <a:latin typeface="Arial"/>
                <a:cs typeface="Arial"/>
              </a:rPr>
              <a:t>-13</a:t>
            </a:r>
            <a:r>
              <a:rPr sz="2400" spc="-10" dirty="0" smtClean="0">
                <a:latin typeface="Arial"/>
                <a:cs typeface="Arial"/>
              </a:rPr>
              <a:t>5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4F81BC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4F81BC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4F81BC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31"/>
              </a:spcBef>
              <a:buClr>
                <a:srgbClr val="4F81BC"/>
              </a:buClr>
              <a:buFont typeface="Arial"/>
              <a:buChar char="•"/>
            </a:pPr>
            <a:endParaRPr sz="1000" dirty="0"/>
          </a:p>
        </p:txBody>
      </p:sp>
      <p:sp>
        <p:nvSpPr>
          <p:cNvPr id="4" name="object 4"/>
          <p:cNvSpPr/>
          <p:nvPr/>
        </p:nvSpPr>
        <p:spPr>
          <a:xfrm>
            <a:off x="8531225" y="5649608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71247" y="395591"/>
                </a:moveTo>
                <a:lnTo>
                  <a:pt x="31115" y="383231"/>
                </a:lnTo>
                <a:lnTo>
                  <a:pt x="5325" y="351436"/>
                </a:lnTo>
                <a:lnTo>
                  <a:pt x="0" y="69950"/>
                </a:lnTo>
                <a:lnTo>
                  <a:pt x="1470" y="55476"/>
                </a:lnTo>
                <a:lnTo>
                  <a:pt x="21187" y="19253"/>
                </a:lnTo>
                <a:lnTo>
                  <a:pt x="44154" y="4043"/>
                </a:lnTo>
                <a:lnTo>
                  <a:pt x="577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325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0" y="0"/>
                </a:moveTo>
                <a:lnTo>
                  <a:pt x="40131" y="12360"/>
                </a:lnTo>
                <a:lnTo>
                  <a:pt x="65921" y="44154"/>
                </a:lnTo>
                <a:lnTo>
                  <a:pt x="71247" y="325640"/>
                </a:lnTo>
                <a:lnTo>
                  <a:pt x="69776" y="340115"/>
                </a:lnTo>
                <a:lnTo>
                  <a:pt x="50059" y="376337"/>
                </a:lnTo>
                <a:lnTo>
                  <a:pt x="27092" y="391548"/>
                </a:lnTo>
                <a:lnTo>
                  <a:pt x="13540" y="39559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15" y="2836545"/>
            <a:ext cx="1253490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135" dirty="0" smtClean="0">
                <a:latin typeface="Arial"/>
                <a:cs typeface="Arial"/>
              </a:rPr>
              <a:t>Q</a:t>
            </a:r>
            <a:r>
              <a:rPr sz="4600" b="1" spc="-125" dirty="0" smtClean="0">
                <a:latin typeface="Arial"/>
                <a:cs typeface="Arial"/>
              </a:rPr>
              <a:t>u</a:t>
            </a:r>
            <a:r>
              <a:rPr sz="4600" b="1" spc="-114" dirty="0" smtClean="0">
                <a:latin typeface="Arial"/>
                <a:cs typeface="Arial"/>
              </a:rPr>
              <a:t>i</a:t>
            </a:r>
            <a:r>
              <a:rPr sz="4600" b="1" spc="-25" dirty="0" smtClean="0">
                <a:latin typeface="Arial"/>
                <a:cs typeface="Arial"/>
              </a:rPr>
              <a:t>z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1225" y="5649608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71247" y="395591"/>
                </a:moveTo>
                <a:lnTo>
                  <a:pt x="31115" y="383231"/>
                </a:lnTo>
                <a:lnTo>
                  <a:pt x="5325" y="351436"/>
                </a:lnTo>
                <a:lnTo>
                  <a:pt x="0" y="69950"/>
                </a:lnTo>
                <a:lnTo>
                  <a:pt x="1470" y="55476"/>
                </a:lnTo>
                <a:lnTo>
                  <a:pt x="21187" y="19253"/>
                </a:lnTo>
                <a:lnTo>
                  <a:pt x="44154" y="4043"/>
                </a:lnTo>
                <a:lnTo>
                  <a:pt x="577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9253" y="5648325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0" y="0"/>
                </a:moveTo>
                <a:lnTo>
                  <a:pt x="40131" y="12360"/>
                </a:lnTo>
                <a:lnTo>
                  <a:pt x="65921" y="44154"/>
                </a:lnTo>
                <a:lnTo>
                  <a:pt x="71247" y="325640"/>
                </a:lnTo>
                <a:lnTo>
                  <a:pt x="69776" y="340115"/>
                </a:lnTo>
                <a:lnTo>
                  <a:pt x="50059" y="376337"/>
                </a:lnTo>
                <a:lnTo>
                  <a:pt x="27092" y="391548"/>
                </a:lnTo>
                <a:lnTo>
                  <a:pt x="13540" y="39559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spc="-135" dirty="0" smtClean="0">
                <a:latin typeface="Arial"/>
                <a:cs typeface="Arial"/>
              </a:rPr>
              <a:t>Q</a:t>
            </a:r>
            <a:r>
              <a:rPr sz="4600" spc="-130" dirty="0" smtClean="0">
                <a:latin typeface="Arial"/>
                <a:cs typeface="Arial"/>
              </a:rPr>
              <a:t>u</a:t>
            </a:r>
            <a:r>
              <a:rPr sz="4600" spc="-114" dirty="0" smtClean="0">
                <a:latin typeface="Arial"/>
                <a:cs typeface="Arial"/>
              </a:rPr>
              <a:t>i</a:t>
            </a:r>
            <a:r>
              <a:rPr sz="4600" spc="-25" dirty="0" smtClean="0">
                <a:latin typeface="Arial"/>
                <a:cs typeface="Arial"/>
              </a:rPr>
              <a:t>z</a:t>
            </a:r>
            <a:r>
              <a:rPr sz="4600" spc="-204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–</a:t>
            </a:r>
            <a:r>
              <a:rPr sz="4600" spc="-280" dirty="0" smtClean="0">
                <a:latin typeface="Arial"/>
                <a:cs typeface="Arial"/>
              </a:rPr>
              <a:t> </a:t>
            </a:r>
            <a:r>
              <a:rPr sz="4600" spc="-375" dirty="0" smtClean="0">
                <a:latin typeface="Arial"/>
                <a:cs typeface="Arial"/>
              </a:rPr>
              <a:t>T</a:t>
            </a:r>
            <a:r>
              <a:rPr sz="4600" spc="-125" dirty="0" smtClean="0">
                <a:latin typeface="Arial"/>
                <a:cs typeface="Arial"/>
              </a:rPr>
              <a:t>w</a:t>
            </a:r>
            <a:r>
              <a:rPr sz="4600" spc="-30" dirty="0" smtClean="0">
                <a:latin typeface="Arial"/>
                <a:cs typeface="Arial"/>
              </a:rPr>
              <a:t>o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135" dirty="0" smtClean="0">
                <a:latin typeface="Arial"/>
                <a:cs typeface="Arial"/>
              </a:rPr>
              <a:t>Q</a:t>
            </a:r>
            <a:r>
              <a:rPr sz="4600" spc="-130" dirty="0" smtClean="0">
                <a:latin typeface="Arial"/>
                <a:cs typeface="Arial"/>
              </a:rPr>
              <a:t>ue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14" dirty="0" smtClean="0">
                <a:latin typeface="Arial"/>
                <a:cs typeface="Arial"/>
              </a:rPr>
              <a:t>ti</a:t>
            </a:r>
            <a:r>
              <a:rPr sz="4600" spc="-130" dirty="0" smtClean="0">
                <a:latin typeface="Arial"/>
                <a:cs typeface="Arial"/>
              </a:rPr>
              <a:t>on</a:t>
            </a:r>
            <a:r>
              <a:rPr sz="4600" spc="-25" dirty="0" smtClean="0"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9758"/>
            <a:ext cx="7152640" cy="3069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75920">
              <a:lnSpc>
                <a:spcPct val="100000"/>
              </a:lnSpc>
              <a:buFont typeface="Arial"/>
              <a:buAutoNum type="arabicPeriod"/>
              <a:tabLst>
                <a:tab pos="407670" algn="l"/>
                <a:tab pos="5749290" algn="l"/>
              </a:tabLst>
            </a:pPr>
            <a:r>
              <a:rPr sz="2800" spc="-20" dirty="0" smtClean="0">
                <a:latin typeface="Arial"/>
                <a:cs typeface="Arial"/>
              </a:rPr>
              <a:t>What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ty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iz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 </a:t>
            </a:r>
            <a:r>
              <a:rPr sz="2800" spc="-15" dirty="0" smtClean="0">
                <a:latin typeface="Arial"/>
                <a:cs typeface="Arial"/>
              </a:rPr>
              <a:t>does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i="1" spc="-15" dirty="0" smtClean="0">
                <a:latin typeface="Arial"/>
                <a:cs typeface="Arial"/>
              </a:rPr>
              <a:t>Cat</a:t>
            </a:r>
            <a:r>
              <a:rPr sz="2800" i="1" spc="-10" dirty="0" smtClean="0">
                <a:latin typeface="Arial"/>
                <a:cs typeface="Arial"/>
              </a:rPr>
              <a:t>e</a:t>
            </a:r>
            <a:r>
              <a:rPr sz="2800" i="1" spc="-20" dirty="0" smtClean="0">
                <a:latin typeface="Arial"/>
                <a:cs typeface="Arial"/>
              </a:rPr>
              <a:t>g</a:t>
            </a:r>
            <a:r>
              <a:rPr sz="2800" i="1" spc="-15" dirty="0" smtClean="0">
                <a:latin typeface="Arial"/>
                <a:cs typeface="Arial"/>
              </a:rPr>
              <a:t>o</a:t>
            </a:r>
            <a:r>
              <a:rPr sz="2800" i="1" spc="-10" dirty="0" smtClean="0">
                <a:latin typeface="Arial"/>
                <a:cs typeface="Arial"/>
              </a:rPr>
              <a:t>ri</a:t>
            </a:r>
            <a:r>
              <a:rPr sz="2800" i="1" spc="-5" dirty="0" smtClean="0">
                <a:latin typeface="Arial"/>
                <a:cs typeface="Arial"/>
              </a:rPr>
              <a:t>z</a:t>
            </a:r>
            <a:r>
              <a:rPr sz="2800" i="1" spc="-15" dirty="0" smtClean="0">
                <a:latin typeface="Arial"/>
                <a:cs typeface="Arial"/>
              </a:rPr>
              <a:t>at</a:t>
            </a:r>
            <a:r>
              <a:rPr sz="2800" i="1" spc="0" dirty="0" smtClean="0">
                <a:latin typeface="Arial"/>
                <a:cs typeface="Arial"/>
              </a:rPr>
              <a:t>i</a:t>
            </a:r>
            <a:r>
              <a:rPr sz="2800" i="1" spc="-20" dirty="0" smtClean="0">
                <a:latin typeface="Arial"/>
                <a:cs typeface="Arial"/>
              </a:rPr>
              <a:t>on</a:t>
            </a:r>
            <a:r>
              <a:rPr sz="2800" i="1" spc="20" dirty="0" smtClean="0">
                <a:latin typeface="Arial"/>
                <a:cs typeface="Arial"/>
              </a:rPr>
              <a:t> </a:t>
            </a:r>
            <a:r>
              <a:rPr sz="2800" i="1" spc="-15" dirty="0" smtClean="0">
                <a:latin typeface="Arial"/>
                <a:cs typeface="Arial"/>
              </a:rPr>
              <a:t>in</a:t>
            </a:r>
            <a:r>
              <a:rPr sz="2800" i="1" spc="5" dirty="0" smtClean="0">
                <a:latin typeface="Arial"/>
                <a:cs typeface="Arial"/>
              </a:rPr>
              <a:t> </a:t>
            </a:r>
            <a:r>
              <a:rPr sz="2800" i="1" spc="-10" dirty="0" smtClean="0">
                <a:latin typeface="Arial"/>
                <a:cs typeface="Arial"/>
              </a:rPr>
              <a:t>th</a:t>
            </a:r>
            <a:r>
              <a:rPr sz="2800" i="1" spc="-20" dirty="0" smtClean="0">
                <a:latin typeface="Arial"/>
                <a:cs typeface="Arial"/>
              </a:rPr>
              <a:t>e </a:t>
            </a:r>
            <a:r>
              <a:rPr sz="2800" i="1" spc="-55" dirty="0" smtClean="0">
                <a:latin typeface="Arial"/>
                <a:cs typeface="Arial"/>
              </a:rPr>
              <a:t>W</a:t>
            </a:r>
            <a:r>
              <a:rPr sz="2800" i="1" spc="-10" dirty="0" smtClean="0">
                <a:latin typeface="Arial"/>
                <a:cs typeface="Arial"/>
              </a:rPr>
              <a:t>ild</a:t>
            </a:r>
            <a:r>
              <a:rPr sz="2800" i="1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s?	</a:t>
            </a:r>
            <a:endParaRPr lang="en-US" sz="2800" spc="-15" dirty="0">
              <a:latin typeface="Arial"/>
              <a:cs typeface="Arial"/>
            </a:endParaRPr>
          </a:p>
          <a:p>
            <a:pPr marL="12700" marR="375920">
              <a:lnSpc>
                <a:spcPct val="100000"/>
              </a:lnSpc>
              <a:buFont typeface="Arial"/>
              <a:buAutoNum type="arabicPeriod"/>
              <a:tabLst>
                <a:tab pos="407670" algn="l"/>
                <a:tab pos="5749290" algn="l"/>
              </a:tabLst>
            </a:pPr>
            <a:endParaRPr lang="en-US" sz="2800" spc="-15" dirty="0" smtClean="0">
              <a:latin typeface="Arial"/>
              <a:cs typeface="Arial"/>
            </a:endParaRPr>
          </a:p>
          <a:p>
            <a:pPr marL="12700" marR="375920">
              <a:lnSpc>
                <a:spcPct val="100000"/>
              </a:lnSpc>
              <a:buFont typeface="Arial"/>
              <a:buAutoNum type="arabicPeriod"/>
              <a:tabLst>
                <a:tab pos="407670" algn="l"/>
                <a:tab pos="5749290" algn="l"/>
              </a:tabLst>
            </a:pPr>
            <a:r>
              <a:rPr sz="2800" spc="-15" dirty="0" smtClean="0">
                <a:latin typeface="Arial"/>
                <a:cs typeface="Arial"/>
              </a:rPr>
              <a:t>Gi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 a</a:t>
            </a:r>
            <a:r>
              <a:rPr sz="2800" spc="-10" dirty="0" smtClean="0">
                <a:latin typeface="Arial"/>
                <a:cs typeface="Arial"/>
              </a:rPr>
              <a:t> real</a:t>
            </a:r>
            <a:r>
              <a:rPr sz="2800" spc="-15" dirty="0" smtClean="0">
                <a:latin typeface="Arial"/>
                <a:cs typeface="Arial"/>
              </a:rPr>
              <a:t>-wor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ple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yp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15" dirty="0" smtClean="0">
                <a:latin typeface="Arial"/>
                <a:cs typeface="Arial"/>
              </a:rPr>
              <a:t> cate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spc="-135" dirty="0" smtClean="0">
                <a:latin typeface="Arial"/>
                <a:cs typeface="Arial"/>
              </a:rPr>
              <a:t>G</a:t>
            </a:r>
            <a:r>
              <a:rPr sz="4600" spc="-114" dirty="0" smtClean="0">
                <a:latin typeface="Arial"/>
                <a:cs typeface="Arial"/>
              </a:rPr>
              <a:t>l</a:t>
            </a:r>
            <a:r>
              <a:rPr sz="4600" spc="-130" dirty="0" smtClean="0">
                <a:latin typeface="Arial"/>
                <a:cs typeface="Arial"/>
              </a:rPr>
              <a:t>u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30" dirty="0" smtClean="0">
                <a:latin typeface="Arial"/>
                <a:cs typeface="Arial"/>
              </a:rPr>
              <a:t>h</a:t>
            </a:r>
            <a:r>
              <a:rPr sz="4600" spc="-120" dirty="0" smtClean="0">
                <a:latin typeface="Arial"/>
                <a:cs typeface="Arial"/>
              </a:rPr>
              <a:t>k</a:t>
            </a:r>
            <a:r>
              <a:rPr sz="4600" spc="-125" dirty="0" smtClean="0">
                <a:latin typeface="Arial"/>
                <a:cs typeface="Arial"/>
              </a:rPr>
              <a:t>o</a:t>
            </a:r>
            <a:r>
              <a:rPr sz="4600" spc="-15" dirty="0" smtClean="0">
                <a:latin typeface="Arial"/>
                <a:cs typeface="Arial"/>
              </a:rPr>
              <a:t>,</a:t>
            </a:r>
            <a:r>
              <a:rPr sz="4600" spc="-210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e</a:t>
            </a:r>
            <a:r>
              <a:rPr sz="4600" spc="-114" dirty="0" smtClean="0">
                <a:latin typeface="Arial"/>
                <a:cs typeface="Arial"/>
              </a:rPr>
              <a:t>t</a:t>
            </a:r>
            <a:r>
              <a:rPr sz="4600" spc="-15" dirty="0" smtClean="0">
                <a:latin typeface="Arial"/>
                <a:cs typeface="Arial"/>
              </a:rPr>
              <a:t>.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a</a:t>
            </a:r>
            <a:r>
              <a:rPr sz="4600" spc="-114" dirty="0" smtClean="0">
                <a:latin typeface="Arial"/>
                <a:cs typeface="Arial"/>
              </a:rPr>
              <a:t>l</a:t>
            </a:r>
            <a:r>
              <a:rPr sz="4600" spc="-15" dirty="0" smtClean="0">
                <a:latin typeface="Arial"/>
                <a:cs typeface="Arial"/>
              </a:rPr>
              <a:t>.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114" dirty="0" smtClean="0">
                <a:latin typeface="Arial"/>
                <a:cs typeface="Arial"/>
              </a:rPr>
              <a:t>(</a:t>
            </a:r>
            <a:r>
              <a:rPr sz="4600" spc="-130" dirty="0" smtClean="0">
                <a:latin typeface="Arial"/>
                <a:cs typeface="Arial"/>
              </a:rPr>
              <a:t>2008</a:t>
            </a:r>
            <a:r>
              <a:rPr sz="4600" spc="-20" dirty="0" smtClean="0">
                <a:latin typeface="Arial"/>
                <a:cs typeface="Arial"/>
              </a:rPr>
              <a:t>)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39442"/>
            <a:ext cx="7279640" cy="4570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9235">
              <a:lnSpc>
                <a:spcPct val="100000"/>
              </a:lnSpc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u="heavy" spc="-5" dirty="0" smtClean="0">
                <a:latin typeface="Arial"/>
                <a:cs typeface="Arial"/>
              </a:rPr>
              <a:t>K</a:t>
            </a:r>
            <a:r>
              <a:rPr sz="2000" u="heavy" spc="0" dirty="0" smtClean="0">
                <a:latin typeface="Arial"/>
                <a:cs typeface="Arial"/>
              </a:rPr>
              <a:t>ey</a:t>
            </a:r>
            <a:r>
              <a:rPr sz="2000" u="heavy" spc="-5" dirty="0" smtClean="0">
                <a:latin typeface="Arial"/>
                <a:cs typeface="Arial"/>
              </a:rPr>
              <a:t> </a:t>
            </a:r>
            <a:r>
              <a:rPr sz="2000" u="heavy" spc="-10" dirty="0" smtClean="0">
                <a:latin typeface="Arial"/>
                <a:cs typeface="Arial"/>
              </a:rPr>
              <a:t>P</a:t>
            </a:r>
            <a:r>
              <a:rPr sz="2000" u="heavy" spc="0" dirty="0" smtClean="0">
                <a:latin typeface="Arial"/>
                <a:cs typeface="Arial"/>
              </a:rPr>
              <a:t>oin</a:t>
            </a:r>
            <a:r>
              <a:rPr sz="2000" u="heavy" spc="-5" dirty="0" smtClean="0">
                <a:latin typeface="Arial"/>
                <a:cs typeface="Arial"/>
              </a:rPr>
              <a:t>t</a:t>
            </a:r>
            <a:r>
              <a:rPr sz="2000" u="heavy" spc="0" dirty="0" smtClean="0">
                <a:latin typeface="Arial"/>
                <a:cs typeface="Arial"/>
              </a:rPr>
              <a:t>s:</a:t>
            </a:r>
            <a:endParaRPr sz="2000">
              <a:latin typeface="Arial"/>
              <a:cs typeface="Arial"/>
            </a:endParaRPr>
          </a:p>
          <a:p>
            <a:pPr marL="241300" marR="251460" indent="-22923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Arial"/>
                <a:cs typeface="Arial"/>
              </a:rPr>
              <a:t>Cogniti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s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ien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igno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individual 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insti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utional 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tegori</a:t>
            </a:r>
            <a:r>
              <a:rPr sz="2000" spc="10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ation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only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focu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ltural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tegori</a:t>
            </a:r>
            <a:r>
              <a:rPr sz="2000" spc="10" dirty="0" smtClean="0">
                <a:latin typeface="Arial"/>
                <a:cs typeface="Arial"/>
              </a:rPr>
              <a:t>z</a:t>
            </a:r>
            <a:r>
              <a:rPr sz="2000" spc="-10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t.</a:t>
            </a:r>
            <a:endParaRPr sz="20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spc="-22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echnological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ad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ances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ha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made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idual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insti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ut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onal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more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robu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241300" marR="339725" indent="-22923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Arial"/>
                <a:cs typeface="Arial"/>
              </a:rPr>
              <a:t>More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ention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now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paid to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cial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factors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eating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stability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clas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if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systems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interop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rability</a:t>
            </a:r>
            <a:endParaRPr sz="2000">
              <a:latin typeface="Arial"/>
              <a:cs typeface="Arial"/>
            </a:endParaRPr>
          </a:p>
          <a:p>
            <a:pPr marL="241300" marR="12700" indent="-22923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“p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ofound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impact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ent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technological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elopmen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 clas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if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systems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ates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ic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tegori</a:t>
            </a:r>
            <a:r>
              <a:rPr sz="2000" spc="10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ation mechani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ms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highly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ada</a:t>
            </a:r>
            <a:r>
              <a:rPr sz="2000" spc="5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ti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e,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produ</a:t>
            </a:r>
            <a:r>
              <a:rPr sz="2000" spc="10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new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clas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if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tion system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”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nee</a:t>
            </a:r>
            <a:r>
              <a:rPr sz="2000" spc="5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ang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709930" indent="-229235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Arial"/>
                <a:cs typeface="Arial"/>
              </a:rPr>
              <a:t>“In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Wild”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refers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two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forms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tegori</a:t>
            </a:r>
            <a:r>
              <a:rPr sz="2000" spc="10" dirty="0" smtClean="0">
                <a:latin typeface="Arial"/>
                <a:cs typeface="Arial"/>
              </a:rPr>
              <a:t>z</a:t>
            </a:r>
            <a:r>
              <a:rPr sz="2000" spc="-10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tion beyond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ltural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– i.e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individual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insti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utional.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1225" y="5649608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71247" y="395591"/>
                </a:moveTo>
                <a:lnTo>
                  <a:pt x="31115" y="383231"/>
                </a:lnTo>
                <a:lnTo>
                  <a:pt x="5325" y="351436"/>
                </a:lnTo>
                <a:lnTo>
                  <a:pt x="0" y="69950"/>
                </a:lnTo>
                <a:lnTo>
                  <a:pt x="1470" y="55476"/>
                </a:lnTo>
                <a:lnTo>
                  <a:pt x="21187" y="19253"/>
                </a:lnTo>
                <a:lnTo>
                  <a:pt x="44154" y="4043"/>
                </a:lnTo>
                <a:lnTo>
                  <a:pt x="577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9253" y="5648325"/>
            <a:ext cx="71247" cy="395591"/>
          </a:xfrm>
          <a:custGeom>
            <a:avLst/>
            <a:gdLst/>
            <a:ahLst/>
            <a:cxnLst/>
            <a:rect l="l" t="t" r="r" b="b"/>
            <a:pathLst>
              <a:path w="71247" h="395591">
                <a:moveTo>
                  <a:pt x="0" y="0"/>
                </a:moveTo>
                <a:lnTo>
                  <a:pt x="40131" y="12360"/>
                </a:lnTo>
                <a:lnTo>
                  <a:pt x="65921" y="44154"/>
                </a:lnTo>
                <a:lnTo>
                  <a:pt x="71247" y="325640"/>
                </a:lnTo>
                <a:lnTo>
                  <a:pt x="69776" y="340115"/>
                </a:lnTo>
                <a:lnTo>
                  <a:pt x="50059" y="376337"/>
                </a:lnTo>
                <a:lnTo>
                  <a:pt x="27092" y="391548"/>
                </a:lnTo>
                <a:lnTo>
                  <a:pt x="13540" y="39559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7750" y="5704941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spc="-135" dirty="0" smtClean="0">
                <a:latin typeface="Arial"/>
                <a:cs typeface="Arial"/>
              </a:rPr>
              <a:t>Q</a:t>
            </a:r>
            <a:r>
              <a:rPr sz="4600" spc="-130" dirty="0" smtClean="0">
                <a:latin typeface="Arial"/>
                <a:cs typeface="Arial"/>
              </a:rPr>
              <a:t>u</a:t>
            </a:r>
            <a:r>
              <a:rPr sz="4600" spc="-114" dirty="0" smtClean="0">
                <a:latin typeface="Arial"/>
                <a:cs typeface="Arial"/>
              </a:rPr>
              <a:t>i</a:t>
            </a:r>
            <a:r>
              <a:rPr sz="4600" spc="-25" dirty="0" smtClean="0">
                <a:latin typeface="Arial"/>
                <a:cs typeface="Arial"/>
              </a:rPr>
              <a:t>z</a:t>
            </a:r>
            <a:r>
              <a:rPr sz="4600" spc="-459" dirty="0" smtClean="0">
                <a:latin typeface="Arial"/>
                <a:cs typeface="Arial"/>
              </a:rPr>
              <a:t> </a:t>
            </a:r>
            <a:r>
              <a:rPr sz="4600" spc="-135" dirty="0" smtClean="0">
                <a:latin typeface="Arial"/>
                <a:cs typeface="Arial"/>
              </a:rPr>
              <a:t>A</a:t>
            </a:r>
            <a:r>
              <a:rPr sz="4600" spc="-130" dirty="0" smtClean="0">
                <a:latin typeface="Arial"/>
                <a:cs typeface="Arial"/>
              </a:rPr>
              <a:t>n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25" dirty="0" smtClean="0">
                <a:latin typeface="Arial"/>
                <a:cs typeface="Arial"/>
              </a:rPr>
              <a:t>w</a:t>
            </a:r>
            <a:r>
              <a:rPr sz="4600" spc="-130" dirty="0" smtClean="0">
                <a:latin typeface="Arial"/>
                <a:cs typeface="Arial"/>
              </a:rPr>
              <a:t>e</a:t>
            </a:r>
            <a:r>
              <a:rPr sz="4600" spc="-114" dirty="0" smtClean="0">
                <a:latin typeface="Arial"/>
                <a:cs typeface="Arial"/>
              </a:rPr>
              <a:t>r</a:t>
            </a:r>
            <a:r>
              <a:rPr sz="4600" spc="-25" dirty="0" smtClean="0">
                <a:latin typeface="Arial"/>
                <a:cs typeface="Arial"/>
              </a:rPr>
              <a:t>s</a:t>
            </a:r>
            <a:r>
              <a:rPr sz="4600" spc="-21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–</a:t>
            </a:r>
            <a:r>
              <a:rPr sz="4600" spc="-185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que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14" dirty="0" smtClean="0">
                <a:latin typeface="Arial"/>
                <a:cs typeface="Arial"/>
              </a:rPr>
              <a:t>ti</a:t>
            </a:r>
            <a:r>
              <a:rPr sz="4600" spc="-130" dirty="0" smtClean="0">
                <a:latin typeface="Arial"/>
                <a:cs typeface="Arial"/>
              </a:rPr>
              <a:t>o</a:t>
            </a:r>
            <a:r>
              <a:rPr sz="4600" spc="-30" dirty="0" smtClean="0">
                <a:latin typeface="Arial"/>
                <a:cs typeface="Arial"/>
              </a:rPr>
              <a:t>n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1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48967"/>
            <a:ext cx="7471409" cy="2411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1155" indent="-339090">
              <a:lnSpc>
                <a:spcPct val="1000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ul</a:t>
            </a:r>
            <a:r>
              <a:rPr sz="2400" b="1" spc="5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ural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categorizat</a:t>
            </a:r>
            <a:r>
              <a:rPr sz="2400" b="1" spc="10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Arial"/>
              <a:buAutoNum type="arabicPeriod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Embod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culture and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marR="1270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Ac</a:t>
            </a:r>
            <a:r>
              <a:rPr sz="2400" spc="-5" dirty="0" smtClean="0">
                <a:latin typeface="Arial"/>
                <a:cs typeface="Arial"/>
              </a:rPr>
              <a:t>q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red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impl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citly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ou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pment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via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paren</a:t>
            </a:r>
            <a:r>
              <a:rPr sz="2400" spc="2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- chi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actions,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lan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ua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e,</a:t>
            </a:r>
            <a:r>
              <a:rPr sz="2400" spc="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peri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nce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rmal ed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cati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this,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-formal</a:t>
            </a:r>
            <a:endParaRPr sz="2400">
              <a:latin typeface="Arial"/>
              <a:cs typeface="Arial"/>
            </a:endParaRPr>
          </a:p>
          <a:p>
            <a:pPr marL="538480">
              <a:lnSpc>
                <a:spcPts val="2855"/>
              </a:lnSpc>
            </a:pPr>
            <a:r>
              <a:rPr sz="2400" dirty="0" smtClean="0">
                <a:latin typeface="Arial"/>
                <a:cs typeface="Arial"/>
              </a:rPr>
              <a:t>cultural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system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an of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domin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12" y="381000"/>
            <a:ext cx="8918575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noAutofit/>
          </a:bodyPr>
          <a:lstStyle/>
          <a:p>
            <a:pPr marL="12700">
              <a:lnSpc>
                <a:spcPts val="5470"/>
              </a:lnSpc>
            </a:pPr>
            <a:r>
              <a:rPr sz="4600" spc="-135" dirty="0" smtClean="0">
                <a:latin typeface="Arial"/>
                <a:cs typeface="Arial"/>
              </a:rPr>
              <a:t>Q</a:t>
            </a:r>
            <a:r>
              <a:rPr sz="4600" spc="-130" dirty="0" smtClean="0">
                <a:latin typeface="Arial"/>
                <a:cs typeface="Arial"/>
              </a:rPr>
              <a:t>u</a:t>
            </a:r>
            <a:r>
              <a:rPr sz="4600" spc="-114" dirty="0" smtClean="0">
                <a:latin typeface="Arial"/>
                <a:cs typeface="Arial"/>
              </a:rPr>
              <a:t>i</a:t>
            </a:r>
            <a:r>
              <a:rPr sz="4600" spc="-25" dirty="0" smtClean="0">
                <a:latin typeface="Arial"/>
                <a:cs typeface="Arial"/>
              </a:rPr>
              <a:t>z</a:t>
            </a:r>
            <a:r>
              <a:rPr sz="4600" spc="-459" dirty="0" smtClean="0">
                <a:latin typeface="Arial"/>
                <a:cs typeface="Arial"/>
              </a:rPr>
              <a:t> </a:t>
            </a:r>
            <a:r>
              <a:rPr sz="4600" spc="-135" dirty="0" smtClean="0">
                <a:latin typeface="Arial"/>
                <a:cs typeface="Arial"/>
              </a:rPr>
              <a:t>A</a:t>
            </a:r>
            <a:r>
              <a:rPr sz="4600" spc="-130" dirty="0" smtClean="0">
                <a:latin typeface="Arial"/>
                <a:cs typeface="Arial"/>
              </a:rPr>
              <a:t>n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25" dirty="0" smtClean="0">
                <a:latin typeface="Arial"/>
                <a:cs typeface="Arial"/>
              </a:rPr>
              <a:t>w</a:t>
            </a:r>
            <a:r>
              <a:rPr sz="4600" spc="-130" dirty="0" smtClean="0">
                <a:latin typeface="Arial"/>
                <a:cs typeface="Arial"/>
              </a:rPr>
              <a:t>e</a:t>
            </a:r>
            <a:r>
              <a:rPr sz="4600" spc="-114" dirty="0" smtClean="0">
                <a:latin typeface="Arial"/>
                <a:cs typeface="Arial"/>
              </a:rPr>
              <a:t>r</a:t>
            </a:r>
            <a:r>
              <a:rPr sz="4600" spc="-25" dirty="0" smtClean="0">
                <a:latin typeface="Arial"/>
                <a:cs typeface="Arial"/>
              </a:rPr>
              <a:t>s</a:t>
            </a:r>
            <a:r>
              <a:rPr sz="4600" spc="-21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–</a:t>
            </a:r>
            <a:r>
              <a:rPr sz="4600" spc="-185" dirty="0" smtClean="0">
                <a:latin typeface="Arial"/>
                <a:cs typeface="Arial"/>
              </a:rPr>
              <a:t> </a:t>
            </a:r>
            <a:r>
              <a:rPr sz="4600" spc="-130" dirty="0" smtClean="0">
                <a:latin typeface="Arial"/>
                <a:cs typeface="Arial"/>
              </a:rPr>
              <a:t>que</a:t>
            </a:r>
            <a:r>
              <a:rPr sz="4600" spc="-120" dirty="0" smtClean="0">
                <a:latin typeface="Arial"/>
                <a:cs typeface="Arial"/>
              </a:rPr>
              <a:t>s</a:t>
            </a:r>
            <a:r>
              <a:rPr sz="4600" spc="-114" dirty="0" smtClean="0">
                <a:latin typeface="Arial"/>
                <a:cs typeface="Arial"/>
              </a:rPr>
              <a:t>ti</a:t>
            </a:r>
            <a:r>
              <a:rPr sz="4600" spc="-130" dirty="0" smtClean="0">
                <a:latin typeface="Arial"/>
                <a:cs typeface="Arial"/>
              </a:rPr>
              <a:t>o</a:t>
            </a:r>
            <a:r>
              <a:rPr sz="4600" spc="-30" dirty="0" smtClean="0">
                <a:latin typeface="Arial"/>
                <a:cs typeface="Arial"/>
              </a:rPr>
              <a:t>n</a:t>
            </a:r>
            <a:r>
              <a:rPr sz="4600" spc="-195" dirty="0" smtClean="0">
                <a:latin typeface="Arial"/>
                <a:cs typeface="Arial"/>
              </a:rPr>
              <a:t> </a:t>
            </a:r>
            <a:r>
              <a:rPr sz="4600" spc="-30" dirty="0" smtClean="0">
                <a:latin typeface="Arial"/>
                <a:cs typeface="Arial"/>
              </a:rPr>
              <a:t>1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62684"/>
            <a:ext cx="7396480" cy="39484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1155" indent="-339090">
              <a:lnSpc>
                <a:spcPct val="100000"/>
              </a:lnSpc>
              <a:buFont typeface="Arial"/>
              <a:buAutoNum type="arabicPeriod" startAt="2"/>
              <a:tabLst>
                <a:tab pos="351155" algn="l"/>
              </a:tabLst>
            </a:pPr>
            <a:r>
              <a:rPr sz="2400" b="1" dirty="0" smtClean="0">
                <a:latin typeface="Arial"/>
                <a:cs typeface="Arial"/>
              </a:rPr>
              <a:t>Individual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categorizat</a:t>
            </a:r>
            <a:r>
              <a:rPr sz="2400" b="1" spc="10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eriod" startAt="2"/>
            </a:pPr>
            <a:endParaRPr sz="550"/>
          </a:p>
          <a:p>
            <a:pPr marL="538480" marR="1270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3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ystem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eve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 an ind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vi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ual</a:t>
            </a:r>
            <a:r>
              <a:rPr sz="2400" spc="4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organ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zi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 a pers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main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memor</a:t>
            </a:r>
            <a:r>
              <a:rPr sz="2400" spc="-185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va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 usage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serve social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go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c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nvey informa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n,</a:t>
            </a:r>
            <a:endParaRPr sz="2400">
              <a:latin typeface="Arial"/>
              <a:cs typeface="Arial"/>
            </a:endParaRPr>
          </a:p>
          <a:p>
            <a:pPr marL="53848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op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commun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18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reputat</a:t>
            </a:r>
            <a:r>
              <a:rPr sz="2400" spc="-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538480" marR="62103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5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dvent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cyb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rspace, espec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ly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cations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bas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“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ag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g”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7"/>
              </a:spcBef>
              <a:buClr>
                <a:srgbClr val="C0504D"/>
              </a:buClr>
              <a:buFont typeface="Arial"/>
              <a:buChar char="•"/>
            </a:pPr>
            <a:endParaRPr sz="550"/>
          </a:p>
          <a:p>
            <a:pPr marL="538480" lvl="1" indent="-228600">
              <a:lnSpc>
                <a:spcPct val="100000"/>
              </a:lnSpc>
              <a:buClr>
                <a:srgbClr val="C0504D"/>
              </a:buClr>
              <a:buFont typeface="Arial"/>
              <a:buChar char="•"/>
              <a:tabLst>
                <a:tab pos="538480" algn="l"/>
              </a:tabLst>
            </a:pP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iv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-40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system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tags in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web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38480">
              <a:lnSpc>
                <a:spcPts val="2855"/>
              </a:lnSpc>
            </a:pPr>
            <a:r>
              <a:rPr sz="2400" dirty="0" smtClean="0">
                <a:latin typeface="Arial"/>
                <a:cs typeface="Arial"/>
              </a:rPr>
              <a:t>is sometimes call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10" dirty="0" smtClean="0">
                <a:latin typeface="Arial"/>
                <a:cs typeface="Arial"/>
              </a:rPr>
              <a:t>“</a:t>
            </a:r>
            <a:r>
              <a:rPr sz="2400" spc="0" dirty="0" smtClean="0">
                <a:latin typeface="Arial"/>
                <a:cs typeface="Arial"/>
              </a:rPr>
              <a:t>folkson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5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1057</Words>
  <Application>Microsoft Macintosh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Readings</vt:lpstr>
      <vt:lpstr>PowerPoint Presentation</vt:lpstr>
      <vt:lpstr>Quiz – Two Questions</vt:lpstr>
      <vt:lpstr>Glushko, et. al. (2008)</vt:lpstr>
      <vt:lpstr>Quiz Answers – question 1</vt:lpstr>
      <vt:lpstr>PowerPoint Presentation</vt:lpstr>
      <vt:lpstr>Quiz Answers – question 1</vt:lpstr>
      <vt:lpstr>PowerPoint Presentation</vt:lpstr>
      <vt:lpstr>PowerPoint Presentation</vt:lpstr>
      <vt:lpstr>Quiz Answers – question 1</vt:lpstr>
      <vt:lpstr>PowerPoint Presentation</vt:lpstr>
      <vt:lpstr>PowerPoint Presentation</vt:lpstr>
      <vt:lpstr>PowerPoint Presentation</vt:lpstr>
      <vt:lpstr>PowerPoint Presentation</vt:lpstr>
      <vt:lpstr>Why organization is important</vt:lpstr>
      <vt:lpstr>Five ways to organize things</vt:lpstr>
      <vt:lpstr>Categorization Basics: “Old School”</vt:lpstr>
      <vt:lpstr>Problems with Classic Categorization</vt:lpstr>
      <vt:lpstr>Problems with Classic Categorization</vt:lpstr>
      <vt:lpstr>Family Resemblances</vt:lpstr>
      <vt:lpstr>More on Family Resemblances</vt:lpstr>
      <vt:lpstr>Prototype Effects</vt:lpstr>
      <vt:lpstr>PowerPoint Presentation</vt:lpstr>
      <vt:lpstr>Ad-Hoc Categories</vt:lpstr>
      <vt:lpstr>Category Basics: Summary</vt:lpstr>
      <vt:lpstr>Library of Congress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 E. Bergquist</dc:creator>
  <cp:lastModifiedBy>Jeff Campbell</cp:lastModifiedBy>
  <cp:revision>6</cp:revision>
  <dcterms:created xsi:type="dcterms:W3CDTF">2013-12-30T09:17:29Z</dcterms:created>
  <dcterms:modified xsi:type="dcterms:W3CDTF">2014-09-07T23:44:54Z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2013-10-14T00:00:00Z</vt:filetime>
  </property>
  <property fmtid="{D5CDD505-2E9C-101B-9397-08002B2CF9AE}" pid="3" name="LastSaved">
    <vt:filetime>2013-12-30T00:00:00Z</vt:filetime>
  </property>
</Properties>
</file>