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6" r:id="rId2"/>
    <p:sldId id="288" r:id="rId3"/>
    <p:sldId id="289" r:id="rId4"/>
    <p:sldId id="256" r:id="rId5"/>
    <p:sldId id="283" r:id="rId6"/>
    <p:sldId id="284" r:id="rId7"/>
    <p:sldId id="281" r:id="rId8"/>
    <p:sldId id="282" r:id="rId9"/>
    <p:sldId id="258" r:id="rId10"/>
    <p:sldId id="259" r:id="rId11"/>
    <p:sldId id="260" r:id="rId12"/>
    <p:sldId id="261" r:id="rId13"/>
    <p:sldId id="262" r:id="rId14"/>
    <p:sldId id="263" r:id="rId15"/>
    <p:sldId id="264" r:id="rId16"/>
    <p:sldId id="265" r:id="rId17"/>
    <p:sldId id="266" r:id="rId18"/>
    <p:sldId id="267" r:id="rId19"/>
    <p:sldId id="268" r:id="rId20"/>
    <p:sldId id="272" r:id="rId21"/>
    <p:sldId id="273" r:id="rId22"/>
    <p:sldId id="274" r:id="rId23"/>
    <p:sldId id="275" r:id="rId24"/>
    <p:sldId id="279" r:id="rId25"/>
    <p:sldId id="290"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620"/>
    <p:restoredTop sz="95522" autoAdjust="0"/>
  </p:normalViewPr>
  <p:slideViewPr>
    <p:cSldViewPr>
      <p:cViewPr varScale="1">
        <p:scale>
          <a:sx n="102" d="100"/>
          <a:sy n="102" d="100"/>
        </p:scale>
        <p:origin x="-2584" y="-104"/>
      </p:cViewPr>
      <p:guideLst>
        <p:guide orient="horz" pos="2160"/>
        <p:guide pos="2880"/>
      </p:guideLst>
    </p:cSldViewPr>
  </p:slideViewPr>
  <p:notesTextViewPr>
    <p:cViewPr>
      <p:scale>
        <a:sx n="100" d="100"/>
        <a:sy n="100" d="100"/>
      </p:scale>
      <p:origin x="0" y="0"/>
    </p:cViewPr>
  </p:notesTextViewPr>
  <p:sorterViewPr>
    <p:cViewPr>
      <p:scale>
        <a:sx n="175" d="100"/>
        <a:sy n="17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A1A0E-FA54-4B98-99C5-0C1FE03B7BBD}" type="doc">
      <dgm:prSet loTypeId="urn:microsoft.com/office/officeart/2005/8/layout/list1" loCatId="" qsTypeId="urn:microsoft.com/office/officeart/2005/8/quickstyle/simple2" qsCatId="simple" csTypeId="urn:microsoft.com/office/officeart/2005/8/colors/colorful1#2" csCatId="colorful" phldr="1"/>
      <dgm:spPr/>
      <dgm:t>
        <a:bodyPr/>
        <a:lstStyle/>
        <a:p>
          <a:endParaRPr lang="en-US"/>
        </a:p>
      </dgm:t>
    </dgm:pt>
    <dgm:pt modelId="{68056FFC-1FC3-4D73-8A93-EA8838632714}">
      <dgm:prSet phldrT="[Text]" custT="1"/>
      <dgm:spPr/>
      <dgm:t>
        <a:bodyPr/>
        <a:lstStyle/>
        <a:p>
          <a:r>
            <a:rPr lang="en-US" sz="2400" dirty="0" smtClean="0"/>
            <a:t>Focuses on how we use our freedom</a:t>
          </a:r>
          <a:endParaRPr lang="en-US" sz="2400" dirty="0"/>
        </a:p>
      </dgm:t>
    </dgm:pt>
    <dgm:pt modelId="{2C7C50B0-F290-4307-B6D2-017446FB9A68}" type="parTrans" cxnId="{0D2534C9-DDC2-4D0C-BC04-B7C9699C4717}">
      <dgm:prSet/>
      <dgm:spPr/>
      <dgm:t>
        <a:bodyPr/>
        <a:lstStyle/>
        <a:p>
          <a:endParaRPr lang="en-US"/>
        </a:p>
      </dgm:t>
    </dgm:pt>
    <dgm:pt modelId="{73692B7A-C687-4970-B9B2-955F8BED320A}" type="sibTrans" cxnId="{0D2534C9-DDC2-4D0C-BC04-B7C9699C4717}">
      <dgm:prSet/>
      <dgm:spPr/>
      <dgm:t>
        <a:bodyPr/>
        <a:lstStyle/>
        <a:p>
          <a:endParaRPr lang="en-US"/>
        </a:p>
      </dgm:t>
    </dgm:pt>
    <dgm:pt modelId="{790B545C-CBA2-4FB5-9FF8-9380A6151F61}">
      <dgm:prSet phldrT="[Text]"/>
      <dgm:spPr/>
      <dgm:t>
        <a:bodyPr/>
        <a:lstStyle/>
        <a:p>
          <a:r>
            <a:rPr lang="en-US" dirty="0" smtClean="0"/>
            <a:t>Assumption</a:t>
          </a:r>
          <a:endParaRPr lang="en-US" dirty="0"/>
        </a:p>
      </dgm:t>
    </dgm:pt>
    <dgm:pt modelId="{79C63B3B-F1FD-444C-8231-8F7D9116D691}" type="parTrans" cxnId="{E7E173E4-1681-467A-A6A5-BA42006719F3}">
      <dgm:prSet/>
      <dgm:spPr/>
      <dgm:t>
        <a:bodyPr/>
        <a:lstStyle/>
        <a:p>
          <a:endParaRPr lang="en-US"/>
        </a:p>
      </dgm:t>
    </dgm:pt>
    <dgm:pt modelId="{F910C00F-4144-42F7-A7C1-9FA5CECFEEDF}" type="sibTrans" cxnId="{E7E173E4-1681-467A-A6A5-BA42006719F3}">
      <dgm:prSet/>
      <dgm:spPr/>
      <dgm:t>
        <a:bodyPr/>
        <a:lstStyle/>
        <a:p>
          <a:endParaRPr lang="en-US"/>
        </a:p>
      </dgm:t>
    </dgm:pt>
    <dgm:pt modelId="{6648433F-D64C-48EE-863E-1F553BB40283}">
      <dgm:prSet phldrT="[Text]" custT="1"/>
      <dgm:spPr/>
      <dgm:t>
        <a:bodyPr/>
        <a:lstStyle/>
        <a:p>
          <a:r>
            <a:rPr lang="en-US" sz="2400" dirty="0" smtClean="0"/>
            <a:t>There are options to choose between</a:t>
          </a:r>
          <a:endParaRPr lang="en-US" sz="2400" dirty="0"/>
        </a:p>
      </dgm:t>
    </dgm:pt>
    <dgm:pt modelId="{D940CFD2-54CB-428B-ABEC-F0AEA8893848}" type="parTrans" cxnId="{51A4E89A-3123-452A-A0FC-D9A5F12726CC}">
      <dgm:prSet/>
      <dgm:spPr/>
      <dgm:t>
        <a:bodyPr/>
        <a:lstStyle/>
        <a:p>
          <a:endParaRPr lang="en-US"/>
        </a:p>
      </dgm:t>
    </dgm:pt>
    <dgm:pt modelId="{53F0356E-36B9-41A2-B03F-A394CA04DF5D}" type="sibTrans" cxnId="{51A4E89A-3123-452A-A0FC-D9A5F12726CC}">
      <dgm:prSet/>
      <dgm:spPr/>
      <dgm:t>
        <a:bodyPr/>
        <a:lstStyle/>
        <a:p>
          <a:endParaRPr lang="en-US"/>
        </a:p>
      </dgm:t>
    </dgm:pt>
    <dgm:pt modelId="{0AA55E0F-4B96-4043-BC35-FF4969303AF6}">
      <dgm:prSet phldrT="[Text]"/>
      <dgm:spPr/>
      <dgm:t>
        <a:bodyPr/>
        <a:lstStyle/>
        <a:p>
          <a:r>
            <a:rPr lang="en-US" dirty="0" smtClean="0"/>
            <a:t>Assumption</a:t>
          </a:r>
          <a:endParaRPr lang="en-US" dirty="0"/>
        </a:p>
      </dgm:t>
    </dgm:pt>
    <dgm:pt modelId="{FB9CC6EF-2532-455D-9AA5-E90E0618160B}" type="parTrans" cxnId="{5FF13E82-7AC1-4A15-87EB-3F04F43BF411}">
      <dgm:prSet/>
      <dgm:spPr/>
      <dgm:t>
        <a:bodyPr/>
        <a:lstStyle/>
        <a:p>
          <a:endParaRPr lang="en-US"/>
        </a:p>
      </dgm:t>
    </dgm:pt>
    <dgm:pt modelId="{A28D991B-A3B2-4982-A54D-899884D4AC2C}" type="sibTrans" cxnId="{5FF13E82-7AC1-4A15-87EB-3F04F43BF411}">
      <dgm:prSet/>
      <dgm:spPr/>
      <dgm:t>
        <a:bodyPr/>
        <a:lstStyle/>
        <a:p>
          <a:endParaRPr lang="en-US"/>
        </a:p>
      </dgm:t>
    </dgm:pt>
    <dgm:pt modelId="{EE53126A-5394-4BD6-9055-4755B112DB80}">
      <dgm:prSet phldrT="[Text]" custT="1"/>
      <dgm:spPr/>
      <dgm:t>
        <a:bodyPr/>
        <a:lstStyle/>
        <a:p>
          <a:r>
            <a:rPr lang="en-US" sz="2400" dirty="0" smtClean="0"/>
            <a:t>We choose in a non-random way</a:t>
          </a:r>
          <a:endParaRPr lang="en-US" sz="2400" dirty="0"/>
        </a:p>
      </dgm:t>
    </dgm:pt>
    <dgm:pt modelId="{11441E11-3EE4-4C18-AAF2-ED3487B1B071}" type="parTrans" cxnId="{1FE71071-C8ED-48B2-AFDF-49AFAD673135}">
      <dgm:prSet/>
      <dgm:spPr/>
      <dgm:t>
        <a:bodyPr/>
        <a:lstStyle/>
        <a:p>
          <a:endParaRPr lang="en-US"/>
        </a:p>
      </dgm:t>
    </dgm:pt>
    <dgm:pt modelId="{312ECBD5-82E6-40AA-8E6D-5B087D3BEC27}" type="sibTrans" cxnId="{1FE71071-C8ED-48B2-AFDF-49AFAD673135}">
      <dgm:prSet/>
      <dgm:spPr/>
      <dgm:t>
        <a:bodyPr/>
        <a:lstStyle/>
        <a:p>
          <a:endParaRPr lang="en-US"/>
        </a:p>
      </dgm:t>
    </dgm:pt>
    <dgm:pt modelId="{F69EF1F0-A19A-47E4-9C33-B7762E3B5BA0}">
      <dgm:prSet phldrT="[Text]" custT="1"/>
      <dgm:spPr/>
      <dgm:t>
        <a:bodyPr/>
        <a:lstStyle/>
        <a:p>
          <a:r>
            <a:rPr lang="en-US" sz="2400" dirty="0" smtClean="0"/>
            <a:t>Our choices are goal-directed activities</a:t>
          </a:r>
          <a:endParaRPr lang="en-US" sz="2400" dirty="0"/>
        </a:p>
      </dgm:t>
    </dgm:pt>
    <dgm:pt modelId="{F1B05EC1-1885-4DF6-A970-7C215682AC70}" type="parTrans" cxnId="{7A362FAC-D56F-4264-AD98-1D314F362369}">
      <dgm:prSet/>
      <dgm:spPr/>
      <dgm:t>
        <a:bodyPr/>
        <a:lstStyle/>
        <a:p>
          <a:endParaRPr lang="en-US"/>
        </a:p>
      </dgm:t>
    </dgm:pt>
    <dgm:pt modelId="{0F122D16-7113-42F0-BE81-EECE5770730D}" type="sibTrans" cxnId="{7A362FAC-D56F-4264-AD98-1D314F362369}">
      <dgm:prSet/>
      <dgm:spPr/>
      <dgm:t>
        <a:bodyPr/>
        <a:lstStyle/>
        <a:p>
          <a:endParaRPr lang="en-US"/>
        </a:p>
      </dgm:t>
    </dgm:pt>
    <dgm:pt modelId="{025ADEC7-76C9-4354-9AD3-71FE8EE2ED6B}">
      <dgm:prSet phldrT="[Text]"/>
      <dgm:spPr/>
      <dgm:t>
        <a:bodyPr/>
        <a:lstStyle/>
        <a:p>
          <a:r>
            <a:rPr lang="en-US" dirty="0" smtClean="0"/>
            <a:t>Assumption</a:t>
          </a:r>
          <a:endParaRPr lang="en-US" dirty="0"/>
        </a:p>
      </dgm:t>
    </dgm:pt>
    <dgm:pt modelId="{37417B6D-F395-4F98-B029-2A0A04A048FA}" type="sibTrans" cxnId="{0746D415-FC22-4943-9EAF-EFDD683AD242}">
      <dgm:prSet/>
      <dgm:spPr/>
      <dgm:t>
        <a:bodyPr/>
        <a:lstStyle/>
        <a:p>
          <a:endParaRPr lang="en-US"/>
        </a:p>
      </dgm:t>
    </dgm:pt>
    <dgm:pt modelId="{6B7EB84E-9046-47DC-8098-1A6FAFED7C0D}" type="parTrans" cxnId="{0746D415-FC22-4943-9EAF-EFDD683AD242}">
      <dgm:prSet/>
      <dgm:spPr/>
      <dgm:t>
        <a:bodyPr/>
        <a:lstStyle/>
        <a:p>
          <a:endParaRPr lang="en-US"/>
        </a:p>
      </dgm:t>
    </dgm:pt>
    <dgm:pt modelId="{45CA1CF9-F5C4-4739-AD8B-A7AE9A05C828}">
      <dgm:prSet phldrT="[Text]"/>
      <dgm:spPr/>
      <dgm:t>
        <a:bodyPr/>
        <a:lstStyle/>
        <a:p>
          <a:r>
            <a:rPr lang="en-US" dirty="0" smtClean="0"/>
            <a:t>Assumption</a:t>
          </a:r>
          <a:endParaRPr lang="en-US" dirty="0"/>
        </a:p>
      </dgm:t>
    </dgm:pt>
    <dgm:pt modelId="{84952C5F-25DF-4FC1-AA3B-5901B589168D}" type="parTrans" cxnId="{5B437B0D-43E0-4F66-886F-3F4CAA01A553}">
      <dgm:prSet/>
      <dgm:spPr/>
      <dgm:t>
        <a:bodyPr/>
        <a:lstStyle/>
        <a:p>
          <a:endParaRPr lang="en-US"/>
        </a:p>
      </dgm:t>
    </dgm:pt>
    <dgm:pt modelId="{0E3594EB-4900-466F-AE68-78CFCDDE2051}" type="sibTrans" cxnId="{5B437B0D-43E0-4F66-886F-3F4CAA01A553}">
      <dgm:prSet/>
      <dgm:spPr/>
      <dgm:t>
        <a:bodyPr/>
        <a:lstStyle/>
        <a:p>
          <a:endParaRPr lang="en-US"/>
        </a:p>
      </dgm:t>
    </dgm:pt>
    <dgm:pt modelId="{12236229-DF1D-A34A-A272-392245DD94CD}" type="pres">
      <dgm:prSet presAssocID="{318A1A0E-FA54-4B98-99C5-0C1FE03B7BBD}" presName="linear" presStyleCnt="0">
        <dgm:presLayoutVars>
          <dgm:dir/>
          <dgm:animLvl val="lvl"/>
          <dgm:resizeHandles val="exact"/>
        </dgm:presLayoutVars>
      </dgm:prSet>
      <dgm:spPr/>
      <dgm:t>
        <a:bodyPr/>
        <a:lstStyle/>
        <a:p>
          <a:endParaRPr lang="en-US"/>
        </a:p>
      </dgm:t>
    </dgm:pt>
    <dgm:pt modelId="{C6FB6A88-EEC6-4745-8C8B-52C7E37FB308}" type="pres">
      <dgm:prSet presAssocID="{025ADEC7-76C9-4354-9AD3-71FE8EE2ED6B}" presName="parentLin" presStyleCnt="0"/>
      <dgm:spPr/>
      <dgm:t>
        <a:bodyPr/>
        <a:lstStyle/>
        <a:p>
          <a:endParaRPr lang="en-US"/>
        </a:p>
      </dgm:t>
    </dgm:pt>
    <dgm:pt modelId="{A5E7159D-6A48-FE47-96E7-98399AF7FD23}" type="pres">
      <dgm:prSet presAssocID="{025ADEC7-76C9-4354-9AD3-71FE8EE2ED6B}" presName="parentLeftMargin" presStyleLbl="node1" presStyleIdx="0" presStyleCnt="4"/>
      <dgm:spPr/>
      <dgm:t>
        <a:bodyPr/>
        <a:lstStyle/>
        <a:p>
          <a:endParaRPr lang="en-US"/>
        </a:p>
      </dgm:t>
    </dgm:pt>
    <dgm:pt modelId="{DFE6755B-AA2C-6A47-AAA1-71671857548D}" type="pres">
      <dgm:prSet presAssocID="{025ADEC7-76C9-4354-9AD3-71FE8EE2ED6B}" presName="parentText" presStyleLbl="node1" presStyleIdx="0" presStyleCnt="4">
        <dgm:presLayoutVars>
          <dgm:chMax val="0"/>
          <dgm:bulletEnabled val="1"/>
        </dgm:presLayoutVars>
      </dgm:prSet>
      <dgm:spPr/>
      <dgm:t>
        <a:bodyPr/>
        <a:lstStyle/>
        <a:p>
          <a:endParaRPr lang="en-US"/>
        </a:p>
      </dgm:t>
    </dgm:pt>
    <dgm:pt modelId="{11C3BDE1-B829-6D40-8511-8E0004041F0F}" type="pres">
      <dgm:prSet presAssocID="{025ADEC7-76C9-4354-9AD3-71FE8EE2ED6B}" presName="negativeSpace" presStyleCnt="0"/>
      <dgm:spPr/>
      <dgm:t>
        <a:bodyPr/>
        <a:lstStyle/>
        <a:p>
          <a:endParaRPr lang="en-US"/>
        </a:p>
      </dgm:t>
    </dgm:pt>
    <dgm:pt modelId="{13C177A0-8AFF-884F-9EBB-53532AD163FA}" type="pres">
      <dgm:prSet presAssocID="{025ADEC7-76C9-4354-9AD3-71FE8EE2ED6B}" presName="childText" presStyleLbl="conFgAcc1" presStyleIdx="0" presStyleCnt="4">
        <dgm:presLayoutVars>
          <dgm:bulletEnabled val="1"/>
        </dgm:presLayoutVars>
      </dgm:prSet>
      <dgm:spPr/>
      <dgm:t>
        <a:bodyPr/>
        <a:lstStyle/>
        <a:p>
          <a:endParaRPr lang="en-US"/>
        </a:p>
      </dgm:t>
    </dgm:pt>
    <dgm:pt modelId="{49115750-3310-F74B-ACB1-F1F790ED78AA}" type="pres">
      <dgm:prSet presAssocID="{37417B6D-F395-4F98-B029-2A0A04A048FA}" presName="spaceBetweenRectangles" presStyleCnt="0"/>
      <dgm:spPr/>
      <dgm:t>
        <a:bodyPr/>
        <a:lstStyle/>
        <a:p>
          <a:endParaRPr lang="en-US"/>
        </a:p>
      </dgm:t>
    </dgm:pt>
    <dgm:pt modelId="{5F9EC38F-060C-8946-B8F9-3CDD6BA04924}" type="pres">
      <dgm:prSet presAssocID="{790B545C-CBA2-4FB5-9FF8-9380A6151F61}" presName="parentLin" presStyleCnt="0"/>
      <dgm:spPr/>
      <dgm:t>
        <a:bodyPr/>
        <a:lstStyle/>
        <a:p>
          <a:endParaRPr lang="en-US"/>
        </a:p>
      </dgm:t>
    </dgm:pt>
    <dgm:pt modelId="{F2C92D9A-E099-2246-90EE-74E9A5584E87}" type="pres">
      <dgm:prSet presAssocID="{790B545C-CBA2-4FB5-9FF8-9380A6151F61}" presName="parentLeftMargin" presStyleLbl="node1" presStyleIdx="0" presStyleCnt="4"/>
      <dgm:spPr/>
      <dgm:t>
        <a:bodyPr/>
        <a:lstStyle/>
        <a:p>
          <a:endParaRPr lang="en-US"/>
        </a:p>
      </dgm:t>
    </dgm:pt>
    <dgm:pt modelId="{8ED295D8-F77F-C740-994B-BD872441DF07}" type="pres">
      <dgm:prSet presAssocID="{790B545C-CBA2-4FB5-9FF8-9380A6151F61}" presName="parentText" presStyleLbl="node1" presStyleIdx="1" presStyleCnt="4">
        <dgm:presLayoutVars>
          <dgm:chMax val="0"/>
          <dgm:bulletEnabled val="1"/>
        </dgm:presLayoutVars>
      </dgm:prSet>
      <dgm:spPr/>
      <dgm:t>
        <a:bodyPr/>
        <a:lstStyle/>
        <a:p>
          <a:endParaRPr lang="en-US"/>
        </a:p>
      </dgm:t>
    </dgm:pt>
    <dgm:pt modelId="{87918C04-9CCB-D541-87EC-AF9F96C0925E}" type="pres">
      <dgm:prSet presAssocID="{790B545C-CBA2-4FB5-9FF8-9380A6151F61}" presName="negativeSpace" presStyleCnt="0"/>
      <dgm:spPr/>
      <dgm:t>
        <a:bodyPr/>
        <a:lstStyle/>
        <a:p>
          <a:endParaRPr lang="en-US"/>
        </a:p>
      </dgm:t>
    </dgm:pt>
    <dgm:pt modelId="{7CF3D6E2-8871-CE4A-B2EB-84FC14FEBD2C}" type="pres">
      <dgm:prSet presAssocID="{790B545C-CBA2-4FB5-9FF8-9380A6151F61}" presName="childText" presStyleLbl="conFgAcc1" presStyleIdx="1" presStyleCnt="4">
        <dgm:presLayoutVars>
          <dgm:bulletEnabled val="1"/>
        </dgm:presLayoutVars>
      </dgm:prSet>
      <dgm:spPr/>
      <dgm:t>
        <a:bodyPr/>
        <a:lstStyle/>
        <a:p>
          <a:endParaRPr lang="en-US"/>
        </a:p>
      </dgm:t>
    </dgm:pt>
    <dgm:pt modelId="{147BA8F8-614D-2C41-8A81-AE92EA487C15}" type="pres">
      <dgm:prSet presAssocID="{F910C00F-4144-42F7-A7C1-9FA5CECFEEDF}" presName="spaceBetweenRectangles" presStyleCnt="0"/>
      <dgm:spPr/>
      <dgm:t>
        <a:bodyPr/>
        <a:lstStyle/>
        <a:p>
          <a:endParaRPr lang="en-US"/>
        </a:p>
      </dgm:t>
    </dgm:pt>
    <dgm:pt modelId="{FF4F2CA2-4625-F547-BF6C-977284AB5420}" type="pres">
      <dgm:prSet presAssocID="{0AA55E0F-4B96-4043-BC35-FF4969303AF6}" presName="parentLin" presStyleCnt="0"/>
      <dgm:spPr/>
      <dgm:t>
        <a:bodyPr/>
        <a:lstStyle/>
        <a:p>
          <a:endParaRPr lang="en-US"/>
        </a:p>
      </dgm:t>
    </dgm:pt>
    <dgm:pt modelId="{FAE171F6-587C-3945-9496-0D086BBA02AB}" type="pres">
      <dgm:prSet presAssocID="{0AA55E0F-4B96-4043-BC35-FF4969303AF6}" presName="parentLeftMargin" presStyleLbl="node1" presStyleIdx="1" presStyleCnt="4"/>
      <dgm:spPr/>
      <dgm:t>
        <a:bodyPr/>
        <a:lstStyle/>
        <a:p>
          <a:endParaRPr lang="en-US"/>
        </a:p>
      </dgm:t>
    </dgm:pt>
    <dgm:pt modelId="{3345015C-EF27-194F-9126-1D3F24B6C489}" type="pres">
      <dgm:prSet presAssocID="{0AA55E0F-4B96-4043-BC35-FF4969303AF6}" presName="parentText" presStyleLbl="node1" presStyleIdx="2" presStyleCnt="4">
        <dgm:presLayoutVars>
          <dgm:chMax val="0"/>
          <dgm:bulletEnabled val="1"/>
        </dgm:presLayoutVars>
      </dgm:prSet>
      <dgm:spPr/>
      <dgm:t>
        <a:bodyPr/>
        <a:lstStyle/>
        <a:p>
          <a:endParaRPr lang="en-US"/>
        </a:p>
      </dgm:t>
    </dgm:pt>
    <dgm:pt modelId="{C9CCAE94-5717-E149-B3D3-773E73C5E46A}" type="pres">
      <dgm:prSet presAssocID="{0AA55E0F-4B96-4043-BC35-FF4969303AF6}" presName="negativeSpace" presStyleCnt="0"/>
      <dgm:spPr/>
      <dgm:t>
        <a:bodyPr/>
        <a:lstStyle/>
        <a:p>
          <a:endParaRPr lang="en-US"/>
        </a:p>
      </dgm:t>
    </dgm:pt>
    <dgm:pt modelId="{FC73820A-F7FB-9248-8845-5C8B02136D9A}" type="pres">
      <dgm:prSet presAssocID="{0AA55E0F-4B96-4043-BC35-FF4969303AF6}" presName="childText" presStyleLbl="conFgAcc1" presStyleIdx="2" presStyleCnt="4">
        <dgm:presLayoutVars>
          <dgm:bulletEnabled val="1"/>
        </dgm:presLayoutVars>
      </dgm:prSet>
      <dgm:spPr/>
      <dgm:t>
        <a:bodyPr/>
        <a:lstStyle/>
        <a:p>
          <a:endParaRPr lang="en-US"/>
        </a:p>
      </dgm:t>
    </dgm:pt>
    <dgm:pt modelId="{D56807BB-F1B1-D44B-AB99-9664DC103A2B}" type="pres">
      <dgm:prSet presAssocID="{A28D991B-A3B2-4982-A54D-899884D4AC2C}" presName="spaceBetweenRectangles" presStyleCnt="0"/>
      <dgm:spPr/>
      <dgm:t>
        <a:bodyPr/>
        <a:lstStyle/>
        <a:p>
          <a:endParaRPr lang="en-US"/>
        </a:p>
      </dgm:t>
    </dgm:pt>
    <dgm:pt modelId="{2AF1FBE7-22C5-1943-8F2B-FF3B00FF718A}" type="pres">
      <dgm:prSet presAssocID="{45CA1CF9-F5C4-4739-AD8B-A7AE9A05C828}" presName="parentLin" presStyleCnt="0"/>
      <dgm:spPr/>
      <dgm:t>
        <a:bodyPr/>
        <a:lstStyle/>
        <a:p>
          <a:endParaRPr lang="en-US"/>
        </a:p>
      </dgm:t>
    </dgm:pt>
    <dgm:pt modelId="{46663CB5-DD63-5949-B4ED-3ABAD4595C55}" type="pres">
      <dgm:prSet presAssocID="{45CA1CF9-F5C4-4739-AD8B-A7AE9A05C828}" presName="parentLeftMargin" presStyleLbl="node1" presStyleIdx="2" presStyleCnt="4"/>
      <dgm:spPr/>
      <dgm:t>
        <a:bodyPr/>
        <a:lstStyle/>
        <a:p>
          <a:endParaRPr lang="en-US"/>
        </a:p>
      </dgm:t>
    </dgm:pt>
    <dgm:pt modelId="{ACE3A63B-F3C6-3C40-A0E6-73AD0ABD5AB1}" type="pres">
      <dgm:prSet presAssocID="{45CA1CF9-F5C4-4739-AD8B-A7AE9A05C828}" presName="parentText" presStyleLbl="node1" presStyleIdx="3" presStyleCnt="4">
        <dgm:presLayoutVars>
          <dgm:chMax val="0"/>
          <dgm:bulletEnabled val="1"/>
        </dgm:presLayoutVars>
      </dgm:prSet>
      <dgm:spPr/>
      <dgm:t>
        <a:bodyPr/>
        <a:lstStyle/>
        <a:p>
          <a:endParaRPr lang="en-US"/>
        </a:p>
      </dgm:t>
    </dgm:pt>
    <dgm:pt modelId="{FFB2C09D-4DF8-C34A-9873-036BEC67A3C9}" type="pres">
      <dgm:prSet presAssocID="{45CA1CF9-F5C4-4739-AD8B-A7AE9A05C828}" presName="negativeSpace" presStyleCnt="0"/>
      <dgm:spPr/>
      <dgm:t>
        <a:bodyPr/>
        <a:lstStyle/>
        <a:p>
          <a:endParaRPr lang="en-US"/>
        </a:p>
      </dgm:t>
    </dgm:pt>
    <dgm:pt modelId="{BE825D48-E735-3A44-9C11-1A0A6DCD8C29}" type="pres">
      <dgm:prSet presAssocID="{45CA1CF9-F5C4-4739-AD8B-A7AE9A05C828}" presName="childText" presStyleLbl="conFgAcc1" presStyleIdx="3" presStyleCnt="4">
        <dgm:presLayoutVars>
          <dgm:bulletEnabled val="1"/>
        </dgm:presLayoutVars>
      </dgm:prSet>
      <dgm:spPr/>
      <dgm:t>
        <a:bodyPr/>
        <a:lstStyle/>
        <a:p>
          <a:endParaRPr lang="en-US"/>
        </a:p>
      </dgm:t>
    </dgm:pt>
  </dgm:ptLst>
  <dgm:cxnLst>
    <dgm:cxn modelId="{43A14B83-96A5-7D4F-A7AE-87300E2D291A}" type="presOf" srcId="{68056FFC-1FC3-4D73-8A93-EA8838632714}" destId="{13C177A0-8AFF-884F-9EBB-53532AD163FA}" srcOrd="0" destOrd="0" presId="urn:microsoft.com/office/officeart/2005/8/layout/list1"/>
    <dgm:cxn modelId="{7A362FAC-D56F-4264-AD98-1D314F362369}" srcId="{45CA1CF9-F5C4-4739-AD8B-A7AE9A05C828}" destId="{F69EF1F0-A19A-47E4-9C33-B7762E3B5BA0}" srcOrd="0" destOrd="0" parTransId="{F1B05EC1-1885-4DF6-A970-7C215682AC70}" sibTransId="{0F122D16-7113-42F0-BE81-EECE5770730D}"/>
    <dgm:cxn modelId="{8AE91964-983C-AB41-BDCD-5D29E3794F77}" type="presOf" srcId="{0AA55E0F-4B96-4043-BC35-FF4969303AF6}" destId="{3345015C-EF27-194F-9126-1D3F24B6C489}" srcOrd="1" destOrd="0" presId="urn:microsoft.com/office/officeart/2005/8/layout/list1"/>
    <dgm:cxn modelId="{918B1D6F-32D2-D542-AEEF-D33D5C60CADF}" type="presOf" srcId="{025ADEC7-76C9-4354-9AD3-71FE8EE2ED6B}" destId="{A5E7159D-6A48-FE47-96E7-98399AF7FD23}" srcOrd="0" destOrd="0" presId="urn:microsoft.com/office/officeart/2005/8/layout/list1"/>
    <dgm:cxn modelId="{3DE4E7DD-4AA4-5F49-B41D-EF67A3792BB7}" type="presOf" srcId="{025ADEC7-76C9-4354-9AD3-71FE8EE2ED6B}" destId="{DFE6755B-AA2C-6A47-AAA1-71671857548D}" srcOrd="1" destOrd="0" presId="urn:microsoft.com/office/officeart/2005/8/layout/list1"/>
    <dgm:cxn modelId="{0D2534C9-DDC2-4D0C-BC04-B7C9699C4717}" srcId="{025ADEC7-76C9-4354-9AD3-71FE8EE2ED6B}" destId="{68056FFC-1FC3-4D73-8A93-EA8838632714}" srcOrd="0" destOrd="0" parTransId="{2C7C50B0-F290-4307-B6D2-017446FB9A68}" sibTransId="{73692B7A-C687-4970-B9B2-955F8BED320A}"/>
    <dgm:cxn modelId="{765DD5EC-261A-0347-9ECE-D7FE0B450C31}" type="presOf" srcId="{0AA55E0F-4B96-4043-BC35-FF4969303AF6}" destId="{FAE171F6-587C-3945-9496-0D086BBA02AB}" srcOrd="0" destOrd="0" presId="urn:microsoft.com/office/officeart/2005/8/layout/list1"/>
    <dgm:cxn modelId="{BA891531-BB13-974D-9675-519596FF5521}" type="presOf" srcId="{790B545C-CBA2-4FB5-9FF8-9380A6151F61}" destId="{F2C92D9A-E099-2246-90EE-74E9A5584E87}" srcOrd="0" destOrd="0" presId="urn:microsoft.com/office/officeart/2005/8/layout/list1"/>
    <dgm:cxn modelId="{EB860EE3-1C56-414B-9C39-017E4D811930}" type="presOf" srcId="{EE53126A-5394-4BD6-9055-4755B112DB80}" destId="{FC73820A-F7FB-9248-8845-5C8B02136D9A}" srcOrd="0" destOrd="0" presId="urn:microsoft.com/office/officeart/2005/8/layout/list1"/>
    <dgm:cxn modelId="{58EC2111-0A07-234E-BD6F-8B5C3F9E0A0F}" type="presOf" srcId="{45CA1CF9-F5C4-4739-AD8B-A7AE9A05C828}" destId="{ACE3A63B-F3C6-3C40-A0E6-73AD0ABD5AB1}" srcOrd="1" destOrd="0" presId="urn:microsoft.com/office/officeart/2005/8/layout/list1"/>
    <dgm:cxn modelId="{1FE71071-C8ED-48B2-AFDF-49AFAD673135}" srcId="{0AA55E0F-4B96-4043-BC35-FF4969303AF6}" destId="{EE53126A-5394-4BD6-9055-4755B112DB80}" srcOrd="0" destOrd="0" parTransId="{11441E11-3EE4-4C18-AAF2-ED3487B1B071}" sibTransId="{312ECBD5-82E6-40AA-8E6D-5B087D3BEC27}"/>
    <dgm:cxn modelId="{75DE84D2-4402-E341-9443-D98F7BD577FE}" type="presOf" srcId="{F69EF1F0-A19A-47E4-9C33-B7762E3B5BA0}" destId="{BE825D48-E735-3A44-9C11-1A0A6DCD8C29}" srcOrd="0" destOrd="0" presId="urn:microsoft.com/office/officeart/2005/8/layout/list1"/>
    <dgm:cxn modelId="{337CF935-3D91-2A4D-A500-172D9E3B85AC}" type="presOf" srcId="{790B545C-CBA2-4FB5-9FF8-9380A6151F61}" destId="{8ED295D8-F77F-C740-994B-BD872441DF07}" srcOrd="1" destOrd="0" presId="urn:microsoft.com/office/officeart/2005/8/layout/list1"/>
    <dgm:cxn modelId="{0746D415-FC22-4943-9EAF-EFDD683AD242}" srcId="{318A1A0E-FA54-4B98-99C5-0C1FE03B7BBD}" destId="{025ADEC7-76C9-4354-9AD3-71FE8EE2ED6B}" srcOrd="0" destOrd="0" parTransId="{6B7EB84E-9046-47DC-8098-1A6FAFED7C0D}" sibTransId="{37417B6D-F395-4F98-B029-2A0A04A048FA}"/>
    <dgm:cxn modelId="{3D233FD1-056C-A048-8A18-1F67959A508C}" type="presOf" srcId="{318A1A0E-FA54-4B98-99C5-0C1FE03B7BBD}" destId="{12236229-DF1D-A34A-A272-392245DD94CD}" srcOrd="0" destOrd="0" presId="urn:microsoft.com/office/officeart/2005/8/layout/list1"/>
    <dgm:cxn modelId="{5FF13E82-7AC1-4A15-87EB-3F04F43BF411}" srcId="{318A1A0E-FA54-4B98-99C5-0C1FE03B7BBD}" destId="{0AA55E0F-4B96-4043-BC35-FF4969303AF6}" srcOrd="2" destOrd="0" parTransId="{FB9CC6EF-2532-455D-9AA5-E90E0618160B}" sibTransId="{A28D991B-A3B2-4982-A54D-899884D4AC2C}"/>
    <dgm:cxn modelId="{AD7D7220-FB00-D248-A3E6-457C913561BB}" type="presOf" srcId="{6648433F-D64C-48EE-863E-1F553BB40283}" destId="{7CF3D6E2-8871-CE4A-B2EB-84FC14FEBD2C}" srcOrd="0" destOrd="0" presId="urn:microsoft.com/office/officeart/2005/8/layout/list1"/>
    <dgm:cxn modelId="{5B437B0D-43E0-4F66-886F-3F4CAA01A553}" srcId="{318A1A0E-FA54-4B98-99C5-0C1FE03B7BBD}" destId="{45CA1CF9-F5C4-4739-AD8B-A7AE9A05C828}" srcOrd="3" destOrd="0" parTransId="{84952C5F-25DF-4FC1-AA3B-5901B589168D}" sibTransId="{0E3594EB-4900-466F-AE68-78CFCDDE2051}"/>
    <dgm:cxn modelId="{E7E173E4-1681-467A-A6A5-BA42006719F3}" srcId="{318A1A0E-FA54-4B98-99C5-0C1FE03B7BBD}" destId="{790B545C-CBA2-4FB5-9FF8-9380A6151F61}" srcOrd="1" destOrd="0" parTransId="{79C63B3B-F1FD-444C-8231-8F7D9116D691}" sibTransId="{F910C00F-4144-42F7-A7C1-9FA5CECFEEDF}"/>
    <dgm:cxn modelId="{E9338677-3930-A44E-9DDD-0BCB66C4C96F}" type="presOf" srcId="{45CA1CF9-F5C4-4739-AD8B-A7AE9A05C828}" destId="{46663CB5-DD63-5949-B4ED-3ABAD4595C55}" srcOrd="0" destOrd="0" presId="urn:microsoft.com/office/officeart/2005/8/layout/list1"/>
    <dgm:cxn modelId="{51A4E89A-3123-452A-A0FC-D9A5F12726CC}" srcId="{790B545C-CBA2-4FB5-9FF8-9380A6151F61}" destId="{6648433F-D64C-48EE-863E-1F553BB40283}" srcOrd="0" destOrd="0" parTransId="{D940CFD2-54CB-428B-ABEC-F0AEA8893848}" sibTransId="{53F0356E-36B9-41A2-B03F-A394CA04DF5D}"/>
    <dgm:cxn modelId="{B80406A3-A734-4B4E-BABC-F464E03A1D93}" type="presParOf" srcId="{12236229-DF1D-A34A-A272-392245DD94CD}" destId="{C6FB6A88-EEC6-4745-8C8B-52C7E37FB308}" srcOrd="0" destOrd="0" presId="urn:microsoft.com/office/officeart/2005/8/layout/list1"/>
    <dgm:cxn modelId="{02E6E75A-E996-E649-9827-1CBA11E76175}" type="presParOf" srcId="{C6FB6A88-EEC6-4745-8C8B-52C7E37FB308}" destId="{A5E7159D-6A48-FE47-96E7-98399AF7FD23}" srcOrd="0" destOrd="0" presId="urn:microsoft.com/office/officeart/2005/8/layout/list1"/>
    <dgm:cxn modelId="{17A095A0-D4E6-9946-A90A-A8D5E79B2231}" type="presParOf" srcId="{C6FB6A88-EEC6-4745-8C8B-52C7E37FB308}" destId="{DFE6755B-AA2C-6A47-AAA1-71671857548D}" srcOrd="1" destOrd="0" presId="urn:microsoft.com/office/officeart/2005/8/layout/list1"/>
    <dgm:cxn modelId="{DF944F92-1B23-E04C-BC67-430B0E093084}" type="presParOf" srcId="{12236229-DF1D-A34A-A272-392245DD94CD}" destId="{11C3BDE1-B829-6D40-8511-8E0004041F0F}" srcOrd="1" destOrd="0" presId="urn:microsoft.com/office/officeart/2005/8/layout/list1"/>
    <dgm:cxn modelId="{EEB4DE09-A32F-FB43-8A30-3CFCF0365B36}" type="presParOf" srcId="{12236229-DF1D-A34A-A272-392245DD94CD}" destId="{13C177A0-8AFF-884F-9EBB-53532AD163FA}" srcOrd="2" destOrd="0" presId="urn:microsoft.com/office/officeart/2005/8/layout/list1"/>
    <dgm:cxn modelId="{EA328C88-9973-764B-BD9F-BE5E3FFA091E}" type="presParOf" srcId="{12236229-DF1D-A34A-A272-392245DD94CD}" destId="{49115750-3310-F74B-ACB1-F1F790ED78AA}" srcOrd="3" destOrd="0" presId="urn:microsoft.com/office/officeart/2005/8/layout/list1"/>
    <dgm:cxn modelId="{DBF9A54B-7E6C-F344-B07F-5D7450352990}" type="presParOf" srcId="{12236229-DF1D-A34A-A272-392245DD94CD}" destId="{5F9EC38F-060C-8946-B8F9-3CDD6BA04924}" srcOrd="4" destOrd="0" presId="urn:microsoft.com/office/officeart/2005/8/layout/list1"/>
    <dgm:cxn modelId="{5B58C026-0A81-A546-8250-C9590C2F6B4D}" type="presParOf" srcId="{5F9EC38F-060C-8946-B8F9-3CDD6BA04924}" destId="{F2C92D9A-E099-2246-90EE-74E9A5584E87}" srcOrd="0" destOrd="0" presId="urn:microsoft.com/office/officeart/2005/8/layout/list1"/>
    <dgm:cxn modelId="{23DB8648-A974-224E-B1E2-FE8208E22494}" type="presParOf" srcId="{5F9EC38F-060C-8946-B8F9-3CDD6BA04924}" destId="{8ED295D8-F77F-C740-994B-BD872441DF07}" srcOrd="1" destOrd="0" presId="urn:microsoft.com/office/officeart/2005/8/layout/list1"/>
    <dgm:cxn modelId="{ADE96A4C-1A90-4647-9A36-07E8BF36B659}" type="presParOf" srcId="{12236229-DF1D-A34A-A272-392245DD94CD}" destId="{87918C04-9CCB-D541-87EC-AF9F96C0925E}" srcOrd="5" destOrd="0" presId="urn:microsoft.com/office/officeart/2005/8/layout/list1"/>
    <dgm:cxn modelId="{3EAE146F-F2E6-054A-9CC4-43DCE9582B9E}" type="presParOf" srcId="{12236229-DF1D-A34A-A272-392245DD94CD}" destId="{7CF3D6E2-8871-CE4A-B2EB-84FC14FEBD2C}" srcOrd="6" destOrd="0" presId="urn:microsoft.com/office/officeart/2005/8/layout/list1"/>
    <dgm:cxn modelId="{1FD9C32A-8F03-2942-879D-64A9CF6E443B}" type="presParOf" srcId="{12236229-DF1D-A34A-A272-392245DD94CD}" destId="{147BA8F8-614D-2C41-8A81-AE92EA487C15}" srcOrd="7" destOrd="0" presId="urn:microsoft.com/office/officeart/2005/8/layout/list1"/>
    <dgm:cxn modelId="{164BA24C-2A12-4540-8BF4-B35128272195}" type="presParOf" srcId="{12236229-DF1D-A34A-A272-392245DD94CD}" destId="{FF4F2CA2-4625-F547-BF6C-977284AB5420}" srcOrd="8" destOrd="0" presId="urn:microsoft.com/office/officeart/2005/8/layout/list1"/>
    <dgm:cxn modelId="{D73B0138-3121-EB4C-8EB0-B385EF197A68}" type="presParOf" srcId="{FF4F2CA2-4625-F547-BF6C-977284AB5420}" destId="{FAE171F6-587C-3945-9496-0D086BBA02AB}" srcOrd="0" destOrd="0" presId="urn:microsoft.com/office/officeart/2005/8/layout/list1"/>
    <dgm:cxn modelId="{F05C36A9-4017-9B4D-93B8-571D9A22D5BF}" type="presParOf" srcId="{FF4F2CA2-4625-F547-BF6C-977284AB5420}" destId="{3345015C-EF27-194F-9126-1D3F24B6C489}" srcOrd="1" destOrd="0" presId="urn:microsoft.com/office/officeart/2005/8/layout/list1"/>
    <dgm:cxn modelId="{D4D80860-E4AE-E44B-B444-A96DED977490}" type="presParOf" srcId="{12236229-DF1D-A34A-A272-392245DD94CD}" destId="{C9CCAE94-5717-E149-B3D3-773E73C5E46A}" srcOrd="9" destOrd="0" presId="urn:microsoft.com/office/officeart/2005/8/layout/list1"/>
    <dgm:cxn modelId="{34149545-7B63-5744-95E3-4735EC6CA3BF}" type="presParOf" srcId="{12236229-DF1D-A34A-A272-392245DD94CD}" destId="{FC73820A-F7FB-9248-8845-5C8B02136D9A}" srcOrd="10" destOrd="0" presId="urn:microsoft.com/office/officeart/2005/8/layout/list1"/>
    <dgm:cxn modelId="{180F3921-5D49-4844-9BE5-BF3E338B6FDE}" type="presParOf" srcId="{12236229-DF1D-A34A-A272-392245DD94CD}" destId="{D56807BB-F1B1-D44B-AB99-9664DC103A2B}" srcOrd="11" destOrd="0" presId="urn:microsoft.com/office/officeart/2005/8/layout/list1"/>
    <dgm:cxn modelId="{2FCE92FC-2B4A-EA45-BD60-E2C6575329CC}" type="presParOf" srcId="{12236229-DF1D-A34A-A272-392245DD94CD}" destId="{2AF1FBE7-22C5-1943-8F2B-FF3B00FF718A}" srcOrd="12" destOrd="0" presId="urn:microsoft.com/office/officeart/2005/8/layout/list1"/>
    <dgm:cxn modelId="{60377B14-7E7A-C945-8A1C-EE98899B157C}" type="presParOf" srcId="{2AF1FBE7-22C5-1943-8F2B-FF3B00FF718A}" destId="{46663CB5-DD63-5949-B4ED-3ABAD4595C55}" srcOrd="0" destOrd="0" presId="urn:microsoft.com/office/officeart/2005/8/layout/list1"/>
    <dgm:cxn modelId="{54A7E3D1-9168-DD40-BAC5-0F9EDCA62C42}" type="presParOf" srcId="{2AF1FBE7-22C5-1943-8F2B-FF3B00FF718A}" destId="{ACE3A63B-F3C6-3C40-A0E6-73AD0ABD5AB1}" srcOrd="1" destOrd="0" presId="urn:microsoft.com/office/officeart/2005/8/layout/list1"/>
    <dgm:cxn modelId="{36315C76-24F1-3242-A310-736FC42F3562}" type="presParOf" srcId="{12236229-DF1D-A34A-A272-392245DD94CD}" destId="{FFB2C09D-4DF8-C34A-9873-036BEC67A3C9}" srcOrd="13" destOrd="0" presId="urn:microsoft.com/office/officeart/2005/8/layout/list1"/>
    <dgm:cxn modelId="{F51DE7F1-4FEC-C547-8459-1E366BE64743}" type="presParOf" srcId="{12236229-DF1D-A34A-A272-392245DD94CD}" destId="{BE825D48-E735-3A44-9C11-1A0A6DCD8C2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A1A0E-FA54-4B98-99C5-0C1FE03B7BBD}" type="doc">
      <dgm:prSet loTypeId="urn:microsoft.com/office/officeart/2005/8/layout/list1" loCatId="" qsTypeId="urn:microsoft.com/office/officeart/2005/8/quickstyle/simple2" qsCatId="simple" csTypeId="urn:microsoft.com/office/officeart/2005/8/colors/colorful1#3" csCatId="colorful" phldr="1"/>
      <dgm:spPr/>
      <dgm:t>
        <a:bodyPr/>
        <a:lstStyle/>
        <a:p>
          <a:endParaRPr lang="en-US"/>
        </a:p>
      </dgm:t>
    </dgm:pt>
    <dgm:pt modelId="{68056FFC-1FC3-4D73-8A93-EA8838632714}">
      <dgm:prSet phldrT="[Text]" custT="1"/>
      <dgm:spPr/>
      <dgm:t>
        <a:bodyPr/>
        <a:lstStyle/>
        <a:p>
          <a:r>
            <a:rPr lang="en-US" sz="2800" dirty="0" smtClean="0"/>
            <a:t>Goal-directed behavior in the presence of options</a:t>
          </a:r>
          <a:endParaRPr lang="en-US" sz="2800" dirty="0"/>
        </a:p>
      </dgm:t>
    </dgm:pt>
    <dgm:pt modelId="{2C7C50B0-F290-4307-B6D2-017446FB9A68}" type="parTrans" cxnId="{0D2534C9-DDC2-4D0C-BC04-B7C9699C4717}">
      <dgm:prSet/>
      <dgm:spPr/>
      <dgm:t>
        <a:bodyPr/>
        <a:lstStyle/>
        <a:p>
          <a:endParaRPr lang="en-US" sz="1100"/>
        </a:p>
      </dgm:t>
    </dgm:pt>
    <dgm:pt modelId="{73692B7A-C687-4970-B9B2-955F8BED320A}" type="sibTrans" cxnId="{0D2534C9-DDC2-4D0C-BC04-B7C9699C4717}">
      <dgm:prSet/>
      <dgm:spPr/>
      <dgm:t>
        <a:bodyPr/>
        <a:lstStyle/>
        <a:p>
          <a:endParaRPr lang="en-US" sz="1100"/>
        </a:p>
      </dgm:t>
    </dgm:pt>
    <dgm:pt modelId="{025ADEC7-76C9-4354-9AD3-71FE8EE2ED6B}">
      <dgm:prSet phldrT="[Text]" custT="1"/>
      <dgm:spPr/>
      <dgm:t>
        <a:bodyPr/>
        <a:lstStyle/>
        <a:p>
          <a:r>
            <a:rPr lang="en-US" sz="2400" dirty="0" smtClean="0"/>
            <a:t>Decision theory is concerned with…</a:t>
          </a:r>
          <a:endParaRPr lang="en-US" sz="2400" dirty="0"/>
        </a:p>
      </dgm:t>
    </dgm:pt>
    <dgm:pt modelId="{37417B6D-F395-4F98-B029-2A0A04A048FA}" type="sibTrans" cxnId="{0746D415-FC22-4943-9EAF-EFDD683AD242}">
      <dgm:prSet/>
      <dgm:spPr/>
      <dgm:t>
        <a:bodyPr/>
        <a:lstStyle/>
        <a:p>
          <a:endParaRPr lang="en-US" sz="1100"/>
        </a:p>
      </dgm:t>
    </dgm:pt>
    <dgm:pt modelId="{6B7EB84E-9046-47DC-8098-1A6FAFED7C0D}" type="parTrans" cxnId="{0746D415-FC22-4943-9EAF-EFDD683AD242}">
      <dgm:prSet/>
      <dgm:spPr/>
      <dgm:t>
        <a:bodyPr/>
        <a:lstStyle/>
        <a:p>
          <a:endParaRPr lang="en-US" sz="1100"/>
        </a:p>
      </dgm:t>
    </dgm:pt>
    <dgm:pt modelId="{A8A0D280-114A-F444-878D-61D7DF2999A0}" type="pres">
      <dgm:prSet presAssocID="{318A1A0E-FA54-4B98-99C5-0C1FE03B7BBD}" presName="linear" presStyleCnt="0">
        <dgm:presLayoutVars>
          <dgm:dir/>
          <dgm:animLvl val="lvl"/>
          <dgm:resizeHandles val="exact"/>
        </dgm:presLayoutVars>
      </dgm:prSet>
      <dgm:spPr/>
      <dgm:t>
        <a:bodyPr/>
        <a:lstStyle/>
        <a:p>
          <a:endParaRPr lang="en-US"/>
        </a:p>
      </dgm:t>
    </dgm:pt>
    <dgm:pt modelId="{CEC67633-E002-584D-A180-928EE0DD4236}" type="pres">
      <dgm:prSet presAssocID="{025ADEC7-76C9-4354-9AD3-71FE8EE2ED6B}" presName="parentLin" presStyleCnt="0"/>
      <dgm:spPr/>
      <dgm:t>
        <a:bodyPr/>
        <a:lstStyle/>
        <a:p>
          <a:endParaRPr lang="en-US"/>
        </a:p>
      </dgm:t>
    </dgm:pt>
    <dgm:pt modelId="{0FB1DC6C-0BFD-C441-9C0E-A30896D52D44}" type="pres">
      <dgm:prSet presAssocID="{025ADEC7-76C9-4354-9AD3-71FE8EE2ED6B}" presName="parentLeftMargin" presStyleLbl="node1" presStyleIdx="0" presStyleCnt="1"/>
      <dgm:spPr/>
      <dgm:t>
        <a:bodyPr/>
        <a:lstStyle/>
        <a:p>
          <a:endParaRPr lang="en-US"/>
        </a:p>
      </dgm:t>
    </dgm:pt>
    <dgm:pt modelId="{A25BFBB9-71F5-8544-BC10-6F62AA2FC51D}" type="pres">
      <dgm:prSet presAssocID="{025ADEC7-76C9-4354-9AD3-71FE8EE2ED6B}" presName="parentText" presStyleLbl="node1" presStyleIdx="0" presStyleCnt="1" custScaleY="57504" custLinFactNeighborX="5263" custLinFactNeighborY="-20273">
        <dgm:presLayoutVars>
          <dgm:chMax val="0"/>
          <dgm:bulletEnabled val="1"/>
        </dgm:presLayoutVars>
      </dgm:prSet>
      <dgm:spPr/>
      <dgm:t>
        <a:bodyPr/>
        <a:lstStyle/>
        <a:p>
          <a:endParaRPr lang="en-US"/>
        </a:p>
      </dgm:t>
    </dgm:pt>
    <dgm:pt modelId="{0C3EC99B-5118-0D45-844E-DF01AFAC99B4}" type="pres">
      <dgm:prSet presAssocID="{025ADEC7-76C9-4354-9AD3-71FE8EE2ED6B}" presName="negativeSpace" presStyleCnt="0"/>
      <dgm:spPr/>
      <dgm:t>
        <a:bodyPr/>
        <a:lstStyle/>
        <a:p>
          <a:endParaRPr lang="en-US"/>
        </a:p>
      </dgm:t>
    </dgm:pt>
    <dgm:pt modelId="{6B07C7E3-55C3-3449-94D7-4882927639E4}" type="pres">
      <dgm:prSet presAssocID="{025ADEC7-76C9-4354-9AD3-71FE8EE2ED6B}" presName="childText" presStyleLbl="conFgAcc1" presStyleIdx="0" presStyleCnt="1" custScaleY="79340">
        <dgm:presLayoutVars>
          <dgm:bulletEnabled val="1"/>
        </dgm:presLayoutVars>
      </dgm:prSet>
      <dgm:spPr/>
      <dgm:t>
        <a:bodyPr/>
        <a:lstStyle/>
        <a:p>
          <a:endParaRPr lang="en-US"/>
        </a:p>
      </dgm:t>
    </dgm:pt>
  </dgm:ptLst>
  <dgm:cxnLst>
    <dgm:cxn modelId="{2768AC08-178E-AC48-8DBD-BDC29542F1D0}" type="presOf" srcId="{025ADEC7-76C9-4354-9AD3-71FE8EE2ED6B}" destId="{0FB1DC6C-0BFD-C441-9C0E-A30896D52D44}" srcOrd="0" destOrd="0" presId="urn:microsoft.com/office/officeart/2005/8/layout/list1"/>
    <dgm:cxn modelId="{0746D415-FC22-4943-9EAF-EFDD683AD242}" srcId="{318A1A0E-FA54-4B98-99C5-0C1FE03B7BBD}" destId="{025ADEC7-76C9-4354-9AD3-71FE8EE2ED6B}" srcOrd="0" destOrd="0" parTransId="{6B7EB84E-9046-47DC-8098-1A6FAFED7C0D}" sibTransId="{37417B6D-F395-4F98-B029-2A0A04A048FA}"/>
    <dgm:cxn modelId="{801D36A6-7C4E-4A49-BD30-5D5518EF530A}" type="presOf" srcId="{025ADEC7-76C9-4354-9AD3-71FE8EE2ED6B}" destId="{A25BFBB9-71F5-8544-BC10-6F62AA2FC51D}" srcOrd="1" destOrd="0" presId="urn:microsoft.com/office/officeart/2005/8/layout/list1"/>
    <dgm:cxn modelId="{0D2534C9-DDC2-4D0C-BC04-B7C9699C4717}" srcId="{025ADEC7-76C9-4354-9AD3-71FE8EE2ED6B}" destId="{68056FFC-1FC3-4D73-8A93-EA8838632714}" srcOrd="0" destOrd="0" parTransId="{2C7C50B0-F290-4307-B6D2-017446FB9A68}" sibTransId="{73692B7A-C687-4970-B9B2-955F8BED320A}"/>
    <dgm:cxn modelId="{19A2125B-6232-EE4E-B8A3-8AD49D959F95}" type="presOf" srcId="{68056FFC-1FC3-4D73-8A93-EA8838632714}" destId="{6B07C7E3-55C3-3449-94D7-4882927639E4}" srcOrd="0" destOrd="0" presId="urn:microsoft.com/office/officeart/2005/8/layout/list1"/>
    <dgm:cxn modelId="{482436DB-EBCA-E24E-9969-164E951F8090}" type="presOf" srcId="{318A1A0E-FA54-4B98-99C5-0C1FE03B7BBD}" destId="{A8A0D280-114A-F444-878D-61D7DF2999A0}" srcOrd="0" destOrd="0" presId="urn:microsoft.com/office/officeart/2005/8/layout/list1"/>
    <dgm:cxn modelId="{158885EC-63B2-FD45-BF1F-DBAD169C7FE5}" type="presParOf" srcId="{A8A0D280-114A-F444-878D-61D7DF2999A0}" destId="{CEC67633-E002-584D-A180-928EE0DD4236}" srcOrd="0" destOrd="0" presId="urn:microsoft.com/office/officeart/2005/8/layout/list1"/>
    <dgm:cxn modelId="{788D3FD7-81DD-ED40-94F5-5A2A1ECFE494}" type="presParOf" srcId="{CEC67633-E002-584D-A180-928EE0DD4236}" destId="{0FB1DC6C-0BFD-C441-9C0E-A30896D52D44}" srcOrd="0" destOrd="0" presId="urn:microsoft.com/office/officeart/2005/8/layout/list1"/>
    <dgm:cxn modelId="{1470FE9C-DA45-434B-855E-4ED7A08A5278}" type="presParOf" srcId="{CEC67633-E002-584D-A180-928EE0DD4236}" destId="{A25BFBB9-71F5-8544-BC10-6F62AA2FC51D}" srcOrd="1" destOrd="0" presId="urn:microsoft.com/office/officeart/2005/8/layout/list1"/>
    <dgm:cxn modelId="{2C676591-9BC7-1745-807E-1CCE475BC353}" type="presParOf" srcId="{A8A0D280-114A-F444-878D-61D7DF2999A0}" destId="{0C3EC99B-5118-0D45-844E-DF01AFAC99B4}" srcOrd="1" destOrd="0" presId="urn:microsoft.com/office/officeart/2005/8/layout/list1"/>
    <dgm:cxn modelId="{1DB57CDD-2BA5-BB41-8F1E-FA81DDA0FB36}" type="presParOf" srcId="{A8A0D280-114A-F444-878D-61D7DF2999A0}" destId="{6B07C7E3-55C3-3449-94D7-4882927639E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177A0-8AFF-884F-9EBB-53532AD163FA}">
      <dsp:nvSpPr>
        <dsp:cNvPr id="0" name=""/>
        <dsp:cNvSpPr/>
      </dsp:nvSpPr>
      <dsp:spPr>
        <a:xfrm>
          <a:off x="0" y="351299"/>
          <a:ext cx="8229600" cy="9292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Focuses on how we use our freedom</a:t>
          </a:r>
          <a:endParaRPr lang="en-US" sz="2400" kern="1200" dirty="0"/>
        </a:p>
      </dsp:txBody>
      <dsp:txXfrm>
        <a:off x="0" y="351299"/>
        <a:ext cx="8229600" cy="929250"/>
      </dsp:txXfrm>
    </dsp:sp>
    <dsp:sp modelId="{DFE6755B-AA2C-6A47-AAA1-71671857548D}">
      <dsp:nvSpPr>
        <dsp:cNvPr id="0" name=""/>
        <dsp:cNvSpPr/>
      </dsp:nvSpPr>
      <dsp:spPr>
        <a:xfrm>
          <a:off x="411480" y="56099"/>
          <a:ext cx="5760720" cy="5904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t>Assumption</a:t>
          </a:r>
          <a:endParaRPr lang="en-US" sz="2000" kern="1200" dirty="0"/>
        </a:p>
      </dsp:txBody>
      <dsp:txXfrm>
        <a:off x="440301" y="84920"/>
        <a:ext cx="5703078" cy="532758"/>
      </dsp:txXfrm>
    </dsp:sp>
    <dsp:sp modelId="{7CF3D6E2-8871-CE4A-B2EB-84FC14FEBD2C}">
      <dsp:nvSpPr>
        <dsp:cNvPr id="0" name=""/>
        <dsp:cNvSpPr/>
      </dsp:nvSpPr>
      <dsp:spPr>
        <a:xfrm>
          <a:off x="0" y="1683750"/>
          <a:ext cx="8229600" cy="92925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There are options to choose between</a:t>
          </a:r>
          <a:endParaRPr lang="en-US" sz="2400" kern="1200" dirty="0"/>
        </a:p>
      </dsp:txBody>
      <dsp:txXfrm>
        <a:off x="0" y="1683750"/>
        <a:ext cx="8229600" cy="929250"/>
      </dsp:txXfrm>
    </dsp:sp>
    <dsp:sp modelId="{8ED295D8-F77F-C740-994B-BD872441DF07}">
      <dsp:nvSpPr>
        <dsp:cNvPr id="0" name=""/>
        <dsp:cNvSpPr/>
      </dsp:nvSpPr>
      <dsp:spPr>
        <a:xfrm>
          <a:off x="411480" y="1388549"/>
          <a:ext cx="5760720" cy="5904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t>Assumption</a:t>
          </a:r>
          <a:endParaRPr lang="en-US" sz="2000" kern="1200" dirty="0"/>
        </a:p>
      </dsp:txBody>
      <dsp:txXfrm>
        <a:off x="440301" y="1417370"/>
        <a:ext cx="5703078" cy="532758"/>
      </dsp:txXfrm>
    </dsp:sp>
    <dsp:sp modelId="{FC73820A-F7FB-9248-8845-5C8B02136D9A}">
      <dsp:nvSpPr>
        <dsp:cNvPr id="0" name=""/>
        <dsp:cNvSpPr/>
      </dsp:nvSpPr>
      <dsp:spPr>
        <a:xfrm>
          <a:off x="0" y="3016200"/>
          <a:ext cx="8229600" cy="9292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We choose in a non-random way</a:t>
          </a:r>
          <a:endParaRPr lang="en-US" sz="2400" kern="1200" dirty="0"/>
        </a:p>
      </dsp:txBody>
      <dsp:txXfrm>
        <a:off x="0" y="3016200"/>
        <a:ext cx="8229600" cy="929250"/>
      </dsp:txXfrm>
    </dsp:sp>
    <dsp:sp modelId="{3345015C-EF27-194F-9126-1D3F24B6C489}">
      <dsp:nvSpPr>
        <dsp:cNvPr id="0" name=""/>
        <dsp:cNvSpPr/>
      </dsp:nvSpPr>
      <dsp:spPr>
        <a:xfrm>
          <a:off x="411480" y="2721000"/>
          <a:ext cx="5760720" cy="59040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t>Assumption</a:t>
          </a:r>
          <a:endParaRPr lang="en-US" sz="2000" kern="1200" dirty="0"/>
        </a:p>
      </dsp:txBody>
      <dsp:txXfrm>
        <a:off x="440301" y="2749821"/>
        <a:ext cx="5703078" cy="532758"/>
      </dsp:txXfrm>
    </dsp:sp>
    <dsp:sp modelId="{BE825D48-E735-3A44-9C11-1A0A6DCD8C29}">
      <dsp:nvSpPr>
        <dsp:cNvPr id="0" name=""/>
        <dsp:cNvSpPr/>
      </dsp:nvSpPr>
      <dsp:spPr>
        <a:xfrm>
          <a:off x="0" y="4348650"/>
          <a:ext cx="8229600" cy="92925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Our choices are goal-directed activities</a:t>
          </a:r>
          <a:endParaRPr lang="en-US" sz="2400" kern="1200" dirty="0"/>
        </a:p>
      </dsp:txBody>
      <dsp:txXfrm>
        <a:off x="0" y="4348650"/>
        <a:ext cx="8229600" cy="929250"/>
      </dsp:txXfrm>
    </dsp:sp>
    <dsp:sp modelId="{ACE3A63B-F3C6-3C40-A0E6-73AD0ABD5AB1}">
      <dsp:nvSpPr>
        <dsp:cNvPr id="0" name=""/>
        <dsp:cNvSpPr/>
      </dsp:nvSpPr>
      <dsp:spPr>
        <a:xfrm>
          <a:off x="411480" y="4053450"/>
          <a:ext cx="5760720" cy="59040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t>Assumption</a:t>
          </a:r>
          <a:endParaRPr lang="en-US" sz="2000" kern="1200" dirty="0"/>
        </a:p>
      </dsp:txBody>
      <dsp:txXfrm>
        <a:off x="440301" y="4082271"/>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7C7E3-55C3-3449-94D7-4882927639E4}">
      <dsp:nvSpPr>
        <dsp:cNvPr id="0" name=""/>
        <dsp:cNvSpPr/>
      </dsp:nvSpPr>
      <dsp:spPr>
        <a:xfrm>
          <a:off x="0" y="827576"/>
          <a:ext cx="7239000" cy="1839418"/>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1827" tIns="853948" rIns="561827"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Goal-directed behavior in the presence of options</a:t>
          </a:r>
          <a:endParaRPr lang="en-US" sz="2800" kern="1200" dirty="0"/>
        </a:p>
      </dsp:txBody>
      <dsp:txXfrm>
        <a:off x="0" y="827576"/>
        <a:ext cx="7239000" cy="1839418"/>
      </dsp:txXfrm>
    </dsp:sp>
    <dsp:sp modelId="{A25BFBB9-71F5-8544-BC10-6F62AA2FC51D}">
      <dsp:nvSpPr>
        <dsp:cNvPr id="0" name=""/>
        <dsp:cNvSpPr/>
      </dsp:nvSpPr>
      <dsp:spPr>
        <a:xfrm>
          <a:off x="380999" y="302791"/>
          <a:ext cx="5067300" cy="1086411"/>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1532" tIns="0" rIns="191532" bIns="0" numCol="1" spcCol="1270" anchor="ctr" anchorCtr="0">
          <a:noAutofit/>
        </a:bodyPr>
        <a:lstStyle/>
        <a:p>
          <a:pPr lvl="0" algn="l" defTabSz="1066800">
            <a:lnSpc>
              <a:spcPct val="90000"/>
            </a:lnSpc>
            <a:spcBef>
              <a:spcPct val="0"/>
            </a:spcBef>
            <a:spcAft>
              <a:spcPct val="35000"/>
            </a:spcAft>
          </a:pPr>
          <a:r>
            <a:rPr lang="en-US" sz="2400" kern="1200" dirty="0" smtClean="0"/>
            <a:t>Decision theory is concerned with…</a:t>
          </a:r>
          <a:endParaRPr lang="en-US" sz="2400" kern="1200" dirty="0"/>
        </a:p>
      </dsp:txBody>
      <dsp:txXfrm>
        <a:off x="434033" y="355825"/>
        <a:ext cx="4961232" cy="98034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84D8E-EE95-4143-AB03-1F5C48516012}" type="datetimeFigureOut">
              <a:rPr lang="en-US" smtClean="0"/>
              <a:pPr/>
              <a:t>1/16/14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5CE6C-5AF8-9D46-8B34-57B56281D585}" type="slidenum">
              <a:rPr lang="en-US" smtClean="0"/>
              <a:pPr/>
              <a:t>‹#›</a:t>
            </a:fld>
            <a:endParaRPr lang="en-US"/>
          </a:p>
        </p:txBody>
      </p:sp>
    </p:spTree>
    <p:extLst>
      <p:ext uri="{BB962C8B-B14F-4D97-AF65-F5344CB8AC3E}">
        <p14:creationId xmlns:p14="http://schemas.microsoft.com/office/powerpoint/2010/main" val="37639717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1</a:t>
            </a:fld>
            <a:endParaRPr lang="en-US"/>
          </a:p>
        </p:txBody>
      </p:sp>
    </p:spTree>
    <p:extLst>
      <p:ext uri="{BB962C8B-B14F-4D97-AF65-F5344CB8AC3E}">
        <p14:creationId xmlns:p14="http://schemas.microsoft.com/office/powerpoint/2010/main" val="4153751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25</a:t>
            </a:fld>
            <a:endParaRPr lang="en-US"/>
          </a:p>
        </p:txBody>
      </p:sp>
    </p:spTree>
    <p:extLst>
      <p:ext uri="{BB962C8B-B14F-4D97-AF65-F5344CB8AC3E}">
        <p14:creationId xmlns:p14="http://schemas.microsoft.com/office/powerpoint/2010/main" val="170565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26</a:t>
            </a:fld>
            <a:endParaRPr lang="en-US"/>
          </a:p>
        </p:txBody>
      </p:sp>
    </p:spTree>
    <p:extLst>
      <p:ext uri="{BB962C8B-B14F-4D97-AF65-F5344CB8AC3E}">
        <p14:creationId xmlns:p14="http://schemas.microsoft.com/office/powerpoint/2010/main" val="1672641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5FD65-C84A-674E-9AB1-3EE727E2787C}" type="slidenum">
              <a:rPr lang="en-US" smtClean="0"/>
              <a:t>2</a:t>
            </a:fld>
            <a:endParaRPr lang="en-US"/>
          </a:p>
        </p:txBody>
      </p:sp>
    </p:spTree>
    <p:extLst>
      <p:ext uri="{BB962C8B-B14F-4D97-AF65-F5344CB8AC3E}">
        <p14:creationId xmlns:p14="http://schemas.microsoft.com/office/powerpoint/2010/main" val="3276762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3</a:t>
            </a:fld>
            <a:endParaRPr lang="en-US"/>
          </a:p>
        </p:txBody>
      </p:sp>
    </p:spTree>
    <p:extLst>
      <p:ext uri="{BB962C8B-B14F-4D97-AF65-F5344CB8AC3E}">
        <p14:creationId xmlns:p14="http://schemas.microsoft.com/office/powerpoint/2010/main" val="701525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4</a:t>
            </a:fld>
            <a:endParaRPr lang="en-US"/>
          </a:p>
        </p:txBody>
      </p:sp>
    </p:spTree>
    <p:extLst>
      <p:ext uri="{BB962C8B-B14F-4D97-AF65-F5344CB8AC3E}">
        <p14:creationId xmlns:p14="http://schemas.microsoft.com/office/powerpoint/2010/main" val="2310745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5</a:t>
            </a:fld>
            <a:endParaRPr lang="en-US"/>
          </a:p>
        </p:txBody>
      </p:sp>
    </p:spTree>
    <p:extLst>
      <p:ext uri="{BB962C8B-B14F-4D97-AF65-F5344CB8AC3E}">
        <p14:creationId xmlns:p14="http://schemas.microsoft.com/office/powerpoint/2010/main" val="3872937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1390">
              <a:defRPr sz="2400">
                <a:solidFill>
                  <a:schemeClr val="tx1"/>
                </a:solidFill>
                <a:latin typeface="Times New Roman" charset="0"/>
                <a:ea typeface="ＭＳ Ｐゴシック" charset="0"/>
              </a:defRPr>
            </a:lvl1pPr>
            <a:lvl2pPr marL="727868" indent="-279949" defTabSz="911390">
              <a:defRPr sz="2400">
                <a:solidFill>
                  <a:schemeClr val="tx1"/>
                </a:solidFill>
                <a:latin typeface="Times New Roman" charset="0"/>
                <a:ea typeface="ＭＳ Ｐゴシック" charset="0"/>
              </a:defRPr>
            </a:lvl2pPr>
            <a:lvl3pPr marL="1119797" indent="-223959" defTabSz="911390">
              <a:defRPr sz="2400">
                <a:solidFill>
                  <a:schemeClr val="tx1"/>
                </a:solidFill>
                <a:latin typeface="Times New Roman" charset="0"/>
                <a:ea typeface="ＭＳ Ｐゴシック" charset="0"/>
              </a:defRPr>
            </a:lvl3pPr>
            <a:lvl4pPr marL="1567716" indent="-223959" defTabSz="911390">
              <a:defRPr sz="2400">
                <a:solidFill>
                  <a:schemeClr val="tx1"/>
                </a:solidFill>
                <a:latin typeface="Times New Roman" charset="0"/>
                <a:ea typeface="ＭＳ Ｐゴシック" charset="0"/>
              </a:defRPr>
            </a:lvl4pPr>
            <a:lvl5pPr marL="2015635" indent="-223959" defTabSz="911390">
              <a:defRPr sz="2400">
                <a:solidFill>
                  <a:schemeClr val="tx1"/>
                </a:solidFill>
                <a:latin typeface="Times New Roman" charset="0"/>
                <a:ea typeface="ＭＳ Ｐゴシック" charset="0"/>
              </a:defRPr>
            </a:lvl5pPr>
            <a:lvl6pPr marL="2463554" indent="-223959" defTabSz="911390" eaLnBrk="0" fontAlgn="base" hangingPunct="0">
              <a:spcBef>
                <a:spcPct val="0"/>
              </a:spcBef>
              <a:spcAft>
                <a:spcPct val="0"/>
              </a:spcAft>
              <a:defRPr sz="2400">
                <a:solidFill>
                  <a:schemeClr val="tx1"/>
                </a:solidFill>
                <a:latin typeface="Times New Roman" charset="0"/>
                <a:ea typeface="ＭＳ Ｐゴシック" charset="0"/>
              </a:defRPr>
            </a:lvl6pPr>
            <a:lvl7pPr marL="2911472" indent="-223959" defTabSz="911390" eaLnBrk="0" fontAlgn="base" hangingPunct="0">
              <a:spcBef>
                <a:spcPct val="0"/>
              </a:spcBef>
              <a:spcAft>
                <a:spcPct val="0"/>
              </a:spcAft>
              <a:defRPr sz="2400">
                <a:solidFill>
                  <a:schemeClr val="tx1"/>
                </a:solidFill>
                <a:latin typeface="Times New Roman" charset="0"/>
                <a:ea typeface="ＭＳ Ｐゴシック" charset="0"/>
              </a:defRPr>
            </a:lvl7pPr>
            <a:lvl8pPr marL="3359391" indent="-223959" defTabSz="911390" eaLnBrk="0" fontAlgn="base" hangingPunct="0">
              <a:spcBef>
                <a:spcPct val="0"/>
              </a:spcBef>
              <a:spcAft>
                <a:spcPct val="0"/>
              </a:spcAft>
              <a:defRPr sz="2400">
                <a:solidFill>
                  <a:schemeClr val="tx1"/>
                </a:solidFill>
                <a:latin typeface="Times New Roman" charset="0"/>
                <a:ea typeface="ＭＳ Ｐゴシック" charset="0"/>
              </a:defRPr>
            </a:lvl8pPr>
            <a:lvl9pPr marL="3807310" indent="-223959" defTabSz="911390" eaLnBrk="0" fontAlgn="base" hangingPunct="0">
              <a:spcBef>
                <a:spcPct val="0"/>
              </a:spcBef>
              <a:spcAft>
                <a:spcPct val="0"/>
              </a:spcAft>
              <a:defRPr sz="2400">
                <a:solidFill>
                  <a:schemeClr val="tx1"/>
                </a:solidFill>
                <a:latin typeface="Times New Roman" charset="0"/>
                <a:ea typeface="ＭＳ Ｐゴシック" charset="0"/>
              </a:defRPr>
            </a:lvl9pPr>
          </a:lstStyle>
          <a:p>
            <a:fld id="{57CBC433-88BA-8E44-8EB8-B1D3985EDCED}" type="slidenum">
              <a:rPr lang="en-US" sz="1200"/>
              <a:pPr/>
              <a:t>6</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12</a:t>
            </a:fld>
            <a:endParaRPr lang="en-US"/>
          </a:p>
        </p:txBody>
      </p:sp>
    </p:spTree>
    <p:extLst>
      <p:ext uri="{BB962C8B-B14F-4D97-AF65-F5344CB8AC3E}">
        <p14:creationId xmlns:p14="http://schemas.microsoft.com/office/powerpoint/2010/main" val="3475270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19</a:t>
            </a:fld>
            <a:endParaRPr lang="en-US"/>
          </a:p>
        </p:txBody>
      </p:sp>
    </p:spTree>
    <p:extLst>
      <p:ext uri="{BB962C8B-B14F-4D97-AF65-F5344CB8AC3E}">
        <p14:creationId xmlns:p14="http://schemas.microsoft.com/office/powerpoint/2010/main" val="970289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5CE6C-5AF8-9D46-8B34-57B56281D585}" type="slidenum">
              <a:rPr lang="en-US" smtClean="0"/>
              <a:pPr/>
              <a:t>24</a:t>
            </a:fld>
            <a:endParaRPr lang="en-US"/>
          </a:p>
        </p:txBody>
      </p:sp>
    </p:spTree>
    <p:extLst>
      <p:ext uri="{BB962C8B-B14F-4D97-AF65-F5344CB8AC3E}">
        <p14:creationId xmlns:p14="http://schemas.microsoft.com/office/powerpoint/2010/main" val="1337960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36D2C4-28CC-4BAB-B1F3-1DB22C1EF898}" type="datetimeFigureOut">
              <a:rPr lang="en-US" smtClean="0"/>
              <a:pPr/>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6D2C4-28CC-4BAB-B1F3-1DB22C1EF898}" type="datetimeFigureOut">
              <a:rPr lang="en-US" smtClean="0"/>
              <a:pPr/>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6D2C4-28CC-4BAB-B1F3-1DB22C1EF898}" type="datetimeFigureOut">
              <a:rPr lang="en-US" smtClean="0"/>
              <a:pPr/>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6D2C4-28CC-4BAB-B1F3-1DB22C1EF898}" type="datetimeFigureOut">
              <a:rPr lang="en-US" smtClean="0"/>
              <a:pPr/>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36D2C4-28CC-4BAB-B1F3-1DB22C1EF898}" type="datetimeFigureOut">
              <a:rPr lang="en-US" smtClean="0"/>
              <a:pPr/>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36D2C4-28CC-4BAB-B1F3-1DB22C1EF898}" type="datetimeFigureOut">
              <a:rPr lang="en-US" smtClean="0"/>
              <a:pPr/>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36D2C4-28CC-4BAB-B1F3-1DB22C1EF898}" type="datetimeFigureOut">
              <a:rPr lang="en-US" smtClean="0"/>
              <a:pPr/>
              <a:t>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36D2C4-28CC-4BAB-B1F3-1DB22C1EF898}" type="datetimeFigureOut">
              <a:rPr lang="en-US" smtClean="0"/>
              <a:pPr/>
              <a:t>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6D2C4-28CC-4BAB-B1F3-1DB22C1EF898}" type="datetimeFigureOut">
              <a:rPr lang="en-US" smtClean="0"/>
              <a:pPr/>
              <a:t>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6D2C4-28CC-4BAB-B1F3-1DB22C1EF898}" type="datetimeFigureOut">
              <a:rPr lang="en-US" smtClean="0"/>
              <a:pPr/>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6D2C4-28CC-4BAB-B1F3-1DB22C1EF898}" type="datetimeFigureOut">
              <a:rPr lang="en-US" smtClean="0"/>
              <a:pPr/>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64ECF-F6E9-4C10-A53D-93CEE30999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6D2C4-28CC-4BAB-B1F3-1DB22C1EF898}" type="datetimeFigureOut">
              <a:rPr lang="en-US" smtClean="0"/>
              <a:pPr/>
              <a:t>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64ECF-F6E9-4C10-A53D-93CEE30999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www.youtube.com/watch?v=elXk87IKgC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www.polleverywhere.com/free_text_polls/IUQhOVVhxVEPqkh"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a:latin typeface="Calibri" charset="0"/>
              </a:rPr>
              <a:t>INLS 200</a:t>
            </a:r>
          </a:p>
        </p:txBody>
      </p:sp>
      <p:sp>
        <p:nvSpPr>
          <p:cNvPr id="3" name="Subtitle 2"/>
          <p:cNvSpPr>
            <a:spLocks noGrp="1"/>
          </p:cNvSpPr>
          <p:nvPr>
            <p:ph type="subTitle" idx="1"/>
          </p:nvPr>
        </p:nvSpPr>
        <p:spPr/>
        <p:txBody>
          <a:bodyPr rtlCol="0">
            <a:normAutofit/>
          </a:bodyPr>
          <a:lstStyle/>
          <a:p>
            <a:pPr algn="r" eaLnBrk="1" fontAlgn="auto" hangingPunct="1">
              <a:spcAft>
                <a:spcPts val="0"/>
              </a:spcAft>
              <a:buFont typeface="Arial" pitchFamily="34" charset="0"/>
              <a:buNone/>
              <a:defRPr/>
            </a:pPr>
            <a:r>
              <a:rPr lang="en-US" dirty="0" err="1" smtClean="0"/>
              <a:t>thur</a:t>
            </a:r>
            <a:r>
              <a:rPr lang="en-US" dirty="0" err="1" smtClean="0">
                <a:ea typeface="+mn-ea"/>
                <a:cs typeface="+mn-cs"/>
              </a:rPr>
              <a:t>sday</a:t>
            </a:r>
            <a:r>
              <a:rPr lang="en-US" dirty="0" smtClean="0">
                <a:ea typeface="+mn-ea"/>
                <a:cs typeface="+mn-cs"/>
              </a:rPr>
              <a:t>, </a:t>
            </a:r>
            <a:r>
              <a:rPr lang="en-US" dirty="0" err="1" smtClean="0">
                <a:ea typeface="+mn-ea"/>
                <a:cs typeface="+mn-cs"/>
              </a:rPr>
              <a:t>january</a:t>
            </a:r>
            <a:r>
              <a:rPr lang="en-US" dirty="0" smtClean="0">
                <a:ea typeface="+mn-ea"/>
                <a:cs typeface="+mn-cs"/>
              </a:rPr>
              <a:t> 16</a:t>
            </a:r>
            <a:endParaRPr lang="en-US" dirty="0">
              <a:ea typeface="+mn-ea"/>
              <a:cs typeface="+mn-cs"/>
            </a:endParaRPr>
          </a:p>
        </p:txBody>
      </p:sp>
    </p:spTree>
    <p:extLst>
      <p:ext uri="{BB962C8B-B14F-4D97-AF65-F5344CB8AC3E}">
        <p14:creationId xmlns:p14="http://schemas.microsoft.com/office/powerpoint/2010/main" val="3488176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buNone/>
            </a:pPr>
            <a:r>
              <a:rPr lang="en-US" sz="2800" dirty="0" smtClean="0"/>
              <a:t>The rational procedure is to:</a:t>
            </a:r>
          </a:p>
          <a:p>
            <a:pPr marL="514350" indent="-514350">
              <a:buFont typeface="+mj-lt"/>
              <a:buAutoNum type="arabicParenR"/>
            </a:pPr>
            <a:r>
              <a:rPr lang="en-US" sz="2800" dirty="0" smtClean="0"/>
              <a:t>identify all possible outcomes</a:t>
            </a:r>
          </a:p>
          <a:p>
            <a:pPr marL="514350" indent="-514350">
              <a:buFont typeface="+mj-lt"/>
              <a:buAutoNum type="arabicParenR"/>
            </a:pPr>
            <a:r>
              <a:rPr lang="en-US" sz="2800" dirty="0" smtClean="0"/>
              <a:t>determine their values (positive or negative)</a:t>
            </a:r>
          </a:p>
          <a:p>
            <a:pPr marL="514350" indent="-514350">
              <a:buFont typeface="+mj-lt"/>
              <a:buAutoNum type="arabicParenR"/>
            </a:pPr>
            <a:r>
              <a:rPr lang="en-US" sz="2800" dirty="0" smtClean="0"/>
              <a:t>determine the probabilities that will result from each course of action</a:t>
            </a:r>
          </a:p>
          <a:p>
            <a:pPr marL="514350" indent="-514350">
              <a:buFont typeface="+mj-lt"/>
              <a:buAutoNum type="arabicParenR"/>
            </a:pPr>
            <a:r>
              <a:rPr lang="en-US" sz="2800" dirty="0" smtClean="0"/>
              <a:t>multiply the two to give an expected value</a:t>
            </a:r>
          </a:p>
          <a:p>
            <a:pPr>
              <a:buNone/>
            </a:pPr>
            <a:endParaRPr lang="en-US" sz="2800" dirty="0" smtClean="0"/>
          </a:p>
          <a:p>
            <a:pPr>
              <a:buNone/>
            </a:pPr>
            <a:r>
              <a:rPr lang="en-US" sz="2800" dirty="0" smtClean="0"/>
              <a:t>Expected value theory says you should always choose the option with the HIGHEST EXPECTED VALUE</a:t>
            </a:r>
          </a:p>
          <a:p>
            <a:pPr>
              <a:buNone/>
            </a:pPr>
            <a:endParaRPr lang="en-US" sz="2000" dirty="0" smtClean="0"/>
          </a:p>
        </p:txBody>
      </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Decision Process Models:  Expected Value Theory</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$100</a:t>
                      </a:r>
                      <a:endParaRPr lang="en-US" sz="2800" dirty="0"/>
                    </a:p>
                  </a:txBody>
                  <a:tcPr anchor="ctr"/>
                </a:tc>
                <a:tc>
                  <a:txBody>
                    <a:bodyPr/>
                    <a:lstStyle/>
                    <a:p>
                      <a:endParaRPr lang="en-US" dirty="0"/>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80%</a:t>
                      </a:r>
                      <a:endParaRPr lang="en-US" sz="2800" dirty="0"/>
                    </a:p>
                  </a:txBody>
                  <a:tcPr anchor="ctr"/>
                </a:tc>
                <a:tc>
                  <a:txBody>
                    <a:bodyPr/>
                    <a:lstStyle/>
                    <a:p>
                      <a:pPr algn="ctr"/>
                      <a:r>
                        <a:rPr lang="en-US" sz="2800" dirty="0" smtClean="0"/>
                        <a:t>$59</a:t>
                      </a:r>
                      <a:endParaRPr lang="en-US" sz="2800" dirty="0"/>
                    </a:p>
                  </a:txBody>
                  <a:tcPr anchor="ctr"/>
                </a:tc>
                <a:tc>
                  <a:txBody>
                    <a:bodyPr/>
                    <a:lstStyle/>
                    <a:p>
                      <a:endParaRPr lang="en-US" dirty="0"/>
                    </a:p>
                  </a:txBody>
                  <a:tcPr anchor="ct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$100</a:t>
                      </a:r>
                      <a:endParaRPr lang="en-US" sz="2800" dirty="0"/>
                    </a:p>
                  </a:txBody>
                  <a:tcPr anchor="ctr"/>
                </a:tc>
                <a:tc>
                  <a:txBody>
                    <a:bodyPr/>
                    <a:lstStyle/>
                    <a:p>
                      <a:r>
                        <a:rPr lang="en-US" sz="2800" dirty="0" smtClean="0"/>
                        <a:t>.5 x 100 = </a:t>
                      </a:r>
                      <a:r>
                        <a:rPr lang="en-US" sz="2800" b="1" dirty="0" smtClean="0"/>
                        <a:t>50</a:t>
                      </a:r>
                      <a:endParaRPr lang="en-US" sz="2800" b="1" dirty="0"/>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80%</a:t>
                      </a:r>
                      <a:endParaRPr lang="en-US" sz="2800" dirty="0"/>
                    </a:p>
                  </a:txBody>
                  <a:tcPr anchor="ctr"/>
                </a:tc>
                <a:tc>
                  <a:txBody>
                    <a:bodyPr/>
                    <a:lstStyle/>
                    <a:p>
                      <a:pPr algn="ctr"/>
                      <a:r>
                        <a:rPr lang="en-US" sz="2800" dirty="0" smtClean="0"/>
                        <a:t>$59</a:t>
                      </a:r>
                      <a:endParaRPr lang="en-US" sz="2800" dirty="0"/>
                    </a:p>
                  </a:txBody>
                  <a:tcPr anchor="ctr"/>
                </a:tc>
                <a:tc>
                  <a:txBody>
                    <a:bodyPr/>
                    <a:lstStyle/>
                    <a:p>
                      <a:r>
                        <a:rPr lang="en-US" sz="2800" dirty="0" smtClean="0"/>
                        <a:t>.8 x 59 = </a:t>
                      </a:r>
                      <a:r>
                        <a:rPr lang="en-US" sz="2800" b="1" dirty="0" smtClean="0"/>
                        <a:t>47.2</a:t>
                      </a:r>
                      <a:endParaRPr lang="en-US" sz="2800" b="1" dirty="0"/>
                    </a:p>
                  </a:txBody>
                  <a:tcPr anchor="ctr"/>
                </a:tc>
              </a:tr>
            </a:tbl>
          </a:graphicData>
        </a:graphic>
      </p:graphicFrame>
      <p:sp>
        <p:nvSpPr>
          <p:cNvPr id="3" name="TextBox 2"/>
          <p:cNvSpPr txBox="1"/>
          <p:nvPr/>
        </p:nvSpPr>
        <p:spPr>
          <a:xfrm>
            <a:off x="381000" y="4191000"/>
            <a:ext cx="8458200" cy="584775"/>
          </a:xfrm>
          <a:prstGeom prst="rect">
            <a:avLst/>
          </a:prstGeom>
          <a:noFill/>
        </p:spPr>
        <p:txBody>
          <a:bodyPr wrap="square" rtlCol="0">
            <a:spAutoFit/>
          </a:bodyPr>
          <a:lstStyle/>
          <a:p>
            <a:pPr algn="ctr"/>
            <a:r>
              <a:rPr lang="en-US" sz="3200" dirty="0" smtClean="0">
                <a:solidFill>
                  <a:schemeClr val="bg1"/>
                </a:solidFill>
              </a:rPr>
              <a:t>Expected value theory indicates option 1 is best</a:t>
            </a:r>
            <a:endParaRPr lang="en-US" sz="3200"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100%</a:t>
                      </a:r>
                      <a:endParaRPr lang="en-US" sz="2800" dirty="0"/>
                    </a:p>
                  </a:txBody>
                  <a:tcPr anchor="ctr"/>
                </a:tc>
                <a:tc>
                  <a:txBody>
                    <a:bodyPr/>
                    <a:lstStyle/>
                    <a:p>
                      <a:pPr algn="ctr"/>
                      <a:r>
                        <a:rPr lang="en-US" sz="2800" dirty="0" smtClean="0"/>
                        <a:t>$1,000,000</a:t>
                      </a:r>
                      <a:endParaRPr lang="en-US" sz="2800" dirty="0"/>
                    </a:p>
                  </a:txBody>
                  <a:tcPr anchor="ctr"/>
                </a:tc>
                <a:tc>
                  <a:txBody>
                    <a:bodyPr/>
                    <a:lstStyle/>
                    <a:p>
                      <a:endParaRPr lang="en-US" dirty="0"/>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$3,000,000</a:t>
                      </a:r>
                      <a:endParaRPr lang="en-US" sz="2800" dirty="0"/>
                    </a:p>
                  </a:txBody>
                  <a:tcPr anchor="ctr"/>
                </a:tc>
                <a:tc>
                  <a:txBody>
                    <a:bodyPr/>
                    <a:lstStyle/>
                    <a:p>
                      <a:endParaRPr lang="en-US" dirty="0"/>
                    </a:p>
                  </a:txBody>
                  <a:tcPr anchor="ct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100%</a:t>
                      </a:r>
                      <a:endParaRPr lang="en-US" sz="2800" dirty="0"/>
                    </a:p>
                  </a:txBody>
                  <a:tcPr anchor="ctr"/>
                </a:tc>
                <a:tc>
                  <a:txBody>
                    <a:bodyPr/>
                    <a:lstStyle/>
                    <a:p>
                      <a:pPr algn="ctr"/>
                      <a:r>
                        <a:rPr lang="en-US" sz="2800" dirty="0" smtClean="0"/>
                        <a:t>$1,000,000</a:t>
                      </a:r>
                      <a:endParaRPr lang="en-US" sz="2800"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dirty="0" smtClean="0"/>
                        <a:t>1,000,000</a:t>
                      </a:r>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$3,000,000</a:t>
                      </a:r>
                      <a:endParaRPr lang="en-US" sz="2800" dirty="0"/>
                    </a:p>
                  </a:txBody>
                  <a:tcPr anchor="ctr"/>
                </a:tc>
                <a:tc>
                  <a:txBody>
                    <a:bodyPr/>
                    <a:lstStyle/>
                    <a:p>
                      <a:pPr algn="r"/>
                      <a:r>
                        <a:rPr lang="en-US" sz="2800" b="1" dirty="0" smtClean="0"/>
                        <a:t>1,500,000</a:t>
                      </a:r>
                      <a:endParaRPr lang="en-US" sz="2800" b="1" dirty="0"/>
                    </a:p>
                  </a:txBody>
                  <a:tcPr anchor="ctr"/>
                </a:tc>
              </a:tr>
            </a:tbl>
          </a:graphicData>
        </a:graphic>
      </p:graphicFrame>
      <p:sp>
        <p:nvSpPr>
          <p:cNvPr id="3" name="TextBox 2"/>
          <p:cNvSpPr txBox="1"/>
          <p:nvPr/>
        </p:nvSpPr>
        <p:spPr>
          <a:xfrm>
            <a:off x="1143000" y="4114800"/>
            <a:ext cx="7162800" cy="2523768"/>
          </a:xfrm>
          <a:prstGeom prst="rect">
            <a:avLst/>
          </a:prstGeom>
          <a:noFill/>
        </p:spPr>
        <p:txBody>
          <a:bodyPr wrap="square" rtlCol="0">
            <a:spAutoFit/>
          </a:bodyPr>
          <a:lstStyle/>
          <a:p>
            <a:r>
              <a:rPr lang="en-US" sz="2800" dirty="0" smtClean="0">
                <a:solidFill>
                  <a:schemeClr val="bg1"/>
                </a:solidFill>
              </a:rPr>
              <a:t>EV says you should prefer option 2 to option 1. </a:t>
            </a:r>
          </a:p>
          <a:p>
            <a:r>
              <a:rPr lang="en-US" sz="2800" dirty="0" smtClean="0">
                <a:solidFill>
                  <a:schemeClr val="bg1"/>
                </a:solidFill>
              </a:rPr>
              <a:t>Many people prefer 1 to 2.  Why?</a:t>
            </a:r>
          </a:p>
          <a:p>
            <a:r>
              <a:rPr lang="en-US" sz="2800" dirty="0" smtClean="0">
                <a:solidFill>
                  <a:schemeClr val="bg1"/>
                </a:solidFill>
              </a:rPr>
              <a:t> </a:t>
            </a:r>
          </a:p>
          <a:p>
            <a:r>
              <a:rPr lang="en-US" sz="2800" dirty="0" smtClean="0">
                <a:solidFill>
                  <a:schemeClr val="bg1"/>
                </a:solidFill>
              </a:rPr>
              <a:t>Option 1 is a </a:t>
            </a:r>
            <a:r>
              <a:rPr lang="en-US" sz="2800" b="1" dirty="0" smtClean="0">
                <a:solidFill>
                  <a:schemeClr val="bg1"/>
                </a:solidFill>
              </a:rPr>
              <a:t>sure thing </a:t>
            </a:r>
            <a:r>
              <a:rPr lang="en-US" sz="2800" dirty="0" smtClean="0">
                <a:solidFill>
                  <a:schemeClr val="bg1"/>
                </a:solidFill>
              </a:rPr>
              <a:t>… option 2 is a gamble…</a:t>
            </a:r>
            <a:r>
              <a:rPr lang="en-US" sz="2800" dirty="0" smtClean="0"/>
              <a:t/>
            </a:r>
            <a:br>
              <a:rPr lang="en-US" sz="2800" dirty="0" smtClean="0"/>
            </a:br>
            <a:endParaRPr lang="en-US" sz="2800"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20%</a:t>
                      </a:r>
                      <a:endParaRPr lang="en-US" sz="2800" dirty="0"/>
                    </a:p>
                  </a:txBody>
                  <a:tcPr anchor="ctr"/>
                </a:tc>
                <a:tc>
                  <a:txBody>
                    <a:bodyPr/>
                    <a:lstStyle/>
                    <a:p>
                      <a:pPr algn="ctr"/>
                      <a:r>
                        <a:rPr lang="en-US" sz="2800" dirty="0" smtClean="0"/>
                        <a:t>$1,000,000</a:t>
                      </a:r>
                      <a:endParaRPr lang="en-US" sz="2800"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800" dirty="0" smtClean="0"/>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100%</a:t>
                      </a:r>
                      <a:endParaRPr lang="en-US" sz="2800" dirty="0"/>
                    </a:p>
                  </a:txBody>
                  <a:tcPr anchor="ctr"/>
                </a:tc>
                <a:tc>
                  <a:txBody>
                    <a:bodyPr/>
                    <a:lstStyle/>
                    <a:p>
                      <a:pPr algn="ctr"/>
                      <a:r>
                        <a:rPr lang="en-US" sz="2800" dirty="0" smtClean="0"/>
                        <a:t>$1</a:t>
                      </a:r>
                      <a:endParaRPr lang="en-US" sz="2800" dirty="0"/>
                    </a:p>
                  </a:txBody>
                  <a:tcPr anchor="ctr"/>
                </a:tc>
                <a:tc>
                  <a:txBody>
                    <a:bodyPr/>
                    <a:lstStyle/>
                    <a:p>
                      <a:pPr algn="r"/>
                      <a:endParaRPr lang="en-US" sz="2800" dirty="0"/>
                    </a:p>
                  </a:txBody>
                  <a:tcPr anchor="ct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95%</a:t>
                      </a:r>
                      <a:endParaRPr lang="en-US" sz="2800" dirty="0"/>
                    </a:p>
                  </a:txBody>
                  <a:tcPr anchor="ctr"/>
                </a:tc>
                <a:tc>
                  <a:txBody>
                    <a:bodyPr/>
                    <a:lstStyle/>
                    <a:p>
                      <a:pPr algn="ctr"/>
                      <a:r>
                        <a:rPr lang="en-US" sz="2800" dirty="0" smtClean="0"/>
                        <a:t>$1,000,000</a:t>
                      </a:r>
                      <a:endParaRPr lang="en-US" sz="2800"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800" dirty="0" smtClean="0"/>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$3,000,000</a:t>
                      </a:r>
                      <a:endParaRPr lang="en-US" sz="2800" dirty="0"/>
                    </a:p>
                  </a:txBody>
                  <a:tcPr anchor="ctr"/>
                </a:tc>
                <a:tc>
                  <a:txBody>
                    <a:bodyPr/>
                    <a:lstStyle/>
                    <a:p>
                      <a:pPr algn="r"/>
                      <a:endParaRPr lang="en-US" sz="2800" dirty="0"/>
                    </a:p>
                  </a:txBody>
                  <a:tcPr anchor="ct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458200" cy="3200398"/>
        </p:xfrm>
        <a:graphic>
          <a:graphicData uri="http://schemas.openxmlformats.org/drawingml/2006/table">
            <a:tbl>
              <a:tblPr firstRow="1" bandRow="1">
                <a:tableStyleId>{5C22544A-7EE6-4342-B048-85BDC9FD1C3A}</a:tableStyleId>
              </a:tblPr>
              <a:tblGrid>
                <a:gridCol w="2114550"/>
                <a:gridCol w="2114550"/>
                <a:gridCol w="2114550"/>
                <a:gridCol w="2114550"/>
              </a:tblGrid>
              <a:tr h="1482538">
                <a:tc>
                  <a:txBody>
                    <a:bodyPr/>
                    <a:lstStyle/>
                    <a:p>
                      <a:endParaRPr lang="en-US" sz="2800" dirty="0"/>
                    </a:p>
                  </a:txBody>
                  <a:tcPr anchor="ctr"/>
                </a:tc>
                <a:tc>
                  <a:txBody>
                    <a:bodyPr/>
                    <a:lstStyle/>
                    <a:p>
                      <a:r>
                        <a:rPr lang="en-US" sz="2800" dirty="0" smtClean="0"/>
                        <a:t>Probability of outcome</a:t>
                      </a:r>
                      <a:endParaRPr lang="en-US" sz="2800" dirty="0"/>
                    </a:p>
                  </a:txBody>
                  <a:tcPr anchor="ctr"/>
                </a:tc>
                <a:tc>
                  <a:txBody>
                    <a:bodyPr/>
                    <a:lstStyle/>
                    <a:p>
                      <a:r>
                        <a:rPr lang="en-US" sz="2800" dirty="0" smtClean="0"/>
                        <a:t>Outcome</a:t>
                      </a:r>
                      <a:endParaRPr lang="en-US" sz="2800" dirty="0"/>
                    </a:p>
                  </a:txBody>
                  <a:tcPr anchor="ctr"/>
                </a:tc>
                <a:tc>
                  <a:txBody>
                    <a:bodyPr/>
                    <a:lstStyle/>
                    <a:p>
                      <a:r>
                        <a:rPr lang="en-US" sz="2800" dirty="0" smtClean="0"/>
                        <a:t>Expected Value</a:t>
                      </a:r>
                      <a:endParaRPr lang="en-US" sz="2800" dirty="0"/>
                    </a:p>
                  </a:txBody>
                  <a:tcPr anchor="ctr"/>
                </a:tc>
              </a:tr>
              <a:tr h="858930">
                <a:tc>
                  <a:txBody>
                    <a:bodyPr/>
                    <a:lstStyle/>
                    <a:p>
                      <a:r>
                        <a:rPr lang="en-US" sz="2800" dirty="0" smtClean="0"/>
                        <a:t>Option 1</a:t>
                      </a:r>
                      <a:endParaRPr lang="en-US" sz="2800" dirty="0"/>
                    </a:p>
                  </a:txBody>
                  <a:tcPr anchor="ctr"/>
                </a:tc>
                <a:tc>
                  <a:txBody>
                    <a:bodyPr/>
                    <a:lstStyle/>
                    <a:p>
                      <a:pPr algn="ctr"/>
                      <a:r>
                        <a:rPr lang="en-US" sz="2800" dirty="0" smtClean="0"/>
                        <a:t>95%</a:t>
                      </a:r>
                      <a:endParaRPr lang="en-US" sz="2800" dirty="0"/>
                    </a:p>
                  </a:txBody>
                  <a:tcPr anchor="ctr"/>
                </a:tc>
                <a:tc>
                  <a:txBody>
                    <a:bodyPr/>
                    <a:lstStyle/>
                    <a:p>
                      <a:pPr algn="ctr"/>
                      <a:r>
                        <a:rPr lang="en-US" sz="2800" dirty="0" smtClean="0"/>
                        <a:t>$1,000,000</a:t>
                      </a:r>
                      <a:endParaRPr lang="en-US" sz="2800"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dirty="0" smtClean="0"/>
                        <a:t>950,000</a:t>
                      </a:r>
                    </a:p>
                  </a:txBody>
                  <a:tcPr anchor="ctr"/>
                </a:tc>
              </a:tr>
              <a:tr h="858930">
                <a:tc>
                  <a:txBody>
                    <a:bodyPr/>
                    <a:lstStyle/>
                    <a:p>
                      <a:r>
                        <a:rPr lang="en-US" sz="2800" dirty="0" smtClean="0"/>
                        <a:t>Option 2</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$3,000,000</a:t>
                      </a:r>
                      <a:endParaRPr lang="en-US" sz="2800" dirty="0"/>
                    </a:p>
                  </a:txBody>
                  <a:tcPr anchor="ctr"/>
                </a:tc>
                <a:tc>
                  <a:txBody>
                    <a:bodyPr/>
                    <a:lstStyle/>
                    <a:p>
                      <a:pPr algn="r"/>
                      <a:r>
                        <a:rPr lang="en-US" sz="2800" b="1" dirty="0" smtClean="0"/>
                        <a:t>1,500,000</a:t>
                      </a:r>
                      <a:endParaRPr lang="en-US" sz="2800" b="1" dirty="0"/>
                    </a:p>
                  </a:txBody>
                  <a:tcPr anchor="ctr"/>
                </a:tc>
              </a:tr>
            </a:tbl>
          </a:graphicData>
        </a:graphic>
      </p:graphicFrame>
      <p:sp>
        <p:nvSpPr>
          <p:cNvPr id="3" name="TextBox 2"/>
          <p:cNvSpPr txBox="1"/>
          <p:nvPr/>
        </p:nvSpPr>
        <p:spPr>
          <a:xfrm>
            <a:off x="1143000" y="4114800"/>
            <a:ext cx="6934200" cy="2092881"/>
          </a:xfrm>
          <a:prstGeom prst="rect">
            <a:avLst/>
          </a:prstGeom>
          <a:noFill/>
        </p:spPr>
        <p:txBody>
          <a:bodyPr wrap="square" rtlCol="0">
            <a:spAutoFit/>
          </a:bodyPr>
          <a:lstStyle/>
          <a:p>
            <a:r>
              <a:rPr lang="en-US" sz="2800" dirty="0" smtClean="0">
                <a:solidFill>
                  <a:schemeClr val="bg1"/>
                </a:solidFill>
              </a:rPr>
              <a:t>$3 million is not really three times as desirable a consequence as $1 million…I would probably be </a:t>
            </a:r>
            <a:r>
              <a:rPr lang="en-US" sz="2800" b="1" dirty="0" smtClean="0">
                <a:solidFill>
                  <a:schemeClr val="bg1"/>
                </a:solidFill>
              </a:rPr>
              <a:t>MORE </a:t>
            </a:r>
            <a:r>
              <a:rPr lang="en-US" sz="2800" dirty="0" smtClean="0">
                <a:solidFill>
                  <a:schemeClr val="bg1"/>
                </a:solidFill>
              </a:rPr>
              <a:t>satisfied with an almost sure million than to risk gaining nothing…</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buNone/>
            </a:pPr>
            <a:r>
              <a:rPr lang="en-US" dirty="0" smtClean="0"/>
              <a:t>We can construct a scale, called a utility scale in which we try to quantify the amount of satisfaction (UTILITY) we would derive from each option</a:t>
            </a:r>
          </a:p>
          <a:p>
            <a:pPr>
              <a:buNone/>
            </a:pPr>
            <a:endParaRPr lang="en-US" sz="2000" dirty="0" smtClean="0"/>
          </a:p>
        </p:txBody>
      </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Expected Value Theory vs. Expected Utility Theory</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err="1" smtClean="0">
                <a:ln>
                  <a:noFill/>
                </a:ln>
                <a:solidFill>
                  <a:schemeClr val="bg1"/>
                </a:solidFill>
                <a:effectLst/>
                <a:uLnTx/>
                <a:uFillTx/>
                <a:latin typeface="+mj-lt"/>
                <a:ea typeface="+mj-ea"/>
                <a:cs typeface="+mj-cs"/>
              </a:rPr>
              <a:t>Multiattribute</a:t>
            </a:r>
            <a:r>
              <a:rPr kumimoji="0" lang="en-US" sz="2800" b="1" i="0" u="none" strike="noStrike" kern="1200" cap="none" spc="0" normalizeH="0" noProof="0" dirty="0" smtClean="0">
                <a:ln>
                  <a:noFill/>
                </a:ln>
                <a:solidFill>
                  <a:schemeClr val="bg1"/>
                </a:solidFill>
                <a:effectLst/>
                <a:uLnTx/>
                <a:uFillTx/>
                <a:latin typeface="+mj-lt"/>
                <a:ea typeface="+mj-ea"/>
                <a:cs typeface="+mj-cs"/>
              </a:rPr>
              <a:t> Utility Theory</a:t>
            </a:r>
            <a:r>
              <a:rPr lang="en-US" sz="2800" b="1" dirty="0">
                <a:solidFill>
                  <a:schemeClr val="bg1"/>
                </a:solidFill>
                <a:latin typeface="+mj-lt"/>
                <a:ea typeface="+mj-ea"/>
                <a:cs typeface="+mj-cs"/>
              </a:rPr>
              <a:t> </a:t>
            </a:r>
            <a:r>
              <a:rPr lang="en-US" sz="2800" b="1" dirty="0" smtClean="0">
                <a:solidFill>
                  <a:schemeClr val="bg1"/>
                </a:solidFill>
                <a:latin typeface="+mj-lt"/>
                <a:ea typeface="+mj-ea"/>
                <a:cs typeface="+mj-cs"/>
              </a:rPr>
              <a:t>MAUT</a:t>
            </a:r>
            <a:endParaRPr kumimoji="0" lang="en-US" sz="2800" b="1" i="0" u="none" strike="noStrike" kern="1200" cap="none" spc="0" normalizeH="0" noProof="0" dirty="0" smtClean="0">
              <a:ln>
                <a:noFill/>
              </a:ln>
              <a:solidFill>
                <a:schemeClr val="bg1"/>
              </a:solidFill>
              <a:effectLst/>
              <a:uLnTx/>
              <a:uFillTx/>
              <a:latin typeface="+mj-lt"/>
              <a:ea typeface="+mj-ea"/>
              <a:cs typeface="+mj-cs"/>
            </a:endParaRPr>
          </a:p>
        </p:txBody>
      </p:sp>
      <p:graphicFrame>
        <p:nvGraphicFramePr>
          <p:cNvPr id="9" name="Table 8"/>
          <p:cNvGraphicFramePr>
            <a:graphicFrameLocks noGrp="1"/>
          </p:cNvGraphicFramePr>
          <p:nvPr/>
        </p:nvGraphicFramePr>
        <p:xfrm>
          <a:off x="381000" y="1066800"/>
          <a:ext cx="8382001" cy="3200398"/>
        </p:xfrm>
        <a:graphic>
          <a:graphicData uri="http://schemas.openxmlformats.org/drawingml/2006/table">
            <a:tbl>
              <a:tblPr firstRow="1" bandRow="1">
                <a:tableStyleId>{5C22544A-7EE6-4342-B048-85BDC9FD1C3A}</a:tableStyleId>
              </a:tblPr>
              <a:tblGrid>
                <a:gridCol w="1316181"/>
                <a:gridCol w="1662546"/>
                <a:gridCol w="1662546"/>
                <a:gridCol w="1870364"/>
                <a:gridCol w="1870364"/>
              </a:tblGrid>
              <a:tr h="1482538">
                <a:tc>
                  <a:txBody>
                    <a:bodyPr/>
                    <a:lstStyle/>
                    <a:p>
                      <a:endParaRPr lang="en-US" sz="2000" dirty="0"/>
                    </a:p>
                  </a:txBody>
                  <a:tcPr anchor="ctr"/>
                </a:tc>
                <a:tc>
                  <a:txBody>
                    <a:bodyPr/>
                    <a:lstStyle/>
                    <a:p>
                      <a:r>
                        <a:rPr lang="en-US" sz="2000" dirty="0" smtClean="0"/>
                        <a:t>Attribute A</a:t>
                      </a:r>
                      <a:endParaRPr lang="en-US" sz="2000" dirty="0"/>
                    </a:p>
                  </a:txBody>
                  <a:tcPr anchor="ctr"/>
                </a:tc>
                <a:tc>
                  <a:txBody>
                    <a:bodyPr/>
                    <a:lstStyle/>
                    <a:p>
                      <a:r>
                        <a:rPr lang="en-US" sz="2000" dirty="0" smtClean="0"/>
                        <a:t>Degree of importance (utility) of A</a:t>
                      </a:r>
                      <a:endParaRPr lang="en-US" sz="2000" dirty="0"/>
                    </a:p>
                  </a:txBody>
                  <a:tcPr anchor="ctr"/>
                </a:tc>
                <a:tc>
                  <a:txBody>
                    <a:bodyPr/>
                    <a:lstStyle/>
                    <a:p>
                      <a:r>
                        <a:rPr lang="en-US" sz="2000" dirty="0" smtClean="0"/>
                        <a:t>Attribute B</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Degree of importance (utility) of B</a:t>
                      </a:r>
                      <a:endParaRPr lang="en-US" sz="2000" dirty="0"/>
                    </a:p>
                  </a:txBody>
                  <a:tcPr anchor="ctr"/>
                </a:tc>
              </a:tr>
              <a:tr h="858930">
                <a:tc>
                  <a:txBody>
                    <a:bodyPr/>
                    <a:lstStyle/>
                    <a:p>
                      <a:r>
                        <a:rPr lang="en-US" sz="2000" dirty="0" smtClean="0"/>
                        <a:t>Option 1</a:t>
                      </a:r>
                      <a:endParaRPr lang="en-US" sz="2000" dirty="0"/>
                    </a:p>
                  </a:txBody>
                  <a:tcPr anchor="ctr"/>
                </a:tc>
                <a:tc>
                  <a:txBody>
                    <a:bodyPr/>
                    <a:lstStyle/>
                    <a:p>
                      <a:pPr algn="ctr"/>
                      <a:r>
                        <a:rPr lang="en-US" sz="2000" dirty="0" smtClean="0"/>
                        <a:t>Low</a:t>
                      </a:r>
                      <a:r>
                        <a:rPr lang="en-US" sz="2000" baseline="0" dirty="0" smtClean="0"/>
                        <a:t> </a:t>
                      </a:r>
                      <a:r>
                        <a:rPr lang="en-US" sz="2000" dirty="0" smtClean="0"/>
                        <a:t>cost</a:t>
                      </a:r>
                      <a:endParaRPr lang="en-US" sz="2000" dirty="0"/>
                    </a:p>
                  </a:txBody>
                  <a:tcPr anchor="ctr"/>
                </a:tc>
                <a:tc>
                  <a:txBody>
                    <a:bodyPr/>
                    <a:lstStyle/>
                    <a:p>
                      <a:pPr algn="ctr"/>
                      <a:r>
                        <a:rPr lang="en-US" sz="2000" dirty="0" smtClean="0"/>
                        <a:t>.5</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Low quality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.3</a:t>
                      </a:r>
                    </a:p>
                  </a:txBody>
                  <a:tcPr anchor="ctr"/>
                </a:tc>
              </a:tr>
              <a:tr h="858930">
                <a:tc>
                  <a:txBody>
                    <a:bodyPr/>
                    <a:lstStyle/>
                    <a:p>
                      <a:r>
                        <a:rPr lang="en-US" sz="2000" dirty="0" smtClean="0"/>
                        <a:t>Option 2</a:t>
                      </a:r>
                      <a:endParaRPr lang="en-US" sz="2000" dirty="0"/>
                    </a:p>
                  </a:txBody>
                  <a:tcPr anchor="ctr"/>
                </a:tc>
                <a:tc>
                  <a:txBody>
                    <a:bodyPr/>
                    <a:lstStyle/>
                    <a:p>
                      <a:pPr algn="ctr"/>
                      <a:r>
                        <a:rPr lang="en-US" sz="2000" dirty="0" smtClean="0"/>
                        <a:t>High cost</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b="0" dirty="0" smtClean="0"/>
                        <a:t>High</a:t>
                      </a:r>
                      <a:r>
                        <a:rPr lang="en-US" sz="2000" b="0" baseline="0" dirty="0" smtClean="0"/>
                        <a:t> quality</a:t>
                      </a:r>
                      <a:endParaRPr lang="en-US" sz="2000" b="0" dirty="0"/>
                    </a:p>
                  </a:txBody>
                  <a:tcPr anchor="ctr"/>
                </a:tc>
                <a:tc>
                  <a:txBody>
                    <a:bodyPr/>
                    <a:lstStyle/>
                    <a:p>
                      <a:pPr algn="ctr"/>
                      <a:r>
                        <a:rPr lang="en-US" sz="2000" b="0" dirty="0" smtClean="0"/>
                        <a:t>.8</a:t>
                      </a:r>
                      <a:endParaRPr lang="en-US" sz="2000" b="0" dirty="0"/>
                    </a:p>
                  </a:txBody>
                  <a:tcPr anchor="ctr"/>
                </a:tc>
              </a:tr>
            </a:tbl>
          </a:graphicData>
        </a:graphic>
      </p:graphicFrame>
      <p:sp>
        <p:nvSpPr>
          <p:cNvPr id="12" name="Rounded Rectangle 11"/>
          <p:cNvSpPr/>
          <p:nvPr/>
        </p:nvSpPr>
        <p:spPr>
          <a:xfrm>
            <a:off x="3276600" y="990600"/>
            <a:ext cx="1828800" cy="3429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58000" y="990600"/>
            <a:ext cx="1828800" cy="3429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ine Callout 1 14"/>
          <p:cNvSpPr/>
          <p:nvPr/>
        </p:nvSpPr>
        <p:spPr>
          <a:xfrm>
            <a:off x="5105400" y="4800600"/>
            <a:ext cx="1524000" cy="914400"/>
          </a:xfrm>
          <a:prstGeom prst="borderCallout1">
            <a:avLst>
              <a:gd name="adj1" fmla="val -3618"/>
              <a:gd name="adj2" fmla="val 51667"/>
              <a:gd name="adj3" fmla="val -34868"/>
              <a:gd name="adj4" fmla="val 172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Assigning weights</a:t>
            </a:r>
            <a:endParaRPr lang="en-US" sz="2400" b="1" dirty="0"/>
          </a:p>
        </p:txBody>
      </p:sp>
      <p:cxnSp>
        <p:nvCxnSpPr>
          <p:cNvPr id="16" name="Straight Connector 15"/>
          <p:cNvCxnSpPr>
            <a:stCxn id="15" idx="3"/>
            <a:endCxn id="12" idx="2"/>
          </p:cNvCxnSpPr>
          <p:nvPr/>
        </p:nvCxnSpPr>
        <p:spPr>
          <a:xfrm rot="16200000" flipV="1">
            <a:off x="4838700" y="3771900"/>
            <a:ext cx="381000" cy="16764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15"/>
                                        </p:tgtEl>
                                      </p:cBhvr>
                                    </p:animEffect>
                                    <p:set>
                                      <p:cBhvr>
                                        <p:cTn id="21" dur="1" fill="hold">
                                          <p:stCondLst>
                                            <p:cond delay="499"/>
                                          </p:stCondLst>
                                        </p:cTn>
                                        <p:tgtEl>
                                          <p:spTgt spid="15"/>
                                        </p:tgtEl>
                                        <p:attrNameLst>
                                          <p:attrName>style.visibility</p:attrName>
                                        </p:attrNameLst>
                                      </p:cBhvr>
                                      <p:to>
                                        <p:strVal val="hidden"/>
                                      </p:to>
                                    </p:set>
                                  </p:childTnLst>
                                </p:cTn>
                              </p:par>
                              <p:par>
                                <p:cTn id="22" presetID="22" presetClass="exit" presetSubtype="4" fill="hold" nodeType="withEffect">
                                  <p:stCondLst>
                                    <p:cond delay="0"/>
                                  </p:stCondLst>
                                  <p:childTnLst>
                                    <p:animEffect transition="out" filter="wipe(down)">
                                      <p:cBhvr>
                                        <p:cTn id="23" dur="500"/>
                                        <p:tgtEl>
                                          <p:spTgt spid="16"/>
                                        </p:tgtEl>
                                      </p:cBhvr>
                                    </p:animEffect>
                                    <p:set>
                                      <p:cBhvr>
                                        <p:cTn id="24"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87312918"/>
              </p:ext>
            </p:extLst>
          </p:nvPr>
        </p:nvGraphicFramePr>
        <p:xfrm>
          <a:off x="128990" y="345079"/>
          <a:ext cx="8829325" cy="5315430"/>
        </p:xfrm>
        <a:graphic>
          <a:graphicData uri="http://schemas.openxmlformats.org/drawingml/2006/table">
            <a:tbl>
              <a:tblPr firstRow="1" bandRow="1">
                <a:tableStyleId>{9D7B26C5-4107-4FEC-AEDC-1716B250A1EF}</a:tableStyleId>
              </a:tblPr>
              <a:tblGrid>
                <a:gridCol w="1765865"/>
                <a:gridCol w="1765865"/>
                <a:gridCol w="2508043"/>
                <a:gridCol w="1406115"/>
                <a:gridCol w="1383437"/>
              </a:tblGrid>
              <a:tr h="478732">
                <a:tc>
                  <a:txBody>
                    <a:bodyPr/>
                    <a:lstStyle/>
                    <a:p>
                      <a:pPr algn="l"/>
                      <a:r>
                        <a:rPr lang="en-US" sz="1400" dirty="0" smtClean="0"/>
                        <a:t>Seeker(s) and situation</a:t>
                      </a:r>
                      <a:endParaRPr lang="en-US" sz="1400" dirty="0"/>
                    </a:p>
                  </a:txBody>
                  <a:tcPr/>
                </a:tc>
                <a:tc>
                  <a:txBody>
                    <a:bodyPr/>
                    <a:lstStyle/>
                    <a:p>
                      <a:pPr algn="l"/>
                      <a:r>
                        <a:rPr lang="en-US" sz="1400" dirty="0" smtClean="0"/>
                        <a:t>Main motivation</a:t>
                      </a:r>
                      <a:endParaRPr lang="en-US" sz="1400" dirty="0"/>
                    </a:p>
                  </a:txBody>
                  <a:tcPr/>
                </a:tc>
                <a:tc>
                  <a:txBody>
                    <a:bodyPr/>
                    <a:lstStyle/>
                    <a:p>
                      <a:pPr algn="l"/>
                      <a:r>
                        <a:rPr lang="en-US" sz="1400" dirty="0" smtClean="0"/>
                        <a:t>Sources of information</a:t>
                      </a:r>
                      <a:endParaRPr lang="en-US" sz="1400" dirty="0"/>
                    </a:p>
                  </a:txBody>
                  <a:tcPr/>
                </a:tc>
                <a:tc>
                  <a:txBody>
                    <a:bodyPr/>
                    <a:lstStyle/>
                    <a:p>
                      <a:pPr algn="l"/>
                      <a:r>
                        <a:rPr lang="en-US" sz="1400" dirty="0" smtClean="0"/>
                        <a:t>Time pressure</a:t>
                      </a:r>
                      <a:endParaRPr lang="en-US" sz="1400" dirty="0"/>
                    </a:p>
                  </a:txBody>
                  <a:tcPr/>
                </a:tc>
                <a:tc>
                  <a:txBody>
                    <a:bodyPr/>
                    <a:lstStyle/>
                    <a:p>
                      <a:pPr algn="l"/>
                      <a:r>
                        <a:rPr lang="en-US" sz="1400" dirty="0" smtClean="0"/>
                        <a:t>Degree of thoroughness</a:t>
                      </a:r>
                      <a:endParaRPr lang="en-US" sz="1400" dirty="0"/>
                    </a:p>
                  </a:txBody>
                  <a:tcPr/>
                </a:tc>
              </a:tr>
              <a:tr h="478732">
                <a:tc>
                  <a:txBody>
                    <a:bodyPr/>
                    <a:lstStyle/>
                    <a:p>
                      <a:pPr algn="l"/>
                      <a:r>
                        <a:rPr lang="en-US" sz="1400" dirty="0" smtClean="0"/>
                        <a:t>Julie: car purchase</a:t>
                      </a:r>
                      <a:endParaRPr lang="en-US" sz="1400" dirty="0"/>
                    </a:p>
                  </a:txBody>
                  <a:tcPr/>
                </a:tc>
                <a:tc>
                  <a:txBody>
                    <a:bodyPr/>
                    <a:lstStyle/>
                    <a:p>
                      <a:pPr algn="l"/>
                      <a:r>
                        <a:rPr lang="en-US" sz="1400" dirty="0" smtClean="0"/>
                        <a:t>Optimize functionality and</a:t>
                      </a:r>
                      <a:r>
                        <a:rPr lang="en-US" sz="1400" baseline="0" dirty="0" smtClean="0"/>
                        <a:t> value</a:t>
                      </a:r>
                      <a:endParaRPr lang="en-US" sz="1400" dirty="0"/>
                    </a:p>
                  </a:txBody>
                  <a:tcPr/>
                </a:tc>
                <a:tc>
                  <a:txBody>
                    <a:bodyPr/>
                    <a:lstStyle/>
                    <a:p>
                      <a:pPr algn="l"/>
                      <a:r>
                        <a:rPr lang="en-US" sz="1400" dirty="0" smtClean="0"/>
                        <a:t>Friends, web pages, salespeople</a:t>
                      </a:r>
                      <a:endParaRPr lang="en-US" sz="1400" dirty="0"/>
                    </a:p>
                  </a:txBody>
                  <a:tcPr/>
                </a:tc>
                <a:tc>
                  <a:txBody>
                    <a:bodyPr/>
                    <a:lstStyle/>
                    <a:p>
                      <a:pPr algn="l"/>
                      <a:r>
                        <a:rPr lang="en-US" sz="1400" dirty="0" smtClean="0"/>
                        <a:t>Low (months)</a:t>
                      </a:r>
                      <a:endParaRPr lang="en-US" sz="1400" dirty="0"/>
                    </a:p>
                  </a:txBody>
                  <a:tcPr/>
                </a:tc>
                <a:tc>
                  <a:txBody>
                    <a:bodyPr/>
                    <a:lstStyle/>
                    <a:p>
                      <a:pPr algn="l"/>
                      <a:r>
                        <a:rPr lang="en-US" sz="1400" dirty="0" smtClean="0"/>
                        <a:t>low</a:t>
                      </a:r>
                      <a:endParaRPr lang="en-US" sz="1400" dirty="0"/>
                    </a:p>
                  </a:txBody>
                  <a:tcPr/>
                </a:tc>
              </a:tr>
              <a:tr h="872982">
                <a:tc>
                  <a:txBody>
                    <a:bodyPr/>
                    <a:lstStyle/>
                    <a:p>
                      <a:pPr algn="l"/>
                      <a:r>
                        <a:rPr lang="en-US" sz="1400" dirty="0" smtClean="0"/>
                        <a:t>Leslie: library research</a:t>
                      </a:r>
                      <a:endParaRPr lang="en-US" sz="1400" dirty="0"/>
                    </a:p>
                  </a:txBody>
                  <a:tcPr/>
                </a:tc>
                <a:tc>
                  <a:txBody>
                    <a:bodyPr/>
                    <a:lstStyle/>
                    <a:p>
                      <a:pPr algn="l"/>
                      <a:r>
                        <a:rPr lang="en-US" sz="1400" dirty="0" smtClean="0"/>
                        <a:t>Class assignment; earn credit/grade</a:t>
                      </a:r>
                      <a:endParaRPr lang="en-US" sz="1400" dirty="0"/>
                    </a:p>
                  </a:txBody>
                  <a:tcPr/>
                </a:tc>
                <a:tc>
                  <a:txBody>
                    <a:bodyPr/>
                    <a:lstStyle/>
                    <a:p>
                      <a:pPr algn="l"/>
                      <a:r>
                        <a:rPr lang="en-US" sz="1400" dirty="0" smtClean="0"/>
                        <a:t>Online catalogs, books, journals, professional advice</a:t>
                      </a:r>
                      <a:r>
                        <a:rPr lang="en-US" sz="1400" baseline="0" dirty="0" smtClean="0"/>
                        <a:t> (on how to search</a:t>
                      </a:r>
                      <a:endParaRPr lang="en-US" sz="1400" dirty="0"/>
                    </a:p>
                  </a:txBody>
                  <a:tcPr/>
                </a:tc>
                <a:tc>
                  <a:txBody>
                    <a:bodyPr/>
                    <a:lstStyle/>
                    <a:p>
                      <a:pPr algn="l"/>
                      <a:r>
                        <a:rPr lang="en-US" sz="1400" dirty="0" smtClean="0"/>
                        <a:t>Moderate (weeks)</a:t>
                      </a:r>
                      <a:endParaRPr lang="en-US" sz="1400" dirty="0"/>
                    </a:p>
                  </a:txBody>
                  <a:tcPr/>
                </a:tc>
                <a:tc>
                  <a:txBody>
                    <a:bodyPr/>
                    <a:lstStyle/>
                    <a:p>
                      <a:pPr algn="l"/>
                      <a:r>
                        <a:rPr lang="en-US" sz="1400" dirty="0" smtClean="0"/>
                        <a:t>moderate</a:t>
                      </a:r>
                      <a:endParaRPr lang="en-US" sz="1400" dirty="0"/>
                    </a:p>
                  </a:txBody>
                  <a:tcPr/>
                </a:tc>
              </a:tr>
              <a:tr h="1267232">
                <a:tc>
                  <a:txBody>
                    <a:bodyPr/>
                    <a:lstStyle/>
                    <a:p>
                      <a:pPr algn="l"/>
                      <a:r>
                        <a:rPr lang="en-US" sz="1400" dirty="0" smtClean="0"/>
                        <a:t>Hospital ICU team members: caring for an accident victim</a:t>
                      </a:r>
                      <a:endParaRPr lang="en-US" sz="1400" dirty="0"/>
                    </a:p>
                  </a:txBody>
                  <a:tcPr/>
                </a:tc>
                <a:tc>
                  <a:txBody>
                    <a:bodyPr/>
                    <a:lstStyle/>
                    <a:p>
                      <a:pPr algn="l"/>
                      <a:r>
                        <a:rPr lang="en-US" sz="1400" dirty="0" smtClean="0"/>
                        <a:t>Work assignment; desire to help others</a:t>
                      </a:r>
                      <a:endParaRPr lang="en-US" sz="1400" dirty="0"/>
                    </a:p>
                  </a:txBody>
                  <a:tcPr/>
                </a:tc>
                <a:tc>
                  <a:txBody>
                    <a:bodyPr/>
                    <a:lstStyle/>
                    <a:p>
                      <a:pPr algn="l"/>
                      <a:r>
                        <a:rPr lang="en-US" sz="1400" dirty="0" smtClean="0"/>
                        <a:t>Observation of patient, paper and electronic records, monitoring devices, medical manuals, hospital employees</a:t>
                      </a:r>
                      <a:endParaRPr lang="en-US" sz="1400" dirty="0"/>
                    </a:p>
                  </a:txBody>
                  <a:tcPr/>
                </a:tc>
                <a:tc>
                  <a:txBody>
                    <a:bodyPr/>
                    <a:lstStyle/>
                    <a:p>
                      <a:pPr algn="l"/>
                      <a:r>
                        <a:rPr lang="en-US" sz="1400" dirty="0" smtClean="0"/>
                        <a:t>Very high (hours or days, based on patient improvement</a:t>
                      </a:r>
                      <a:endParaRPr lang="en-US" sz="1400" dirty="0"/>
                    </a:p>
                  </a:txBody>
                  <a:tcPr/>
                </a:tc>
                <a:tc>
                  <a:txBody>
                    <a:bodyPr/>
                    <a:lstStyle/>
                    <a:p>
                      <a:pPr algn="l"/>
                      <a:r>
                        <a:rPr lang="en-US" sz="1400" dirty="0" smtClean="0"/>
                        <a:t>High</a:t>
                      </a:r>
                      <a:endParaRPr lang="en-US" sz="1400" dirty="0"/>
                    </a:p>
                  </a:txBody>
                  <a:tcPr/>
                </a:tc>
              </a:tr>
              <a:tr h="478732">
                <a:tc>
                  <a:txBody>
                    <a:bodyPr/>
                    <a:lstStyle/>
                    <a:p>
                      <a:pPr algn="l"/>
                      <a:r>
                        <a:rPr lang="en-US" sz="1400" dirty="0" smtClean="0"/>
                        <a:t>Joe: horse race wager</a:t>
                      </a:r>
                      <a:endParaRPr lang="en-US" sz="1400" dirty="0"/>
                    </a:p>
                  </a:txBody>
                  <a:tcPr/>
                </a:tc>
                <a:tc>
                  <a:txBody>
                    <a:bodyPr/>
                    <a:lstStyle/>
                    <a:p>
                      <a:pPr algn="l"/>
                      <a:r>
                        <a:rPr lang="en-US" sz="1400" dirty="0" smtClean="0"/>
                        <a:t>Desire for thrill; to win money</a:t>
                      </a:r>
                      <a:endParaRPr lang="en-US" sz="1400" dirty="0"/>
                    </a:p>
                  </a:txBody>
                  <a:tcPr/>
                </a:tc>
                <a:tc>
                  <a:txBody>
                    <a:bodyPr/>
                    <a:lstStyle/>
                    <a:p>
                      <a:pPr algn="l"/>
                      <a:r>
                        <a:rPr lang="en-US" sz="1400" dirty="0" smtClean="0"/>
                        <a:t>Special journals, observation, intuition</a:t>
                      </a:r>
                      <a:endParaRPr lang="en-US" sz="1400" dirty="0"/>
                    </a:p>
                  </a:txBody>
                  <a:tcPr/>
                </a:tc>
                <a:tc>
                  <a:txBody>
                    <a:bodyPr/>
                    <a:lstStyle/>
                    <a:p>
                      <a:pPr algn="l"/>
                      <a:r>
                        <a:rPr lang="en-US" sz="1400" dirty="0" smtClean="0"/>
                        <a:t>Very high (minutes)</a:t>
                      </a:r>
                      <a:endParaRPr lang="en-US" sz="1400" dirty="0"/>
                    </a:p>
                  </a:txBody>
                  <a:tcPr/>
                </a:tc>
                <a:tc>
                  <a:txBody>
                    <a:bodyPr/>
                    <a:lstStyle/>
                    <a:p>
                      <a:pPr algn="l"/>
                      <a:r>
                        <a:rPr lang="en-US" sz="1400" dirty="0" smtClean="0"/>
                        <a:t>high</a:t>
                      </a:r>
                      <a:endParaRPr lang="en-US" sz="1400" dirty="0"/>
                    </a:p>
                  </a:txBody>
                  <a:tcPr/>
                </a:tc>
              </a:tr>
              <a:tr h="675857">
                <a:tc>
                  <a:txBody>
                    <a:bodyPr/>
                    <a:lstStyle/>
                    <a:p>
                      <a:pPr algn="l"/>
                      <a:r>
                        <a:rPr lang="en-US" sz="1400" dirty="0" smtClean="0"/>
                        <a:t>George: legal research</a:t>
                      </a:r>
                      <a:endParaRPr lang="en-US" sz="1400" dirty="0"/>
                    </a:p>
                  </a:txBody>
                  <a:tcPr/>
                </a:tc>
                <a:tc>
                  <a:txBody>
                    <a:bodyPr/>
                    <a:lstStyle/>
                    <a:p>
                      <a:pPr algn="l"/>
                      <a:r>
                        <a:rPr lang="en-US" sz="1400" dirty="0" smtClean="0"/>
                        <a:t>Work assignment; help relatives</a:t>
                      </a:r>
                      <a:endParaRPr lang="en-US" sz="1400" dirty="0"/>
                    </a:p>
                  </a:txBody>
                  <a:tcPr/>
                </a:tc>
                <a:tc>
                  <a:txBody>
                    <a:bodyPr/>
                    <a:lstStyle/>
                    <a:p>
                      <a:pPr algn="l"/>
                      <a:r>
                        <a:rPr lang="en-US" sz="1400" dirty="0" smtClean="0"/>
                        <a:t>Special databases and publications, professional advice</a:t>
                      </a:r>
                      <a:endParaRPr lang="en-US" sz="1400" dirty="0"/>
                    </a:p>
                  </a:txBody>
                  <a:tcPr/>
                </a:tc>
                <a:tc>
                  <a:txBody>
                    <a:bodyPr/>
                    <a:lstStyle/>
                    <a:p>
                      <a:pPr algn="l"/>
                      <a:r>
                        <a:rPr lang="en-US" sz="1400" dirty="0" smtClean="0"/>
                        <a:t>High (days)</a:t>
                      </a:r>
                      <a:endParaRPr lang="en-US" sz="1400" dirty="0"/>
                    </a:p>
                  </a:txBody>
                  <a:tcPr/>
                </a:tc>
                <a:tc>
                  <a:txBody>
                    <a:bodyPr/>
                    <a:lstStyle/>
                    <a:p>
                      <a:pPr algn="l"/>
                      <a:r>
                        <a:rPr lang="en-US" sz="1400" dirty="0" smtClean="0"/>
                        <a:t>high</a:t>
                      </a:r>
                      <a:endParaRPr lang="en-US" sz="1400" dirty="0"/>
                    </a:p>
                  </a:txBody>
                  <a:tcPr/>
                </a:tc>
              </a:tr>
              <a:tr h="675857">
                <a:tc>
                  <a:txBody>
                    <a:bodyPr/>
                    <a:lstStyle/>
                    <a:p>
                      <a:pPr algn="l"/>
                      <a:r>
                        <a:rPr lang="en-US" sz="1400" dirty="0" smtClean="0"/>
                        <a:t>Maria: information on cancers</a:t>
                      </a:r>
                      <a:endParaRPr lang="en-US" sz="1400" dirty="0"/>
                    </a:p>
                  </a:txBody>
                  <a:tcPr/>
                </a:tc>
                <a:tc>
                  <a:txBody>
                    <a:bodyPr/>
                    <a:lstStyle/>
                    <a:p>
                      <a:pPr algn="l"/>
                      <a:r>
                        <a:rPr lang="en-US" sz="1400" dirty="0" smtClean="0"/>
                        <a:t>Curiosity; preemptive information search</a:t>
                      </a:r>
                      <a:endParaRPr lang="en-US" sz="1400" dirty="0"/>
                    </a:p>
                  </a:txBody>
                  <a:tcPr/>
                </a:tc>
                <a:tc>
                  <a:txBody>
                    <a:bodyPr/>
                    <a:lstStyle/>
                    <a:p>
                      <a:pPr algn="l"/>
                      <a:r>
                        <a:rPr lang="en-US" sz="1400" dirty="0" smtClean="0"/>
                        <a:t>Web pages, books, brochures, friends, experts</a:t>
                      </a:r>
                      <a:endParaRPr lang="en-US" sz="1400" dirty="0"/>
                    </a:p>
                  </a:txBody>
                  <a:tcPr/>
                </a:tc>
                <a:tc>
                  <a:txBody>
                    <a:bodyPr/>
                    <a:lstStyle/>
                    <a:p>
                      <a:pPr algn="l"/>
                      <a:r>
                        <a:rPr lang="en-US" sz="1400" dirty="0" smtClean="0"/>
                        <a:t>None (lifetime)</a:t>
                      </a:r>
                      <a:endParaRPr lang="en-US" sz="1400" dirty="0"/>
                    </a:p>
                  </a:txBody>
                  <a:tcPr/>
                </a:tc>
                <a:tc>
                  <a:txBody>
                    <a:bodyPr/>
                    <a:lstStyle/>
                    <a:p>
                      <a:pPr algn="l"/>
                      <a:r>
                        <a:rPr lang="en-US" sz="1400" dirty="0" smtClean="0"/>
                        <a:t>moderate</a:t>
                      </a:r>
                      <a:endParaRPr lang="en-US" sz="1400" dirty="0"/>
                    </a:p>
                  </a:txBody>
                  <a:tcPr/>
                </a:tc>
              </a:tr>
            </a:tbl>
          </a:graphicData>
        </a:graphic>
      </p:graphicFrame>
      <p:sp>
        <p:nvSpPr>
          <p:cNvPr id="2" name="TextBox 1"/>
          <p:cNvSpPr txBox="1"/>
          <p:nvPr/>
        </p:nvSpPr>
        <p:spPr>
          <a:xfrm>
            <a:off x="304800" y="5715000"/>
            <a:ext cx="8305800" cy="923330"/>
          </a:xfrm>
          <a:prstGeom prst="rect">
            <a:avLst/>
          </a:prstGeom>
          <a:noFill/>
        </p:spPr>
        <p:txBody>
          <a:bodyPr wrap="square" rtlCol="0">
            <a:spAutoFit/>
          </a:bodyPr>
          <a:lstStyle/>
          <a:p>
            <a:r>
              <a:rPr lang="en-US" dirty="0"/>
              <a:t>What factors might determine an individual's point of satisficing? Or in other words if two people have the same information goal, time pressure, etc., what might make one person feel satisfied sooner/later than the other person?</a:t>
            </a:r>
          </a:p>
        </p:txBody>
      </p:sp>
    </p:spTree>
    <p:extLst>
      <p:ext uri="{BB962C8B-B14F-4D97-AF65-F5344CB8AC3E}">
        <p14:creationId xmlns:p14="http://schemas.microsoft.com/office/powerpoint/2010/main" val="1067273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b</a:t>
            </a:r>
            <a:r>
              <a:rPr lang="en-US" dirty="0" smtClean="0">
                <a:solidFill>
                  <a:schemeClr val="bg1"/>
                </a:solidFill>
              </a:rPr>
              <a:t>ehavioral economics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a:solidFill>
                  <a:schemeClr val="bg1"/>
                </a:solidFill>
              </a:rPr>
              <a:t>assumption </a:t>
            </a:r>
            <a:r>
              <a:rPr lang="en-US" dirty="0" smtClean="0">
                <a:solidFill>
                  <a:schemeClr val="bg1"/>
                </a:solidFill>
              </a:rPr>
              <a:t>of complete </a:t>
            </a:r>
            <a:r>
              <a:rPr lang="en-US" dirty="0">
                <a:solidFill>
                  <a:schemeClr val="bg1"/>
                </a:solidFill>
              </a:rPr>
              <a:t>information that characterizes rational choice theory </a:t>
            </a:r>
            <a:r>
              <a:rPr lang="en-US" dirty="0" smtClean="0">
                <a:solidFill>
                  <a:schemeClr val="bg1"/>
                </a:solidFill>
              </a:rPr>
              <a:t>is implausible</a:t>
            </a:r>
          </a:p>
          <a:p>
            <a:r>
              <a:rPr lang="en-US" dirty="0" smtClean="0">
                <a:solidFill>
                  <a:schemeClr val="bg1"/>
                </a:solidFill>
              </a:rPr>
              <a:t>choice </a:t>
            </a:r>
            <a:r>
              <a:rPr lang="en-US" dirty="0">
                <a:solidFill>
                  <a:schemeClr val="bg1"/>
                </a:solidFill>
              </a:rPr>
              <a:t>theorists </a:t>
            </a:r>
            <a:r>
              <a:rPr lang="en-US" dirty="0" smtClean="0">
                <a:solidFill>
                  <a:schemeClr val="bg1"/>
                </a:solidFill>
              </a:rPr>
              <a:t>treat information </a:t>
            </a:r>
            <a:r>
              <a:rPr lang="en-US" dirty="0">
                <a:solidFill>
                  <a:schemeClr val="bg1"/>
                </a:solidFill>
              </a:rPr>
              <a:t>itself as a “commodity,” something that has a price (</a:t>
            </a:r>
            <a:r>
              <a:rPr lang="en-US" dirty="0" smtClean="0">
                <a:solidFill>
                  <a:schemeClr val="bg1"/>
                </a:solidFill>
              </a:rPr>
              <a:t>in time </a:t>
            </a:r>
            <a:r>
              <a:rPr lang="en-US" dirty="0">
                <a:solidFill>
                  <a:schemeClr val="bg1"/>
                </a:solidFill>
              </a:rPr>
              <a:t>or money), and is thus a candidate for consumption </a:t>
            </a:r>
            <a:r>
              <a:rPr lang="en-US" dirty="0" smtClean="0">
                <a:solidFill>
                  <a:schemeClr val="bg1"/>
                </a:solidFill>
              </a:rPr>
              <a:t>along with </a:t>
            </a:r>
            <a:r>
              <a:rPr lang="en-US" dirty="0">
                <a:solidFill>
                  <a:schemeClr val="bg1"/>
                </a:solidFill>
              </a:rPr>
              <a:t>more traditional </a:t>
            </a:r>
            <a:r>
              <a:rPr lang="en-US" dirty="0" smtClean="0">
                <a:solidFill>
                  <a:schemeClr val="bg1"/>
                </a:solidFill>
              </a:rPr>
              <a:t>goods</a:t>
            </a:r>
            <a:endParaRPr lang="en-US" dirty="0">
              <a:solidFill>
                <a:schemeClr val="bg1"/>
              </a:solidFill>
            </a:endParaRPr>
          </a:p>
        </p:txBody>
      </p:sp>
      <p:sp>
        <p:nvSpPr>
          <p:cNvPr id="4" name="TextBox 3"/>
          <p:cNvSpPr txBox="1"/>
          <p:nvPr/>
        </p:nvSpPr>
        <p:spPr>
          <a:xfrm>
            <a:off x="3352800" y="6182380"/>
            <a:ext cx="5562600" cy="523220"/>
          </a:xfrm>
          <a:prstGeom prst="rect">
            <a:avLst/>
          </a:prstGeom>
          <a:noFill/>
        </p:spPr>
        <p:txBody>
          <a:bodyPr wrap="square" rtlCol="0">
            <a:spAutoFit/>
          </a:bodyPr>
          <a:lstStyle/>
          <a:p>
            <a:pPr algn="r"/>
            <a:r>
              <a:rPr lang="en-US" sz="1400" dirty="0">
                <a:solidFill>
                  <a:schemeClr val="bg1"/>
                </a:solidFill>
              </a:rPr>
              <a:t>Payne, J. W., </a:t>
            </a:r>
            <a:r>
              <a:rPr lang="en-US" sz="1400" dirty="0" err="1">
                <a:solidFill>
                  <a:schemeClr val="bg1"/>
                </a:solidFill>
              </a:rPr>
              <a:t>Bettman</a:t>
            </a:r>
            <a:r>
              <a:rPr lang="en-US" sz="1400" dirty="0">
                <a:solidFill>
                  <a:schemeClr val="bg1"/>
                </a:solidFill>
              </a:rPr>
              <a:t>, J. R., &amp; Johnson, E. J. (1993). </a:t>
            </a:r>
            <a:r>
              <a:rPr lang="en-US" sz="1400" i="1" dirty="0">
                <a:solidFill>
                  <a:schemeClr val="bg1"/>
                </a:solidFill>
              </a:rPr>
              <a:t>The adaptive</a:t>
            </a:r>
          </a:p>
          <a:p>
            <a:pPr algn="r"/>
            <a:r>
              <a:rPr lang="en-US" sz="1400" i="1" dirty="0">
                <a:solidFill>
                  <a:schemeClr val="bg1"/>
                </a:solidFill>
              </a:rPr>
              <a:t>decision maker. New York: Cambridge University Press.</a:t>
            </a:r>
            <a:endParaRPr lang="en-US" sz="1400"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Herbert Simon - </a:t>
            </a:r>
            <a:r>
              <a:rPr lang="en-US" i="1" dirty="0" err="1" smtClean="0">
                <a:solidFill>
                  <a:schemeClr val="bg1"/>
                </a:solidFill>
              </a:rPr>
              <a:t>satisficing</a:t>
            </a:r>
            <a:endParaRPr lang="en-US" i="1" dirty="0">
              <a:solidFill>
                <a:schemeClr val="bg1"/>
              </a:solidFill>
            </a:endParaRPr>
          </a:p>
        </p:txBody>
      </p:sp>
      <p:sp>
        <p:nvSpPr>
          <p:cNvPr id="3" name="Content Placeholder 2"/>
          <p:cNvSpPr>
            <a:spLocks noGrp="1"/>
          </p:cNvSpPr>
          <p:nvPr>
            <p:ph idx="1"/>
          </p:nvPr>
        </p:nvSpPr>
        <p:spPr/>
        <p:txBody>
          <a:bodyPr/>
          <a:lstStyle/>
          <a:p>
            <a:pPr>
              <a:buNone/>
            </a:pPr>
            <a:r>
              <a:rPr lang="en-US" dirty="0" smtClean="0">
                <a:solidFill>
                  <a:schemeClr val="bg1"/>
                </a:solidFill>
              </a:rPr>
              <a:t>Simon argued </a:t>
            </a:r>
            <a:r>
              <a:rPr lang="en-US" dirty="0">
                <a:solidFill>
                  <a:schemeClr val="bg1"/>
                </a:solidFill>
              </a:rPr>
              <a:t>that the presumed goal of maximization (or optimization) </a:t>
            </a:r>
            <a:r>
              <a:rPr lang="en-US" dirty="0" smtClean="0">
                <a:solidFill>
                  <a:schemeClr val="bg1"/>
                </a:solidFill>
              </a:rPr>
              <a:t>is virtually </a:t>
            </a:r>
            <a:r>
              <a:rPr lang="en-US" dirty="0">
                <a:solidFill>
                  <a:schemeClr val="bg1"/>
                </a:solidFill>
              </a:rPr>
              <a:t>always unrealizable in real life, owing both to the </a:t>
            </a:r>
            <a:r>
              <a:rPr lang="en-US" dirty="0" smtClean="0">
                <a:solidFill>
                  <a:schemeClr val="bg1"/>
                </a:solidFill>
              </a:rPr>
              <a:t>complexity of </a:t>
            </a:r>
            <a:r>
              <a:rPr lang="en-US" dirty="0">
                <a:solidFill>
                  <a:schemeClr val="bg1"/>
                </a:solidFill>
              </a:rPr>
              <a:t>the human environment and the limitations of </a:t>
            </a:r>
            <a:r>
              <a:rPr lang="en-US" dirty="0" smtClean="0">
                <a:solidFill>
                  <a:schemeClr val="bg1"/>
                </a:solidFill>
              </a:rPr>
              <a:t>human information </a:t>
            </a:r>
            <a:r>
              <a:rPr lang="en-US" dirty="0">
                <a:solidFill>
                  <a:schemeClr val="bg1"/>
                </a:solidFill>
              </a:rPr>
              <a:t>processing.</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Herbert Simon - </a:t>
            </a:r>
            <a:r>
              <a:rPr lang="en-US" i="1" dirty="0" err="1" smtClean="0">
                <a:solidFill>
                  <a:schemeClr val="bg1"/>
                </a:solidFill>
              </a:rPr>
              <a:t>satisficing</a:t>
            </a:r>
            <a:endParaRPr lang="en-US" i="1" dirty="0">
              <a:solidFill>
                <a:schemeClr val="bg1"/>
              </a:solidFill>
            </a:endParaRPr>
          </a:p>
        </p:txBody>
      </p:sp>
      <p:sp>
        <p:nvSpPr>
          <p:cNvPr id="3" name="Content Placeholder 2"/>
          <p:cNvSpPr>
            <a:spLocks noGrp="1"/>
          </p:cNvSpPr>
          <p:nvPr>
            <p:ph idx="1"/>
          </p:nvPr>
        </p:nvSpPr>
        <p:spPr/>
        <p:txBody>
          <a:bodyPr/>
          <a:lstStyle/>
          <a:p>
            <a:pPr>
              <a:buNone/>
            </a:pPr>
            <a:r>
              <a:rPr lang="en-US" dirty="0" smtClean="0">
                <a:solidFill>
                  <a:schemeClr val="bg1"/>
                </a:solidFill>
              </a:rPr>
              <a:t>In </a:t>
            </a:r>
            <a:r>
              <a:rPr lang="en-US" dirty="0">
                <a:solidFill>
                  <a:schemeClr val="bg1"/>
                </a:solidFill>
              </a:rPr>
              <a:t>choice situations</a:t>
            </a:r>
            <a:r>
              <a:rPr lang="en-US" dirty="0" smtClean="0">
                <a:solidFill>
                  <a:schemeClr val="bg1"/>
                </a:solidFill>
              </a:rPr>
              <a:t>, people </a:t>
            </a:r>
            <a:r>
              <a:rPr lang="en-US" dirty="0">
                <a:solidFill>
                  <a:schemeClr val="bg1"/>
                </a:solidFill>
              </a:rPr>
              <a:t>actually have the goal of “</a:t>
            </a:r>
            <a:r>
              <a:rPr lang="en-US" dirty="0" err="1">
                <a:solidFill>
                  <a:schemeClr val="bg1"/>
                </a:solidFill>
              </a:rPr>
              <a:t>satisficing</a:t>
            </a:r>
            <a:r>
              <a:rPr lang="en-US" dirty="0">
                <a:solidFill>
                  <a:schemeClr val="bg1"/>
                </a:solidFill>
              </a:rPr>
              <a:t>” rather than maximizing</a:t>
            </a:r>
            <a:r>
              <a:rPr lang="en-US" dirty="0" smtClean="0">
                <a:solidFill>
                  <a:schemeClr val="bg1"/>
                </a:solidFill>
              </a:rPr>
              <a:t>.</a:t>
            </a:r>
          </a:p>
          <a:p>
            <a:pPr>
              <a:buNone/>
            </a:pPr>
            <a:endParaRPr lang="en-US" dirty="0">
              <a:solidFill>
                <a:schemeClr val="bg1"/>
              </a:solidFill>
            </a:endParaRPr>
          </a:p>
          <a:p>
            <a:pPr>
              <a:buNone/>
            </a:pPr>
            <a:r>
              <a:rPr lang="en-US" dirty="0">
                <a:solidFill>
                  <a:schemeClr val="bg1"/>
                </a:solidFill>
              </a:rPr>
              <a:t>To </a:t>
            </a:r>
            <a:r>
              <a:rPr lang="en-US" dirty="0" err="1">
                <a:solidFill>
                  <a:schemeClr val="bg1"/>
                </a:solidFill>
              </a:rPr>
              <a:t>satisfice</a:t>
            </a:r>
            <a:r>
              <a:rPr lang="en-US" dirty="0">
                <a:solidFill>
                  <a:schemeClr val="bg1"/>
                </a:solidFill>
              </a:rPr>
              <a:t>, people need only to be able to place goods </a:t>
            </a:r>
            <a:r>
              <a:rPr lang="en-US" dirty="0" smtClean="0">
                <a:solidFill>
                  <a:schemeClr val="bg1"/>
                </a:solidFill>
              </a:rPr>
              <a:t>on some </a:t>
            </a:r>
            <a:r>
              <a:rPr lang="en-US" dirty="0">
                <a:solidFill>
                  <a:schemeClr val="bg1"/>
                </a:solidFill>
              </a:rPr>
              <a:t>scale in terms of the degree of satisfaction they will afford</a:t>
            </a:r>
            <a:r>
              <a:rPr lang="en-US" dirty="0" smtClean="0">
                <a:solidFill>
                  <a:schemeClr val="bg1"/>
                </a:solidFill>
              </a:rPr>
              <a:t>, and </a:t>
            </a:r>
            <a:r>
              <a:rPr lang="en-US" dirty="0">
                <a:solidFill>
                  <a:schemeClr val="bg1"/>
                </a:solidFill>
              </a:rPr>
              <a:t>to have a threshold of acceptability</a:t>
            </a:r>
            <a:r>
              <a:rPr lang="en-US" dirty="0"/>
              <a:t>.</a:t>
            </a:r>
            <a:endParaRPr lang="en-US"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solidFill>
                  <a:schemeClr val="bg1"/>
                </a:solidFill>
              </a:rPr>
              <a:t>To </a:t>
            </a:r>
            <a:r>
              <a:rPr lang="en-US" dirty="0" err="1" smtClean="0">
                <a:solidFill>
                  <a:schemeClr val="bg1"/>
                </a:solidFill>
              </a:rPr>
              <a:t>satisfice</a:t>
            </a:r>
            <a:r>
              <a:rPr lang="en-US" dirty="0" smtClean="0">
                <a:solidFill>
                  <a:schemeClr val="bg1"/>
                </a:solidFill>
              </a:rPr>
              <a:t> is </a:t>
            </a:r>
            <a:r>
              <a:rPr lang="en-US" dirty="0">
                <a:solidFill>
                  <a:schemeClr val="bg1"/>
                </a:solidFill>
              </a:rPr>
              <a:t>to pursue not the best option, but a good enough option.</a:t>
            </a:r>
          </a:p>
        </p:txBody>
      </p:sp>
      <p:sp>
        <p:nvSpPr>
          <p:cNvPr id="4" name="TextBox 3"/>
          <p:cNvSpPr txBox="1"/>
          <p:nvPr/>
        </p:nvSpPr>
        <p:spPr>
          <a:xfrm>
            <a:off x="3429000" y="5877580"/>
            <a:ext cx="5486400" cy="523220"/>
          </a:xfrm>
          <a:prstGeom prst="rect">
            <a:avLst/>
          </a:prstGeom>
          <a:noFill/>
        </p:spPr>
        <p:txBody>
          <a:bodyPr wrap="square" rtlCol="0">
            <a:spAutoFit/>
          </a:bodyPr>
          <a:lstStyle/>
          <a:p>
            <a:pPr algn="r"/>
            <a:r>
              <a:rPr lang="en-US" sz="1400" dirty="0">
                <a:solidFill>
                  <a:schemeClr val="bg1"/>
                </a:solidFill>
              </a:rPr>
              <a:t>Simon, H. A. (1957). </a:t>
            </a:r>
            <a:r>
              <a:rPr lang="en-US" sz="1400" i="1" dirty="0">
                <a:solidFill>
                  <a:schemeClr val="bg1"/>
                </a:solidFill>
              </a:rPr>
              <a:t>Models of man, social and rational: Mathematical</a:t>
            </a:r>
          </a:p>
          <a:p>
            <a:pPr algn="r"/>
            <a:r>
              <a:rPr lang="en-US" sz="1400" i="1" dirty="0">
                <a:solidFill>
                  <a:schemeClr val="bg1"/>
                </a:solidFill>
              </a:rPr>
              <a:t>essays on rational human behavior. New York: Wiley.</a:t>
            </a:r>
            <a:endParaRPr lang="en-US" sz="1400"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4" descr="COMM 10"/>
          <p:cNvPicPr>
            <a:picLocks noChangeAspect="1" noChangeArrowheads="1"/>
          </p:cNvPicPr>
          <p:nvPr/>
        </p:nvPicPr>
        <p:blipFill>
          <a:blip r:embed="rId3" cstate="print">
            <a:lum bright="46000" contrast="-70000"/>
          </a:blip>
          <a:srcRect/>
          <a:stretch>
            <a:fillRect/>
          </a:stretch>
        </p:blipFill>
        <p:spPr bwMode="auto">
          <a:xfrm>
            <a:off x="152400" y="1517650"/>
            <a:ext cx="8839200" cy="4806950"/>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dirty="0" smtClean="0"/>
              <a:t>Quality Information</a:t>
            </a:r>
          </a:p>
        </p:txBody>
      </p:sp>
      <p:sp>
        <p:nvSpPr>
          <p:cNvPr id="18435" name="Rectangle 3"/>
          <p:cNvSpPr>
            <a:spLocks noGrp="1" noChangeArrowheads="1"/>
          </p:cNvSpPr>
          <p:nvPr>
            <p:ph type="body" idx="1"/>
          </p:nvPr>
        </p:nvSpPr>
        <p:spPr/>
        <p:txBody>
          <a:bodyPr/>
          <a:lstStyle/>
          <a:p>
            <a:pPr eaLnBrk="1" hangingPunct="1"/>
            <a:r>
              <a:rPr lang="en-US" dirty="0" smtClean="0"/>
              <a:t>What does that mean to you?</a:t>
            </a:r>
          </a:p>
          <a:p>
            <a:pPr lvl="1" eaLnBrk="1" hangingPunct="1"/>
            <a:r>
              <a:rPr lang="en-US" dirty="0" smtClean="0"/>
              <a:t>Accuracy</a:t>
            </a:r>
          </a:p>
          <a:p>
            <a:pPr lvl="1" eaLnBrk="1" hangingPunct="1"/>
            <a:r>
              <a:rPr lang="en-US" dirty="0" smtClean="0"/>
              <a:t>Depth</a:t>
            </a:r>
          </a:p>
          <a:p>
            <a:pPr lvl="1" eaLnBrk="1" hangingPunct="1"/>
            <a:r>
              <a:rPr lang="en-US" dirty="0" smtClean="0"/>
              <a:t>Caliber of sources</a:t>
            </a:r>
          </a:p>
          <a:p>
            <a:pPr lvl="1" eaLnBrk="1" hangingPunct="1"/>
            <a:r>
              <a:rPr lang="en-US" dirty="0" smtClean="0"/>
              <a:t>Timeliness</a:t>
            </a:r>
          </a:p>
          <a:p>
            <a:pPr lvl="1" eaLnBrk="1" hangingPunct="1"/>
            <a:r>
              <a:rPr lang="en-US" dirty="0" smtClean="0"/>
              <a:t>Documentation</a:t>
            </a:r>
          </a:p>
          <a:p>
            <a:pPr lvl="1" eaLnBrk="1" hangingPunct="1"/>
            <a:r>
              <a:rPr lang="en-US" dirty="0" smtClean="0"/>
              <a:t>Verified by several sources</a:t>
            </a:r>
          </a:p>
          <a:p>
            <a:pPr lvl="1" eaLnBrk="1" hangingPunct="1"/>
            <a:r>
              <a:rPr lang="en-US" dirty="0" smtClean="0"/>
              <a:t>Interest / new / fresh</a:t>
            </a:r>
          </a:p>
        </p:txBody>
      </p:sp>
      <p:sp>
        <p:nvSpPr>
          <p:cNvPr id="4101" name="Rectangle 5"/>
          <p:cNvSpPr>
            <a:spLocks noChangeArrowheads="1"/>
          </p:cNvSpPr>
          <p:nvPr/>
        </p:nvSpPr>
        <p:spPr bwMode="auto">
          <a:xfrm>
            <a:off x="0" y="0"/>
            <a:ext cx="9144000" cy="6858000"/>
          </a:xfrm>
          <a:prstGeom prst="rect">
            <a:avLst/>
          </a:prstGeom>
          <a:noFill/>
          <a:ln w="381000" algn="ctr">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500"/>
                                        <p:tgtEl>
                                          <p:spTgt spid="1843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435">
                                            <p:txEl>
                                              <p:pRg st="2" end="2"/>
                                            </p:txEl>
                                          </p:spTgt>
                                        </p:tgtEl>
                                        <p:attrNameLst>
                                          <p:attrName>style.visibility</p:attrName>
                                        </p:attrNameLst>
                                      </p:cBhvr>
                                      <p:to>
                                        <p:strVal val="visible"/>
                                      </p:to>
                                    </p:set>
                                    <p:animEffect transition="in" filter="fade">
                                      <p:cBhvr>
                                        <p:cTn id="10" dur="500"/>
                                        <p:tgtEl>
                                          <p:spTgt spid="1843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animEffect transition="in" filter="fade">
                                      <p:cBhvr>
                                        <p:cTn id="13" dur="500"/>
                                        <p:tgtEl>
                                          <p:spTgt spid="1843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8435">
                                            <p:txEl>
                                              <p:pRg st="4" end="4"/>
                                            </p:txEl>
                                          </p:spTgt>
                                        </p:tgtEl>
                                        <p:attrNameLst>
                                          <p:attrName>style.visibility</p:attrName>
                                        </p:attrNameLst>
                                      </p:cBhvr>
                                      <p:to>
                                        <p:strVal val="visible"/>
                                      </p:to>
                                    </p:set>
                                    <p:animEffect transition="in" filter="fade">
                                      <p:cBhvr>
                                        <p:cTn id="16" dur="500"/>
                                        <p:tgtEl>
                                          <p:spTgt spid="1843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animEffect transition="in" filter="fade">
                                      <p:cBhvr>
                                        <p:cTn id="19" dur="500"/>
                                        <p:tgtEl>
                                          <p:spTgt spid="1843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8435">
                                            <p:txEl>
                                              <p:pRg st="6" end="6"/>
                                            </p:txEl>
                                          </p:spTgt>
                                        </p:tgtEl>
                                        <p:attrNameLst>
                                          <p:attrName>style.visibility</p:attrName>
                                        </p:attrNameLst>
                                      </p:cBhvr>
                                      <p:to>
                                        <p:strVal val="visible"/>
                                      </p:to>
                                    </p:set>
                                    <p:animEffect transition="in" filter="fade">
                                      <p:cBhvr>
                                        <p:cTn id="22" dur="500"/>
                                        <p:tgtEl>
                                          <p:spTgt spid="18435">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animEffect transition="in" filter="fade">
                                      <p:cBhvr>
                                        <p:cTn id="25"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381000"/>
            <a:ext cx="7391400" cy="4431983"/>
          </a:xfrm>
          <a:prstGeom prst="rect">
            <a:avLst/>
          </a:prstGeom>
          <a:noFill/>
        </p:spPr>
        <p:txBody>
          <a:bodyPr wrap="square" rtlCol="0">
            <a:spAutoFit/>
          </a:bodyPr>
          <a:lstStyle/>
          <a:p>
            <a:endParaRPr lang="en-US" sz="2400" dirty="0"/>
          </a:p>
          <a:p>
            <a:r>
              <a:rPr lang="en-US" sz="2400" dirty="0"/>
              <a:t>The scenario about the patient in the hospital showcases the </a:t>
            </a:r>
            <a:r>
              <a:rPr lang="en-US" sz="2400" u="sng" dirty="0"/>
              <a:t>importance seeking information in groups</a:t>
            </a:r>
            <a:r>
              <a:rPr lang="en-US" sz="2400" dirty="0"/>
              <a:t>. The team members of the physician, nurse, night nurse, and pharmacist work together in measuring, searching, and recording information. Each measurement most be taken carefully and be as accurate as possible because it is important and useful related to the life of the patient. </a:t>
            </a:r>
            <a:endParaRPr lang="en-US" sz="2400" dirty="0" smtClean="0"/>
          </a:p>
          <a:p>
            <a:endParaRPr lang="en-US" sz="2400" dirty="0"/>
          </a:p>
          <a:p>
            <a:r>
              <a:rPr lang="en-US" sz="2400" dirty="0" smtClean="0"/>
              <a:t>What </a:t>
            </a:r>
            <a:r>
              <a:rPr lang="en-US" sz="2400" dirty="0"/>
              <a:t>is another example of situation where information is processed in this way?</a:t>
            </a:r>
          </a:p>
          <a:p>
            <a:endParaRPr lang="en-US" dirty="0"/>
          </a:p>
        </p:txBody>
      </p:sp>
      <p:sp>
        <p:nvSpPr>
          <p:cNvPr id="5" name="TextBox 4"/>
          <p:cNvSpPr txBox="1"/>
          <p:nvPr/>
        </p:nvSpPr>
        <p:spPr>
          <a:xfrm>
            <a:off x="6172200" y="4343400"/>
            <a:ext cx="2057400" cy="369332"/>
          </a:xfrm>
          <a:prstGeom prst="rect">
            <a:avLst/>
          </a:prstGeom>
          <a:noFill/>
        </p:spPr>
        <p:txBody>
          <a:bodyPr wrap="square" rtlCol="0">
            <a:spAutoFit/>
          </a:bodyPr>
          <a:lstStyle/>
          <a:p>
            <a:pPr algn="r"/>
            <a:r>
              <a:rPr lang="en-US" dirty="0" smtClean="0"/>
              <a:t>-Ally</a:t>
            </a:r>
            <a:endParaRPr lang="en-US" dirty="0"/>
          </a:p>
        </p:txBody>
      </p:sp>
      <p:sp>
        <p:nvSpPr>
          <p:cNvPr id="6" name="TextBox 5"/>
          <p:cNvSpPr txBox="1"/>
          <p:nvPr/>
        </p:nvSpPr>
        <p:spPr>
          <a:xfrm>
            <a:off x="838200" y="4800600"/>
            <a:ext cx="6324600" cy="523220"/>
          </a:xfrm>
          <a:prstGeom prst="rect">
            <a:avLst/>
          </a:prstGeom>
          <a:noFill/>
        </p:spPr>
        <p:txBody>
          <a:bodyPr wrap="square" rtlCol="0">
            <a:spAutoFit/>
          </a:bodyPr>
          <a:lstStyle/>
          <a:p>
            <a:r>
              <a:rPr lang="en-US" sz="2800" b="1" dirty="0" smtClean="0">
                <a:solidFill>
                  <a:srgbClr val="FF0000"/>
                </a:solidFill>
              </a:rPr>
              <a:t>Collaborative information seeking/use</a:t>
            </a:r>
            <a:endParaRPr lang="en-US" sz="2800" b="1" dirty="0">
              <a:solidFill>
                <a:srgbClr val="FF0000"/>
              </a:solidFill>
            </a:endParaRPr>
          </a:p>
        </p:txBody>
      </p:sp>
      <p:sp>
        <p:nvSpPr>
          <p:cNvPr id="7" name="Bent-Up Arrow 6"/>
          <p:cNvSpPr/>
          <p:nvPr/>
        </p:nvSpPr>
        <p:spPr>
          <a:xfrm rot="10800000">
            <a:off x="-1" y="1524000"/>
            <a:ext cx="1066281" cy="3657600"/>
          </a:xfrm>
          <a:prstGeom prst="bentUpArrow">
            <a:avLst>
              <a:gd name="adj1" fmla="val 9826"/>
              <a:gd name="adj2" fmla="val 25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21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7010400" cy="3108544"/>
          </a:xfrm>
          <a:prstGeom prst="rect">
            <a:avLst/>
          </a:prstGeom>
          <a:noFill/>
        </p:spPr>
        <p:txBody>
          <a:bodyPr wrap="square" rtlCol="0">
            <a:spAutoFit/>
          </a:bodyPr>
          <a:lstStyle/>
          <a:p>
            <a:r>
              <a:rPr lang="en-US" sz="2800" dirty="0" smtClean="0"/>
              <a:t>In small groups, brainstorm and identify a real-world situation that requires some form of </a:t>
            </a:r>
            <a:r>
              <a:rPr lang="en-US" sz="2800" i="1" dirty="0" smtClean="0"/>
              <a:t>collaborative information search.  </a:t>
            </a:r>
          </a:p>
          <a:p>
            <a:endParaRPr lang="en-US" sz="2800" i="1" dirty="0"/>
          </a:p>
          <a:p>
            <a:r>
              <a:rPr lang="en-US" sz="2800" dirty="0" smtClean="0"/>
              <a:t>If you are the project manager/coordinator what sort of rules/requirements would you initiate?</a:t>
            </a:r>
            <a:endParaRPr lang="en-US" sz="2800" dirty="0"/>
          </a:p>
        </p:txBody>
      </p:sp>
      <p:sp>
        <p:nvSpPr>
          <p:cNvPr id="3" name="TextBox 2"/>
          <p:cNvSpPr txBox="1"/>
          <p:nvPr/>
        </p:nvSpPr>
        <p:spPr>
          <a:xfrm>
            <a:off x="5486400" y="5638800"/>
            <a:ext cx="2362200" cy="369332"/>
          </a:xfrm>
          <a:prstGeom prst="rect">
            <a:avLst/>
          </a:prstGeom>
          <a:noFill/>
        </p:spPr>
        <p:txBody>
          <a:bodyPr wrap="square" rtlCol="0">
            <a:spAutoFit/>
          </a:bodyPr>
          <a:lstStyle/>
          <a:p>
            <a:r>
              <a:rPr lang="en-US" dirty="0" smtClean="0">
                <a:hlinkClick r:id="rId3"/>
              </a:rPr>
              <a:t>Google Glass video</a:t>
            </a:r>
            <a:endParaRPr lang="en-US" dirty="0"/>
          </a:p>
        </p:txBody>
      </p:sp>
    </p:spTree>
    <p:extLst>
      <p:ext uri="{BB962C8B-B14F-4D97-AF65-F5344CB8AC3E}">
        <p14:creationId xmlns:p14="http://schemas.microsoft.com/office/powerpoint/2010/main" val="400628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772400" cy="3539430"/>
          </a:xfrm>
          <a:prstGeom prst="rect">
            <a:avLst/>
          </a:prstGeom>
          <a:noFill/>
        </p:spPr>
        <p:txBody>
          <a:bodyPr wrap="square" rtlCol="0">
            <a:spAutoFit/>
          </a:bodyPr>
          <a:lstStyle/>
          <a:p>
            <a:r>
              <a:rPr lang="en-US" sz="3200" dirty="0"/>
              <a:t>What factors might determine an individual's point of satisficing? </a:t>
            </a:r>
            <a:endParaRPr lang="en-US" sz="3200" dirty="0" smtClean="0"/>
          </a:p>
          <a:p>
            <a:endParaRPr lang="en-US" sz="3200" dirty="0"/>
          </a:p>
          <a:p>
            <a:r>
              <a:rPr lang="en-US" sz="3200" dirty="0" smtClean="0"/>
              <a:t>Or </a:t>
            </a:r>
            <a:r>
              <a:rPr lang="en-US" sz="3200" dirty="0"/>
              <a:t>in other words if two people have the same information goal, time pressure, etc., what might make one person feel satisfied sooner/later than the other person?</a:t>
            </a:r>
          </a:p>
        </p:txBody>
      </p:sp>
      <p:sp>
        <p:nvSpPr>
          <p:cNvPr id="3" name="TextBox 2"/>
          <p:cNvSpPr txBox="1"/>
          <p:nvPr/>
        </p:nvSpPr>
        <p:spPr>
          <a:xfrm>
            <a:off x="6553200" y="5562600"/>
            <a:ext cx="1752600" cy="369332"/>
          </a:xfrm>
          <a:prstGeom prst="rect">
            <a:avLst/>
          </a:prstGeom>
          <a:noFill/>
        </p:spPr>
        <p:txBody>
          <a:bodyPr wrap="square" rtlCol="0">
            <a:spAutoFit/>
          </a:bodyPr>
          <a:lstStyle/>
          <a:p>
            <a:pPr algn="r"/>
            <a:r>
              <a:rPr lang="en-US" dirty="0" smtClean="0"/>
              <a:t>-James</a:t>
            </a:r>
            <a:endParaRPr lang="en-US" dirty="0"/>
          </a:p>
        </p:txBody>
      </p:sp>
    </p:spTree>
    <p:extLst>
      <p:ext uri="{BB962C8B-B14F-4D97-AF65-F5344CB8AC3E}">
        <p14:creationId xmlns:p14="http://schemas.microsoft.com/office/powerpoint/2010/main" val="13805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990600"/>
            <a:ext cx="6858000" cy="1754327"/>
          </a:xfrm>
          <a:prstGeom prst="rect">
            <a:avLst/>
          </a:prstGeom>
          <a:noFill/>
        </p:spPr>
        <p:txBody>
          <a:bodyPr wrap="square" rtlCol="0">
            <a:spAutoFit/>
          </a:bodyPr>
          <a:lstStyle/>
          <a:p>
            <a:r>
              <a:rPr lang="en-US" sz="3600" dirty="0"/>
              <a:t>A bat and a ball cost $1.10 in total. The bat costs $1 more than the ball. How much does the ball cost?</a:t>
            </a:r>
          </a:p>
        </p:txBody>
      </p:sp>
      <p:sp>
        <p:nvSpPr>
          <p:cNvPr id="2" name="TextBox 1"/>
          <p:cNvSpPr txBox="1"/>
          <p:nvPr/>
        </p:nvSpPr>
        <p:spPr>
          <a:xfrm>
            <a:off x="3810000" y="4876800"/>
            <a:ext cx="5334000" cy="461665"/>
          </a:xfrm>
          <a:prstGeom prst="rect">
            <a:avLst/>
          </a:prstGeom>
          <a:noFill/>
        </p:spPr>
        <p:txBody>
          <a:bodyPr wrap="square" rtlCol="0">
            <a:spAutoFit/>
          </a:bodyPr>
          <a:lstStyle/>
          <a:p>
            <a:r>
              <a:rPr lang="en-US" sz="2400" dirty="0" err="1"/>
              <a:t>s</a:t>
            </a:r>
            <a:r>
              <a:rPr lang="en-US" sz="2400" dirty="0" err="1" smtClean="0"/>
              <a:t>hhhh</a:t>
            </a:r>
            <a:r>
              <a:rPr lang="en-US" sz="2400" dirty="0" smtClean="0"/>
              <a:t>…</a:t>
            </a:r>
            <a:r>
              <a:rPr lang="en-US" sz="2400" i="1" dirty="0" smtClean="0"/>
              <a:t>no whispering to your neighbor!!</a:t>
            </a:r>
            <a:endParaRPr lang="en-US" sz="2400" i="1" dirty="0"/>
          </a:p>
        </p:txBody>
      </p:sp>
      <p:sp>
        <p:nvSpPr>
          <p:cNvPr id="5" name="TextBox 4"/>
          <p:cNvSpPr txBox="1"/>
          <p:nvPr/>
        </p:nvSpPr>
        <p:spPr>
          <a:xfrm>
            <a:off x="838200" y="5867400"/>
            <a:ext cx="7086600" cy="369332"/>
          </a:xfrm>
          <a:prstGeom prst="rect">
            <a:avLst/>
          </a:prstGeom>
          <a:noFill/>
        </p:spPr>
        <p:txBody>
          <a:bodyPr wrap="square" rtlCol="0">
            <a:spAutoFit/>
          </a:bodyPr>
          <a:lstStyle/>
          <a:p>
            <a:r>
              <a:rPr lang="en-US" dirty="0">
                <a:hlinkClick r:id="rId3"/>
              </a:rPr>
              <a:t>http://www.polleverywhere.com/free_text_polls/</a:t>
            </a:r>
            <a:r>
              <a:rPr lang="en-US" dirty="0" smtClean="0">
                <a:hlinkClick r:id="rId3"/>
              </a:rPr>
              <a:t>IUQhOVVhxVEPqkh</a:t>
            </a:r>
            <a:r>
              <a:rPr lang="en-US" dirty="0" smtClean="0"/>
              <a:t> </a:t>
            </a:r>
            <a:endParaRPr lang="en-US" dirty="0"/>
          </a:p>
        </p:txBody>
      </p:sp>
      <p:sp>
        <p:nvSpPr>
          <p:cNvPr id="3" name="TextBox 2"/>
          <p:cNvSpPr txBox="1"/>
          <p:nvPr/>
        </p:nvSpPr>
        <p:spPr>
          <a:xfrm>
            <a:off x="1219200" y="3124200"/>
            <a:ext cx="6858000" cy="1077218"/>
          </a:xfrm>
          <a:prstGeom prst="rect">
            <a:avLst/>
          </a:prstGeom>
          <a:noFill/>
        </p:spPr>
        <p:txBody>
          <a:bodyPr wrap="square" rtlCol="0">
            <a:spAutoFit/>
          </a:bodyPr>
          <a:lstStyle/>
          <a:p>
            <a:r>
              <a:rPr lang="en-US" sz="3200" dirty="0"/>
              <a:t>Text 147348 and </a:t>
            </a:r>
            <a:endParaRPr lang="en-US" sz="3200" dirty="0" smtClean="0"/>
          </a:p>
          <a:p>
            <a:r>
              <a:rPr lang="en-US" sz="3200" dirty="0"/>
              <a:t>	</a:t>
            </a:r>
            <a:r>
              <a:rPr lang="en-US" sz="3200" dirty="0" smtClean="0"/>
              <a:t>your message </a:t>
            </a:r>
            <a:r>
              <a:rPr lang="en-US" sz="3200" dirty="0"/>
              <a:t>to 37607</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219200"/>
            <a:ext cx="7010400" cy="1384995"/>
          </a:xfrm>
          <a:prstGeom prst="rect">
            <a:avLst/>
          </a:prstGeom>
          <a:noFill/>
        </p:spPr>
        <p:txBody>
          <a:bodyPr wrap="square" rtlCol="0">
            <a:spAutoFit/>
          </a:bodyPr>
          <a:lstStyle/>
          <a:p>
            <a:r>
              <a:rPr lang="en-US" sz="2800" dirty="0"/>
              <a:t>“People are not accustomed to thinking hard and are often content to trust a plausible judgment that comes quickly to mind.”</a:t>
            </a:r>
          </a:p>
        </p:txBody>
      </p:sp>
      <p:pic>
        <p:nvPicPr>
          <p:cNvPr id="3" name="Picture 2"/>
          <p:cNvPicPr>
            <a:picLocks noChangeAspect="1"/>
          </p:cNvPicPr>
          <p:nvPr/>
        </p:nvPicPr>
        <p:blipFill>
          <a:blip r:embed="rId3" cstate="print"/>
          <a:stretch>
            <a:fillRect/>
          </a:stretch>
        </p:blipFill>
        <p:spPr>
          <a:xfrm>
            <a:off x="1371600" y="3429000"/>
            <a:ext cx="2309914" cy="2971800"/>
          </a:xfrm>
          <a:prstGeom prst="rect">
            <a:avLst/>
          </a:prstGeom>
        </p:spPr>
      </p:pic>
      <p:sp>
        <p:nvSpPr>
          <p:cNvPr id="4" name="TextBox 3"/>
          <p:cNvSpPr txBox="1"/>
          <p:nvPr/>
        </p:nvSpPr>
        <p:spPr>
          <a:xfrm>
            <a:off x="4419600" y="5638800"/>
            <a:ext cx="4419600" cy="646331"/>
          </a:xfrm>
          <a:prstGeom prst="rect">
            <a:avLst/>
          </a:prstGeom>
          <a:noFill/>
        </p:spPr>
        <p:txBody>
          <a:bodyPr wrap="square" rtlCol="0">
            <a:spAutoFit/>
          </a:bodyPr>
          <a:lstStyle/>
          <a:p>
            <a:pPr algn="r"/>
            <a:r>
              <a:rPr lang="en-US" dirty="0"/>
              <a:t>Daniel </a:t>
            </a:r>
            <a:r>
              <a:rPr lang="en-US" dirty="0" err="1" smtClean="0"/>
              <a:t>Kahneman</a:t>
            </a:r>
            <a:r>
              <a:rPr lang="en-US" dirty="0" smtClean="0"/>
              <a:t>. (2003). </a:t>
            </a:r>
            <a:r>
              <a:rPr lang="en-US" i="1" dirty="0" smtClean="0"/>
              <a:t>American </a:t>
            </a:r>
            <a:r>
              <a:rPr lang="en-US" i="1" dirty="0"/>
              <a:t>Economic Review</a:t>
            </a:r>
            <a:r>
              <a:rPr lang="en-US" dirty="0"/>
              <a:t> </a:t>
            </a:r>
            <a:r>
              <a:rPr lang="en-US" b="1" dirty="0"/>
              <a:t>93</a:t>
            </a:r>
            <a:r>
              <a:rPr lang="en-US" dirty="0"/>
              <a:t> (5</a:t>
            </a:r>
            <a:r>
              <a:rPr lang="en-US" dirty="0" smtClean="0"/>
              <a:t>), </a:t>
            </a:r>
            <a:r>
              <a:rPr lang="en-US" dirty="0"/>
              <a:t>p. 1450</a:t>
            </a:r>
          </a:p>
        </p:txBody>
      </p:sp>
    </p:spTree>
    <p:extLst>
      <p:ext uri="{BB962C8B-B14F-4D97-AF65-F5344CB8AC3E}">
        <p14:creationId xmlns:p14="http://schemas.microsoft.com/office/powerpoint/2010/main" val="32324074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normAutofit fontScale="90000"/>
          </a:bodyPr>
          <a:lstStyle/>
          <a:p>
            <a:pPr eaLnBrk="1" hangingPunct="1"/>
            <a:r>
              <a:rPr lang="en-US" dirty="0">
                <a:latin typeface="Calibri" charset="0"/>
              </a:rPr>
              <a:t>Two-systems of </a:t>
            </a:r>
            <a:r>
              <a:rPr lang="en-US" dirty="0" smtClean="0">
                <a:latin typeface="Calibri" charset="0"/>
              </a:rPr>
              <a:t>thought</a:t>
            </a:r>
            <a:br>
              <a:rPr lang="en-US" dirty="0" smtClean="0">
                <a:latin typeface="Calibri" charset="0"/>
              </a:rPr>
            </a:br>
            <a:r>
              <a:rPr lang="en-US" sz="2700" dirty="0" smtClean="0">
                <a:latin typeface="Calibri" charset="0"/>
              </a:rPr>
              <a:t>[exist in parallel]</a:t>
            </a:r>
            <a:endParaRPr lang="en-US" dirty="0">
              <a:latin typeface="Calibri" charset="0"/>
            </a:endParaRPr>
          </a:p>
        </p:txBody>
      </p:sp>
      <p:sp>
        <p:nvSpPr>
          <p:cNvPr id="187399" name="Rectangle 7"/>
          <p:cNvSpPr>
            <a:spLocks noGrp="1" noChangeArrowheads="1"/>
          </p:cNvSpPr>
          <p:nvPr>
            <p:ph sz="half" idx="1"/>
          </p:nvPr>
        </p:nvSpPr>
        <p:spPr>
          <a:xfrm>
            <a:off x="457200" y="1752600"/>
            <a:ext cx="4038600" cy="4525963"/>
          </a:xfrm>
        </p:spPr>
        <p:txBody>
          <a:bodyPr>
            <a:normAutofit/>
          </a:bodyPr>
          <a:lstStyle/>
          <a:p>
            <a:pPr eaLnBrk="1" hangingPunct="1">
              <a:lnSpc>
                <a:spcPct val="80000"/>
              </a:lnSpc>
            </a:pPr>
            <a:r>
              <a:rPr lang="en-US" b="1" dirty="0">
                <a:effectLst>
                  <a:outerShdw blurRad="38100" dist="38100" dir="2700000" algn="tl">
                    <a:srgbClr val="DDDDDD"/>
                  </a:outerShdw>
                </a:effectLst>
              </a:rPr>
              <a:t>System 1 </a:t>
            </a:r>
            <a:endParaRPr lang="en-US" b="1" dirty="0" smtClean="0">
              <a:effectLst>
                <a:outerShdw blurRad="38100" dist="38100" dir="2700000" algn="tl">
                  <a:srgbClr val="DDDDDD"/>
                </a:outerShdw>
              </a:effectLst>
            </a:endParaRPr>
          </a:p>
          <a:p>
            <a:pPr lvl="1">
              <a:lnSpc>
                <a:spcPct val="80000"/>
              </a:lnSpc>
            </a:pPr>
            <a:r>
              <a:rPr lang="en-US" sz="1800" dirty="0" smtClean="0">
                <a:effectLst>
                  <a:outerShdw blurRad="38100" dist="38100" dir="2700000" algn="tl">
                    <a:srgbClr val="DDDDDD"/>
                  </a:outerShdw>
                </a:effectLst>
              </a:rPr>
              <a:t>Intuitive, implicit more </a:t>
            </a:r>
            <a:r>
              <a:rPr lang="ja-JP" altLang="en-US" sz="1800" dirty="0">
                <a:effectLst>
                  <a:outerShdw blurRad="38100" dist="38100" dir="2700000" algn="tl">
                    <a:srgbClr val="DDDDDD"/>
                  </a:outerShdw>
                </a:effectLst>
              </a:rPr>
              <a:t>“</a:t>
            </a:r>
            <a:r>
              <a:rPr lang="en-US" sz="1800" dirty="0">
                <a:effectLst>
                  <a:outerShdw blurRad="38100" dist="38100" dir="2700000" algn="tl">
                    <a:srgbClr val="DDDDDD"/>
                  </a:outerShdw>
                </a:effectLst>
              </a:rPr>
              <a:t>perceptual</a:t>
            </a:r>
            <a:r>
              <a:rPr lang="ja-JP" altLang="en-US" sz="1800" dirty="0">
                <a:effectLst>
                  <a:outerShdw blurRad="38100" dist="38100" dir="2700000" algn="tl">
                    <a:srgbClr val="DDDDDD"/>
                  </a:outerShdw>
                </a:effectLst>
              </a:rPr>
              <a:t>”</a:t>
            </a:r>
            <a:endParaRPr lang="en-US" sz="1800" dirty="0">
              <a:effectLst>
                <a:outerShdw blurRad="38100" dist="38100" dir="2700000" algn="tl">
                  <a:srgbClr val="DDDDDD"/>
                </a:outerShdw>
              </a:effectLst>
            </a:endParaRPr>
          </a:p>
          <a:p>
            <a:pPr lvl="1" eaLnBrk="1" hangingPunct="1">
              <a:lnSpc>
                <a:spcPct val="80000"/>
              </a:lnSpc>
            </a:pPr>
            <a:r>
              <a:rPr lang="en-US" sz="1800" dirty="0" smtClean="0"/>
              <a:t>Affective</a:t>
            </a:r>
          </a:p>
          <a:p>
            <a:pPr lvl="1" eaLnBrk="1" hangingPunct="1">
              <a:lnSpc>
                <a:spcPct val="80000"/>
              </a:lnSpc>
            </a:pPr>
            <a:r>
              <a:rPr lang="en-US" sz="1800" dirty="0" smtClean="0"/>
              <a:t>Heuristic-based</a:t>
            </a:r>
          </a:p>
          <a:p>
            <a:pPr lvl="1" eaLnBrk="1" hangingPunct="1">
              <a:lnSpc>
                <a:spcPct val="80000"/>
              </a:lnSpc>
            </a:pPr>
            <a:r>
              <a:rPr lang="en-US" sz="1800" dirty="0" smtClean="0"/>
              <a:t>Relies on mental shortcuts</a:t>
            </a:r>
          </a:p>
          <a:p>
            <a:pPr lvl="1" eaLnBrk="1" hangingPunct="1">
              <a:lnSpc>
                <a:spcPct val="80000"/>
              </a:lnSpc>
            </a:pPr>
            <a:r>
              <a:rPr lang="en-US" sz="1800" dirty="0" smtClean="0"/>
              <a:t>Unconscious</a:t>
            </a:r>
            <a:endParaRPr lang="en-US" sz="1800" dirty="0"/>
          </a:p>
          <a:p>
            <a:pPr lvl="1" eaLnBrk="1" hangingPunct="1">
              <a:lnSpc>
                <a:spcPct val="80000"/>
              </a:lnSpc>
            </a:pPr>
            <a:r>
              <a:rPr lang="en-US" sz="1800" dirty="0"/>
              <a:t>Automatic</a:t>
            </a:r>
          </a:p>
          <a:p>
            <a:pPr lvl="1" eaLnBrk="1" hangingPunct="1">
              <a:lnSpc>
                <a:spcPct val="80000"/>
              </a:lnSpc>
            </a:pPr>
            <a:r>
              <a:rPr lang="en-US" sz="1800" dirty="0"/>
              <a:t>Evolved early</a:t>
            </a:r>
          </a:p>
          <a:p>
            <a:pPr lvl="1" eaLnBrk="1" hangingPunct="1">
              <a:lnSpc>
                <a:spcPct val="80000"/>
              </a:lnSpc>
            </a:pPr>
            <a:r>
              <a:rPr lang="en-US" sz="1800" dirty="0" smtClean="0"/>
              <a:t>Independent </a:t>
            </a:r>
            <a:r>
              <a:rPr lang="en-US" sz="1800" dirty="0"/>
              <a:t>of general intelligence</a:t>
            </a:r>
          </a:p>
          <a:p>
            <a:pPr lvl="1" eaLnBrk="1" hangingPunct="1">
              <a:lnSpc>
                <a:spcPct val="80000"/>
              </a:lnSpc>
            </a:pPr>
            <a:r>
              <a:rPr lang="en-US" sz="1800" dirty="0"/>
              <a:t>Relatively invulnerable to aging</a:t>
            </a:r>
          </a:p>
          <a:p>
            <a:pPr lvl="1" eaLnBrk="1" hangingPunct="1">
              <a:lnSpc>
                <a:spcPct val="80000"/>
              </a:lnSpc>
            </a:pPr>
            <a:r>
              <a:rPr lang="en-US" sz="1800" dirty="0"/>
              <a:t>Generally faster</a:t>
            </a:r>
          </a:p>
          <a:p>
            <a:pPr lvl="1" eaLnBrk="1" hangingPunct="1">
              <a:lnSpc>
                <a:spcPct val="80000"/>
              </a:lnSpc>
            </a:pPr>
            <a:r>
              <a:rPr lang="en-US" sz="1800" dirty="0"/>
              <a:t>General feeling of certitude</a:t>
            </a:r>
          </a:p>
        </p:txBody>
      </p:sp>
      <p:sp>
        <p:nvSpPr>
          <p:cNvPr id="187400" name="Rectangle 8"/>
          <p:cNvSpPr>
            <a:spLocks noGrp="1" noChangeArrowheads="1"/>
          </p:cNvSpPr>
          <p:nvPr>
            <p:ph sz="half" idx="2"/>
          </p:nvPr>
        </p:nvSpPr>
        <p:spPr>
          <a:xfrm>
            <a:off x="4648200" y="1722438"/>
            <a:ext cx="4038600" cy="4525962"/>
          </a:xfrm>
        </p:spPr>
        <p:txBody>
          <a:bodyPr>
            <a:normAutofit/>
          </a:bodyPr>
          <a:lstStyle/>
          <a:p>
            <a:pPr eaLnBrk="1" hangingPunct="1">
              <a:lnSpc>
                <a:spcPct val="80000"/>
              </a:lnSpc>
            </a:pPr>
            <a:r>
              <a:rPr lang="en-US" b="1" dirty="0">
                <a:effectLst>
                  <a:outerShdw blurRad="38100" dist="38100" dir="2700000" algn="tl">
                    <a:srgbClr val="DDDDDD"/>
                  </a:outerShdw>
                </a:effectLst>
              </a:rPr>
              <a:t>System </a:t>
            </a:r>
            <a:r>
              <a:rPr lang="en-US" b="1" dirty="0" smtClean="0">
                <a:effectLst>
                  <a:outerShdw blurRad="38100" dist="38100" dir="2700000" algn="tl">
                    <a:srgbClr val="DDDDDD"/>
                  </a:outerShdw>
                </a:effectLst>
              </a:rPr>
              <a:t>2</a:t>
            </a:r>
          </a:p>
          <a:p>
            <a:pPr lvl="1">
              <a:lnSpc>
                <a:spcPct val="80000"/>
              </a:lnSpc>
            </a:pPr>
            <a:r>
              <a:rPr lang="en-US" sz="1800" dirty="0" smtClean="0">
                <a:effectLst>
                  <a:outerShdw blurRad="38100" dist="38100" dir="2700000" algn="tl">
                    <a:srgbClr val="DDDDDD"/>
                  </a:outerShdw>
                </a:effectLst>
              </a:rPr>
              <a:t>Explicit </a:t>
            </a:r>
            <a:r>
              <a:rPr lang="en-US" sz="1800" dirty="0">
                <a:effectLst>
                  <a:outerShdw blurRad="38100" dist="38100" dir="2700000" algn="tl">
                    <a:srgbClr val="DDDDDD"/>
                  </a:outerShdw>
                </a:effectLst>
              </a:rPr>
              <a:t>and </a:t>
            </a:r>
            <a:r>
              <a:rPr lang="en-US" sz="1800" dirty="0" smtClean="0">
                <a:effectLst>
                  <a:outerShdw blurRad="38100" dist="38100" dir="2700000" algn="tl">
                    <a:srgbClr val="DDDDDD"/>
                  </a:outerShdw>
                </a:effectLst>
              </a:rPr>
              <a:t>rule</a:t>
            </a:r>
            <a:r>
              <a:rPr lang="en-US" sz="1800" dirty="0">
                <a:effectLst>
                  <a:outerShdw blurRad="38100" dist="38100" dir="2700000" algn="tl">
                    <a:srgbClr val="DDDDDD"/>
                  </a:outerShdw>
                </a:effectLst>
              </a:rPr>
              <a:t>-</a:t>
            </a:r>
            <a:r>
              <a:rPr lang="en-US" sz="1800" dirty="0" smtClean="0">
                <a:effectLst>
                  <a:outerShdw blurRad="38100" dist="38100" dir="2700000" algn="tl">
                    <a:srgbClr val="DDDDDD"/>
                  </a:outerShdw>
                </a:effectLst>
              </a:rPr>
              <a:t>based</a:t>
            </a:r>
          </a:p>
          <a:p>
            <a:pPr lvl="1">
              <a:lnSpc>
                <a:spcPct val="80000"/>
              </a:lnSpc>
            </a:pPr>
            <a:r>
              <a:rPr lang="en-US" sz="1800" dirty="0" smtClean="0">
                <a:effectLst>
                  <a:outerShdw blurRad="38100" dist="38100" dir="2700000" algn="tl">
                    <a:srgbClr val="DDDDDD"/>
                  </a:outerShdw>
                </a:effectLst>
              </a:rPr>
              <a:t>More </a:t>
            </a:r>
            <a:r>
              <a:rPr lang="ja-JP" altLang="en-US" sz="1800" dirty="0">
                <a:effectLst>
                  <a:outerShdw blurRad="38100" dist="38100" dir="2700000" algn="tl">
                    <a:srgbClr val="DDDDDD"/>
                  </a:outerShdw>
                </a:effectLst>
              </a:rPr>
              <a:t>“</a:t>
            </a:r>
            <a:r>
              <a:rPr lang="en-US" sz="1800" dirty="0">
                <a:effectLst>
                  <a:outerShdw blurRad="38100" dist="38100" dir="2700000" algn="tl">
                    <a:srgbClr val="DDDDDD"/>
                  </a:outerShdw>
                </a:effectLst>
              </a:rPr>
              <a:t>analytical</a:t>
            </a:r>
            <a:r>
              <a:rPr lang="ja-JP" altLang="en-US" sz="1800" dirty="0">
                <a:effectLst>
                  <a:outerShdw blurRad="38100" dist="38100" dir="2700000" algn="tl">
                    <a:srgbClr val="DDDDDD"/>
                  </a:outerShdw>
                </a:effectLst>
              </a:rPr>
              <a:t>”</a:t>
            </a:r>
            <a:endParaRPr lang="en-US" sz="1800" dirty="0">
              <a:effectLst>
                <a:outerShdw blurRad="38100" dist="38100" dir="2700000" algn="tl">
                  <a:srgbClr val="DDDDDD"/>
                </a:outerShdw>
              </a:effectLst>
            </a:endParaRPr>
          </a:p>
          <a:p>
            <a:pPr lvl="1" eaLnBrk="1" hangingPunct="1">
              <a:lnSpc>
                <a:spcPct val="80000"/>
              </a:lnSpc>
            </a:pPr>
            <a:r>
              <a:rPr lang="en-US" sz="1800" dirty="0" smtClean="0"/>
              <a:t>Conscious</a:t>
            </a:r>
          </a:p>
          <a:p>
            <a:pPr lvl="1" eaLnBrk="1" hangingPunct="1">
              <a:lnSpc>
                <a:spcPct val="80000"/>
              </a:lnSpc>
            </a:pPr>
            <a:r>
              <a:rPr lang="en-US" sz="1800" dirty="0" smtClean="0"/>
              <a:t>Slow</a:t>
            </a:r>
          </a:p>
          <a:p>
            <a:pPr lvl="1" eaLnBrk="1" hangingPunct="1">
              <a:lnSpc>
                <a:spcPct val="80000"/>
              </a:lnSpc>
            </a:pPr>
            <a:r>
              <a:rPr lang="en-US" sz="1800" dirty="0" smtClean="0"/>
              <a:t>Effortful</a:t>
            </a:r>
            <a:endParaRPr lang="en-US" sz="1800" dirty="0"/>
          </a:p>
          <a:p>
            <a:pPr lvl="1" eaLnBrk="1" hangingPunct="1">
              <a:lnSpc>
                <a:spcPct val="80000"/>
              </a:lnSpc>
            </a:pPr>
            <a:r>
              <a:rPr lang="en-US" sz="1800" dirty="0"/>
              <a:t>Controllable</a:t>
            </a:r>
          </a:p>
          <a:p>
            <a:pPr lvl="1" eaLnBrk="1" hangingPunct="1">
              <a:lnSpc>
                <a:spcPct val="80000"/>
              </a:lnSpc>
            </a:pPr>
            <a:r>
              <a:rPr lang="en-US" sz="1800" dirty="0"/>
              <a:t>Logical / abstract</a:t>
            </a:r>
          </a:p>
          <a:p>
            <a:pPr lvl="1" eaLnBrk="1" hangingPunct="1">
              <a:lnSpc>
                <a:spcPct val="80000"/>
              </a:lnSpc>
            </a:pPr>
            <a:r>
              <a:rPr lang="en-US" sz="1800" dirty="0"/>
              <a:t>Constrained by working memory, sequential</a:t>
            </a:r>
          </a:p>
          <a:p>
            <a:pPr lvl="1" eaLnBrk="1" hangingPunct="1">
              <a:lnSpc>
                <a:spcPct val="80000"/>
              </a:lnSpc>
            </a:pPr>
            <a:r>
              <a:rPr lang="en-US" sz="1800" dirty="0"/>
              <a:t>Permits hypothetical thinking</a:t>
            </a:r>
          </a:p>
          <a:p>
            <a:pPr lvl="1" eaLnBrk="1" hangingPunct="1">
              <a:lnSpc>
                <a:spcPct val="80000"/>
              </a:lnSpc>
            </a:pPr>
            <a:r>
              <a:rPr lang="en-US" sz="1800" dirty="0"/>
              <a:t>Correlated with general intelligence</a:t>
            </a:r>
          </a:p>
          <a:p>
            <a:pPr lvl="1" eaLnBrk="1" hangingPunct="1">
              <a:lnSpc>
                <a:spcPct val="80000"/>
              </a:lnSpc>
            </a:pPr>
            <a:r>
              <a:rPr lang="en-US" sz="1800" dirty="0"/>
              <a:t>Develops with age and is more vulnerable to aging</a:t>
            </a:r>
          </a:p>
        </p:txBody>
      </p:sp>
      <p:sp>
        <p:nvSpPr>
          <p:cNvPr id="2" name="Slide Number Placeholder 6"/>
          <p:cNvSpPr>
            <a:spLocks noGrp="1"/>
          </p:cNvSpPr>
          <p:nvPr>
            <p:ph type="sldNum" sz="quarter" idx="12"/>
          </p:nvPr>
        </p:nvSpPr>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5345C9D8-5853-AE40-96FB-B35943459393}" type="slidenum">
              <a:rPr lang="en-US" sz="1200">
                <a:solidFill>
                  <a:srgbClr val="898989"/>
                </a:solidFill>
              </a:rPr>
              <a:pPr/>
              <a:t>6</a:t>
            </a:fld>
            <a:endParaRPr lang="en-US" sz="1200">
              <a:solidFill>
                <a:srgbClr val="898989"/>
              </a:solidFill>
            </a:endParaRPr>
          </a:p>
        </p:txBody>
      </p:sp>
    </p:spTree>
    <p:extLst>
      <p:ext uri="{BB962C8B-B14F-4D97-AF65-F5344CB8AC3E}">
        <p14:creationId xmlns:p14="http://schemas.microsoft.com/office/powerpoint/2010/main" val="23862785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Decision Theory</a:t>
            </a:r>
            <a:endParaRPr lang="en-US" dirty="0"/>
          </a:p>
        </p:txBody>
      </p:sp>
      <p:graphicFrame>
        <p:nvGraphicFramePr>
          <p:cNvPr id="4" name="Diagram 3"/>
          <p:cNvGraphicFramePr/>
          <p:nvPr>
            <p:extLst>
              <p:ext uri="{D42A27DB-BD31-4B8C-83A1-F6EECF244321}">
                <p14:modId xmlns:p14="http://schemas.microsoft.com/office/powerpoint/2010/main" val="1659593519"/>
              </p:ext>
            </p:extLst>
          </p:nvPr>
        </p:nvGraphicFramePr>
        <p:xfrm>
          <a:off x="533400" y="12954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922955362"/>
              </p:ext>
            </p:extLst>
          </p:nvPr>
        </p:nvGraphicFramePr>
        <p:xfrm>
          <a:off x="914400" y="457200"/>
          <a:ext cx="7239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smtClean="0">
                <a:solidFill>
                  <a:schemeClr val="bg1"/>
                </a:solidFill>
              </a:rPr>
              <a:t>rational choice theory</a:t>
            </a:r>
            <a:endParaRPr lang="en-US" cap="none" dirty="0">
              <a:solidFill>
                <a:schemeClr val="bg1"/>
              </a:solidFill>
            </a:endParaRPr>
          </a:p>
        </p:txBody>
      </p:sp>
      <p:sp>
        <p:nvSpPr>
          <p:cNvPr id="5" name="Text Placeholder 4"/>
          <p:cNvSpPr>
            <a:spLocks noGrp="1"/>
          </p:cNvSpPr>
          <p:nvPr>
            <p:ph idx="1"/>
          </p:nvPr>
        </p:nvSpPr>
        <p:spPr/>
        <p:txBody>
          <a:bodyPr>
            <a:normAutofit fontScale="85000" lnSpcReduction="10000"/>
          </a:bodyPr>
          <a:lstStyle/>
          <a:p>
            <a:pPr>
              <a:buNone/>
            </a:pPr>
            <a:r>
              <a:rPr lang="en-US" dirty="0">
                <a:solidFill>
                  <a:schemeClr val="bg1"/>
                </a:solidFill>
              </a:rPr>
              <a:t>g</a:t>
            </a:r>
            <a:r>
              <a:rPr lang="en-US" dirty="0" smtClean="0">
                <a:solidFill>
                  <a:schemeClr val="bg1"/>
                </a:solidFill>
              </a:rPr>
              <a:t>oal of maximization / optimization</a:t>
            </a:r>
          </a:p>
          <a:p>
            <a:r>
              <a:rPr lang="en-US" dirty="0">
                <a:solidFill>
                  <a:schemeClr val="bg1"/>
                </a:solidFill>
              </a:rPr>
              <a:t>human beings have well-ordered </a:t>
            </a:r>
            <a:r>
              <a:rPr lang="en-US" dirty="0" smtClean="0">
                <a:solidFill>
                  <a:schemeClr val="bg1"/>
                </a:solidFill>
              </a:rPr>
              <a:t>preferences</a:t>
            </a:r>
          </a:p>
          <a:p>
            <a:r>
              <a:rPr lang="en-US" dirty="0">
                <a:solidFill>
                  <a:schemeClr val="bg1"/>
                </a:solidFill>
              </a:rPr>
              <a:t>people go through life </a:t>
            </a:r>
            <a:r>
              <a:rPr lang="en-US" dirty="0" smtClean="0">
                <a:solidFill>
                  <a:schemeClr val="bg1"/>
                </a:solidFill>
              </a:rPr>
              <a:t>with all </a:t>
            </a:r>
            <a:r>
              <a:rPr lang="en-US" dirty="0">
                <a:solidFill>
                  <a:schemeClr val="bg1"/>
                </a:solidFill>
              </a:rPr>
              <a:t>their options arrayed before them, as if on a buffet </a:t>
            </a:r>
            <a:r>
              <a:rPr lang="en-US" dirty="0" smtClean="0">
                <a:solidFill>
                  <a:schemeClr val="bg1"/>
                </a:solidFill>
              </a:rPr>
              <a:t>table</a:t>
            </a:r>
          </a:p>
          <a:p>
            <a:r>
              <a:rPr lang="en-US" dirty="0" smtClean="0">
                <a:solidFill>
                  <a:schemeClr val="bg1"/>
                </a:solidFill>
              </a:rPr>
              <a:t>we have </a:t>
            </a:r>
            <a:r>
              <a:rPr lang="en-US" dirty="0">
                <a:solidFill>
                  <a:schemeClr val="bg1"/>
                </a:solidFill>
              </a:rPr>
              <a:t>complete information about the costs and benefits </a:t>
            </a:r>
            <a:r>
              <a:rPr lang="en-US" dirty="0" smtClean="0">
                <a:solidFill>
                  <a:schemeClr val="bg1"/>
                </a:solidFill>
              </a:rPr>
              <a:t>associated with </a:t>
            </a:r>
            <a:r>
              <a:rPr lang="en-US" dirty="0">
                <a:solidFill>
                  <a:schemeClr val="bg1"/>
                </a:solidFill>
              </a:rPr>
              <a:t>each </a:t>
            </a:r>
            <a:r>
              <a:rPr lang="en-US" dirty="0" smtClean="0">
                <a:solidFill>
                  <a:schemeClr val="bg1"/>
                </a:solidFill>
              </a:rPr>
              <a:t>option</a:t>
            </a:r>
          </a:p>
          <a:p>
            <a:r>
              <a:rPr lang="en-US" dirty="0" smtClean="0">
                <a:solidFill>
                  <a:schemeClr val="bg1"/>
                </a:solidFill>
              </a:rPr>
              <a:t>we </a:t>
            </a:r>
            <a:r>
              <a:rPr lang="en-US" dirty="0">
                <a:solidFill>
                  <a:schemeClr val="bg1"/>
                </a:solidFill>
              </a:rPr>
              <a:t>compare the options with one another on </a:t>
            </a:r>
            <a:r>
              <a:rPr lang="en-US" dirty="0" smtClean="0">
                <a:solidFill>
                  <a:schemeClr val="bg1"/>
                </a:solidFill>
              </a:rPr>
              <a:t>a single </a:t>
            </a:r>
            <a:r>
              <a:rPr lang="en-US" dirty="0">
                <a:solidFill>
                  <a:schemeClr val="bg1"/>
                </a:solidFill>
              </a:rPr>
              <a:t>scale of preference, or value, or </a:t>
            </a:r>
            <a:r>
              <a:rPr lang="en-US" dirty="0" smtClean="0">
                <a:solidFill>
                  <a:schemeClr val="bg1"/>
                </a:solidFill>
              </a:rPr>
              <a:t>utility</a:t>
            </a:r>
          </a:p>
          <a:p>
            <a:r>
              <a:rPr lang="en-US" dirty="0" smtClean="0">
                <a:solidFill>
                  <a:schemeClr val="bg1"/>
                </a:solidFill>
              </a:rPr>
              <a:t>and </a:t>
            </a:r>
            <a:r>
              <a:rPr lang="en-US" dirty="0">
                <a:solidFill>
                  <a:schemeClr val="bg1"/>
                </a:solidFill>
              </a:rPr>
              <a:t>after making </a:t>
            </a:r>
            <a:r>
              <a:rPr lang="en-US" dirty="0" smtClean="0">
                <a:solidFill>
                  <a:schemeClr val="bg1"/>
                </a:solidFill>
              </a:rPr>
              <a:t>the comparisons</a:t>
            </a:r>
            <a:r>
              <a:rPr lang="en-US" dirty="0">
                <a:solidFill>
                  <a:schemeClr val="bg1"/>
                </a:solidFill>
              </a:rPr>
              <a:t>, </a:t>
            </a:r>
            <a:r>
              <a:rPr lang="en-US" dirty="0" smtClean="0">
                <a:solidFill>
                  <a:schemeClr val="bg1"/>
                </a:solidFill>
              </a:rPr>
              <a:t>we </a:t>
            </a:r>
            <a:r>
              <a:rPr lang="en-US" dirty="0">
                <a:solidFill>
                  <a:schemeClr val="bg1"/>
                </a:solidFill>
              </a:rPr>
              <a:t>choose so as to maximize </a:t>
            </a:r>
            <a:r>
              <a:rPr lang="en-US" dirty="0" smtClean="0">
                <a:solidFill>
                  <a:schemeClr val="bg1"/>
                </a:solidFill>
              </a:rPr>
              <a:t>our </a:t>
            </a:r>
            <a:r>
              <a:rPr lang="en-US" dirty="0">
                <a:solidFill>
                  <a:schemeClr val="bg1"/>
                </a:solidFill>
              </a:rPr>
              <a:t>preferences</a:t>
            </a:r>
            <a:r>
              <a:rPr lang="en-US" dirty="0" smtClean="0">
                <a:solidFill>
                  <a:schemeClr val="bg1"/>
                </a:solidFill>
              </a:rPr>
              <a:t>, or </a:t>
            </a:r>
            <a:r>
              <a:rPr lang="en-US" dirty="0">
                <a:solidFill>
                  <a:schemeClr val="bg1"/>
                </a:solidFill>
              </a:rPr>
              <a:t>values, or utilities.</a:t>
            </a:r>
          </a:p>
        </p:txBody>
      </p:sp>
      <p:sp>
        <p:nvSpPr>
          <p:cNvPr id="6" name="TextBox 5"/>
          <p:cNvSpPr txBox="1"/>
          <p:nvPr/>
        </p:nvSpPr>
        <p:spPr>
          <a:xfrm>
            <a:off x="3048000" y="6172200"/>
            <a:ext cx="5943600" cy="584775"/>
          </a:xfrm>
          <a:prstGeom prst="rect">
            <a:avLst/>
          </a:prstGeom>
          <a:noFill/>
        </p:spPr>
        <p:txBody>
          <a:bodyPr wrap="square" rtlCol="0">
            <a:spAutoFit/>
          </a:bodyPr>
          <a:lstStyle/>
          <a:p>
            <a:pPr algn="r"/>
            <a:r>
              <a:rPr lang="en-US" sz="1400" dirty="0">
                <a:solidFill>
                  <a:schemeClr val="bg1"/>
                </a:solidFill>
              </a:rPr>
              <a:t>von Neumann, J., &amp; Morgenstern, O. (1944). </a:t>
            </a:r>
            <a:r>
              <a:rPr lang="en-US" sz="1400" i="1" dirty="0">
                <a:solidFill>
                  <a:schemeClr val="bg1"/>
                </a:solidFill>
              </a:rPr>
              <a:t>Theory of games </a:t>
            </a:r>
            <a:r>
              <a:rPr lang="en-US" sz="1400" i="1" dirty="0" smtClean="0">
                <a:solidFill>
                  <a:schemeClr val="bg1"/>
                </a:solidFill>
              </a:rPr>
              <a:t>and economic</a:t>
            </a:r>
            <a:endParaRPr lang="en-US" sz="1400" i="1" dirty="0">
              <a:solidFill>
                <a:schemeClr val="bg1"/>
              </a:solidFill>
            </a:endParaRPr>
          </a:p>
          <a:p>
            <a:pPr algn="r"/>
            <a:r>
              <a:rPr lang="en-US" sz="1400" i="1" dirty="0">
                <a:solidFill>
                  <a:schemeClr val="bg1"/>
                </a:solidFill>
              </a:rPr>
              <a:t>behavior. Princeton, NJ: Princeton University Press</a:t>
            </a:r>
            <a:r>
              <a:rPr lang="en-US" i="1" dirty="0"/>
              <a:t>.</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933</TotalTime>
  <Words>1353</Words>
  <Application>Microsoft Macintosh PowerPoint</Application>
  <PresentationFormat>On-screen Show (4:3)</PresentationFormat>
  <Paragraphs>240</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INLS 200</vt:lpstr>
      <vt:lpstr>PowerPoint Presentation</vt:lpstr>
      <vt:lpstr>PowerPoint Presentation</vt:lpstr>
      <vt:lpstr>PowerPoint Presentation</vt:lpstr>
      <vt:lpstr>PowerPoint Presentation</vt:lpstr>
      <vt:lpstr>Two-systems of thought [exist in parallel]</vt:lpstr>
      <vt:lpstr>Decision Theory</vt:lpstr>
      <vt:lpstr>PowerPoint Presentation</vt:lpstr>
      <vt:lpstr>rational choice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behavioral economics</vt:lpstr>
      <vt:lpstr>Herbert Simon - satisficing</vt:lpstr>
      <vt:lpstr>Herbert Simon - satisficing</vt:lpstr>
      <vt:lpstr>PowerPoint Presentation</vt:lpstr>
      <vt:lpstr>Quality Information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Rachael Clemens</dc:creator>
  <cp:lastModifiedBy>Rachael Clemens</cp:lastModifiedBy>
  <cp:revision>19</cp:revision>
  <dcterms:created xsi:type="dcterms:W3CDTF">2011-11-30T19:52:09Z</dcterms:created>
  <dcterms:modified xsi:type="dcterms:W3CDTF">2014-01-16T13:41:13Z</dcterms:modified>
</cp:coreProperties>
</file>