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95"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06" autoAdjust="0"/>
    <p:restoredTop sz="72777" autoAdjust="0"/>
  </p:normalViewPr>
  <p:slideViewPr>
    <p:cSldViewPr>
      <p:cViewPr varScale="1">
        <p:scale>
          <a:sx n="69" d="100"/>
          <a:sy n="69" d="100"/>
        </p:scale>
        <p:origin x="-1797"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25BFCD-1A9F-4E04-964F-3BE1AA8E8FD6}" type="datetimeFigureOut">
              <a:rPr lang="en-US" smtClean="0"/>
              <a:pPr/>
              <a:t>8/21/2014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1EB67-F149-44AB-8268-6FBAA37BC8D1}" type="slidenum">
              <a:rPr lang="en-US" smtClean="0"/>
              <a:pPr/>
              <a:t>‹#›</a:t>
            </a:fld>
            <a:endParaRPr lang="en-US"/>
          </a:p>
        </p:txBody>
      </p:sp>
    </p:spTree>
    <p:extLst>
      <p:ext uri="{BB962C8B-B14F-4D97-AF65-F5344CB8AC3E}">
        <p14:creationId xmlns:p14="http://schemas.microsoft.com/office/powerpoint/2010/main" val="1693542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you remember, a program is a set of instructions that a computer follows to perform a task or solve a problem.</a:t>
            </a:r>
          </a:p>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2</a:t>
            </a:fld>
            <a:endParaRPr lang="en-US"/>
          </a:p>
        </p:txBody>
      </p:sp>
    </p:spTree>
    <p:extLst>
      <p:ext uri="{BB962C8B-B14F-4D97-AF65-F5344CB8AC3E}">
        <p14:creationId xmlns:p14="http://schemas.microsoft.com/office/powerpoint/2010/main" val="797535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Interactive mode: enter statements on keyboard</a:t>
            </a:r>
          </a:p>
          <a:p>
            <a:r>
              <a:rPr lang="en-US" dirty="0" smtClean="0"/>
              <a:t>– Script mode: save statements in Python script</a:t>
            </a:r>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16</a:t>
            </a:fld>
            <a:endParaRPr lang="en-US"/>
          </a:p>
        </p:txBody>
      </p:sp>
    </p:spTree>
    <p:extLst>
      <p:ext uri="{BB962C8B-B14F-4D97-AF65-F5344CB8AC3E}">
        <p14:creationId xmlns:p14="http://schemas.microsoft.com/office/powerpoint/2010/main" val="1390052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Writing Python Programs and </a:t>
            </a:r>
          </a:p>
          <a:p>
            <a:r>
              <a:rPr lang="en-US" dirty="0" smtClean="0"/>
              <a:t>Running Them in Script Mode</a:t>
            </a:r>
          </a:p>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17</a:t>
            </a:fld>
            <a:endParaRPr lang="en-US"/>
          </a:p>
        </p:txBody>
      </p:sp>
    </p:spTree>
    <p:extLst>
      <p:ext uri="{BB962C8B-B14F-4D97-AF65-F5344CB8AC3E}">
        <p14:creationId xmlns:p14="http://schemas.microsoft.com/office/powerpoint/2010/main" val="2662370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single program that provides tools to write, </a:t>
            </a:r>
          </a:p>
          <a:p>
            <a:r>
              <a:rPr lang="en-US" dirty="0" smtClean="0"/>
              <a:t>execute and test a program</a:t>
            </a:r>
          </a:p>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18</a:t>
            </a:fld>
            <a:endParaRPr lang="en-US"/>
          </a:p>
        </p:txBody>
      </p:sp>
    </p:spTree>
    <p:extLst>
      <p:ext uri="{BB962C8B-B14F-4D97-AF65-F5344CB8AC3E}">
        <p14:creationId xmlns:p14="http://schemas.microsoft.com/office/powerpoint/2010/main" val="2545315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4</a:t>
            </a:fld>
            <a:endParaRPr lang="en-US"/>
          </a:p>
        </p:txBody>
      </p:sp>
    </p:spTree>
    <p:extLst>
      <p:ext uri="{BB962C8B-B14F-4D97-AF65-F5344CB8AC3E}">
        <p14:creationId xmlns:p14="http://schemas.microsoft.com/office/powerpoint/2010/main" val="797535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If the task was to make a jelly sandwich what instructions would you write.</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A computer would follow your exact instructions (dumb)</a:t>
            </a:r>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5</a:t>
            </a:fld>
            <a:endParaRPr lang="en-US"/>
          </a:p>
        </p:txBody>
      </p:sp>
    </p:spTree>
    <p:extLst>
      <p:ext uri="{BB962C8B-B14F-4D97-AF65-F5344CB8AC3E}">
        <p14:creationId xmlns:p14="http://schemas.microsoft.com/office/powerpoint/2010/main" val="585413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gave</a:t>
            </a:r>
            <a:r>
              <a:rPr lang="en-US" baseline="0" dirty="0" smtClean="0"/>
              <a:t> instructions in English.</a:t>
            </a:r>
          </a:p>
          <a:p>
            <a:endParaRPr lang="en-US" baseline="0" dirty="0" smtClean="0"/>
          </a:p>
          <a:p>
            <a:r>
              <a:rPr lang="en-US" sz="1200" b="0" i="0" u="none" strike="noStrike" kern="1200" dirty="0" smtClean="0">
                <a:solidFill>
                  <a:schemeClr val="tx1"/>
                </a:solidFill>
                <a:effectLst/>
                <a:latin typeface="+mn-lt"/>
                <a:ea typeface="+mn-ea"/>
                <a:cs typeface="+mn-cs"/>
              </a:rPr>
              <a:t>Does a computer understand the English language? </a:t>
            </a:r>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6</a:t>
            </a:fld>
            <a:endParaRPr lang="en-US"/>
          </a:p>
        </p:txBody>
      </p:sp>
    </p:spTree>
    <p:extLst>
      <p:ext uri="{BB962C8B-B14F-4D97-AF65-F5344CB8AC3E}">
        <p14:creationId xmlns:p14="http://schemas.microsoft.com/office/powerpoint/2010/main" val="2309059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a:t>
            </a:r>
            <a:r>
              <a:rPr lang="en-US" baseline="0" dirty="0" smtClean="0"/>
              <a:t> specifically, 1’s and 0’s are stored in memory</a:t>
            </a:r>
          </a:p>
          <a:p>
            <a:endParaRPr lang="en-US" baseline="0" dirty="0" smtClean="0"/>
          </a:p>
          <a:p>
            <a:r>
              <a:rPr lang="en-US" dirty="0" smtClean="0"/>
              <a:t>– Examples: reading data, adding, subtracting, </a:t>
            </a:r>
          </a:p>
          <a:p>
            <a:r>
              <a:rPr lang="en-US" dirty="0" smtClean="0"/>
              <a:t>multiplying, and dividing numbers</a:t>
            </a:r>
          </a:p>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7</a:t>
            </a:fld>
            <a:endParaRPr lang="en-US"/>
          </a:p>
        </p:txBody>
      </p:sp>
    </p:spTree>
    <p:extLst>
      <p:ext uri="{BB962C8B-B14F-4D97-AF65-F5344CB8AC3E}">
        <p14:creationId xmlns:p14="http://schemas.microsoft.com/office/powerpoint/2010/main" val="2920589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programmer, we would</a:t>
            </a:r>
            <a:r>
              <a:rPr lang="en-US" baseline="0" dirty="0" smtClean="0"/>
              <a:t> write a sequence of 0’s and 1’s to tell the computer what we would like for it to do. Raise your hand if you signed up for this class, just to write 1s and 0s.</a:t>
            </a:r>
          </a:p>
          <a:p>
            <a:endParaRPr lang="en-US" baseline="0" dirty="0" smtClean="0"/>
          </a:p>
          <a:p>
            <a:r>
              <a:rPr lang="en-US" sz="1200" b="0" i="0" u="none" strike="noStrike" kern="1200" dirty="0" smtClean="0">
                <a:solidFill>
                  <a:schemeClr val="tx1"/>
                </a:solidFill>
                <a:effectLst/>
                <a:latin typeface="+mn-lt"/>
                <a:ea typeface="+mn-ea"/>
                <a:cs typeface="+mn-cs"/>
              </a:rPr>
              <a:t>Why might we not want to use machine language? </a:t>
            </a:r>
          </a:p>
          <a:p>
            <a:endParaRPr lang="en-US" sz="1200" b="0" i="0" u="none" strike="noStrike" kern="1200" dirty="0" smtClean="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8</a:t>
            </a:fld>
            <a:endParaRPr lang="en-US"/>
          </a:p>
        </p:txBody>
      </p:sp>
    </p:spTree>
    <p:extLst>
      <p:ext uri="{BB962C8B-B14F-4D97-AF65-F5344CB8AC3E}">
        <p14:creationId xmlns:p14="http://schemas.microsoft.com/office/powerpoint/2010/main" val="3846539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need a way to convert English like language to machine language</a:t>
            </a:r>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9</a:t>
            </a:fld>
            <a:endParaRPr lang="en-US"/>
          </a:p>
        </p:txBody>
      </p:sp>
    </p:spTree>
    <p:extLst>
      <p:ext uri="{BB962C8B-B14F-4D97-AF65-F5344CB8AC3E}">
        <p14:creationId xmlns:p14="http://schemas.microsoft.com/office/powerpoint/2010/main" val="1701065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English like languages are</a:t>
            </a:r>
            <a:r>
              <a:rPr lang="en-US" baseline="0" dirty="0" smtClean="0"/>
              <a:t> high level languages.</a:t>
            </a:r>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10</a:t>
            </a:fld>
            <a:endParaRPr lang="en-US"/>
          </a:p>
        </p:txBody>
      </p:sp>
    </p:spTree>
    <p:extLst>
      <p:ext uri="{BB962C8B-B14F-4D97-AF65-F5344CB8AC3E}">
        <p14:creationId xmlns:p14="http://schemas.microsoft.com/office/powerpoint/2010/main" val="1169788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showed before, there are many programming </a:t>
            </a:r>
            <a:r>
              <a:rPr lang="en-US" dirty="0" err="1" smtClean="0"/>
              <a:t>langauges</a:t>
            </a:r>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13</a:t>
            </a:fld>
            <a:endParaRPr lang="en-US"/>
          </a:p>
        </p:txBody>
      </p:sp>
    </p:spTree>
    <p:extLst>
      <p:ext uri="{BB962C8B-B14F-4D97-AF65-F5344CB8AC3E}">
        <p14:creationId xmlns:p14="http://schemas.microsoft.com/office/powerpoint/2010/main" val="1169788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8/21/2014</a:t>
            </a:fld>
            <a:endParaRPr lang="en-US"/>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8/21/2014</a:t>
            </a:fld>
            <a:endParaRPr lang="en-US"/>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95400"/>
            <a:ext cx="7924800" cy="51785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a:prstGeom prst="rect">
            <a:avLst/>
          </a:prstGeom>
        </p:spPr>
        <p:txBody>
          <a:bodyPr/>
          <a:lstStyle/>
          <a:p>
            <a:fld id="{1D8BD707-D9CF-40AE-B4C6-C98DA3205C09}" type="datetimeFigureOut">
              <a:rPr lang="en-US" smtClean="0"/>
              <a:pPr/>
              <a:t>8/21/2014</a:t>
            </a:fld>
            <a:endParaRPr lang="en-US"/>
          </a:p>
        </p:txBody>
      </p:sp>
      <p:sp>
        <p:nvSpPr>
          <p:cNvPr id="5" name="Footer Placeholder 4"/>
          <p:cNvSpPr>
            <a:spLocks noGrp="1"/>
          </p:cNvSpPr>
          <p:nvPr>
            <p:ph type="ftr" sz="quarter" idx="11"/>
          </p:nvPr>
        </p:nvSpPr>
        <p:spPr bwMode="auto">
          <a:xfrm rot="5400000">
            <a:off x="7077456" y="4178808"/>
            <a:ext cx="3657600" cy="384048"/>
          </a:xfrm>
          <a:prstGeom prst="rect">
            <a:avLst/>
          </a:prstGeo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8/21/2014</a:t>
            </a:fld>
            <a:endParaRPr lang="en-US"/>
          </a:p>
        </p:txBody>
      </p:sp>
      <p:sp>
        <p:nvSpPr>
          <p:cNvPr id="6" name="Footer Placeholder 5"/>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8/21/2014</a:t>
            </a:fld>
            <a:endParaRPr lang="en-US"/>
          </a:p>
        </p:txBody>
      </p:sp>
      <p:sp>
        <p:nvSpPr>
          <p:cNvPr id="8" name="Footer Placeholder 7"/>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a:xfrm rot="5400000">
            <a:off x="7589520" y="1081851"/>
            <a:ext cx="2011680" cy="384048"/>
          </a:xfrm>
          <a:prstGeom prst="rect">
            <a:avLst/>
          </a:prstGeom>
        </p:spPr>
        <p:txBody>
          <a:bodyPr rtlCol="0"/>
          <a:lstStyle/>
          <a:p>
            <a:fld id="{1D8BD707-D9CF-40AE-B4C6-C98DA3205C09}" type="datetimeFigureOut">
              <a:rPr lang="en-US" smtClean="0"/>
              <a:pPr/>
              <a:t>8/21/2014</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a:xfrm rot="5400000">
            <a:off x="6990186" y="3737240"/>
            <a:ext cx="3200400" cy="365760"/>
          </a:xfrm>
          <a:prstGeom prst="rect">
            <a:avLst/>
          </a:prstGeom>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8/21/2014</a:t>
            </a:fld>
            <a:endParaRPr lang="en-US"/>
          </a:p>
        </p:txBody>
      </p:sp>
      <p:sp>
        <p:nvSpPr>
          <p:cNvPr id="3" name="Footer Placeholder 2"/>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a:xfrm rot="5400000">
            <a:off x="7589520" y="1081851"/>
            <a:ext cx="2011680" cy="384048"/>
          </a:xfrm>
          <a:prstGeom prst="rect">
            <a:avLst/>
          </a:prstGeom>
        </p:spPr>
        <p:txBody>
          <a:bodyPr rtlCol="0"/>
          <a:lstStyle/>
          <a:p>
            <a:fld id="{1D8BD707-D9CF-40AE-B4C6-C98DA3205C09}" type="datetimeFigureOut">
              <a:rPr lang="en-US" smtClean="0"/>
              <a:pPr/>
              <a:t>8/21/2014</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a:xfrm rot="5400000">
            <a:off x="6990186" y="3737240"/>
            <a:ext cx="3200400" cy="365760"/>
          </a:xfrm>
          <a:prstGeom prst="rect">
            <a:avLst/>
          </a:prstGeom>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a:xfrm rot="5400000">
            <a:off x="7589520" y="1081851"/>
            <a:ext cx="2011680" cy="384048"/>
          </a:xfrm>
          <a:prstGeom prst="rect">
            <a:avLst/>
          </a:prstGeom>
        </p:spPr>
        <p:txBody>
          <a:bodyPr rtlCol="0"/>
          <a:lstStyle/>
          <a:p>
            <a:fld id="{1D8BD707-D9CF-40AE-B4C6-C98DA3205C09}" type="datetimeFigureOut">
              <a:rPr lang="en-US" smtClean="0"/>
              <a:pPr/>
              <a:t>8/21/2014</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a:xfrm rot="5400000">
            <a:off x="6990186" y="3737240"/>
            <a:ext cx="3200400" cy="365760"/>
          </a:xfrm>
          <a:prstGeom prst="rect">
            <a:avLst/>
          </a:prstGeom>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924800" cy="792162"/>
          </a:xfrm>
          <a:prstGeom prst="rect">
            <a:avLst/>
          </a:prstGeom>
        </p:spPr>
        <p:txBody>
          <a:bodyPr vert="horz" anchor="ctr" anchorCtr="1">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95400"/>
            <a:ext cx="7924800" cy="51785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483194" y="6172200"/>
            <a:ext cx="526694" cy="552651"/>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00" dirty="0"/>
          </a:p>
        </p:txBody>
      </p:sp>
      <p:sp>
        <p:nvSpPr>
          <p:cNvPr id="23" name="Slide Number Placeholder 22"/>
          <p:cNvSpPr>
            <a:spLocks noGrp="1"/>
          </p:cNvSpPr>
          <p:nvPr>
            <p:ph type="sldNum" sz="quarter" idx="4"/>
          </p:nvPr>
        </p:nvSpPr>
        <p:spPr>
          <a:xfrm>
            <a:off x="8458200" y="6191451"/>
            <a:ext cx="585216" cy="525018"/>
          </a:xfrm>
          <a:prstGeom prst="rect">
            <a:avLst/>
          </a:prstGeom>
        </p:spPr>
        <p:txBody>
          <a:bodyPr vert="horz" anchor="ctr"/>
          <a:lstStyle>
            <a:lvl1pPr algn="ctr" eaLnBrk="1" latinLnBrk="0" hangingPunct="1">
              <a:defRPr kumimoji="0" sz="10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514600"/>
            <a:ext cx="6172200" cy="1894362"/>
          </a:xfrm>
        </p:spPr>
        <p:txBody>
          <a:bodyPr/>
          <a:lstStyle/>
          <a:p>
            <a:r>
              <a:rPr lang="en-US" dirty="0" smtClean="0"/>
              <a:t>INLS 560 – Programming for Information Professionals</a:t>
            </a:r>
            <a:endParaRPr lang="en-US" dirty="0"/>
          </a:p>
        </p:txBody>
      </p:sp>
      <p:sp>
        <p:nvSpPr>
          <p:cNvPr id="3" name="Subtitle 2"/>
          <p:cNvSpPr>
            <a:spLocks noGrp="1"/>
          </p:cNvSpPr>
          <p:nvPr>
            <p:ph type="subTitle" idx="1"/>
          </p:nvPr>
        </p:nvSpPr>
        <p:spPr>
          <a:xfrm>
            <a:off x="2286000" y="5257800"/>
            <a:ext cx="6172200" cy="1117122"/>
          </a:xfrm>
        </p:spPr>
        <p:txBody>
          <a:bodyPr/>
          <a:lstStyle/>
          <a:p>
            <a:r>
              <a:rPr lang="en-US" dirty="0" smtClean="0"/>
              <a:t>Instructor: Jason Carter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Level Languages</a:t>
            </a:r>
            <a:endParaRPr lang="en-US" dirty="0"/>
          </a:p>
        </p:txBody>
      </p:sp>
      <p:sp>
        <p:nvSpPr>
          <p:cNvPr id="3" name="Content Placeholder 2"/>
          <p:cNvSpPr>
            <a:spLocks noGrp="1"/>
          </p:cNvSpPr>
          <p:nvPr>
            <p:ph sz="quarter" idx="1"/>
          </p:nvPr>
        </p:nvSpPr>
        <p:spPr>
          <a:xfrm>
            <a:off x="457200" y="1295400"/>
            <a:ext cx="7924800" cy="1981200"/>
          </a:xfrm>
        </p:spPr>
        <p:txBody>
          <a:bodyPr/>
          <a:lstStyle/>
          <a:p>
            <a:r>
              <a:rPr lang="en-US" dirty="0" smtClean="0"/>
              <a:t>Compiled</a:t>
            </a:r>
          </a:p>
          <a:p>
            <a:pPr lvl="1"/>
            <a:r>
              <a:rPr lang="en-US" dirty="0" smtClean="0"/>
              <a:t>Java, C#, C++</a:t>
            </a:r>
          </a:p>
          <a:p>
            <a:r>
              <a:rPr lang="en-US" dirty="0" smtClean="0"/>
              <a:t>Interpreted</a:t>
            </a:r>
          </a:p>
          <a:p>
            <a:pPr lvl="1"/>
            <a:r>
              <a:rPr lang="en-US" dirty="0" smtClean="0"/>
              <a:t>Python, PHP</a:t>
            </a:r>
            <a:endParaRPr lang="en-US" dirty="0"/>
          </a:p>
        </p:txBody>
      </p:sp>
    </p:spTree>
    <p:extLst>
      <p:ext uri="{BB962C8B-B14F-4D97-AF65-F5344CB8AC3E}">
        <p14:creationId xmlns:p14="http://schemas.microsoft.com/office/powerpoint/2010/main" val="2903644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Compiled Languages</a:t>
            </a:r>
            <a:endParaRPr lang="en-US" dirty="0"/>
          </a:p>
        </p:txBody>
      </p:sp>
      <p:sp>
        <p:nvSpPr>
          <p:cNvPr id="3" name="Content Placeholder 2"/>
          <p:cNvSpPr>
            <a:spLocks noGrp="1"/>
          </p:cNvSpPr>
          <p:nvPr>
            <p:ph sz="quarter" idx="1"/>
          </p:nvPr>
        </p:nvSpPr>
        <p:spPr>
          <a:xfrm>
            <a:off x="457200" y="1295400"/>
            <a:ext cx="8305800" cy="1295400"/>
          </a:xfrm>
        </p:spPr>
        <p:txBody>
          <a:bodyPr/>
          <a:lstStyle/>
          <a:p>
            <a:pPr marL="0" indent="0">
              <a:buNone/>
            </a:pPr>
            <a:r>
              <a:rPr lang="en-US" dirty="0" smtClean="0"/>
              <a:t>A compiler reads </a:t>
            </a:r>
            <a:r>
              <a:rPr lang="en-US" dirty="0"/>
              <a:t>the program and translates it completely before the </a:t>
            </a:r>
            <a:r>
              <a:rPr lang="en-US" dirty="0" smtClean="0"/>
              <a:t>program starts </a:t>
            </a:r>
            <a:r>
              <a:rPr lang="en-US" dirty="0"/>
              <a:t>running.</a:t>
            </a:r>
          </a:p>
        </p:txBody>
      </p:sp>
      <p:grpSp>
        <p:nvGrpSpPr>
          <p:cNvPr id="4" name="Group 3"/>
          <p:cNvGrpSpPr/>
          <p:nvPr/>
        </p:nvGrpSpPr>
        <p:grpSpPr>
          <a:xfrm>
            <a:off x="381000" y="2729345"/>
            <a:ext cx="8229600" cy="1801368"/>
            <a:chOff x="152400" y="2729345"/>
            <a:chExt cx="8229600" cy="1801368"/>
          </a:xfrm>
        </p:grpSpPr>
        <p:sp>
          <p:nvSpPr>
            <p:cNvPr id="5" name="Rectangle 4"/>
            <p:cNvSpPr/>
            <p:nvPr/>
          </p:nvSpPr>
          <p:spPr>
            <a:xfrm>
              <a:off x="152400" y="2743200"/>
              <a:ext cx="2057400" cy="1752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Java, C#, C++</a:t>
              </a:r>
              <a:endParaRPr lang="en-US" dirty="0"/>
            </a:p>
          </p:txBody>
        </p:sp>
        <p:sp>
          <p:nvSpPr>
            <p:cNvPr id="6" name="Right Arrow 5"/>
            <p:cNvSpPr/>
            <p:nvPr/>
          </p:nvSpPr>
          <p:spPr>
            <a:xfrm>
              <a:off x="2286000" y="3276600"/>
              <a:ext cx="838200" cy="685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p:cNvSpPr/>
            <p:nvPr/>
          </p:nvSpPr>
          <p:spPr>
            <a:xfrm>
              <a:off x="3200400" y="2729345"/>
              <a:ext cx="2057400" cy="1801368"/>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t>Compiler</a:t>
              </a:r>
              <a:endParaRPr lang="en-US" dirty="0"/>
            </a:p>
          </p:txBody>
        </p:sp>
        <p:sp>
          <p:nvSpPr>
            <p:cNvPr id="8" name="Rectangle 7"/>
            <p:cNvSpPr/>
            <p:nvPr/>
          </p:nvSpPr>
          <p:spPr>
            <a:xfrm>
              <a:off x="6324600" y="2729345"/>
              <a:ext cx="2057400" cy="18013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Machine Language</a:t>
              </a:r>
              <a:endParaRPr lang="en-US" dirty="0"/>
            </a:p>
          </p:txBody>
        </p:sp>
        <p:sp>
          <p:nvSpPr>
            <p:cNvPr id="9" name="Right Arrow 8"/>
            <p:cNvSpPr/>
            <p:nvPr/>
          </p:nvSpPr>
          <p:spPr>
            <a:xfrm>
              <a:off x="5334000" y="3276600"/>
              <a:ext cx="838200" cy="685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5554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Interpreted Languages</a:t>
            </a:r>
            <a:endParaRPr lang="en-US" dirty="0"/>
          </a:p>
        </p:txBody>
      </p:sp>
      <p:sp>
        <p:nvSpPr>
          <p:cNvPr id="3" name="Content Placeholder 2"/>
          <p:cNvSpPr>
            <a:spLocks noGrp="1"/>
          </p:cNvSpPr>
          <p:nvPr>
            <p:ph sz="quarter" idx="1"/>
          </p:nvPr>
        </p:nvSpPr>
        <p:spPr>
          <a:xfrm>
            <a:off x="457200" y="1295400"/>
            <a:ext cx="7924800" cy="1371600"/>
          </a:xfrm>
        </p:spPr>
        <p:txBody>
          <a:bodyPr/>
          <a:lstStyle/>
          <a:p>
            <a:r>
              <a:rPr lang="en-US" dirty="0" smtClean="0"/>
              <a:t>Interpreter reads code and performs operations one line at a time.</a:t>
            </a:r>
            <a:endParaRPr lang="en-US" dirty="0"/>
          </a:p>
        </p:txBody>
      </p:sp>
      <p:grpSp>
        <p:nvGrpSpPr>
          <p:cNvPr id="4" name="Group 3"/>
          <p:cNvGrpSpPr/>
          <p:nvPr/>
        </p:nvGrpSpPr>
        <p:grpSpPr>
          <a:xfrm>
            <a:off x="381000" y="2729345"/>
            <a:ext cx="8229600" cy="1801368"/>
            <a:chOff x="152400" y="2729345"/>
            <a:chExt cx="8229600" cy="1801368"/>
          </a:xfrm>
        </p:grpSpPr>
        <p:sp>
          <p:nvSpPr>
            <p:cNvPr id="5" name="Rectangle 4"/>
            <p:cNvSpPr/>
            <p:nvPr/>
          </p:nvSpPr>
          <p:spPr>
            <a:xfrm>
              <a:off x="152400" y="2743200"/>
              <a:ext cx="2057400" cy="1752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Python, PHP</a:t>
              </a:r>
              <a:endParaRPr lang="en-US" dirty="0"/>
            </a:p>
          </p:txBody>
        </p:sp>
        <p:sp>
          <p:nvSpPr>
            <p:cNvPr id="6" name="Right Arrow 5"/>
            <p:cNvSpPr/>
            <p:nvPr/>
          </p:nvSpPr>
          <p:spPr>
            <a:xfrm>
              <a:off x="2286000" y="3276600"/>
              <a:ext cx="838200" cy="685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p:cNvSpPr/>
            <p:nvPr/>
          </p:nvSpPr>
          <p:spPr>
            <a:xfrm>
              <a:off x="3200400" y="2729345"/>
              <a:ext cx="2057400" cy="1801368"/>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err="1" smtClean="0"/>
                <a:t>Interpeter</a:t>
              </a:r>
              <a:endParaRPr lang="en-US" dirty="0"/>
            </a:p>
          </p:txBody>
        </p:sp>
        <p:sp>
          <p:nvSpPr>
            <p:cNvPr id="8" name="Rectangle 7"/>
            <p:cNvSpPr/>
            <p:nvPr/>
          </p:nvSpPr>
          <p:spPr>
            <a:xfrm>
              <a:off x="6324600" y="2729345"/>
              <a:ext cx="2057400" cy="18013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Machine Language</a:t>
              </a:r>
              <a:endParaRPr lang="en-US" dirty="0"/>
            </a:p>
          </p:txBody>
        </p:sp>
        <p:sp>
          <p:nvSpPr>
            <p:cNvPr id="9" name="Right Arrow 8"/>
            <p:cNvSpPr/>
            <p:nvPr/>
          </p:nvSpPr>
          <p:spPr>
            <a:xfrm>
              <a:off x="5334000" y="3276600"/>
              <a:ext cx="838200" cy="685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7362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High Level Language Should we Use?</a:t>
            </a:r>
            <a:endParaRPr lang="en-US" dirty="0"/>
          </a:p>
        </p:txBody>
      </p:sp>
      <p:sp>
        <p:nvSpPr>
          <p:cNvPr id="3" name="Content Placeholder 2"/>
          <p:cNvSpPr>
            <a:spLocks noGrp="1"/>
          </p:cNvSpPr>
          <p:nvPr>
            <p:ph sz="quarter" idx="1"/>
          </p:nvPr>
        </p:nvSpPr>
        <p:spPr>
          <a:xfrm>
            <a:off x="457200" y="1295400"/>
            <a:ext cx="7924800" cy="1981200"/>
          </a:xfrm>
        </p:spPr>
        <p:txBody>
          <a:bodyPr/>
          <a:lstStyle/>
          <a:p>
            <a:r>
              <a:rPr lang="en-US" dirty="0" smtClean="0"/>
              <a:t>Compiled</a:t>
            </a:r>
          </a:p>
          <a:p>
            <a:pPr lvl="1"/>
            <a:r>
              <a:rPr lang="en-US" dirty="0" smtClean="0"/>
              <a:t>Java, C#, C++</a:t>
            </a:r>
          </a:p>
          <a:p>
            <a:r>
              <a:rPr lang="en-US" dirty="0" smtClean="0"/>
              <a:t>Interpreted</a:t>
            </a:r>
          </a:p>
          <a:p>
            <a:pPr lvl="1"/>
            <a:r>
              <a:rPr lang="en-US" dirty="0" smtClean="0"/>
              <a:t>Python, PHP</a:t>
            </a:r>
            <a:endParaRPr lang="en-US" dirty="0"/>
          </a:p>
        </p:txBody>
      </p:sp>
      <p:sp>
        <p:nvSpPr>
          <p:cNvPr id="4" name="Content Placeholder 2"/>
          <p:cNvSpPr txBox="1">
            <a:spLocks/>
          </p:cNvSpPr>
          <p:nvPr/>
        </p:nvSpPr>
        <p:spPr>
          <a:xfrm>
            <a:off x="2476500" y="3429000"/>
            <a:ext cx="4038600" cy="1981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We will use Python.</a:t>
            </a:r>
          </a:p>
        </p:txBody>
      </p:sp>
    </p:spTree>
    <p:extLst>
      <p:ext uri="{BB962C8B-B14F-4D97-AF65-F5344CB8AC3E}">
        <p14:creationId xmlns:p14="http://schemas.microsoft.com/office/powerpoint/2010/main" val="43612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Python?</a:t>
            </a:r>
            <a:endParaRPr lang="en-US" dirty="0"/>
          </a:p>
        </p:txBody>
      </p:sp>
      <p:sp>
        <p:nvSpPr>
          <p:cNvPr id="3" name="Content Placeholder 2"/>
          <p:cNvSpPr>
            <a:spLocks noGrp="1"/>
          </p:cNvSpPr>
          <p:nvPr>
            <p:ph sz="quarter" idx="1"/>
          </p:nvPr>
        </p:nvSpPr>
        <p:spPr>
          <a:xfrm>
            <a:off x="450273" y="2438400"/>
            <a:ext cx="7924800" cy="2667000"/>
          </a:xfrm>
        </p:spPr>
        <p:txBody>
          <a:bodyPr/>
          <a:lstStyle/>
          <a:p>
            <a:r>
              <a:rPr lang="en-US" dirty="0" smtClean="0"/>
              <a:t>C++</a:t>
            </a:r>
          </a:p>
          <a:p>
            <a:pPr marL="0" indent="0">
              <a:buNone/>
            </a:pPr>
            <a:r>
              <a:rPr lang="en-US" dirty="0" smtClean="0"/>
              <a:t>	#include </a:t>
            </a:r>
            <a:r>
              <a:rPr lang="en-US" dirty="0"/>
              <a:t>&lt;</a:t>
            </a:r>
            <a:r>
              <a:rPr lang="en-US" dirty="0" err="1"/>
              <a:t>iostream.h</a:t>
            </a:r>
            <a:r>
              <a:rPr lang="en-US" dirty="0"/>
              <a:t>&gt;</a:t>
            </a:r>
          </a:p>
          <a:p>
            <a:pPr marL="0" indent="0">
              <a:buNone/>
            </a:pPr>
            <a:r>
              <a:rPr lang="en-US" dirty="0" smtClean="0"/>
              <a:t>	void </a:t>
            </a:r>
            <a:r>
              <a:rPr lang="en-US" dirty="0"/>
              <a:t>main()</a:t>
            </a:r>
          </a:p>
          <a:p>
            <a:pPr marL="0" indent="0">
              <a:buNone/>
            </a:pPr>
            <a:r>
              <a:rPr lang="en-US" dirty="0" smtClean="0"/>
              <a:t>	{</a:t>
            </a:r>
            <a:endParaRPr lang="en-US" dirty="0"/>
          </a:p>
          <a:p>
            <a:pPr marL="0" indent="0">
              <a:buNone/>
            </a:pPr>
            <a:r>
              <a:rPr lang="en-US" dirty="0" smtClean="0"/>
              <a:t>		</a:t>
            </a:r>
            <a:r>
              <a:rPr lang="en-US" dirty="0" err="1" smtClean="0"/>
              <a:t>cout</a:t>
            </a:r>
            <a:r>
              <a:rPr lang="en-US" dirty="0" smtClean="0"/>
              <a:t> </a:t>
            </a:r>
            <a:r>
              <a:rPr lang="en-US" dirty="0"/>
              <a:t>&lt;&lt; "Hello, world." &lt;&lt; </a:t>
            </a:r>
            <a:r>
              <a:rPr lang="en-US" dirty="0" err="1"/>
              <a:t>endl</a:t>
            </a:r>
            <a:r>
              <a:rPr lang="en-US" dirty="0"/>
              <a:t>;</a:t>
            </a:r>
          </a:p>
          <a:p>
            <a:pPr marL="0" indent="0">
              <a:buNone/>
            </a:pPr>
            <a:r>
              <a:rPr lang="en-US" dirty="0" smtClean="0"/>
              <a:t>	}</a:t>
            </a:r>
            <a:endParaRPr lang="en-US" dirty="0"/>
          </a:p>
        </p:txBody>
      </p:sp>
      <p:sp>
        <p:nvSpPr>
          <p:cNvPr id="5" name="Content Placeholder 2"/>
          <p:cNvSpPr txBox="1">
            <a:spLocks/>
          </p:cNvSpPr>
          <p:nvPr/>
        </p:nvSpPr>
        <p:spPr>
          <a:xfrm>
            <a:off x="450273" y="5105400"/>
            <a:ext cx="7924800" cy="990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Python</a:t>
            </a:r>
          </a:p>
          <a:p>
            <a:pPr marL="0" indent="0">
              <a:buNone/>
            </a:pPr>
            <a:r>
              <a:rPr lang="en-US" dirty="0" smtClean="0"/>
              <a:t>	print </a:t>
            </a:r>
            <a:r>
              <a:rPr lang="en-US" dirty="0"/>
              <a:t>"Hello, World!"</a:t>
            </a:r>
            <a:endParaRPr lang="en-US" dirty="0" smtClean="0"/>
          </a:p>
        </p:txBody>
      </p:sp>
      <p:sp>
        <p:nvSpPr>
          <p:cNvPr id="6" name="Content Placeholder 2"/>
          <p:cNvSpPr txBox="1">
            <a:spLocks/>
          </p:cNvSpPr>
          <p:nvPr/>
        </p:nvSpPr>
        <p:spPr>
          <a:xfrm>
            <a:off x="533400" y="1309255"/>
            <a:ext cx="7924800" cy="9144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Simpler than other languages</a:t>
            </a:r>
          </a:p>
          <a:p>
            <a:pPr marL="0" indent="0">
              <a:buFont typeface="Wingdings"/>
              <a:buNone/>
            </a:pPr>
            <a:r>
              <a:rPr lang="en-US" dirty="0" smtClean="0"/>
              <a:t>	</a:t>
            </a:r>
            <a:endParaRPr lang="en-US" dirty="0"/>
          </a:p>
        </p:txBody>
      </p:sp>
    </p:spTree>
    <p:extLst>
      <p:ext uri="{BB962C8B-B14F-4D97-AF65-F5344CB8AC3E}">
        <p14:creationId xmlns:p14="http://schemas.microsoft.com/office/powerpoint/2010/main" val="218484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Python?</a:t>
            </a:r>
            <a:endParaRPr lang="en-US" dirty="0"/>
          </a:p>
        </p:txBody>
      </p:sp>
      <p:sp>
        <p:nvSpPr>
          <p:cNvPr id="3" name="Content Placeholder 2"/>
          <p:cNvSpPr>
            <a:spLocks noGrp="1"/>
          </p:cNvSpPr>
          <p:nvPr>
            <p:ph sz="quarter" idx="1"/>
          </p:nvPr>
        </p:nvSpPr>
        <p:spPr/>
        <p:txBody>
          <a:bodyPr/>
          <a:lstStyle/>
          <a:p>
            <a:r>
              <a:rPr lang="en-US" dirty="0" smtClean="0"/>
              <a:t>Modern language</a:t>
            </a:r>
            <a:r>
              <a:rPr lang="en-US" dirty="0"/>
              <a:t>.</a:t>
            </a:r>
          </a:p>
          <a:p>
            <a:r>
              <a:rPr lang="en-US" dirty="0"/>
              <a:t>Good Error Detection.</a:t>
            </a:r>
          </a:p>
          <a:p>
            <a:r>
              <a:rPr lang="en-US" dirty="0"/>
              <a:t>Rich Library Embodying Many Good Programming Principles</a:t>
            </a:r>
          </a:p>
          <a:p>
            <a:pPr marL="0" indent="0">
              <a:buNone/>
            </a:pPr>
            <a:endParaRPr lang="en-US" dirty="0"/>
          </a:p>
        </p:txBody>
      </p:sp>
    </p:spTree>
    <p:extLst>
      <p:ext uri="{BB962C8B-B14F-4D97-AF65-F5344CB8AC3E}">
        <p14:creationId xmlns:p14="http://schemas.microsoft.com/office/powerpoint/2010/main" val="2318821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a:xfrm>
            <a:off x="457200" y="1295400"/>
            <a:ext cx="7924800" cy="1524000"/>
          </a:xfrm>
        </p:spPr>
        <p:txBody>
          <a:bodyPr/>
          <a:lstStyle/>
          <a:p>
            <a:r>
              <a:rPr lang="en-US" dirty="0" smtClean="0"/>
              <a:t>Computers understand machine language.</a:t>
            </a:r>
          </a:p>
          <a:p>
            <a:r>
              <a:rPr lang="en-US" dirty="0" smtClean="0"/>
              <a:t>We will be using Python.</a:t>
            </a:r>
          </a:p>
          <a:p>
            <a:r>
              <a:rPr lang="en-US" dirty="0" smtClean="0"/>
              <a:t>Python is an interpreted language.</a:t>
            </a:r>
            <a:endParaRPr lang="en-US" dirty="0"/>
          </a:p>
        </p:txBody>
      </p:sp>
      <p:sp>
        <p:nvSpPr>
          <p:cNvPr id="4" name="Content Placeholder 2"/>
          <p:cNvSpPr txBox="1">
            <a:spLocks/>
          </p:cNvSpPr>
          <p:nvPr/>
        </p:nvSpPr>
        <p:spPr>
          <a:xfrm>
            <a:off x="526473" y="3214255"/>
            <a:ext cx="6400800" cy="685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How do we use the Python interpreter?</a:t>
            </a:r>
          </a:p>
        </p:txBody>
      </p:sp>
      <p:sp>
        <p:nvSpPr>
          <p:cNvPr id="5" name="Content Placeholder 2"/>
          <p:cNvSpPr txBox="1">
            <a:spLocks/>
          </p:cNvSpPr>
          <p:nvPr/>
        </p:nvSpPr>
        <p:spPr>
          <a:xfrm>
            <a:off x="526472" y="4038600"/>
            <a:ext cx="7855527" cy="19050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Interactive mode: enter statements on keyboard</a:t>
            </a:r>
          </a:p>
          <a:p>
            <a:r>
              <a:rPr lang="en-US" b="1" dirty="0"/>
              <a:t>Script mode: </a:t>
            </a:r>
            <a:r>
              <a:rPr lang="en-US" dirty="0"/>
              <a:t>save statements in Python script</a:t>
            </a:r>
          </a:p>
        </p:txBody>
      </p:sp>
    </p:spTree>
    <p:extLst>
      <p:ext uri="{BB962C8B-B14F-4D97-AF65-F5344CB8AC3E}">
        <p14:creationId xmlns:p14="http://schemas.microsoft.com/office/powerpoint/2010/main" val="29057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 Mode</a:t>
            </a:r>
            <a:endParaRPr lang="en-US" dirty="0"/>
          </a:p>
        </p:txBody>
      </p:sp>
      <p:sp>
        <p:nvSpPr>
          <p:cNvPr id="3" name="Content Placeholder 2"/>
          <p:cNvSpPr>
            <a:spLocks noGrp="1"/>
          </p:cNvSpPr>
          <p:nvPr>
            <p:ph sz="quarter" idx="1"/>
          </p:nvPr>
        </p:nvSpPr>
        <p:spPr/>
        <p:txBody>
          <a:bodyPr/>
          <a:lstStyle/>
          <a:p>
            <a:r>
              <a:rPr lang="en-US" dirty="0" smtClean="0"/>
              <a:t>Save </a:t>
            </a:r>
            <a:r>
              <a:rPr lang="en-US" dirty="0"/>
              <a:t>a set of Python statements in a </a:t>
            </a:r>
            <a:r>
              <a:rPr lang="en-US" dirty="0" smtClean="0"/>
              <a:t>file</a:t>
            </a:r>
          </a:p>
          <a:p>
            <a:r>
              <a:rPr lang="en-US" dirty="0" smtClean="0"/>
              <a:t>The </a:t>
            </a:r>
            <a:r>
              <a:rPr lang="en-US" dirty="0"/>
              <a:t>filename should have the .</a:t>
            </a:r>
            <a:r>
              <a:rPr lang="en-US" dirty="0" err="1"/>
              <a:t>py</a:t>
            </a:r>
            <a:r>
              <a:rPr lang="en-US" dirty="0"/>
              <a:t> extension</a:t>
            </a:r>
          </a:p>
          <a:p>
            <a:endParaRPr lang="en-US" dirty="0"/>
          </a:p>
        </p:txBody>
      </p:sp>
    </p:spTree>
    <p:extLst>
      <p:ext uri="{BB962C8B-B14F-4D97-AF65-F5344CB8AC3E}">
        <p14:creationId xmlns:p14="http://schemas.microsoft.com/office/powerpoint/2010/main" val="3612173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Integrated Development Environment (IDE)</a:t>
            </a:r>
            <a:endParaRPr lang="en-US" dirty="0"/>
          </a:p>
        </p:txBody>
      </p:sp>
      <p:sp>
        <p:nvSpPr>
          <p:cNvPr id="3" name="Content Placeholder 2"/>
          <p:cNvSpPr>
            <a:spLocks noGrp="1"/>
          </p:cNvSpPr>
          <p:nvPr>
            <p:ph sz="quarter" idx="1"/>
          </p:nvPr>
        </p:nvSpPr>
        <p:spPr/>
        <p:txBody>
          <a:bodyPr/>
          <a:lstStyle/>
          <a:p>
            <a:r>
              <a:rPr lang="en-US" dirty="0" smtClean="0"/>
              <a:t>A program that provides tools to write, execute, and test a program</a:t>
            </a:r>
          </a:p>
          <a:p>
            <a:r>
              <a:rPr lang="en-US" dirty="0" err="1" smtClean="0"/>
              <a:t>Pycharm</a:t>
            </a:r>
            <a:r>
              <a:rPr lang="en-US" dirty="0" smtClean="0"/>
              <a:t> Community Edition</a:t>
            </a:r>
          </a:p>
          <a:p>
            <a:pPr lvl="1"/>
            <a:r>
              <a:rPr lang="en-US" sz="2400" dirty="0"/>
              <a:t>Runs in interactive mode</a:t>
            </a:r>
          </a:p>
          <a:p>
            <a:pPr lvl="1"/>
            <a:r>
              <a:rPr lang="en-US" sz="2400" dirty="0"/>
              <a:t>Has built-in text editor with features designed to help write Python programs</a:t>
            </a:r>
          </a:p>
          <a:p>
            <a:pPr lvl="1"/>
            <a:endParaRPr lang="en-US" dirty="0"/>
          </a:p>
        </p:txBody>
      </p:sp>
    </p:spTree>
    <p:extLst>
      <p:ext uri="{BB962C8B-B14F-4D97-AF65-F5344CB8AC3E}">
        <p14:creationId xmlns:p14="http://schemas.microsoft.com/office/powerpoint/2010/main" val="2469523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Programs</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2687918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 Program</a:t>
            </a:r>
            <a:endParaRPr lang="en-US" dirty="0"/>
          </a:p>
        </p:txBody>
      </p:sp>
      <p:sp>
        <p:nvSpPr>
          <p:cNvPr id="3" name="Content Placeholder 2"/>
          <p:cNvSpPr>
            <a:spLocks noGrp="1"/>
          </p:cNvSpPr>
          <p:nvPr>
            <p:ph sz="quarter" idx="1"/>
          </p:nvPr>
        </p:nvSpPr>
        <p:spPr>
          <a:xfrm>
            <a:off x="533400" y="2743200"/>
            <a:ext cx="7924800" cy="1143000"/>
          </a:xfrm>
        </p:spPr>
        <p:txBody>
          <a:bodyPr/>
          <a:lstStyle/>
          <a:p>
            <a:pPr marL="0" indent="0">
              <a:buNone/>
            </a:pPr>
            <a:r>
              <a:rPr lang="en-US" dirty="0" smtClean="0"/>
              <a:t>Set </a:t>
            </a:r>
            <a:r>
              <a:rPr lang="en-US" dirty="0"/>
              <a:t>of instructions that a computer </a:t>
            </a:r>
            <a:r>
              <a:rPr lang="en-US" dirty="0" smtClean="0"/>
              <a:t>follows </a:t>
            </a:r>
            <a:r>
              <a:rPr lang="en-US" dirty="0"/>
              <a:t>to perform a </a:t>
            </a:r>
            <a:r>
              <a:rPr lang="en-US" dirty="0" smtClean="0"/>
              <a:t>task or solve a problem</a:t>
            </a:r>
            <a:endParaRPr lang="en-US" dirty="0"/>
          </a:p>
          <a:p>
            <a:endParaRPr lang="en-US" dirty="0"/>
          </a:p>
        </p:txBody>
      </p:sp>
    </p:spTree>
    <p:extLst>
      <p:ext uri="{BB962C8B-B14F-4D97-AF65-F5344CB8AC3E}">
        <p14:creationId xmlns:p14="http://schemas.microsoft.com/office/powerpoint/2010/main" val="67585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Piazza</a:t>
            </a:r>
            <a:endParaRPr lang="en-US" dirty="0"/>
          </a:p>
        </p:txBody>
      </p:sp>
      <p:sp>
        <p:nvSpPr>
          <p:cNvPr id="3" name="Content Placeholder 2"/>
          <p:cNvSpPr>
            <a:spLocks noGrp="1"/>
          </p:cNvSpPr>
          <p:nvPr>
            <p:ph sz="quarter" idx="1"/>
          </p:nvPr>
        </p:nvSpPr>
        <p:spPr/>
        <p:txBody>
          <a:bodyPr/>
          <a:lstStyle/>
          <a:p>
            <a:r>
              <a:rPr lang="en-US" b="1" dirty="0"/>
              <a:t>Signup Link:</a:t>
            </a:r>
            <a:r>
              <a:rPr lang="en-US" dirty="0"/>
              <a:t> </a:t>
            </a:r>
            <a:r>
              <a:rPr lang="en-US" dirty="0" err="1"/>
              <a:t>piazza.com</a:t>
            </a:r>
            <a:r>
              <a:rPr lang="en-US" dirty="0"/>
              <a:t>/</a:t>
            </a:r>
            <a:r>
              <a:rPr lang="en-US" dirty="0" err="1"/>
              <a:t>unc</a:t>
            </a:r>
            <a:r>
              <a:rPr lang="en-US" dirty="0"/>
              <a:t>/fall2014/</a:t>
            </a:r>
            <a:r>
              <a:rPr lang="en-US" dirty="0" smtClean="0"/>
              <a:t>560</a:t>
            </a:r>
            <a:endParaRPr lang="en-US" dirty="0"/>
          </a:p>
          <a:p>
            <a:r>
              <a:rPr lang="en-US" b="1" dirty="0"/>
              <a:t>Class page:</a:t>
            </a:r>
            <a:r>
              <a:rPr lang="en-US" dirty="0"/>
              <a:t> </a:t>
            </a:r>
            <a:r>
              <a:rPr lang="en-US" dirty="0" err="1"/>
              <a:t>piazza.com</a:t>
            </a:r>
            <a:r>
              <a:rPr lang="en-US" dirty="0"/>
              <a:t>/</a:t>
            </a:r>
            <a:r>
              <a:rPr lang="en-US" dirty="0" err="1"/>
              <a:t>unc</a:t>
            </a:r>
            <a:r>
              <a:rPr lang="en-US" dirty="0"/>
              <a:t>/fall2014/560/home</a:t>
            </a:r>
          </a:p>
          <a:p>
            <a:endParaRPr lang="en-US" dirty="0"/>
          </a:p>
        </p:txBody>
      </p:sp>
    </p:spTree>
    <p:extLst>
      <p:ext uri="{BB962C8B-B14F-4D97-AF65-F5344CB8AC3E}">
        <p14:creationId xmlns:p14="http://schemas.microsoft.com/office/powerpoint/2010/main" val="1253968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What </a:t>
            </a:r>
            <a:r>
              <a:rPr lang="en-US" sz="3200" dirty="0" smtClean="0"/>
              <a:t>is a Program?</a:t>
            </a:r>
            <a:endParaRPr lang="en-US" dirty="0"/>
          </a:p>
        </p:txBody>
      </p:sp>
      <p:sp>
        <p:nvSpPr>
          <p:cNvPr id="3" name="Content Placeholder 2"/>
          <p:cNvSpPr>
            <a:spLocks noGrp="1"/>
          </p:cNvSpPr>
          <p:nvPr>
            <p:ph sz="quarter" idx="1"/>
          </p:nvPr>
        </p:nvSpPr>
        <p:spPr>
          <a:xfrm>
            <a:off x="533400" y="2743200"/>
            <a:ext cx="7924800" cy="1143000"/>
          </a:xfrm>
        </p:spPr>
        <p:txBody>
          <a:bodyPr/>
          <a:lstStyle/>
          <a:p>
            <a:pPr marL="0" indent="0">
              <a:buNone/>
            </a:pPr>
            <a:r>
              <a:rPr lang="en-US" dirty="0" smtClean="0"/>
              <a:t>Set </a:t>
            </a:r>
            <a:r>
              <a:rPr lang="en-US" dirty="0"/>
              <a:t>of instructions that a computer </a:t>
            </a:r>
            <a:r>
              <a:rPr lang="en-US" dirty="0" smtClean="0"/>
              <a:t>follows </a:t>
            </a:r>
            <a:r>
              <a:rPr lang="en-US" dirty="0"/>
              <a:t>to perform a </a:t>
            </a:r>
            <a:r>
              <a:rPr lang="en-US" dirty="0" smtClean="0"/>
              <a:t>task or solve a problem</a:t>
            </a:r>
            <a:endParaRPr lang="en-US" dirty="0"/>
          </a:p>
          <a:p>
            <a:endParaRPr lang="en-US" dirty="0"/>
          </a:p>
        </p:txBody>
      </p:sp>
    </p:spTree>
    <p:extLst>
      <p:ext uri="{BB962C8B-B14F-4D97-AF65-F5344CB8AC3E}">
        <p14:creationId xmlns:p14="http://schemas.microsoft.com/office/powerpoint/2010/main" val="11555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Peanut Butter &amp; Jelly Sandwich</a:t>
            </a:r>
            <a:endParaRPr lang="en-US" dirty="0"/>
          </a:p>
        </p:txBody>
      </p:sp>
      <p:sp>
        <p:nvSpPr>
          <p:cNvPr id="3" name="Content Placeholder 2"/>
          <p:cNvSpPr>
            <a:spLocks noGrp="1"/>
          </p:cNvSpPr>
          <p:nvPr>
            <p:ph sz="quarter" idx="1"/>
          </p:nvPr>
        </p:nvSpPr>
        <p:spPr/>
        <p:txBody>
          <a:bodyPr/>
          <a:lstStyle/>
          <a:p>
            <a:endParaRPr lang="en-US" dirty="0"/>
          </a:p>
          <a:p>
            <a:endParaRPr lang="en-US" dirty="0"/>
          </a:p>
        </p:txBody>
      </p:sp>
      <p:pic>
        <p:nvPicPr>
          <p:cNvPr id="5" name="Picture 4"/>
          <p:cNvPicPr>
            <a:picLocks noChangeAspect="1"/>
          </p:cNvPicPr>
          <p:nvPr/>
        </p:nvPicPr>
        <p:blipFill rotWithShape="1">
          <a:blip r:embed="rId3"/>
          <a:srcRect b="9338"/>
          <a:stretch/>
        </p:blipFill>
        <p:spPr>
          <a:xfrm>
            <a:off x="1143000" y="1219200"/>
            <a:ext cx="6858000" cy="4474252"/>
          </a:xfrm>
          <a:prstGeom prst="rect">
            <a:avLst/>
          </a:prstGeom>
        </p:spPr>
      </p:pic>
    </p:spTree>
    <p:extLst>
      <p:ext uri="{BB962C8B-B14F-4D97-AF65-F5344CB8AC3E}">
        <p14:creationId xmlns:p14="http://schemas.microsoft.com/office/powerpoint/2010/main" val="3126689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we Learn From This Exercise?</a:t>
            </a:r>
            <a:endParaRPr lang="en-US" dirty="0"/>
          </a:p>
        </p:txBody>
      </p:sp>
      <p:sp>
        <p:nvSpPr>
          <p:cNvPr id="3" name="Content Placeholder 2"/>
          <p:cNvSpPr>
            <a:spLocks noGrp="1"/>
          </p:cNvSpPr>
          <p:nvPr>
            <p:ph sz="quarter" idx="1"/>
          </p:nvPr>
        </p:nvSpPr>
        <p:spPr/>
        <p:txBody>
          <a:bodyPr/>
          <a:lstStyle/>
          <a:p>
            <a:r>
              <a:rPr lang="en-US" dirty="0" smtClean="0"/>
              <a:t>Computers </a:t>
            </a:r>
            <a:r>
              <a:rPr lang="en-US" dirty="0"/>
              <a:t>are dumb!</a:t>
            </a:r>
          </a:p>
          <a:p>
            <a:r>
              <a:rPr lang="en-US" dirty="0" smtClean="0"/>
              <a:t>Computers </a:t>
            </a:r>
            <a:r>
              <a:rPr lang="en-US" dirty="0"/>
              <a:t>only do what you tell them to do.</a:t>
            </a:r>
          </a:p>
          <a:p>
            <a:r>
              <a:rPr lang="en-US" dirty="0" smtClean="0"/>
              <a:t>Computers </a:t>
            </a:r>
            <a:r>
              <a:rPr lang="en-US" dirty="0"/>
              <a:t>do what you tell them to do really </a:t>
            </a:r>
            <a:r>
              <a:rPr lang="en-US" dirty="0" smtClean="0"/>
              <a:t>fast</a:t>
            </a:r>
            <a:r>
              <a:rPr lang="en-US" dirty="0"/>
              <a:t>, so they appear smart (but they are not).</a:t>
            </a:r>
          </a:p>
          <a:p>
            <a:r>
              <a:rPr lang="en-US" dirty="0" smtClean="0"/>
              <a:t>Computers </a:t>
            </a:r>
            <a:r>
              <a:rPr lang="en-US" dirty="0"/>
              <a:t>don’t remember anything unless you </a:t>
            </a:r>
            <a:r>
              <a:rPr lang="en-US" dirty="0" smtClean="0"/>
              <a:t>tell </a:t>
            </a:r>
            <a:r>
              <a:rPr lang="en-US" dirty="0"/>
              <a:t>them how to remember.</a:t>
            </a:r>
          </a:p>
          <a:p>
            <a:r>
              <a:rPr lang="en-US" dirty="0" smtClean="0"/>
              <a:t>Computers </a:t>
            </a:r>
            <a:r>
              <a:rPr lang="en-US" dirty="0"/>
              <a:t>take your instructions literally. If you </a:t>
            </a:r>
            <a:r>
              <a:rPr lang="en-US" dirty="0" smtClean="0"/>
              <a:t>tell </a:t>
            </a:r>
            <a:r>
              <a:rPr lang="en-US" dirty="0"/>
              <a:t>them to do something dumb, they do it.</a:t>
            </a:r>
          </a:p>
          <a:p>
            <a:r>
              <a:rPr lang="en-US" dirty="0" smtClean="0"/>
              <a:t>Computers only do what they are </a:t>
            </a:r>
            <a:r>
              <a:rPr lang="en-US" dirty="0"/>
              <a:t>told and </a:t>
            </a:r>
            <a:r>
              <a:rPr lang="en-US" dirty="0" smtClean="0"/>
              <a:t>in exactly </a:t>
            </a:r>
            <a:r>
              <a:rPr lang="en-US" dirty="0"/>
              <a:t>the order you tell </a:t>
            </a:r>
            <a:r>
              <a:rPr lang="en-US" dirty="0" smtClean="0"/>
              <a:t>them.</a:t>
            </a:r>
            <a:endParaRPr lang="en-US" dirty="0"/>
          </a:p>
          <a:p>
            <a:endParaRPr lang="en-US" dirty="0"/>
          </a:p>
        </p:txBody>
      </p:sp>
    </p:spTree>
    <p:extLst>
      <p:ext uri="{BB962C8B-B14F-4D97-AF65-F5344CB8AC3E}">
        <p14:creationId xmlns:p14="http://schemas.microsoft.com/office/powerpoint/2010/main" val="3650867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Language Do Computers Understand?</a:t>
            </a:r>
            <a:endParaRPr lang="en-US" dirty="0"/>
          </a:p>
        </p:txBody>
      </p:sp>
      <p:sp>
        <p:nvSpPr>
          <p:cNvPr id="3" name="Content Placeholder 2"/>
          <p:cNvSpPr>
            <a:spLocks noGrp="1"/>
          </p:cNvSpPr>
          <p:nvPr>
            <p:ph sz="quarter" idx="1"/>
          </p:nvPr>
        </p:nvSpPr>
        <p:spPr>
          <a:xfrm>
            <a:off x="457200" y="1295400"/>
            <a:ext cx="7924800" cy="762000"/>
          </a:xfrm>
        </p:spPr>
        <p:txBody>
          <a:bodyPr>
            <a:normAutofit fontScale="92500" lnSpcReduction="10000"/>
          </a:bodyPr>
          <a:lstStyle/>
          <a:p>
            <a:r>
              <a:rPr lang="en-US" dirty="0" smtClean="0"/>
              <a:t>A computer understands 1’s and 0’s</a:t>
            </a:r>
          </a:p>
          <a:p>
            <a:pPr lvl="1"/>
            <a:r>
              <a:rPr lang="en-US" dirty="0" smtClean="0"/>
              <a:t>Sequences of 1’s and 0’s</a:t>
            </a:r>
            <a:endParaRPr lang="en-US" dirty="0"/>
          </a:p>
        </p:txBody>
      </p:sp>
      <p:sp>
        <p:nvSpPr>
          <p:cNvPr id="5" name="Content Placeholder 2"/>
          <p:cNvSpPr txBox="1">
            <a:spLocks/>
          </p:cNvSpPr>
          <p:nvPr/>
        </p:nvSpPr>
        <p:spPr>
          <a:xfrm>
            <a:off x="304800" y="4419600"/>
            <a:ext cx="8001000" cy="1378527"/>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Operation</a:t>
            </a:r>
          </a:p>
          <a:p>
            <a:pPr lvl="1"/>
            <a:r>
              <a:rPr lang="en-US" dirty="0"/>
              <a:t>Examples: reading data, adding, </a:t>
            </a:r>
            <a:r>
              <a:rPr lang="en-US" dirty="0" smtClean="0"/>
              <a:t>subtracting, multiplying</a:t>
            </a:r>
            <a:r>
              <a:rPr lang="en-US" dirty="0"/>
              <a:t>, and dividing numbers</a:t>
            </a:r>
          </a:p>
          <a:p>
            <a:pPr lvl="1"/>
            <a:endParaRPr lang="en-US" dirty="0" smtClean="0"/>
          </a:p>
        </p:txBody>
      </p:sp>
      <p:grpSp>
        <p:nvGrpSpPr>
          <p:cNvPr id="6" name="Group 5"/>
          <p:cNvGrpSpPr/>
          <p:nvPr/>
        </p:nvGrpSpPr>
        <p:grpSpPr>
          <a:xfrm>
            <a:off x="457200" y="1066800"/>
            <a:ext cx="8001000" cy="3352800"/>
            <a:chOff x="457200" y="1066800"/>
            <a:chExt cx="8001000" cy="3352800"/>
          </a:xfrm>
        </p:grpSpPr>
        <p:sp>
          <p:nvSpPr>
            <p:cNvPr id="4" name="Content Placeholder 2"/>
            <p:cNvSpPr txBox="1">
              <a:spLocks/>
            </p:cNvSpPr>
            <p:nvPr/>
          </p:nvSpPr>
          <p:spPr>
            <a:xfrm>
              <a:off x="457200" y="2362200"/>
              <a:ext cx="8001000" cy="20574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CPU (Central Processing Unit)</a:t>
              </a:r>
            </a:p>
            <a:p>
              <a:pPr lvl="1"/>
              <a:r>
                <a:rPr lang="en-US" dirty="0" smtClean="0"/>
                <a:t>Reads instructions </a:t>
              </a:r>
              <a:r>
                <a:rPr lang="en-US" dirty="0"/>
                <a:t>from </a:t>
              </a:r>
              <a:r>
                <a:rPr lang="en-US" dirty="0" smtClean="0"/>
                <a:t>memory</a:t>
              </a:r>
            </a:p>
            <a:p>
              <a:pPr lvl="1"/>
              <a:r>
                <a:rPr lang="en-US" dirty="0"/>
                <a:t>D</a:t>
              </a:r>
              <a:r>
                <a:rPr lang="en-US" dirty="0" smtClean="0"/>
                <a:t>ecodes </a:t>
              </a:r>
              <a:r>
                <a:rPr lang="en-US" dirty="0"/>
                <a:t>fetched instruction to </a:t>
              </a:r>
              <a:r>
                <a:rPr lang="en-US" dirty="0" smtClean="0"/>
                <a:t>determine </a:t>
              </a:r>
              <a:r>
                <a:rPr lang="en-US" dirty="0"/>
                <a:t>which operation to perform</a:t>
              </a:r>
            </a:p>
            <a:p>
              <a:pPr lvl="1"/>
              <a:r>
                <a:rPr lang="en-US" dirty="0"/>
                <a:t>P</a:t>
              </a:r>
              <a:r>
                <a:rPr lang="en-US" dirty="0" smtClean="0"/>
                <a:t>erform </a:t>
              </a:r>
              <a:r>
                <a:rPr lang="en-US" dirty="0"/>
                <a:t>the </a:t>
              </a:r>
              <a:r>
                <a:rPr lang="en-US" dirty="0" smtClean="0"/>
                <a:t>operation</a:t>
              </a:r>
            </a:p>
            <a:p>
              <a:pPr lvl="1"/>
              <a:endParaRPr lang="en-US" dirty="0" smtClean="0"/>
            </a:p>
          </p:txBody>
        </p:sp>
        <p:pic>
          <p:nvPicPr>
            <p:cNvPr id="9221" name="Picture 5" descr="https://encrypted-tbn3.gstatic.com/images?q=tbn:ANd9GcSOdKkC2fbLg0im7d1X40h_22ySIQd4RebxufRAAG3R_XeG5Qbys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066800"/>
              <a:ext cx="2143125" cy="214312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4015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Language</a:t>
            </a:r>
            <a:endParaRPr lang="en-US" dirty="0"/>
          </a:p>
        </p:txBody>
      </p:sp>
      <p:sp>
        <p:nvSpPr>
          <p:cNvPr id="3" name="Content Placeholder 2"/>
          <p:cNvSpPr>
            <a:spLocks noGrp="1"/>
          </p:cNvSpPr>
          <p:nvPr>
            <p:ph sz="quarter" idx="1"/>
          </p:nvPr>
        </p:nvSpPr>
        <p:spPr>
          <a:xfrm>
            <a:off x="457200" y="3810000"/>
            <a:ext cx="7924800" cy="2663952"/>
          </a:xfrm>
        </p:spPr>
        <p:txBody>
          <a:bodyPr>
            <a:normAutofit fontScale="92500" lnSpcReduction="20000"/>
          </a:bodyPr>
          <a:lstStyle/>
          <a:p>
            <a:r>
              <a:rPr lang="en-US" dirty="0" smtClean="0"/>
              <a:t>Reasons for not using machine language</a:t>
            </a:r>
          </a:p>
          <a:p>
            <a:pPr lvl="1"/>
            <a:r>
              <a:rPr lang="en-US" dirty="0"/>
              <a:t>V</a:t>
            </a:r>
            <a:r>
              <a:rPr lang="en-US" dirty="0" smtClean="0"/>
              <a:t>irtually </a:t>
            </a:r>
            <a:r>
              <a:rPr lang="en-US" dirty="0"/>
              <a:t>unreadable</a:t>
            </a:r>
            <a:r>
              <a:rPr lang="en-US" dirty="0" smtClean="0"/>
              <a:t>..</a:t>
            </a:r>
            <a:endParaRPr lang="en-US" dirty="0"/>
          </a:p>
          <a:p>
            <a:pPr lvl="1"/>
            <a:r>
              <a:rPr lang="en-US" dirty="0" smtClean="0"/>
              <a:t>Hard maintain </a:t>
            </a:r>
            <a:r>
              <a:rPr lang="en-US" dirty="0"/>
              <a:t>and debug.</a:t>
            </a:r>
          </a:p>
          <a:p>
            <a:pPr lvl="1"/>
            <a:r>
              <a:rPr lang="en-US" dirty="0"/>
              <a:t>N</a:t>
            </a:r>
            <a:r>
              <a:rPr lang="en-US" dirty="0" smtClean="0"/>
              <a:t>o </a:t>
            </a:r>
            <a:r>
              <a:rPr lang="en-US" dirty="0"/>
              <a:t>mathematical functions available (we need to create our own code for these routines </a:t>
            </a:r>
            <a:r>
              <a:rPr lang="en-US" i="1" dirty="0"/>
              <a:t>every</a:t>
            </a:r>
            <a:r>
              <a:rPr lang="en-US" dirty="0"/>
              <a:t> time we write a new program</a:t>
            </a:r>
            <a:r>
              <a:rPr lang="en-US" dirty="0" smtClean="0"/>
              <a:t>).</a:t>
            </a:r>
          </a:p>
          <a:p>
            <a:pPr lvl="1"/>
            <a:r>
              <a:rPr lang="en-US" dirty="0" smtClean="0"/>
              <a:t>Memory </a:t>
            </a:r>
            <a:r>
              <a:rPr lang="en-US" dirty="0"/>
              <a:t>locations are manipulated directly, requiring the programmer to keep track of </a:t>
            </a:r>
            <a:r>
              <a:rPr lang="en-US" i="1" dirty="0"/>
              <a:t>every</a:t>
            </a:r>
            <a:r>
              <a:rPr lang="en-US" dirty="0"/>
              <a:t> memory location on the computer! (How much memory does your computer have?)</a:t>
            </a:r>
          </a:p>
          <a:p>
            <a:pPr lvl="1"/>
            <a:endParaRPr lang="en-US" dirty="0"/>
          </a:p>
        </p:txBody>
      </p:sp>
      <p:sp>
        <p:nvSpPr>
          <p:cNvPr id="4" name="AutoShape 4" descr="data:image/jpeg;base64,/9j/4AAQSkZJRgABAQAAAQABAAD/2wCEAAkGBxQTEhQUExQWFhUXGR4aGBgYGR0gHxwgHSIhISIfISIhISghJB8pISAgIjEiJykrMC8uISEzODMsNygtLisBCgoKBQUFDgUFDisZExkrKysrKysrKysrKysrKysrKysrKysrKysrKysrKysrKysrKysrKysrKysrKysrKysrK//AABEIAKQBMwMBIgACEQEDEQH/xAAbAAADAAMBAQAAAAAAAAAAAAAEBQYAAgMBB//EAEYQAAIBAgQEAwUFBAkDAgcAAAECAwQRAAUSIQYTMUEiUWEHFDJxgSNCdJGzFSRSciUzNDWCobGywWJz0WOSJkVlg6Kj4f/EABQBAQAAAAAAAAAAAAAAAAAAAAD/xAAUEQEAAAAAAAAAAAAAAAAAAAAA/9oADAMBAAIRAxEAPwCG9l2RVLVcU6wStDpmXmBCVvypBa9rXuQPmRiTzXKJ6ZglRDJExFwsilSR52ODsiyGoqEd42SOJCA0ksqxR6j0XUxALEb2GAc4oJYJminBWRNiCb9RcEHoQQQQRsQcBYcL8M1hoMwIpZyJoYeURGx5n28beHbfwgtt2BOI6ankpptMsbJJGwJRwQQdjYjqMMhw3WilaqMbpTqqtqY6bhmVQVBNyCWG4FsImYnc7nAfTpuHZXzgVqg+4tMKv3k/1YjBEhu3TWPh09b/AJ4gJleqqX5KMzzSMyooux1Em1h1OG68HVvIuNO6c33fmrzSlr6+Tq1EW36Xtieo6eSR1SJXeRjZVQEsT6Abk/LAXPEvC9YMvy+9LOOTHOZbxt4BzWbxbbeHfftviMyvK5ql9EETyuBfSiljYd7Dtvg7P8iq6QR+8gpzQSq6wTYGxvYm2/Y4ByihlnmSKBWaVzZQvU9z8gALk9gMBVe0Ph+qSQTPTyrEsFOrOyMFBESKQTa19W1vPCngvJaiepheGGSRY5oy7IhYKNQO9umwP5Y5Z5kNRTosjuksTNpEkMqypqAvpJUkBrb2PbcY58PZBV1bEUsbva2phsq36amNlH1PngGHH2S1ENXUyywSRxyVEpR3QgNdydieu2+C0y6WtyymWmRpZKWSVZY0BZ9MpVkcKNytwyk9iB54lswhkjkeKQnXGzIwvexU2P8AmMNuHuF62oBlp4n0KD9rfQuwJIDEi5sOgucAXx4nK9ypSRzKemCygEHS7u7lDba6hlB9b4YZrw/PXpQzUkTSqaeOCQrvy5IhoPMt8AsAwJsLHEMTh9T8L1opnqRE6QaNRZjp1oSBcAkFluRuARgN+PahJcwl5LcxV5cSsPvcqNI7jzBK3GKFOEa79ktF7nUcw1iuE5TX08phqtbpfa/nj55ioj4RrTEJBp1GPmiHnLzjHa+sRatZW2/TpvgB+CaxaXMad57qqSaZL9VvdST8r3PyxQZBw5UZfLU1FVGY4oYJVVzskzyKURY2+9q1XuL2AJOIWlpnldUjRndjZVUFmJ8gBuThpxDkVXSLEtUpQOCUUuDaxsdgTY+mAO4AZWlqICwVqmmkhjLEAGQ6WRSTsNRTSPUjBsWVS0WXV3vUbwvUcqKFHGlmKSCR2AO+lQoGrpdhiWyrKpqmTlwRPK9r6UF7DzPkN+p2x24gy2enm5VTfmBVNtQawZQw3BI6EdDgCeFskqKiZGggklWORC5RC2nfvbp0ODOPskqIaupllgkjjkqJdDspAa7MRYnrtvhXkOUz1LskG2lS7uzBERR952JCqPUnG2f5PPTMgmsyuuqN0cOjjpdWUkHfY+WApPZZkdS9XDOsErQgSrzAhK35Ti17WvcgfMjEpmuTz0zBaiGSFmFwJFKkjzscMMh4YralC8ETmMX8ZOlNhcgEkAnboLnCN3J6kn54C5zfIZ6+OgmpI2mX3eOnk0C/Lki8JD/wgizAmwsT5YT+0KqSSvl5bB0QJEGHRuUioSPQlTY+VseZJwvVTRCSNkjSQlEEkyRmYjYqgZgX3IG219uuENRCyMyOpVlJVlIsQRsQR5g4C9h4Qr/2VLF7nUcw1kThOU1yoimBa1ugJAv6jEPBQSvKIUjZpS2kIAS2ryt1v6YbZpw3XU0AnnjkiQuEAdrNdgxF0vqGynqBhNSQPI6pErPIxsqoCWJ9ANycBdcR8LVv7Oy8e6z3hSoMv2beAcwtdtttt9+2E3ADK008BYK1TTSQxliANZsygk9ASun5kYCz/I6ukEfvKsnNBKguCbA2NwCbfI4ByvK5qmQRwRvK9r6UF9h1J8h6nbAVNNlUtDQVzVUbwvOEgijkBVmIcSOwB30qFA1dLm2BuFqc1NFW0kfinLRTxoOsgi1q6qO7Wk1BRubG2E/EOWVFNKIqm/MCqbaw1gRcC4JHTyONciyiapkKwgXVS7OzBFRV6szEgKB5k4B9ndI9JlkNNOpSeaoafltsyIqaFLA7gsSSAey42hy+StyyBadGllpZZQ8SDU+iXSyuFG5GpWU26bYRcQZPPTupms3MGpJUcSJIOhKupINjsd7jBPD3DNbUAyU0T6Vv9rfQuwuQGJAJt2FzgDeOI+SlFSNbmU8J5oBvoeV2cofVVK39SR2wx4J4arDBXOKaYrNRMImEbWcmWEgKbbmwJsOwPliEJxQ5NwxVTxLIjIiMxSLmzLHzWHVYwzDUbkDbvt1wCippZKabRNGySIQWRwQR0IuD0uLY+g1nDss+bJWRgmjlkWqNQf6tE2dwzdFdbFdJ3vYd8fOaqF1kZJAwkVirKeoINiD632w5zHhmtp6bmzxvFCzKulzYkkEi6X1DYHcgYBdntWJqmeVfhkldxfyZiR/rjMA4zAVWeEjKstUbKz1LsOxYMign1C7fLGvFzFqXK5G+M0zKT3KxzSIn/wCIAxxyjPIPd/dayKSSJXMkTxOFkjZgAwBZWUo1gSLdRfAnE2de9Sqypy4o0WKGMG+hF6C/ck3YnuScAy4dkJoc0uSbQQgXPQCoi2+WJyjQNIgboWAPyJxT5PntDFTywtTVLGdESZhUIB4HV7oDCdN2UdSdvzxNZg8RkYwq6R/dV2DMNu7BVB39BgLauqnHEhYEhhXKo/lDhNPy0+G3liRzccqqmEfhCSuF0m1gGIFvpinXjOn5orWpXNeALNzByTIBYTFNOrX0NtVi2+JGjkTmK0wd0vdwrBWPyYhgD6kHAUHEp/o/Kv5Kj9Zse8DMVTMXX41o30+YDOisR/hJx1zXPqCWmigFNVDkJIsRNRGd5GL3b7EXAY9Bbb88JeG85NLNzNAkRlaOWMmwdHFmUnt5g9iAcA04bN8uzNG+AJDIPRxKFBHqVZh8sKuGpSKqnW50maO4vsbMOowwzPPYBTNTUcMkaSurzNK6u7ab6UBVVARSSelyfywJw1XU0LiSoimkZHV4+XKqAaTfxBo2vfbpbvgPOMf7fWfiJf8Ae2GXs2lJr4VJOkJPYX2F4ZO2AuKcypaiR5YIZo5JJGkk5kquviJNlAjUjc9ydsFcI55SUjLLJBPJMusXWZFQh1KfCYmN7MfvdbfLATGKjhGQtFmVyTahIFz0Ang2HphLm8lOzj3aOWNNO4lkVyWud7qiAC1treeH+R57QQRSK1NUs80PJlIqEAPiRyVHJJHiQdSdievXATWXIGljVuhdQfkSMWVfWyDiIsCdS1wRe3hWTQo+WgAfLEdmDxmRjArpHtpV2DMNu7BVB3v2GK1OMafmrWNTO1eqizcwclpFGkSsmnVrFg1g1iwvtgJvPVEVZUCPwhJpAmnawDEC1um2G3EZ/o/K/wCWo/WOEFNMhlDzh3UtdwrBWa/WzEMAfWxxTZnn2Xy08UIpqochXERNRGd3Ytdvsd7Hytt+eAk45Ct7Ei4sbHqD2Ppij9oA/eIvwlL+hHhNlMkCvepSSSOx2icI1+xuyMLddrYecU55R1I1R09QkwjijVmnRkCxKqC6iIEkqv8AEN9/TAe5WdOUVpXq9RAj/wAoEjD6agPyHljJDqyVNW+iuYJfsGiBYD0uoNvM+uAOHM7SBZoZozLTzqokVW0sChujq1iAwN+oIIJHfG/EGeRyRRU1NG0VNEWYB2DO7tYM7kAC9gFAA2AwBvs0lY5hAtzpCzEC+w+xk7YlMVHCGeUlI6TSQTyTLrF1mRUIdSvwmJjezHfV1thNm8lOzL7tHLGttxLIrknzBVEAHpbAO+O5CPcFFwq0MBUDsWBYkepYk3x57TN8wkY/E8cLt/M0SFj8yTf649pOIaWSKBK2nklemGmNo5AmtL6hHJdGuoJNipBsbeuEme5q9VUSzyWDSNew6AdAo9AAAPQYB0shbJ52Ykk10NyTcn7GbExHIVIKkgjoQbHFgufZaKZqb3Wr5bSrKf3mO+pFZQL8jpZz2623xL07xCUF0cw6t1VwG0+WoqRf10/TAP8AiQ3y7Kyf4aj9Y4mEkIvYkXFjY9Qe3yxXZnn1BLTxQCmqhyFkERNRGd5GLXb7HcBuwtt+eJzKZIFe9QkkkdjtG4Rr9jcowt6WwDv2hD7eD8JTfpLjMpYrlNcV2LT0yMfNbStb5alU/QY24pz2jqgGSnqElWOONGadGULGAouoiBJIHmN8AcOZ2sAmimjMtPOoWRA2lgVN1dGsQHU3tcEEEgjAHyHVkqlt+XWlUJ7B4rsB6Eqpx77NJW/aEC3OkCYgX2B5L9sBcQZ3HJFDT00bRU8RZgHfU8jva7uQAt7AAADYX8zgng/PKSkdZpIJ5Jl12KzKqWZStipjY3sx31eWAmMVXHbEDL0GyrQwlQOgL3Zj8yxJJwkzeSnZl92jljW3iEsiuSfMFUQAW7Ww6ouIKV4YI62nklamBETRyhNaaiwjkurXUEmxUggG3lgNfaOxNe7H4mip3Y+bNBGzH5kknHSGQtk9QWJJNZFck3P9XJhJnmbPVVElRIBqka5C7ADoFHoFAA+WKOLiDLhTNTe61eh5FlJ95jvqVSot9h0sx7eWAjMZjeYrqbSCFudIJuQOwJsLm3ewxmAqqGOCkoYqmSCOomqXdY1lLctI47BjZGUlyxsN7AD1wFxhl8SNDNTjTBUxCVEvfQblHS53IDq1j5Wwz/Z8lbllKKZGlkpZJVljQFnAlKsrhVudGxW/YjA3HCclaKkJvJTQWlAIOl5HeUpttddYB9b4DrQwUcmXVhSnfnwxRMZnkv4mljRgqAABbE9bnfEiPXFzwtw7VtQZiRS1BEsMPKIic8z7eNvBt4vCC219hfEZV0ckTmOWN45BsUdSrC/mDuMBVZzBRvlvOpad4itUsWuSTW7gxs29gFG9tgMI+Fsp97q4KcnSJHAZu4XqxHqFBI9cVa8LV37IaP3Op5nvqto5EmrTymGq2m9r7X88IOBqxabMad5vAqyaXJ20aroSb/w3ufkcA3gejrjUwRUkdOUikkppFZy7coFisupirakDG4C2IHXEtk0tOsmqpjklQA2RHCXbtqYqfD1vYXxX5Fw3PQS1U9TG0cUMEyLIwssrSo0aCM9Hvq1XW+wxF5dls07aIIpJXtfTGjMbedlBNvXANeN6WKOpAhjESNFC4QMWsXjVjudzuepx24apoY6eorZ4xNymSKKJiQrSSajd9JBKqqMbAi5tuMHe0PIqlJVlemnWJYKdTI0ThQREikFiLA6tree2OHDlI1VQVVLEC06yxVCRgXaRUWRHCjuw5gaw3IBtgOXEVLDLSQVsESwlpHhmiQtoDqFZWTUSwDKdwSbEeuC+AIKKWRYZqd5ZnWU62ksiaY3YEKoBJ231Nb0xzz2jaly2np5gUnlnecxtsyIFVF1qdwWOogEdB8sEey7Jal6yKZaeZodMw5gjYpflOLagLXuQLX6kYCJxaytS0MVKklJHUvPEs87uzgqsm6pFpYBSEsSxB3PkMSuZZXNTsEnhkhYjUFkRkJHS4DAG1wd/TFdm+QT1yUM1JE0qtTxQOVBPLki8BElvgFgGBNhY388Ag4nyQU9bJTxsXXUvLY9SsgVkv66WF8VTw0KVoys0yFNQgequ/OEx8JceLQEEm2gqdgd74RcaV8f7Td4mEiRGJAw6NyURCR6Eod8Uc/DckmbirVT7lJMKs1JH2QjLc1rv8IYbppJvfbASGR8Pmavjo3bSTLy3YdgpOoj5AHD2lakrzUU8NIlOUieSmdWfmNygW0y6mKsWUHcAWNu2AuHM6jXOEqpDpiaoZmP8KyFhc/INf6YacPcOVFBLU1FVGY4oIJVVzskryIURY2Is+ote632BOAj8mlp1k1VMckiBTZI3CXbtqYq3h63sL4Z8dUkUdSogjESNBBIEDFrGSJGO53O5O+E+XZbNO2iCKSV7X0xozGw72UE23G+Kz2j5HUpIkrU8yxLTUqtIY3ChhDGpBYiwIbw289sAl4WkpRIBUwPMzMqook0JubEtYFj2sAR3vgXiWmWOsqY0FkSaRVHkFYgD8hjvwxk9RPMjQQSyhJE1mONmC799INuh6+WDOPMnqIqypklgljjeol0O8bKrXdiNJIsdt9u2A75dHBSUMdVLBHUTVEjpEkuvlokenUxCMpLFmsN7AAnAnF+XxKaeop10Q1MXMEdyeWwYo6AncqHU2J7HDFKCStyunWmRpZaWWVZIkUs+mXSyuFFzpupUm2xtgfjePkx0NIxBlp4DzQPutLI8mg/9ShgD64AuY0tDFSpJSx1Mk8SzzNIzgqkh8KR6WAVgouWIO5HYWwi4uylaWrlhRi0YIaNj1KOodb+ulgD63xQ5zkc9dHQTUkTzKaeOnfQCeXJF4SHt8AIswLWFiT2wp9oVUj18vLYOiBIgw6Ny0VCR6EqbHytgDc2hony1paWneNkqo4+ZJJrdw0crG9gqDdR0HbEtQmPmLzg5jv4xGQGI9CQQD8wcW8PCtd+yZY/c6rmGsiYJyJNRURTAtbTewJAv6jzxEw0UjScpY3aUnSIwpLX8tIF7+mAo+MKam92oZqaAwiVZdQLlydEmkEk97DsAMBcG5ZFNM7TgmGCJ55FU2LhBsgPbUxUX8icP+I+Gqz9nZcPdKi8SVBk+xfwAyFrt4fDtvv23wq4AIaaeAsFapppIYyxAGs2ZQSelyun5kYDtOsFbR1E0dPFTT0xRiIS+h4mOg3Dsx1qxU3B3BO18LeFXpRIBUwPMzMqook0ILmxLWBY9rAEd8OaTK5aLL656qN4WnCQRRyKVZiHEjMARfSoW2rpcgYR8LZRPPPGYYJZQkiFzHGzBd/vaQbdD18sBz4spUirquOMaUSolRV8lV2AH0Aw3yyOCloVqpadKiaeVkiSUty1SMLqYhWUlizaRvtYnHP2h5RURV1XLLBLHHJUzFHeNlV7uxGliLG4327YJiy+StyyBadGllpZpQ8aAs+iXSyuFFyV1Kyk9tsABxhl8SGnnp0KQ1MXMCXvoYMyOgJ3IDLcX3sRhjIaaghpVkpY6mSeNZ5mkZxpRydCR6WXS2kaixDbnyFsD8bx8mOhpGtzIICZQDfQ8rs5Q+qqVuOxJHbB2cZJPXx0E1JE8w5CU76BflyREr47fCCLOC1hY+hwE/wAWZUlNVyRIS0XheMnrokVXW/rpYA+uHOZQUT5a8tNTvGyVEcfMkk1uwZHJuAAo3A2AwBx/Mj18giYOqLFCGXcMYo0jJHmCVNsPKXhet/ZM0fudTrNVEwTkyaioRwWA03tcjf1GAgMZjeWMqSrAhgSCCLEEdQR54zAPOHuGa6cGWmikCAH7W+hdgSQGJAJ23AucISb4q/ZrMxr4VLEqEnsLmwvDJ0GJPAUmTcNVs8SvEQquSsQeZYzKV6iNWYFrHbbvt1wgqEcOyuGDgkMGvcEbEG+9+2KTjqZg9GoJCx0VNot21IHJHrrYm+PPaV/eMzdCyxO1v4njRm+pYk/XAcM1yGvpoVmqEliRmCDW1muQTut9Q2B6gYQxoWIABZibADcknsPM4qHlLZM7MSzGvW5JuT9i3fHP2ZoDmlJcXs5YfNVLKfoQDgNM44WrYYS0pVlhsJEWZHaHVsA6KxKXO2467YU5Nl888gjpkkeQi9owb27k26DpudsPeAp2eqnDHVzaWq5l/vfZO+/+JQ3zGJeOVlvpYi4sbG1x5H09MAwzyiqKeQwVBYOApK69Q8QBG4JHQjHmQ5TNUSEQbFFLs5YIqKOrM5ICj1Jwx48/tKfhqb9FMdKFyuUVRXYvVQI/qoSZ7fLUoP0GAW8QZRPTuOf4uYNSSK4kWQdLq6khvLrtgvIeG66pQvTxycoXJe+lNgSbEkAnboLnBM7Fsmi1b8usdUPkGjVmUelwDjb2bTMa+FSx0hJyBfYXhk6DAS8kpY3Ykn1N8PabhquFNJUrHJHBo1MxOgMpIFwCQWW5G4BGJ/FTwlKzRZlqYm1CQLm9gJ4Nh6emAl1W5sNycPc04drqamWSeOSKF3ChXNrtYsLpe42B6gYRA4qmlLZM7MSxNetyTcn7Fu+Alo0LEAAkk2AHUk9hijzjhWthhLSlWSG3MjWZHaHV01orEp5bj0xt7M0BzSkuAbSagD5qCR/mBjr7PZWermDksJqeoElySWBjZtz1vqAN/PAT2VUkssqRQKzSudKhep/8DuSdgNzhnn2R1VOivKyvEzFdccyypqG5UlGIDd7H1t0wZwG1v2gw+JaGbSe4uUUkf4WYfXHnDhvl2aKd1CQOPRhMqg/PS7D64Bbw/ktXUsy0scjWtqK7KvlqYkKO9rnzwFmKSJI8UpOqNirAtexU2P8AmMdMmlYTRKGOkyJcX2NmFrjBPGH9vrPxEv8AvbAb8PZJUzB5IWWJI7BpXlWJAT0XWxA1HyvgLOMtlp5WinUrIvUE3vfcEEbEEG4I64e5yxXKcvVdleWpdwPvMpRQT6hdvrjzit9dHlbtu5p3QnuVjmkVR9FAGAFpuG64U0lSsckdOFDM5OgMpIAIBILC5G4BGEGKvhWUtTZnqJNqRQLm9hzoth6emJTAVUXCte0QkB3Kc1YucvOMf8Yi1aytt+nTE5SQySSKsSu8jHwqgJYn0A3J+WLbOqp14jLAkMtYirbsqsqhflpAW3ltiX4gHKrakRHSEnkCaTawDEC1vTAd8+yespBH7yHj5oJUF7mw2NwCbfI4XZXlk1RII4I3lc76UBJt5nyHqdsPuJDfLsrJ3JWo/WOJmOVlvpJFxY2Nrg9vlgGPEWXVFPKIqq/MCqbFw1gRcbgkdO18eZBlk9Q7JBsQpd2LhFVV6s7EgBRfqThr7Qh9vB+Epv0lx7lLlcpriuxaemRj5raVrfLUqn6DALM/yqopygnOpXGqN1kEiOOl1ZSVNjsbHbBHDvDddUAy0sUmlb3lB0LsLkBiQCbdgb4MkOrJVLb8utKoT2DxXYD0JVTj32aTMcwgXUdIExC32B5L726XwEqxubnc4oci4arJo+ZCVjSQlE1zJFziOqoGYa+ttr77dcTuKvjpiBl6DZVooWUDoC92Y/MsSScBMzwMjsjKVdWKspG4INiCPO+2HmZZBX08AnnSWKMsFGtrNcgkeG+obA9Rjt7R2Jr3Y/E8VO7HzZoI2Y/Mkk46RSlsnqGYlmNZFck3J+zk74CVJxmPMZgKjg/O6OkdJpIah5l1jwSoqWdSnwmMtezH73X8sJc3enLD3ZJkS24mdXN/QqiC30w/oIoKSiiqZadKmWokdY1kLhEjjsGJCMpLljYb2AF8A8X5dFG0M1OCsFTEJUQm+g3KOlzuQrq1j5WwBlLxDSyR04rYJZZKZdEbRyKokQHUqSgqxsLkXUg6TbrvhFnWaPVVEk8ttUjFiF2A8gPIAWA9AMUNDT0UmX1bJBJz4YonMzyX8TSxowVFAAWxNibnfElGhJAAuSbAfPAWIz3LfdTS+71vLMomv7xFq1BStr8i1rHy+uJnLswanqEnh2aOQOmrf4TcA2tfyPS++LiSloFrhlZplK6hAavW/N5x8OsDVo0BzbRp+Edb4h4YEjn0VIcojlZBGQG2uDpJBHXuQcBRVHE1Ii1D0lNJFPUqyOXkDJEr/GIgFB8XS7E2G2J3KXgD/vKSulukTqjX7bsji3Xa2HvGFNTe70M1NAYRMkpZS5cnRIVBJPew7AYE4NyyKaWR6gEwU8LzSKpsX02CoD21MVF/K+AI4oziiqRrjhqUmCRopeaNktGqpuoiBJKr/EN/ywJw5naQrNDPG0tPOAHVW0srKbq6EggMNxuCCCQcMauOnrKOeeKnSmmpmQssRco8bnTezsxDq1rm9iDgLg/3QyqtTDJMzyIiKJNCAMbEtYFj2sAR3wGvEWdxyxw09NG0dPDqZQ7Bnd3tqdyAFvYAAAbAepwVwfnVHSOs0kNQ8y6xdJUVLOpT4TGWvZj97rb5YU8S0yxVlTGgsiTSKo8grkAfkMOsvjgpaKOplp0qZaiR1jWQuERItIZiEZSWZmsN7AKTgEObvTlx7skyJbcTOrte56FUQWtba3nvh/kWdUEEUqtBVs80PJlInjA+JHJQckkeJB1LbE/PAXGGXRRtBLApWKphWZUJJ5ZuyulzuQGU2J3sRhjk8NDLSVSrTyc+Kl5pmeW9nEkSEKigAL4zuxJwExWtCZSYVkWK4srsrPba92CqL3v93yxUrnuW+6ml93reWZRNf3iLVqClbX5FtNj5fXEfDEWZVHViAPmcfQGp6BK0ZY1OrLqEDVWp+aJj4S4GrRoEm2gr0B3vgImgzBqeoSeC6tG4ePVuRY3ANrX8j0viin4lpI0qGpKWSKeoRo31yK0cSv8AGIgFB3Hh8RNhcYnlp0iqDHUByiOVkEZAbwkg6SwI6juMPOL6em93oZqaAwiZZdSmQuTofSCSbb2HYDAKeHM5NLNzNIkRlaOWM3AeNxZluNxcdD2IB7YYZlnlOtM9NRRSokzK0zzOrs2i+hBpVQEBJPS5NvIDHHg7LIpppGnuYaeF55FU2LhLWQHtqYqCewJwfVpT1lHUTxU6U0tKULLGzlJI5G0dHZiHViu4O4Y7bYBTw9VUsba6mOdyrKycqREG251ao3v26W7478U5jSzyPLBFPHJJIzvzJUZfESbKFjUjc9ydsa8LvSCS1TDJMzMqoqyaE3NiWIBY9rAEd8C8S0yxVdTGgsiTSKo8grEAb+gwDDJs7g93NLWRSSQiTmxtE4WSNiLMBqVlKMALi3UXwLxNnXvMiaE5cMSCKGO99KL5nuxJLE9ycNMuigpaKOqmgSolqJHSJJC+hUjtrYhGUlizADewAJwJxfl0SGnnp1KQ1MXMVCSeWwYo6XO5AdTYntgDMjzughgljaCrZp4hHKRPGBsyvdAYSRuo6ltr/PE3mDRGRjArrH90SMGYbb3KqoO9+wxUZTT0UtFV6aeTnw06yGZ5dg5kRSERQBpsTuxJxHYC2XjGmMq1r0ztXoFs3MHJaRRZZWTTq1CwYgNYsL7b4kqeZDKGn1upa8mhgGN+tiQwB+YOKfNoKJ8uaalp5I2Spji5kkmt3Vo5WNwAEG6joO3XCLhnKvequCnvpEjhS3kv3j9FucA9zTPMvlpoYBT1Y5CyCImeLrIxbx/Y7gN5W2/PE3lTQB/3lZXjsdonVGv23ZGFvS2K2E0Va09NDSpAVjkelmV3LNylLkS3YqdaK24AsbdcSmTyU6yXqUkkQA2SNwpLdrkg2XzsL4B5xVndFUgNHDUpKsccSlpoymmMBQSBECSQOxG/5YA4bztIBNFNGZaedQsiK2lgVN1dCQQGU36gggkEYJ48o4YqiMQR8pHghk0ai1i6Bju253PXHvC9HCsFTWVEYlWHQkcRJCvJJqtqKkHSqoxIBF9hcYDhxBnUUkUNNTRvHTxFmGtgzyO9ru5AC7ABQANhfzOCeDs6pKR1mlhqJJl1gaJUVLMpX4TGWvYn73ljOIKWGWkirYIlgvI0E0SsxQOAGVk1EsAy3uCTYrt1wVwBTUU0qwTQSSzPzPEZNMaBUZgQqjUWuN7tbpgJ3N3piw91SZFtuJpFc39CqIALehw7os/pZIoEroJZWpgVjaKQLrTUWEcmpWOkEkAqQbG3YHErixySChlpKpVp5DPFSmUzPJsHDxrZEUAafGd2JOAns9zZqqokqJAAZGuVXYADYKPQKAB8sUUWeZaKZqb3et0NIspPvEV9SqygD7C1vEe1+m+I9EJIA6k2GPoMtNQRViZY9MrC6wy1QZ+aJWsC6jVoCK5tpKm4B3vgPn8xXUdIIW50gm5t2uQACbd7DGY65hSGGWSJrao3ZDbzUkH/AExmAqjl8lZllKKaNpZKWSVJY0BZwJSrq+lbnRsVv5j1wPxxHyVoqQm8lNBaUfwvI7ylDba6hwD64E4d4cr5gZaWKUKAbyg6F23IDEgHpuAThCxubnc4C54W4dq2oMxIpagiWGHlEQueZ9vG3g28XhBba+wJxIPDJTzASxskkbAlHUqwtY2IIuMO8l4dr54leE2RiViDTqhkK9RGrMC1umw67dcT1Srh2D6tYNmDX1XGxBvvftgPpM/Dsr5yKxVPuTTCr95I+yEVxIbv8OofDpve+2ICpDVNS/Jjd2lkZlRQWY6iTYAbk/LDDNMgrqamV545YoHcKFdrXaxIul7jYHcjCSDVqXRfVey6b3v2tbe+AuOJeG6wZfl16SoHKjnMv2L+Ac1mu3h8Ph337b4WcBWd6qmuA1TTvHHc2BkBV1W52Gopp+ZGNc34br4IneUkqlhKqzo7R6tgJFVyy36bjrthJlWWTVEgjp43kk66UBJA8z5D1O2AqKbLZaLLq1qmN4XqOXDFHIpV20uJHbSQDpUKBq6XNsKeDconmqYWhgllVJoy7RxswXxA+IgG2wPXywJxBR1EM3KqtXNULsz6rAgEbgkdD5424fy6ondkp7ghS7nWEVVHVnYkKAL9ScAw49yioirKmSWCWOOSolKO8bKrXcnwkix232waMvlrMsphTI0slLLKsscYLOBKVZH0i503DKT2IHnhJxDllTTsq1FyGGpGDh0YdLqykqfLY4I4d4crpwZaWKXSoN5QdC7C5AYkAnboDgDOPI+UKKma3Mp6YLKAb6Hd3cofVQyg+t8HcGcO1Zgr2FLUFZaIiJhC9nJmhYBTbxXAJ27AntiHZiTc7k9TilyXh2vniWSE2RiVjDTrHzCOqxqzAsR02HXbrgEvKkpp1Esbo8bKWR1KsLWNiDYi4xfT8NyyZwKtVb3KSb3v3kj7IRk81rv8IZd10k31WHfHzuoR9ZVw3MB0sGvquNrEHe/a2HGZ5BXU1MrzxyxQOwUK7Wu1iwul7joTcjAB15aqq5TCju00rsiKpLHUxNgBvfFVxFw1Wfs/Lx7pU3iScyfYyeAGUnxeHw7b79t8Q0OrUNF9V9tPW/pbe+KXNuGswgid5SSqWEqrOrtHq6CRFYsvluPTAZwAwaWpguFeppZIYrkAGQ6WVbnYaimkepGC6bLJaPLq81UbwtPyooUkUqzlZBI5CtY6VCgE2tdgPPExlWWTVEgjgjeR+ulASQPM+Q9TtgjiKhqYJuVV6uaqqbM+qwYBhuCR0I2vgOnDGUVE8yNDBNKEkTWY42YLv30g26Hr5YN48yeoirKmSWCWON6iXQ7xsqtd2I0kix2327YX8P5bUVDslNe4XU51hFVR95mJCgDzJxtxDllTTsi1BJDDVGwkDow6XVlJU/Q4B2tBJWZXTLTI8slLLKskaKWfTLpZXCi503UqTbrgfjePkx0NIx+1p4DzQPuNLI8mg/8AUoYA+uA+HeHK6cGWlil0qDeQHQu25AYkAnboDfCJmJJJ3J6nAXPB/D1WaSvIpagiWlXlEQuRJ9rGfCdPi2uduwJ7YjK2jkhcxyxvG69UdSrC++4NiNt8OochzD3ZqkJMtOihtZbSNJIAKgkFhcjdQcIJJCxuxJJ6km5wF5DwrXfsqWP3Oq5hrImCciTUVEUwLW03sCQL+o88IeCawU2Y07zeBUl0yattAN1JN+mm9z8sFxcM5k0QlGrdOYsfOXmlOusR6tZX6YmaeB5HCIrO7GwVQSzHyAG5OAuMj4ZnoaionqUaOCnimAlYWWUyRvHGI26NqLAi19gcRmXZdNO+iCKSV7X0xozGw72UE29cMeIMnrKVYlqldFYExoz3sBsfCCdPlY2wBlNNNLKkdOGaVzpUIdzgKz2jZHUq8UrU06xrS06s7ROFUiNQQSRYEHax77YE4XpjU0NbSxAtPqinjjHxSCPWrqo7sBJq0jcgG2Ac/wAkrKeMNM2uJm060mWVNQF9JKMwDW3scC5BklVUv+6xSOy2JZdgvldtgv1IwDrOaV6XK4aeZWSaapaflsLMqImgFlO41Em1xuFvjv7LcmqHrIZkgmaICUGRY2KA8pxbUBa9yBa/cYlM1ilSaVJyTKjsj3bUdSmxF7m+464Y8PZPV1CuYG0RoRrd5VjQFug1MwXUfLrgF+ZZVPTsFnhlhYi4EqMhI8wGA2xW8E8PVZgrnFLUFZaIiNhE9nJlhICm1mJAJ27A+WJbPKKeGUxVIYSLbZjfY7gg3IIPUEG2GNNkOYe7NUKky06Lq1ltI03AuoJBYXI3UHAKJqeSnl0yxvG6EEo6lWHQi4IuLj0x9BreHZZs3SrjVjRyyLVe82PLWPZ21P8ACrLYqVJBvYdxj5tJIWN2JJPcm5xSQcK17U4ZR9m6c1Yecmt0G+sQ6tbCwvfT6jAJ89qxNUzyr8MkruPkzEj/AFxmAcZgKz2azsa+FSzFQk5C3NheGToOmJPFVwdnVFSMk0sNS866x4JY1SzqU+Exlr2Y/e6/lhJnD0xce6pMqW3Ezq5v6FUUW+mAd8dTMHo1BIWOiptFu2pA5I9dbE3xr7Sh/SMzdC6xO1v4njRm+pYk/XHSl4gpJI6cV0EsklMuiNopFUSIDqVJAVJsLkXWx0m3XfCLOs0eqqJKiW2qRixC7AeSjyAFgPQYB5JKz5M7MxZjXrck3J+xbqTjn7M0BzSkuL2csL+aqWU/QgHBwzzLPdTS8iu5ZlE1+fDq1BStr8m1rHy+uJfLswanqEnh2aOQOmrf4TcBrWv5HpffAPuA6hnqpwxLc2lquZf732Tvv/iUN8xiYimZb6WK3FjYkXB7H09MVlRxLSRrUPSU0sc9SjI5eQMkSv8AGIgFB3+G7HYYncoanD/vKytHbpC6q1+27Kwt12tgGvHn9pT8NTfopjpQyFMoqiuxkqoI39VCTPb5alB+mPeKM3oqga4oqpZgkaKXljKaY1VNwsQJJVfPqfLbAnDedRwrNBURtLTzhdaowV1ZDdXQkEBhuNxYgm+AMqGLZNFq35dY6ofJXjVmUemoA429m0zGvhUsSoWchbmwJhkvYdMBcRZ3HJHDTU0bR08JZhrYM7u9tTuQAt7AKABsB6nBfB2dUdIyzSw1LzrrHgljVLOpT4TGWvZj97rb5YCWxU8cysDQqLqqUUBQDsWXWSPUsSb+eEucPTFx7qkypp3Ezq7arnoVRRa1treeHlJn9JJFAtdBLJJTLojaKRVEiAllSTUpNhcgMpB0m3YHAae0lj+0ZW6MyQu1tvE8MbMfnqJOOjys+TOzEsxr1uSbk/Yt3OEed5s1VUyVEo8UjaiF2AHQKPQAAD5YpVzzLPdTS8it5ZlE1+fDq1BStr8m2mx8vrgAfZmgOaUlwDaTUAfNQSP8wMdvZ9Kz1cwclhNT1AluT4gY2bc+eoA38xify/MWp6hJ4LqY3Dx6tzsbgG1r+R6Yo5+JKONJ2o6aSKeoRo21yK0cSv8AGIgFB3HhGomwvgJOKZlvpYrcWNiRcHqD6emKL2gD94i/CUv6EeE2UNTh/wB5WVo7HaF1Vr9t2VhbrtbDzirOKKpGuOKqWZY4o1LyxlNMSqm4EYJJVexG56W2wHuVnTlFaV6vPAj/AMoDsPpqA/IeWMkOrJU1bmOtZUJ7B4gWA9LqDbzPrgHhvOkhWeGeNpKeoVRIqNpcFDdHQkEBgb9QQQSMb8Q53FJFFTUsbR00RZ/tCC8kj2BdyAB0AUADYDvgDfZpOxr4ELHSFmIW5sCYZNwOmJPFTwbnVHSOk0sVS866x4JY1SzqV+Exlr2Y/e62wmzh6YsPdUmRbbiZ0c39CqKLfTAO+FpWamzLUxbTSKBc3sOdFsPIemJTFdkWdZfDBLG0NWzTxCOUrNEBsyvdAYiRuo6k7E/PE1mLRGRuQsixfdEjBm6b3KqoO9+gGAtM6q3XiMsCQy1iKtuyqyoF+WkBbeW2JfPxyq2pERKhJ5AhU2sAxAsR6Yol4wpjKta9NI1egFjrXkNIossrLp1ahYMVDWLC+2+JKnmRpQ0+t0LXk0MAxv1sSCAfmDgKDiVicuysnclai5/+8cecBMVNc67OlDMVPdSdKkjyOliL+uCc0zzLpaaGAQVg5CyCImaLq7FvH9luA3lbb88IeG85NJMJNAkQqySRsbB0caWUkdNj17EA4BtwuxahzRDugiikA8nWVVBHrZmH1wlyOZhNEoYhWlj1Lc2NmFrjobYbZlndMtM9NRRTIsrq0zzOrOwS+mMaVUBATqva5IHbbAPDlVSxvrqY53KsrR8mRFFwb+LUjX7dLd8Bvxx/eNd+Km/UbB2bNpymhVfhkmqHf1ZeWov8l6fM+eBuLcypKiWSaCOoSWWV5JOZIjL4yWIUKikbnuTtjbJc6g93NLWRyPDzObG0TBZEYgKwGoFSrAC423AOA78WHVSZXI3xmndD6rHK4T/I2+QA7Y94QnZosx1MTpoGC3JNhzodh5DC3ibORUyJy4+VDFGIoUvchFJPiPdiWLE26nDbh/OsvgilVoatnmh5MpWaILYsrEoDESN0HUna/wA8BLUqAugPQsAfzxb51WSLxCWUkFKtES3ZVYIFHppFreWIzMWiMjchZFi20iRlZum9yqqDvfoBiuTi+lMsdZJTSNXRqu+teS7oNKyuunVqFgxAYAsB03uE3xNCqVlUigBVnkCgdAA5AGMwBPMzszsbsxJJPcncnGYCu4DpaGaRIJoJZZnWUljLpjTQjOpCqNRPh3u1sRuLf2XZNUNWRTLTzNDpmHMEbFL8qQW1AWvcgWv1OJPMcsmp2CzwyQsRcLIjISPMBgNsBVSiiokpY5qUVLzRJNO7SSKUWTdUj0sAGCWYlgbk+WEPFWUilrJoAxZEYFG7lGAZSfXSRf1xQ55kM9cKKalieZZKeGFiikiOSFRGyuR8Isoa7WFjfoMKvaBVJLXzcpg6LoiVh0bloqEjzBKmx7i2ANzqlomy7n0sEkbLUiLXLJqZ1MbNuAAg3A6D64R8L5T73VwU99IkcBm8l6sR6hQTirXhet/ZDR+51PM99VtHJk1aeUw1W03tfa+EPAtYtPmNM83gVZNLk7aNV0JN+gW9z8jgG0K0Vb7xBBSinaOKSSnkEkjM4iBcrIGYqSyBjcBbEDqMS+TSU6yXqUkkQA2SNgpLdgWINl63sL4rsg4cqKGWrmqY2jiggnQOwssjSo0aCMnZtRbVtfYYjMuy2adtEEUkr2vpjRmNvOygm3rgGnGtHFFU2gj5cbRQuE1FrF41YjU253Jx24bo4Ep6isqIxKsTJFFESyq8kmogsVIbSqoxsCLmwuMHe0HJKlZVlannWJYKdWkaJwoIiQEFiLXvtbz26448O0jVWX1dNCC06yxVCxgXaRUWRGCjqWHMDWG9gcBy4io4JKWCtp4uSGkeGaIMzKrqAwZCxLWZW3BJsRgrgOmoZnWCaCWWZxKdRl0xpojZlIVRqJ23u1saZ5SNS5ZT08ylJ5Z3nMbbMiBVRSyncajqIuOg+WCPZfk1Q1ZFMtPM0WmYcxY2KX5Ti2oC17kC1+pGAicWki0dFHSpNSCpkniWaZ2kkXQkm6pHpYAMFAJZgdzbpiWzLLJqdgs8MkLEXCyIyEjpcBgDa4O/pitzrIZ61aCWkieZWp4oGKKToki8DB7fALAMCbDSb9jgJ/inKVpaySAMXjUqVbuUdQ6nyvpYfXDjOKWibLefSwSRstSsReSTUzgxsxuAAi7gdB264C4/mSTMJRE3MVRHEGXcMYo0jJHncqbYeJwvW/sho/c6nme+q+jkyatPKYarab2vtfASnC+U+91cFPq0iRwpbyHUn6AE4pKdKKuNRBBSCBkikkppBI5d+WNWmQMxUllBN1AsbDphRwNVrTZjTvPdFSTS5O2m91JN+lr7/LD3hzh2ooJqmeqjaOOCCZQ7AhJGdSiLGxFm1Frgi+wvgJDJpKdZL1KSSIFNkjYKS21gWINl63sL4Zcc0cUVSogj5UbQQSBNTNYyRI58Tbncny+Qwoy7Lpp20QRSSva+mNGY2Heygm2/XFX7RclqVkSVqedYlpqVWkaJwoYQxqQWIsCG8NvPbrgF/DFFCtPU1lRHzVhKJHEWZVeSQn4ipDaVVS1gRc2F+uNuIKSCWkiraeIQXkaCaIMzKHADqyaiWCspOxOxU22x34Zp2qcvrKWIFpg8U8ca7tIF1K4UdSQGDWG9r+WPc4pWpcrhp5gUnmqGn5TCzLGqaFLA7jU2qwPUC+A24BpaGaRIJoJZZnEniMmmNAqMwICjUTtvdrYjsW/styaoashmWCZogJQZFjYpflOLagLXuQLX6kYlMyyuenYLPDLCxFwJEZCR5gMBtgKiVKOiipVmpVqZJ4lnlZpJF0I58KR6GADaRqLMDufLbCPi3KFpauWFGLICGjY9SjgOt/XSwv63xQ55kk9clBNSRPMpp44G0KTy5IvCQ9vhFrMC1hY37YVe0OpR6+URsHWMJFqHRjGioSPS6mxwBebU1E+XNNSwSRslTHFzJZdTOrRysbgAIu6joD88I+Gsq96qoKe+kSOFLeS/eP0Fziqh4Wrf2TLH7nU8w1kTBORJqKiKYFrab2BIF/UeeEXBNYKbMaZ5vAqS6X1baL3Uk36ab3PywDiFaGsaemgpRAyxyPTTCSRmflAuRKGYqdaKxuoGk2G4xK5NJTrJepSR4wDZY2Ckt2BJBsvnYXxX5FwzPRVFRPUo0cNPFMOYwIWQvG8cYjPRtRYEWvtfEZl+XTTtogikle19MaMxsO9lBNsA546ooYqiMQR8pHghk0amaxdAx8Tbnc+nyGPeGKKEQVNXUJzUh0JHEWKh5JL6dRUhtKqjEgEX23GGntGySpDxStTzrGtLTqztE4VSI1BBJFgQdrHvtgThemapoa2liBafXDOkY+KQR61cKO7ASBrDcgGwwHHiCkglpIq2niEF5GhmiVmZQ4AZWTUS1mUm4JNiu2CuAaWhmkWCeCWWZ+Z4uZpjQKjMCAo1Frje7AY1zilelyqGCZWSaapacRsLMqImgFlO41Em1+oW+O/styeoeshmSCZogJQZFjYoDynFtQFr3IFr9xgInFm6UlFDSrNSrUyzxiaUtJIuhHJ0LHoYANpGoswO5t0xMZllc9OwWeGWFiLgSIyEjpcBgNsVmd5LPXR5fLSRPMDTpTtoUnlyREqQ5GygizAtYWPocAg4rypKWrkiRi0Y0sh7lJFDrf10sPrhxmVLRPlzzU0EiPHURx8ySXUzBkcm6gBF3A6A/PAXtAlV6+RY2DhFih1LuGMUaRkj01KbYdU3DFb+yZo/c6nW1VEwXkSXKiOS7Aab26b+o88BA4zG0sZUlWBDA2IIsQR1BHnj3APshyLMJ4y1NHMYluSwbSm25sSQpO3Qb4RTzs5u7Mx82JP+uKn2azsa+BCzFVSchSTYEwyXsOgxJYCkyHhyvli104KxyEqo5yR80jqFVnUvbpsD5ddsT0sTKxVgQwNiCLEEbEEed8U/HU7B6JVJCx0dMUt2LIHJHrrYm+NfaUP6RmYbFxFI1v4njRm+pYk/XAcs0yrMaaFZpxPFGzaVLuQbkE20k6hsD1GJ5VLEAAlibADckn/nFVJMz5O7OxZjXrdmJJP2LdSccvZnGDmlJcXs5YX81Usp+hAOA1zrhqvhh1TgmKKwZecj8rVsAyK5KX6bgeXXbCnJaOollCUqyPIR0jve3e9ug6bnbDzgOoZ6qoDktzqWq5l/vfZO+/8AjUN8xiYhnZL6WZbixsSLg9jbqPTAMc9gqoJGgqS4cAEoz6uoBHQkdCDjTIMrqKiXTTA61BctqCBFHVi5ICgX6kjDHjwfvKfhqb9FMdKCQplFUV2MlVBG581CTPb5alB+mAW8Q5VUwSD3oHVINSvrDhx0uHUkN0tsdsF5BkWYTxs1LHMYluSwbSmwudyQpO3Qb4JqHL5NDq35dZIiHyV41ZlHpqAON/ZtOxroULMVCzkLc2BMMlyB0wEvPOzm7szHpdiT/rigyDhuvmi104KxyEoLzJHzSOqqrOpf6A+XXbE3ip44lYGhUXVUooCgHYsuskepYk3wE08TKxUqQ4NipBBBG1rdb37Yf5nlWY08KzzieKNmCqXcg3IJtpJ1DYHqMdfaQx/aMrdGZIZGtt4nhjZj/wC4k46STM+TOzsWY163ZiST9i3UnASoBY2FySfmST/zikznhnMIYbzgmKK2pBMj8q+w1Irkp5bgdbY99maA5pSXANpNQB81BYf5gY7ez6ZpKuYOSwmp6gS3+8DGzb+uoA38xgJ7KKeaSVI6cOZXOlQhIJv/AMdyeg6nDPiDKK2nRTUEmNyVDLMsqahuVJRmUMPI77HBfATFff3GzLQzFT3GoohI9dLEfXHnDrXy7NFO6hYHA8mEyqD89LsPrgFfD+S1VS/7pFI7LuWTbTfzbYL36kYEzNZRLIs5YyqxV9TajqU2IJub2It1x1yadhLGgZgrSJqW5sbMLXHQ2wRxh/b6z8RL/vbAE5BkWYToWpY5jGtyWDaU23O5IUn0BvhHPUM5u7Mx82JP+uKn2aTsa+BCzFAsxC3NgTDJuB0viSwFBSZDXrTSVKRzR0+kF31aFZSQAQCQWFyOgOJ/FZwtMzU2ZamLaaRVW5JsOdFsL9B6Yk8BR5nlOZU8KzzrPFGzBAXcg3IJA0k6hsp3tbbE8AWNhckn5kk/84qOcz5ROzsWY10N2Ykk/YzdSd8cvZtEGzOk1C9pNQ+agsP8wMB7nHDOYRQapgTFFbUnORzFq2GpFcsl+m4HlhPk1HUSyBKZZHkI6Rg3t36dB69MPOBqt3rZdR1c+CqEoP3gYZHN/wDEob5gYmYZ2S+lmW4sbEi4PUG3b0wDPP6Wrp3MFUXVrBijPq2O46EjGvD+S1VS/wC6RSOy7lk20+V22C/UjDP2hD7en/CU36S4T5HOwmiQMQrSx6lBNjZha46G2A5ZtHKs0iTljKjFJNTajqU2Ivc3sRa98MuHsprJ1c05KxpbWzSrEgLdBqdlXUfLrjXjj+8a78VN+o2Ds2bTlNCq/DJNUSP6svLUX+S9PmfPAJs8pKiGUxVIcSLa4c32O4sbkEG9wQbYZ8P8O18sZkpgVSQlBeZI+aR1VQzqX69Bfy67Y7cWnVSZXI3xmndD6rHK4T/I2+QHljbjlyoy9F2VKKFlA7F7ux+ZYkk4CYnhZGZHBVlJVgdiCNiD6g4poeHszaISrzNLJzFXnrzGSxOpY9fMK2F7hem+NuPhrzK7dZEpmf1Z4Y2Y/UknDDOq2ReIdSkgx1aIluyqwQKPTSLWwEIxvueuMwy4mhVKyqRQAqzyKoHYByAPyxmAb8HZzRUjJNLFUvOuseCSMJZ1KdCha9mP3uuEmcNTFx7qsypbfnOjG/oVVRb6Yo+A6WhmdYJoJZJnWUljJpjTQjOpAUamPh3uwGI3AVtLn9HLHTiugmkkpl0IYnVRIgJKpIGUmwuRdd9PrvhDneavVVEtRLbVIxYgbADso9ALAfLFLIlFRJSpPS+8yTRLNM5kkQosm6rGFYDUEsxLA3J8sI+J8m92rJadCXCsOWe7K4DJf1KsL+uAfDO8r91NLyK7lmUTX50OrUFK2vyrWsfLEtl2YtT1Ec8NwYpA6at/hNwGta/kfPfFs9Bl61wyw09zqEBq+bJr5p216NXL0BzbTpvYXvfErkORNPXR0jHSWl0Of4Qp8ZHmQATgHFRxJRxrUPR08sc9QjIxkkVkiV/jEQCgm/wgt0GJzKGpw/70szR26QsqtftuysLde2KiKOhrfeYael93dI3kp5eZIzOIgWKyBmK3ZAxuoWxHcYUcG5ZFNLI84YwU8TzSKpsXC2AQHtqYqL+V8AVxTm1DUDXFHVLMEjRS8kZS0aqm4WMG5VfPqfLbAfDedRwrNBURtJTzhdaowV1ZDdXQkEahcixFiCcH1cFNVUc08FOKaWmZC6I7srxyHTfxlmDK1r72IbzwHwgKMyqlVFLKzyIiKsgRLMbEsbFtuwFu++A84izqKSOGmpo3jp4SzDmMC7u9tTvYBegCgAbAepwXwdnNFSMs0sVS866x4JIwlnUp0KFr2Y/e62wm4kpViq6mNBZI5pEUXJsFYgC536DFBwHS0MzrBNBLJM4lOoyaY00RsykBRqY7b3YDATucNTFx7qsypp3EzqzarnoVVRa1u3nh7SZ9RyxQLXQTSSUy6EaJ1USICWVJNSk2FyAy76TbsDiTxYZRTUMtJVBYJTPDS84yvLsHEkaEKigDT4zuxJ9MAgzzNmqqmSolG8jXIXYAdAo9AAAPlilXO8r91NLyK7QZRNfnQ6tQUrb+qtax8vriLS1xe9u9utsVuc0lE2Xc+lhkRlqViLyyamcGNmN1ACLuB0B6dcBPZfmLU9Qk8F1Mbh49W/Q3ANrX8j0xRTcR0caTvR00sc9QjRtrdWjiV/jEQChtx4QW6A4R8MZT73VwU+rTzHClv4R1J+gucUdPHQ1pqIKek5DpG8lPJzZGZ+UNWmQMxW7KCbqFsbdsBO8NZz7rNrKCRGRo5Yyba43FmW43BtuD2IBwxzLO6ZKZ6aijmVZmVpnndWYhLlEGkABQSWJ6k28hhRkz06yXqkldApssbBSW2sCxBsvW9hfDHjiihiqVEEfKjaCCQJqLWMkSOfE253J8vkMAPw7U0kba6lKhirKycl0UbbnVqRr9ulu+O/FeYUk8jy08dQkkkjPJzZEZfESbKFRSNz3J2x24ZoYBT1NXUR81IdCRxamUPJIT8TLZtKqpawIJNhcY94go4JKSKtp4uQDI0EsQZmUOAHDIWJbSynoTsVOA6cG5zRUjpNLFUvOuseCSMJZ1K9Cha9mPfrbCXOWpiw91WZVt4uc6Mb+mlVFsUPANJQzyJBPDLJM4k8XM0xoFRmBAUamO292AxHYCvyLOsvhgljeKsLzxCOUrLEBsyvdAYyRuo6k7E/PEzmJiMjcgSLF90SMrN03uVCjrfoMU+VUtDLRVWmCUzw06yGV5dg5kRSFRQBpsx3Yn5Yj8BapnWVimam5NdoaVZSedDq1IrKAPsrWs57eWJehrzBUJPDcGOQPHq3PhNwDa1/I9L74os2pqJsuaalglRkqY4uZLJqZ1aORjdQAi7qOl/nhHw1lRqqqCnvp5jhS38I+8foLn6YB/PxNSRieWkp5Y6moVkYu6tHEJPj5QChtwSo1HYE9cTWUNTiT95WVo7HaFlVr9t2Vhb6Yqoo6CsaopoKUQOscj08wkkZn5ILkSBiU8aKxuoWxsN8S2TPTrJepSR4wDZY2Ckt2BJBsvnYXwD7irOaGpUNHFVLMkccSl5IylowFuwEYJJA7Eb/lhXw5U0sb66lJ2KsrR8l0UXBudWpGv26W74L46oYYqiMQR8pHghk0a2exdAx8Tbnc+nyGPeGKGAQVNXUpzUh0IkWoqHklvbUVIbSqqzECxO24wGnF2ZUlRLJNTx1CSyyvJJzZEZfGSxChUBG57k7Y9yXOoPdzS1kcjxCTmxvCyh0YgKw8QKlWAFxtuAcdc/ooJKSGtpouQDI0E0QdmUOAGVlLktZlJuCTYr64K4BpKGeRYJ4ZZJn5m/M0xoFRmBAUama43uQMAm4nzlamROXHy4YYxFCl7kIpJux7sWZmJt1OGdHntJLDAldDNI1MCsbRSKutNRYRyalJsCSAykGxt2BxKYsMlpaGWkqgsEpqIqUzGV5PCHDxrZUUDw+M7sT8sBP8AEGbNVVEtQ4AaQ30r0UAWVR6BQB9MVCcXUpljrZKeRq6NV++vJd0GlZWXTr1CwYqDYsB03xEL136Yr8zpKJ8ueamgkR46iOPmSy6mYMjsfCoCLuB5/PASc8zOzOxuzEsx8ydycZjnjMBUezP+8Yv5Jv0ZMS+MxmApuPB9pSnzoqU//qUf8YK47Ns1t/CKcD6RR4zGYAnMU/8AiMj/AOoD9UY94S/v4f8Afm/0fGYzAK/Z5/an/DVX6EmN+CheLMl7GjY/+2SMjGYzAZwxtQZof/ShH5zL/wCMJ+G/7XTf96P/AHDGYzAd+Mf7fWfiJf8Ae2GHs0/vGL+Sb9GTGYzAS+Kbg3+qzP8ABH9eDGYzATOKlP7lb8ev6LYzGYDPZeP6UpP5z/tbHvs1H74f+xUfpPjMZgJXFN7Qf7TF+Epf0I8ZjMB0y4Xyer/6amAj6rIMef8AyX51/wDpD/8A3GYzAZ7Mv7xh/lm/RkxLYzGYCo4R/s2afhV/WixL4zGYCmg/uab8dD+lNjb2ZH+lKT+cj81OPMZgNfZ8v78B/wCjU/5U8uJrGYzAVPtD/r4PwlN+muNctH9EVv4mm/2z4zGYDcD+hD+PH+UJ/wDONfZn/eMP8sv6UmMxmAl8U/Bf9Vmf4Fv1oMeYzATOKml/uaf8ZF+nJjMZgJbGYzGY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TEhQUExQWFhUXGR4aGBgYGR0gHxwgHSIhISIfISIhISghJB8pISAgIjEiJykrMC8uISEzODMsNygtLisBCgoKBQUFDgUFDisZExkrKysrKysrKysrKysrKysrKysrKysrKysrKysrKysrKysrKysrKysrKysrKysrKysrK//AABEIAKQBMwMBIgACEQEDEQH/xAAbAAADAAMBAQAAAAAAAAAAAAAEBQYAAgMBB//EAEYQAAIBAgQEAwUFBAkDAgcAAAECAwQRAAUSIQYTMUEiUWEHFDJxgSNCdJGzFSRSciUzNDWCobGywWJz0WOSJkVlg6Kj4f/EABQBAQAAAAAAAAAAAAAAAAAAAAD/xAAUEQEAAAAAAAAAAAAAAAAAAAAA/9oADAMBAAIRAxEAPwCG9l2RVLVcU6wStDpmXmBCVvypBa9rXuQPmRiTzXKJ6ZglRDJExFwsilSR52ODsiyGoqEd42SOJCA0ksqxR6j0XUxALEb2GAc4oJYJminBWRNiCb9RcEHoQQQQRsQcBYcL8M1hoMwIpZyJoYeURGx5n28beHbfwgtt2BOI6ankpptMsbJJGwJRwQQdjYjqMMhw3WilaqMbpTqqtqY6bhmVQVBNyCWG4FsImYnc7nAfTpuHZXzgVqg+4tMKv3k/1YjBEhu3TWPh09b/AJ4gJleqqX5KMzzSMyooux1Em1h1OG68HVvIuNO6c33fmrzSlr6+Tq1EW36Xtieo6eSR1SJXeRjZVQEsT6Abk/LAXPEvC9YMvy+9LOOTHOZbxt4BzWbxbbeHfftviMyvK5ql9EETyuBfSiljYd7Dtvg7P8iq6QR+8gpzQSq6wTYGxvYm2/Y4ByihlnmSKBWaVzZQvU9z8gALk9gMBVe0Ph+qSQTPTyrEsFOrOyMFBESKQTa19W1vPCngvJaiepheGGSRY5oy7IhYKNQO9umwP5Y5Z5kNRTosjuksTNpEkMqypqAvpJUkBrb2PbcY58PZBV1bEUsbva2phsq36amNlH1PngGHH2S1ENXUyywSRxyVEpR3QgNdydieu2+C0y6WtyymWmRpZKWSVZY0BZ9MpVkcKNytwyk9iB54lswhkjkeKQnXGzIwvexU2P8AmMNuHuF62oBlp4n0KD9rfQuwJIDEi5sOgucAXx4nK9ypSRzKemCygEHS7u7lDba6hlB9b4YZrw/PXpQzUkTSqaeOCQrvy5IhoPMt8AsAwJsLHEMTh9T8L1opnqRE6QaNRZjp1oSBcAkFluRuARgN+PahJcwl5LcxV5cSsPvcqNI7jzBK3GKFOEa79ktF7nUcw1iuE5TX08phqtbpfa/nj55ioj4RrTEJBp1GPmiHnLzjHa+sRatZW2/TpvgB+CaxaXMad57qqSaZL9VvdST8r3PyxQZBw5UZfLU1FVGY4oYJVVzskzyKURY2+9q1XuL2AJOIWlpnldUjRndjZVUFmJ8gBuThpxDkVXSLEtUpQOCUUuDaxsdgTY+mAO4AZWlqICwVqmmkhjLEAGQ6WRSTsNRTSPUjBsWVS0WXV3vUbwvUcqKFHGlmKSCR2AO+lQoGrpdhiWyrKpqmTlwRPK9r6UF7DzPkN+p2x24gy2enm5VTfmBVNtQawZQw3BI6EdDgCeFskqKiZGggklWORC5RC2nfvbp0ODOPskqIaupllgkjjkqJdDspAa7MRYnrtvhXkOUz1LskG2lS7uzBERR952JCqPUnG2f5PPTMgmsyuuqN0cOjjpdWUkHfY+WApPZZkdS9XDOsErQgSrzAhK35Ti17WvcgfMjEpmuTz0zBaiGSFmFwJFKkjzscMMh4YralC8ETmMX8ZOlNhcgEkAnboLnCN3J6kn54C5zfIZ6+OgmpI2mX3eOnk0C/Lki8JD/wgizAmwsT5YT+0KqSSvl5bB0QJEGHRuUioSPQlTY+VseZJwvVTRCSNkjSQlEEkyRmYjYqgZgX3IG219uuENRCyMyOpVlJVlIsQRsQR5g4C9h4Qr/2VLF7nUcw1kThOU1yoimBa1ugJAv6jEPBQSvKIUjZpS2kIAS2ryt1v6YbZpw3XU0AnnjkiQuEAdrNdgxF0vqGynqBhNSQPI6pErPIxsqoCWJ9ANycBdcR8LVv7Oy8e6z3hSoMv2beAcwtdtttt9+2E3ADK008BYK1TTSQxliANZsygk9ASun5kYCz/I6ukEfvKsnNBKguCbA2NwCbfI4ByvK5qmQRwRvK9r6UF9h1J8h6nbAVNNlUtDQVzVUbwvOEgijkBVmIcSOwB30qFA1dLm2BuFqc1NFW0kfinLRTxoOsgi1q6qO7Wk1BRubG2E/EOWVFNKIqm/MCqbaw1gRcC4JHTyONciyiapkKwgXVS7OzBFRV6szEgKB5k4B9ndI9JlkNNOpSeaoafltsyIqaFLA7gsSSAey42hy+StyyBadGllpZZQ8SDU+iXSyuFG5GpWU26bYRcQZPPTupms3MGpJUcSJIOhKupINjsd7jBPD3DNbUAyU0T6Vv9rfQuwuQGJAJt2FzgDeOI+SlFSNbmU8J5oBvoeV2cofVVK39SR2wx4J4arDBXOKaYrNRMImEbWcmWEgKbbmwJsOwPliEJxQ5NwxVTxLIjIiMxSLmzLHzWHVYwzDUbkDbvt1wCippZKabRNGySIQWRwQR0IuD0uLY+g1nDss+bJWRgmjlkWqNQf6tE2dwzdFdbFdJ3vYd8fOaqF1kZJAwkVirKeoINiD632w5zHhmtp6bmzxvFCzKulzYkkEi6X1DYHcgYBdntWJqmeVfhkldxfyZiR/rjMA4zAVWeEjKstUbKz1LsOxYMign1C7fLGvFzFqXK5G+M0zKT3KxzSIn/wCIAxxyjPIPd/dayKSSJXMkTxOFkjZgAwBZWUo1gSLdRfAnE2de9Sqypy4o0WKGMG+hF6C/ck3YnuScAy4dkJoc0uSbQQgXPQCoi2+WJyjQNIgboWAPyJxT5PntDFTywtTVLGdESZhUIB4HV7oDCdN2UdSdvzxNZg8RkYwq6R/dV2DMNu7BVB39BgLauqnHEhYEhhXKo/lDhNPy0+G3liRzccqqmEfhCSuF0m1gGIFvpinXjOn5orWpXNeALNzByTIBYTFNOrX0NtVi2+JGjkTmK0wd0vdwrBWPyYhgD6kHAUHEp/o/Kv5Kj9Zse8DMVTMXX41o30+YDOisR/hJx1zXPqCWmigFNVDkJIsRNRGd5GL3b7EXAY9Bbb88JeG85NLNzNAkRlaOWMmwdHFmUnt5g9iAcA04bN8uzNG+AJDIPRxKFBHqVZh8sKuGpSKqnW50maO4vsbMOowwzPPYBTNTUcMkaSurzNK6u7ab6UBVVARSSelyfywJw1XU0LiSoimkZHV4+XKqAaTfxBo2vfbpbvgPOMf7fWfiJf8Ae2GXs2lJr4VJOkJPYX2F4ZO2AuKcypaiR5YIZo5JJGkk5kquviJNlAjUjc9ydsFcI55SUjLLJBPJMusXWZFQh1KfCYmN7MfvdbfLATGKjhGQtFmVyTahIFz0Ang2HphLm8lOzj3aOWNNO4lkVyWud7qiAC1treeH+R57QQRSK1NUs80PJlIqEAPiRyVHJJHiQdSdievXATWXIGljVuhdQfkSMWVfWyDiIsCdS1wRe3hWTQo+WgAfLEdmDxmRjArpHtpV2DMNu7BVB3v2GK1OMafmrWNTO1eqizcwclpFGkSsmnVrFg1g1iwvtgJvPVEVZUCPwhJpAmnawDEC1um2G3EZ/o/K/wCWo/WOEFNMhlDzh3UtdwrBWa/WzEMAfWxxTZnn2Xy08UIpqochXERNRGd3Ytdvsd7Hytt+eAk45Ct7Ei4sbHqD2Ppij9oA/eIvwlL+hHhNlMkCvepSSSOx2icI1+xuyMLddrYecU55R1I1R09QkwjijVmnRkCxKqC6iIEkqv8AEN9/TAe5WdOUVpXq9RAj/wAoEjD6agPyHljJDqyVNW+iuYJfsGiBYD0uoNvM+uAOHM7SBZoZozLTzqokVW0sChujq1iAwN+oIIJHfG/EGeRyRRU1NG0VNEWYB2DO7tYM7kAC9gFAA2AwBvs0lY5hAtzpCzEC+w+xk7YlMVHCGeUlI6TSQTyTLrF1mRUIdSvwmJjezHfV1thNm8lOzL7tHLGttxLIrknzBVEAHpbAO+O5CPcFFwq0MBUDsWBYkepYk3x57TN8wkY/E8cLt/M0SFj8yTf649pOIaWSKBK2nklemGmNo5AmtL6hHJdGuoJNipBsbeuEme5q9VUSzyWDSNew6AdAo9AAAPQYB0shbJ52Ykk10NyTcn7GbExHIVIKkgjoQbHFgufZaKZqb3Wr5bSrKf3mO+pFZQL8jpZz2623xL07xCUF0cw6t1VwG0+WoqRf10/TAP8AiQ3y7Kyf4aj9Y4mEkIvYkXFjY9Qe3yxXZnn1BLTxQCmqhyFkERNRGd5GLXb7HcBuwtt+eJzKZIFe9QkkkdjtG4Rr9jcowt6WwDv2hD7eD8JTfpLjMpYrlNcV2LT0yMfNbStb5alU/QY24pz2jqgGSnqElWOONGadGULGAouoiBJIHmN8AcOZ2sAmimjMtPOoWRA2lgVN1dGsQHU3tcEEEgjAHyHVkqlt+XWlUJ7B4rsB6Eqpx77NJW/aEC3OkCYgX2B5L9sBcQZ3HJFDT00bRU8RZgHfU8jva7uQAt7AAADYX8zgng/PKSkdZpIJ5Jl12KzKqWZStipjY3sx31eWAmMVXHbEDL0GyrQwlQOgL3Zj8yxJJwkzeSnZl92jljW3iEsiuSfMFUQAW7Ww6ouIKV4YI62nklamBETRyhNaaiwjkurXUEmxUggG3lgNfaOxNe7H4mip3Y+bNBGzH5kknHSGQtk9QWJJNZFck3P9XJhJnmbPVVElRIBqka5C7ADoFHoFAA+WKOLiDLhTNTe61eh5FlJ95jvqVSot9h0sx7eWAjMZjeYrqbSCFudIJuQOwJsLm3ewxmAqqGOCkoYqmSCOomqXdY1lLctI47BjZGUlyxsN7AD1wFxhl8SNDNTjTBUxCVEvfQblHS53IDq1j5Wwz/Z8lbllKKZGlkpZJVljQFnAlKsrhVudGxW/YjA3HCclaKkJvJTQWlAIOl5HeUpttddYB9b4DrQwUcmXVhSnfnwxRMZnkv4mljRgqAABbE9bnfEiPXFzwtw7VtQZiRS1BEsMPKIic8z7eNvBt4vCC219hfEZV0ckTmOWN45BsUdSrC/mDuMBVZzBRvlvOpad4itUsWuSTW7gxs29gFG9tgMI+Fsp97q4KcnSJHAZu4XqxHqFBI9cVa8LV37IaP3Op5nvqto5EmrTymGq2m9r7X88IOBqxabMad5vAqyaXJ20aroSb/w3ufkcA3gejrjUwRUkdOUikkppFZy7coFisupirakDG4C2IHXEtk0tOsmqpjklQA2RHCXbtqYqfD1vYXxX5Fw3PQS1U9TG0cUMEyLIwssrSo0aCM9Hvq1XW+wxF5dls07aIIpJXtfTGjMbedlBNvXANeN6WKOpAhjESNFC4QMWsXjVjudzuepx24apoY6eorZ4xNymSKKJiQrSSajd9JBKqqMbAi5tuMHe0PIqlJVlemnWJYKdTI0ThQREikFiLA6tree2OHDlI1VQVVLEC06yxVCRgXaRUWRHCjuw5gaw3IBtgOXEVLDLSQVsESwlpHhmiQtoDqFZWTUSwDKdwSbEeuC+AIKKWRYZqd5ZnWU62ksiaY3YEKoBJ231Nb0xzz2jaly2np5gUnlnecxtsyIFVF1qdwWOogEdB8sEey7Jal6yKZaeZodMw5gjYpflOLagLXuQLX6kYCJxaytS0MVKklJHUvPEs87uzgqsm6pFpYBSEsSxB3PkMSuZZXNTsEnhkhYjUFkRkJHS4DAG1wd/TFdm+QT1yUM1JE0qtTxQOVBPLki8BElvgFgGBNhY388Ag4nyQU9bJTxsXXUvLY9SsgVkv66WF8VTw0KVoys0yFNQgequ/OEx8JceLQEEm2gqdgd74RcaV8f7Td4mEiRGJAw6NyURCR6Eod8Uc/DckmbirVT7lJMKs1JH2QjLc1rv8IYbppJvfbASGR8Pmavjo3bSTLy3YdgpOoj5AHD2lakrzUU8NIlOUieSmdWfmNygW0y6mKsWUHcAWNu2AuHM6jXOEqpDpiaoZmP8KyFhc/INf6YacPcOVFBLU1FVGY4oIJVVzskryIURY2Is+ote632BOAj8mlp1k1VMckiBTZI3CXbtqYq3h63sL4Z8dUkUdSogjESNBBIEDFrGSJGO53O5O+E+XZbNO2iCKSV7X0xozGw72UE23G+Kz2j5HUpIkrU8yxLTUqtIY3ChhDGpBYiwIbw289sAl4WkpRIBUwPMzMqook0JubEtYFj2sAR3vgXiWmWOsqY0FkSaRVHkFYgD8hjvwxk9RPMjQQSyhJE1mONmC799INuh6+WDOPMnqIqypklgljjeol0O8bKrXdiNJIsdt9u2A75dHBSUMdVLBHUTVEjpEkuvlokenUxCMpLFmsN7AAnAnF+XxKaeop10Q1MXMEdyeWwYo6AncqHU2J7HDFKCStyunWmRpZaWWVZIkUs+mXSyuFFzpupUm2xtgfjePkx0NIxBlp4DzQPutLI8mg/9ShgD64AuY0tDFSpJSx1Mk8SzzNIzgqkh8KR6WAVgouWIO5HYWwi4uylaWrlhRi0YIaNj1KOodb+ulgD63xQ5zkc9dHQTUkTzKaeOnfQCeXJF4SHt8AIswLWFiT2wp9oVUj18vLYOiBIgw6Ny0VCR6EqbHytgDc2hony1paWneNkqo4+ZJJrdw0crG9gqDdR0HbEtQmPmLzg5jv4xGQGI9CQQD8wcW8PCtd+yZY/c6rmGsiYJyJNRURTAtbTewJAv6jzxEw0UjScpY3aUnSIwpLX8tIF7+mAo+MKam92oZqaAwiVZdQLlydEmkEk97DsAMBcG5ZFNM7TgmGCJ55FU2LhBsgPbUxUX8icP+I+Gqz9nZcPdKi8SVBk+xfwAyFrt4fDtvv23wq4AIaaeAsFapppIYyxAGs2ZQSelyun5kYDtOsFbR1E0dPFTT0xRiIS+h4mOg3Dsx1qxU3B3BO18LeFXpRIBUwPMzMqook0ILmxLWBY9rAEd8OaTK5aLL656qN4WnCQRRyKVZiHEjMARfSoW2rpcgYR8LZRPPPGYYJZQkiFzHGzBd/vaQbdD18sBz4spUirquOMaUSolRV8lV2AH0Aw3yyOCloVqpadKiaeVkiSUty1SMLqYhWUlizaRvtYnHP2h5RURV1XLLBLHHJUzFHeNlV7uxGliLG4327YJiy+StyyBadGllpZpQ8aAs+iXSyuFFyV1Kyk9tsABxhl8SGnnp0KQ1MXMCXvoYMyOgJ3IDLcX3sRhjIaaghpVkpY6mSeNZ5mkZxpRydCR6WXS2kaixDbnyFsD8bx8mOhpGtzIICZQDfQ8rs5Q+qqVuOxJHbB2cZJPXx0E1JE8w5CU76BflyREr47fCCLOC1hY+hwE/wAWZUlNVyRIS0XheMnrokVXW/rpYA+uHOZQUT5a8tNTvGyVEcfMkk1uwZHJuAAo3A2AwBx/Mj18giYOqLFCGXcMYo0jJHmCVNsPKXhet/ZM0fudTrNVEwTkyaioRwWA03tcjf1GAgMZjeWMqSrAhgSCCLEEdQR54zAPOHuGa6cGWmikCAH7W+hdgSQGJAJ23AucISb4q/ZrMxr4VLEqEnsLmwvDJ0GJPAUmTcNVs8SvEQquSsQeZYzKV6iNWYFrHbbvt1wgqEcOyuGDgkMGvcEbEG+9+2KTjqZg9GoJCx0VNot21IHJHrrYm+PPaV/eMzdCyxO1v4njRm+pYk/XAcM1yGvpoVmqEliRmCDW1muQTut9Q2B6gYQxoWIABZibADcknsPM4qHlLZM7MSzGvW5JuT9i3fHP2ZoDmlJcXs5YfNVLKfoQDgNM44WrYYS0pVlhsJEWZHaHVsA6KxKXO2467YU5Nl888gjpkkeQi9owb27k26DpudsPeAp2eqnDHVzaWq5l/vfZO+/+JQ3zGJeOVlvpYi4sbG1x5H09MAwzyiqKeQwVBYOApK69Q8QBG4JHQjHmQ5TNUSEQbFFLs5YIqKOrM5ICj1Jwx48/tKfhqb9FMdKFyuUVRXYvVQI/qoSZ7fLUoP0GAW8QZRPTuOf4uYNSSK4kWQdLq6khvLrtgvIeG66pQvTxycoXJe+lNgSbEkAnboLnBM7Fsmi1b8usdUPkGjVmUelwDjb2bTMa+FSx0hJyBfYXhk6DAS8kpY3Ykn1N8PabhquFNJUrHJHBo1MxOgMpIFwCQWW5G4BGJ/FTwlKzRZlqYm1CQLm9gJ4Nh6emAl1W5sNycPc04drqamWSeOSKF3ChXNrtYsLpe42B6gYRA4qmlLZM7MSxNetyTcn7Fu+Alo0LEAAkk2AHUk9hijzjhWthhLSlWSG3MjWZHaHV01orEp5bj0xt7M0BzSkuAbSagD5qCR/mBjr7PZWermDksJqeoElySWBjZtz1vqAN/PAT2VUkssqRQKzSudKhep/8DuSdgNzhnn2R1VOivKyvEzFdccyypqG5UlGIDd7H1t0wZwG1v2gw+JaGbSe4uUUkf4WYfXHnDhvl2aKd1CQOPRhMqg/PS7D64Bbw/ktXUsy0scjWtqK7KvlqYkKO9rnzwFmKSJI8UpOqNirAtexU2P8AmMdMmlYTRKGOkyJcX2NmFrjBPGH9vrPxEv8AvbAb8PZJUzB5IWWJI7BpXlWJAT0XWxA1HyvgLOMtlp5WinUrIvUE3vfcEEbEEG4I64e5yxXKcvVdleWpdwPvMpRQT6hdvrjzit9dHlbtu5p3QnuVjmkVR9FAGAFpuG64U0lSsckdOFDM5OgMpIAIBILC5G4BGEGKvhWUtTZnqJNqRQLm9hzoth6emJTAVUXCte0QkB3Kc1YucvOMf8Yi1aytt+nTE5SQySSKsSu8jHwqgJYn0A3J+WLbOqp14jLAkMtYirbsqsqhflpAW3ltiX4gHKrakRHSEnkCaTawDEC1vTAd8+yespBH7yHj5oJUF7mw2NwCbfI4XZXlk1RII4I3lc76UBJt5nyHqdsPuJDfLsrJ3JWo/WOJmOVlvpJFxY2Nrg9vlgGPEWXVFPKIqq/MCqbFw1gRcbgkdO18eZBlk9Q7JBsQpd2LhFVV6s7EgBRfqThr7Qh9vB+Epv0lx7lLlcpriuxaemRj5raVrfLUqn6DALM/yqopygnOpXGqN1kEiOOl1ZSVNjsbHbBHDvDddUAy0sUmlb3lB0LsLkBiQCbdgb4MkOrJVLb8utKoT2DxXYD0JVTj32aTMcwgXUdIExC32B5L726XwEqxubnc4oci4arJo+ZCVjSQlE1zJFziOqoGYa+ttr77dcTuKvjpiBl6DZVooWUDoC92Y/MsSScBMzwMjsjKVdWKspG4INiCPO+2HmZZBX08AnnSWKMsFGtrNcgkeG+obA9Rjt7R2Jr3Y/E8VO7HzZoI2Y/Mkk46RSlsnqGYlmNZFck3J+zk74CVJxmPMZgKjg/O6OkdJpIah5l1jwSoqWdSnwmMtezH73X8sJc3enLD3ZJkS24mdXN/QqiC30w/oIoKSiiqZadKmWokdY1kLhEjjsGJCMpLljYb2AF8A8X5dFG0M1OCsFTEJUQm+g3KOlzuQrq1j5WwBlLxDSyR04rYJZZKZdEbRyKokQHUqSgqxsLkXUg6TbrvhFnWaPVVEk8ttUjFiF2A8gPIAWA9AMUNDT0UmX1bJBJz4YonMzyX8TSxowVFAAWxNibnfElGhJAAuSbAfPAWIz3LfdTS+71vLMomv7xFq1BStr8i1rHy+uJnLswanqEnh2aOQOmrf4TcA2tfyPS++LiSloFrhlZplK6hAavW/N5x8OsDVo0BzbRp+Edb4h4YEjn0VIcojlZBGQG2uDpJBHXuQcBRVHE1Ii1D0lNJFPUqyOXkDJEr/GIgFB8XS7E2G2J3KXgD/vKSulukTqjX7bsji3Xa2HvGFNTe70M1NAYRMkpZS5cnRIVBJPew7AYE4NyyKaWR6gEwU8LzSKpsX02CoD21MVF/K+AI4oziiqRrjhqUmCRopeaNktGqpuoiBJKr/EN/ywJw5naQrNDPG0tPOAHVW0srKbq6EggMNxuCCCQcMauOnrKOeeKnSmmpmQssRco8bnTezsxDq1rm9iDgLg/3QyqtTDJMzyIiKJNCAMbEtYFj2sAR3wGvEWdxyxw09NG0dPDqZQ7Bnd3tqdyAFvYAAAbAepwVwfnVHSOs0kNQ8y6xdJUVLOpT4TGWvZj97rb5YU8S0yxVlTGgsiTSKo8grkAfkMOsvjgpaKOplp0qZaiR1jWQuERItIZiEZSWZmsN7AKTgEObvTlx7skyJbcTOrte56FUQWtba3nvh/kWdUEEUqtBVs80PJlInjA+JHJQckkeJB1LbE/PAXGGXRRtBLApWKphWZUJJ5ZuyulzuQGU2J3sRhjk8NDLSVSrTyc+Kl5pmeW9nEkSEKigAL4zuxJwExWtCZSYVkWK4srsrPba92CqL3v93yxUrnuW+6ml93reWZRNf3iLVqClbX5FtNj5fXEfDEWZVHViAPmcfQGp6BK0ZY1OrLqEDVWp+aJj4S4GrRoEm2gr0B3vgImgzBqeoSeC6tG4ePVuRY3ANrX8j0viin4lpI0qGpKWSKeoRo31yK0cSv8AGIgFB3Hh8RNhcYnlp0iqDHUByiOVkEZAbwkg6SwI6juMPOL6em93oZqaAwiZZdSmQuTofSCSbb2HYDAKeHM5NLNzNIkRlaOWM3AeNxZluNxcdD2IB7YYZlnlOtM9NRRSokzK0zzOrs2i+hBpVQEBJPS5NvIDHHg7LIpppGnuYaeF55FU2LhLWQHtqYqCewJwfVpT1lHUTxU6U0tKULLGzlJI5G0dHZiHViu4O4Y7bYBTw9VUsba6mOdyrKycqREG251ao3v26W7478U5jSzyPLBFPHJJIzvzJUZfESbKFjUjc9ydsa8LvSCS1TDJMzMqoqyaE3NiWIBY9rAEd8C8S0yxVdTGgsiTSKo8grEAb+gwDDJs7g93NLWRSSQiTmxtE4WSNiLMBqVlKMALi3UXwLxNnXvMiaE5cMSCKGO99KL5nuxJLE9ycNMuigpaKOqmgSolqJHSJJC+hUjtrYhGUlizADewAJwJxfl0SGnnp1KQ1MXMVCSeWwYo6XO5AdTYntgDMjzughgljaCrZp4hHKRPGBsyvdAYSRuo6ltr/PE3mDRGRjArrH90SMGYbb3KqoO9+wxUZTT0UtFV6aeTnw06yGZ5dg5kRSERQBpsTuxJxHYC2XjGmMq1r0ztXoFs3MHJaRRZZWTTq1CwYgNYsL7b4kqeZDKGn1upa8mhgGN+tiQwB+YOKfNoKJ8uaalp5I2Spji5kkmt3Vo5WNwAEG6joO3XCLhnKvequCnvpEjhS3kv3j9FucA9zTPMvlpoYBT1Y5CyCImeLrIxbx/Y7gN5W2/PE3lTQB/3lZXjsdonVGv23ZGFvS2K2E0Va09NDSpAVjkelmV3LNylLkS3YqdaK24AsbdcSmTyU6yXqUkkQA2SNwpLdrkg2XzsL4B5xVndFUgNHDUpKsccSlpoymmMBQSBECSQOxG/5YA4bztIBNFNGZaedQsiK2lgVN1dCQQGU36gggkEYJ48o4YqiMQR8pHghk0ai1i6Bju253PXHvC9HCsFTWVEYlWHQkcRJCvJJqtqKkHSqoxIBF9hcYDhxBnUUkUNNTRvHTxFmGtgzyO9ru5AC7ABQANhfzOCeDs6pKR1mlhqJJl1gaJUVLMpX4TGWvYn73ljOIKWGWkirYIlgvI0E0SsxQOAGVk1EsAy3uCTYrt1wVwBTUU0qwTQSSzPzPEZNMaBUZgQqjUWuN7tbpgJ3N3piw91SZFtuJpFc39CqIALehw7os/pZIoEroJZWpgVjaKQLrTUWEcmpWOkEkAqQbG3YHErixySChlpKpVp5DPFSmUzPJsHDxrZEUAafGd2JOAns9zZqqokqJAAZGuVXYADYKPQKAB8sUUWeZaKZqb3et0NIspPvEV9SqygD7C1vEe1+m+I9EJIA6k2GPoMtNQRViZY9MrC6wy1QZ+aJWsC6jVoCK5tpKm4B3vgPn8xXUdIIW50gm5t2uQACbd7DGY65hSGGWSJrao3ZDbzUkH/AExmAqjl8lZllKKaNpZKWSVJY0BZwJSrq+lbnRsVv5j1wPxxHyVoqQm8lNBaUfwvI7ylDba6hwD64E4d4cr5gZaWKUKAbyg6F23IDEgHpuAThCxubnc4C54W4dq2oMxIpagiWGHlEQueZ9vG3g28XhBba+wJxIPDJTzASxskkbAlHUqwtY2IIuMO8l4dr54leE2RiViDTqhkK9RGrMC1umw67dcT1Srh2D6tYNmDX1XGxBvvftgPpM/Dsr5yKxVPuTTCr95I+yEVxIbv8OofDpve+2ICpDVNS/Jjd2lkZlRQWY6iTYAbk/LDDNMgrqamV545YoHcKFdrXaxIul7jYHcjCSDVqXRfVey6b3v2tbe+AuOJeG6wZfl16SoHKjnMv2L+Ac1mu3h8Ph337b4WcBWd6qmuA1TTvHHc2BkBV1W52Gopp+ZGNc34br4IneUkqlhKqzo7R6tgJFVyy36bjrthJlWWTVEgjp43kk66UBJA8z5D1O2AqKbLZaLLq1qmN4XqOXDFHIpV20uJHbSQDpUKBq6XNsKeDconmqYWhgllVJoy7RxswXxA+IgG2wPXywJxBR1EM3KqtXNULsz6rAgEbgkdD5424fy6ondkp7ghS7nWEVVHVnYkKAL9ScAw49yioirKmSWCWOOSolKO8bKrXcnwkix232waMvlrMsphTI0slLLKsscYLOBKVZH0i503DKT2IHnhJxDllTTsq1FyGGpGDh0YdLqykqfLY4I4d4crpwZaWKXSoN5QdC7C5AYkAnboDgDOPI+UKKma3Mp6YLKAb6Hd3cofVQyg+t8HcGcO1Zgr2FLUFZaIiJhC9nJmhYBTbxXAJ27AntiHZiTc7k9TilyXh2vniWSE2RiVjDTrHzCOqxqzAsR02HXbrgEvKkpp1Esbo8bKWR1KsLWNiDYi4xfT8NyyZwKtVb3KSb3v3kj7IRk81rv8IZd10k31WHfHzuoR9ZVw3MB0sGvquNrEHe/a2HGZ5BXU1MrzxyxQOwUK7Wu1iwul7joTcjAB15aqq5TCju00rsiKpLHUxNgBvfFVxFw1Wfs/Lx7pU3iScyfYyeAGUnxeHw7b79t8Q0OrUNF9V9tPW/pbe+KXNuGswgid5SSqWEqrOrtHq6CRFYsvluPTAZwAwaWpguFeppZIYrkAGQ6WVbnYaimkepGC6bLJaPLq81UbwtPyooUkUqzlZBI5CtY6VCgE2tdgPPExlWWTVEgjgjeR+ulASQPM+Q9TtgjiKhqYJuVV6uaqqbM+qwYBhuCR0I2vgOnDGUVE8yNDBNKEkTWY42YLv30g26Hr5YN48yeoirKmSWCWON6iXQ7xsqtd2I0kix2327YX8P5bUVDslNe4XU51hFVR95mJCgDzJxtxDllTTsi1BJDDVGwkDow6XVlJU/Q4B2tBJWZXTLTI8slLLKskaKWfTLpZXCi503UqTbrgfjePkx0NIx+1p4DzQPuNLI8mg/8AUoYA+uA+HeHK6cGWlil0qDeQHQu25AYkAnboDfCJmJJJ3J6nAXPB/D1WaSvIpagiWlXlEQuRJ9rGfCdPi2uduwJ7YjK2jkhcxyxvG69UdSrC++4NiNt8OochzD3ZqkJMtOihtZbSNJIAKgkFhcjdQcIJJCxuxJJ6km5wF5DwrXfsqWP3Oq5hrImCciTUVEUwLW03sCQL+o88IeCawU2Y07zeBUl0yattAN1JN+mm9z8sFxcM5k0QlGrdOYsfOXmlOusR6tZX6YmaeB5HCIrO7GwVQSzHyAG5OAuMj4ZnoaionqUaOCnimAlYWWUyRvHGI26NqLAi19gcRmXZdNO+iCKSV7X0xozGw72UE29cMeIMnrKVYlqldFYExoz3sBsfCCdPlY2wBlNNNLKkdOGaVzpUIdzgKz2jZHUq8UrU06xrS06s7ROFUiNQQSRYEHax77YE4XpjU0NbSxAtPqinjjHxSCPWrqo7sBJq0jcgG2Ac/wAkrKeMNM2uJm060mWVNQF9JKMwDW3scC5BklVUv+6xSOy2JZdgvldtgv1IwDrOaV6XK4aeZWSaapaflsLMqImgFlO41Em1xuFvjv7LcmqHrIZkgmaICUGRY2KA8pxbUBa9yBa/cYlM1ilSaVJyTKjsj3bUdSmxF7m+464Y8PZPV1CuYG0RoRrd5VjQFug1MwXUfLrgF+ZZVPTsFnhlhYi4EqMhI8wGA2xW8E8PVZgrnFLUFZaIiNhE9nJlhICm1mJAJ27A+WJbPKKeGUxVIYSLbZjfY7gg3IIPUEG2GNNkOYe7NUKky06Lq1ltI03AuoJBYXI3UHAKJqeSnl0yxvG6EEo6lWHQi4IuLj0x9BreHZZs3SrjVjRyyLVe82PLWPZ21P8ACrLYqVJBvYdxj5tJIWN2JJPcm5xSQcK17U4ZR9m6c1Yecmt0G+sQ6tbCwvfT6jAJ89qxNUzyr8MkruPkzEj/AFxmAcZgKz2azsa+FSzFQk5C3NheGToOmJPFVwdnVFSMk0sNS866x4JY1SzqU+Exlr2Y/e6/lhJnD0xce6pMqW3Ezq5v6FUUW+mAd8dTMHo1BIWOiptFu2pA5I9dbE3xr7Sh/SMzdC6xO1v4njRm+pYk/XHSl4gpJI6cV0EsklMuiNopFUSIDqVJAVJsLkXWx0m3XfCLOs0eqqJKiW2qRixC7AeSjyAFgPQYB5JKz5M7MxZjXrck3J+xbqTjn7M0BzSkuL2csL+aqWU/QgHBwzzLPdTS8iu5ZlE1+fDq1BStr8m1rHy+uJfLswanqEnh2aOQOmrf4TcBrWv5HpffAPuA6hnqpwxLc2lquZf732Tvv/iUN8xiYimZb6WK3FjYkXB7H09MVlRxLSRrUPSU0sc9SjI5eQMkSv8AGIgFB3+G7HYYncoanD/vKytHbpC6q1+27Kwt12tgGvHn9pT8NTfopjpQyFMoqiuxkqoI39VCTPb5alB+mPeKM3oqga4oqpZgkaKXljKaY1VNwsQJJVfPqfLbAnDedRwrNBURtLTzhdaowV1ZDdXQkEBhuNxYgm+AMqGLZNFq35dY6ofJXjVmUemoA429m0zGvhUsSoWchbmwJhkvYdMBcRZ3HJHDTU0bR08JZhrYM7u9tTuQAt7AKABsB6nBfB2dUdIyzSw1LzrrHgljVLOpT4TGWvZj97rb5YCWxU8cysDQqLqqUUBQDsWXWSPUsSb+eEucPTFx7qkypp3Ezq7arnoVRRa1treeHlJn9JJFAtdBLJJTLojaKRVEiAllSTUpNhcgMpB0m3YHAae0lj+0ZW6MyQu1tvE8MbMfnqJOOjys+TOzEsxr1uSbk/Yt3OEed5s1VUyVEo8UjaiF2AHQKPQAAD5YpVzzLPdTS8it5ZlE1+fDq1BStr8m2mx8vrgAfZmgOaUlwDaTUAfNQSP8wMdvZ9Kz1cwclhNT1AluT4gY2bc+eoA38xify/MWp6hJ4LqY3Dx6tzsbgG1r+R6Yo5+JKONJ2o6aSKeoRo21yK0cSv8AGIgFB3HhGomwvgJOKZlvpYrcWNiRcHqD6emKL2gD94i/CUv6EeE2UNTh/wB5WVo7HaF1Vr9t2VhbrtbDzirOKKpGuOKqWZY4o1LyxlNMSqm4EYJJVexG56W2wHuVnTlFaV6vPAj/AMoDsPpqA/IeWMkOrJU1bmOtZUJ7B4gWA9LqDbzPrgHhvOkhWeGeNpKeoVRIqNpcFDdHQkEBgb9QQQSMb8Q53FJFFTUsbR00RZ/tCC8kj2BdyAB0AUADYDvgDfZpOxr4ELHSFmIW5sCYZNwOmJPFTwbnVHSOk0sVS866x4JY1SzqV+Exlr2Y/e62wmzh6YsPdUmRbbiZ0c39CqKLfTAO+FpWamzLUxbTSKBc3sOdFsPIemJTFdkWdZfDBLG0NWzTxCOUrNEBsyvdAYiRuo6k7E/PE1mLRGRuQsixfdEjBm6b3KqoO9+gGAtM6q3XiMsCQy1iKtuyqyoF+WkBbeW2JfPxyq2pERKhJ5AhU2sAxAsR6Yol4wpjKta9NI1egFjrXkNIossrLp1ahYMVDWLC+2+JKnmRpQ0+t0LXk0MAxv1sSCAfmDgKDiVicuysnclai5/+8cecBMVNc67OlDMVPdSdKkjyOliL+uCc0zzLpaaGAQVg5CyCImaLq7FvH9luA3lbb88IeG85NJMJNAkQqySRsbB0caWUkdNj17EA4BtwuxahzRDugiikA8nWVVBHrZmH1wlyOZhNEoYhWlj1Lc2NmFrjobYbZlndMtM9NRRTIsrq0zzOrOwS+mMaVUBATqva5IHbbAPDlVSxvrqY53KsrR8mRFFwb+LUjX7dLd8Bvxx/eNd+Km/UbB2bNpymhVfhkmqHf1ZeWov8l6fM+eBuLcypKiWSaCOoSWWV5JOZIjL4yWIUKikbnuTtjbJc6g93NLWRyPDzObG0TBZEYgKwGoFSrAC423AOA78WHVSZXI3xmndD6rHK4T/I2+QA7Y94QnZosx1MTpoGC3JNhzodh5DC3ibORUyJy4+VDFGIoUvchFJPiPdiWLE26nDbh/OsvgilVoatnmh5MpWaILYsrEoDESN0HUna/wA8BLUqAugPQsAfzxb51WSLxCWUkFKtES3ZVYIFHppFreWIzMWiMjchZFi20iRlZum9yqqDvfoBiuTi+lMsdZJTSNXRqu+teS7oNKyuunVqFgxAYAsB03uE3xNCqVlUigBVnkCgdAA5AGMwBPMzszsbsxJJPcncnGYCu4DpaGaRIJoJZZnWUljLpjTQjOpCqNRPh3u1sRuLf2XZNUNWRTLTzNDpmHMEbFL8qQW1AWvcgWv1OJPMcsmp2CzwyQsRcLIjISPMBgNsBVSiiokpY5qUVLzRJNO7SSKUWTdUj0sAGCWYlgbk+WEPFWUilrJoAxZEYFG7lGAZSfXSRf1xQ55kM9cKKalieZZKeGFiikiOSFRGyuR8Isoa7WFjfoMKvaBVJLXzcpg6LoiVh0bloqEjzBKmx7i2ANzqlomy7n0sEkbLUiLXLJqZ1MbNuAAg3A6D64R8L5T73VwU99IkcBm8l6sR6hQTirXhet/ZDR+51PM99VtHJk1aeUw1W03tfa+EPAtYtPmNM83gVZNLk7aNV0JN+gW9z8jgG0K0Vb7xBBSinaOKSSnkEkjM4iBcrIGYqSyBjcBbEDqMS+TSU6yXqUkkQA2SNgpLdgWINl63sL4rsg4cqKGWrmqY2jiggnQOwssjSo0aCMnZtRbVtfYYjMuy2adtEEUkr2vpjRmNvOygm3rgGnGtHFFU2gj5cbRQuE1FrF41YjU253Jx24bo4Ep6isqIxKsTJFFESyq8kmogsVIbSqoxsCLmwuMHe0HJKlZVlannWJYKdWkaJwoIiQEFiLXvtbz26448O0jVWX1dNCC06yxVCxgXaRUWRGCjqWHMDWG9gcBy4io4JKWCtp4uSGkeGaIMzKrqAwZCxLWZW3BJsRgrgOmoZnWCaCWWZxKdRl0xpojZlIVRqJ23u1saZ5SNS5ZT08ylJ5Z3nMbbMiBVRSyncajqIuOg+WCPZfk1Q1ZFMtPM0WmYcxY2KX5Ti2oC17kC1+pGAicWki0dFHSpNSCpkniWaZ2kkXQkm6pHpYAMFAJZgdzbpiWzLLJqdgs8MkLEXCyIyEjpcBgDa4O/pitzrIZ61aCWkieZWp4oGKKToki8DB7fALAMCbDSb9jgJ/inKVpaySAMXjUqVbuUdQ6nyvpYfXDjOKWibLefSwSRstSsReSTUzgxsxuAAi7gdB264C4/mSTMJRE3MVRHEGXcMYo0jJHncqbYeJwvW/sho/c6nme+q+jkyatPKYarab2vtfASnC+U+91cFPq0iRwpbyHUn6AE4pKdKKuNRBBSCBkikkppBI5d+WNWmQMxUllBN1AsbDphRwNVrTZjTvPdFSTS5O2m91JN+lr7/LD3hzh2ooJqmeqjaOOCCZQ7AhJGdSiLGxFm1Frgi+wvgJDJpKdZL1KSSIFNkjYKS21gWINl63sL4Zcc0cUVSogj5UbQQSBNTNYyRI58Tbncny+Qwoy7Lpp20QRSSva+mNGY2Heygm2/XFX7RclqVkSVqedYlpqVWkaJwoYQxqQWIsCG8NvPbrgF/DFFCtPU1lRHzVhKJHEWZVeSQn4ipDaVVS1gRc2F+uNuIKSCWkiraeIQXkaCaIMzKHADqyaiWCspOxOxU22x34Zp2qcvrKWIFpg8U8ca7tIF1K4UdSQGDWG9r+WPc4pWpcrhp5gUnmqGn5TCzLGqaFLA7jU2qwPUC+A24BpaGaRIJoJZZnEniMmmNAqMwICjUTtvdrYjsW/styaoashmWCZogJQZFjYpflOLagLXuQLX6kYlMyyuenYLPDLCxFwJEZCR5gMBtgKiVKOiipVmpVqZJ4lnlZpJF0I58KR6GADaRqLMDufLbCPi3KFpauWFGLICGjY9SjgOt/XSwv63xQ55kk9clBNSRPMpp44G0KTy5IvCQ9vhFrMC1hY37YVe0OpR6+URsHWMJFqHRjGioSPS6mxwBebU1E+XNNSwSRslTHFzJZdTOrRysbgAIu6joD88I+Gsq96qoKe+kSOFLeS/eP0Fziqh4Wrf2TLH7nU8w1kTBORJqKiKYFrab2BIF/UeeEXBNYKbMaZ5vAqS6X1baL3Uk36ab3PywDiFaGsaemgpRAyxyPTTCSRmflAuRKGYqdaKxuoGk2G4xK5NJTrJepSR4wDZY2Ckt2BJBsvnYXxX5FwzPRVFRPUo0cNPFMOYwIWQvG8cYjPRtRYEWvtfEZl+XTTtogikle19MaMxsO9lBNsA546ooYqiMQR8pHghk0amaxdAx8Tbnc+nyGPeGKKEQVNXUJzUh0JHEWKh5JL6dRUhtKqjEgEX23GGntGySpDxStTzrGtLTqztE4VSI1BBJFgQdrHvtgThemapoa2liBafXDOkY+KQR61cKO7ASBrDcgGwwHHiCkglpIq2niEF5GhmiVmZQ4AZWTUS1mUm4JNiu2CuAaWhmkWCeCWWZ+Z4uZpjQKjMCAo1Frje7AY1zilelyqGCZWSaapacRsLMqImgFlO41Em1+oW+O/styeoeshmSCZogJQZFjYoDynFtQFr3IFr9xgInFm6UlFDSrNSrUyzxiaUtJIuhHJ0LHoYANpGoswO5t0xMZllc9OwWeGWFiLgSIyEjpcBgNsVmd5LPXR5fLSRPMDTpTtoUnlyREqQ5GygizAtYWPocAg4rypKWrkiRi0Y0sh7lJFDrf10sPrhxmVLRPlzzU0EiPHURx8ySXUzBkcm6gBF3A6A/PAXtAlV6+RY2DhFih1LuGMUaRkj01KbYdU3DFb+yZo/c6nW1VEwXkSXKiOS7Aab26b+o88BA4zG0sZUlWBDA2IIsQR1BHnj3APshyLMJ4y1NHMYluSwbSm25sSQpO3Qb4RTzs5u7Mx82JP+uKn2azsa+BCzFVSchSTYEwyXsOgxJYCkyHhyvli104KxyEqo5yR80jqFVnUvbpsD5ddsT0sTKxVgQwNiCLEEbEEed8U/HU7B6JVJCx0dMUt2LIHJHrrYm+NfaUP6RmYbFxFI1v4njRm+pYk/XAcs0yrMaaFZpxPFGzaVLuQbkE20k6hsD1GJ5VLEAAlibADckn/nFVJMz5O7OxZjXrdmJJP2LdSccvZnGDmlJcXs5YX81Usp+hAOA1zrhqvhh1TgmKKwZecj8rVsAyK5KX6bgeXXbCnJaOollCUqyPIR0jve3e9ug6bnbDzgOoZ6qoDktzqWq5l/vfZO+/8AjUN8xiYhnZL6WZbixsSLg9jbqPTAMc9gqoJGgqS4cAEoz6uoBHQkdCDjTIMrqKiXTTA61BctqCBFHVi5ICgX6kjDHjwfvKfhqb9FMdKCQplFUV2MlVBG581CTPb5alB+mAW8Q5VUwSD3oHVINSvrDhx0uHUkN0tsdsF5BkWYTxs1LHMYluSwbSmwudyQpO3Qb4JqHL5NDq35dZIiHyV41ZlHpqAON/ZtOxroULMVCzkLc2BMMlyB0wEvPOzm7szHpdiT/rigyDhuvmi104KxyEoLzJHzSOqqrOpf6A+XXbE3ip44lYGhUXVUooCgHYsuskepYk3wE08TKxUqQ4NipBBBG1rdb37Yf5nlWY08KzzieKNmCqXcg3IJtpJ1DYHqMdfaQx/aMrdGZIZGtt4nhjZj/wC4k46STM+TOzsWY163ZiST9i3UnASoBY2FySfmST/zikznhnMIYbzgmKK2pBMj8q+w1Irkp5bgdbY99maA5pSXANpNQB81BYf5gY7ez6ZpKuYOSwmp6gS3+8DGzb+uoA38xgJ7KKeaSVI6cOZXOlQhIJv/AMdyeg6nDPiDKK2nRTUEmNyVDLMsqahuVJRmUMPI77HBfATFff3GzLQzFT3GoohI9dLEfXHnDrXy7NFO6hYHA8mEyqD89LsPrgFfD+S1VS/7pFI7LuWTbTfzbYL36kYEzNZRLIs5YyqxV9TajqU2IJub2It1x1yadhLGgZgrSJqW5sbMLXHQ2wRxh/b6z8RL/vbAE5BkWYToWpY5jGtyWDaU23O5IUn0BvhHPUM5u7Mx82JP+uKn2aTsa+BCzFAsxC3NgTDJuB0viSwFBSZDXrTSVKRzR0+kF31aFZSQAQCQWFyOgOJ/FZwtMzU2ZamLaaRVW5JsOdFsL9B6Yk8BR5nlOZU8KzzrPFGzBAXcg3IJA0k6hsp3tbbE8AWNhckn5kk/84qOcz5ROzsWY10N2Ykk/YzdSd8cvZtEGzOk1C9pNQ+agsP8wMB7nHDOYRQapgTFFbUnORzFq2GpFcsl+m4HlhPk1HUSyBKZZHkI6Rg3t36dB69MPOBqt3rZdR1c+CqEoP3gYZHN/wDEob5gYmYZ2S+lmW4sbEi4PUG3b0wDPP6Wrp3MFUXVrBijPq2O46EjGvD+S1VS/wC6RSOy7lk20+V22C/UjDP2hD7en/CU36S4T5HOwmiQMQrSx6lBNjZha46G2A5ZtHKs0iTljKjFJNTajqU2Ivc3sRa98MuHsprJ1c05KxpbWzSrEgLdBqdlXUfLrjXjj+8a78VN+o2Ds2bTlNCq/DJNUSP6svLUX+S9PmfPAJs8pKiGUxVIcSLa4c32O4sbkEG9wQbYZ8P8O18sZkpgVSQlBeZI+aR1VQzqX69Bfy67Y7cWnVSZXI3xmndD6rHK4T/I2+QHljbjlyoy9F2VKKFlA7F7ux+ZYkk4CYnhZGZHBVlJVgdiCNiD6g4poeHszaISrzNLJzFXnrzGSxOpY9fMK2F7hem+NuPhrzK7dZEpmf1Z4Y2Y/UknDDOq2ReIdSkgx1aIluyqwQKPTSLWwEIxvueuMwy4mhVKyqRQAqzyKoHYByAPyxmAb8HZzRUjJNLFUvOuseCSMJZ1KdCha9mP3uuEmcNTFx7qsypbfnOjG/oVVRb6Yo+A6WhmdYJoJZJnWUljJpjTQjOpAUamPh3uwGI3AVtLn9HLHTiugmkkpl0IYnVRIgJKpIGUmwuRdd9PrvhDneavVVEtRLbVIxYgbADso9ALAfLFLIlFRJSpPS+8yTRLNM5kkQosm6rGFYDUEsxLA3J8sI+J8m92rJadCXCsOWe7K4DJf1KsL+uAfDO8r91NLyK7lmUTX50OrUFK2vyrWsfLEtl2YtT1Ec8NwYpA6at/hNwGta/kfPfFs9Bl61wyw09zqEBq+bJr5p216NXL0BzbTpvYXvfErkORNPXR0jHSWl0Of4Qp8ZHmQATgHFRxJRxrUPR08sc9QjIxkkVkiV/jEQCgm/wgt0GJzKGpw/70szR26QsqtftuysLde2KiKOhrfeYael93dI3kp5eZIzOIgWKyBmK3ZAxuoWxHcYUcG5ZFNLI84YwU8TzSKpsXC2AQHtqYqL+V8AVxTm1DUDXFHVLMEjRS8kZS0aqm4WMG5VfPqfLbAfDedRwrNBURtJTzhdaowV1ZDdXQkEahcixFiCcH1cFNVUc08FOKaWmZC6I7srxyHTfxlmDK1r72IbzwHwgKMyqlVFLKzyIiKsgRLMbEsbFtuwFu++A84izqKSOGmpo3jp4SzDmMC7u9tTvYBegCgAbAepwXwdnNFSMs0sVS866x4JIwlnUp0KFr2Y/e62wm4kpViq6mNBZI5pEUXJsFYgC536DFBwHS0MzrBNBLJM4lOoyaY00RsykBRqY7b3YDATucNTFx7qsypp3EzqzarnoVVRa1u3nh7SZ9RyxQLXQTSSUy6EaJ1USICWVJNSk2FyAy76TbsDiTxYZRTUMtJVBYJTPDS84yvLsHEkaEKigDT4zuxJ9MAgzzNmqqmSolG8jXIXYAdAo9AAAPlilXO8r91NLyK7QZRNfnQ6tQUrb+qtax8vriLS1xe9u9utsVuc0lE2Xc+lhkRlqViLyyamcGNmN1ACLuB0B6dcBPZfmLU9Qk8F1Mbh49W/Q3ANrX8j0xRTcR0caTvR00sc9QjRtrdWjiV/jEQChtx4QW6A4R8MZT73VwU+rTzHClv4R1J+gucUdPHQ1pqIKek5DpG8lPJzZGZ+UNWmQMxW7KCbqFsbdsBO8NZz7rNrKCRGRo5Yyba43FmW43BtuD2IBwxzLO6ZKZ6aijmVZmVpnndWYhLlEGkABQSWJ6k28hhRkz06yXqkldApssbBSW2sCxBsvW9hfDHjiihiqVEEfKjaCCQJqLWMkSOfE253J8vkMAPw7U0kba6lKhirKycl0UbbnVqRr9ulu+O/FeYUk8jy08dQkkkjPJzZEZfESbKFRSNz3J2x24ZoYBT1NXUR81IdCRxamUPJIT8TLZtKqpawIJNhcY94go4JKSKtp4uQDI0EsQZmUOAHDIWJbSynoTsVOA6cG5zRUjpNLFUvOuseCSMJZ1K9Cha9mPfrbCXOWpiw91WZVt4uc6Mb+mlVFsUPANJQzyJBPDLJM4k8XM0xoFRmBAUamO292AxHYCvyLOsvhgljeKsLzxCOUrLEBsyvdAYyRuo6k7E/PEzmJiMjcgSLF90SMrN03uVCjrfoMU+VUtDLRVWmCUzw06yGV5dg5kRSFRQBpsx3Yn5Yj8BapnWVimam5NdoaVZSedDq1IrKAPsrWs57eWJehrzBUJPDcGOQPHq3PhNwDa1/I9L74os2pqJsuaalglRkqY4uZLJqZ1aORjdQAi7qOl/nhHw1lRqqqCnvp5jhS38I+8foLn6YB/PxNSRieWkp5Y6moVkYu6tHEJPj5QChtwSo1HYE9cTWUNTiT95WVo7HaFlVr9t2Vhb6Yqoo6CsaopoKUQOscj08wkkZn5ILkSBiU8aKxuoWxsN8S2TPTrJepSR4wDZY2Ckt2BJBsvnYXwD7irOaGpUNHFVLMkccSl5IylowFuwEYJJA7Eb/lhXw5U0sb66lJ2KsrR8l0UXBudWpGv26W74L46oYYqiMQR8pHghk0a2exdAx8Tbnc+nyGPeGKGAQVNXUpzUh0IkWoqHklvbUVIbSqqzECxO24wGnF2ZUlRLJNTx1CSyyvJJzZEZfGSxChUBG57k7Y9yXOoPdzS1kcjxCTmxvCyh0YgKw8QKlWAFxtuAcdc/ooJKSGtpouQDI0E0QdmUOAGVlLktZlJuCTYr64K4BpKGeRYJ4ZZJn5m/M0xoFRmBAUama43uQMAm4nzlamROXHy4YYxFCl7kIpJux7sWZmJt1OGdHntJLDAldDNI1MCsbRSKutNRYRyalJsCSAykGxt2BxKYsMlpaGWkqgsEpqIqUzGV5PCHDxrZUUDw+M7sT8sBP8AEGbNVVEtQ4AaQ30r0UAWVR6BQB9MVCcXUpljrZKeRq6NV++vJd0GlZWXTr1CwYqDYsB03xEL136Yr8zpKJ8ueamgkR46iOPmSy6mYMjsfCoCLuB5/PASc8zOzOxuzEsx8ydycZjnjMBUezP+8Yv5Jv0ZMS+MxmApuPB9pSnzoqU//qUf8YK47Ns1t/CKcD6RR4zGYAnMU/8AiMj/AOoD9UY94S/v4f8Afm/0fGYzAK/Z5/an/DVX6EmN+CheLMl7GjY/+2SMjGYzAZwxtQZof/ShH5zL/wCMJ+G/7XTf96P/AHDGYzAd+Mf7fWfiJf8Ae2GHs0/vGL+Sb9GTGYzAS+Kbg3+qzP8ABH9eDGYzATOKlP7lb8ev6LYzGYDPZeP6UpP5z/tbHvs1H74f+xUfpPjMZgJXFN7Qf7TF+Epf0I8ZjMB0y4Xyer/6amAj6rIMef8AyX51/wDpD/8A3GYzAZ7Mv7xh/lm/RkxLYzGYCo4R/s2afhV/WixL4zGYCmg/uab8dD+lNjb2ZH+lKT+cj81OPMZgNfZ8v78B/wCjU/5U8uJrGYzAVPtD/r4PwlN+muNctH9EVv4mm/2z4zGYDcD+hD+PH+UJ/wDONfZn/eMP8sv6UmMxmAl8U/Bf9Vmf4Fv1oMeYzATOKml/uaf8ZF+nJjMZgJbGYzGYD//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ata:image/jpeg;base64,/9j/4AAQSkZJRgABAQAAAQABAAD/2wCEAAkGBxQTEhQUExQWFhUXGR4aGBgYGR0gHxwgHSIhISIfISIhISghJB8pISAgIjEiJykrMC8uISEzODMsNygtLisBCgoKBQUFDgUFDisZExkrKysrKysrKysrKysrKysrKysrKysrKysrKysrKysrKysrKysrKysrKysrKysrKysrK//AABEIAKQBMwMBIgACEQEDEQH/xAAbAAADAAMBAQAAAAAAAAAAAAAEBQYAAgMBB//EAEYQAAIBAgQEAwUFBAkDAgcAAAECAwQRAAUSIQYTMUEiUWEHFDJxgSNCdJGzFSRSciUzNDWCobGywWJz0WOSJkVlg6Kj4f/EABQBAQAAAAAAAAAAAAAAAAAAAAD/xAAUEQEAAAAAAAAAAAAAAAAAAAAA/9oADAMBAAIRAxEAPwCG9l2RVLVcU6wStDpmXmBCVvypBa9rXuQPmRiTzXKJ6ZglRDJExFwsilSR52ODsiyGoqEd42SOJCA0ksqxR6j0XUxALEb2GAc4oJYJminBWRNiCb9RcEHoQQQQRsQcBYcL8M1hoMwIpZyJoYeURGx5n28beHbfwgtt2BOI6ankpptMsbJJGwJRwQQdjYjqMMhw3WilaqMbpTqqtqY6bhmVQVBNyCWG4FsImYnc7nAfTpuHZXzgVqg+4tMKv3k/1YjBEhu3TWPh09b/AJ4gJleqqX5KMzzSMyooux1Em1h1OG68HVvIuNO6c33fmrzSlr6+Tq1EW36Xtieo6eSR1SJXeRjZVQEsT6Abk/LAXPEvC9YMvy+9LOOTHOZbxt4BzWbxbbeHfftviMyvK5ql9EETyuBfSiljYd7Dtvg7P8iq6QR+8gpzQSq6wTYGxvYm2/Y4ByihlnmSKBWaVzZQvU9z8gALk9gMBVe0Ph+qSQTPTyrEsFOrOyMFBESKQTa19W1vPCngvJaiepheGGSRY5oy7IhYKNQO9umwP5Y5Z5kNRTosjuksTNpEkMqypqAvpJUkBrb2PbcY58PZBV1bEUsbva2phsq36amNlH1PngGHH2S1ENXUyywSRxyVEpR3QgNdydieu2+C0y6WtyymWmRpZKWSVZY0BZ9MpVkcKNytwyk9iB54lswhkjkeKQnXGzIwvexU2P8AmMNuHuF62oBlp4n0KD9rfQuwJIDEi5sOgucAXx4nK9ypSRzKemCygEHS7u7lDba6hlB9b4YZrw/PXpQzUkTSqaeOCQrvy5IhoPMt8AsAwJsLHEMTh9T8L1opnqRE6QaNRZjp1oSBcAkFluRuARgN+PahJcwl5LcxV5cSsPvcqNI7jzBK3GKFOEa79ktF7nUcw1iuE5TX08phqtbpfa/nj55ioj4RrTEJBp1GPmiHnLzjHa+sRatZW2/TpvgB+CaxaXMad57qqSaZL9VvdST8r3PyxQZBw5UZfLU1FVGY4oYJVVzskzyKURY2+9q1XuL2AJOIWlpnldUjRndjZVUFmJ8gBuThpxDkVXSLEtUpQOCUUuDaxsdgTY+mAO4AZWlqICwVqmmkhjLEAGQ6WRSTsNRTSPUjBsWVS0WXV3vUbwvUcqKFHGlmKSCR2AO+lQoGrpdhiWyrKpqmTlwRPK9r6UF7DzPkN+p2x24gy2enm5VTfmBVNtQawZQw3BI6EdDgCeFskqKiZGggklWORC5RC2nfvbp0ODOPskqIaupllgkjjkqJdDspAa7MRYnrtvhXkOUz1LskG2lS7uzBERR952JCqPUnG2f5PPTMgmsyuuqN0cOjjpdWUkHfY+WApPZZkdS9XDOsErQgSrzAhK35Ti17WvcgfMjEpmuTz0zBaiGSFmFwJFKkjzscMMh4YralC8ETmMX8ZOlNhcgEkAnboLnCN3J6kn54C5zfIZ6+OgmpI2mX3eOnk0C/Lki8JD/wgizAmwsT5YT+0KqSSvl5bB0QJEGHRuUioSPQlTY+VseZJwvVTRCSNkjSQlEEkyRmYjYqgZgX3IG219uuENRCyMyOpVlJVlIsQRsQR5g4C9h4Qr/2VLF7nUcw1kThOU1yoimBa1ugJAv6jEPBQSvKIUjZpS2kIAS2ryt1v6YbZpw3XU0AnnjkiQuEAdrNdgxF0vqGynqBhNSQPI6pErPIxsqoCWJ9ANycBdcR8LVv7Oy8e6z3hSoMv2beAcwtdtttt9+2E3ADK008BYK1TTSQxliANZsygk9ASun5kYCz/I6ukEfvKsnNBKguCbA2NwCbfI4ByvK5qmQRwRvK9r6UF9h1J8h6nbAVNNlUtDQVzVUbwvOEgijkBVmIcSOwB30qFA1dLm2BuFqc1NFW0kfinLRTxoOsgi1q6qO7Wk1BRubG2E/EOWVFNKIqm/MCqbaw1gRcC4JHTyONciyiapkKwgXVS7OzBFRV6szEgKB5k4B9ndI9JlkNNOpSeaoafltsyIqaFLA7gsSSAey42hy+StyyBadGllpZZQ8SDU+iXSyuFG5GpWU26bYRcQZPPTupms3MGpJUcSJIOhKupINjsd7jBPD3DNbUAyU0T6Vv9rfQuwuQGJAJt2FzgDeOI+SlFSNbmU8J5oBvoeV2cofVVK39SR2wx4J4arDBXOKaYrNRMImEbWcmWEgKbbmwJsOwPliEJxQ5NwxVTxLIjIiMxSLmzLHzWHVYwzDUbkDbvt1wCippZKabRNGySIQWRwQR0IuD0uLY+g1nDss+bJWRgmjlkWqNQf6tE2dwzdFdbFdJ3vYd8fOaqF1kZJAwkVirKeoINiD632w5zHhmtp6bmzxvFCzKulzYkkEi6X1DYHcgYBdntWJqmeVfhkldxfyZiR/rjMA4zAVWeEjKstUbKz1LsOxYMign1C7fLGvFzFqXK5G+M0zKT3KxzSIn/wCIAxxyjPIPd/dayKSSJXMkTxOFkjZgAwBZWUo1gSLdRfAnE2de9Sqypy4o0WKGMG+hF6C/ck3YnuScAy4dkJoc0uSbQQgXPQCoi2+WJyjQNIgboWAPyJxT5PntDFTywtTVLGdESZhUIB4HV7oDCdN2UdSdvzxNZg8RkYwq6R/dV2DMNu7BVB39BgLauqnHEhYEhhXKo/lDhNPy0+G3liRzccqqmEfhCSuF0m1gGIFvpinXjOn5orWpXNeALNzByTIBYTFNOrX0NtVi2+JGjkTmK0wd0vdwrBWPyYhgD6kHAUHEp/o/Kv5Kj9Zse8DMVTMXX41o30+YDOisR/hJx1zXPqCWmigFNVDkJIsRNRGd5GL3b7EXAY9Bbb88JeG85NLNzNAkRlaOWMmwdHFmUnt5g9iAcA04bN8uzNG+AJDIPRxKFBHqVZh8sKuGpSKqnW50maO4vsbMOowwzPPYBTNTUcMkaSurzNK6u7ab6UBVVARSSelyfywJw1XU0LiSoimkZHV4+XKqAaTfxBo2vfbpbvgPOMf7fWfiJf8Ae2GXs2lJr4VJOkJPYX2F4ZO2AuKcypaiR5YIZo5JJGkk5kquviJNlAjUjc9ydsFcI55SUjLLJBPJMusXWZFQh1KfCYmN7MfvdbfLATGKjhGQtFmVyTahIFz0Ang2HphLm8lOzj3aOWNNO4lkVyWud7qiAC1treeH+R57QQRSK1NUs80PJlIqEAPiRyVHJJHiQdSdievXATWXIGljVuhdQfkSMWVfWyDiIsCdS1wRe3hWTQo+WgAfLEdmDxmRjArpHtpV2DMNu7BVB3v2GK1OMafmrWNTO1eqizcwclpFGkSsmnVrFg1g1iwvtgJvPVEVZUCPwhJpAmnawDEC1um2G3EZ/o/K/wCWo/WOEFNMhlDzh3UtdwrBWa/WzEMAfWxxTZnn2Xy08UIpqochXERNRGd3Ytdvsd7Hytt+eAk45Ct7Ei4sbHqD2Ppij9oA/eIvwlL+hHhNlMkCvepSSSOx2icI1+xuyMLddrYecU55R1I1R09QkwjijVmnRkCxKqC6iIEkqv8AEN9/TAe5WdOUVpXq9RAj/wAoEjD6agPyHljJDqyVNW+iuYJfsGiBYD0uoNvM+uAOHM7SBZoZozLTzqokVW0sChujq1iAwN+oIIJHfG/EGeRyRRU1NG0VNEWYB2DO7tYM7kAC9gFAA2AwBvs0lY5hAtzpCzEC+w+xk7YlMVHCGeUlI6TSQTyTLrF1mRUIdSvwmJjezHfV1thNm8lOzL7tHLGttxLIrknzBVEAHpbAO+O5CPcFFwq0MBUDsWBYkepYk3x57TN8wkY/E8cLt/M0SFj8yTf649pOIaWSKBK2nklemGmNo5AmtL6hHJdGuoJNipBsbeuEme5q9VUSzyWDSNew6AdAo9AAAPQYB0shbJ52Ykk10NyTcn7GbExHIVIKkgjoQbHFgufZaKZqb3Wr5bSrKf3mO+pFZQL8jpZz2623xL07xCUF0cw6t1VwG0+WoqRf10/TAP8AiQ3y7Kyf4aj9Y4mEkIvYkXFjY9Qe3yxXZnn1BLTxQCmqhyFkERNRGd5GLXb7HcBuwtt+eJzKZIFe9QkkkdjtG4Rr9jcowt6WwDv2hD7eD8JTfpLjMpYrlNcV2LT0yMfNbStb5alU/QY24pz2jqgGSnqElWOONGadGULGAouoiBJIHmN8AcOZ2sAmimjMtPOoWRA2lgVN1dGsQHU3tcEEEgjAHyHVkqlt+XWlUJ7B4rsB6Eqpx77NJW/aEC3OkCYgX2B5L9sBcQZ3HJFDT00bRU8RZgHfU8jva7uQAt7AAADYX8zgng/PKSkdZpIJ5Jl12KzKqWZStipjY3sx31eWAmMVXHbEDL0GyrQwlQOgL3Zj8yxJJwkzeSnZl92jljW3iEsiuSfMFUQAW7Ww6ouIKV4YI62nklamBETRyhNaaiwjkurXUEmxUggG3lgNfaOxNe7H4mip3Y+bNBGzH5kknHSGQtk9QWJJNZFck3P9XJhJnmbPVVElRIBqka5C7ADoFHoFAA+WKOLiDLhTNTe61eh5FlJ95jvqVSot9h0sx7eWAjMZjeYrqbSCFudIJuQOwJsLm3ewxmAqqGOCkoYqmSCOomqXdY1lLctI47BjZGUlyxsN7AD1wFxhl8SNDNTjTBUxCVEvfQblHS53IDq1j5Wwz/Z8lbllKKZGlkpZJVljQFnAlKsrhVudGxW/YjA3HCclaKkJvJTQWlAIOl5HeUpttddYB9b4DrQwUcmXVhSnfnwxRMZnkv4mljRgqAABbE9bnfEiPXFzwtw7VtQZiRS1BEsMPKIic8z7eNvBt4vCC219hfEZV0ckTmOWN45BsUdSrC/mDuMBVZzBRvlvOpad4itUsWuSTW7gxs29gFG9tgMI+Fsp97q4KcnSJHAZu4XqxHqFBI9cVa8LV37IaP3Op5nvqto5EmrTymGq2m9r7X88IOBqxabMad5vAqyaXJ20aroSb/w3ufkcA3gejrjUwRUkdOUikkppFZy7coFisupirakDG4C2IHXEtk0tOsmqpjklQA2RHCXbtqYqfD1vYXxX5Fw3PQS1U9TG0cUMEyLIwssrSo0aCM9Hvq1XW+wxF5dls07aIIpJXtfTGjMbedlBNvXANeN6WKOpAhjESNFC4QMWsXjVjudzuepx24apoY6eorZ4xNymSKKJiQrSSajd9JBKqqMbAi5tuMHe0PIqlJVlemnWJYKdTI0ThQREikFiLA6tree2OHDlI1VQVVLEC06yxVCRgXaRUWRHCjuw5gaw3IBtgOXEVLDLSQVsESwlpHhmiQtoDqFZWTUSwDKdwSbEeuC+AIKKWRYZqd5ZnWU62ksiaY3YEKoBJ231Nb0xzz2jaly2np5gUnlnecxtsyIFVF1qdwWOogEdB8sEey7Jal6yKZaeZodMw5gjYpflOLagLXuQLX6kYCJxaytS0MVKklJHUvPEs87uzgqsm6pFpYBSEsSxB3PkMSuZZXNTsEnhkhYjUFkRkJHS4DAG1wd/TFdm+QT1yUM1JE0qtTxQOVBPLki8BElvgFgGBNhY388Ag4nyQU9bJTxsXXUvLY9SsgVkv66WF8VTw0KVoys0yFNQgequ/OEx8JceLQEEm2gqdgd74RcaV8f7Td4mEiRGJAw6NyURCR6Eod8Uc/DckmbirVT7lJMKs1JH2QjLc1rv8IYbppJvfbASGR8Pmavjo3bSTLy3YdgpOoj5AHD2lakrzUU8NIlOUieSmdWfmNygW0y6mKsWUHcAWNu2AuHM6jXOEqpDpiaoZmP8KyFhc/INf6YacPcOVFBLU1FVGY4oIJVVzskryIURY2Is+ote632BOAj8mlp1k1VMckiBTZI3CXbtqYq3h63sL4Z8dUkUdSogjESNBBIEDFrGSJGO53O5O+E+XZbNO2iCKSV7X0xozGw72UE23G+Kz2j5HUpIkrU8yxLTUqtIY3ChhDGpBYiwIbw289sAl4WkpRIBUwPMzMqook0JubEtYFj2sAR3vgXiWmWOsqY0FkSaRVHkFYgD8hjvwxk9RPMjQQSyhJE1mONmC799INuh6+WDOPMnqIqypklgljjeol0O8bKrXdiNJIsdt9u2A75dHBSUMdVLBHUTVEjpEkuvlokenUxCMpLFmsN7AAnAnF+XxKaeop10Q1MXMEdyeWwYo6AncqHU2J7HDFKCStyunWmRpZaWWVZIkUs+mXSyuFFzpupUm2xtgfjePkx0NIxBlp4DzQPutLI8mg/9ShgD64AuY0tDFSpJSx1Mk8SzzNIzgqkh8KR6WAVgouWIO5HYWwi4uylaWrlhRi0YIaNj1KOodb+ulgD63xQ5zkc9dHQTUkTzKaeOnfQCeXJF4SHt8AIswLWFiT2wp9oVUj18vLYOiBIgw6Ny0VCR6EqbHytgDc2hony1paWneNkqo4+ZJJrdw0crG9gqDdR0HbEtQmPmLzg5jv4xGQGI9CQQD8wcW8PCtd+yZY/c6rmGsiYJyJNRURTAtbTewJAv6jzxEw0UjScpY3aUnSIwpLX8tIF7+mAo+MKam92oZqaAwiVZdQLlydEmkEk97DsAMBcG5ZFNM7TgmGCJ55FU2LhBsgPbUxUX8icP+I+Gqz9nZcPdKi8SVBk+xfwAyFrt4fDtvv23wq4AIaaeAsFapppIYyxAGs2ZQSelyun5kYDtOsFbR1E0dPFTT0xRiIS+h4mOg3Dsx1qxU3B3BO18LeFXpRIBUwPMzMqook0ILmxLWBY9rAEd8OaTK5aLL656qN4WnCQRRyKVZiHEjMARfSoW2rpcgYR8LZRPPPGYYJZQkiFzHGzBd/vaQbdD18sBz4spUirquOMaUSolRV8lV2AH0Aw3yyOCloVqpadKiaeVkiSUty1SMLqYhWUlizaRvtYnHP2h5RURV1XLLBLHHJUzFHeNlV7uxGliLG4327YJiy+StyyBadGllpZpQ8aAs+iXSyuFFyV1Kyk9tsABxhl8SGnnp0KQ1MXMCXvoYMyOgJ3IDLcX3sRhjIaaghpVkpY6mSeNZ5mkZxpRydCR6WXS2kaixDbnyFsD8bx8mOhpGtzIICZQDfQ8rs5Q+qqVuOxJHbB2cZJPXx0E1JE8w5CU76BflyREr47fCCLOC1hY+hwE/wAWZUlNVyRIS0XheMnrokVXW/rpYA+uHOZQUT5a8tNTvGyVEcfMkk1uwZHJuAAo3A2AwBx/Mj18giYOqLFCGXcMYo0jJHmCVNsPKXhet/ZM0fudTrNVEwTkyaioRwWA03tcjf1GAgMZjeWMqSrAhgSCCLEEdQR54zAPOHuGa6cGWmikCAH7W+hdgSQGJAJ23AucISb4q/ZrMxr4VLEqEnsLmwvDJ0GJPAUmTcNVs8SvEQquSsQeZYzKV6iNWYFrHbbvt1wgqEcOyuGDgkMGvcEbEG+9+2KTjqZg9GoJCx0VNot21IHJHrrYm+PPaV/eMzdCyxO1v4njRm+pYk/XAcM1yGvpoVmqEliRmCDW1muQTut9Q2B6gYQxoWIABZibADcknsPM4qHlLZM7MSzGvW5JuT9i3fHP2ZoDmlJcXs5YfNVLKfoQDgNM44WrYYS0pVlhsJEWZHaHVsA6KxKXO2467YU5Nl888gjpkkeQi9owb27k26DpudsPeAp2eqnDHVzaWq5l/vfZO+/+JQ3zGJeOVlvpYi4sbG1x5H09MAwzyiqKeQwVBYOApK69Q8QBG4JHQjHmQ5TNUSEQbFFLs5YIqKOrM5ICj1Jwx48/tKfhqb9FMdKFyuUVRXYvVQI/qoSZ7fLUoP0GAW8QZRPTuOf4uYNSSK4kWQdLq6khvLrtgvIeG66pQvTxycoXJe+lNgSbEkAnboLnBM7Fsmi1b8usdUPkGjVmUelwDjb2bTMa+FSx0hJyBfYXhk6DAS8kpY3Ykn1N8PabhquFNJUrHJHBo1MxOgMpIFwCQWW5G4BGJ/FTwlKzRZlqYm1CQLm9gJ4Nh6emAl1W5sNycPc04drqamWSeOSKF3ChXNrtYsLpe42B6gYRA4qmlLZM7MSxNetyTcn7Fu+Alo0LEAAkk2AHUk9hijzjhWthhLSlWSG3MjWZHaHV01orEp5bj0xt7M0BzSkuAbSagD5qCR/mBjr7PZWermDksJqeoElySWBjZtz1vqAN/PAT2VUkssqRQKzSudKhep/8DuSdgNzhnn2R1VOivKyvEzFdccyypqG5UlGIDd7H1t0wZwG1v2gw+JaGbSe4uUUkf4WYfXHnDhvl2aKd1CQOPRhMqg/PS7D64Bbw/ktXUsy0scjWtqK7KvlqYkKO9rnzwFmKSJI8UpOqNirAtexU2P8AmMdMmlYTRKGOkyJcX2NmFrjBPGH9vrPxEv8AvbAb8PZJUzB5IWWJI7BpXlWJAT0XWxA1HyvgLOMtlp5WinUrIvUE3vfcEEbEEG4I64e5yxXKcvVdleWpdwPvMpRQT6hdvrjzit9dHlbtu5p3QnuVjmkVR9FAGAFpuG64U0lSsckdOFDM5OgMpIAIBILC5G4BGEGKvhWUtTZnqJNqRQLm9hzoth6emJTAVUXCte0QkB3Kc1YucvOMf8Yi1aytt+nTE5SQySSKsSu8jHwqgJYn0A3J+WLbOqp14jLAkMtYirbsqsqhflpAW3ltiX4gHKrakRHSEnkCaTawDEC1vTAd8+yespBH7yHj5oJUF7mw2NwCbfI4XZXlk1RII4I3lc76UBJt5nyHqdsPuJDfLsrJ3JWo/WOJmOVlvpJFxY2Nrg9vlgGPEWXVFPKIqq/MCqbFw1gRcbgkdO18eZBlk9Q7JBsQpd2LhFVV6s7EgBRfqThr7Qh9vB+Epv0lx7lLlcpriuxaemRj5raVrfLUqn6DALM/yqopygnOpXGqN1kEiOOl1ZSVNjsbHbBHDvDddUAy0sUmlb3lB0LsLkBiQCbdgb4MkOrJVLb8utKoT2DxXYD0JVTj32aTMcwgXUdIExC32B5L726XwEqxubnc4oci4arJo+ZCVjSQlE1zJFziOqoGYa+ttr77dcTuKvjpiBl6DZVooWUDoC92Y/MsSScBMzwMjsjKVdWKspG4INiCPO+2HmZZBX08AnnSWKMsFGtrNcgkeG+obA9Rjt7R2Jr3Y/E8VO7HzZoI2Y/Mkk46RSlsnqGYlmNZFck3J+zk74CVJxmPMZgKjg/O6OkdJpIah5l1jwSoqWdSnwmMtezH73X8sJc3enLD3ZJkS24mdXN/QqiC30w/oIoKSiiqZadKmWokdY1kLhEjjsGJCMpLljYb2AF8A8X5dFG0M1OCsFTEJUQm+g3KOlzuQrq1j5WwBlLxDSyR04rYJZZKZdEbRyKokQHUqSgqxsLkXUg6TbrvhFnWaPVVEk8ttUjFiF2A8gPIAWA9AMUNDT0UmX1bJBJz4YonMzyX8TSxowVFAAWxNibnfElGhJAAuSbAfPAWIz3LfdTS+71vLMomv7xFq1BStr8i1rHy+uJnLswanqEnh2aOQOmrf4TcA2tfyPS++LiSloFrhlZplK6hAavW/N5x8OsDVo0BzbRp+Edb4h4YEjn0VIcojlZBGQG2uDpJBHXuQcBRVHE1Ii1D0lNJFPUqyOXkDJEr/GIgFB8XS7E2G2J3KXgD/vKSulukTqjX7bsji3Xa2HvGFNTe70M1NAYRMkpZS5cnRIVBJPew7AYE4NyyKaWR6gEwU8LzSKpsX02CoD21MVF/K+AI4oziiqRrjhqUmCRopeaNktGqpuoiBJKr/EN/ywJw5naQrNDPG0tPOAHVW0srKbq6EggMNxuCCCQcMauOnrKOeeKnSmmpmQssRco8bnTezsxDq1rm9iDgLg/3QyqtTDJMzyIiKJNCAMbEtYFj2sAR3wGvEWdxyxw09NG0dPDqZQ7Bnd3tqdyAFvYAAAbAepwVwfnVHSOs0kNQ8y6xdJUVLOpT4TGWvZj97rb5YU8S0yxVlTGgsiTSKo8grkAfkMOsvjgpaKOplp0qZaiR1jWQuERItIZiEZSWZmsN7AKTgEObvTlx7skyJbcTOrte56FUQWtba3nvh/kWdUEEUqtBVs80PJlInjA+JHJQckkeJB1LbE/PAXGGXRRtBLApWKphWZUJJ5ZuyulzuQGU2J3sRhjk8NDLSVSrTyc+Kl5pmeW9nEkSEKigAL4zuxJwExWtCZSYVkWK4srsrPba92CqL3v93yxUrnuW+6ml93reWZRNf3iLVqClbX5FtNj5fXEfDEWZVHViAPmcfQGp6BK0ZY1OrLqEDVWp+aJj4S4GrRoEm2gr0B3vgImgzBqeoSeC6tG4ePVuRY3ANrX8j0viin4lpI0qGpKWSKeoRo31yK0cSv8AGIgFB3Hh8RNhcYnlp0iqDHUByiOVkEZAbwkg6SwI6juMPOL6em93oZqaAwiZZdSmQuTofSCSbb2HYDAKeHM5NLNzNIkRlaOWM3AeNxZluNxcdD2IB7YYZlnlOtM9NRRSokzK0zzOrs2i+hBpVQEBJPS5NvIDHHg7LIpppGnuYaeF55FU2LhLWQHtqYqCewJwfVpT1lHUTxU6U0tKULLGzlJI5G0dHZiHViu4O4Y7bYBTw9VUsba6mOdyrKycqREG251ao3v26W7478U5jSzyPLBFPHJJIzvzJUZfESbKFjUjc9ydsa8LvSCS1TDJMzMqoqyaE3NiWIBY9rAEd8C8S0yxVdTGgsiTSKo8grEAb+gwDDJs7g93NLWRSSQiTmxtE4WSNiLMBqVlKMALi3UXwLxNnXvMiaE5cMSCKGO99KL5nuxJLE9ycNMuigpaKOqmgSolqJHSJJC+hUjtrYhGUlizADewAJwJxfl0SGnnp1KQ1MXMVCSeWwYo6XO5AdTYntgDMjzughgljaCrZp4hHKRPGBsyvdAYSRuo6ltr/PE3mDRGRjArrH90SMGYbb3KqoO9+wxUZTT0UtFV6aeTnw06yGZ5dg5kRSERQBpsTuxJxHYC2XjGmMq1r0ztXoFs3MHJaRRZZWTTq1CwYgNYsL7b4kqeZDKGn1upa8mhgGN+tiQwB+YOKfNoKJ8uaalp5I2Spji5kkmt3Vo5WNwAEG6joO3XCLhnKvequCnvpEjhS3kv3j9FucA9zTPMvlpoYBT1Y5CyCImeLrIxbx/Y7gN5W2/PE3lTQB/3lZXjsdonVGv23ZGFvS2K2E0Va09NDSpAVjkelmV3LNylLkS3YqdaK24AsbdcSmTyU6yXqUkkQA2SNwpLdrkg2XzsL4B5xVndFUgNHDUpKsccSlpoymmMBQSBECSQOxG/5YA4bztIBNFNGZaedQsiK2lgVN1dCQQGU36gggkEYJ48o4YqiMQR8pHghk0ai1i6Bju253PXHvC9HCsFTWVEYlWHQkcRJCvJJqtqKkHSqoxIBF9hcYDhxBnUUkUNNTRvHTxFmGtgzyO9ru5AC7ABQANhfzOCeDs6pKR1mlhqJJl1gaJUVLMpX4TGWvYn73ljOIKWGWkirYIlgvI0E0SsxQOAGVk1EsAy3uCTYrt1wVwBTUU0qwTQSSzPzPEZNMaBUZgQqjUWuN7tbpgJ3N3piw91SZFtuJpFc39CqIALehw7os/pZIoEroJZWpgVjaKQLrTUWEcmpWOkEkAqQbG3YHErixySChlpKpVp5DPFSmUzPJsHDxrZEUAafGd2JOAns9zZqqokqJAAZGuVXYADYKPQKAB8sUUWeZaKZqb3et0NIspPvEV9SqygD7C1vEe1+m+I9EJIA6k2GPoMtNQRViZY9MrC6wy1QZ+aJWsC6jVoCK5tpKm4B3vgPn8xXUdIIW50gm5t2uQACbd7DGY65hSGGWSJrao3ZDbzUkH/AExmAqjl8lZllKKaNpZKWSVJY0BZwJSrq+lbnRsVv5j1wPxxHyVoqQm8lNBaUfwvI7ylDba6hwD64E4d4cr5gZaWKUKAbyg6F23IDEgHpuAThCxubnc4C54W4dq2oMxIpagiWGHlEQueZ9vG3g28XhBba+wJxIPDJTzASxskkbAlHUqwtY2IIuMO8l4dr54leE2RiViDTqhkK9RGrMC1umw67dcT1Srh2D6tYNmDX1XGxBvvftgPpM/Dsr5yKxVPuTTCr95I+yEVxIbv8OofDpve+2ICpDVNS/Jjd2lkZlRQWY6iTYAbk/LDDNMgrqamV545YoHcKFdrXaxIul7jYHcjCSDVqXRfVey6b3v2tbe+AuOJeG6wZfl16SoHKjnMv2L+Ac1mu3h8Ph337b4WcBWd6qmuA1TTvHHc2BkBV1W52Gopp+ZGNc34br4IneUkqlhKqzo7R6tgJFVyy36bjrthJlWWTVEgjp43kk66UBJA8z5D1O2AqKbLZaLLq1qmN4XqOXDFHIpV20uJHbSQDpUKBq6XNsKeDconmqYWhgllVJoy7RxswXxA+IgG2wPXywJxBR1EM3KqtXNULsz6rAgEbgkdD5424fy6ondkp7ghS7nWEVVHVnYkKAL9ScAw49yioirKmSWCWOOSolKO8bKrXcnwkix232waMvlrMsphTI0slLLKsscYLOBKVZH0i503DKT2IHnhJxDllTTsq1FyGGpGDh0YdLqykqfLY4I4d4crpwZaWKXSoN5QdC7C5AYkAnboDgDOPI+UKKma3Mp6YLKAb6Hd3cofVQyg+t8HcGcO1Zgr2FLUFZaIiJhC9nJmhYBTbxXAJ27AntiHZiTc7k9TilyXh2vniWSE2RiVjDTrHzCOqxqzAsR02HXbrgEvKkpp1Esbo8bKWR1KsLWNiDYi4xfT8NyyZwKtVb3KSb3v3kj7IRk81rv8IZd10k31WHfHzuoR9ZVw3MB0sGvquNrEHe/a2HGZ5BXU1MrzxyxQOwUK7Wu1iwul7joTcjAB15aqq5TCju00rsiKpLHUxNgBvfFVxFw1Wfs/Lx7pU3iScyfYyeAGUnxeHw7b79t8Q0OrUNF9V9tPW/pbe+KXNuGswgid5SSqWEqrOrtHq6CRFYsvluPTAZwAwaWpguFeppZIYrkAGQ6WVbnYaimkepGC6bLJaPLq81UbwtPyooUkUqzlZBI5CtY6VCgE2tdgPPExlWWTVEgjgjeR+ulASQPM+Q9TtgjiKhqYJuVV6uaqqbM+qwYBhuCR0I2vgOnDGUVE8yNDBNKEkTWY42YLv30g26Hr5YN48yeoirKmSWCWON6iXQ7xsqtd2I0kix2327YX8P5bUVDslNe4XU51hFVR95mJCgDzJxtxDllTTsi1BJDDVGwkDow6XVlJU/Q4B2tBJWZXTLTI8slLLKskaKWfTLpZXCi503UqTbrgfjePkx0NIx+1p4DzQPuNLI8mg/8AUoYA+uA+HeHK6cGWlil0qDeQHQu25AYkAnboDfCJmJJJ3J6nAXPB/D1WaSvIpagiWlXlEQuRJ9rGfCdPi2uduwJ7YjK2jkhcxyxvG69UdSrC++4NiNt8OochzD3ZqkJMtOihtZbSNJIAKgkFhcjdQcIJJCxuxJJ6km5wF5DwrXfsqWP3Oq5hrImCciTUVEUwLW03sCQL+o88IeCawU2Y07zeBUl0yattAN1JN+mm9z8sFxcM5k0QlGrdOYsfOXmlOusR6tZX6YmaeB5HCIrO7GwVQSzHyAG5OAuMj4ZnoaionqUaOCnimAlYWWUyRvHGI26NqLAi19gcRmXZdNO+iCKSV7X0xozGw72UE29cMeIMnrKVYlqldFYExoz3sBsfCCdPlY2wBlNNNLKkdOGaVzpUIdzgKz2jZHUq8UrU06xrS06s7ROFUiNQQSRYEHax77YE4XpjU0NbSxAtPqinjjHxSCPWrqo7sBJq0jcgG2Ac/wAkrKeMNM2uJm060mWVNQF9JKMwDW3scC5BklVUv+6xSOy2JZdgvldtgv1IwDrOaV6XK4aeZWSaapaflsLMqImgFlO41Em1xuFvjv7LcmqHrIZkgmaICUGRY2KA8pxbUBa9yBa/cYlM1ilSaVJyTKjsj3bUdSmxF7m+464Y8PZPV1CuYG0RoRrd5VjQFug1MwXUfLrgF+ZZVPTsFnhlhYi4EqMhI8wGA2xW8E8PVZgrnFLUFZaIiNhE9nJlhICm1mJAJ27A+WJbPKKeGUxVIYSLbZjfY7gg3IIPUEG2GNNkOYe7NUKky06Lq1ltI03AuoJBYXI3UHAKJqeSnl0yxvG6EEo6lWHQi4IuLj0x9BreHZZs3SrjVjRyyLVe82PLWPZ21P8ACrLYqVJBvYdxj5tJIWN2JJPcm5xSQcK17U4ZR9m6c1Yecmt0G+sQ6tbCwvfT6jAJ89qxNUzyr8MkruPkzEj/AFxmAcZgKz2azsa+FSzFQk5C3NheGToOmJPFVwdnVFSMk0sNS866x4JY1SzqU+Exlr2Y/e6/lhJnD0xce6pMqW3Ezq5v6FUUW+mAd8dTMHo1BIWOiptFu2pA5I9dbE3xr7Sh/SMzdC6xO1v4njRm+pYk/XHSl4gpJI6cV0EsklMuiNopFUSIDqVJAVJsLkXWx0m3XfCLOs0eqqJKiW2qRixC7AeSjyAFgPQYB5JKz5M7MxZjXrck3J+xbqTjn7M0BzSkuL2csL+aqWU/QgHBwzzLPdTS8iu5ZlE1+fDq1BStr8m1rHy+uJfLswanqEnh2aOQOmrf4TcBrWv5HpffAPuA6hnqpwxLc2lquZf732Tvv/iUN8xiYimZb6WK3FjYkXB7H09MVlRxLSRrUPSU0sc9SjI5eQMkSv8AGIgFB3+G7HYYncoanD/vKytHbpC6q1+27Kwt12tgGvHn9pT8NTfopjpQyFMoqiuxkqoI39VCTPb5alB+mPeKM3oqga4oqpZgkaKXljKaY1VNwsQJJVfPqfLbAnDedRwrNBURtLTzhdaowV1ZDdXQkEBhuNxYgm+AMqGLZNFq35dY6ofJXjVmUemoA429m0zGvhUsSoWchbmwJhkvYdMBcRZ3HJHDTU0bR08JZhrYM7u9tTuQAt7AKABsB6nBfB2dUdIyzSw1LzrrHgljVLOpT4TGWvZj97rb5YCWxU8cysDQqLqqUUBQDsWXWSPUsSb+eEucPTFx7qkypp3Ezq7arnoVRRa1treeHlJn9JJFAtdBLJJTLojaKRVEiAllSTUpNhcgMpB0m3YHAae0lj+0ZW6MyQu1tvE8MbMfnqJOOjys+TOzEsxr1uSbk/Yt3OEed5s1VUyVEo8UjaiF2AHQKPQAAD5YpVzzLPdTS8it5ZlE1+fDq1BStr8m2mx8vrgAfZmgOaUlwDaTUAfNQSP8wMdvZ9Kz1cwclhNT1AluT4gY2bc+eoA38xify/MWp6hJ4LqY3Dx6tzsbgG1r+R6Yo5+JKONJ2o6aSKeoRo21yK0cSv8AGIgFB3HhGomwvgJOKZlvpYrcWNiRcHqD6emKL2gD94i/CUv6EeE2UNTh/wB5WVo7HaF1Vr9t2VhbrtbDzirOKKpGuOKqWZY4o1LyxlNMSqm4EYJJVexG56W2wHuVnTlFaV6vPAj/AMoDsPpqA/IeWMkOrJU1bmOtZUJ7B4gWA9LqDbzPrgHhvOkhWeGeNpKeoVRIqNpcFDdHQkEBgb9QQQSMb8Q53FJFFTUsbR00RZ/tCC8kj2BdyAB0AUADYDvgDfZpOxr4ELHSFmIW5sCYZNwOmJPFTwbnVHSOk0sVS866x4JY1SzqV+Exlr2Y/e62wmzh6YsPdUmRbbiZ0c39CqKLfTAO+FpWamzLUxbTSKBc3sOdFsPIemJTFdkWdZfDBLG0NWzTxCOUrNEBsyvdAYiRuo6k7E/PE1mLRGRuQsixfdEjBm6b3KqoO9+gGAtM6q3XiMsCQy1iKtuyqyoF+WkBbeW2JfPxyq2pERKhJ5AhU2sAxAsR6Yol4wpjKta9NI1egFjrXkNIossrLp1ahYMVDWLC+2+JKnmRpQ0+t0LXk0MAxv1sSCAfmDgKDiVicuysnclai5/+8cecBMVNc67OlDMVPdSdKkjyOliL+uCc0zzLpaaGAQVg5CyCImaLq7FvH9luA3lbb88IeG85NJMJNAkQqySRsbB0caWUkdNj17EA4BtwuxahzRDugiikA8nWVVBHrZmH1wlyOZhNEoYhWlj1Lc2NmFrjobYbZlndMtM9NRRTIsrq0zzOrOwS+mMaVUBATqva5IHbbAPDlVSxvrqY53KsrR8mRFFwb+LUjX7dLd8Bvxx/eNd+Km/UbB2bNpymhVfhkmqHf1ZeWov8l6fM+eBuLcypKiWSaCOoSWWV5JOZIjL4yWIUKikbnuTtjbJc6g93NLWRyPDzObG0TBZEYgKwGoFSrAC423AOA78WHVSZXI3xmndD6rHK4T/I2+QA7Y94QnZosx1MTpoGC3JNhzodh5DC3ibORUyJy4+VDFGIoUvchFJPiPdiWLE26nDbh/OsvgilVoatnmh5MpWaILYsrEoDESN0HUna/wA8BLUqAugPQsAfzxb51WSLxCWUkFKtES3ZVYIFHppFreWIzMWiMjchZFi20iRlZum9yqqDvfoBiuTi+lMsdZJTSNXRqu+teS7oNKyuunVqFgxAYAsB03uE3xNCqVlUigBVnkCgdAA5AGMwBPMzszsbsxJJPcncnGYCu4DpaGaRIJoJZZnWUljLpjTQjOpCqNRPh3u1sRuLf2XZNUNWRTLTzNDpmHMEbFL8qQW1AWvcgWv1OJPMcsmp2CzwyQsRcLIjISPMBgNsBVSiiokpY5qUVLzRJNO7SSKUWTdUj0sAGCWYlgbk+WEPFWUilrJoAxZEYFG7lGAZSfXSRf1xQ55kM9cKKalieZZKeGFiikiOSFRGyuR8Isoa7WFjfoMKvaBVJLXzcpg6LoiVh0bloqEjzBKmx7i2ANzqlomy7n0sEkbLUiLXLJqZ1MbNuAAg3A6D64R8L5T73VwU99IkcBm8l6sR6hQTirXhet/ZDR+51PM99VtHJk1aeUw1W03tfa+EPAtYtPmNM83gVZNLk7aNV0JN+gW9z8jgG0K0Vb7xBBSinaOKSSnkEkjM4iBcrIGYqSyBjcBbEDqMS+TSU6yXqUkkQA2SNgpLdgWINl63sL4rsg4cqKGWrmqY2jiggnQOwssjSo0aCMnZtRbVtfYYjMuy2adtEEUkr2vpjRmNvOygm3rgGnGtHFFU2gj5cbRQuE1FrF41YjU253Jx24bo4Ep6isqIxKsTJFFESyq8kmogsVIbSqoxsCLmwuMHe0HJKlZVlannWJYKdWkaJwoIiQEFiLXvtbz26448O0jVWX1dNCC06yxVCxgXaRUWRGCjqWHMDWG9gcBy4io4JKWCtp4uSGkeGaIMzKrqAwZCxLWZW3BJsRgrgOmoZnWCaCWWZxKdRl0xpojZlIVRqJ23u1saZ5SNS5ZT08ylJ5Z3nMbbMiBVRSyncajqIuOg+WCPZfk1Q1ZFMtPM0WmYcxY2KX5Ti2oC17kC1+pGAicWki0dFHSpNSCpkniWaZ2kkXQkm6pHpYAMFAJZgdzbpiWzLLJqdgs8MkLEXCyIyEjpcBgDa4O/pitzrIZ61aCWkieZWp4oGKKToki8DB7fALAMCbDSb9jgJ/inKVpaySAMXjUqVbuUdQ6nyvpYfXDjOKWibLefSwSRstSsReSTUzgxsxuAAi7gdB264C4/mSTMJRE3MVRHEGXcMYo0jJHncqbYeJwvW/sho/c6nme+q+jkyatPKYarab2vtfASnC+U+91cFPq0iRwpbyHUn6AE4pKdKKuNRBBSCBkikkppBI5d+WNWmQMxUllBN1AsbDphRwNVrTZjTvPdFSTS5O2m91JN+lr7/LD3hzh2ooJqmeqjaOOCCZQ7AhJGdSiLGxFm1Frgi+wvgJDJpKdZL1KSSIFNkjYKS21gWINl63sL4Zcc0cUVSogj5UbQQSBNTNYyRI58Tbncny+Qwoy7Lpp20QRSSva+mNGY2Heygm2/XFX7RclqVkSVqedYlpqVWkaJwoYQxqQWIsCG8NvPbrgF/DFFCtPU1lRHzVhKJHEWZVeSQn4ipDaVVS1gRc2F+uNuIKSCWkiraeIQXkaCaIMzKHADqyaiWCspOxOxU22x34Zp2qcvrKWIFpg8U8ca7tIF1K4UdSQGDWG9r+WPc4pWpcrhp5gUnmqGn5TCzLGqaFLA7jU2qwPUC+A24BpaGaRIJoJZZnEniMmmNAqMwICjUTtvdrYjsW/styaoashmWCZogJQZFjYpflOLagLXuQLX6kYlMyyuenYLPDLCxFwJEZCR5gMBtgKiVKOiipVmpVqZJ4lnlZpJF0I58KR6GADaRqLMDufLbCPi3KFpauWFGLICGjY9SjgOt/XSwv63xQ55kk9clBNSRPMpp44G0KTy5IvCQ9vhFrMC1hY37YVe0OpR6+URsHWMJFqHRjGioSPS6mxwBebU1E+XNNSwSRslTHFzJZdTOrRysbgAIu6joD88I+Gsq96qoKe+kSOFLeS/eP0Fziqh4Wrf2TLH7nU8w1kTBORJqKiKYFrab2BIF/UeeEXBNYKbMaZ5vAqS6X1baL3Uk36ab3PywDiFaGsaemgpRAyxyPTTCSRmflAuRKGYqdaKxuoGk2G4xK5NJTrJepSR4wDZY2Ckt2BJBsvnYXxX5FwzPRVFRPUo0cNPFMOYwIWQvG8cYjPRtRYEWvtfEZl+XTTtogikle19MaMxsO9lBNsA546ooYqiMQR8pHghk0amaxdAx8Tbnc+nyGPeGKKEQVNXUJzUh0JHEWKh5JL6dRUhtKqjEgEX23GGntGySpDxStTzrGtLTqztE4VSI1BBJFgQdrHvtgThemapoa2liBafXDOkY+KQR61cKO7ASBrDcgGwwHHiCkglpIq2niEF5GhmiVmZQ4AZWTUS1mUm4JNiu2CuAaWhmkWCeCWWZ+Z4uZpjQKjMCAo1Frje7AY1zilelyqGCZWSaapacRsLMqImgFlO41Em1+oW+O/styeoeshmSCZogJQZFjYoDynFtQFr3IFr9xgInFm6UlFDSrNSrUyzxiaUtJIuhHJ0LHoYANpGoswO5t0xMZllc9OwWeGWFiLgSIyEjpcBgNsVmd5LPXR5fLSRPMDTpTtoUnlyREqQ5GygizAtYWPocAg4rypKWrkiRi0Y0sh7lJFDrf10sPrhxmVLRPlzzU0EiPHURx8ySXUzBkcm6gBF3A6A/PAXtAlV6+RY2DhFih1LuGMUaRkj01KbYdU3DFb+yZo/c6nW1VEwXkSXKiOS7Aab26b+o88BA4zG0sZUlWBDA2IIsQR1BHnj3APshyLMJ4y1NHMYluSwbSm25sSQpO3Qb4RTzs5u7Mx82JP+uKn2azsa+BCzFVSchSTYEwyXsOgxJYCkyHhyvli104KxyEqo5yR80jqFVnUvbpsD5ddsT0sTKxVgQwNiCLEEbEEed8U/HU7B6JVJCx0dMUt2LIHJHrrYm+NfaUP6RmYbFxFI1v4njRm+pYk/XAcs0yrMaaFZpxPFGzaVLuQbkE20k6hsD1GJ5VLEAAlibADckn/nFVJMz5O7OxZjXrdmJJP2LdSccvZnGDmlJcXs5YX81Usp+hAOA1zrhqvhh1TgmKKwZecj8rVsAyK5KX6bgeXXbCnJaOollCUqyPIR0jve3e9ug6bnbDzgOoZ6qoDktzqWq5l/vfZO+/8AjUN8xiYhnZL6WZbixsSLg9jbqPTAMc9gqoJGgqS4cAEoz6uoBHQkdCDjTIMrqKiXTTA61BctqCBFHVi5ICgX6kjDHjwfvKfhqb9FMdKCQplFUV2MlVBG581CTPb5alB+mAW8Q5VUwSD3oHVINSvrDhx0uHUkN0tsdsF5BkWYTxs1LHMYluSwbSmwudyQpO3Qb4JqHL5NDq35dZIiHyV41ZlHpqAON/ZtOxroULMVCzkLc2BMMlyB0wEvPOzm7szHpdiT/rigyDhuvmi104KxyEoLzJHzSOqqrOpf6A+XXbE3ip44lYGhUXVUooCgHYsuskepYk3wE08TKxUqQ4NipBBBG1rdb37Yf5nlWY08KzzieKNmCqXcg3IJtpJ1DYHqMdfaQx/aMrdGZIZGtt4nhjZj/wC4k46STM+TOzsWY163ZiST9i3UnASoBY2FySfmST/zikznhnMIYbzgmKK2pBMj8q+w1Irkp5bgdbY99maA5pSXANpNQB81BYf5gY7ez6ZpKuYOSwmp6gS3+8DGzb+uoA38xgJ7KKeaSVI6cOZXOlQhIJv/AMdyeg6nDPiDKK2nRTUEmNyVDLMsqahuVJRmUMPI77HBfATFff3GzLQzFT3GoohI9dLEfXHnDrXy7NFO6hYHA8mEyqD89LsPrgFfD+S1VS/7pFI7LuWTbTfzbYL36kYEzNZRLIs5YyqxV9TajqU2IJub2It1x1yadhLGgZgrSJqW5sbMLXHQ2wRxh/b6z8RL/vbAE5BkWYToWpY5jGtyWDaU23O5IUn0BvhHPUM5u7Mx82JP+uKn2aTsa+BCzFAsxC3NgTDJuB0viSwFBSZDXrTSVKRzR0+kF31aFZSQAQCQWFyOgOJ/FZwtMzU2ZamLaaRVW5JsOdFsL9B6Yk8BR5nlOZU8KzzrPFGzBAXcg3IJA0k6hsp3tbbE8AWNhckn5kk/84qOcz5ROzsWY10N2Ykk/YzdSd8cvZtEGzOk1C9pNQ+agsP8wMB7nHDOYRQapgTFFbUnORzFq2GpFcsl+m4HlhPk1HUSyBKZZHkI6Rg3t36dB69MPOBqt3rZdR1c+CqEoP3gYZHN/wDEob5gYmYZ2S+lmW4sbEi4PUG3b0wDPP6Wrp3MFUXVrBijPq2O46EjGvD+S1VS/wC6RSOy7lk20+V22C/UjDP2hD7en/CU36S4T5HOwmiQMQrSx6lBNjZha46G2A5ZtHKs0iTljKjFJNTajqU2Ivc3sRa98MuHsprJ1c05KxpbWzSrEgLdBqdlXUfLrjXjj+8a78VN+o2Ds2bTlNCq/DJNUSP6svLUX+S9PmfPAJs8pKiGUxVIcSLa4c32O4sbkEG9wQbYZ8P8O18sZkpgVSQlBeZI+aR1VQzqX69Bfy67Y7cWnVSZXI3xmndD6rHK4T/I2+QHljbjlyoy9F2VKKFlA7F7ux+ZYkk4CYnhZGZHBVlJVgdiCNiD6g4poeHszaISrzNLJzFXnrzGSxOpY9fMK2F7hem+NuPhrzK7dZEpmf1Z4Y2Y/UknDDOq2ReIdSkgx1aIluyqwQKPTSLWwEIxvueuMwy4mhVKyqRQAqzyKoHYByAPyxmAb8HZzRUjJNLFUvOuseCSMJZ1KdCha9mP3uuEmcNTFx7qsypbfnOjG/oVVRb6Yo+A6WhmdYJoJZJnWUljJpjTQjOpAUamPh3uwGI3AVtLn9HLHTiugmkkpl0IYnVRIgJKpIGUmwuRdd9PrvhDneavVVEtRLbVIxYgbADso9ALAfLFLIlFRJSpPS+8yTRLNM5kkQosm6rGFYDUEsxLA3J8sI+J8m92rJadCXCsOWe7K4DJf1KsL+uAfDO8r91NLyK7lmUTX50OrUFK2vyrWsfLEtl2YtT1Ec8NwYpA6at/hNwGta/kfPfFs9Bl61wyw09zqEBq+bJr5p216NXL0BzbTpvYXvfErkORNPXR0jHSWl0Of4Qp8ZHmQATgHFRxJRxrUPR08sc9QjIxkkVkiV/jEQCgm/wgt0GJzKGpw/70szR26QsqtftuysLde2KiKOhrfeYael93dI3kp5eZIzOIgWKyBmK3ZAxuoWxHcYUcG5ZFNLI84YwU8TzSKpsXC2AQHtqYqL+V8AVxTm1DUDXFHVLMEjRS8kZS0aqm4WMG5VfPqfLbAfDedRwrNBURtJTzhdaowV1ZDdXQkEahcixFiCcH1cFNVUc08FOKaWmZC6I7srxyHTfxlmDK1r72IbzwHwgKMyqlVFLKzyIiKsgRLMbEsbFtuwFu++A84izqKSOGmpo3jp4SzDmMC7u9tTvYBegCgAbAepwXwdnNFSMs0sVS866x4JIwlnUp0KFr2Y/e62wm4kpViq6mNBZI5pEUXJsFYgC536DFBwHS0MzrBNBLJM4lOoyaY00RsykBRqY7b3YDATucNTFx7qsypp3EzqzarnoVVRa1u3nh7SZ9RyxQLXQTSSUy6EaJ1USICWVJNSk2FyAy76TbsDiTxYZRTUMtJVBYJTPDS84yvLsHEkaEKigDT4zuxJ9MAgzzNmqqmSolG8jXIXYAdAo9AAAPlilXO8r91NLyK7QZRNfnQ6tQUrb+qtax8vriLS1xe9u9utsVuc0lE2Xc+lhkRlqViLyyamcGNmN1ACLuB0B6dcBPZfmLU9Qk8F1Mbh49W/Q3ANrX8j0xRTcR0caTvR00sc9QjRtrdWjiV/jEQChtx4QW6A4R8MZT73VwU+rTzHClv4R1J+gucUdPHQ1pqIKek5DpG8lPJzZGZ+UNWmQMxW7KCbqFsbdsBO8NZz7rNrKCRGRo5Yyba43FmW43BtuD2IBwxzLO6ZKZ6aijmVZmVpnndWYhLlEGkABQSWJ6k28hhRkz06yXqkldApssbBSW2sCxBsvW9hfDHjiihiqVEEfKjaCCQJqLWMkSOfE253J8vkMAPw7U0kba6lKhirKycl0UbbnVqRr9ulu+O/FeYUk8jy08dQkkkjPJzZEZfESbKFRSNz3J2x24ZoYBT1NXUR81IdCRxamUPJIT8TLZtKqpawIJNhcY94go4JKSKtp4uQDI0EsQZmUOAHDIWJbSynoTsVOA6cG5zRUjpNLFUvOuseCSMJZ1K9Cha9mPfrbCXOWpiw91WZVt4uc6Mb+mlVFsUPANJQzyJBPDLJM4k8XM0xoFRmBAUamO292AxHYCvyLOsvhgljeKsLzxCOUrLEBsyvdAYyRuo6k7E/PEzmJiMjcgSLF90SMrN03uVCjrfoMU+VUtDLRVWmCUzw06yGV5dg5kRSFRQBpsx3Yn5Yj8BapnWVimam5NdoaVZSedDq1IrKAPsrWs57eWJehrzBUJPDcGOQPHq3PhNwDa1/I9L74os2pqJsuaalglRkqY4uZLJqZ1aORjdQAi7qOl/nhHw1lRqqqCnvp5jhS38I+8foLn6YB/PxNSRieWkp5Y6moVkYu6tHEJPj5QChtwSo1HYE9cTWUNTiT95WVo7HaFlVr9t2Vhb6Yqoo6CsaopoKUQOscj08wkkZn5ILkSBiU8aKxuoWxsN8S2TPTrJepSR4wDZY2Ckt2BJBsvnYXwD7irOaGpUNHFVLMkccSl5IylowFuwEYJJA7Eb/lhXw5U0sb66lJ2KsrR8l0UXBudWpGv26W74L46oYYqiMQR8pHghk0a2exdAx8Tbnc+nyGPeGKGAQVNXUpzUh0IkWoqHklvbUVIbSqqzECxO24wGnF2ZUlRLJNTx1CSyyvJJzZEZfGSxChUBG57k7Y9yXOoPdzS1kcjxCTmxvCyh0YgKw8QKlWAFxtuAcdc/ooJKSGtpouQDI0E0QdmUOAGVlLktZlJuCTYr64K4BpKGeRYJ4ZZJn5m/M0xoFRmBAUama43uQMAm4nzlamROXHy4YYxFCl7kIpJux7sWZmJt1OGdHntJLDAldDNI1MCsbRSKutNRYRyalJsCSAykGxt2BxKYsMlpaGWkqgsEpqIqUzGV5PCHDxrZUUDw+M7sT8sBP8AEGbNVVEtQ4AaQ30r0UAWVR6BQB9MVCcXUpljrZKeRq6NV++vJd0GlZWXTr1CwYqDYsB03xEL136Yr8zpKJ8ueamgkR46iOPmSy6mYMjsfCoCLuB5/PASc8zOzOxuzEsx8ydycZjnjMBUezP+8Yv5Jv0ZMS+MxmApuPB9pSnzoqU//qUf8YK47Ns1t/CKcD6RR4zGYAnMU/8AiMj/AOoD9UY94S/v4f8Afm/0fGYzAK/Z5/an/DVX6EmN+CheLMl7GjY/+2SMjGYzAZwxtQZof/ShH5zL/wCMJ+G/7XTf96P/AHDGYzAd+Mf7fWfiJf8Ae2GHs0/vGL+Sb9GTGYzAS+Kbg3+qzP8ABH9eDGYzATOKlP7lb8ev6LYzGYDPZeP6UpP5z/tbHvs1H74f+xUfpPjMZgJXFN7Qf7TF+Epf0I8ZjMB0y4Xyer/6amAj6rIMef8AyX51/wDpD/8A3GYzAZ7Mv7xh/lm/RkxLYzGYCo4R/s2afhV/WixL4zGYCmg/uab8dD+lNjb2ZH+lKT+cj81OPMZgNfZ8v78B/wCjU/5U8uJrGYzAVPtD/r4PwlN+muNctH9EVv4mm/2z4zGYDcD+hD+PH+UJ/wDONfZn/eMP8sv6UmMxmAl8U/Bf9Vmf4Fv1oMeYzATOKml/uaf8ZF+nJjMZgJbGYzGYD//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data:image/jpeg;base64,/9j/4AAQSkZJRgABAQAAAQABAAD/2wCEAAkGBxQTEhQUExQWFhUXGR4aGBgYGR0gHxwgHSIhISIfISIhISghJB8pISAgIjEiJykrMC8uISEzODMsNygtLisBCgoKBQUFDgUFDisZExkrKysrKysrKysrKysrKysrKysrKysrKysrKysrKysrKysrKysrKysrKysrKysrKysrK//AABEIAKQBMwMBIgACEQEDEQH/xAAbAAADAAMBAQAAAAAAAAAAAAAEBQYAAgMBB//EAEYQAAIBAgQEAwUFBAkDAgcAAAECAwQRAAUSIQYTMUEiUWEHFDJxgSNCdJGzFSRSciUzNDWCobGywWJz0WOSJkVlg6Kj4f/EABQBAQAAAAAAAAAAAAAAAAAAAAD/xAAUEQEAAAAAAAAAAAAAAAAAAAAA/9oADAMBAAIRAxEAPwCG9l2RVLVcU6wStDpmXmBCVvypBa9rXuQPmRiTzXKJ6ZglRDJExFwsilSR52ODsiyGoqEd42SOJCA0ksqxR6j0XUxALEb2GAc4oJYJminBWRNiCb9RcEHoQQQQRsQcBYcL8M1hoMwIpZyJoYeURGx5n28beHbfwgtt2BOI6ankpptMsbJJGwJRwQQdjYjqMMhw3WilaqMbpTqqtqY6bhmVQVBNyCWG4FsImYnc7nAfTpuHZXzgVqg+4tMKv3k/1YjBEhu3TWPh09b/AJ4gJleqqX5KMzzSMyooux1Em1h1OG68HVvIuNO6c33fmrzSlr6+Tq1EW36Xtieo6eSR1SJXeRjZVQEsT6Abk/LAXPEvC9YMvy+9LOOTHOZbxt4BzWbxbbeHfftviMyvK5ql9EETyuBfSiljYd7Dtvg7P8iq6QR+8gpzQSq6wTYGxvYm2/Y4ByihlnmSKBWaVzZQvU9z8gALk9gMBVe0Ph+qSQTPTyrEsFOrOyMFBESKQTa19W1vPCngvJaiepheGGSRY5oy7IhYKNQO9umwP5Y5Z5kNRTosjuksTNpEkMqypqAvpJUkBrb2PbcY58PZBV1bEUsbva2phsq36amNlH1PngGHH2S1ENXUyywSRxyVEpR3QgNdydieu2+C0y6WtyymWmRpZKWSVZY0BZ9MpVkcKNytwyk9iB54lswhkjkeKQnXGzIwvexU2P8AmMNuHuF62oBlp4n0KD9rfQuwJIDEi5sOgucAXx4nK9ypSRzKemCygEHS7u7lDba6hlB9b4YZrw/PXpQzUkTSqaeOCQrvy5IhoPMt8AsAwJsLHEMTh9T8L1opnqRE6QaNRZjp1oSBcAkFluRuARgN+PahJcwl5LcxV5cSsPvcqNI7jzBK3GKFOEa79ktF7nUcw1iuE5TX08phqtbpfa/nj55ioj4RrTEJBp1GPmiHnLzjHa+sRatZW2/TpvgB+CaxaXMad57qqSaZL9VvdST8r3PyxQZBw5UZfLU1FVGY4oYJVVzskzyKURY2+9q1XuL2AJOIWlpnldUjRndjZVUFmJ8gBuThpxDkVXSLEtUpQOCUUuDaxsdgTY+mAO4AZWlqICwVqmmkhjLEAGQ6WRSTsNRTSPUjBsWVS0WXV3vUbwvUcqKFHGlmKSCR2AO+lQoGrpdhiWyrKpqmTlwRPK9r6UF7DzPkN+p2x24gy2enm5VTfmBVNtQawZQw3BI6EdDgCeFskqKiZGggklWORC5RC2nfvbp0ODOPskqIaupllgkjjkqJdDspAa7MRYnrtvhXkOUz1LskG2lS7uzBERR952JCqPUnG2f5PPTMgmsyuuqN0cOjjpdWUkHfY+WApPZZkdS9XDOsErQgSrzAhK35Ti17WvcgfMjEpmuTz0zBaiGSFmFwJFKkjzscMMh4YralC8ETmMX8ZOlNhcgEkAnboLnCN3J6kn54C5zfIZ6+OgmpI2mX3eOnk0C/Lki8JD/wgizAmwsT5YT+0KqSSvl5bB0QJEGHRuUioSPQlTY+VseZJwvVTRCSNkjSQlEEkyRmYjYqgZgX3IG219uuENRCyMyOpVlJVlIsQRsQR5g4C9h4Qr/2VLF7nUcw1kThOU1yoimBa1ugJAv6jEPBQSvKIUjZpS2kIAS2ryt1v6YbZpw3XU0AnnjkiQuEAdrNdgxF0vqGynqBhNSQPI6pErPIxsqoCWJ9ANycBdcR8LVv7Oy8e6z3hSoMv2beAcwtdtttt9+2E3ADK008BYK1TTSQxliANZsygk9ASun5kYCz/I6ukEfvKsnNBKguCbA2NwCbfI4ByvK5qmQRwRvK9r6UF9h1J8h6nbAVNNlUtDQVzVUbwvOEgijkBVmIcSOwB30qFA1dLm2BuFqc1NFW0kfinLRTxoOsgi1q6qO7Wk1BRubG2E/EOWVFNKIqm/MCqbaw1gRcC4JHTyONciyiapkKwgXVS7OzBFRV6szEgKB5k4B9ndI9JlkNNOpSeaoafltsyIqaFLA7gsSSAey42hy+StyyBadGllpZZQ8SDU+iXSyuFG5GpWU26bYRcQZPPTupms3MGpJUcSJIOhKupINjsd7jBPD3DNbUAyU0T6Vv9rfQuwuQGJAJt2FzgDeOI+SlFSNbmU8J5oBvoeV2cofVVK39SR2wx4J4arDBXOKaYrNRMImEbWcmWEgKbbmwJsOwPliEJxQ5NwxVTxLIjIiMxSLmzLHzWHVYwzDUbkDbvt1wCippZKabRNGySIQWRwQR0IuD0uLY+g1nDss+bJWRgmjlkWqNQf6tE2dwzdFdbFdJ3vYd8fOaqF1kZJAwkVirKeoINiD632w5zHhmtp6bmzxvFCzKulzYkkEi6X1DYHcgYBdntWJqmeVfhkldxfyZiR/rjMA4zAVWeEjKstUbKz1LsOxYMign1C7fLGvFzFqXK5G+M0zKT3KxzSIn/wCIAxxyjPIPd/dayKSSJXMkTxOFkjZgAwBZWUo1gSLdRfAnE2de9Sqypy4o0WKGMG+hF6C/ck3YnuScAy4dkJoc0uSbQQgXPQCoi2+WJyjQNIgboWAPyJxT5PntDFTywtTVLGdESZhUIB4HV7oDCdN2UdSdvzxNZg8RkYwq6R/dV2DMNu7BVB39BgLauqnHEhYEhhXKo/lDhNPy0+G3liRzccqqmEfhCSuF0m1gGIFvpinXjOn5orWpXNeALNzByTIBYTFNOrX0NtVi2+JGjkTmK0wd0vdwrBWPyYhgD6kHAUHEp/o/Kv5Kj9Zse8DMVTMXX41o30+YDOisR/hJx1zXPqCWmigFNVDkJIsRNRGd5GL3b7EXAY9Bbb88JeG85NLNzNAkRlaOWMmwdHFmUnt5g9iAcA04bN8uzNG+AJDIPRxKFBHqVZh8sKuGpSKqnW50maO4vsbMOowwzPPYBTNTUcMkaSurzNK6u7ab6UBVVARSSelyfywJw1XU0LiSoimkZHV4+XKqAaTfxBo2vfbpbvgPOMf7fWfiJf8Ae2GXs2lJr4VJOkJPYX2F4ZO2AuKcypaiR5YIZo5JJGkk5kquviJNlAjUjc9ydsFcI55SUjLLJBPJMusXWZFQh1KfCYmN7MfvdbfLATGKjhGQtFmVyTahIFz0Ang2HphLm8lOzj3aOWNNO4lkVyWud7qiAC1treeH+R57QQRSK1NUs80PJlIqEAPiRyVHJJHiQdSdievXATWXIGljVuhdQfkSMWVfWyDiIsCdS1wRe3hWTQo+WgAfLEdmDxmRjArpHtpV2DMNu7BVB3v2GK1OMafmrWNTO1eqizcwclpFGkSsmnVrFg1g1iwvtgJvPVEVZUCPwhJpAmnawDEC1um2G3EZ/o/K/wCWo/WOEFNMhlDzh3UtdwrBWa/WzEMAfWxxTZnn2Xy08UIpqochXERNRGd3Ytdvsd7Hytt+eAk45Ct7Ei4sbHqD2Ppij9oA/eIvwlL+hHhNlMkCvepSSSOx2icI1+xuyMLddrYecU55R1I1R09QkwjijVmnRkCxKqC6iIEkqv8AEN9/TAe5WdOUVpXq9RAj/wAoEjD6agPyHljJDqyVNW+iuYJfsGiBYD0uoNvM+uAOHM7SBZoZozLTzqokVW0sChujq1iAwN+oIIJHfG/EGeRyRRU1NG0VNEWYB2DO7tYM7kAC9gFAA2AwBvs0lY5hAtzpCzEC+w+xk7YlMVHCGeUlI6TSQTyTLrF1mRUIdSvwmJjezHfV1thNm8lOzL7tHLGttxLIrknzBVEAHpbAO+O5CPcFFwq0MBUDsWBYkepYk3x57TN8wkY/E8cLt/M0SFj8yTf649pOIaWSKBK2nklemGmNo5AmtL6hHJdGuoJNipBsbeuEme5q9VUSzyWDSNew6AdAo9AAAPQYB0shbJ52Ykk10NyTcn7GbExHIVIKkgjoQbHFgufZaKZqb3Wr5bSrKf3mO+pFZQL8jpZz2623xL07xCUF0cw6t1VwG0+WoqRf10/TAP8AiQ3y7Kyf4aj9Y4mEkIvYkXFjY9Qe3yxXZnn1BLTxQCmqhyFkERNRGd5GLXb7HcBuwtt+eJzKZIFe9QkkkdjtG4Rr9jcowt6WwDv2hD7eD8JTfpLjMpYrlNcV2LT0yMfNbStb5alU/QY24pz2jqgGSnqElWOONGadGULGAouoiBJIHmN8AcOZ2sAmimjMtPOoWRA2lgVN1dGsQHU3tcEEEgjAHyHVkqlt+XWlUJ7B4rsB6Eqpx77NJW/aEC3OkCYgX2B5L9sBcQZ3HJFDT00bRU8RZgHfU8jva7uQAt7AAADYX8zgng/PKSkdZpIJ5Jl12KzKqWZStipjY3sx31eWAmMVXHbEDL0GyrQwlQOgL3Zj8yxJJwkzeSnZl92jljW3iEsiuSfMFUQAW7Ww6ouIKV4YI62nklamBETRyhNaaiwjkurXUEmxUggG3lgNfaOxNe7H4mip3Y+bNBGzH5kknHSGQtk9QWJJNZFck3P9XJhJnmbPVVElRIBqka5C7ADoFHoFAA+WKOLiDLhTNTe61eh5FlJ95jvqVSot9h0sx7eWAjMZjeYrqbSCFudIJuQOwJsLm3ewxmAqqGOCkoYqmSCOomqXdY1lLctI47BjZGUlyxsN7AD1wFxhl8SNDNTjTBUxCVEvfQblHS53IDq1j5Wwz/Z8lbllKKZGlkpZJVljQFnAlKsrhVudGxW/YjA3HCclaKkJvJTQWlAIOl5HeUpttddYB9b4DrQwUcmXVhSnfnwxRMZnkv4mljRgqAABbE9bnfEiPXFzwtw7VtQZiRS1BEsMPKIic8z7eNvBt4vCC219hfEZV0ckTmOWN45BsUdSrC/mDuMBVZzBRvlvOpad4itUsWuSTW7gxs29gFG9tgMI+Fsp97q4KcnSJHAZu4XqxHqFBI9cVa8LV37IaP3Op5nvqto5EmrTymGq2m9r7X88IOBqxabMad5vAqyaXJ20aroSb/w3ufkcA3gejrjUwRUkdOUikkppFZy7coFisupirakDG4C2IHXEtk0tOsmqpjklQA2RHCXbtqYqfD1vYXxX5Fw3PQS1U9TG0cUMEyLIwssrSo0aCM9Hvq1XW+wxF5dls07aIIpJXtfTGjMbedlBNvXANeN6WKOpAhjESNFC4QMWsXjVjudzuepx24apoY6eorZ4xNymSKKJiQrSSajd9JBKqqMbAi5tuMHe0PIqlJVlemnWJYKdTI0ThQREikFiLA6tree2OHDlI1VQVVLEC06yxVCRgXaRUWRHCjuw5gaw3IBtgOXEVLDLSQVsESwlpHhmiQtoDqFZWTUSwDKdwSbEeuC+AIKKWRYZqd5ZnWU62ksiaY3YEKoBJ231Nb0xzz2jaly2np5gUnlnecxtsyIFVF1qdwWOogEdB8sEey7Jal6yKZaeZodMw5gjYpflOLagLXuQLX6kYCJxaytS0MVKklJHUvPEs87uzgqsm6pFpYBSEsSxB3PkMSuZZXNTsEnhkhYjUFkRkJHS4DAG1wd/TFdm+QT1yUM1JE0qtTxQOVBPLki8BElvgFgGBNhY388Ag4nyQU9bJTxsXXUvLY9SsgVkv66WF8VTw0KVoys0yFNQgequ/OEx8JceLQEEm2gqdgd74RcaV8f7Td4mEiRGJAw6NyURCR6Eod8Uc/DckmbirVT7lJMKs1JH2QjLc1rv8IYbppJvfbASGR8Pmavjo3bSTLy3YdgpOoj5AHD2lakrzUU8NIlOUieSmdWfmNygW0y6mKsWUHcAWNu2AuHM6jXOEqpDpiaoZmP8KyFhc/INf6YacPcOVFBLU1FVGY4oIJVVzskryIURY2Is+ote632BOAj8mlp1k1VMckiBTZI3CXbtqYq3h63sL4Z8dUkUdSogjESNBBIEDFrGSJGO53O5O+E+XZbNO2iCKSV7X0xozGw72UE23G+Kz2j5HUpIkrU8yxLTUqtIY3ChhDGpBYiwIbw289sAl4WkpRIBUwPMzMqook0JubEtYFj2sAR3vgXiWmWOsqY0FkSaRVHkFYgD8hjvwxk9RPMjQQSyhJE1mONmC799INuh6+WDOPMnqIqypklgljjeol0O8bKrXdiNJIsdt9u2A75dHBSUMdVLBHUTVEjpEkuvlokenUxCMpLFmsN7AAnAnF+XxKaeop10Q1MXMEdyeWwYo6AncqHU2J7HDFKCStyunWmRpZaWWVZIkUs+mXSyuFFzpupUm2xtgfjePkx0NIxBlp4DzQPutLI8mg/9ShgD64AuY0tDFSpJSx1Mk8SzzNIzgqkh8KR6WAVgouWIO5HYWwi4uylaWrlhRi0YIaNj1KOodb+ulgD63xQ5zkc9dHQTUkTzKaeOnfQCeXJF4SHt8AIswLWFiT2wp9oVUj18vLYOiBIgw6Ny0VCR6EqbHytgDc2hony1paWneNkqo4+ZJJrdw0crG9gqDdR0HbEtQmPmLzg5jv4xGQGI9CQQD8wcW8PCtd+yZY/c6rmGsiYJyJNRURTAtbTewJAv6jzxEw0UjScpY3aUnSIwpLX8tIF7+mAo+MKam92oZqaAwiVZdQLlydEmkEk97DsAMBcG5ZFNM7TgmGCJ55FU2LhBsgPbUxUX8icP+I+Gqz9nZcPdKi8SVBk+xfwAyFrt4fDtvv23wq4AIaaeAsFapppIYyxAGs2ZQSelyun5kYDtOsFbR1E0dPFTT0xRiIS+h4mOg3Dsx1qxU3B3BO18LeFXpRIBUwPMzMqook0ILmxLWBY9rAEd8OaTK5aLL656qN4WnCQRRyKVZiHEjMARfSoW2rpcgYR8LZRPPPGYYJZQkiFzHGzBd/vaQbdD18sBz4spUirquOMaUSolRV8lV2AH0Aw3yyOCloVqpadKiaeVkiSUty1SMLqYhWUlizaRvtYnHP2h5RURV1XLLBLHHJUzFHeNlV7uxGliLG4327YJiy+StyyBadGllpZpQ8aAs+iXSyuFFyV1Kyk9tsABxhl8SGnnp0KQ1MXMCXvoYMyOgJ3IDLcX3sRhjIaaghpVkpY6mSeNZ5mkZxpRydCR6WXS2kaixDbnyFsD8bx8mOhpGtzIICZQDfQ8rs5Q+qqVuOxJHbB2cZJPXx0E1JE8w5CU76BflyREr47fCCLOC1hY+hwE/wAWZUlNVyRIS0XheMnrokVXW/rpYA+uHOZQUT5a8tNTvGyVEcfMkk1uwZHJuAAo3A2AwBx/Mj18giYOqLFCGXcMYo0jJHmCVNsPKXhet/ZM0fudTrNVEwTkyaioRwWA03tcjf1GAgMZjeWMqSrAhgSCCLEEdQR54zAPOHuGa6cGWmikCAH7W+hdgSQGJAJ23AucISb4q/ZrMxr4VLEqEnsLmwvDJ0GJPAUmTcNVs8SvEQquSsQeZYzKV6iNWYFrHbbvt1wgqEcOyuGDgkMGvcEbEG+9+2KTjqZg9GoJCx0VNot21IHJHrrYm+PPaV/eMzdCyxO1v4njRm+pYk/XAcM1yGvpoVmqEliRmCDW1muQTut9Q2B6gYQxoWIABZibADcknsPM4qHlLZM7MSzGvW5JuT9i3fHP2ZoDmlJcXs5YfNVLKfoQDgNM44WrYYS0pVlhsJEWZHaHVsA6KxKXO2467YU5Nl888gjpkkeQi9owb27k26DpudsPeAp2eqnDHVzaWq5l/vfZO+/+JQ3zGJeOVlvpYi4sbG1x5H09MAwzyiqKeQwVBYOApK69Q8QBG4JHQjHmQ5TNUSEQbFFLs5YIqKOrM5ICj1Jwx48/tKfhqb9FMdKFyuUVRXYvVQI/qoSZ7fLUoP0GAW8QZRPTuOf4uYNSSK4kWQdLq6khvLrtgvIeG66pQvTxycoXJe+lNgSbEkAnboLnBM7Fsmi1b8usdUPkGjVmUelwDjb2bTMa+FSx0hJyBfYXhk6DAS8kpY3Ykn1N8PabhquFNJUrHJHBo1MxOgMpIFwCQWW5G4BGJ/FTwlKzRZlqYm1CQLm9gJ4Nh6emAl1W5sNycPc04drqamWSeOSKF3ChXNrtYsLpe42B6gYRA4qmlLZM7MSxNetyTcn7Fu+Alo0LEAAkk2AHUk9hijzjhWthhLSlWSG3MjWZHaHV01orEp5bj0xt7M0BzSkuAbSagD5qCR/mBjr7PZWermDksJqeoElySWBjZtz1vqAN/PAT2VUkssqRQKzSudKhep/8DuSdgNzhnn2R1VOivKyvEzFdccyypqG5UlGIDd7H1t0wZwG1v2gw+JaGbSe4uUUkf4WYfXHnDhvl2aKd1CQOPRhMqg/PS7D64Bbw/ktXUsy0scjWtqK7KvlqYkKO9rnzwFmKSJI8UpOqNirAtexU2P8AmMdMmlYTRKGOkyJcX2NmFrjBPGH9vrPxEv8AvbAb8PZJUzB5IWWJI7BpXlWJAT0XWxA1HyvgLOMtlp5WinUrIvUE3vfcEEbEEG4I64e5yxXKcvVdleWpdwPvMpRQT6hdvrjzit9dHlbtu5p3QnuVjmkVR9FAGAFpuG64U0lSsckdOFDM5OgMpIAIBILC5G4BGEGKvhWUtTZnqJNqRQLm9hzoth6emJTAVUXCte0QkB3Kc1YucvOMf8Yi1aytt+nTE5SQySSKsSu8jHwqgJYn0A3J+WLbOqp14jLAkMtYirbsqsqhflpAW3ltiX4gHKrakRHSEnkCaTawDEC1vTAd8+yespBH7yHj5oJUF7mw2NwCbfI4XZXlk1RII4I3lc76UBJt5nyHqdsPuJDfLsrJ3JWo/WOJmOVlvpJFxY2Nrg9vlgGPEWXVFPKIqq/MCqbFw1gRcbgkdO18eZBlk9Q7JBsQpd2LhFVV6s7EgBRfqThr7Qh9vB+Epv0lx7lLlcpriuxaemRj5raVrfLUqn6DALM/yqopygnOpXGqN1kEiOOl1ZSVNjsbHbBHDvDddUAy0sUmlb3lB0LsLkBiQCbdgb4MkOrJVLb8utKoT2DxXYD0JVTj32aTMcwgXUdIExC32B5L726XwEqxubnc4oci4arJo+ZCVjSQlE1zJFziOqoGYa+ttr77dcTuKvjpiBl6DZVooWUDoC92Y/MsSScBMzwMjsjKVdWKspG4INiCPO+2HmZZBX08AnnSWKMsFGtrNcgkeG+obA9Rjt7R2Jr3Y/E8VO7HzZoI2Y/Mkk46RSlsnqGYlmNZFck3J+zk74CVJxmPMZgKjg/O6OkdJpIah5l1jwSoqWdSnwmMtezH73X8sJc3enLD3ZJkS24mdXN/QqiC30w/oIoKSiiqZadKmWokdY1kLhEjjsGJCMpLljYb2AF8A8X5dFG0M1OCsFTEJUQm+g3KOlzuQrq1j5WwBlLxDSyR04rYJZZKZdEbRyKokQHUqSgqxsLkXUg6TbrvhFnWaPVVEk8ttUjFiF2A8gPIAWA9AMUNDT0UmX1bJBJz4YonMzyX8TSxowVFAAWxNibnfElGhJAAuSbAfPAWIz3LfdTS+71vLMomv7xFq1BStr8i1rHy+uJnLswanqEnh2aOQOmrf4TcA2tfyPS++LiSloFrhlZplK6hAavW/N5x8OsDVo0BzbRp+Edb4h4YEjn0VIcojlZBGQG2uDpJBHXuQcBRVHE1Ii1D0lNJFPUqyOXkDJEr/GIgFB8XS7E2G2J3KXgD/vKSulukTqjX7bsji3Xa2HvGFNTe70M1NAYRMkpZS5cnRIVBJPew7AYE4NyyKaWR6gEwU8LzSKpsX02CoD21MVF/K+AI4oziiqRrjhqUmCRopeaNktGqpuoiBJKr/EN/ywJw5naQrNDPG0tPOAHVW0srKbq6EggMNxuCCCQcMauOnrKOeeKnSmmpmQssRco8bnTezsxDq1rm9iDgLg/3QyqtTDJMzyIiKJNCAMbEtYFj2sAR3wGvEWdxyxw09NG0dPDqZQ7Bnd3tqdyAFvYAAAbAepwVwfnVHSOs0kNQ8y6xdJUVLOpT4TGWvZj97rb5YU8S0yxVlTGgsiTSKo8grkAfkMOsvjgpaKOplp0qZaiR1jWQuERItIZiEZSWZmsN7AKTgEObvTlx7skyJbcTOrte56FUQWtba3nvh/kWdUEEUqtBVs80PJlInjA+JHJQckkeJB1LbE/PAXGGXRRtBLApWKphWZUJJ5ZuyulzuQGU2J3sRhjk8NDLSVSrTyc+Kl5pmeW9nEkSEKigAL4zuxJwExWtCZSYVkWK4srsrPba92CqL3v93yxUrnuW+6ml93reWZRNf3iLVqClbX5FtNj5fXEfDEWZVHViAPmcfQGp6BK0ZY1OrLqEDVWp+aJj4S4GrRoEm2gr0B3vgImgzBqeoSeC6tG4ePVuRY3ANrX8j0viin4lpI0qGpKWSKeoRo31yK0cSv8AGIgFB3Hh8RNhcYnlp0iqDHUByiOVkEZAbwkg6SwI6juMPOL6em93oZqaAwiZZdSmQuTofSCSbb2HYDAKeHM5NLNzNIkRlaOWM3AeNxZluNxcdD2IB7YYZlnlOtM9NRRSokzK0zzOrs2i+hBpVQEBJPS5NvIDHHg7LIpppGnuYaeF55FU2LhLWQHtqYqCewJwfVpT1lHUTxU6U0tKULLGzlJI5G0dHZiHViu4O4Y7bYBTw9VUsba6mOdyrKycqREG251ao3v26W7478U5jSzyPLBFPHJJIzvzJUZfESbKFjUjc9ydsa8LvSCS1TDJMzMqoqyaE3NiWIBY9rAEd8C8S0yxVdTGgsiTSKo8grEAb+gwDDJs7g93NLWRSSQiTmxtE4WSNiLMBqVlKMALi3UXwLxNnXvMiaE5cMSCKGO99KL5nuxJLE9ycNMuigpaKOqmgSolqJHSJJC+hUjtrYhGUlizADewAJwJxfl0SGnnp1KQ1MXMVCSeWwYo6XO5AdTYntgDMjzughgljaCrZp4hHKRPGBsyvdAYSRuo6ltr/PE3mDRGRjArrH90SMGYbb3KqoO9+wxUZTT0UtFV6aeTnw06yGZ5dg5kRSERQBpsTuxJxHYC2XjGmMq1r0ztXoFs3MHJaRRZZWTTq1CwYgNYsL7b4kqeZDKGn1upa8mhgGN+tiQwB+YOKfNoKJ8uaalp5I2Spji5kkmt3Vo5WNwAEG6joO3XCLhnKvequCnvpEjhS3kv3j9FucA9zTPMvlpoYBT1Y5CyCImeLrIxbx/Y7gN5W2/PE3lTQB/3lZXjsdonVGv23ZGFvS2K2E0Va09NDSpAVjkelmV3LNylLkS3YqdaK24AsbdcSmTyU6yXqUkkQA2SNwpLdrkg2XzsL4B5xVndFUgNHDUpKsccSlpoymmMBQSBECSQOxG/5YA4bztIBNFNGZaedQsiK2lgVN1dCQQGU36gggkEYJ48o4YqiMQR8pHghk0ai1i6Bju253PXHvC9HCsFTWVEYlWHQkcRJCvJJqtqKkHSqoxIBF9hcYDhxBnUUkUNNTRvHTxFmGtgzyO9ru5AC7ABQANhfzOCeDs6pKR1mlhqJJl1gaJUVLMpX4TGWvYn73ljOIKWGWkirYIlgvI0E0SsxQOAGVk1EsAy3uCTYrt1wVwBTUU0qwTQSSzPzPEZNMaBUZgQqjUWuN7tbpgJ3N3piw91SZFtuJpFc39CqIALehw7os/pZIoEroJZWpgVjaKQLrTUWEcmpWOkEkAqQbG3YHErixySChlpKpVp5DPFSmUzPJsHDxrZEUAafGd2JOAns9zZqqokqJAAZGuVXYADYKPQKAB8sUUWeZaKZqb3et0NIspPvEV9SqygD7C1vEe1+m+I9EJIA6k2GPoMtNQRViZY9MrC6wy1QZ+aJWsC6jVoCK5tpKm4B3vgPn8xXUdIIW50gm5t2uQACbd7DGY65hSGGWSJrao3ZDbzUkH/AExmAqjl8lZllKKaNpZKWSVJY0BZwJSrq+lbnRsVv5j1wPxxHyVoqQm8lNBaUfwvI7ylDba6hwD64E4d4cr5gZaWKUKAbyg6F23IDEgHpuAThCxubnc4C54W4dq2oMxIpagiWGHlEQueZ9vG3g28XhBba+wJxIPDJTzASxskkbAlHUqwtY2IIuMO8l4dr54leE2RiViDTqhkK9RGrMC1umw67dcT1Srh2D6tYNmDX1XGxBvvftgPpM/Dsr5yKxVPuTTCr95I+yEVxIbv8OofDpve+2ICpDVNS/Jjd2lkZlRQWY6iTYAbk/LDDNMgrqamV545YoHcKFdrXaxIul7jYHcjCSDVqXRfVey6b3v2tbe+AuOJeG6wZfl16SoHKjnMv2L+Ac1mu3h8Ph337b4WcBWd6qmuA1TTvHHc2BkBV1W52Gopp+ZGNc34br4IneUkqlhKqzo7R6tgJFVyy36bjrthJlWWTVEgjp43kk66UBJA8z5D1O2AqKbLZaLLq1qmN4XqOXDFHIpV20uJHbSQDpUKBq6XNsKeDconmqYWhgllVJoy7RxswXxA+IgG2wPXywJxBR1EM3KqtXNULsz6rAgEbgkdD5424fy6ondkp7ghS7nWEVVHVnYkKAL9ScAw49yioirKmSWCWOOSolKO8bKrXcnwkix232waMvlrMsphTI0slLLKsscYLOBKVZH0i503DKT2IHnhJxDllTTsq1FyGGpGDh0YdLqykqfLY4I4d4crpwZaWKXSoN5QdC7C5AYkAnboDgDOPI+UKKma3Mp6YLKAb6Hd3cofVQyg+t8HcGcO1Zgr2FLUFZaIiJhC9nJmhYBTbxXAJ27AntiHZiTc7k9TilyXh2vniWSE2RiVjDTrHzCOqxqzAsR02HXbrgEvKkpp1Esbo8bKWR1KsLWNiDYi4xfT8NyyZwKtVb3KSb3v3kj7IRk81rv8IZd10k31WHfHzuoR9ZVw3MB0sGvquNrEHe/a2HGZ5BXU1MrzxyxQOwUK7Wu1iwul7joTcjAB15aqq5TCju00rsiKpLHUxNgBvfFVxFw1Wfs/Lx7pU3iScyfYyeAGUnxeHw7b79t8Q0OrUNF9V9tPW/pbe+KXNuGswgid5SSqWEqrOrtHq6CRFYsvluPTAZwAwaWpguFeppZIYrkAGQ6WVbnYaimkepGC6bLJaPLq81UbwtPyooUkUqzlZBI5CtY6VCgE2tdgPPExlWWTVEgjgjeR+ulASQPM+Q9TtgjiKhqYJuVV6uaqqbM+qwYBhuCR0I2vgOnDGUVE8yNDBNKEkTWY42YLv30g26Hr5YN48yeoirKmSWCWON6iXQ7xsqtd2I0kix2327YX8P5bUVDslNe4XU51hFVR95mJCgDzJxtxDllTTsi1BJDDVGwkDow6XVlJU/Q4B2tBJWZXTLTI8slLLKskaKWfTLpZXCi503UqTbrgfjePkx0NIx+1p4DzQPuNLI8mg/8AUoYA+uA+HeHK6cGWlil0qDeQHQu25AYkAnboDfCJmJJJ3J6nAXPB/D1WaSvIpagiWlXlEQuRJ9rGfCdPi2uduwJ7YjK2jkhcxyxvG69UdSrC++4NiNt8OochzD3ZqkJMtOihtZbSNJIAKgkFhcjdQcIJJCxuxJJ6km5wF5DwrXfsqWP3Oq5hrImCciTUVEUwLW03sCQL+o88IeCawU2Y07zeBUl0yattAN1JN+mm9z8sFxcM5k0QlGrdOYsfOXmlOusR6tZX6YmaeB5HCIrO7GwVQSzHyAG5OAuMj4ZnoaionqUaOCnimAlYWWUyRvHGI26NqLAi19gcRmXZdNO+iCKSV7X0xozGw72UE29cMeIMnrKVYlqldFYExoz3sBsfCCdPlY2wBlNNNLKkdOGaVzpUIdzgKz2jZHUq8UrU06xrS06s7ROFUiNQQSRYEHax77YE4XpjU0NbSxAtPqinjjHxSCPWrqo7sBJq0jcgG2Ac/wAkrKeMNM2uJm060mWVNQF9JKMwDW3scC5BklVUv+6xSOy2JZdgvldtgv1IwDrOaV6XK4aeZWSaapaflsLMqImgFlO41Em1xuFvjv7LcmqHrIZkgmaICUGRY2KA8pxbUBa9yBa/cYlM1ilSaVJyTKjsj3bUdSmxF7m+464Y8PZPV1CuYG0RoRrd5VjQFug1MwXUfLrgF+ZZVPTsFnhlhYi4EqMhI8wGA2xW8E8PVZgrnFLUFZaIiNhE9nJlhICm1mJAJ27A+WJbPKKeGUxVIYSLbZjfY7gg3IIPUEG2GNNkOYe7NUKky06Lq1ltI03AuoJBYXI3UHAKJqeSnl0yxvG6EEo6lWHQi4IuLj0x9BreHZZs3SrjVjRyyLVe82PLWPZ21P8ACrLYqVJBvYdxj5tJIWN2JJPcm5xSQcK17U4ZR9m6c1Yecmt0G+sQ6tbCwvfT6jAJ89qxNUzyr8MkruPkzEj/AFxmAcZgKz2azsa+FSzFQk5C3NheGToOmJPFVwdnVFSMk0sNS866x4JY1SzqU+Exlr2Y/e6/lhJnD0xce6pMqW3Ezq5v6FUUW+mAd8dTMHo1BIWOiptFu2pA5I9dbE3xr7Sh/SMzdC6xO1v4njRm+pYk/XHSl4gpJI6cV0EsklMuiNopFUSIDqVJAVJsLkXWx0m3XfCLOs0eqqJKiW2qRixC7AeSjyAFgPQYB5JKz5M7MxZjXrck3J+xbqTjn7M0BzSkuL2csL+aqWU/QgHBwzzLPdTS8iu5ZlE1+fDq1BStr8m1rHy+uJfLswanqEnh2aOQOmrf4TcBrWv5HpffAPuA6hnqpwxLc2lquZf732Tvv/iUN8xiYimZb6WK3FjYkXB7H09MVlRxLSRrUPSU0sc9SjI5eQMkSv8AGIgFB3+G7HYYncoanD/vKytHbpC6q1+27Kwt12tgGvHn9pT8NTfopjpQyFMoqiuxkqoI39VCTPb5alB+mPeKM3oqga4oqpZgkaKXljKaY1VNwsQJJVfPqfLbAnDedRwrNBURtLTzhdaowV1ZDdXQkEBhuNxYgm+AMqGLZNFq35dY6ofJXjVmUemoA429m0zGvhUsSoWchbmwJhkvYdMBcRZ3HJHDTU0bR08JZhrYM7u9tTuQAt7AKABsB6nBfB2dUdIyzSw1LzrrHgljVLOpT4TGWvZj97rb5YCWxU8cysDQqLqqUUBQDsWXWSPUsSb+eEucPTFx7qkypp3Ezq7arnoVRRa1treeHlJn9JJFAtdBLJJTLojaKRVEiAllSTUpNhcgMpB0m3YHAae0lj+0ZW6MyQu1tvE8MbMfnqJOOjys+TOzEsxr1uSbk/Yt3OEed5s1VUyVEo8UjaiF2AHQKPQAAD5YpVzzLPdTS8it5ZlE1+fDq1BStr8m2mx8vrgAfZmgOaUlwDaTUAfNQSP8wMdvZ9Kz1cwclhNT1AluT4gY2bc+eoA38xify/MWp6hJ4LqY3Dx6tzsbgG1r+R6Yo5+JKONJ2o6aSKeoRo21yK0cSv8AGIgFB3HhGomwvgJOKZlvpYrcWNiRcHqD6emKL2gD94i/CUv6EeE2UNTh/wB5WVo7HaF1Vr9t2VhbrtbDzirOKKpGuOKqWZY4o1LyxlNMSqm4EYJJVexG56W2wHuVnTlFaV6vPAj/AMoDsPpqA/IeWMkOrJU1bmOtZUJ7B4gWA9LqDbzPrgHhvOkhWeGeNpKeoVRIqNpcFDdHQkEBgb9QQQSMb8Q53FJFFTUsbR00RZ/tCC8kj2BdyAB0AUADYDvgDfZpOxr4ELHSFmIW5sCYZNwOmJPFTwbnVHSOk0sVS866x4JY1SzqV+Exlr2Y/e62wmzh6YsPdUmRbbiZ0c39CqKLfTAO+FpWamzLUxbTSKBc3sOdFsPIemJTFdkWdZfDBLG0NWzTxCOUrNEBsyvdAYiRuo6k7E/PE1mLRGRuQsixfdEjBm6b3KqoO9+gGAtM6q3XiMsCQy1iKtuyqyoF+WkBbeW2JfPxyq2pERKhJ5AhU2sAxAsR6Yol4wpjKta9NI1egFjrXkNIossrLp1ahYMVDWLC+2+JKnmRpQ0+t0LXk0MAxv1sSCAfmDgKDiVicuysnclai5/+8cecBMVNc67OlDMVPdSdKkjyOliL+uCc0zzLpaaGAQVg5CyCImaLq7FvH9luA3lbb88IeG85NJMJNAkQqySRsbB0caWUkdNj17EA4BtwuxahzRDugiikA8nWVVBHrZmH1wlyOZhNEoYhWlj1Lc2NmFrjobYbZlndMtM9NRRTIsrq0zzOrOwS+mMaVUBATqva5IHbbAPDlVSxvrqY53KsrR8mRFFwb+LUjX7dLd8Bvxx/eNd+Km/UbB2bNpymhVfhkmqHf1ZeWov8l6fM+eBuLcypKiWSaCOoSWWV5JOZIjL4yWIUKikbnuTtjbJc6g93NLWRyPDzObG0TBZEYgKwGoFSrAC423AOA78WHVSZXI3xmndD6rHK4T/I2+QA7Y94QnZosx1MTpoGC3JNhzodh5DC3ibORUyJy4+VDFGIoUvchFJPiPdiWLE26nDbh/OsvgilVoatnmh5MpWaILYsrEoDESN0HUna/wA8BLUqAugPQsAfzxb51WSLxCWUkFKtES3ZVYIFHppFreWIzMWiMjchZFi20iRlZum9yqqDvfoBiuTi+lMsdZJTSNXRqu+teS7oNKyuunVqFgxAYAsB03uE3xNCqVlUigBVnkCgdAA5AGMwBPMzszsbsxJJPcncnGYCu4DpaGaRIJoJZZnWUljLpjTQjOpCqNRPh3u1sRuLf2XZNUNWRTLTzNDpmHMEbFL8qQW1AWvcgWv1OJPMcsmp2CzwyQsRcLIjISPMBgNsBVSiiokpY5qUVLzRJNO7SSKUWTdUj0sAGCWYlgbk+WEPFWUilrJoAxZEYFG7lGAZSfXSRf1xQ55kM9cKKalieZZKeGFiikiOSFRGyuR8Isoa7WFjfoMKvaBVJLXzcpg6LoiVh0bloqEjzBKmx7i2ANzqlomy7n0sEkbLUiLXLJqZ1MbNuAAg3A6D64R8L5T73VwU99IkcBm8l6sR6hQTirXhet/ZDR+51PM99VtHJk1aeUw1W03tfa+EPAtYtPmNM83gVZNLk7aNV0JN+gW9z8jgG0K0Vb7xBBSinaOKSSnkEkjM4iBcrIGYqSyBjcBbEDqMS+TSU6yXqUkkQA2SNgpLdgWINl63sL4rsg4cqKGWrmqY2jiggnQOwssjSo0aCMnZtRbVtfYYjMuy2adtEEUkr2vpjRmNvOygm3rgGnGtHFFU2gj5cbRQuE1FrF41YjU253Jx24bo4Ep6isqIxKsTJFFESyq8kmogsVIbSqoxsCLmwuMHe0HJKlZVlannWJYKdWkaJwoIiQEFiLXvtbz26448O0jVWX1dNCC06yxVCxgXaRUWRGCjqWHMDWG9gcBy4io4JKWCtp4uSGkeGaIMzKrqAwZCxLWZW3BJsRgrgOmoZnWCaCWWZxKdRl0xpojZlIVRqJ23u1saZ5SNS5ZT08ylJ5Z3nMbbMiBVRSyncajqIuOg+WCPZfk1Q1ZFMtPM0WmYcxY2KX5Ti2oC17kC1+pGAicWki0dFHSpNSCpkniWaZ2kkXQkm6pHpYAMFAJZgdzbpiWzLLJqdgs8MkLEXCyIyEjpcBgDa4O/pitzrIZ61aCWkieZWp4oGKKToki8DB7fALAMCbDSb9jgJ/inKVpaySAMXjUqVbuUdQ6nyvpYfXDjOKWibLefSwSRstSsReSTUzgxsxuAAi7gdB264C4/mSTMJRE3MVRHEGXcMYo0jJHncqbYeJwvW/sho/c6nme+q+jkyatPKYarab2vtfASnC+U+91cFPq0iRwpbyHUn6AE4pKdKKuNRBBSCBkikkppBI5d+WNWmQMxUllBN1AsbDphRwNVrTZjTvPdFSTS5O2m91JN+lr7/LD3hzh2ooJqmeqjaOOCCZQ7AhJGdSiLGxFm1Frgi+wvgJDJpKdZL1KSSIFNkjYKS21gWINl63sL4Zcc0cUVSogj5UbQQSBNTNYyRI58Tbncny+Qwoy7Lpp20QRSSva+mNGY2Heygm2/XFX7RclqVkSVqedYlpqVWkaJwoYQxqQWIsCG8NvPbrgF/DFFCtPU1lRHzVhKJHEWZVeSQn4ipDaVVS1gRc2F+uNuIKSCWkiraeIQXkaCaIMzKHADqyaiWCspOxOxU22x34Zp2qcvrKWIFpg8U8ca7tIF1K4UdSQGDWG9r+WPc4pWpcrhp5gUnmqGn5TCzLGqaFLA7jU2qwPUC+A24BpaGaRIJoJZZnEniMmmNAqMwICjUTtvdrYjsW/styaoashmWCZogJQZFjYpflOLagLXuQLX6kYlMyyuenYLPDLCxFwJEZCR5gMBtgKiVKOiipVmpVqZJ4lnlZpJF0I58KR6GADaRqLMDufLbCPi3KFpauWFGLICGjY9SjgOt/XSwv63xQ55kk9clBNSRPMpp44G0KTy5IvCQ9vhFrMC1hY37YVe0OpR6+URsHWMJFqHRjGioSPS6mxwBebU1E+XNNSwSRslTHFzJZdTOrRysbgAIu6joD88I+Gsq96qoKe+kSOFLeS/eP0Fziqh4Wrf2TLH7nU8w1kTBORJqKiKYFrab2BIF/UeeEXBNYKbMaZ5vAqS6X1baL3Uk36ab3PywDiFaGsaemgpRAyxyPTTCSRmflAuRKGYqdaKxuoGk2G4xK5NJTrJepSR4wDZY2Ckt2BJBsvnYXxX5FwzPRVFRPUo0cNPFMOYwIWQvG8cYjPRtRYEWvtfEZl+XTTtogikle19MaMxsO9lBNsA546ooYqiMQR8pHghk0amaxdAx8Tbnc+nyGPeGKKEQVNXUJzUh0JHEWKh5JL6dRUhtKqjEgEX23GGntGySpDxStTzrGtLTqztE4VSI1BBJFgQdrHvtgThemapoa2liBafXDOkY+KQR61cKO7ASBrDcgGwwHHiCkglpIq2niEF5GhmiVmZQ4AZWTUS1mUm4JNiu2CuAaWhmkWCeCWWZ+Z4uZpjQKjMCAo1Frje7AY1zilelyqGCZWSaapacRsLMqImgFlO41Em1+oW+O/styeoeshmSCZogJQZFjYoDynFtQFr3IFr9xgInFm6UlFDSrNSrUyzxiaUtJIuhHJ0LHoYANpGoswO5t0xMZllc9OwWeGWFiLgSIyEjpcBgNsVmd5LPXR5fLSRPMDTpTtoUnlyREqQ5GygizAtYWPocAg4rypKWrkiRi0Y0sh7lJFDrf10sPrhxmVLRPlzzU0EiPHURx8ySXUzBkcm6gBF3A6A/PAXtAlV6+RY2DhFih1LuGMUaRkj01KbYdU3DFb+yZo/c6nW1VEwXkSXKiOS7Aab26b+o88BA4zG0sZUlWBDA2IIsQR1BHnj3APshyLMJ4y1NHMYluSwbSm25sSQpO3Qb4RTzs5u7Mx82JP+uKn2azsa+BCzFVSchSTYEwyXsOgxJYCkyHhyvli104KxyEqo5yR80jqFVnUvbpsD5ddsT0sTKxVgQwNiCLEEbEEed8U/HU7B6JVJCx0dMUt2LIHJHrrYm+NfaUP6RmYbFxFI1v4njRm+pYk/XAcs0yrMaaFZpxPFGzaVLuQbkE20k6hsD1GJ5VLEAAlibADckn/nFVJMz5O7OxZjXrdmJJP2LdSccvZnGDmlJcXs5YX81Usp+hAOA1zrhqvhh1TgmKKwZecj8rVsAyK5KX6bgeXXbCnJaOollCUqyPIR0jve3e9ug6bnbDzgOoZ6qoDktzqWq5l/vfZO+/8AjUN8xiYhnZL6WZbixsSLg9jbqPTAMc9gqoJGgqS4cAEoz6uoBHQkdCDjTIMrqKiXTTA61BctqCBFHVi5ICgX6kjDHjwfvKfhqb9FMdKCQplFUV2MlVBG581CTPb5alB+mAW8Q5VUwSD3oHVINSvrDhx0uHUkN0tsdsF5BkWYTxs1LHMYluSwbSmwudyQpO3Qb4JqHL5NDq35dZIiHyV41ZlHpqAON/ZtOxroULMVCzkLc2BMMlyB0wEvPOzm7szHpdiT/rigyDhuvmi104KxyEoLzJHzSOqqrOpf6A+XXbE3ip44lYGhUXVUooCgHYsuskepYk3wE08TKxUqQ4NipBBBG1rdb37Yf5nlWY08KzzieKNmCqXcg3IJtpJ1DYHqMdfaQx/aMrdGZIZGtt4nhjZj/wC4k46STM+TOzsWY163ZiST9i3UnASoBY2FySfmST/zikznhnMIYbzgmKK2pBMj8q+w1Irkp5bgdbY99maA5pSXANpNQB81BYf5gY7ez6ZpKuYOSwmp6gS3+8DGzb+uoA38xgJ7KKeaSVI6cOZXOlQhIJv/AMdyeg6nDPiDKK2nRTUEmNyVDLMsqahuVJRmUMPI77HBfATFff3GzLQzFT3GoohI9dLEfXHnDrXy7NFO6hYHA8mEyqD89LsPrgFfD+S1VS/7pFI7LuWTbTfzbYL36kYEzNZRLIs5YyqxV9TajqU2IJub2It1x1yadhLGgZgrSJqW5sbMLXHQ2wRxh/b6z8RL/vbAE5BkWYToWpY5jGtyWDaU23O5IUn0BvhHPUM5u7Mx82JP+uKn2aTsa+BCzFAsxC3NgTDJuB0viSwFBSZDXrTSVKRzR0+kF31aFZSQAQCQWFyOgOJ/FZwtMzU2ZamLaaRVW5JsOdFsL9B6Yk8BR5nlOZU8KzzrPFGzBAXcg3IJA0k6hsp3tbbE8AWNhckn5kk/84qOcz5ROzsWY10N2Ykk/YzdSd8cvZtEGzOk1C9pNQ+agsP8wMB7nHDOYRQapgTFFbUnORzFq2GpFcsl+m4HlhPk1HUSyBKZZHkI6Rg3t36dB69MPOBqt3rZdR1c+CqEoP3gYZHN/wDEob5gYmYZ2S+lmW4sbEi4PUG3b0wDPP6Wrp3MFUXVrBijPq2O46EjGvD+S1VS/wC6RSOy7lk20+V22C/UjDP2hD7en/CU36S4T5HOwmiQMQrSx6lBNjZha46G2A5ZtHKs0iTljKjFJNTajqU2Ivc3sRa98MuHsprJ1c05KxpbWzSrEgLdBqdlXUfLrjXjj+8a78VN+o2Ds2bTlNCq/DJNUSP6svLUX+S9PmfPAJs8pKiGUxVIcSLa4c32O4sbkEG9wQbYZ8P8O18sZkpgVSQlBeZI+aR1VQzqX69Bfy67Y7cWnVSZXI3xmndD6rHK4T/I2+QHljbjlyoy9F2VKKFlA7F7ux+ZYkk4CYnhZGZHBVlJVgdiCNiD6g4poeHszaISrzNLJzFXnrzGSxOpY9fMK2F7hem+NuPhrzK7dZEpmf1Z4Y2Y/UknDDOq2ReIdSkgx1aIluyqwQKPTSLWwEIxvueuMwy4mhVKyqRQAqzyKoHYByAPyxmAb8HZzRUjJNLFUvOuseCSMJZ1KdCha9mP3uuEmcNTFx7qsypbfnOjG/oVVRb6Yo+A6WhmdYJoJZJnWUljJpjTQjOpAUamPh3uwGI3AVtLn9HLHTiugmkkpl0IYnVRIgJKpIGUmwuRdd9PrvhDneavVVEtRLbVIxYgbADso9ALAfLFLIlFRJSpPS+8yTRLNM5kkQosm6rGFYDUEsxLA3J8sI+J8m92rJadCXCsOWe7K4DJf1KsL+uAfDO8r91NLyK7lmUTX50OrUFK2vyrWsfLEtl2YtT1Ec8NwYpA6at/hNwGta/kfPfFs9Bl61wyw09zqEBq+bJr5p216NXL0BzbTpvYXvfErkORNPXR0jHSWl0Of4Qp8ZHmQATgHFRxJRxrUPR08sc9QjIxkkVkiV/jEQCgm/wgt0GJzKGpw/70szR26QsqtftuysLde2KiKOhrfeYael93dI3kp5eZIzOIgWKyBmK3ZAxuoWxHcYUcG5ZFNLI84YwU8TzSKpsXC2AQHtqYqL+V8AVxTm1DUDXFHVLMEjRS8kZS0aqm4WMG5VfPqfLbAfDedRwrNBURtJTzhdaowV1ZDdXQkEahcixFiCcH1cFNVUc08FOKaWmZC6I7srxyHTfxlmDK1r72IbzwHwgKMyqlVFLKzyIiKsgRLMbEsbFtuwFu++A84izqKSOGmpo3jp4SzDmMC7u9tTvYBegCgAbAepwXwdnNFSMs0sVS866x4JIwlnUp0KFr2Y/e62wm4kpViq6mNBZI5pEUXJsFYgC536DFBwHS0MzrBNBLJM4lOoyaY00RsykBRqY7b3YDATucNTFx7qsypp3EzqzarnoVVRa1u3nh7SZ9RyxQLXQTSSUy6EaJ1USICWVJNSk2FyAy76TbsDiTxYZRTUMtJVBYJTPDS84yvLsHEkaEKigDT4zuxJ9MAgzzNmqqmSolG8jXIXYAdAo9AAAPlilXO8r91NLyK7QZRNfnQ6tQUrb+qtax8vriLS1xe9u9utsVuc0lE2Xc+lhkRlqViLyyamcGNmN1ACLuB0B6dcBPZfmLU9Qk8F1Mbh49W/Q3ANrX8j0xRTcR0caTvR00sc9QjRtrdWjiV/jEQChtx4QW6A4R8MZT73VwU+rTzHClv4R1J+gucUdPHQ1pqIKek5DpG8lPJzZGZ+UNWmQMxW7KCbqFsbdsBO8NZz7rNrKCRGRo5Yyba43FmW43BtuD2IBwxzLO6ZKZ6aijmVZmVpnndWYhLlEGkABQSWJ6k28hhRkz06yXqkldApssbBSW2sCxBsvW9hfDHjiihiqVEEfKjaCCQJqLWMkSOfE253J8vkMAPw7U0kba6lKhirKycl0UbbnVqRr9ulu+O/FeYUk8jy08dQkkkjPJzZEZfESbKFRSNz3J2x24ZoYBT1NXUR81IdCRxamUPJIT8TLZtKqpawIJNhcY94go4JKSKtp4uQDI0EsQZmUOAHDIWJbSynoTsVOA6cG5zRUjpNLFUvOuseCSMJZ1K9Cha9mPfrbCXOWpiw91WZVt4uc6Mb+mlVFsUPANJQzyJBPDLJM4k8XM0xoFRmBAUamO292AxHYCvyLOsvhgljeKsLzxCOUrLEBsyvdAYyRuo6k7E/PEzmJiMjcgSLF90SMrN03uVCjrfoMU+VUtDLRVWmCUzw06yGV5dg5kRSFRQBpsx3Yn5Yj8BapnWVimam5NdoaVZSedDq1IrKAPsrWs57eWJehrzBUJPDcGOQPHq3PhNwDa1/I9L74os2pqJsuaalglRkqY4uZLJqZ1aORjdQAi7qOl/nhHw1lRqqqCnvp5jhS38I+8foLn6YB/PxNSRieWkp5Y6moVkYu6tHEJPj5QChtwSo1HYE9cTWUNTiT95WVo7HaFlVr9t2Vhb6Yqoo6CsaopoKUQOscj08wkkZn5ILkSBiU8aKxuoWxsN8S2TPTrJepSR4wDZY2Ckt2BJBsvnYXwD7irOaGpUNHFVLMkccSl5IylowFuwEYJJA7Eb/lhXw5U0sb66lJ2KsrR8l0UXBudWpGv26W74L46oYYqiMQR8pHghk0a2exdAx8Tbnc+nyGPeGKGAQVNXUpzUh0IkWoqHklvbUVIbSqqzECxO24wGnF2ZUlRLJNTx1CSyyvJJzZEZfGSxChUBG57k7Y9yXOoPdzS1kcjxCTmxvCyh0YgKw8QKlWAFxtuAcdc/ooJKSGtpouQDI0E0QdmUOAGVlLktZlJuCTYr64K4BpKGeRYJ4ZZJn5m/M0xoFRmBAUama43uQMAm4nzlamROXHy4YYxFCl7kIpJux7sWZmJt1OGdHntJLDAldDNI1MCsbRSKutNRYRyalJsCSAykGxt2BxKYsMlpaGWkqgsEpqIqUzGV5PCHDxrZUUDw+M7sT8sBP8AEGbNVVEtQ4AaQ30r0UAWVR6BQB9MVCcXUpljrZKeRq6NV++vJd0GlZWXTr1CwYqDYsB03xEL136Yr8zpKJ8ueamgkR46iOPmSy6mYMjsfCoCLuB5/PASc8zOzOxuzEsx8ydycZjnjMBUezP+8Yv5Jv0ZMS+MxmApuPB9pSnzoqU//qUf8YK47Ns1t/CKcD6RR4zGYAnMU/8AiMj/AOoD9UY94S/v4f8Afm/0fGYzAK/Z5/an/DVX6EmN+CheLMl7GjY/+2SMjGYzAZwxtQZof/ShH5zL/wCMJ+G/7XTf96P/AHDGYzAd+Mf7fWfiJf8Ae2GHs0/vGL+Sb9GTGYzAS+Kbg3+qzP8ABH9eDGYzATOKlP7lb8ev6LYzGYDPZeP6UpP5z/tbHvs1H74f+xUfpPjMZgJXFN7Qf7TF+Epf0I8ZjMB0y4Xyer/6amAj6rIMef8AyX51/wDpD/8A3GYzAZ7Mv7xh/lm/RkxLYzGYCo4R/s2afhV/WixL4zGYCmg/uab8dD+lNjb2ZH+lKT+cj81OPMZgNfZ8v78B/wCjU/5U8uJrGYzAVPtD/r4PwlN+muNctH9EVv4mm/2z4zGYDcD+hD+PH+UJ/wDONfZn/eMP8sv6UmMxmAl8U/Bf9Vmf4Fv1oMeYzATOKml/uaf8ZF+nJjMZgJbGYzGYD//Z"/>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2" descr="data:image/jpeg;base64,/9j/4AAQSkZJRgABAQAAAQABAAD/2wCEAAkGBxQTEhQUExQWFhUXGR4aGBgYGR0gHxwgHSIhISIfISIhISghJB8pISAgIjEiJykrMC8uISEzODMsNygtLisBCgoKBQUFDgUFDisZExkrKysrKysrKysrKysrKysrKysrKysrKysrKysrKysrKysrKysrKysrKysrKysrKysrK//AABEIAKQBMwMBIgACEQEDEQH/xAAbAAADAAMBAQAAAAAAAAAAAAAEBQYAAgMBB//EAEYQAAIBAgQEAwUFBAkDAgcAAAECAwQRAAUSIQYTMUEiUWEHFDJxgSNCdJGzFSRSciUzNDWCobGywWJz0WOSJkVlg6Kj4f/EABQBAQAAAAAAAAAAAAAAAAAAAAD/xAAUEQEAAAAAAAAAAAAAAAAAAAAA/9oADAMBAAIRAxEAPwCG9l2RVLVcU6wStDpmXmBCVvypBa9rXuQPmRiTzXKJ6ZglRDJExFwsilSR52ODsiyGoqEd42SOJCA0ksqxR6j0XUxALEb2GAc4oJYJminBWRNiCb9RcEHoQQQQRsQcBYcL8M1hoMwIpZyJoYeURGx5n28beHbfwgtt2BOI6ankpptMsbJJGwJRwQQdjYjqMMhw3WilaqMbpTqqtqY6bhmVQVBNyCWG4FsImYnc7nAfTpuHZXzgVqg+4tMKv3k/1YjBEhu3TWPh09b/AJ4gJleqqX5KMzzSMyooux1Em1h1OG68HVvIuNO6c33fmrzSlr6+Tq1EW36Xtieo6eSR1SJXeRjZVQEsT6Abk/LAXPEvC9YMvy+9LOOTHOZbxt4BzWbxbbeHfftviMyvK5ql9EETyuBfSiljYd7Dtvg7P8iq6QR+8gpzQSq6wTYGxvYm2/Y4ByihlnmSKBWaVzZQvU9z8gALk9gMBVe0Ph+qSQTPTyrEsFOrOyMFBESKQTa19W1vPCngvJaiepheGGSRY5oy7IhYKNQO9umwP5Y5Z5kNRTosjuksTNpEkMqypqAvpJUkBrb2PbcY58PZBV1bEUsbva2phsq36amNlH1PngGHH2S1ENXUyywSRxyVEpR3QgNdydieu2+C0y6WtyymWmRpZKWSVZY0BZ9MpVkcKNytwyk9iB54lswhkjkeKQnXGzIwvexU2P8AmMNuHuF62oBlp4n0KD9rfQuwJIDEi5sOgucAXx4nK9ypSRzKemCygEHS7u7lDba6hlB9b4YZrw/PXpQzUkTSqaeOCQrvy5IhoPMt8AsAwJsLHEMTh9T8L1opnqRE6QaNRZjp1oSBcAkFluRuARgN+PahJcwl5LcxV5cSsPvcqNI7jzBK3GKFOEa79ktF7nUcw1iuE5TX08phqtbpfa/nj55ioj4RrTEJBp1GPmiHnLzjHa+sRatZW2/TpvgB+CaxaXMad57qqSaZL9VvdST8r3PyxQZBw5UZfLU1FVGY4oYJVVzskzyKURY2+9q1XuL2AJOIWlpnldUjRndjZVUFmJ8gBuThpxDkVXSLEtUpQOCUUuDaxsdgTY+mAO4AZWlqICwVqmmkhjLEAGQ6WRSTsNRTSPUjBsWVS0WXV3vUbwvUcqKFHGlmKSCR2AO+lQoGrpdhiWyrKpqmTlwRPK9r6UF7DzPkN+p2x24gy2enm5VTfmBVNtQawZQw3BI6EdDgCeFskqKiZGggklWORC5RC2nfvbp0ODOPskqIaupllgkjjkqJdDspAa7MRYnrtvhXkOUz1LskG2lS7uzBERR952JCqPUnG2f5PPTMgmsyuuqN0cOjjpdWUkHfY+WApPZZkdS9XDOsErQgSrzAhK35Ti17WvcgfMjEpmuTz0zBaiGSFmFwJFKkjzscMMh4YralC8ETmMX8ZOlNhcgEkAnboLnCN3J6kn54C5zfIZ6+OgmpI2mX3eOnk0C/Lki8JD/wgizAmwsT5YT+0KqSSvl5bB0QJEGHRuUioSPQlTY+VseZJwvVTRCSNkjSQlEEkyRmYjYqgZgX3IG219uuENRCyMyOpVlJVlIsQRsQR5g4C9h4Qr/2VLF7nUcw1kThOU1yoimBa1ugJAv6jEPBQSvKIUjZpS2kIAS2ryt1v6YbZpw3XU0AnnjkiQuEAdrNdgxF0vqGynqBhNSQPI6pErPIxsqoCWJ9ANycBdcR8LVv7Oy8e6z3hSoMv2beAcwtdtttt9+2E3ADK008BYK1TTSQxliANZsygk9ASun5kYCz/I6ukEfvKsnNBKguCbA2NwCbfI4ByvK5qmQRwRvK9r6UF9h1J8h6nbAVNNlUtDQVzVUbwvOEgijkBVmIcSOwB30qFA1dLm2BuFqc1NFW0kfinLRTxoOsgi1q6qO7Wk1BRubG2E/EOWVFNKIqm/MCqbaw1gRcC4JHTyONciyiapkKwgXVS7OzBFRV6szEgKB5k4B9ndI9JlkNNOpSeaoafltsyIqaFLA7gsSSAey42hy+StyyBadGllpZZQ8SDU+iXSyuFG5GpWU26bYRcQZPPTupms3MGpJUcSJIOhKupINjsd7jBPD3DNbUAyU0T6Vv9rfQuwuQGJAJt2FzgDeOI+SlFSNbmU8J5oBvoeV2cofVVK39SR2wx4J4arDBXOKaYrNRMImEbWcmWEgKbbmwJsOwPliEJxQ5NwxVTxLIjIiMxSLmzLHzWHVYwzDUbkDbvt1wCippZKabRNGySIQWRwQR0IuD0uLY+g1nDss+bJWRgmjlkWqNQf6tE2dwzdFdbFdJ3vYd8fOaqF1kZJAwkVirKeoINiD632w5zHhmtp6bmzxvFCzKulzYkkEi6X1DYHcgYBdntWJqmeVfhkldxfyZiR/rjMA4zAVWeEjKstUbKz1LsOxYMign1C7fLGvFzFqXK5G+M0zKT3KxzSIn/wCIAxxyjPIPd/dayKSSJXMkTxOFkjZgAwBZWUo1gSLdRfAnE2de9Sqypy4o0WKGMG+hF6C/ck3YnuScAy4dkJoc0uSbQQgXPQCoi2+WJyjQNIgboWAPyJxT5PntDFTywtTVLGdESZhUIB4HV7oDCdN2UdSdvzxNZg8RkYwq6R/dV2DMNu7BVB39BgLauqnHEhYEhhXKo/lDhNPy0+G3liRzccqqmEfhCSuF0m1gGIFvpinXjOn5orWpXNeALNzByTIBYTFNOrX0NtVi2+JGjkTmK0wd0vdwrBWPyYhgD6kHAUHEp/o/Kv5Kj9Zse8DMVTMXX41o30+YDOisR/hJx1zXPqCWmigFNVDkJIsRNRGd5GL3b7EXAY9Bbb88JeG85NLNzNAkRlaOWMmwdHFmUnt5g9iAcA04bN8uzNG+AJDIPRxKFBHqVZh8sKuGpSKqnW50maO4vsbMOowwzPPYBTNTUcMkaSurzNK6u7ab6UBVVARSSelyfywJw1XU0LiSoimkZHV4+XKqAaTfxBo2vfbpbvgPOMf7fWfiJf8Ae2GXs2lJr4VJOkJPYX2F4ZO2AuKcypaiR5YIZo5JJGkk5kquviJNlAjUjc9ydsFcI55SUjLLJBPJMusXWZFQh1KfCYmN7MfvdbfLATGKjhGQtFmVyTahIFz0Ang2HphLm8lOzj3aOWNNO4lkVyWud7qiAC1treeH+R57QQRSK1NUs80PJlIqEAPiRyVHJJHiQdSdievXATWXIGljVuhdQfkSMWVfWyDiIsCdS1wRe3hWTQo+WgAfLEdmDxmRjArpHtpV2DMNu7BVB3v2GK1OMafmrWNTO1eqizcwclpFGkSsmnVrFg1g1iwvtgJvPVEVZUCPwhJpAmnawDEC1um2G3EZ/o/K/wCWo/WOEFNMhlDzh3UtdwrBWa/WzEMAfWxxTZnn2Xy08UIpqochXERNRGd3Ytdvsd7Hytt+eAk45Ct7Ei4sbHqD2Ppij9oA/eIvwlL+hHhNlMkCvepSSSOx2icI1+xuyMLddrYecU55R1I1R09QkwjijVmnRkCxKqC6iIEkqv8AEN9/TAe5WdOUVpXq9RAj/wAoEjD6agPyHljJDqyVNW+iuYJfsGiBYD0uoNvM+uAOHM7SBZoZozLTzqokVW0sChujq1iAwN+oIIJHfG/EGeRyRRU1NG0VNEWYB2DO7tYM7kAC9gFAA2AwBvs0lY5hAtzpCzEC+w+xk7YlMVHCGeUlI6TSQTyTLrF1mRUIdSvwmJjezHfV1thNm8lOzL7tHLGttxLIrknzBVEAHpbAO+O5CPcFFwq0MBUDsWBYkepYk3x57TN8wkY/E8cLt/M0SFj8yTf649pOIaWSKBK2nklemGmNo5AmtL6hHJdGuoJNipBsbeuEme5q9VUSzyWDSNew6AdAo9AAAPQYB0shbJ52Ykk10NyTcn7GbExHIVIKkgjoQbHFgufZaKZqb3Wr5bSrKf3mO+pFZQL8jpZz2623xL07xCUF0cw6t1VwG0+WoqRf10/TAP8AiQ3y7Kyf4aj9Y4mEkIvYkXFjY9Qe3yxXZnn1BLTxQCmqhyFkERNRGd5GLXb7HcBuwtt+eJzKZIFe9QkkkdjtG4Rr9jcowt6WwDv2hD7eD8JTfpLjMpYrlNcV2LT0yMfNbStb5alU/QY24pz2jqgGSnqElWOONGadGULGAouoiBJIHmN8AcOZ2sAmimjMtPOoWRA2lgVN1dGsQHU3tcEEEgjAHyHVkqlt+XWlUJ7B4rsB6Eqpx77NJW/aEC3OkCYgX2B5L9sBcQZ3HJFDT00bRU8RZgHfU8jva7uQAt7AAADYX8zgng/PKSkdZpIJ5Jl12KzKqWZStipjY3sx31eWAmMVXHbEDL0GyrQwlQOgL3Zj8yxJJwkzeSnZl92jljW3iEsiuSfMFUQAW7Ww6ouIKV4YI62nklamBETRyhNaaiwjkurXUEmxUggG3lgNfaOxNe7H4mip3Y+bNBGzH5kknHSGQtk9QWJJNZFck3P9XJhJnmbPVVElRIBqka5C7ADoFHoFAA+WKOLiDLhTNTe61eh5FlJ95jvqVSot9h0sx7eWAjMZjeYrqbSCFudIJuQOwJsLm3ewxmAqqGOCkoYqmSCOomqXdY1lLctI47BjZGUlyxsN7AD1wFxhl8SNDNTjTBUxCVEvfQblHS53IDq1j5Wwz/Z8lbllKKZGlkpZJVljQFnAlKsrhVudGxW/YjA3HCclaKkJvJTQWlAIOl5HeUpttddYB9b4DrQwUcmXVhSnfnwxRMZnkv4mljRgqAABbE9bnfEiPXFzwtw7VtQZiRS1BEsMPKIic8z7eNvBt4vCC219hfEZV0ckTmOWN45BsUdSrC/mDuMBVZzBRvlvOpad4itUsWuSTW7gxs29gFG9tgMI+Fsp97q4KcnSJHAZu4XqxHqFBI9cVa8LV37IaP3Op5nvqto5EmrTymGq2m9r7X88IOBqxabMad5vAqyaXJ20aroSb/w3ufkcA3gejrjUwRUkdOUikkppFZy7coFisupirakDG4C2IHXEtk0tOsmqpjklQA2RHCXbtqYqfD1vYXxX5Fw3PQS1U9TG0cUMEyLIwssrSo0aCM9Hvq1XW+wxF5dls07aIIpJXtfTGjMbedlBNvXANeN6WKOpAhjESNFC4QMWsXjVjudzuepx24apoY6eorZ4xNymSKKJiQrSSajd9JBKqqMbAi5tuMHe0PIqlJVlemnWJYKdTI0ThQREikFiLA6tree2OHDlI1VQVVLEC06yxVCRgXaRUWRHCjuw5gaw3IBtgOXEVLDLSQVsESwlpHhmiQtoDqFZWTUSwDKdwSbEeuC+AIKKWRYZqd5ZnWU62ksiaY3YEKoBJ231Nb0xzz2jaly2np5gUnlnecxtsyIFVF1qdwWOogEdB8sEey7Jal6yKZaeZodMw5gjYpflOLagLXuQLX6kYCJxaytS0MVKklJHUvPEs87uzgqsm6pFpYBSEsSxB3PkMSuZZXNTsEnhkhYjUFkRkJHS4DAG1wd/TFdm+QT1yUM1JE0qtTxQOVBPLki8BElvgFgGBNhY388Ag4nyQU9bJTxsXXUvLY9SsgVkv66WF8VTw0KVoys0yFNQgequ/OEx8JceLQEEm2gqdgd74RcaV8f7Td4mEiRGJAw6NyURCR6Eod8Uc/DckmbirVT7lJMKs1JH2QjLc1rv8IYbppJvfbASGR8Pmavjo3bSTLy3YdgpOoj5AHD2lakrzUU8NIlOUieSmdWfmNygW0y6mKsWUHcAWNu2AuHM6jXOEqpDpiaoZmP8KyFhc/INf6YacPcOVFBLU1FVGY4oIJVVzskryIURY2Is+ote632BOAj8mlp1k1VMckiBTZI3CXbtqYq3h63sL4Z8dUkUdSogjESNBBIEDFrGSJGO53O5O+E+XZbNO2iCKSV7X0xozGw72UE23G+Kz2j5HUpIkrU8yxLTUqtIY3ChhDGpBYiwIbw289sAl4WkpRIBUwPMzMqook0JubEtYFj2sAR3vgXiWmWOsqY0FkSaRVHkFYgD8hjvwxk9RPMjQQSyhJE1mONmC799INuh6+WDOPMnqIqypklgljjeol0O8bKrXdiNJIsdt9u2A75dHBSUMdVLBHUTVEjpEkuvlokenUxCMpLFmsN7AAnAnF+XxKaeop10Q1MXMEdyeWwYo6AncqHU2J7HDFKCStyunWmRpZaWWVZIkUs+mXSyuFFzpupUm2xtgfjePkx0NIxBlp4DzQPutLI8mg/9ShgD64AuY0tDFSpJSx1Mk8SzzNIzgqkh8KR6WAVgouWIO5HYWwi4uylaWrlhRi0YIaNj1KOodb+ulgD63xQ5zkc9dHQTUkTzKaeOnfQCeXJF4SHt8AIswLWFiT2wp9oVUj18vLYOiBIgw6Ny0VCR6EqbHytgDc2hony1paWneNkqo4+ZJJrdw0crG9gqDdR0HbEtQmPmLzg5jv4xGQGI9CQQD8wcW8PCtd+yZY/c6rmGsiYJyJNRURTAtbTewJAv6jzxEw0UjScpY3aUnSIwpLX8tIF7+mAo+MKam92oZqaAwiVZdQLlydEmkEk97DsAMBcG5ZFNM7TgmGCJ55FU2LhBsgPbUxUX8icP+I+Gqz9nZcPdKi8SVBk+xfwAyFrt4fDtvv23wq4AIaaeAsFapppIYyxAGs2ZQSelyun5kYDtOsFbR1E0dPFTT0xRiIS+h4mOg3Dsx1qxU3B3BO18LeFXpRIBUwPMzMqook0ILmxLWBY9rAEd8OaTK5aLL656qN4WnCQRRyKVZiHEjMARfSoW2rpcgYR8LZRPPPGYYJZQkiFzHGzBd/vaQbdD18sBz4spUirquOMaUSolRV8lV2AH0Aw3yyOCloVqpadKiaeVkiSUty1SMLqYhWUlizaRvtYnHP2h5RURV1XLLBLHHJUzFHeNlV7uxGliLG4327YJiy+StyyBadGllpZpQ8aAs+iXSyuFFyV1Kyk9tsABxhl8SGnnp0KQ1MXMCXvoYMyOgJ3IDLcX3sRhjIaaghpVkpY6mSeNZ5mkZxpRydCR6WXS2kaixDbnyFsD8bx8mOhpGtzIICZQDfQ8rs5Q+qqVuOxJHbB2cZJPXx0E1JE8w5CU76BflyREr47fCCLOC1hY+hwE/wAWZUlNVyRIS0XheMnrokVXW/rpYA+uHOZQUT5a8tNTvGyVEcfMkk1uwZHJuAAo3A2AwBx/Mj18giYOqLFCGXcMYo0jJHmCVNsPKXhet/ZM0fudTrNVEwTkyaioRwWA03tcjf1GAgMZjeWMqSrAhgSCCLEEdQR54zAPOHuGa6cGWmikCAH7W+hdgSQGJAJ23AucISb4q/ZrMxr4VLEqEnsLmwvDJ0GJPAUmTcNVs8SvEQquSsQeZYzKV6iNWYFrHbbvt1wgqEcOyuGDgkMGvcEbEG+9+2KTjqZg9GoJCx0VNot21IHJHrrYm+PPaV/eMzdCyxO1v4njRm+pYk/XAcM1yGvpoVmqEliRmCDW1muQTut9Q2B6gYQxoWIABZibADcknsPM4qHlLZM7MSzGvW5JuT9i3fHP2ZoDmlJcXs5YfNVLKfoQDgNM44WrYYS0pVlhsJEWZHaHVsA6KxKXO2467YU5Nl888gjpkkeQi9owb27k26DpudsPeAp2eqnDHVzaWq5l/vfZO+/+JQ3zGJeOVlvpYi4sbG1x5H09MAwzyiqKeQwVBYOApK69Q8QBG4JHQjHmQ5TNUSEQbFFLs5YIqKOrM5ICj1Jwx48/tKfhqb9FMdKFyuUVRXYvVQI/qoSZ7fLUoP0GAW8QZRPTuOf4uYNSSK4kWQdLq6khvLrtgvIeG66pQvTxycoXJe+lNgSbEkAnboLnBM7Fsmi1b8usdUPkGjVmUelwDjb2bTMa+FSx0hJyBfYXhk6DAS8kpY3Ykn1N8PabhquFNJUrHJHBo1MxOgMpIFwCQWW5G4BGJ/FTwlKzRZlqYm1CQLm9gJ4Nh6emAl1W5sNycPc04drqamWSeOSKF3ChXNrtYsLpe42B6gYRA4qmlLZM7MSxNetyTcn7Fu+Alo0LEAAkk2AHUk9hijzjhWthhLSlWSG3MjWZHaHV01orEp5bj0xt7M0BzSkuAbSagD5qCR/mBjr7PZWermDksJqeoElySWBjZtz1vqAN/PAT2VUkssqRQKzSudKhep/8DuSdgNzhnn2R1VOivKyvEzFdccyypqG5UlGIDd7H1t0wZwG1v2gw+JaGbSe4uUUkf4WYfXHnDhvl2aKd1CQOPRhMqg/PS7D64Bbw/ktXUsy0scjWtqK7KvlqYkKO9rnzwFmKSJI8UpOqNirAtexU2P8AmMdMmlYTRKGOkyJcX2NmFrjBPGH9vrPxEv8AvbAb8PZJUzB5IWWJI7BpXlWJAT0XWxA1HyvgLOMtlp5WinUrIvUE3vfcEEbEEG4I64e5yxXKcvVdleWpdwPvMpRQT6hdvrjzit9dHlbtu5p3QnuVjmkVR9FAGAFpuG64U0lSsckdOFDM5OgMpIAIBILC5G4BGEGKvhWUtTZnqJNqRQLm9hzoth6emJTAVUXCte0QkB3Kc1YucvOMf8Yi1aytt+nTE5SQySSKsSu8jHwqgJYn0A3J+WLbOqp14jLAkMtYirbsqsqhflpAW3ltiX4gHKrakRHSEnkCaTawDEC1vTAd8+yespBH7yHj5oJUF7mw2NwCbfI4XZXlk1RII4I3lc76UBJt5nyHqdsPuJDfLsrJ3JWo/WOJmOVlvpJFxY2Nrg9vlgGPEWXVFPKIqq/MCqbFw1gRcbgkdO18eZBlk9Q7JBsQpd2LhFVV6s7EgBRfqThr7Qh9vB+Epv0lx7lLlcpriuxaemRj5raVrfLUqn6DALM/yqopygnOpXGqN1kEiOOl1ZSVNjsbHbBHDvDddUAy0sUmlb3lB0LsLkBiQCbdgb4MkOrJVLb8utKoT2DxXYD0JVTj32aTMcwgXUdIExC32B5L726XwEqxubnc4oci4arJo+ZCVjSQlE1zJFziOqoGYa+ttr77dcTuKvjpiBl6DZVooWUDoC92Y/MsSScBMzwMjsjKVdWKspG4INiCPO+2HmZZBX08AnnSWKMsFGtrNcgkeG+obA9Rjt7R2Jr3Y/E8VO7HzZoI2Y/Mkk46RSlsnqGYlmNZFck3J+zk74CVJxmPMZgKjg/O6OkdJpIah5l1jwSoqWdSnwmMtezH73X8sJc3enLD3ZJkS24mdXN/QqiC30w/oIoKSiiqZadKmWokdY1kLhEjjsGJCMpLljYb2AF8A8X5dFG0M1OCsFTEJUQm+g3KOlzuQrq1j5WwBlLxDSyR04rYJZZKZdEbRyKokQHUqSgqxsLkXUg6TbrvhFnWaPVVEk8ttUjFiF2A8gPIAWA9AMUNDT0UmX1bJBJz4YonMzyX8TSxowVFAAWxNibnfElGhJAAuSbAfPAWIz3LfdTS+71vLMomv7xFq1BStr8i1rHy+uJnLswanqEnh2aOQOmrf4TcA2tfyPS++LiSloFrhlZplK6hAavW/N5x8OsDVo0BzbRp+Edb4h4YEjn0VIcojlZBGQG2uDpJBHXuQcBRVHE1Ii1D0lNJFPUqyOXkDJEr/GIgFB8XS7E2G2J3KXgD/vKSulukTqjX7bsji3Xa2HvGFNTe70M1NAYRMkpZS5cnRIVBJPew7AYE4NyyKaWR6gEwU8LzSKpsX02CoD21MVF/K+AI4oziiqRrjhqUmCRopeaNktGqpuoiBJKr/EN/ywJw5naQrNDPG0tPOAHVW0srKbq6EggMNxuCCCQcMauOnrKOeeKnSmmpmQssRco8bnTezsxDq1rm9iDgLg/3QyqtTDJMzyIiKJNCAMbEtYFj2sAR3wGvEWdxyxw09NG0dPDqZQ7Bnd3tqdyAFvYAAAbAepwVwfnVHSOs0kNQ8y6xdJUVLOpT4TGWvZj97rb5YU8S0yxVlTGgsiTSKo8grkAfkMOsvjgpaKOplp0qZaiR1jWQuERItIZiEZSWZmsN7AKTgEObvTlx7skyJbcTOrte56FUQWtba3nvh/kWdUEEUqtBVs80PJlInjA+JHJQckkeJB1LbE/PAXGGXRRtBLApWKphWZUJJ5ZuyulzuQGU2J3sRhjk8NDLSVSrTyc+Kl5pmeW9nEkSEKigAL4zuxJwExWtCZSYVkWK4srsrPba92CqL3v93yxUrnuW+6ml93reWZRNf3iLVqClbX5FtNj5fXEfDEWZVHViAPmcfQGp6BK0ZY1OrLqEDVWp+aJj4S4GrRoEm2gr0B3vgImgzBqeoSeC6tG4ePVuRY3ANrX8j0viin4lpI0qGpKWSKeoRo31yK0cSv8AGIgFB3Hh8RNhcYnlp0iqDHUByiOVkEZAbwkg6SwI6juMPOL6em93oZqaAwiZZdSmQuTofSCSbb2HYDAKeHM5NLNzNIkRlaOWM3AeNxZluNxcdD2IB7YYZlnlOtM9NRRSokzK0zzOrs2i+hBpVQEBJPS5NvIDHHg7LIpppGnuYaeF55FU2LhLWQHtqYqCewJwfVpT1lHUTxU6U0tKULLGzlJI5G0dHZiHViu4O4Y7bYBTw9VUsba6mOdyrKycqREG251ao3v26W7478U5jSzyPLBFPHJJIzvzJUZfESbKFjUjc9ydsa8LvSCS1TDJMzMqoqyaE3NiWIBY9rAEd8C8S0yxVdTGgsiTSKo8grEAb+gwDDJs7g93NLWRSSQiTmxtE4WSNiLMBqVlKMALi3UXwLxNnXvMiaE5cMSCKGO99KL5nuxJLE9ycNMuigpaKOqmgSolqJHSJJC+hUjtrYhGUlizADewAJwJxfl0SGnnp1KQ1MXMVCSeWwYo6XO5AdTYntgDMjzughgljaCrZp4hHKRPGBsyvdAYSRuo6ltr/PE3mDRGRjArrH90SMGYbb3KqoO9+wxUZTT0UtFV6aeTnw06yGZ5dg5kRSERQBpsTuxJxHYC2XjGmMq1r0ztXoFs3MHJaRRZZWTTq1CwYgNYsL7b4kqeZDKGn1upa8mhgGN+tiQwB+YOKfNoKJ8uaalp5I2Spji5kkmt3Vo5WNwAEG6joO3XCLhnKvequCnvpEjhS3kv3j9FucA9zTPMvlpoYBT1Y5CyCImeLrIxbx/Y7gN5W2/PE3lTQB/3lZXjsdonVGv23ZGFvS2K2E0Va09NDSpAVjkelmV3LNylLkS3YqdaK24AsbdcSmTyU6yXqUkkQA2SNwpLdrkg2XzsL4B5xVndFUgNHDUpKsccSlpoymmMBQSBECSQOxG/5YA4bztIBNFNGZaedQsiK2lgVN1dCQQGU36gggkEYJ48o4YqiMQR8pHghk0ai1i6Bju253PXHvC9HCsFTWVEYlWHQkcRJCvJJqtqKkHSqoxIBF9hcYDhxBnUUkUNNTRvHTxFmGtgzyO9ru5AC7ABQANhfzOCeDs6pKR1mlhqJJl1gaJUVLMpX4TGWvYn73ljOIKWGWkirYIlgvI0E0SsxQOAGVk1EsAy3uCTYrt1wVwBTUU0qwTQSSzPzPEZNMaBUZgQqjUWuN7tbpgJ3N3piw91SZFtuJpFc39CqIALehw7os/pZIoEroJZWpgVjaKQLrTUWEcmpWOkEkAqQbG3YHErixySChlpKpVp5DPFSmUzPJsHDxrZEUAafGd2JOAns9zZqqokqJAAZGuVXYADYKPQKAB8sUUWeZaKZqb3et0NIspPvEV9SqygD7C1vEe1+m+I9EJIA6k2GPoMtNQRViZY9MrC6wy1QZ+aJWsC6jVoCK5tpKm4B3vgPn8xXUdIIW50gm5t2uQACbd7DGY65hSGGWSJrao3ZDbzUkH/AExmAqjl8lZllKKaNpZKWSVJY0BZwJSrq+lbnRsVv5j1wPxxHyVoqQm8lNBaUfwvI7ylDba6hwD64E4d4cr5gZaWKUKAbyg6F23IDEgHpuAThCxubnc4C54W4dq2oMxIpagiWGHlEQueZ9vG3g28XhBba+wJxIPDJTzASxskkbAlHUqwtY2IIuMO8l4dr54leE2RiViDTqhkK9RGrMC1umw67dcT1Srh2D6tYNmDX1XGxBvvftgPpM/Dsr5yKxVPuTTCr95I+yEVxIbv8OofDpve+2ICpDVNS/Jjd2lkZlRQWY6iTYAbk/LDDNMgrqamV545YoHcKFdrXaxIul7jYHcjCSDVqXRfVey6b3v2tbe+AuOJeG6wZfl16SoHKjnMv2L+Ac1mu3h8Ph337b4WcBWd6qmuA1TTvHHc2BkBV1W52Gopp+ZGNc34br4IneUkqlhKqzo7R6tgJFVyy36bjrthJlWWTVEgjp43kk66UBJA8z5D1O2AqKbLZaLLq1qmN4XqOXDFHIpV20uJHbSQDpUKBq6XNsKeDconmqYWhgllVJoy7RxswXxA+IgG2wPXywJxBR1EM3KqtXNULsz6rAgEbgkdD5424fy6ondkp7ghS7nWEVVHVnYkKAL9ScAw49yioirKmSWCWOOSolKO8bKrXcnwkix232waMvlrMsphTI0slLLKsscYLOBKVZH0i503DKT2IHnhJxDllTTsq1FyGGpGDh0YdLqykqfLY4I4d4crpwZaWKXSoN5QdC7C5AYkAnboDgDOPI+UKKma3Mp6YLKAb6Hd3cofVQyg+t8HcGcO1Zgr2FLUFZaIiJhC9nJmhYBTbxXAJ27AntiHZiTc7k9TilyXh2vniWSE2RiVjDTrHzCOqxqzAsR02HXbrgEvKkpp1Esbo8bKWR1KsLWNiDYi4xfT8NyyZwKtVb3KSb3v3kj7IRk81rv8IZd10k31WHfHzuoR9ZVw3MB0sGvquNrEHe/a2HGZ5BXU1MrzxyxQOwUK7Wu1iwul7joTcjAB15aqq5TCju00rsiKpLHUxNgBvfFVxFw1Wfs/Lx7pU3iScyfYyeAGUnxeHw7b79t8Q0OrUNF9V9tPW/pbe+KXNuGswgid5SSqWEqrOrtHq6CRFYsvluPTAZwAwaWpguFeppZIYrkAGQ6WVbnYaimkepGC6bLJaPLq81UbwtPyooUkUqzlZBI5CtY6VCgE2tdgPPExlWWTVEgjgjeR+ulASQPM+Q9TtgjiKhqYJuVV6uaqqbM+qwYBhuCR0I2vgOnDGUVE8yNDBNKEkTWY42YLv30g26Hr5YN48yeoirKmSWCWON6iXQ7xsqtd2I0kix2327YX8P5bUVDslNe4XU51hFVR95mJCgDzJxtxDllTTsi1BJDDVGwkDow6XVlJU/Q4B2tBJWZXTLTI8slLLKskaKWfTLpZXCi503UqTbrgfjePkx0NIx+1p4DzQPuNLI8mg/8AUoYA+uA+HeHK6cGWlil0qDeQHQu25AYkAnboDfCJmJJJ3J6nAXPB/D1WaSvIpagiWlXlEQuRJ9rGfCdPi2uduwJ7YjK2jkhcxyxvG69UdSrC++4NiNt8OochzD3ZqkJMtOihtZbSNJIAKgkFhcjdQcIJJCxuxJJ6km5wF5DwrXfsqWP3Oq5hrImCciTUVEUwLW03sCQL+o88IeCawU2Y07zeBUl0yattAN1JN+mm9z8sFxcM5k0QlGrdOYsfOXmlOusR6tZX6YmaeB5HCIrO7GwVQSzHyAG5OAuMj4ZnoaionqUaOCnimAlYWWUyRvHGI26NqLAi19gcRmXZdNO+iCKSV7X0xozGw72UE29cMeIMnrKVYlqldFYExoz3sBsfCCdPlY2wBlNNNLKkdOGaVzpUIdzgKz2jZHUq8UrU06xrS06s7ROFUiNQQSRYEHax77YE4XpjU0NbSxAtPqinjjHxSCPWrqo7sBJq0jcgG2Ac/wAkrKeMNM2uJm060mWVNQF9JKMwDW3scC5BklVUv+6xSOy2JZdgvldtgv1IwDrOaV6XK4aeZWSaapaflsLMqImgFlO41Em1xuFvjv7LcmqHrIZkgmaICUGRY2KA8pxbUBa9yBa/cYlM1ilSaVJyTKjsj3bUdSmxF7m+464Y8PZPV1CuYG0RoRrd5VjQFug1MwXUfLrgF+ZZVPTsFnhlhYi4EqMhI8wGA2xW8E8PVZgrnFLUFZaIiNhE9nJlhICm1mJAJ27A+WJbPKKeGUxVIYSLbZjfY7gg3IIPUEG2GNNkOYe7NUKky06Lq1ltI03AuoJBYXI3UHAKJqeSnl0yxvG6EEo6lWHQi4IuLj0x9BreHZZs3SrjVjRyyLVe82PLWPZ21P8ACrLYqVJBvYdxj5tJIWN2JJPcm5xSQcK17U4ZR9m6c1Yecmt0G+sQ6tbCwvfT6jAJ89qxNUzyr8MkruPkzEj/AFxmAcZgKz2azsa+FSzFQk5C3NheGToOmJPFVwdnVFSMk0sNS866x4JY1SzqU+Exlr2Y/e6/lhJnD0xce6pMqW3Ezq5v6FUUW+mAd8dTMHo1BIWOiptFu2pA5I9dbE3xr7Sh/SMzdC6xO1v4njRm+pYk/XHSl4gpJI6cV0EsklMuiNopFUSIDqVJAVJsLkXWx0m3XfCLOs0eqqJKiW2qRixC7AeSjyAFgPQYB5JKz5M7MxZjXrck3J+xbqTjn7M0BzSkuL2csL+aqWU/QgHBwzzLPdTS8iu5ZlE1+fDq1BStr8m1rHy+uJfLswanqEnh2aOQOmrf4TcBrWv5HpffAPuA6hnqpwxLc2lquZf732Tvv/iUN8xiYimZb6WK3FjYkXB7H09MVlRxLSRrUPSU0sc9SjI5eQMkSv8AGIgFB3+G7HYYncoanD/vKytHbpC6q1+27Kwt12tgGvHn9pT8NTfopjpQyFMoqiuxkqoI39VCTPb5alB+mPeKM3oqga4oqpZgkaKXljKaY1VNwsQJJVfPqfLbAnDedRwrNBURtLTzhdaowV1ZDdXQkEBhuNxYgm+AMqGLZNFq35dY6ofJXjVmUemoA429m0zGvhUsSoWchbmwJhkvYdMBcRZ3HJHDTU0bR08JZhrYM7u9tTuQAt7AKABsB6nBfB2dUdIyzSw1LzrrHgljVLOpT4TGWvZj97rb5YCWxU8cysDQqLqqUUBQDsWXWSPUsSb+eEucPTFx7qkypp3Ezq7arnoVRRa1treeHlJn9JJFAtdBLJJTLojaKRVEiAllSTUpNhcgMpB0m3YHAae0lj+0ZW6MyQu1tvE8MbMfnqJOOjys+TOzEsxr1uSbk/Yt3OEed5s1VUyVEo8UjaiF2AHQKPQAAD5YpVzzLPdTS8it5ZlE1+fDq1BStr8m2mx8vrgAfZmgOaUlwDaTUAfNQSP8wMdvZ9Kz1cwclhNT1AluT4gY2bc+eoA38xify/MWp6hJ4LqY3Dx6tzsbgG1r+R6Yo5+JKONJ2o6aSKeoRo21yK0cSv8AGIgFB3HhGomwvgJOKZlvpYrcWNiRcHqD6emKL2gD94i/CUv6EeE2UNTh/wB5WVo7HaF1Vr9t2VhbrtbDzirOKKpGuOKqWZY4o1LyxlNMSqm4EYJJVexG56W2wHuVnTlFaV6vPAj/AMoDsPpqA/IeWMkOrJU1bmOtZUJ7B4gWA9LqDbzPrgHhvOkhWeGeNpKeoVRIqNpcFDdHQkEBgb9QQQSMb8Q53FJFFTUsbR00RZ/tCC8kj2BdyAB0AUADYDvgDfZpOxr4ELHSFmIW5sCYZNwOmJPFTwbnVHSOk0sVS866x4JY1SzqV+Exlr2Y/e62wmzh6YsPdUmRbbiZ0c39CqKLfTAO+FpWamzLUxbTSKBc3sOdFsPIemJTFdkWdZfDBLG0NWzTxCOUrNEBsyvdAYiRuo6k7E/PE1mLRGRuQsixfdEjBm6b3KqoO9+gGAtM6q3XiMsCQy1iKtuyqyoF+WkBbeW2JfPxyq2pERKhJ5AhU2sAxAsR6Yol4wpjKta9NI1egFjrXkNIossrLp1ahYMVDWLC+2+JKnmRpQ0+t0LXk0MAxv1sSCAfmDgKDiVicuysnclai5/+8cecBMVNc67OlDMVPdSdKkjyOliL+uCc0zzLpaaGAQVg5CyCImaLq7FvH9luA3lbb88IeG85NJMJNAkQqySRsbB0caWUkdNj17EA4BtwuxahzRDugiikA8nWVVBHrZmH1wlyOZhNEoYhWlj1Lc2NmFrjobYbZlndMtM9NRRTIsrq0zzOrOwS+mMaVUBATqva5IHbbAPDlVSxvrqY53KsrR8mRFFwb+LUjX7dLd8Bvxx/eNd+Km/UbB2bNpymhVfhkmqHf1ZeWov8l6fM+eBuLcypKiWSaCOoSWWV5JOZIjL4yWIUKikbnuTtjbJc6g93NLWRyPDzObG0TBZEYgKwGoFSrAC423AOA78WHVSZXI3xmndD6rHK4T/I2+QA7Y94QnZosx1MTpoGC3JNhzodh5DC3ibORUyJy4+VDFGIoUvchFJPiPdiWLE26nDbh/OsvgilVoatnmh5MpWaILYsrEoDESN0HUna/wA8BLUqAugPQsAfzxb51WSLxCWUkFKtES3ZVYIFHppFreWIzMWiMjchZFi20iRlZum9yqqDvfoBiuTi+lMsdZJTSNXRqu+teS7oNKyuunVqFgxAYAsB03uE3xNCqVlUigBVnkCgdAA5AGMwBPMzszsbsxJJPcncnGYCu4DpaGaRIJoJZZnWUljLpjTQjOpCqNRPh3u1sRuLf2XZNUNWRTLTzNDpmHMEbFL8qQW1AWvcgWv1OJPMcsmp2CzwyQsRcLIjISPMBgNsBVSiiokpY5qUVLzRJNO7SSKUWTdUj0sAGCWYlgbk+WEPFWUilrJoAxZEYFG7lGAZSfXSRf1xQ55kM9cKKalieZZKeGFiikiOSFRGyuR8Isoa7WFjfoMKvaBVJLXzcpg6LoiVh0bloqEjzBKmx7i2ANzqlomy7n0sEkbLUiLXLJqZ1MbNuAAg3A6D64R8L5T73VwU99IkcBm8l6sR6hQTirXhet/ZDR+51PM99VtHJk1aeUw1W03tfa+EPAtYtPmNM83gVZNLk7aNV0JN+gW9z8jgG0K0Vb7xBBSinaOKSSnkEkjM4iBcrIGYqSyBjcBbEDqMS+TSU6yXqUkkQA2SNgpLdgWINl63sL4rsg4cqKGWrmqY2jiggnQOwssjSo0aCMnZtRbVtfYYjMuy2adtEEUkr2vpjRmNvOygm3rgGnGtHFFU2gj5cbRQuE1FrF41YjU253Jx24bo4Ep6isqIxKsTJFFESyq8kmogsVIbSqoxsCLmwuMHe0HJKlZVlannWJYKdWkaJwoIiQEFiLXvtbz26448O0jVWX1dNCC06yxVCxgXaRUWRGCjqWHMDWG9gcBy4io4JKWCtp4uSGkeGaIMzKrqAwZCxLWZW3BJsRgrgOmoZnWCaCWWZxKdRl0xpojZlIVRqJ23u1saZ5SNS5ZT08ylJ5Z3nMbbMiBVRSyncajqIuOg+WCPZfk1Q1ZFMtPM0WmYcxY2KX5Ti2oC17kC1+pGAicWki0dFHSpNSCpkniWaZ2kkXQkm6pHpYAMFAJZgdzbpiWzLLJqdgs8MkLEXCyIyEjpcBgDa4O/pitzrIZ61aCWkieZWp4oGKKToki8DB7fALAMCbDSb9jgJ/inKVpaySAMXjUqVbuUdQ6nyvpYfXDjOKWibLefSwSRstSsReSTUzgxsxuAAi7gdB264C4/mSTMJRE3MVRHEGXcMYo0jJHncqbYeJwvW/sho/c6nme+q+jkyatPKYarab2vtfASnC+U+91cFPq0iRwpbyHUn6AE4pKdKKuNRBBSCBkikkppBI5d+WNWmQMxUllBN1AsbDphRwNVrTZjTvPdFSTS5O2m91JN+lr7/LD3hzh2ooJqmeqjaOOCCZQ7AhJGdSiLGxFm1Frgi+wvgJDJpKdZL1KSSIFNkjYKS21gWINl63sL4Zcc0cUVSogj5UbQQSBNTNYyRI58Tbncny+Qwoy7Lpp20QRSSva+mNGY2Heygm2/XFX7RclqVkSVqedYlpqVWkaJwoYQxqQWIsCG8NvPbrgF/DFFCtPU1lRHzVhKJHEWZVeSQn4ipDaVVS1gRc2F+uNuIKSCWkiraeIQXkaCaIMzKHADqyaiWCspOxOxU22x34Zp2qcvrKWIFpg8U8ca7tIF1K4UdSQGDWG9r+WPc4pWpcrhp5gUnmqGn5TCzLGqaFLA7jU2qwPUC+A24BpaGaRIJoJZZnEniMmmNAqMwICjUTtvdrYjsW/styaoashmWCZogJQZFjYpflOLagLXuQLX6kYlMyyuenYLPDLCxFwJEZCR5gMBtgKiVKOiipVmpVqZJ4lnlZpJF0I58KR6GADaRqLMDufLbCPi3KFpauWFGLICGjY9SjgOt/XSwv63xQ55kk9clBNSRPMpp44G0KTy5IvCQ9vhFrMC1hY37YVe0OpR6+URsHWMJFqHRjGioSPS6mxwBebU1E+XNNSwSRslTHFzJZdTOrRysbgAIu6joD88I+Gsq96qoKe+kSOFLeS/eP0Fziqh4Wrf2TLH7nU8w1kTBORJqKiKYFrab2BIF/UeeEXBNYKbMaZ5vAqS6X1baL3Uk36ab3PywDiFaGsaemgpRAyxyPTTCSRmflAuRKGYqdaKxuoGk2G4xK5NJTrJepSR4wDZY2Ckt2BJBsvnYXxX5FwzPRVFRPUo0cNPFMOYwIWQvG8cYjPRtRYEWvtfEZl+XTTtogikle19MaMxsO9lBNsA546ooYqiMQR8pHghk0amaxdAx8Tbnc+nyGPeGKKEQVNXUJzUh0JHEWKh5JL6dRUhtKqjEgEX23GGntGySpDxStTzrGtLTqztE4VSI1BBJFgQdrHvtgThemapoa2liBafXDOkY+KQR61cKO7ASBrDcgGwwHHiCkglpIq2niEF5GhmiVmZQ4AZWTUS1mUm4JNiu2CuAaWhmkWCeCWWZ+Z4uZpjQKjMCAo1Frje7AY1zilelyqGCZWSaapacRsLMqImgFlO41Em1+oW+O/styeoeshmSCZogJQZFjYoDynFtQFr3IFr9xgInFm6UlFDSrNSrUyzxiaUtJIuhHJ0LHoYANpGoswO5t0xMZllc9OwWeGWFiLgSIyEjpcBgNsVmd5LPXR5fLSRPMDTpTtoUnlyREqQ5GygizAtYWPocAg4rypKWrkiRi0Y0sh7lJFDrf10sPrhxmVLRPlzzU0EiPHURx8ySXUzBkcm6gBF3A6A/PAXtAlV6+RY2DhFih1LuGMUaRkj01KbYdU3DFb+yZo/c6nW1VEwXkSXKiOS7Aab26b+o88BA4zG0sZUlWBDA2IIsQR1BHnj3APshyLMJ4y1NHMYluSwbSm25sSQpO3Qb4RTzs5u7Mx82JP+uKn2azsa+BCzFVSchSTYEwyXsOgxJYCkyHhyvli104KxyEqo5yR80jqFVnUvbpsD5ddsT0sTKxVgQwNiCLEEbEEed8U/HU7B6JVJCx0dMUt2LIHJHrrYm+NfaUP6RmYbFxFI1v4njRm+pYk/XAcs0yrMaaFZpxPFGzaVLuQbkE20k6hsD1GJ5VLEAAlibADckn/nFVJMz5O7OxZjXrdmJJP2LdSccvZnGDmlJcXs5YX81Usp+hAOA1zrhqvhh1TgmKKwZecj8rVsAyK5KX6bgeXXbCnJaOollCUqyPIR0jve3e9ug6bnbDzgOoZ6qoDktzqWq5l/vfZO+/8AjUN8xiYhnZL6WZbixsSLg9jbqPTAMc9gqoJGgqS4cAEoz6uoBHQkdCDjTIMrqKiXTTA61BctqCBFHVi5ICgX6kjDHjwfvKfhqb9FMdKCQplFUV2MlVBG581CTPb5alB+mAW8Q5VUwSD3oHVINSvrDhx0uHUkN0tsdsF5BkWYTxs1LHMYluSwbSmwudyQpO3Qb4JqHL5NDq35dZIiHyV41ZlHpqAON/ZtOxroULMVCzkLc2BMMlyB0wEvPOzm7szHpdiT/rigyDhuvmi104KxyEoLzJHzSOqqrOpf6A+XXbE3ip44lYGhUXVUooCgHYsuskepYk3wE08TKxUqQ4NipBBBG1rdb37Yf5nlWY08KzzieKNmCqXcg3IJtpJ1DYHqMdfaQx/aMrdGZIZGtt4nhjZj/wC4k46STM+TOzsWY163ZiST9i3UnASoBY2FySfmST/zikznhnMIYbzgmKK2pBMj8q+w1Irkp5bgdbY99maA5pSXANpNQB81BYf5gY7ez6ZpKuYOSwmp6gS3+8DGzb+uoA38xgJ7KKeaSVI6cOZXOlQhIJv/AMdyeg6nDPiDKK2nRTUEmNyVDLMsqahuVJRmUMPI77HBfATFff3GzLQzFT3GoohI9dLEfXHnDrXy7NFO6hYHA8mEyqD89LsPrgFfD+S1VS/7pFI7LuWTbTfzbYL36kYEzNZRLIs5YyqxV9TajqU2IJub2It1x1yadhLGgZgrSJqW5sbMLXHQ2wRxh/b6z8RL/vbAE5BkWYToWpY5jGtyWDaU23O5IUn0BvhHPUM5u7Mx82JP+uKn2aTsa+BCzFAsxC3NgTDJuB0viSwFBSZDXrTSVKRzR0+kF31aFZSQAQCQWFyOgOJ/FZwtMzU2ZamLaaRVW5JsOdFsL9B6Yk8BR5nlOZU8KzzrPFGzBAXcg3IJA0k6hsp3tbbE8AWNhckn5kk/84qOcz5ROzsWY10N2Ykk/YzdSd8cvZtEGzOk1C9pNQ+agsP8wMB7nHDOYRQapgTFFbUnORzFq2GpFcsl+m4HlhPk1HUSyBKZZHkI6Rg3t36dB69MPOBqt3rZdR1c+CqEoP3gYZHN/wDEob5gYmYZ2S+lmW4sbEi4PUG3b0wDPP6Wrp3MFUXVrBijPq2O46EjGvD+S1VS/wC6RSOy7lk20+V22C/UjDP2hD7en/CU36S4T5HOwmiQMQrSx6lBNjZha46G2A5ZtHKs0iTljKjFJNTajqU2Ivc3sRa98MuHsprJ1c05KxpbWzSrEgLdBqdlXUfLrjXjj+8a78VN+o2Ds2bTlNCq/DJNUSP6svLUX+S9PmfPAJs8pKiGUxVIcSLa4c32O4sbkEG9wQbYZ8P8O18sZkpgVSQlBeZI+aR1VQzqX69Bfy67Y7cWnVSZXI3xmndD6rHK4T/I2+QHljbjlyoy9F2VKKFlA7F7ux+ZYkk4CYnhZGZHBVlJVgdiCNiD6g4poeHszaISrzNLJzFXnrzGSxOpY9fMK2F7hem+NuPhrzK7dZEpmf1Z4Y2Y/UknDDOq2ReIdSkgx1aIluyqwQKPTSLWwEIxvueuMwy4mhVKyqRQAqzyKoHYByAPyxmAb8HZzRUjJNLFUvOuseCSMJZ1KdCha9mP3uuEmcNTFx7qsypbfnOjG/oVVRb6Yo+A6WhmdYJoJZJnWUljJpjTQjOpAUamPh3uwGI3AVtLn9HLHTiugmkkpl0IYnVRIgJKpIGUmwuRdd9PrvhDneavVVEtRLbVIxYgbADso9ALAfLFLIlFRJSpPS+8yTRLNM5kkQosm6rGFYDUEsxLA3J8sI+J8m92rJadCXCsOWe7K4DJf1KsL+uAfDO8r91NLyK7lmUTX50OrUFK2vyrWsfLEtl2YtT1Ec8NwYpA6at/hNwGta/kfPfFs9Bl61wyw09zqEBq+bJr5p216NXL0BzbTpvYXvfErkORNPXR0jHSWl0Of4Qp8ZHmQATgHFRxJRxrUPR08sc9QjIxkkVkiV/jEQCgm/wgt0GJzKGpw/70szR26QsqtftuysLde2KiKOhrfeYael93dI3kp5eZIzOIgWKyBmK3ZAxuoWxHcYUcG5ZFNLI84YwU8TzSKpsXC2AQHtqYqL+V8AVxTm1DUDXFHVLMEjRS8kZS0aqm4WMG5VfPqfLbAfDedRwrNBURtJTzhdaowV1ZDdXQkEahcixFiCcH1cFNVUc08FOKaWmZC6I7srxyHTfxlmDK1r72IbzwHwgKMyqlVFLKzyIiKsgRLMbEsbFtuwFu++A84izqKSOGmpo3jp4SzDmMC7u9tTvYBegCgAbAepwXwdnNFSMs0sVS866x4JIwlnUp0KFr2Y/e62wm4kpViq6mNBZI5pEUXJsFYgC536DFBwHS0MzrBNBLJM4lOoyaY00RsykBRqY7b3YDATucNTFx7qsypp3EzqzarnoVVRa1u3nh7SZ9RyxQLXQTSSUy6EaJ1USICWVJNSk2FyAy76TbsDiTxYZRTUMtJVBYJTPDS84yvLsHEkaEKigDT4zuxJ9MAgzzNmqqmSolG8jXIXYAdAo9AAAPlilXO8r91NLyK7QZRNfnQ6tQUrb+qtax8vriLS1xe9u9utsVuc0lE2Xc+lhkRlqViLyyamcGNmN1ACLuB0B6dcBPZfmLU9Qk8F1Mbh49W/Q3ANrX8j0xRTcR0caTvR00sc9QjRtrdWjiV/jEQChtx4QW6A4R8MZT73VwU+rTzHClv4R1J+gucUdPHQ1pqIKek5DpG8lPJzZGZ+UNWmQMxW7KCbqFsbdsBO8NZz7rNrKCRGRo5Yyba43FmW43BtuD2IBwxzLO6ZKZ6aijmVZmVpnndWYhLlEGkABQSWJ6k28hhRkz06yXqkldApssbBSW2sCxBsvW9hfDHjiihiqVEEfKjaCCQJqLWMkSOfE253J8vkMAPw7U0kba6lKhirKycl0UbbnVqRr9ulu+O/FeYUk8jy08dQkkkjPJzZEZfESbKFRSNz3J2x24ZoYBT1NXUR81IdCRxamUPJIT8TLZtKqpawIJNhcY94go4JKSKtp4uQDI0EsQZmUOAHDIWJbSynoTsVOA6cG5zRUjpNLFUvOuseCSMJZ1K9Cha9mPfrbCXOWpiw91WZVt4uc6Mb+mlVFsUPANJQzyJBPDLJM4k8XM0xoFRmBAUamO292AxHYCvyLOsvhgljeKsLzxCOUrLEBsyvdAYyRuo6k7E/PEzmJiMjcgSLF90SMrN03uVCjrfoMU+VUtDLRVWmCUzw06yGV5dg5kRSFRQBpsx3Yn5Yj8BapnWVimam5NdoaVZSedDq1IrKAPsrWs57eWJehrzBUJPDcGOQPHq3PhNwDa1/I9L74os2pqJsuaalglRkqY4uZLJqZ1aORjdQAi7qOl/nhHw1lRqqqCnvp5jhS38I+8foLn6YB/PxNSRieWkp5Y6moVkYu6tHEJPj5QChtwSo1HYE9cTWUNTiT95WVo7HaFlVr9t2Vhb6Yqoo6CsaopoKUQOscj08wkkZn5ILkSBiU8aKxuoWxsN8S2TPTrJepSR4wDZY2Ckt2BJBsvnYXwD7irOaGpUNHFVLMkccSl5IylowFuwEYJJA7Eb/lhXw5U0sb66lJ2KsrR8l0UXBudWpGv26W74L46oYYqiMQR8pHghk0a2exdAx8Tbnc+nyGPeGKGAQVNXUpzUh0IkWoqHklvbUVIbSqqzECxO24wGnF2ZUlRLJNTx1CSyyvJJzZEZfGSxChUBG57k7Y9yXOoPdzS1kcjxCTmxvCyh0YgKw8QKlWAFxtuAcdc/ooJKSGtpouQDI0E0QdmUOAGVlLktZlJuCTYr64K4BpKGeRYJ4ZZJn5m/M0xoFRmBAUama43uQMAm4nzlamROXHy4YYxFCl7kIpJux7sWZmJt1OGdHntJLDAldDNI1MCsbRSKutNRYRyalJsCSAykGxt2BxKYsMlpaGWkqgsEpqIqUzGV5PCHDxrZUUDw+M7sT8sBP8AEGbNVVEtQ4AaQ30r0UAWVR6BQB9MVCcXUpljrZKeRq6NV++vJd0GlZWXTr1CwYqDYsB03xEL136Yr8zpKJ8ueamgkR46iOPmSy6mYMjsfCoCLuB5/PASc8zOzOxuzEsx8ydycZjnjMBUezP+8Yv5Jv0ZMS+MxmApuPB9pSnzoqU//qUf8YK47Ns1t/CKcD6RR4zGYAnMU/8AiMj/AOoD9UY94S/v4f8Afm/0fGYzAK/Z5/an/DVX6EmN+CheLMl7GjY/+2SMjGYzAZwxtQZof/ShH5zL/wCMJ+G/7XTf96P/AHDGYzAd+Mf7fWfiJf8Ae2GHs0/vGL+Sb9GTGYzAS+Kbg3+qzP8ABH9eDGYzATOKlP7lb8ev6LYzGYDPZeP6UpP5z/tbHvs1H74f+xUfpPjMZgJXFN7Qf7TF+Epf0I8ZjMB0y4Xyer/6amAj6rIMef8AyX51/wDpD/8A3GYzAZ7Mv7xh/lm/RkxLYzGYCo4R/s2afhV/WixL4zGYCmg/uab8dD+lNjb2ZH+lKT+cj81OPMZgNfZ8v78B/wCjU/5U8uJrGYzAVPtD/r4PwlN+muNctH9EVv4mm/2z4zGYDcD+hD+PH+UJ/wDONfZn/eMP8sv6UmMxmAl8U/Bf9Vmf4Fv1oMeYzATOKml/uaf8ZF+nJjMZgJbGYzGYD//Z"/>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4" descr="data:image/jpeg;base64,/9j/4AAQSkZJRgABAQAAAQABAAD/2wCEAAkGBxQTEhQUExQWFhUXGR4aGBgYGR0gHxwgHSIhISIfISIhISghJB8pISAgIjEiJykrMC8uISEzODMsNygtLisBCgoKBQUFDgUFDisZExkrKysrKysrKysrKysrKysrKysrKysrKysrKysrKysrKysrKysrKysrKysrKysrKysrK//AABEIAKQBMwMBIgACEQEDEQH/xAAbAAADAAMBAQAAAAAAAAAAAAAEBQYAAgMBB//EAEYQAAIBAgQEAwUFBAkDAgcAAAECAwQRAAUSIQYTMUEiUWEHFDJxgSNCdJGzFSRSciUzNDWCobGywWJz0WOSJkVlg6Kj4f/EABQBAQAAAAAAAAAAAAAAAAAAAAD/xAAUEQEAAAAAAAAAAAAAAAAAAAAA/9oADAMBAAIRAxEAPwCG9l2RVLVcU6wStDpmXmBCVvypBa9rXuQPmRiTzXKJ6ZglRDJExFwsilSR52ODsiyGoqEd42SOJCA0ksqxR6j0XUxALEb2GAc4oJYJminBWRNiCb9RcEHoQQQQRsQcBYcL8M1hoMwIpZyJoYeURGx5n28beHbfwgtt2BOI6ankpptMsbJJGwJRwQQdjYjqMMhw3WilaqMbpTqqtqY6bhmVQVBNyCWG4FsImYnc7nAfTpuHZXzgVqg+4tMKv3k/1YjBEhu3TWPh09b/AJ4gJleqqX5KMzzSMyooux1Em1h1OG68HVvIuNO6c33fmrzSlr6+Tq1EW36Xtieo6eSR1SJXeRjZVQEsT6Abk/LAXPEvC9YMvy+9LOOTHOZbxt4BzWbxbbeHfftviMyvK5ql9EETyuBfSiljYd7Dtvg7P8iq6QR+8gpzQSq6wTYGxvYm2/Y4ByihlnmSKBWaVzZQvU9z8gALk9gMBVe0Ph+qSQTPTyrEsFOrOyMFBESKQTa19W1vPCngvJaiepheGGSRY5oy7IhYKNQO9umwP5Y5Z5kNRTosjuksTNpEkMqypqAvpJUkBrb2PbcY58PZBV1bEUsbva2phsq36amNlH1PngGHH2S1ENXUyywSRxyVEpR3QgNdydieu2+C0y6WtyymWmRpZKWSVZY0BZ9MpVkcKNytwyk9iB54lswhkjkeKQnXGzIwvexU2P8AmMNuHuF62oBlp4n0KD9rfQuwJIDEi5sOgucAXx4nK9ypSRzKemCygEHS7u7lDba6hlB9b4YZrw/PXpQzUkTSqaeOCQrvy5IhoPMt8AsAwJsLHEMTh9T8L1opnqRE6QaNRZjp1oSBcAkFluRuARgN+PahJcwl5LcxV5cSsPvcqNI7jzBK3GKFOEa79ktF7nUcw1iuE5TX08phqtbpfa/nj55ioj4RrTEJBp1GPmiHnLzjHa+sRatZW2/TpvgB+CaxaXMad57qqSaZL9VvdST8r3PyxQZBw5UZfLU1FVGY4oYJVVzskzyKURY2+9q1XuL2AJOIWlpnldUjRndjZVUFmJ8gBuThpxDkVXSLEtUpQOCUUuDaxsdgTY+mAO4AZWlqICwVqmmkhjLEAGQ6WRSTsNRTSPUjBsWVS0WXV3vUbwvUcqKFHGlmKSCR2AO+lQoGrpdhiWyrKpqmTlwRPK9r6UF7DzPkN+p2x24gy2enm5VTfmBVNtQawZQw3BI6EdDgCeFskqKiZGggklWORC5RC2nfvbp0ODOPskqIaupllgkjjkqJdDspAa7MRYnrtvhXkOUz1LskG2lS7uzBERR952JCqPUnG2f5PPTMgmsyuuqN0cOjjpdWUkHfY+WApPZZkdS9XDOsErQgSrzAhK35Ti17WvcgfMjEpmuTz0zBaiGSFmFwJFKkjzscMMh4YralC8ETmMX8ZOlNhcgEkAnboLnCN3J6kn54C5zfIZ6+OgmpI2mX3eOnk0C/Lki8JD/wgizAmwsT5YT+0KqSSvl5bB0QJEGHRuUioSPQlTY+VseZJwvVTRCSNkjSQlEEkyRmYjYqgZgX3IG219uuENRCyMyOpVlJVlIsQRsQR5g4C9h4Qr/2VLF7nUcw1kThOU1yoimBa1ugJAv6jEPBQSvKIUjZpS2kIAS2ryt1v6YbZpw3XU0AnnjkiQuEAdrNdgxF0vqGynqBhNSQPI6pErPIxsqoCWJ9ANycBdcR8LVv7Oy8e6z3hSoMv2beAcwtdtttt9+2E3ADK008BYK1TTSQxliANZsygk9ASun5kYCz/I6ukEfvKsnNBKguCbA2NwCbfI4ByvK5qmQRwRvK9r6UF9h1J8h6nbAVNNlUtDQVzVUbwvOEgijkBVmIcSOwB30qFA1dLm2BuFqc1NFW0kfinLRTxoOsgi1q6qO7Wk1BRubG2E/EOWVFNKIqm/MCqbaw1gRcC4JHTyONciyiapkKwgXVS7OzBFRV6szEgKB5k4B9ndI9JlkNNOpSeaoafltsyIqaFLA7gsSSAey42hy+StyyBadGllpZZQ8SDU+iXSyuFG5GpWU26bYRcQZPPTupms3MGpJUcSJIOhKupINjsd7jBPD3DNbUAyU0T6Vv9rfQuwuQGJAJt2FzgDeOI+SlFSNbmU8J5oBvoeV2cofVVK39SR2wx4J4arDBXOKaYrNRMImEbWcmWEgKbbmwJsOwPliEJxQ5NwxVTxLIjIiMxSLmzLHzWHVYwzDUbkDbvt1wCippZKabRNGySIQWRwQR0IuD0uLY+g1nDss+bJWRgmjlkWqNQf6tE2dwzdFdbFdJ3vYd8fOaqF1kZJAwkVirKeoINiD632w5zHhmtp6bmzxvFCzKulzYkkEi6X1DYHcgYBdntWJqmeVfhkldxfyZiR/rjMA4zAVWeEjKstUbKz1LsOxYMign1C7fLGvFzFqXK5G+M0zKT3KxzSIn/wCIAxxyjPIPd/dayKSSJXMkTxOFkjZgAwBZWUo1gSLdRfAnE2de9Sqypy4o0WKGMG+hF6C/ck3YnuScAy4dkJoc0uSbQQgXPQCoi2+WJyjQNIgboWAPyJxT5PntDFTywtTVLGdESZhUIB4HV7oDCdN2UdSdvzxNZg8RkYwq6R/dV2DMNu7BVB39BgLauqnHEhYEhhXKo/lDhNPy0+G3liRzccqqmEfhCSuF0m1gGIFvpinXjOn5orWpXNeALNzByTIBYTFNOrX0NtVi2+JGjkTmK0wd0vdwrBWPyYhgD6kHAUHEp/o/Kv5Kj9Zse8DMVTMXX41o30+YDOisR/hJx1zXPqCWmigFNVDkJIsRNRGd5GL3b7EXAY9Bbb88JeG85NLNzNAkRlaOWMmwdHFmUnt5g9iAcA04bN8uzNG+AJDIPRxKFBHqVZh8sKuGpSKqnW50maO4vsbMOowwzPPYBTNTUcMkaSurzNK6u7ab6UBVVARSSelyfywJw1XU0LiSoimkZHV4+XKqAaTfxBo2vfbpbvgPOMf7fWfiJf8Ae2GXs2lJr4VJOkJPYX2F4ZO2AuKcypaiR5YIZo5JJGkk5kquviJNlAjUjc9ydsFcI55SUjLLJBPJMusXWZFQh1KfCYmN7MfvdbfLATGKjhGQtFmVyTahIFz0Ang2HphLm8lOzj3aOWNNO4lkVyWud7qiAC1treeH+R57QQRSK1NUs80PJlIqEAPiRyVHJJHiQdSdievXATWXIGljVuhdQfkSMWVfWyDiIsCdS1wRe3hWTQo+WgAfLEdmDxmRjArpHtpV2DMNu7BVB3v2GK1OMafmrWNTO1eqizcwclpFGkSsmnVrFg1g1iwvtgJvPVEVZUCPwhJpAmnawDEC1um2G3EZ/o/K/wCWo/WOEFNMhlDzh3UtdwrBWa/WzEMAfWxxTZnn2Xy08UIpqochXERNRGd3Ytdvsd7Hytt+eAk45Ct7Ei4sbHqD2Ppij9oA/eIvwlL+hHhNlMkCvepSSSOx2icI1+xuyMLddrYecU55R1I1R09QkwjijVmnRkCxKqC6iIEkqv8AEN9/TAe5WdOUVpXq9RAj/wAoEjD6agPyHljJDqyVNW+iuYJfsGiBYD0uoNvM+uAOHM7SBZoZozLTzqokVW0sChujq1iAwN+oIIJHfG/EGeRyRRU1NG0VNEWYB2DO7tYM7kAC9gFAA2AwBvs0lY5hAtzpCzEC+w+xk7YlMVHCGeUlI6TSQTyTLrF1mRUIdSvwmJjezHfV1thNm8lOzL7tHLGttxLIrknzBVEAHpbAO+O5CPcFFwq0MBUDsWBYkepYk3x57TN8wkY/E8cLt/M0SFj8yTf649pOIaWSKBK2nklemGmNo5AmtL6hHJdGuoJNipBsbeuEme5q9VUSzyWDSNew6AdAo9AAAPQYB0shbJ52Ykk10NyTcn7GbExHIVIKkgjoQbHFgufZaKZqb3Wr5bSrKf3mO+pFZQL8jpZz2623xL07xCUF0cw6t1VwG0+WoqRf10/TAP8AiQ3y7Kyf4aj9Y4mEkIvYkXFjY9Qe3yxXZnn1BLTxQCmqhyFkERNRGd5GLXb7HcBuwtt+eJzKZIFe9QkkkdjtG4Rr9jcowt6WwDv2hD7eD8JTfpLjMpYrlNcV2LT0yMfNbStb5alU/QY24pz2jqgGSnqElWOONGadGULGAouoiBJIHmN8AcOZ2sAmimjMtPOoWRA2lgVN1dGsQHU3tcEEEgjAHyHVkqlt+XWlUJ7B4rsB6Eqpx77NJW/aEC3OkCYgX2B5L9sBcQZ3HJFDT00bRU8RZgHfU8jva7uQAt7AAADYX8zgng/PKSkdZpIJ5Jl12KzKqWZStipjY3sx31eWAmMVXHbEDL0GyrQwlQOgL3Zj8yxJJwkzeSnZl92jljW3iEsiuSfMFUQAW7Ww6ouIKV4YI62nklamBETRyhNaaiwjkurXUEmxUggG3lgNfaOxNe7H4mip3Y+bNBGzH5kknHSGQtk9QWJJNZFck3P9XJhJnmbPVVElRIBqka5C7ADoFHoFAA+WKOLiDLhTNTe61eh5FlJ95jvqVSot9h0sx7eWAjMZjeYrqbSCFudIJuQOwJsLm3ewxmAqqGOCkoYqmSCOomqXdY1lLctI47BjZGUlyxsN7AD1wFxhl8SNDNTjTBUxCVEvfQblHS53IDq1j5Wwz/Z8lbllKKZGlkpZJVljQFnAlKsrhVudGxW/YjA3HCclaKkJvJTQWlAIOl5HeUpttddYB9b4DrQwUcmXVhSnfnwxRMZnkv4mljRgqAABbE9bnfEiPXFzwtw7VtQZiRS1BEsMPKIic8z7eNvBt4vCC219hfEZV0ckTmOWN45BsUdSrC/mDuMBVZzBRvlvOpad4itUsWuSTW7gxs29gFG9tgMI+Fsp97q4KcnSJHAZu4XqxHqFBI9cVa8LV37IaP3Op5nvqto5EmrTymGq2m9r7X88IOBqxabMad5vAqyaXJ20aroSb/w3ufkcA3gejrjUwRUkdOUikkppFZy7coFisupirakDG4C2IHXEtk0tOsmqpjklQA2RHCXbtqYqfD1vYXxX5Fw3PQS1U9TG0cUMEyLIwssrSo0aCM9Hvq1XW+wxF5dls07aIIpJXtfTGjMbedlBNvXANeN6WKOpAhjESNFC4QMWsXjVjudzuepx24apoY6eorZ4xNymSKKJiQrSSajd9JBKqqMbAi5tuMHe0PIqlJVlemnWJYKdTI0ThQREikFiLA6tree2OHDlI1VQVVLEC06yxVCRgXaRUWRHCjuw5gaw3IBtgOXEVLDLSQVsESwlpHhmiQtoDqFZWTUSwDKdwSbEeuC+AIKKWRYZqd5ZnWU62ksiaY3YEKoBJ231Nb0xzz2jaly2np5gUnlnecxtsyIFVF1qdwWOogEdB8sEey7Jal6yKZaeZodMw5gjYpflOLagLXuQLX6kYCJxaytS0MVKklJHUvPEs87uzgqsm6pFpYBSEsSxB3PkMSuZZXNTsEnhkhYjUFkRkJHS4DAG1wd/TFdm+QT1yUM1JE0qtTxQOVBPLki8BElvgFgGBNhY388Ag4nyQU9bJTxsXXUvLY9SsgVkv66WF8VTw0KVoys0yFNQgequ/OEx8JceLQEEm2gqdgd74RcaV8f7Td4mEiRGJAw6NyURCR6Eod8Uc/DckmbirVT7lJMKs1JH2QjLc1rv8IYbppJvfbASGR8Pmavjo3bSTLy3YdgpOoj5AHD2lakrzUU8NIlOUieSmdWfmNygW0y6mKsWUHcAWNu2AuHM6jXOEqpDpiaoZmP8KyFhc/INf6YacPcOVFBLU1FVGY4oIJVVzskryIURY2Is+ote632BOAj8mlp1k1VMckiBTZI3CXbtqYq3h63sL4Z8dUkUdSogjESNBBIEDFrGSJGO53O5O+E+XZbNO2iCKSV7X0xozGw72UE23G+Kz2j5HUpIkrU8yxLTUqtIY3ChhDGpBYiwIbw289sAl4WkpRIBUwPMzMqook0JubEtYFj2sAR3vgXiWmWOsqY0FkSaRVHkFYgD8hjvwxk9RPMjQQSyhJE1mONmC799INuh6+WDOPMnqIqypklgljjeol0O8bKrXdiNJIsdt9u2A75dHBSUMdVLBHUTVEjpEkuvlokenUxCMpLFmsN7AAnAnF+XxKaeop10Q1MXMEdyeWwYo6AncqHU2J7HDFKCStyunWmRpZaWWVZIkUs+mXSyuFFzpupUm2xtgfjePkx0NIxBlp4DzQPutLI8mg/9ShgD64AuY0tDFSpJSx1Mk8SzzNIzgqkh8KR6WAVgouWIO5HYWwi4uylaWrlhRi0YIaNj1KOodb+ulgD63xQ5zkc9dHQTUkTzKaeOnfQCeXJF4SHt8AIswLWFiT2wp9oVUj18vLYOiBIgw6Ny0VCR6EqbHytgDc2hony1paWneNkqo4+ZJJrdw0crG9gqDdR0HbEtQmPmLzg5jv4xGQGI9CQQD8wcW8PCtd+yZY/c6rmGsiYJyJNRURTAtbTewJAv6jzxEw0UjScpY3aUnSIwpLX8tIF7+mAo+MKam92oZqaAwiVZdQLlydEmkEk97DsAMBcG5ZFNM7TgmGCJ55FU2LhBsgPbUxUX8icP+I+Gqz9nZcPdKi8SVBk+xfwAyFrt4fDtvv23wq4AIaaeAsFapppIYyxAGs2ZQSelyun5kYDtOsFbR1E0dPFTT0xRiIS+h4mOg3Dsx1qxU3B3BO18LeFXpRIBUwPMzMqook0ILmxLWBY9rAEd8OaTK5aLL656qN4WnCQRRyKVZiHEjMARfSoW2rpcgYR8LZRPPPGYYJZQkiFzHGzBd/vaQbdD18sBz4spUirquOMaUSolRV8lV2AH0Aw3yyOCloVqpadKiaeVkiSUty1SMLqYhWUlizaRvtYnHP2h5RURV1XLLBLHHJUzFHeNlV7uxGliLG4327YJiy+StyyBadGllpZpQ8aAs+iXSyuFFyV1Kyk9tsABxhl8SGnnp0KQ1MXMCXvoYMyOgJ3IDLcX3sRhjIaaghpVkpY6mSeNZ5mkZxpRydCR6WXS2kaixDbnyFsD8bx8mOhpGtzIICZQDfQ8rs5Q+qqVuOxJHbB2cZJPXx0E1JE8w5CU76BflyREr47fCCLOC1hY+hwE/wAWZUlNVyRIS0XheMnrokVXW/rpYA+uHOZQUT5a8tNTvGyVEcfMkk1uwZHJuAAo3A2AwBx/Mj18giYOqLFCGXcMYo0jJHmCVNsPKXhet/ZM0fudTrNVEwTkyaioRwWA03tcjf1GAgMZjeWMqSrAhgSCCLEEdQR54zAPOHuGa6cGWmikCAH7W+hdgSQGJAJ23AucISb4q/ZrMxr4VLEqEnsLmwvDJ0GJPAUmTcNVs8SvEQquSsQeZYzKV6iNWYFrHbbvt1wgqEcOyuGDgkMGvcEbEG+9+2KTjqZg9GoJCx0VNot21IHJHrrYm+PPaV/eMzdCyxO1v4njRm+pYk/XAcM1yGvpoVmqEliRmCDW1muQTut9Q2B6gYQxoWIABZibADcknsPM4qHlLZM7MSzGvW5JuT9i3fHP2ZoDmlJcXs5YfNVLKfoQDgNM44WrYYS0pVlhsJEWZHaHVsA6KxKXO2467YU5Nl888gjpkkeQi9owb27k26DpudsPeAp2eqnDHVzaWq5l/vfZO+/+JQ3zGJeOVlvpYi4sbG1x5H09MAwzyiqKeQwVBYOApK69Q8QBG4JHQjHmQ5TNUSEQbFFLs5YIqKOrM5ICj1Jwx48/tKfhqb9FMdKFyuUVRXYvVQI/qoSZ7fLUoP0GAW8QZRPTuOf4uYNSSK4kWQdLq6khvLrtgvIeG66pQvTxycoXJe+lNgSbEkAnboLnBM7Fsmi1b8usdUPkGjVmUelwDjb2bTMa+FSx0hJyBfYXhk6DAS8kpY3Ykn1N8PabhquFNJUrHJHBo1MxOgMpIFwCQWW5G4BGJ/FTwlKzRZlqYm1CQLm9gJ4Nh6emAl1W5sNycPc04drqamWSeOSKF3ChXNrtYsLpe42B6gYRA4qmlLZM7MSxNetyTcn7Fu+Alo0LEAAkk2AHUk9hijzjhWthhLSlWSG3MjWZHaHV01orEp5bj0xt7M0BzSkuAbSagD5qCR/mBjr7PZWermDksJqeoElySWBjZtz1vqAN/PAT2VUkssqRQKzSudKhep/8DuSdgNzhnn2R1VOivKyvEzFdccyypqG5UlGIDd7H1t0wZwG1v2gw+JaGbSe4uUUkf4WYfXHnDhvl2aKd1CQOPRhMqg/PS7D64Bbw/ktXUsy0scjWtqK7KvlqYkKO9rnzwFmKSJI8UpOqNirAtexU2P8AmMdMmlYTRKGOkyJcX2NmFrjBPGH9vrPxEv8AvbAb8PZJUzB5IWWJI7BpXlWJAT0XWxA1HyvgLOMtlp5WinUrIvUE3vfcEEbEEG4I64e5yxXKcvVdleWpdwPvMpRQT6hdvrjzit9dHlbtu5p3QnuVjmkVR9FAGAFpuG64U0lSsckdOFDM5OgMpIAIBILC5G4BGEGKvhWUtTZnqJNqRQLm9hzoth6emJTAVUXCte0QkB3Kc1YucvOMf8Yi1aytt+nTE5SQySSKsSu8jHwqgJYn0A3J+WLbOqp14jLAkMtYirbsqsqhflpAW3ltiX4gHKrakRHSEnkCaTawDEC1vTAd8+yespBH7yHj5oJUF7mw2NwCbfI4XZXlk1RII4I3lc76UBJt5nyHqdsPuJDfLsrJ3JWo/WOJmOVlvpJFxY2Nrg9vlgGPEWXVFPKIqq/MCqbFw1gRcbgkdO18eZBlk9Q7JBsQpd2LhFVV6s7EgBRfqThr7Qh9vB+Epv0lx7lLlcpriuxaemRj5raVrfLUqn6DALM/yqopygnOpXGqN1kEiOOl1ZSVNjsbHbBHDvDddUAy0sUmlb3lB0LsLkBiQCbdgb4MkOrJVLb8utKoT2DxXYD0JVTj32aTMcwgXUdIExC32B5L726XwEqxubnc4oci4arJo+ZCVjSQlE1zJFziOqoGYa+ttr77dcTuKvjpiBl6DZVooWUDoC92Y/MsSScBMzwMjsjKVdWKspG4INiCPO+2HmZZBX08AnnSWKMsFGtrNcgkeG+obA9Rjt7R2Jr3Y/E8VO7HzZoI2Y/Mkk46RSlsnqGYlmNZFck3J+zk74CVJxmPMZgKjg/O6OkdJpIah5l1jwSoqWdSnwmMtezH73X8sJc3enLD3ZJkS24mdXN/QqiC30w/oIoKSiiqZadKmWokdY1kLhEjjsGJCMpLljYb2AF8A8X5dFG0M1OCsFTEJUQm+g3KOlzuQrq1j5WwBlLxDSyR04rYJZZKZdEbRyKokQHUqSgqxsLkXUg6TbrvhFnWaPVVEk8ttUjFiF2A8gPIAWA9AMUNDT0UmX1bJBJz4YonMzyX8TSxowVFAAWxNibnfElGhJAAuSbAfPAWIz3LfdTS+71vLMomv7xFq1BStr8i1rHy+uJnLswanqEnh2aOQOmrf4TcA2tfyPS++LiSloFrhlZplK6hAavW/N5x8OsDVo0BzbRp+Edb4h4YEjn0VIcojlZBGQG2uDpJBHXuQcBRVHE1Ii1D0lNJFPUqyOXkDJEr/GIgFB8XS7E2G2J3KXgD/vKSulukTqjX7bsji3Xa2HvGFNTe70M1NAYRMkpZS5cnRIVBJPew7AYE4NyyKaWR6gEwU8LzSKpsX02CoD21MVF/K+AI4oziiqRrjhqUmCRopeaNktGqpuoiBJKr/EN/ywJw5naQrNDPG0tPOAHVW0srKbq6EggMNxuCCCQcMauOnrKOeeKnSmmpmQssRco8bnTezsxDq1rm9iDgLg/3QyqtTDJMzyIiKJNCAMbEtYFj2sAR3wGvEWdxyxw09NG0dPDqZQ7Bnd3tqdyAFvYAAAbAepwVwfnVHSOs0kNQ8y6xdJUVLOpT4TGWvZj97rb5YU8S0yxVlTGgsiTSKo8grkAfkMOsvjgpaKOplp0qZaiR1jWQuERItIZiEZSWZmsN7AKTgEObvTlx7skyJbcTOrte56FUQWtba3nvh/kWdUEEUqtBVs80PJlInjA+JHJQckkeJB1LbE/PAXGGXRRtBLApWKphWZUJJ5ZuyulzuQGU2J3sRhjk8NDLSVSrTyc+Kl5pmeW9nEkSEKigAL4zuxJwExWtCZSYVkWK4srsrPba92CqL3v93yxUrnuW+6ml93reWZRNf3iLVqClbX5FtNj5fXEfDEWZVHViAPmcfQGp6BK0ZY1OrLqEDVWp+aJj4S4GrRoEm2gr0B3vgImgzBqeoSeC6tG4ePVuRY3ANrX8j0viin4lpI0qGpKWSKeoRo31yK0cSv8AGIgFB3Hh8RNhcYnlp0iqDHUByiOVkEZAbwkg6SwI6juMPOL6em93oZqaAwiZZdSmQuTofSCSbb2HYDAKeHM5NLNzNIkRlaOWM3AeNxZluNxcdD2IB7YYZlnlOtM9NRRSokzK0zzOrs2i+hBpVQEBJPS5NvIDHHg7LIpppGnuYaeF55FU2LhLWQHtqYqCewJwfVpT1lHUTxU6U0tKULLGzlJI5G0dHZiHViu4O4Y7bYBTw9VUsba6mOdyrKycqREG251ao3v26W7478U5jSzyPLBFPHJJIzvzJUZfESbKFjUjc9ydsa8LvSCS1TDJMzMqoqyaE3NiWIBY9rAEd8C8S0yxVdTGgsiTSKo8grEAb+gwDDJs7g93NLWRSSQiTmxtE4WSNiLMBqVlKMALi3UXwLxNnXvMiaE5cMSCKGO99KL5nuxJLE9ycNMuigpaKOqmgSolqJHSJJC+hUjtrYhGUlizADewAJwJxfl0SGnnp1KQ1MXMVCSeWwYo6XO5AdTYntgDMjzughgljaCrZp4hHKRPGBsyvdAYSRuo6ltr/PE3mDRGRjArrH90SMGYbb3KqoO9+wxUZTT0UtFV6aeTnw06yGZ5dg5kRSERQBpsTuxJxHYC2XjGmMq1r0ztXoFs3MHJaRRZZWTTq1CwYgNYsL7b4kqeZDKGn1upa8mhgGN+tiQwB+YOKfNoKJ8uaalp5I2Spji5kkmt3Vo5WNwAEG6joO3XCLhnKvequCnvpEjhS3kv3j9FucA9zTPMvlpoYBT1Y5CyCImeLrIxbx/Y7gN5W2/PE3lTQB/3lZXjsdonVGv23ZGFvS2K2E0Va09NDSpAVjkelmV3LNylLkS3YqdaK24AsbdcSmTyU6yXqUkkQA2SNwpLdrkg2XzsL4B5xVndFUgNHDUpKsccSlpoymmMBQSBECSQOxG/5YA4bztIBNFNGZaedQsiK2lgVN1dCQQGU36gggkEYJ48o4YqiMQR8pHghk0ai1i6Bju253PXHvC9HCsFTWVEYlWHQkcRJCvJJqtqKkHSqoxIBF9hcYDhxBnUUkUNNTRvHTxFmGtgzyO9ru5AC7ABQANhfzOCeDs6pKR1mlhqJJl1gaJUVLMpX4TGWvYn73ljOIKWGWkirYIlgvI0E0SsxQOAGVk1EsAy3uCTYrt1wVwBTUU0qwTQSSzPzPEZNMaBUZgQqjUWuN7tbpgJ3N3piw91SZFtuJpFc39CqIALehw7os/pZIoEroJZWpgVjaKQLrTUWEcmpWOkEkAqQbG3YHErixySChlpKpVp5DPFSmUzPJsHDxrZEUAafGd2JOAns9zZqqokqJAAZGuVXYADYKPQKAB8sUUWeZaKZqb3et0NIspPvEV9SqygD7C1vEe1+m+I9EJIA6k2GPoMtNQRViZY9MrC6wy1QZ+aJWsC6jVoCK5tpKm4B3vgPn8xXUdIIW50gm5t2uQACbd7DGY65hSGGWSJrao3ZDbzUkH/AExmAqjl8lZllKKaNpZKWSVJY0BZwJSrq+lbnRsVv5j1wPxxHyVoqQm8lNBaUfwvI7ylDba6hwD64E4d4cr5gZaWKUKAbyg6F23IDEgHpuAThCxubnc4C54W4dq2oMxIpagiWGHlEQueZ9vG3g28XhBba+wJxIPDJTzASxskkbAlHUqwtY2IIuMO8l4dr54leE2RiViDTqhkK9RGrMC1umw67dcT1Srh2D6tYNmDX1XGxBvvftgPpM/Dsr5yKxVPuTTCr95I+yEVxIbv8OofDpve+2ICpDVNS/Jjd2lkZlRQWY6iTYAbk/LDDNMgrqamV545YoHcKFdrXaxIul7jYHcjCSDVqXRfVey6b3v2tbe+AuOJeG6wZfl16SoHKjnMv2L+Ac1mu3h8Ph337b4WcBWd6qmuA1TTvHHc2BkBV1W52Gopp+ZGNc34br4IneUkqlhKqzo7R6tgJFVyy36bjrthJlWWTVEgjp43kk66UBJA8z5D1O2AqKbLZaLLq1qmN4XqOXDFHIpV20uJHbSQDpUKBq6XNsKeDconmqYWhgllVJoy7RxswXxA+IgG2wPXywJxBR1EM3KqtXNULsz6rAgEbgkdD5424fy6ondkp7ghS7nWEVVHVnYkKAL9ScAw49yioirKmSWCWOOSolKO8bKrXcnwkix232waMvlrMsphTI0slLLKsscYLOBKVZH0i503DKT2IHnhJxDllTTsq1FyGGpGDh0YdLqykqfLY4I4d4crpwZaWKXSoN5QdC7C5AYkAnboDgDOPI+UKKma3Mp6YLKAb6Hd3cofVQyg+t8HcGcO1Zgr2FLUFZaIiJhC9nJmhYBTbxXAJ27AntiHZiTc7k9TilyXh2vniWSE2RiVjDTrHzCOqxqzAsR02HXbrgEvKkpp1Esbo8bKWR1KsLWNiDYi4xfT8NyyZwKtVb3KSb3v3kj7IRk81rv8IZd10k31WHfHzuoR9ZVw3MB0sGvquNrEHe/a2HGZ5BXU1MrzxyxQOwUK7Wu1iwul7joTcjAB15aqq5TCju00rsiKpLHUxNgBvfFVxFw1Wfs/Lx7pU3iScyfYyeAGUnxeHw7b79t8Q0OrUNF9V9tPW/pbe+KXNuGswgid5SSqWEqrOrtHq6CRFYsvluPTAZwAwaWpguFeppZIYrkAGQ6WVbnYaimkepGC6bLJaPLq81UbwtPyooUkUqzlZBI5CtY6VCgE2tdgPPExlWWTVEgjgjeR+ulASQPM+Q9TtgjiKhqYJuVV6uaqqbM+qwYBhuCR0I2vgOnDGUVE8yNDBNKEkTWY42YLv30g26Hr5YN48yeoirKmSWCWON6iXQ7xsqtd2I0kix2327YX8P5bUVDslNe4XU51hFVR95mJCgDzJxtxDllTTsi1BJDDVGwkDow6XVlJU/Q4B2tBJWZXTLTI8slLLKskaKWfTLpZXCi503UqTbrgfjePkx0NIx+1p4DzQPuNLI8mg/8AUoYA+uA+HeHK6cGWlil0qDeQHQu25AYkAnboDfCJmJJJ3J6nAXPB/D1WaSvIpagiWlXlEQuRJ9rGfCdPi2uduwJ7YjK2jkhcxyxvG69UdSrC++4NiNt8OochzD3ZqkJMtOihtZbSNJIAKgkFhcjdQcIJJCxuxJJ6km5wF5DwrXfsqWP3Oq5hrImCciTUVEUwLW03sCQL+o88IeCawU2Y07zeBUl0yattAN1JN+mm9z8sFxcM5k0QlGrdOYsfOXmlOusR6tZX6YmaeB5HCIrO7GwVQSzHyAG5OAuMj4ZnoaionqUaOCnimAlYWWUyRvHGI26NqLAi19gcRmXZdNO+iCKSV7X0xozGw72UE29cMeIMnrKVYlqldFYExoz3sBsfCCdPlY2wBlNNNLKkdOGaVzpUIdzgKz2jZHUq8UrU06xrS06s7ROFUiNQQSRYEHax77YE4XpjU0NbSxAtPqinjjHxSCPWrqo7sBJq0jcgG2Ac/wAkrKeMNM2uJm060mWVNQF9JKMwDW3scC5BklVUv+6xSOy2JZdgvldtgv1IwDrOaV6XK4aeZWSaapaflsLMqImgFlO41Em1xuFvjv7LcmqHrIZkgmaICUGRY2KA8pxbUBa9yBa/cYlM1ilSaVJyTKjsj3bUdSmxF7m+464Y8PZPV1CuYG0RoRrd5VjQFug1MwXUfLrgF+ZZVPTsFnhlhYi4EqMhI8wGA2xW8E8PVZgrnFLUFZaIiNhE9nJlhICm1mJAJ27A+WJbPKKeGUxVIYSLbZjfY7gg3IIPUEG2GNNkOYe7NUKky06Lq1ltI03AuoJBYXI3UHAKJqeSnl0yxvG6EEo6lWHQi4IuLj0x9BreHZZs3SrjVjRyyLVe82PLWPZ21P8ACrLYqVJBvYdxj5tJIWN2JJPcm5xSQcK17U4ZR9m6c1Yecmt0G+sQ6tbCwvfT6jAJ89qxNUzyr8MkruPkzEj/AFxmAcZgKz2azsa+FSzFQk5C3NheGToOmJPFVwdnVFSMk0sNS866x4JY1SzqU+Exlr2Y/e6/lhJnD0xce6pMqW3Ezq5v6FUUW+mAd8dTMHo1BIWOiptFu2pA5I9dbE3xr7Sh/SMzdC6xO1v4njRm+pYk/XHSl4gpJI6cV0EsklMuiNopFUSIDqVJAVJsLkXWx0m3XfCLOs0eqqJKiW2qRixC7AeSjyAFgPQYB5JKz5M7MxZjXrck3J+xbqTjn7M0BzSkuL2csL+aqWU/QgHBwzzLPdTS8iu5ZlE1+fDq1BStr8m1rHy+uJfLswanqEnh2aOQOmrf4TcBrWv5HpffAPuA6hnqpwxLc2lquZf732Tvv/iUN8xiYimZb6WK3FjYkXB7H09MVlRxLSRrUPSU0sc9SjI5eQMkSv8AGIgFB3+G7HYYncoanD/vKytHbpC6q1+27Kwt12tgGvHn9pT8NTfopjpQyFMoqiuxkqoI39VCTPb5alB+mPeKM3oqga4oqpZgkaKXljKaY1VNwsQJJVfPqfLbAnDedRwrNBURtLTzhdaowV1ZDdXQkEBhuNxYgm+AMqGLZNFq35dY6ofJXjVmUemoA429m0zGvhUsSoWchbmwJhkvYdMBcRZ3HJHDTU0bR08JZhrYM7u9tTuQAt7AKABsB6nBfB2dUdIyzSw1LzrrHgljVLOpT4TGWvZj97rb5YCWxU8cysDQqLqqUUBQDsWXWSPUsSb+eEucPTFx7qkypp3Ezq7arnoVRRa1treeHlJn9JJFAtdBLJJTLojaKRVEiAllSTUpNhcgMpB0m3YHAae0lj+0ZW6MyQu1tvE8MbMfnqJOOjys+TOzEsxr1uSbk/Yt3OEed5s1VUyVEo8UjaiF2AHQKPQAAD5YpVzzLPdTS8it5ZlE1+fDq1BStr8m2mx8vrgAfZmgOaUlwDaTUAfNQSP8wMdvZ9Kz1cwclhNT1AluT4gY2bc+eoA38xify/MWp6hJ4LqY3Dx6tzsbgG1r+R6Yo5+JKONJ2o6aSKeoRo21yK0cSv8AGIgFB3HhGomwvgJOKZlvpYrcWNiRcHqD6emKL2gD94i/CUv6EeE2UNTh/wB5WVo7HaF1Vr9t2VhbrtbDzirOKKpGuOKqWZY4o1LyxlNMSqm4EYJJVexG56W2wHuVnTlFaV6vPAj/AMoDsPpqA/IeWMkOrJU1bmOtZUJ7B4gWA9LqDbzPrgHhvOkhWeGeNpKeoVRIqNpcFDdHQkEBgb9QQQSMb8Q53FJFFTUsbR00RZ/tCC8kj2BdyAB0AUADYDvgDfZpOxr4ELHSFmIW5sCYZNwOmJPFTwbnVHSOk0sVS866x4JY1SzqV+Exlr2Y/e62wmzh6YsPdUmRbbiZ0c39CqKLfTAO+FpWamzLUxbTSKBc3sOdFsPIemJTFdkWdZfDBLG0NWzTxCOUrNEBsyvdAYiRuo6k7E/PE1mLRGRuQsixfdEjBm6b3KqoO9+gGAtM6q3XiMsCQy1iKtuyqyoF+WkBbeW2JfPxyq2pERKhJ5AhU2sAxAsR6Yol4wpjKta9NI1egFjrXkNIossrLp1ahYMVDWLC+2+JKnmRpQ0+t0LXk0MAxv1sSCAfmDgKDiVicuysnclai5/+8cecBMVNc67OlDMVPdSdKkjyOliL+uCc0zzLpaaGAQVg5CyCImaLq7FvH9luA3lbb88IeG85NJMJNAkQqySRsbB0caWUkdNj17EA4BtwuxahzRDugiikA8nWVVBHrZmH1wlyOZhNEoYhWlj1Lc2NmFrjobYbZlndMtM9NRRTIsrq0zzOrOwS+mMaVUBATqva5IHbbAPDlVSxvrqY53KsrR8mRFFwb+LUjX7dLd8Bvxx/eNd+Km/UbB2bNpymhVfhkmqHf1ZeWov8l6fM+eBuLcypKiWSaCOoSWWV5JOZIjL4yWIUKikbnuTtjbJc6g93NLWRyPDzObG0TBZEYgKwGoFSrAC423AOA78WHVSZXI3xmndD6rHK4T/I2+QA7Y94QnZosx1MTpoGC3JNhzodh5DC3ibORUyJy4+VDFGIoUvchFJPiPdiWLE26nDbh/OsvgilVoatnmh5MpWaILYsrEoDESN0HUna/wA8BLUqAugPQsAfzxb51WSLxCWUkFKtES3ZVYIFHppFreWIzMWiMjchZFi20iRlZum9yqqDvfoBiuTi+lMsdZJTSNXRqu+teS7oNKyuunVqFgxAYAsB03uE3xNCqVlUigBVnkCgdAA5AGMwBPMzszsbsxJJPcncnGYCu4DpaGaRIJoJZZnWUljLpjTQjOpCqNRPh3u1sRuLf2XZNUNWRTLTzNDpmHMEbFL8qQW1AWvcgWv1OJPMcsmp2CzwyQsRcLIjISPMBgNsBVSiiokpY5qUVLzRJNO7SSKUWTdUj0sAGCWYlgbk+WEPFWUilrJoAxZEYFG7lGAZSfXSRf1xQ55kM9cKKalieZZKeGFiikiOSFRGyuR8Isoa7WFjfoMKvaBVJLXzcpg6LoiVh0bloqEjzBKmx7i2ANzqlomy7n0sEkbLUiLXLJqZ1MbNuAAg3A6D64R8L5T73VwU99IkcBm8l6sR6hQTirXhet/ZDR+51PM99VtHJk1aeUw1W03tfa+EPAtYtPmNM83gVZNLk7aNV0JN+gW9z8jgG0K0Vb7xBBSinaOKSSnkEkjM4iBcrIGYqSyBjcBbEDqMS+TSU6yXqUkkQA2SNgpLdgWINl63sL4rsg4cqKGWrmqY2jiggnQOwssjSo0aCMnZtRbVtfYYjMuy2adtEEUkr2vpjRmNvOygm3rgGnGtHFFU2gj5cbRQuE1FrF41YjU253Jx24bo4Ep6isqIxKsTJFFESyq8kmogsVIbSqoxsCLmwuMHe0HJKlZVlannWJYKdWkaJwoIiQEFiLXvtbz26448O0jVWX1dNCC06yxVCxgXaRUWRGCjqWHMDWG9gcBy4io4JKWCtp4uSGkeGaIMzKrqAwZCxLWZW3BJsRgrgOmoZnWCaCWWZxKdRl0xpojZlIVRqJ23u1saZ5SNS5ZT08ylJ5Z3nMbbMiBVRSyncajqIuOg+WCPZfk1Q1ZFMtPM0WmYcxY2KX5Ti2oC17kC1+pGAicWki0dFHSpNSCpkniWaZ2kkXQkm6pHpYAMFAJZgdzbpiWzLLJqdgs8MkLEXCyIyEjpcBgDa4O/pitzrIZ61aCWkieZWp4oGKKToki8DB7fALAMCbDSb9jgJ/inKVpaySAMXjUqVbuUdQ6nyvpYfXDjOKWibLefSwSRstSsReSTUzgxsxuAAi7gdB264C4/mSTMJRE3MVRHEGXcMYo0jJHncqbYeJwvW/sho/c6nme+q+jkyatPKYarab2vtfASnC+U+91cFPq0iRwpbyHUn6AE4pKdKKuNRBBSCBkikkppBI5d+WNWmQMxUllBN1AsbDphRwNVrTZjTvPdFSTS5O2m91JN+lr7/LD3hzh2ooJqmeqjaOOCCZQ7AhJGdSiLGxFm1Frgi+wvgJDJpKdZL1KSSIFNkjYKS21gWINl63sL4Zcc0cUVSogj5UbQQSBNTNYyRI58Tbncny+Qwoy7Lpp20QRSSva+mNGY2Heygm2/XFX7RclqVkSVqedYlpqVWkaJwoYQxqQWIsCG8NvPbrgF/DFFCtPU1lRHzVhKJHEWZVeSQn4ipDaVVS1gRc2F+uNuIKSCWkiraeIQXkaCaIMzKHADqyaiWCspOxOxU22x34Zp2qcvrKWIFpg8U8ca7tIF1K4UdSQGDWG9r+WPc4pWpcrhp5gUnmqGn5TCzLGqaFLA7jU2qwPUC+A24BpaGaRIJoJZZnEniMmmNAqMwICjUTtvdrYjsW/styaoashmWCZogJQZFjYpflOLagLXuQLX6kYlMyyuenYLPDLCxFwJEZCR5gMBtgKiVKOiipVmpVqZJ4lnlZpJF0I58KR6GADaRqLMDufLbCPi3KFpauWFGLICGjY9SjgOt/XSwv63xQ55kk9clBNSRPMpp44G0KTy5IvCQ9vhFrMC1hY37YVe0OpR6+URsHWMJFqHRjGioSPS6mxwBebU1E+XNNSwSRslTHFzJZdTOrRysbgAIu6joD88I+Gsq96qoKe+kSOFLeS/eP0Fziqh4Wrf2TLH7nU8w1kTBORJqKiKYFrab2BIF/UeeEXBNYKbMaZ5vAqS6X1baL3Uk36ab3PywDiFaGsaemgpRAyxyPTTCSRmflAuRKGYqdaKxuoGk2G4xK5NJTrJepSR4wDZY2Ckt2BJBsvnYXxX5FwzPRVFRPUo0cNPFMOYwIWQvG8cYjPRtRYEWvtfEZl+XTTtogikle19MaMxsO9lBNsA546ooYqiMQR8pHghk0amaxdAx8Tbnc+nyGPeGKKEQVNXUJzUh0JHEWKh5JL6dRUhtKqjEgEX23GGntGySpDxStTzrGtLTqztE4VSI1BBJFgQdrHvtgThemapoa2liBafXDOkY+KQR61cKO7ASBrDcgGwwHHiCkglpIq2niEF5GhmiVmZQ4AZWTUS1mUm4JNiu2CuAaWhmkWCeCWWZ+Z4uZpjQKjMCAo1Frje7AY1zilelyqGCZWSaapacRsLMqImgFlO41Em1+oW+O/styeoeshmSCZogJQZFjYoDynFtQFr3IFr9xgInFm6UlFDSrNSrUyzxiaUtJIuhHJ0LHoYANpGoswO5t0xMZllc9OwWeGWFiLgSIyEjpcBgNsVmd5LPXR5fLSRPMDTpTtoUnlyREqQ5GygizAtYWPocAg4rypKWrkiRi0Y0sh7lJFDrf10sPrhxmVLRPlzzU0EiPHURx8ySXUzBkcm6gBF3A6A/PAXtAlV6+RY2DhFih1LuGMUaRkj01KbYdU3DFb+yZo/c6nW1VEwXkSXKiOS7Aab26b+o88BA4zG0sZUlWBDA2IIsQR1BHnj3APshyLMJ4y1NHMYluSwbSm25sSQpO3Qb4RTzs5u7Mx82JP+uKn2azsa+BCzFVSchSTYEwyXsOgxJYCkyHhyvli104KxyEqo5yR80jqFVnUvbpsD5ddsT0sTKxVgQwNiCLEEbEEed8U/HU7B6JVJCx0dMUt2LIHJHrrYm+NfaUP6RmYbFxFI1v4njRm+pYk/XAcs0yrMaaFZpxPFGzaVLuQbkE20k6hsD1GJ5VLEAAlibADckn/nFVJMz5O7OxZjXrdmJJP2LdSccvZnGDmlJcXs5YX81Usp+hAOA1zrhqvhh1TgmKKwZecj8rVsAyK5KX6bgeXXbCnJaOollCUqyPIR0jve3e9ug6bnbDzgOoZ6qoDktzqWq5l/vfZO+/8AjUN8xiYhnZL6WZbixsSLg9jbqPTAMc9gqoJGgqS4cAEoz6uoBHQkdCDjTIMrqKiXTTA61BctqCBFHVi5ICgX6kjDHjwfvKfhqb9FMdKCQplFUV2MlVBG581CTPb5alB+mAW8Q5VUwSD3oHVINSvrDhx0uHUkN0tsdsF5BkWYTxs1LHMYluSwbSmwudyQpO3Qb4JqHL5NDq35dZIiHyV41ZlHpqAON/ZtOxroULMVCzkLc2BMMlyB0wEvPOzm7szHpdiT/rigyDhuvmi104KxyEoLzJHzSOqqrOpf6A+XXbE3ip44lYGhUXVUooCgHYsuskepYk3wE08TKxUqQ4NipBBBG1rdb37Yf5nlWY08KzzieKNmCqXcg3IJtpJ1DYHqMdfaQx/aMrdGZIZGtt4nhjZj/wC4k46STM+TOzsWY163ZiST9i3UnASoBY2FySfmST/zikznhnMIYbzgmKK2pBMj8q+w1Irkp5bgdbY99maA5pSXANpNQB81BYf5gY7ez6ZpKuYOSwmp6gS3+8DGzb+uoA38xgJ7KKeaSVI6cOZXOlQhIJv/AMdyeg6nDPiDKK2nRTUEmNyVDLMsqahuVJRmUMPI77HBfATFff3GzLQzFT3GoohI9dLEfXHnDrXy7NFO6hYHA8mEyqD89LsPrgFfD+S1VS/7pFI7LuWTbTfzbYL36kYEzNZRLIs5YyqxV9TajqU2IJub2It1x1yadhLGgZgrSJqW5sbMLXHQ2wRxh/b6z8RL/vbAE5BkWYToWpY5jGtyWDaU23O5IUn0BvhHPUM5u7Mx82JP+uKn2aTsa+BCzFAsxC3NgTDJuB0viSwFBSZDXrTSVKRzR0+kF31aFZSQAQCQWFyOgOJ/FZwtMzU2ZamLaaRVW5JsOdFsL9B6Yk8BR5nlOZU8KzzrPFGzBAXcg3IJA0k6hsp3tbbE8AWNhckn5kk/84qOcz5ROzsWY10N2Ykk/YzdSd8cvZtEGzOk1C9pNQ+agsP8wMB7nHDOYRQapgTFFbUnORzFq2GpFcsl+m4HlhPk1HUSyBKZZHkI6Rg3t36dB69MPOBqt3rZdR1c+CqEoP3gYZHN/wDEob5gYmYZ2S+lmW4sbEi4PUG3b0wDPP6Wrp3MFUXVrBijPq2O46EjGvD+S1VS/wC6RSOy7lk20+V22C/UjDP2hD7en/CU36S4T5HOwmiQMQrSx6lBNjZha46G2A5ZtHKs0iTljKjFJNTajqU2Ivc3sRa98MuHsprJ1c05KxpbWzSrEgLdBqdlXUfLrjXjj+8a78VN+o2Ds2bTlNCq/DJNUSP6svLUX+S9PmfPAJs8pKiGUxVIcSLa4c32O4sbkEG9wQbYZ8P8O18sZkpgVSQlBeZI+aR1VQzqX69Bfy67Y7cWnVSZXI3xmndD6rHK4T/I2+QHljbjlyoy9F2VKKFlA7F7ux+ZYkk4CYnhZGZHBVlJVgdiCNiD6g4poeHszaISrzNLJzFXnrzGSxOpY9fMK2F7hem+NuPhrzK7dZEpmf1Z4Y2Y/UknDDOq2ReIdSkgx1aIluyqwQKPTSLWwEIxvueuMwy4mhVKyqRQAqzyKoHYByAPyxmAb8HZzRUjJNLFUvOuseCSMJZ1KdCha9mP3uuEmcNTFx7qsypbfnOjG/oVVRb6Yo+A6WhmdYJoJZJnWUljJpjTQjOpAUamPh3uwGI3AVtLn9HLHTiugmkkpl0IYnVRIgJKpIGUmwuRdd9PrvhDneavVVEtRLbVIxYgbADso9ALAfLFLIlFRJSpPS+8yTRLNM5kkQosm6rGFYDUEsxLA3J8sI+J8m92rJadCXCsOWe7K4DJf1KsL+uAfDO8r91NLyK7lmUTX50OrUFK2vyrWsfLEtl2YtT1Ec8NwYpA6at/hNwGta/kfPfFs9Bl61wyw09zqEBq+bJr5p216NXL0BzbTpvYXvfErkORNPXR0jHSWl0Of4Qp8ZHmQATgHFRxJRxrUPR08sc9QjIxkkVkiV/jEQCgm/wgt0GJzKGpw/70szR26QsqtftuysLde2KiKOhrfeYael93dI3kp5eZIzOIgWKyBmK3ZAxuoWxHcYUcG5ZFNLI84YwU8TzSKpsXC2AQHtqYqL+V8AVxTm1DUDXFHVLMEjRS8kZS0aqm4WMG5VfPqfLbAfDedRwrNBURtJTzhdaowV1ZDdXQkEahcixFiCcH1cFNVUc08FOKaWmZC6I7srxyHTfxlmDK1r72IbzwHwgKMyqlVFLKzyIiKsgRLMbEsbFtuwFu++A84izqKSOGmpo3jp4SzDmMC7u9tTvYBegCgAbAepwXwdnNFSMs0sVS866x4JIwlnUp0KFr2Y/e62wm4kpViq6mNBZI5pEUXJsFYgC536DFBwHS0MzrBNBLJM4lOoyaY00RsykBRqY7b3YDATucNTFx7qsypp3EzqzarnoVVRa1u3nh7SZ9RyxQLXQTSSUy6EaJ1USICWVJNSk2FyAy76TbsDiTxYZRTUMtJVBYJTPDS84yvLsHEkaEKigDT4zuxJ9MAgzzNmqqmSolG8jXIXYAdAo9AAAPlilXO8r91NLyK7QZRNfnQ6tQUrb+qtax8vriLS1xe9u9utsVuc0lE2Xc+lhkRlqViLyyamcGNmN1ACLuB0B6dcBPZfmLU9Qk8F1Mbh49W/Q3ANrX8j0xRTcR0caTvR00sc9QjRtrdWjiV/jEQChtx4QW6A4R8MZT73VwU+rTzHClv4R1J+gucUdPHQ1pqIKek5DpG8lPJzZGZ+UNWmQMxW7KCbqFsbdsBO8NZz7rNrKCRGRo5Yyba43FmW43BtuD2IBwxzLO6ZKZ6aijmVZmVpnndWYhLlEGkABQSWJ6k28hhRkz06yXqkldApssbBSW2sCxBsvW9hfDHjiihiqVEEfKjaCCQJqLWMkSOfE253J8vkMAPw7U0kba6lKhirKycl0UbbnVqRr9ulu+O/FeYUk8jy08dQkkkjPJzZEZfESbKFRSNz3J2x24ZoYBT1NXUR81IdCRxamUPJIT8TLZtKqpawIJNhcY94go4JKSKtp4uQDI0EsQZmUOAHDIWJbSynoTsVOA6cG5zRUjpNLFUvOuseCSMJZ1K9Cha9mPfrbCXOWpiw91WZVt4uc6Mb+mlVFsUPANJQzyJBPDLJM4k8XM0xoFRmBAUamO292AxHYCvyLOsvhgljeKsLzxCOUrLEBsyvdAYyRuo6k7E/PEzmJiMjcgSLF90SMrN03uVCjrfoMU+VUtDLRVWmCUzw06yGV5dg5kRSFRQBpsx3Yn5Yj8BapnWVimam5NdoaVZSedDq1IrKAPsrWs57eWJehrzBUJPDcGOQPHq3PhNwDa1/I9L74os2pqJsuaalglRkqY4uZLJqZ1aORjdQAi7qOl/nhHw1lRqqqCnvp5jhS38I+8foLn6YB/PxNSRieWkp5Y6moVkYu6tHEJPj5QChtwSo1HYE9cTWUNTiT95WVo7HaFlVr9t2Vhb6Yqoo6CsaopoKUQOscj08wkkZn5ILkSBiU8aKxuoWxsN8S2TPTrJepSR4wDZY2Ckt2BJBsvnYXwD7irOaGpUNHFVLMkccSl5IylowFuwEYJJA7Eb/lhXw5U0sb66lJ2KsrR8l0UXBudWpGv26W74L46oYYqiMQR8pHghk0a2exdAx8Tbnc+nyGPeGKGAQVNXUpzUh0IkWoqHklvbUVIbSqqzECxO24wGnF2ZUlRLJNTx1CSyyvJJzZEZfGSxChUBG57k7Y9yXOoPdzS1kcjxCTmxvCyh0YgKw8QKlWAFxtuAcdc/ooJKSGtpouQDI0E0QdmUOAGVlLktZlJuCTYr64K4BpKGeRYJ4ZZJn5m/M0xoFRmBAUama43uQMAm4nzlamROXHy4YYxFCl7kIpJux7sWZmJt1OGdHntJLDAldDNI1MCsbRSKutNRYRyalJsCSAykGxt2BxKYsMlpaGWkqgsEpqIqUzGV5PCHDxrZUUDw+M7sT8sBP8AEGbNVVEtQ4AaQ30r0UAWVR6BQB9MVCcXUpljrZKeRq6NV++vJd0GlZWXTr1CwYqDYsB03xEL136Yr8zpKJ8ueamgkR46iOPmSy6mYMjsfCoCLuB5/PASc8zOzOxuzEsx8ydycZjnjMBUezP+8Yv5Jv0ZMS+MxmApuPB9pSnzoqU//qUf8YK47Ns1t/CKcD6RR4zGYAnMU/8AiMj/AOoD9UY94S/v4f8Afm/0fGYzAK/Z5/an/DVX6EmN+CheLMl7GjY/+2SMjGYzAZwxtQZof/ShH5zL/wCMJ+G/7XTf96P/AHDGYzAd+Mf7fWfiJf8Ae2GHs0/vGL+Sb9GTGYzAS+Kbg3+qzP8ABH9eDGYzATOKlP7lb8ev6LYzGYDPZeP6UpP5z/tbHvs1H74f+xUfpPjMZgJXFN7Qf7TF+Epf0I8ZjMB0y4Xyer/6amAj6rIMef8AyX51/wDpD/8A3GYzAZ7Mv7xh/lm/RkxLYzGYCo4R/s2afhV/WixL4zGYCmg/uab8dD+lNjb2ZH+lKT+cj81OPMZgNfZ8v78B/wCjU/5U8uJrGYzAVPtD/r4PwlN+muNctH9EVv4mm/2z4zGYDcD+hD+PH+UJ/wDONfZn/eMP8sv6UmMxmAl8U/Bf9Vmf4Fv1oMeYzATOKml/uaf8ZF+nJjMZgJbGYzGYD//Z"/>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55"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990600"/>
            <a:ext cx="4744219" cy="2534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191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382000" cy="792162"/>
          </a:xfrm>
        </p:spPr>
        <p:txBody>
          <a:bodyPr>
            <a:normAutofit fontScale="90000"/>
          </a:bodyPr>
          <a:lstStyle/>
          <a:p>
            <a:r>
              <a:rPr lang="en-US" dirty="0" smtClean="0"/>
              <a:t>Overcome Difficulty of Using Machine Language</a:t>
            </a:r>
            <a:endParaRPr lang="en-US" dirty="0"/>
          </a:p>
        </p:txBody>
      </p:sp>
      <p:sp>
        <p:nvSpPr>
          <p:cNvPr id="3" name="Content Placeholder 2"/>
          <p:cNvSpPr>
            <a:spLocks noGrp="1"/>
          </p:cNvSpPr>
          <p:nvPr>
            <p:ph sz="quarter" idx="1"/>
          </p:nvPr>
        </p:nvSpPr>
        <p:spPr>
          <a:xfrm>
            <a:off x="457200" y="1295400"/>
            <a:ext cx="7924800" cy="1066800"/>
          </a:xfrm>
        </p:spPr>
        <p:txBody>
          <a:bodyPr>
            <a:normAutofit fontScale="92500" lnSpcReduction="20000"/>
          </a:bodyPr>
          <a:lstStyle/>
          <a:p>
            <a:r>
              <a:rPr lang="en-US" dirty="0" smtClean="0"/>
              <a:t>Want to use a </a:t>
            </a:r>
            <a:r>
              <a:rPr lang="en-US" dirty="0"/>
              <a:t>E</a:t>
            </a:r>
            <a:r>
              <a:rPr lang="en-US" dirty="0" smtClean="0"/>
              <a:t>nglish like language</a:t>
            </a:r>
          </a:p>
          <a:p>
            <a:r>
              <a:rPr lang="en-US" dirty="0" smtClean="0"/>
              <a:t>Computers only understand machine language( 1’s and 0’s)</a:t>
            </a:r>
            <a:endParaRPr lang="en-US" dirty="0"/>
          </a:p>
        </p:txBody>
      </p:sp>
      <p:grpSp>
        <p:nvGrpSpPr>
          <p:cNvPr id="10" name="Group 9"/>
          <p:cNvGrpSpPr/>
          <p:nvPr/>
        </p:nvGrpSpPr>
        <p:grpSpPr>
          <a:xfrm>
            <a:off x="381000" y="2729345"/>
            <a:ext cx="8229600" cy="1801368"/>
            <a:chOff x="152400" y="2729345"/>
            <a:chExt cx="8229600" cy="1801368"/>
          </a:xfrm>
        </p:grpSpPr>
        <p:sp>
          <p:nvSpPr>
            <p:cNvPr id="4" name="Rectangle 3"/>
            <p:cNvSpPr/>
            <p:nvPr/>
          </p:nvSpPr>
          <p:spPr>
            <a:xfrm>
              <a:off x="152400" y="2743200"/>
              <a:ext cx="2057400" cy="1752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English Like Language</a:t>
              </a:r>
              <a:endParaRPr lang="en-US" dirty="0"/>
            </a:p>
          </p:txBody>
        </p:sp>
        <p:sp>
          <p:nvSpPr>
            <p:cNvPr id="5" name="Right Arrow 4"/>
            <p:cNvSpPr/>
            <p:nvPr/>
          </p:nvSpPr>
          <p:spPr>
            <a:xfrm>
              <a:off x="2286000" y="3276600"/>
              <a:ext cx="838200" cy="685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p:cNvSpPr/>
            <p:nvPr/>
          </p:nvSpPr>
          <p:spPr>
            <a:xfrm>
              <a:off x="3200400" y="2729345"/>
              <a:ext cx="2057400" cy="1801368"/>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t>Converter</a:t>
              </a:r>
              <a:endParaRPr lang="en-US" dirty="0"/>
            </a:p>
          </p:txBody>
        </p:sp>
        <p:sp>
          <p:nvSpPr>
            <p:cNvPr id="8" name="Rectangle 7"/>
            <p:cNvSpPr/>
            <p:nvPr/>
          </p:nvSpPr>
          <p:spPr>
            <a:xfrm>
              <a:off x="6324600" y="2729345"/>
              <a:ext cx="2057400" cy="18013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Machine Language</a:t>
              </a:r>
              <a:endParaRPr lang="en-US" dirty="0"/>
            </a:p>
          </p:txBody>
        </p:sp>
        <p:sp>
          <p:nvSpPr>
            <p:cNvPr id="9" name="Right Arrow 8"/>
            <p:cNvSpPr/>
            <p:nvPr/>
          </p:nvSpPr>
          <p:spPr>
            <a:xfrm>
              <a:off x="5334000" y="3276600"/>
              <a:ext cx="838200" cy="685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4278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18458</TotalTime>
  <Words>701</Words>
  <Application>Microsoft Office PowerPoint</Application>
  <PresentationFormat>On-screen Show (4:3)</PresentationFormat>
  <Paragraphs>125</Paragraphs>
  <Slides>19</Slides>
  <Notes>12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INLS 560 – Programming for Information Professionals</vt:lpstr>
      <vt:lpstr>A Program</vt:lpstr>
      <vt:lpstr>Piazza</vt:lpstr>
      <vt:lpstr>What is a Program?</vt:lpstr>
      <vt:lpstr>Peanut Butter &amp; Jelly Sandwich</vt:lpstr>
      <vt:lpstr>What Did we Learn From This Exercise?</vt:lpstr>
      <vt:lpstr>What Language Do Computers Understand?</vt:lpstr>
      <vt:lpstr>Machine Language</vt:lpstr>
      <vt:lpstr>Overcome Difficulty of Using Machine Language</vt:lpstr>
      <vt:lpstr>High Level Languages</vt:lpstr>
      <vt:lpstr>Compiled Languages</vt:lpstr>
      <vt:lpstr>Interpreted Languages</vt:lpstr>
      <vt:lpstr>Which High Level Language Should we Use?</vt:lpstr>
      <vt:lpstr>Why Python?</vt:lpstr>
      <vt:lpstr>Why Python?</vt:lpstr>
      <vt:lpstr>Review</vt:lpstr>
      <vt:lpstr>Script Mode</vt:lpstr>
      <vt:lpstr>Integrated Development Environment (IDE)</vt:lpstr>
      <vt:lpstr>Programs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Sasa</dc:creator>
  <cp:lastModifiedBy>Jason Carter</cp:lastModifiedBy>
  <cp:revision>98</cp:revision>
  <dcterms:created xsi:type="dcterms:W3CDTF">2006-08-16T00:00:00Z</dcterms:created>
  <dcterms:modified xsi:type="dcterms:W3CDTF">2014-08-21T20:52:54Z</dcterms:modified>
</cp:coreProperties>
</file>