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5" r:id="rId2"/>
  </p:sldMasterIdLst>
  <p:notesMasterIdLst>
    <p:notesMasterId r:id="rId39"/>
  </p:notesMasterIdLst>
  <p:sldIdLst>
    <p:sldId id="599" r:id="rId3"/>
    <p:sldId id="601" r:id="rId4"/>
    <p:sldId id="602" r:id="rId5"/>
    <p:sldId id="603" r:id="rId6"/>
    <p:sldId id="604" r:id="rId7"/>
    <p:sldId id="605" r:id="rId8"/>
    <p:sldId id="606" r:id="rId9"/>
    <p:sldId id="607" r:id="rId10"/>
    <p:sldId id="608" r:id="rId11"/>
    <p:sldId id="609" r:id="rId12"/>
    <p:sldId id="610" r:id="rId13"/>
    <p:sldId id="611" r:id="rId14"/>
    <p:sldId id="612" r:id="rId15"/>
    <p:sldId id="613" r:id="rId16"/>
    <p:sldId id="614" r:id="rId17"/>
    <p:sldId id="615" r:id="rId18"/>
    <p:sldId id="616" r:id="rId19"/>
    <p:sldId id="617" r:id="rId20"/>
    <p:sldId id="618" r:id="rId21"/>
    <p:sldId id="619" r:id="rId22"/>
    <p:sldId id="578" r:id="rId23"/>
    <p:sldId id="579" r:id="rId24"/>
    <p:sldId id="594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95" r:id="rId33"/>
    <p:sldId id="590" r:id="rId34"/>
    <p:sldId id="596" r:id="rId35"/>
    <p:sldId id="597" r:id="rId36"/>
    <p:sldId id="592" r:id="rId37"/>
    <p:sldId id="59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617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362" autoAdjust="0"/>
    <p:restoredTop sz="95000" autoAdjust="0"/>
  </p:normalViewPr>
  <p:slideViewPr>
    <p:cSldViewPr>
      <p:cViewPr varScale="1">
        <p:scale>
          <a:sx n="84" d="100"/>
          <a:sy n="84" d="100"/>
        </p:scale>
        <p:origin x="-112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E6A6A-4094-4DA9-9CDA-B32FFBA18D17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E093F-848C-480F-94C1-7A34DDD88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0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B98A57-AD6D-2E45-98B6-21BEE4F4F41D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63B3BEB-7CF4-AE4C-BE4E-E52594CFAB4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029EA1-8160-E743-9A8D-F91AB68B124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D081-3E43-4C35-9920-D4D0F81365C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D081-3E43-4C35-9920-D4D0F81365C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D081-3E43-4C35-9920-D4D0F81365C4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67D081-3E43-4C35-9920-D4D0F81365C4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08A82C-214B-D945-A8BB-D338F0B9EE2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08A82C-214B-D945-A8BB-D338F0B9EE2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ABF0BFE-91B8-F146-9B9A-B4DB2C1D498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09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F0BA25-478A-0343-AB11-9B9FE16816A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90D66D-11F3-6643-9987-AFC147E8DD8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34AA85A-0FC6-5A40-A4CE-6521948D22AA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C3916-35F1-3844-A072-DCECD7DD9AC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/>
              <a:t>Chapter 1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D736E-51E2-874A-AB43-1F695CE4BB6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953000"/>
            <a:ext cx="77724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867400"/>
            <a:ext cx="6553200" cy="45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4406900"/>
            <a:ext cx="75803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906713"/>
            <a:ext cx="75803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845552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8962"/>
            <a:ext cx="8001000" cy="782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581400" cy="4754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545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8962"/>
            <a:ext cx="7924800" cy="782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735388" cy="639762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735388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425" y="1535113"/>
            <a:ext cx="4041775" cy="639762"/>
          </a:xfrm>
          <a:solidFill>
            <a:schemeClr val="accent1"/>
          </a:solidFill>
        </p:spPr>
        <p:txBody>
          <a:bodyPr anchor="ctr" anchorCtr="0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5" y="2174875"/>
            <a:ext cx="4041775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88962"/>
            <a:ext cx="7848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5F023DFE-399C-468B-B669-40049FE0760B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DE3AA-8191-4822-B204-A3A7BCCC7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8688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F023DFE-399C-468B-B669-40049FE0760B}" type="datetimeFigureOut">
              <a:rPr lang="en-US" smtClean="0"/>
              <a:pPr/>
              <a:t>8/14/14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6DE3AA-8191-4822-B204-A3A7BCCC76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38836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" Target="../slides/slide22.xml"/><Relationship Id="rId12" Type="http://schemas.openxmlformats.org/officeDocument/2006/relationships/slide" Target="../slides/slide25.xml"/><Relationship Id="rId13" Type="http://schemas.openxmlformats.org/officeDocument/2006/relationships/slide" Target="../slides/slide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457200" y="0"/>
            <a:ext cx="457200" cy="6629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0" y="-1"/>
            <a:ext cx="4572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4298" name="Rectangle 10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42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88962"/>
            <a:ext cx="7848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524300" name="Text Box 12"/>
          <p:cNvSpPr txBox="1">
            <a:spLocks noChangeArrowheads="1"/>
          </p:cNvSpPr>
          <p:nvPr userDrawn="1"/>
        </p:nvSpPr>
        <p:spPr bwMode="auto">
          <a:xfrm>
            <a:off x="82296" y="6656388"/>
            <a:ext cx="1447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fld id="{A7CB1368-E71C-4A01-8DE4-C6BECB45C682}" type="datetime3">
              <a:rPr lang="en-US" sz="1000" smtClean="0">
                <a:solidFill>
                  <a:srgbClr val="FFFFFF"/>
                </a:solidFill>
                <a:latin typeface="MetaCorrespondence" pitchFamily="34" charset="0"/>
              </a:rPr>
              <a:pPr/>
              <a:t>14 August 2014</a:t>
            </a:fld>
            <a:endParaRPr lang="de-DE" sz="1000" dirty="0">
              <a:solidFill>
                <a:srgbClr val="FFFFFF"/>
              </a:solidFill>
              <a:latin typeface="MetaCorrespondence" pitchFamily="34" charset="0"/>
            </a:endParaRPr>
          </a:p>
        </p:txBody>
      </p:sp>
      <p:sp>
        <p:nvSpPr>
          <p:cNvPr id="52430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to edit Master text styles</a:t>
            </a:r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smtClean="0"/>
              <a:t>Fourth level</a:t>
            </a:r>
          </a:p>
          <a:p>
            <a:pPr lvl="4"/>
            <a:r>
              <a:rPr lang="de-DE" dirty="0" smtClean="0"/>
              <a:t>Fifth level</a:t>
            </a:r>
          </a:p>
        </p:txBody>
      </p:sp>
      <p:sp>
        <p:nvSpPr>
          <p:cNvPr id="524305" name="Text Box 17"/>
          <p:cNvSpPr txBox="1">
            <a:spLocks noChangeArrowheads="1"/>
          </p:cNvSpPr>
          <p:nvPr userDrawn="1"/>
        </p:nvSpPr>
        <p:spPr bwMode="auto">
          <a:xfrm>
            <a:off x="6446837" y="6656388"/>
            <a:ext cx="262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/>
            <a:r>
              <a:rPr lang="de-DE" sz="1000" dirty="0" smtClean="0">
                <a:solidFill>
                  <a:srgbClr val="FFFFFF"/>
                </a:solidFill>
                <a:latin typeface="MetaCorrespondence" pitchFamily="34" charset="0"/>
              </a:rPr>
              <a:t>Tools</a:t>
            </a:r>
            <a:r>
              <a:rPr lang="de-DE" sz="1000" baseline="0" dirty="0" smtClean="0">
                <a:solidFill>
                  <a:srgbClr val="FFFFFF"/>
                </a:solidFill>
                <a:latin typeface="MetaCorrespondence" pitchFamily="34" charset="0"/>
              </a:rPr>
              <a:t> for Information Literacy</a:t>
            </a:r>
            <a:endParaRPr lang="de-DE" sz="1000" dirty="0">
              <a:solidFill>
                <a:srgbClr val="FFFFFF"/>
              </a:solidFill>
              <a:latin typeface="MetaCorrespondence" pitchFamily="34" charset="0"/>
            </a:endParaRPr>
          </a:p>
        </p:txBody>
      </p:sp>
      <p:sp>
        <p:nvSpPr>
          <p:cNvPr id="524303" name="Line 15"/>
          <p:cNvSpPr>
            <a:spLocks noChangeShapeType="1"/>
          </p:cNvSpPr>
          <p:nvPr/>
        </p:nvSpPr>
        <p:spPr bwMode="auto">
          <a:xfrm>
            <a:off x="0" y="896112"/>
            <a:ext cx="5341938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ctangle 14">
            <a:hlinkClick r:id="rId11" action="ppaction://hlinksldjump"/>
          </p:cNvPr>
          <p:cNvSpPr/>
          <p:nvPr userDrawn="1"/>
        </p:nvSpPr>
        <p:spPr bwMode="auto">
          <a:xfrm>
            <a:off x="0" y="990600"/>
            <a:ext cx="457200" cy="152400"/>
          </a:xfrm>
          <a:prstGeom prst="rect">
            <a:avLst/>
          </a:prstGeom>
          <a:solidFill>
            <a:srgbClr val="617A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</a:rPr>
              <a:t>Clients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0D46C024-FE92-44BA-B9E1-6086A2D1DD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hlinkClick r:id="rId12" action="ppaction://hlinksldjump"/>
          </p:cNvPr>
          <p:cNvSpPr/>
          <p:nvPr userDrawn="1"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rgbClr val="617A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</a:rPr>
              <a:t>Servers</a:t>
            </a:r>
          </a:p>
        </p:txBody>
      </p:sp>
      <p:sp>
        <p:nvSpPr>
          <p:cNvPr id="17" name="Rectangle 16">
            <a:hlinkClick r:id="rId13" action="ppaction://hlinksldjump"/>
          </p:cNvPr>
          <p:cNvSpPr/>
          <p:nvPr userDrawn="1"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rgbClr val="617A9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+mj-lt"/>
              </a:rPr>
              <a:t>Connection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2" r:id="rId3"/>
    <p:sldLayoutId id="2147483717" r:id="rId4"/>
    <p:sldLayoutId id="2147483718" r:id="rId5"/>
    <p:sldLayoutId id="2147483707" r:id="rId6"/>
    <p:sldLayoutId id="2147483719" r:id="rId7"/>
    <p:sldLayoutId id="2147483720" r:id="rId8"/>
    <p:sldLayoutId id="2147483721" r:id="rId9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accent2"/>
          </a:solidFill>
          <a:latin typeface="MetaCorrespondence" pitchFamily="34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chemeClr val="folHlink"/>
        </a:buClr>
        <a:buSzPct val="60000"/>
        <a:buFont typeface="Wingdings 2" pitchFamily="18" charset="2"/>
        <a:buChar char="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 b="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 b="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 b="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42E5-2B3D-4B5B-B1AD-73FB85FBE8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6.xml"/><Relationship Id="rId1" Type="http://schemas.openxmlformats.org/officeDocument/2006/relationships/slideLayout" Target="../slideLayouts/slideLayout8.xml"/><Relationship Id="rId2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csite.com/dcfund/index.cfm?action=terms&amp;chapter=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slide" Target="slide8.xml"/><Relationship Id="rId1" Type="http://schemas.openxmlformats.org/officeDocument/2006/relationships/slideLayout" Target="../slideLayouts/slideLayout9.xml"/><Relationship Id="rId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csite.com/dcfund/index.cfm?action=terms&amp;chapter=6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scsite.com/dcfund/index.cfm?action=terms&amp;chapter=5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expedia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slide" Target="slide2.xm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slide" Target="slide25.xml"/><Relationship Id="rId5" Type="http://schemas.openxmlformats.org/officeDocument/2006/relationships/slide" Target="slide22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slide" Target="slide25.xm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xpedia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jpeg"/><Relationship Id="rId5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jpeg"/><Relationship Id="rId5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omputer.howstuffworks.com/web-server4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9.jpeg"/><Relationship Id="rId5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slide" Target="slide29.xml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slide" Target="slid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648200"/>
            <a:ext cx="6400800" cy="17526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 dirty="0">
                <a:latin typeface="Times New Roman" charset="0"/>
              </a:rPr>
              <a:t>How do computers affect us in our daily lives?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Arial" charset="0"/>
              </a:rPr>
              <a:t>1-</a:t>
            </a:r>
            <a:fld id="{B68E849B-599F-3344-8888-AF0195410CE2}" type="slidenum">
              <a:rPr lang="en-US" sz="1400">
                <a:solidFill>
                  <a:srgbClr val="000000"/>
                </a:solidFill>
                <a:latin typeface="Arial" charset="0"/>
              </a:rPr>
              <a:pPr/>
              <a:t>1</a:t>
            </a:fld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859176"/>
      </p:ext>
    </p:extLst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7010400" cy="4114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Smart phones and </a:t>
            </a:r>
            <a:r>
              <a:rPr lang="en-US" dirty="0">
                <a:latin typeface="Times New Roman" charset="0"/>
              </a:rPr>
              <a:t>cell phones are also computers.</a:t>
            </a:r>
            <a:endParaRPr lang="en-US" sz="2000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These wireless communication devices provide instant access to voice-mail, e-mail, </a:t>
            </a:r>
            <a:r>
              <a:rPr lang="en-US" dirty="0" smtClean="0">
                <a:latin typeface="Times New Roman" charset="0"/>
              </a:rPr>
              <a:t>the </a:t>
            </a:r>
            <a:r>
              <a:rPr lang="en-US" dirty="0" err="1" smtClean="0">
                <a:latin typeface="Times New Roman" charset="0"/>
              </a:rPr>
              <a:t>interwebs</a:t>
            </a:r>
            <a:r>
              <a:rPr lang="en-US" dirty="0" smtClean="0">
                <a:latin typeface="Times New Roman" charset="0"/>
              </a:rPr>
              <a:t>, and 1000s of apps. </a:t>
            </a:r>
            <a:endParaRPr lang="en-US" dirty="0">
              <a:latin typeface="Times New Roman" charset="0"/>
            </a:endParaRPr>
          </a:p>
          <a:p>
            <a:pPr lvl="1"/>
            <a:endParaRPr lang="en-US" dirty="0">
              <a:latin typeface="Times New Roman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>
            <a:normAutofit fontScale="70000" lnSpcReduction="20000"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21C0C159-8DB4-FC45-B903-E8FE8FD225FE}" type="slidenum">
              <a:rPr lang="en-US" sz="1400">
                <a:latin typeface="Arial" charset="0"/>
              </a:rPr>
              <a:pPr/>
              <a:t>10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6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Many Kinds of Computers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Computers can be classified by three sets of characteristics: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>
            <a:normAutofit fontScale="70000" lnSpcReduction="20000"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B0DBF430-F3FA-C842-8A66-4EE8ADE4EB7A}" type="slidenum">
              <a:rPr lang="en-US" sz="1400">
                <a:latin typeface="Arial" charset="0"/>
              </a:rPr>
              <a:pPr/>
              <a:t>11</a:t>
            </a:fld>
            <a:endParaRPr lang="en-US" sz="1400">
              <a:latin typeface="Arial" charset="0"/>
            </a:endParaRPr>
          </a:p>
        </p:txBody>
      </p:sp>
      <p:sp>
        <p:nvSpPr>
          <p:cNvPr id="13318" name="Oval 4"/>
          <p:cNvSpPr>
            <a:spLocks noChangeArrowheads="1"/>
          </p:cNvSpPr>
          <p:nvPr/>
        </p:nvSpPr>
        <p:spPr bwMode="auto">
          <a:xfrm>
            <a:off x="2057400" y="3048000"/>
            <a:ext cx="2514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514600" y="3276600"/>
            <a:ext cx="1366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Electronic</a:t>
            </a:r>
          </a:p>
          <a:p>
            <a:pPr algn="ctr"/>
            <a:r>
              <a:rPr lang="en-US" sz="2000"/>
              <a:t>versus</a:t>
            </a:r>
          </a:p>
          <a:p>
            <a:pPr algn="ctr"/>
            <a:r>
              <a:rPr lang="en-US" sz="2000"/>
              <a:t>Mechanical</a:t>
            </a:r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648200" y="3276600"/>
            <a:ext cx="18748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General-purpose</a:t>
            </a:r>
          </a:p>
          <a:p>
            <a:pPr algn="ctr"/>
            <a:r>
              <a:rPr lang="en-US" sz="2000"/>
              <a:t>versus</a:t>
            </a:r>
          </a:p>
          <a:p>
            <a:pPr algn="ctr"/>
            <a:r>
              <a:rPr lang="en-US" sz="2000"/>
              <a:t>Special-purpose</a:t>
            </a:r>
            <a:endParaRPr lang="en-US"/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3200400" y="4191000"/>
            <a:ext cx="2514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11"/>
          <p:cNvSpPr>
            <a:spLocks noChangeArrowheads="1"/>
          </p:cNvSpPr>
          <p:nvPr/>
        </p:nvSpPr>
        <p:spPr bwMode="auto">
          <a:xfrm>
            <a:off x="4267200" y="3048000"/>
            <a:ext cx="2514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3960813" y="4697413"/>
            <a:ext cx="931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Digital</a:t>
            </a:r>
          </a:p>
          <a:p>
            <a:pPr algn="ctr"/>
            <a:r>
              <a:rPr lang="en-US" sz="2000"/>
              <a:t>versus</a:t>
            </a:r>
          </a:p>
          <a:p>
            <a:pPr algn="ctr"/>
            <a:r>
              <a:rPr lang="en-US" sz="2000"/>
              <a:t>Analog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5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do Computers Work?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76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Computers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Program Files\Microsoft Office\MEDIA\CAGCAT10\j028700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2438400" cy="4185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5128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2743200"/>
            <a:ext cx="1905000" cy="1676400"/>
          </a:xfrm>
          <a:prstGeom prst="ellipse">
            <a:avLst/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MEMORY</a:t>
            </a: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048000" y="381000"/>
            <a:ext cx="3517900" cy="1193800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PROCESSOR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181350" y="865188"/>
            <a:ext cx="1500187" cy="603250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CONTROL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UNIT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52987" y="865188"/>
            <a:ext cx="1546225" cy="608012"/>
          </a:xfrm>
          <a:prstGeom prst="rect">
            <a:avLst/>
          </a:prstGeom>
          <a:solidFill>
            <a:srgbClr val="F2DBD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ARITHMETIC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LOGIC UNIT (ALU)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85800" y="2971800"/>
            <a:ext cx="1536700" cy="119538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INPUT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62400" y="5486400"/>
            <a:ext cx="1538288" cy="1195388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STORAGE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162800" y="2971800"/>
            <a:ext cx="1538288" cy="1195387"/>
          </a:xfrm>
          <a:prstGeom prst="rect">
            <a:avLst/>
          </a:prstGeom>
          <a:solidFill>
            <a:srgbClr val="92CD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OUTPUT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DEVICES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3581400" y="4114800"/>
            <a:ext cx="2316163" cy="14509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Instructions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Information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286000" y="3048000"/>
            <a:ext cx="1557338" cy="957262"/>
          </a:xfrm>
          <a:prstGeom prst="rightArrow">
            <a:avLst>
              <a:gd name="adj1" fmla="val 50000"/>
              <a:gd name="adj2" fmla="val 4067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Data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638800" y="3124200"/>
            <a:ext cx="1557338" cy="957262"/>
          </a:xfrm>
          <a:prstGeom prst="rightArrow">
            <a:avLst>
              <a:gd name="adj1" fmla="val 50000"/>
              <a:gd name="adj2" fmla="val 40672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Information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581400" y="1524000"/>
            <a:ext cx="2239963" cy="1452563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en-US" sz="1100" dirty="0"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Instructions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Information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4876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Computers process Input (data) into Output (information) </a:t>
            </a:r>
            <a:endParaRPr lang="en-US" sz="2400" b="1" dirty="0">
              <a:ln w="1905">
                <a:solidFill>
                  <a:schemeClr val="tx1">
                    <a:lumMod val="75000"/>
                    <a:lumOff val="2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412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>
                <a:hlinkClick r:id="rId2"/>
              </a:rPr>
              <a:t>Input Devices</a:t>
            </a:r>
            <a:r>
              <a:rPr lang="en-US" dirty="0" smtClean="0"/>
              <a:t>:</a:t>
            </a:r>
          </a:p>
          <a:p>
            <a:r>
              <a:rPr lang="en-US" dirty="0" smtClean="0"/>
              <a:t>Keyboard</a:t>
            </a:r>
          </a:p>
          <a:p>
            <a:r>
              <a:rPr lang="en-US" dirty="0" smtClean="0"/>
              <a:t>Mouse</a:t>
            </a:r>
          </a:p>
          <a:p>
            <a:r>
              <a:rPr lang="en-US" dirty="0" smtClean="0"/>
              <a:t>Trackball</a:t>
            </a:r>
          </a:p>
          <a:p>
            <a:r>
              <a:rPr lang="en-US" dirty="0" smtClean="0"/>
              <a:t>Touchpad</a:t>
            </a:r>
          </a:p>
          <a:p>
            <a:r>
              <a:rPr lang="en-US" dirty="0" smtClean="0"/>
              <a:t>Pointing stick</a:t>
            </a:r>
          </a:p>
          <a:p>
            <a:r>
              <a:rPr lang="en-US" dirty="0" smtClean="0"/>
              <a:t>Joystick / Wheel</a:t>
            </a:r>
          </a:p>
          <a:p>
            <a:r>
              <a:rPr lang="en-US" dirty="0" smtClean="0"/>
              <a:t>Light Pen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Touch Screen</a:t>
            </a:r>
          </a:p>
          <a:p>
            <a:r>
              <a:rPr lang="en-US" dirty="0" smtClean="0"/>
              <a:t>Stylus</a:t>
            </a:r>
          </a:p>
          <a:p>
            <a:r>
              <a:rPr lang="en-US" dirty="0" smtClean="0"/>
              <a:t>Digital Pen</a:t>
            </a:r>
          </a:p>
          <a:p>
            <a:r>
              <a:rPr lang="en-US" dirty="0" smtClean="0"/>
              <a:t>Graphics Tablet</a:t>
            </a:r>
          </a:p>
          <a:p>
            <a:r>
              <a:rPr lang="en-US" dirty="0" smtClean="0"/>
              <a:t>Voice / Speech Input</a:t>
            </a:r>
          </a:p>
          <a:p>
            <a:r>
              <a:rPr lang="en-US" dirty="0" smtClean="0"/>
              <a:t>Scanners</a:t>
            </a:r>
          </a:p>
          <a:p>
            <a:r>
              <a:rPr lang="en-US" dirty="0" smtClean="0"/>
              <a:t>Optical Readers</a:t>
            </a:r>
          </a:p>
          <a:p>
            <a:r>
              <a:rPr lang="en-US" dirty="0" smtClean="0"/>
              <a:t>Terminals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28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Any data or instructions entered into the memory of a computer.</a:t>
            </a:r>
            <a:endParaRPr lang="en-US" sz="2800" dirty="0"/>
          </a:p>
        </p:txBody>
      </p:sp>
      <p:pic>
        <p:nvPicPr>
          <p:cNvPr id="7" name="Picture 2" descr="C:\Documents and Settings\polandok\Local Settings\Temporary Internet Files\Content.IE5\W349U1U9\MCj043268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59426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153400" cy="990600"/>
          </a:xfrm>
        </p:spPr>
        <p:txBody>
          <a:bodyPr/>
          <a:lstStyle/>
          <a:p>
            <a:r>
              <a:rPr lang="en-US" dirty="0" smtClean="0"/>
              <a:t>PROCESSOR / CPU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Control Unit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sz="2000" dirty="0" smtClean="0"/>
              <a:t>Component of the processor that directs and coordinates most of the operations in the computer. 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Like a Traffic cop</a:t>
            </a:r>
            <a:r>
              <a:rPr lang="en-US" sz="2000" dirty="0" smtClean="0"/>
              <a:t>:  </a:t>
            </a:r>
          </a:p>
          <a:p>
            <a:pPr marL="0" indent="0">
              <a:buNone/>
            </a:pPr>
            <a:r>
              <a:rPr lang="en-US" sz="2000" dirty="0" smtClean="0"/>
              <a:t>It interprets each instruction issued by a program and then initiates the appropriate action to carry out the instruction  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u="sng" dirty="0" smtClean="0"/>
              <a:t>Arithmetic Logic Unit</a:t>
            </a:r>
          </a:p>
          <a:p>
            <a:pPr marL="0" indent="0">
              <a:buNone/>
            </a:pPr>
            <a:r>
              <a:rPr lang="en-US" sz="2000" dirty="0" smtClean="0"/>
              <a:t>Performs </a:t>
            </a:r>
          </a:p>
          <a:p>
            <a:pPr marL="0" indent="0">
              <a:buNone/>
            </a:pPr>
            <a:r>
              <a:rPr lang="en-US" sz="2000" dirty="0" smtClean="0"/>
              <a:t>	arithmetic, </a:t>
            </a:r>
          </a:p>
          <a:p>
            <a:pPr marL="0" indent="0">
              <a:buNone/>
            </a:pPr>
            <a:r>
              <a:rPr lang="en-US" sz="2000" dirty="0" smtClean="0"/>
              <a:t>	comparison, and </a:t>
            </a:r>
          </a:p>
          <a:p>
            <a:pPr marL="0" indent="0">
              <a:buNone/>
            </a:pPr>
            <a:r>
              <a:rPr lang="en-US" sz="2000" dirty="0" smtClean="0"/>
              <a:t>	other operations.  </a:t>
            </a:r>
          </a:p>
          <a:p>
            <a:pPr marL="0" indent="0">
              <a:buNone/>
            </a:pPr>
            <a:r>
              <a:rPr lang="en-US" sz="2000" dirty="0" smtClean="0"/>
              <a:t>Depending upon the results, different actions may occur.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0"/>
            <a:ext cx="3962400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Interprets and carries out the basic instructions that operate a computer.</a:t>
            </a:r>
            <a:endParaRPr lang="en-US" sz="2400" dirty="0"/>
          </a:p>
        </p:txBody>
      </p:sp>
      <p:pic>
        <p:nvPicPr>
          <p:cNvPr id="6" name="Picture 2" descr="C:\Documents and Settings\polandok\Local Settings\Temporary Internet Files\Content.IE5\W349U1U9\MCj0432682000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5867400"/>
            <a:ext cx="761857" cy="7618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10200" y="5029200"/>
            <a:ext cx="2667000" cy="461665"/>
          </a:xfrm>
          <a:prstGeom prst="rect">
            <a:avLst/>
          </a:prstGeom>
          <a:noFill/>
          <a:ln w="31750" cmpd="thinThick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hlinkClick r:id="rId4" action="ppaction://hlinksldjump"/>
              </a:rPr>
              <a:t>MACHINE CYCLE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102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Storage Medium</a:t>
            </a:r>
            <a:r>
              <a:rPr lang="en-US" dirty="0" smtClean="0"/>
              <a:t>:  </a:t>
            </a:r>
            <a:r>
              <a:rPr lang="en-US" sz="2400" dirty="0" smtClean="0"/>
              <a:t>Is the physical material in which a computer keeps data.</a:t>
            </a:r>
            <a:endParaRPr lang="en-US" dirty="0" smtClean="0"/>
          </a:p>
          <a:p>
            <a:r>
              <a:rPr lang="en-US" dirty="0" smtClean="0"/>
              <a:t>Floppy Disks</a:t>
            </a:r>
          </a:p>
          <a:p>
            <a:r>
              <a:rPr lang="en-US" dirty="0" smtClean="0"/>
              <a:t>Zip Disks</a:t>
            </a:r>
          </a:p>
          <a:p>
            <a:r>
              <a:rPr lang="en-US" dirty="0" smtClean="0"/>
              <a:t>Hard Disks</a:t>
            </a:r>
          </a:p>
          <a:p>
            <a:r>
              <a:rPr lang="en-US" dirty="0" smtClean="0"/>
              <a:t>CD’s</a:t>
            </a:r>
          </a:p>
          <a:p>
            <a:r>
              <a:rPr lang="en-US" dirty="0" smtClean="0"/>
              <a:t>DVD’s</a:t>
            </a:r>
          </a:p>
          <a:p>
            <a:r>
              <a:rPr lang="en-US" dirty="0" smtClean="0"/>
              <a:t>Tape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PC Cards</a:t>
            </a:r>
          </a:p>
          <a:p>
            <a:r>
              <a:rPr lang="en-US" dirty="0" smtClean="0"/>
              <a:t>Memory Sticks</a:t>
            </a:r>
          </a:p>
          <a:p>
            <a:r>
              <a:rPr lang="en-US" dirty="0" smtClean="0"/>
              <a:t>USB Flash Drives</a:t>
            </a:r>
          </a:p>
          <a:p>
            <a:r>
              <a:rPr lang="en-US" dirty="0" smtClean="0"/>
              <a:t>Microfiche</a:t>
            </a:r>
          </a:p>
          <a:p>
            <a:r>
              <a:rPr lang="en-US" dirty="0" smtClean="0"/>
              <a:t>Storage Device: </a:t>
            </a:r>
            <a:r>
              <a:rPr lang="en-US" sz="2400" dirty="0" smtClean="0"/>
              <a:t>Is the computer hardware that records and or retrieves items to and from storage media.</a:t>
            </a:r>
            <a:endParaRPr lang="en-US" dirty="0"/>
          </a:p>
        </p:txBody>
      </p:sp>
      <p:pic>
        <p:nvPicPr>
          <p:cNvPr id="4" name="Picture 2" descr="C:\Documents and Settings\polandok\Local Settings\Temporary Internet Files\Content.IE5\W349U1U9\MCj043268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761857" cy="76185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24200" y="228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Holds data, instructions, and information for future use.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42284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Output Devices</a:t>
            </a:r>
            <a:r>
              <a:rPr lang="en-US" dirty="0" smtClean="0"/>
              <a:t>: 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Are hardware components that convey information to one or more people.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Monitors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Printers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Speakers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Headsets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Fax Machines / Modems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Projectors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Video Card</a:t>
            </a:r>
          </a:p>
          <a:p>
            <a:r>
              <a:rPr lang="en-US" dirty="0" smtClean="0"/>
              <a:t>Plotters</a:t>
            </a:r>
          </a:p>
          <a:p>
            <a:r>
              <a:rPr lang="en-US" dirty="0" smtClean="0"/>
              <a:t>Voice Output</a:t>
            </a:r>
          </a:p>
          <a:p>
            <a:r>
              <a:rPr lang="en-US" dirty="0" smtClean="0"/>
              <a:t>Multifunction Peripherals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28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data that has been processed into a useful form.</a:t>
            </a:r>
            <a:endParaRPr lang="en-US" sz="2800" dirty="0"/>
          </a:p>
        </p:txBody>
      </p:sp>
      <p:pic>
        <p:nvPicPr>
          <p:cNvPr id="7" name="Picture 2" descr="C:\Documents and Settings\polandok\Local Settings\Temporary Internet Files\Content.IE5\W349U1U9\MCj043268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95793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/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Memory Stores 3 Categories of Items</a:t>
            </a:r>
          </a:p>
          <a:p>
            <a:pPr lvl="1"/>
            <a:r>
              <a:rPr lang="en-US" dirty="0" smtClean="0"/>
              <a:t>Operating System and other Software to maintain the computers devices</a:t>
            </a:r>
          </a:p>
          <a:p>
            <a:pPr lvl="1"/>
            <a:r>
              <a:rPr lang="en-US" dirty="0" smtClean="0"/>
              <a:t>Application programs that carry out a specific task i.e. word processing (Microsoft Office)</a:t>
            </a:r>
          </a:p>
          <a:p>
            <a:pPr lvl="1"/>
            <a:r>
              <a:rPr lang="en-US" dirty="0" smtClean="0"/>
              <a:t>Data being processed by the application programs and resulting information.</a:t>
            </a:r>
          </a:p>
          <a:p>
            <a:r>
              <a:rPr lang="en-US" dirty="0" smtClean="0"/>
              <a:t>RAM – Random Access Memory</a:t>
            </a:r>
          </a:p>
          <a:p>
            <a:pPr lvl="1"/>
            <a:r>
              <a:rPr lang="en-US" dirty="0" smtClean="0"/>
              <a:t>Computer gets turned on programs get loaded into RAM from storage devices for use.</a:t>
            </a:r>
          </a:p>
          <a:p>
            <a:r>
              <a:rPr lang="en-US" dirty="0" smtClean="0"/>
              <a:t>ROM – Read Only Memory</a:t>
            </a:r>
          </a:p>
          <a:p>
            <a:pPr lvl="1"/>
            <a:r>
              <a:rPr lang="en-US" dirty="0" smtClean="0"/>
              <a:t>Refers to memory chips storing permanent data and instructions</a:t>
            </a:r>
          </a:p>
          <a:p>
            <a:r>
              <a:rPr lang="en-US" dirty="0" smtClean="0"/>
              <a:t>CMOS – Complementary metal-oxide semiconductor</a:t>
            </a:r>
          </a:p>
          <a:p>
            <a:pPr lvl="1"/>
            <a:r>
              <a:rPr lang="en-US" dirty="0" smtClean="0"/>
              <a:t>Retains information even when the computer is turned off, i.e. start-up </a:t>
            </a:r>
          </a:p>
          <a:p>
            <a:pPr lvl="1"/>
            <a:endParaRPr lang="en-US" dirty="0"/>
          </a:p>
        </p:txBody>
      </p:sp>
      <p:pic>
        <p:nvPicPr>
          <p:cNvPr id="2050" name="Picture 2" descr="C:\Documents and Settings\polandok\Local Settings\Temporary Internet Files\Content.IE5\W349U1U9\MCj04326820000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143" y="228600"/>
            <a:ext cx="761857" cy="7618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06040" y="16764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Components which store instructions waiting to be executed by the processor, the data need by the instructions and the results of the processed data.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600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Beyond the Computer </a:t>
            </a:r>
            <a:r>
              <a:rPr lang="en-US" dirty="0" smtClean="0">
                <a:latin typeface="Arial" charset="0"/>
              </a:rPr>
              <a:t>Invasion 14 Years ago.</a:t>
            </a:r>
            <a:endParaRPr lang="en-US" dirty="0"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charset="0"/>
              </a:rPr>
              <a:t>6:15 AM - Timer in coffee maker turns on</a:t>
            </a:r>
          </a:p>
          <a:p>
            <a:r>
              <a:rPr lang="en-US" sz="1800" dirty="0">
                <a:latin typeface="Times New Roman" charset="0"/>
              </a:rPr>
              <a:t>6:30 AM - Computerized alarm clock rings</a:t>
            </a:r>
          </a:p>
          <a:p>
            <a:r>
              <a:rPr lang="en-US" sz="1800" dirty="0">
                <a:latin typeface="Times New Roman" charset="0"/>
              </a:rPr>
              <a:t>7:30 AM - Drive car/</a:t>
            </a:r>
            <a:r>
              <a:rPr lang="en-US" sz="1800" dirty="0" err="1">
                <a:latin typeface="Times New Roman" charset="0"/>
              </a:rPr>
              <a:t>airbag,brakes,radio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8:00 AM - Check email at work</a:t>
            </a:r>
          </a:p>
          <a:p>
            <a:r>
              <a:rPr lang="en-US" sz="1800" dirty="0">
                <a:latin typeface="Times New Roman" charset="0"/>
              </a:rPr>
              <a:t>9:00 AM - Check in-coming voice mail</a:t>
            </a:r>
          </a:p>
          <a:p>
            <a:r>
              <a:rPr lang="en-US" sz="1800" dirty="0">
                <a:latin typeface="Times New Roman" charset="0"/>
              </a:rPr>
              <a:t>10:00 AM - Receive in-coming fax</a:t>
            </a:r>
          </a:p>
          <a:p>
            <a:r>
              <a:rPr lang="en-US" sz="1800" dirty="0">
                <a:latin typeface="Times New Roman" charset="0"/>
              </a:rPr>
              <a:t>12:00 PM - Buy gift. Electronic Kiosk</a:t>
            </a:r>
          </a:p>
          <a:p>
            <a:r>
              <a:rPr lang="en-US" sz="1800" dirty="0">
                <a:latin typeface="Times New Roman" charset="0"/>
              </a:rPr>
              <a:t>1:15 PM - </a:t>
            </a:r>
            <a:r>
              <a:rPr lang="en-US" sz="1800" dirty="0">
                <a:latin typeface="Times New Roman" charset="0"/>
                <a:hlinkClick r:id="rId3"/>
              </a:rPr>
              <a:t>Reserve airline ticket over Internet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3:00 PM - Pick up paycheck</a:t>
            </a:r>
          </a:p>
          <a:p>
            <a:r>
              <a:rPr lang="en-US" sz="1800" dirty="0">
                <a:latin typeface="Times New Roman" charset="0"/>
              </a:rPr>
              <a:t>5:15 PM - Stop off at ATM</a:t>
            </a:r>
          </a:p>
          <a:p>
            <a:r>
              <a:rPr lang="en-US" sz="1800" dirty="0">
                <a:latin typeface="Times New Roman" charset="0"/>
              </a:rPr>
              <a:t>6:30 PM - Grocery store /Checkout</a:t>
            </a:r>
          </a:p>
          <a:p>
            <a:r>
              <a:rPr lang="en-US" sz="1800" dirty="0">
                <a:latin typeface="Times New Roman" charset="0"/>
              </a:rPr>
              <a:t>11:30 PM - Microwave dinner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C2DC8106-D377-5E4D-A469-8A437F2423AC}" type="slidenum">
              <a:rPr lang="en-US" sz="1400">
                <a:latin typeface="Arial" charset="0"/>
              </a:rPr>
              <a:pPr/>
              <a:t>2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3962400" cy="990600"/>
          </a:xfrm>
        </p:spPr>
        <p:txBody>
          <a:bodyPr/>
          <a:lstStyle/>
          <a:p>
            <a:r>
              <a:rPr lang="en-US" dirty="0" smtClean="0"/>
              <a:t>MACHINE CYCLE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43000" y="2590800"/>
            <a:ext cx="6934200" cy="1219200"/>
          </a:xfrm>
          <a:prstGeom prst="roundRect">
            <a:avLst/>
          </a:prstGeom>
          <a:solidFill>
            <a:srgbClr val="65B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MEMORY</a:t>
            </a:r>
            <a:endParaRPr lang="en-US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066800" y="4419600"/>
            <a:ext cx="6934200" cy="1219200"/>
          </a:xfrm>
          <a:prstGeom prst="roundRect">
            <a:avLst/>
          </a:prstGeom>
          <a:solidFill>
            <a:srgbClr val="65B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PROCESSOR</a:t>
            </a:r>
            <a:endParaRPr lang="en-US" sz="2800" b="1" dirty="0"/>
          </a:p>
        </p:txBody>
      </p:sp>
      <p:pic>
        <p:nvPicPr>
          <p:cNvPr id="1028" name="Picture 4" descr="C:\Documents and Settings\polandok\Local Settings\Temporary Internet Files\Content.IE5\W349U1U9\MCj042417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533400"/>
            <a:ext cx="1597025" cy="1822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2057400"/>
            <a:ext cx="32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Student enters math problem into the memory of the computer</a:t>
            </a:r>
          </a:p>
        </p:txBody>
      </p:sp>
      <p:sp>
        <p:nvSpPr>
          <p:cNvPr id="11" name="Circular Arrow 10"/>
          <p:cNvSpPr/>
          <p:nvPr/>
        </p:nvSpPr>
        <p:spPr>
          <a:xfrm rot="7166222">
            <a:off x="6556578" y="4626968"/>
            <a:ext cx="2743200" cy="1784558"/>
          </a:xfrm>
          <a:prstGeom prst="circularArrow">
            <a:avLst>
              <a:gd name="adj1" fmla="val 9057"/>
              <a:gd name="adj2" fmla="val 1493997"/>
              <a:gd name="adj3" fmla="val 21164446"/>
              <a:gd name="adj4" fmla="val 11080122"/>
              <a:gd name="adj5" fmla="val 23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3320300">
            <a:off x="-60074" y="4955830"/>
            <a:ext cx="2743200" cy="1784558"/>
          </a:xfrm>
          <a:prstGeom prst="circularArrow">
            <a:avLst>
              <a:gd name="adj1" fmla="val 9057"/>
              <a:gd name="adj2" fmla="val 1493997"/>
              <a:gd name="adj3" fmla="val 21164446"/>
              <a:gd name="adj4" fmla="val 11080122"/>
              <a:gd name="adj5" fmla="val 23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7161371">
            <a:off x="-440195" y="1967724"/>
            <a:ext cx="2743200" cy="1784558"/>
          </a:xfrm>
          <a:prstGeom prst="circularArrow">
            <a:avLst>
              <a:gd name="adj1" fmla="val 9057"/>
              <a:gd name="adj2" fmla="val 1493997"/>
              <a:gd name="adj3" fmla="val 21164446"/>
              <a:gd name="adj4" fmla="val 11080122"/>
              <a:gd name="adj5" fmla="val 23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438400" cy="163121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1</a:t>
            </a:r>
            <a:r>
              <a:rPr lang="en-US" sz="2000" dirty="0" smtClean="0"/>
              <a:t>:  The control unit </a:t>
            </a:r>
            <a:r>
              <a:rPr lang="en-US" sz="2000" b="1" dirty="0" smtClean="0"/>
              <a:t>fetches</a:t>
            </a:r>
            <a:r>
              <a:rPr lang="en-US" sz="2000" dirty="0" smtClean="0"/>
              <a:t> the math problem's instructions and data from memory. (100 x 52)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81600" y="3352800"/>
            <a:ext cx="3733800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2</a:t>
            </a:r>
            <a:r>
              <a:rPr lang="en-US" sz="2000" dirty="0" smtClean="0"/>
              <a:t>:  The control unit </a:t>
            </a:r>
            <a:r>
              <a:rPr lang="en-US" sz="2000" b="1" dirty="0" smtClean="0"/>
              <a:t>decodes</a:t>
            </a:r>
            <a:r>
              <a:rPr lang="en-US" sz="2000" dirty="0" smtClean="0"/>
              <a:t> the math problem’s instructions and sends the instructions and data to the ALU. (100 x 52)</a:t>
            </a:r>
            <a:endParaRPr lang="en-US" sz="2000" dirty="0"/>
          </a:p>
        </p:txBody>
      </p:sp>
      <p:sp>
        <p:nvSpPr>
          <p:cNvPr id="10" name="Circular Arrow 9"/>
          <p:cNvSpPr/>
          <p:nvPr/>
        </p:nvSpPr>
        <p:spPr>
          <a:xfrm rot="1531369">
            <a:off x="6150193" y="1570708"/>
            <a:ext cx="2743200" cy="1784558"/>
          </a:xfrm>
          <a:prstGeom prst="circularArrow">
            <a:avLst>
              <a:gd name="adj1" fmla="val 9057"/>
              <a:gd name="adj2" fmla="val 1493997"/>
              <a:gd name="adj3" fmla="val 21164446"/>
              <a:gd name="adj4" fmla="val 11080122"/>
              <a:gd name="adj5" fmla="val 235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5600" y="5562600"/>
            <a:ext cx="4038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3</a:t>
            </a:r>
            <a:r>
              <a:rPr lang="en-US" sz="2000" dirty="0" smtClean="0"/>
              <a:t>:  The ALU performs \ </a:t>
            </a:r>
            <a:r>
              <a:rPr lang="en-US" sz="2000" b="1" dirty="0" smtClean="0"/>
              <a:t>executes</a:t>
            </a:r>
            <a:r>
              <a:rPr lang="en-US" sz="2000" dirty="0" smtClean="0"/>
              <a:t> calculations on the data.</a:t>
            </a:r>
          </a:p>
          <a:p>
            <a:r>
              <a:rPr lang="en-US" sz="2000" dirty="0" smtClean="0"/>
              <a:t>(100 x 52 = 5200)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3505200"/>
            <a:ext cx="3276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STEP 4</a:t>
            </a:r>
            <a:r>
              <a:rPr lang="en-US" sz="2000" dirty="0" smtClean="0"/>
              <a:t>:  The results of the math problem are </a:t>
            </a:r>
            <a:r>
              <a:rPr lang="en-US" sz="2000" b="1" dirty="0" smtClean="0"/>
              <a:t>stored</a:t>
            </a:r>
            <a:r>
              <a:rPr lang="en-US" sz="2000" dirty="0" smtClean="0"/>
              <a:t> in memory. (5200)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67400" y="4800600"/>
            <a:ext cx="1828800" cy="707886"/>
          </a:xfrm>
          <a:prstGeom prst="rect">
            <a:avLst/>
          </a:prstGeom>
          <a:solidFill>
            <a:srgbClr val="E577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CONTROL</a:t>
            </a:r>
          </a:p>
          <a:p>
            <a:pPr algn="ctr"/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4572000"/>
            <a:ext cx="1828800" cy="1015663"/>
          </a:xfrm>
          <a:prstGeom prst="rect">
            <a:avLst/>
          </a:prstGeom>
          <a:solidFill>
            <a:srgbClr val="E577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ALU</a:t>
            </a:r>
          </a:p>
          <a:p>
            <a:pPr algn="ctr"/>
            <a:r>
              <a:rPr lang="en-US" sz="2000" dirty="0" smtClean="0"/>
              <a:t>ARITHMETIC LOGIC UNIT</a:t>
            </a:r>
            <a:endParaRPr lang="en-US" sz="2000" dirty="0"/>
          </a:p>
        </p:txBody>
      </p:sp>
      <p:pic>
        <p:nvPicPr>
          <p:cNvPr id="1029" name="Picture 5" descr="C:\Documents and Settings\polandok\Local Settings\Temporary Internet Files\Content.IE5\5MAK677G\MCj0424236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1749425" cy="1749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600200" y="1905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5200</a:t>
            </a:r>
            <a:endParaRPr lang="en-US" dirty="0"/>
          </a:p>
        </p:txBody>
      </p:sp>
      <p:pic>
        <p:nvPicPr>
          <p:cNvPr id="22" name="Picture 2" descr="C:\Documents and Settings\polandok\Local Settings\Temporary Internet Files\Content.IE5\W349U1U9\MCj0432682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143" y="6096143"/>
            <a:ext cx="761857" cy="761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35286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Client-Server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5532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client-server interaction </a:t>
            </a:r>
            <a:br>
              <a:rPr lang="en-US" dirty="0" smtClean="0"/>
            </a:br>
            <a:r>
              <a:rPr lang="en-US" dirty="0" smtClean="0"/>
              <a:t>is the basis of distributed </a:t>
            </a:r>
            <a:r>
              <a:rPr lang="en-US" dirty="0"/>
              <a:t>computing (“…distributed system consists of multiple autonomous computers that communicate through a computer network. The computers interact with each other in order to achieve a common </a:t>
            </a:r>
            <a:r>
              <a:rPr lang="en-US" dirty="0" smtClean="0"/>
              <a:t>goal….”)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447800"/>
            <a:ext cx="4800600" cy="4800600"/>
          </a:xfrm>
          <a:prstGeom prst="rect">
            <a:avLst/>
          </a:prstGeom>
          <a:noFill/>
        </p:spPr>
      </p:pic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Clients and Servers</a:t>
            </a:r>
            <a:endParaRPr lang="en-US" dirty="0" smtClean="0"/>
          </a:p>
        </p:txBody>
      </p:sp>
      <p:sp>
        <p:nvSpPr>
          <p:cNvPr id="138253" name="AutoShape 13"/>
          <p:cNvSpPr>
            <a:spLocks/>
          </p:cNvSpPr>
          <p:nvPr/>
        </p:nvSpPr>
        <p:spPr bwMode="auto">
          <a:xfrm>
            <a:off x="4776788" y="1300163"/>
            <a:ext cx="2559050" cy="466725"/>
          </a:xfrm>
          <a:prstGeom prst="borderCallout1">
            <a:avLst>
              <a:gd name="adj1" fmla="val 24491"/>
              <a:gd name="adj2" fmla="val -2977"/>
              <a:gd name="adj3" fmla="val 408149"/>
              <a:gd name="adj4" fmla="val -75263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+mj-lt"/>
              </a:rPr>
              <a:t>In a standalone mode, a computer is usually just a computer.</a:t>
            </a:r>
          </a:p>
        </p:txBody>
      </p:sp>
      <p:sp>
        <p:nvSpPr>
          <p:cNvPr id="138255" name="AutoShape 15"/>
          <p:cNvSpPr>
            <a:spLocks/>
          </p:cNvSpPr>
          <p:nvPr/>
        </p:nvSpPr>
        <p:spPr bwMode="auto">
          <a:xfrm>
            <a:off x="5105400" y="3962400"/>
            <a:ext cx="3935413" cy="841375"/>
          </a:xfrm>
          <a:prstGeom prst="accentCallout2">
            <a:avLst>
              <a:gd name="adj1" fmla="val 13741"/>
              <a:gd name="adj2" fmla="val -1935"/>
              <a:gd name="adj3" fmla="val 13741"/>
              <a:gd name="adj4" fmla="val -23921"/>
              <a:gd name="adj5" fmla="val 125207"/>
              <a:gd name="adj6" fmla="val -3798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+mj-lt"/>
              </a:rPr>
              <a:t>However, when the standalone computer seeks something from another location, </a:t>
            </a:r>
            <a:br>
              <a:rPr lang="en-US" sz="1200">
                <a:latin typeface="+mj-lt"/>
              </a:rPr>
            </a:br>
            <a:r>
              <a:rPr lang="en-US" sz="1200">
                <a:latin typeface="+mj-lt"/>
              </a:rPr>
              <a:t>either on the computer itself or from another computer, </a:t>
            </a:r>
            <a:br>
              <a:rPr lang="en-US" sz="1200">
                <a:latin typeface="+mj-lt"/>
              </a:rPr>
            </a:br>
            <a:r>
              <a:rPr lang="en-US" sz="1200">
                <a:latin typeface="+mj-lt"/>
              </a:rPr>
              <a:t>it becomes part of a relationship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049838" y="5410200"/>
            <a:ext cx="409416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>
              <a:defRPr/>
            </a:pPr>
            <a:r>
              <a:rPr lang="en-US" sz="1200" dirty="0">
                <a:latin typeface="+mj-lt"/>
              </a:rPr>
              <a:t>Typically, </a:t>
            </a:r>
            <a:r>
              <a:rPr lang="en-US" sz="1200" dirty="0">
                <a:solidFill>
                  <a:srgbClr val="FFFF00"/>
                </a:solidFill>
                <a:latin typeface="+mj-lt"/>
              </a:rPr>
              <a:t>a client is an application </a:t>
            </a:r>
            <a:r>
              <a:rPr lang="en-US" sz="1200" dirty="0">
                <a:latin typeface="+mj-lt"/>
              </a:rPr>
              <a:t>that runs on a personal computer and relies on a server to perform some operations. </a:t>
            </a:r>
          </a:p>
          <a:p>
            <a:pPr lvl="1">
              <a:defRPr/>
            </a:pPr>
            <a:endParaRPr lang="en-US" sz="1200" dirty="0">
              <a:latin typeface="+mj-lt"/>
            </a:endParaRPr>
          </a:p>
          <a:p>
            <a:pPr marL="457200" lvl="2">
              <a:defRPr/>
            </a:pPr>
            <a:r>
              <a:rPr lang="en-US" sz="1200" dirty="0">
                <a:latin typeface="+mj-lt"/>
              </a:rPr>
              <a:t>For example, an e-mail client is an application that enables you to send and receive e-mail.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 bwMode="auto">
          <a:xfrm>
            <a:off x="0" y="9906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Clients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1447800"/>
            <a:ext cx="4800600" cy="4800600"/>
          </a:xfrm>
          <a:prstGeom prst="rect">
            <a:avLst/>
          </a:prstGeom>
          <a:noFill/>
        </p:spPr>
      </p:pic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Clients</a:t>
            </a:r>
            <a:endParaRPr lang="en-US" dirty="0" smtClean="0"/>
          </a:p>
        </p:txBody>
      </p:sp>
      <p:sp>
        <p:nvSpPr>
          <p:cNvPr id="138253" name="AutoShape 13"/>
          <p:cNvSpPr>
            <a:spLocks/>
          </p:cNvSpPr>
          <p:nvPr/>
        </p:nvSpPr>
        <p:spPr bwMode="auto">
          <a:xfrm>
            <a:off x="4776788" y="1300163"/>
            <a:ext cx="2559050" cy="466725"/>
          </a:xfrm>
          <a:prstGeom prst="borderCallout1">
            <a:avLst>
              <a:gd name="adj1" fmla="val 24491"/>
              <a:gd name="adj2" fmla="val -2977"/>
              <a:gd name="adj3" fmla="val 408149"/>
              <a:gd name="adj4" fmla="val -75263"/>
            </a:avLst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For any given application, there can be many clients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55" name="AutoShape 15"/>
          <p:cNvSpPr>
            <a:spLocks/>
          </p:cNvSpPr>
          <p:nvPr/>
        </p:nvSpPr>
        <p:spPr bwMode="auto">
          <a:xfrm>
            <a:off x="5105400" y="3962400"/>
            <a:ext cx="3935413" cy="461665"/>
          </a:xfrm>
          <a:prstGeom prst="accentCallout2">
            <a:avLst>
              <a:gd name="adj1" fmla="val 13741"/>
              <a:gd name="adj2" fmla="val -1935"/>
              <a:gd name="adj3" fmla="val 13741"/>
              <a:gd name="adj4" fmla="val -23921"/>
              <a:gd name="adj5" fmla="val 220503"/>
              <a:gd name="adj6" fmla="val -38425"/>
            </a:avLst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People are more familiar with clients, since they interface with them directly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5049838" y="4690408"/>
            <a:ext cx="4094162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Examples of clients include: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Browsers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Chrome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Firefox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Safari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Web exchange utilities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FUGU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SFTP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Terminal applications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Any MSOffice or </a:t>
            </a:r>
            <a:r>
              <a:rPr lang="en-US" sz="1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OpenOffice</a:t>
            </a:r>
            <a:r>
              <a:rPr lang="en-US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application</a:t>
            </a:r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 bwMode="auto">
          <a:xfrm>
            <a:off x="0" y="9906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Clients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Clients</a:t>
            </a:r>
            <a:r>
              <a:rPr lang="en-US" smtClean="0"/>
              <a:t> and Servers</a:t>
            </a:r>
          </a:p>
        </p:txBody>
      </p:sp>
      <p:pic>
        <p:nvPicPr>
          <p:cNvPr id="3079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22639"/>
          <a:stretch>
            <a:fillRect/>
          </a:stretch>
        </p:blipFill>
        <p:spPr>
          <a:xfrm>
            <a:off x="3124200" y="1587500"/>
            <a:ext cx="4030663" cy="4533900"/>
          </a:xfrm>
          <a:noFill/>
        </p:spPr>
      </p:pic>
      <p:pic>
        <p:nvPicPr>
          <p:cNvPr id="6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8" name="Rectangle 7">
            <a:hlinkClick r:id="rId4" action="ppaction://hlinksldjump"/>
          </p:cNvPr>
          <p:cNvSpPr/>
          <p:nvPr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Servers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 bwMode="auto">
          <a:xfrm>
            <a:off x="0" y="9906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Clients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l="22639"/>
          <a:stretch>
            <a:fillRect/>
          </a:stretch>
        </p:blipFill>
        <p:spPr>
          <a:xfrm>
            <a:off x="3124200" y="1587500"/>
            <a:ext cx="4030663" cy="4533900"/>
          </a:xfr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 and </a:t>
            </a:r>
            <a:r>
              <a:rPr lang="en-US" dirty="0" smtClean="0">
                <a:solidFill>
                  <a:srgbClr val="FFC000"/>
                </a:solidFill>
              </a:rPr>
              <a:t>Servers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85100" y="6243638"/>
            <a:ext cx="13589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3F1F82-CC78-400D-A080-963E6E343BB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14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843588" y="3438525"/>
            <a:ext cx="1312862" cy="268287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5795963" y="2044700"/>
            <a:ext cx="1363662" cy="1184275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3848100" y="4598988"/>
            <a:ext cx="1339850" cy="1370012"/>
          </a:xfrm>
          <a:prstGeom prst="rect">
            <a:avLst/>
          </a:prstGeom>
          <a:solidFill>
            <a:srgbClr val="FF99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Servers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400" y="1371600"/>
            <a:ext cx="7845552" cy="5257800"/>
          </a:xfrm>
        </p:spPr>
      </p:pic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85100" y="6243638"/>
            <a:ext cx="13589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BE8EDB1-7670-4B79-AA40-CE55E5390A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294" name="Text Box 19"/>
          <p:cNvSpPr txBox="1">
            <a:spLocks noChangeArrowheads="1"/>
          </p:cNvSpPr>
          <p:nvPr/>
        </p:nvSpPr>
        <p:spPr bwMode="auto">
          <a:xfrm>
            <a:off x="1752600" y="1057275"/>
            <a:ext cx="5724525" cy="31432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</a:rPr>
              <a:t>A computer or device on a network that manages network resources. </a:t>
            </a:r>
          </a:p>
        </p:txBody>
      </p:sp>
      <p:sp>
        <p:nvSpPr>
          <p:cNvPr id="108570" name="AutoShape 26"/>
          <p:cNvSpPr>
            <a:spLocks/>
          </p:cNvSpPr>
          <p:nvPr/>
        </p:nvSpPr>
        <p:spPr bwMode="auto">
          <a:xfrm>
            <a:off x="1066800" y="2971800"/>
            <a:ext cx="2559050" cy="831850"/>
          </a:xfrm>
          <a:prstGeom prst="borderCallout1">
            <a:avLst>
              <a:gd name="adj1" fmla="val 13741"/>
              <a:gd name="adj2" fmla="val 102977"/>
              <a:gd name="adj3" fmla="val 126491"/>
              <a:gd name="adj4" fmla="val 12797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file server is a computer and storage device dedicated to storing files. Any user on the network can store files on the server.</a:t>
            </a:r>
          </a:p>
        </p:txBody>
      </p:sp>
      <p:sp>
        <p:nvSpPr>
          <p:cNvPr id="108571" name="AutoShape 27"/>
          <p:cNvSpPr>
            <a:spLocks/>
          </p:cNvSpPr>
          <p:nvPr/>
        </p:nvSpPr>
        <p:spPr bwMode="auto">
          <a:xfrm>
            <a:off x="1066800" y="5181600"/>
            <a:ext cx="2559050" cy="466725"/>
          </a:xfrm>
          <a:prstGeom prst="borderCallout1">
            <a:avLst>
              <a:gd name="adj1" fmla="val 11269"/>
              <a:gd name="adj2" fmla="val 102977"/>
              <a:gd name="adj3" fmla="val -163895"/>
              <a:gd name="adj4" fmla="val 12827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print server is a computer that manages one or more printers</a:t>
            </a:r>
            <a:r>
              <a:rPr lang="en-US" sz="1200">
                <a:latin typeface="+mn-lt"/>
              </a:rPr>
              <a:t> </a:t>
            </a:r>
          </a:p>
        </p:txBody>
      </p:sp>
      <p:sp>
        <p:nvSpPr>
          <p:cNvPr id="108572" name="AutoShape 28"/>
          <p:cNvSpPr>
            <a:spLocks/>
          </p:cNvSpPr>
          <p:nvPr/>
        </p:nvSpPr>
        <p:spPr bwMode="auto">
          <a:xfrm>
            <a:off x="6323013" y="4989512"/>
            <a:ext cx="2559050" cy="649288"/>
          </a:xfrm>
          <a:prstGeom prst="borderCallout1">
            <a:avLst>
              <a:gd name="adj1" fmla="val 17602"/>
              <a:gd name="adj2" fmla="val -2977"/>
              <a:gd name="adj3" fmla="val -62593"/>
              <a:gd name="adj4" fmla="val -61912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database  server is a computer system that processes database queries.</a:t>
            </a:r>
          </a:p>
        </p:txBody>
      </p:sp>
      <p:sp>
        <p:nvSpPr>
          <p:cNvPr id="108573" name="AutoShape 29"/>
          <p:cNvSpPr>
            <a:spLocks/>
          </p:cNvSpPr>
          <p:nvPr/>
        </p:nvSpPr>
        <p:spPr bwMode="auto">
          <a:xfrm>
            <a:off x="6584950" y="2581275"/>
            <a:ext cx="2559050" cy="466725"/>
          </a:xfrm>
          <a:prstGeom prst="borderCallout1">
            <a:avLst>
              <a:gd name="adj1" fmla="val 24491"/>
              <a:gd name="adj2" fmla="val -2977"/>
              <a:gd name="adj3" fmla="val 132212"/>
              <a:gd name="adj4" fmla="val -72933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 network server is a computer that manages network traffic.</a:t>
            </a:r>
            <a:r>
              <a:rPr lang="en-US" sz="1200">
                <a:latin typeface="+mn-lt"/>
              </a:rPr>
              <a:t> </a:t>
            </a: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Servers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0" grpId="0" animBg="1"/>
      <p:bldP spid="108571" grpId="0" animBg="1"/>
      <p:bldP spid="108572" grpId="0" animBg="1"/>
      <p:bldP spid="10857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logs.guardian.co.uk/technology/archives/images/hp_mediasmart_wh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3543300" cy="4562476"/>
          </a:xfrm>
          <a:prstGeom prst="rect">
            <a:avLst/>
          </a:prstGeom>
          <a:noFill/>
        </p:spPr>
      </p:pic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9BA608-3E58-4D36-BDFC-ECDE943F877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1755648" y="1060704"/>
            <a:ext cx="5724525" cy="63341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Servers are often dedicated, </a:t>
            </a:r>
          </a:p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+mn-lt"/>
              </a:rPr>
              <a:t>meaning that they perform no other tasks besides their server tasks.</a:t>
            </a:r>
          </a:p>
        </p:txBody>
      </p:sp>
      <p:sp>
        <p:nvSpPr>
          <p:cNvPr id="131079" name="AutoShape 7"/>
          <p:cNvSpPr>
            <a:spLocks/>
          </p:cNvSpPr>
          <p:nvPr/>
        </p:nvSpPr>
        <p:spPr bwMode="auto">
          <a:xfrm>
            <a:off x="4533900" y="4271963"/>
            <a:ext cx="2559050" cy="831850"/>
          </a:xfrm>
          <a:prstGeom prst="borderCallout1">
            <a:avLst>
              <a:gd name="adj1" fmla="val -15267"/>
              <a:gd name="adj2" fmla="val 50372"/>
              <a:gd name="adj3" fmla="val -149998"/>
              <a:gd name="adj4" fmla="val -67433"/>
            </a:avLst>
          </a:prstGeom>
          <a:ln>
            <a:solidFill>
              <a:srgbClr val="FFCC66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+mn-lt"/>
              </a:rPr>
              <a:t>on multiprocessing operating systems, however, a single computer can execute several programs at once. 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341813" y="2389188"/>
            <a:ext cx="2933700" cy="6492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latin typeface="+mn-lt"/>
              </a:rPr>
              <a:t>A server in this case could refer to the program that is managing resources rather than the entire computer.</a:t>
            </a:r>
          </a:p>
        </p:txBody>
      </p:sp>
      <p:sp>
        <p:nvSpPr>
          <p:cNvPr id="16" name="Rectangle 15">
            <a:hlinkClick r:id="rId3" action="ppaction://hlinksldjump"/>
          </p:cNvPr>
          <p:cNvSpPr/>
          <p:nvPr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Servers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illscullypower.files.wordpress.com/2008/12/omniture-ser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66800" y="3619500"/>
            <a:ext cx="2857500" cy="285750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Servers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FD01D7-5B15-463F-906E-9AA41E57481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1023938" y="2192338"/>
            <a:ext cx="2933700" cy="28416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Servers can be physical computers</a:t>
            </a:r>
          </a:p>
        </p:txBody>
      </p:sp>
      <p:sp>
        <p:nvSpPr>
          <p:cNvPr id="14345" name="Text Box 7"/>
          <p:cNvSpPr txBox="1">
            <a:spLocks noChangeArrowheads="1"/>
          </p:cNvSpPr>
          <p:nvPr/>
        </p:nvSpPr>
        <p:spPr bwMode="auto">
          <a:xfrm>
            <a:off x="5472113" y="2192338"/>
            <a:ext cx="3171825" cy="2841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200" dirty="0"/>
              <a:t>Servers can also be software applications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749675" y="4318000"/>
            <a:ext cx="2574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For example, Isis has several:</a:t>
            </a:r>
          </a:p>
          <a:p>
            <a:pPr lvl="1"/>
            <a:r>
              <a:rPr lang="en-US" sz="1600" dirty="0" err="1">
                <a:latin typeface="+mj-lt"/>
              </a:rPr>
              <a:t>listproc</a:t>
            </a:r>
            <a:r>
              <a:rPr lang="en-US" sz="1600" dirty="0">
                <a:latin typeface="+mj-lt"/>
              </a:rPr>
              <a:t/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web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ftp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mail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address book 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275013" y="2743200"/>
            <a:ext cx="2668587" cy="1077913"/>
            <a:chOff x="1963" y="1844"/>
            <a:chExt cx="1681" cy="679"/>
          </a:xfrm>
          <a:solidFill>
            <a:srgbClr val="FFC000"/>
          </a:solidFill>
        </p:grpSpPr>
        <p:sp>
          <p:nvSpPr>
            <p:cNvPr id="144386" name="Text Box 2"/>
            <p:cNvSpPr txBox="1">
              <a:spLocks noChangeArrowheads="1"/>
            </p:cNvSpPr>
            <p:nvPr/>
          </p:nvSpPr>
          <p:spPr bwMode="auto">
            <a:xfrm>
              <a:off x="2430" y="2022"/>
              <a:ext cx="729" cy="50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200">
                  <a:solidFill>
                    <a:schemeClr val="accent2"/>
                  </a:solidFill>
                </a:rPr>
                <a:t>can run many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200">
                  <a:solidFill>
                    <a:schemeClr val="accent2"/>
                  </a:solidFill>
                </a:rPr>
                <a:t> 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en-US" sz="1200">
                <a:solidFill>
                  <a:schemeClr val="accent2"/>
                </a:solidFill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200">
                  <a:solidFill>
                    <a:schemeClr val="accent2"/>
                  </a:solidFill>
                </a:rPr>
                <a:t>at a time</a:t>
              </a:r>
            </a:p>
          </p:txBody>
        </p:sp>
        <p:sp>
          <p:nvSpPr>
            <p:cNvPr id="14349" name="Text Box 9"/>
            <p:cNvSpPr txBox="1">
              <a:spLocks noChangeArrowheads="1"/>
            </p:cNvSpPr>
            <p:nvPr/>
          </p:nvSpPr>
          <p:spPr bwMode="auto">
            <a:xfrm>
              <a:off x="2084" y="1844"/>
              <a:ext cx="1465" cy="174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2"/>
                  </a:solidFill>
                </a:rPr>
                <a:t>One server (physical </a:t>
              </a:r>
              <a:r>
                <a:rPr lang="en-US" sz="1200" dirty="0" smtClean="0">
                  <a:solidFill>
                    <a:schemeClr val="accent2"/>
                  </a:solidFill>
                </a:rPr>
                <a:t>computer)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  <p:sp>
          <p:nvSpPr>
            <p:cNvPr id="14350" name="Text Box 10"/>
            <p:cNvSpPr txBox="1">
              <a:spLocks noChangeArrowheads="1"/>
            </p:cNvSpPr>
            <p:nvPr/>
          </p:nvSpPr>
          <p:spPr bwMode="auto">
            <a:xfrm>
              <a:off x="1963" y="2174"/>
              <a:ext cx="1681" cy="1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en-US" sz="1200"/>
                <a:t>many servers (software applications)</a:t>
              </a:r>
            </a:p>
          </p:txBody>
        </p:sp>
      </p:grpSp>
      <p:pic>
        <p:nvPicPr>
          <p:cNvPr id="29702" name="Picture 6" descr="http://powerofthought.files.wordpress.com/2008/12/sql_server_2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590800"/>
            <a:ext cx="2251330" cy="2867026"/>
          </a:xfrm>
          <a:prstGeom prst="rect">
            <a:avLst/>
          </a:prstGeom>
          <a:noFill/>
        </p:spPr>
      </p:pic>
      <p:sp>
        <p:nvSpPr>
          <p:cNvPr id="22" name="Rectangle 21">
            <a:hlinkClick r:id="rId4" action="ppaction://hlinksldjump"/>
          </p:cNvPr>
          <p:cNvSpPr/>
          <p:nvPr/>
        </p:nvSpPr>
        <p:spPr bwMode="auto">
          <a:xfrm>
            <a:off x="0" y="12192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Servers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1" name="Picture 13" descr="MCBD19956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3" y="2605088"/>
            <a:ext cx="45037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to information</a:t>
            </a:r>
          </a:p>
        </p:txBody>
      </p:sp>
      <p:pic>
        <p:nvPicPr>
          <p:cNvPr id="94213" name="Picture 5" descr="j030052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413" y="4103688"/>
            <a:ext cx="18049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MCj028068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638" y="2327275"/>
            <a:ext cx="190976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MCj028336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8975" y="2551113"/>
            <a:ext cx="16478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Beyond the Computer </a:t>
            </a:r>
            <a:r>
              <a:rPr lang="en-US" dirty="0" smtClean="0">
                <a:latin typeface="Arial" charset="0"/>
              </a:rPr>
              <a:t>Invasion Today</a:t>
            </a:r>
            <a:endParaRPr lang="en-US" dirty="0">
              <a:latin typeface="Arial" charset="0"/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100628"/>
            <a:ext cx="7520940" cy="4157172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latin typeface="Times New Roman" charset="0"/>
              </a:rPr>
              <a:t>6:15 AM - Timer in coffee maker turns </a:t>
            </a:r>
            <a:r>
              <a:rPr lang="en-US" sz="1800" dirty="0" smtClean="0">
                <a:latin typeface="Times New Roman" charset="0"/>
              </a:rPr>
              <a:t>on but coffee maker has built in barcode reader that reads a coffee pod that tells the maker how to brew the coffee.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6:30 AM - </a:t>
            </a:r>
            <a:r>
              <a:rPr lang="en-US" sz="1800" dirty="0" smtClean="0">
                <a:latin typeface="Times New Roman" charset="0"/>
              </a:rPr>
              <a:t>Alarm on your smart phone goes off to your favorite music to slowly wake you up from your slumber.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7</a:t>
            </a:r>
            <a:r>
              <a:rPr lang="en-US" sz="1800" dirty="0" smtClean="0">
                <a:latin typeface="Times New Roman" charset="0"/>
              </a:rPr>
              <a:t>:00 </a:t>
            </a:r>
            <a:r>
              <a:rPr lang="en-US" sz="1800" dirty="0">
                <a:latin typeface="Times New Roman" charset="0"/>
              </a:rPr>
              <a:t>AM - Drive car/</a:t>
            </a:r>
            <a:r>
              <a:rPr lang="en-US" sz="1800" dirty="0" smtClean="0">
                <a:latin typeface="Times New Roman" charset="0"/>
              </a:rPr>
              <a:t>airbag, brakes, radio, </a:t>
            </a:r>
            <a:r>
              <a:rPr lang="en-US" sz="1800" dirty="0" err="1" smtClean="0">
                <a:latin typeface="Times New Roman" charset="0"/>
              </a:rPr>
              <a:t>gps</a:t>
            </a:r>
            <a:r>
              <a:rPr lang="en-US" sz="1800" dirty="0" smtClean="0">
                <a:latin typeface="Times New Roman" charset="0"/>
              </a:rPr>
              <a:t>, hands free texting, etc….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 smtClean="0">
                <a:latin typeface="Times New Roman" charset="0"/>
              </a:rPr>
              <a:t>7:30 </a:t>
            </a:r>
            <a:r>
              <a:rPr lang="en-US" sz="1800" dirty="0">
                <a:latin typeface="Times New Roman" charset="0"/>
              </a:rPr>
              <a:t>AM - Check email </a:t>
            </a:r>
            <a:r>
              <a:rPr lang="en-US" sz="1800" dirty="0" smtClean="0">
                <a:latin typeface="Times New Roman" charset="0"/>
              </a:rPr>
              <a:t>on your smart phone during your bus ride from the park and ride.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9:00 AM </a:t>
            </a:r>
            <a:r>
              <a:rPr lang="en-US" sz="1800" dirty="0" smtClean="0">
                <a:latin typeface="Times New Roman" charset="0"/>
              </a:rPr>
              <a:t>– Read transcribed in</a:t>
            </a:r>
            <a:r>
              <a:rPr lang="en-US" sz="1800" dirty="0">
                <a:latin typeface="Times New Roman" charset="0"/>
              </a:rPr>
              <a:t>-coming </a:t>
            </a:r>
            <a:r>
              <a:rPr lang="en-US" sz="1800" dirty="0" smtClean="0">
                <a:latin typeface="Times New Roman" charset="0"/>
              </a:rPr>
              <a:t>voice mail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10:00 AM </a:t>
            </a:r>
            <a:r>
              <a:rPr lang="en-US" sz="1800" dirty="0" smtClean="0">
                <a:latin typeface="Times New Roman" charset="0"/>
              </a:rPr>
              <a:t>– Read in</a:t>
            </a:r>
            <a:r>
              <a:rPr lang="en-US" sz="1800" dirty="0">
                <a:latin typeface="Times New Roman" charset="0"/>
              </a:rPr>
              <a:t>-coming </a:t>
            </a:r>
            <a:r>
              <a:rPr lang="en-US" sz="1800" dirty="0" smtClean="0">
                <a:latin typeface="Times New Roman" charset="0"/>
              </a:rPr>
              <a:t>text messages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12:00 PM </a:t>
            </a:r>
            <a:r>
              <a:rPr lang="en-US" sz="1800" dirty="0" smtClean="0">
                <a:latin typeface="Times New Roman" charset="0"/>
              </a:rPr>
              <a:t>– </a:t>
            </a:r>
            <a:r>
              <a:rPr lang="en-US" sz="1800" dirty="0">
                <a:latin typeface="Times New Roman" charset="0"/>
              </a:rPr>
              <a:t>Buy </a:t>
            </a:r>
            <a:r>
              <a:rPr lang="en-US" sz="1800" dirty="0" smtClean="0">
                <a:latin typeface="Times New Roman" charset="0"/>
              </a:rPr>
              <a:t>gift from smart phone app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1:15 PM - </a:t>
            </a:r>
            <a:r>
              <a:rPr lang="en-US" sz="1800" dirty="0">
                <a:latin typeface="Times New Roman" charset="0"/>
                <a:hlinkClick r:id="rId3"/>
              </a:rPr>
              <a:t>Reserve airline ticket </a:t>
            </a:r>
            <a:r>
              <a:rPr lang="en-US" sz="1800" dirty="0" smtClean="0">
                <a:latin typeface="Times New Roman" charset="0"/>
              </a:rPr>
              <a:t>on smart phone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3:00 PM </a:t>
            </a:r>
            <a:r>
              <a:rPr lang="en-US" sz="1800" dirty="0" smtClean="0">
                <a:latin typeface="Times New Roman" charset="0"/>
              </a:rPr>
              <a:t>– Receive electronic paycheck stub on your smart phone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5:15 PM - Stop off at </a:t>
            </a:r>
            <a:r>
              <a:rPr lang="en-US" sz="1800" dirty="0" smtClean="0">
                <a:latin typeface="Times New Roman" charset="0"/>
              </a:rPr>
              <a:t>ATM – not everything has changed.</a:t>
            </a:r>
            <a:endParaRPr lang="en-US" sz="1800" dirty="0">
              <a:latin typeface="Times New Roman" charset="0"/>
            </a:endParaRPr>
          </a:p>
          <a:p>
            <a:r>
              <a:rPr lang="en-US" sz="1800" dirty="0">
                <a:latin typeface="Times New Roman" charset="0"/>
              </a:rPr>
              <a:t>6:30 PM - Grocery store </a:t>
            </a:r>
            <a:r>
              <a:rPr lang="en-US" sz="1800" dirty="0" smtClean="0">
                <a:latin typeface="Times New Roman" charset="0"/>
              </a:rPr>
              <a:t>/ use smart phone app to scan groceries  and electronically send them to the register as you checkout.</a:t>
            </a:r>
          </a:p>
          <a:p>
            <a:r>
              <a:rPr lang="en-US" sz="1800" dirty="0" smtClean="0">
                <a:latin typeface="Times New Roman" charset="0"/>
              </a:rPr>
              <a:t>11</a:t>
            </a:r>
            <a:r>
              <a:rPr lang="en-US" sz="1800" dirty="0">
                <a:latin typeface="Times New Roman" charset="0"/>
              </a:rPr>
              <a:t>:30 PM - Microwave dinner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C2DC8106-D377-5E4D-A469-8A437F2423AC}" type="slidenum">
              <a:rPr lang="en-US" sz="1400">
                <a:latin typeface="Arial" charset="0"/>
              </a:rPr>
              <a:pPr/>
              <a:t>3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26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www.freesitewatch.com/images/server-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2133600"/>
            <a:ext cx="2241550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Client/Server/Protocol Relationship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447800" y="4724400"/>
            <a:ext cx="165735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IP Address: 152.2.81.103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657350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</a:rPr>
              <a:t>IP Address: 152.2.81.1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745288" y="1712913"/>
            <a:ext cx="1085850" cy="3444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Server</a:t>
            </a:r>
          </a:p>
        </p:txBody>
      </p:sp>
      <p:sp>
        <p:nvSpPr>
          <p:cNvPr id="117780" name="AutoShape 20"/>
          <p:cNvSpPr>
            <a:spLocks/>
          </p:cNvSpPr>
          <p:nvPr/>
        </p:nvSpPr>
        <p:spPr bwMode="auto">
          <a:xfrm>
            <a:off x="3787775" y="2419350"/>
            <a:ext cx="1443038" cy="461665"/>
          </a:xfrm>
          <a:prstGeom prst="borderCallout1">
            <a:avLst>
              <a:gd name="adj1" fmla="val 17144"/>
              <a:gd name="adj2" fmla="val -5282"/>
              <a:gd name="adj3" fmla="val 42620"/>
              <a:gd name="adj4" fmla="val -12101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latin typeface="+mn-lt"/>
              </a:rPr>
              <a:t>Initiates a Connection</a:t>
            </a:r>
          </a:p>
        </p:txBody>
      </p:sp>
      <p:sp>
        <p:nvSpPr>
          <p:cNvPr id="5131" name="Rectangle 21"/>
          <p:cNvSpPr>
            <a:spLocks noChangeArrowheads="1"/>
          </p:cNvSpPr>
          <p:nvPr/>
        </p:nvSpPr>
        <p:spPr bwMode="auto">
          <a:xfrm>
            <a:off x="5970588" y="5558135"/>
            <a:ext cx="2636837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</a:rPr>
              <a:t>Waits &amp; Responds to Incoming Connections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www.freesitewatch.com/images/server-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2133600"/>
            <a:ext cx="2241550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Client/Server/Protocol Relationship in theory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7A2C6AAA-90B8-4EB1-A4BB-EC1D17175510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447800" y="4724400"/>
            <a:ext cx="165735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IP Address: 152.2.81.103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657350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</a:rPr>
              <a:t>IP Address: 152.2.81.1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745288" y="1712913"/>
            <a:ext cx="1085850" cy="3444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Server</a:t>
            </a:r>
          </a:p>
        </p:txBody>
      </p:sp>
      <p:sp>
        <p:nvSpPr>
          <p:cNvPr id="117780" name="AutoShape 20"/>
          <p:cNvSpPr>
            <a:spLocks/>
          </p:cNvSpPr>
          <p:nvPr/>
        </p:nvSpPr>
        <p:spPr bwMode="auto">
          <a:xfrm>
            <a:off x="3787775" y="2419350"/>
            <a:ext cx="1443038" cy="461665"/>
          </a:xfrm>
          <a:prstGeom prst="borderCallout1">
            <a:avLst>
              <a:gd name="adj1" fmla="val 17144"/>
              <a:gd name="adj2" fmla="val -5282"/>
              <a:gd name="adj3" fmla="val 42620"/>
              <a:gd name="adj4" fmla="val -12101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latin typeface="+mn-lt"/>
              </a:rPr>
              <a:t>Initiates a Connection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725738" y="5562600"/>
            <a:ext cx="3148012" cy="1588"/>
          </a:xfrm>
          <a:prstGeom prst="line">
            <a:avLst/>
          </a:prstGeom>
          <a:ln>
            <a:prstDash val="dash"/>
            <a:headEnd type="none" w="sm" len="sm"/>
            <a:tailEnd type="stealth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505200" y="5943600"/>
            <a:ext cx="3201988" cy="9525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stealth" w="med" len="lg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970588" y="5559552"/>
            <a:ext cx="2636837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1200">
                <a:solidFill>
                  <a:schemeClr val="accent2"/>
                </a:solidFill>
                <a:latin typeface="+mn-lt"/>
              </a:rPr>
              <a:t>Server Application</a:t>
            </a:r>
          </a:p>
          <a:p>
            <a:pPr algn="ctr"/>
            <a:r>
              <a:rPr lang="en-US" sz="1200">
                <a:solidFill>
                  <a:schemeClr val="accent2"/>
                </a:solidFill>
                <a:latin typeface="+mn-lt"/>
              </a:rPr>
              <a:t>(a program running on the server)</a:t>
            </a: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304925" y="5476766"/>
            <a:ext cx="2200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Client Application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(a program running on the client)</a:t>
            </a: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3230562" y="5449888"/>
            <a:ext cx="29416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Application Protocol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(HTTP, for example)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9975" y="1640743"/>
            <a:ext cx="7845425" cy="471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Client/Server/Protocol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85100" y="6243638"/>
            <a:ext cx="13589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AA6A10-C1AD-4BEB-B509-57FD77BE061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3230562" y="5449888"/>
            <a:ext cx="29416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Application Protocol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(HTTP, for example)</a:t>
            </a:r>
          </a:p>
        </p:txBody>
      </p:sp>
      <p:pic>
        <p:nvPicPr>
          <p:cNvPr id="5125" name="Picture 5" descr="http://www.freesitewatch.com/images/server-ro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72200" y="2133600"/>
            <a:ext cx="2241550" cy="33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Client/Server/Protocol Relationship in practice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7A2C6AAA-90B8-4EB1-A4BB-EC1D171755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447800" y="4724400"/>
            <a:ext cx="165735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IP Address: 152.2.81.103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657350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</a:rPr>
              <a:t>IP Address: 152.2.81.1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745288" y="1712913"/>
            <a:ext cx="1085850" cy="3444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Server</a:t>
            </a:r>
          </a:p>
        </p:txBody>
      </p:sp>
      <p:sp>
        <p:nvSpPr>
          <p:cNvPr id="117780" name="AutoShape 20"/>
          <p:cNvSpPr>
            <a:spLocks/>
          </p:cNvSpPr>
          <p:nvPr/>
        </p:nvSpPr>
        <p:spPr bwMode="auto">
          <a:xfrm>
            <a:off x="3787775" y="2419350"/>
            <a:ext cx="1443038" cy="461665"/>
          </a:xfrm>
          <a:prstGeom prst="borderCallout1">
            <a:avLst>
              <a:gd name="adj1" fmla="val 17144"/>
              <a:gd name="adj2" fmla="val -5282"/>
              <a:gd name="adj3" fmla="val 42620"/>
              <a:gd name="adj4" fmla="val -12101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>
                <a:latin typeface="+mn-lt"/>
              </a:rPr>
              <a:t>Initiates a Connection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725738" y="5486400"/>
            <a:ext cx="3148012" cy="1588"/>
          </a:xfrm>
          <a:prstGeom prst="line">
            <a:avLst/>
          </a:prstGeom>
          <a:ln>
            <a:prstDash val="dash"/>
            <a:headEnd type="none" w="sm" len="sm"/>
            <a:tailEnd type="stealth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505200" y="5943600"/>
            <a:ext cx="3201988" cy="9525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stealth" w="med" len="lg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970588" y="5467219"/>
            <a:ext cx="2636837" cy="64633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+mn-lt"/>
              </a:rPr>
              <a:t>Server Application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The server finds the requested page and sends it back to the client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304925" y="5476766"/>
            <a:ext cx="2200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Client Application</a:t>
            </a:r>
            <a:br>
              <a:rPr lang="en-US" sz="1200" dirty="0">
                <a:latin typeface="+mn-lt"/>
              </a:rPr>
            </a:br>
            <a:r>
              <a:rPr lang="en-US" sz="1200" dirty="0" smtClean="0"/>
              <a:t> (your web browser) sends a request for a URL to a server</a:t>
            </a:r>
            <a:endParaRPr lang="en-US" sz="1200" dirty="0">
              <a:latin typeface="+mn-lt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7780" grpId="0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3230562" y="5449888"/>
            <a:ext cx="2941638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Application Protocol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(HTTP, for example)</a:t>
            </a:r>
          </a:p>
        </p:txBody>
      </p:sp>
      <p:pic>
        <p:nvPicPr>
          <p:cNvPr id="18" name="Picture 4" descr="C:\Users\bergr\AppData\Local\Microsoft\Windows\Temporary Internet Files\Content.IE5\Y4EPSR3Z\MC90043305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" y="2087880"/>
            <a:ext cx="2560320" cy="2560320"/>
          </a:xfrm>
          <a:prstGeom prst="rect">
            <a:avLst/>
          </a:prstGeom>
          <a:noFill/>
        </p:spPr>
      </p:pic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Client/Server/Protocol Relationship in practice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10600" y="6416675"/>
            <a:ext cx="457200" cy="365125"/>
          </a:xfrm>
        </p:spPr>
        <p:txBody>
          <a:bodyPr/>
          <a:lstStyle/>
          <a:p>
            <a:pPr>
              <a:defRPr/>
            </a:pPr>
            <a:fld id="{7A2C6AAA-90B8-4EB1-A4BB-EC1D1717551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447800" y="4724400"/>
            <a:ext cx="165735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IP Address: 152.2.81.103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6477000" y="1066800"/>
            <a:ext cx="1657350" cy="46166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accent2"/>
                </a:solidFill>
              </a:rPr>
              <a:t>IP Address: 152.2.81.1</a:t>
            </a:r>
          </a:p>
        </p:txBody>
      </p:sp>
      <p:sp>
        <p:nvSpPr>
          <p:cNvPr id="5133" name="Rectangle 19"/>
          <p:cNvSpPr>
            <a:spLocks noChangeArrowheads="1"/>
          </p:cNvSpPr>
          <p:nvPr/>
        </p:nvSpPr>
        <p:spPr bwMode="auto">
          <a:xfrm>
            <a:off x="6745288" y="1712913"/>
            <a:ext cx="1085850" cy="34448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200" dirty="0">
                <a:solidFill>
                  <a:schemeClr val="accent2"/>
                </a:solidFill>
              </a:rPr>
              <a:t>Server</a:t>
            </a:r>
          </a:p>
        </p:txBody>
      </p:sp>
      <p:sp>
        <p:nvSpPr>
          <p:cNvPr id="117780" name="AutoShape 20"/>
          <p:cNvSpPr>
            <a:spLocks/>
          </p:cNvSpPr>
          <p:nvPr/>
        </p:nvSpPr>
        <p:spPr bwMode="auto">
          <a:xfrm>
            <a:off x="3787775" y="2419350"/>
            <a:ext cx="1443038" cy="461665"/>
          </a:xfrm>
          <a:prstGeom prst="borderCallout1">
            <a:avLst>
              <a:gd name="adj1" fmla="val 17144"/>
              <a:gd name="adj2" fmla="val -5282"/>
              <a:gd name="adj3" fmla="val 42620"/>
              <a:gd name="adj4" fmla="val -121014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Initiates a Connection</a:t>
            </a: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2725738" y="5486400"/>
            <a:ext cx="3148012" cy="1588"/>
          </a:xfrm>
          <a:prstGeom prst="line">
            <a:avLst/>
          </a:prstGeom>
          <a:ln>
            <a:prstDash val="dash"/>
            <a:headEnd type="none" w="sm" len="sm"/>
            <a:tailEnd type="stealth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505200" y="5943600"/>
            <a:ext cx="3201988" cy="9525"/>
          </a:xfrm>
          <a:prstGeom prst="line">
            <a:avLst/>
          </a:prstGeom>
          <a:ln>
            <a:solidFill>
              <a:srgbClr val="FFC000"/>
            </a:solidFill>
            <a:prstDash val="dash"/>
            <a:headEnd type="stealth" w="med" len="lg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5970588" y="5467219"/>
            <a:ext cx="2636837" cy="64633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+mn-lt"/>
              </a:rPr>
              <a:t>Server Application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accent2"/>
                </a:solidFill>
              </a:rPr>
              <a:t>The server finds the requested page and sends it back to the client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1304925" y="5476766"/>
            <a:ext cx="2200275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Client Application</a:t>
            </a:r>
            <a:br>
              <a:rPr lang="en-US" sz="1200" dirty="0">
                <a:latin typeface="+mn-lt"/>
              </a:rPr>
            </a:br>
            <a:r>
              <a:rPr lang="en-US" sz="1200" dirty="0" smtClean="0"/>
              <a:t> (your web browser) sends a request for a URL to a server</a:t>
            </a:r>
            <a:endParaRPr lang="en-US" sz="1200" dirty="0">
              <a:latin typeface="+mn-lt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2414" r="47835" b="38638"/>
          <a:stretch/>
        </p:blipFill>
        <p:spPr bwMode="auto">
          <a:xfrm>
            <a:off x="3451153" y="3858977"/>
            <a:ext cx="2525031" cy="1565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adioparadise.com/webcam3.jpg?foo=13051221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16569"/>
            <a:ext cx="3048000" cy="228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1 (Border and Accent Bar) 1"/>
          <p:cNvSpPr/>
          <p:nvPr/>
        </p:nvSpPr>
        <p:spPr bwMode="auto">
          <a:xfrm>
            <a:off x="3787775" y="3200400"/>
            <a:ext cx="1851789" cy="400110"/>
          </a:xfrm>
          <a:prstGeom prst="accentBorderCallout1">
            <a:avLst>
              <a:gd name="adj1" fmla="val 20024"/>
              <a:gd name="adj2" fmla="val 108456"/>
              <a:gd name="adj3" fmla="val 212744"/>
              <a:gd name="adj4" fmla="val 216503"/>
            </a:avLst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Doesn’t have to be a big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thing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264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5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3503" y="1604628"/>
            <a:ext cx="5687219" cy="479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Looking at both sides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85100" y="6243638"/>
            <a:ext cx="13589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795B54-390C-4F82-B41D-68A325E78F86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09577" name="AutoShape 9"/>
          <p:cNvSpPr>
            <a:spLocks noChangeArrowheads="1"/>
          </p:cNvSpPr>
          <p:nvPr/>
        </p:nvSpPr>
        <p:spPr bwMode="auto">
          <a:xfrm>
            <a:off x="1952625" y="3841750"/>
            <a:ext cx="1371600" cy="1371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/>
              <a:t>You need to know where you are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 bwMode="auto">
          <a:xfrm>
            <a:off x="0" y="1447800"/>
            <a:ext cx="4572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600" b="1" dirty="0" smtClean="0">
                <a:solidFill>
                  <a:schemeClr val="accent5"/>
                </a:solidFill>
                <a:latin typeface="+mj-lt"/>
              </a:rPr>
              <a:t>Connection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Let’s talk terminology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2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785100" y="6243638"/>
            <a:ext cx="13589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D08121-7671-4C62-8DC6-055902DD5557}" type="slidenum">
              <a:rPr lang="en-US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Beyond the Computer Invasion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The reason why computers </a:t>
            </a:r>
            <a:r>
              <a:rPr lang="en-US" dirty="0" smtClean="0">
                <a:latin typeface="Times New Roman" charset="0"/>
              </a:rPr>
              <a:t>became pervasive </a:t>
            </a:r>
            <a:r>
              <a:rPr lang="en-US" dirty="0">
                <a:latin typeface="Times New Roman" charset="0"/>
              </a:rPr>
              <a:t>is that they help us…</a:t>
            </a:r>
          </a:p>
          <a:p>
            <a:endParaRPr lang="en-US" sz="700" dirty="0">
              <a:latin typeface="Times New Roman" charset="0"/>
            </a:endParaRPr>
          </a:p>
          <a:p>
            <a:pPr lvl="1"/>
            <a:r>
              <a:rPr lang="en-US" dirty="0">
                <a:latin typeface="Times New Roman" charset="0"/>
              </a:rPr>
              <a:t>perform tasks that are repetitive.</a:t>
            </a:r>
          </a:p>
          <a:p>
            <a:pPr lvl="1"/>
            <a:r>
              <a:rPr lang="en-US" dirty="0">
                <a:latin typeface="Times New Roman" charset="0"/>
              </a:rPr>
              <a:t>perform tasks that involve calculation or manipulation of numbers.</a:t>
            </a:r>
          </a:p>
          <a:p>
            <a:pPr lvl="1"/>
            <a:r>
              <a:rPr lang="en-US" dirty="0">
                <a:latin typeface="Times New Roman" charset="0"/>
              </a:rPr>
              <a:t>perform tasks that involve storage of large quantities of information.</a:t>
            </a:r>
          </a:p>
          <a:p>
            <a:pPr lvl="1"/>
            <a:endParaRPr lang="en-US" dirty="0">
              <a:latin typeface="Times New Roman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CBD759FA-6255-5A4F-8FA4-57AEAD00DA9A}" type="slidenum">
              <a:rPr lang="en-US" sz="1400">
                <a:latin typeface="Arial" charset="0"/>
              </a:rPr>
              <a:pPr/>
              <a:t>4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4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>
                <a:latin typeface="Times New Roman" charset="0"/>
              </a:rPr>
              <a:t>Definition:</a:t>
            </a:r>
            <a:endParaRPr lang="en-US">
              <a:latin typeface="Times New Roman" charset="0"/>
            </a:endParaRPr>
          </a:p>
          <a:p>
            <a:endParaRPr lang="en-US" sz="2000">
              <a:latin typeface="Times New Roman" charset="0"/>
            </a:endParaRPr>
          </a:p>
          <a:p>
            <a:pPr lvl="1"/>
            <a:r>
              <a:rPr lang="en-US">
                <a:latin typeface="Times New Roman" charset="0"/>
              </a:rPr>
              <a:t>A </a:t>
            </a:r>
            <a:r>
              <a:rPr lang="en-US" b="1">
                <a:latin typeface="Times New Roman" charset="0"/>
              </a:rPr>
              <a:t>computer</a:t>
            </a:r>
            <a:r>
              <a:rPr lang="en-US">
                <a:latin typeface="Times New Roman" charset="0"/>
              </a:rPr>
              <a:t> is a device that takes data in one form, uses it, and produces a different form of information which is related to (but not the same as) the original data.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D4EBF9E3-61C7-C24A-BFF7-C92A07182783}" type="slidenum">
              <a:rPr lang="en-US" sz="1400">
                <a:latin typeface="Arial" charset="0"/>
              </a:rPr>
              <a:pPr/>
              <a:t>5</a:t>
            </a:fld>
            <a:endParaRPr lang="en-US" sz="1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53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The Abacus is not a computer by our definition.</a:t>
            </a:r>
            <a:endParaRPr lang="en-US" sz="20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  <a:p>
            <a:pPr lvl="1"/>
            <a:r>
              <a:rPr lang="en-US">
                <a:latin typeface="Times New Roman" charset="0"/>
              </a:rPr>
              <a:t>It is an early calculation device that only holds numbers for the person using it.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E2A03191-A18A-6244-B947-3B17922B1C07}" type="slidenum">
              <a:rPr lang="en-US" sz="1400">
                <a:latin typeface="Arial" charset="0"/>
              </a:rPr>
              <a:pPr/>
              <a:t>6</a:t>
            </a:fld>
            <a:endParaRPr lang="en-US" sz="1400">
              <a:latin typeface="Arial" charset="0"/>
            </a:endParaRPr>
          </a:p>
        </p:txBody>
      </p:sp>
      <p:pic>
        <p:nvPicPr>
          <p:cNvPr id="8198" name="Picture 4" descr="A:\CH1\ABAC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8862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4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Stonehenge is a computer by our definition.</a:t>
            </a:r>
            <a:endParaRPr lang="en-US" sz="1000">
              <a:latin typeface="Times New Roman" charset="0"/>
            </a:endParaRPr>
          </a:p>
          <a:p>
            <a:endParaRPr lang="en-US" sz="700">
              <a:latin typeface="Times New Roman" charset="0"/>
            </a:endParaRPr>
          </a:p>
          <a:p>
            <a:pPr lvl="1"/>
            <a:r>
              <a:rPr lang="en-US">
                <a:latin typeface="Times New Roman" charset="0"/>
              </a:rPr>
              <a:t>It takes the movement of the planets, sun and other heavenly bodies and provides information concerning eclipses and other astronomical events.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846C4433-A157-BF4D-9CFA-4B68D7941F4E}" type="slidenum">
              <a:rPr lang="en-US" sz="1400">
                <a:latin typeface="Arial" charset="0"/>
              </a:rPr>
              <a:pPr/>
              <a:t>7</a:t>
            </a:fld>
            <a:endParaRPr lang="en-US" sz="1400">
              <a:latin typeface="Arial" charset="0"/>
            </a:endParaRPr>
          </a:p>
        </p:txBody>
      </p:sp>
      <p:pic>
        <p:nvPicPr>
          <p:cNvPr id="9222" name="Picture 4" descr="A:\!STONE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52578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9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3657600" cy="4114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The bathroom scale is a computer by our definition.</a:t>
            </a:r>
            <a:endParaRPr lang="en-US" sz="1800">
              <a:latin typeface="Times New Roman" charset="0"/>
            </a:endParaRPr>
          </a:p>
          <a:p>
            <a:endParaRPr lang="en-US" sz="700">
              <a:latin typeface="Times New Roman" charset="0"/>
            </a:endParaRPr>
          </a:p>
          <a:p>
            <a:pPr lvl="1"/>
            <a:r>
              <a:rPr lang="en-US">
                <a:latin typeface="Times New Roman" charset="0"/>
              </a:rPr>
              <a:t>It takes in the amount of gravitational pull between a human body and the earth and provides us with the amount of pounds or kilograms.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A1ACFC2F-0387-6D4C-A377-9F784C50D57B}" type="slidenum">
              <a:rPr lang="en-US" sz="1400">
                <a:latin typeface="Arial" charset="0"/>
              </a:rPr>
              <a:pPr/>
              <a:t>8</a:t>
            </a:fld>
            <a:endParaRPr lang="en-US" sz="1400">
              <a:latin typeface="Arial" charset="0"/>
            </a:endParaRPr>
          </a:p>
        </p:txBody>
      </p:sp>
      <p:pic>
        <p:nvPicPr>
          <p:cNvPr id="10246" name="Picture 5" descr="A:\CH1\SCA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7622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80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What Is (and Isn’t) a Computer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3810000" cy="4114800"/>
          </a:xfrm>
        </p:spPr>
        <p:txBody>
          <a:bodyPr/>
          <a:lstStyle/>
          <a:p>
            <a:r>
              <a:rPr lang="en-US">
                <a:latin typeface="Times New Roman" charset="0"/>
              </a:rPr>
              <a:t>A calculator is a computer by our definition.</a:t>
            </a:r>
            <a:endParaRPr lang="en-US" sz="1800">
              <a:latin typeface="Times New Roman" charset="0"/>
            </a:endParaRPr>
          </a:p>
          <a:p>
            <a:endParaRPr lang="en-US" sz="700">
              <a:latin typeface="Times New Roman" charset="0"/>
            </a:endParaRPr>
          </a:p>
          <a:p>
            <a:pPr lvl="1"/>
            <a:r>
              <a:rPr lang="en-US">
                <a:latin typeface="Times New Roman" charset="0"/>
              </a:rPr>
              <a:t>They range from doing simple arithmetic to powerful models that produce graphic output.</a:t>
            </a:r>
            <a:endParaRPr lang="en-US" sz="160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</p:spPr>
        <p:txBody>
          <a:bodyPr>
            <a:normAutofit fontScale="70000" lnSpcReduction="20000"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latin typeface="Arial" charset="0"/>
              </a:rPr>
              <a:t>1-</a:t>
            </a:r>
            <a:fld id="{0B896C8B-6ADB-8E43-9268-3B27984A6CD0}" type="slidenum">
              <a:rPr lang="en-US" sz="1400">
                <a:latin typeface="Arial" charset="0"/>
              </a:rPr>
              <a:pPr/>
              <a:t>9</a:t>
            </a:fld>
            <a:endParaRPr lang="en-US" sz="1400">
              <a:latin typeface="Arial" charset="0"/>
            </a:endParaRPr>
          </a:p>
        </p:txBody>
      </p:sp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0415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9995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BDC6D5"/>
      </a:lt2>
      <a:accent1>
        <a:srgbClr val="EDF0F5"/>
      </a:accent1>
      <a:accent2>
        <a:srgbClr val="545D6F"/>
      </a:accent2>
      <a:accent3>
        <a:srgbClr val="FFFFFF"/>
      </a:accent3>
      <a:accent4>
        <a:srgbClr val="000000"/>
      </a:accent4>
      <a:accent5>
        <a:srgbClr val="F4F6F9"/>
      </a:accent5>
      <a:accent6>
        <a:srgbClr val="4B5364"/>
      </a:accent6>
      <a:hlink>
        <a:srgbClr val="617A9E"/>
      </a:hlink>
      <a:folHlink>
        <a:srgbClr val="FF0000"/>
      </a:folHlink>
    </a:clrScheme>
    <a:fontScheme name="Standarddesign">
      <a:majorFont>
        <a:latin typeface="MetaCorrespondence"/>
        <a:ea typeface=""/>
        <a:cs typeface=""/>
      </a:majorFont>
      <a:minorFont>
        <a:latin typeface="MetaCorresponden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1747</Words>
  <Application>Microsoft Macintosh PowerPoint</Application>
  <PresentationFormat>On-screen Show (4:3)</PresentationFormat>
  <Paragraphs>352</Paragraphs>
  <Slides>36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Standarddesign</vt:lpstr>
      <vt:lpstr>Custom Design</vt:lpstr>
      <vt:lpstr>PowerPoint Presentation</vt:lpstr>
      <vt:lpstr>Beyond the Computer Invasion 14 Years ago.</vt:lpstr>
      <vt:lpstr>Beyond the Computer Invasion Today</vt:lpstr>
      <vt:lpstr>Beyond the Computer Invasion</vt:lpstr>
      <vt:lpstr>What Is (and Isn’t) a Computer</vt:lpstr>
      <vt:lpstr>What Is (and Isn’t) a Computer</vt:lpstr>
      <vt:lpstr>What Is (and Isn’t) a Computer</vt:lpstr>
      <vt:lpstr>What Is (and Isn’t) a Computer</vt:lpstr>
      <vt:lpstr>What Is (and Isn’t) a Computer</vt:lpstr>
      <vt:lpstr>What Is (and Isn’t) a Computer</vt:lpstr>
      <vt:lpstr>The Many Kinds of Computers</vt:lpstr>
      <vt:lpstr>But how do Computers Work?</vt:lpstr>
      <vt:lpstr>How Computers Work</vt:lpstr>
      <vt:lpstr>PowerPoint Presentation</vt:lpstr>
      <vt:lpstr>INPUT</vt:lpstr>
      <vt:lpstr>PROCESSOR / CPU </vt:lpstr>
      <vt:lpstr>STORAGE</vt:lpstr>
      <vt:lpstr>OUTPUT</vt:lpstr>
      <vt:lpstr>MEMORY</vt:lpstr>
      <vt:lpstr>MACHINE CYCLE</vt:lpstr>
      <vt:lpstr>Client-Server Computing</vt:lpstr>
      <vt:lpstr>Clients and Servers</vt:lpstr>
      <vt:lpstr>Clients</vt:lpstr>
      <vt:lpstr>Clients and Servers</vt:lpstr>
      <vt:lpstr>Clients and Servers</vt:lpstr>
      <vt:lpstr>Servers</vt:lpstr>
      <vt:lpstr>Servers</vt:lpstr>
      <vt:lpstr>Servers</vt:lpstr>
      <vt:lpstr>Access to information</vt:lpstr>
      <vt:lpstr>The Client/Server/Protocol Relationship</vt:lpstr>
      <vt:lpstr>The Client/Server/Protocol Relationship in theory</vt:lpstr>
      <vt:lpstr>The Client/Server/Protocol Relationship</vt:lpstr>
      <vt:lpstr>The Client/Server/Protocol Relationship in practice</vt:lpstr>
      <vt:lpstr>The Client/Server/Protocol Relationship in practice</vt:lpstr>
      <vt:lpstr>Looking at both sides</vt:lpstr>
      <vt:lpstr>Let’s talk terminology</vt:lpstr>
    </vt:vector>
  </TitlesOfParts>
  <Company>University of North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Client-Server Computing</dc:title>
  <dc:creator>R.E. Bergquist</dc:creator>
  <cp:lastModifiedBy>Jeff Campbell</cp:lastModifiedBy>
  <cp:revision>614</cp:revision>
  <dcterms:created xsi:type="dcterms:W3CDTF">2001-01-08T14:21:22Z</dcterms:created>
  <dcterms:modified xsi:type="dcterms:W3CDTF">2014-08-14T14:39:10Z</dcterms:modified>
</cp:coreProperties>
</file>