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14"/>
  </p:notesMasterIdLst>
  <p:handoutMasterIdLst>
    <p:handoutMasterId r:id="rId115"/>
  </p:handoutMasterIdLst>
  <p:sldIdLst>
    <p:sldId id="1166" r:id="rId2"/>
    <p:sldId id="1168" r:id="rId3"/>
    <p:sldId id="1280" r:id="rId4"/>
    <p:sldId id="1281" r:id="rId5"/>
    <p:sldId id="1171" r:id="rId6"/>
    <p:sldId id="1172" r:id="rId7"/>
    <p:sldId id="1234" r:id="rId8"/>
    <p:sldId id="1173" r:id="rId9"/>
    <p:sldId id="1174" r:id="rId10"/>
    <p:sldId id="1175" r:id="rId11"/>
    <p:sldId id="1176" r:id="rId12"/>
    <p:sldId id="1177" r:id="rId13"/>
    <p:sldId id="1178" r:id="rId14"/>
    <p:sldId id="1179" r:id="rId15"/>
    <p:sldId id="1180" r:id="rId16"/>
    <p:sldId id="1181" r:id="rId17"/>
    <p:sldId id="1182" r:id="rId18"/>
    <p:sldId id="1183" r:id="rId19"/>
    <p:sldId id="1184" r:id="rId20"/>
    <p:sldId id="1185" r:id="rId21"/>
    <p:sldId id="1186" r:id="rId22"/>
    <p:sldId id="1188" r:id="rId23"/>
    <p:sldId id="1189" r:id="rId24"/>
    <p:sldId id="1190" r:id="rId25"/>
    <p:sldId id="1191" r:id="rId26"/>
    <p:sldId id="1192" r:id="rId27"/>
    <p:sldId id="1198" r:id="rId28"/>
    <p:sldId id="1193" r:id="rId29"/>
    <p:sldId id="1199" r:id="rId30"/>
    <p:sldId id="1200" r:id="rId31"/>
    <p:sldId id="1201" r:id="rId32"/>
    <p:sldId id="1202" r:id="rId33"/>
    <p:sldId id="1203" r:id="rId34"/>
    <p:sldId id="1204" r:id="rId35"/>
    <p:sldId id="1205" r:id="rId36"/>
    <p:sldId id="1206" r:id="rId37"/>
    <p:sldId id="1207" r:id="rId38"/>
    <p:sldId id="1210" r:id="rId39"/>
    <p:sldId id="1211" r:id="rId40"/>
    <p:sldId id="1212" r:id="rId41"/>
    <p:sldId id="1213" r:id="rId42"/>
    <p:sldId id="1214" r:id="rId43"/>
    <p:sldId id="1215" r:id="rId44"/>
    <p:sldId id="1216" r:id="rId45"/>
    <p:sldId id="1217" r:id="rId46"/>
    <p:sldId id="1218" r:id="rId47"/>
    <p:sldId id="1219" r:id="rId48"/>
    <p:sldId id="1220" r:id="rId49"/>
    <p:sldId id="1221" r:id="rId50"/>
    <p:sldId id="1222" r:id="rId51"/>
    <p:sldId id="1223" r:id="rId52"/>
    <p:sldId id="1224" r:id="rId53"/>
    <p:sldId id="1225" r:id="rId54"/>
    <p:sldId id="1226" r:id="rId55"/>
    <p:sldId id="1227" r:id="rId56"/>
    <p:sldId id="1228" r:id="rId57"/>
    <p:sldId id="1229" r:id="rId58"/>
    <p:sldId id="1230" r:id="rId59"/>
    <p:sldId id="1231" r:id="rId60"/>
    <p:sldId id="1232" r:id="rId61"/>
    <p:sldId id="1233" r:id="rId62"/>
    <p:sldId id="1235" r:id="rId63"/>
    <p:sldId id="1279" r:id="rId64"/>
    <p:sldId id="1236" r:id="rId65"/>
    <p:sldId id="1237" r:id="rId66"/>
    <p:sldId id="1239" r:id="rId67"/>
    <p:sldId id="1240" r:id="rId68"/>
    <p:sldId id="1241" r:id="rId69"/>
    <p:sldId id="1242" r:id="rId70"/>
    <p:sldId id="1243" r:id="rId71"/>
    <p:sldId id="1244" r:id="rId72"/>
    <p:sldId id="1245" r:id="rId73"/>
    <p:sldId id="1246" r:id="rId74"/>
    <p:sldId id="1247" r:id="rId75"/>
    <p:sldId id="1248" r:id="rId76"/>
    <p:sldId id="1249" r:id="rId77"/>
    <p:sldId id="1250" r:id="rId78"/>
    <p:sldId id="1251" r:id="rId79"/>
    <p:sldId id="1252" r:id="rId80"/>
    <p:sldId id="1253" r:id="rId81"/>
    <p:sldId id="1254" r:id="rId82"/>
    <p:sldId id="1255" r:id="rId83"/>
    <p:sldId id="1289" r:id="rId84"/>
    <p:sldId id="1256" r:id="rId85"/>
    <p:sldId id="1257" r:id="rId86"/>
    <p:sldId id="1258" r:id="rId87"/>
    <p:sldId id="1259" r:id="rId88"/>
    <p:sldId id="1282" r:id="rId89"/>
    <p:sldId id="1284" r:id="rId90"/>
    <p:sldId id="1285" r:id="rId91"/>
    <p:sldId id="1286" r:id="rId92"/>
    <p:sldId id="1290" r:id="rId93"/>
    <p:sldId id="1260" r:id="rId94"/>
    <p:sldId id="1261" r:id="rId95"/>
    <p:sldId id="1291" r:id="rId96"/>
    <p:sldId id="1265" r:id="rId97"/>
    <p:sldId id="1262" r:id="rId98"/>
    <p:sldId id="1287" r:id="rId99"/>
    <p:sldId id="1263" r:id="rId100"/>
    <p:sldId id="1292" r:id="rId101"/>
    <p:sldId id="1264" r:id="rId102"/>
    <p:sldId id="1267" r:id="rId103"/>
    <p:sldId id="1268" r:id="rId104"/>
    <p:sldId id="1269" r:id="rId105"/>
    <p:sldId id="1272" r:id="rId106"/>
    <p:sldId id="1273" r:id="rId107"/>
    <p:sldId id="1274" r:id="rId108"/>
    <p:sldId id="1275" r:id="rId109"/>
    <p:sldId id="1276" r:id="rId110"/>
    <p:sldId id="1277" r:id="rId111"/>
    <p:sldId id="1278" r:id="rId112"/>
    <p:sldId id="1288" r:id="rId113"/>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FB45EA"/>
    <a:srgbClr val="CC66FF"/>
    <a:srgbClr val="5F5F5F"/>
    <a:srgbClr val="4D4D4D"/>
    <a:srgbClr val="336699"/>
    <a:srgbClr val="FF41CD"/>
    <a:srgbClr val="33CC33"/>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18" autoAdjust="0"/>
    <p:restoredTop sz="92965" autoAdjust="0"/>
  </p:normalViewPr>
  <p:slideViewPr>
    <p:cSldViewPr snapToGrid="0">
      <p:cViewPr>
        <p:scale>
          <a:sx n="100" d="100"/>
          <a:sy n="100" d="100"/>
        </p:scale>
        <p:origin x="-58"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49133"/>
    </p:cViewPr>
  </p:sorterViewPr>
  <p:notesViewPr>
    <p:cSldViewPr snapToGrid="0">
      <p:cViewPr varScale="1">
        <p:scale>
          <a:sx n="57" d="100"/>
          <a:sy n="57" d="100"/>
        </p:scale>
        <p:origin x="-1938"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52227"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52228"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r>
              <a:rPr lang="en-US"/>
              <a:t>CHI 2003 Tutorial</a:t>
            </a:r>
          </a:p>
        </p:txBody>
      </p:sp>
      <p:sp>
        <p:nvSpPr>
          <p:cNvPr id="52229" name="Rectangle 5"/>
          <p:cNvSpPr>
            <a:spLocks noGrp="1" noChangeArrowheads="1"/>
          </p:cNvSpPr>
          <p:nvPr>
            <p:ph type="sldNum" sz="quarter" idx="3"/>
          </p:nvPr>
        </p:nvSpPr>
        <p:spPr bwMode="auto">
          <a:xfrm>
            <a:off x="623888" y="8831263"/>
            <a:ext cx="3036887"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96880B4D-4F70-45CB-B9BA-63D87CA5BB9C}" type="slidenum">
              <a:rPr lang="en-US"/>
              <a:pPr>
                <a:defRPr/>
              </a:pPr>
              <a:t>‹#›</a:t>
            </a:fld>
            <a:endParaRPr lang="en-US"/>
          </a:p>
        </p:txBody>
      </p:sp>
      <p:sp>
        <p:nvSpPr>
          <p:cNvPr id="52230" name="Rectangle 6"/>
          <p:cNvSpPr>
            <a:spLocks noChangeArrowheads="1"/>
          </p:cNvSpPr>
          <p:nvPr/>
        </p:nvSpPr>
        <p:spPr bwMode="auto">
          <a:xfrm>
            <a:off x="3971925" y="8831263"/>
            <a:ext cx="3038475" cy="465137"/>
          </a:xfrm>
          <a:prstGeom prst="rect">
            <a:avLst/>
          </a:prstGeom>
          <a:noFill/>
          <a:ln w="9525">
            <a:noFill/>
            <a:miter lim="800000"/>
            <a:headEnd/>
            <a:tailEnd/>
          </a:ln>
          <a:effectLst/>
        </p:spPr>
        <p:txBody>
          <a:bodyPr lIns="93177" tIns="46589" rIns="93177" bIns="46589" anchor="b"/>
          <a:lstStyle/>
          <a:p>
            <a:pPr algn="r" defTabSz="931863">
              <a:defRPr/>
            </a:pPr>
            <a:r>
              <a:rPr lang="en-US" sz="1200"/>
              <a:t>Marti Hearst</a:t>
            </a:r>
          </a:p>
        </p:txBody>
      </p:sp>
    </p:spTree>
    <p:extLst>
      <p:ext uri="{BB962C8B-B14F-4D97-AF65-F5344CB8AC3E}">
        <p14:creationId xmlns:p14="http://schemas.microsoft.com/office/powerpoint/2010/main" val="1300296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10243"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911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p>
        </p:txBody>
      </p:sp>
      <p:sp>
        <p:nvSpPr>
          <p:cNvPr id="10247"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E7A3A95D-3E06-47F6-8A3F-6AAE7E741934}" type="slidenum">
              <a:rPr lang="en-US"/>
              <a:pPr>
                <a:defRPr/>
              </a:pPr>
              <a:t>‹#›</a:t>
            </a:fld>
            <a:endParaRPr lang="en-US"/>
          </a:p>
        </p:txBody>
      </p:sp>
    </p:spTree>
    <p:extLst>
      <p:ext uri="{BB962C8B-B14F-4D97-AF65-F5344CB8AC3E}">
        <p14:creationId xmlns:p14="http://schemas.microsoft.com/office/powerpoint/2010/main" val="30088708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D842BC0-ED8E-41D7-80C2-C73DFDFF25F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11</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110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E00FA4-6D40-4A96-9A67-811010163F89}"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7A3A95D-3E06-47F6-8A3F-6AAE7E741934}"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pPr eaLnBrk="1" hangingPunct="1"/>
            <a:endParaRPr lang="en-US" smtClean="0"/>
          </a:p>
        </p:txBody>
      </p:sp>
      <p:sp>
        <p:nvSpPr>
          <p:cNvPr id="159748" name="Slide Number Placeholder 3"/>
          <p:cNvSpPr>
            <a:spLocks noGrp="1"/>
          </p:cNvSpPr>
          <p:nvPr>
            <p:ph type="sldNum" sz="quarter" idx="5"/>
          </p:nvPr>
        </p:nvSpPr>
        <p:spPr>
          <a:noFill/>
        </p:spPr>
        <p:txBody>
          <a:bodyPr/>
          <a:lstStyle/>
          <a:p>
            <a:fld id="{6DC5A02D-6588-4832-ABDA-910E2FA28F67}" type="slidenum">
              <a:rPr lang="en-US" smtClean="0"/>
              <a:pPr/>
              <a:t>47</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pPr eaLnBrk="1" hangingPunct="1"/>
            <a:endParaRPr lang="en-US" smtClean="0"/>
          </a:p>
        </p:txBody>
      </p:sp>
      <p:sp>
        <p:nvSpPr>
          <p:cNvPr id="164868" name="Slide Number Placeholder 3"/>
          <p:cNvSpPr>
            <a:spLocks noGrp="1"/>
          </p:cNvSpPr>
          <p:nvPr>
            <p:ph type="sldNum" sz="quarter" idx="5"/>
          </p:nvPr>
        </p:nvSpPr>
        <p:spPr>
          <a:noFill/>
        </p:spPr>
        <p:txBody>
          <a:bodyPr/>
          <a:lstStyle/>
          <a:p>
            <a:fld id="{5FA063AB-17A1-47A3-BB20-BBAFD2DD091C}" type="slidenum">
              <a:rPr lang="en-US" smtClean="0"/>
              <a:pPr/>
              <a:t>48</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pPr eaLnBrk="1" hangingPunct="1"/>
            <a:endParaRPr lang="en-US" smtClean="0"/>
          </a:p>
        </p:txBody>
      </p:sp>
      <p:sp>
        <p:nvSpPr>
          <p:cNvPr id="166916" name="Slide Number Placeholder 3"/>
          <p:cNvSpPr>
            <a:spLocks noGrp="1"/>
          </p:cNvSpPr>
          <p:nvPr>
            <p:ph type="sldNum" sz="quarter" idx="5"/>
          </p:nvPr>
        </p:nvSpPr>
        <p:spPr>
          <a:noFill/>
        </p:spPr>
        <p:txBody>
          <a:bodyPr/>
          <a:lstStyle/>
          <a:p>
            <a:fld id="{070C42A9-A1AA-45D0-9CA0-F9283F2552C8}" type="slidenum">
              <a:rPr lang="en-US" smtClean="0"/>
              <a:pPr/>
              <a:t>49</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82</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84</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85</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86</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87</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93</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94</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96</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97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10</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99</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1D8BD707-D9CF-40AE-B4C6-C98DA3205C09}" type="datetimeFigureOut">
              <a:rPr lang="en-US" smtClean="0"/>
              <a:pPr/>
              <a:t>4/9/2012</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F416CD-67A3-4CF0-A210-F6AF31AC147F}" type="datetimeFigureOut">
              <a:rPr lang="en-US" smtClean="0"/>
              <a:pPr/>
              <a:t>4/9/2012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F416CD-67A3-4CF0-A210-F6AF31AC147F}" type="datetimeFigureOut">
              <a:rPr lang="en-US" smtClean="0"/>
              <a:pPr/>
              <a:t>4/9/2012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2">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0352" y="2704664"/>
            <a:ext cx="7772400" cy="1509712"/>
          </a:xfrm>
        </p:spPr>
        <p:txBody>
          <a:bodyPr lIns="45720" rIns="45720" anchor="t">
            <a:noAutofit/>
          </a:bodyPr>
          <a:lstStyle>
            <a:lvl1pPr marL="0" indent="0">
              <a:buNone/>
              <a:defRPr sz="54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r>
              <a:rPr kumimoji="0" lang="en-US" smtClean="0"/>
              <a:t>Click to edit Master title style</a:t>
            </a:r>
            <a:endParaRPr kumimoji="0"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3200">
                <a:solidFill>
                  <a:srgbClr val="545E82"/>
                </a:solidFill>
                <a:latin typeface="Calibri" pitchFamily="34" charset="0"/>
              </a:defRPr>
            </a:lvl2pPr>
            <a:lvl3pPr>
              <a:defRPr sz="2800">
                <a:latin typeface="Calibri" pitchFamily="34" charset="0"/>
              </a:defRPr>
            </a:lvl3pPr>
            <a:lvl4pPr>
              <a:defRPr sz="2800">
                <a:solidFill>
                  <a:srgbClr val="545E82"/>
                </a:solidFill>
                <a:latin typeface="Calibri" pitchFamily="34" charset="0"/>
              </a:defRPr>
            </a:lvl4pPr>
            <a:lvl5pPr>
              <a:defRPr>
                <a:latin typeface="Calibri"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C3F416CD-67A3-4CF0-A210-F6AF31AC147F}" type="datetimeFigureOut">
              <a:rPr lang="en-US" smtClean="0"/>
              <a:pPr/>
              <a:t>4/9/2012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3F416CD-67A3-4CF0-A210-F6AF31AC147F}" type="datetimeFigureOut">
              <a:rPr lang="en-US" smtClean="0"/>
              <a:pPr/>
              <a:t>4/9/2012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1D8BD707-D9CF-40AE-B4C6-C98DA3205C09}" type="datetimeFigureOut">
              <a:rPr lang="en-US" smtClean="0"/>
              <a:pPr/>
              <a:t>4/9/2012</a:t>
            </a:fld>
            <a:endParaRPr lang="en-US"/>
          </a:p>
        </p:txBody>
      </p:sp>
      <p:sp>
        <p:nvSpPr>
          <p:cNvPr id="27" name="Slide Number Placeholder 26"/>
          <p:cNvSpPr>
            <a:spLocks noGrp="1"/>
          </p:cNvSpPr>
          <p:nvPr>
            <p:ph type="sldNum" sz="quarter" idx="11"/>
          </p:nvPr>
        </p:nvSpPr>
        <p:spPr/>
        <p:txBody>
          <a:bodyPr rtlCol="0"/>
          <a:lstStyle/>
          <a:p>
            <a:fld id="{B6F15528-21DE-4FAA-801E-634DDDAF4B2B}" type="slidenum">
              <a:rPr lang="en-US" smtClean="0"/>
              <a:pPr/>
              <a:t>‹#›</a:t>
            </a:fld>
            <a:endParaRPr lang="en-US"/>
          </a:p>
        </p:txBody>
      </p:sp>
      <p:sp>
        <p:nvSpPr>
          <p:cNvPr id="28" name="Footer Placeholder 27"/>
          <p:cNvSpPr>
            <a:spLocks noGrp="1"/>
          </p:cNvSpPr>
          <p:nvPr>
            <p:ph type="ftr" sz="quarter" idx="12"/>
          </p:nvPr>
        </p:nvSpPr>
        <p:spPr/>
        <p:txBody>
          <a:bodyPr rtlCol="0"/>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1D8BD707-D9CF-40AE-B4C6-C98DA3205C09}" type="datetimeFigureOut">
              <a:rPr lang="en-US" smtClean="0"/>
              <a:pPr/>
              <a:t>4/9/2012</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dirty="0"/>
          </a:p>
        </p:txBody>
      </p:sp>
      <p:sp>
        <p:nvSpPr>
          <p:cNvPr id="5" name="Slide Number Placeholder 4"/>
          <p:cNvSpPr>
            <a:spLocks noGrp="1"/>
          </p:cNvSpPr>
          <p:nvPr>
            <p:ph type="sldNum" sz="quarter" idx="12"/>
          </p:nvPr>
        </p:nvSpPr>
        <p:spPr>
          <a:xfrm>
            <a:off x="8174736" y="2272"/>
            <a:ext cx="762000" cy="365760"/>
          </a:xfr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3F416CD-67A3-4CF0-A210-F6AF31AC147F}" type="datetimeFigureOut">
              <a:rPr lang="en-US" smtClean="0"/>
              <a:pPr/>
              <a:t>4/9/2012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609600"/>
            <a:ext cx="7620000" cy="10668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676400"/>
            <a:ext cx="8229600" cy="4821936"/>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lgn="l" eaLnBrk="1" latinLnBrk="0" hangingPunct="1"/>
            <a:fld id="{C3F416CD-67A3-4CF0-A210-F6AF31AC147F}" type="datetimeFigureOut">
              <a:rPr lang="en-US" smtClean="0"/>
              <a:pPr algn="l" eaLnBrk="1" latinLnBrk="0" hangingPunct="1"/>
              <a:t>4/9/2012</a:t>
            </a:fld>
            <a:endParaRPr lang="en-US" sz="800" dirty="0">
              <a:solidFill>
                <a:schemeClr val="accent2"/>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dirty="0"/>
          </a:p>
        </p:txBody>
      </p:sp>
      <p:sp>
        <p:nvSpPr>
          <p:cNvPr id="23" name="Slide Number Placeholder 22"/>
          <p:cNvSpPr>
            <a:spLocks noGrp="1"/>
          </p:cNvSpPr>
          <p:nvPr>
            <p:ph type="sldNum" sz="quarter" idx="4"/>
          </p:nvPr>
        </p:nvSpPr>
        <p:spPr>
          <a:xfrm>
            <a:off x="8610600" y="152400"/>
            <a:ext cx="533400" cy="365760"/>
          </a:xfrm>
          <a:prstGeom prst="rect">
            <a:avLst/>
          </a:prstGeom>
        </p:spPr>
        <p:txBody>
          <a:bodyPr vert="horz" anchor="b"/>
          <a:lstStyle>
            <a:lvl1pPr algn="r" eaLnBrk="1" latinLnBrk="0" hangingPunct="1">
              <a:defRPr kumimoji="0" sz="1800">
                <a:solidFill>
                  <a:srgbClr val="FFFFFF"/>
                </a:solidFill>
              </a:defRPr>
            </a:lvl1pPr>
          </a:lstStyle>
          <a:p>
            <a:fld id="{B6F15528-21DE-4FAA-801E-634DDDAF4B2B}" type="slidenum">
              <a:rPr lang="en-US" smtClean="0"/>
              <a:pPr/>
              <a:t>‹#›</a:t>
            </a:fld>
            <a:endParaRPr lang="en-US" dirty="0"/>
          </a:p>
        </p:txBody>
      </p:sp>
      <p:sp>
        <p:nvSpPr>
          <p:cNvPr id="20" name="Rectangle 19"/>
          <p:cNvSpPr/>
          <p:nvPr/>
        </p:nvSpPr>
        <p:spPr>
          <a:xfrm>
            <a:off x="7315200" y="0"/>
            <a:ext cx="1371600" cy="646331"/>
          </a:xfrm>
          <a:prstGeom prst="rect">
            <a:avLst/>
          </a:prstGeom>
          <a:noFill/>
        </p:spPr>
        <p:txBody>
          <a:bodyPr wrap="square" lIns="91440" tIns="45720" rIns="91440" bIns="45720">
            <a:spAutoFit/>
          </a:bodyPr>
          <a:lstStyle/>
          <a:p>
            <a:pPr algn="ctr"/>
            <a:r>
              <a:rPr lang="en-US" sz="36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UNC</a:t>
            </a:r>
            <a:endParaRPr lang="en-US" sz="36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tx2"/>
        </a:buClr>
        <a:buSzPct val="110000"/>
        <a:buFont typeface="Arial" pitchFamily="34" charset="0"/>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baseline="0">
          <a:solidFill>
            <a:schemeClr val="accent1"/>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baseline="0">
          <a:solidFill>
            <a:schemeClr val="tx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hyperlink" Target="http://cephea.de/gde/" TargetMode="External"/><Relationship Id="rId2" Type="http://schemas.openxmlformats.org/officeDocument/2006/relationships/hyperlink" Target="http://www.visualcomplexity.com/vc/project_details.cfm?id=751&amp;index=751&amp;domain="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prefuse.sourceforge.net/"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aharef.info/2006/05/websites_as_graphs.htm" TargetMode="External"/><Relationship Id="rId7" Type="http://schemas.openxmlformats.org/officeDocument/2006/relationships/hyperlink" Target="http://hci.stanford.edu/jheer/projects/vizst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touchgraph.com/TGGoogleBrowser.html" TargetMode="External"/><Relationship Id="rId5" Type="http://schemas.openxmlformats.org/officeDocument/2006/relationships/hyperlink" Target="http://www.aharef.info/static/htmlgraph/?url=http://sils.unc.edu/" TargetMode="External"/><Relationship Id="rId4" Type="http://schemas.openxmlformats.org/officeDocument/2006/relationships/hyperlink" Target="http://www.aharef.info/static/htmlgraph/?url=http://www.ils.unc.edu/bmh/"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www.ramanarao.com/lib/blogworld/startree.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thejit.org/static/v20/Docs/files/Visualizations/Hypertree-js.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Graph_(data_structure)" TargetMode="External"/><Relationship Id="rId2" Type="http://schemas.openxmlformats.org/officeDocument/2006/relationships/hyperlink" Target="http://en.wikipedia.org/wiki/Graph_(mathematics)" TargetMode="External"/><Relationship Id="rId1" Type="http://schemas.openxmlformats.org/officeDocument/2006/relationships/slideLayout" Target="../slideLayouts/slideLayout2.xml"/><Relationship Id="rId4" Type="http://schemas.openxmlformats.org/officeDocument/2006/relationships/hyperlink" Target="http://en.wikipedia.org/wiki/Network_(mathematic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blog.wired.com/wiredscience/2008/06/awesome-infogra.html"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hyperlink" Target="http://www.smartmoney.com/marketmap"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newsmap.jp/"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smartmoney.com/marketmap"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www.cs.umd.edu/hcil/treemap-history/"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www.cc.gatech.edu/gvu/ii/sunburst/"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cc.gatech.edu/gvu/ii/sunburst/"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apps.asterisq.com/mentionmap/"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www.ics.forth.gr/gd2008/"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amazon.com/Graph-Drawing-Algorithms-Visualization-Graphs/dp/0133016153/ref=sr_1_fkmr0_1?ie=UTF8&amp;qid=1270305975&amp;sr=1-1-fkmr0"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www.graphviz.org/" TargetMode="External"/><Relationship Id="rId5" Type="http://schemas.openxmlformats.org/officeDocument/2006/relationships/hyperlink" Target="http://graphdrawing.org/" TargetMode="External"/><Relationship Id="rId4" Type="http://schemas.openxmlformats.org/officeDocument/2006/relationships/hyperlink" Target="http://www.cs.brown.edu/people/rt/papers/gd-tutorial/gd-constraints.pdf"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mpifg.de/~lk/netvis/substanz.html"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hyperlink" Target="http://www.mpi-fg-koeln.mpg.de/~lk/netvis/trade/WorldTrade.html"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www.visualcomplexity.com/vc/project_details.cfm?index=64&amp;id=509&amp;domain=Social%20Networks"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www.touchgraph.com/"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8.xml.rels><?xml version="1.0" encoding="UTF-8" standalone="yes"?>
<Relationships xmlns="http://schemas.openxmlformats.org/package/2006/relationships"><Relationship Id="rId2" Type="http://schemas.openxmlformats.org/officeDocument/2006/relationships/hyperlink" Target="http://www.cs.umd.edu/hcil/ase/"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hyperlink" Target="http://www.visualcomplexity.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Graphs, Networks, Trees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pic>
        <p:nvPicPr>
          <p:cNvPr id="3075" name="Picture 3"/>
          <p:cNvPicPr>
            <a:picLocks noGrp="1" noChangeAspect="1" noChangeArrowheads="1"/>
          </p:cNvPicPr>
          <p:nvPr>
            <p:ph idx="1"/>
          </p:nvPr>
        </p:nvPicPr>
        <p:blipFill>
          <a:blip r:embed="rId3" cstate="print"/>
          <a:stretch>
            <a:fillRect/>
          </a:stretch>
        </p:blipFill>
        <p:spPr bwMode="auto">
          <a:xfrm>
            <a:off x="3866023" y="1456944"/>
            <a:ext cx="1814289" cy="4821238"/>
          </a:xfrm>
          <a:prstGeom prst="rect">
            <a:avLst/>
          </a:prstGeom>
          <a:noFill/>
          <a:ln w="9525">
            <a:noFill/>
            <a:miter lim="800000"/>
            <a:headEnd/>
            <a:tailEnd/>
          </a:ln>
        </p:spPr>
      </p:pic>
      <p:pic>
        <p:nvPicPr>
          <p:cNvPr id="3074" name="Picture 2"/>
          <p:cNvPicPr>
            <a:picLocks noGrp="1" noChangeAspect="1" noChangeArrowheads="1"/>
          </p:cNvPicPr>
          <p:nvPr>
            <p:ph sz="half" idx="4294967295"/>
          </p:nvPr>
        </p:nvPicPr>
        <p:blipFill>
          <a:blip r:embed="rId4" cstate="print"/>
          <a:srcRect/>
          <a:stretch>
            <a:fillRect/>
          </a:stretch>
        </p:blipFill>
        <p:spPr bwMode="auto">
          <a:xfrm>
            <a:off x="5862638" y="1468438"/>
            <a:ext cx="3281362" cy="4525962"/>
          </a:xfrm>
          <a:prstGeom prst="rect">
            <a:avLst/>
          </a:prstGeom>
          <a:noFill/>
          <a:ln w="9525">
            <a:noFill/>
            <a:miter lim="800000"/>
            <a:headEnd/>
            <a:tailEnd/>
          </a:ln>
        </p:spPr>
      </p:pic>
      <p:sp>
        <p:nvSpPr>
          <p:cNvPr id="6" name="Content Placeholder 2"/>
          <p:cNvSpPr txBox="1">
            <a:spLocks/>
          </p:cNvSpPr>
          <p:nvPr/>
        </p:nvSpPr>
        <p:spPr>
          <a:xfrm>
            <a:off x="512064" y="1694688"/>
            <a:ext cx="8229600" cy="4821936"/>
          </a:xfrm>
          <a:prstGeom prst="rect">
            <a:avLst/>
          </a:prstGeom>
        </p:spPr>
        <p:txBody>
          <a:bodyPr vert="horz">
            <a:normAutofit/>
          </a:bodyPr>
          <a:lstStyle/>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Good for</a:t>
            </a:r>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Char char="▫"/>
              <a:tabLst/>
              <a:defRPr/>
            </a:pPr>
            <a:r>
              <a:rPr kumimoji="0" lang="en-US" sz="3200" b="0" i="0" u="none" strike="noStrike" kern="1200" cap="none" spc="0" normalizeH="0" baseline="0" noProof="0" dirty="0" smtClean="0">
                <a:ln>
                  <a:noFill/>
                </a:ln>
                <a:solidFill>
                  <a:srgbClr val="545E82"/>
                </a:solidFill>
                <a:effectLst/>
                <a:uLnTx/>
                <a:uFillTx/>
                <a:latin typeface="Calibri" pitchFamily="34" charset="0"/>
                <a:ea typeface="+mn-ea"/>
                <a:cs typeface="+mn-cs"/>
              </a:rPr>
              <a:t>Search</a:t>
            </a:r>
          </a:p>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Bad for</a:t>
            </a:r>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Char char="▫"/>
              <a:tabLst/>
              <a:defRPr/>
            </a:pPr>
            <a:r>
              <a:rPr kumimoji="0" lang="en-US" sz="3200" b="0" i="0" u="none" strike="noStrike" kern="1200" cap="none" spc="0" normalizeH="0" baseline="0" noProof="0" dirty="0" smtClean="0">
                <a:ln>
                  <a:noFill/>
                </a:ln>
                <a:solidFill>
                  <a:srgbClr val="545E82"/>
                </a:solidFill>
                <a:effectLst/>
                <a:uLnTx/>
                <a:uFillTx/>
                <a:latin typeface="Calibri" pitchFamily="34" charset="0"/>
                <a:ea typeface="+mn-ea"/>
                <a:cs typeface="+mn-cs"/>
              </a:rPr>
              <a:t>Understanding</a:t>
            </a:r>
          </a:p>
          <a:p>
            <a:pPr marL="658368" marR="0" lvl="1" indent="-246888" algn="l" defTabSz="914400" rtl="0" eaLnBrk="1" fontAlgn="auto" latinLnBrk="0" hangingPunct="1">
              <a:lnSpc>
                <a:spcPct val="100000"/>
              </a:lnSpc>
              <a:spcBef>
                <a:spcPts val="300"/>
              </a:spcBef>
              <a:spcAft>
                <a:spcPts val="0"/>
              </a:spcAft>
              <a:buClr>
                <a:schemeClr val="accent2"/>
              </a:buClr>
              <a:buSzTx/>
              <a:tabLst/>
              <a:defRPr/>
            </a:pPr>
            <a:r>
              <a:rPr lang="en-US" sz="3200" dirty="0" smtClean="0">
                <a:solidFill>
                  <a:srgbClr val="545E82"/>
                </a:solidFill>
                <a:latin typeface="Calibri" pitchFamily="34" charset="0"/>
              </a:rPr>
              <a:t>  </a:t>
            </a:r>
            <a:r>
              <a:rPr kumimoji="0" lang="en-US" sz="3200" b="0" i="0" u="none" strike="noStrike" kern="1200" cap="none" spc="0" normalizeH="0" baseline="0" noProof="0" dirty="0" smtClean="0">
                <a:ln>
                  <a:noFill/>
                </a:ln>
                <a:solidFill>
                  <a:srgbClr val="545E82"/>
                </a:solidFill>
                <a:effectLst/>
                <a:uLnTx/>
                <a:uFillTx/>
                <a:latin typeface="Calibri" pitchFamily="34" charset="0"/>
                <a:ea typeface="+mn-ea"/>
                <a:cs typeface="+mn-cs"/>
              </a:rPr>
              <a:t> Structure</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Complexity Two Examples</a:t>
            </a:r>
            <a:endParaRPr lang="en-US" dirty="0"/>
          </a:p>
        </p:txBody>
      </p:sp>
      <p:sp>
        <p:nvSpPr>
          <p:cNvPr id="3" name="Content Placeholder 2"/>
          <p:cNvSpPr>
            <a:spLocks noGrp="1"/>
          </p:cNvSpPr>
          <p:nvPr>
            <p:ph idx="1"/>
          </p:nvPr>
        </p:nvSpPr>
        <p:spPr/>
        <p:txBody>
          <a:bodyPr/>
          <a:lstStyle/>
          <a:p>
            <a:r>
              <a:rPr lang="en-US" dirty="0" smtClean="0">
                <a:hlinkClick r:id="rId2"/>
              </a:rPr>
              <a:t>Seattle Bands</a:t>
            </a:r>
            <a:endParaRPr lang="en-US" dirty="0" smtClean="0"/>
          </a:p>
          <a:p>
            <a:r>
              <a:rPr lang="en-US" dirty="0" smtClean="0">
                <a:hlinkClick r:id="rId3"/>
              </a:rPr>
              <a:t>Global Dependency Explorer </a:t>
            </a:r>
            <a:r>
              <a:rPr lang="en-US" dirty="0" smtClean="0"/>
              <a:t>(view in Chrome)</a:t>
            </a:r>
            <a:endParaRPr lang="en-US" dirty="0"/>
          </a:p>
        </p:txBody>
      </p:sp>
    </p:spTree>
    <p:extLst>
      <p:ext uri="{BB962C8B-B14F-4D97-AF65-F5344CB8AC3E}">
        <p14:creationId xmlns:p14="http://schemas.microsoft.com/office/powerpoint/2010/main" val="178725575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Big Graphs</a:t>
            </a:r>
            <a:endParaRPr lang="en-US" dirty="0"/>
          </a:p>
        </p:txBody>
      </p:sp>
      <p:sp>
        <p:nvSpPr>
          <p:cNvPr id="3" name="Content Placeholder 2"/>
          <p:cNvSpPr>
            <a:spLocks noGrp="1"/>
          </p:cNvSpPr>
          <p:nvPr>
            <p:ph idx="1"/>
          </p:nvPr>
        </p:nvSpPr>
        <p:spPr/>
        <p:txBody>
          <a:bodyPr/>
          <a:lstStyle/>
          <a:p>
            <a:r>
              <a:rPr lang="en-US" dirty="0" smtClean="0"/>
              <a:t>20,000 - 1,000,000 Nodes</a:t>
            </a:r>
          </a:p>
          <a:p>
            <a:r>
              <a:rPr lang="en-US" dirty="0" smtClean="0"/>
              <a:t>Works well with 50,000</a:t>
            </a:r>
          </a:p>
          <a:p>
            <a:r>
              <a:rPr lang="en-US" dirty="0" smtClean="0"/>
              <a:t>Projects</a:t>
            </a:r>
          </a:p>
          <a:p>
            <a:pPr lvl="1"/>
            <a:r>
              <a:rPr lang="en-US" dirty="0" smtClean="0"/>
              <a:t>Software Engineering</a:t>
            </a:r>
          </a:p>
          <a:p>
            <a:pPr lvl="1"/>
            <a:r>
              <a:rPr lang="en-US" dirty="0" smtClean="0"/>
              <a:t>Web site analysis</a:t>
            </a:r>
          </a:p>
          <a:p>
            <a:pPr lvl="1"/>
            <a:r>
              <a:rPr lang="en-US" dirty="0" smtClean="0"/>
              <a:t>Large database correlation</a:t>
            </a:r>
          </a:p>
          <a:p>
            <a:pPr lvl="1"/>
            <a:r>
              <a:rPr lang="en-US" dirty="0" smtClean="0"/>
              <a:t>Telephone fraud detection</a:t>
            </a:r>
          </a:p>
          <a:p>
            <a:pPr lvl="1"/>
            <a:r>
              <a:rPr lang="en-US" dirty="0" smtClean="0"/>
              <a:t>All Email traffic</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a:t>
            </a:r>
            <a:endParaRPr lang="en-US" dirty="0"/>
          </a:p>
        </p:txBody>
      </p:sp>
      <p:sp>
        <p:nvSpPr>
          <p:cNvPr id="3" name="Content Placeholder 2"/>
          <p:cNvSpPr>
            <a:spLocks noGrp="1"/>
          </p:cNvSpPr>
          <p:nvPr>
            <p:ph idx="1"/>
          </p:nvPr>
        </p:nvSpPr>
        <p:spPr/>
        <p:txBody>
          <a:bodyPr/>
          <a:lstStyle/>
          <a:p>
            <a:r>
              <a:rPr lang="en-US" dirty="0" smtClean="0"/>
              <a:t>One of the key ways we move beyond graph layout to graph visualization</a:t>
            </a:r>
          </a:p>
          <a:p>
            <a:r>
              <a:rPr lang="en-US" dirty="0" smtClean="0"/>
              <a:t>(</a:t>
            </a:r>
            <a:r>
              <a:rPr lang="en-US" dirty="0" err="1" smtClean="0"/>
              <a:t>InfoVis</a:t>
            </a:r>
            <a:r>
              <a:rPr lang="en-US" dirty="0" smtClean="0"/>
              <a:t>) is interaction with the graph</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MoireGraph</a:t>
            </a:r>
            <a:endParaRPr lang="en-US" dirty="0"/>
          </a:p>
        </p:txBody>
      </p:sp>
      <p:sp>
        <p:nvSpPr>
          <p:cNvPr id="3" name="Content Placeholder 2"/>
          <p:cNvSpPr>
            <a:spLocks noGrp="1"/>
          </p:cNvSpPr>
          <p:nvPr>
            <p:ph idx="1"/>
          </p:nvPr>
        </p:nvSpPr>
        <p:spPr/>
        <p:txBody>
          <a:bodyPr/>
          <a:lstStyle/>
          <a:p>
            <a:r>
              <a:rPr lang="en-US" dirty="0" smtClean="0"/>
              <a:t>Uses radial layout not terribly unlike hyperbolic tree, but no hyperbolic geometry</a:t>
            </a:r>
          </a:p>
          <a:p>
            <a:r>
              <a:rPr lang="en-US" dirty="0" smtClean="0"/>
              <a:t>Impose levels on graph by doing min span tree from some node</a:t>
            </a:r>
          </a:p>
          <a:p>
            <a:r>
              <a:rPr lang="en-US" dirty="0" smtClean="0"/>
              <a:t>Put root at center, nodes at subsequent levels further out </a:t>
            </a:r>
            <a:r>
              <a:rPr lang="en-US" dirty="0" err="1" smtClean="0"/>
              <a:t>radially</a:t>
            </a:r>
            <a:r>
              <a:rPr lang="en-US" dirty="0" smtClean="0"/>
              <a:t>, with </a:t>
            </a:r>
            <a:r>
              <a:rPr lang="en-US" dirty="0" err="1" smtClean="0"/>
              <a:t>descreasing</a:t>
            </a:r>
            <a:r>
              <a:rPr lang="en-US" dirty="0" smtClean="0"/>
              <a:t> space for each</a:t>
            </a:r>
          </a:p>
          <a:p>
            <a:r>
              <a:rPr lang="en-US" dirty="0" smtClean="0"/>
              <a:t>Interaction is key</a:t>
            </a:r>
            <a:endParaRPr lang="en-US" dirty="0"/>
          </a:p>
        </p:txBody>
      </p:sp>
      <p:sp>
        <p:nvSpPr>
          <p:cNvPr id="4" name="Rectangle 3"/>
          <p:cNvSpPr/>
          <p:nvPr/>
        </p:nvSpPr>
        <p:spPr>
          <a:xfrm>
            <a:off x="5864352" y="5608320"/>
            <a:ext cx="2840736" cy="830997"/>
          </a:xfrm>
          <a:prstGeom prst="rect">
            <a:avLst/>
          </a:prstGeom>
        </p:spPr>
        <p:txBody>
          <a:bodyPr wrap="square">
            <a:spAutoFit/>
          </a:bodyPr>
          <a:lstStyle/>
          <a:p>
            <a:r>
              <a:rPr lang="en-US" dirty="0" err="1" smtClean="0">
                <a:latin typeface="Calibri" pitchFamily="34" charset="0"/>
              </a:rPr>
              <a:t>Jankun</a:t>
            </a:r>
            <a:r>
              <a:rPr lang="en-US" dirty="0" smtClean="0">
                <a:latin typeface="Calibri" pitchFamily="34" charset="0"/>
              </a:rPr>
              <a:t>-Kelly &amp; Ma</a:t>
            </a:r>
          </a:p>
          <a:p>
            <a:r>
              <a:rPr lang="en-US" dirty="0" err="1" smtClean="0">
                <a:latin typeface="Calibri" pitchFamily="34" charset="0"/>
              </a:rPr>
              <a:t>InfoVis</a:t>
            </a:r>
            <a:r>
              <a:rPr lang="en-US" dirty="0" smtClean="0">
                <a:latin typeface="Calibri" pitchFamily="34" charset="0"/>
              </a:rPr>
              <a:t> ‘03</a:t>
            </a:r>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 and interaction…</a:t>
            </a:r>
            <a:endParaRPr lang="en-US" dirty="0"/>
          </a:p>
        </p:txBody>
      </p:sp>
      <p:pic>
        <p:nvPicPr>
          <p:cNvPr id="10242" name="Picture 2"/>
          <p:cNvPicPr>
            <a:picLocks noGrp="1" noChangeAspect="1" noChangeArrowheads="1"/>
          </p:cNvPicPr>
          <p:nvPr>
            <p:ph idx="1"/>
          </p:nvPr>
        </p:nvPicPr>
        <p:blipFill>
          <a:blip r:embed="rId3" cstate="print"/>
          <a:srcRect/>
          <a:stretch>
            <a:fillRect/>
          </a:stretch>
        </p:blipFill>
        <p:spPr bwMode="auto">
          <a:xfrm>
            <a:off x="157916" y="1905000"/>
            <a:ext cx="7774504" cy="38431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Focus of Graph</a:t>
            </a:r>
            <a:endParaRPr lang="en-US" dirty="0"/>
          </a:p>
        </p:txBody>
      </p:sp>
      <p:sp>
        <p:nvSpPr>
          <p:cNvPr id="3" name="Content Placeholder 2"/>
          <p:cNvSpPr>
            <a:spLocks noGrp="1"/>
          </p:cNvSpPr>
          <p:nvPr>
            <p:ph idx="1"/>
          </p:nvPr>
        </p:nvSpPr>
        <p:spPr/>
        <p:txBody>
          <a:bodyPr/>
          <a:lstStyle/>
          <a:p>
            <a:r>
              <a:rPr lang="en-US" dirty="0" smtClean="0"/>
              <a:t>Particular node may be focus, often placed in center for circular layout</a:t>
            </a:r>
          </a:p>
          <a:p>
            <a:r>
              <a:rPr lang="en-US" dirty="0" smtClean="0"/>
              <a:t>How does one build an interactive system that allows changes in focus?</a:t>
            </a:r>
          </a:p>
          <a:p>
            <a:pPr lvl="1"/>
            <a:r>
              <a:rPr lang="en-US" dirty="0" smtClean="0"/>
              <a:t>Use animation</a:t>
            </a:r>
          </a:p>
          <a:p>
            <a:pPr lvl="1"/>
            <a:r>
              <a:rPr lang="en-US" dirty="0" smtClean="0"/>
              <a:t>But intuition about changes not always right</a:t>
            </a: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Trends in </a:t>
            </a:r>
            <a:r>
              <a:rPr lang="en-US" dirty="0" err="1" smtClean="0"/>
              <a:t>GraphViz</a:t>
            </a:r>
            <a:endParaRPr lang="en-US" dirty="0"/>
          </a:p>
        </p:txBody>
      </p:sp>
      <p:sp>
        <p:nvSpPr>
          <p:cNvPr id="3" name="Content Placeholder 2"/>
          <p:cNvSpPr>
            <a:spLocks noGrp="1"/>
          </p:cNvSpPr>
          <p:nvPr>
            <p:ph idx="1"/>
          </p:nvPr>
        </p:nvSpPr>
        <p:spPr/>
        <p:txBody>
          <a:bodyPr/>
          <a:lstStyle/>
          <a:p>
            <a:r>
              <a:rPr lang="en-US" dirty="0" smtClean="0"/>
              <a:t>Attributes of nodes influence geometric positioning</a:t>
            </a:r>
          </a:p>
          <a:p>
            <a:pPr lvl="1"/>
            <a:r>
              <a:rPr lang="en-US" dirty="0" smtClean="0"/>
              <a:t>Not just some arbitrary layout</a:t>
            </a:r>
          </a:p>
          <a:p>
            <a:r>
              <a:rPr lang="en-US" dirty="0" smtClean="0"/>
              <a:t>Utilize graph statistical analysis too</a:t>
            </a:r>
          </a:p>
          <a:p>
            <a:r>
              <a:rPr lang="en-US" dirty="0" smtClean="0"/>
              <a:t>Largely driven by interest in social network analysis</a:t>
            </a: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Vizster</a:t>
            </a:r>
            <a:endParaRPr lang="en-US" dirty="0"/>
          </a:p>
        </p:txBody>
      </p:sp>
      <p:sp>
        <p:nvSpPr>
          <p:cNvPr id="3" name="Content Placeholder 2"/>
          <p:cNvSpPr>
            <a:spLocks noGrp="1"/>
          </p:cNvSpPr>
          <p:nvPr>
            <p:ph idx="1"/>
          </p:nvPr>
        </p:nvSpPr>
        <p:spPr/>
        <p:txBody>
          <a:bodyPr>
            <a:normAutofit/>
          </a:bodyPr>
          <a:lstStyle/>
          <a:p>
            <a:r>
              <a:rPr lang="en-US" dirty="0" smtClean="0"/>
              <a:t>Visualize social networking sites like </a:t>
            </a:r>
            <a:r>
              <a:rPr lang="en-US" dirty="0" err="1" smtClean="0"/>
              <a:t>friendster</a:t>
            </a:r>
            <a:r>
              <a:rPr lang="en-US" dirty="0" smtClean="0"/>
              <a:t>, </a:t>
            </a:r>
            <a:r>
              <a:rPr lang="en-US" dirty="0" err="1" smtClean="0"/>
              <a:t>myspace</a:t>
            </a:r>
            <a:r>
              <a:rPr lang="en-US" dirty="0" smtClean="0"/>
              <a:t>, </a:t>
            </a:r>
            <a:r>
              <a:rPr lang="en-US" dirty="0" err="1" smtClean="0"/>
              <a:t>facebook</a:t>
            </a:r>
            <a:endParaRPr lang="en-US" dirty="0" smtClean="0"/>
          </a:p>
          <a:p>
            <a:r>
              <a:rPr lang="en-US" dirty="0" smtClean="0"/>
              <a:t>Implementation</a:t>
            </a:r>
          </a:p>
          <a:p>
            <a:pPr lvl="1"/>
            <a:r>
              <a:rPr lang="en-US" dirty="0" smtClean="0"/>
              <a:t>crawled 1.5 million members (Winter 2003)</a:t>
            </a:r>
          </a:p>
          <a:p>
            <a:pPr lvl="1"/>
            <a:r>
              <a:rPr lang="en-US" dirty="0" smtClean="0"/>
              <a:t>written in Java using the </a:t>
            </a:r>
            <a:r>
              <a:rPr lang="en-US" i="1" dirty="0" err="1" smtClean="0"/>
              <a:t>prefuse</a:t>
            </a:r>
            <a:r>
              <a:rPr lang="en-US" i="1" dirty="0" smtClean="0"/>
              <a:t> </a:t>
            </a:r>
            <a:r>
              <a:rPr lang="en-US" i="1" dirty="0" err="1" smtClean="0"/>
              <a:t>tookit</a:t>
            </a:r>
            <a:r>
              <a:rPr lang="en-US" i="1" dirty="0" smtClean="0"/>
              <a:t> </a:t>
            </a:r>
            <a:r>
              <a:rPr lang="en-US" dirty="0" smtClean="0"/>
              <a:t>(</a:t>
            </a:r>
            <a:r>
              <a:rPr lang="en-US" dirty="0" smtClean="0">
                <a:hlinkClick r:id="rId3"/>
              </a:rPr>
              <a:t>http://prefuse.sourceforge.net)</a:t>
            </a:r>
            <a:endParaRPr lang="en-US" dirty="0" smtClean="0"/>
          </a:p>
          <a:p>
            <a:r>
              <a:rPr lang="en-US" dirty="0" smtClean="0"/>
              <a:t>Oppose </a:t>
            </a:r>
            <a:r>
              <a:rPr lang="en-US" dirty="0" err="1" smtClean="0"/>
              <a:t>Shneiderman’s</a:t>
            </a:r>
            <a:r>
              <a:rPr lang="en-US" dirty="0" smtClean="0"/>
              <a:t> mantra. Instead:</a:t>
            </a:r>
          </a:p>
          <a:p>
            <a:pPr lvl="1"/>
            <a:r>
              <a:rPr lang="en-US" dirty="0" smtClean="0"/>
              <a:t>“Start with what you know, then grow.”</a:t>
            </a:r>
          </a:p>
        </p:txBody>
      </p:sp>
      <p:sp>
        <p:nvSpPr>
          <p:cNvPr id="4" name="TextBox 3"/>
          <p:cNvSpPr txBox="1"/>
          <p:nvPr/>
        </p:nvSpPr>
        <p:spPr>
          <a:xfrm>
            <a:off x="6934200" y="5943600"/>
            <a:ext cx="1468672" cy="646331"/>
          </a:xfrm>
          <a:prstGeom prst="rect">
            <a:avLst/>
          </a:prstGeom>
          <a:noFill/>
        </p:spPr>
        <p:txBody>
          <a:bodyPr wrap="none" rtlCol="0">
            <a:spAutoFit/>
          </a:bodyPr>
          <a:lstStyle/>
          <a:p>
            <a:r>
              <a:rPr lang="en-US" dirty="0" err="1" smtClean="0"/>
              <a:t>Heer</a:t>
            </a:r>
            <a:r>
              <a:rPr lang="en-US" dirty="0" smtClean="0"/>
              <a:t> &amp; </a:t>
            </a:r>
            <a:r>
              <a:rPr lang="en-US" dirty="0" err="1" smtClean="0"/>
              <a:t>boyd</a:t>
            </a:r>
            <a:endParaRPr lang="en-US" dirty="0" smtClean="0"/>
          </a:p>
          <a:p>
            <a:r>
              <a:rPr lang="en-US" dirty="0" err="1" smtClean="0"/>
              <a:t>InfoVis</a:t>
            </a:r>
            <a:r>
              <a:rPr lang="en-US" dirty="0" smtClean="0"/>
              <a:t> ‘05</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a:t>
            </a:r>
            <a:endParaRPr lang="en-US" dirty="0"/>
          </a:p>
        </p:txBody>
      </p:sp>
      <p:pic>
        <p:nvPicPr>
          <p:cNvPr id="19458" name="Picture 2"/>
          <p:cNvPicPr>
            <a:picLocks noGrp="1" noChangeAspect="1" noChangeArrowheads="1"/>
          </p:cNvPicPr>
          <p:nvPr>
            <p:ph idx="1"/>
          </p:nvPr>
        </p:nvPicPr>
        <p:blipFill>
          <a:blip r:embed="rId3" cstate="print"/>
          <a:srcRect/>
          <a:stretch>
            <a:fillRect/>
          </a:stretch>
        </p:blipFill>
        <p:spPr bwMode="auto">
          <a:xfrm>
            <a:off x="1557231" y="1676400"/>
            <a:ext cx="6029538" cy="4821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SocialAction</a:t>
            </a:r>
            <a:endParaRPr lang="en-US" dirty="0"/>
          </a:p>
        </p:txBody>
      </p:sp>
      <p:sp>
        <p:nvSpPr>
          <p:cNvPr id="3" name="Content Placeholder 2"/>
          <p:cNvSpPr>
            <a:spLocks noGrp="1"/>
          </p:cNvSpPr>
          <p:nvPr>
            <p:ph idx="1"/>
          </p:nvPr>
        </p:nvSpPr>
        <p:spPr>
          <a:xfrm>
            <a:off x="457200" y="1676400"/>
            <a:ext cx="8305800" cy="3048000"/>
          </a:xfrm>
        </p:spPr>
        <p:txBody>
          <a:bodyPr/>
          <a:lstStyle/>
          <a:p>
            <a:r>
              <a:rPr lang="en-US" dirty="0" smtClean="0"/>
              <a:t>Combines graph structural analysis (ranking) with interactive visual exploration</a:t>
            </a:r>
          </a:p>
          <a:p>
            <a:r>
              <a:rPr lang="en-US" dirty="0" smtClean="0"/>
              <a:t>Multiple coordinated views</a:t>
            </a:r>
          </a:p>
          <a:p>
            <a:pPr lvl="1"/>
            <a:r>
              <a:rPr lang="en-US" dirty="0" smtClean="0"/>
              <a:t>Lists by ranking for analysis data</a:t>
            </a:r>
          </a:p>
          <a:p>
            <a:pPr lvl="1"/>
            <a:r>
              <a:rPr lang="en-US" dirty="0" smtClean="0"/>
              <a:t>Basic force-directed layout for graph </a:t>
            </a:r>
            <a:r>
              <a:rPr lang="en-US" dirty="0" err="1" smtClean="0"/>
              <a:t>vis</a:t>
            </a:r>
            <a:endParaRPr lang="en-US" dirty="0"/>
          </a:p>
        </p:txBody>
      </p:sp>
      <p:sp>
        <p:nvSpPr>
          <p:cNvPr id="4" name="TextBox 3"/>
          <p:cNvSpPr txBox="1"/>
          <p:nvPr/>
        </p:nvSpPr>
        <p:spPr>
          <a:xfrm>
            <a:off x="4648200" y="4800600"/>
            <a:ext cx="3810000" cy="646331"/>
          </a:xfrm>
          <a:prstGeom prst="rect">
            <a:avLst/>
          </a:prstGeom>
          <a:noFill/>
        </p:spPr>
        <p:txBody>
          <a:bodyPr wrap="square" rtlCol="0">
            <a:spAutoFit/>
          </a:bodyPr>
          <a:lstStyle/>
          <a:p>
            <a:r>
              <a:rPr lang="en-US" dirty="0" err="1" smtClean="0"/>
              <a:t>Perer</a:t>
            </a:r>
            <a:r>
              <a:rPr lang="en-US" dirty="0" smtClean="0"/>
              <a:t> &amp; </a:t>
            </a:r>
            <a:r>
              <a:rPr lang="en-US" dirty="0" err="1" smtClean="0"/>
              <a:t>Shneiderman</a:t>
            </a:r>
            <a:endParaRPr lang="en-US" dirty="0" smtClean="0"/>
          </a:p>
          <a:p>
            <a:r>
              <a:rPr lang="en-US" dirty="0" err="1" smtClean="0"/>
              <a:t>TVCG</a:t>
            </a:r>
            <a:r>
              <a:rPr lang="en-US" dirty="0" smtClean="0"/>
              <a:t> ‘06</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Put Root at Top?</a:t>
            </a:r>
            <a:endParaRPr lang="en-US" dirty="0"/>
          </a:p>
        </p:txBody>
      </p:sp>
      <p:sp>
        <p:nvSpPr>
          <p:cNvPr id="3" name="Content Placeholder 2"/>
          <p:cNvSpPr>
            <a:spLocks noGrp="1"/>
          </p:cNvSpPr>
          <p:nvPr>
            <p:ph sz="half" idx="1"/>
          </p:nvPr>
        </p:nvSpPr>
        <p:spPr>
          <a:xfrm>
            <a:off x="438912" y="1700784"/>
            <a:ext cx="4038600" cy="4525963"/>
          </a:xfrm>
        </p:spPr>
        <p:txBody>
          <a:bodyPr>
            <a:normAutofit/>
          </a:bodyPr>
          <a:lstStyle/>
          <a:p>
            <a:r>
              <a:rPr lang="en-US" sz="3200" dirty="0" smtClean="0">
                <a:latin typeface="Calibri" pitchFamily="34" charset="0"/>
              </a:rPr>
              <a:t>Root can be at center with levels growing outward too</a:t>
            </a:r>
          </a:p>
          <a:p>
            <a:pPr>
              <a:buNone/>
            </a:pPr>
            <a:endParaRPr lang="en-US" sz="3200" dirty="0" smtClean="0">
              <a:latin typeface="Calibri" pitchFamily="34" charset="0"/>
            </a:endParaRPr>
          </a:p>
          <a:p>
            <a:r>
              <a:rPr lang="en-US" sz="3200" dirty="0" smtClean="0">
                <a:latin typeface="Calibri" pitchFamily="34" charset="0"/>
              </a:rPr>
              <a:t>Can any node be the root?</a:t>
            </a:r>
            <a:endParaRPr lang="en-US" sz="3200" dirty="0">
              <a:latin typeface="Calibri" pitchFamily="34" charset="0"/>
            </a:endParaRPr>
          </a:p>
        </p:txBody>
      </p:sp>
      <p:pic>
        <p:nvPicPr>
          <p:cNvPr id="4098" name="Picture 2"/>
          <p:cNvPicPr>
            <a:picLocks noGrp="1" noChangeAspect="1" noChangeArrowheads="1"/>
          </p:cNvPicPr>
          <p:nvPr>
            <p:ph sz="half" idx="2"/>
          </p:nvPr>
        </p:nvPicPr>
        <p:blipFill>
          <a:blip r:embed="rId3" cstate="print"/>
          <a:srcRect/>
          <a:stretch>
            <a:fillRect/>
          </a:stretch>
        </p:blipFill>
        <p:spPr bwMode="auto">
          <a:xfrm>
            <a:off x="5407247" y="1021080"/>
            <a:ext cx="3251359" cy="32513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Grp="1" noChangeAspect="1" noChangeArrowheads="1"/>
          </p:cNvPicPr>
          <p:nvPr>
            <p:ph idx="1"/>
          </p:nvPr>
        </p:nvPicPr>
        <p:blipFill>
          <a:blip r:embed="rId3" cstate="print"/>
          <a:srcRect/>
          <a:stretch>
            <a:fillRect/>
          </a:stretch>
        </p:blipFill>
        <p:spPr bwMode="auto">
          <a:xfrm>
            <a:off x="533400" y="609600"/>
            <a:ext cx="8152086"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Social Network Attributes</a:t>
            </a:r>
            <a:endParaRPr lang="en-US" dirty="0"/>
          </a:p>
        </p:txBody>
      </p:sp>
      <p:sp>
        <p:nvSpPr>
          <p:cNvPr id="3" name="Content Placeholder 2"/>
          <p:cNvSpPr>
            <a:spLocks noGrp="1"/>
          </p:cNvSpPr>
          <p:nvPr>
            <p:ph idx="1"/>
          </p:nvPr>
        </p:nvSpPr>
        <p:spPr/>
        <p:txBody>
          <a:bodyPr>
            <a:normAutofit fontScale="85000" lnSpcReduction="10000"/>
          </a:bodyPr>
          <a:lstStyle/>
          <a:p>
            <a:r>
              <a:rPr lang="en-US" b="1" dirty="0" err="1" smtClean="0"/>
              <a:t>Bary</a:t>
            </a:r>
            <a:r>
              <a:rPr lang="en-US" b="1" dirty="0" smtClean="0"/>
              <a:t> center </a:t>
            </a:r>
            <a:r>
              <a:rPr lang="en-US" dirty="0" smtClean="0"/>
              <a:t>– total shortest path of a node to all other nodes</a:t>
            </a:r>
          </a:p>
          <a:p>
            <a:r>
              <a:rPr lang="en-US" b="1" dirty="0" err="1" smtClean="0"/>
              <a:t>Betweenness</a:t>
            </a:r>
            <a:r>
              <a:rPr lang="en-US" b="1" dirty="0" smtClean="0"/>
              <a:t> centrality</a:t>
            </a:r>
            <a:r>
              <a:rPr lang="en-US" dirty="0" smtClean="0"/>
              <a:t> – how often a node appears on the shortest path between all other nodes</a:t>
            </a:r>
          </a:p>
          <a:p>
            <a:r>
              <a:rPr lang="en-US" b="1" dirty="0" smtClean="0"/>
              <a:t>Closeness centrality </a:t>
            </a:r>
            <a:r>
              <a:rPr lang="en-US" dirty="0" smtClean="0"/>
              <a:t>– how close a node is compared to all other nodes</a:t>
            </a:r>
          </a:p>
          <a:p>
            <a:r>
              <a:rPr lang="en-US" b="1" dirty="0" smtClean="0"/>
              <a:t>Cut-points</a:t>
            </a:r>
            <a:r>
              <a:rPr lang="en-US" dirty="0" smtClean="0"/>
              <a:t> – the </a:t>
            </a:r>
            <a:r>
              <a:rPr lang="en-US" dirty="0" err="1" smtClean="0"/>
              <a:t>subgraph</a:t>
            </a:r>
            <a:r>
              <a:rPr lang="en-US" dirty="0" smtClean="0"/>
              <a:t> becomes disconnected if the node is removed</a:t>
            </a:r>
          </a:p>
          <a:p>
            <a:r>
              <a:rPr lang="en-US" b="1" dirty="0" smtClean="0"/>
              <a:t>Degree</a:t>
            </a:r>
            <a:r>
              <a:rPr lang="en-US" dirty="0" smtClean="0"/>
              <a:t> – number of connections for node</a:t>
            </a:r>
          </a:p>
          <a:p>
            <a:r>
              <a:rPr lang="en-US" b="1" dirty="0" err="1" smtClean="0"/>
              <a:t>HITs</a:t>
            </a:r>
            <a:r>
              <a:rPr lang="en-US" b="1" dirty="0" smtClean="0"/>
              <a:t> </a:t>
            </a:r>
            <a:r>
              <a:rPr lang="en-US" dirty="0" smtClean="0"/>
              <a:t>– “hubs and authorities” measure</a:t>
            </a:r>
          </a:p>
          <a:p>
            <a:r>
              <a:rPr lang="en-US" b="1" dirty="0" smtClean="0"/>
              <a:t>Power centrality </a:t>
            </a:r>
            <a:r>
              <a:rPr lang="en-US" dirty="0" smtClean="0"/>
              <a:t>– how linked a node is to rest of network</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a Design	</a:t>
            </a:r>
            <a:endParaRPr lang="en-US" dirty="0"/>
          </a:p>
        </p:txBody>
      </p:sp>
      <p:sp>
        <p:nvSpPr>
          <p:cNvPr id="3" name="Content Placeholder 2"/>
          <p:cNvSpPr>
            <a:spLocks noGrp="1"/>
          </p:cNvSpPr>
          <p:nvPr>
            <p:ph idx="1"/>
          </p:nvPr>
        </p:nvSpPr>
        <p:spPr/>
        <p:txBody>
          <a:bodyPr/>
          <a:lstStyle/>
          <a:p>
            <a:r>
              <a:rPr lang="en-US" dirty="0" smtClean="0"/>
              <a:t>Design interface for </a:t>
            </a:r>
          </a:p>
          <a:p>
            <a:pPr lvl="1"/>
            <a:r>
              <a:rPr lang="en-US" dirty="0" smtClean="0"/>
              <a:t>Social network (</a:t>
            </a:r>
            <a:r>
              <a:rPr lang="en-US" dirty="0" err="1" smtClean="0"/>
              <a:t>facebook</a:t>
            </a:r>
            <a:r>
              <a:rPr lang="en-US" dirty="0" smtClean="0"/>
              <a:t>)</a:t>
            </a:r>
          </a:p>
          <a:p>
            <a:pPr lvl="1"/>
            <a:r>
              <a:rPr lang="en-US" dirty="0" smtClean="0"/>
              <a:t>Shared communications (twitter)</a:t>
            </a:r>
          </a:p>
          <a:p>
            <a:pPr lvl="1"/>
            <a:r>
              <a:rPr lang="en-US" dirty="0" smtClean="0"/>
              <a:t>Scholarly publications</a:t>
            </a:r>
          </a:p>
          <a:p>
            <a:pPr lvl="1"/>
            <a:endParaRPr lang="en-US" dirty="0"/>
          </a:p>
        </p:txBody>
      </p:sp>
    </p:spTree>
    <p:extLst>
      <p:ext uri="{BB962C8B-B14F-4D97-AF65-F5344CB8AC3E}">
        <p14:creationId xmlns:p14="http://schemas.microsoft.com/office/powerpoint/2010/main" val="18964994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Drawing a Tree</a:t>
            </a:r>
            <a:endParaRPr lang="en-US" dirty="0"/>
          </a:p>
        </p:txBody>
      </p:sp>
      <p:pic>
        <p:nvPicPr>
          <p:cNvPr id="5122" name="Picture 2"/>
          <p:cNvPicPr>
            <a:picLocks noGrp="1" noChangeAspect="1" noChangeArrowheads="1"/>
          </p:cNvPicPr>
          <p:nvPr>
            <p:ph sz="half" idx="1"/>
          </p:nvPr>
        </p:nvPicPr>
        <p:blipFill>
          <a:blip r:embed="rId3" cstate="print"/>
          <a:srcRect/>
          <a:stretch>
            <a:fillRect/>
          </a:stretch>
        </p:blipFill>
        <p:spPr bwMode="auto">
          <a:xfrm>
            <a:off x="701040" y="1828800"/>
            <a:ext cx="7315200" cy="3321066"/>
          </a:xfrm>
          <a:prstGeom prst="rect">
            <a:avLst/>
          </a:prstGeom>
          <a:noFill/>
          <a:ln w="9525">
            <a:noFill/>
            <a:miter lim="800000"/>
            <a:headEnd/>
            <a:tailEnd/>
          </a:ln>
        </p:spPr>
      </p:pic>
      <p:sp>
        <p:nvSpPr>
          <p:cNvPr id="7" name="Content Placeholder 5"/>
          <p:cNvSpPr>
            <a:spLocks noGrp="1"/>
          </p:cNvSpPr>
          <p:nvPr>
            <p:ph idx="1"/>
          </p:nvPr>
        </p:nvSpPr>
        <p:spPr>
          <a:xfrm>
            <a:off x="694944" y="5132832"/>
            <a:ext cx="8174736" cy="1725168"/>
          </a:xfrm>
        </p:spPr>
        <p:txBody>
          <a:bodyPr/>
          <a:lstStyle/>
          <a:p>
            <a:r>
              <a:rPr lang="en-US" sz="2800" dirty="0" smtClean="0">
                <a:latin typeface="Calibri" pitchFamily="34" charset="0"/>
              </a:rPr>
              <a:t>How does one draw this?</a:t>
            </a:r>
          </a:p>
          <a:p>
            <a:pPr lvl="1"/>
            <a:r>
              <a:rPr lang="en-US" sz="2800" dirty="0" err="1" smtClean="0">
                <a:latin typeface="Calibri" pitchFamily="34" charset="0"/>
              </a:rPr>
              <a:t>DFS</a:t>
            </a:r>
            <a:endParaRPr lang="en-US" sz="2800" dirty="0" smtClean="0">
              <a:latin typeface="Calibri" pitchFamily="34" charset="0"/>
            </a:endParaRPr>
          </a:p>
          <a:p>
            <a:pPr lvl="1"/>
            <a:r>
              <a:rPr lang="en-US" sz="2800" dirty="0" smtClean="0">
                <a:latin typeface="Calibri" pitchFamily="34" charset="0"/>
              </a:rPr>
              <a:t>Percolate requirements upward</a:t>
            </a:r>
          </a:p>
          <a:p>
            <a:pPr lvl="1"/>
            <a:endParaRPr lang="en-US" dirty="0" smtClean="0"/>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Problems</a:t>
            </a:r>
            <a:endParaRPr lang="en-US" dirty="0"/>
          </a:p>
        </p:txBody>
      </p:sp>
      <p:sp>
        <p:nvSpPr>
          <p:cNvPr id="5" name="Content Placeholder 4"/>
          <p:cNvSpPr>
            <a:spLocks noGrp="1"/>
          </p:cNvSpPr>
          <p:nvPr>
            <p:ph idx="1"/>
          </p:nvPr>
        </p:nvSpPr>
        <p:spPr/>
        <p:txBody>
          <a:bodyPr/>
          <a:lstStyle/>
          <a:p>
            <a:r>
              <a:rPr lang="en-US" dirty="0" smtClean="0"/>
              <a:t>For top-down, width of fan-out uses up horizontal real estate very quickly</a:t>
            </a:r>
          </a:p>
          <a:p>
            <a:pPr lvl="1"/>
            <a:r>
              <a:rPr lang="en-US" dirty="0" smtClean="0"/>
              <a:t>At level n, there are 2n nodes</a:t>
            </a:r>
          </a:p>
          <a:p>
            <a:r>
              <a:rPr lang="en-US" dirty="0" smtClean="0"/>
              <a:t>Tree might grow a lot along one particular branch</a:t>
            </a:r>
          </a:p>
          <a:p>
            <a:pPr lvl="1"/>
            <a:r>
              <a:rPr lang="en-US" dirty="0" smtClean="0"/>
              <a:t>Hard to draw it well in view without knowing how it will branch</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InfoVis</a:t>
            </a:r>
            <a:r>
              <a:rPr lang="en-US" dirty="0" smtClean="0"/>
              <a:t> Solutions</a:t>
            </a:r>
            <a:endParaRPr lang="en-US" dirty="0"/>
          </a:p>
        </p:txBody>
      </p:sp>
      <p:sp>
        <p:nvSpPr>
          <p:cNvPr id="3" name="Content Placeholder 2"/>
          <p:cNvSpPr>
            <a:spLocks noGrp="1"/>
          </p:cNvSpPr>
          <p:nvPr>
            <p:ph idx="1"/>
          </p:nvPr>
        </p:nvSpPr>
        <p:spPr/>
        <p:txBody>
          <a:bodyPr/>
          <a:lstStyle/>
          <a:p>
            <a:r>
              <a:rPr lang="en-US" dirty="0" smtClean="0"/>
              <a:t>Techniques developed in Information Visualization largely try to assist the problems identified in the last slide</a:t>
            </a:r>
          </a:p>
          <a:p>
            <a:r>
              <a:rPr lang="en-US" dirty="0" smtClean="0"/>
              <a:t>Alternatively, Information Visualization techniques attempt to</a:t>
            </a:r>
          </a:p>
          <a:p>
            <a:pPr lvl="1"/>
            <a:r>
              <a:rPr lang="en-US" dirty="0" smtClean="0"/>
              <a:t> show more attributes of data cases in hierarchy </a:t>
            </a:r>
          </a:p>
          <a:p>
            <a:pPr lvl="1"/>
            <a:r>
              <a:rPr lang="en-US" dirty="0" smtClean="0"/>
              <a:t>or focus on particular applications of trees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SpaceTree</a:t>
            </a:r>
            <a:endParaRPr lang="en-US" dirty="0"/>
          </a:p>
        </p:txBody>
      </p:sp>
      <p:sp>
        <p:nvSpPr>
          <p:cNvPr id="3" name="Content Placeholder 2"/>
          <p:cNvSpPr>
            <a:spLocks noGrp="1"/>
          </p:cNvSpPr>
          <p:nvPr>
            <p:ph idx="1"/>
          </p:nvPr>
        </p:nvSpPr>
        <p:spPr/>
        <p:txBody>
          <a:bodyPr/>
          <a:lstStyle/>
          <a:p>
            <a:r>
              <a:rPr lang="fr-FR" dirty="0" smtClean="0"/>
              <a:t>Uses </a:t>
            </a:r>
            <a:r>
              <a:rPr lang="fr-FR" dirty="0" err="1" smtClean="0"/>
              <a:t>conventional</a:t>
            </a:r>
            <a:r>
              <a:rPr lang="fr-FR" dirty="0" smtClean="0"/>
              <a:t> 2D </a:t>
            </a:r>
            <a:r>
              <a:rPr lang="fr-FR" dirty="0" err="1" smtClean="0"/>
              <a:t>layout</a:t>
            </a:r>
            <a:r>
              <a:rPr lang="fr-FR" dirty="0" smtClean="0"/>
              <a:t> techniques </a:t>
            </a:r>
            <a:r>
              <a:rPr lang="en-US" dirty="0" smtClean="0"/>
              <a:t>with some clever additions</a:t>
            </a:r>
            <a:endParaRPr lang="en-US" dirty="0"/>
          </a:p>
        </p:txBody>
      </p:sp>
      <p:pic>
        <p:nvPicPr>
          <p:cNvPr id="6147" name="Picture 3"/>
          <p:cNvPicPr>
            <a:picLocks noChangeAspect="1" noChangeArrowheads="1"/>
          </p:cNvPicPr>
          <p:nvPr/>
        </p:nvPicPr>
        <p:blipFill>
          <a:blip r:embed="rId3" cstate="print"/>
          <a:srcRect/>
          <a:stretch>
            <a:fillRect/>
          </a:stretch>
        </p:blipFill>
        <p:spPr bwMode="auto">
          <a:xfrm>
            <a:off x="838200" y="2971800"/>
            <a:ext cx="7156450" cy="2489200"/>
          </a:xfrm>
          <a:prstGeom prst="rect">
            <a:avLst/>
          </a:prstGeom>
          <a:noFill/>
          <a:ln w="9525">
            <a:noFill/>
            <a:miter lim="800000"/>
            <a:headEnd/>
            <a:tailEnd/>
          </a:ln>
        </p:spPr>
      </p:pic>
      <p:sp>
        <p:nvSpPr>
          <p:cNvPr id="6" name="Rectangle 5"/>
          <p:cNvSpPr/>
          <p:nvPr/>
        </p:nvSpPr>
        <p:spPr>
          <a:xfrm>
            <a:off x="838200" y="5638800"/>
            <a:ext cx="4611624" cy="830997"/>
          </a:xfrm>
          <a:prstGeom prst="rect">
            <a:avLst/>
          </a:prstGeom>
        </p:spPr>
        <p:txBody>
          <a:bodyPr wrap="square">
            <a:spAutoFit/>
          </a:bodyPr>
          <a:lstStyle/>
          <a:p>
            <a:r>
              <a:rPr lang="en-US" dirty="0" err="1">
                <a:latin typeface="Calibri" pitchFamily="34" charset="0"/>
              </a:rPr>
              <a:t>Grosjean</a:t>
            </a:r>
            <a:r>
              <a:rPr lang="en-US" dirty="0">
                <a:latin typeface="Calibri" pitchFamily="34" charset="0"/>
              </a:rPr>
              <a:t>, </a:t>
            </a:r>
            <a:r>
              <a:rPr lang="en-US" dirty="0" err="1">
                <a:latin typeface="Calibri" pitchFamily="34" charset="0"/>
              </a:rPr>
              <a:t>Plaisant</a:t>
            </a:r>
            <a:r>
              <a:rPr lang="en-US" dirty="0">
                <a:latin typeface="Calibri" pitchFamily="34" charset="0"/>
              </a:rPr>
              <a:t>, </a:t>
            </a:r>
            <a:r>
              <a:rPr lang="en-US" dirty="0" err="1">
                <a:latin typeface="Calibri" pitchFamily="34" charset="0"/>
              </a:rPr>
              <a:t>Bederson</a:t>
            </a:r>
            <a:endParaRPr lang="en-US" dirty="0">
              <a:latin typeface="Calibri" pitchFamily="34" charset="0"/>
            </a:endParaRPr>
          </a:p>
          <a:p>
            <a:r>
              <a:rPr lang="en-US" dirty="0" err="1" smtClean="0">
                <a:latin typeface="Calibri" pitchFamily="34" charset="0"/>
              </a:rPr>
              <a:t>InfoVis</a:t>
            </a:r>
            <a:r>
              <a:rPr lang="en-US" dirty="0" smtClean="0">
                <a:latin typeface="Calibri" pitchFamily="34" charset="0"/>
              </a:rPr>
              <a:t> </a:t>
            </a:r>
            <a:r>
              <a:rPr lang="en-US" dirty="0">
                <a:latin typeface="Calibri" pitchFamily="34" charset="0"/>
              </a:rPr>
              <a:t>‘02</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a:t>
            </a:r>
            <a:endParaRPr lang="en-US" dirty="0"/>
          </a:p>
        </p:txBody>
      </p:sp>
      <p:sp>
        <p:nvSpPr>
          <p:cNvPr id="3" name="Content Placeholder 2"/>
          <p:cNvSpPr>
            <a:spLocks noGrp="1"/>
          </p:cNvSpPr>
          <p:nvPr>
            <p:ph idx="1"/>
          </p:nvPr>
        </p:nvSpPr>
        <p:spPr/>
        <p:txBody>
          <a:bodyPr/>
          <a:lstStyle/>
          <a:p>
            <a:r>
              <a:rPr lang="en-US" dirty="0" smtClean="0"/>
              <a:t>Vertical or horizontal</a:t>
            </a:r>
          </a:p>
          <a:p>
            <a:r>
              <a:rPr lang="en-US" dirty="0" err="1" smtClean="0"/>
              <a:t>Subtrees</a:t>
            </a:r>
            <a:r>
              <a:rPr lang="en-US" dirty="0" smtClean="0"/>
              <a:t> are triangles</a:t>
            </a:r>
          </a:p>
          <a:p>
            <a:pPr lvl="1"/>
            <a:r>
              <a:rPr lang="en-US" dirty="0" smtClean="0"/>
              <a:t>Size indicates depth</a:t>
            </a:r>
          </a:p>
          <a:p>
            <a:pPr lvl="1"/>
            <a:r>
              <a:rPr lang="en-US" dirty="0" smtClean="0"/>
              <a:t>Shading indicates number of nodes inside</a:t>
            </a:r>
          </a:p>
          <a:p>
            <a:r>
              <a:rPr lang="en-US" dirty="0" smtClean="0"/>
              <a:t>Navigate by clicking on nodes</a:t>
            </a:r>
          </a:p>
          <a:p>
            <a:pPr lvl="1"/>
            <a:r>
              <a:rPr lang="en-US" dirty="0" smtClean="0"/>
              <a:t>Strongly restrict zooming</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Features</a:t>
            </a:r>
            <a:endParaRPr lang="en-US" dirty="0"/>
          </a:p>
        </p:txBody>
      </p:sp>
      <p:sp>
        <p:nvSpPr>
          <p:cNvPr id="3" name="Content Placeholder 2"/>
          <p:cNvSpPr>
            <a:spLocks noGrp="1"/>
          </p:cNvSpPr>
          <p:nvPr>
            <p:ph idx="1"/>
          </p:nvPr>
        </p:nvSpPr>
        <p:spPr/>
        <p:txBody>
          <a:bodyPr/>
          <a:lstStyle/>
          <a:p>
            <a:r>
              <a:rPr lang="en-US" dirty="0" smtClean="0"/>
              <a:t>Make labels readable</a:t>
            </a:r>
          </a:p>
          <a:p>
            <a:r>
              <a:rPr lang="en-US" dirty="0" smtClean="0"/>
              <a:t>Maximize number of levels opened</a:t>
            </a:r>
          </a:p>
          <a:p>
            <a:r>
              <a:rPr lang="en-US" dirty="0" smtClean="0"/>
              <a:t>Decompose tree animation</a:t>
            </a:r>
          </a:p>
          <a:p>
            <a:r>
              <a:rPr lang="en-US" dirty="0" smtClean="0"/>
              <a:t>Use landmarks</a:t>
            </a:r>
          </a:p>
          <a:p>
            <a:r>
              <a:rPr lang="en-US" dirty="0" smtClean="0"/>
              <a:t>Use overview and dynamic filtering</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Approaches</a:t>
            </a:r>
            <a:endParaRPr lang="en-US" dirty="0"/>
          </a:p>
        </p:txBody>
      </p:sp>
      <p:sp>
        <p:nvSpPr>
          <p:cNvPr id="3" name="Content Placeholder 2"/>
          <p:cNvSpPr>
            <a:spLocks noGrp="1"/>
          </p:cNvSpPr>
          <p:nvPr>
            <p:ph idx="1"/>
          </p:nvPr>
        </p:nvSpPr>
        <p:spPr>
          <a:xfrm>
            <a:off x="457200" y="1676400"/>
            <a:ext cx="8430768" cy="4852416"/>
          </a:xfrm>
        </p:spPr>
        <p:txBody>
          <a:bodyPr/>
          <a:lstStyle/>
          <a:p>
            <a:r>
              <a:rPr lang="en-US" dirty="0" smtClean="0"/>
              <a:t>Add a third dimension into which layout can go</a:t>
            </a:r>
          </a:p>
          <a:p>
            <a:r>
              <a:rPr lang="en-US" dirty="0" smtClean="0"/>
              <a:t>Compromise of top-down and centered techniques mentioned earlier</a:t>
            </a:r>
          </a:p>
          <a:p>
            <a:r>
              <a:rPr lang="en-US" dirty="0" smtClean="0"/>
              <a:t>Children of a node are laid out in a cylinder “below” the parent</a:t>
            </a:r>
          </a:p>
          <a:p>
            <a:pPr lvl="1"/>
            <a:r>
              <a:rPr lang="en-US" dirty="0" smtClean="0"/>
              <a:t>Siblings live in one of the 2D planes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Cone Trees</a:t>
            </a:r>
            <a:endParaRPr lang="en-US" dirty="0"/>
          </a:p>
        </p:txBody>
      </p:sp>
      <p:sp>
        <p:nvSpPr>
          <p:cNvPr id="3" name="Content Placeholder 2"/>
          <p:cNvSpPr>
            <a:spLocks noGrp="1"/>
          </p:cNvSpPr>
          <p:nvPr>
            <p:ph idx="1"/>
          </p:nvPr>
        </p:nvSpPr>
        <p:spPr/>
        <p:txBody>
          <a:bodyPr/>
          <a:lstStyle/>
          <a:p>
            <a:r>
              <a:rPr lang="en-US" dirty="0" smtClean="0"/>
              <a:t>Developed at Xerox </a:t>
            </a:r>
            <a:r>
              <a:rPr lang="en-US" dirty="0" err="1" smtClean="0"/>
              <a:t>PARC</a:t>
            </a:r>
            <a:endParaRPr lang="en-US" dirty="0" smtClean="0"/>
          </a:p>
          <a:p>
            <a:r>
              <a:rPr lang="en-US" dirty="0" smtClean="0"/>
              <a:t>3D views of hierarchies such as file systems</a:t>
            </a:r>
            <a:endParaRPr lang="en-US" dirty="0"/>
          </a:p>
        </p:txBody>
      </p:sp>
      <p:pic>
        <p:nvPicPr>
          <p:cNvPr id="7171" name="Picture 3"/>
          <p:cNvPicPr>
            <a:picLocks noChangeAspect="1" noChangeArrowheads="1"/>
          </p:cNvPicPr>
          <p:nvPr/>
        </p:nvPicPr>
        <p:blipFill>
          <a:blip r:embed="rId3" cstate="print"/>
          <a:srcRect/>
          <a:stretch>
            <a:fillRect/>
          </a:stretch>
        </p:blipFill>
        <p:spPr bwMode="auto">
          <a:xfrm>
            <a:off x="2093976" y="2816352"/>
            <a:ext cx="4513036" cy="3333750"/>
          </a:xfrm>
          <a:prstGeom prst="rect">
            <a:avLst/>
          </a:prstGeom>
          <a:noFill/>
          <a:ln w="9525">
            <a:noFill/>
            <a:miter lim="800000"/>
            <a:headEnd/>
            <a:tailEnd/>
          </a:ln>
        </p:spPr>
      </p:pic>
      <p:sp>
        <p:nvSpPr>
          <p:cNvPr id="6" name="Rectangle 5"/>
          <p:cNvSpPr/>
          <p:nvPr/>
        </p:nvSpPr>
        <p:spPr>
          <a:xfrm>
            <a:off x="2075688" y="5955637"/>
            <a:ext cx="4581144" cy="830997"/>
          </a:xfrm>
          <a:prstGeom prst="rect">
            <a:avLst/>
          </a:prstGeom>
        </p:spPr>
        <p:txBody>
          <a:bodyPr wrap="square">
            <a:spAutoFit/>
          </a:bodyPr>
          <a:lstStyle/>
          <a:p>
            <a:r>
              <a:rPr lang="en-US" dirty="0">
                <a:latin typeface="Calibri" pitchFamily="34" charset="0"/>
              </a:rPr>
              <a:t>Robertson, </a:t>
            </a:r>
            <a:r>
              <a:rPr lang="en-US" dirty="0" err="1">
                <a:latin typeface="Calibri" pitchFamily="34" charset="0"/>
              </a:rPr>
              <a:t>Mackinlay</a:t>
            </a:r>
            <a:r>
              <a:rPr lang="en-US" dirty="0">
                <a:latin typeface="Calibri" pitchFamily="34" charset="0"/>
              </a:rPr>
              <a:t>, Card</a:t>
            </a:r>
          </a:p>
          <a:p>
            <a:r>
              <a:rPr lang="en-US" dirty="0">
                <a:latin typeface="Calibri" pitchFamily="34" charset="0"/>
              </a:rPr>
              <a:t>CHI ‘91</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for in class</a:t>
            </a:r>
            <a:endParaRPr lang="en-US" dirty="0"/>
          </a:p>
        </p:txBody>
      </p:sp>
      <p:sp>
        <p:nvSpPr>
          <p:cNvPr id="3" name="Content Placeholder 2"/>
          <p:cNvSpPr>
            <a:spLocks noGrp="1"/>
          </p:cNvSpPr>
          <p:nvPr>
            <p:ph idx="1"/>
          </p:nvPr>
        </p:nvSpPr>
        <p:spPr/>
        <p:txBody>
          <a:bodyPr>
            <a:normAutofit/>
          </a:bodyPr>
          <a:lstStyle/>
          <a:p>
            <a:r>
              <a:rPr lang="en-US" dirty="0" smtClean="0"/>
              <a:t>Visual Web</a:t>
            </a:r>
          </a:p>
          <a:p>
            <a:pPr lvl="1"/>
            <a:r>
              <a:rPr lang="en-US" dirty="0" smtClean="0">
                <a:hlinkClick r:id="rId3"/>
              </a:rPr>
              <a:t>Website as graphs</a:t>
            </a:r>
            <a:r>
              <a:rPr lang="en-US" dirty="0"/>
              <a:t> </a:t>
            </a:r>
            <a:r>
              <a:rPr lang="en-US" sz="2000" dirty="0"/>
              <a:t>(http://</a:t>
            </a:r>
            <a:r>
              <a:rPr lang="en-US" sz="2000" dirty="0" smtClean="0"/>
              <a:t>www.aharef.info/2006/05/websites_as_graphs.htm)</a:t>
            </a:r>
          </a:p>
          <a:p>
            <a:pPr lvl="2"/>
            <a:r>
              <a:rPr lang="en-US" dirty="0" err="1" smtClean="0">
                <a:hlinkClick r:id="rId4"/>
              </a:rPr>
              <a:t>Dr</a:t>
            </a:r>
            <a:r>
              <a:rPr lang="en-US" dirty="0" smtClean="0">
                <a:hlinkClick r:id="rId4"/>
              </a:rPr>
              <a:t> H’s </a:t>
            </a:r>
            <a:endParaRPr lang="en-US" dirty="0" smtClean="0"/>
          </a:p>
          <a:p>
            <a:pPr lvl="2"/>
            <a:r>
              <a:rPr lang="en-US" dirty="0" smtClean="0">
                <a:hlinkClick r:id="rId5"/>
              </a:rPr>
              <a:t>SILS</a:t>
            </a:r>
            <a:endParaRPr lang="en-US" dirty="0" smtClean="0"/>
          </a:p>
          <a:p>
            <a:pPr lvl="2"/>
            <a:r>
              <a:rPr lang="en-US" dirty="0" smtClean="0"/>
              <a:t>Try one..</a:t>
            </a:r>
          </a:p>
          <a:p>
            <a:pPr lvl="1"/>
            <a:r>
              <a:rPr lang="en-US" dirty="0" err="1" smtClean="0">
                <a:hlinkClick r:id="rId6"/>
              </a:rPr>
              <a:t>Touchgraph</a:t>
            </a:r>
            <a:r>
              <a:rPr lang="en-US" dirty="0" smtClean="0">
                <a:hlinkClick r:id="rId6"/>
              </a:rPr>
              <a:t> </a:t>
            </a:r>
            <a:endParaRPr lang="en-US" dirty="0" smtClean="0"/>
          </a:p>
          <a:p>
            <a:pPr lvl="2"/>
            <a:r>
              <a:rPr lang="en-US" dirty="0" smtClean="0"/>
              <a:t>Amazon&gt;Movies “Redford”, “Streep”</a:t>
            </a:r>
          </a:p>
          <a:p>
            <a:pPr lvl="2"/>
            <a:r>
              <a:rPr lang="en-US" smtClean="0"/>
              <a:t>Try one…</a:t>
            </a:r>
            <a:endParaRPr lang="en-US" dirty="0" smtClean="0"/>
          </a:p>
          <a:p>
            <a:pPr lvl="1"/>
            <a:r>
              <a:rPr lang="en-US" dirty="0" err="1" smtClean="0">
                <a:hlinkClick r:id="rId7"/>
              </a:rPr>
              <a:t>Viszter</a:t>
            </a: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Alternate Views</a:t>
            </a:r>
            <a:endParaRPr lang="en-US" dirty="0"/>
          </a:p>
        </p:txBody>
      </p:sp>
      <p:pic>
        <p:nvPicPr>
          <p:cNvPr id="8194" name="Picture 2"/>
          <p:cNvPicPr>
            <a:picLocks noGrp="1" noChangeAspect="1" noChangeArrowheads="1"/>
          </p:cNvPicPr>
          <p:nvPr>
            <p:ph idx="1"/>
          </p:nvPr>
        </p:nvPicPr>
        <p:blipFill>
          <a:blip r:embed="rId3" cstate="print"/>
          <a:srcRect/>
          <a:stretch>
            <a:fillRect/>
          </a:stretch>
        </p:blipFill>
        <p:spPr bwMode="auto">
          <a:xfrm>
            <a:off x="1249485" y="1981200"/>
            <a:ext cx="6492239"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Cone Trees</a:t>
            </a:r>
            <a:endParaRPr lang="en-US" dirty="0"/>
          </a:p>
        </p:txBody>
      </p:sp>
      <p:sp>
        <p:nvSpPr>
          <p:cNvPr id="6" name="Text Placeholder 5"/>
          <p:cNvSpPr>
            <a:spLocks noGrp="1"/>
          </p:cNvSpPr>
          <p:nvPr>
            <p:ph type="body" idx="1"/>
          </p:nvPr>
        </p:nvSpPr>
        <p:spPr/>
        <p:txBody>
          <a:bodyPr/>
          <a:lstStyle/>
          <a:p>
            <a:r>
              <a:rPr lang="en-US" sz="3000" dirty="0" smtClean="0"/>
              <a:t>Positive</a:t>
            </a:r>
            <a:endParaRPr lang="en-US" sz="3000" dirty="0"/>
          </a:p>
        </p:txBody>
      </p:sp>
      <p:sp>
        <p:nvSpPr>
          <p:cNvPr id="7" name="Text Placeholder 6"/>
          <p:cNvSpPr>
            <a:spLocks noGrp="1"/>
          </p:cNvSpPr>
          <p:nvPr>
            <p:ph type="body" sz="half" idx="3"/>
          </p:nvPr>
        </p:nvSpPr>
        <p:spPr/>
        <p:txBody>
          <a:bodyPr/>
          <a:lstStyle/>
          <a:p>
            <a:r>
              <a:rPr lang="en-US" sz="3000" dirty="0" smtClean="0"/>
              <a:t>Negative</a:t>
            </a:r>
            <a:endParaRPr lang="en-US" sz="3000" dirty="0"/>
          </a:p>
        </p:txBody>
      </p:sp>
      <p:sp>
        <p:nvSpPr>
          <p:cNvPr id="4" name="Content Placeholder 3"/>
          <p:cNvSpPr>
            <a:spLocks noGrp="1"/>
          </p:cNvSpPr>
          <p:nvPr>
            <p:ph sz="quarter" idx="2"/>
          </p:nvPr>
        </p:nvSpPr>
        <p:spPr/>
        <p:txBody>
          <a:bodyPr>
            <a:noAutofit/>
          </a:bodyPr>
          <a:lstStyle/>
          <a:p>
            <a:r>
              <a:rPr lang="en-US" sz="2800" dirty="0" smtClean="0"/>
              <a:t>More space available to lay out tree</a:t>
            </a:r>
          </a:p>
          <a:p>
            <a:r>
              <a:rPr lang="en-US" sz="2800" dirty="0" smtClean="0"/>
              <a:t>Aesthetically pleasing (?)</a:t>
            </a:r>
            <a:endParaRPr lang="en-US" sz="2800" dirty="0"/>
          </a:p>
        </p:txBody>
      </p:sp>
      <p:sp>
        <p:nvSpPr>
          <p:cNvPr id="8" name="Content Placeholder 7"/>
          <p:cNvSpPr>
            <a:spLocks noGrp="1"/>
          </p:cNvSpPr>
          <p:nvPr>
            <p:ph sz="quarter" idx="4"/>
          </p:nvPr>
        </p:nvSpPr>
        <p:spPr/>
        <p:txBody>
          <a:bodyPr>
            <a:noAutofit/>
          </a:bodyPr>
          <a:lstStyle/>
          <a:p>
            <a:r>
              <a:rPr lang="en-US" sz="2800" dirty="0" smtClean="0"/>
              <a:t>As in all 3D, occlusion obscures some nodes</a:t>
            </a:r>
          </a:p>
          <a:p>
            <a:r>
              <a:rPr lang="en-US" sz="2800" dirty="0" smtClean="0"/>
              <a:t>Is it really more efficient?  For what tasks/users/contexts?</a:t>
            </a:r>
            <a:endParaRPr lang="en-US" sz="2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Hyperbolic Browser</a:t>
            </a:r>
            <a:endParaRPr lang="en-US" dirty="0"/>
          </a:p>
        </p:txBody>
      </p:sp>
      <p:sp>
        <p:nvSpPr>
          <p:cNvPr id="3" name="Content Placeholder 2"/>
          <p:cNvSpPr>
            <a:spLocks noGrp="1"/>
          </p:cNvSpPr>
          <p:nvPr>
            <p:ph idx="1"/>
          </p:nvPr>
        </p:nvSpPr>
        <p:spPr>
          <a:xfrm>
            <a:off x="457200" y="1676400"/>
            <a:ext cx="8305800" cy="4419600"/>
          </a:xfrm>
        </p:spPr>
        <p:txBody>
          <a:bodyPr>
            <a:normAutofit lnSpcReduction="10000"/>
          </a:bodyPr>
          <a:lstStyle/>
          <a:p>
            <a:r>
              <a:rPr lang="en-US" dirty="0" smtClean="0"/>
              <a:t>Example:  </a:t>
            </a:r>
            <a:r>
              <a:rPr lang="en-US" dirty="0" err="1" smtClean="0">
                <a:hlinkClick r:id="rId3"/>
              </a:rPr>
              <a:t>BlogWorld</a:t>
            </a:r>
            <a:endParaRPr lang="en-US" dirty="0" smtClean="0"/>
          </a:p>
          <a:p>
            <a:r>
              <a:rPr lang="en-US" dirty="0" smtClean="0"/>
              <a:t>Focus + Context Technique</a:t>
            </a:r>
          </a:p>
          <a:p>
            <a:pPr lvl="1"/>
            <a:r>
              <a:rPr lang="en-US" dirty="0" smtClean="0"/>
              <a:t>Detailed view blended with a global view</a:t>
            </a:r>
          </a:p>
          <a:p>
            <a:r>
              <a:rPr lang="en-US" dirty="0" smtClean="0"/>
              <a:t>First lay out the hierarchy on the hyperbolic plane</a:t>
            </a:r>
          </a:p>
          <a:p>
            <a:r>
              <a:rPr lang="en-US" dirty="0" smtClean="0"/>
              <a:t>Then map this plane to a disk</a:t>
            </a:r>
          </a:p>
          <a:p>
            <a:r>
              <a:rPr lang="en-US" dirty="0" smtClean="0"/>
              <a:t>Start with the tree’s root at the center</a:t>
            </a:r>
          </a:p>
          <a:p>
            <a:r>
              <a:rPr lang="en-US" dirty="0" smtClean="0"/>
              <a:t>Use animation to navigate along this representation of the plane</a:t>
            </a:r>
            <a:endParaRPr lang="en-US" dirty="0"/>
          </a:p>
        </p:txBody>
      </p:sp>
      <p:sp>
        <p:nvSpPr>
          <p:cNvPr id="4" name="TextBox 3"/>
          <p:cNvSpPr txBox="1"/>
          <p:nvPr/>
        </p:nvSpPr>
        <p:spPr>
          <a:xfrm>
            <a:off x="6144768" y="5943600"/>
            <a:ext cx="2470215" cy="830997"/>
          </a:xfrm>
          <a:prstGeom prst="rect">
            <a:avLst/>
          </a:prstGeom>
          <a:noFill/>
        </p:spPr>
        <p:txBody>
          <a:bodyPr wrap="square" rtlCol="0">
            <a:spAutoFit/>
          </a:bodyPr>
          <a:lstStyle/>
          <a:p>
            <a:r>
              <a:rPr lang="en-US" dirty="0">
                <a:latin typeface="Calibri" pitchFamily="34" charset="0"/>
              </a:rPr>
              <a:t>Lamping and </a:t>
            </a:r>
            <a:r>
              <a:rPr lang="en-US" dirty="0" err="1">
                <a:latin typeface="Calibri" pitchFamily="34" charset="0"/>
              </a:rPr>
              <a:t>Rao</a:t>
            </a:r>
            <a:r>
              <a:rPr lang="en-US" dirty="0">
                <a:latin typeface="Calibri" pitchFamily="34" charset="0"/>
              </a:rPr>
              <a:t>,</a:t>
            </a:r>
          </a:p>
          <a:p>
            <a:r>
              <a:rPr lang="en-US" dirty="0" err="1">
                <a:latin typeface="Calibri" pitchFamily="34" charset="0"/>
              </a:rPr>
              <a:t>JVLC</a:t>
            </a:r>
            <a:r>
              <a:rPr lang="en-US" dirty="0">
                <a:latin typeface="Calibri" pitchFamily="34" charset="0"/>
              </a:rPr>
              <a:t> ‘96</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Hyperbolic Browser</a:t>
            </a:r>
            <a:endParaRPr lang="en-US" dirty="0"/>
          </a:p>
        </p:txBody>
      </p:sp>
      <p:pic>
        <p:nvPicPr>
          <p:cNvPr id="9218" name="Picture 2"/>
          <p:cNvPicPr>
            <a:picLocks noGrp="1" noChangeAspect="1" noChangeArrowheads="1"/>
          </p:cNvPicPr>
          <p:nvPr>
            <p:ph idx="1"/>
          </p:nvPr>
        </p:nvPicPr>
        <p:blipFill>
          <a:blip r:embed="rId3" cstate="print"/>
          <a:srcRect/>
          <a:stretch>
            <a:fillRect/>
          </a:stretch>
        </p:blipFill>
        <p:spPr bwMode="auto">
          <a:xfrm>
            <a:off x="4655387" y="1554480"/>
            <a:ext cx="4488613" cy="4577398"/>
          </a:xfrm>
          <a:prstGeom prst="rect">
            <a:avLst/>
          </a:prstGeom>
          <a:noFill/>
          <a:ln w="9525">
            <a:noFill/>
            <a:miter lim="800000"/>
            <a:headEnd/>
            <a:tailEnd/>
          </a:ln>
        </p:spPr>
      </p:pic>
      <p:sp>
        <p:nvSpPr>
          <p:cNvPr id="6" name="Content Placeholder 2"/>
          <p:cNvSpPr txBox="1">
            <a:spLocks/>
          </p:cNvSpPr>
          <p:nvPr/>
        </p:nvSpPr>
        <p:spPr>
          <a:xfrm>
            <a:off x="0" y="1591056"/>
            <a:ext cx="4681728" cy="4974336"/>
          </a:xfrm>
          <a:prstGeom prst="rect">
            <a:avLst/>
          </a:prstGeom>
        </p:spPr>
        <p:txBody>
          <a:bodyPr vert="horz">
            <a:normAutofit fontScale="85000" lnSpcReduction="10000"/>
          </a:bodyPr>
          <a:lstStyle/>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Approach: Lay out the hierarchy on the hyperbolic plane and map this plane onto a display region.</a:t>
            </a:r>
          </a:p>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Comparison</a:t>
            </a:r>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Char char="▫"/>
              <a:tabLst/>
              <a:defRPr/>
            </a:pPr>
            <a:r>
              <a:rPr kumimoji="0" lang="en-US" sz="3200" b="0" i="0" u="none" strike="noStrike" kern="1200" cap="none" spc="0" normalizeH="0" baseline="0" noProof="0" dirty="0" smtClean="0">
                <a:ln>
                  <a:noFill/>
                </a:ln>
                <a:solidFill>
                  <a:srgbClr val="545E82"/>
                </a:solidFill>
                <a:effectLst/>
                <a:uLnTx/>
                <a:uFillTx/>
                <a:latin typeface="Calibri" pitchFamily="34" charset="0"/>
                <a:ea typeface="+mn-ea"/>
                <a:cs typeface="+mn-cs"/>
              </a:rPr>
              <a:t>A standard 2D browser</a:t>
            </a:r>
          </a:p>
          <a:p>
            <a:pPr marL="923544" marR="0" lvl="2" indent="-219456" algn="l" defTabSz="914400" rtl="0" eaLnBrk="1" fontAlgn="auto" latinLnBrk="0" hangingPunct="1">
              <a:lnSpc>
                <a:spcPct val="100000"/>
              </a:lnSpc>
              <a:spcBef>
                <a:spcPts val="300"/>
              </a:spcBef>
              <a:spcAft>
                <a:spcPts val="0"/>
              </a:spcAft>
              <a:buClr>
                <a:schemeClr val="accent1"/>
              </a:buClr>
              <a:buSzTx/>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Calibri" pitchFamily="34" charset="0"/>
                <a:ea typeface="+mn-ea"/>
                <a:cs typeface="+mn-cs"/>
              </a:rPr>
              <a:t>100 nodes (w/3 character text strings)</a:t>
            </a:r>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Char char="▫"/>
              <a:tabLst/>
              <a:defRPr/>
            </a:pPr>
            <a:r>
              <a:rPr kumimoji="0" lang="en-US" sz="3200" b="0" i="0" u="none" strike="noStrike" kern="1200" cap="none" spc="0" normalizeH="0" baseline="0" noProof="0" dirty="0" smtClean="0">
                <a:ln>
                  <a:noFill/>
                </a:ln>
                <a:solidFill>
                  <a:srgbClr val="545E82"/>
                </a:solidFill>
                <a:effectLst/>
                <a:uLnTx/>
                <a:uFillTx/>
                <a:latin typeface="Calibri" pitchFamily="34" charset="0"/>
                <a:ea typeface="+mn-ea"/>
                <a:cs typeface="+mn-cs"/>
              </a:rPr>
              <a:t>Hyperbolic browser</a:t>
            </a:r>
          </a:p>
          <a:p>
            <a:pPr marL="923544" marR="0" lvl="2" indent="-219456" algn="l" defTabSz="914400" rtl="0" eaLnBrk="1" fontAlgn="auto" latinLnBrk="0" hangingPunct="1">
              <a:lnSpc>
                <a:spcPct val="100000"/>
              </a:lnSpc>
              <a:spcBef>
                <a:spcPts val="300"/>
              </a:spcBef>
              <a:spcAft>
                <a:spcPts val="0"/>
              </a:spcAft>
              <a:buClr>
                <a:schemeClr val="accent1"/>
              </a:buClr>
              <a:buSzTx/>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Calibri" pitchFamily="34" charset="0"/>
                <a:ea typeface="+mn-ea"/>
                <a:cs typeface="+mn-cs"/>
              </a:rPr>
              <a:t>1000 nodes, about 50 nearest the focus can show from 3 to dozens of characters</a:t>
            </a:r>
          </a:p>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3" cstate="print"/>
          <a:srcRect/>
          <a:stretch>
            <a:fillRect/>
          </a:stretch>
        </p:blipFill>
        <p:spPr bwMode="auto">
          <a:xfrm>
            <a:off x="457200" y="685800"/>
            <a:ext cx="2705100" cy="2800574"/>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3429000" y="685800"/>
            <a:ext cx="2667000" cy="2761129"/>
          </a:xfrm>
          <a:prstGeom prst="rect">
            <a:avLst/>
          </a:prstGeom>
          <a:noFill/>
          <a:ln w="9525">
            <a:noFill/>
            <a:miter lim="800000"/>
            <a:headEnd/>
            <a:tailEnd/>
          </a:ln>
        </p:spPr>
      </p:pic>
      <p:pic>
        <p:nvPicPr>
          <p:cNvPr id="10244" name="Picture 4"/>
          <p:cNvPicPr>
            <a:picLocks noChangeAspect="1" noChangeArrowheads="1"/>
          </p:cNvPicPr>
          <p:nvPr/>
        </p:nvPicPr>
        <p:blipFill>
          <a:blip r:embed="rId5" cstate="print"/>
          <a:srcRect/>
          <a:stretch>
            <a:fillRect/>
          </a:stretch>
        </p:blipFill>
        <p:spPr bwMode="auto">
          <a:xfrm>
            <a:off x="6172200" y="685800"/>
            <a:ext cx="2667000" cy="2761130"/>
          </a:xfrm>
          <a:prstGeom prst="rect">
            <a:avLst/>
          </a:prstGeom>
          <a:noFill/>
          <a:ln w="9525">
            <a:noFill/>
            <a:miter lim="800000"/>
            <a:headEnd/>
            <a:tailEnd/>
          </a:ln>
        </p:spPr>
      </p:pic>
      <p:pic>
        <p:nvPicPr>
          <p:cNvPr id="10245" name="Picture 5"/>
          <p:cNvPicPr>
            <a:picLocks noChangeAspect="1" noChangeArrowheads="1"/>
          </p:cNvPicPr>
          <p:nvPr/>
        </p:nvPicPr>
        <p:blipFill>
          <a:blip r:embed="rId6" cstate="print"/>
          <a:srcRect/>
          <a:stretch>
            <a:fillRect/>
          </a:stretch>
        </p:blipFill>
        <p:spPr bwMode="auto">
          <a:xfrm>
            <a:off x="381000" y="3581400"/>
            <a:ext cx="2819400" cy="2918908"/>
          </a:xfrm>
          <a:prstGeom prst="rect">
            <a:avLst/>
          </a:prstGeom>
          <a:noFill/>
          <a:ln w="9525">
            <a:noFill/>
            <a:miter lim="800000"/>
            <a:headEnd/>
            <a:tailEnd/>
          </a:ln>
        </p:spPr>
      </p:pic>
      <p:pic>
        <p:nvPicPr>
          <p:cNvPr id="10246" name="Picture 6"/>
          <p:cNvPicPr>
            <a:picLocks noChangeAspect="1" noChangeArrowheads="1"/>
          </p:cNvPicPr>
          <p:nvPr/>
        </p:nvPicPr>
        <p:blipFill>
          <a:blip r:embed="rId7" cstate="print"/>
          <a:srcRect/>
          <a:stretch>
            <a:fillRect/>
          </a:stretch>
        </p:blipFill>
        <p:spPr bwMode="auto">
          <a:xfrm>
            <a:off x="3429000" y="3581400"/>
            <a:ext cx="2870488" cy="2971800"/>
          </a:xfrm>
          <a:prstGeom prst="rect">
            <a:avLst/>
          </a:prstGeom>
          <a:noFill/>
          <a:ln w="9525">
            <a:noFill/>
            <a:miter lim="800000"/>
            <a:headEnd/>
            <a:tailEnd/>
          </a:ln>
        </p:spPr>
      </p:pic>
      <p:sp>
        <p:nvSpPr>
          <p:cNvPr id="9" name="Rectangle 8"/>
          <p:cNvSpPr/>
          <p:nvPr/>
        </p:nvSpPr>
        <p:spPr>
          <a:xfrm>
            <a:off x="6291072" y="4242816"/>
            <a:ext cx="2852928" cy="1224713"/>
          </a:xfrm>
          <a:prstGeom prst="rect">
            <a:avLst/>
          </a:prstGeom>
        </p:spPr>
        <p:txBody>
          <a:bodyPr wrap="square">
            <a:spAutoFit/>
          </a:bodyPr>
          <a:lstStyle/>
          <a:p>
            <a:r>
              <a:rPr lang="en-US" dirty="0">
                <a:latin typeface="Calibri" pitchFamily="34" charset="0"/>
              </a:rPr>
              <a:t>Clicking on the blue</a:t>
            </a:r>
          </a:p>
          <a:p>
            <a:r>
              <a:rPr lang="en-US" dirty="0">
                <a:latin typeface="Calibri" pitchFamily="34" charset="0"/>
              </a:rPr>
              <a:t>node brings it into</a:t>
            </a:r>
          </a:p>
          <a:p>
            <a:r>
              <a:rPr lang="en-US" dirty="0">
                <a:latin typeface="Calibri" pitchFamily="34" charset="0"/>
              </a:rPr>
              <a:t>focus at the center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Attributes</a:t>
            </a:r>
            <a:endParaRPr lang="en-US" dirty="0"/>
          </a:p>
        </p:txBody>
      </p:sp>
      <p:sp>
        <p:nvSpPr>
          <p:cNvPr id="3" name="Content Placeholder 2"/>
          <p:cNvSpPr>
            <a:spLocks noGrp="1"/>
          </p:cNvSpPr>
          <p:nvPr>
            <p:ph idx="1"/>
          </p:nvPr>
        </p:nvSpPr>
        <p:spPr/>
        <p:txBody>
          <a:bodyPr/>
          <a:lstStyle/>
          <a:p>
            <a:r>
              <a:rPr lang="en-US" dirty="0" smtClean="0"/>
              <a:t>Natural magnification (fisheye) in center</a:t>
            </a:r>
          </a:p>
          <a:p>
            <a:r>
              <a:rPr lang="en-US" dirty="0" smtClean="0"/>
              <a:t>Layout depends only on 2-3 generations from current node</a:t>
            </a:r>
          </a:p>
          <a:p>
            <a:r>
              <a:rPr lang="en-US" dirty="0" smtClean="0"/>
              <a:t>Smooth animation for change in focus</a:t>
            </a:r>
          </a:p>
          <a:p>
            <a:r>
              <a:rPr lang="en-US" dirty="0" smtClean="0"/>
              <a:t>Don’t draw objects when far enough from root (simplify rendering)</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p:sp>
        <p:nvSpPr>
          <p:cNvPr id="3" name="Content Placeholder 2"/>
          <p:cNvSpPr>
            <a:spLocks noGrp="1"/>
          </p:cNvSpPr>
          <p:nvPr>
            <p:ph idx="1"/>
          </p:nvPr>
        </p:nvSpPr>
        <p:spPr/>
        <p:txBody>
          <a:bodyPr/>
          <a:lstStyle/>
          <a:p>
            <a:r>
              <a:rPr lang="en-US" dirty="0" smtClean="0"/>
              <a:t>Orientation</a:t>
            </a:r>
          </a:p>
          <a:p>
            <a:pPr lvl="1"/>
            <a:r>
              <a:rPr lang="en-US" dirty="0" smtClean="0"/>
              <a:t>Watching the view can be disorienting</a:t>
            </a:r>
          </a:p>
          <a:p>
            <a:pPr lvl="1"/>
            <a:r>
              <a:rPr lang="en-US" dirty="0" smtClean="0"/>
              <a:t>When a node is moved, its children don’t keep their relative orientation to it as in Euclidean plane, they rotate</a:t>
            </a:r>
          </a:p>
          <a:p>
            <a:pPr lvl="1"/>
            <a:r>
              <a:rPr lang="en-US" dirty="0" smtClean="0"/>
              <a:t>Not as symmetric and regular as Euclidean techniques, two important attributes in aesthetics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a:t>
            </a:r>
            <a:endParaRPr lang="en-US" dirty="0"/>
          </a:p>
        </p:txBody>
      </p:sp>
      <p:sp>
        <p:nvSpPr>
          <p:cNvPr id="3" name="Content Placeholder 2"/>
          <p:cNvSpPr>
            <a:spLocks noGrp="1"/>
          </p:cNvSpPr>
          <p:nvPr>
            <p:ph idx="1"/>
          </p:nvPr>
        </p:nvSpPr>
        <p:spPr/>
        <p:txBody>
          <a:bodyPr/>
          <a:lstStyle/>
          <a:p>
            <a:r>
              <a:rPr lang="en-US" dirty="0" smtClean="0"/>
              <a:t>Handle much larger graphs, i.e. &gt;100,000 edges</a:t>
            </a:r>
          </a:p>
          <a:p>
            <a:r>
              <a:rPr lang="en-US" dirty="0" smtClean="0"/>
              <a:t>Support dynamic exploration &amp; interactive browsing</a:t>
            </a:r>
          </a:p>
          <a:p>
            <a:r>
              <a:rPr lang="en-US" dirty="0" smtClean="0"/>
              <a:t>Maintain a guaranteed frame rate</a:t>
            </a:r>
          </a:p>
          <a:p>
            <a:endParaRPr lang="en-US" dirty="0"/>
          </a:p>
          <a:p>
            <a:r>
              <a:rPr lang="en-US" dirty="0" smtClean="0"/>
              <a:t>Example code base (</a:t>
            </a:r>
            <a:r>
              <a:rPr lang="en-US" dirty="0" err="1" smtClean="0"/>
              <a:t>javascript</a:t>
            </a:r>
            <a:r>
              <a:rPr lang="en-US" dirty="0" smtClean="0"/>
              <a:t>):  </a:t>
            </a:r>
            <a:r>
              <a:rPr lang="en-US" dirty="0" smtClean="0">
                <a:hlinkClick r:id="rId3"/>
              </a:rPr>
              <a:t>Hypetree.js</a:t>
            </a:r>
            <a:endParaRPr lang="en-US" dirty="0" smtClean="0"/>
          </a:p>
          <a:p>
            <a:endParaRPr lang="en-US" dirty="0"/>
          </a:p>
          <a:p>
            <a:pPr marL="109728" indent="0">
              <a:buNone/>
            </a:pP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about 3D?</a:t>
            </a:r>
            <a:endParaRPr lang="en-US" dirty="0"/>
          </a:p>
        </p:txBody>
      </p:sp>
      <p:sp>
        <p:nvSpPr>
          <p:cNvPr id="3" name="Content Placeholder 2"/>
          <p:cNvSpPr>
            <a:spLocks noGrp="1"/>
          </p:cNvSpPr>
          <p:nvPr>
            <p:ph idx="1"/>
          </p:nvPr>
        </p:nvSpPr>
        <p:spPr/>
        <p:txBody>
          <a:bodyPr/>
          <a:lstStyle/>
          <a:p>
            <a:r>
              <a:rPr lang="en-US" dirty="0" smtClean="0"/>
              <a:t>Can same hyperbolic transformation be applied, but now use 3D space?</a:t>
            </a:r>
          </a:p>
        </p:txBody>
      </p:sp>
      <p:pic>
        <p:nvPicPr>
          <p:cNvPr id="4" name="Picture 2"/>
          <p:cNvPicPr>
            <a:picLocks noChangeAspect="1" noChangeArrowheads="1"/>
          </p:cNvPicPr>
          <p:nvPr/>
        </p:nvPicPr>
        <p:blipFill>
          <a:blip r:embed="rId3" cstate="print"/>
          <a:srcRect/>
          <a:stretch>
            <a:fillRect/>
          </a:stretch>
        </p:blipFill>
        <p:spPr bwMode="auto">
          <a:xfrm>
            <a:off x="3056365" y="2707687"/>
            <a:ext cx="5718048" cy="4288536"/>
          </a:xfrm>
          <a:prstGeom prst="rect">
            <a:avLst/>
          </a:prstGeom>
          <a:noFill/>
          <a:ln w="9525">
            <a:noFill/>
            <a:miter lim="800000"/>
            <a:headEnd/>
            <a:tailEnd/>
          </a:ln>
        </p:spPr>
      </p:pic>
      <p:sp>
        <p:nvSpPr>
          <p:cNvPr id="5" name="Rectangle 4"/>
          <p:cNvSpPr/>
          <p:nvPr/>
        </p:nvSpPr>
        <p:spPr>
          <a:xfrm>
            <a:off x="206910" y="5314621"/>
            <a:ext cx="2386584" cy="830997"/>
          </a:xfrm>
          <a:prstGeom prst="rect">
            <a:avLst/>
          </a:prstGeom>
        </p:spPr>
        <p:txBody>
          <a:bodyPr wrap="square">
            <a:spAutoFit/>
          </a:bodyPr>
          <a:lstStyle/>
          <a:p>
            <a:r>
              <a:rPr lang="en-US" dirty="0" err="1">
                <a:latin typeface="Calibri" pitchFamily="34" charset="0"/>
              </a:rPr>
              <a:t>Munzner</a:t>
            </a:r>
            <a:r>
              <a:rPr lang="en-US" dirty="0">
                <a:latin typeface="Calibri" pitchFamily="34" charset="0"/>
              </a:rPr>
              <a:t>,</a:t>
            </a:r>
          </a:p>
          <a:p>
            <a:r>
              <a:rPr lang="en-US" dirty="0">
                <a:latin typeface="Calibri" pitchFamily="34" charset="0"/>
              </a:rPr>
              <a:t>IEEE </a:t>
            </a:r>
            <a:r>
              <a:rPr lang="en-US" dirty="0" err="1">
                <a:latin typeface="Calibri" pitchFamily="34" charset="0"/>
              </a:rPr>
              <a:t>CG&amp;A</a:t>
            </a:r>
            <a:r>
              <a:rPr lang="en-US" dirty="0">
                <a:latin typeface="Calibri" pitchFamily="34" charset="0"/>
              </a:rPr>
              <a:t> ‘98</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School</a:t>
            </a:r>
            <a:endParaRPr lang="en-US" dirty="0"/>
          </a:p>
        </p:txBody>
      </p:sp>
      <p:sp>
        <p:nvSpPr>
          <p:cNvPr id="3" name="Content Placeholder 2"/>
          <p:cNvSpPr>
            <a:spLocks noGrp="1"/>
          </p:cNvSpPr>
          <p:nvPr>
            <p:ph idx="1"/>
          </p:nvPr>
        </p:nvSpPr>
        <p:spPr/>
        <p:txBody>
          <a:bodyPr/>
          <a:lstStyle/>
          <a:p>
            <a:r>
              <a:rPr lang="en-US" dirty="0" smtClean="0"/>
              <a:t>After all the interest in 3D and hyperbolic techniques in the ’90’s, recently, there has been renewed interest in the old 2D methods (just done better)</a:t>
            </a:r>
          </a:p>
          <a:p>
            <a:pPr lvl="1"/>
            <a:r>
              <a:rPr lang="en-US" dirty="0" err="1" smtClean="0"/>
              <a:t>SpaceTree</a:t>
            </a:r>
            <a:r>
              <a:rPr lang="en-US" dirty="0" smtClean="0"/>
              <a:t> presented earlier</a:t>
            </a:r>
          </a:p>
          <a:p>
            <a:pPr lvl="1"/>
            <a:r>
              <a:rPr lang="en-US" dirty="0" smtClean="0"/>
              <a:t>Next 3 papers…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Networks, Trees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two terms "graph" and "network" are both used in several different ways. Following Dave </a:t>
            </a:r>
            <a:r>
              <a:rPr lang="en-US" dirty="0" err="1" smtClean="0"/>
              <a:t>Winer</a:t>
            </a:r>
            <a:r>
              <a:rPr lang="en-US" dirty="0" smtClean="0"/>
              <a:t>, the term "graph" is used to refer to (amongst other things):</a:t>
            </a:r>
          </a:p>
          <a:p>
            <a:pPr lvl="1"/>
            <a:r>
              <a:rPr lang="en-US" dirty="0" smtClean="0"/>
              <a:t>a visual representation of the variation of one variable in comparison with that of one or more other variables</a:t>
            </a:r>
          </a:p>
          <a:p>
            <a:pPr lvl="1"/>
            <a:r>
              <a:rPr lang="en-US" dirty="0" smtClean="0"/>
              <a:t>a </a:t>
            </a:r>
            <a:r>
              <a:rPr lang="en-US" dirty="0" smtClean="0">
                <a:hlinkClick r:id="rId2"/>
              </a:rPr>
              <a:t>mathematical concept</a:t>
            </a:r>
            <a:r>
              <a:rPr lang="en-US" dirty="0" smtClean="0"/>
              <a:t> of a set of nodes connected by links called edges</a:t>
            </a:r>
          </a:p>
          <a:p>
            <a:pPr lvl="1"/>
            <a:r>
              <a:rPr lang="en-US" dirty="0" smtClean="0"/>
              <a:t>a </a:t>
            </a:r>
            <a:r>
              <a:rPr lang="en-US" dirty="0" smtClean="0">
                <a:hlinkClick r:id="rId3"/>
              </a:rPr>
              <a:t>data structure</a:t>
            </a:r>
            <a:r>
              <a:rPr lang="en-US" dirty="0" smtClean="0"/>
              <a:t> based on that mathematical concept</a:t>
            </a:r>
          </a:p>
          <a:p>
            <a:r>
              <a:rPr lang="en-US" dirty="0" smtClean="0"/>
              <a:t>The term "network" is also used in several ways, including:</a:t>
            </a:r>
          </a:p>
          <a:p>
            <a:pPr lvl="1"/>
            <a:r>
              <a:rPr lang="en-US" dirty="0" smtClean="0"/>
              <a:t>an interconnected system of things (inanimate objects or people)</a:t>
            </a:r>
          </a:p>
          <a:p>
            <a:pPr lvl="1"/>
            <a:r>
              <a:rPr lang="en-US" dirty="0" smtClean="0"/>
              <a:t>a </a:t>
            </a:r>
            <a:r>
              <a:rPr lang="en-US" dirty="0" smtClean="0">
                <a:hlinkClick r:id="rId4"/>
              </a:rPr>
              <a:t>specialized type of graph </a:t>
            </a:r>
            <a:r>
              <a:rPr lang="en-US" dirty="0" smtClean="0"/>
              <a:t>(the mathematical concept)</a:t>
            </a:r>
          </a:p>
          <a:p>
            <a:r>
              <a:rPr lang="en-US" dirty="0" smtClean="0"/>
              <a:t>Trees are subsets of graphs/networks.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Degree-of-Interest Trees</a:t>
            </a:r>
            <a:endParaRPr lang="en-US" dirty="0"/>
          </a:p>
        </p:txBody>
      </p:sp>
      <p:sp>
        <p:nvSpPr>
          <p:cNvPr id="3" name="Content Placeholder 2"/>
          <p:cNvSpPr>
            <a:spLocks noGrp="1"/>
          </p:cNvSpPr>
          <p:nvPr>
            <p:ph idx="1"/>
          </p:nvPr>
        </p:nvSpPr>
        <p:spPr>
          <a:xfrm>
            <a:off x="457200" y="1676400"/>
            <a:ext cx="8001000" cy="2514600"/>
          </a:xfrm>
        </p:spPr>
        <p:txBody>
          <a:bodyPr>
            <a:normAutofit lnSpcReduction="10000"/>
          </a:bodyPr>
          <a:lstStyle/>
          <a:p>
            <a:r>
              <a:rPr lang="en-US" dirty="0" smtClean="0"/>
              <a:t>Problem</a:t>
            </a:r>
          </a:p>
          <a:p>
            <a:pPr lvl="1"/>
            <a:r>
              <a:rPr lang="en-US" dirty="0" smtClean="0"/>
              <a:t>Trees quickly degrade into line</a:t>
            </a:r>
          </a:p>
          <a:p>
            <a:r>
              <a:rPr lang="en-US" dirty="0" smtClean="0"/>
              <a:t>Approach </a:t>
            </a:r>
          </a:p>
          <a:p>
            <a:pPr lvl="1"/>
            <a:r>
              <a:rPr lang="en-US" dirty="0" smtClean="0"/>
              <a:t>Use fisheye-like focus &amp; context ideas to control how a tree is drawn</a:t>
            </a:r>
            <a:endParaRPr lang="en-US" dirty="0"/>
          </a:p>
        </p:txBody>
      </p:sp>
      <p:pic>
        <p:nvPicPr>
          <p:cNvPr id="14340" name="Picture 4"/>
          <p:cNvPicPr>
            <a:picLocks noChangeAspect="1" noChangeArrowheads="1"/>
          </p:cNvPicPr>
          <p:nvPr/>
        </p:nvPicPr>
        <p:blipFill>
          <a:blip r:embed="rId3" cstate="print"/>
          <a:srcRect/>
          <a:stretch>
            <a:fillRect/>
          </a:stretch>
        </p:blipFill>
        <p:spPr bwMode="auto">
          <a:xfrm>
            <a:off x="399287" y="4480560"/>
            <a:ext cx="8088521" cy="65836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3" cstate="print"/>
          <a:srcRect/>
          <a:stretch>
            <a:fillRect/>
          </a:stretch>
        </p:blipFill>
        <p:spPr bwMode="auto">
          <a:xfrm>
            <a:off x="4705350" y="1645920"/>
            <a:ext cx="4438650" cy="31242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Approach</a:t>
            </a:r>
            <a:endParaRPr lang="en-US" dirty="0"/>
          </a:p>
        </p:txBody>
      </p:sp>
      <p:sp>
        <p:nvSpPr>
          <p:cNvPr id="3" name="Content Placeholder 2"/>
          <p:cNvSpPr>
            <a:spLocks noGrp="1"/>
          </p:cNvSpPr>
          <p:nvPr>
            <p:ph idx="1"/>
          </p:nvPr>
        </p:nvSpPr>
        <p:spPr>
          <a:xfrm>
            <a:off x="457200" y="1810512"/>
            <a:ext cx="5266944" cy="4687824"/>
          </a:xfrm>
        </p:spPr>
        <p:txBody>
          <a:bodyPr>
            <a:normAutofit fontScale="92500"/>
          </a:bodyPr>
          <a:lstStyle/>
          <a:p>
            <a:r>
              <a:rPr lang="en-US" dirty="0" smtClean="0"/>
              <a:t>Combine multiple ideas</a:t>
            </a:r>
          </a:p>
          <a:p>
            <a:pPr lvl="1"/>
            <a:r>
              <a:rPr lang="en-US" dirty="0" smtClean="0"/>
              <a:t>Expanded </a:t>
            </a:r>
            <a:r>
              <a:rPr lang="en-US" dirty="0" err="1" smtClean="0"/>
              <a:t>DOI</a:t>
            </a:r>
            <a:r>
              <a:rPr lang="en-US" dirty="0" smtClean="0"/>
              <a:t> computation</a:t>
            </a:r>
          </a:p>
          <a:p>
            <a:pPr lvl="1"/>
            <a:r>
              <a:rPr lang="en-US" dirty="0" smtClean="0"/>
              <a:t>Logical filtering to elide nodes</a:t>
            </a:r>
          </a:p>
          <a:p>
            <a:pPr lvl="1"/>
            <a:r>
              <a:rPr lang="en-US" dirty="0" smtClean="0"/>
              <a:t>Geometric scaling</a:t>
            </a:r>
          </a:p>
          <a:p>
            <a:pPr lvl="1"/>
            <a:r>
              <a:rPr lang="en-US" dirty="0" smtClean="0"/>
              <a:t>Semantic scaling</a:t>
            </a:r>
          </a:p>
          <a:p>
            <a:pPr lvl="1"/>
            <a:r>
              <a:rPr lang="en-US" dirty="0" smtClean="0"/>
              <a:t>Clustered representation of large unexpended branches</a:t>
            </a:r>
          </a:p>
          <a:p>
            <a:pPr lvl="1"/>
            <a:r>
              <a:rPr lang="en-US" dirty="0" smtClean="0"/>
              <a:t>Animated transition</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Operations</a:t>
            </a:r>
            <a:endParaRPr lang="en-US" dirty="0"/>
          </a:p>
        </p:txBody>
      </p:sp>
      <p:pic>
        <p:nvPicPr>
          <p:cNvPr id="16386" name="Picture 2"/>
          <p:cNvPicPr>
            <a:picLocks noGrp="1" noChangeAspect="1" noChangeArrowheads="1"/>
          </p:cNvPicPr>
          <p:nvPr>
            <p:ph idx="1"/>
          </p:nvPr>
        </p:nvPicPr>
        <p:blipFill>
          <a:blip r:embed="rId3" cstate="print"/>
          <a:srcRect/>
          <a:stretch>
            <a:fillRect/>
          </a:stretch>
        </p:blipFill>
        <p:spPr bwMode="auto">
          <a:xfrm>
            <a:off x="589238" y="1676400"/>
            <a:ext cx="7986820" cy="483412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Compression</a:t>
            </a:r>
            <a:endParaRPr lang="en-US" dirty="0"/>
          </a:p>
        </p:txBody>
      </p:sp>
      <p:sp>
        <p:nvSpPr>
          <p:cNvPr id="3" name="Content Placeholder 2"/>
          <p:cNvSpPr>
            <a:spLocks noGrp="1"/>
          </p:cNvSpPr>
          <p:nvPr>
            <p:ph idx="1"/>
          </p:nvPr>
        </p:nvSpPr>
        <p:spPr/>
        <p:txBody>
          <a:bodyPr/>
          <a:lstStyle/>
          <a:p>
            <a:r>
              <a:rPr lang="en-US" sz="2800" dirty="0" smtClean="0"/>
              <a:t>For nodes: compress to fit (compress in X or in Y)</a:t>
            </a:r>
          </a:p>
          <a:p>
            <a:endParaRPr lang="en-US" dirty="0" smtClean="0"/>
          </a:p>
          <a:p>
            <a:endParaRPr lang="en-US" dirty="0" smtClean="0"/>
          </a:p>
          <a:p>
            <a:endParaRPr lang="en-US" dirty="0" smtClean="0"/>
          </a:p>
          <a:p>
            <a:endParaRPr lang="en-US" sz="2800" dirty="0" smtClean="0"/>
          </a:p>
          <a:p>
            <a:r>
              <a:rPr lang="en-US" sz="2800" dirty="0" smtClean="0"/>
              <a:t>Within-node compression</a:t>
            </a:r>
          </a:p>
          <a:p>
            <a:pPr lvl="1"/>
            <a:r>
              <a:rPr lang="en-US" sz="2800" dirty="0" smtClean="0"/>
              <a:t>Data deletion</a:t>
            </a:r>
          </a:p>
          <a:p>
            <a:pPr lvl="1"/>
            <a:r>
              <a:rPr lang="en-US" sz="2800" dirty="0" smtClean="0"/>
              <a:t>Word abbreviation</a:t>
            </a:r>
          </a:p>
          <a:p>
            <a:pPr lvl="1"/>
            <a:r>
              <a:rPr lang="en-US" sz="2800" dirty="0" smtClean="0"/>
              <a:t>Node rotation</a:t>
            </a:r>
            <a:endParaRPr lang="en-US" sz="2800" dirty="0"/>
          </a:p>
        </p:txBody>
      </p:sp>
      <p:pic>
        <p:nvPicPr>
          <p:cNvPr id="17416" name="Picture 8"/>
          <p:cNvPicPr>
            <a:picLocks noChangeAspect="1" noChangeArrowheads="1"/>
          </p:cNvPicPr>
          <p:nvPr/>
        </p:nvPicPr>
        <p:blipFill>
          <a:blip r:embed="rId3" cstate="print"/>
          <a:srcRect/>
          <a:stretch>
            <a:fillRect/>
          </a:stretch>
        </p:blipFill>
        <p:spPr bwMode="auto">
          <a:xfrm>
            <a:off x="4015144" y="4700016"/>
            <a:ext cx="5128856" cy="1594104"/>
          </a:xfrm>
          <a:prstGeom prst="rect">
            <a:avLst/>
          </a:prstGeom>
          <a:noFill/>
          <a:ln w="9525">
            <a:noFill/>
            <a:miter lim="800000"/>
            <a:headEnd/>
            <a:tailEnd/>
          </a:ln>
        </p:spPr>
      </p:pic>
      <p:pic>
        <p:nvPicPr>
          <p:cNvPr id="17418" name="Picture 10"/>
          <p:cNvPicPr>
            <a:picLocks noChangeAspect="1" noChangeArrowheads="1"/>
          </p:cNvPicPr>
          <p:nvPr/>
        </p:nvPicPr>
        <p:blipFill>
          <a:blip r:embed="rId4" cstate="print"/>
          <a:srcRect/>
          <a:stretch>
            <a:fillRect/>
          </a:stretch>
        </p:blipFill>
        <p:spPr bwMode="auto">
          <a:xfrm>
            <a:off x="4602480" y="2170176"/>
            <a:ext cx="2667000" cy="1654215"/>
          </a:xfrm>
          <a:prstGeom prst="rect">
            <a:avLst/>
          </a:prstGeom>
          <a:noFill/>
          <a:ln w="9525">
            <a:noFill/>
            <a:miter lim="800000"/>
            <a:headEnd/>
            <a:tailEnd/>
          </a:ln>
        </p:spPr>
      </p:pic>
      <p:pic>
        <p:nvPicPr>
          <p:cNvPr id="17420" name="Picture 12"/>
          <p:cNvPicPr>
            <a:picLocks noChangeAspect="1" noChangeArrowheads="1"/>
          </p:cNvPicPr>
          <p:nvPr/>
        </p:nvPicPr>
        <p:blipFill>
          <a:blip r:embed="rId5" cstate="print"/>
          <a:srcRect/>
          <a:stretch>
            <a:fillRect/>
          </a:stretch>
        </p:blipFill>
        <p:spPr bwMode="auto">
          <a:xfrm>
            <a:off x="1490472" y="2209800"/>
            <a:ext cx="2876035" cy="16002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View of Org Chart</a:t>
            </a:r>
            <a:endParaRPr lang="en-US" dirty="0"/>
          </a:p>
        </p:txBody>
      </p:sp>
      <p:pic>
        <p:nvPicPr>
          <p:cNvPr id="18434" name="Picture 2"/>
          <p:cNvPicPr>
            <a:picLocks noGrp="1" noChangeAspect="1" noChangeArrowheads="1"/>
          </p:cNvPicPr>
          <p:nvPr>
            <p:ph idx="1"/>
          </p:nvPr>
        </p:nvPicPr>
        <p:blipFill>
          <a:blip r:embed="rId3" cstate="print"/>
          <a:srcRect/>
          <a:stretch>
            <a:fillRect/>
          </a:stretch>
        </p:blipFill>
        <p:spPr bwMode="auto">
          <a:xfrm>
            <a:off x="533400" y="1598588"/>
            <a:ext cx="7933944" cy="4888591"/>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FlexTree</a:t>
            </a:r>
            <a:endParaRPr lang="en-US" dirty="0"/>
          </a:p>
        </p:txBody>
      </p:sp>
      <p:sp>
        <p:nvSpPr>
          <p:cNvPr id="3" name="Content Placeholder 2"/>
          <p:cNvSpPr>
            <a:spLocks noGrp="1"/>
          </p:cNvSpPr>
          <p:nvPr>
            <p:ph idx="1"/>
          </p:nvPr>
        </p:nvSpPr>
        <p:spPr>
          <a:xfrm>
            <a:off x="457200" y="1676400"/>
            <a:ext cx="8001000" cy="3733800"/>
          </a:xfrm>
        </p:spPr>
        <p:txBody>
          <a:bodyPr/>
          <a:lstStyle/>
          <a:p>
            <a:r>
              <a:rPr lang="en-US" dirty="0" smtClean="0"/>
              <a:t>Horizontally-drawn tree with compression along vertical dimension</a:t>
            </a:r>
          </a:p>
          <a:p>
            <a:r>
              <a:rPr lang="en-US" dirty="0" smtClean="0"/>
              <a:t>One focus is on showing decision trees well</a:t>
            </a:r>
          </a:p>
          <a:p>
            <a:r>
              <a:rPr lang="en-US" dirty="0" smtClean="0"/>
              <a:t>Contextual multi-foci view</a:t>
            </a:r>
          </a:p>
          <a:p>
            <a:r>
              <a:rPr lang="en-US" dirty="0" smtClean="0"/>
              <a:t>Basic idea: Push all nodes down as far as you can</a:t>
            </a:r>
            <a:endParaRPr lang="en-US" dirty="0"/>
          </a:p>
        </p:txBody>
      </p:sp>
      <p:sp>
        <p:nvSpPr>
          <p:cNvPr id="4" name="Rectangle 3"/>
          <p:cNvSpPr/>
          <p:nvPr/>
        </p:nvSpPr>
        <p:spPr>
          <a:xfrm>
            <a:off x="3886200" y="5867400"/>
            <a:ext cx="4562856" cy="830997"/>
          </a:xfrm>
          <a:prstGeom prst="rect">
            <a:avLst/>
          </a:prstGeom>
        </p:spPr>
        <p:txBody>
          <a:bodyPr wrap="square">
            <a:spAutoFit/>
          </a:bodyPr>
          <a:lstStyle/>
          <a:p>
            <a:r>
              <a:rPr lang="en-US" dirty="0" smtClean="0">
                <a:latin typeface="Calibri" pitchFamily="34" charset="0"/>
              </a:rPr>
              <a:t>Song, Curran &amp; </a:t>
            </a:r>
            <a:r>
              <a:rPr lang="en-US" dirty="0" err="1" smtClean="0">
                <a:latin typeface="Calibri" pitchFamily="34" charset="0"/>
              </a:rPr>
              <a:t>Sterritt</a:t>
            </a:r>
            <a:endParaRPr lang="en-US" dirty="0" smtClean="0">
              <a:latin typeface="Calibri" pitchFamily="34" charset="0"/>
            </a:endParaRPr>
          </a:p>
          <a:p>
            <a:r>
              <a:rPr lang="en-US" dirty="0" smtClean="0">
                <a:latin typeface="Calibri" pitchFamily="34" charset="0"/>
              </a:rPr>
              <a:t>Information Visualization ‘04</a:t>
            </a:r>
            <a:endParaRPr lang="en-US" dirty="0">
              <a:latin typeface="Calibri"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19458" name="Picture 2"/>
          <p:cNvPicPr>
            <a:picLocks noGrp="1" noChangeAspect="1" noChangeArrowheads="1"/>
          </p:cNvPicPr>
          <p:nvPr>
            <p:ph idx="1"/>
          </p:nvPr>
        </p:nvPicPr>
        <p:blipFill>
          <a:blip r:embed="rId3" cstate="print"/>
          <a:srcRect/>
          <a:stretch>
            <a:fillRect/>
          </a:stretch>
        </p:blipFill>
        <p:spPr bwMode="auto">
          <a:xfrm>
            <a:off x="609600" y="1524000"/>
            <a:ext cx="3779520" cy="4160520"/>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4419600" y="1447800"/>
            <a:ext cx="4283735" cy="44196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12" y="481584"/>
            <a:ext cx="8229600" cy="1066800"/>
          </a:xfrm>
        </p:spPr>
        <p:txBody>
          <a:bodyPr/>
          <a:lstStyle/>
          <a:p>
            <a:r>
              <a:rPr lang="en-US" dirty="0" smtClean="0"/>
              <a:t>Bar Chart and Partial Views</a:t>
            </a:r>
            <a:endParaRPr lang="en-US" dirty="0"/>
          </a:p>
        </p:txBody>
      </p:sp>
      <p:pic>
        <p:nvPicPr>
          <p:cNvPr id="20482" name="Picture 2"/>
          <p:cNvPicPr>
            <a:picLocks noGrp="1" noChangeAspect="1" noChangeArrowheads="1"/>
          </p:cNvPicPr>
          <p:nvPr>
            <p:ph idx="1"/>
          </p:nvPr>
        </p:nvPicPr>
        <p:blipFill>
          <a:blip r:embed="rId3" cstate="print"/>
          <a:srcRect/>
          <a:stretch>
            <a:fillRect/>
          </a:stretch>
        </p:blipFill>
        <p:spPr bwMode="auto">
          <a:xfrm>
            <a:off x="417576" y="1280160"/>
            <a:ext cx="7978140" cy="2834640"/>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a:stretch>
            <a:fillRect/>
          </a:stretch>
        </p:blipFill>
        <p:spPr bwMode="auto">
          <a:xfrm>
            <a:off x="515112" y="4112134"/>
            <a:ext cx="7848600" cy="2745866"/>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Node-link Shortcomings</a:t>
            </a:r>
            <a:endParaRPr lang="en-US" dirty="0"/>
          </a:p>
        </p:txBody>
      </p:sp>
      <p:sp>
        <p:nvSpPr>
          <p:cNvPr id="3" name="Content Placeholder 2"/>
          <p:cNvSpPr>
            <a:spLocks noGrp="1"/>
          </p:cNvSpPr>
          <p:nvPr>
            <p:ph idx="1"/>
          </p:nvPr>
        </p:nvSpPr>
        <p:spPr/>
        <p:txBody>
          <a:bodyPr/>
          <a:lstStyle/>
          <a:p>
            <a:r>
              <a:rPr lang="en-US" dirty="0" smtClean="0"/>
              <a:t>Difficult to encode more variables of data cases (nodes)</a:t>
            </a:r>
          </a:p>
          <a:p>
            <a:pPr lvl="1"/>
            <a:r>
              <a:rPr lang="en-US" dirty="0" smtClean="0"/>
              <a:t>Shape</a:t>
            </a:r>
          </a:p>
          <a:p>
            <a:pPr lvl="1"/>
            <a:r>
              <a:rPr lang="en-US" dirty="0" smtClean="0"/>
              <a:t>Color</a:t>
            </a:r>
          </a:p>
          <a:p>
            <a:pPr lvl="1"/>
            <a:r>
              <a:rPr lang="en-US" dirty="0" smtClean="0"/>
              <a:t>Size</a:t>
            </a:r>
          </a:p>
          <a:p>
            <a:pPr lvl="1"/>
            <a:r>
              <a:rPr lang="en-US" dirty="0" smtClean="0"/>
              <a:t>…but all quickly clash with basic node-link structure</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Space-Filling Representations</a:t>
            </a:r>
            <a:endParaRPr lang="en-US" dirty="0"/>
          </a:p>
        </p:txBody>
      </p:sp>
      <p:sp>
        <p:nvSpPr>
          <p:cNvPr id="3" name="Content Placeholder 2"/>
          <p:cNvSpPr>
            <a:spLocks noGrp="1"/>
          </p:cNvSpPr>
          <p:nvPr>
            <p:ph idx="1"/>
          </p:nvPr>
        </p:nvSpPr>
        <p:spPr/>
        <p:txBody>
          <a:bodyPr/>
          <a:lstStyle/>
          <a:p>
            <a:r>
              <a:rPr lang="en-US" dirty="0" smtClean="0"/>
              <a:t>Each item occupies an area</a:t>
            </a:r>
          </a:p>
          <a:p>
            <a:r>
              <a:rPr lang="en-US" dirty="0" smtClean="0"/>
              <a:t>Children are “contained” under parent</a:t>
            </a:r>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381000" y="3124200"/>
            <a:ext cx="8321040" cy="21336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09600"/>
            <a:ext cx="8399721" cy="1066800"/>
          </a:xfrm>
        </p:spPr>
        <p:txBody>
          <a:bodyPr>
            <a:normAutofit/>
          </a:bodyPr>
          <a:lstStyle/>
          <a:p>
            <a:r>
              <a:rPr lang="en-US" dirty="0"/>
              <a:t>Trees are </a:t>
            </a:r>
            <a:r>
              <a:rPr lang="en-US" dirty="0" smtClean="0"/>
              <a:t>Limited Version of Graphs</a:t>
            </a:r>
            <a:endParaRPr lang="en-US" dirty="0"/>
          </a:p>
        </p:txBody>
      </p:sp>
      <p:sp>
        <p:nvSpPr>
          <p:cNvPr id="3" name="Content Placeholder 2"/>
          <p:cNvSpPr>
            <a:spLocks noGrp="1"/>
          </p:cNvSpPr>
          <p:nvPr>
            <p:ph idx="1"/>
          </p:nvPr>
        </p:nvSpPr>
        <p:spPr/>
        <p:txBody>
          <a:bodyPr/>
          <a:lstStyle/>
          <a:p>
            <a:r>
              <a:rPr lang="en-US" dirty="0" err="1" smtClean="0"/>
              <a:t>Subcase</a:t>
            </a:r>
            <a:r>
              <a:rPr lang="en-US" dirty="0" smtClean="0"/>
              <a:t> </a:t>
            </a:r>
            <a:r>
              <a:rPr lang="en-US" dirty="0"/>
              <a:t>of general graph</a:t>
            </a:r>
          </a:p>
          <a:p>
            <a:r>
              <a:rPr lang="en-US" dirty="0" smtClean="0"/>
              <a:t>No </a:t>
            </a:r>
            <a:r>
              <a:rPr lang="en-US" dirty="0"/>
              <a:t>cycles</a:t>
            </a:r>
          </a:p>
          <a:p>
            <a:r>
              <a:rPr lang="en-US" dirty="0" smtClean="0"/>
              <a:t>Typically </a:t>
            </a:r>
            <a:r>
              <a:rPr lang="en-US" dirty="0"/>
              <a:t>directed edges</a:t>
            </a:r>
          </a:p>
          <a:p>
            <a:r>
              <a:rPr lang="en-US" dirty="0" smtClean="0"/>
              <a:t>Special </a:t>
            </a:r>
            <a:r>
              <a:rPr lang="en-US" dirty="0"/>
              <a:t>designated root </a:t>
            </a:r>
            <a:r>
              <a:rPr lang="en-US" dirty="0" smtClean="0"/>
              <a:t>vertex</a:t>
            </a:r>
          </a:p>
          <a:p>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6553200" y="4038599"/>
            <a:ext cx="1752600" cy="23865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Treemap</a:t>
            </a:r>
            <a:endParaRPr lang="en-US" dirty="0"/>
          </a:p>
        </p:txBody>
      </p:sp>
      <p:sp>
        <p:nvSpPr>
          <p:cNvPr id="3" name="Content Placeholder 2"/>
          <p:cNvSpPr>
            <a:spLocks noGrp="1"/>
          </p:cNvSpPr>
          <p:nvPr>
            <p:ph idx="1"/>
          </p:nvPr>
        </p:nvSpPr>
        <p:spPr/>
        <p:txBody>
          <a:bodyPr/>
          <a:lstStyle/>
          <a:p>
            <a:r>
              <a:rPr lang="en-US" dirty="0" smtClean="0"/>
              <a:t>Space-filling representation developed by </a:t>
            </a:r>
            <a:r>
              <a:rPr lang="en-US" dirty="0" err="1" smtClean="0"/>
              <a:t>Shneiderman</a:t>
            </a:r>
            <a:r>
              <a:rPr lang="en-US" dirty="0" smtClean="0"/>
              <a:t> and Johnson, Vis ‘91</a:t>
            </a:r>
          </a:p>
          <a:p>
            <a:r>
              <a:rPr lang="en-US" dirty="0" smtClean="0"/>
              <a:t>Children are drawn inside their parent</a:t>
            </a:r>
          </a:p>
          <a:p>
            <a:r>
              <a:rPr lang="en-US" dirty="0" smtClean="0"/>
              <a:t>Alternate horizontal and vertical slicing at each successive level</a:t>
            </a:r>
          </a:p>
          <a:p>
            <a:r>
              <a:rPr lang="en-US" dirty="0" smtClean="0"/>
              <a:t>Use area to encode other variable of data items</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990600" y="1935692"/>
            <a:ext cx="7620000" cy="4577292"/>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098" name="Picture 2"/>
          <p:cNvPicPr>
            <a:picLocks noGrp="1" noChangeAspect="1" noChangeArrowheads="1"/>
          </p:cNvPicPr>
          <p:nvPr>
            <p:ph idx="1"/>
          </p:nvPr>
        </p:nvPicPr>
        <p:blipFill>
          <a:blip r:embed="rId3" cstate="print"/>
          <a:srcRect/>
          <a:stretch>
            <a:fillRect/>
          </a:stretch>
        </p:blipFill>
        <p:spPr bwMode="auto">
          <a:xfrm>
            <a:off x="762000" y="1981200"/>
            <a:ext cx="7127939" cy="3922607"/>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5122" name="Picture 2"/>
          <p:cNvPicPr>
            <a:picLocks noGrp="1" noChangeAspect="1" noChangeArrowheads="1"/>
          </p:cNvPicPr>
          <p:nvPr>
            <p:ph idx="1"/>
          </p:nvPr>
        </p:nvPicPr>
        <p:blipFill>
          <a:blip r:embed="rId3" cstate="print"/>
          <a:srcRect/>
          <a:stretch>
            <a:fillRect/>
          </a:stretch>
        </p:blipFill>
        <p:spPr bwMode="auto">
          <a:xfrm>
            <a:off x="838199" y="1937254"/>
            <a:ext cx="7487777" cy="431114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88" y="554736"/>
            <a:ext cx="8229600" cy="1066800"/>
          </a:xfrm>
        </p:spPr>
        <p:txBody>
          <a:bodyPr/>
          <a:lstStyle/>
          <a:p>
            <a:r>
              <a:rPr lang="en-US" dirty="0" err="1" smtClean="0"/>
              <a:t>Treemap</a:t>
            </a:r>
            <a:r>
              <a:rPr lang="en-US" dirty="0" smtClean="0"/>
              <a:t>?</a:t>
            </a:r>
            <a:endParaRPr lang="en-US" dirty="0"/>
          </a:p>
        </p:txBody>
      </p:sp>
      <p:pic>
        <p:nvPicPr>
          <p:cNvPr id="13314" name="Picture 2"/>
          <p:cNvPicPr>
            <a:picLocks noGrp="1" noChangeAspect="1" noChangeArrowheads="1"/>
          </p:cNvPicPr>
          <p:nvPr>
            <p:ph idx="1"/>
          </p:nvPr>
        </p:nvPicPr>
        <p:blipFill>
          <a:blip r:embed="rId3" cstate="print"/>
          <a:srcRect/>
          <a:stretch>
            <a:fillRect/>
          </a:stretch>
        </p:blipFill>
        <p:spPr bwMode="auto">
          <a:xfrm>
            <a:off x="2923032" y="1499616"/>
            <a:ext cx="2683021" cy="4717606"/>
          </a:xfrm>
          <a:prstGeom prst="rect">
            <a:avLst/>
          </a:prstGeom>
          <a:noFill/>
          <a:ln w="9525">
            <a:noFill/>
            <a:miter lim="800000"/>
            <a:headEnd/>
            <a:tailEnd/>
          </a:ln>
        </p:spPr>
      </p:pic>
      <p:sp>
        <p:nvSpPr>
          <p:cNvPr id="6" name="Rectangle 5"/>
          <p:cNvSpPr/>
          <p:nvPr/>
        </p:nvSpPr>
        <p:spPr>
          <a:xfrm>
            <a:off x="533400" y="6396335"/>
            <a:ext cx="8610600" cy="461665"/>
          </a:xfrm>
          <a:prstGeom prst="rect">
            <a:avLst/>
          </a:prstGeom>
        </p:spPr>
        <p:txBody>
          <a:bodyPr wrap="square">
            <a:spAutoFit/>
          </a:bodyPr>
          <a:lstStyle/>
          <a:p>
            <a:r>
              <a:rPr lang="en-US" dirty="0">
                <a:hlinkClick r:id="rId4"/>
              </a:rPr>
              <a:t>http://blog.wired.com/wiredscience/2008/06/awesome-infogra.html</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Treemap</a:t>
            </a:r>
            <a:r>
              <a:rPr lang="en-US" dirty="0" smtClean="0"/>
              <a:t> Affordances</a:t>
            </a:r>
            <a:endParaRPr lang="en-US" dirty="0"/>
          </a:p>
        </p:txBody>
      </p:sp>
      <p:sp>
        <p:nvSpPr>
          <p:cNvPr id="3" name="Content Placeholder 2"/>
          <p:cNvSpPr>
            <a:spLocks noGrp="1"/>
          </p:cNvSpPr>
          <p:nvPr>
            <p:ph idx="1"/>
          </p:nvPr>
        </p:nvSpPr>
        <p:spPr/>
        <p:txBody>
          <a:bodyPr>
            <a:normAutofit/>
          </a:bodyPr>
          <a:lstStyle/>
          <a:p>
            <a:r>
              <a:rPr lang="en-US" dirty="0" smtClean="0"/>
              <a:t>Good representation of two attributes beyond node-link: color and area</a:t>
            </a:r>
          </a:p>
          <a:p>
            <a:r>
              <a:rPr lang="en-US" dirty="0" smtClean="0"/>
              <a:t>Not as good at representing structure</a:t>
            </a:r>
          </a:p>
          <a:p>
            <a:pPr lvl="1"/>
            <a:r>
              <a:rPr lang="en-US" dirty="0" smtClean="0"/>
              <a:t>What happens if it’s a perfectly balanced tree of items all the same size?</a:t>
            </a:r>
          </a:p>
          <a:p>
            <a:pPr lvl="1"/>
            <a:r>
              <a:rPr lang="en-US" dirty="0" smtClean="0"/>
              <a:t>Also can get long-thin aspect ratios</a:t>
            </a:r>
          </a:p>
          <a:p>
            <a:pPr lvl="1"/>
            <a:r>
              <a:rPr lang="en-US" dirty="0" smtClean="0"/>
              <a:t>Borders help on smaller trees, but take up too much area on large, deep ones</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Aspect ratios</a:t>
            </a:r>
            <a:endParaRPr lang="en-US" dirty="0"/>
          </a:p>
        </p:txBody>
      </p:sp>
      <p:pic>
        <p:nvPicPr>
          <p:cNvPr id="14338" name="Picture 2"/>
          <p:cNvPicPr>
            <a:picLocks noGrp="1" noChangeAspect="1" noChangeArrowheads="1"/>
          </p:cNvPicPr>
          <p:nvPr>
            <p:ph idx="1"/>
          </p:nvPr>
        </p:nvPicPr>
        <p:blipFill>
          <a:blip r:embed="rId3" cstate="print"/>
          <a:srcRect/>
          <a:stretch>
            <a:fillRect/>
          </a:stretch>
        </p:blipFill>
        <p:spPr bwMode="auto">
          <a:xfrm>
            <a:off x="898782" y="1981200"/>
            <a:ext cx="6911686" cy="39624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41338" y="355600"/>
            <a:ext cx="8602662" cy="1143000"/>
          </a:xfrm>
        </p:spPr>
        <p:txBody>
          <a:bodyPr/>
          <a:lstStyle/>
          <a:p>
            <a:pPr eaLnBrk="1" hangingPunct="1"/>
            <a:r>
              <a:rPr lang="en-US" sz="3200" smtClean="0"/>
              <a:t>Early Treemap Applied to File System</a:t>
            </a:r>
            <a:endParaRPr lang="en-US" sz="2000" smtClean="0"/>
          </a:p>
        </p:txBody>
      </p:sp>
      <p:pic>
        <p:nvPicPr>
          <p:cNvPr id="72707" name="Picture 4"/>
          <p:cNvPicPr>
            <a:picLocks noChangeAspect="1" noChangeArrowheads="1"/>
          </p:cNvPicPr>
          <p:nvPr/>
        </p:nvPicPr>
        <p:blipFill>
          <a:blip r:embed="rId3" cstate="print"/>
          <a:srcRect/>
          <a:stretch>
            <a:fillRect/>
          </a:stretch>
        </p:blipFill>
        <p:spPr bwMode="auto">
          <a:xfrm>
            <a:off x="-985838" y="-381000"/>
            <a:ext cx="10591801" cy="723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print"/>
          <a:srcRect/>
          <a:stretch>
            <a:fillRect/>
          </a:stretch>
        </p:blipFill>
        <p:spPr bwMode="auto">
          <a:xfrm>
            <a:off x="1408176" y="418125"/>
            <a:ext cx="6053328" cy="6439875"/>
          </a:xfrm>
          <a:prstGeom prst="rect">
            <a:avLst/>
          </a:prstGeom>
          <a:noFill/>
          <a:ln w="9525">
            <a:noFill/>
            <a:miter lim="800000"/>
            <a:headEnd/>
            <a:tailEnd/>
          </a:ln>
        </p:spPr>
      </p:pic>
      <p:sp>
        <p:nvSpPr>
          <p:cNvPr id="77827" name="Rectangle 3"/>
          <p:cNvSpPr>
            <a:spLocks noGrp="1" noChangeArrowheads="1"/>
          </p:cNvSpPr>
          <p:nvPr>
            <p:ph type="title"/>
          </p:nvPr>
        </p:nvSpPr>
        <p:spPr>
          <a:xfrm>
            <a:off x="0" y="420624"/>
            <a:ext cx="7443216" cy="899160"/>
          </a:xfrm>
          <a:solidFill>
            <a:schemeClr val="tx2"/>
          </a:solidFill>
        </p:spPr>
        <p:txBody>
          <a:bodyPr>
            <a:normAutofit fontScale="90000"/>
          </a:bodyPr>
          <a:lstStyle/>
          <a:p>
            <a:pPr eaLnBrk="1" hangingPunct="1"/>
            <a:r>
              <a:rPr lang="en-US" sz="3100" dirty="0" smtClean="0">
                <a:solidFill>
                  <a:schemeClr val="bg1"/>
                </a:solidFill>
              </a:rPr>
              <a:t>A Good Use of </a:t>
            </a:r>
            <a:r>
              <a:rPr lang="en-US" sz="3100" dirty="0" err="1" smtClean="0">
                <a:solidFill>
                  <a:schemeClr val="bg1"/>
                </a:solidFill>
              </a:rPr>
              <a:t>TreeMaps</a:t>
            </a:r>
            <a:r>
              <a:rPr lang="en-US" sz="3100" dirty="0" smtClean="0">
                <a:solidFill>
                  <a:schemeClr val="bg1"/>
                </a:solidFill>
              </a:rPr>
              <a:t> and Interactivity</a:t>
            </a:r>
            <a:r>
              <a:rPr lang="en-US" sz="2800" dirty="0" smtClean="0">
                <a:solidFill>
                  <a:schemeClr val="bg1"/>
                </a:solidFill>
              </a:rPr>
              <a:t/>
            </a:r>
            <a:br>
              <a:rPr lang="en-US" sz="2800" dirty="0" smtClean="0">
                <a:solidFill>
                  <a:schemeClr val="bg1"/>
                </a:solidFill>
              </a:rPr>
            </a:br>
            <a:endParaRPr lang="en-US" sz="2800" dirty="0" smtClean="0">
              <a:solidFill>
                <a:schemeClr val="bg1"/>
              </a:solidFill>
            </a:endParaRPr>
          </a:p>
        </p:txBody>
      </p:sp>
      <p:sp>
        <p:nvSpPr>
          <p:cNvPr id="77828" name="Text Box 4"/>
          <p:cNvSpPr txBox="1">
            <a:spLocks noChangeArrowheads="1"/>
          </p:cNvSpPr>
          <p:nvPr/>
        </p:nvSpPr>
        <p:spPr bwMode="auto">
          <a:xfrm>
            <a:off x="2919984" y="6396335"/>
            <a:ext cx="4479925" cy="461665"/>
          </a:xfrm>
          <a:prstGeom prst="rect">
            <a:avLst/>
          </a:prstGeom>
          <a:solidFill>
            <a:schemeClr val="tx2"/>
          </a:solidFill>
          <a:ln w="9525">
            <a:noFill/>
            <a:miter lim="800000"/>
            <a:headEnd/>
            <a:tailEnd/>
          </a:ln>
        </p:spPr>
        <p:txBody>
          <a:bodyPr wrap="square">
            <a:spAutoFit/>
          </a:bodyPr>
          <a:lstStyle/>
          <a:p>
            <a:pPr eaLnBrk="0" hangingPunct="0"/>
            <a:r>
              <a:rPr lang="en-US" dirty="0">
                <a:solidFill>
                  <a:schemeClr val="bg1"/>
                </a:solidFill>
                <a:hlinkClick r:id="rId4"/>
              </a:rPr>
              <a:t>www.smartmoney.com/marketmap</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256032"/>
            <a:ext cx="7772400" cy="1143000"/>
          </a:xfrm>
        </p:spPr>
        <p:txBody>
          <a:bodyPr/>
          <a:lstStyle/>
          <a:p>
            <a:pPr eaLnBrk="1" hangingPunct="1"/>
            <a:r>
              <a:rPr lang="en-US" dirty="0" err="1" smtClean="0"/>
              <a:t>Treemaps</a:t>
            </a:r>
            <a:r>
              <a:rPr lang="en-US" dirty="0" smtClean="0"/>
              <a:t> in </a:t>
            </a:r>
            <a:r>
              <a:rPr lang="en-US" dirty="0" err="1" smtClean="0"/>
              <a:t>Peets</a:t>
            </a:r>
            <a:r>
              <a:rPr lang="en-US" dirty="0" smtClean="0"/>
              <a:t> site</a:t>
            </a:r>
          </a:p>
        </p:txBody>
      </p:sp>
      <p:pic>
        <p:nvPicPr>
          <p:cNvPr id="79875" name="Picture 3"/>
          <p:cNvPicPr>
            <a:picLocks noChangeAspect="1" noChangeArrowheads="1"/>
          </p:cNvPicPr>
          <p:nvPr/>
        </p:nvPicPr>
        <p:blipFill>
          <a:blip r:embed="rId3" cstate="print"/>
          <a:srcRect/>
          <a:stretch>
            <a:fillRect/>
          </a:stretch>
        </p:blipFill>
        <p:spPr bwMode="auto">
          <a:xfrm>
            <a:off x="515112" y="1259205"/>
            <a:ext cx="4362450" cy="5353050"/>
          </a:xfrm>
          <a:prstGeom prst="rect">
            <a:avLst/>
          </a:prstGeom>
          <a:noFill/>
          <a:ln w="9525">
            <a:noFill/>
            <a:miter lim="800000"/>
            <a:headEnd/>
            <a:tailEnd/>
          </a:ln>
        </p:spPr>
      </p:pic>
      <p:pic>
        <p:nvPicPr>
          <p:cNvPr id="240644" name="Picture 4"/>
          <p:cNvPicPr>
            <a:picLocks noChangeAspect="1" noChangeArrowheads="1"/>
          </p:cNvPicPr>
          <p:nvPr/>
        </p:nvPicPr>
        <p:blipFill>
          <a:blip r:embed="rId4" cstate="print"/>
          <a:srcRect/>
          <a:stretch>
            <a:fillRect/>
          </a:stretch>
        </p:blipFill>
        <p:spPr bwMode="auto">
          <a:xfrm>
            <a:off x="4983163" y="1892300"/>
            <a:ext cx="3965575" cy="3749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40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 Hierarchies in the World</a:t>
            </a:r>
            <a:endParaRPr lang="en-US" dirty="0"/>
          </a:p>
        </p:txBody>
      </p:sp>
      <p:sp>
        <p:nvSpPr>
          <p:cNvPr id="3" name="Content Placeholder 2"/>
          <p:cNvSpPr>
            <a:spLocks noGrp="1"/>
          </p:cNvSpPr>
          <p:nvPr>
            <p:ph idx="1"/>
          </p:nvPr>
        </p:nvSpPr>
        <p:spPr/>
        <p:txBody>
          <a:bodyPr/>
          <a:lstStyle/>
          <a:p>
            <a:r>
              <a:rPr lang="en-US" dirty="0" smtClean="0"/>
              <a:t>Pervasive</a:t>
            </a:r>
          </a:p>
          <a:p>
            <a:pPr lvl="1"/>
            <a:r>
              <a:rPr lang="en-US" dirty="0" smtClean="0"/>
              <a:t>Family histories, ancestries</a:t>
            </a:r>
          </a:p>
          <a:p>
            <a:pPr lvl="1"/>
            <a:r>
              <a:rPr lang="en-US" dirty="0" smtClean="0"/>
              <a:t>File/directory systems on computers</a:t>
            </a:r>
          </a:p>
          <a:p>
            <a:pPr lvl="1"/>
            <a:r>
              <a:rPr lang="en-US" dirty="0" smtClean="0"/>
              <a:t>Organization charts</a:t>
            </a:r>
          </a:p>
          <a:p>
            <a:pPr lvl="1"/>
            <a:r>
              <a:rPr lang="en-US" dirty="0" smtClean="0"/>
              <a:t>Animal kingdom: Phylum,…, genus,…</a:t>
            </a:r>
          </a:p>
          <a:p>
            <a:pPr lvl="1"/>
            <a:r>
              <a:rPr lang="en-US" dirty="0" smtClean="0"/>
              <a:t>Object-oriented software classes</a:t>
            </a:r>
          </a:p>
          <a:p>
            <a:pPr lvl="1"/>
            <a:r>
              <a:rPr lang="en-US" dirty="0" smtClean="0"/>
              <a:t>...</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News Stories</a:t>
            </a:r>
            <a:endParaRPr lang="en-US" dirty="0"/>
          </a:p>
        </p:txBody>
      </p:sp>
      <p:pic>
        <p:nvPicPr>
          <p:cNvPr id="27650" name="Picture 2"/>
          <p:cNvPicPr>
            <a:picLocks noGrp="1" noChangeAspect="1" noChangeArrowheads="1"/>
          </p:cNvPicPr>
          <p:nvPr>
            <p:ph idx="1"/>
          </p:nvPr>
        </p:nvPicPr>
        <p:blipFill>
          <a:blip r:embed="rId3" cstate="print"/>
          <a:srcRect/>
          <a:stretch>
            <a:fillRect/>
          </a:stretch>
        </p:blipFill>
        <p:spPr bwMode="auto">
          <a:xfrm>
            <a:off x="609600" y="1524000"/>
            <a:ext cx="6689631" cy="4821238"/>
          </a:xfrm>
          <a:prstGeom prst="rect">
            <a:avLst/>
          </a:prstGeom>
          <a:noFill/>
          <a:ln w="9525">
            <a:noFill/>
            <a:miter lim="800000"/>
            <a:headEnd/>
            <a:tailEnd/>
          </a:ln>
        </p:spPr>
      </p:pic>
      <p:sp>
        <p:nvSpPr>
          <p:cNvPr id="5" name="Rectangle 4"/>
          <p:cNvSpPr/>
          <p:nvPr/>
        </p:nvSpPr>
        <p:spPr>
          <a:xfrm>
            <a:off x="573024" y="6269212"/>
            <a:ext cx="7086600" cy="461665"/>
          </a:xfrm>
          <a:prstGeom prst="rect">
            <a:avLst/>
          </a:prstGeom>
        </p:spPr>
        <p:txBody>
          <a:bodyPr wrap="square">
            <a:spAutoFit/>
          </a:bodyPr>
          <a:lstStyle/>
          <a:p>
            <a:r>
              <a:rPr lang="en-US" dirty="0" smtClean="0">
                <a:hlinkClick r:id="rId4"/>
              </a:rPr>
              <a:t>http://newsmap.jp/</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Variation: “Cluster” </a:t>
            </a:r>
            <a:r>
              <a:rPr lang="en-US" dirty="0" err="1" smtClean="0"/>
              <a:t>Treemap</a:t>
            </a:r>
            <a:endParaRPr lang="en-US" dirty="0"/>
          </a:p>
        </p:txBody>
      </p:sp>
      <p:sp>
        <p:nvSpPr>
          <p:cNvPr id="3" name="Content Placeholder 2"/>
          <p:cNvSpPr>
            <a:spLocks noGrp="1"/>
          </p:cNvSpPr>
          <p:nvPr>
            <p:ph idx="1"/>
          </p:nvPr>
        </p:nvSpPr>
        <p:spPr>
          <a:xfrm>
            <a:off x="457200" y="1676400"/>
            <a:ext cx="8138160" cy="3901440"/>
          </a:xfrm>
        </p:spPr>
        <p:txBody>
          <a:bodyPr>
            <a:normAutofit/>
          </a:bodyPr>
          <a:lstStyle/>
          <a:p>
            <a:r>
              <a:rPr lang="en-US" dirty="0" smtClean="0"/>
              <a:t>SmartMoney.com Map of the Market</a:t>
            </a:r>
          </a:p>
          <a:p>
            <a:pPr lvl="1"/>
            <a:r>
              <a:rPr lang="en-US" dirty="0" smtClean="0"/>
              <a:t>Illustrates stock movements</a:t>
            </a:r>
          </a:p>
          <a:p>
            <a:pPr lvl="1"/>
            <a:r>
              <a:rPr lang="en-US" dirty="0" smtClean="0"/>
              <a:t>“Compromises” </a:t>
            </a:r>
            <a:r>
              <a:rPr lang="en-US" dirty="0" err="1" smtClean="0"/>
              <a:t>treemap</a:t>
            </a:r>
            <a:r>
              <a:rPr lang="en-US" dirty="0" smtClean="0"/>
              <a:t> algorithm to avoid bad aspect ratios</a:t>
            </a:r>
          </a:p>
          <a:p>
            <a:pPr lvl="1"/>
            <a:r>
              <a:rPr lang="en-US" dirty="0" smtClean="0"/>
              <a:t>Basic algorithm (divide and conquer) with some hand tweaking</a:t>
            </a:r>
          </a:p>
          <a:p>
            <a:pPr lvl="1"/>
            <a:r>
              <a:rPr lang="en-US" dirty="0" smtClean="0"/>
              <a:t>Takes advantage of shallow hierarchy</a:t>
            </a:r>
          </a:p>
        </p:txBody>
      </p:sp>
      <p:sp>
        <p:nvSpPr>
          <p:cNvPr id="4" name="Rectangle 3"/>
          <p:cNvSpPr/>
          <p:nvPr/>
        </p:nvSpPr>
        <p:spPr>
          <a:xfrm>
            <a:off x="6437376" y="5650992"/>
            <a:ext cx="2359152" cy="830997"/>
          </a:xfrm>
          <a:prstGeom prst="rect">
            <a:avLst/>
          </a:prstGeom>
        </p:spPr>
        <p:txBody>
          <a:bodyPr wrap="square">
            <a:spAutoFit/>
          </a:bodyPr>
          <a:lstStyle/>
          <a:p>
            <a:r>
              <a:rPr lang="en-US" dirty="0"/>
              <a:t>Wattenberg</a:t>
            </a:r>
          </a:p>
          <a:p>
            <a:r>
              <a:rPr lang="en-US" dirty="0"/>
              <a:t>CHI ‘99</a:t>
            </a:r>
          </a:p>
        </p:txBody>
      </p:sp>
      <p:sp>
        <p:nvSpPr>
          <p:cNvPr id="5" name="Rectangle 4"/>
          <p:cNvSpPr/>
          <p:nvPr/>
        </p:nvSpPr>
        <p:spPr>
          <a:xfrm>
            <a:off x="957313" y="5996232"/>
            <a:ext cx="5406911" cy="461665"/>
          </a:xfrm>
          <a:prstGeom prst="rect">
            <a:avLst/>
          </a:prstGeom>
        </p:spPr>
        <p:txBody>
          <a:bodyPr wrap="square">
            <a:spAutoFit/>
          </a:bodyPr>
          <a:lstStyle/>
          <a:p>
            <a:r>
              <a:rPr lang="en-US" dirty="0" smtClean="0"/>
              <a:t> </a:t>
            </a:r>
            <a:r>
              <a:rPr lang="en-US" dirty="0" smtClean="0">
                <a:hlinkClick r:id="rId3"/>
              </a:rPr>
              <a:t>http://www.smartmoney.com/marketmap</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SmartMoney</a:t>
            </a:r>
            <a:r>
              <a:rPr lang="en-US" dirty="0" smtClean="0"/>
              <a:t> Review</a:t>
            </a:r>
            <a:endParaRPr lang="en-US" dirty="0"/>
          </a:p>
        </p:txBody>
      </p:sp>
      <p:sp>
        <p:nvSpPr>
          <p:cNvPr id="3" name="Content Placeholder 2"/>
          <p:cNvSpPr>
            <a:spLocks noGrp="1"/>
          </p:cNvSpPr>
          <p:nvPr>
            <p:ph idx="1"/>
          </p:nvPr>
        </p:nvSpPr>
        <p:spPr/>
        <p:txBody>
          <a:bodyPr/>
          <a:lstStyle/>
          <a:p>
            <a:r>
              <a:rPr lang="en-US" dirty="0" err="1" smtClean="0"/>
              <a:t>Tufte-esque</a:t>
            </a:r>
            <a:r>
              <a:rPr lang="en-US" dirty="0" smtClean="0"/>
              <a:t> micro/macro view</a:t>
            </a:r>
          </a:p>
          <a:p>
            <a:r>
              <a:rPr lang="en-US" dirty="0" smtClean="0"/>
              <a:t>Dynamic user interface operations add to impact</a:t>
            </a:r>
          </a:p>
          <a:p>
            <a:r>
              <a:rPr lang="en-US" dirty="0" smtClean="0"/>
              <a:t>One of better applications of </a:t>
            </a:r>
            <a:r>
              <a:rPr lang="en-US" dirty="0" err="1" smtClean="0"/>
              <a:t>InfoVis</a:t>
            </a:r>
            <a:r>
              <a:rPr lang="en-US" dirty="0" smtClean="0"/>
              <a:t> techniques we’ve seen</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Variations</a:t>
            </a:r>
            <a:endParaRPr lang="en-US" dirty="0"/>
          </a:p>
        </p:txBody>
      </p:sp>
      <p:pic>
        <p:nvPicPr>
          <p:cNvPr id="22530" name="Picture 2"/>
          <p:cNvPicPr>
            <a:picLocks noGrp="1" noChangeAspect="1" noChangeArrowheads="1"/>
          </p:cNvPicPr>
          <p:nvPr>
            <p:ph idx="1"/>
          </p:nvPr>
        </p:nvPicPr>
        <p:blipFill>
          <a:blip r:embed="rId3" cstate="print"/>
          <a:srcRect/>
          <a:stretch>
            <a:fillRect/>
          </a:stretch>
        </p:blipFill>
        <p:spPr bwMode="auto">
          <a:xfrm>
            <a:off x="685800" y="1524000"/>
            <a:ext cx="7494815" cy="51816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World of </a:t>
            </a:r>
            <a:r>
              <a:rPr lang="en-US" dirty="0" err="1" smtClean="0"/>
              <a:t>Treemaps</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2362200" y="1600200"/>
            <a:ext cx="6447758" cy="4821238"/>
          </a:xfrm>
          <a:prstGeom prst="rect">
            <a:avLst/>
          </a:prstGeom>
          <a:noFill/>
          <a:ln w="9525">
            <a:noFill/>
            <a:miter lim="800000"/>
            <a:headEnd/>
            <a:tailEnd/>
          </a:ln>
        </p:spPr>
      </p:pic>
      <p:sp>
        <p:nvSpPr>
          <p:cNvPr id="5" name="Rectangle 4"/>
          <p:cNvSpPr/>
          <p:nvPr/>
        </p:nvSpPr>
        <p:spPr>
          <a:xfrm>
            <a:off x="0" y="1770888"/>
            <a:ext cx="2194560" cy="1200329"/>
          </a:xfrm>
          <a:prstGeom prst="rect">
            <a:avLst/>
          </a:prstGeom>
        </p:spPr>
        <p:txBody>
          <a:bodyPr wrap="square">
            <a:spAutoFit/>
          </a:bodyPr>
          <a:lstStyle/>
          <a:p>
            <a:r>
              <a:rPr lang="en-US" dirty="0" smtClean="0"/>
              <a:t>Maryland </a:t>
            </a:r>
            <a:r>
              <a:rPr lang="en-US" dirty="0" err="1" smtClean="0"/>
              <a:t>HCIL</a:t>
            </a:r>
            <a:endParaRPr lang="en-US" dirty="0" smtClean="0"/>
          </a:p>
          <a:p>
            <a:r>
              <a:rPr lang="en-US" dirty="0" smtClean="0"/>
              <a:t>website devoted</a:t>
            </a:r>
          </a:p>
          <a:p>
            <a:r>
              <a:rPr lang="en-US" dirty="0" smtClean="0"/>
              <a:t>to </a:t>
            </a:r>
            <a:r>
              <a:rPr lang="en-US" dirty="0" err="1" smtClean="0"/>
              <a:t>Treemaps</a:t>
            </a:r>
            <a:endParaRPr lang="en-US" dirty="0"/>
          </a:p>
        </p:txBody>
      </p:sp>
      <p:sp>
        <p:nvSpPr>
          <p:cNvPr id="6" name="Rectangle 5"/>
          <p:cNvSpPr/>
          <p:nvPr/>
        </p:nvSpPr>
        <p:spPr>
          <a:xfrm>
            <a:off x="0" y="3233928"/>
            <a:ext cx="2084832" cy="1200329"/>
          </a:xfrm>
          <a:prstGeom prst="rect">
            <a:avLst/>
          </a:prstGeom>
        </p:spPr>
        <p:txBody>
          <a:bodyPr wrap="square">
            <a:spAutoFit/>
          </a:bodyPr>
          <a:lstStyle/>
          <a:p>
            <a:r>
              <a:rPr lang="en-US" dirty="0" smtClean="0"/>
              <a:t>Workshop in</a:t>
            </a:r>
          </a:p>
          <a:p>
            <a:r>
              <a:rPr lang="en-US" dirty="0" smtClean="0"/>
              <a:t>2001 there on</a:t>
            </a:r>
          </a:p>
          <a:p>
            <a:r>
              <a:rPr lang="en-US" dirty="0" smtClean="0"/>
              <a:t>topic</a:t>
            </a:r>
            <a:endParaRPr lang="en-US" dirty="0"/>
          </a:p>
        </p:txBody>
      </p:sp>
      <p:sp>
        <p:nvSpPr>
          <p:cNvPr id="7" name="Rectangle 6"/>
          <p:cNvSpPr/>
          <p:nvPr/>
        </p:nvSpPr>
        <p:spPr>
          <a:xfrm>
            <a:off x="2362200" y="6488668"/>
            <a:ext cx="4972067" cy="461665"/>
          </a:xfrm>
          <a:prstGeom prst="rect">
            <a:avLst/>
          </a:prstGeom>
        </p:spPr>
        <p:txBody>
          <a:bodyPr wrap="none">
            <a:spAutoFit/>
          </a:bodyPr>
          <a:lstStyle/>
          <a:p>
            <a:r>
              <a:rPr lang="en-US" dirty="0" smtClean="0">
                <a:hlinkClick r:id="rId4"/>
              </a:rPr>
              <a:t>www.cs.umd.edu/hcil/treemap-history/</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Technique</a:t>
            </a:r>
            <a:endParaRPr lang="en-US" dirty="0"/>
          </a:p>
        </p:txBody>
      </p:sp>
      <p:sp>
        <p:nvSpPr>
          <p:cNvPr id="3" name="Content Placeholder 2"/>
          <p:cNvSpPr>
            <a:spLocks noGrp="1"/>
          </p:cNvSpPr>
          <p:nvPr>
            <p:ph idx="1"/>
          </p:nvPr>
        </p:nvSpPr>
        <p:spPr/>
        <p:txBody>
          <a:bodyPr/>
          <a:lstStyle/>
          <a:p>
            <a:r>
              <a:rPr lang="en-US" dirty="0" smtClean="0"/>
              <a:t>What if we used a radial rather than a rectangular space-filling technique?</a:t>
            </a:r>
          </a:p>
          <a:p>
            <a:pPr lvl="1"/>
            <a:r>
              <a:rPr lang="en-US" dirty="0" smtClean="0"/>
              <a:t>We saw node-link trees with root in center and growing outward already...</a:t>
            </a:r>
          </a:p>
          <a:p>
            <a:r>
              <a:rPr lang="en-US" dirty="0" smtClean="0"/>
              <a:t>Make pie-tree with root in center and children growing outward</a:t>
            </a:r>
          </a:p>
          <a:p>
            <a:pPr lvl="1"/>
            <a:r>
              <a:rPr lang="en-US" dirty="0" smtClean="0"/>
              <a:t>Radial angle now corresponds to variables rather than area</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801624" y="728472"/>
            <a:ext cx="7699502" cy="5429436"/>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785872" y="601980"/>
            <a:ext cx="6096000" cy="6256020"/>
          </a:xfrm>
          <a:prstGeom prst="rect">
            <a:avLst/>
          </a:prstGeom>
          <a:noFill/>
          <a:ln w="9525">
            <a:noFill/>
            <a:miter lim="800000"/>
            <a:headEnd/>
            <a:tailEnd/>
          </a:ln>
        </p:spPr>
      </p:pic>
      <p:sp>
        <p:nvSpPr>
          <p:cNvPr id="2" name="Title 1"/>
          <p:cNvSpPr>
            <a:spLocks noGrp="1"/>
          </p:cNvSpPr>
          <p:nvPr>
            <p:ph type="title"/>
          </p:nvPr>
        </p:nvSpPr>
        <p:spPr>
          <a:xfrm>
            <a:off x="304800" y="609600"/>
            <a:ext cx="2438400" cy="1295400"/>
          </a:xfrm>
        </p:spPr>
        <p:txBody>
          <a:bodyPr>
            <a:normAutofit/>
          </a:bodyPr>
          <a:lstStyle/>
          <a:p>
            <a:r>
              <a:rPr lang="en-US" sz="2400" dirty="0" smtClean="0">
                <a:hlinkClick r:id="rId4"/>
              </a:rPr>
              <a:t>Sunburst</a:t>
            </a:r>
            <a:r>
              <a:rPr lang="en-US" sz="2400" dirty="0" smtClean="0"/>
              <a:t>:  </a:t>
            </a:r>
            <a:br>
              <a:rPr lang="en-US" sz="2400" dirty="0" smtClean="0"/>
            </a:br>
            <a:endParaRPr lang="en-US" sz="2400" dirty="0"/>
          </a:p>
        </p:txBody>
      </p:sp>
      <p:sp>
        <p:nvSpPr>
          <p:cNvPr id="7" name="Content Placeholder 2"/>
          <p:cNvSpPr txBox="1">
            <a:spLocks/>
          </p:cNvSpPr>
          <p:nvPr/>
        </p:nvSpPr>
        <p:spPr>
          <a:xfrm>
            <a:off x="0" y="1426464"/>
            <a:ext cx="2514600" cy="1600200"/>
          </a:xfrm>
          <a:prstGeom prst="rect">
            <a:avLst/>
          </a:prstGeom>
        </p:spPr>
        <p:txBody>
          <a:bodyPr vert="horz">
            <a:normAutofit/>
          </a:bodyPr>
          <a:lstStyle/>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None/>
              <a:tabLst/>
              <a:defRPr/>
            </a:pPr>
            <a:r>
              <a:rPr kumimoji="0" lang="en-US" sz="3200" b="0" i="0" u="none" strike="noStrike" kern="1200" cap="none" spc="0" normalizeH="0" baseline="0" noProof="0" smtClean="0">
                <a:ln>
                  <a:noFill/>
                </a:ln>
                <a:solidFill>
                  <a:schemeClr val="tx1"/>
                </a:solidFill>
                <a:effectLst/>
                <a:uLnTx/>
                <a:uFillTx/>
                <a:latin typeface="Calibri" pitchFamily="34" charset="0"/>
                <a:ea typeface="+mn-ea"/>
                <a:cs typeface="+mn-cs"/>
              </a:rPr>
              <a:t>       </a:t>
            </a:r>
            <a:endParaRPr kumimoji="0" lang="en-US" sz="32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5" name="Rectangle 4"/>
          <p:cNvSpPr/>
          <p:nvPr/>
        </p:nvSpPr>
        <p:spPr>
          <a:xfrm>
            <a:off x="292739" y="1607112"/>
            <a:ext cx="2048126" cy="830997"/>
          </a:xfrm>
          <a:prstGeom prst="rect">
            <a:avLst/>
          </a:prstGeom>
        </p:spPr>
        <p:txBody>
          <a:bodyPr wrap="square">
            <a:spAutoFit/>
          </a:bodyPr>
          <a:lstStyle/>
          <a:p>
            <a:r>
              <a:rPr lang="en-US" dirty="0" smtClean="0"/>
              <a:t>Demonstration of System</a:t>
            </a:r>
            <a:endParaRPr lang="en-US" dirty="0"/>
          </a:p>
        </p:txBody>
      </p:sp>
      <p:sp>
        <p:nvSpPr>
          <p:cNvPr id="6" name="Rectangle 5"/>
          <p:cNvSpPr/>
          <p:nvPr/>
        </p:nvSpPr>
        <p:spPr>
          <a:xfrm>
            <a:off x="5230368" y="6519446"/>
            <a:ext cx="3621024" cy="338554"/>
          </a:xfrm>
          <a:prstGeom prst="rect">
            <a:avLst/>
          </a:prstGeom>
        </p:spPr>
        <p:txBody>
          <a:bodyPr wrap="square">
            <a:spAutoFit/>
          </a:bodyPr>
          <a:lstStyle/>
          <a:p>
            <a:r>
              <a:rPr lang="en-US" sz="1600" dirty="0" smtClean="0">
                <a:hlinkClick r:id="rId4"/>
              </a:rPr>
              <a:t>http://www.cc.gatech.edu/gvu/ii/sunburst/</a:t>
            </a:r>
            <a:endParaRPr lang="en-US" sz="16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SunBurst</a:t>
            </a:r>
            <a:endParaRPr lang="en-US" dirty="0"/>
          </a:p>
        </p:txBody>
      </p:sp>
      <p:sp>
        <p:nvSpPr>
          <p:cNvPr id="3" name="Content Placeholder 2"/>
          <p:cNvSpPr>
            <a:spLocks noGrp="1"/>
          </p:cNvSpPr>
          <p:nvPr>
            <p:ph idx="1"/>
          </p:nvPr>
        </p:nvSpPr>
        <p:spPr/>
        <p:txBody>
          <a:bodyPr/>
          <a:lstStyle/>
          <a:p>
            <a:r>
              <a:rPr lang="en-US" dirty="0" smtClean="0"/>
              <a:t>Root directory at center, each successive level drawn farther out from center</a:t>
            </a:r>
          </a:p>
          <a:p>
            <a:r>
              <a:rPr lang="en-US" dirty="0" smtClean="0"/>
              <a:t>Sweep angle of item corresponds to size</a:t>
            </a:r>
          </a:p>
          <a:p>
            <a:r>
              <a:rPr lang="en-US" dirty="0" smtClean="0"/>
              <a:t>Color maps to file type or age</a:t>
            </a:r>
          </a:p>
          <a:p>
            <a:r>
              <a:rPr lang="en-US" dirty="0" smtClean="0"/>
              <a:t>Interactive controls for moving deeper in hierarchy, changing the root, etc.</a:t>
            </a:r>
          </a:p>
          <a:p>
            <a:r>
              <a:rPr lang="en-US" dirty="0" smtClean="0"/>
              <a:t>Double-click on directory makes it new root</a:t>
            </a:r>
            <a:endParaRPr lang="en-US" dirty="0"/>
          </a:p>
        </p:txBody>
      </p:sp>
      <p:sp>
        <p:nvSpPr>
          <p:cNvPr id="4" name="Rectangle 3"/>
          <p:cNvSpPr/>
          <p:nvPr/>
        </p:nvSpPr>
        <p:spPr>
          <a:xfrm>
            <a:off x="621792" y="6027003"/>
            <a:ext cx="7754112" cy="461665"/>
          </a:xfrm>
          <a:prstGeom prst="rect">
            <a:avLst/>
          </a:prstGeom>
        </p:spPr>
        <p:txBody>
          <a:bodyPr wrap="square">
            <a:spAutoFit/>
          </a:bodyPr>
          <a:lstStyle/>
          <a:p>
            <a:r>
              <a:rPr lang="en-US" dirty="0" smtClean="0">
                <a:hlinkClick r:id="rId3"/>
              </a:rPr>
              <a:t>http://www.cc.gatech.edu/gvu/ii/sunburst/</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SunBurst</a:t>
            </a:r>
            <a:r>
              <a:rPr lang="en-US" dirty="0" smtClean="0"/>
              <a:t> Negative</a:t>
            </a:r>
            <a:endParaRPr lang="en-US" dirty="0"/>
          </a:p>
        </p:txBody>
      </p:sp>
      <p:sp>
        <p:nvSpPr>
          <p:cNvPr id="3" name="Content Placeholder 2"/>
          <p:cNvSpPr>
            <a:spLocks noGrp="1"/>
          </p:cNvSpPr>
          <p:nvPr>
            <p:ph idx="1"/>
          </p:nvPr>
        </p:nvSpPr>
        <p:spPr/>
        <p:txBody>
          <a:bodyPr/>
          <a:lstStyle/>
          <a:p>
            <a:r>
              <a:rPr lang="en-US" dirty="0" smtClean="0"/>
              <a:t>In large hierarchies, files at the periphery are usually tiny and very difficult to distinguish</a:t>
            </a:r>
            <a:endParaRPr lang="en-US" dirty="0"/>
          </a:p>
        </p:txBody>
      </p:sp>
      <p:pic>
        <p:nvPicPr>
          <p:cNvPr id="6147" name="Picture 3"/>
          <p:cNvPicPr>
            <a:picLocks noChangeAspect="1" noChangeArrowheads="1"/>
          </p:cNvPicPr>
          <p:nvPr/>
        </p:nvPicPr>
        <p:blipFill>
          <a:blip r:embed="rId3" cstate="print"/>
          <a:srcRect/>
          <a:stretch>
            <a:fillRect/>
          </a:stretch>
        </p:blipFill>
        <p:spPr bwMode="auto">
          <a:xfrm>
            <a:off x="1469135" y="2761923"/>
            <a:ext cx="5549523" cy="4096077"/>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Trees</a:t>
            </a:r>
            <a:endParaRPr lang="en-US" dirty="0"/>
          </a:p>
        </p:txBody>
      </p:sp>
      <p:sp>
        <p:nvSpPr>
          <p:cNvPr id="3" name="Content Placeholder 2"/>
          <p:cNvSpPr>
            <a:spLocks noGrp="1"/>
          </p:cNvSpPr>
          <p:nvPr>
            <p:ph idx="1"/>
          </p:nvPr>
        </p:nvSpPr>
        <p:spPr/>
        <p:txBody>
          <a:bodyPr/>
          <a:lstStyle/>
          <a:p>
            <a:r>
              <a:rPr lang="en-US" dirty="0" smtClean="0"/>
              <a:t>Hierarchies often represented as trees</a:t>
            </a:r>
          </a:p>
          <a:p>
            <a:pPr lvl="1"/>
            <a:r>
              <a:rPr lang="en-US" dirty="0" smtClean="0"/>
              <a:t>Directed, acyclic graph</a:t>
            </a:r>
          </a:p>
          <a:p>
            <a:r>
              <a:rPr lang="en-US" dirty="0" smtClean="0"/>
              <a:t>Two main representation schemes</a:t>
            </a:r>
          </a:p>
          <a:p>
            <a:pPr lvl="1"/>
            <a:r>
              <a:rPr lang="en-US" dirty="0" smtClean="0"/>
              <a:t>Node-link</a:t>
            </a:r>
          </a:p>
          <a:p>
            <a:pPr lvl="1"/>
            <a:r>
              <a:rPr lang="en-US" dirty="0" smtClean="0"/>
              <a:t>Space-filling</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InterRing</a:t>
            </a:r>
            <a:endParaRPr lang="en-US" dirty="0"/>
          </a:p>
        </p:txBody>
      </p:sp>
      <p:sp>
        <p:nvSpPr>
          <p:cNvPr id="3" name="Content Placeholder 2"/>
          <p:cNvSpPr>
            <a:spLocks noGrp="1"/>
          </p:cNvSpPr>
          <p:nvPr>
            <p:ph idx="1"/>
          </p:nvPr>
        </p:nvSpPr>
        <p:spPr/>
        <p:txBody>
          <a:bodyPr/>
          <a:lstStyle/>
          <a:p>
            <a:r>
              <a:rPr lang="en-US" dirty="0" smtClean="0"/>
              <a:t>Follow-on to Sunburst that provides fixes and new operations….</a:t>
            </a:r>
            <a:endParaRPr lang="en-US" dirty="0"/>
          </a:p>
        </p:txBody>
      </p:sp>
      <p:sp>
        <p:nvSpPr>
          <p:cNvPr id="4" name="Rectangle 3"/>
          <p:cNvSpPr/>
          <p:nvPr/>
        </p:nvSpPr>
        <p:spPr>
          <a:xfrm>
            <a:off x="4828032" y="5522976"/>
            <a:ext cx="3992880" cy="830997"/>
          </a:xfrm>
          <a:prstGeom prst="rect">
            <a:avLst/>
          </a:prstGeom>
        </p:spPr>
        <p:txBody>
          <a:bodyPr wrap="square">
            <a:spAutoFit/>
          </a:bodyPr>
          <a:lstStyle/>
          <a:p>
            <a:r>
              <a:rPr lang="en-US" dirty="0" smtClean="0">
                <a:latin typeface="Calibri" pitchFamily="34" charset="0"/>
              </a:rPr>
              <a:t>Yang, Ward &amp; </a:t>
            </a:r>
            <a:r>
              <a:rPr lang="en-US" dirty="0" err="1" smtClean="0">
                <a:latin typeface="Calibri" pitchFamily="34" charset="0"/>
              </a:rPr>
              <a:t>Rudensteiner</a:t>
            </a:r>
            <a:endParaRPr lang="en-US" dirty="0" smtClean="0">
              <a:latin typeface="Calibri" pitchFamily="34" charset="0"/>
            </a:endParaRPr>
          </a:p>
          <a:p>
            <a:r>
              <a:rPr lang="en-US" dirty="0" err="1" smtClean="0">
                <a:latin typeface="Calibri" pitchFamily="34" charset="0"/>
              </a:rPr>
              <a:t>InfoVis</a:t>
            </a:r>
            <a:r>
              <a:rPr lang="en-US" dirty="0" smtClean="0">
                <a:latin typeface="Calibri" pitchFamily="34" charset="0"/>
              </a:rPr>
              <a:t> ‘02</a:t>
            </a:r>
            <a:endParaRPr lang="en-US" dirty="0">
              <a:latin typeface="Calibri" pitchFamily="34" charset="0"/>
            </a:endParaRPr>
          </a:p>
        </p:txBody>
      </p:sp>
      <p:pic>
        <p:nvPicPr>
          <p:cNvPr id="11266" name="Picture 2"/>
          <p:cNvPicPr>
            <a:picLocks noChangeAspect="1" noChangeArrowheads="1"/>
          </p:cNvPicPr>
          <p:nvPr/>
        </p:nvPicPr>
        <p:blipFill>
          <a:blip r:embed="rId3" cstate="print"/>
          <a:srcRect/>
          <a:stretch>
            <a:fillRect/>
          </a:stretch>
        </p:blipFill>
        <p:spPr bwMode="auto">
          <a:xfrm>
            <a:off x="5084064" y="2341110"/>
            <a:ext cx="3086862" cy="3032896"/>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t>
            </a:r>
            <a:r>
              <a:rPr lang="en-US" dirty="0" err="1" smtClean="0"/>
              <a:t>NodeLink</a:t>
            </a:r>
            <a:r>
              <a:rPr lang="en-US" dirty="0" smtClean="0"/>
              <a:t> </a:t>
            </a:r>
            <a:r>
              <a:rPr lang="en-US" dirty="0" err="1" smtClean="0"/>
              <a:t>vs</a:t>
            </a:r>
            <a:r>
              <a:rPr lang="en-US" dirty="0" smtClean="0"/>
              <a:t> </a:t>
            </a:r>
            <a:r>
              <a:rPr lang="en-US" dirty="0" err="1" smtClean="0"/>
              <a:t>SpaceFilling</a:t>
            </a:r>
            <a:endParaRPr lang="en-US" dirty="0"/>
          </a:p>
        </p:txBody>
      </p:sp>
      <p:sp>
        <p:nvSpPr>
          <p:cNvPr id="3" name="Content Placeholder 2"/>
          <p:cNvSpPr>
            <a:spLocks noGrp="1"/>
          </p:cNvSpPr>
          <p:nvPr>
            <p:ph idx="1"/>
          </p:nvPr>
        </p:nvSpPr>
        <p:spPr/>
        <p:txBody>
          <a:bodyPr/>
          <a:lstStyle/>
          <a:p>
            <a:r>
              <a:rPr lang="en-US" dirty="0" smtClean="0"/>
              <a:t>Node-link diagrams or space-filling techniques?</a:t>
            </a:r>
          </a:p>
          <a:p>
            <a:r>
              <a:rPr lang="en-US" dirty="0" smtClean="0"/>
              <a:t>It depends on the properties of the data</a:t>
            </a:r>
          </a:p>
          <a:p>
            <a:pPr lvl="1"/>
            <a:r>
              <a:rPr lang="en-US" dirty="0" smtClean="0"/>
              <a:t>Node-link typically better at exposing structure of information structure</a:t>
            </a:r>
          </a:p>
          <a:p>
            <a:pPr lvl="1"/>
            <a:r>
              <a:rPr lang="en-US" dirty="0" smtClean="0"/>
              <a:t>Space-filling good for focusing on one or two additional variables of cases</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690037" y="616689"/>
            <a:ext cx="6049926" cy="453744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Network Graphs</a:t>
            </a:r>
            <a:endParaRPr lang="en-US" dirty="0"/>
          </a:p>
        </p:txBody>
      </p:sp>
      <p:sp>
        <p:nvSpPr>
          <p:cNvPr id="3" name="Content Placeholder 2"/>
          <p:cNvSpPr>
            <a:spLocks noGrp="1"/>
          </p:cNvSpPr>
          <p:nvPr>
            <p:ph idx="1"/>
          </p:nvPr>
        </p:nvSpPr>
        <p:spPr/>
        <p:txBody>
          <a:bodyPr>
            <a:normAutofit/>
          </a:bodyPr>
          <a:lstStyle/>
          <a:p>
            <a:r>
              <a:rPr lang="en-US" sz="1100" dirty="0" smtClean="0">
                <a:hlinkClick r:id="rId4"/>
              </a:rPr>
              <a:t>http://apps.asterisq.com/mentionmap/</a:t>
            </a:r>
            <a:r>
              <a:rPr lang="en-US" sz="1100" dirty="0" smtClean="0"/>
              <a:t> </a:t>
            </a:r>
          </a:p>
          <a:p>
            <a:r>
              <a:rPr lang="en-US" sz="1100" dirty="0" smtClean="0"/>
              <a:t>Explores your twitter network</a:t>
            </a:r>
            <a:endParaRPr lang="en-US" sz="11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Graphs show Connections</a:t>
            </a:r>
            <a:endParaRPr lang="en-US" dirty="0"/>
          </a:p>
        </p:txBody>
      </p:sp>
      <p:sp>
        <p:nvSpPr>
          <p:cNvPr id="3" name="Content Placeholder 2"/>
          <p:cNvSpPr>
            <a:spLocks noGrp="1"/>
          </p:cNvSpPr>
          <p:nvPr>
            <p:ph idx="1"/>
          </p:nvPr>
        </p:nvSpPr>
        <p:spPr/>
        <p:txBody>
          <a:bodyPr/>
          <a:lstStyle/>
          <a:p>
            <a:r>
              <a:rPr lang="en-US" dirty="0" smtClean="0"/>
              <a:t>Connections </a:t>
            </a:r>
            <a:r>
              <a:rPr lang="en-US" dirty="0"/>
              <a:t>throughout our lives and </a:t>
            </a:r>
            <a:r>
              <a:rPr lang="en-US" dirty="0" smtClean="0"/>
              <a:t>the world</a:t>
            </a:r>
            <a:endParaRPr lang="en-US" dirty="0"/>
          </a:p>
          <a:p>
            <a:pPr lvl="1"/>
            <a:r>
              <a:rPr lang="en-US" dirty="0" smtClean="0"/>
              <a:t>Circle </a:t>
            </a:r>
            <a:r>
              <a:rPr lang="en-US" dirty="0"/>
              <a:t>of friends</a:t>
            </a:r>
          </a:p>
          <a:p>
            <a:pPr lvl="1"/>
            <a:r>
              <a:rPr lang="en-US" dirty="0" smtClean="0"/>
              <a:t>Delta’s </a:t>
            </a:r>
            <a:r>
              <a:rPr lang="en-US" dirty="0"/>
              <a:t>flight </a:t>
            </a:r>
            <a:r>
              <a:rPr lang="en-US" dirty="0" smtClean="0"/>
              <a:t>schedules</a:t>
            </a:r>
            <a:endParaRPr lang="en-US" dirty="0"/>
          </a:p>
          <a:p>
            <a:pPr lvl="1"/>
            <a:r>
              <a:rPr lang="en-US" dirty="0" smtClean="0"/>
              <a:t> </a:t>
            </a:r>
            <a:r>
              <a:rPr lang="en-US" dirty="0"/>
              <a:t>…</a:t>
            </a:r>
          </a:p>
          <a:p>
            <a:r>
              <a:rPr lang="en-US" dirty="0" smtClean="0"/>
              <a:t>Model </a:t>
            </a:r>
            <a:r>
              <a:rPr lang="en-US" dirty="0"/>
              <a:t>connected set as a Graph</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Graph?</a:t>
            </a:r>
          </a:p>
        </p:txBody>
      </p:sp>
      <p:sp>
        <p:nvSpPr>
          <p:cNvPr id="3" name="Content Placeholder 2"/>
          <p:cNvSpPr>
            <a:spLocks noGrp="1"/>
          </p:cNvSpPr>
          <p:nvPr>
            <p:ph idx="1"/>
          </p:nvPr>
        </p:nvSpPr>
        <p:spPr/>
        <p:txBody>
          <a:bodyPr/>
          <a:lstStyle/>
          <a:p>
            <a:r>
              <a:rPr lang="en-US" dirty="0" smtClean="0"/>
              <a:t>Vertices </a:t>
            </a:r>
            <a:r>
              <a:rPr lang="en-US" dirty="0"/>
              <a:t>(nodes) connected by</a:t>
            </a:r>
          </a:p>
          <a:p>
            <a:r>
              <a:rPr lang="en-US" dirty="0" smtClean="0"/>
              <a:t>Edges </a:t>
            </a:r>
            <a:r>
              <a:rPr lang="en-US" dirty="0"/>
              <a:t>(links</a:t>
            </a:r>
            <a:r>
              <a:rPr lang="en-US" dirty="0" smtClean="0"/>
              <a:t>)</a:t>
            </a:r>
          </a:p>
          <a:p>
            <a:endParaRPr lang="en-US" dirty="0" smtClean="0"/>
          </a:p>
          <a:p>
            <a:pPr>
              <a:buNone/>
            </a:pPr>
            <a:endParaRPr lang="en-US" dirty="0" smtClean="0"/>
          </a:p>
          <a:p>
            <a:pPr>
              <a:buNone/>
            </a:pPr>
            <a:endParaRPr lang="en-US" dirty="0"/>
          </a:p>
        </p:txBody>
      </p:sp>
      <p:pic>
        <p:nvPicPr>
          <p:cNvPr id="1033" name="Picture 9"/>
          <p:cNvPicPr>
            <a:picLocks noChangeAspect="1" noChangeArrowheads="1"/>
          </p:cNvPicPr>
          <p:nvPr/>
        </p:nvPicPr>
        <p:blipFill>
          <a:blip r:embed="rId3" cstate="print"/>
          <a:srcRect/>
          <a:stretch>
            <a:fillRect/>
          </a:stretch>
        </p:blipFill>
        <p:spPr bwMode="auto">
          <a:xfrm>
            <a:off x="762000" y="2971800"/>
            <a:ext cx="6992112" cy="30000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 Terminology</a:t>
            </a:r>
          </a:p>
        </p:txBody>
      </p:sp>
      <p:sp>
        <p:nvSpPr>
          <p:cNvPr id="3" name="Content Placeholder 2"/>
          <p:cNvSpPr>
            <a:spLocks noGrp="1"/>
          </p:cNvSpPr>
          <p:nvPr>
            <p:ph idx="1"/>
          </p:nvPr>
        </p:nvSpPr>
        <p:spPr/>
        <p:txBody>
          <a:bodyPr>
            <a:normAutofit/>
          </a:bodyPr>
          <a:lstStyle/>
          <a:p>
            <a:r>
              <a:rPr lang="en-US" dirty="0" smtClean="0"/>
              <a:t>Graphs </a:t>
            </a:r>
            <a:r>
              <a:rPr lang="en-US" dirty="0"/>
              <a:t>can have cycles</a:t>
            </a:r>
          </a:p>
          <a:p>
            <a:r>
              <a:rPr lang="en-US" dirty="0" smtClean="0"/>
              <a:t>Graph </a:t>
            </a:r>
            <a:r>
              <a:rPr lang="en-US" dirty="0"/>
              <a:t>edges can be directed </a:t>
            </a:r>
            <a:r>
              <a:rPr lang="en-US" dirty="0" smtClean="0"/>
              <a:t>or undirected</a:t>
            </a:r>
            <a:endParaRPr lang="en-US" dirty="0"/>
          </a:p>
          <a:p>
            <a:r>
              <a:rPr lang="en-US" dirty="0" smtClean="0"/>
              <a:t>The </a:t>
            </a:r>
            <a:r>
              <a:rPr lang="en-US" dirty="0"/>
              <a:t>degree of a vertex is the number </a:t>
            </a:r>
            <a:r>
              <a:rPr lang="en-US" dirty="0" smtClean="0"/>
              <a:t>of edges </a:t>
            </a:r>
            <a:r>
              <a:rPr lang="en-US" dirty="0"/>
              <a:t>connected to it</a:t>
            </a:r>
          </a:p>
          <a:p>
            <a:pPr lvl="1"/>
            <a:r>
              <a:rPr lang="en-US" dirty="0" smtClean="0"/>
              <a:t>In-degree </a:t>
            </a:r>
            <a:r>
              <a:rPr lang="en-US" dirty="0"/>
              <a:t>and out-degree for directed graphs</a:t>
            </a:r>
          </a:p>
          <a:p>
            <a:r>
              <a:rPr lang="en-US" dirty="0" smtClean="0"/>
              <a:t>Graph </a:t>
            </a:r>
            <a:r>
              <a:rPr lang="en-US" dirty="0"/>
              <a:t>edges can have values (</a:t>
            </a:r>
            <a:r>
              <a:rPr lang="en-US" dirty="0" smtClean="0"/>
              <a:t>weights) on </a:t>
            </a:r>
            <a:r>
              <a:rPr lang="en-US" dirty="0"/>
              <a:t>them (nominal, ordinal or quantitative)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 Uses</a:t>
            </a:r>
          </a:p>
        </p:txBody>
      </p:sp>
      <p:sp>
        <p:nvSpPr>
          <p:cNvPr id="3" name="Content Placeholder 2"/>
          <p:cNvSpPr>
            <a:spLocks noGrp="1"/>
          </p:cNvSpPr>
          <p:nvPr>
            <p:ph idx="1"/>
          </p:nvPr>
        </p:nvSpPr>
        <p:spPr/>
        <p:txBody>
          <a:bodyPr>
            <a:normAutofit fontScale="92500" lnSpcReduction="10000"/>
          </a:bodyPr>
          <a:lstStyle/>
          <a:p>
            <a:r>
              <a:rPr lang="en-US" dirty="0" smtClean="0"/>
              <a:t>In </a:t>
            </a:r>
            <a:r>
              <a:rPr lang="en-US" dirty="0"/>
              <a:t>information visualization, any number </a:t>
            </a:r>
            <a:r>
              <a:rPr lang="en-US" dirty="0" smtClean="0"/>
              <a:t>of data </a:t>
            </a:r>
            <a:r>
              <a:rPr lang="en-US" dirty="0"/>
              <a:t>sets can be modeled as a graph</a:t>
            </a:r>
          </a:p>
          <a:p>
            <a:pPr lvl="1"/>
            <a:r>
              <a:rPr lang="en-US" dirty="0" smtClean="0"/>
              <a:t>US </a:t>
            </a:r>
            <a:r>
              <a:rPr lang="en-US" dirty="0"/>
              <a:t>telephone system</a:t>
            </a:r>
          </a:p>
          <a:p>
            <a:pPr lvl="1"/>
            <a:r>
              <a:rPr lang="en-US" dirty="0" smtClean="0"/>
              <a:t>World </a:t>
            </a:r>
            <a:r>
              <a:rPr lang="en-US" dirty="0"/>
              <a:t>Wide Web</a:t>
            </a:r>
          </a:p>
          <a:p>
            <a:pPr lvl="1"/>
            <a:r>
              <a:rPr lang="en-US" dirty="0" smtClean="0"/>
              <a:t>Distribution </a:t>
            </a:r>
            <a:r>
              <a:rPr lang="en-US" dirty="0"/>
              <a:t>network for on-line retailer</a:t>
            </a:r>
          </a:p>
          <a:p>
            <a:pPr lvl="1"/>
            <a:r>
              <a:rPr lang="en-US" dirty="0" smtClean="0"/>
              <a:t>Call </a:t>
            </a:r>
            <a:r>
              <a:rPr lang="en-US" dirty="0"/>
              <a:t>graph of a large software system</a:t>
            </a:r>
          </a:p>
          <a:p>
            <a:pPr lvl="1"/>
            <a:r>
              <a:rPr lang="en-US" dirty="0" smtClean="0"/>
              <a:t>Semantic </a:t>
            </a:r>
            <a:r>
              <a:rPr lang="en-US" dirty="0"/>
              <a:t>map in an AI algorithm</a:t>
            </a:r>
          </a:p>
          <a:p>
            <a:pPr lvl="1"/>
            <a:r>
              <a:rPr lang="en-US" dirty="0" smtClean="0"/>
              <a:t>Set </a:t>
            </a:r>
            <a:r>
              <a:rPr lang="en-US" dirty="0"/>
              <a:t>of connected friends</a:t>
            </a:r>
          </a:p>
          <a:p>
            <a:r>
              <a:rPr lang="en-US" dirty="0" smtClean="0"/>
              <a:t>Graph/network </a:t>
            </a:r>
            <a:r>
              <a:rPr lang="en-US" dirty="0"/>
              <a:t>visualization is one of </a:t>
            </a:r>
            <a:r>
              <a:rPr lang="en-US" dirty="0" smtClean="0"/>
              <a:t>the oldest </a:t>
            </a:r>
            <a:r>
              <a:rPr lang="en-US" dirty="0"/>
              <a:t>and most studied areas of </a:t>
            </a:r>
            <a:r>
              <a:rPr lang="en-US" dirty="0" err="1"/>
              <a:t>InfoVis</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 Visualization Challenges</a:t>
            </a:r>
          </a:p>
        </p:txBody>
      </p:sp>
      <p:sp>
        <p:nvSpPr>
          <p:cNvPr id="3" name="Content Placeholder 2"/>
          <p:cNvSpPr>
            <a:spLocks noGrp="1"/>
          </p:cNvSpPr>
          <p:nvPr>
            <p:ph idx="1"/>
          </p:nvPr>
        </p:nvSpPr>
        <p:spPr/>
        <p:txBody>
          <a:bodyPr>
            <a:normAutofit/>
          </a:bodyPr>
          <a:lstStyle/>
          <a:p>
            <a:r>
              <a:rPr lang="en-US" dirty="0" smtClean="0"/>
              <a:t>Graph </a:t>
            </a:r>
            <a:r>
              <a:rPr lang="en-US" dirty="0"/>
              <a:t>layout and positioning</a:t>
            </a:r>
          </a:p>
          <a:p>
            <a:pPr lvl="1"/>
            <a:r>
              <a:rPr lang="en-US" dirty="0" smtClean="0"/>
              <a:t>Make </a:t>
            </a:r>
            <a:r>
              <a:rPr lang="en-US" dirty="0"/>
              <a:t>a concrete rendering of abstract graph</a:t>
            </a:r>
          </a:p>
          <a:p>
            <a:r>
              <a:rPr lang="en-US" dirty="0" smtClean="0"/>
              <a:t>Navigation/Interaction</a:t>
            </a:r>
            <a:endParaRPr lang="en-US" dirty="0"/>
          </a:p>
          <a:p>
            <a:pPr lvl="1"/>
            <a:r>
              <a:rPr lang="en-US" dirty="0" smtClean="0"/>
              <a:t>How </a:t>
            </a:r>
            <a:r>
              <a:rPr lang="en-US" dirty="0"/>
              <a:t>to support user changing focus </a:t>
            </a:r>
            <a:r>
              <a:rPr lang="en-US" dirty="0" smtClean="0"/>
              <a:t>and moving </a:t>
            </a:r>
            <a:r>
              <a:rPr lang="en-US" dirty="0"/>
              <a:t>around the graph</a:t>
            </a:r>
          </a:p>
          <a:p>
            <a:r>
              <a:rPr lang="en-US" dirty="0" smtClean="0"/>
              <a:t>Scale</a:t>
            </a:r>
            <a:endParaRPr lang="en-US" dirty="0"/>
          </a:p>
          <a:p>
            <a:pPr lvl="1"/>
            <a:r>
              <a:rPr lang="en-US" dirty="0" smtClean="0"/>
              <a:t>Above </a:t>
            </a:r>
            <a:r>
              <a:rPr lang="en-US" dirty="0"/>
              <a:t>two issues not too bad for </a:t>
            </a:r>
            <a:r>
              <a:rPr lang="en-US" dirty="0" smtClean="0"/>
              <a:t>small graphs</a:t>
            </a:r>
            <a:r>
              <a:rPr lang="en-US" dirty="0"/>
              <a:t>, but large ones are much tougher</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Layout Algorithms</a:t>
            </a:r>
          </a:p>
        </p:txBody>
      </p:sp>
      <p:pic>
        <p:nvPicPr>
          <p:cNvPr id="3074" name="Picture 2"/>
          <p:cNvPicPr>
            <a:picLocks noGrp="1" noChangeAspect="1" noChangeArrowheads="1"/>
          </p:cNvPicPr>
          <p:nvPr>
            <p:ph idx="1"/>
          </p:nvPr>
        </p:nvPicPr>
        <p:blipFill>
          <a:blip r:embed="rId3" cstate="print"/>
          <a:stretch>
            <a:fillRect/>
          </a:stretch>
        </p:blipFill>
        <p:spPr bwMode="auto">
          <a:xfrm>
            <a:off x="1988338" y="1621536"/>
            <a:ext cx="5240476" cy="4821238"/>
          </a:xfrm>
          <a:prstGeom prst="rect">
            <a:avLst/>
          </a:prstGeom>
          <a:noFill/>
          <a:ln w="9525">
            <a:noFill/>
            <a:miter lim="800000"/>
            <a:headEnd/>
            <a:tailEnd/>
          </a:ln>
        </p:spPr>
      </p:pic>
      <p:sp>
        <p:nvSpPr>
          <p:cNvPr id="4" name="Rectangle 3"/>
          <p:cNvSpPr/>
          <p:nvPr/>
        </p:nvSpPr>
        <p:spPr>
          <a:xfrm>
            <a:off x="2035421" y="6396335"/>
            <a:ext cx="4246547" cy="461665"/>
          </a:xfrm>
          <a:prstGeom prst="rect">
            <a:avLst/>
          </a:prstGeom>
        </p:spPr>
        <p:txBody>
          <a:bodyPr wrap="none">
            <a:spAutoFit/>
          </a:bodyPr>
          <a:lstStyle/>
          <a:p>
            <a:r>
              <a:rPr lang="en-US" dirty="0" smtClean="0">
                <a:latin typeface="Calibri" pitchFamily="34" charset="0"/>
                <a:hlinkClick r:id="rId4"/>
              </a:rPr>
              <a:t>http://www.ics.forth.gr/gd2008/</a:t>
            </a:r>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Vertex Issues</a:t>
            </a:r>
          </a:p>
        </p:txBody>
      </p:sp>
      <p:sp>
        <p:nvSpPr>
          <p:cNvPr id="3" name="Content Placeholder 2"/>
          <p:cNvSpPr>
            <a:spLocks noGrp="1"/>
          </p:cNvSpPr>
          <p:nvPr>
            <p:ph idx="1"/>
          </p:nvPr>
        </p:nvSpPr>
        <p:spPr/>
        <p:txBody>
          <a:bodyPr/>
          <a:lstStyle/>
          <a:p>
            <a:r>
              <a:rPr lang="en-US" dirty="0"/>
              <a:t>Shape</a:t>
            </a:r>
          </a:p>
          <a:p>
            <a:r>
              <a:rPr lang="en-US" dirty="0" smtClean="0"/>
              <a:t>Color</a:t>
            </a:r>
            <a:endParaRPr lang="en-US" dirty="0"/>
          </a:p>
          <a:p>
            <a:r>
              <a:rPr lang="en-US" dirty="0" smtClean="0"/>
              <a:t>Size</a:t>
            </a:r>
            <a:endParaRPr lang="en-US" dirty="0"/>
          </a:p>
          <a:p>
            <a:r>
              <a:rPr lang="en-US" dirty="0" smtClean="0"/>
              <a:t>Location</a:t>
            </a:r>
            <a:endParaRPr lang="en-US" dirty="0"/>
          </a:p>
          <a:p>
            <a:r>
              <a:rPr lang="en-US" dirty="0" smtClean="0"/>
              <a:t>Label</a:t>
            </a:r>
            <a:endParaRPr lang="en-US" dirty="0"/>
          </a:p>
        </p:txBody>
      </p:sp>
      <p:pic>
        <p:nvPicPr>
          <p:cNvPr id="4099" name="Picture 3"/>
          <p:cNvPicPr>
            <a:picLocks noChangeAspect="1" noChangeArrowheads="1"/>
          </p:cNvPicPr>
          <p:nvPr/>
        </p:nvPicPr>
        <p:blipFill>
          <a:blip r:embed="rId3" cstate="print"/>
          <a:srcRect/>
          <a:stretch>
            <a:fillRect/>
          </a:stretch>
        </p:blipFill>
        <p:spPr bwMode="auto">
          <a:xfrm>
            <a:off x="2667000" y="1676400"/>
            <a:ext cx="6105525"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Node-Link Representations</a:t>
            </a:r>
            <a:endParaRPr lang="en-US" dirty="0"/>
          </a:p>
        </p:txBody>
      </p:sp>
      <p:pic>
        <p:nvPicPr>
          <p:cNvPr id="3" name="Content Placeholder 2"/>
          <p:cNvPicPr>
            <a:picLocks noGrp="1" noChangeAspect="1" noChangeArrowheads="1"/>
          </p:cNvPicPr>
          <p:nvPr>
            <p:ph idx="1"/>
          </p:nvPr>
        </p:nvPicPr>
        <p:blipFill>
          <a:blip r:embed="rId3" cstate="print"/>
          <a:srcRect/>
          <a:stretch>
            <a:fillRect/>
          </a:stretch>
        </p:blipFill>
        <p:spPr bwMode="auto">
          <a:xfrm>
            <a:off x="576071" y="1558258"/>
            <a:ext cx="7256233" cy="46413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Edge Issues</a:t>
            </a:r>
          </a:p>
        </p:txBody>
      </p:sp>
      <p:sp>
        <p:nvSpPr>
          <p:cNvPr id="3" name="Content Placeholder 2"/>
          <p:cNvSpPr>
            <a:spLocks noGrp="1"/>
          </p:cNvSpPr>
          <p:nvPr>
            <p:ph idx="1"/>
          </p:nvPr>
        </p:nvSpPr>
        <p:spPr/>
        <p:txBody>
          <a:bodyPr>
            <a:normAutofit fontScale="92500" lnSpcReduction="10000"/>
          </a:bodyPr>
          <a:lstStyle/>
          <a:p>
            <a:r>
              <a:rPr lang="en-US" dirty="0" smtClean="0"/>
              <a:t>Color</a:t>
            </a:r>
            <a:endParaRPr lang="en-US" dirty="0"/>
          </a:p>
          <a:p>
            <a:r>
              <a:rPr lang="en-US" dirty="0" smtClean="0"/>
              <a:t>Size</a:t>
            </a:r>
            <a:endParaRPr lang="en-US" dirty="0"/>
          </a:p>
          <a:p>
            <a:r>
              <a:rPr lang="en-US" dirty="0" smtClean="0"/>
              <a:t>Label</a:t>
            </a:r>
            <a:endParaRPr lang="en-US" dirty="0"/>
          </a:p>
          <a:p>
            <a:r>
              <a:rPr lang="en-US" dirty="0" smtClean="0"/>
              <a:t>Form</a:t>
            </a:r>
            <a:endParaRPr lang="en-US" dirty="0"/>
          </a:p>
          <a:p>
            <a:pPr lvl="1"/>
            <a:r>
              <a:rPr lang="en-US" dirty="0" err="1" smtClean="0"/>
              <a:t>Polyline</a:t>
            </a:r>
            <a:endParaRPr lang="en-US" dirty="0"/>
          </a:p>
          <a:p>
            <a:pPr lvl="1"/>
            <a:r>
              <a:rPr lang="en-US" dirty="0" smtClean="0"/>
              <a:t> </a:t>
            </a:r>
            <a:r>
              <a:rPr lang="en-US" dirty="0"/>
              <a:t>straight </a:t>
            </a:r>
            <a:r>
              <a:rPr lang="en-US" dirty="0" smtClean="0"/>
              <a:t>line</a:t>
            </a:r>
          </a:p>
          <a:p>
            <a:pPr lvl="1"/>
            <a:r>
              <a:rPr lang="en-US" dirty="0" smtClean="0"/>
              <a:t> </a:t>
            </a:r>
            <a:r>
              <a:rPr lang="en-US" dirty="0"/>
              <a:t>orthogonal, </a:t>
            </a:r>
            <a:r>
              <a:rPr lang="en-US" dirty="0" smtClean="0"/>
              <a:t>grid</a:t>
            </a:r>
          </a:p>
          <a:p>
            <a:pPr lvl="1"/>
            <a:r>
              <a:rPr lang="en-US" dirty="0" smtClean="0"/>
              <a:t>curved</a:t>
            </a:r>
          </a:p>
          <a:p>
            <a:pPr lvl="1"/>
            <a:r>
              <a:rPr lang="en-US" dirty="0" smtClean="0"/>
              <a:t>Planar</a:t>
            </a:r>
          </a:p>
          <a:p>
            <a:pPr lvl="1"/>
            <a:r>
              <a:rPr lang="en-US" dirty="0" smtClean="0"/>
              <a:t>upward/downward….</a:t>
            </a:r>
          </a:p>
        </p:txBody>
      </p:sp>
      <p:pic>
        <p:nvPicPr>
          <p:cNvPr id="5123" name="Picture 3"/>
          <p:cNvPicPr>
            <a:picLocks noChangeAspect="1" noChangeArrowheads="1"/>
          </p:cNvPicPr>
          <p:nvPr/>
        </p:nvPicPr>
        <p:blipFill>
          <a:blip r:embed="rId3" cstate="print"/>
          <a:srcRect/>
          <a:stretch>
            <a:fillRect/>
          </a:stretch>
        </p:blipFill>
        <p:spPr bwMode="auto">
          <a:xfrm>
            <a:off x="3334512" y="1350264"/>
            <a:ext cx="5286375" cy="300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335280"/>
            <a:ext cx="8284464" cy="999744"/>
          </a:xfrm>
        </p:spPr>
        <p:txBody>
          <a:bodyPr>
            <a:normAutofit fontScale="90000"/>
          </a:bodyPr>
          <a:lstStyle/>
          <a:p>
            <a:r>
              <a:rPr lang="en-US" dirty="0"/>
              <a:t/>
            </a:r>
            <a:br>
              <a:rPr lang="en-US" dirty="0"/>
            </a:br>
            <a:r>
              <a:rPr lang="en-US" dirty="0"/>
              <a:t>Aesthetic Considerations</a:t>
            </a:r>
          </a:p>
        </p:txBody>
      </p:sp>
      <p:sp>
        <p:nvSpPr>
          <p:cNvPr id="3" name="Content Placeholder 2"/>
          <p:cNvSpPr>
            <a:spLocks noGrp="1"/>
          </p:cNvSpPr>
          <p:nvPr>
            <p:ph idx="1"/>
          </p:nvPr>
        </p:nvSpPr>
        <p:spPr>
          <a:xfrm>
            <a:off x="438912" y="1621536"/>
            <a:ext cx="8229600" cy="4821936"/>
          </a:xfrm>
        </p:spPr>
        <p:txBody>
          <a:bodyPr>
            <a:normAutofit fontScale="85000" lnSpcReduction="20000"/>
          </a:bodyPr>
          <a:lstStyle/>
          <a:p>
            <a:r>
              <a:rPr lang="en-US" dirty="0" smtClean="0"/>
              <a:t>Crossings </a:t>
            </a:r>
          </a:p>
          <a:p>
            <a:pPr lvl="1"/>
            <a:r>
              <a:rPr lang="en-US" dirty="0" smtClean="0"/>
              <a:t>minimize </a:t>
            </a:r>
            <a:r>
              <a:rPr lang="en-US" dirty="0"/>
              <a:t>towards planar</a:t>
            </a:r>
          </a:p>
          <a:p>
            <a:r>
              <a:rPr lang="en-US" dirty="0" smtClean="0"/>
              <a:t>Total </a:t>
            </a:r>
            <a:r>
              <a:rPr lang="en-US" dirty="0"/>
              <a:t>Edge Length </a:t>
            </a:r>
            <a:r>
              <a:rPr lang="en-US" dirty="0" smtClean="0"/>
              <a:t>	</a:t>
            </a:r>
          </a:p>
          <a:p>
            <a:pPr lvl="1"/>
            <a:r>
              <a:rPr lang="en-US" dirty="0" smtClean="0"/>
              <a:t>minimize </a:t>
            </a:r>
            <a:r>
              <a:rPr lang="en-US" dirty="0"/>
              <a:t>towards </a:t>
            </a:r>
            <a:r>
              <a:rPr lang="en-US" dirty="0" smtClean="0"/>
              <a:t>proper scale</a:t>
            </a:r>
            <a:endParaRPr lang="en-US" dirty="0"/>
          </a:p>
          <a:p>
            <a:r>
              <a:rPr lang="en-US" dirty="0" smtClean="0"/>
              <a:t>Area 	</a:t>
            </a:r>
          </a:p>
          <a:p>
            <a:pPr lvl="1"/>
            <a:r>
              <a:rPr lang="en-US" dirty="0" smtClean="0"/>
              <a:t>minimize </a:t>
            </a:r>
            <a:r>
              <a:rPr lang="en-US" dirty="0"/>
              <a:t>towards efficiency</a:t>
            </a:r>
          </a:p>
          <a:p>
            <a:r>
              <a:rPr lang="en-US" dirty="0" smtClean="0"/>
              <a:t>Maximum </a:t>
            </a:r>
            <a:r>
              <a:rPr lang="en-US" dirty="0"/>
              <a:t>Edge </a:t>
            </a:r>
            <a:r>
              <a:rPr lang="en-US" dirty="0" smtClean="0"/>
              <a:t>Length	</a:t>
            </a:r>
          </a:p>
          <a:p>
            <a:pPr lvl="1"/>
            <a:r>
              <a:rPr lang="en-US" dirty="0" smtClean="0"/>
              <a:t> minimize longest edge</a:t>
            </a:r>
            <a:endParaRPr lang="en-US" dirty="0"/>
          </a:p>
          <a:p>
            <a:r>
              <a:rPr lang="en-US" dirty="0" smtClean="0"/>
              <a:t>Uniform </a:t>
            </a:r>
            <a:r>
              <a:rPr lang="en-US" dirty="0"/>
              <a:t>Edge Lengths </a:t>
            </a:r>
            <a:endParaRPr lang="en-US" dirty="0" smtClean="0"/>
          </a:p>
          <a:p>
            <a:pPr lvl="1"/>
            <a:r>
              <a:rPr lang="en-US" dirty="0" smtClean="0"/>
              <a:t>minimize </a:t>
            </a:r>
            <a:r>
              <a:rPr lang="en-US" dirty="0"/>
              <a:t>variances</a:t>
            </a:r>
          </a:p>
          <a:p>
            <a:r>
              <a:rPr lang="en-US" dirty="0" smtClean="0"/>
              <a:t>Total </a:t>
            </a:r>
            <a:r>
              <a:rPr lang="en-US" dirty="0"/>
              <a:t>Bends </a:t>
            </a:r>
            <a:endParaRPr lang="en-US" dirty="0" smtClean="0"/>
          </a:p>
          <a:p>
            <a:pPr lvl="1"/>
            <a:r>
              <a:rPr lang="en-US" dirty="0" smtClean="0"/>
              <a:t>minimize </a:t>
            </a:r>
            <a:r>
              <a:rPr lang="en-US" dirty="0"/>
              <a:t>orthogonal </a:t>
            </a:r>
            <a:r>
              <a:rPr lang="en-US" dirty="0" smtClean="0"/>
              <a:t>towards straight-line</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Which Matters?</a:t>
            </a:r>
          </a:p>
        </p:txBody>
      </p:sp>
      <p:sp>
        <p:nvSpPr>
          <p:cNvPr id="3" name="Content Placeholder 2"/>
          <p:cNvSpPr>
            <a:spLocks noGrp="1"/>
          </p:cNvSpPr>
          <p:nvPr>
            <p:ph idx="1"/>
          </p:nvPr>
        </p:nvSpPr>
        <p:spPr/>
        <p:txBody>
          <a:bodyPr>
            <a:normAutofit lnSpcReduction="10000"/>
          </a:bodyPr>
          <a:lstStyle/>
          <a:p>
            <a:r>
              <a:rPr lang="en-US" dirty="0" smtClean="0"/>
              <a:t>Various studies examined which of the aesthetic factors matter most and/or what kinds of layout/</a:t>
            </a:r>
            <a:r>
              <a:rPr lang="en-US" dirty="0" err="1" smtClean="0"/>
              <a:t>vis</a:t>
            </a:r>
            <a:r>
              <a:rPr lang="en-US" dirty="0" smtClean="0"/>
              <a:t> techniques look best</a:t>
            </a:r>
          </a:p>
          <a:p>
            <a:pPr lvl="1"/>
            <a:r>
              <a:rPr lang="en-US" dirty="0" smtClean="0"/>
              <a:t>Purchase, Graph Drawing ’97</a:t>
            </a:r>
          </a:p>
          <a:p>
            <a:pPr lvl="1"/>
            <a:r>
              <a:rPr lang="da-DK" dirty="0" smtClean="0"/>
              <a:t>Ware et al, Info Vis 1(2)</a:t>
            </a:r>
          </a:p>
          <a:p>
            <a:pPr lvl="1"/>
            <a:r>
              <a:rPr lang="en-US" dirty="0" err="1" smtClean="0"/>
              <a:t>Ghoniem</a:t>
            </a:r>
            <a:r>
              <a:rPr lang="en-US" dirty="0" smtClean="0"/>
              <a:t> et al, Info Vis 4(2)</a:t>
            </a:r>
          </a:p>
          <a:p>
            <a:pPr lvl="1"/>
            <a:r>
              <a:rPr lang="en-US" dirty="0" smtClean="0"/>
              <a:t>van Ham &amp; </a:t>
            </a:r>
            <a:r>
              <a:rPr lang="en-US" dirty="0" err="1" smtClean="0"/>
              <a:t>Rogowitz</a:t>
            </a:r>
            <a:r>
              <a:rPr lang="en-US" dirty="0" smtClean="0"/>
              <a:t>, </a:t>
            </a:r>
            <a:r>
              <a:rPr lang="en-US" dirty="0" err="1" smtClean="0"/>
              <a:t>TVCG</a:t>
            </a:r>
            <a:r>
              <a:rPr lang="en-US" dirty="0" smtClean="0"/>
              <a:t> ‘08</a:t>
            </a:r>
          </a:p>
          <a:p>
            <a:pPr lvl="1"/>
            <a:r>
              <a:rPr lang="en-US" dirty="0" smtClean="0"/>
              <a:t>…</a:t>
            </a:r>
          </a:p>
          <a:p>
            <a:r>
              <a:rPr lang="en-US" dirty="0" smtClean="0"/>
              <a:t>Results mixed: Edge crossings do seem important</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Shneiderman’s</a:t>
            </a:r>
            <a:r>
              <a:rPr lang="en-US" dirty="0" smtClean="0"/>
              <a:t> </a:t>
            </a:r>
            <a:r>
              <a:rPr lang="en-US" dirty="0" err="1" smtClean="0"/>
              <a:t>NetViz</a:t>
            </a:r>
            <a:r>
              <a:rPr lang="en-US" dirty="0" smtClean="0"/>
              <a:t> Nirvana</a:t>
            </a:r>
            <a:endParaRPr lang="en-US" dirty="0"/>
          </a:p>
        </p:txBody>
      </p:sp>
      <p:sp>
        <p:nvSpPr>
          <p:cNvPr id="3" name="Content Placeholder 2"/>
          <p:cNvSpPr>
            <a:spLocks noGrp="1"/>
          </p:cNvSpPr>
          <p:nvPr>
            <p:ph idx="1"/>
          </p:nvPr>
        </p:nvSpPr>
        <p:spPr/>
        <p:txBody>
          <a:bodyPr/>
          <a:lstStyle/>
          <a:p>
            <a:r>
              <a:rPr lang="en-US" dirty="0" smtClean="0"/>
              <a:t>Every node is visible</a:t>
            </a:r>
          </a:p>
          <a:p>
            <a:r>
              <a:rPr lang="en-US" dirty="0" smtClean="0"/>
              <a:t>For every node you can count its degree</a:t>
            </a:r>
          </a:p>
          <a:p>
            <a:r>
              <a:rPr lang="en-US" dirty="0" smtClean="0"/>
              <a:t>For every link you can follow it from source to destination</a:t>
            </a:r>
          </a:p>
          <a:p>
            <a:r>
              <a:rPr lang="en-US" dirty="0" smtClean="0"/>
              <a:t>Clusters and outliers are identifiable</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Layout Heuristics</a:t>
            </a:r>
            <a:endParaRPr lang="en-US" dirty="0"/>
          </a:p>
        </p:txBody>
      </p:sp>
      <p:sp>
        <p:nvSpPr>
          <p:cNvPr id="3" name="Content Placeholder 2"/>
          <p:cNvSpPr>
            <a:spLocks noGrp="1"/>
          </p:cNvSpPr>
          <p:nvPr>
            <p:ph idx="1"/>
          </p:nvPr>
        </p:nvSpPr>
        <p:spPr/>
        <p:txBody>
          <a:bodyPr>
            <a:normAutofit/>
          </a:bodyPr>
          <a:lstStyle/>
          <a:p>
            <a:r>
              <a:rPr lang="en-US" dirty="0" smtClean="0"/>
              <a:t>Layout algorithms can be</a:t>
            </a:r>
          </a:p>
          <a:p>
            <a:pPr lvl="1"/>
            <a:r>
              <a:rPr lang="en-US" dirty="0" smtClean="0"/>
              <a:t>planar</a:t>
            </a:r>
          </a:p>
          <a:p>
            <a:pPr lvl="1"/>
            <a:r>
              <a:rPr lang="en-US" dirty="0" smtClean="0"/>
              <a:t>grid-based</a:t>
            </a:r>
          </a:p>
          <a:p>
            <a:pPr lvl="1"/>
            <a:r>
              <a:rPr lang="en-US" dirty="0" smtClean="0"/>
              <a:t>orthogonal</a:t>
            </a:r>
          </a:p>
          <a:p>
            <a:pPr lvl="1"/>
            <a:r>
              <a:rPr lang="en-US" dirty="0" smtClean="0"/>
              <a:t>curved lines</a:t>
            </a:r>
          </a:p>
          <a:p>
            <a:pPr lvl="1"/>
            <a:r>
              <a:rPr lang="en-US" dirty="0" smtClean="0"/>
              <a:t>hierarchies</a:t>
            </a:r>
          </a:p>
          <a:p>
            <a:pPr lvl="1"/>
            <a:r>
              <a:rPr lang="en-US" dirty="0" smtClean="0"/>
              <a:t>circular</a:t>
            </a:r>
          </a:p>
          <a:p>
            <a:pPr lvl="1"/>
            <a:r>
              <a:rPr lang="en-US" dirty="0" smtClean="0"/>
              <a:t>...</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Layout Techniques</a:t>
            </a:r>
            <a:endParaRPr lang="en-US" dirty="0"/>
          </a:p>
        </p:txBody>
      </p:sp>
      <p:sp>
        <p:nvSpPr>
          <p:cNvPr id="3" name="Content Placeholder 2"/>
          <p:cNvSpPr>
            <a:spLocks noGrp="1"/>
          </p:cNvSpPr>
          <p:nvPr>
            <p:ph idx="1"/>
          </p:nvPr>
        </p:nvSpPr>
        <p:spPr/>
        <p:txBody>
          <a:bodyPr/>
          <a:lstStyle/>
          <a:p>
            <a:r>
              <a:rPr lang="en-US" dirty="0" smtClean="0"/>
              <a:t>Force-directed</a:t>
            </a:r>
          </a:p>
          <a:p>
            <a:r>
              <a:rPr lang="en-US" dirty="0" smtClean="0"/>
              <a:t>Circular</a:t>
            </a:r>
          </a:p>
          <a:p>
            <a:r>
              <a:rPr lang="en-US" dirty="0" smtClean="0"/>
              <a:t>Geographic-based</a:t>
            </a:r>
          </a:p>
          <a:p>
            <a:r>
              <a:rPr lang="en-US" dirty="0" smtClean="0"/>
              <a:t>Clustered</a:t>
            </a:r>
          </a:p>
          <a:p>
            <a:r>
              <a:rPr lang="en-US" dirty="0" smtClean="0"/>
              <a:t>Attribute-based</a:t>
            </a:r>
          </a:p>
          <a:p>
            <a:r>
              <a:rPr lang="en-US" dirty="0" smtClean="0"/>
              <a:t>Matrix</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 Challenge</a:t>
            </a:r>
            <a:endParaRPr lang="en-US" dirty="0"/>
          </a:p>
        </p:txBody>
      </p:sp>
      <p:sp>
        <p:nvSpPr>
          <p:cNvPr id="3" name="Content Placeholder 2"/>
          <p:cNvSpPr>
            <a:spLocks noGrp="1"/>
          </p:cNvSpPr>
          <p:nvPr>
            <p:ph idx="1"/>
          </p:nvPr>
        </p:nvSpPr>
        <p:spPr/>
        <p:txBody>
          <a:bodyPr/>
          <a:lstStyle/>
          <a:p>
            <a:r>
              <a:rPr lang="en-US" dirty="0" smtClean="0"/>
              <a:t>May run out of space for vertices and edges (turns into “ball of string”)</a:t>
            </a:r>
          </a:p>
          <a:p>
            <a:r>
              <a:rPr lang="en-US" dirty="0" smtClean="0"/>
              <a:t>Can really slow down algorithm</a:t>
            </a:r>
          </a:p>
          <a:p>
            <a:r>
              <a:rPr lang="en-US" dirty="0" smtClean="0"/>
              <a:t>Often use clustering to help</a:t>
            </a:r>
          </a:p>
          <a:p>
            <a:pPr lvl="1"/>
            <a:r>
              <a:rPr lang="en-US" dirty="0" smtClean="0"/>
              <a:t>Extract highly connected sets of vertices</a:t>
            </a:r>
          </a:p>
          <a:p>
            <a:pPr lvl="1"/>
            <a:r>
              <a:rPr lang="en-US" dirty="0" smtClean="0"/>
              <a:t>Collapse some vertices together</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Navigation/Interaction Issues</a:t>
            </a:r>
            <a:endParaRPr lang="en-US" dirty="0"/>
          </a:p>
        </p:txBody>
      </p:sp>
      <p:sp>
        <p:nvSpPr>
          <p:cNvPr id="3" name="Content Placeholder 2"/>
          <p:cNvSpPr>
            <a:spLocks noGrp="1"/>
          </p:cNvSpPr>
          <p:nvPr>
            <p:ph idx="1"/>
          </p:nvPr>
        </p:nvSpPr>
        <p:spPr/>
        <p:txBody>
          <a:bodyPr/>
          <a:lstStyle/>
          <a:p>
            <a:r>
              <a:rPr lang="en-US" dirty="0" smtClean="0"/>
              <a:t>How do we allow a user to query, visit, or move around a graph?</a:t>
            </a:r>
          </a:p>
          <a:p>
            <a:r>
              <a:rPr lang="en-US" dirty="0" smtClean="0"/>
              <a:t>Changing focus may entail a different rendering</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 Drawing Resources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Book</a:t>
            </a:r>
          </a:p>
          <a:p>
            <a:pPr lvl="1"/>
            <a:r>
              <a:rPr lang="fi-FI" dirty="0" smtClean="0"/>
              <a:t>Di Battista, Eades, Tamassia, and Tollis, </a:t>
            </a:r>
          </a:p>
          <a:p>
            <a:pPr lvl="1">
              <a:buNone/>
            </a:pPr>
            <a:r>
              <a:rPr lang="fi-FI" dirty="0" smtClean="0"/>
              <a:t>	</a:t>
            </a:r>
            <a:r>
              <a:rPr lang="en-US" dirty="0" smtClean="0">
                <a:hlinkClick r:id="rId3"/>
              </a:rPr>
              <a:t>Graph Drawing: Algorithms for the Visualization of Graphs, Prentice Hall, 1999</a:t>
            </a:r>
            <a:endParaRPr lang="en-US" dirty="0" smtClean="0"/>
          </a:p>
          <a:p>
            <a:r>
              <a:rPr lang="en-US" dirty="0" smtClean="0"/>
              <a:t>Tutorial (talk slides)</a:t>
            </a:r>
          </a:p>
          <a:p>
            <a:pPr lvl="1"/>
            <a:r>
              <a:rPr lang="en-US" dirty="0" smtClean="0">
                <a:hlinkClick r:id="rId4"/>
              </a:rPr>
              <a:t>http://www.cs.brown.edu/people/rt/papers/gd-tutorial/gd-constraints.pdf</a:t>
            </a:r>
            <a:endParaRPr lang="en-US" dirty="0" smtClean="0"/>
          </a:p>
          <a:p>
            <a:r>
              <a:rPr lang="en-US" dirty="0" smtClean="0"/>
              <a:t>Web links</a:t>
            </a:r>
          </a:p>
          <a:p>
            <a:pPr lvl="1"/>
            <a:r>
              <a:rPr lang="en-US" dirty="0" smtClean="0">
                <a:hlinkClick r:id="rId5"/>
              </a:rPr>
              <a:t>http://graphdrawing.org</a:t>
            </a:r>
            <a:endParaRPr lang="en-US" dirty="0" smtClean="0"/>
          </a:p>
          <a:p>
            <a:pPr lvl="1"/>
            <a:r>
              <a:rPr lang="en-US" dirty="0" smtClean="0">
                <a:hlinkClick r:id="rId6"/>
              </a:rPr>
              <a:t>http://www.graphviz.org</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 Drawing Uses</a:t>
            </a:r>
            <a:endParaRPr lang="en-US" dirty="0"/>
          </a:p>
        </p:txBody>
      </p:sp>
      <p:sp>
        <p:nvSpPr>
          <p:cNvPr id="3" name="Content Placeholder 2"/>
          <p:cNvSpPr>
            <a:spLocks noGrp="1"/>
          </p:cNvSpPr>
          <p:nvPr>
            <p:ph idx="1"/>
          </p:nvPr>
        </p:nvSpPr>
        <p:spPr/>
        <p:txBody>
          <a:bodyPr/>
          <a:lstStyle/>
          <a:p>
            <a:r>
              <a:rPr lang="en-US" dirty="0" smtClean="0"/>
              <a:t>Many domains and data sets can benefit significantly from nice graph drawings</a:t>
            </a:r>
          </a:p>
          <a:p>
            <a:r>
              <a:rPr lang="en-US" dirty="0" smtClean="0"/>
              <a:t>Let’s look at some examples…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Node-Link Diagrams</a:t>
            </a:r>
            <a:endParaRPr lang="en-US" dirty="0"/>
          </a:p>
        </p:txBody>
      </p:sp>
      <p:sp>
        <p:nvSpPr>
          <p:cNvPr id="3" name="Content Placeholder 2"/>
          <p:cNvSpPr>
            <a:spLocks noGrp="1"/>
          </p:cNvSpPr>
          <p:nvPr>
            <p:ph idx="1"/>
          </p:nvPr>
        </p:nvSpPr>
        <p:spPr/>
        <p:txBody>
          <a:bodyPr/>
          <a:lstStyle/>
          <a:p>
            <a:r>
              <a:rPr lang="en-US" dirty="0" smtClean="0"/>
              <a:t>Root at top, leaves at bottom is very common</a:t>
            </a:r>
            <a:endParaRPr lang="en-US" dirty="0"/>
          </a:p>
        </p:txBody>
      </p:sp>
      <p:pic>
        <p:nvPicPr>
          <p:cNvPr id="1028" name="Picture 4"/>
          <p:cNvPicPr>
            <a:picLocks noChangeAspect="1" noChangeArrowheads="1"/>
          </p:cNvPicPr>
          <p:nvPr/>
        </p:nvPicPr>
        <p:blipFill>
          <a:blip r:embed="rId3" cstate="print"/>
          <a:srcRect/>
          <a:stretch>
            <a:fillRect/>
          </a:stretch>
        </p:blipFill>
        <p:spPr bwMode="auto">
          <a:xfrm>
            <a:off x="381000" y="2514600"/>
            <a:ext cx="7489092" cy="30319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Analysis</a:t>
            </a:r>
            <a:endParaRPr lang="en-US" dirty="0"/>
          </a:p>
        </p:txBody>
      </p:sp>
      <p:sp>
        <p:nvSpPr>
          <p:cNvPr id="3" name="Content Placeholder 2"/>
          <p:cNvSpPr>
            <a:spLocks noGrp="1"/>
          </p:cNvSpPr>
          <p:nvPr>
            <p:ph idx="1"/>
          </p:nvPr>
        </p:nvSpPr>
        <p:spPr/>
        <p:txBody>
          <a:bodyPr>
            <a:normAutofit/>
          </a:bodyPr>
          <a:lstStyle/>
          <a:p>
            <a:r>
              <a:rPr lang="en-US" dirty="0" smtClean="0"/>
              <a:t>Facilitate understanding of complex socioeconomic patterns</a:t>
            </a:r>
          </a:p>
          <a:p>
            <a:r>
              <a:rPr lang="en-US" dirty="0" smtClean="0"/>
              <a:t>Social Science visualization gallery (</a:t>
            </a:r>
            <a:r>
              <a:rPr lang="en-US" dirty="0" err="1" smtClean="0"/>
              <a:t>Lothar</a:t>
            </a:r>
            <a:r>
              <a:rPr lang="en-US" dirty="0" smtClean="0"/>
              <a:t> </a:t>
            </a:r>
            <a:r>
              <a:rPr lang="en-US" dirty="0" err="1" smtClean="0"/>
              <a:t>Krempel</a:t>
            </a:r>
            <a:r>
              <a:rPr lang="en-US" dirty="0" smtClean="0"/>
              <a:t>):</a:t>
            </a:r>
            <a:r>
              <a:rPr lang="en-US" dirty="0" smtClean="0">
                <a:hlinkClick r:id="rId3"/>
              </a:rPr>
              <a:t> </a:t>
            </a:r>
            <a:r>
              <a:rPr lang="en-US" sz="2400" dirty="0" smtClean="0">
                <a:hlinkClick r:id="rId3"/>
              </a:rPr>
              <a:t>http://www.mpifg.de/~lk/netvis/substanz.html</a:t>
            </a:r>
            <a:endParaRPr lang="en-US" dirty="0" smtClean="0"/>
          </a:p>
          <a:p>
            <a:pPr marL="109728" indent="0">
              <a:buNone/>
            </a:pPr>
            <a:endParaRPr lang="en-US" sz="1900" dirty="0" smtClean="0"/>
          </a:p>
          <a:p>
            <a:pPr marL="109728" indent="0">
              <a:buNone/>
            </a:pPr>
            <a:r>
              <a:rPr lang="en-US" sz="1900" dirty="0" smtClean="0"/>
              <a:t>Next slide: </a:t>
            </a:r>
            <a:r>
              <a:rPr lang="en-US" sz="1900" dirty="0" err="1" smtClean="0"/>
              <a:t>Krempel</a:t>
            </a:r>
            <a:r>
              <a:rPr lang="en-US" sz="1900" dirty="0" smtClean="0"/>
              <a:t> &amp; Plumper’s study of World Trade between OECD countries, 1981 and 1992.</a:t>
            </a:r>
            <a:r>
              <a:rPr lang="en-US" sz="1900" dirty="0"/>
              <a:t> The structure of world trade of between 28 OECD countries in 1981 and 1992. The size of the nodes gives the volume of flows  in dollars (imports and exports) for each country . The size of the links stands for the volume of trade between any two countries. Colors give the regional respectively memberships in different trade </a:t>
            </a:r>
            <a:r>
              <a:rPr lang="en-US" sz="1900" dirty="0" err="1"/>
              <a:t>organisations</a:t>
            </a:r>
            <a:r>
              <a:rPr lang="en-US" sz="1900" dirty="0"/>
              <a:t>: EC countries (yellow), EFTA countries (green), USA and Canada (blue), Japan (red), East Asian Countries (pink), Oceania (Australia , New Zealand) (black).</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cstate="print"/>
          <a:srcRect/>
          <a:stretch>
            <a:fillRect/>
          </a:stretch>
        </p:blipFill>
        <p:spPr bwMode="auto">
          <a:xfrm>
            <a:off x="304800" y="318656"/>
            <a:ext cx="7848600" cy="6064826"/>
          </a:xfrm>
          <a:prstGeom prst="rect">
            <a:avLst/>
          </a:prstGeom>
          <a:noFill/>
          <a:ln w="9525">
            <a:noFill/>
            <a:miter lim="800000"/>
            <a:headEnd/>
            <a:tailEnd/>
          </a:ln>
        </p:spPr>
      </p:pic>
      <p:sp>
        <p:nvSpPr>
          <p:cNvPr id="5" name="Rectangle 4"/>
          <p:cNvSpPr/>
          <p:nvPr/>
        </p:nvSpPr>
        <p:spPr>
          <a:xfrm rot="10800000" flipV="1">
            <a:off x="4454588" y="5753758"/>
            <a:ext cx="2741771" cy="369332"/>
          </a:xfrm>
          <a:prstGeom prst="rect">
            <a:avLst/>
          </a:prstGeom>
        </p:spPr>
        <p:txBody>
          <a:bodyPr wrap="square">
            <a:spAutoFit/>
          </a:bodyPr>
          <a:lstStyle/>
          <a:p>
            <a:r>
              <a:rPr lang="en-US" dirty="0" smtClean="0"/>
              <a:t>1981</a:t>
            </a:r>
            <a:endParaRPr lang="en-US" dirty="0"/>
          </a:p>
        </p:txBody>
      </p:sp>
      <p:sp>
        <p:nvSpPr>
          <p:cNvPr id="6" name="Rectangle 5"/>
          <p:cNvSpPr/>
          <p:nvPr/>
        </p:nvSpPr>
        <p:spPr>
          <a:xfrm>
            <a:off x="533400" y="6488668"/>
            <a:ext cx="8382000" cy="461665"/>
          </a:xfrm>
          <a:prstGeom prst="rect">
            <a:avLst/>
          </a:prstGeom>
        </p:spPr>
        <p:txBody>
          <a:bodyPr wrap="square">
            <a:spAutoFit/>
          </a:bodyPr>
          <a:lstStyle/>
          <a:p>
            <a:r>
              <a:rPr lang="en-US" dirty="0" smtClean="0">
                <a:hlinkClick r:id="rId4"/>
              </a:rPr>
              <a:t>http://www.mpi-fg-koeln.mpg.de/~lk/netvis/trade/WorldTrade.html</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3942905" y="1585580"/>
            <a:ext cx="4892749" cy="3669562"/>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Social Network Visualization</a:t>
            </a:r>
            <a:endParaRPr lang="en-US" dirty="0"/>
          </a:p>
        </p:txBody>
      </p:sp>
      <p:sp>
        <p:nvSpPr>
          <p:cNvPr id="3" name="Content Placeholder 2"/>
          <p:cNvSpPr>
            <a:spLocks noGrp="1"/>
          </p:cNvSpPr>
          <p:nvPr>
            <p:ph idx="1"/>
          </p:nvPr>
        </p:nvSpPr>
        <p:spPr/>
        <p:txBody>
          <a:bodyPr/>
          <a:lstStyle/>
          <a:p>
            <a:r>
              <a:rPr lang="en-US" dirty="0" smtClean="0"/>
              <a:t>Social Network Analysis</a:t>
            </a:r>
          </a:p>
          <a:p>
            <a:r>
              <a:rPr lang="en-US" dirty="0" smtClean="0"/>
              <a:t>Is </a:t>
            </a:r>
            <a:r>
              <a:rPr lang="en-US" dirty="0" smtClean="0">
                <a:hlinkClick r:id="rId4"/>
              </a:rPr>
              <a:t>obesity contagious</a:t>
            </a:r>
            <a:r>
              <a:rPr lang="en-US" dirty="0" smtClean="0"/>
              <a:t>?</a:t>
            </a:r>
          </a:p>
          <a:p>
            <a:pPr>
              <a:buNone/>
            </a:pPr>
            <a:endParaRPr lang="en-US" dirty="0" smtClean="0">
              <a:solidFill>
                <a:srgbClr val="FF0000"/>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Revisting</a:t>
            </a:r>
            <a:r>
              <a:rPr lang="en-US" dirty="0" smtClean="0"/>
              <a:t> Subway Maps</a:t>
            </a:r>
            <a:endParaRPr lang="en-US" dirty="0"/>
          </a:p>
        </p:txBody>
      </p:sp>
      <p:sp>
        <p:nvSpPr>
          <p:cNvPr id="3" name="Content Placeholder 2"/>
          <p:cNvSpPr>
            <a:spLocks noGrp="1"/>
          </p:cNvSpPr>
          <p:nvPr>
            <p:ph idx="1"/>
          </p:nvPr>
        </p:nvSpPr>
        <p:spPr/>
        <p:txBody>
          <a:bodyPr/>
          <a:lstStyle/>
          <a:p>
            <a:r>
              <a:rPr lang="en-US" dirty="0" smtClean="0"/>
              <a:t>Are they graphs or maps?   </a:t>
            </a:r>
            <a:endParaRPr lang="en-US" dirty="0"/>
          </a:p>
        </p:txBody>
      </p:sp>
    </p:spTree>
    <p:extLst>
      <p:ext uri="{BB962C8B-B14F-4D97-AF65-F5344CB8AC3E}">
        <p14:creationId xmlns:p14="http://schemas.microsoft.com/office/powerpoint/2010/main" val="19914735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3" name="Picture 3"/>
          <p:cNvPicPr>
            <a:picLocks noGrp="1" noChangeAspect="1" noChangeArrowheads="1"/>
          </p:cNvPicPr>
          <p:nvPr>
            <p:ph idx="1"/>
          </p:nvPr>
        </p:nvPicPr>
        <p:blipFill>
          <a:blip r:embed="rId3" cstate="print"/>
          <a:srcRect/>
          <a:stretch>
            <a:fillRect/>
          </a:stretch>
        </p:blipFill>
        <p:spPr bwMode="auto">
          <a:xfrm>
            <a:off x="438527" y="771858"/>
            <a:ext cx="8486017" cy="56411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cstate="print"/>
          <a:srcRect/>
          <a:stretch>
            <a:fillRect/>
          </a:stretch>
        </p:blipFill>
        <p:spPr bwMode="auto">
          <a:xfrm>
            <a:off x="853500" y="609600"/>
            <a:ext cx="7528499" cy="570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3" cstate="print"/>
          <a:srcRect/>
          <a:stretch>
            <a:fillRect/>
          </a:stretch>
        </p:blipFill>
        <p:spPr bwMode="auto">
          <a:xfrm>
            <a:off x="1295495" y="533400"/>
            <a:ext cx="6095905" cy="6195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Subway Diagrams</a:t>
            </a:r>
            <a:endParaRPr lang="en-US" dirty="0"/>
          </a:p>
        </p:txBody>
      </p:sp>
      <p:sp>
        <p:nvSpPr>
          <p:cNvPr id="3" name="Content Placeholder 2"/>
          <p:cNvSpPr>
            <a:spLocks noGrp="1"/>
          </p:cNvSpPr>
          <p:nvPr>
            <p:ph idx="1"/>
          </p:nvPr>
        </p:nvSpPr>
        <p:spPr/>
        <p:txBody>
          <a:bodyPr/>
          <a:lstStyle/>
          <a:p>
            <a:r>
              <a:rPr lang="en-US" dirty="0" smtClean="0"/>
              <a:t>Geographic landmarks largely suppressed on maps, except water (rivers in Paris, London) and asphalt (highways in Atlanta)</a:t>
            </a:r>
          </a:p>
          <a:p>
            <a:pPr lvl="1"/>
            <a:r>
              <a:rPr lang="en-US" dirty="0" smtClean="0"/>
              <a:t>Rather fitting, no?</a:t>
            </a:r>
          </a:p>
          <a:p>
            <a:r>
              <a:rPr lang="en-US" dirty="0" smtClean="0"/>
              <a:t>These are more graphs than maps!</a:t>
            </a:r>
            <a:endParaRPr lang="en-US" dirty="0"/>
          </a:p>
        </p:txBody>
      </p:sp>
      <p:pic>
        <p:nvPicPr>
          <p:cNvPr id="9218" name="Picture 2"/>
          <p:cNvPicPr>
            <a:picLocks noChangeAspect="1" noChangeArrowheads="1"/>
          </p:cNvPicPr>
          <p:nvPr/>
        </p:nvPicPr>
        <p:blipFill>
          <a:blip r:embed="rId3"/>
          <a:srcRect/>
          <a:stretch>
            <a:fillRect/>
          </a:stretch>
        </p:blipFill>
        <p:spPr bwMode="auto">
          <a:xfrm>
            <a:off x="4567238" y="3424238"/>
            <a:ext cx="9525" cy="9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Really Cool Subway Map Exhibit</a:t>
            </a:r>
            <a:endParaRPr lang="en-US" dirty="0"/>
          </a:p>
        </p:txBody>
      </p:sp>
      <p:sp>
        <p:nvSpPr>
          <p:cNvPr id="3" name="Content Placeholder 2"/>
          <p:cNvSpPr>
            <a:spLocks noGrp="1"/>
          </p:cNvSpPr>
          <p:nvPr>
            <p:ph idx="1"/>
          </p:nvPr>
        </p:nvSpPr>
        <p:spPr>
          <a:xfrm>
            <a:off x="457200" y="1676400"/>
            <a:ext cx="2804160" cy="4821936"/>
          </a:xfrm>
        </p:spPr>
        <p:txBody>
          <a:bodyPr>
            <a:normAutofit lnSpcReduction="10000"/>
          </a:bodyPr>
          <a:lstStyle/>
          <a:p>
            <a:pPr marL="109728" indent="0">
              <a:buNone/>
            </a:pPr>
            <a:r>
              <a:rPr lang="en-US" dirty="0" smtClean="0"/>
              <a:t>I saw this at </a:t>
            </a:r>
            <a:r>
              <a:rPr lang="en-US" dirty="0" err="1" smtClean="0"/>
              <a:t>VisWeek</a:t>
            </a:r>
            <a:r>
              <a:rPr lang="en-US" dirty="0" smtClean="0"/>
              <a:t> 2011</a:t>
            </a:r>
          </a:p>
          <a:p>
            <a:r>
              <a:rPr lang="en-US" dirty="0" smtClean="0"/>
              <a:t>Collection of maps of subways over the years.</a:t>
            </a:r>
          </a:p>
          <a:p>
            <a:r>
              <a:rPr lang="en-US" dirty="0" smtClean="0"/>
              <a:t>Here are a few less common ones.</a:t>
            </a:r>
          </a:p>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5715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69984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340840"/>
            <a:ext cx="5250180" cy="6517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911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Representation</a:t>
            </a:r>
            <a:endParaRPr lang="en-US"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1066800" y="1828800"/>
            <a:ext cx="6065099" cy="2726849"/>
          </a:xfrm>
          <a:prstGeom prst="rect">
            <a:avLst/>
          </a:prstGeom>
          <a:noFill/>
          <a:ln w="9525">
            <a:noFill/>
            <a:miter lim="800000"/>
            <a:headEnd/>
            <a:tailEnd/>
          </a:ln>
        </p:spPr>
      </p:pic>
      <p:sp>
        <p:nvSpPr>
          <p:cNvPr id="5" name="Rectangle 4"/>
          <p:cNvSpPr/>
          <p:nvPr/>
        </p:nvSpPr>
        <p:spPr>
          <a:xfrm>
            <a:off x="2590800" y="4727448"/>
            <a:ext cx="3804247" cy="369332"/>
          </a:xfrm>
          <a:prstGeom prst="rect">
            <a:avLst/>
          </a:prstGeom>
        </p:spPr>
        <p:txBody>
          <a:bodyPr wrap="none">
            <a:spAutoFit/>
          </a:bodyPr>
          <a:lstStyle/>
          <a:p>
            <a:r>
              <a:rPr lang="en-US" dirty="0"/>
              <a:t>From: Johnson &amp; </a:t>
            </a:r>
            <a:r>
              <a:rPr lang="en-US" dirty="0" err="1"/>
              <a:t>Shneiderman</a:t>
            </a:r>
            <a:r>
              <a:rPr lang="en-US" dirty="0"/>
              <a:t>, ‘91</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495300"/>
            <a:ext cx="73533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83197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500063"/>
            <a:ext cx="8286750" cy="585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7829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Flow/Travel Graphs</a:t>
            </a:r>
            <a:endParaRPr lang="en-US" dirty="0"/>
          </a:p>
        </p:txBody>
      </p:sp>
      <p:sp>
        <p:nvSpPr>
          <p:cNvPr id="3" name="Content Placeholder 2"/>
          <p:cNvSpPr>
            <a:spLocks noGrp="1"/>
          </p:cNvSpPr>
          <p:nvPr>
            <p:ph idx="1"/>
          </p:nvPr>
        </p:nvSpPr>
        <p:spPr/>
        <p:txBody>
          <a:bodyPr/>
          <a:lstStyle/>
          <a:p>
            <a:r>
              <a:rPr lang="en-US" dirty="0" smtClean="0"/>
              <a:t>Show path, another example of almost if not a map application. </a:t>
            </a:r>
            <a:endParaRPr lang="en-US" dirty="0"/>
          </a:p>
        </p:txBody>
      </p:sp>
    </p:spTree>
    <p:extLst>
      <p:ext uri="{BB962C8B-B14F-4D97-AF65-F5344CB8AC3E}">
        <p14:creationId xmlns:p14="http://schemas.microsoft.com/office/powerpoint/2010/main" val="32091491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3" cstate="print"/>
          <a:srcRect/>
          <a:stretch>
            <a:fillRect/>
          </a:stretch>
        </p:blipFill>
        <p:spPr bwMode="auto">
          <a:xfrm>
            <a:off x="438912" y="696940"/>
            <a:ext cx="8214898" cy="61793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Airline flights</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988288" y="1491215"/>
            <a:ext cx="6461052" cy="48457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Visual Analytics on </a:t>
            </a:r>
            <a:r>
              <a:rPr lang="en-US" dirty="0" smtClean="0"/>
              <a:t>Networks</a:t>
            </a:r>
            <a:endParaRPr lang="en-US" dirty="0"/>
          </a:p>
        </p:txBody>
      </p:sp>
      <p:sp>
        <p:nvSpPr>
          <p:cNvPr id="3" name="Content Placeholder 2"/>
          <p:cNvSpPr>
            <a:spLocks noGrp="1"/>
          </p:cNvSpPr>
          <p:nvPr>
            <p:ph idx="1"/>
          </p:nvPr>
        </p:nvSpPr>
        <p:spPr/>
        <p:txBody>
          <a:bodyPr/>
          <a:lstStyle/>
          <a:p>
            <a:r>
              <a:rPr lang="en-US" dirty="0" smtClean="0"/>
              <a:t>Social </a:t>
            </a:r>
            <a:r>
              <a:rPr lang="en-US" dirty="0" smtClean="0"/>
              <a:t>Networks (tools for Facebook, twitter, </a:t>
            </a:r>
            <a:r>
              <a:rPr lang="en-US" dirty="0" err="1" smtClean="0"/>
              <a:t>etc</a:t>
            </a:r>
            <a:r>
              <a:rPr lang="en-US" dirty="0" smtClean="0"/>
              <a:t>)</a:t>
            </a:r>
          </a:p>
          <a:p>
            <a:r>
              <a:rPr lang="en-US" dirty="0" smtClean="0"/>
              <a:t>Political Networks. </a:t>
            </a:r>
            <a:r>
              <a:rPr lang="en-US" dirty="0" err="1"/>
              <a:t>Policital</a:t>
            </a:r>
            <a:r>
              <a:rPr lang="en-US" dirty="0"/>
              <a:t> voting record clustering (like </a:t>
            </a:r>
            <a:r>
              <a:rPr lang="en-US" dirty="0" err="1"/>
              <a:t>Touchgraph</a:t>
            </a:r>
            <a:r>
              <a:rPr lang="en-US" dirty="0"/>
              <a:t>)</a:t>
            </a:r>
          </a:p>
          <a:p>
            <a:endParaRPr lang="en-US" dirty="0"/>
          </a:p>
        </p:txBody>
      </p:sp>
    </p:spTree>
    <p:extLst>
      <p:ext uri="{BB962C8B-B14F-4D97-AF65-F5344CB8AC3E}">
        <p14:creationId xmlns:p14="http://schemas.microsoft.com/office/powerpoint/2010/main" val="28803862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Challenge</a:t>
            </a:r>
            <a:endParaRPr lang="en-US" dirty="0"/>
          </a:p>
        </p:txBody>
      </p:sp>
      <p:sp>
        <p:nvSpPr>
          <p:cNvPr id="3" name="Content Placeholder 2"/>
          <p:cNvSpPr>
            <a:spLocks noGrp="1"/>
          </p:cNvSpPr>
          <p:nvPr>
            <p:ph idx="1"/>
          </p:nvPr>
        </p:nvSpPr>
        <p:spPr/>
        <p:txBody>
          <a:bodyPr>
            <a:normAutofit/>
          </a:bodyPr>
          <a:lstStyle/>
          <a:p>
            <a:r>
              <a:rPr lang="en-US" dirty="0" smtClean="0"/>
              <a:t>Senators (</a:t>
            </a:r>
            <a:r>
              <a:rPr lang="en-US" dirty="0" err="1" smtClean="0"/>
              <a:t>Touchgraph</a:t>
            </a:r>
            <a:r>
              <a:rPr lang="en-US" dirty="0" smtClean="0"/>
              <a:t> example)</a:t>
            </a:r>
          </a:p>
          <a:p>
            <a:pPr lvl="1"/>
            <a:r>
              <a:rPr lang="en-US" dirty="0" smtClean="0"/>
              <a:t>Party </a:t>
            </a:r>
            <a:r>
              <a:rPr lang="en-US" dirty="0" err="1" smtClean="0"/>
              <a:t>afflilation</a:t>
            </a:r>
            <a:endParaRPr lang="en-US" dirty="0" smtClean="0"/>
          </a:p>
          <a:p>
            <a:pPr lvl="1"/>
            <a:r>
              <a:rPr lang="en-US" dirty="0" smtClean="0"/>
              <a:t>Religious association</a:t>
            </a:r>
          </a:p>
          <a:p>
            <a:r>
              <a:rPr lang="en-US" dirty="0" smtClean="0"/>
              <a:t>Political Action Companies (PACs)</a:t>
            </a:r>
          </a:p>
          <a:p>
            <a:r>
              <a:rPr lang="en-US" dirty="0" smtClean="0"/>
              <a:t>Networks</a:t>
            </a:r>
          </a:p>
          <a:p>
            <a:pPr lvl="1"/>
            <a:r>
              <a:rPr lang="en-US" dirty="0" smtClean="0"/>
              <a:t>Senators co-sponsoring bills (# per year)</a:t>
            </a:r>
          </a:p>
          <a:p>
            <a:pPr lvl="1"/>
            <a:r>
              <a:rPr lang="en-US" dirty="0" smtClean="0"/>
              <a:t>PACs support of senators ($$ per year)</a:t>
            </a:r>
          </a:p>
          <a:p>
            <a:r>
              <a:rPr lang="en-US" dirty="0" smtClean="0"/>
              <a:t>How would you visualize?</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445008"/>
            <a:ext cx="8229600" cy="1066800"/>
          </a:xfrm>
        </p:spPr>
        <p:txBody>
          <a:bodyPr/>
          <a:lstStyle/>
          <a:p>
            <a:r>
              <a:rPr lang="en-US" dirty="0" err="1" smtClean="0"/>
              <a:t>TouchGraph</a:t>
            </a:r>
            <a:endParaRPr lang="en-US" dirty="0"/>
          </a:p>
        </p:txBody>
      </p:sp>
      <p:sp>
        <p:nvSpPr>
          <p:cNvPr id="6" name="Rectangle 5"/>
          <p:cNvSpPr/>
          <p:nvPr/>
        </p:nvSpPr>
        <p:spPr>
          <a:xfrm>
            <a:off x="402336" y="6488668"/>
            <a:ext cx="2899383" cy="461665"/>
          </a:xfrm>
          <a:prstGeom prst="rect">
            <a:avLst/>
          </a:prstGeom>
        </p:spPr>
        <p:txBody>
          <a:bodyPr wrap="none">
            <a:spAutoFit/>
          </a:bodyPr>
          <a:lstStyle/>
          <a:p>
            <a:r>
              <a:rPr lang="en-US" dirty="0" smtClean="0">
                <a:hlinkClick r:id="rId3"/>
              </a:rPr>
              <a:t>www.touchgraph.com</a:t>
            </a:r>
            <a:endParaRPr lang="en-US" dirty="0"/>
          </a:p>
        </p:txBody>
      </p:sp>
      <p:pic>
        <p:nvPicPr>
          <p:cNvPr id="1027" name="Picture 3"/>
          <p:cNvPicPr>
            <a:picLocks noChangeAspect="1" noChangeArrowheads="1"/>
          </p:cNvPicPr>
          <p:nvPr/>
        </p:nvPicPr>
        <p:blipFill>
          <a:blip r:embed="rId4" cstate="print"/>
          <a:srcRect/>
          <a:stretch>
            <a:fillRect/>
          </a:stretch>
        </p:blipFill>
        <p:spPr bwMode="auto">
          <a:xfrm>
            <a:off x="432816" y="1377696"/>
            <a:ext cx="6381750" cy="4819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Science Explorer	</a:t>
            </a:r>
            <a:endParaRPr lang="en-US" dirty="0"/>
          </a:p>
        </p:txBody>
      </p:sp>
      <p:sp>
        <p:nvSpPr>
          <p:cNvPr id="3" name="Content Placeholder 2"/>
          <p:cNvSpPr>
            <a:spLocks noGrp="1"/>
          </p:cNvSpPr>
          <p:nvPr>
            <p:ph idx="1"/>
          </p:nvPr>
        </p:nvSpPr>
        <p:spPr/>
        <p:txBody>
          <a:bodyPr/>
          <a:lstStyle/>
          <a:p>
            <a:r>
              <a:rPr lang="en-US" dirty="0" smtClean="0">
                <a:hlinkClick r:id="rId2"/>
              </a:rPr>
              <a:t>Webpage</a:t>
            </a:r>
            <a:endParaRPr lang="en-US" dirty="0"/>
          </a:p>
          <a:p>
            <a:r>
              <a:rPr lang="en-US" dirty="0" smtClean="0"/>
              <a:t>Literature </a:t>
            </a:r>
            <a:r>
              <a:rPr lang="en-US" dirty="0" smtClean="0"/>
              <a:t>linkage exploration. </a:t>
            </a:r>
            <a:r>
              <a:rPr lang="en-US" dirty="0" smtClean="0"/>
              <a:t> (watch video starting at 3:00 to see automatic grouping)</a:t>
            </a:r>
            <a:endParaRPr lang="en-US" dirty="0"/>
          </a:p>
        </p:txBody>
      </p:sp>
    </p:spTree>
    <p:extLst>
      <p:ext uri="{BB962C8B-B14F-4D97-AF65-F5344CB8AC3E}">
        <p14:creationId xmlns:p14="http://schemas.microsoft.com/office/powerpoint/2010/main" val="421145427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445008"/>
            <a:ext cx="8229600" cy="1066800"/>
          </a:xfrm>
        </p:spPr>
        <p:txBody>
          <a:bodyPr/>
          <a:lstStyle/>
          <a:p>
            <a:r>
              <a:rPr lang="en-US" dirty="0" smtClean="0"/>
              <a:t>Many Examples</a:t>
            </a:r>
            <a:endParaRPr lang="en-US" dirty="0"/>
          </a:p>
        </p:txBody>
      </p:sp>
      <p:pic>
        <p:nvPicPr>
          <p:cNvPr id="12290" name="Picture 2"/>
          <p:cNvPicPr>
            <a:picLocks noGrp="1" noChangeAspect="1" noChangeArrowheads="1"/>
          </p:cNvPicPr>
          <p:nvPr>
            <p:ph idx="1"/>
          </p:nvPr>
        </p:nvPicPr>
        <p:blipFill>
          <a:blip r:embed="rId3" cstate="print"/>
          <a:srcRect/>
          <a:stretch>
            <a:fillRect/>
          </a:stretch>
        </p:blipFill>
        <p:spPr bwMode="auto">
          <a:xfrm>
            <a:off x="1676400" y="1371600"/>
            <a:ext cx="6279927" cy="4525963"/>
          </a:xfrm>
          <a:prstGeom prst="rect">
            <a:avLst/>
          </a:prstGeom>
          <a:noFill/>
          <a:ln w="9525">
            <a:noFill/>
            <a:miter lim="800000"/>
            <a:headEnd/>
            <a:tailEnd/>
          </a:ln>
        </p:spPr>
      </p:pic>
      <p:sp>
        <p:nvSpPr>
          <p:cNvPr id="5" name="Rectangle 4"/>
          <p:cNvSpPr/>
          <p:nvPr/>
        </p:nvSpPr>
        <p:spPr>
          <a:xfrm>
            <a:off x="1883664" y="6016752"/>
            <a:ext cx="5202936" cy="461665"/>
          </a:xfrm>
          <a:prstGeom prst="rect">
            <a:avLst/>
          </a:prstGeom>
        </p:spPr>
        <p:txBody>
          <a:bodyPr wrap="square">
            <a:spAutoFit/>
          </a:bodyPr>
          <a:lstStyle/>
          <a:p>
            <a:r>
              <a:rPr lang="en-US" dirty="0" smtClean="0">
                <a:hlinkClick r:id="rId4"/>
              </a:rPr>
              <a:t>http://www.visualcomplexity.com</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t-ddv.V2">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cut-ddv.V2</Template>
  <TotalTime>10044</TotalTime>
  <Words>2580</Words>
  <Application>Microsoft Office PowerPoint</Application>
  <PresentationFormat>On-screen Show (4:3)</PresentationFormat>
  <Paragraphs>586</Paragraphs>
  <Slides>112</Slides>
  <Notes>101</Notes>
  <HiddenSlides>0</HiddenSlides>
  <MMClips>0</MMClips>
  <ScaleCrop>false</ScaleCrop>
  <HeadingPairs>
    <vt:vector size="4" baseType="variant">
      <vt:variant>
        <vt:lpstr>Theme</vt:lpstr>
      </vt:variant>
      <vt:variant>
        <vt:i4>1</vt:i4>
      </vt:variant>
      <vt:variant>
        <vt:lpstr>Slide Titles</vt:lpstr>
      </vt:variant>
      <vt:variant>
        <vt:i4>112</vt:i4>
      </vt:variant>
    </vt:vector>
  </HeadingPairs>
  <TitlesOfParts>
    <vt:vector size="113" baseType="lpstr">
      <vt:lpstr>cut-ddv.V2</vt:lpstr>
      <vt:lpstr>Graphs, Networks, Trees</vt:lpstr>
      <vt:lpstr>Examples for in class</vt:lpstr>
      <vt:lpstr>Graphs, Networks, Trees</vt:lpstr>
      <vt:lpstr>Trees are Limited Version of Graphs</vt:lpstr>
      <vt:lpstr>Tree Hierarchies in the World</vt:lpstr>
      <vt:lpstr>Trees</vt:lpstr>
      <vt:lpstr>Node-Link Representations</vt:lpstr>
      <vt:lpstr>Node-Link Diagrams</vt:lpstr>
      <vt:lpstr>Sample Representation</vt:lpstr>
      <vt:lpstr>Examples</vt:lpstr>
      <vt:lpstr>Why Put Root at Top?</vt:lpstr>
      <vt:lpstr>Drawing a Tree</vt:lpstr>
      <vt:lpstr>Potential Problems</vt:lpstr>
      <vt:lpstr>InfoVis Solutions</vt:lpstr>
      <vt:lpstr>SpaceTree</vt:lpstr>
      <vt:lpstr>Characteristics</vt:lpstr>
      <vt:lpstr>Design Features</vt:lpstr>
      <vt:lpstr>3D Approaches</vt:lpstr>
      <vt:lpstr>Cone Trees</vt:lpstr>
      <vt:lpstr>Alternate Views</vt:lpstr>
      <vt:lpstr>Cone Trees</vt:lpstr>
      <vt:lpstr>Hyperbolic Browser</vt:lpstr>
      <vt:lpstr>2D Hyperbolic Browser</vt:lpstr>
      <vt:lpstr>PowerPoint Presentation</vt:lpstr>
      <vt:lpstr>Key Attributes</vt:lpstr>
      <vt:lpstr>Problems</vt:lpstr>
      <vt:lpstr>Performance</vt:lpstr>
      <vt:lpstr>How about 3D?</vt:lpstr>
      <vt:lpstr>Old School</vt:lpstr>
      <vt:lpstr>Degree-of-Interest Trees</vt:lpstr>
      <vt:lpstr>Approach</vt:lpstr>
      <vt:lpstr>Example Operations</vt:lpstr>
      <vt:lpstr>Compression</vt:lpstr>
      <vt:lpstr>Better View of Org Chart</vt:lpstr>
      <vt:lpstr>FlexTree</vt:lpstr>
      <vt:lpstr>Example</vt:lpstr>
      <vt:lpstr>Bar Chart and Partial Views</vt:lpstr>
      <vt:lpstr>Node-link Shortcomings</vt:lpstr>
      <vt:lpstr>Space-Filling Representations</vt:lpstr>
      <vt:lpstr>Treemap</vt:lpstr>
      <vt:lpstr>Example</vt:lpstr>
      <vt:lpstr>Example</vt:lpstr>
      <vt:lpstr>Example</vt:lpstr>
      <vt:lpstr>Treemap?</vt:lpstr>
      <vt:lpstr>Treemap Affordances</vt:lpstr>
      <vt:lpstr>Aspect ratios</vt:lpstr>
      <vt:lpstr>Early Treemap Applied to File System</vt:lpstr>
      <vt:lpstr>A Good Use of TreeMaps and Interactivity </vt:lpstr>
      <vt:lpstr>Treemaps in Peets site</vt:lpstr>
      <vt:lpstr>News Stories</vt:lpstr>
      <vt:lpstr>Variation: “Cluster” Treemap</vt:lpstr>
      <vt:lpstr>SmartMoney Review</vt:lpstr>
      <vt:lpstr>Summary of Variations</vt:lpstr>
      <vt:lpstr>The World of Treemaps</vt:lpstr>
      <vt:lpstr>Another Technique</vt:lpstr>
      <vt:lpstr>PowerPoint Presentation</vt:lpstr>
      <vt:lpstr>Sunburst:   </vt:lpstr>
      <vt:lpstr>SunBurst</vt:lpstr>
      <vt:lpstr>SunBurst Negative</vt:lpstr>
      <vt:lpstr>InterRing</vt:lpstr>
      <vt:lpstr>Summary: NodeLink vs SpaceFilling</vt:lpstr>
      <vt:lpstr>Network Graphs</vt:lpstr>
      <vt:lpstr>Network Graphs show Connections</vt:lpstr>
      <vt:lpstr>What is a Graph?</vt:lpstr>
      <vt:lpstr>Graph Terminology</vt:lpstr>
      <vt:lpstr>Graph Uses</vt:lpstr>
      <vt:lpstr>Graph Visualization Challenges</vt:lpstr>
      <vt:lpstr>Layout Algorithms</vt:lpstr>
      <vt:lpstr>Vertex Issues</vt:lpstr>
      <vt:lpstr>Edge Issues</vt:lpstr>
      <vt:lpstr> Aesthetic Considerations</vt:lpstr>
      <vt:lpstr>Which Matters?</vt:lpstr>
      <vt:lpstr>Shneiderman’s NetViz Nirvana</vt:lpstr>
      <vt:lpstr>Layout Heuristics</vt:lpstr>
      <vt:lpstr>Common Layout Techniques</vt:lpstr>
      <vt:lpstr>Scale Challenge</vt:lpstr>
      <vt:lpstr>Navigation/Interaction Issues</vt:lpstr>
      <vt:lpstr>Graph Drawing Resources</vt:lpstr>
      <vt:lpstr>Graph Drawing Uses</vt:lpstr>
      <vt:lpstr>Social Analysis</vt:lpstr>
      <vt:lpstr>PowerPoint Presentation</vt:lpstr>
      <vt:lpstr> Social Network Visualization</vt:lpstr>
      <vt:lpstr>Revisting Subway Maps</vt:lpstr>
      <vt:lpstr>PowerPoint Presentation</vt:lpstr>
      <vt:lpstr>PowerPoint Presentation</vt:lpstr>
      <vt:lpstr>PowerPoint Presentation</vt:lpstr>
      <vt:lpstr>3 Subway Diagrams</vt:lpstr>
      <vt:lpstr>Really Cool Subway Map Exhibit</vt:lpstr>
      <vt:lpstr>PowerPoint Presentation</vt:lpstr>
      <vt:lpstr>PowerPoint Presentation</vt:lpstr>
      <vt:lpstr>PowerPoint Presentation</vt:lpstr>
      <vt:lpstr>More Flow/Travel Graphs</vt:lpstr>
      <vt:lpstr>PowerPoint Presentation</vt:lpstr>
      <vt:lpstr>Airline flights</vt:lpstr>
      <vt:lpstr>Visual Analytics on Networks</vt:lpstr>
      <vt:lpstr>Challenge</vt:lpstr>
      <vt:lpstr>TouchGraph</vt:lpstr>
      <vt:lpstr>Action Science Explorer </vt:lpstr>
      <vt:lpstr>Many Examples</vt:lpstr>
      <vt:lpstr>Visual Complexity Two Examples</vt:lpstr>
      <vt:lpstr>Big Graphs</vt:lpstr>
      <vt:lpstr>Interaction</vt:lpstr>
      <vt:lpstr>MoireGraph</vt:lpstr>
      <vt:lpstr>Navigation and interaction…</vt:lpstr>
      <vt:lpstr>Focus of Graph</vt:lpstr>
      <vt:lpstr>Recent Trends in GraphViz</vt:lpstr>
      <vt:lpstr>Vizster</vt:lpstr>
      <vt:lpstr>Visualization</vt:lpstr>
      <vt:lpstr>SocialAction</vt:lpstr>
      <vt:lpstr>PowerPoint Presentation</vt:lpstr>
      <vt:lpstr>Social Network Attributes</vt:lpstr>
      <vt:lpstr>Do a Design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CUT-DDV Framework (simplify)</dc:title>
  <dc:creator>Julia TerMaat</dc:creator>
  <cp:lastModifiedBy>Palmer</cp:lastModifiedBy>
  <cp:revision>333</cp:revision>
  <dcterms:created xsi:type="dcterms:W3CDTF">2010-01-14T01:37:08Z</dcterms:created>
  <dcterms:modified xsi:type="dcterms:W3CDTF">2012-04-09T13:29:47Z</dcterms:modified>
</cp:coreProperties>
</file>