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58" r:id="rId3"/>
    <p:sldId id="259" r:id="rId4"/>
    <p:sldId id="261" r:id="rId5"/>
    <p:sldId id="25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15620"/>
    <p:restoredTop sz="94660"/>
  </p:normalViewPr>
  <p:slideViewPr>
    <p:cSldViewPr snapToGrid="0" snapToObjects="1">
      <p:cViewPr varScale="1">
        <p:scale>
          <a:sx n="88" d="100"/>
          <a:sy n="88" d="100"/>
        </p:scale>
        <p:origin x="-2696" y="-104"/>
      </p:cViewPr>
      <p:guideLst>
        <p:guide orient="horz" pos="2160"/>
        <p:guide pos="2880"/>
      </p:guideLst>
    </p:cSldViewPr>
  </p:slideViewPr>
  <p:notesTextViewPr>
    <p:cViewPr>
      <p:scale>
        <a:sx n="100" d="100"/>
        <a:sy n="100" d="100"/>
      </p:scale>
      <p:origin x="0" y="0"/>
    </p:cViewPr>
  </p:notesTextViewPr>
  <p:sorterViewPr>
    <p:cViewPr>
      <p:scale>
        <a:sx n="171" d="100"/>
        <a:sy n="171"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C7CF62-5738-C546-9343-1E24F4183B35}" type="datetimeFigureOut">
              <a:rPr lang="en-US" smtClean="0"/>
              <a:t>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EEEF-F996-E44D-9C25-07795A804C84}" type="slidenum">
              <a:rPr lang="en-US" smtClean="0"/>
              <a:t>‹#›</a:t>
            </a:fld>
            <a:endParaRPr lang="en-US"/>
          </a:p>
        </p:txBody>
      </p:sp>
    </p:spTree>
    <p:extLst>
      <p:ext uri="{BB962C8B-B14F-4D97-AF65-F5344CB8AC3E}">
        <p14:creationId xmlns:p14="http://schemas.microsoft.com/office/powerpoint/2010/main" val="1810772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7CF62-5738-C546-9343-1E24F4183B35}" type="datetimeFigureOut">
              <a:rPr lang="en-US" smtClean="0"/>
              <a:t>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EEEF-F996-E44D-9C25-07795A804C84}" type="slidenum">
              <a:rPr lang="en-US" smtClean="0"/>
              <a:t>‹#›</a:t>
            </a:fld>
            <a:endParaRPr lang="en-US"/>
          </a:p>
        </p:txBody>
      </p:sp>
    </p:spTree>
    <p:extLst>
      <p:ext uri="{BB962C8B-B14F-4D97-AF65-F5344CB8AC3E}">
        <p14:creationId xmlns:p14="http://schemas.microsoft.com/office/powerpoint/2010/main" val="88193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7CF62-5738-C546-9343-1E24F4183B35}" type="datetimeFigureOut">
              <a:rPr lang="en-US" smtClean="0"/>
              <a:t>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EEEF-F996-E44D-9C25-07795A804C84}" type="slidenum">
              <a:rPr lang="en-US" smtClean="0"/>
              <a:t>‹#›</a:t>
            </a:fld>
            <a:endParaRPr lang="en-US"/>
          </a:p>
        </p:txBody>
      </p:sp>
    </p:spTree>
    <p:extLst>
      <p:ext uri="{BB962C8B-B14F-4D97-AF65-F5344CB8AC3E}">
        <p14:creationId xmlns:p14="http://schemas.microsoft.com/office/powerpoint/2010/main" val="146509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7CF62-5738-C546-9343-1E24F4183B35}" type="datetimeFigureOut">
              <a:rPr lang="en-US" smtClean="0"/>
              <a:t>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EEEF-F996-E44D-9C25-07795A804C84}" type="slidenum">
              <a:rPr lang="en-US" smtClean="0"/>
              <a:t>‹#›</a:t>
            </a:fld>
            <a:endParaRPr lang="en-US"/>
          </a:p>
        </p:txBody>
      </p:sp>
    </p:spTree>
    <p:extLst>
      <p:ext uri="{BB962C8B-B14F-4D97-AF65-F5344CB8AC3E}">
        <p14:creationId xmlns:p14="http://schemas.microsoft.com/office/powerpoint/2010/main" val="345907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7CF62-5738-C546-9343-1E24F4183B35}" type="datetimeFigureOut">
              <a:rPr lang="en-US" smtClean="0"/>
              <a:t>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EEEF-F996-E44D-9C25-07795A804C84}" type="slidenum">
              <a:rPr lang="en-US" smtClean="0"/>
              <a:t>‹#›</a:t>
            </a:fld>
            <a:endParaRPr lang="en-US"/>
          </a:p>
        </p:txBody>
      </p:sp>
    </p:spTree>
    <p:extLst>
      <p:ext uri="{BB962C8B-B14F-4D97-AF65-F5344CB8AC3E}">
        <p14:creationId xmlns:p14="http://schemas.microsoft.com/office/powerpoint/2010/main" val="86403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7CF62-5738-C546-9343-1E24F4183B35}" type="datetimeFigureOut">
              <a:rPr lang="en-US" smtClean="0"/>
              <a:t>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CEEEF-F996-E44D-9C25-07795A804C84}" type="slidenum">
              <a:rPr lang="en-US" smtClean="0"/>
              <a:t>‹#›</a:t>
            </a:fld>
            <a:endParaRPr lang="en-US"/>
          </a:p>
        </p:txBody>
      </p:sp>
    </p:spTree>
    <p:extLst>
      <p:ext uri="{BB962C8B-B14F-4D97-AF65-F5344CB8AC3E}">
        <p14:creationId xmlns:p14="http://schemas.microsoft.com/office/powerpoint/2010/main" val="2069678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C7CF62-5738-C546-9343-1E24F4183B35}" type="datetimeFigureOut">
              <a:rPr lang="en-US" smtClean="0"/>
              <a:t>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CEEEF-F996-E44D-9C25-07795A804C84}" type="slidenum">
              <a:rPr lang="en-US" smtClean="0"/>
              <a:t>‹#›</a:t>
            </a:fld>
            <a:endParaRPr lang="en-US"/>
          </a:p>
        </p:txBody>
      </p:sp>
    </p:spTree>
    <p:extLst>
      <p:ext uri="{BB962C8B-B14F-4D97-AF65-F5344CB8AC3E}">
        <p14:creationId xmlns:p14="http://schemas.microsoft.com/office/powerpoint/2010/main" val="3941804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7CF62-5738-C546-9343-1E24F4183B35}" type="datetimeFigureOut">
              <a:rPr lang="en-US" smtClean="0"/>
              <a:t>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CEEEF-F996-E44D-9C25-07795A804C84}" type="slidenum">
              <a:rPr lang="en-US" smtClean="0"/>
              <a:t>‹#›</a:t>
            </a:fld>
            <a:endParaRPr lang="en-US"/>
          </a:p>
        </p:txBody>
      </p:sp>
    </p:spTree>
    <p:extLst>
      <p:ext uri="{BB962C8B-B14F-4D97-AF65-F5344CB8AC3E}">
        <p14:creationId xmlns:p14="http://schemas.microsoft.com/office/powerpoint/2010/main" val="3802698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7CF62-5738-C546-9343-1E24F4183B35}" type="datetimeFigureOut">
              <a:rPr lang="en-US" smtClean="0"/>
              <a:t>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CEEEF-F996-E44D-9C25-07795A804C84}" type="slidenum">
              <a:rPr lang="en-US" smtClean="0"/>
              <a:t>‹#›</a:t>
            </a:fld>
            <a:endParaRPr lang="en-US"/>
          </a:p>
        </p:txBody>
      </p:sp>
    </p:spTree>
    <p:extLst>
      <p:ext uri="{BB962C8B-B14F-4D97-AF65-F5344CB8AC3E}">
        <p14:creationId xmlns:p14="http://schemas.microsoft.com/office/powerpoint/2010/main" val="190175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7CF62-5738-C546-9343-1E24F4183B35}" type="datetimeFigureOut">
              <a:rPr lang="en-US" smtClean="0"/>
              <a:t>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CEEEF-F996-E44D-9C25-07795A804C84}" type="slidenum">
              <a:rPr lang="en-US" smtClean="0"/>
              <a:t>‹#›</a:t>
            </a:fld>
            <a:endParaRPr lang="en-US"/>
          </a:p>
        </p:txBody>
      </p:sp>
    </p:spTree>
    <p:extLst>
      <p:ext uri="{BB962C8B-B14F-4D97-AF65-F5344CB8AC3E}">
        <p14:creationId xmlns:p14="http://schemas.microsoft.com/office/powerpoint/2010/main" val="1995671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7CF62-5738-C546-9343-1E24F4183B35}" type="datetimeFigureOut">
              <a:rPr lang="en-US" smtClean="0"/>
              <a:t>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CEEEF-F996-E44D-9C25-07795A804C84}" type="slidenum">
              <a:rPr lang="en-US" smtClean="0"/>
              <a:t>‹#›</a:t>
            </a:fld>
            <a:endParaRPr lang="en-US"/>
          </a:p>
        </p:txBody>
      </p:sp>
    </p:spTree>
    <p:extLst>
      <p:ext uri="{BB962C8B-B14F-4D97-AF65-F5344CB8AC3E}">
        <p14:creationId xmlns:p14="http://schemas.microsoft.com/office/powerpoint/2010/main" val="4045064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7CF62-5738-C546-9343-1E24F4183B35}" type="datetimeFigureOut">
              <a:rPr lang="en-US" smtClean="0"/>
              <a:t>2/5/13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CEEEF-F996-E44D-9C25-07795A804C84}" type="slidenum">
              <a:rPr lang="en-US" smtClean="0"/>
              <a:t>‹#›</a:t>
            </a:fld>
            <a:endParaRPr lang="en-US"/>
          </a:p>
        </p:txBody>
      </p:sp>
    </p:spTree>
    <p:extLst>
      <p:ext uri="{BB962C8B-B14F-4D97-AF65-F5344CB8AC3E}">
        <p14:creationId xmlns:p14="http://schemas.microsoft.com/office/powerpoint/2010/main" val="207890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youtube.com/watch?v=9Rg75zEVB1g" TargetMode="Externa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4114800"/>
            <a:ext cx="6400800" cy="1752600"/>
          </a:xfrm>
        </p:spPr>
        <p:txBody>
          <a:bodyPr/>
          <a:lstStyle/>
          <a:p>
            <a:pPr algn="r"/>
            <a:r>
              <a:rPr lang="en-US" dirty="0" err="1" smtClean="0"/>
              <a:t>tues</a:t>
            </a:r>
            <a:r>
              <a:rPr lang="en-US" dirty="0" smtClean="0"/>
              <a:t>, </a:t>
            </a:r>
            <a:r>
              <a:rPr lang="en-US" dirty="0" err="1" smtClean="0"/>
              <a:t>feb</a:t>
            </a:r>
            <a:r>
              <a:rPr lang="en-US" dirty="0" smtClean="0"/>
              <a:t> </a:t>
            </a:r>
            <a:r>
              <a:rPr lang="en-US" dirty="0" smtClean="0"/>
              <a:t>5, </a:t>
            </a:r>
            <a:r>
              <a:rPr lang="en-US" dirty="0" smtClean="0"/>
              <a:t>2012</a:t>
            </a:r>
            <a:endParaRPr lang="en-US" dirty="0"/>
          </a:p>
        </p:txBody>
      </p:sp>
      <p:sp>
        <p:nvSpPr>
          <p:cNvPr id="4" name="Title 1"/>
          <p:cNvSpPr>
            <a:spLocks noGrp="1"/>
          </p:cNvSpPr>
          <p:nvPr>
            <p:ph type="ctrTitle"/>
          </p:nvPr>
        </p:nvSpPr>
        <p:spPr>
          <a:xfrm>
            <a:off x="1371600" y="4800600"/>
            <a:ext cx="7772400" cy="1470025"/>
          </a:xfrm>
        </p:spPr>
        <p:txBody>
          <a:bodyPr>
            <a:normAutofit/>
          </a:bodyPr>
          <a:lstStyle/>
          <a:p>
            <a:pPr algn="r"/>
            <a:r>
              <a:rPr lang="en-US" sz="4000" b="1" dirty="0"/>
              <a:t>a</a:t>
            </a:r>
            <a:r>
              <a:rPr lang="en-US" sz="4000" b="1" dirty="0" smtClean="0"/>
              <a:t>nalyzing scholarly journal articles</a:t>
            </a:r>
            <a:endParaRPr lang="en-US" sz="4000" b="1" dirty="0"/>
          </a:p>
        </p:txBody>
      </p:sp>
    </p:spTree>
    <p:extLst>
      <p:ext uri="{BB962C8B-B14F-4D97-AF65-F5344CB8AC3E}">
        <p14:creationId xmlns:p14="http://schemas.microsoft.com/office/powerpoint/2010/main" val="37753299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609600" y="381000"/>
          <a:ext cx="7848600" cy="5491158"/>
        </p:xfrm>
        <a:graphic>
          <a:graphicData uri="http://schemas.openxmlformats.org/drawingml/2006/table">
            <a:tbl>
              <a:tblPr firstRow="1" bandRow="1">
                <a:tableStyleId>{5C22544A-7EE6-4342-B048-85BDC9FD1C3A}</a:tableStyleId>
              </a:tblPr>
              <a:tblGrid>
                <a:gridCol w="3924300"/>
                <a:gridCol w="3924300"/>
              </a:tblGrid>
              <a:tr h="4462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Steps in research process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Sections of journal article</a:t>
                      </a:r>
                    </a:p>
                  </a:txBody>
                  <a:tcPr/>
                </a:tc>
              </a:tr>
              <a:tr h="613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Identify topic focus</a:t>
                      </a:r>
                      <a:endParaRPr 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Introduction</a:t>
                      </a:r>
                      <a:endParaRPr lang="en-US" sz="2000" dirty="0"/>
                    </a:p>
                  </a:txBody>
                  <a:tcPr anchor="ctr"/>
                </a:tc>
              </a:tr>
              <a:tr h="708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Hypothesis or research questions</a:t>
                      </a:r>
                      <a:endParaRPr 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Purpose of the study</a:t>
                      </a:r>
                      <a:endParaRPr lang="en-US" sz="2000" dirty="0"/>
                    </a:p>
                  </a:txBody>
                  <a:tcPr anchor="ctr"/>
                </a:tc>
              </a:tr>
              <a:tr h="7507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Explore previous research in the area</a:t>
                      </a:r>
                      <a:endParaRPr 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Literature review</a:t>
                      </a:r>
                      <a:endParaRPr lang="en-US" sz="2000" dirty="0"/>
                    </a:p>
                  </a:txBody>
                  <a:tcPr anchor="ctr"/>
                </a:tc>
              </a:tr>
              <a:tr h="10237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Design a study to address the research questions or test the hypothesis</a:t>
                      </a:r>
                      <a:endParaRPr 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Methods / research design</a:t>
                      </a:r>
                      <a:endParaRPr lang="en-US" sz="2000" dirty="0"/>
                    </a:p>
                  </a:txBody>
                  <a:tcPr anchor="ctr"/>
                </a:tc>
              </a:tr>
              <a:tr h="708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Collect data</a:t>
                      </a:r>
                      <a:endParaRPr 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Data collection</a:t>
                      </a:r>
                      <a:endParaRPr lang="en-US" sz="2000" dirty="0"/>
                    </a:p>
                  </a:txBody>
                  <a:tcPr anchor="ctr"/>
                </a:tc>
              </a:tr>
              <a:tr h="613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Analyze data</a:t>
                      </a:r>
                      <a:endParaRPr 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Findings</a:t>
                      </a:r>
                      <a:endParaRPr lang="en-US" sz="2000" dirty="0"/>
                    </a:p>
                  </a:txBody>
                  <a:tcPr anchor="ctr"/>
                </a:tc>
              </a:tr>
              <a:tr h="613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Draw some conclusions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Analysis / conclusions</a:t>
                      </a:r>
                      <a:endParaRPr lang="en-US" sz="2000" dirty="0"/>
                    </a:p>
                  </a:txBody>
                  <a:tcPr anchor="ctr"/>
                </a:tc>
              </a:tr>
            </a:tbl>
          </a:graphicData>
        </a:graphic>
      </p:graphicFrame>
    </p:spTree>
    <p:extLst>
      <p:ext uri="{BB962C8B-B14F-4D97-AF65-F5344CB8AC3E}">
        <p14:creationId xmlns:p14="http://schemas.microsoft.com/office/powerpoint/2010/main" val="2736645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804195946"/>
              </p:ext>
            </p:extLst>
          </p:nvPr>
        </p:nvGraphicFramePr>
        <p:xfrm>
          <a:off x="245331" y="178980"/>
          <a:ext cx="8658749" cy="6553559"/>
        </p:xfrm>
        <a:graphic>
          <a:graphicData uri="http://schemas.openxmlformats.org/drawingml/2006/table">
            <a:tbl>
              <a:tblPr firstRow="1" bandRow="1">
                <a:tableStyleId>{5C22544A-7EE6-4342-B048-85BDC9FD1C3A}</a:tableStyleId>
              </a:tblPr>
              <a:tblGrid>
                <a:gridCol w="2482175"/>
                <a:gridCol w="6176574"/>
              </a:tblGrid>
              <a:tr h="44626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dirty="0" smtClean="0"/>
                        <a:t>Sections of journal article</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dirty="0" smtClean="0"/>
                    </a:p>
                  </a:txBody>
                  <a:tcPr/>
                </a:tc>
              </a:tr>
              <a:tr h="613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Abstract</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120 words; quick review of contents</a:t>
                      </a:r>
                      <a:endParaRPr lang="en-US" sz="1900" dirty="0"/>
                    </a:p>
                  </a:txBody>
                  <a:tcPr anchor="ctr"/>
                </a:tc>
              </a:tr>
              <a:tr h="613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Introduction</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Introduces us to the overall issue/problem under consideration; justifies importance of study</a:t>
                      </a:r>
                      <a:endParaRPr lang="en-US" sz="1900" dirty="0"/>
                    </a:p>
                  </a:txBody>
                  <a:tcPr anchor="ctr"/>
                </a:tc>
              </a:tr>
              <a:tr h="708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Purpose of the study</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Research questions; hypothesis</a:t>
                      </a:r>
                      <a:endParaRPr lang="en-US" sz="1900" dirty="0"/>
                    </a:p>
                  </a:txBody>
                  <a:tcPr anchor="ctr"/>
                </a:tc>
              </a:tr>
              <a:tr h="7507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Literature review</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Review past and related research (synthesized</a:t>
                      </a:r>
                      <a:r>
                        <a:rPr lang="en-US" sz="1900" baseline="0" dirty="0" smtClean="0"/>
                        <a:t> not one-by-one</a:t>
                      </a:r>
                      <a:endParaRPr lang="en-US" sz="1900" dirty="0"/>
                    </a:p>
                  </a:txBody>
                  <a:tcPr anchor="ctr"/>
                </a:tc>
              </a:tr>
              <a:tr h="10237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Methods / research </a:t>
                      </a:r>
                      <a:r>
                        <a:rPr lang="en-US" sz="1900" dirty="0" smtClean="0"/>
                        <a:t>design / data collection</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Detailed description of how the study was conducted; recipe</a:t>
                      </a:r>
                      <a:r>
                        <a:rPr lang="en-US" sz="1900" baseline="0" dirty="0" smtClean="0"/>
                        <a:t> with an exact description for replication; participants, demographics, ethics, materials, measures, procedure</a:t>
                      </a:r>
                      <a:endParaRPr lang="en-US" sz="1900" dirty="0"/>
                    </a:p>
                  </a:txBody>
                  <a:tcPr anchor="ctr"/>
                </a:tc>
              </a:tr>
              <a:tr h="708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Findings / results</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Statistical reporting of data; describes what was found after analyzing the </a:t>
                      </a:r>
                      <a:r>
                        <a:rPr lang="en-US" sz="1900" dirty="0" smtClean="0"/>
                        <a:t>data; charts and graphs</a:t>
                      </a:r>
                      <a:endParaRPr lang="en-US" sz="1900" dirty="0"/>
                    </a:p>
                  </a:txBody>
                  <a:tcPr anchor="ctr"/>
                </a:tc>
              </a:tr>
              <a:tr h="613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Discussion</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Reviews, interprets and evaluates the results using no statistics; discuss similarities and differences between the current findings and findings of previous research</a:t>
                      </a:r>
                      <a:endParaRPr lang="en-US" sz="1900" dirty="0"/>
                    </a:p>
                  </a:txBody>
                  <a:tcPr anchor="ctr"/>
                </a:tc>
              </a:tr>
              <a:tr h="5139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Analysis / conclusions</a:t>
                      </a:r>
                      <a:endParaRPr 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Identify weaknesses/limitations</a:t>
                      </a:r>
                      <a:r>
                        <a:rPr lang="en-US" sz="1900" baseline="0" dirty="0" smtClean="0"/>
                        <a:t> of study; suggestions for future research</a:t>
                      </a:r>
                      <a:endParaRPr lang="en-US" sz="1900" dirty="0"/>
                    </a:p>
                  </a:txBody>
                  <a:tcPr anchor="ctr"/>
                </a:tc>
              </a:tr>
            </a:tbl>
          </a:graphicData>
        </a:graphic>
      </p:graphicFrame>
    </p:spTree>
    <p:extLst>
      <p:ext uri="{BB962C8B-B14F-4D97-AF65-F5344CB8AC3E}">
        <p14:creationId xmlns:p14="http://schemas.microsoft.com/office/powerpoint/2010/main" val="42079872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hlinkClick r:id="rId2"/>
          </p:cNvPr>
          <p:cNvPicPr>
            <a:picLocks noChangeAspect="1"/>
          </p:cNvPicPr>
          <p:nvPr/>
        </p:nvPicPr>
        <p:blipFill>
          <a:blip r:embed="rId3"/>
          <a:stretch>
            <a:fillRect/>
          </a:stretch>
        </p:blipFill>
        <p:spPr>
          <a:xfrm>
            <a:off x="3111500" y="1206500"/>
            <a:ext cx="2908300" cy="4432300"/>
          </a:xfrm>
          <a:prstGeom prst="rect">
            <a:avLst/>
          </a:prstGeom>
        </p:spPr>
      </p:pic>
    </p:spTree>
    <p:extLst>
      <p:ext uri="{BB962C8B-B14F-4D97-AF65-F5344CB8AC3E}">
        <p14:creationId xmlns:p14="http://schemas.microsoft.com/office/powerpoint/2010/main" val="17392286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a:t>
            </a:r>
            <a:r>
              <a:rPr lang="en-US" dirty="0" smtClean="0"/>
              <a:t>ndergraduates as research subjects: what do you think?</a:t>
            </a:r>
            <a:endParaRPr lang="en-US" dirty="0"/>
          </a:p>
        </p:txBody>
      </p:sp>
      <p:sp>
        <p:nvSpPr>
          <p:cNvPr id="3" name="Content Placeholder 2"/>
          <p:cNvSpPr>
            <a:spLocks noGrp="1"/>
          </p:cNvSpPr>
          <p:nvPr>
            <p:ph idx="1"/>
          </p:nvPr>
        </p:nvSpPr>
        <p:spPr/>
        <p:txBody>
          <a:bodyPr>
            <a:noAutofit/>
          </a:bodyPr>
          <a:lstStyle/>
          <a:p>
            <a:r>
              <a:rPr lang="en-US" sz="2100" dirty="0" smtClean="0"/>
              <a:t>Psychologists claim to speak of human nature, the study argues, but they have mostly been telling us about a group of WEIRD outliers, as the study calls them — Westernized, educated people from industrialized, rich democracies.</a:t>
            </a:r>
          </a:p>
          <a:p>
            <a:r>
              <a:rPr lang="en-US" sz="2100" dirty="0" smtClean="0"/>
              <a:t>According to the study, 68 percent of research subjects in a sample of hundreds of studies in leading psychology journals came from the United States, and 96 percent from Western industrialized nations. Of the American subjects, 67 percent were undergraduates studying psychology — making a randomly selected American undergraduate 4,000 times likelier to be a subject than a random non-Westerner.</a:t>
            </a:r>
          </a:p>
          <a:p>
            <a:r>
              <a:rPr lang="en-US" sz="2100" dirty="0" smtClean="0"/>
              <a:t>Western psychologists routinely generalize about “human” traits from data on this slender subpopulation, and psychologists elsewhere cite these papers as evidence.</a:t>
            </a:r>
          </a:p>
        </p:txBody>
      </p:sp>
      <p:sp>
        <p:nvSpPr>
          <p:cNvPr id="4" name="TextBox 3"/>
          <p:cNvSpPr txBox="1"/>
          <p:nvPr/>
        </p:nvSpPr>
        <p:spPr>
          <a:xfrm>
            <a:off x="1977081" y="6126163"/>
            <a:ext cx="7056069" cy="646331"/>
          </a:xfrm>
          <a:prstGeom prst="rect">
            <a:avLst/>
          </a:prstGeom>
          <a:noFill/>
        </p:spPr>
        <p:txBody>
          <a:bodyPr wrap="square" rtlCol="0">
            <a:spAutoFit/>
          </a:bodyPr>
          <a:lstStyle/>
          <a:p>
            <a:pPr algn="r"/>
            <a:r>
              <a:rPr lang="en-US" dirty="0" err="1" smtClean="0"/>
              <a:t>Henrich</a:t>
            </a:r>
            <a:r>
              <a:rPr lang="en-US" dirty="0" smtClean="0"/>
              <a:t>, J. Heine, S.J., &amp; </a:t>
            </a:r>
            <a:r>
              <a:rPr lang="en-US" dirty="0" err="1" smtClean="0"/>
              <a:t>Norenzayan</a:t>
            </a:r>
            <a:r>
              <a:rPr lang="en-US" dirty="0" smtClean="0"/>
              <a:t>, A. (2010). The weirdest people in the world? </a:t>
            </a:r>
            <a:r>
              <a:rPr lang="en-US" i="1" dirty="0" smtClean="0"/>
              <a:t>Behavioral and Brain Sciences, 33</a:t>
            </a:r>
            <a:r>
              <a:rPr lang="en-US" dirty="0" smtClean="0"/>
              <a:t>(2-3), 61-83. </a:t>
            </a:r>
            <a:endParaRPr lang="en-US" dirty="0"/>
          </a:p>
        </p:txBody>
      </p:sp>
    </p:spTree>
    <p:extLst>
      <p:ext uri="{BB962C8B-B14F-4D97-AF65-F5344CB8AC3E}">
        <p14:creationId xmlns:p14="http://schemas.microsoft.com/office/powerpoint/2010/main" val="26863911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TotalTime>
  <Words>397</Words>
  <Application>Microsoft Macintosh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analyzing scholarly journal articles</vt:lpstr>
      <vt:lpstr>PowerPoint Presentation</vt:lpstr>
      <vt:lpstr>PowerPoint Presentation</vt:lpstr>
      <vt:lpstr>PowerPoint Presentation</vt:lpstr>
      <vt:lpstr>undergraduates as research subjects: what do you think?</vt:lpstr>
    </vt:vector>
  </TitlesOfParts>
  <Company>University of North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Clemens</dc:creator>
  <cp:lastModifiedBy>Rachael Clemens</cp:lastModifiedBy>
  <cp:revision>7</cp:revision>
  <dcterms:created xsi:type="dcterms:W3CDTF">2013-02-05T13:51:47Z</dcterms:created>
  <dcterms:modified xsi:type="dcterms:W3CDTF">2013-02-05T15:09:00Z</dcterms:modified>
</cp:coreProperties>
</file>