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83" r:id="rId3"/>
    <p:sldId id="284" r:id="rId4"/>
    <p:sldId id="257" r:id="rId5"/>
    <p:sldId id="285" r:id="rId6"/>
    <p:sldId id="286" r:id="rId7"/>
    <p:sldId id="268" r:id="rId8"/>
    <p:sldId id="287" r:id="rId9"/>
    <p:sldId id="288" r:id="rId10"/>
    <p:sldId id="290" r:id="rId11"/>
    <p:sldId id="289" r:id="rId12"/>
    <p:sldId id="282" r:id="rId13"/>
    <p:sldId id="274" r:id="rId14"/>
    <p:sldId id="280"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p:restoredTop sz="99333" autoAdjust="0"/>
  </p:normalViewPr>
  <p:slideViewPr>
    <p:cSldViewPr>
      <p:cViewPr varScale="1">
        <p:scale>
          <a:sx n="98" d="100"/>
          <a:sy n="98" d="100"/>
        </p:scale>
        <p:origin x="-2408" y="-112"/>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1A30BD-CDAE-4216-B505-8DB85A525D1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FBA9109-B817-43D4-BC85-5AA04F472ADF}">
      <dgm:prSet phldrT="[Text]"/>
      <dgm:spPr/>
      <dgm:t>
        <a:bodyPr/>
        <a:lstStyle/>
        <a:p>
          <a:r>
            <a:rPr lang="en-US" dirty="0" smtClean="0"/>
            <a:t>Theories</a:t>
          </a:r>
          <a:endParaRPr lang="en-US" dirty="0"/>
        </a:p>
      </dgm:t>
    </dgm:pt>
    <dgm:pt modelId="{33528905-CF65-42C1-8866-258370A558C2}" type="parTrans" cxnId="{392B107A-CD8C-4213-9238-DD479A197936}">
      <dgm:prSet/>
      <dgm:spPr/>
      <dgm:t>
        <a:bodyPr/>
        <a:lstStyle/>
        <a:p>
          <a:endParaRPr lang="en-US"/>
        </a:p>
      </dgm:t>
    </dgm:pt>
    <dgm:pt modelId="{6FCAE698-0BC5-48DD-B506-28F0C81B7F1B}" type="sibTrans" cxnId="{392B107A-CD8C-4213-9238-DD479A197936}">
      <dgm:prSet/>
      <dgm:spPr/>
      <dgm:t>
        <a:bodyPr/>
        <a:lstStyle/>
        <a:p>
          <a:endParaRPr lang="en-US"/>
        </a:p>
      </dgm:t>
    </dgm:pt>
    <dgm:pt modelId="{45368FE6-7C59-4919-BE1F-818DB0FE4364}">
      <dgm:prSet phldrT="[Text]"/>
      <dgm:spPr/>
      <dgm:t>
        <a:bodyPr/>
        <a:lstStyle/>
        <a:p>
          <a:r>
            <a:rPr lang="en-US" dirty="0" smtClean="0"/>
            <a:t>Hypotheses</a:t>
          </a:r>
          <a:endParaRPr lang="en-US" dirty="0"/>
        </a:p>
      </dgm:t>
    </dgm:pt>
    <dgm:pt modelId="{59056986-3421-43F7-9038-D1FFF4F1CA4C}" type="parTrans" cxnId="{E3276823-7ABD-4081-BD7E-BB15A7D56FFE}">
      <dgm:prSet/>
      <dgm:spPr/>
      <dgm:t>
        <a:bodyPr/>
        <a:lstStyle/>
        <a:p>
          <a:endParaRPr lang="en-US"/>
        </a:p>
      </dgm:t>
    </dgm:pt>
    <dgm:pt modelId="{BA85C630-AEB4-4E9D-BFE5-007F0C99E2BC}" type="sibTrans" cxnId="{E3276823-7ABD-4081-BD7E-BB15A7D56FFE}">
      <dgm:prSet/>
      <dgm:spPr/>
      <dgm:t>
        <a:bodyPr/>
        <a:lstStyle/>
        <a:p>
          <a:endParaRPr lang="en-US"/>
        </a:p>
      </dgm:t>
    </dgm:pt>
    <dgm:pt modelId="{9E2501E9-929E-41E1-9268-894137AAD2B8}">
      <dgm:prSet phldrT="[Text]"/>
      <dgm:spPr/>
      <dgm:t>
        <a:bodyPr/>
        <a:lstStyle/>
        <a:p>
          <a:r>
            <a:rPr lang="en-US" dirty="0" smtClean="0"/>
            <a:t>Observation</a:t>
          </a:r>
          <a:endParaRPr lang="en-US" dirty="0"/>
        </a:p>
      </dgm:t>
    </dgm:pt>
    <dgm:pt modelId="{39B8E2C0-7CFD-4431-81E6-0A91B96AB12F}" type="parTrans" cxnId="{2190AFE6-4C5C-4A9B-B545-51D683F30295}">
      <dgm:prSet/>
      <dgm:spPr/>
      <dgm:t>
        <a:bodyPr/>
        <a:lstStyle/>
        <a:p>
          <a:endParaRPr lang="en-US"/>
        </a:p>
      </dgm:t>
    </dgm:pt>
    <dgm:pt modelId="{4376CFEC-CB83-4740-960F-CC99A527E3D4}" type="sibTrans" cxnId="{2190AFE6-4C5C-4A9B-B545-51D683F30295}">
      <dgm:prSet/>
      <dgm:spPr/>
      <dgm:t>
        <a:bodyPr/>
        <a:lstStyle/>
        <a:p>
          <a:endParaRPr lang="en-US"/>
        </a:p>
      </dgm:t>
    </dgm:pt>
    <dgm:pt modelId="{67F968EF-1450-4C55-B9D5-05F7C32059EF}">
      <dgm:prSet phldrT="[Text]"/>
      <dgm:spPr/>
      <dgm:t>
        <a:bodyPr/>
        <a:lstStyle/>
        <a:p>
          <a:r>
            <a:rPr lang="en-US" dirty="0" smtClean="0"/>
            <a:t>Generalizations</a:t>
          </a:r>
          <a:endParaRPr lang="en-US" dirty="0"/>
        </a:p>
      </dgm:t>
    </dgm:pt>
    <dgm:pt modelId="{337AE81D-0116-442A-AD3A-965757C5BCA2}" type="parTrans" cxnId="{DA50F7C2-45DC-4982-B6A4-AB88EA754628}">
      <dgm:prSet/>
      <dgm:spPr/>
      <dgm:t>
        <a:bodyPr/>
        <a:lstStyle/>
        <a:p>
          <a:endParaRPr lang="en-US"/>
        </a:p>
      </dgm:t>
    </dgm:pt>
    <dgm:pt modelId="{85D45371-9828-42AD-896B-F642D8AE424F}" type="sibTrans" cxnId="{DA50F7C2-45DC-4982-B6A4-AB88EA754628}">
      <dgm:prSet/>
      <dgm:spPr/>
      <dgm:t>
        <a:bodyPr/>
        <a:lstStyle/>
        <a:p>
          <a:endParaRPr lang="en-US"/>
        </a:p>
      </dgm:t>
    </dgm:pt>
    <dgm:pt modelId="{1FAA1A7B-335D-4004-B098-3D6C0EC0EED7}" type="pres">
      <dgm:prSet presAssocID="{ED1A30BD-CDAE-4216-B505-8DB85A525D1A}" presName="cycle" presStyleCnt="0">
        <dgm:presLayoutVars>
          <dgm:dir/>
          <dgm:resizeHandles val="exact"/>
        </dgm:presLayoutVars>
      </dgm:prSet>
      <dgm:spPr/>
      <dgm:t>
        <a:bodyPr/>
        <a:lstStyle/>
        <a:p>
          <a:endParaRPr lang="en-US"/>
        </a:p>
      </dgm:t>
    </dgm:pt>
    <dgm:pt modelId="{540190ED-8C87-4D90-95CD-26475350FF7A}" type="pres">
      <dgm:prSet presAssocID="{EFBA9109-B817-43D4-BC85-5AA04F472ADF}" presName="node" presStyleLbl="node1" presStyleIdx="0" presStyleCnt="4">
        <dgm:presLayoutVars>
          <dgm:bulletEnabled val="1"/>
        </dgm:presLayoutVars>
      </dgm:prSet>
      <dgm:spPr/>
      <dgm:t>
        <a:bodyPr/>
        <a:lstStyle/>
        <a:p>
          <a:endParaRPr lang="en-US"/>
        </a:p>
      </dgm:t>
    </dgm:pt>
    <dgm:pt modelId="{82F778A2-D195-4209-BDFB-372DFE82B7A7}" type="pres">
      <dgm:prSet presAssocID="{EFBA9109-B817-43D4-BC85-5AA04F472ADF}" presName="spNode" presStyleCnt="0"/>
      <dgm:spPr/>
    </dgm:pt>
    <dgm:pt modelId="{B24B5BAF-3B52-4491-BAEE-81D1F11D98E7}" type="pres">
      <dgm:prSet presAssocID="{6FCAE698-0BC5-48DD-B506-28F0C81B7F1B}" presName="sibTrans" presStyleLbl="sibTrans1D1" presStyleIdx="0" presStyleCnt="4"/>
      <dgm:spPr/>
      <dgm:t>
        <a:bodyPr/>
        <a:lstStyle/>
        <a:p>
          <a:endParaRPr lang="en-US"/>
        </a:p>
      </dgm:t>
    </dgm:pt>
    <dgm:pt modelId="{DDD162C8-2AA8-465E-BB66-CA96A733EB14}" type="pres">
      <dgm:prSet presAssocID="{45368FE6-7C59-4919-BE1F-818DB0FE4364}" presName="node" presStyleLbl="node1" presStyleIdx="1" presStyleCnt="4">
        <dgm:presLayoutVars>
          <dgm:bulletEnabled val="1"/>
        </dgm:presLayoutVars>
      </dgm:prSet>
      <dgm:spPr/>
      <dgm:t>
        <a:bodyPr/>
        <a:lstStyle/>
        <a:p>
          <a:endParaRPr lang="en-US"/>
        </a:p>
      </dgm:t>
    </dgm:pt>
    <dgm:pt modelId="{69CE63A1-7C29-4D49-9E33-000DED9A7E3B}" type="pres">
      <dgm:prSet presAssocID="{45368FE6-7C59-4919-BE1F-818DB0FE4364}" presName="spNode" presStyleCnt="0"/>
      <dgm:spPr/>
    </dgm:pt>
    <dgm:pt modelId="{367706A6-158B-455A-B432-A111B95D9811}" type="pres">
      <dgm:prSet presAssocID="{BA85C630-AEB4-4E9D-BFE5-007F0C99E2BC}" presName="sibTrans" presStyleLbl="sibTrans1D1" presStyleIdx="1" presStyleCnt="4"/>
      <dgm:spPr/>
      <dgm:t>
        <a:bodyPr/>
        <a:lstStyle/>
        <a:p>
          <a:endParaRPr lang="en-US"/>
        </a:p>
      </dgm:t>
    </dgm:pt>
    <dgm:pt modelId="{B0D93EF1-3415-4318-8F75-1DA8E3D7EF3E}" type="pres">
      <dgm:prSet presAssocID="{9E2501E9-929E-41E1-9268-894137AAD2B8}" presName="node" presStyleLbl="node1" presStyleIdx="2" presStyleCnt="4">
        <dgm:presLayoutVars>
          <dgm:bulletEnabled val="1"/>
        </dgm:presLayoutVars>
      </dgm:prSet>
      <dgm:spPr/>
      <dgm:t>
        <a:bodyPr/>
        <a:lstStyle/>
        <a:p>
          <a:endParaRPr lang="en-US"/>
        </a:p>
      </dgm:t>
    </dgm:pt>
    <dgm:pt modelId="{4E1DF062-7ECE-4661-939B-5B86C06C525A}" type="pres">
      <dgm:prSet presAssocID="{9E2501E9-929E-41E1-9268-894137AAD2B8}" presName="spNode" presStyleCnt="0"/>
      <dgm:spPr/>
    </dgm:pt>
    <dgm:pt modelId="{74A4727F-F714-4500-BE8D-82CA69B4483F}" type="pres">
      <dgm:prSet presAssocID="{4376CFEC-CB83-4740-960F-CC99A527E3D4}" presName="sibTrans" presStyleLbl="sibTrans1D1" presStyleIdx="2" presStyleCnt="4"/>
      <dgm:spPr/>
      <dgm:t>
        <a:bodyPr/>
        <a:lstStyle/>
        <a:p>
          <a:endParaRPr lang="en-US"/>
        </a:p>
      </dgm:t>
    </dgm:pt>
    <dgm:pt modelId="{37E9314C-8A7C-4D58-9535-D8D5E83E6791}" type="pres">
      <dgm:prSet presAssocID="{67F968EF-1450-4C55-B9D5-05F7C32059EF}" presName="node" presStyleLbl="node1" presStyleIdx="3" presStyleCnt="4">
        <dgm:presLayoutVars>
          <dgm:bulletEnabled val="1"/>
        </dgm:presLayoutVars>
      </dgm:prSet>
      <dgm:spPr/>
      <dgm:t>
        <a:bodyPr/>
        <a:lstStyle/>
        <a:p>
          <a:endParaRPr lang="en-US"/>
        </a:p>
      </dgm:t>
    </dgm:pt>
    <dgm:pt modelId="{F592F9D4-4EA2-4E5B-B8B2-67DA533C2EC7}" type="pres">
      <dgm:prSet presAssocID="{67F968EF-1450-4C55-B9D5-05F7C32059EF}" presName="spNode" presStyleCnt="0"/>
      <dgm:spPr/>
    </dgm:pt>
    <dgm:pt modelId="{FC175620-73D4-44DB-AF88-94106694047A}" type="pres">
      <dgm:prSet presAssocID="{85D45371-9828-42AD-896B-F642D8AE424F}" presName="sibTrans" presStyleLbl="sibTrans1D1" presStyleIdx="3" presStyleCnt="4"/>
      <dgm:spPr/>
      <dgm:t>
        <a:bodyPr/>
        <a:lstStyle/>
        <a:p>
          <a:endParaRPr lang="en-US"/>
        </a:p>
      </dgm:t>
    </dgm:pt>
  </dgm:ptLst>
  <dgm:cxnLst>
    <dgm:cxn modelId="{4771DC36-B2EA-4466-BCDA-FE409F39C08B}" type="presOf" srcId="{85D45371-9828-42AD-896B-F642D8AE424F}" destId="{FC175620-73D4-44DB-AF88-94106694047A}" srcOrd="0" destOrd="0" presId="urn:microsoft.com/office/officeart/2005/8/layout/cycle5"/>
    <dgm:cxn modelId="{E3276823-7ABD-4081-BD7E-BB15A7D56FFE}" srcId="{ED1A30BD-CDAE-4216-B505-8DB85A525D1A}" destId="{45368FE6-7C59-4919-BE1F-818DB0FE4364}" srcOrd="1" destOrd="0" parTransId="{59056986-3421-43F7-9038-D1FFF4F1CA4C}" sibTransId="{BA85C630-AEB4-4E9D-BFE5-007F0C99E2BC}"/>
    <dgm:cxn modelId="{516007A8-4F09-4A10-9BCE-21403499C5FE}" type="presOf" srcId="{67F968EF-1450-4C55-B9D5-05F7C32059EF}" destId="{37E9314C-8A7C-4D58-9535-D8D5E83E6791}" srcOrd="0" destOrd="0" presId="urn:microsoft.com/office/officeart/2005/8/layout/cycle5"/>
    <dgm:cxn modelId="{2190AFE6-4C5C-4A9B-B545-51D683F30295}" srcId="{ED1A30BD-CDAE-4216-B505-8DB85A525D1A}" destId="{9E2501E9-929E-41E1-9268-894137AAD2B8}" srcOrd="2" destOrd="0" parTransId="{39B8E2C0-7CFD-4431-81E6-0A91B96AB12F}" sibTransId="{4376CFEC-CB83-4740-960F-CC99A527E3D4}"/>
    <dgm:cxn modelId="{CDC84A13-2D24-4E37-8846-98D3AC1FD788}" type="presOf" srcId="{6FCAE698-0BC5-48DD-B506-28F0C81B7F1B}" destId="{B24B5BAF-3B52-4491-BAEE-81D1F11D98E7}" srcOrd="0" destOrd="0" presId="urn:microsoft.com/office/officeart/2005/8/layout/cycle5"/>
    <dgm:cxn modelId="{392B107A-CD8C-4213-9238-DD479A197936}" srcId="{ED1A30BD-CDAE-4216-B505-8DB85A525D1A}" destId="{EFBA9109-B817-43D4-BC85-5AA04F472ADF}" srcOrd="0" destOrd="0" parTransId="{33528905-CF65-42C1-8866-258370A558C2}" sibTransId="{6FCAE698-0BC5-48DD-B506-28F0C81B7F1B}"/>
    <dgm:cxn modelId="{0952E8BC-ABF9-40C3-AB57-A731481F05C9}" type="presOf" srcId="{ED1A30BD-CDAE-4216-B505-8DB85A525D1A}" destId="{1FAA1A7B-335D-4004-B098-3D6C0EC0EED7}" srcOrd="0" destOrd="0" presId="urn:microsoft.com/office/officeart/2005/8/layout/cycle5"/>
    <dgm:cxn modelId="{69D78995-4833-41E3-A202-01BF2DDC42D0}" type="presOf" srcId="{9E2501E9-929E-41E1-9268-894137AAD2B8}" destId="{B0D93EF1-3415-4318-8F75-1DA8E3D7EF3E}" srcOrd="0" destOrd="0" presId="urn:microsoft.com/office/officeart/2005/8/layout/cycle5"/>
    <dgm:cxn modelId="{46926F8D-FF3F-4820-A46F-BC99470768B0}" type="presOf" srcId="{4376CFEC-CB83-4740-960F-CC99A527E3D4}" destId="{74A4727F-F714-4500-BE8D-82CA69B4483F}" srcOrd="0" destOrd="0" presId="urn:microsoft.com/office/officeart/2005/8/layout/cycle5"/>
    <dgm:cxn modelId="{D9A984C1-839A-435A-9A44-2148FADD962B}" type="presOf" srcId="{45368FE6-7C59-4919-BE1F-818DB0FE4364}" destId="{DDD162C8-2AA8-465E-BB66-CA96A733EB14}" srcOrd="0" destOrd="0" presId="urn:microsoft.com/office/officeart/2005/8/layout/cycle5"/>
    <dgm:cxn modelId="{BB8CA810-01ED-4E06-8140-7733F208FECF}" type="presOf" srcId="{BA85C630-AEB4-4E9D-BFE5-007F0C99E2BC}" destId="{367706A6-158B-455A-B432-A111B95D9811}" srcOrd="0" destOrd="0" presId="urn:microsoft.com/office/officeart/2005/8/layout/cycle5"/>
    <dgm:cxn modelId="{5679F47D-C3C9-40FE-9A11-AD6A1570F925}" type="presOf" srcId="{EFBA9109-B817-43D4-BC85-5AA04F472ADF}" destId="{540190ED-8C87-4D90-95CD-26475350FF7A}" srcOrd="0" destOrd="0" presId="urn:microsoft.com/office/officeart/2005/8/layout/cycle5"/>
    <dgm:cxn modelId="{DA50F7C2-45DC-4982-B6A4-AB88EA754628}" srcId="{ED1A30BD-CDAE-4216-B505-8DB85A525D1A}" destId="{67F968EF-1450-4C55-B9D5-05F7C32059EF}" srcOrd="3" destOrd="0" parTransId="{337AE81D-0116-442A-AD3A-965757C5BCA2}" sibTransId="{85D45371-9828-42AD-896B-F642D8AE424F}"/>
    <dgm:cxn modelId="{580AC3A3-989D-4766-8852-8024617ABCB3}" type="presParOf" srcId="{1FAA1A7B-335D-4004-B098-3D6C0EC0EED7}" destId="{540190ED-8C87-4D90-95CD-26475350FF7A}" srcOrd="0" destOrd="0" presId="urn:microsoft.com/office/officeart/2005/8/layout/cycle5"/>
    <dgm:cxn modelId="{A1EA0607-188A-4880-A2CF-D3A770A3DB94}" type="presParOf" srcId="{1FAA1A7B-335D-4004-B098-3D6C0EC0EED7}" destId="{82F778A2-D195-4209-BDFB-372DFE82B7A7}" srcOrd="1" destOrd="0" presId="urn:microsoft.com/office/officeart/2005/8/layout/cycle5"/>
    <dgm:cxn modelId="{46850511-CAB8-40CE-AA9D-58F253BBAC61}" type="presParOf" srcId="{1FAA1A7B-335D-4004-B098-3D6C0EC0EED7}" destId="{B24B5BAF-3B52-4491-BAEE-81D1F11D98E7}" srcOrd="2" destOrd="0" presId="urn:microsoft.com/office/officeart/2005/8/layout/cycle5"/>
    <dgm:cxn modelId="{CEA13FEE-ABE6-42FE-A634-27907BBF04FB}" type="presParOf" srcId="{1FAA1A7B-335D-4004-B098-3D6C0EC0EED7}" destId="{DDD162C8-2AA8-465E-BB66-CA96A733EB14}" srcOrd="3" destOrd="0" presId="urn:microsoft.com/office/officeart/2005/8/layout/cycle5"/>
    <dgm:cxn modelId="{01AD0EA2-D317-497D-BAAC-AF2164D4B16E}" type="presParOf" srcId="{1FAA1A7B-335D-4004-B098-3D6C0EC0EED7}" destId="{69CE63A1-7C29-4D49-9E33-000DED9A7E3B}" srcOrd="4" destOrd="0" presId="urn:microsoft.com/office/officeart/2005/8/layout/cycle5"/>
    <dgm:cxn modelId="{29CFB862-FC14-484D-B6FB-5A3C1D872553}" type="presParOf" srcId="{1FAA1A7B-335D-4004-B098-3D6C0EC0EED7}" destId="{367706A6-158B-455A-B432-A111B95D9811}" srcOrd="5" destOrd="0" presId="urn:microsoft.com/office/officeart/2005/8/layout/cycle5"/>
    <dgm:cxn modelId="{D2D97839-ABB5-4197-90FC-FE734ADEC1B9}" type="presParOf" srcId="{1FAA1A7B-335D-4004-B098-3D6C0EC0EED7}" destId="{B0D93EF1-3415-4318-8F75-1DA8E3D7EF3E}" srcOrd="6" destOrd="0" presId="urn:microsoft.com/office/officeart/2005/8/layout/cycle5"/>
    <dgm:cxn modelId="{8439033D-853F-4EB9-B688-64AD607DB23F}" type="presParOf" srcId="{1FAA1A7B-335D-4004-B098-3D6C0EC0EED7}" destId="{4E1DF062-7ECE-4661-939B-5B86C06C525A}" srcOrd="7" destOrd="0" presId="urn:microsoft.com/office/officeart/2005/8/layout/cycle5"/>
    <dgm:cxn modelId="{A13CD013-05B6-40BF-B8D8-E6C6FEEB29B5}" type="presParOf" srcId="{1FAA1A7B-335D-4004-B098-3D6C0EC0EED7}" destId="{74A4727F-F714-4500-BE8D-82CA69B4483F}" srcOrd="8" destOrd="0" presId="urn:microsoft.com/office/officeart/2005/8/layout/cycle5"/>
    <dgm:cxn modelId="{49B2DD17-368D-4DD4-9439-987DF07272A0}" type="presParOf" srcId="{1FAA1A7B-335D-4004-B098-3D6C0EC0EED7}" destId="{37E9314C-8A7C-4D58-9535-D8D5E83E6791}" srcOrd="9" destOrd="0" presId="urn:microsoft.com/office/officeart/2005/8/layout/cycle5"/>
    <dgm:cxn modelId="{99B1AB4E-417D-4481-B84C-D6F199C6818C}" type="presParOf" srcId="{1FAA1A7B-335D-4004-B098-3D6C0EC0EED7}" destId="{F592F9D4-4EA2-4E5B-B8B2-67DA533C2EC7}" srcOrd="10" destOrd="0" presId="urn:microsoft.com/office/officeart/2005/8/layout/cycle5"/>
    <dgm:cxn modelId="{C769FF96-85E3-450B-9C77-8083FB67C90A}" type="presParOf" srcId="{1FAA1A7B-335D-4004-B098-3D6C0EC0EED7}" destId="{FC175620-73D4-44DB-AF88-94106694047A}"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190ED-8C87-4D90-95CD-26475350FF7A}">
      <dsp:nvSpPr>
        <dsp:cNvPr id="0" name=""/>
        <dsp:cNvSpPr/>
      </dsp:nvSpPr>
      <dsp:spPr>
        <a:xfrm>
          <a:off x="3412889" y="3145"/>
          <a:ext cx="2013421" cy="13087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Theories</a:t>
          </a:r>
          <a:endParaRPr lang="en-US" sz="2100" kern="1200" dirty="0"/>
        </a:p>
      </dsp:txBody>
      <dsp:txXfrm>
        <a:off x="3476776" y="67032"/>
        <a:ext cx="1885647" cy="1180949"/>
      </dsp:txXfrm>
    </dsp:sp>
    <dsp:sp modelId="{B24B5BAF-3B52-4491-BAEE-81D1F11D98E7}">
      <dsp:nvSpPr>
        <dsp:cNvPr id="0" name=""/>
        <dsp:cNvSpPr/>
      </dsp:nvSpPr>
      <dsp:spPr>
        <a:xfrm>
          <a:off x="2257706" y="657506"/>
          <a:ext cx="4323786" cy="4323786"/>
        </a:xfrm>
        <a:custGeom>
          <a:avLst/>
          <a:gdLst/>
          <a:ahLst/>
          <a:cxnLst/>
          <a:rect l="0" t="0" r="0" b="0"/>
          <a:pathLst>
            <a:path>
              <a:moveTo>
                <a:pt x="3446464" y="423026"/>
              </a:moveTo>
              <a:arcTo wR="2161893" hR="2161893" stAng="18387287" swAng="16334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DD162C8-2AA8-465E-BB66-CA96A733EB14}">
      <dsp:nvSpPr>
        <dsp:cNvPr id="0" name=""/>
        <dsp:cNvSpPr/>
      </dsp:nvSpPr>
      <dsp:spPr>
        <a:xfrm>
          <a:off x="5574782" y="2165038"/>
          <a:ext cx="2013421" cy="13087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Hypotheses</a:t>
          </a:r>
          <a:endParaRPr lang="en-US" sz="2100" kern="1200" dirty="0"/>
        </a:p>
      </dsp:txBody>
      <dsp:txXfrm>
        <a:off x="5638669" y="2228925"/>
        <a:ext cx="1885647" cy="1180949"/>
      </dsp:txXfrm>
    </dsp:sp>
    <dsp:sp modelId="{367706A6-158B-455A-B432-A111B95D9811}">
      <dsp:nvSpPr>
        <dsp:cNvPr id="0" name=""/>
        <dsp:cNvSpPr/>
      </dsp:nvSpPr>
      <dsp:spPr>
        <a:xfrm>
          <a:off x="2257706" y="657506"/>
          <a:ext cx="4323786" cy="4323786"/>
        </a:xfrm>
        <a:custGeom>
          <a:avLst/>
          <a:gdLst/>
          <a:ahLst/>
          <a:cxnLst/>
          <a:rect l="0" t="0" r="0" b="0"/>
          <a:pathLst>
            <a:path>
              <a:moveTo>
                <a:pt x="4099660" y="3120454"/>
              </a:moveTo>
              <a:arcTo wR="2161893" hR="2161893" stAng="1579223" swAng="16334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0D93EF1-3415-4318-8F75-1DA8E3D7EF3E}">
      <dsp:nvSpPr>
        <dsp:cNvPr id="0" name=""/>
        <dsp:cNvSpPr/>
      </dsp:nvSpPr>
      <dsp:spPr>
        <a:xfrm>
          <a:off x="3412889" y="4326931"/>
          <a:ext cx="2013421" cy="13087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Observation</a:t>
          </a:r>
          <a:endParaRPr lang="en-US" sz="2100" kern="1200" dirty="0"/>
        </a:p>
      </dsp:txBody>
      <dsp:txXfrm>
        <a:off x="3476776" y="4390818"/>
        <a:ext cx="1885647" cy="1180949"/>
      </dsp:txXfrm>
    </dsp:sp>
    <dsp:sp modelId="{74A4727F-F714-4500-BE8D-82CA69B4483F}">
      <dsp:nvSpPr>
        <dsp:cNvPr id="0" name=""/>
        <dsp:cNvSpPr/>
      </dsp:nvSpPr>
      <dsp:spPr>
        <a:xfrm>
          <a:off x="2257706" y="657506"/>
          <a:ext cx="4323786" cy="4323786"/>
        </a:xfrm>
        <a:custGeom>
          <a:avLst/>
          <a:gdLst/>
          <a:ahLst/>
          <a:cxnLst/>
          <a:rect l="0" t="0" r="0" b="0"/>
          <a:pathLst>
            <a:path>
              <a:moveTo>
                <a:pt x="877321" y="3900759"/>
              </a:moveTo>
              <a:arcTo wR="2161893" hR="2161893" stAng="7587287" swAng="16334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7E9314C-8A7C-4D58-9535-D8D5E83E6791}">
      <dsp:nvSpPr>
        <dsp:cNvPr id="0" name=""/>
        <dsp:cNvSpPr/>
      </dsp:nvSpPr>
      <dsp:spPr>
        <a:xfrm>
          <a:off x="1250996" y="2165038"/>
          <a:ext cx="2013421" cy="130872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Generalizations</a:t>
          </a:r>
          <a:endParaRPr lang="en-US" sz="2100" kern="1200" dirty="0"/>
        </a:p>
      </dsp:txBody>
      <dsp:txXfrm>
        <a:off x="1314883" y="2228925"/>
        <a:ext cx="1885647" cy="1180949"/>
      </dsp:txXfrm>
    </dsp:sp>
    <dsp:sp modelId="{FC175620-73D4-44DB-AF88-94106694047A}">
      <dsp:nvSpPr>
        <dsp:cNvPr id="0" name=""/>
        <dsp:cNvSpPr/>
      </dsp:nvSpPr>
      <dsp:spPr>
        <a:xfrm>
          <a:off x="2257706" y="657506"/>
          <a:ext cx="4323786" cy="4323786"/>
        </a:xfrm>
        <a:custGeom>
          <a:avLst/>
          <a:gdLst/>
          <a:ahLst/>
          <a:cxnLst/>
          <a:rect l="0" t="0" r="0" b="0"/>
          <a:pathLst>
            <a:path>
              <a:moveTo>
                <a:pt x="224126" y="1203331"/>
              </a:moveTo>
              <a:arcTo wR="2161893" hR="2161893" stAng="12379223" swAng="163349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F03A16-98CB-4474-A11B-479C513921CE}" type="datetimeFigureOut">
              <a:rPr lang="en-US" smtClean="0"/>
              <a:pPr/>
              <a:t>1/31/13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67F4DB-C4CF-49FC-BE42-EFEDFA20FA35}" type="slidenum">
              <a:rPr lang="en-US" smtClean="0"/>
              <a:pPr/>
              <a:t>‹#›</a:t>
            </a:fld>
            <a:endParaRPr lang="en-US"/>
          </a:p>
        </p:txBody>
      </p:sp>
    </p:spTree>
    <p:extLst>
      <p:ext uri="{BB962C8B-B14F-4D97-AF65-F5344CB8AC3E}">
        <p14:creationId xmlns:p14="http://schemas.microsoft.com/office/powerpoint/2010/main" val="103399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Traditional social science has been dominated by an approach to theory and research modeled on the experimental natural sciences. Traditional social science methods are based on a fourfold approach: 1) developing questions, 2) forming hypotheses, 3) testing the hypotheses,</a:t>
            </a:r>
            <a:r>
              <a:rPr lang="en-US" baseline="0" dirty="0" smtClean="0"/>
              <a:t> and 4) formulating theory.  </a:t>
            </a:r>
          </a:p>
          <a:p>
            <a:endParaRPr lang="en-US" baseline="0" dirty="0" smtClean="0"/>
          </a:p>
          <a:p>
            <a:r>
              <a:rPr lang="en-US" baseline="0" dirty="0" smtClean="0"/>
              <a:t>Assumes that complex phenomena are best understood in terms of fine analysis of parts.  It also assumes that social life consists of cause-effect relations.  </a:t>
            </a:r>
          </a:p>
          <a:p>
            <a:endParaRPr lang="en-US" baseline="0" dirty="0" smtClean="0"/>
          </a:p>
          <a:p>
            <a:r>
              <a:rPr lang="en-US" baseline="0" dirty="0" smtClean="0"/>
              <a:t>Hypothesis testing is a painstakingly slow process in which theories are developed and fine-tuned by numerous tests. The fourfold process is thus repeated to generate new questions and improved hypotheses in an incremental building-block process.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Based on five major concepts: hypothesis, </a:t>
            </a:r>
            <a:r>
              <a:rPr lang="en-US" baseline="0" dirty="0" err="1" smtClean="0"/>
              <a:t>operationalism</a:t>
            </a:r>
            <a:r>
              <a:rPr lang="en-US" baseline="0" dirty="0" smtClean="0"/>
              <a:t>, control and manipulation, covering laws and prediction.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Hypothesis: well-formed guess about a relationship between variables.  It is based on intuition, personal experience, or most desirably, previous research and theory. An hypothesis must be testable; in other words, the variables brought together must be carefully defined so that any trained researcher can observe them in precisely the same way.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Operationism</a:t>
            </a:r>
            <a:r>
              <a:rPr lang="en-US" baseline="0" dirty="0" smtClean="0"/>
              <a:t> states that all variables in a hypothesis should be stated in ways that provide means of observation.  How do you know when you see what you’re seeking? Operational definitions are the most precise possible definitions because they tell you how the concept is to be seen. An operational definition of intelligence, for example, is the Stanford-</a:t>
            </a:r>
            <a:r>
              <a:rPr lang="en-US" baseline="0" dirty="0" err="1" smtClean="0"/>
              <a:t>Binet</a:t>
            </a:r>
            <a:r>
              <a:rPr lang="en-US" baseline="0" dirty="0" smtClean="0"/>
              <a:t> intelligence test.  </a:t>
            </a:r>
            <a:r>
              <a:rPr lang="en-US" baseline="0" dirty="0" err="1" smtClean="0"/>
              <a:t>Operationism</a:t>
            </a:r>
            <a:r>
              <a:rPr lang="en-US" baseline="0" dirty="0" smtClean="0"/>
              <a:t> relies on measurement, in which precise, usually numerical, indices of observations are made.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Measurement is evaluated in terms of two criteria: validity and reliability. Validity is the degree to which an observation </a:t>
            </a:r>
            <a:r>
              <a:rPr lang="en-US" baseline="0" dirty="0" err="1" smtClean="0"/>
              <a:t>meausures</a:t>
            </a:r>
            <a:r>
              <a:rPr lang="en-US" baseline="0" dirty="0" smtClean="0"/>
              <a:t> what it is intended to measure. Reliability is the degree to which the construct is </a:t>
            </a:r>
            <a:r>
              <a:rPr lang="en-US" baseline="0" dirty="0" err="1" smtClean="0"/>
              <a:t>meaured</a:t>
            </a:r>
            <a:r>
              <a:rPr lang="en-US" baseline="0" dirty="0" smtClean="0"/>
              <a:t> accurately, and reliability is most often estimated by consistency. If your bathroom scale gives you a different </a:t>
            </a:r>
            <a:r>
              <a:rPr lang="en-US" baseline="0" dirty="0" err="1" smtClean="0"/>
              <a:t>wweight</a:t>
            </a:r>
            <a:r>
              <a:rPr lang="en-US" baseline="0" dirty="0" smtClean="0"/>
              <a:t> each day, eve though you have not gained or lost, it is unreliable.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Control and manipulation in observation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AB4F26B-2A81-4ADB-A7DA-7FCD0A44106F}"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2D3E3D-2B2E-4E2F-A5A2-6237C33691E7}"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4C264-A8DA-40D3-9E7F-D855507C27F9}"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D3E3D-2B2E-4E2F-A5A2-6237C33691E7}"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4C264-A8DA-40D3-9E7F-D855507C27F9}"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D3E3D-2B2E-4E2F-A5A2-6237C33691E7}"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4C264-A8DA-40D3-9E7F-D855507C27F9}"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2D3E3D-2B2E-4E2F-A5A2-6237C33691E7}"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4C264-A8DA-40D3-9E7F-D855507C27F9}"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D3E3D-2B2E-4E2F-A5A2-6237C33691E7}" type="datetimeFigureOut">
              <a:rPr lang="en-US" smtClean="0"/>
              <a:pPr/>
              <a:t>1/31/13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4C264-A8DA-40D3-9E7F-D855507C27F9}"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2D3E3D-2B2E-4E2F-A5A2-6237C33691E7}"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4C264-A8DA-40D3-9E7F-D855507C27F9}"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2D3E3D-2B2E-4E2F-A5A2-6237C33691E7}" type="datetimeFigureOut">
              <a:rPr lang="en-US" smtClean="0"/>
              <a:pPr/>
              <a:t>1/31/13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4C264-A8DA-40D3-9E7F-D855507C27F9}"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2D3E3D-2B2E-4E2F-A5A2-6237C33691E7}" type="datetimeFigureOut">
              <a:rPr lang="en-US" smtClean="0"/>
              <a:pPr/>
              <a:t>1/31/13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4C264-A8DA-40D3-9E7F-D855507C27F9}"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D3E3D-2B2E-4E2F-A5A2-6237C33691E7}" type="datetimeFigureOut">
              <a:rPr lang="en-US" smtClean="0"/>
              <a:pPr/>
              <a:t>1/31/13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4C264-A8DA-40D3-9E7F-D855507C27F9}"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D3E3D-2B2E-4E2F-A5A2-6237C33691E7}"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4C264-A8DA-40D3-9E7F-D855507C27F9}" type="slidenum">
              <a:rPr lang="en-US" smtClean="0"/>
              <a:pPr/>
              <a:t>‹#›</a:t>
            </a:fld>
            <a:endParaRPr lang="en-US"/>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2D3E3D-2B2E-4E2F-A5A2-6237C33691E7}" type="datetimeFigureOut">
              <a:rPr lang="en-US" smtClean="0"/>
              <a:pPr/>
              <a:t>1/31/13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4C264-A8DA-40D3-9E7F-D855507C27F9}" type="slidenum">
              <a:rPr lang="en-US" smtClean="0"/>
              <a:pPr/>
              <a:t>‹#›</a:t>
            </a:fld>
            <a:endParaRPr lang="en-US"/>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D3E3D-2B2E-4E2F-A5A2-6237C33691E7}" type="datetimeFigureOut">
              <a:rPr lang="en-US" smtClean="0"/>
              <a:pPr/>
              <a:t>1/31/13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24C264-A8DA-40D3-9E7F-D855507C27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4600" y="4114800"/>
            <a:ext cx="6400800" cy="1752600"/>
          </a:xfrm>
        </p:spPr>
        <p:txBody>
          <a:bodyPr/>
          <a:lstStyle/>
          <a:p>
            <a:pPr algn="r"/>
            <a:r>
              <a:rPr lang="en-US" dirty="0" err="1" smtClean="0"/>
              <a:t>tues</a:t>
            </a:r>
            <a:r>
              <a:rPr lang="en-US" dirty="0" smtClean="0"/>
              <a:t>, </a:t>
            </a:r>
            <a:r>
              <a:rPr lang="en-US" dirty="0" err="1" smtClean="0"/>
              <a:t>jan</a:t>
            </a:r>
            <a:r>
              <a:rPr lang="en-US" dirty="0" smtClean="0"/>
              <a:t> 31, </a:t>
            </a:r>
            <a:r>
              <a:rPr lang="en-US" dirty="0" smtClean="0"/>
              <a:t>2012</a:t>
            </a:r>
            <a:endParaRPr lang="en-US" dirty="0"/>
          </a:p>
        </p:txBody>
      </p:sp>
      <p:sp>
        <p:nvSpPr>
          <p:cNvPr id="2" name="Title 1"/>
          <p:cNvSpPr>
            <a:spLocks noGrp="1"/>
          </p:cNvSpPr>
          <p:nvPr>
            <p:ph type="ctrTitle"/>
          </p:nvPr>
        </p:nvSpPr>
        <p:spPr>
          <a:xfrm>
            <a:off x="1371600" y="2720975"/>
            <a:ext cx="7772400" cy="1470025"/>
          </a:xfrm>
        </p:spPr>
        <p:txBody>
          <a:bodyPr>
            <a:normAutofit/>
          </a:bodyPr>
          <a:lstStyle/>
          <a:p>
            <a:pPr algn="r"/>
            <a:r>
              <a:rPr lang="en-US" sz="4000" b="1" dirty="0"/>
              <a:t>s</a:t>
            </a:r>
            <a:r>
              <a:rPr lang="en-US" sz="4000" b="1" dirty="0" smtClean="0"/>
              <a:t>cholarly research process</a:t>
            </a:r>
            <a:endParaRPr lang="en-US" sz="4000"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447800"/>
            <a:ext cx="7315200" cy="1569660"/>
          </a:xfrm>
          <a:prstGeom prst="rect">
            <a:avLst/>
          </a:prstGeom>
          <a:noFill/>
        </p:spPr>
        <p:txBody>
          <a:bodyPr wrap="square" rtlCol="0">
            <a:spAutoFit/>
          </a:bodyPr>
          <a:lstStyle/>
          <a:p>
            <a:r>
              <a:rPr lang="en-US" sz="3200" dirty="0" smtClean="0"/>
              <a:t>Let’s look at the </a:t>
            </a:r>
            <a:r>
              <a:rPr lang="en-US" sz="3200" i="1" dirty="0" smtClean="0"/>
              <a:t>instructions for authors</a:t>
            </a:r>
            <a:r>
              <a:rPr lang="en-US" sz="3200" dirty="0" smtClean="0"/>
              <a:t> from three scholarly / peer-reviewed journals…</a:t>
            </a:r>
            <a:endParaRPr lang="en-US" sz="3200" dirty="0"/>
          </a:p>
        </p:txBody>
      </p:sp>
    </p:spTree>
    <p:extLst>
      <p:ext uri="{BB962C8B-B14F-4D97-AF65-F5344CB8AC3E}">
        <p14:creationId xmlns:p14="http://schemas.microsoft.com/office/powerpoint/2010/main" val="74672758"/>
      </p:ext>
    </p:extLst>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762000"/>
            <a:ext cx="4267200" cy="5943600"/>
          </a:xfrm>
        </p:spPr>
        <p:txBody>
          <a:bodyPr>
            <a:normAutofit fontScale="32500" lnSpcReduction="20000"/>
          </a:bodyPr>
          <a:lstStyle/>
          <a:p>
            <a:r>
              <a:rPr lang="en-US" sz="4800" dirty="0"/>
              <a:t>Is the subject appropriate to the editorial aims and scope of the journal</a:t>
            </a:r>
            <a:r>
              <a:rPr lang="en-US" sz="4800" dirty="0" smtClean="0"/>
              <a:t>?</a:t>
            </a:r>
          </a:p>
          <a:p>
            <a:endParaRPr lang="en-US" sz="2000" dirty="0"/>
          </a:p>
          <a:p>
            <a:r>
              <a:rPr lang="en-US" sz="4800" dirty="0"/>
              <a:t>Originality: </a:t>
            </a:r>
            <a:r>
              <a:rPr lang="en-US" sz="4800" b="1" dirty="0"/>
              <a:t>does the article say something original, does it add to the body of knowledge, etc.? </a:t>
            </a:r>
            <a:r>
              <a:rPr lang="en-US" sz="4800" dirty="0"/>
              <a:t>If a case study, is this its first use</a:t>
            </a:r>
            <a:r>
              <a:rPr lang="en-US" sz="4800" dirty="0" smtClean="0"/>
              <a:t>?</a:t>
            </a:r>
          </a:p>
          <a:p>
            <a:endParaRPr lang="en-US" sz="2000" dirty="0"/>
          </a:p>
          <a:p>
            <a:r>
              <a:rPr lang="en-US" sz="4800" dirty="0"/>
              <a:t>Research methodology: most journals are concerned about this, as would be expected for an academic publisher.</a:t>
            </a:r>
            <a:r>
              <a:rPr lang="en-US" sz="4800" b="1" dirty="0"/>
              <a:t> Is the research design, methodology, theoretical approach, critical review, etc. sound?</a:t>
            </a:r>
            <a:r>
              <a:rPr lang="en-US" sz="4800" dirty="0"/>
              <a:t> Are the results well presented, do they correlate to the theory, and have they been correctly interpreted? Is the analysis sufficiently </a:t>
            </a:r>
            <a:r>
              <a:rPr lang="en-US" sz="4800" dirty="0" err="1"/>
              <a:t>rigourous</a:t>
            </a:r>
            <a:r>
              <a:rPr lang="en-US" sz="4800" dirty="0" smtClean="0"/>
              <a:t>?</a:t>
            </a:r>
          </a:p>
          <a:p>
            <a:endParaRPr lang="en-US" sz="2000" dirty="0"/>
          </a:p>
          <a:p>
            <a:r>
              <a:rPr lang="en-US" sz="4800" dirty="0"/>
              <a:t>Is the paper set in the context of the wider literature, are there sufficient relevant </a:t>
            </a:r>
            <a:r>
              <a:rPr lang="en-US" sz="4800" dirty="0" err="1"/>
              <a:t>citings</a:t>
            </a:r>
            <a:r>
              <a:rPr lang="en-US" sz="4800" dirty="0"/>
              <a:t>, are these well referenced and are other people's views credited</a:t>
            </a:r>
            <a:r>
              <a:rPr lang="en-US" sz="4800" dirty="0" smtClean="0"/>
              <a:t>?</a:t>
            </a:r>
          </a:p>
          <a:p>
            <a:endParaRPr lang="en-US" sz="2000" dirty="0"/>
          </a:p>
          <a:p>
            <a:r>
              <a:rPr lang="en-US" sz="4800" dirty="0"/>
              <a:t>Is the paper accurate, is any information missing or wrong?</a:t>
            </a:r>
          </a:p>
          <a:p>
            <a:endParaRPr lang="en-US" dirty="0"/>
          </a:p>
        </p:txBody>
      </p:sp>
      <p:sp>
        <p:nvSpPr>
          <p:cNvPr id="4" name="Content Placeholder 3"/>
          <p:cNvSpPr>
            <a:spLocks noGrp="1"/>
          </p:cNvSpPr>
          <p:nvPr>
            <p:ph sz="half" idx="2"/>
          </p:nvPr>
        </p:nvSpPr>
        <p:spPr>
          <a:xfrm>
            <a:off x="4648200" y="762000"/>
            <a:ext cx="4267200" cy="5943600"/>
          </a:xfrm>
        </p:spPr>
        <p:txBody>
          <a:bodyPr>
            <a:normAutofit fontScale="32500" lnSpcReduction="20000"/>
          </a:bodyPr>
          <a:lstStyle/>
          <a:p>
            <a:r>
              <a:rPr lang="en-US" sz="4900" dirty="0"/>
              <a:t>Is the structure logical, is the sequence of the material appropriate, is there a good introduction and are the summary and conclusions adequate</a:t>
            </a:r>
            <a:r>
              <a:rPr lang="en-US" sz="4900" dirty="0" smtClean="0"/>
              <a:t>?</a:t>
            </a:r>
          </a:p>
          <a:p>
            <a:endParaRPr lang="en-US" sz="2000" dirty="0"/>
          </a:p>
          <a:p>
            <a:r>
              <a:rPr lang="en-US" sz="4900" dirty="0"/>
              <a:t>Does the title of the article accurately reflect its content</a:t>
            </a:r>
            <a:r>
              <a:rPr lang="en-US" sz="4900" dirty="0" smtClean="0"/>
              <a:t>?</a:t>
            </a:r>
          </a:p>
          <a:p>
            <a:endParaRPr lang="en-US" sz="2000" dirty="0"/>
          </a:p>
          <a:p>
            <a:r>
              <a:rPr lang="en-US" sz="4900" dirty="0"/>
              <a:t>How useful would the article be to a practitioner, is it a useful example of "good practice"? </a:t>
            </a:r>
            <a:endParaRPr lang="en-US" sz="4900" dirty="0" smtClean="0"/>
          </a:p>
          <a:p>
            <a:endParaRPr lang="en-US" sz="2200" dirty="0"/>
          </a:p>
          <a:p>
            <a:r>
              <a:rPr lang="en-US" sz="4900" b="1" dirty="0" smtClean="0"/>
              <a:t>Could </a:t>
            </a:r>
            <a:r>
              <a:rPr lang="en-US" sz="4900" b="1" dirty="0"/>
              <a:t>the study be replicated </a:t>
            </a:r>
            <a:r>
              <a:rPr lang="en-US" sz="4900" b="1" dirty="0" smtClean="0"/>
              <a:t>with similar results?</a:t>
            </a:r>
          </a:p>
          <a:p>
            <a:endParaRPr lang="en-US" sz="1500" dirty="0"/>
          </a:p>
          <a:p>
            <a:r>
              <a:rPr lang="en-US" sz="4900" dirty="0"/>
              <a:t>Is the material clearly presented, readable? Are graphs and tables used to good effect? Is the level of detail appropriate? Is the use of terminology appropriate to the readership</a:t>
            </a:r>
            <a:r>
              <a:rPr lang="en-US" sz="4900" dirty="0" smtClean="0"/>
              <a:t>?</a:t>
            </a:r>
          </a:p>
          <a:p>
            <a:endParaRPr lang="en-US" sz="1500" dirty="0"/>
          </a:p>
          <a:p>
            <a:r>
              <a:rPr lang="en-US" sz="4900" dirty="0"/>
              <a:t>Is the perspective appropriate for an international audience</a:t>
            </a:r>
            <a:r>
              <a:rPr lang="en-US" sz="4900" dirty="0" smtClean="0"/>
              <a:t>?</a:t>
            </a:r>
          </a:p>
          <a:p>
            <a:endParaRPr lang="en-US" sz="1500" dirty="0"/>
          </a:p>
          <a:p>
            <a:r>
              <a:rPr lang="en-US" sz="4900" dirty="0"/>
              <a:t>Questions of format: are the abstract, keywords etc. appropriate</a:t>
            </a:r>
            <a:r>
              <a:rPr lang="en-US" sz="4900" dirty="0" smtClean="0"/>
              <a:t>?</a:t>
            </a:r>
          </a:p>
          <a:p>
            <a:endParaRPr lang="en-US" sz="1500" dirty="0"/>
          </a:p>
          <a:p>
            <a:r>
              <a:rPr lang="en-US" sz="4900" dirty="0"/>
              <a:t>Is it an appropriate length (note: many journals will stipulate length requirements in their author guidelines)? </a:t>
            </a:r>
          </a:p>
          <a:p>
            <a:endParaRPr lang="en-US" dirty="0"/>
          </a:p>
        </p:txBody>
      </p:sp>
      <p:sp>
        <p:nvSpPr>
          <p:cNvPr id="5" name="TextBox 4"/>
          <p:cNvSpPr txBox="1"/>
          <p:nvPr/>
        </p:nvSpPr>
        <p:spPr>
          <a:xfrm>
            <a:off x="685800" y="152400"/>
            <a:ext cx="7772400" cy="369332"/>
          </a:xfrm>
          <a:prstGeom prst="rect">
            <a:avLst/>
          </a:prstGeom>
          <a:noFill/>
        </p:spPr>
        <p:txBody>
          <a:bodyPr wrap="square" rtlCol="0">
            <a:spAutoFit/>
          </a:bodyPr>
          <a:lstStyle/>
          <a:p>
            <a:r>
              <a:rPr lang="en-US" dirty="0" smtClean="0"/>
              <a:t>Submissions judged on criteria such as…</a:t>
            </a:r>
            <a:endParaRPr lang="en-US" dirty="0"/>
          </a:p>
        </p:txBody>
      </p:sp>
    </p:spTree>
    <p:extLst>
      <p:ext uri="{BB962C8B-B14F-4D97-AF65-F5344CB8AC3E}">
        <p14:creationId xmlns:p14="http://schemas.microsoft.com/office/powerpoint/2010/main" val="3627456645"/>
      </p:ext>
    </p:extLst>
  </p:cSld>
  <p:clrMapOvr>
    <a:masterClrMapping/>
  </p:clrMapOvr>
  <p:transition xmlns:p14="http://schemas.microsoft.com/office/powerpoint/2010/mai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76200"/>
            <a:ext cx="8686800" cy="6740309"/>
          </a:xfrm>
          <a:prstGeom prst="rect">
            <a:avLst/>
          </a:prstGeom>
          <a:noFill/>
        </p:spPr>
        <p:txBody>
          <a:bodyPr wrap="square" rtlCol="0">
            <a:spAutoFit/>
          </a:bodyPr>
          <a:lstStyle/>
          <a:p>
            <a:r>
              <a:rPr lang="en-US" sz="1600" b="1" dirty="0"/>
              <a:t>Does knuckle cracking lead to arthritis  of the fingers?</a:t>
            </a:r>
          </a:p>
          <a:p>
            <a:endParaRPr lang="en-US" sz="1600" dirty="0"/>
          </a:p>
          <a:p>
            <a:r>
              <a:rPr lang="en-US" sz="1600" dirty="0" smtClean="0"/>
              <a:t>During </a:t>
            </a:r>
            <a:r>
              <a:rPr lang="en-US" sz="1600" dirty="0"/>
              <a:t>the author’s childhood, various renowned authorities (his mother, several aunts, and, later, his mother-in law [personal communication]) informed him that cracking his knuckles would lead to arthritis of the fingers. To test the accuracy of this hypothesis, the following study was undertaken.</a:t>
            </a:r>
          </a:p>
          <a:p>
            <a:endParaRPr lang="en-US" sz="1600" dirty="0"/>
          </a:p>
          <a:p>
            <a:r>
              <a:rPr lang="en-US" sz="1600" dirty="0"/>
              <a:t>For 50 years, the author cracked the knuckles of his left hand at least twice a day, leaving those on the right as a control. Thus, the knuckles on the left were cracked at least 36,500 times, while those on the right cracked rarely and spontaneously. At the end of the 50 years, the hands were compared for the presence of arthritis.  There was no arthritis in either hand, and no apparent differences between the two hands.</a:t>
            </a:r>
          </a:p>
          <a:p>
            <a:endParaRPr lang="en-US" sz="1600" dirty="0"/>
          </a:p>
          <a:p>
            <a:r>
              <a:rPr lang="en-US" sz="1600" dirty="0"/>
              <a:t>Knuckle cracking did not lead to arthritis after a </a:t>
            </a:r>
            <a:r>
              <a:rPr lang="en-US" sz="1600" dirty="0" smtClean="0"/>
              <a:t>50-</a:t>
            </a:r>
            <a:r>
              <a:rPr lang="en-US" sz="1600" dirty="0"/>
              <a:t>year controlled study by the one participant. While a larger group would be necessary to confirm this result, this preliminary investigation suggests a lack of correlation between knuckle cracking and the development of arthritis of the fingers. A search of the literature revealed only one previous paper on this subject, and the authors came to the same conclusion (</a:t>
            </a:r>
            <a:r>
              <a:rPr lang="en-US" sz="1600" dirty="0" err="1"/>
              <a:t>Swezey</a:t>
            </a:r>
            <a:r>
              <a:rPr lang="en-US" sz="1600" dirty="0"/>
              <a:t> RL. </a:t>
            </a:r>
            <a:r>
              <a:rPr lang="en-US" sz="1600" dirty="0" err="1"/>
              <a:t>Swezey</a:t>
            </a:r>
            <a:r>
              <a:rPr lang="en-US" sz="1600" dirty="0"/>
              <a:t> SE. The consequences of habitual knuckle cracking. West J Med 1973;122:377-9.).</a:t>
            </a:r>
          </a:p>
          <a:p>
            <a:endParaRPr lang="en-US" sz="1600" dirty="0"/>
          </a:p>
          <a:p>
            <a:r>
              <a:rPr lang="en-US" sz="1600" dirty="0"/>
              <a:t>This result calls into question whether other parental beliefs, e.g., the importance of eating spinach, are also flawed. Further investigation is likely warranted.</a:t>
            </a:r>
          </a:p>
          <a:p>
            <a:endParaRPr lang="en-US" sz="1600" dirty="0"/>
          </a:p>
          <a:p>
            <a:r>
              <a:rPr lang="en-US" sz="1600" dirty="0"/>
              <a:t>In conclusion, </a:t>
            </a:r>
            <a:r>
              <a:rPr lang="en-US" sz="1600" dirty="0" smtClean="0"/>
              <a:t>there </a:t>
            </a:r>
            <a:r>
              <a:rPr lang="en-US" sz="1600" dirty="0"/>
              <a:t>is no apparent relationship between knuckle cracking and the subsequent development </a:t>
            </a:r>
            <a:r>
              <a:rPr lang="en-US" sz="1600" dirty="0" smtClean="0"/>
              <a:t>of arthritis </a:t>
            </a:r>
            <a:r>
              <a:rPr lang="en-US" sz="1600" dirty="0"/>
              <a:t>of the </a:t>
            </a:r>
            <a:r>
              <a:rPr lang="en-US" sz="1600" dirty="0" smtClean="0"/>
              <a:t>fingers. This </a:t>
            </a:r>
            <a:r>
              <a:rPr lang="en-US" sz="1600" dirty="0"/>
              <a:t>study was done entirely </a:t>
            </a:r>
            <a:r>
              <a:rPr lang="en-US" sz="1600" dirty="0" smtClean="0"/>
              <a:t>at </a:t>
            </a:r>
            <a:r>
              <a:rPr lang="en-US" sz="1600" dirty="0"/>
              <a:t>the author’s expense, with no grants from any governmental or pharmaceutical source.</a:t>
            </a:r>
          </a:p>
          <a:p>
            <a:endParaRPr lang="en-US" sz="1600" dirty="0"/>
          </a:p>
          <a:p>
            <a:r>
              <a:rPr lang="en-US" sz="1600" dirty="0"/>
              <a:t>Donald L. Unger, </a:t>
            </a:r>
            <a:r>
              <a:rPr lang="en-US" sz="1600" dirty="0" smtClean="0"/>
              <a:t>MD, Thousand </a:t>
            </a:r>
            <a:r>
              <a:rPr lang="en-US" sz="1600" dirty="0"/>
              <a:t>Oaks, CA</a:t>
            </a:r>
          </a:p>
        </p:txBody>
      </p:sp>
    </p:spTree>
    <p:extLst>
      <p:ext uri="{BB962C8B-B14F-4D97-AF65-F5344CB8AC3E}">
        <p14:creationId xmlns:p14="http://schemas.microsoft.com/office/powerpoint/2010/main" val="2485110202"/>
      </p:ext>
    </p:extLst>
  </p:cSld>
  <p:clrMapOvr>
    <a:masterClrMapping/>
  </p:clrMapOvr>
  <p:transition xmlns:p14="http://schemas.microsoft.com/office/powerpoint/2010/main">
    <p:fade/>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838200" y="838200"/>
            <a:ext cx="7620000" cy="2031325"/>
          </a:xfrm>
          <a:prstGeom prst="rect">
            <a:avLst/>
          </a:prstGeom>
          <a:noFill/>
        </p:spPr>
        <p:txBody>
          <a:bodyPr wrap="square" rtlCol="0">
            <a:spAutoFit/>
          </a:bodyPr>
          <a:lstStyle/>
          <a:p>
            <a:r>
              <a:rPr lang="en-US" dirty="0"/>
              <a:t>CHEMISTRY PRIZE: Makoto Imai, Naoki </a:t>
            </a:r>
            <a:r>
              <a:rPr lang="en-US" dirty="0" err="1"/>
              <a:t>Urushihata</a:t>
            </a:r>
            <a:r>
              <a:rPr lang="en-US" dirty="0"/>
              <a:t>, Hideki </a:t>
            </a:r>
            <a:r>
              <a:rPr lang="en-US" dirty="0" err="1"/>
              <a:t>Tanemura</a:t>
            </a:r>
            <a:r>
              <a:rPr lang="en-US" dirty="0"/>
              <a:t>, Yukinobu Tajima,</a:t>
            </a:r>
          </a:p>
          <a:p>
            <a:r>
              <a:rPr lang="en-US" dirty="0"/>
              <a:t>Hideaki </a:t>
            </a:r>
            <a:r>
              <a:rPr lang="en-US" dirty="0" err="1"/>
              <a:t>Goto</a:t>
            </a:r>
            <a:r>
              <a:rPr lang="en-US" dirty="0"/>
              <a:t>, </a:t>
            </a:r>
            <a:r>
              <a:rPr lang="en-US" dirty="0" err="1"/>
              <a:t>Koichiro</a:t>
            </a:r>
            <a:r>
              <a:rPr lang="en-US" dirty="0"/>
              <a:t> </a:t>
            </a:r>
            <a:r>
              <a:rPr lang="en-US" dirty="0" err="1"/>
              <a:t>Mizoguchi</a:t>
            </a:r>
            <a:r>
              <a:rPr lang="en-US" dirty="0"/>
              <a:t> and Junichi Murakami of JAPAN, for determining the ideal</a:t>
            </a:r>
          </a:p>
          <a:p>
            <a:r>
              <a:rPr lang="en-US" dirty="0"/>
              <a:t>density of airborne wasabi (pungent horseradish) to awaken sleeping people in case of a fire or</a:t>
            </a:r>
          </a:p>
          <a:p>
            <a:r>
              <a:rPr lang="en-US" dirty="0"/>
              <a:t>other emergency, and for applying this knowledge to invent the wasabi alarm.</a:t>
            </a:r>
            <a:endParaRPr lang="en-US" dirty="0"/>
          </a:p>
        </p:txBody>
      </p:sp>
      <p:sp>
        <p:nvSpPr>
          <p:cNvPr id="3" name="TextBox 2"/>
          <p:cNvSpPr txBox="1"/>
          <p:nvPr/>
        </p:nvSpPr>
        <p:spPr>
          <a:xfrm>
            <a:off x="838200" y="3733800"/>
            <a:ext cx="7543800" cy="1477328"/>
          </a:xfrm>
          <a:prstGeom prst="rect">
            <a:avLst/>
          </a:prstGeom>
          <a:noFill/>
        </p:spPr>
        <p:txBody>
          <a:bodyPr wrap="square" rtlCol="0">
            <a:spAutoFit/>
          </a:bodyPr>
          <a:lstStyle/>
          <a:p>
            <a:r>
              <a:rPr lang="en-US" dirty="0"/>
              <a:t>LITERATURE PRIZE: John Perry of Stanford University, USA, for his Theory of Structured</a:t>
            </a:r>
          </a:p>
          <a:p>
            <a:r>
              <a:rPr lang="en-US" dirty="0"/>
              <a:t>Procrastination, which says: To be a high achiever, always work on something important, using it</a:t>
            </a:r>
          </a:p>
          <a:p>
            <a:r>
              <a:rPr lang="en-US" dirty="0"/>
              <a:t>as a way to avoid doing something that’s even more important.</a:t>
            </a:r>
            <a:endParaRPr lang="en-US" dirty="0"/>
          </a:p>
        </p:txBody>
      </p:sp>
    </p:spTree>
    <p:extLst>
      <p:ext uri="{BB962C8B-B14F-4D97-AF65-F5344CB8AC3E}">
        <p14:creationId xmlns:p14="http://schemas.microsoft.com/office/powerpoint/2010/main" val="35499158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PEACE PRIZE: </a:t>
            </a:r>
            <a:r>
              <a:rPr lang="en-US" dirty="0" err="1"/>
              <a:t>Arturas</a:t>
            </a:r>
            <a:r>
              <a:rPr lang="en-US" dirty="0"/>
              <a:t> </a:t>
            </a:r>
            <a:r>
              <a:rPr lang="en-US" dirty="0" err="1"/>
              <a:t>Zuokas</a:t>
            </a:r>
            <a:r>
              <a:rPr lang="en-US" dirty="0"/>
              <a:t>, the mayor of Vilnius, LITHUANIA, for demonstrating that the</a:t>
            </a:r>
          </a:p>
          <a:p>
            <a:r>
              <a:rPr lang="en-US" dirty="0"/>
              <a:t>problem of illegally parked luxury cars can be solved by running them over with an armored tank.</a:t>
            </a:r>
          </a:p>
          <a:p>
            <a:r>
              <a:rPr lang="en-US" dirty="0"/>
              <a:t>PUBLIC SAFETY PRIZE: John Senders of the University of Toronto, CANADA, for conducting</a:t>
            </a:r>
          </a:p>
          <a:p>
            <a:r>
              <a:rPr lang="en-US" dirty="0"/>
              <a:t>a series of safety experiments in which a person drives an automobile on a major highway while a</a:t>
            </a:r>
          </a:p>
          <a:p>
            <a:r>
              <a:rPr lang="en-US" dirty="0"/>
              <a:t>visor repeatedly flaps down over his face, blinding him</a:t>
            </a:r>
            <a:endParaRPr lang="en-US" dirty="0"/>
          </a:p>
        </p:txBody>
      </p:sp>
    </p:spTree>
    <p:extLst>
      <p:ext uri="{BB962C8B-B14F-4D97-AF65-F5344CB8AC3E}">
        <p14:creationId xmlns:p14="http://schemas.microsoft.com/office/powerpoint/2010/main" val="1922559821"/>
      </p:ext>
    </p:extLst>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2087" y="533400"/>
            <a:ext cx="7135813" cy="4724400"/>
          </a:xfrm>
          <a:prstGeom prst="rect">
            <a:avLst/>
          </a:prstGeom>
        </p:spPr>
      </p:pic>
    </p:spTree>
    <p:extLst>
      <p:ext uri="{BB962C8B-B14F-4D97-AF65-F5344CB8AC3E}">
        <p14:creationId xmlns:p14="http://schemas.microsoft.com/office/powerpoint/2010/main" val="3826231823"/>
      </p:ext>
    </p:extLst>
  </p:cSld>
  <p:clrMapOvr>
    <a:masterClrMapping/>
  </p:clrMapOvr>
  <p:transition xmlns:p14="http://schemas.microsoft.com/office/powerpoint/2010/mai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28600" y="4495800"/>
            <a:ext cx="2133600" cy="2133600"/>
          </a:xfrm>
          <a:prstGeom prst="rect">
            <a:avLst/>
          </a:prstGeom>
        </p:spPr>
      </p:pic>
      <p:sp>
        <p:nvSpPr>
          <p:cNvPr id="4" name="TextBox 3"/>
          <p:cNvSpPr txBox="1"/>
          <p:nvPr/>
        </p:nvSpPr>
        <p:spPr>
          <a:xfrm>
            <a:off x="762000" y="228600"/>
            <a:ext cx="7620000" cy="4524315"/>
          </a:xfrm>
          <a:prstGeom prst="rect">
            <a:avLst/>
          </a:prstGeom>
          <a:noFill/>
        </p:spPr>
        <p:txBody>
          <a:bodyPr wrap="square" rtlCol="0">
            <a:spAutoFit/>
          </a:bodyPr>
          <a:lstStyle/>
          <a:p>
            <a:r>
              <a:rPr lang="en-US" sz="2400" dirty="0"/>
              <a:t>It is hard to know when you are looking at reliable research, and if it is factual. </a:t>
            </a:r>
            <a:endParaRPr lang="en-US" sz="2400" dirty="0" smtClean="0"/>
          </a:p>
          <a:p>
            <a:endParaRPr lang="en-US" sz="2400" dirty="0"/>
          </a:p>
          <a:p>
            <a:r>
              <a:rPr lang="en-US" sz="2400" dirty="0" smtClean="0"/>
              <a:t>Television </a:t>
            </a:r>
            <a:r>
              <a:rPr lang="en-US" sz="2400" dirty="0"/>
              <a:t>ads and media are always using percentages and data that they claim to be true, but I have found to be false in many cases. A good example is the exercise product known as the </a:t>
            </a:r>
            <a:r>
              <a:rPr lang="en-US" sz="2400" i="1" dirty="0"/>
              <a:t>Shake Weight</a:t>
            </a:r>
            <a:r>
              <a:rPr lang="en-US" sz="2400" dirty="0"/>
              <a:t>. The ads on television give information showing the benefits of the shake weight, while I have seen online other researchers who claim the shake weight does little to nothing for physical fitness. So, how can we be sure if we are getting factual research versus the biased information thrown at us daily? </a:t>
            </a:r>
          </a:p>
        </p:txBody>
      </p:sp>
      <p:sp>
        <p:nvSpPr>
          <p:cNvPr id="5" name="TextBox 4"/>
          <p:cNvSpPr txBox="1"/>
          <p:nvPr/>
        </p:nvSpPr>
        <p:spPr>
          <a:xfrm>
            <a:off x="6705600" y="6172200"/>
            <a:ext cx="2209800" cy="369332"/>
          </a:xfrm>
          <a:prstGeom prst="rect">
            <a:avLst/>
          </a:prstGeom>
          <a:noFill/>
        </p:spPr>
        <p:txBody>
          <a:bodyPr wrap="square" rtlCol="0">
            <a:spAutoFit/>
          </a:bodyPr>
          <a:lstStyle/>
          <a:p>
            <a:pPr algn="r"/>
            <a:r>
              <a:rPr lang="en-US" dirty="0" smtClean="0"/>
              <a:t>-Michael Russell</a:t>
            </a:r>
            <a:endParaRPr lang="en-US" dirty="0"/>
          </a:p>
        </p:txBody>
      </p:sp>
      <p:sp>
        <p:nvSpPr>
          <p:cNvPr id="6" name="TextBox 5"/>
          <p:cNvSpPr txBox="1"/>
          <p:nvPr/>
        </p:nvSpPr>
        <p:spPr>
          <a:xfrm>
            <a:off x="2362200" y="4895671"/>
            <a:ext cx="3505200" cy="1200329"/>
          </a:xfrm>
          <a:prstGeom prst="rect">
            <a:avLst/>
          </a:prstGeom>
          <a:noFill/>
        </p:spPr>
        <p:txBody>
          <a:bodyPr wrap="square" rtlCol="0">
            <a:spAutoFit/>
          </a:bodyPr>
          <a:lstStyle/>
          <a:p>
            <a:pPr algn="ctr"/>
            <a:r>
              <a:rPr lang="en-US" i="1" dirty="0"/>
              <a:t>Uses dynamic inertia, which can increase muscle activity </a:t>
            </a:r>
            <a:br>
              <a:rPr lang="en-US" i="1" dirty="0"/>
            </a:br>
            <a:r>
              <a:rPr lang="en-US" i="1" dirty="0"/>
              <a:t>  to nearly 300% compared to a standard dumbbell</a:t>
            </a:r>
          </a:p>
        </p:txBody>
      </p:sp>
    </p:spTree>
    <p:extLst>
      <p:ext uri="{BB962C8B-B14F-4D97-AF65-F5344CB8AC3E}">
        <p14:creationId xmlns:p14="http://schemas.microsoft.com/office/powerpoint/2010/main" val="1337363694"/>
      </p:ext>
    </p:extLst>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772400" cy="4678204"/>
          </a:xfrm>
          <a:prstGeom prst="rect">
            <a:avLst/>
          </a:prstGeom>
          <a:noFill/>
        </p:spPr>
        <p:txBody>
          <a:bodyPr wrap="square" rtlCol="0">
            <a:spAutoFit/>
          </a:bodyPr>
          <a:lstStyle/>
          <a:p>
            <a:r>
              <a:rPr lang="en-US" sz="2000" dirty="0"/>
              <a:t>The reading has taught me that almost any form of experimentation, observation, and/or analysis can be considered research.  I was particularly interested in the different types of information - </a:t>
            </a:r>
            <a:r>
              <a:rPr lang="en-US" sz="2000" b="1" dirty="0" smtClean="0">
                <a:solidFill>
                  <a:srgbClr val="FF0000"/>
                </a:solidFill>
              </a:rPr>
              <a:t>QUALITATIVE </a:t>
            </a:r>
            <a:r>
              <a:rPr lang="en-US" sz="2000" dirty="0" smtClean="0"/>
              <a:t>and </a:t>
            </a:r>
            <a:r>
              <a:rPr lang="en-US" sz="2000" b="1" dirty="0" smtClean="0">
                <a:solidFill>
                  <a:srgbClr val="FF0000"/>
                </a:solidFill>
              </a:rPr>
              <a:t>QUANTITATIVE</a:t>
            </a:r>
            <a:r>
              <a:rPr lang="en-US" sz="2000" dirty="0" smtClean="0"/>
              <a:t>. </a:t>
            </a:r>
            <a:r>
              <a:rPr lang="en-US" sz="2000" dirty="0"/>
              <a:t> </a:t>
            </a:r>
            <a:r>
              <a:rPr lang="en-US" sz="2000" b="1" dirty="0"/>
              <a:t>Which form of data do you prefer to use as evidence and draw conclusions from and why?</a:t>
            </a:r>
            <a:r>
              <a:rPr lang="en-US" sz="2000" dirty="0"/>
              <a:t>  Personally, I like working with quantitative data because it can be organized into tables, graphs, and charts and can allow user to draw conclusions.</a:t>
            </a:r>
          </a:p>
          <a:p>
            <a:endParaRPr lang="en-US" sz="2000" dirty="0" smtClean="0"/>
          </a:p>
          <a:p>
            <a:r>
              <a:rPr lang="en-US" sz="2000" dirty="0" smtClean="0"/>
              <a:t>Obviously </a:t>
            </a:r>
            <a:r>
              <a:rPr lang="en-US" sz="2000" dirty="0"/>
              <a:t>researchers do their best to provide only facts and to be as objective as possible.  However, it is very difficult to make all research truly objective.  </a:t>
            </a:r>
            <a:r>
              <a:rPr lang="en-US" sz="2000" b="1" dirty="0"/>
              <a:t>Which of the four types of research (exploratory, descriptive, explanatory, and evaluation) is most subject to bias or personal opinion and therefore possibly </a:t>
            </a:r>
            <a:r>
              <a:rPr lang="en-US" sz="2000" b="1" u="sng" dirty="0"/>
              <a:t>not as objective</a:t>
            </a:r>
            <a:r>
              <a:rPr lang="en-US" sz="2000" b="1" dirty="0"/>
              <a:t> as the others?  Which would usually be the </a:t>
            </a:r>
            <a:r>
              <a:rPr lang="en-US" sz="2000" b="1" u="sng" dirty="0"/>
              <a:t>most objective</a:t>
            </a:r>
            <a:r>
              <a:rPr lang="en-US" sz="2000" b="1" dirty="0"/>
              <a:t>?</a:t>
            </a:r>
            <a:endParaRPr lang="en-US" sz="2000" dirty="0"/>
          </a:p>
          <a:p>
            <a:endParaRPr lang="en-US" dirty="0"/>
          </a:p>
        </p:txBody>
      </p:sp>
      <p:sp>
        <p:nvSpPr>
          <p:cNvPr id="3" name="TextBox 2"/>
          <p:cNvSpPr txBox="1"/>
          <p:nvPr/>
        </p:nvSpPr>
        <p:spPr>
          <a:xfrm>
            <a:off x="6705600" y="6172200"/>
            <a:ext cx="2209800" cy="369332"/>
          </a:xfrm>
          <a:prstGeom prst="rect">
            <a:avLst/>
          </a:prstGeom>
          <a:noFill/>
        </p:spPr>
        <p:txBody>
          <a:bodyPr wrap="square" rtlCol="0">
            <a:spAutoFit/>
          </a:bodyPr>
          <a:lstStyle/>
          <a:p>
            <a:pPr algn="r"/>
            <a:r>
              <a:rPr lang="en-US" dirty="0" smtClean="0"/>
              <a:t>-Josh </a:t>
            </a:r>
            <a:r>
              <a:rPr lang="en-US" dirty="0" err="1" smtClean="0"/>
              <a:t>Kappert</a:t>
            </a:r>
            <a:r>
              <a:rPr lang="en-US" dirty="0" smtClean="0"/>
              <a:t> </a:t>
            </a:r>
            <a:endParaRPr lang="en-US" dirty="0"/>
          </a:p>
        </p:txBody>
      </p:sp>
    </p:spTree>
    <p:extLst>
      <p:ext uri="{BB962C8B-B14F-4D97-AF65-F5344CB8AC3E}">
        <p14:creationId xmlns:p14="http://schemas.microsoft.com/office/powerpoint/2010/main" val="40514372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152400" y="685800"/>
          <a:ext cx="8839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0"/>
            <a:ext cx="4648200" cy="523220"/>
          </a:xfrm>
          <a:prstGeom prst="rect">
            <a:avLst/>
          </a:prstGeom>
          <a:noFill/>
        </p:spPr>
        <p:txBody>
          <a:bodyPr wrap="square" rtlCol="0">
            <a:spAutoFit/>
          </a:bodyPr>
          <a:lstStyle/>
          <a:p>
            <a:r>
              <a:rPr lang="en-US" sz="2800" dirty="0" smtClean="0">
                <a:solidFill>
                  <a:schemeClr val="bg1"/>
                </a:solidFill>
              </a:rPr>
              <a:t>The classical ideal of science</a:t>
            </a:r>
            <a:endParaRPr lang="en-US" sz="2800" dirty="0">
              <a:solidFill>
                <a:schemeClr val="bg1"/>
              </a:solidFill>
            </a:endParaRPr>
          </a:p>
        </p:txBody>
      </p:sp>
      <p:sp>
        <p:nvSpPr>
          <p:cNvPr id="6" name="TextBox 5"/>
          <p:cNvSpPr txBox="1"/>
          <p:nvPr/>
        </p:nvSpPr>
        <p:spPr>
          <a:xfrm>
            <a:off x="1524000" y="6550223"/>
            <a:ext cx="7620000" cy="307777"/>
          </a:xfrm>
          <a:prstGeom prst="rect">
            <a:avLst/>
          </a:prstGeom>
          <a:noFill/>
        </p:spPr>
        <p:txBody>
          <a:bodyPr wrap="square" rtlCol="0">
            <a:spAutoFit/>
          </a:bodyPr>
          <a:lstStyle/>
          <a:p>
            <a:pPr algn="r"/>
            <a:r>
              <a:rPr lang="en-US" sz="1400" dirty="0" smtClean="0">
                <a:solidFill>
                  <a:schemeClr val="bg1"/>
                </a:solidFill>
              </a:rPr>
              <a:t>Wallace, W.L. (1969).  </a:t>
            </a:r>
            <a:r>
              <a:rPr lang="en-US" sz="1400" i="1" dirty="0" smtClean="0">
                <a:solidFill>
                  <a:schemeClr val="bg1"/>
                </a:solidFill>
              </a:rPr>
              <a:t>Sociological Theory: An Introduction</a:t>
            </a:r>
            <a:r>
              <a:rPr lang="en-US" sz="1400" dirty="0" smtClean="0">
                <a:solidFill>
                  <a:schemeClr val="bg1"/>
                </a:solidFill>
              </a:rPr>
              <a:t>. New York: Aldine de </a:t>
            </a:r>
            <a:r>
              <a:rPr lang="en-US" sz="1400" dirty="0" err="1" smtClean="0">
                <a:solidFill>
                  <a:schemeClr val="bg1"/>
                </a:solidFill>
              </a:rPr>
              <a:t>Gruyter</a:t>
            </a:r>
            <a:r>
              <a:rPr lang="en-US" sz="1400" dirty="0" smtClean="0"/>
              <a:t>. </a:t>
            </a:r>
            <a:endParaRPr lang="en-US" sz="1400" dirty="0"/>
          </a:p>
        </p:txBody>
      </p:sp>
      <p:grpSp>
        <p:nvGrpSpPr>
          <p:cNvPr id="2" name="Group 6"/>
          <p:cNvGrpSpPr/>
          <p:nvPr/>
        </p:nvGrpSpPr>
        <p:grpSpPr>
          <a:xfrm>
            <a:off x="6248400" y="4826329"/>
            <a:ext cx="2514600" cy="736271"/>
            <a:chOff x="3003314" y="1186"/>
            <a:chExt cx="2070571" cy="1345871"/>
          </a:xfrm>
        </p:grpSpPr>
        <p:sp>
          <p:nvSpPr>
            <p:cNvPr id="8" name="Rounded Rectangle 7"/>
            <p:cNvSpPr/>
            <p:nvPr/>
          </p:nvSpPr>
          <p:spPr>
            <a:xfrm>
              <a:off x="3003314" y="1186"/>
              <a:ext cx="2070571" cy="1345871"/>
            </a:xfrm>
            <a:prstGeom prst="roundRect">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3069014" y="66886"/>
              <a:ext cx="1939171" cy="1214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000" kern="1200" dirty="0" err="1" smtClean="0"/>
                <a:t>Operationalization</a:t>
              </a:r>
              <a:endParaRPr lang="en-US" sz="2000" kern="1200" dirty="0"/>
            </a:p>
          </p:txBody>
        </p:sp>
      </p:grpSp>
      <p:grpSp>
        <p:nvGrpSpPr>
          <p:cNvPr id="3" name="Group 9"/>
          <p:cNvGrpSpPr/>
          <p:nvPr/>
        </p:nvGrpSpPr>
        <p:grpSpPr>
          <a:xfrm>
            <a:off x="6172200" y="1397329"/>
            <a:ext cx="1752600" cy="736271"/>
            <a:chOff x="3003314" y="1186"/>
            <a:chExt cx="2070571" cy="1345871"/>
          </a:xfrm>
        </p:grpSpPr>
        <p:sp>
          <p:nvSpPr>
            <p:cNvPr id="11" name="Rounded Rectangle 10"/>
            <p:cNvSpPr/>
            <p:nvPr/>
          </p:nvSpPr>
          <p:spPr>
            <a:xfrm>
              <a:off x="3003314" y="1186"/>
              <a:ext cx="2070571" cy="1345871"/>
            </a:xfrm>
            <a:prstGeom prst="roundRect">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p:cNvSpPr/>
            <p:nvPr/>
          </p:nvSpPr>
          <p:spPr>
            <a:xfrm>
              <a:off x="3069014" y="66886"/>
              <a:ext cx="1939171" cy="1214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000" kern="1200" dirty="0" smtClean="0"/>
                <a:t>Deduction</a:t>
              </a:r>
              <a:endParaRPr lang="en-US" sz="2000" kern="1200" dirty="0"/>
            </a:p>
          </p:txBody>
        </p:sp>
      </p:grpSp>
      <p:grpSp>
        <p:nvGrpSpPr>
          <p:cNvPr id="7" name="Group 12"/>
          <p:cNvGrpSpPr/>
          <p:nvPr/>
        </p:nvGrpSpPr>
        <p:grpSpPr>
          <a:xfrm>
            <a:off x="1143000" y="4826329"/>
            <a:ext cx="1752600" cy="736271"/>
            <a:chOff x="3003314" y="1186"/>
            <a:chExt cx="2070571" cy="1345871"/>
          </a:xfrm>
        </p:grpSpPr>
        <p:sp>
          <p:nvSpPr>
            <p:cNvPr id="14" name="Rounded Rectangle 13"/>
            <p:cNvSpPr/>
            <p:nvPr/>
          </p:nvSpPr>
          <p:spPr>
            <a:xfrm>
              <a:off x="3003314" y="1186"/>
              <a:ext cx="2070571" cy="1345871"/>
            </a:xfrm>
            <a:prstGeom prst="roundRect">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p:nvPr/>
          </p:nvSpPr>
          <p:spPr>
            <a:xfrm>
              <a:off x="3069014" y="66886"/>
              <a:ext cx="1939171" cy="1214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000" kern="1200" dirty="0" smtClean="0"/>
                <a:t>Method and Measurement</a:t>
              </a:r>
              <a:endParaRPr lang="en-US" sz="2000" kern="1200" dirty="0"/>
            </a:p>
          </p:txBody>
        </p:sp>
      </p:grpSp>
      <p:grpSp>
        <p:nvGrpSpPr>
          <p:cNvPr id="10" name="Group 15"/>
          <p:cNvGrpSpPr/>
          <p:nvPr/>
        </p:nvGrpSpPr>
        <p:grpSpPr>
          <a:xfrm>
            <a:off x="1219200" y="1447800"/>
            <a:ext cx="1752600" cy="736271"/>
            <a:chOff x="3003314" y="1186"/>
            <a:chExt cx="2070571" cy="1345871"/>
          </a:xfrm>
        </p:grpSpPr>
        <p:sp>
          <p:nvSpPr>
            <p:cNvPr id="17" name="Rounded Rectangle 16"/>
            <p:cNvSpPr/>
            <p:nvPr/>
          </p:nvSpPr>
          <p:spPr>
            <a:xfrm>
              <a:off x="3003314" y="1186"/>
              <a:ext cx="2070571" cy="1345871"/>
            </a:xfrm>
            <a:prstGeom prst="roundRect">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p:cNvSpPr/>
            <p:nvPr/>
          </p:nvSpPr>
          <p:spPr>
            <a:xfrm>
              <a:off x="3069014" y="66886"/>
              <a:ext cx="1939171" cy="12144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000" kern="1200" dirty="0" smtClean="0"/>
                <a:t>Induction</a:t>
              </a:r>
              <a:endParaRPr lang="en-US" sz="2000" kern="1200" dirty="0"/>
            </a:p>
          </p:txBody>
        </p:sp>
      </p:gr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6955" b="20367"/>
          <a:stretch/>
        </p:blipFill>
        <p:spPr>
          <a:xfrm>
            <a:off x="0" y="304800"/>
            <a:ext cx="9144000" cy="4651907"/>
          </a:xfrm>
          <a:prstGeom prst="rect">
            <a:avLst/>
          </a:prstGeom>
        </p:spPr>
      </p:pic>
    </p:spTree>
    <p:extLst>
      <p:ext uri="{BB962C8B-B14F-4D97-AF65-F5344CB8AC3E}">
        <p14:creationId xmlns:p14="http://schemas.microsoft.com/office/powerpoint/2010/main" val="35534633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normAutofit fontScale="92500" lnSpcReduction="10000"/>
          </a:bodyPr>
          <a:lstStyle/>
          <a:p>
            <a:r>
              <a:rPr lang="en-US" dirty="0"/>
              <a:t>Whenever ice cream sales rise, so do shark attacks (eating ice cream makes you tastier?</a:t>
            </a:r>
            <a:r>
              <a:rPr lang="en-US" dirty="0" smtClean="0"/>
              <a:t>)</a:t>
            </a:r>
          </a:p>
          <a:p>
            <a:r>
              <a:rPr lang="en-US" dirty="0"/>
              <a:t>Perhaps when there is a horrible shark attack on the beach, people stay out of the water and have an ice cream instead. The moral is, if there’s a big queue for Mister Whippy, stay out the water</a:t>
            </a:r>
            <a:r>
              <a:rPr lang="en-US" dirty="0" smtClean="0"/>
              <a:t>.</a:t>
            </a:r>
          </a:p>
          <a:p>
            <a:r>
              <a:rPr lang="en-US" dirty="0"/>
              <a:t>Warmer weather brings people to beaches, people buy ice cream at beach, sharks see ice cream, sharks become jealous. The sharks want the ice cream, and attack people to get </a:t>
            </a:r>
            <a:r>
              <a:rPr lang="en-US" dirty="0" smtClean="0"/>
              <a:t>it.</a:t>
            </a:r>
            <a:endParaRPr lang="en-US" dirty="0"/>
          </a:p>
        </p:txBody>
      </p:sp>
    </p:spTree>
    <p:extLst>
      <p:ext uri="{BB962C8B-B14F-4D97-AF65-F5344CB8AC3E}">
        <p14:creationId xmlns:p14="http://schemas.microsoft.com/office/powerpoint/2010/main" val="358672745"/>
      </p:ext>
    </p:extLst>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52400" y="0"/>
            <a:ext cx="2743200" cy="320992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1752600" y="2971800"/>
            <a:ext cx="4638675" cy="288607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52400" y="3200400"/>
            <a:ext cx="1441737" cy="2181225"/>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a:stretch>
            <a:fillRect/>
          </a:stretch>
        </p:blipFill>
        <p:spPr bwMode="auto">
          <a:xfrm>
            <a:off x="2514600" y="1371600"/>
            <a:ext cx="1243013" cy="1612225"/>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685800" y="5038481"/>
            <a:ext cx="1419225" cy="1819519"/>
          </a:xfrm>
          <a:prstGeom prst="rect">
            <a:avLst/>
          </a:prstGeom>
          <a:noFill/>
          <a:ln w="9525">
            <a:noFill/>
            <a:miter lim="800000"/>
            <a:headEnd/>
            <a:tailEnd/>
          </a:ln>
        </p:spPr>
      </p:pic>
      <p:pic>
        <p:nvPicPr>
          <p:cNvPr id="3080" name="Picture 8"/>
          <p:cNvPicPr>
            <a:picLocks noChangeAspect="1" noChangeArrowheads="1"/>
          </p:cNvPicPr>
          <p:nvPr/>
        </p:nvPicPr>
        <p:blipFill>
          <a:blip r:embed="rId7" cstate="print"/>
          <a:srcRect/>
          <a:stretch>
            <a:fillRect/>
          </a:stretch>
        </p:blipFill>
        <p:spPr bwMode="auto">
          <a:xfrm>
            <a:off x="2743200" y="5562600"/>
            <a:ext cx="1428750" cy="2143125"/>
          </a:xfrm>
          <a:prstGeom prst="rect">
            <a:avLst/>
          </a:prstGeom>
          <a:noFill/>
          <a:ln w="9525">
            <a:noFill/>
            <a:miter lim="800000"/>
            <a:headEnd/>
            <a:tailEnd/>
          </a:ln>
        </p:spPr>
      </p:pic>
      <p:pic>
        <p:nvPicPr>
          <p:cNvPr id="3081" name="Picture 9"/>
          <p:cNvPicPr>
            <a:picLocks noChangeAspect="1" noChangeArrowheads="1"/>
          </p:cNvPicPr>
          <p:nvPr/>
        </p:nvPicPr>
        <p:blipFill>
          <a:blip r:embed="rId8" cstate="print"/>
          <a:srcRect/>
          <a:stretch>
            <a:fillRect/>
          </a:stretch>
        </p:blipFill>
        <p:spPr bwMode="auto">
          <a:xfrm>
            <a:off x="5962650" y="3962400"/>
            <a:ext cx="1428750" cy="2057400"/>
          </a:xfrm>
          <a:prstGeom prst="rect">
            <a:avLst/>
          </a:prstGeom>
          <a:noFill/>
          <a:ln w="9525">
            <a:noFill/>
            <a:miter lim="800000"/>
            <a:headEnd/>
            <a:tailEnd/>
          </a:ln>
        </p:spPr>
      </p:pic>
      <p:pic>
        <p:nvPicPr>
          <p:cNvPr id="3082" name="Picture 10"/>
          <p:cNvPicPr>
            <a:picLocks noChangeAspect="1" noChangeArrowheads="1"/>
          </p:cNvPicPr>
          <p:nvPr/>
        </p:nvPicPr>
        <p:blipFill>
          <a:blip r:embed="rId9" cstate="print"/>
          <a:srcRect/>
          <a:stretch>
            <a:fillRect/>
          </a:stretch>
        </p:blipFill>
        <p:spPr bwMode="auto">
          <a:xfrm>
            <a:off x="7543800" y="4953000"/>
            <a:ext cx="1290638" cy="1698208"/>
          </a:xfrm>
          <a:prstGeom prst="rect">
            <a:avLst/>
          </a:prstGeom>
          <a:noFill/>
          <a:ln w="9525">
            <a:noFill/>
            <a:miter lim="800000"/>
            <a:headEnd/>
            <a:tailEnd/>
          </a:ln>
        </p:spPr>
      </p:pic>
      <p:pic>
        <p:nvPicPr>
          <p:cNvPr id="3083" name="Picture 11"/>
          <p:cNvPicPr>
            <a:picLocks noChangeAspect="1" noChangeArrowheads="1"/>
          </p:cNvPicPr>
          <p:nvPr/>
        </p:nvPicPr>
        <p:blipFill>
          <a:blip r:embed="rId10" cstate="print"/>
          <a:srcRect/>
          <a:stretch>
            <a:fillRect/>
          </a:stretch>
        </p:blipFill>
        <p:spPr bwMode="auto">
          <a:xfrm>
            <a:off x="4800600" y="4800600"/>
            <a:ext cx="1323975" cy="1880045"/>
          </a:xfrm>
          <a:prstGeom prst="rect">
            <a:avLst/>
          </a:prstGeom>
          <a:noFill/>
          <a:ln w="9525">
            <a:noFill/>
            <a:miter lim="800000"/>
            <a:headEnd/>
            <a:tailEnd/>
          </a:ln>
        </p:spPr>
      </p:pic>
      <p:sp>
        <p:nvSpPr>
          <p:cNvPr id="11" name="TextBox 10"/>
          <p:cNvSpPr txBox="1"/>
          <p:nvPr/>
        </p:nvSpPr>
        <p:spPr>
          <a:xfrm>
            <a:off x="4267200" y="1066800"/>
            <a:ext cx="4572000" cy="1384995"/>
          </a:xfrm>
          <a:prstGeom prst="rect">
            <a:avLst/>
          </a:prstGeom>
          <a:noFill/>
        </p:spPr>
        <p:txBody>
          <a:bodyPr wrap="square" rtlCol="0">
            <a:spAutoFit/>
          </a:bodyPr>
          <a:lstStyle/>
          <a:p>
            <a:pPr algn="ctr"/>
            <a:r>
              <a:rPr lang="en-US" sz="2800" b="1" spc="300" dirty="0" smtClean="0"/>
              <a:t>The </a:t>
            </a:r>
            <a:r>
              <a:rPr lang="en-US" sz="2800" b="1" i="1" spc="300" dirty="0" smtClean="0"/>
              <a:t>scholarly</a:t>
            </a:r>
            <a:r>
              <a:rPr lang="en-US" sz="2800" b="1" spc="300" dirty="0" smtClean="0"/>
              <a:t> </a:t>
            </a:r>
            <a:r>
              <a:rPr lang="en-US" sz="2800" b="1" spc="300" dirty="0" smtClean="0"/>
              <a:t>journal</a:t>
            </a:r>
          </a:p>
          <a:p>
            <a:pPr algn="ctr"/>
            <a:r>
              <a:rPr lang="en-US" sz="2800" b="1" spc="300" dirty="0" err="1"/>
              <a:t>v</a:t>
            </a:r>
            <a:r>
              <a:rPr lang="en-US" sz="2800" b="1" spc="300" dirty="0" err="1" smtClean="0"/>
              <a:t>s</a:t>
            </a:r>
            <a:endParaRPr lang="en-US" sz="2800" b="1" spc="300" dirty="0" smtClean="0"/>
          </a:p>
          <a:p>
            <a:pPr algn="ctr"/>
            <a:r>
              <a:rPr lang="en-US" sz="2800" b="1" spc="300" dirty="0" smtClean="0"/>
              <a:t>The </a:t>
            </a:r>
            <a:r>
              <a:rPr lang="en-US" sz="2800" b="1" i="1" spc="300" dirty="0" smtClean="0"/>
              <a:t>popular</a:t>
            </a:r>
            <a:r>
              <a:rPr lang="en-US" sz="2800" b="1" spc="300" dirty="0" smtClean="0"/>
              <a:t> publication</a:t>
            </a:r>
            <a:endParaRPr lang="en-US" sz="2800" b="1" spc="3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4114800" cy="6139282"/>
          </a:xfrm>
          <a:prstGeom prst="rect">
            <a:avLst/>
          </a:prstGeom>
        </p:spPr>
      </p:pic>
    </p:spTree>
    <p:extLst>
      <p:ext uri="{BB962C8B-B14F-4D97-AF65-F5344CB8AC3E}">
        <p14:creationId xmlns:p14="http://schemas.microsoft.com/office/powerpoint/2010/main" val="22000356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457200"/>
            <a:ext cx="6376822" cy="5410200"/>
          </a:xfrm>
          <a:prstGeom prst="rect">
            <a:avLst/>
          </a:prstGeom>
        </p:spPr>
      </p:pic>
    </p:spTree>
    <p:extLst>
      <p:ext uri="{BB962C8B-B14F-4D97-AF65-F5344CB8AC3E}">
        <p14:creationId xmlns:p14="http://schemas.microsoft.com/office/powerpoint/2010/main" val="30038670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1317</TotalTime>
  <Words>1510</Words>
  <Application>Microsoft Macintosh PowerPoint</Application>
  <PresentationFormat>On-screen Show (4:3)</PresentationFormat>
  <Paragraphs>96</Paragraphs>
  <Slides>15</Slides>
  <Notes>1</Notes>
  <HiddenSlides>3</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scholarly research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Rachael Clemens</dc:creator>
  <cp:lastModifiedBy>Rachael Clemens</cp:lastModifiedBy>
  <cp:revision>53</cp:revision>
  <dcterms:created xsi:type="dcterms:W3CDTF">2011-02-02T01:24:47Z</dcterms:created>
  <dcterms:modified xsi:type="dcterms:W3CDTF">2013-01-31T14:53:23Z</dcterms:modified>
</cp:coreProperties>
</file>