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6" r:id="rId2"/>
    <p:sldId id="256" r:id="rId3"/>
    <p:sldId id="283" r:id="rId4"/>
    <p:sldId id="284" r:id="rId5"/>
    <p:sldId id="281" r:id="rId6"/>
    <p:sldId id="28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  <p:sldId id="273" r:id="rId20"/>
    <p:sldId id="274" r:id="rId21"/>
    <p:sldId id="275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5522" autoAdjust="0"/>
  </p:normalViewPr>
  <p:slideViewPr>
    <p:cSldViewPr>
      <p:cViewPr varScale="1">
        <p:scale>
          <a:sx n="79" d="100"/>
          <a:sy n="79" d="100"/>
        </p:scale>
        <p:origin x="-2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13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A1A0E-FA54-4B98-99C5-0C1FE03B7BBD}" type="doc">
      <dgm:prSet loTypeId="urn:microsoft.com/office/officeart/2005/8/layout/list1" loCatId="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8056FFC-1FC3-4D73-8A93-EA8838632714}">
      <dgm:prSet phldrT="[Text]" custT="1"/>
      <dgm:spPr/>
      <dgm:t>
        <a:bodyPr/>
        <a:lstStyle/>
        <a:p>
          <a:r>
            <a:rPr lang="en-US" sz="2400" dirty="0" smtClean="0"/>
            <a:t>Focuses on how we use our freedom</a:t>
          </a:r>
          <a:endParaRPr lang="en-US" sz="2400" dirty="0"/>
        </a:p>
      </dgm:t>
    </dgm:pt>
    <dgm:pt modelId="{2C7C50B0-F290-4307-B6D2-017446FB9A68}" type="parTrans" cxnId="{0D2534C9-DDC2-4D0C-BC04-B7C9699C4717}">
      <dgm:prSet/>
      <dgm:spPr/>
      <dgm:t>
        <a:bodyPr/>
        <a:lstStyle/>
        <a:p>
          <a:endParaRPr lang="en-US"/>
        </a:p>
      </dgm:t>
    </dgm:pt>
    <dgm:pt modelId="{73692B7A-C687-4970-B9B2-955F8BED320A}" type="sibTrans" cxnId="{0D2534C9-DDC2-4D0C-BC04-B7C9699C4717}">
      <dgm:prSet/>
      <dgm:spPr/>
      <dgm:t>
        <a:bodyPr/>
        <a:lstStyle/>
        <a:p>
          <a:endParaRPr lang="en-US"/>
        </a:p>
      </dgm:t>
    </dgm:pt>
    <dgm:pt modelId="{790B545C-CBA2-4FB5-9FF8-9380A6151F61}">
      <dgm:prSet phldrT="[Text]"/>
      <dgm:spPr/>
      <dgm:t>
        <a:bodyPr/>
        <a:lstStyle/>
        <a:p>
          <a:r>
            <a:rPr lang="en-US" dirty="0" smtClean="0"/>
            <a:t>Assumption</a:t>
          </a:r>
          <a:endParaRPr lang="en-US" dirty="0"/>
        </a:p>
      </dgm:t>
    </dgm:pt>
    <dgm:pt modelId="{79C63B3B-F1FD-444C-8231-8F7D9116D691}" type="parTrans" cxnId="{E7E173E4-1681-467A-A6A5-BA42006719F3}">
      <dgm:prSet/>
      <dgm:spPr/>
      <dgm:t>
        <a:bodyPr/>
        <a:lstStyle/>
        <a:p>
          <a:endParaRPr lang="en-US"/>
        </a:p>
      </dgm:t>
    </dgm:pt>
    <dgm:pt modelId="{F910C00F-4144-42F7-A7C1-9FA5CECFEEDF}" type="sibTrans" cxnId="{E7E173E4-1681-467A-A6A5-BA42006719F3}">
      <dgm:prSet/>
      <dgm:spPr/>
      <dgm:t>
        <a:bodyPr/>
        <a:lstStyle/>
        <a:p>
          <a:endParaRPr lang="en-US"/>
        </a:p>
      </dgm:t>
    </dgm:pt>
    <dgm:pt modelId="{6648433F-D64C-48EE-863E-1F553BB40283}">
      <dgm:prSet phldrT="[Text]" custT="1"/>
      <dgm:spPr/>
      <dgm:t>
        <a:bodyPr/>
        <a:lstStyle/>
        <a:p>
          <a:r>
            <a:rPr lang="en-US" sz="2400" dirty="0" smtClean="0"/>
            <a:t>There are options to choose between</a:t>
          </a:r>
          <a:endParaRPr lang="en-US" sz="2400" dirty="0"/>
        </a:p>
      </dgm:t>
    </dgm:pt>
    <dgm:pt modelId="{D940CFD2-54CB-428B-ABEC-F0AEA8893848}" type="parTrans" cxnId="{51A4E89A-3123-452A-A0FC-D9A5F12726CC}">
      <dgm:prSet/>
      <dgm:spPr/>
      <dgm:t>
        <a:bodyPr/>
        <a:lstStyle/>
        <a:p>
          <a:endParaRPr lang="en-US"/>
        </a:p>
      </dgm:t>
    </dgm:pt>
    <dgm:pt modelId="{53F0356E-36B9-41A2-B03F-A394CA04DF5D}" type="sibTrans" cxnId="{51A4E89A-3123-452A-A0FC-D9A5F12726CC}">
      <dgm:prSet/>
      <dgm:spPr/>
      <dgm:t>
        <a:bodyPr/>
        <a:lstStyle/>
        <a:p>
          <a:endParaRPr lang="en-US"/>
        </a:p>
      </dgm:t>
    </dgm:pt>
    <dgm:pt modelId="{0AA55E0F-4B96-4043-BC35-FF4969303AF6}">
      <dgm:prSet phldrT="[Text]"/>
      <dgm:spPr/>
      <dgm:t>
        <a:bodyPr/>
        <a:lstStyle/>
        <a:p>
          <a:r>
            <a:rPr lang="en-US" dirty="0" smtClean="0"/>
            <a:t>Assumption</a:t>
          </a:r>
          <a:endParaRPr lang="en-US" dirty="0"/>
        </a:p>
      </dgm:t>
    </dgm:pt>
    <dgm:pt modelId="{FB9CC6EF-2532-455D-9AA5-E90E0618160B}" type="parTrans" cxnId="{5FF13E82-7AC1-4A15-87EB-3F04F43BF411}">
      <dgm:prSet/>
      <dgm:spPr/>
      <dgm:t>
        <a:bodyPr/>
        <a:lstStyle/>
        <a:p>
          <a:endParaRPr lang="en-US"/>
        </a:p>
      </dgm:t>
    </dgm:pt>
    <dgm:pt modelId="{A28D991B-A3B2-4982-A54D-899884D4AC2C}" type="sibTrans" cxnId="{5FF13E82-7AC1-4A15-87EB-3F04F43BF411}">
      <dgm:prSet/>
      <dgm:spPr/>
      <dgm:t>
        <a:bodyPr/>
        <a:lstStyle/>
        <a:p>
          <a:endParaRPr lang="en-US"/>
        </a:p>
      </dgm:t>
    </dgm:pt>
    <dgm:pt modelId="{EE53126A-5394-4BD6-9055-4755B112DB80}">
      <dgm:prSet phldrT="[Text]" custT="1"/>
      <dgm:spPr/>
      <dgm:t>
        <a:bodyPr/>
        <a:lstStyle/>
        <a:p>
          <a:r>
            <a:rPr lang="en-US" sz="2400" dirty="0" smtClean="0"/>
            <a:t>We choose in a non-random way</a:t>
          </a:r>
          <a:endParaRPr lang="en-US" sz="2400" dirty="0"/>
        </a:p>
      </dgm:t>
    </dgm:pt>
    <dgm:pt modelId="{11441E11-3EE4-4C18-AAF2-ED3487B1B071}" type="parTrans" cxnId="{1FE71071-C8ED-48B2-AFDF-49AFAD673135}">
      <dgm:prSet/>
      <dgm:spPr/>
      <dgm:t>
        <a:bodyPr/>
        <a:lstStyle/>
        <a:p>
          <a:endParaRPr lang="en-US"/>
        </a:p>
      </dgm:t>
    </dgm:pt>
    <dgm:pt modelId="{312ECBD5-82E6-40AA-8E6D-5B087D3BEC27}" type="sibTrans" cxnId="{1FE71071-C8ED-48B2-AFDF-49AFAD673135}">
      <dgm:prSet/>
      <dgm:spPr/>
      <dgm:t>
        <a:bodyPr/>
        <a:lstStyle/>
        <a:p>
          <a:endParaRPr lang="en-US"/>
        </a:p>
      </dgm:t>
    </dgm:pt>
    <dgm:pt modelId="{F69EF1F0-A19A-47E4-9C33-B7762E3B5BA0}">
      <dgm:prSet phldrT="[Text]" custT="1"/>
      <dgm:spPr/>
      <dgm:t>
        <a:bodyPr/>
        <a:lstStyle/>
        <a:p>
          <a:r>
            <a:rPr lang="en-US" sz="2400" dirty="0" smtClean="0"/>
            <a:t>Our choices are goal-directed activities</a:t>
          </a:r>
          <a:endParaRPr lang="en-US" sz="2400" dirty="0"/>
        </a:p>
      </dgm:t>
    </dgm:pt>
    <dgm:pt modelId="{F1B05EC1-1885-4DF6-A970-7C215682AC70}" type="parTrans" cxnId="{7A362FAC-D56F-4264-AD98-1D314F362369}">
      <dgm:prSet/>
      <dgm:spPr/>
      <dgm:t>
        <a:bodyPr/>
        <a:lstStyle/>
        <a:p>
          <a:endParaRPr lang="en-US"/>
        </a:p>
      </dgm:t>
    </dgm:pt>
    <dgm:pt modelId="{0F122D16-7113-42F0-BE81-EECE5770730D}" type="sibTrans" cxnId="{7A362FAC-D56F-4264-AD98-1D314F362369}">
      <dgm:prSet/>
      <dgm:spPr/>
      <dgm:t>
        <a:bodyPr/>
        <a:lstStyle/>
        <a:p>
          <a:endParaRPr lang="en-US"/>
        </a:p>
      </dgm:t>
    </dgm:pt>
    <dgm:pt modelId="{025ADEC7-76C9-4354-9AD3-71FE8EE2ED6B}">
      <dgm:prSet phldrT="[Text]"/>
      <dgm:spPr/>
      <dgm:t>
        <a:bodyPr/>
        <a:lstStyle/>
        <a:p>
          <a:r>
            <a:rPr lang="en-US" dirty="0" smtClean="0"/>
            <a:t>Assumption</a:t>
          </a:r>
          <a:endParaRPr lang="en-US" dirty="0"/>
        </a:p>
      </dgm:t>
    </dgm:pt>
    <dgm:pt modelId="{37417B6D-F395-4F98-B029-2A0A04A048FA}" type="sibTrans" cxnId="{0746D415-FC22-4943-9EAF-EFDD683AD242}">
      <dgm:prSet/>
      <dgm:spPr/>
      <dgm:t>
        <a:bodyPr/>
        <a:lstStyle/>
        <a:p>
          <a:endParaRPr lang="en-US"/>
        </a:p>
      </dgm:t>
    </dgm:pt>
    <dgm:pt modelId="{6B7EB84E-9046-47DC-8098-1A6FAFED7C0D}" type="parTrans" cxnId="{0746D415-FC22-4943-9EAF-EFDD683AD242}">
      <dgm:prSet/>
      <dgm:spPr/>
      <dgm:t>
        <a:bodyPr/>
        <a:lstStyle/>
        <a:p>
          <a:endParaRPr lang="en-US"/>
        </a:p>
      </dgm:t>
    </dgm:pt>
    <dgm:pt modelId="{45CA1CF9-F5C4-4739-AD8B-A7AE9A05C828}">
      <dgm:prSet phldrT="[Text]"/>
      <dgm:spPr/>
      <dgm:t>
        <a:bodyPr/>
        <a:lstStyle/>
        <a:p>
          <a:r>
            <a:rPr lang="en-US" dirty="0" smtClean="0"/>
            <a:t>Assumption</a:t>
          </a:r>
          <a:endParaRPr lang="en-US" dirty="0"/>
        </a:p>
      </dgm:t>
    </dgm:pt>
    <dgm:pt modelId="{84952C5F-25DF-4FC1-AA3B-5901B589168D}" type="parTrans" cxnId="{5B437B0D-43E0-4F66-886F-3F4CAA01A553}">
      <dgm:prSet/>
      <dgm:spPr/>
      <dgm:t>
        <a:bodyPr/>
        <a:lstStyle/>
        <a:p>
          <a:endParaRPr lang="en-US"/>
        </a:p>
      </dgm:t>
    </dgm:pt>
    <dgm:pt modelId="{0E3594EB-4900-466F-AE68-78CFCDDE2051}" type="sibTrans" cxnId="{5B437B0D-43E0-4F66-886F-3F4CAA01A553}">
      <dgm:prSet/>
      <dgm:spPr/>
      <dgm:t>
        <a:bodyPr/>
        <a:lstStyle/>
        <a:p>
          <a:endParaRPr lang="en-US"/>
        </a:p>
      </dgm:t>
    </dgm:pt>
    <dgm:pt modelId="{12236229-DF1D-A34A-A272-392245DD94CD}" type="pres">
      <dgm:prSet presAssocID="{318A1A0E-FA54-4B98-99C5-0C1FE03B7B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FB6A88-EEC6-4745-8C8B-52C7E37FB308}" type="pres">
      <dgm:prSet presAssocID="{025ADEC7-76C9-4354-9AD3-71FE8EE2ED6B}" presName="parentLin" presStyleCnt="0"/>
      <dgm:spPr/>
      <dgm:t>
        <a:bodyPr/>
        <a:lstStyle/>
        <a:p>
          <a:endParaRPr lang="en-US"/>
        </a:p>
      </dgm:t>
    </dgm:pt>
    <dgm:pt modelId="{A5E7159D-6A48-FE47-96E7-98399AF7FD23}" type="pres">
      <dgm:prSet presAssocID="{025ADEC7-76C9-4354-9AD3-71FE8EE2ED6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FE6755B-AA2C-6A47-AAA1-71671857548D}" type="pres">
      <dgm:prSet presAssocID="{025ADEC7-76C9-4354-9AD3-71FE8EE2ED6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3BDE1-B829-6D40-8511-8E0004041F0F}" type="pres">
      <dgm:prSet presAssocID="{025ADEC7-76C9-4354-9AD3-71FE8EE2ED6B}" presName="negativeSpace" presStyleCnt="0"/>
      <dgm:spPr/>
      <dgm:t>
        <a:bodyPr/>
        <a:lstStyle/>
        <a:p>
          <a:endParaRPr lang="en-US"/>
        </a:p>
      </dgm:t>
    </dgm:pt>
    <dgm:pt modelId="{13C177A0-8AFF-884F-9EBB-53532AD163FA}" type="pres">
      <dgm:prSet presAssocID="{025ADEC7-76C9-4354-9AD3-71FE8EE2ED6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15750-3310-F74B-ACB1-F1F790ED78AA}" type="pres">
      <dgm:prSet presAssocID="{37417B6D-F395-4F98-B029-2A0A04A048FA}" presName="spaceBetweenRectangles" presStyleCnt="0"/>
      <dgm:spPr/>
      <dgm:t>
        <a:bodyPr/>
        <a:lstStyle/>
        <a:p>
          <a:endParaRPr lang="en-US"/>
        </a:p>
      </dgm:t>
    </dgm:pt>
    <dgm:pt modelId="{5F9EC38F-060C-8946-B8F9-3CDD6BA04924}" type="pres">
      <dgm:prSet presAssocID="{790B545C-CBA2-4FB5-9FF8-9380A6151F61}" presName="parentLin" presStyleCnt="0"/>
      <dgm:spPr/>
      <dgm:t>
        <a:bodyPr/>
        <a:lstStyle/>
        <a:p>
          <a:endParaRPr lang="en-US"/>
        </a:p>
      </dgm:t>
    </dgm:pt>
    <dgm:pt modelId="{F2C92D9A-E099-2246-90EE-74E9A5584E87}" type="pres">
      <dgm:prSet presAssocID="{790B545C-CBA2-4FB5-9FF8-9380A6151F6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ED295D8-F77F-C740-994B-BD872441DF07}" type="pres">
      <dgm:prSet presAssocID="{790B545C-CBA2-4FB5-9FF8-9380A6151F6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18C04-9CCB-D541-87EC-AF9F96C0925E}" type="pres">
      <dgm:prSet presAssocID="{790B545C-CBA2-4FB5-9FF8-9380A6151F61}" presName="negativeSpace" presStyleCnt="0"/>
      <dgm:spPr/>
      <dgm:t>
        <a:bodyPr/>
        <a:lstStyle/>
        <a:p>
          <a:endParaRPr lang="en-US"/>
        </a:p>
      </dgm:t>
    </dgm:pt>
    <dgm:pt modelId="{7CF3D6E2-8871-CE4A-B2EB-84FC14FEBD2C}" type="pres">
      <dgm:prSet presAssocID="{790B545C-CBA2-4FB5-9FF8-9380A6151F6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BA8F8-614D-2C41-8A81-AE92EA487C15}" type="pres">
      <dgm:prSet presAssocID="{F910C00F-4144-42F7-A7C1-9FA5CECFEEDF}" presName="spaceBetweenRectangles" presStyleCnt="0"/>
      <dgm:spPr/>
      <dgm:t>
        <a:bodyPr/>
        <a:lstStyle/>
        <a:p>
          <a:endParaRPr lang="en-US"/>
        </a:p>
      </dgm:t>
    </dgm:pt>
    <dgm:pt modelId="{FF4F2CA2-4625-F547-BF6C-977284AB5420}" type="pres">
      <dgm:prSet presAssocID="{0AA55E0F-4B96-4043-BC35-FF4969303AF6}" presName="parentLin" presStyleCnt="0"/>
      <dgm:spPr/>
      <dgm:t>
        <a:bodyPr/>
        <a:lstStyle/>
        <a:p>
          <a:endParaRPr lang="en-US"/>
        </a:p>
      </dgm:t>
    </dgm:pt>
    <dgm:pt modelId="{FAE171F6-587C-3945-9496-0D086BBA02AB}" type="pres">
      <dgm:prSet presAssocID="{0AA55E0F-4B96-4043-BC35-FF4969303AF6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345015C-EF27-194F-9126-1D3F24B6C489}" type="pres">
      <dgm:prSet presAssocID="{0AA55E0F-4B96-4043-BC35-FF4969303AF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CAE94-5717-E149-B3D3-773E73C5E46A}" type="pres">
      <dgm:prSet presAssocID="{0AA55E0F-4B96-4043-BC35-FF4969303AF6}" presName="negativeSpace" presStyleCnt="0"/>
      <dgm:spPr/>
      <dgm:t>
        <a:bodyPr/>
        <a:lstStyle/>
        <a:p>
          <a:endParaRPr lang="en-US"/>
        </a:p>
      </dgm:t>
    </dgm:pt>
    <dgm:pt modelId="{FC73820A-F7FB-9248-8845-5C8B02136D9A}" type="pres">
      <dgm:prSet presAssocID="{0AA55E0F-4B96-4043-BC35-FF4969303AF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807BB-F1B1-D44B-AB99-9664DC103A2B}" type="pres">
      <dgm:prSet presAssocID="{A28D991B-A3B2-4982-A54D-899884D4AC2C}" presName="spaceBetweenRectangles" presStyleCnt="0"/>
      <dgm:spPr/>
      <dgm:t>
        <a:bodyPr/>
        <a:lstStyle/>
        <a:p>
          <a:endParaRPr lang="en-US"/>
        </a:p>
      </dgm:t>
    </dgm:pt>
    <dgm:pt modelId="{2AF1FBE7-22C5-1943-8F2B-FF3B00FF718A}" type="pres">
      <dgm:prSet presAssocID="{45CA1CF9-F5C4-4739-AD8B-A7AE9A05C828}" presName="parentLin" presStyleCnt="0"/>
      <dgm:spPr/>
      <dgm:t>
        <a:bodyPr/>
        <a:lstStyle/>
        <a:p>
          <a:endParaRPr lang="en-US"/>
        </a:p>
      </dgm:t>
    </dgm:pt>
    <dgm:pt modelId="{46663CB5-DD63-5949-B4ED-3ABAD4595C55}" type="pres">
      <dgm:prSet presAssocID="{45CA1CF9-F5C4-4739-AD8B-A7AE9A05C82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CE3A63B-F3C6-3C40-A0E6-73AD0ABD5AB1}" type="pres">
      <dgm:prSet presAssocID="{45CA1CF9-F5C4-4739-AD8B-A7AE9A05C82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2C09D-4DF8-C34A-9873-036BEC67A3C9}" type="pres">
      <dgm:prSet presAssocID="{45CA1CF9-F5C4-4739-AD8B-A7AE9A05C828}" presName="negativeSpace" presStyleCnt="0"/>
      <dgm:spPr/>
      <dgm:t>
        <a:bodyPr/>
        <a:lstStyle/>
        <a:p>
          <a:endParaRPr lang="en-US"/>
        </a:p>
      </dgm:t>
    </dgm:pt>
    <dgm:pt modelId="{BE825D48-E735-3A44-9C11-1A0A6DCD8C29}" type="pres">
      <dgm:prSet presAssocID="{45CA1CF9-F5C4-4739-AD8B-A7AE9A05C82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14B83-96A5-7D4F-A7AE-87300E2D291A}" type="presOf" srcId="{68056FFC-1FC3-4D73-8A93-EA8838632714}" destId="{13C177A0-8AFF-884F-9EBB-53532AD163FA}" srcOrd="0" destOrd="0" presId="urn:microsoft.com/office/officeart/2005/8/layout/list1"/>
    <dgm:cxn modelId="{7A362FAC-D56F-4264-AD98-1D314F362369}" srcId="{45CA1CF9-F5C4-4739-AD8B-A7AE9A05C828}" destId="{F69EF1F0-A19A-47E4-9C33-B7762E3B5BA0}" srcOrd="0" destOrd="0" parTransId="{F1B05EC1-1885-4DF6-A970-7C215682AC70}" sibTransId="{0F122D16-7113-42F0-BE81-EECE5770730D}"/>
    <dgm:cxn modelId="{8AE91964-983C-AB41-BDCD-5D29E3794F77}" type="presOf" srcId="{0AA55E0F-4B96-4043-BC35-FF4969303AF6}" destId="{3345015C-EF27-194F-9126-1D3F24B6C489}" srcOrd="1" destOrd="0" presId="urn:microsoft.com/office/officeart/2005/8/layout/list1"/>
    <dgm:cxn modelId="{918B1D6F-32D2-D542-AEEF-D33D5C60CADF}" type="presOf" srcId="{025ADEC7-76C9-4354-9AD3-71FE8EE2ED6B}" destId="{A5E7159D-6A48-FE47-96E7-98399AF7FD23}" srcOrd="0" destOrd="0" presId="urn:microsoft.com/office/officeart/2005/8/layout/list1"/>
    <dgm:cxn modelId="{3DE4E7DD-4AA4-5F49-B41D-EF67A3792BB7}" type="presOf" srcId="{025ADEC7-76C9-4354-9AD3-71FE8EE2ED6B}" destId="{DFE6755B-AA2C-6A47-AAA1-71671857548D}" srcOrd="1" destOrd="0" presId="urn:microsoft.com/office/officeart/2005/8/layout/list1"/>
    <dgm:cxn modelId="{765DD5EC-261A-0347-9ECE-D7FE0B450C31}" type="presOf" srcId="{0AA55E0F-4B96-4043-BC35-FF4969303AF6}" destId="{FAE171F6-587C-3945-9496-0D086BBA02AB}" srcOrd="0" destOrd="0" presId="urn:microsoft.com/office/officeart/2005/8/layout/list1"/>
    <dgm:cxn modelId="{0D2534C9-DDC2-4D0C-BC04-B7C9699C4717}" srcId="{025ADEC7-76C9-4354-9AD3-71FE8EE2ED6B}" destId="{68056FFC-1FC3-4D73-8A93-EA8838632714}" srcOrd="0" destOrd="0" parTransId="{2C7C50B0-F290-4307-B6D2-017446FB9A68}" sibTransId="{73692B7A-C687-4970-B9B2-955F8BED320A}"/>
    <dgm:cxn modelId="{BA891531-BB13-974D-9675-519596FF5521}" type="presOf" srcId="{790B545C-CBA2-4FB5-9FF8-9380A6151F61}" destId="{F2C92D9A-E099-2246-90EE-74E9A5584E87}" srcOrd="0" destOrd="0" presId="urn:microsoft.com/office/officeart/2005/8/layout/list1"/>
    <dgm:cxn modelId="{EB860EE3-1C56-414B-9C39-017E4D811930}" type="presOf" srcId="{EE53126A-5394-4BD6-9055-4755B112DB80}" destId="{FC73820A-F7FB-9248-8845-5C8B02136D9A}" srcOrd="0" destOrd="0" presId="urn:microsoft.com/office/officeart/2005/8/layout/list1"/>
    <dgm:cxn modelId="{58EC2111-0A07-234E-BD6F-8B5C3F9E0A0F}" type="presOf" srcId="{45CA1CF9-F5C4-4739-AD8B-A7AE9A05C828}" destId="{ACE3A63B-F3C6-3C40-A0E6-73AD0ABD5AB1}" srcOrd="1" destOrd="0" presId="urn:microsoft.com/office/officeart/2005/8/layout/list1"/>
    <dgm:cxn modelId="{1FE71071-C8ED-48B2-AFDF-49AFAD673135}" srcId="{0AA55E0F-4B96-4043-BC35-FF4969303AF6}" destId="{EE53126A-5394-4BD6-9055-4755B112DB80}" srcOrd="0" destOrd="0" parTransId="{11441E11-3EE4-4C18-AAF2-ED3487B1B071}" sibTransId="{312ECBD5-82E6-40AA-8E6D-5B087D3BEC27}"/>
    <dgm:cxn modelId="{75DE84D2-4402-E341-9443-D98F7BD577FE}" type="presOf" srcId="{F69EF1F0-A19A-47E4-9C33-B7762E3B5BA0}" destId="{BE825D48-E735-3A44-9C11-1A0A6DCD8C29}" srcOrd="0" destOrd="0" presId="urn:microsoft.com/office/officeart/2005/8/layout/list1"/>
    <dgm:cxn modelId="{337CF935-3D91-2A4D-A500-172D9E3B85AC}" type="presOf" srcId="{790B545C-CBA2-4FB5-9FF8-9380A6151F61}" destId="{8ED295D8-F77F-C740-994B-BD872441DF07}" srcOrd="1" destOrd="0" presId="urn:microsoft.com/office/officeart/2005/8/layout/list1"/>
    <dgm:cxn modelId="{0746D415-FC22-4943-9EAF-EFDD683AD242}" srcId="{318A1A0E-FA54-4B98-99C5-0C1FE03B7BBD}" destId="{025ADEC7-76C9-4354-9AD3-71FE8EE2ED6B}" srcOrd="0" destOrd="0" parTransId="{6B7EB84E-9046-47DC-8098-1A6FAFED7C0D}" sibTransId="{37417B6D-F395-4F98-B029-2A0A04A048FA}"/>
    <dgm:cxn modelId="{3D233FD1-056C-A048-8A18-1F67959A508C}" type="presOf" srcId="{318A1A0E-FA54-4B98-99C5-0C1FE03B7BBD}" destId="{12236229-DF1D-A34A-A272-392245DD94CD}" srcOrd="0" destOrd="0" presId="urn:microsoft.com/office/officeart/2005/8/layout/list1"/>
    <dgm:cxn modelId="{5FF13E82-7AC1-4A15-87EB-3F04F43BF411}" srcId="{318A1A0E-FA54-4B98-99C5-0C1FE03B7BBD}" destId="{0AA55E0F-4B96-4043-BC35-FF4969303AF6}" srcOrd="2" destOrd="0" parTransId="{FB9CC6EF-2532-455D-9AA5-E90E0618160B}" sibTransId="{A28D991B-A3B2-4982-A54D-899884D4AC2C}"/>
    <dgm:cxn modelId="{AD7D7220-FB00-D248-A3E6-457C913561BB}" type="presOf" srcId="{6648433F-D64C-48EE-863E-1F553BB40283}" destId="{7CF3D6E2-8871-CE4A-B2EB-84FC14FEBD2C}" srcOrd="0" destOrd="0" presId="urn:microsoft.com/office/officeart/2005/8/layout/list1"/>
    <dgm:cxn modelId="{5B437B0D-43E0-4F66-886F-3F4CAA01A553}" srcId="{318A1A0E-FA54-4B98-99C5-0C1FE03B7BBD}" destId="{45CA1CF9-F5C4-4739-AD8B-A7AE9A05C828}" srcOrd="3" destOrd="0" parTransId="{84952C5F-25DF-4FC1-AA3B-5901B589168D}" sibTransId="{0E3594EB-4900-466F-AE68-78CFCDDE2051}"/>
    <dgm:cxn modelId="{E7E173E4-1681-467A-A6A5-BA42006719F3}" srcId="{318A1A0E-FA54-4B98-99C5-0C1FE03B7BBD}" destId="{790B545C-CBA2-4FB5-9FF8-9380A6151F61}" srcOrd="1" destOrd="0" parTransId="{79C63B3B-F1FD-444C-8231-8F7D9116D691}" sibTransId="{F910C00F-4144-42F7-A7C1-9FA5CECFEEDF}"/>
    <dgm:cxn modelId="{E9338677-3930-A44E-9DDD-0BCB66C4C96F}" type="presOf" srcId="{45CA1CF9-F5C4-4739-AD8B-A7AE9A05C828}" destId="{46663CB5-DD63-5949-B4ED-3ABAD4595C55}" srcOrd="0" destOrd="0" presId="urn:microsoft.com/office/officeart/2005/8/layout/list1"/>
    <dgm:cxn modelId="{51A4E89A-3123-452A-A0FC-D9A5F12726CC}" srcId="{790B545C-CBA2-4FB5-9FF8-9380A6151F61}" destId="{6648433F-D64C-48EE-863E-1F553BB40283}" srcOrd="0" destOrd="0" parTransId="{D940CFD2-54CB-428B-ABEC-F0AEA8893848}" sibTransId="{53F0356E-36B9-41A2-B03F-A394CA04DF5D}"/>
    <dgm:cxn modelId="{B80406A3-A734-4B4E-BABC-F464E03A1D93}" type="presParOf" srcId="{12236229-DF1D-A34A-A272-392245DD94CD}" destId="{C6FB6A88-EEC6-4745-8C8B-52C7E37FB308}" srcOrd="0" destOrd="0" presId="urn:microsoft.com/office/officeart/2005/8/layout/list1"/>
    <dgm:cxn modelId="{02E6E75A-E996-E649-9827-1CBA11E76175}" type="presParOf" srcId="{C6FB6A88-EEC6-4745-8C8B-52C7E37FB308}" destId="{A5E7159D-6A48-FE47-96E7-98399AF7FD23}" srcOrd="0" destOrd="0" presId="urn:microsoft.com/office/officeart/2005/8/layout/list1"/>
    <dgm:cxn modelId="{17A095A0-D4E6-9946-A90A-A8D5E79B2231}" type="presParOf" srcId="{C6FB6A88-EEC6-4745-8C8B-52C7E37FB308}" destId="{DFE6755B-AA2C-6A47-AAA1-71671857548D}" srcOrd="1" destOrd="0" presId="urn:microsoft.com/office/officeart/2005/8/layout/list1"/>
    <dgm:cxn modelId="{DF944F92-1B23-E04C-BC67-430B0E093084}" type="presParOf" srcId="{12236229-DF1D-A34A-A272-392245DD94CD}" destId="{11C3BDE1-B829-6D40-8511-8E0004041F0F}" srcOrd="1" destOrd="0" presId="urn:microsoft.com/office/officeart/2005/8/layout/list1"/>
    <dgm:cxn modelId="{EEB4DE09-A32F-FB43-8A30-3CFCF0365B36}" type="presParOf" srcId="{12236229-DF1D-A34A-A272-392245DD94CD}" destId="{13C177A0-8AFF-884F-9EBB-53532AD163FA}" srcOrd="2" destOrd="0" presId="urn:microsoft.com/office/officeart/2005/8/layout/list1"/>
    <dgm:cxn modelId="{EA328C88-9973-764B-BD9F-BE5E3FFA091E}" type="presParOf" srcId="{12236229-DF1D-A34A-A272-392245DD94CD}" destId="{49115750-3310-F74B-ACB1-F1F790ED78AA}" srcOrd="3" destOrd="0" presId="urn:microsoft.com/office/officeart/2005/8/layout/list1"/>
    <dgm:cxn modelId="{DBF9A54B-7E6C-F344-B07F-5D7450352990}" type="presParOf" srcId="{12236229-DF1D-A34A-A272-392245DD94CD}" destId="{5F9EC38F-060C-8946-B8F9-3CDD6BA04924}" srcOrd="4" destOrd="0" presId="urn:microsoft.com/office/officeart/2005/8/layout/list1"/>
    <dgm:cxn modelId="{5B58C026-0A81-A546-8250-C9590C2F6B4D}" type="presParOf" srcId="{5F9EC38F-060C-8946-B8F9-3CDD6BA04924}" destId="{F2C92D9A-E099-2246-90EE-74E9A5584E87}" srcOrd="0" destOrd="0" presId="urn:microsoft.com/office/officeart/2005/8/layout/list1"/>
    <dgm:cxn modelId="{23DB8648-A974-224E-B1E2-FE8208E22494}" type="presParOf" srcId="{5F9EC38F-060C-8946-B8F9-3CDD6BA04924}" destId="{8ED295D8-F77F-C740-994B-BD872441DF07}" srcOrd="1" destOrd="0" presId="urn:microsoft.com/office/officeart/2005/8/layout/list1"/>
    <dgm:cxn modelId="{ADE96A4C-1A90-4647-9A36-07E8BF36B659}" type="presParOf" srcId="{12236229-DF1D-A34A-A272-392245DD94CD}" destId="{87918C04-9CCB-D541-87EC-AF9F96C0925E}" srcOrd="5" destOrd="0" presId="urn:microsoft.com/office/officeart/2005/8/layout/list1"/>
    <dgm:cxn modelId="{3EAE146F-F2E6-054A-9CC4-43DCE9582B9E}" type="presParOf" srcId="{12236229-DF1D-A34A-A272-392245DD94CD}" destId="{7CF3D6E2-8871-CE4A-B2EB-84FC14FEBD2C}" srcOrd="6" destOrd="0" presId="urn:microsoft.com/office/officeart/2005/8/layout/list1"/>
    <dgm:cxn modelId="{1FD9C32A-8F03-2942-879D-64A9CF6E443B}" type="presParOf" srcId="{12236229-DF1D-A34A-A272-392245DD94CD}" destId="{147BA8F8-614D-2C41-8A81-AE92EA487C15}" srcOrd="7" destOrd="0" presId="urn:microsoft.com/office/officeart/2005/8/layout/list1"/>
    <dgm:cxn modelId="{164BA24C-2A12-4540-8BF4-B35128272195}" type="presParOf" srcId="{12236229-DF1D-A34A-A272-392245DD94CD}" destId="{FF4F2CA2-4625-F547-BF6C-977284AB5420}" srcOrd="8" destOrd="0" presId="urn:microsoft.com/office/officeart/2005/8/layout/list1"/>
    <dgm:cxn modelId="{D73B0138-3121-EB4C-8EB0-B385EF197A68}" type="presParOf" srcId="{FF4F2CA2-4625-F547-BF6C-977284AB5420}" destId="{FAE171F6-587C-3945-9496-0D086BBA02AB}" srcOrd="0" destOrd="0" presId="urn:microsoft.com/office/officeart/2005/8/layout/list1"/>
    <dgm:cxn modelId="{F05C36A9-4017-9B4D-93B8-571D9A22D5BF}" type="presParOf" srcId="{FF4F2CA2-4625-F547-BF6C-977284AB5420}" destId="{3345015C-EF27-194F-9126-1D3F24B6C489}" srcOrd="1" destOrd="0" presId="urn:microsoft.com/office/officeart/2005/8/layout/list1"/>
    <dgm:cxn modelId="{D4D80860-E4AE-E44B-B444-A96DED977490}" type="presParOf" srcId="{12236229-DF1D-A34A-A272-392245DD94CD}" destId="{C9CCAE94-5717-E149-B3D3-773E73C5E46A}" srcOrd="9" destOrd="0" presId="urn:microsoft.com/office/officeart/2005/8/layout/list1"/>
    <dgm:cxn modelId="{34149545-7B63-5744-95E3-4735EC6CA3BF}" type="presParOf" srcId="{12236229-DF1D-A34A-A272-392245DD94CD}" destId="{FC73820A-F7FB-9248-8845-5C8B02136D9A}" srcOrd="10" destOrd="0" presId="urn:microsoft.com/office/officeart/2005/8/layout/list1"/>
    <dgm:cxn modelId="{180F3921-5D49-4844-9BE5-BF3E338B6FDE}" type="presParOf" srcId="{12236229-DF1D-A34A-A272-392245DD94CD}" destId="{D56807BB-F1B1-D44B-AB99-9664DC103A2B}" srcOrd="11" destOrd="0" presId="urn:microsoft.com/office/officeart/2005/8/layout/list1"/>
    <dgm:cxn modelId="{2FCE92FC-2B4A-EA45-BD60-E2C6575329CC}" type="presParOf" srcId="{12236229-DF1D-A34A-A272-392245DD94CD}" destId="{2AF1FBE7-22C5-1943-8F2B-FF3B00FF718A}" srcOrd="12" destOrd="0" presId="urn:microsoft.com/office/officeart/2005/8/layout/list1"/>
    <dgm:cxn modelId="{60377B14-7E7A-C945-8A1C-EE98899B157C}" type="presParOf" srcId="{2AF1FBE7-22C5-1943-8F2B-FF3B00FF718A}" destId="{46663CB5-DD63-5949-B4ED-3ABAD4595C55}" srcOrd="0" destOrd="0" presId="urn:microsoft.com/office/officeart/2005/8/layout/list1"/>
    <dgm:cxn modelId="{54A7E3D1-9168-DD40-BAC5-0F9EDCA62C42}" type="presParOf" srcId="{2AF1FBE7-22C5-1943-8F2B-FF3B00FF718A}" destId="{ACE3A63B-F3C6-3C40-A0E6-73AD0ABD5AB1}" srcOrd="1" destOrd="0" presId="urn:microsoft.com/office/officeart/2005/8/layout/list1"/>
    <dgm:cxn modelId="{36315C76-24F1-3242-A310-736FC42F3562}" type="presParOf" srcId="{12236229-DF1D-A34A-A272-392245DD94CD}" destId="{FFB2C09D-4DF8-C34A-9873-036BEC67A3C9}" srcOrd="13" destOrd="0" presId="urn:microsoft.com/office/officeart/2005/8/layout/list1"/>
    <dgm:cxn modelId="{F51DE7F1-4FEC-C547-8459-1E366BE64743}" type="presParOf" srcId="{12236229-DF1D-A34A-A272-392245DD94CD}" destId="{BE825D48-E735-3A44-9C11-1A0A6DCD8C2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A1A0E-FA54-4B98-99C5-0C1FE03B7BBD}" type="doc">
      <dgm:prSet loTypeId="urn:microsoft.com/office/officeart/2005/8/layout/list1" loCatId="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68056FFC-1FC3-4D73-8A93-EA8838632714}">
      <dgm:prSet phldrT="[Text]" custT="1"/>
      <dgm:spPr/>
      <dgm:t>
        <a:bodyPr/>
        <a:lstStyle/>
        <a:p>
          <a:r>
            <a:rPr lang="en-US" sz="2800" dirty="0" smtClean="0"/>
            <a:t>Goal-directed behavior in the presence of options</a:t>
          </a:r>
          <a:endParaRPr lang="en-US" sz="2800" dirty="0"/>
        </a:p>
      </dgm:t>
    </dgm:pt>
    <dgm:pt modelId="{2C7C50B0-F290-4307-B6D2-017446FB9A68}" type="parTrans" cxnId="{0D2534C9-DDC2-4D0C-BC04-B7C9699C4717}">
      <dgm:prSet/>
      <dgm:spPr/>
      <dgm:t>
        <a:bodyPr/>
        <a:lstStyle/>
        <a:p>
          <a:endParaRPr lang="en-US" sz="1100"/>
        </a:p>
      </dgm:t>
    </dgm:pt>
    <dgm:pt modelId="{73692B7A-C687-4970-B9B2-955F8BED320A}" type="sibTrans" cxnId="{0D2534C9-DDC2-4D0C-BC04-B7C9699C4717}">
      <dgm:prSet/>
      <dgm:spPr/>
      <dgm:t>
        <a:bodyPr/>
        <a:lstStyle/>
        <a:p>
          <a:endParaRPr lang="en-US" sz="1100"/>
        </a:p>
      </dgm:t>
    </dgm:pt>
    <dgm:pt modelId="{025ADEC7-76C9-4354-9AD3-71FE8EE2ED6B}">
      <dgm:prSet phldrT="[Text]" custT="1"/>
      <dgm:spPr/>
      <dgm:t>
        <a:bodyPr/>
        <a:lstStyle/>
        <a:p>
          <a:r>
            <a:rPr lang="en-US" sz="2400" dirty="0" smtClean="0"/>
            <a:t>Decision theory is concerned with…</a:t>
          </a:r>
          <a:endParaRPr lang="en-US" sz="2400" dirty="0"/>
        </a:p>
      </dgm:t>
    </dgm:pt>
    <dgm:pt modelId="{37417B6D-F395-4F98-B029-2A0A04A048FA}" type="sibTrans" cxnId="{0746D415-FC22-4943-9EAF-EFDD683AD242}">
      <dgm:prSet/>
      <dgm:spPr/>
      <dgm:t>
        <a:bodyPr/>
        <a:lstStyle/>
        <a:p>
          <a:endParaRPr lang="en-US" sz="1100"/>
        </a:p>
      </dgm:t>
    </dgm:pt>
    <dgm:pt modelId="{6B7EB84E-9046-47DC-8098-1A6FAFED7C0D}" type="parTrans" cxnId="{0746D415-FC22-4943-9EAF-EFDD683AD242}">
      <dgm:prSet/>
      <dgm:spPr/>
      <dgm:t>
        <a:bodyPr/>
        <a:lstStyle/>
        <a:p>
          <a:endParaRPr lang="en-US" sz="1100"/>
        </a:p>
      </dgm:t>
    </dgm:pt>
    <dgm:pt modelId="{A8A0D280-114A-F444-878D-61D7DF2999A0}" type="pres">
      <dgm:prSet presAssocID="{318A1A0E-FA54-4B98-99C5-0C1FE03B7B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C67633-E002-584D-A180-928EE0DD4236}" type="pres">
      <dgm:prSet presAssocID="{025ADEC7-76C9-4354-9AD3-71FE8EE2ED6B}" presName="parentLin" presStyleCnt="0"/>
      <dgm:spPr/>
      <dgm:t>
        <a:bodyPr/>
        <a:lstStyle/>
        <a:p>
          <a:endParaRPr lang="en-US"/>
        </a:p>
      </dgm:t>
    </dgm:pt>
    <dgm:pt modelId="{0FB1DC6C-0BFD-C441-9C0E-A30896D52D44}" type="pres">
      <dgm:prSet presAssocID="{025ADEC7-76C9-4354-9AD3-71FE8EE2ED6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25BFBB9-71F5-8544-BC10-6F62AA2FC51D}" type="pres">
      <dgm:prSet presAssocID="{025ADEC7-76C9-4354-9AD3-71FE8EE2ED6B}" presName="parentText" presStyleLbl="node1" presStyleIdx="0" presStyleCnt="1" custScaleY="57504" custLinFactNeighborX="5263" custLinFactNeighborY="-202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EC99B-5118-0D45-844E-DF01AFAC99B4}" type="pres">
      <dgm:prSet presAssocID="{025ADEC7-76C9-4354-9AD3-71FE8EE2ED6B}" presName="negativeSpace" presStyleCnt="0"/>
      <dgm:spPr/>
      <dgm:t>
        <a:bodyPr/>
        <a:lstStyle/>
        <a:p>
          <a:endParaRPr lang="en-US"/>
        </a:p>
      </dgm:t>
    </dgm:pt>
    <dgm:pt modelId="{6B07C7E3-55C3-3449-94D7-4882927639E4}" type="pres">
      <dgm:prSet presAssocID="{025ADEC7-76C9-4354-9AD3-71FE8EE2ED6B}" presName="childText" presStyleLbl="conFgAcc1" presStyleIdx="0" presStyleCnt="1" custScaleY="79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68AC08-178E-AC48-8DBD-BDC29542F1D0}" type="presOf" srcId="{025ADEC7-76C9-4354-9AD3-71FE8EE2ED6B}" destId="{0FB1DC6C-0BFD-C441-9C0E-A30896D52D44}" srcOrd="0" destOrd="0" presId="urn:microsoft.com/office/officeart/2005/8/layout/list1"/>
    <dgm:cxn modelId="{0746D415-FC22-4943-9EAF-EFDD683AD242}" srcId="{318A1A0E-FA54-4B98-99C5-0C1FE03B7BBD}" destId="{025ADEC7-76C9-4354-9AD3-71FE8EE2ED6B}" srcOrd="0" destOrd="0" parTransId="{6B7EB84E-9046-47DC-8098-1A6FAFED7C0D}" sibTransId="{37417B6D-F395-4F98-B029-2A0A04A048FA}"/>
    <dgm:cxn modelId="{801D36A6-7C4E-4A49-BD30-5D5518EF530A}" type="presOf" srcId="{025ADEC7-76C9-4354-9AD3-71FE8EE2ED6B}" destId="{A25BFBB9-71F5-8544-BC10-6F62AA2FC51D}" srcOrd="1" destOrd="0" presId="urn:microsoft.com/office/officeart/2005/8/layout/list1"/>
    <dgm:cxn modelId="{0D2534C9-DDC2-4D0C-BC04-B7C9699C4717}" srcId="{025ADEC7-76C9-4354-9AD3-71FE8EE2ED6B}" destId="{68056FFC-1FC3-4D73-8A93-EA8838632714}" srcOrd="0" destOrd="0" parTransId="{2C7C50B0-F290-4307-B6D2-017446FB9A68}" sibTransId="{73692B7A-C687-4970-B9B2-955F8BED320A}"/>
    <dgm:cxn modelId="{19A2125B-6232-EE4E-B8A3-8AD49D959F95}" type="presOf" srcId="{68056FFC-1FC3-4D73-8A93-EA8838632714}" destId="{6B07C7E3-55C3-3449-94D7-4882927639E4}" srcOrd="0" destOrd="0" presId="urn:microsoft.com/office/officeart/2005/8/layout/list1"/>
    <dgm:cxn modelId="{482436DB-EBCA-E24E-9969-164E951F8090}" type="presOf" srcId="{318A1A0E-FA54-4B98-99C5-0C1FE03B7BBD}" destId="{A8A0D280-114A-F444-878D-61D7DF2999A0}" srcOrd="0" destOrd="0" presId="urn:microsoft.com/office/officeart/2005/8/layout/list1"/>
    <dgm:cxn modelId="{158885EC-63B2-FD45-BF1F-DBAD169C7FE5}" type="presParOf" srcId="{A8A0D280-114A-F444-878D-61D7DF2999A0}" destId="{CEC67633-E002-584D-A180-928EE0DD4236}" srcOrd="0" destOrd="0" presId="urn:microsoft.com/office/officeart/2005/8/layout/list1"/>
    <dgm:cxn modelId="{788D3FD7-81DD-ED40-94F5-5A2A1ECFE494}" type="presParOf" srcId="{CEC67633-E002-584D-A180-928EE0DD4236}" destId="{0FB1DC6C-0BFD-C441-9C0E-A30896D52D44}" srcOrd="0" destOrd="0" presId="urn:microsoft.com/office/officeart/2005/8/layout/list1"/>
    <dgm:cxn modelId="{1470FE9C-DA45-434B-855E-4ED7A08A5278}" type="presParOf" srcId="{CEC67633-E002-584D-A180-928EE0DD4236}" destId="{A25BFBB9-71F5-8544-BC10-6F62AA2FC51D}" srcOrd="1" destOrd="0" presId="urn:microsoft.com/office/officeart/2005/8/layout/list1"/>
    <dgm:cxn modelId="{2C676591-9BC7-1745-807E-1CCE475BC353}" type="presParOf" srcId="{A8A0D280-114A-F444-878D-61D7DF2999A0}" destId="{0C3EC99B-5118-0D45-844E-DF01AFAC99B4}" srcOrd="1" destOrd="0" presId="urn:microsoft.com/office/officeart/2005/8/layout/list1"/>
    <dgm:cxn modelId="{1DB57CDD-2BA5-BB41-8F1E-FA81DDA0FB36}" type="presParOf" srcId="{A8A0D280-114A-F444-878D-61D7DF2999A0}" destId="{6B07C7E3-55C3-3449-94D7-4882927639E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177A0-8AFF-884F-9EBB-53532AD163FA}">
      <dsp:nvSpPr>
        <dsp:cNvPr id="0" name=""/>
        <dsp:cNvSpPr/>
      </dsp:nvSpPr>
      <dsp:spPr>
        <a:xfrm>
          <a:off x="0" y="351299"/>
          <a:ext cx="82296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Focuses on how we use our freedom</a:t>
          </a:r>
          <a:endParaRPr lang="en-US" sz="2400" kern="1200" dirty="0"/>
        </a:p>
      </dsp:txBody>
      <dsp:txXfrm>
        <a:off x="0" y="351299"/>
        <a:ext cx="8229600" cy="929250"/>
      </dsp:txXfrm>
    </dsp:sp>
    <dsp:sp modelId="{DFE6755B-AA2C-6A47-AAA1-71671857548D}">
      <dsp:nvSpPr>
        <dsp:cNvPr id="0" name=""/>
        <dsp:cNvSpPr/>
      </dsp:nvSpPr>
      <dsp:spPr>
        <a:xfrm>
          <a:off x="411480" y="56099"/>
          <a:ext cx="576072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Assumption</a:t>
          </a:r>
          <a:endParaRPr lang="en-US" sz="2000" kern="1200" dirty="0"/>
        </a:p>
      </dsp:txBody>
      <dsp:txXfrm>
        <a:off x="440301" y="84920"/>
        <a:ext cx="5703078" cy="532758"/>
      </dsp:txXfrm>
    </dsp:sp>
    <dsp:sp modelId="{7CF3D6E2-8871-CE4A-B2EB-84FC14FEBD2C}">
      <dsp:nvSpPr>
        <dsp:cNvPr id="0" name=""/>
        <dsp:cNvSpPr/>
      </dsp:nvSpPr>
      <dsp:spPr>
        <a:xfrm>
          <a:off x="0" y="1683750"/>
          <a:ext cx="82296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There are options to choose between</a:t>
          </a:r>
          <a:endParaRPr lang="en-US" sz="2400" kern="1200" dirty="0"/>
        </a:p>
      </dsp:txBody>
      <dsp:txXfrm>
        <a:off x="0" y="1683750"/>
        <a:ext cx="8229600" cy="929250"/>
      </dsp:txXfrm>
    </dsp:sp>
    <dsp:sp modelId="{8ED295D8-F77F-C740-994B-BD872441DF07}">
      <dsp:nvSpPr>
        <dsp:cNvPr id="0" name=""/>
        <dsp:cNvSpPr/>
      </dsp:nvSpPr>
      <dsp:spPr>
        <a:xfrm>
          <a:off x="411480" y="1388549"/>
          <a:ext cx="576072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Assumption</a:t>
          </a:r>
          <a:endParaRPr lang="en-US" sz="2000" kern="1200" dirty="0"/>
        </a:p>
      </dsp:txBody>
      <dsp:txXfrm>
        <a:off x="440301" y="1417370"/>
        <a:ext cx="5703078" cy="532758"/>
      </dsp:txXfrm>
    </dsp:sp>
    <dsp:sp modelId="{FC73820A-F7FB-9248-8845-5C8B02136D9A}">
      <dsp:nvSpPr>
        <dsp:cNvPr id="0" name=""/>
        <dsp:cNvSpPr/>
      </dsp:nvSpPr>
      <dsp:spPr>
        <a:xfrm>
          <a:off x="0" y="3016200"/>
          <a:ext cx="82296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We choose in a non-random way</a:t>
          </a:r>
          <a:endParaRPr lang="en-US" sz="2400" kern="1200" dirty="0"/>
        </a:p>
      </dsp:txBody>
      <dsp:txXfrm>
        <a:off x="0" y="3016200"/>
        <a:ext cx="8229600" cy="929250"/>
      </dsp:txXfrm>
    </dsp:sp>
    <dsp:sp modelId="{3345015C-EF27-194F-9126-1D3F24B6C489}">
      <dsp:nvSpPr>
        <dsp:cNvPr id="0" name=""/>
        <dsp:cNvSpPr/>
      </dsp:nvSpPr>
      <dsp:spPr>
        <a:xfrm>
          <a:off x="411480" y="2721000"/>
          <a:ext cx="576072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Assumption</a:t>
          </a:r>
          <a:endParaRPr lang="en-US" sz="2000" kern="1200" dirty="0"/>
        </a:p>
      </dsp:txBody>
      <dsp:txXfrm>
        <a:off x="440301" y="2749821"/>
        <a:ext cx="5703078" cy="532758"/>
      </dsp:txXfrm>
    </dsp:sp>
    <dsp:sp modelId="{BE825D48-E735-3A44-9C11-1A0A6DCD8C29}">
      <dsp:nvSpPr>
        <dsp:cNvPr id="0" name=""/>
        <dsp:cNvSpPr/>
      </dsp:nvSpPr>
      <dsp:spPr>
        <a:xfrm>
          <a:off x="0" y="4348650"/>
          <a:ext cx="8229600" cy="92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Our choices are goal-directed activities</a:t>
          </a:r>
          <a:endParaRPr lang="en-US" sz="2400" kern="1200" dirty="0"/>
        </a:p>
      </dsp:txBody>
      <dsp:txXfrm>
        <a:off x="0" y="4348650"/>
        <a:ext cx="8229600" cy="929250"/>
      </dsp:txXfrm>
    </dsp:sp>
    <dsp:sp modelId="{ACE3A63B-F3C6-3C40-A0E6-73AD0ABD5AB1}">
      <dsp:nvSpPr>
        <dsp:cNvPr id="0" name=""/>
        <dsp:cNvSpPr/>
      </dsp:nvSpPr>
      <dsp:spPr>
        <a:xfrm>
          <a:off x="411480" y="4053450"/>
          <a:ext cx="576072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Assumption</a:t>
          </a:r>
          <a:endParaRPr lang="en-US" sz="2000" kern="1200" dirty="0"/>
        </a:p>
      </dsp:txBody>
      <dsp:txXfrm>
        <a:off x="440301" y="4082271"/>
        <a:ext cx="57030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7C7E3-55C3-3449-94D7-4882927639E4}">
      <dsp:nvSpPr>
        <dsp:cNvPr id="0" name=""/>
        <dsp:cNvSpPr/>
      </dsp:nvSpPr>
      <dsp:spPr>
        <a:xfrm>
          <a:off x="0" y="827576"/>
          <a:ext cx="7239000" cy="18394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827" tIns="853948" rIns="56182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Goal-directed behavior in the presence of options</a:t>
          </a:r>
          <a:endParaRPr lang="en-US" sz="2800" kern="1200" dirty="0"/>
        </a:p>
      </dsp:txBody>
      <dsp:txXfrm>
        <a:off x="0" y="827576"/>
        <a:ext cx="7239000" cy="1839418"/>
      </dsp:txXfrm>
    </dsp:sp>
    <dsp:sp modelId="{A25BFBB9-71F5-8544-BC10-6F62AA2FC51D}">
      <dsp:nvSpPr>
        <dsp:cNvPr id="0" name=""/>
        <dsp:cNvSpPr/>
      </dsp:nvSpPr>
      <dsp:spPr>
        <a:xfrm>
          <a:off x="380999" y="302791"/>
          <a:ext cx="5067300" cy="10864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Decision theory is concerned with…</a:t>
          </a:r>
          <a:endParaRPr lang="en-US" sz="2400" kern="1200" dirty="0"/>
        </a:p>
      </dsp:txBody>
      <dsp:txXfrm>
        <a:off x="434033" y="355825"/>
        <a:ext cx="4961232" cy="980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4D8E-EE95-4143-AB03-1F5C48516012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5CE6C-5AF8-9D46-8B34-57B56281D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7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39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27868" indent="-279949" defTabSz="91139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19797" indent="-223959" defTabSz="91139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67716" indent="-223959" defTabSz="91139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5635" indent="-223959" defTabSz="91139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3554" indent="-223959" defTabSz="9113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1472" indent="-223959" defTabSz="9113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59391" indent="-223959" defTabSz="9113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07310" indent="-223959" defTabSz="9113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CBC433-88BA-8E44-8EB8-B1D3985EDCE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D2C4-28CC-4BAB-B1F3-1DB22C1EF898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4ECF-F6E9-4C10-A53D-93CEE3099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INLS 200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thur</a:t>
            </a:r>
            <a:r>
              <a:rPr lang="en-US" dirty="0" err="1" smtClean="0">
                <a:ea typeface="+mn-ea"/>
                <a:cs typeface="+mn-cs"/>
              </a:rPr>
              <a:t>sday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january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17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17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.5 x 100 = </a:t>
                      </a:r>
                      <a:r>
                        <a:rPr lang="en-US" sz="2800" b="1" dirty="0" smtClean="0"/>
                        <a:t>50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.8 x 59 = </a:t>
                      </a:r>
                      <a:r>
                        <a:rPr lang="en-US" sz="2800" b="1" dirty="0" smtClean="0"/>
                        <a:t>47.2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191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Expected value theory indicates option 1 is best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1,000,000</a:t>
                      </a:r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1,500,000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4114800"/>
            <a:ext cx="716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EV says you should prefer option 2 to option 1.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Many people prefer 1 to 2.  Why?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Option 1 is a </a:t>
            </a:r>
            <a:r>
              <a:rPr lang="en-US" sz="2800" b="1" dirty="0" smtClean="0">
                <a:solidFill>
                  <a:schemeClr val="bg1"/>
                </a:solidFill>
              </a:rPr>
              <a:t>sure thing </a:t>
            </a:r>
            <a:r>
              <a:rPr lang="en-US" sz="2800" dirty="0" smtClean="0">
                <a:solidFill>
                  <a:schemeClr val="bg1"/>
                </a:solidFill>
              </a:rPr>
              <a:t>… option 2 is a gamble…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950,000</a:t>
                      </a:r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$3,000,000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1,500,000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4114800"/>
            <a:ext cx="6934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$3 million is not really three times as desirable a consequence as $1 million…I would probably be </a:t>
            </a:r>
            <a:r>
              <a:rPr lang="en-US" sz="2800" b="1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satisfied with an almost sure million than to risk gaining nothing…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construct a scale, called a utility scale in which we try to quantify the amount of satisfaction (UTILITY) we would derive from each option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Expected Value Theory vs. Expected Utility Theory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Multiattribute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Utility Theory</a:t>
            </a:r>
            <a:r>
              <a:rPr lang="en-U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MAUT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066800"/>
          <a:ext cx="8382001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81"/>
                <a:gridCol w="1662546"/>
                <a:gridCol w="1662546"/>
                <a:gridCol w="1870364"/>
                <a:gridCol w="1870364"/>
              </a:tblGrid>
              <a:tr h="148253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Attribute 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Degree of importance (utility) of 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Attribute 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Degree of importance (utility) of B</a:t>
                      </a:r>
                      <a:endParaRPr lang="en-US" sz="20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Option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cost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Low quality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.3</a:t>
                      </a:r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Option 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cost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High</a:t>
                      </a:r>
                      <a:r>
                        <a:rPr lang="en-US" sz="2000" b="0" baseline="0" dirty="0" smtClean="0"/>
                        <a:t> quality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.8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276600" y="990600"/>
            <a:ext cx="1828800" cy="3429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0" y="990600"/>
            <a:ext cx="1828800" cy="3429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Callout 1 14"/>
          <p:cNvSpPr/>
          <p:nvPr/>
        </p:nvSpPr>
        <p:spPr>
          <a:xfrm>
            <a:off x="5105400" y="4800600"/>
            <a:ext cx="1524000" cy="914400"/>
          </a:xfrm>
          <a:prstGeom prst="borderCallout1">
            <a:avLst>
              <a:gd name="adj1" fmla="val -3618"/>
              <a:gd name="adj2" fmla="val 51667"/>
              <a:gd name="adj3" fmla="val -34868"/>
              <a:gd name="adj4" fmla="val 172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Assigning weights</a:t>
            </a:r>
            <a:endParaRPr lang="en-US" sz="2400" b="1" dirty="0"/>
          </a:p>
        </p:txBody>
      </p:sp>
      <p:cxnSp>
        <p:nvCxnSpPr>
          <p:cNvPr id="16" name="Straight Connector 15"/>
          <p:cNvCxnSpPr>
            <a:stCxn id="15" idx="3"/>
            <a:endCxn id="12" idx="2"/>
          </p:cNvCxnSpPr>
          <p:nvPr/>
        </p:nvCxnSpPr>
        <p:spPr>
          <a:xfrm rot="16200000" flipV="1">
            <a:off x="4838700" y="3771900"/>
            <a:ext cx="381000" cy="1676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ehavioral economics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assumption </a:t>
            </a:r>
            <a:r>
              <a:rPr lang="en-US" dirty="0" smtClean="0">
                <a:solidFill>
                  <a:schemeClr val="bg1"/>
                </a:solidFill>
              </a:rPr>
              <a:t>of complete </a:t>
            </a:r>
            <a:r>
              <a:rPr lang="en-US" dirty="0">
                <a:solidFill>
                  <a:schemeClr val="bg1"/>
                </a:solidFill>
              </a:rPr>
              <a:t>information that characterizes rational choice theory </a:t>
            </a:r>
            <a:r>
              <a:rPr lang="en-US" dirty="0" smtClean="0">
                <a:solidFill>
                  <a:schemeClr val="bg1"/>
                </a:solidFill>
              </a:rPr>
              <a:t>is implausible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choice </a:t>
            </a:r>
            <a:r>
              <a:rPr lang="en-US" dirty="0">
                <a:solidFill>
                  <a:schemeClr val="bg1"/>
                </a:solidFill>
              </a:rPr>
              <a:t>theorists </a:t>
            </a:r>
            <a:r>
              <a:rPr lang="en-US" dirty="0" smtClean="0">
                <a:solidFill>
                  <a:schemeClr val="bg1"/>
                </a:solidFill>
              </a:rPr>
              <a:t>treat information </a:t>
            </a:r>
            <a:r>
              <a:rPr lang="en-US" dirty="0">
                <a:solidFill>
                  <a:schemeClr val="bg1"/>
                </a:solidFill>
              </a:rPr>
              <a:t>itself as a “commodity,” something that has a price (</a:t>
            </a:r>
            <a:r>
              <a:rPr lang="en-US" dirty="0" smtClean="0">
                <a:solidFill>
                  <a:schemeClr val="bg1"/>
                </a:solidFill>
              </a:rPr>
              <a:t>in time </a:t>
            </a:r>
            <a:r>
              <a:rPr lang="en-US" dirty="0">
                <a:solidFill>
                  <a:schemeClr val="bg1"/>
                </a:solidFill>
              </a:rPr>
              <a:t>or money), and is thus a candidate for consumption </a:t>
            </a:r>
            <a:r>
              <a:rPr lang="en-US" dirty="0" smtClean="0">
                <a:solidFill>
                  <a:schemeClr val="bg1"/>
                </a:solidFill>
              </a:rPr>
              <a:t>along with </a:t>
            </a:r>
            <a:r>
              <a:rPr lang="en-US" dirty="0">
                <a:solidFill>
                  <a:schemeClr val="bg1"/>
                </a:solidFill>
              </a:rPr>
              <a:t>more traditional </a:t>
            </a:r>
            <a:r>
              <a:rPr lang="en-US" dirty="0" smtClean="0">
                <a:solidFill>
                  <a:schemeClr val="bg1"/>
                </a:solidFill>
              </a:rPr>
              <a:t>goods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61823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Payne, J. W., </a:t>
            </a:r>
            <a:r>
              <a:rPr lang="en-US" sz="1400" dirty="0" err="1">
                <a:solidFill>
                  <a:schemeClr val="bg1"/>
                </a:solidFill>
              </a:rPr>
              <a:t>Bettman</a:t>
            </a:r>
            <a:r>
              <a:rPr lang="en-US" sz="1400" dirty="0">
                <a:solidFill>
                  <a:schemeClr val="bg1"/>
                </a:solidFill>
              </a:rPr>
              <a:t>, J. R., &amp; Johnson, E. J. (1993). </a:t>
            </a:r>
            <a:r>
              <a:rPr lang="en-US" sz="1400" i="1" dirty="0">
                <a:solidFill>
                  <a:schemeClr val="bg1"/>
                </a:solidFill>
              </a:rPr>
              <a:t>The adaptive</a:t>
            </a:r>
          </a:p>
          <a:p>
            <a:pPr algn="r"/>
            <a:r>
              <a:rPr lang="en-US" sz="1400" i="1" dirty="0">
                <a:solidFill>
                  <a:schemeClr val="bg1"/>
                </a:solidFill>
              </a:rPr>
              <a:t>decision maker. New York: Cambridge University Press.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Herbert Simon - </a:t>
            </a:r>
            <a:r>
              <a:rPr lang="en-US" i="1" dirty="0" err="1" smtClean="0">
                <a:solidFill>
                  <a:schemeClr val="bg1"/>
                </a:solidFill>
              </a:rPr>
              <a:t>satisficing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Simon argued </a:t>
            </a:r>
            <a:r>
              <a:rPr lang="en-US" dirty="0">
                <a:solidFill>
                  <a:schemeClr val="bg1"/>
                </a:solidFill>
              </a:rPr>
              <a:t>that the presumed goal of maximization (or optimization) </a:t>
            </a:r>
            <a:r>
              <a:rPr lang="en-US" dirty="0" smtClean="0">
                <a:solidFill>
                  <a:schemeClr val="bg1"/>
                </a:solidFill>
              </a:rPr>
              <a:t>is virtually </a:t>
            </a:r>
            <a:r>
              <a:rPr lang="en-US" dirty="0">
                <a:solidFill>
                  <a:schemeClr val="bg1"/>
                </a:solidFill>
              </a:rPr>
              <a:t>always unrealizable in real life, owing both to the </a:t>
            </a:r>
            <a:r>
              <a:rPr lang="en-US" dirty="0" smtClean="0">
                <a:solidFill>
                  <a:schemeClr val="bg1"/>
                </a:solidFill>
              </a:rPr>
              <a:t>complexity of </a:t>
            </a:r>
            <a:r>
              <a:rPr lang="en-US" dirty="0">
                <a:solidFill>
                  <a:schemeClr val="bg1"/>
                </a:solidFill>
              </a:rPr>
              <a:t>the human environment and the limitations of </a:t>
            </a:r>
            <a:r>
              <a:rPr lang="en-US" dirty="0" smtClean="0">
                <a:solidFill>
                  <a:schemeClr val="bg1"/>
                </a:solidFill>
              </a:rPr>
              <a:t>human information </a:t>
            </a:r>
            <a:r>
              <a:rPr lang="en-US" dirty="0">
                <a:solidFill>
                  <a:schemeClr val="bg1"/>
                </a:solidFill>
              </a:rPr>
              <a:t>processing.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90600"/>
            <a:ext cx="685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bat and a ball cost $1.10 in total. The bat costs $1 more than the ball. How much does the ball cost?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4876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</a:t>
            </a:r>
            <a:r>
              <a:rPr lang="en-US" sz="2400" dirty="0" err="1" smtClean="0"/>
              <a:t>hhhh</a:t>
            </a:r>
            <a:r>
              <a:rPr lang="en-US" sz="2400" dirty="0" smtClean="0"/>
              <a:t>…</a:t>
            </a:r>
            <a:r>
              <a:rPr lang="en-US" sz="2400" i="1" dirty="0" smtClean="0"/>
              <a:t>no whispering to your neighbor!!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Herbert Simon - </a:t>
            </a:r>
            <a:r>
              <a:rPr lang="en-US" i="1" dirty="0" err="1" smtClean="0">
                <a:solidFill>
                  <a:schemeClr val="bg1"/>
                </a:solidFill>
              </a:rPr>
              <a:t>satisficing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choice situations</a:t>
            </a:r>
            <a:r>
              <a:rPr lang="en-US" dirty="0" smtClean="0">
                <a:solidFill>
                  <a:schemeClr val="bg1"/>
                </a:solidFill>
              </a:rPr>
              <a:t>, people </a:t>
            </a:r>
            <a:r>
              <a:rPr lang="en-US" dirty="0">
                <a:solidFill>
                  <a:schemeClr val="bg1"/>
                </a:solidFill>
              </a:rPr>
              <a:t>actually have the goal of “</a:t>
            </a:r>
            <a:r>
              <a:rPr lang="en-US" dirty="0" err="1">
                <a:solidFill>
                  <a:schemeClr val="bg1"/>
                </a:solidFill>
              </a:rPr>
              <a:t>satisficing</a:t>
            </a:r>
            <a:r>
              <a:rPr lang="en-US" dirty="0">
                <a:solidFill>
                  <a:schemeClr val="bg1"/>
                </a:solidFill>
              </a:rPr>
              <a:t>” rather than maximizing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err="1">
                <a:solidFill>
                  <a:schemeClr val="bg1"/>
                </a:solidFill>
              </a:rPr>
              <a:t>satisfice</a:t>
            </a:r>
            <a:r>
              <a:rPr lang="en-US" dirty="0">
                <a:solidFill>
                  <a:schemeClr val="bg1"/>
                </a:solidFill>
              </a:rPr>
              <a:t>, people need only to be able to place goods </a:t>
            </a:r>
            <a:r>
              <a:rPr lang="en-US" dirty="0" smtClean="0">
                <a:solidFill>
                  <a:schemeClr val="bg1"/>
                </a:solidFill>
              </a:rPr>
              <a:t>on some </a:t>
            </a:r>
            <a:r>
              <a:rPr lang="en-US" dirty="0">
                <a:solidFill>
                  <a:schemeClr val="bg1"/>
                </a:solidFill>
              </a:rPr>
              <a:t>scale in terms of the degree of satisfaction they will afford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>
                <a:solidFill>
                  <a:schemeClr val="bg1"/>
                </a:solidFill>
              </a:rPr>
              <a:t>to have a threshold of acceptability</a:t>
            </a:r>
            <a:r>
              <a:rPr lang="en-US" dirty="0"/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err="1" smtClean="0">
                <a:solidFill>
                  <a:schemeClr val="bg1"/>
                </a:solidFill>
              </a:rPr>
              <a:t>satisfice</a:t>
            </a:r>
            <a:r>
              <a:rPr lang="en-US" dirty="0" smtClean="0">
                <a:solidFill>
                  <a:schemeClr val="bg1"/>
                </a:solidFill>
              </a:rPr>
              <a:t> is </a:t>
            </a:r>
            <a:r>
              <a:rPr lang="en-US" dirty="0">
                <a:solidFill>
                  <a:schemeClr val="bg1"/>
                </a:solidFill>
              </a:rPr>
              <a:t>to pursue not the best option, but a good enough option.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58775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Simon, H. A. (1957). </a:t>
            </a:r>
            <a:r>
              <a:rPr lang="en-US" sz="1400" i="1" dirty="0">
                <a:solidFill>
                  <a:schemeClr val="bg1"/>
                </a:solidFill>
              </a:rPr>
              <a:t>Models of man, social and rational: Mathematical</a:t>
            </a:r>
          </a:p>
          <a:p>
            <a:pPr algn="r"/>
            <a:r>
              <a:rPr lang="en-US" sz="1400" i="1" dirty="0">
                <a:solidFill>
                  <a:schemeClr val="bg1"/>
                </a:solidFill>
              </a:rPr>
              <a:t>essays on rational human behavior. New York: Wiley.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OMM 10"/>
          <p:cNvPicPr>
            <a:picLocks noChangeAspect="1" noChangeArrowheads="1"/>
          </p:cNvPicPr>
          <p:nvPr/>
        </p:nvPicPr>
        <p:blipFill>
          <a:blip r:embed="rId2" cstate="print">
            <a:lum bright="46000" contrast="-70000"/>
          </a:blip>
          <a:srcRect/>
          <a:stretch>
            <a:fillRect/>
          </a:stretch>
        </p:blipFill>
        <p:spPr bwMode="auto">
          <a:xfrm>
            <a:off x="152400" y="1517650"/>
            <a:ext cx="88392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Quality 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that mean to you?</a:t>
            </a:r>
          </a:p>
          <a:p>
            <a:pPr lvl="1" eaLnBrk="1" hangingPunct="1"/>
            <a:r>
              <a:rPr lang="en-US" dirty="0" smtClean="0"/>
              <a:t>Accuracy</a:t>
            </a:r>
          </a:p>
          <a:p>
            <a:pPr lvl="1" eaLnBrk="1" hangingPunct="1"/>
            <a:r>
              <a:rPr lang="en-US" dirty="0" smtClean="0"/>
              <a:t>Depth</a:t>
            </a:r>
          </a:p>
          <a:p>
            <a:pPr lvl="1" eaLnBrk="1" hangingPunct="1"/>
            <a:r>
              <a:rPr lang="en-US" dirty="0" smtClean="0"/>
              <a:t>Caliber of sources</a:t>
            </a:r>
          </a:p>
          <a:p>
            <a:pPr lvl="1" eaLnBrk="1" hangingPunct="1"/>
            <a:r>
              <a:rPr lang="en-US" dirty="0" smtClean="0"/>
              <a:t>Timeliness</a:t>
            </a:r>
          </a:p>
          <a:p>
            <a:pPr lvl="1" eaLnBrk="1" hangingPunct="1"/>
            <a:r>
              <a:rPr lang="en-US" dirty="0" smtClean="0"/>
              <a:t>Documentation</a:t>
            </a:r>
          </a:p>
          <a:p>
            <a:pPr lvl="1" eaLnBrk="1" hangingPunct="1"/>
            <a:r>
              <a:rPr lang="en-US" dirty="0" smtClean="0"/>
              <a:t>Verified by several sources</a:t>
            </a:r>
          </a:p>
          <a:p>
            <a:pPr lvl="1" eaLnBrk="1" hangingPunct="1"/>
            <a:r>
              <a:rPr lang="en-US" dirty="0" smtClean="0"/>
              <a:t>Interest / new / fresh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“People are not accustomed to thinking hard and are often content to trust a plausible judgment that comes quickly to mind.”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429000"/>
            <a:ext cx="2309914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5638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Daniel </a:t>
            </a:r>
            <a:r>
              <a:rPr lang="en-US" dirty="0" err="1" smtClean="0"/>
              <a:t>Kahneman</a:t>
            </a:r>
            <a:r>
              <a:rPr lang="en-US" dirty="0" smtClean="0"/>
              <a:t>. (2003). </a:t>
            </a:r>
            <a:r>
              <a:rPr lang="en-US" i="1" dirty="0" smtClean="0"/>
              <a:t>American </a:t>
            </a:r>
            <a:r>
              <a:rPr lang="en-US" i="1" dirty="0"/>
              <a:t>Economic Review</a:t>
            </a:r>
            <a:r>
              <a:rPr lang="en-US" dirty="0"/>
              <a:t> </a:t>
            </a:r>
            <a:r>
              <a:rPr lang="en-US" b="1" dirty="0"/>
              <a:t>93</a:t>
            </a:r>
            <a:r>
              <a:rPr lang="en-US" dirty="0"/>
              <a:t> (5</a:t>
            </a:r>
            <a:r>
              <a:rPr lang="en-US" dirty="0" smtClean="0"/>
              <a:t>), </a:t>
            </a:r>
            <a:r>
              <a:rPr lang="en-US" dirty="0"/>
              <a:t>p. 1450</a:t>
            </a:r>
          </a:p>
        </p:txBody>
      </p:sp>
    </p:spTree>
    <p:extLst>
      <p:ext uri="{BB962C8B-B14F-4D97-AF65-F5344CB8AC3E}">
        <p14:creationId xmlns:p14="http://schemas.microsoft.com/office/powerpoint/2010/main" val="323240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Two-systems of </a:t>
            </a:r>
            <a:r>
              <a:rPr lang="en-US" dirty="0" smtClean="0">
                <a:latin typeface="Calibri" charset="0"/>
              </a:rPr>
              <a:t>thought</a:t>
            </a:r>
            <a:br>
              <a:rPr lang="en-US" dirty="0" smtClean="0">
                <a:latin typeface="Calibri" charset="0"/>
              </a:rPr>
            </a:br>
            <a:r>
              <a:rPr lang="en-US" sz="2700" dirty="0" smtClean="0">
                <a:latin typeface="Calibri" charset="0"/>
              </a:rPr>
              <a:t>[exist in parallel]</a:t>
            </a:r>
            <a:endParaRPr lang="en-US" dirty="0">
              <a:latin typeface="Calibri" charset="0"/>
            </a:endParaRPr>
          </a:p>
        </p:txBody>
      </p:sp>
      <p:sp>
        <p:nvSpPr>
          <p:cNvPr id="187399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System 1 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Intuitive, implicit more </a:t>
            </a:r>
            <a:r>
              <a:rPr lang="ja-JP" alt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perceptual</a:t>
            </a:r>
            <a:r>
              <a:rPr lang="ja-JP" alt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Affective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Heuristic-based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Relies on mental shortcuts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Unconscious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Automatic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Evolved early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Independent </a:t>
            </a:r>
            <a:r>
              <a:rPr lang="en-US" sz="1800" dirty="0"/>
              <a:t>of general intelligence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Relatively invulnerable to aging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Generally faster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General feeling of certitude</a:t>
            </a:r>
          </a:p>
        </p:txBody>
      </p:sp>
      <p:sp>
        <p:nvSpPr>
          <p:cNvPr id="18740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System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Explicit 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</a:t>
            </a: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rule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</a:t>
            </a: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based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More </a:t>
            </a:r>
            <a:r>
              <a:rPr lang="ja-JP" alt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analytical</a:t>
            </a:r>
            <a:r>
              <a:rPr lang="ja-JP" alt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Conscious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Effortful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Controllable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Logical / abstract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Constrained by working memory, sequential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Permits hypothetical thinking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Correlated with general intelligence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Develops with age and is more vulnerable to aging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45C9D8-5853-AE40-96FB-B35943459393}" type="slidenum">
              <a:rPr lang="en-US" sz="1200">
                <a:solidFill>
                  <a:srgbClr val="898989"/>
                </a:solidFill>
              </a:rPr>
              <a:pPr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7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Decision Theory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9593519"/>
              </p:ext>
            </p:extLst>
          </p:nvPr>
        </p:nvGraphicFramePr>
        <p:xfrm>
          <a:off x="533400" y="12954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22955362"/>
              </p:ext>
            </p:extLst>
          </p:nvPr>
        </p:nvGraphicFramePr>
        <p:xfrm>
          <a:off x="914400" y="457200"/>
          <a:ext cx="7239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bg1"/>
                </a:solidFill>
              </a:rPr>
              <a:t>rational choice theory</a:t>
            </a:r>
            <a:endParaRPr lang="en-US" cap="none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oal of maximization / optimization</a:t>
            </a:r>
          </a:p>
          <a:p>
            <a:r>
              <a:rPr lang="en-US" dirty="0">
                <a:solidFill>
                  <a:schemeClr val="bg1"/>
                </a:solidFill>
              </a:rPr>
              <a:t>human beings have well-ordered </a:t>
            </a:r>
            <a:r>
              <a:rPr lang="en-US" dirty="0" smtClean="0">
                <a:solidFill>
                  <a:schemeClr val="bg1"/>
                </a:solidFill>
              </a:rPr>
              <a:t>preferences</a:t>
            </a:r>
          </a:p>
          <a:p>
            <a:r>
              <a:rPr lang="en-US" dirty="0">
                <a:solidFill>
                  <a:schemeClr val="bg1"/>
                </a:solidFill>
              </a:rPr>
              <a:t>people go through life </a:t>
            </a:r>
            <a:r>
              <a:rPr lang="en-US" dirty="0" smtClean="0">
                <a:solidFill>
                  <a:schemeClr val="bg1"/>
                </a:solidFill>
              </a:rPr>
              <a:t>with all </a:t>
            </a:r>
            <a:r>
              <a:rPr lang="en-US" dirty="0">
                <a:solidFill>
                  <a:schemeClr val="bg1"/>
                </a:solidFill>
              </a:rPr>
              <a:t>their options arrayed before them, as if on a buffet </a:t>
            </a:r>
            <a:r>
              <a:rPr lang="en-US" dirty="0" smtClean="0">
                <a:solidFill>
                  <a:schemeClr val="bg1"/>
                </a:solidFill>
              </a:rPr>
              <a:t>table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have </a:t>
            </a:r>
            <a:r>
              <a:rPr lang="en-US" dirty="0">
                <a:solidFill>
                  <a:schemeClr val="bg1"/>
                </a:solidFill>
              </a:rPr>
              <a:t>complete information about the costs and benefits </a:t>
            </a:r>
            <a:r>
              <a:rPr lang="en-US" dirty="0" smtClean="0">
                <a:solidFill>
                  <a:schemeClr val="bg1"/>
                </a:solidFill>
              </a:rPr>
              <a:t>associated with </a:t>
            </a:r>
            <a:r>
              <a:rPr lang="en-US" dirty="0">
                <a:solidFill>
                  <a:schemeClr val="bg1"/>
                </a:solidFill>
              </a:rPr>
              <a:t>each </a:t>
            </a:r>
            <a:r>
              <a:rPr lang="en-US" dirty="0" smtClean="0">
                <a:solidFill>
                  <a:schemeClr val="bg1"/>
                </a:solidFill>
              </a:rPr>
              <a:t>option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compare the options with one another on </a:t>
            </a:r>
            <a:r>
              <a:rPr lang="en-US" dirty="0" smtClean="0">
                <a:solidFill>
                  <a:schemeClr val="bg1"/>
                </a:solidFill>
              </a:rPr>
              <a:t>a single </a:t>
            </a:r>
            <a:r>
              <a:rPr lang="en-US" dirty="0">
                <a:solidFill>
                  <a:schemeClr val="bg1"/>
                </a:solidFill>
              </a:rPr>
              <a:t>scale of preference, or value, or </a:t>
            </a:r>
            <a:r>
              <a:rPr lang="en-US" dirty="0" smtClean="0">
                <a:solidFill>
                  <a:schemeClr val="bg1"/>
                </a:solidFill>
              </a:rPr>
              <a:t>utility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after making </a:t>
            </a:r>
            <a:r>
              <a:rPr lang="en-US" dirty="0" smtClean="0">
                <a:solidFill>
                  <a:schemeClr val="bg1"/>
                </a:solidFill>
              </a:rPr>
              <a:t>the comparisons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choose so as to maximize </a:t>
            </a:r>
            <a:r>
              <a:rPr lang="en-US" dirty="0" smtClean="0">
                <a:solidFill>
                  <a:schemeClr val="bg1"/>
                </a:solidFill>
              </a:rPr>
              <a:t>our </a:t>
            </a:r>
            <a:r>
              <a:rPr lang="en-US" dirty="0">
                <a:solidFill>
                  <a:schemeClr val="bg1"/>
                </a:solidFill>
              </a:rPr>
              <a:t>preferences</a:t>
            </a:r>
            <a:r>
              <a:rPr lang="en-US" dirty="0" smtClean="0">
                <a:solidFill>
                  <a:schemeClr val="bg1"/>
                </a:solidFill>
              </a:rPr>
              <a:t>, or </a:t>
            </a:r>
            <a:r>
              <a:rPr lang="en-US" dirty="0">
                <a:solidFill>
                  <a:schemeClr val="bg1"/>
                </a:solidFill>
              </a:rPr>
              <a:t>values, or utilities.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6172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von Neumann, J., &amp; Morgenstern, O. (1944). </a:t>
            </a:r>
            <a:r>
              <a:rPr lang="en-US" sz="1400" i="1" dirty="0">
                <a:solidFill>
                  <a:schemeClr val="bg1"/>
                </a:solidFill>
              </a:rPr>
              <a:t>Theory of games </a:t>
            </a:r>
            <a:r>
              <a:rPr lang="en-US" sz="1400" i="1" dirty="0" smtClean="0">
                <a:solidFill>
                  <a:schemeClr val="bg1"/>
                </a:solidFill>
              </a:rPr>
              <a:t>and economic</a:t>
            </a:r>
            <a:endParaRPr lang="en-US" sz="1400" i="1" dirty="0">
              <a:solidFill>
                <a:schemeClr val="bg1"/>
              </a:solidFill>
            </a:endParaRPr>
          </a:p>
          <a:p>
            <a:pPr algn="r"/>
            <a:r>
              <a:rPr lang="en-US" sz="1400" i="1" dirty="0">
                <a:solidFill>
                  <a:schemeClr val="bg1"/>
                </a:solidFill>
              </a:rPr>
              <a:t>behavior. Princeton, NJ: Princeton University Press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rational procedure is to: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identify all possible outcomes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determine their values (positive or negative)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determine the probabilities that will result from each course of action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multiply the two to give an expected value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Expected value theory says you should always choose the option with the HIGHEST EXPECTED VALUE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Decision Process Models:  Expected Value Theory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1"/>
          <a:ext cx="8458200" cy="32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48253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 of 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Expected Value</a:t>
                      </a:r>
                      <a:endParaRPr lang="en-US" sz="2800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589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930</Words>
  <Application>Microsoft Macintosh PowerPoint</Application>
  <PresentationFormat>On-screen Show (4:3)</PresentationFormat>
  <Paragraphs>177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INLS 200</vt:lpstr>
      <vt:lpstr>PowerPoint Presentation</vt:lpstr>
      <vt:lpstr>PowerPoint Presentation</vt:lpstr>
      <vt:lpstr>Two-systems of thought [exist in parallel]</vt:lpstr>
      <vt:lpstr>Decision Theory</vt:lpstr>
      <vt:lpstr>PowerPoint Presentation</vt:lpstr>
      <vt:lpstr>rational choice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behavioral economics</vt:lpstr>
      <vt:lpstr>Herbert Simon - satisficing</vt:lpstr>
      <vt:lpstr>Herbert Simon - satisficing</vt:lpstr>
      <vt:lpstr>PowerPoint Presentation</vt:lpstr>
      <vt:lpstr>Quality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Clemens</dc:creator>
  <cp:lastModifiedBy>Rachael Clemens</cp:lastModifiedBy>
  <cp:revision>15</cp:revision>
  <dcterms:created xsi:type="dcterms:W3CDTF">2011-11-30T19:52:09Z</dcterms:created>
  <dcterms:modified xsi:type="dcterms:W3CDTF">2013-01-17T11:40:52Z</dcterms:modified>
</cp:coreProperties>
</file>