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6" r:id="rId2"/>
    <p:sldId id="257" r:id="rId3"/>
    <p:sldId id="269" r:id="rId4"/>
    <p:sldId id="258" r:id="rId5"/>
    <p:sldId id="259" r:id="rId6"/>
    <p:sldId id="260" r:id="rId7"/>
    <p:sldId id="270" r:id="rId8"/>
    <p:sldId id="271" r:id="rId9"/>
    <p:sldId id="272" r:id="rId10"/>
    <p:sldId id="283" r:id="rId11"/>
    <p:sldId id="284" r:id="rId12"/>
    <p:sldId id="261" r:id="rId13"/>
    <p:sldId id="264" r:id="rId14"/>
    <p:sldId id="263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68" r:id="rId24"/>
    <p:sldId id="281" r:id="rId25"/>
    <p:sldId id="282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2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79C4E3-07F2-426F-A46B-FFABDE0E9675}" type="doc">
      <dgm:prSet loTypeId="urn:microsoft.com/office/officeart/2005/8/layout/radial6" loCatId="cycle" qsTypeId="urn:microsoft.com/office/officeart/2005/8/quickstyle/3d4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B09E3789-F86A-42EF-A5A1-C45589355B58}">
      <dgm:prSet phldrT="[Text]"/>
      <dgm:spPr/>
      <dgm:t>
        <a:bodyPr/>
        <a:lstStyle/>
        <a:p>
          <a:r>
            <a:rPr lang="en-US" dirty="0" smtClean="0"/>
            <a:t>ISI</a:t>
          </a:r>
          <a:endParaRPr lang="en-US" dirty="0"/>
        </a:p>
      </dgm:t>
    </dgm:pt>
    <dgm:pt modelId="{D488A411-B9B1-4F94-A284-AA5FBF550F2B}" type="parTrans" cxnId="{08FB178A-6D14-4482-AD87-C1565A3A9E8E}">
      <dgm:prSet/>
      <dgm:spPr/>
      <dgm:t>
        <a:bodyPr/>
        <a:lstStyle/>
        <a:p>
          <a:endParaRPr lang="en-US"/>
        </a:p>
      </dgm:t>
    </dgm:pt>
    <dgm:pt modelId="{6AFF3511-7270-4D8A-829D-2F35EC0E00F3}" type="sibTrans" cxnId="{08FB178A-6D14-4482-AD87-C1565A3A9E8E}">
      <dgm:prSet/>
      <dgm:spPr/>
      <dgm:t>
        <a:bodyPr/>
        <a:lstStyle/>
        <a:p>
          <a:endParaRPr lang="en-US"/>
        </a:p>
      </dgm:t>
    </dgm:pt>
    <dgm:pt modelId="{33393007-7A9C-4896-B460-1C90B0F6FA27}">
      <dgm:prSet phldrT="[Text]"/>
      <dgm:spPr/>
      <dgm:t>
        <a:bodyPr/>
        <a:lstStyle/>
        <a:p>
          <a:r>
            <a:rPr lang="en-US" dirty="0" smtClean="0"/>
            <a:t>SCI</a:t>
          </a:r>
          <a:endParaRPr lang="en-US" dirty="0"/>
        </a:p>
      </dgm:t>
    </dgm:pt>
    <dgm:pt modelId="{33A32157-3211-42C0-A6E9-8A19A778C71D}" type="parTrans" cxnId="{CC912163-A819-45EF-93B3-859F8EA572D8}">
      <dgm:prSet/>
      <dgm:spPr/>
      <dgm:t>
        <a:bodyPr/>
        <a:lstStyle/>
        <a:p>
          <a:endParaRPr lang="en-US"/>
        </a:p>
      </dgm:t>
    </dgm:pt>
    <dgm:pt modelId="{2C3FC04D-3A17-4765-B964-5026A0A78D39}" type="sibTrans" cxnId="{CC912163-A819-45EF-93B3-859F8EA572D8}">
      <dgm:prSet/>
      <dgm:spPr/>
      <dgm:t>
        <a:bodyPr/>
        <a:lstStyle/>
        <a:p>
          <a:endParaRPr lang="en-US"/>
        </a:p>
      </dgm:t>
    </dgm:pt>
    <dgm:pt modelId="{BBA358B2-E589-4DBF-B477-2680AD2089A3}">
      <dgm:prSet phldrT="[Text]"/>
      <dgm:spPr/>
      <dgm:t>
        <a:bodyPr/>
        <a:lstStyle/>
        <a:p>
          <a:r>
            <a:rPr lang="en-US" dirty="0" smtClean="0"/>
            <a:t>SSCI</a:t>
          </a:r>
          <a:endParaRPr lang="en-US" dirty="0"/>
        </a:p>
      </dgm:t>
    </dgm:pt>
    <dgm:pt modelId="{5989C14D-1565-455F-AD32-AEDAEDCD7CE9}" type="parTrans" cxnId="{8419BCDE-87D1-4A6F-A654-D7C269D660EF}">
      <dgm:prSet/>
      <dgm:spPr/>
      <dgm:t>
        <a:bodyPr/>
        <a:lstStyle/>
        <a:p>
          <a:endParaRPr lang="en-US"/>
        </a:p>
      </dgm:t>
    </dgm:pt>
    <dgm:pt modelId="{6D3DDE3A-2732-42B6-9267-EC30FF7D3A5F}" type="sibTrans" cxnId="{8419BCDE-87D1-4A6F-A654-D7C269D660EF}">
      <dgm:prSet/>
      <dgm:spPr/>
      <dgm:t>
        <a:bodyPr/>
        <a:lstStyle/>
        <a:p>
          <a:endParaRPr lang="en-US"/>
        </a:p>
      </dgm:t>
    </dgm:pt>
    <dgm:pt modelId="{8CC59399-0F99-444E-8745-84EED64DD3D5}">
      <dgm:prSet phldrT="[Text]"/>
      <dgm:spPr/>
      <dgm:t>
        <a:bodyPr/>
        <a:lstStyle/>
        <a:p>
          <a:r>
            <a:rPr lang="en-US" dirty="0" smtClean="0"/>
            <a:t>A&amp;H</a:t>
          </a:r>
          <a:endParaRPr lang="en-US" dirty="0"/>
        </a:p>
      </dgm:t>
    </dgm:pt>
    <dgm:pt modelId="{BDAF0FD8-E6DC-4E12-AD1E-5400952E24C2}" type="parTrans" cxnId="{E86C91ED-A687-420D-A7D8-539D22F5C95C}">
      <dgm:prSet/>
      <dgm:spPr/>
      <dgm:t>
        <a:bodyPr/>
        <a:lstStyle/>
        <a:p>
          <a:endParaRPr lang="en-US"/>
        </a:p>
      </dgm:t>
    </dgm:pt>
    <dgm:pt modelId="{0DEE2C4C-0BD0-496D-8BA0-1E185DDE1836}" type="sibTrans" cxnId="{E86C91ED-A687-420D-A7D8-539D22F5C95C}">
      <dgm:prSet/>
      <dgm:spPr/>
      <dgm:t>
        <a:bodyPr/>
        <a:lstStyle/>
        <a:p>
          <a:endParaRPr lang="en-US"/>
        </a:p>
      </dgm:t>
    </dgm:pt>
    <dgm:pt modelId="{E50FCFD8-0BCB-4052-BFA2-AF7D646C5A41}" type="pres">
      <dgm:prSet presAssocID="{AD79C4E3-07F2-426F-A46B-FFABDE0E967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5A4656-007B-4E06-918C-D3C09669D0D4}" type="pres">
      <dgm:prSet presAssocID="{B09E3789-F86A-42EF-A5A1-C45589355B58}" presName="centerShape" presStyleLbl="node0" presStyleIdx="0" presStyleCnt="1"/>
      <dgm:spPr/>
      <dgm:t>
        <a:bodyPr/>
        <a:lstStyle/>
        <a:p>
          <a:endParaRPr lang="en-US"/>
        </a:p>
      </dgm:t>
    </dgm:pt>
    <dgm:pt modelId="{CE520B6B-ADC9-453D-A460-55685F1DE63A}" type="pres">
      <dgm:prSet presAssocID="{33393007-7A9C-4896-B460-1C90B0F6FA2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01EAA-BB08-4003-B0E7-C65E46B45F59}" type="pres">
      <dgm:prSet presAssocID="{33393007-7A9C-4896-B460-1C90B0F6FA27}" presName="dummy" presStyleCnt="0"/>
      <dgm:spPr/>
    </dgm:pt>
    <dgm:pt modelId="{A618560E-05F2-458C-93C3-701A4E698FB0}" type="pres">
      <dgm:prSet presAssocID="{2C3FC04D-3A17-4765-B964-5026A0A78D3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8669F3EA-CB30-4686-BE49-4F40351856A3}" type="pres">
      <dgm:prSet presAssocID="{BBA358B2-E589-4DBF-B477-2680AD2089A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5F6A0-C278-4F63-A357-D869593D3A00}" type="pres">
      <dgm:prSet presAssocID="{BBA358B2-E589-4DBF-B477-2680AD2089A3}" presName="dummy" presStyleCnt="0"/>
      <dgm:spPr/>
    </dgm:pt>
    <dgm:pt modelId="{F5F123DA-10D7-46CE-A275-77B73863EBDC}" type="pres">
      <dgm:prSet presAssocID="{6D3DDE3A-2732-42B6-9267-EC30FF7D3A5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FCE1950-E808-4A89-9BA5-8FA438F6B48D}" type="pres">
      <dgm:prSet presAssocID="{8CC59399-0F99-444E-8745-84EED64DD3D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697C5-D79E-4608-8A2D-976BA927574D}" type="pres">
      <dgm:prSet presAssocID="{8CC59399-0F99-444E-8745-84EED64DD3D5}" presName="dummy" presStyleCnt="0"/>
      <dgm:spPr/>
    </dgm:pt>
    <dgm:pt modelId="{3982AC9D-19C8-4C2A-83AD-39C9DB21D3EE}" type="pres">
      <dgm:prSet presAssocID="{0DEE2C4C-0BD0-496D-8BA0-1E185DDE1836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08FB178A-6D14-4482-AD87-C1565A3A9E8E}" srcId="{AD79C4E3-07F2-426F-A46B-FFABDE0E9675}" destId="{B09E3789-F86A-42EF-A5A1-C45589355B58}" srcOrd="0" destOrd="0" parTransId="{D488A411-B9B1-4F94-A284-AA5FBF550F2B}" sibTransId="{6AFF3511-7270-4D8A-829D-2F35EC0E00F3}"/>
    <dgm:cxn modelId="{1EF85BFE-47F1-4098-BFBD-014F1A9FB8FA}" type="presOf" srcId="{6D3DDE3A-2732-42B6-9267-EC30FF7D3A5F}" destId="{F5F123DA-10D7-46CE-A275-77B73863EBDC}" srcOrd="0" destOrd="0" presId="urn:microsoft.com/office/officeart/2005/8/layout/radial6"/>
    <dgm:cxn modelId="{8419BCDE-87D1-4A6F-A654-D7C269D660EF}" srcId="{B09E3789-F86A-42EF-A5A1-C45589355B58}" destId="{BBA358B2-E589-4DBF-B477-2680AD2089A3}" srcOrd="1" destOrd="0" parTransId="{5989C14D-1565-455F-AD32-AEDAEDCD7CE9}" sibTransId="{6D3DDE3A-2732-42B6-9267-EC30FF7D3A5F}"/>
    <dgm:cxn modelId="{CC912163-A819-45EF-93B3-859F8EA572D8}" srcId="{B09E3789-F86A-42EF-A5A1-C45589355B58}" destId="{33393007-7A9C-4896-B460-1C90B0F6FA27}" srcOrd="0" destOrd="0" parTransId="{33A32157-3211-42C0-A6E9-8A19A778C71D}" sibTransId="{2C3FC04D-3A17-4765-B964-5026A0A78D39}"/>
    <dgm:cxn modelId="{B5F52D90-26FA-43D6-B893-F623EA41070A}" type="presOf" srcId="{AD79C4E3-07F2-426F-A46B-FFABDE0E9675}" destId="{E50FCFD8-0BCB-4052-BFA2-AF7D646C5A41}" srcOrd="0" destOrd="0" presId="urn:microsoft.com/office/officeart/2005/8/layout/radial6"/>
    <dgm:cxn modelId="{28F16F1C-0816-4D34-A5AF-201103080A0E}" type="presOf" srcId="{BBA358B2-E589-4DBF-B477-2680AD2089A3}" destId="{8669F3EA-CB30-4686-BE49-4F40351856A3}" srcOrd="0" destOrd="0" presId="urn:microsoft.com/office/officeart/2005/8/layout/radial6"/>
    <dgm:cxn modelId="{A566EF7C-D668-433C-8B9F-7EA8958DB830}" type="presOf" srcId="{B09E3789-F86A-42EF-A5A1-C45589355B58}" destId="{EB5A4656-007B-4E06-918C-D3C09669D0D4}" srcOrd="0" destOrd="0" presId="urn:microsoft.com/office/officeart/2005/8/layout/radial6"/>
    <dgm:cxn modelId="{E86C91ED-A687-420D-A7D8-539D22F5C95C}" srcId="{B09E3789-F86A-42EF-A5A1-C45589355B58}" destId="{8CC59399-0F99-444E-8745-84EED64DD3D5}" srcOrd="2" destOrd="0" parTransId="{BDAF0FD8-E6DC-4E12-AD1E-5400952E24C2}" sibTransId="{0DEE2C4C-0BD0-496D-8BA0-1E185DDE1836}"/>
    <dgm:cxn modelId="{36F34338-3F37-4570-8160-2C91D09D1652}" type="presOf" srcId="{33393007-7A9C-4896-B460-1C90B0F6FA27}" destId="{CE520B6B-ADC9-453D-A460-55685F1DE63A}" srcOrd="0" destOrd="0" presId="urn:microsoft.com/office/officeart/2005/8/layout/radial6"/>
    <dgm:cxn modelId="{E2C1EAA0-91FE-4022-95EC-5C199D1C2EB7}" type="presOf" srcId="{8CC59399-0F99-444E-8745-84EED64DD3D5}" destId="{5FCE1950-E808-4A89-9BA5-8FA438F6B48D}" srcOrd="0" destOrd="0" presId="urn:microsoft.com/office/officeart/2005/8/layout/radial6"/>
    <dgm:cxn modelId="{3EA97E98-EAEA-4753-9197-379538411553}" type="presOf" srcId="{2C3FC04D-3A17-4765-B964-5026A0A78D39}" destId="{A618560E-05F2-458C-93C3-701A4E698FB0}" srcOrd="0" destOrd="0" presId="urn:microsoft.com/office/officeart/2005/8/layout/radial6"/>
    <dgm:cxn modelId="{CCA4D94B-7996-4B25-AF81-F03BAA0D26D9}" type="presOf" srcId="{0DEE2C4C-0BD0-496D-8BA0-1E185DDE1836}" destId="{3982AC9D-19C8-4C2A-83AD-39C9DB21D3EE}" srcOrd="0" destOrd="0" presId="urn:microsoft.com/office/officeart/2005/8/layout/radial6"/>
    <dgm:cxn modelId="{CDA3A504-E410-4196-BA09-00378881DBD4}" type="presParOf" srcId="{E50FCFD8-0BCB-4052-BFA2-AF7D646C5A41}" destId="{EB5A4656-007B-4E06-918C-D3C09669D0D4}" srcOrd="0" destOrd="0" presId="urn:microsoft.com/office/officeart/2005/8/layout/radial6"/>
    <dgm:cxn modelId="{ACC60F66-D61C-4F35-9748-F121F52E5A46}" type="presParOf" srcId="{E50FCFD8-0BCB-4052-BFA2-AF7D646C5A41}" destId="{CE520B6B-ADC9-453D-A460-55685F1DE63A}" srcOrd="1" destOrd="0" presId="urn:microsoft.com/office/officeart/2005/8/layout/radial6"/>
    <dgm:cxn modelId="{2071B423-5F73-4CA9-A872-26FE0876DCE5}" type="presParOf" srcId="{E50FCFD8-0BCB-4052-BFA2-AF7D646C5A41}" destId="{51B01EAA-BB08-4003-B0E7-C65E46B45F59}" srcOrd="2" destOrd="0" presId="urn:microsoft.com/office/officeart/2005/8/layout/radial6"/>
    <dgm:cxn modelId="{78671B57-18FE-41B0-9F65-5BDFAE307585}" type="presParOf" srcId="{E50FCFD8-0BCB-4052-BFA2-AF7D646C5A41}" destId="{A618560E-05F2-458C-93C3-701A4E698FB0}" srcOrd="3" destOrd="0" presId="urn:microsoft.com/office/officeart/2005/8/layout/radial6"/>
    <dgm:cxn modelId="{B1B9E1ED-4C8E-4F0F-BC85-73E4E2F6BDDD}" type="presParOf" srcId="{E50FCFD8-0BCB-4052-BFA2-AF7D646C5A41}" destId="{8669F3EA-CB30-4686-BE49-4F40351856A3}" srcOrd="4" destOrd="0" presId="urn:microsoft.com/office/officeart/2005/8/layout/radial6"/>
    <dgm:cxn modelId="{0064CDFA-E77D-4D69-89AD-C9AF6AC179B5}" type="presParOf" srcId="{E50FCFD8-0BCB-4052-BFA2-AF7D646C5A41}" destId="{7165F6A0-C278-4F63-A357-D869593D3A00}" srcOrd="5" destOrd="0" presId="urn:microsoft.com/office/officeart/2005/8/layout/radial6"/>
    <dgm:cxn modelId="{097AD246-BB43-40E6-A8DF-ED27AA48BB64}" type="presParOf" srcId="{E50FCFD8-0BCB-4052-BFA2-AF7D646C5A41}" destId="{F5F123DA-10D7-46CE-A275-77B73863EBDC}" srcOrd="6" destOrd="0" presId="urn:microsoft.com/office/officeart/2005/8/layout/radial6"/>
    <dgm:cxn modelId="{68AA1E23-E2D4-443C-85F8-31CB82659680}" type="presParOf" srcId="{E50FCFD8-0BCB-4052-BFA2-AF7D646C5A41}" destId="{5FCE1950-E808-4A89-9BA5-8FA438F6B48D}" srcOrd="7" destOrd="0" presId="urn:microsoft.com/office/officeart/2005/8/layout/radial6"/>
    <dgm:cxn modelId="{187D0A68-0010-4BE8-B403-8ED597CBC7B8}" type="presParOf" srcId="{E50FCFD8-0BCB-4052-BFA2-AF7D646C5A41}" destId="{F87697C5-D79E-4608-8A2D-976BA927574D}" srcOrd="8" destOrd="0" presId="urn:microsoft.com/office/officeart/2005/8/layout/radial6"/>
    <dgm:cxn modelId="{F4C7F9DB-64CD-437D-A9DB-C06D78AAB824}" type="presParOf" srcId="{E50FCFD8-0BCB-4052-BFA2-AF7D646C5A41}" destId="{3982AC9D-19C8-4C2A-83AD-39C9DB21D3EE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2AC9D-19C8-4C2A-83AD-39C9DB21D3EE}">
      <dsp:nvSpPr>
        <dsp:cNvPr id="0" name=""/>
        <dsp:cNvSpPr/>
      </dsp:nvSpPr>
      <dsp:spPr>
        <a:xfrm>
          <a:off x="1721611" y="753056"/>
          <a:ext cx="5014976" cy="5014976"/>
        </a:xfrm>
        <a:prstGeom prst="blockArc">
          <a:avLst>
            <a:gd name="adj1" fmla="val 9000000"/>
            <a:gd name="adj2" fmla="val 16200000"/>
            <a:gd name="adj3" fmla="val 46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F123DA-10D7-46CE-A275-77B73863EBDC}">
      <dsp:nvSpPr>
        <dsp:cNvPr id="0" name=""/>
        <dsp:cNvSpPr/>
      </dsp:nvSpPr>
      <dsp:spPr>
        <a:xfrm>
          <a:off x="1721611" y="753056"/>
          <a:ext cx="5014976" cy="5014976"/>
        </a:xfrm>
        <a:prstGeom prst="blockArc">
          <a:avLst>
            <a:gd name="adj1" fmla="val 1800000"/>
            <a:gd name="adj2" fmla="val 900000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8560E-05F2-458C-93C3-701A4E698FB0}">
      <dsp:nvSpPr>
        <dsp:cNvPr id="0" name=""/>
        <dsp:cNvSpPr/>
      </dsp:nvSpPr>
      <dsp:spPr>
        <a:xfrm>
          <a:off x="1721611" y="753056"/>
          <a:ext cx="5014976" cy="5014976"/>
        </a:xfrm>
        <a:prstGeom prst="blockArc">
          <a:avLst>
            <a:gd name="adj1" fmla="val 16200000"/>
            <a:gd name="adj2" fmla="val 1800000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5A4656-007B-4E06-918C-D3C09669D0D4}">
      <dsp:nvSpPr>
        <dsp:cNvPr id="0" name=""/>
        <dsp:cNvSpPr/>
      </dsp:nvSpPr>
      <dsp:spPr>
        <a:xfrm>
          <a:off x="3074770" y="2106214"/>
          <a:ext cx="2308659" cy="23086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ISI</a:t>
          </a:r>
          <a:endParaRPr lang="en-US" sz="6500" kern="1200" dirty="0"/>
        </a:p>
      </dsp:txBody>
      <dsp:txXfrm>
        <a:off x="3412865" y="2444309"/>
        <a:ext cx="1632469" cy="1632469"/>
      </dsp:txXfrm>
    </dsp:sp>
    <dsp:sp modelId="{CE520B6B-ADC9-453D-A460-55685F1DE63A}">
      <dsp:nvSpPr>
        <dsp:cNvPr id="0" name=""/>
        <dsp:cNvSpPr/>
      </dsp:nvSpPr>
      <dsp:spPr>
        <a:xfrm>
          <a:off x="3421069" y="3203"/>
          <a:ext cx="1616061" cy="16160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SCI</a:t>
          </a:r>
          <a:endParaRPr lang="en-US" sz="4300" kern="1200" dirty="0"/>
        </a:p>
      </dsp:txBody>
      <dsp:txXfrm>
        <a:off x="3657736" y="239870"/>
        <a:ext cx="1142727" cy="1142727"/>
      </dsp:txXfrm>
    </dsp:sp>
    <dsp:sp modelId="{8669F3EA-CB30-4686-BE49-4F40351856A3}">
      <dsp:nvSpPr>
        <dsp:cNvPr id="0" name=""/>
        <dsp:cNvSpPr/>
      </dsp:nvSpPr>
      <dsp:spPr>
        <a:xfrm>
          <a:off x="5542234" y="3677168"/>
          <a:ext cx="1616061" cy="161606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SSCI</a:t>
          </a:r>
          <a:endParaRPr lang="en-US" sz="4300" kern="1200" dirty="0"/>
        </a:p>
      </dsp:txBody>
      <dsp:txXfrm>
        <a:off x="5778901" y="3913835"/>
        <a:ext cx="1142727" cy="1142727"/>
      </dsp:txXfrm>
    </dsp:sp>
    <dsp:sp modelId="{5FCE1950-E808-4A89-9BA5-8FA438F6B48D}">
      <dsp:nvSpPr>
        <dsp:cNvPr id="0" name=""/>
        <dsp:cNvSpPr/>
      </dsp:nvSpPr>
      <dsp:spPr>
        <a:xfrm>
          <a:off x="1299904" y="3677168"/>
          <a:ext cx="1616061" cy="161606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A&amp;H</a:t>
          </a:r>
          <a:endParaRPr lang="en-US" sz="4300" kern="1200" dirty="0"/>
        </a:p>
      </dsp:txBody>
      <dsp:txXfrm>
        <a:off x="1536571" y="3913835"/>
        <a:ext cx="1142727" cy="1142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B306D-7183-4AD5-8CDA-A6E29A86709B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77C9A-650D-43DE-A632-AB8D7C1881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03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90C672-C703-4C77-8A63-382C118148D8}" type="slidenum">
              <a:rPr lang="en-US"/>
              <a:pPr/>
              <a:t>15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CF064C-B698-4B00-9C96-A6CA0541F14D}" type="slidenum">
              <a:rPr lang="en-US"/>
              <a:pPr/>
              <a:t>16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EC9872-DD3A-4CE6-8324-0266643A5379}" type="slidenum">
              <a:rPr lang="en-US"/>
              <a:pPr/>
              <a:t>17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107845-B1AC-470A-94AE-24FFA4F869E6}" type="slidenum">
              <a:rPr lang="en-US"/>
              <a:pPr/>
              <a:t>18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1CD5-F813-4457-BAE6-01AAEA1DACEA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CDC3-6D27-4705-B74D-5571CD16B8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1CD5-F813-4457-BAE6-01AAEA1DACEA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CDC3-6D27-4705-B74D-5571CD16B8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1CD5-F813-4457-BAE6-01AAEA1DACEA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CDC3-6D27-4705-B74D-5571CD16B8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1CD5-F813-4457-BAE6-01AAEA1DACEA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CDC3-6D27-4705-B74D-5571CD16B8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1CD5-F813-4457-BAE6-01AAEA1DACEA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CDC3-6D27-4705-B74D-5571CD16B8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1CD5-F813-4457-BAE6-01AAEA1DACEA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CDC3-6D27-4705-B74D-5571CD16B8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1CD5-F813-4457-BAE6-01AAEA1DACEA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CDC3-6D27-4705-B74D-5571CD16B8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1CD5-F813-4457-BAE6-01AAEA1DACEA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CDC3-6D27-4705-B74D-5571CD16B8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1CD5-F813-4457-BAE6-01AAEA1DACEA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CDC3-6D27-4705-B74D-5571CD16B8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1CD5-F813-4457-BAE6-01AAEA1DACEA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CDC3-6D27-4705-B74D-5571CD16B8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1CD5-F813-4457-BAE6-01AAEA1DACEA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CDC3-6D27-4705-B74D-5571CD16B8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91CD5-F813-4457-BAE6-01AAEA1DACEA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3CDC3-6D27-4705-B74D-5571CD16B8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vsba.com/projects/fla_archive/190slide1.html" TargetMode="External"/><Relationship Id="rId3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lineup…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Data-to-Story Project </a:t>
            </a:r>
            <a:r>
              <a:rPr lang="en-US" dirty="0" smtClean="0"/>
              <a:t>– description due</a:t>
            </a:r>
          </a:p>
          <a:p>
            <a:r>
              <a:rPr lang="en-US" dirty="0" smtClean="0"/>
              <a:t>questions </a:t>
            </a:r>
            <a:r>
              <a:rPr lang="en-US" dirty="0" smtClean="0"/>
              <a:t>about </a:t>
            </a:r>
            <a:r>
              <a:rPr lang="en-US" dirty="0" smtClean="0"/>
              <a:t>mid-term?</a:t>
            </a:r>
            <a:endParaRPr lang="en-US" dirty="0" smtClean="0"/>
          </a:p>
          <a:p>
            <a:r>
              <a:rPr lang="en-US" dirty="0" err="1" smtClean="0"/>
              <a:t>Bibliometrics</a:t>
            </a:r>
            <a:r>
              <a:rPr lang="en-US" dirty="0" smtClean="0"/>
              <a:t> and citation analysis</a:t>
            </a:r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w</a:t>
            </a:r>
            <a:r>
              <a:rPr lang="en-US" i="1" dirty="0" smtClean="0"/>
              <a:t>hat is citation analysis?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utilizes quantitative analysis and statistics to describe patterns of publication within a given field or body of </a:t>
            </a:r>
            <a:r>
              <a:rPr lang="en-US" dirty="0" smtClean="0"/>
              <a:t>literature</a:t>
            </a:r>
          </a:p>
        </p:txBody>
      </p:sp>
    </p:spTree>
    <p:extLst>
      <p:ext uri="{BB962C8B-B14F-4D97-AF65-F5344CB8AC3E}">
        <p14:creationId xmlns:p14="http://schemas.microsoft.com/office/powerpoint/2010/main" val="2825044703"/>
      </p:ext>
    </p:extLst>
  </p:cSld>
  <p:clrMapOvr>
    <a:masterClrMapping/>
  </p:clrMapOvr>
  <p:transition xmlns:p14="http://schemas.microsoft.com/office/powerpoint/2010/main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what do you do with citation analysis?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researchers may use </a:t>
            </a:r>
            <a:r>
              <a:rPr lang="en-US" dirty="0" err="1"/>
              <a:t>bibliometric</a:t>
            </a:r>
            <a:r>
              <a:rPr lang="en-US" dirty="0"/>
              <a:t> methods of evaluation to determine the influence of a single writer, for example, or to describe the relationship between two or more writers or </a:t>
            </a:r>
            <a:r>
              <a:rPr lang="en-US" dirty="0" smtClean="0"/>
              <a:t>works</a:t>
            </a:r>
          </a:p>
          <a:p>
            <a:pPr lvl="1"/>
            <a:r>
              <a:rPr lang="en-US" dirty="0" smtClean="0"/>
              <a:t>production </a:t>
            </a:r>
            <a:r>
              <a:rPr lang="en-US" dirty="0"/>
              <a:t>and </a:t>
            </a:r>
            <a:r>
              <a:rPr lang="en-US" dirty="0" smtClean="0"/>
              <a:t>productivity</a:t>
            </a:r>
          </a:p>
          <a:p>
            <a:pPr lvl="1"/>
            <a:r>
              <a:rPr lang="en-US" dirty="0" smtClean="0"/>
              <a:t>Impact</a:t>
            </a:r>
          </a:p>
          <a:p>
            <a:pPr lvl="1"/>
            <a:r>
              <a:rPr lang="en-US" dirty="0" smtClean="0"/>
              <a:t>co</a:t>
            </a:r>
            <a:r>
              <a:rPr lang="en-US" dirty="0"/>
              <a:t>-publication </a:t>
            </a:r>
            <a:r>
              <a:rPr lang="en-US" dirty="0" smtClean="0"/>
              <a:t>patterns</a:t>
            </a:r>
          </a:p>
          <a:p>
            <a:pPr lvl="1"/>
            <a:r>
              <a:rPr lang="en-US" dirty="0" smtClean="0"/>
              <a:t>connections </a:t>
            </a:r>
            <a:r>
              <a:rPr lang="en-US" dirty="0"/>
              <a:t>between subject areas</a:t>
            </a:r>
          </a:p>
        </p:txBody>
      </p:sp>
    </p:spTree>
    <p:extLst>
      <p:ext uri="{BB962C8B-B14F-4D97-AF65-F5344CB8AC3E}">
        <p14:creationId xmlns:p14="http://schemas.microsoft.com/office/powerpoint/2010/main" val="3729970846"/>
      </p:ext>
    </p:extLst>
  </p:cSld>
  <p:clrMapOvr>
    <a:masterClrMapping/>
  </p:clrMapOvr>
  <p:transition xmlns:p14="http://schemas.microsoft.com/office/powerpoint/2010/main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acscinf.org/docs/publications/Interviews/Garfield/2006/1_Garfieldthomso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00" y="4166616"/>
            <a:ext cx="1704043" cy="2615184"/>
          </a:xfrm>
          <a:prstGeom prst="rect">
            <a:avLst/>
          </a:prstGeom>
          <a:noFill/>
          <a:ln w="38100">
            <a:solidFill>
              <a:schemeClr val="accent1">
                <a:alpha val="4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1000"/>
              </a:schemeClr>
            </a:outerShdw>
          </a:effectLst>
        </p:spPr>
      </p:pic>
      <p:sp>
        <p:nvSpPr>
          <p:cNvPr id="3" name="Cloud Callout 2"/>
          <p:cNvSpPr/>
          <p:nvPr/>
        </p:nvSpPr>
        <p:spPr>
          <a:xfrm>
            <a:off x="3124200" y="152400"/>
            <a:ext cx="5867400" cy="4038600"/>
          </a:xfrm>
          <a:prstGeom prst="cloudCallout">
            <a:avLst>
              <a:gd name="adj1" fmla="val -83644"/>
              <a:gd name="adj2" fmla="val 443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Index of Citations</a:t>
            </a:r>
            <a:endParaRPr lang="en-US" sz="72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 l="32032" t="39583" r="39062" b="20833"/>
          <a:stretch>
            <a:fillRect/>
          </a:stretch>
        </p:blipFill>
        <p:spPr bwMode="auto">
          <a:xfrm>
            <a:off x="64168" y="4191000"/>
            <a:ext cx="237423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902slideIC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04800"/>
            <a:ext cx="8975705" cy="457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5826204"/>
            <a:ext cx="800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Institute for Scientific Information Building, Philadelphia</a:t>
            </a:r>
          </a:p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Architect: </a:t>
            </a:r>
            <a:r>
              <a:rPr lang="en-US" sz="1600" dirty="0" err="1" smtClean="0">
                <a:solidFill>
                  <a:schemeClr val="bg1"/>
                </a:solidFill>
              </a:rPr>
              <a:t>Venturi</a:t>
            </a:r>
            <a:r>
              <a:rPr lang="en-US" sz="1600" dirty="0" smtClean="0">
                <a:solidFill>
                  <a:schemeClr val="bg1"/>
                </a:solidFill>
              </a:rPr>
              <a:t>, Scott Brown and Associates, Completed 1977</a:t>
            </a:r>
          </a:p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http://www.vsba.com/projects/fla_archive/190.html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04800" y="304800"/>
          <a:ext cx="84582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3"/>
          <p:cNvGrpSpPr/>
          <p:nvPr/>
        </p:nvGrpSpPr>
        <p:grpSpPr>
          <a:xfrm>
            <a:off x="6477000" y="990600"/>
            <a:ext cx="1616061" cy="1616061"/>
            <a:chOff x="3421069" y="3203"/>
            <a:chExt cx="1616061" cy="1616061"/>
          </a:xfrm>
          <a:scene3d>
            <a:camera prst="orthographicFront"/>
            <a:lightRig rig="chilly" dir="t"/>
          </a:scene3d>
        </p:grpSpPr>
        <p:sp>
          <p:nvSpPr>
            <p:cNvPr id="5" name="Oval 4"/>
            <p:cNvSpPr/>
            <p:nvPr/>
          </p:nvSpPr>
          <p:spPr>
            <a:xfrm>
              <a:off x="3421069" y="3203"/>
              <a:ext cx="1616061" cy="161606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3657736" y="239869"/>
              <a:ext cx="1142727" cy="11427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610" tIns="54610" rIns="54610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00" kern="1200" dirty="0" smtClean="0"/>
                <a:t>JCR</a:t>
              </a:r>
              <a:endParaRPr lang="en-US" sz="4300" kern="1200" dirty="0"/>
            </a:p>
          </p:txBody>
        </p:sp>
      </p:grpSp>
      <p:grpSp>
        <p:nvGrpSpPr>
          <p:cNvPr id="4" name="Group 6"/>
          <p:cNvGrpSpPr/>
          <p:nvPr/>
        </p:nvGrpSpPr>
        <p:grpSpPr>
          <a:xfrm>
            <a:off x="7315200" y="5029200"/>
            <a:ext cx="1616061" cy="1616061"/>
            <a:chOff x="3421069" y="3203"/>
            <a:chExt cx="1616061" cy="1616061"/>
          </a:xfrm>
          <a:scene3d>
            <a:camera prst="orthographicFront"/>
            <a:lightRig rig="chilly" dir="t"/>
          </a:scene3d>
        </p:grpSpPr>
        <p:sp>
          <p:nvSpPr>
            <p:cNvPr id="8" name="Oval 7"/>
            <p:cNvSpPr/>
            <p:nvPr/>
          </p:nvSpPr>
          <p:spPr>
            <a:xfrm>
              <a:off x="3421069" y="3203"/>
              <a:ext cx="1616061" cy="1616061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3657736" y="239869"/>
              <a:ext cx="1142727" cy="11427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610" tIns="54610" rIns="54610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/>
                <a:t>Histcite</a:t>
              </a:r>
              <a:endParaRPr lang="en-US" sz="2400" kern="1200" dirty="0"/>
            </a:p>
          </p:txBody>
        </p: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 l="37626" t="21151" r="10833" b="31909"/>
          <a:stretch>
            <a:fillRect/>
          </a:stretch>
        </p:blipFill>
        <p:spPr bwMode="auto">
          <a:xfrm>
            <a:off x="304799" y="1066800"/>
            <a:ext cx="869573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562600" y="60960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Author Co-Citation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Arts &amp; Humanities Citation Index</a:t>
            </a:r>
          </a:p>
          <a:p>
            <a:pPr algn="ctr"/>
            <a:r>
              <a:rPr lang="en-US" sz="2800" i="1" dirty="0" smtClean="0"/>
              <a:t>authors co-cited most often with</a:t>
            </a:r>
            <a:r>
              <a:rPr lang="en-US" sz="2800" dirty="0" smtClean="0"/>
              <a:t>…</a:t>
            </a:r>
            <a:r>
              <a:rPr lang="en-US" sz="2800" b="1" dirty="0" smtClean="0"/>
              <a:t>WHITMAN-W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1403737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R_80-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28613"/>
            <a:ext cx="8839200" cy="62007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62600" y="60960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80’s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8245700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IR_90-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81013"/>
            <a:ext cx="8839200" cy="58959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62600" y="60960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90’s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637078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IR_00-04_fix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71475"/>
            <a:ext cx="8839200" cy="61150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62600" y="60960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00’s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990122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0000" r="33317" b="7000"/>
          <a:stretch>
            <a:fillRect/>
          </a:stretch>
        </p:blipFill>
        <p:spPr bwMode="auto">
          <a:xfrm>
            <a:off x="76200" y="76199"/>
            <a:ext cx="8915400" cy="610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676400" y="3581400"/>
            <a:ext cx="1371600" cy="2286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19800" y="3581400"/>
            <a:ext cx="609600" cy="2286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43600" y="533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u="sng" dirty="0" smtClean="0"/>
              <a:t>Science Citation Index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28147019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81200"/>
            <a:ext cx="3657600" cy="1470025"/>
          </a:xfrm>
        </p:spPr>
        <p:txBody>
          <a:bodyPr>
            <a:noAutofit/>
          </a:bodyPr>
          <a:lstStyle/>
          <a:p>
            <a:r>
              <a:rPr lang="en-US" sz="10000" dirty="0" smtClean="0"/>
              <a:t>BIBLIO</a:t>
            </a:r>
            <a:endParaRPr lang="en-US" sz="10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86200" y="1981200"/>
            <a:ext cx="5029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METRICS</a:t>
            </a:r>
          </a:p>
        </p:txBody>
      </p:sp>
      <p:sp>
        <p:nvSpPr>
          <p:cNvPr id="8" name="Straight Connector 3"/>
          <p:cNvSpPr/>
          <p:nvPr/>
        </p:nvSpPr>
        <p:spPr>
          <a:xfrm>
            <a:off x="4343400" y="3276600"/>
            <a:ext cx="2101987" cy="77175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81712"/>
                </a:lnTo>
                <a:lnTo>
                  <a:pt x="2101987" y="681712"/>
                </a:lnTo>
                <a:lnTo>
                  <a:pt x="2101987" y="100035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Straight Connector 4"/>
          <p:cNvSpPr/>
          <p:nvPr/>
        </p:nvSpPr>
        <p:spPr>
          <a:xfrm>
            <a:off x="2209800" y="3276600"/>
            <a:ext cx="2209799" cy="53340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101987" y="0"/>
                </a:moveTo>
                <a:lnTo>
                  <a:pt x="2101987" y="681712"/>
                </a:lnTo>
                <a:lnTo>
                  <a:pt x="0" y="681712"/>
                </a:lnTo>
                <a:lnTo>
                  <a:pt x="0" y="100035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ounded Rectangle 9"/>
          <p:cNvSpPr/>
          <p:nvPr/>
        </p:nvSpPr>
        <p:spPr>
          <a:xfrm>
            <a:off x="521605" y="4048355"/>
            <a:ext cx="3439615" cy="218415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 10"/>
          <p:cNvGrpSpPr/>
          <p:nvPr/>
        </p:nvGrpSpPr>
        <p:grpSpPr>
          <a:xfrm>
            <a:off x="903785" y="4411425"/>
            <a:ext cx="3439615" cy="2184155"/>
            <a:chOff x="674595" y="3653512"/>
            <a:chExt cx="3439615" cy="2184155"/>
          </a:xfrm>
        </p:grpSpPr>
        <p:sp>
          <p:nvSpPr>
            <p:cNvPr id="16" name="Rounded Rectangle 15"/>
            <p:cNvSpPr/>
            <p:nvPr/>
          </p:nvSpPr>
          <p:spPr>
            <a:xfrm>
              <a:off x="674595" y="3653512"/>
              <a:ext cx="3439615" cy="218415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ed Rectangle 7"/>
            <p:cNvSpPr/>
            <p:nvPr/>
          </p:nvSpPr>
          <p:spPr>
            <a:xfrm>
              <a:off x="738567" y="3717484"/>
              <a:ext cx="3311671" cy="20562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 smtClean="0"/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Books</a:t>
              </a: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Publications</a:t>
              </a: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Bibliography</a:t>
              </a: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00" kern="1200" dirty="0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4725579" y="4048355"/>
            <a:ext cx="3439615" cy="218415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" name="Group 12"/>
          <p:cNvGrpSpPr/>
          <p:nvPr/>
        </p:nvGrpSpPr>
        <p:grpSpPr>
          <a:xfrm>
            <a:off x="5107759" y="4411425"/>
            <a:ext cx="3439615" cy="2184155"/>
            <a:chOff x="4878569" y="3653512"/>
            <a:chExt cx="3439615" cy="2184155"/>
          </a:xfrm>
        </p:grpSpPr>
        <p:sp>
          <p:nvSpPr>
            <p:cNvPr id="14" name="Rounded Rectangle 13"/>
            <p:cNvSpPr/>
            <p:nvPr/>
          </p:nvSpPr>
          <p:spPr>
            <a:xfrm>
              <a:off x="4878569" y="3653512"/>
              <a:ext cx="3439615" cy="218415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ed Rectangle 10"/>
            <p:cNvSpPr/>
            <p:nvPr/>
          </p:nvSpPr>
          <p:spPr>
            <a:xfrm>
              <a:off x="4942541" y="3717484"/>
              <a:ext cx="3311671" cy="20562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Count</a:t>
              </a: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Measurement</a:t>
              </a: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Math / Statistical Analysis</a:t>
              </a:r>
              <a:endParaRPr lang="en-US" sz="3200" kern="1200" dirty="0"/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762000" y="3276600"/>
            <a:ext cx="7772400" cy="1588"/>
          </a:xfrm>
          <a:prstGeom prst="line">
            <a:avLst/>
          </a:prstGeom>
          <a:ln w="635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533401"/>
          <a:ext cx="8305800" cy="572700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300737"/>
                <a:gridCol w="2015972"/>
                <a:gridCol w="1989091"/>
              </a:tblGrid>
              <a:tr h="623391">
                <a:tc gridSpan="3">
                  <a:txBody>
                    <a:bodyPr/>
                    <a:lstStyle/>
                    <a:p>
                      <a:r>
                        <a:rPr lang="en-US" sz="2400" dirty="0" smtClean="0"/>
                        <a:t>Journal</a:t>
                      </a:r>
                      <a:r>
                        <a:rPr lang="en-US" sz="2400" baseline="0" dirty="0" smtClean="0"/>
                        <a:t> Impact Factor for </a:t>
                      </a:r>
                      <a:r>
                        <a:rPr lang="en-US" sz="2400" i="1" baseline="0" dirty="0" smtClean="0"/>
                        <a:t>The New England Journal of Medicine</a:t>
                      </a:r>
                      <a:endParaRPr lang="en-US" sz="2400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4125">
                <a:tc>
                  <a:txBody>
                    <a:bodyPr/>
                    <a:lstStyle/>
                    <a:p>
                      <a:r>
                        <a:rPr lang="en-US" dirty="0"/>
                        <a:t>Number of items published </a:t>
                      </a:r>
                      <a:r>
                        <a:rPr lang="en-US" dirty="0" smtClean="0"/>
                        <a:t>in: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356</a:t>
                      </a:r>
                      <a:endParaRPr lang="en-US" dirty="0"/>
                    </a:p>
                  </a:txBody>
                  <a:tcPr anchor="ctr"/>
                </a:tc>
              </a:tr>
              <a:tr h="6233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Number of items published in: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343</a:t>
                      </a:r>
                      <a:endParaRPr lang="en-US" dirty="0"/>
                    </a:p>
                  </a:txBody>
                  <a:tcPr anchor="ctr"/>
                </a:tc>
              </a:tr>
              <a:tr h="623391">
                <a:tc>
                  <a:txBody>
                    <a:bodyPr/>
                    <a:lstStyle/>
                    <a:p>
                      <a:r>
                        <a:rPr lang="en-US" dirty="0" smtClean="0"/>
                        <a:t>Sum of recent items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699</a:t>
                      </a:r>
                    </a:p>
                  </a:txBody>
                  <a:tcPr anchor="ctr"/>
                </a:tc>
              </a:tr>
              <a:tr h="359757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anchor="ctr"/>
                </a:tc>
              </a:tr>
              <a:tr h="637244">
                <a:tc>
                  <a:txBody>
                    <a:bodyPr/>
                    <a:lstStyle/>
                    <a:p>
                      <a:r>
                        <a:rPr lang="en-US" dirty="0" smtClean="0"/>
                        <a:t>Cites in 2009 to items published in</a:t>
                      </a:r>
                      <a:r>
                        <a:rPr lang="en-US" baseline="0" dirty="0" smtClean="0"/>
                        <a:t>: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16072</a:t>
                      </a:r>
                    </a:p>
                  </a:txBody>
                  <a:tcPr anchor="ctr"/>
                </a:tc>
              </a:tr>
              <a:tr h="554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Cites in 2009 to items published in: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16816</a:t>
                      </a:r>
                    </a:p>
                  </a:txBody>
                  <a:tcPr anchor="ctr"/>
                </a:tc>
              </a:tr>
              <a:tr h="490355">
                <a:tc>
                  <a:txBody>
                    <a:bodyPr/>
                    <a:lstStyle/>
                    <a:p>
                      <a:r>
                        <a:rPr lang="en-US" dirty="0" smtClean="0"/>
                        <a:t>Sum of recent citations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32888</a:t>
                      </a:r>
                    </a:p>
                  </a:txBody>
                  <a:tcPr anchor="ctr"/>
                </a:tc>
              </a:tr>
              <a:tr h="359757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</a:tr>
              <a:tr h="889462">
                <a:tc>
                  <a:txBody>
                    <a:bodyPr/>
                    <a:lstStyle/>
                    <a:p>
                      <a:r>
                        <a:rPr lang="en-US" dirty="0" smtClean="0"/>
                        <a:t>Journal Impact Factor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32888 / 699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47.050</a:t>
                      </a:r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93302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t="20000" r="33125" b="7000"/>
          <a:stretch>
            <a:fillRect/>
          </a:stretch>
        </p:blipFill>
        <p:spPr bwMode="auto">
          <a:xfrm>
            <a:off x="76200" y="152400"/>
            <a:ext cx="893523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638800" y="533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u="sng" dirty="0" smtClean="0"/>
              <a:t>Social Sciences Citation Index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33664879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t="20000" r="33125" b="6000"/>
          <a:stretch>
            <a:fillRect/>
          </a:stretch>
        </p:blipFill>
        <p:spPr bwMode="auto">
          <a:xfrm>
            <a:off x="152400" y="152400"/>
            <a:ext cx="8814486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38800" y="533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u="sng" dirty="0" smtClean="0"/>
              <a:t>Social Sciences Citation Index</a:t>
            </a:r>
            <a:endParaRPr lang="en-US" b="1" u="sng" dirty="0"/>
          </a:p>
        </p:txBody>
      </p:sp>
      <p:sp>
        <p:nvSpPr>
          <p:cNvPr id="6" name="Rounded Rectangle 5"/>
          <p:cNvSpPr/>
          <p:nvPr/>
        </p:nvSpPr>
        <p:spPr>
          <a:xfrm>
            <a:off x="1219200" y="1295400"/>
            <a:ext cx="3886200" cy="2286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2587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3124200"/>
          </a:xfrm>
        </p:spPr>
        <p:txBody>
          <a:bodyPr>
            <a:normAutofit fontScale="90000"/>
          </a:bodyPr>
          <a:lstStyle/>
          <a:p>
            <a:pPr marL="742950" indent="-742950"/>
            <a:r>
              <a:rPr lang="en-US" cap="none" dirty="0" smtClean="0"/>
              <a:t>http://www.lib.unc.edu/</a:t>
            </a:r>
            <a:br>
              <a:rPr lang="en-US" cap="none" dirty="0" smtClean="0"/>
            </a:b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cap="none" dirty="0" smtClean="0"/>
              <a:t>e-Research tools</a:t>
            </a:r>
            <a:br>
              <a:rPr lang="en-US" cap="none" dirty="0" smtClean="0"/>
            </a:br>
            <a:r>
              <a:rPr lang="en-US" cap="none" dirty="0" smtClean="0"/>
              <a:t>		</a:t>
            </a:r>
            <a:br>
              <a:rPr lang="en-US" cap="none" dirty="0" smtClean="0"/>
            </a:br>
            <a:r>
              <a:rPr lang="en-US" cap="none" dirty="0" smtClean="0"/>
              <a:t>		web of science (ISI)</a:t>
            </a:r>
            <a:br>
              <a:rPr lang="en-US" cap="none" dirty="0" smtClean="0"/>
            </a:br>
            <a:r>
              <a:rPr lang="en-US" cap="none" dirty="0" smtClean="0"/>
              <a:t/>
            </a:r>
            <a:br>
              <a:rPr lang="en-US" cap="none" dirty="0" smtClean="0"/>
            </a:br>
            <a:endParaRPr lang="en-US" cap="none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57400"/>
            <a:ext cx="3008313" cy="1162050"/>
          </a:xfrm>
        </p:spPr>
        <p:txBody>
          <a:bodyPr>
            <a:noAutofit/>
          </a:bodyPr>
          <a:lstStyle/>
          <a:p>
            <a:r>
              <a:rPr lang="en-US" sz="3600" dirty="0" smtClean="0"/>
              <a:t>Provocative Questions for Discussion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990600"/>
            <a:ext cx="5562600" cy="4906963"/>
          </a:xfrm>
        </p:spPr>
        <p:txBody>
          <a:bodyPr/>
          <a:lstStyle/>
          <a:p>
            <a:r>
              <a:rPr lang="en-US" sz="4000" dirty="0" smtClean="0"/>
              <a:t>What/why do </a:t>
            </a:r>
            <a:r>
              <a:rPr lang="en-US" sz="4000" i="1" dirty="0" smtClean="0"/>
              <a:t>you</a:t>
            </a:r>
            <a:r>
              <a:rPr lang="en-US" sz="4000" dirty="0" smtClean="0"/>
              <a:t> cite?</a:t>
            </a:r>
          </a:p>
          <a:p>
            <a:endParaRPr lang="en-US" sz="4000" dirty="0" smtClean="0"/>
          </a:p>
          <a:p>
            <a:r>
              <a:rPr lang="en-US" sz="4000" dirty="0" smtClean="0"/>
              <a:t>What do you infer from a reference list?</a:t>
            </a:r>
          </a:p>
          <a:p>
            <a:endParaRPr lang="en-US" sz="4000" dirty="0" smtClean="0"/>
          </a:p>
          <a:p>
            <a:r>
              <a:rPr lang="en-US" sz="4000" dirty="0" smtClean="0"/>
              <a:t>Are all citations equal?</a:t>
            </a:r>
          </a:p>
          <a:p>
            <a:endParaRPr lang="en-US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0" y="2057400"/>
            <a:ext cx="38100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10000" y="4114800"/>
            <a:ext cx="38100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01286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d-comics-real-impact-facto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371600"/>
            <a:ext cx="8440615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3810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</a:t>
            </a:r>
            <a:r>
              <a:rPr lang="en-US" sz="2400" dirty="0" smtClean="0"/>
              <a:t>ssues &amp; concerns surrounding citation analysis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098963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371600"/>
            <a:ext cx="6629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traditional method of measuring scholarly impact is being challenged by several forces…we’ll discuss after spring break…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2377411"/>
      </p:ext>
    </p:extLst>
  </p:cSld>
  <p:clrMapOvr>
    <a:masterClrMapping/>
  </p:clrMapOvr>
  <p:transition xmlns:p14="http://schemas.microsoft.com/office/powerpoint/2010/main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3F14CC-B261-46CE-AA89-385ECFD3B8BF}" type="slidenum">
              <a:rPr lang="en-US"/>
              <a:pPr/>
              <a:t>3</a:t>
            </a:fld>
            <a:endParaRPr 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latin typeface="Arial" charset="0"/>
              </a:rPr>
              <a:t>Alan Pritchard 1969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kumimoji="0" lang="en-US" sz="2800" dirty="0"/>
              <a:t>Coined the term "</a:t>
            </a:r>
            <a:r>
              <a:rPr kumimoji="0" lang="en-US" sz="2800" dirty="0" err="1"/>
              <a:t>bibliometrics</a:t>
            </a:r>
            <a:r>
              <a:rPr kumimoji="0" lang="en-US" sz="2800" dirty="0"/>
              <a:t>"</a:t>
            </a:r>
          </a:p>
          <a:p>
            <a:pPr>
              <a:buFont typeface="Monotype Sorts" pitchFamily="2" charset="2"/>
              <a:buNone/>
            </a:pPr>
            <a:r>
              <a:rPr kumimoji="0" lang="en-US" sz="2800" dirty="0"/>
              <a:t>"the application of mathematics and statistical methods to books and other media of communication“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US" sz="2000" i="1" dirty="0"/>
              <a:t>Journal of Documentation</a:t>
            </a:r>
            <a:r>
              <a:rPr kumimoji="0" lang="en-US" sz="2000" dirty="0"/>
              <a:t> (1969) 25(4):348-349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6250" t="11458" r="14844" b="7292"/>
          <a:stretch>
            <a:fillRect/>
          </a:stretch>
        </p:blipFill>
        <p:spPr bwMode="auto">
          <a:xfrm>
            <a:off x="2209800" y="304800"/>
            <a:ext cx="4953000" cy="4430917"/>
          </a:xfrm>
          <a:prstGeom prst="rect">
            <a:avLst/>
          </a:prstGeom>
          <a:noFill/>
          <a:ln w="9525">
            <a:solidFill>
              <a:schemeClr val="accent1">
                <a:alpha val="29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Rounded Rectangle 10"/>
          <p:cNvSpPr/>
          <p:nvPr/>
        </p:nvSpPr>
        <p:spPr>
          <a:xfrm>
            <a:off x="4191000" y="3962400"/>
            <a:ext cx="2209800" cy="304800"/>
          </a:xfrm>
          <a:prstGeom prst="roundRect">
            <a:avLst/>
          </a:prstGeom>
          <a:noFill/>
          <a:ln w="38100">
            <a:solidFill>
              <a:schemeClr val="accent1">
                <a:shade val="50000"/>
                <a:alpha val="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 l="17969" t="13542" r="23437" b="12500"/>
          <a:stretch>
            <a:fillRect/>
          </a:stretch>
        </p:blipFill>
        <p:spPr bwMode="auto">
          <a:xfrm>
            <a:off x="2209800" y="1905000"/>
            <a:ext cx="4953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4724400" y="5867400"/>
            <a:ext cx="2209800" cy="304800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800600" y="3657600"/>
            <a:ext cx="2209800" cy="304800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048000" y="3810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Arial" pitchFamily="34" charset="0"/>
                <a:cs typeface="Arial" pitchFamily="34" charset="0"/>
              </a:rPr>
              <a:t>Journal 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000" i="1" dirty="0" err="1" smtClean="0">
                <a:latin typeface="Times New Roman" pitchFamily="18" charset="0"/>
                <a:cs typeface="Times New Roman" pitchFamily="18" charset="0"/>
              </a:rPr>
              <a:t>Mammalogy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, Vol. 64, No. 3. (Aug., 1983), pp. 387-396.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19531" t="31250" r="20313" b="9375"/>
          <a:stretch>
            <a:fillRect/>
          </a:stretch>
        </p:blipFill>
        <p:spPr bwMode="auto">
          <a:xfrm>
            <a:off x="152400" y="152400"/>
            <a:ext cx="38086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l="8594" t="25000" r="30559" b="11458"/>
          <a:stretch>
            <a:fillRect/>
          </a:stretch>
        </p:blipFill>
        <p:spPr bwMode="auto">
          <a:xfrm>
            <a:off x="152400" y="3657600"/>
            <a:ext cx="3810000" cy="298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>
            <a:stCxn id="15" idx="1"/>
          </p:cNvCxnSpPr>
          <p:nvPr/>
        </p:nvCxnSpPr>
        <p:spPr>
          <a:xfrm rot="10800000" flipV="1">
            <a:off x="3048000" y="3810000"/>
            <a:ext cx="1752600" cy="228600"/>
          </a:xfrm>
          <a:prstGeom prst="straightConnector1">
            <a:avLst/>
          </a:prstGeom>
          <a:ln w="635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/>
          <a:srcRect l="6250" t="11458" r="14844" b="7292"/>
          <a:stretch>
            <a:fillRect/>
          </a:stretch>
        </p:blipFill>
        <p:spPr bwMode="auto">
          <a:xfrm>
            <a:off x="2209800" y="304800"/>
            <a:ext cx="4953000" cy="4430917"/>
          </a:xfrm>
          <a:prstGeom prst="rect">
            <a:avLst/>
          </a:prstGeom>
          <a:noFill/>
          <a:ln w="9525">
            <a:solidFill>
              <a:schemeClr val="accent1">
                <a:alpha val="29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16200000" flipV="1">
            <a:off x="1638300" y="1714500"/>
            <a:ext cx="5257800" cy="3200400"/>
          </a:xfrm>
          <a:prstGeom prst="straightConnector1">
            <a:avLst/>
          </a:prstGeom>
          <a:ln w="635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7031" t="17708" r="25781" b="11458"/>
          <a:stretch>
            <a:fillRect/>
          </a:stretch>
        </p:blipFill>
        <p:spPr bwMode="auto">
          <a:xfrm>
            <a:off x="5334000" y="3657600"/>
            <a:ext cx="3657600" cy="301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 l="7813" t="13542" r="7031" b="8333"/>
          <a:stretch>
            <a:fillRect/>
          </a:stretch>
        </p:blipFill>
        <p:spPr bwMode="auto">
          <a:xfrm>
            <a:off x="5334000" y="2438400"/>
            <a:ext cx="3657600" cy="267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8" cstate="print"/>
          <a:srcRect l="8594" t="26042" r="14844" b="12500"/>
          <a:stretch>
            <a:fillRect/>
          </a:stretch>
        </p:blipFill>
        <p:spPr bwMode="auto">
          <a:xfrm>
            <a:off x="5334000" y="152400"/>
            <a:ext cx="3657600" cy="22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Straight Arrow Connector 23"/>
          <p:cNvCxnSpPr>
            <a:stCxn id="1027" idx="2"/>
          </p:cNvCxnSpPr>
          <p:nvPr/>
        </p:nvCxnSpPr>
        <p:spPr>
          <a:xfrm rot="5400000" flipH="1">
            <a:off x="4339905" y="2289496"/>
            <a:ext cx="3283590" cy="2362200"/>
          </a:xfrm>
          <a:prstGeom prst="straightConnector1">
            <a:avLst/>
          </a:prstGeom>
          <a:ln w="635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 flipV="1">
            <a:off x="5257800" y="1142998"/>
            <a:ext cx="1752600" cy="228602"/>
          </a:xfrm>
          <a:prstGeom prst="straightConnector1">
            <a:avLst/>
          </a:prstGeom>
          <a:ln w="635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4953000" y="1752601"/>
            <a:ext cx="2400300" cy="1988193"/>
          </a:xfrm>
          <a:prstGeom prst="straightConnector1">
            <a:avLst/>
          </a:prstGeom>
          <a:ln w="635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 flipV="1">
            <a:off x="1752600" y="1143000"/>
            <a:ext cx="5257800" cy="2743200"/>
          </a:xfrm>
          <a:prstGeom prst="straightConnector1">
            <a:avLst/>
          </a:prstGeom>
          <a:ln w="635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 l="19531" t="31250" r="20313" b="9375"/>
          <a:stretch>
            <a:fillRect/>
          </a:stretch>
        </p:blipFill>
        <p:spPr bwMode="auto">
          <a:xfrm>
            <a:off x="152400" y="152400"/>
            <a:ext cx="38086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 l="8594" t="25000" r="30559" b="11458"/>
          <a:stretch>
            <a:fillRect/>
          </a:stretch>
        </p:blipFill>
        <p:spPr bwMode="auto">
          <a:xfrm>
            <a:off x="152400" y="3657600"/>
            <a:ext cx="3810000" cy="298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l="6250" t="11458" r="14844" b="7292"/>
          <a:stretch>
            <a:fillRect/>
          </a:stretch>
        </p:blipFill>
        <p:spPr bwMode="auto">
          <a:xfrm>
            <a:off x="2209800" y="304800"/>
            <a:ext cx="4953000" cy="4430917"/>
          </a:xfrm>
          <a:prstGeom prst="rect">
            <a:avLst/>
          </a:prstGeom>
          <a:noFill/>
          <a:ln w="9525">
            <a:solidFill>
              <a:schemeClr val="accent1">
                <a:alpha val="29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 l="8594" t="26042" r="14844" b="12500"/>
          <a:stretch>
            <a:fillRect/>
          </a:stretch>
        </p:blipFill>
        <p:spPr bwMode="auto">
          <a:xfrm>
            <a:off x="5181600" y="228600"/>
            <a:ext cx="3810000" cy="22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 Single Corner Rectangle 7"/>
          <p:cNvSpPr/>
          <p:nvPr/>
        </p:nvSpPr>
        <p:spPr>
          <a:xfrm>
            <a:off x="762000" y="1600200"/>
            <a:ext cx="2514600" cy="1143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CITED</a:t>
            </a:r>
            <a:endParaRPr lang="en-US" sz="6600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3810000" y="2133600"/>
            <a:ext cx="1828800" cy="15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/>
          <a:srcRect l="7813" t="13542" r="7031" b="8333"/>
          <a:stretch>
            <a:fillRect/>
          </a:stretch>
        </p:blipFill>
        <p:spPr bwMode="auto">
          <a:xfrm>
            <a:off x="5181600" y="2438400"/>
            <a:ext cx="3810000" cy="267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/>
          <a:srcRect l="7031" t="17708" r="25781" b="11458"/>
          <a:stretch>
            <a:fillRect/>
          </a:stretch>
        </p:blipFill>
        <p:spPr bwMode="auto">
          <a:xfrm>
            <a:off x="5181600" y="3657600"/>
            <a:ext cx="3810000" cy="301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 Single Corner Rectangle 8"/>
          <p:cNvSpPr/>
          <p:nvPr/>
        </p:nvSpPr>
        <p:spPr>
          <a:xfrm>
            <a:off x="5943600" y="1600200"/>
            <a:ext cx="2667000" cy="1143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CITING</a:t>
            </a:r>
            <a:endParaRPr lang="en-US" sz="6600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nps.gov/archive/yell/slidefile/mammals/pinemartin/Images/011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25" y="457200"/>
            <a:ext cx="8969375" cy="5729811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cuments"/>
          <p:cNvSpPr>
            <a:spLocks noEditPoints="1" noChangeArrowheads="1"/>
          </p:cNvSpPr>
          <p:nvPr/>
        </p:nvSpPr>
        <p:spPr bwMode="auto">
          <a:xfrm>
            <a:off x="1600200" y="228600"/>
            <a:ext cx="1352550" cy="18097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Documents"/>
          <p:cNvSpPr>
            <a:spLocks noEditPoints="1" noChangeArrowheads="1"/>
          </p:cNvSpPr>
          <p:nvPr/>
        </p:nvSpPr>
        <p:spPr bwMode="auto">
          <a:xfrm>
            <a:off x="381000" y="2362200"/>
            <a:ext cx="1352550" cy="18097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Documents"/>
          <p:cNvSpPr>
            <a:spLocks noEditPoints="1" noChangeArrowheads="1"/>
          </p:cNvSpPr>
          <p:nvPr/>
        </p:nvSpPr>
        <p:spPr bwMode="auto">
          <a:xfrm>
            <a:off x="3200400" y="2133600"/>
            <a:ext cx="1352550" cy="18097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Documents"/>
          <p:cNvSpPr>
            <a:spLocks noEditPoints="1" noChangeArrowheads="1"/>
          </p:cNvSpPr>
          <p:nvPr/>
        </p:nvSpPr>
        <p:spPr bwMode="auto">
          <a:xfrm>
            <a:off x="685800" y="4419600"/>
            <a:ext cx="1352550" cy="18097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Documents"/>
          <p:cNvSpPr>
            <a:spLocks noEditPoints="1" noChangeArrowheads="1"/>
          </p:cNvSpPr>
          <p:nvPr/>
        </p:nvSpPr>
        <p:spPr bwMode="auto">
          <a:xfrm>
            <a:off x="4648200" y="4419600"/>
            <a:ext cx="1352550" cy="18097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Documents"/>
          <p:cNvSpPr>
            <a:spLocks noEditPoints="1" noChangeArrowheads="1"/>
          </p:cNvSpPr>
          <p:nvPr/>
        </p:nvSpPr>
        <p:spPr bwMode="auto">
          <a:xfrm>
            <a:off x="7609145" y="4027533"/>
            <a:ext cx="1352550" cy="18097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Documents"/>
          <p:cNvSpPr>
            <a:spLocks noEditPoints="1" noChangeArrowheads="1"/>
          </p:cNvSpPr>
          <p:nvPr/>
        </p:nvSpPr>
        <p:spPr bwMode="auto">
          <a:xfrm>
            <a:off x="5867400" y="990600"/>
            <a:ext cx="1352550" cy="18097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Documents"/>
          <p:cNvSpPr>
            <a:spLocks noEditPoints="1" noChangeArrowheads="1"/>
          </p:cNvSpPr>
          <p:nvPr/>
        </p:nvSpPr>
        <p:spPr bwMode="auto">
          <a:xfrm>
            <a:off x="6248400" y="2819400"/>
            <a:ext cx="1352550" cy="18097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cxnSp>
        <p:nvCxnSpPr>
          <p:cNvPr id="39" name="Elbow Connector 38"/>
          <p:cNvCxnSpPr/>
          <p:nvPr/>
        </p:nvCxnSpPr>
        <p:spPr>
          <a:xfrm rot="10800000" flipV="1">
            <a:off x="1295400" y="1905000"/>
            <a:ext cx="5181600" cy="1219200"/>
          </a:xfrm>
          <a:prstGeom prst="bentConnector3">
            <a:avLst>
              <a:gd name="adj1" fmla="val 64861"/>
            </a:avLst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10800000" flipV="1">
            <a:off x="3733800" y="2057400"/>
            <a:ext cx="2743200" cy="1219200"/>
          </a:xfrm>
          <a:prstGeom prst="bentConnector3">
            <a:avLst>
              <a:gd name="adj1" fmla="val 50000"/>
            </a:avLst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 rot="10800000">
            <a:off x="3722945" y="3494133"/>
            <a:ext cx="4419600" cy="1524000"/>
          </a:xfrm>
          <a:prstGeom prst="bentConnector3">
            <a:avLst>
              <a:gd name="adj1" fmla="val 26149"/>
            </a:avLst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/>
          <p:nvPr/>
        </p:nvCxnSpPr>
        <p:spPr>
          <a:xfrm rot="5400000">
            <a:off x="152400" y="2895600"/>
            <a:ext cx="3581400" cy="838200"/>
          </a:xfrm>
          <a:prstGeom prst="bentConnector3">
            <a:avLst>
              <a:gd name="adj1" fmla="val 77212"/>
            </a:avLst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rot="10800000">
            <a:off x="1600200" y="5486400"/>
            <a:ext cx="3657600" cy="1588"/>
          </a:xfrm>
          <a:prstGeom prst="bentConnector3">
            <a:avLst>
              <a:gd name="adj1" fmla="val 50000"/>
            </a:avLst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/>
          <p:nvPr/>
        </p:nvCxnSpPr>
        <p:spPr>
          <a:xfrm rot="10800000" flipV="1">
            <a:off x="1600200" y="4114800"/>
            <a:ext cx="5181600" cy="1219200"/>
          </a:xfrm>
          <a:prstGeom prst="bentConnector3">
            <a:avLst>
              <a:gd name="adj1" fmla="val 50000"/>
            </a:avLst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rot="10800000">
            <a:off x="1295400" y="3429000"/>
            <a:ext cx="6858000" cy="1676400"/>
          </a:xfrm>
          <a:prstGeom prst="bentConnector3">
            <a:avLst>
              <a:gd name="adj1" fmla="val 78856"/>
            </a:avLst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0800000">
            <a:off x="1295401" y="2895600"/>
            <a:ext cx="2438400" cy="1588"/>
          </a:xfrm>
          <a:prstGeom prst="bentConnector3">
            <a:avLst>
              <a:gd name="adj1" fmla="val 50000"/>
            </a:avLst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4495800" y="3124200"/>
            <a:ext cx="28194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/>
          <p:nvPr/>
        </p:nvCxnSpPr>
        <p:spPr>
          <a:xfrm>
            <a:off x="6694745" y="1970133"/>
            <a:ext cx="1523845" cy="2813403"/>
          </a:xfrm>
          <a:prstGeom prst="bentConnector2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89718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cuments"/>
          <p:cNvSpPr>
            <a:spLocks noEditPoints="1" noChangeArrowheads="1"/>
          </p:cNvSpPr>
          <p:nvPr/>
        </p:nvSpPr>
        <p:spPr bwMode="auto">
          <a:xfrm>
            <a:off x="1219200" y="2057400"/>
            <a:ext cx="2006283" cy="270305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Documents"/>
          <p:cNvSpPr>
            <a:spLocks noEditPoints="1" noChangeArrowheads="1"/>
          </p:cNvSpPr>
          <p:nvPr/>
        </p:nvSpPr>
        <p:spPr bwMode="auto">
          <a:xfrm>
            <a:off x="3886200" y="990600"/>
            <a:ext cx="1102043" cy="1337301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Documents"/>
          <p:cNvSpPr>
            <a:spLocks noEditPoints="1" noChangeArrowheads="1"/>
          </p:cNvSpPr>
          <p:nvPr/>
        </p:nvSpPr>
        <p:spPr bwMode="auto">
          <a:xfrm>
            <a:off x="6477000" y="2362200"/>
            <a:ext cx="1102043" cy="1337301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Documents"/>
          <p:cNvSpPr>
            <a:spLocks noEditPoints="1" noChangeArrowheads="1"/>
          </p:cNvSpPr>
          <p:nvPr/>
        </p:nvSpPr>
        <p:spPr bwMode="auto">
          <a:xfrm>
            <a:off x="5334000" y="1143000"/>
            <a:ext cx="1102043" cy="1337301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Documents"/>
          <p:cNvSpPr>
            <a:spLocks noEditPoints="1" noChangeArrowheads="1"/>
          </p:cNvSpPr>
          <p:nvPr/>
        </p:nvSpPr>
        <p:spPr bwMode="auto">
          <a:xfrm>
            <a:off x="5961380" y="3872560"/>
            <a:ext cx="1102043" cy="1337301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7030A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Documents"/>
          <p:cNvSpPr>
            <a:spLocks noEditPoints="1" noChangeArrowheads="1"/>
          </p:cNvSpPr>
          <p:nvPr/>
        </p:nvSpPr>
        <p:spPr bwMode="auto">
          <a:xfrm>
            <a:off x="4343400" y="4648200"/>
            <a:ext cx="1102043" cy="1337301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2286000" y="1981200"/>
            <a:ext cx="2057400" cy="1143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2362200" y="2133600"/>
            <a:ext cx="3352800" cy="1143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2362200" y="3276600"/>
            <a:ext cx="44958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2438400" y="3733800"/>
            <a:ext cx="38862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2362200" y="3886200"/>
            <a:ext cx="2362200" cy="1447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9600" y="685800"/>
            <a:ext cx="3616960" cy="781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seminal </a:t>
            </a:r>
            <a:r>
              <a:rPr lang="en-US" sz="2800" b="1" dirty="0"/>
              <a:t>w</a:t>
            </a:r>
            <a:r>
              <a:rPr lang="en-US" sz="2800" b="1" dirty="0" smtClean="0"/>
              <a:t>ork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889238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cuments"/>
          <p:cNvSpPr>
            <a:spLocks noEditPoints="1" noChangeArrowheads="1"/>
          </p:cNvSpPr>
          <p:nvPr/>
        </p:nvSpPr>
        <p:spPr bwMode="auto">
          <a:xfrm>
            <a:off x="4191000" y="1219200"/>
            <a:ext cx="1352550" cy="18097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Documents"/>
          <p:cNvSpPr>
            <a:spLocks noEditPoints="1" noChangeArrowheads="1"/>
          </p:cNvSpPr>
          <p:nvPr/>
        </p:nvSpPr>
        <p:spPr bwMode="auto">
          <a:xfrm>
            <a:off x="1295400" y="2971800"/>
            <a:ext cx="1352550" cy="18097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Documents"/>
          <p:cNvSpPr>
            <a:spLocks noEditPoints="1" noChangeArrowheads="1"/>
          </p:cNvSpPr>
          <p:nvPr/>
        </p:nvSpPr>
        <p:spPr bwMode="auto">
          <a:xfrm>
            <a:off x="4876800" y="3733800"/>
            <a:ext cx="1352550" cy="18097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cxnSp>
        <p:nvCxnSpPr>
          <p:cNvPr id="5" name="Elbow Connector 4"/>
          <p:cNvCxnSpPr/>
          <p:nvPr/>
        </p:nvCxnSpPr>
        <p:spPr>
          <a:xfrm rot="10800000">
            <a:off x="2057400" y="4343400"/>
            <a:ext cx="2971800" cy="1588"/>
          </a:xfrm>
          <a:prstGeom prst="bentConnector3">
            <a:avLst>
              <a:gd name="adj1" fmla="val 50000"/>
            </a:avLst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10800000" flipV="1">
            <a:off x="2057400" y="2057400"/>
            <a:ext cx="2438400" cy="1752600"/>
          </a:xfrm>
          <a:prstGeom prst="bentConnector3">
            <a:avLst>
              <a:gd name="adj1" fmla="val 50000"/>
            </a:avLst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09600" y="69598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co-citation</a:t>
            </a:r>
            <a:endParaRPr lang="en-US" sz="28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705600" y="4267200"/>
            <a:ext cx="228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 author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 institution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 topic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 country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 language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 journal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2209800"/>
            <a:ext cx="2057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these two articles are likely related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390733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403</Words>
  <Application>Microsoft Macintosh PowerPoint</Application>
  <PresentationFormat>On-screen Show (4:3)</PresentationFormat>
  <Paragraphs>90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today’s lineup…</vt:lpstr>
      <vt:lpstr>BIBLIO</vt:lpstr>
      <vt:lpstr>Alan Pritchard 1969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citation analysis?</vt:lpstr>
      <vt:lpstr>what do you do with citation analysis?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http://www.lib.unc.edu/  e-Research tools      web of science (ISI)  </vt:lpstr>
      <vt:lpstr>Provocative Questions for Discussion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BIBLIO</dc:title>
  <dc:creator>Rachael Clemens</dc:creator>
  <cp:lastModifiedBy>Rachael Clemens</cp:lastModifiedBy>
  <cp:revision>11</cp:revision>
  <dcterms:created xsi:type="dcterms:W3CDTF">2010-01-19T15:53:03Z</dcterms:created>
  <dcterms:modified xsi:type="dcterms:W3CDTF">2013-03-04T15:54:21Z</dcterms:modified>
</cp:coreProperties>
</file>