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media/audio1.bin" ContentType="audio/unknown"/>
  <Override PartName="/ppt/notesSlides/notesSlide2.xml" ContentType="application/vnd.openxmlformats-officedocument.presentationml.notesSlide+xml"/>
  <Override PartName="/ppt/media/audio2.bin" ContentType="audio/unknown"/>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55"/>
  </p:notesMasterIdLst>
  <p:handoutMasterIdLst>
    <p:handoutMasterId r:id="rId56"/>
  </p:handoutMasterIdLst>
  <p:sldIdLst>
    <p:sldId id="356" r:id="rId2"/>
    <p:sldId id="256" r:id="rId3"/>
    <p:sldId id="355" r:id="rId4"/>
    <p:sldId id="357" r:id="rId5"/>
    <p:sldId id="358" r:id="rId6"/>
    <p:sldId id="359" r:id="rId7"/>
    <p:sldId id="360" r:id="rId8"/>
    <p:sldId id="361" r:id="rId9"/>
    <p:sldId id="362" r:id="rId10"/>
    <p:sldId id="363" r:id="rId11"/>
    <p:sldId id="364"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77" r:id="rId25"/>
    <p:sldId id="378" r:id="rId26"/>
    <p:sldId id="379" r:id="rId27"/>
    <p:sldId id="380" r:id="rId28"/>
    <p:sldId id="381" r:id="rId29"/>
    <p:sldId id="382" r:id="rId30"/>
    <p:sldId id="383" r:id="rId31"/>
    <p:sldId id="384" r:id="rId32"/>
    <p:sldId id="385" r:id="rId33"/>
    <p:sldId id="386" r:id="rId34"/>
    <p:sldId id="387" r:id="rId35"/>
    <p:sldId id="388" r:id="rId36"/>
    <p:sldId id="389" r:id="rId37"/>
    <p:sldId id="390" r:id="rId38"/>
    <p:sldId id="391" r:id="rId39"/>
    <p:sldId id="392" r:id="rId40"/>
    <p:sldId id="393" r:id="rId41"/>
    <p:sldId id="394" r:id="rId42"/>
    <p:sldId id="395" r:id="rId43"/>
    <p:sldId id="396" r:id="rId44"/>
    <p:sldId id="397" r:id="rId45"/>
    <p:sldId id="398" r:id="rId46"/>
    <p:sldId id="399" r:id="rId47"/>
    <p:sldId id="400" r:id="rId48"/>
    <p:sldId id="401" r:id="rId49"/>
    <p:sldId id="402" r:id="rId50"/>
    <p:sldId id="405" r:id="rId51"/>
    <p:sldId id="406" r:id="rId52"/>
    <p:sldId id="407" r:id="rId53"/>
    <p:sldId id="408" r:id="rId54"/>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ctr"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ctr"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ctr"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ctr"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244" autoAdjust="0"/>
    <p:restoredTop sz="94646" autoAdjust="0"/>
  </p:normalViewPr>
  <p:slideViewPr>
    <p:cSldViewPr>
      <p:cViewPr>
        <p:scale>
          <a:sx n="85" d="100"/>
          <a:sy n="85" d="100"/>
        </p:scale>
        <p:origin x="-11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3" d="100"/>
        <a:sy n="93" d="100"/>
      </p:scale>
      <p:origin x="0" y="119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notesMaster" Target="notesMasters/notesMaster1.xml"/><Relationship Id="rId56" Type="http://schemas.openxmlformats.org/officeDocument/2006/relationships/handoutMaster" Target="handoutMasters/handoutMaster1.xml"/><Relationship Id="rId57" Type="http://schemas.openxmlformats.org/officeDocument/2006/relationships/printerSettings" Target="printerSettings/printerSettings1.bin"/><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a:defRPr sz="1200">
                <a:latin typeface="Times New Roman"/>
                <a:ea typeface="+mn-ea"/>
              </a:defRPr>
            </a:lvl1pPr>
          </a:lstStyle>
          <a:p>
            <a:pPr>
              <a:defRPr/>
            </a:pPr>
            <a:r>
              <a:rPr lang="en-US"/>
              <a:t>Eleanor M. Savko</a:t>
            </a:r>
          </a:p>
        </p:txBody>
      </p:sp>
      <p:sp>
        <p:nvSpPr>
          <p:cNvPr id="1054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defRPr sz="1200"/>
            </a:lvl1pPr>
          </a:lstStyle>
          <a:p>
            <a:fld id="{7A66561C-A506-ED44-9F2D-96F2D6A596F3}" type="datetime1">
              <a:rPr lang="en-US"/>
              <a:pPr/>
              <a:t>3/28/13</a:t>
            </a:fld>
            <a:endParaRPr lang="en-US"/>
          </a:p>
        </p:txBody>
      </p:sp>
      <p:sp>
        <p:nvSpPr>
          <p:cNvPr id="1054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l">
              <a:defRPr sz="1200">
                <a:latin typeface="Times New Roman"/>
                <a:ea typeface="+mn-ea"/>
              </a:defRPr>
            </a:lvl1pPr>
          </a:lstStyle>
          <a:p>
            <a:pPr>
              <a:defRPr/>
            </a:pPr>
            <a:endParaRPr lang="en-US"/>
          </a:p>
        </p:txBody>
      </p:sp>
      <p:sp>
        <p:nvSpPr>
          <p:cNvPr id="1054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fld id="{9BDAABAB-538F-404F-83F4-A8B46925B88F}" type="slidenum">
              <a:rPr lang="en-US"/>
              <a:pPr/>
              <a:t>‹#›</a:t>
            </a:fld>
            <a:endParaRPr lang="en-US"/>
          </a:p>
        </p:txBody>
      </p:sp>
    </p:spTree>
    <p:extLst>
      <p:ext uri="{BB962C8B-B14F-4D97-AF65-F5344CB8AC3E}">
        <p14:creationId xmlns:p14="http://schemas.microsoft.com/office/powerpoint/2010/main" val="1155752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a:defRPr sz="1200">
                <a:latin typeface="Times New Roman"/>
                <a:ea typeface="+mn-ea"/>
              </a:defRPr>
            </a:lvl1pPr>
          </a:lstStyle>
          <a:p>
            <a:pPr>
              <a:defRPr/>
            </a:pPr>
            <a:r>
              <a:rPr lang="en-US"/>
              <a:t>Eleanor M. Savko</a:t>
            </a:r>
          </a:p>
        </p:txBody>
      </p:sp>
      <p:sp>
        <p:nvSpPr>
          <p:cNvPr id="1034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a:defRPr sz="1200"/>
            </a:lvl1pPr>
          </a:lstStyle>
          <a:p>
            <a:fld id="{5A67B81F-7C0B-A543-A600-9A13E05B307B}" type="datetime1">
              <a:rPr lang="en-US"/>
              <a:pPr/>
              <a:t>3/28/13</a:t>
            </a:fld>
            <a:endParaRPr lang="en-US"/>
          </a:p>
        </p:txBody>
      </p:sp>
      <p:sp>
        <p:nvSpPr>
          <p:cNvPr id="686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34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4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l">
              <a:defRPr sz="1200">
                <a:latin typeface="Times New Roman"/>
                <a:ea typeface="+mn-ea"/>
              </a:defRPr>
            </a:lvl1pPr>
          </a:lstStyle>
          <a:p>
            <a:pPr>
              <a:defRPr/>
            </a:pPr>
            <a:endParaRPr lang="en-US"/>
          </a:p>
        </p:txBody>
      </p:sp>
      <p:sp>
        <p:nvSpPr>
          <p:cNvPr id="1034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vl1pPr>
          </a:lstStyle>
          <a:p>
            <a:fld id="{6DA4DBDF-2FB6-F443-9661-A51081BDF9EE}" type="slidenum">
              <a:rPr lang="en-US"/>
              <a:pPr/>
              <a:t>‹#›</a:t>
            </a:fld>
            <a:endParaRPr lang="en-US"/>
          </a:p>
        </p:txBody>
      </p:sp>
    </p:spTree>
    <p:extLst>
      <p:ext uri="{BB962C8B-B14F-4D97-AF65-F5344CB8AC3E}">
        <p14:creationId xmlns:p14="http://schemas.microsoft.com/office/powerpoint/2010/main" val="1150490720"/>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fld id="{C3790B29-B7DE-B34F-9746-C1341FD5EF87}" type="slidenum">
              <a:rPr lang="en-US" sz="1200"/>
              <a:pPr/>
              <a:t>1</a:t>
            </a:fld>
            <a:endParaRPr 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fld id="{D36D660F-BB84-F44D-B9B1-11EBF9DAE844}" type="slidenum">
              <a:rPr lang="en-US" sz="1200"/>
              <a:pPr/>
              <a:t>3</a:t>
            </a:fld>
            <a:endParaRPr lang="en-US"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Eleanor M. Savko</a:t>
            </a:r>
            <a:endParaRPr lang="en-US"/>
          </a:p>
        </p:txBody>
      </p:sp>
      <p:sp>
        <p:nvSpPr>
          <p:cNvPr id="5" name="Date Placeholder 4"/>
          <p:cNvSpPr>
            <a:spLocks noGrp="1"/>
          </p:cNvSpPr>
          <p:nvPr>
            <p:ph type="dt" idx="11"/>
          </p:nvPr>
        </p:nvSpPr>
        <p:spPr/>
        <p:txBody>
          <a:bodyPr/>
          <a:lstStyle/>
          <a:p>
            <a:fld id="{5A67B81F-7C0B-A543-A600-9A13E05B307B}" type="datetime1">
              <a:rPr lang="en-US" smtClean="0"/>
              <a:pPr/>
              <a:t>3/28/13</a:t>
            </a:fld>
            <a:endParaRPr lang="en-US"/>
          </a:p>
        </p:txBody>
      </p:sp>
      <p:sp>
        <p:nvSpPr>
          <p:cNvPr id="6" name="Slide Number Placeholder 5"/>
          <p:cNvSpPr>
            <a:spLocks noGrp="1"/>
          </p:cNvSpPr>
          <p:nvPr>
            <p:ph type="sldNum" sz="quarter" idx="12"/>
          </p:nvPr>
        </p:nvSpPr>
        <p:spPr/>
        <p:txBody>
          <a:bodyPr/>
          <a:lstStyle/>
          <a:p>
            <a:fld id="{6DA4DBDF-2FB6-F443-9661-A51081BDF9EE}" type="slidenum">
              <a:rPr lang="en-US" smtClean="0"/>
              <a:pPr/>
              <a:t>8</a:t>
            </a:fld>
            <a:endParaRPr lang="en-US"/>
          </a:p>
        </p:txBody>
      </p:sp>
    </p:spTree>
    <p:extLst>
      <p:ext uri="{BB962C8B-B14F-4D97-AF65-F5344CB8AC3E}">
        <p14:creationId xmlns:p14="http://schemas.microsoft.com/office/powerpoint/2010/main" val="625848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a:solidFill>
                  <a:schemeClr val="tx1"/>
                </a:solidFill>
                <a:latin typeface="Times New Roman" charset="0"/>
                <a:ea typeface="ＭＳ Ｐゴシック" charset="0"/>
                <a:cs typeface="ＭＳ Ｐゴシック" charset="0"/>
              </a:defRPr>
            </a:lvl1pPr>
            <a:lvl2pPr marL="742950" indent="-285750">
              <a:defRPr sz="9600">
                <a:solidFill>
                  <a:schemeClr val="tx1"/>
                </a:solidFill>
                <a:latin typeface="Times New Roman" charset="0"/>
                <a:ea typeface="ＭＳ Ｐゴシック" charset="0"/>
              </a:defRPr>
            </a:lvl2pPr>
            <a:lvl3pPr marL="1143000" indent="-228600">
              <a:defRPr sz="9600">
                <a:solidFill>
                  <a:schemeClr val="tx1"/>
                </a:solidFill>
                <a:latin typeface="Times New Roman" charset="0"/>
                <a:ea typeface="ＭＳ Ｐゴシック" charset="0"/>
              </a:defRPr>
            </a:lvl3pPr>
            <a:lvl4pPr marL="1600200" indent="-228600">
              <a:defRPr sz="9600">
                <a:solidFill>
                  <a:schemeClr val="tx1"/>
                </a:solidFill>
                <a:latin typeface="Times New Roman" charset="0"/>
                <a:ea typeface="ＭＳ Ｐゴシック" charset="0"/>
              </a:defRPr>
            </a:lvl4pPr>
            <a:lvl5pPr marL="2057400" indent="-228600">
              <a:defRPr sz="96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96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96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96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9600">
                <a:solidFill>
                  <a:schemeClr val="tx1"/>
                </a:solidFill>
                <a:latin typeface="Times New Roman" charset="0"/>
                <a:ea typeface="ＭＳ Ｐゴシック" charset="0"/>
              </a:defRPr>
            </a:lvl9pPr>
          </a:lstStyle>
          <a:p>
            <a:fld id="{2B6B2E28-3F93-4C4F-AD3F-BFD1DCBA4F28}" type="slidenum">
              <a:rPr lang="en-US" sz="1200"/>
              <a:pPr/>
              <a:t>52</a:t>
            </a:fld>
            <a:endParaRPr lang="en-US" sz="1200"/>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600">
                <a:solidFill>
                  <a:schemeClr val="tx1"/>
                </a:solidFill>
                <a:latin typeface="Times New Roman" charset="0"/>
                <a:ea typeface="ＭＳ Ｐゴシック" charset="0"/>
                <a:cs typeface="ＭＳ Ｐゴシック" charset="0"/>
              </a:defRPr>
            </a:lvl1pPr>
            <a:lvl2pPr marL="742950" indent="-285750">
              <a:defRPr sz="9600">
                <a:solidFill>
                  <a:schemeClr val="tx1"/>
                </a:solidFill>
                <a:latin typeface="Times New Roman" charset="0"/>
                <a:ea typeface="ＭＳ Ｐゴシック" charset="0"/>
              </a:defRPr>
            </a:lvl2pPr>
            <a:lvl3pPr marL="1143000" indent="-228600">
              <a:defRPr sz="9600">
                <a:solidFill>
                  <a:schemeClr val="tx1"/>
                </a:solidFill>
                <a:latin typeface="Times New Roman" charset="0"/>
                <a:ea typeface="ＭＳ Ｐゴシック" charset="0"/>
              </a:defRPr>
            </a:lvl3pPr>
            <a:lvl4pPr marL="1600200" indent="-228600">
              <a:defRPr sz="9600">
                <a:solidFill>
                  <a:schemeClr val="tx1"/>
                </a:solidFill>
                <a:latin typeface="Times New Roman" charset="0"/>
                <a:ea typeface="ＭＳ Ｐゴシック" charset="0"/>
              </a:defRPr>
            </a:lvl4pPr>
            <a:lvl5pPr marL="2057400" indent="-228600">
              <a:defRPr sz="96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96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96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96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9600">
                <a:solidFill>
                  <a:schemeClr val="tx1"/>
                </a:solidFill>
                <a:latin typeface="Times New Roman" charset="0"/>
                <a:ea typeface="ＭＳ Ｐゴシック" charset="0"/>
              </a:defRPr>
            </a:lvl9pPr>
          </a:lstStyle>
          <a:p>
            <a:fld id="{464D7104-0156-564D-9F5A-30C1B4815FC0}" type="slidenum">
              <a:rPr lang="en-US" sz="1200"/>
              <a:pPr/>
              <a:t>53</a:t>
            </a:fld>
            <a:endParaRPr lang="en-US" sz="1200"/>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fld id="{6EDE0ED2-CFEC-9D47-8C2C-363F35ACB18C}" type="datetime1">
              <a:rPr lang="en-US"/>
              <a:pPr/>
              <a:t>3/28/13</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04F41CB3-C69D-8244-B275-88EE74B273FD}" type="slidenum">
              <a:rPr lang="en-US"/>
              <a:pPr/>
              <a:t>‹#›</a:t>
            </a:fld>
            <a:endParaRPr lang="en-US"/>
          </a:p>
        </p:txBody>
      </p:sp>
    </p:spTree>
    <p:extLst>
      <p:ext uri="{BB962C8B-B14F-4D97-AF65-F5344CB8AC3E}">
        <p14:creationId xmlns:p14="http://schemas.microsoft.com/office/powerpoint/2010/main" val="2520475253"/>
      </p:ext>
    </p:extLst>
  </p:cSld>
  <p:clrMapOvr>
    <a:masterClrMapping/>
  </p:clrMapOvr>
  <p:transition xmlns:p14="http://schemas.microsoft.com/office/powerpoint/2010/mai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fld id="{DE77ACF0-77BC-9C46-A7CB-6B08494BE6BF}" type="datetime1">
              <a:rPr lang="en-US"/>
              <a:pPr/>
              <a:t>3/28/13</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99C37EE8-1170-564D-BEE7-346E43530B1C}" type="slidenum">
              <a:rPr lang="en-US"/>
              <a:pPr/>
              <a:t>‹#›</a:t>
            </a:fld>
            <a:endParaRPr lang="en-US"/>
          </a:p>
        </p:txBody>
      </p:sp>
    </p:spTree>
    <p:extLst>
      <p:ext uri="{BB962C8B-B14F-4D97-AF65-F5344CB8AC3E}">
        <p14:creationId xmlns:p14="http://schemas.microsoft.com/office/powerpoint/2010/main" val="666387897"/>
      </p:ext>
    </p:extLst>
  </p:cSld>
  <p:clrMapOvr>
    <a:masterClrMapping/>
  </p:clrMapOvr>
  <p:transition xmlns:p14="http://schemas.microsoft.com/office/powerpoint/2010/mai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fld id="{50CCD0CF-0C60-C545-9A0C-9D2FD7BEB537}" type="datetime1">
              <a:rPr lang="en-US"/>
              <a:pPr/>
              <a:t>3/28/13</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A432F1AD-3980-F741-8B4A-1250417B4908}" type="slidenum">
              <a:rPr lang="en-US"/>
              <a:pPr/>
              <a:t>‹#›</a:t>
            </a:fld>
            <a:endParaRPr lang="en-US"/>
          </a:p>
        </p:txBody>
      </p:sp>
    </p:spTree>
    <p:extLst>
      <p:ext uri="{BB962C8B-B14F-4D97-AF65-F5344CB8AC3E}">
        <p14:creationId xmlns:p14="http://schemas.microsoft.com/office/powerpoint/2010/main" val="3840569223"/>
      </p:ext>
    </p:extLst>
  </p:cSld>
  <p:clrMapOvr>
    <a:masterClrMapping/>
  </p:clrMapOvr>
  <p:transition xmlns:p14="http://schemas.microsoft.com/office/powerpoint/2010/mai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4114800"/>
          </a:xfrm>
        </p:spPr>
        <p:txBody>
          <a:bodyPr/>
          <a:lstStyle/>
          <a:p>
            <a:pPr lvl="0"/>
            <a:endParaRPr lang="en-US" noProof="0"/>
          </a:p>
        </p:txBody>
      </p:sp>
      <p:sp>
        <p:nvSpPr>
          <p:cNvPr id="5" name="Date Placeholder 4"/>
          <p:cNvSpPr>
            <a:spLocks noGrp="1"/>
          </p:cNvSpPr>
          <p:nvPr>
            <p:ph type="dt" sz="half" idx="10"/>
          </p:nvPr>
        </p:nvSpPr>
        <p:spPr>
          <a:xfrm>
            <a:off x="8001000" y="6553200"/>
            <a:ext cx="990600" cy="304800"/>
          </a:xfrm>
        </p:spPr>
        <p:txBody>
          <a:bodyPr/>
          <a:lstStyle>
            <a:lvl1pPr>
              <a:defRPr>
                <a:latin typeface="Times New Roman"/>
                <a:ea typeface="+mn-ea"/>
              </a:defRPr>
            </a:lvl1pPr>
          </a:lstStyle>
          <a:p>
            <a:pPr>
              <a:defRPr/>
            </a:pPr>
            <a:r>
              <a:rPr lang="en-US"/>
              <a:t>Template by</a:t>
            </a:r>
          </a:p>
          <a:p>
            <a:pPr>
              <a:defRPr/>
            </a:pPr>
            <a:r>
              <a:rPr lang="en-US"/>
              <a:t>Bill Arcuri, WCSD</a:t>
            </a:r>
          </a:p>
        </p:txBody>
      </p:sp>
    </p:spTree>
    <p:extLst>
      <p:ext uri="{BB962C8B-B14F-4D97-AF65-F5344CB8AC3E}">
        <p14:creationId xmlns:p14="http://schemas.microsoft.com/office/powerpoint/2010/main" val="2526588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fld id="{FBB44CDC-5191-D54E-A11C-C2955C3A7D8B}" type="datetime1">
              <a:rPr lang="en-US"/>
              <a:pPr/>
              <a:t>3/28/13</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18F086CF-8E06-4F41-84C9-9211310F3EF9}" type="slidenum">
              <a:rPr lang="en-US"/>
              <a:pPr/>
              <a:t>‹#›</a:t>
            </a:fld>
            <a:endParaRPr lang="en-US"/>
          </a:p>
        </p:txBody>
      </p:sp>
    </p:spTree>
    <p:extLst>
      <p:ext uri="{BB962C8B-B14F-4D97-AF65-F5344CB8AC3E}">
        <p14:creationId xmlns:p14="http://schemas.microsoft.com/office/powerpoint/2010/main" val="1128845252"/>
      </p:ext>
    </p:extLst>
  </p:cSld>
  <p:clrMapOvr>
    <a:masterClrMapping/>
  </p:clrMapOvr>
  <p:transition xmlns:p14="http://schemas.microsoft.com/office/powerpoint/2010/mai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fld id="{FC9240DE-0AD9-0048-977D-5E3ED2FBBBE5}" type="datetime1">
              <a:rPr lang="en-US"/>
              <a:pPr/>
              <a:t>3/28/13</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01955DBA-8EC6-3644-B8C4-70C4268F394B}" type="slidenum">
              <a:rPr lang="en-US"/>
              <a:pPr/>
              <a:t>‹#›</a:t>
            </a:fld>
            <a:endParaRPr lang="en-US"/>
          </a:p>
        </p:txBody>
      </p:sp>
    </p:spTree>
    <p:extLst>
      <p:ext uri="{BB962C8B-B14F-4D97-AF65-F5344CB8AC3E}">
        <p14:creationId xmlns:p14="http://schemas.microsoft.com/office/powerpoint/2010/main" val="1621632785"/>
      </p:ext>
    </p:extLst>
  </p:cSld>
  <p:clrMapOvr>
    <a:masterClrMapping/>
  </p:clrMapOvr>
  <p:transition xmlns:p14="http://schemas.microsoft.com/office/powerpoint/2010/mai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fld id="{F2618657-5AE1-A54F-BF45-D7B9C5C811AF}" type="datetime1">
              <a:rPr lang="en-US"/>
              <a:pPr/>
              <a:t>3/28/13</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6BCF07E3-B8E6-0948-B9EC-7E22CFE08E35}" type="slidenum">
              <a:rPr lang="en-US"/>
              <a:pPr/>
              <a:t>‹#›</a:t>
            </a:fld>
            <a:endParaRPr lang="en-US"/>
          </a:p>
        </p:txBody>
      </p:sp>
    </p:spTree>
    <p:extLst>
      <p:ext uri="{BB962C8B-B14F-4D97-AF65-F5344CB8AC3E}">
        <p14:creationId xmlns:p14="http://schemas.microsoft.com/office/powerpoint/2010/main" val="1272903967"/>
      </p:ext>
    </p:extLst>
  </p:cSld>
  <p:clrMapOvr>
    <a:masterClrMapping/>
  </p:clrMapOvr>
  <p:transition xmlns:p14="http://schemas.microsoft.com/office/powerpoint/2010/mai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fld id="{2E11454E-398E-5F48-BAD1-58E88546D317}" type="datetime1">
              <a:rPr lang="en-US"/>
              <a:pPr/>
              <a:t>3/28/13</a:t>
            </a:fld>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fld id="{01AA26EF-C0E1-7A46-BBC2-7FFA49AABFDC}" type="slidenum">
              <a:rPr lang="en-US"/>
              <a:pPr/>
              <a:t>‹#›</a:t>
            </a:fld>
            <a:endParaRPr lang="en-US"/>
          </a:p>
        </p:txBody>
      </p:sp>
    </p:spTree>
    <p:extLst>
      <p:ext uri="{BB962C8B-B14F-4D97-AF65-F5344CB8AC3E}">
        <p14:creationId xmlns:p14="http://schemas.microsoft.com/office/powerpoint/2010/main" val="2340695851"/>
      </p:ext>
    </p:extLst>
  </p:cSld>
  <p:clrMapOvr>
    <a:masterClrMapping/>
  </p:clrMapOvr>
  <p:transition xmlns:p14="http://schemas.microsoft.com/office/powerpoint/2010/mai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fld id="{24ABCC45-AFC7-3F4C-9EDC-37B2E859389C}" type="datetime1">
              <a:rPr lang="en-US"/>
              <a:pPr/>
              <a:t>3/28/13</a:t>
            </a:fld>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fld id="{F95F7F6C-3DCE-C746-BA5F-BE44A0D6A39F}" type="slidenum">
              <a:rPr lang="en-US"/>
              <a:pPr/>
              <a:t>‹#›</a:t>
            </a:fld>
            <a:endParaRPr lang="en-US"/>
          </a:p>
        </p:txBody>
      </p:sp>
    </p:spTree>
    <p:extLst>
      <p:ext uri="{BB962C8B-B14F-4D97-AF65-F5344CB8AC3E}">
        <p14:creationId xmlns:p14="http://schemas.microsoft.com/office/powerpoint/2010/main" val="3665886552"/>
      </p:ext>
    </p:extLst>
  </p:cSld>
  <p:clrMapOvr>
    <a:masterClrMapping/>
  </p:clrMapOvr>
  <p:transition xmlns:p14="http://schemas.microsoft.com/office/powerpoint/2010/mai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fld id="{9C609534-2BD1-A24E-A3E4-EAC9B9D0EBCE}" type="datetime1">
              <a:rPr lang="en-US"/>
              <a:pPr/>
              <a:t>3/28/13</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fld id="{0307DE0B-1178-AC4F-9914-D76E817BEB57}" type="slidenum">
              <a:rPr lang="en-US"/>
              <a:pPr/>
              <a:t>‹#›</a:t>
            </a:fld>
            <a:endParaRPr lang="en-US"/>
          </a:p>
        </p:txBody>
      </p:sp>
    </p:spTree>
    <p:extLst>
      <p:ext uri="{BB962C8B-B14F-4D97-AF65-F5344CB8AC3E}">
        <p14:creationId xmlns:p14="http://schemas.microsoft.com/office/powerpoint/2010/main" val="970687202"/>
      </p:ext>
    </p:extLst>
  </p:cSld>
  <p:clrMapOvr>
    <a:masterClrMapping/>
  </p:clrMapOvr>
  <p:transition xmlns:p14="http://schemas.microsoft.com/office/powerpoint/2010/mai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fld id="{DF3F5532-A6C3-5241-B929-005638C26C62}" type="datetime1">
              <a:rPr lang="en-US"/>
              <a:pPr/>
              <a:t>3/28/13</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2AA66F47-9E51-2849-B744-ACD2B2EF6AC9}" type="slidenum">
              <a:rPr lang="en-US"/>
              <a:pPr/>
              <a:t>‹#›</a:t>
            </a:fld>
            <a:endParaRPr lang="en-US"/>
          </a:p>
        </p:txBody>
      </p:sp>
    </p:spTree>
    <p:extLst>
      <p:ext uri="{BB962C8B-B14F-4D97-AF65-F5344CB8AC3E}">
        <p14:creationId xmlns:p14="http://schemas.microsoft.com/office/powerpoint/2010/main" val="2351785631"/>
      </p:ext>
    </p:extLst>
  </p:cSld>
  <p:clrMapOvr>
    <a:masterClrMapping/>
  </p:clrMapOvr>
  <p:transition xmlns:p14="http://schemas.microsoft.com/office/powerpoint/2010/mai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fld id="{29069A2E-393A-9A4C-BC57-132B57C5534C}" type="datetime1">
              <a:rPr lang="en-US"/>
              <a:pPr/>
              <a:t>3/28/13</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1786311D-B8BC-334C-80D7-F6388BFFD5D7}" type="slidenum">
              <a:rPr lang="en-US"/>
              <a:pPr/>
              <a:t>‹#›</a:t>
            </a:fld>
            <a:endParaRPr lang="en-US"/>
          </a:p>
        </p:txBody>
      </p:sp>
    </p:spTree>
    <p:extLst>
      <p:ext uri="{BB962C8B-B14F-4D97-AF65-F5344CB8AC3E}">
        <p14:creationId xmlns:p14="http://schemas.microsoft.com/office/powerpoint/2010/main" val="3053318301"/>
      </p:ext>
    </p:extLst>
  </p:cSld>
  <p:clrMapOvr>
    <a:masterClrMapping/>
  </p:clrMapOvr>
  <p:transition xmlns:p14="http://schemas.microsoft.com/office/powerpoint/2010/main">
    <p:zoom/>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05744D33-BD2E-3C4D-B8F6-1655EFD51C61}" type="datetime1">
              <a:rPr lang="en-US"/>
              <a:pPr/>
              <a:t>3/28/13</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a:ea typeface="+mn-ea"/>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EF1B0D9-FDF2-504F-B7B8-DEB1DE149EE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Lst>
  <p:transition xmlns:p14="http://schemas.microsoft.com/office/powerpoint/2010/main">
    <p:zoom/>
  </p:transition>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a:ea typeface="ＭＳ Ｐゴシック" charset="0"/>
        </a:defRPr>
      </a:lvl2pPr>
      <a:lvl3pPr algn="ctr" rtl="0" eaLnBrk="0" fontAlgn="base" hangingPunct="0">
        <a:spcBef>
          <a:spcPct val="0"/>
        </a:spcBef>
        <a:spcAft>
          <a:spcPct val="0"/>
        </a:spcAft>
        <a:defRPr sz="4400">
          <a:solidFill>
            <a:schemeClr val="tx2"/>
          </a:solidFill>
          <a:latin typeface="Times New Roman"/>
          <a:ea typeface="ＭＳ Ｐゴシック" charset="0"/>
        </a:defRPr>
      </a:lvl3pPr>
      <a:lvl4pPr algn="ctr" rtl="0" eaLnBrk="0" fontAlgn="base" hangingPunct="0">
        <a:spcBef>
          <a:spcPct val="0"/>
        </a:spcBef>
        <a:spcAft>
          <a:spcPct val="0"/>
        </a:spcAft>
        <a:defRPr sz="4400">
          <a:solidFill>
            <a:schemeClr val="tx2"/>
          </a:solidFill>
          <a:latin typeface="Times New Roman"/>
          <a:ea typeface="ＭＳ Ｐゴシック" charset="0"/>
        </a:defRPr>
      </a:lvl4pPr>
      <a:lvl5pPr algn="ctr" rtl="0" eaLnBrk="0" fontAlgn="base" hangingPunct="0">
        <a:spcBef>
          <a:spcPct val="0"/>
        </a:spcBef>
        <a:spcAft>
          <a:spcPct val="0"/>
        </a:spcAft>
        <a:defRPr sz="4400">
          <a:solidFill>
            <a:schemeClr val="tx2"/>
          </a:solidFill>
          <a:latin typeface="Times New Roman"/>
          <a:ea typeface="ＭＳ Ｐゴシック" charset="0"/>
        </a:defRPr>
      </a:lvl5pPr>
      <a:lvl6pPr marL="457200" algn="ctr" rtl="0" eaLnBrk="0" fontAlgn="base" hangingPunct="0">
        <a:spcBef>
          <a:spcPct val="0"/>
        </a:spcBef>
        <a:spcAft>
          <a:spcPct val="0"/>
        </a:spcAft>
        <a:defRPr sz="4400">
          <a:solidFill>
            <a:schemeClr val="tx2"/>
          </a:solidFill>
          <a:latin typeface="Times New Roman"/>
        </a:defRPr>
      </a:lvl6pPr>
      <a:lvl7pPr marL="914400" algn="ctr" rtl="0" eaLnBrk="0" fontAlgn="base" hangingPunct="0">
        <a:spcBef>
          <a:spcPct val="0"/>
        </a:spcBef>
        <a:spcAft>
          <a:spcPct val="0"/>
        </a:spcAft>
        <a:defRPr sz="4400">
          <a:solidFill>
            <a:schemeClr val="tx2"/>
          </a:solidFill>
          <a:latin typeface="Times New Roman"/>
        </a:defRPr>
      </a:lvl7pPr>
      <a:lvl8pPr marL="1371600" algn="ctr" rtl="0" eaLnBrk="0" fontAlgn="base" hangingPunct="0">
        <a:spcBef>
          <a:spcPct val="0"/>
        </a:spcBef>
        <a:spcAft>
          <a:spcPct val="0"/>
        </a:spcAft>
        <a:defRPr sz="4400">
          <a:solidFill>
            <a:schemeClr val="tx2"/>
          </a:solidFill>
          <a:latin typeface="Times New Roman"/>
        </a:defRPr>
      </a:lvl8pPr>
      <a:lvl9pPr marL="1828800" algn="ctr" rtl="0" eaLnBrk="0" fontAlgn="base" hangingPunct="0">
        <a:spcBef>
          <a:spcPct val="0"/>
        </a:spcBef>
        <a:spcAft>
          <a:spcPct val="0"/>
        </a:spcAft>
        <a:defRPr sz="4400">
          <a:solidFill>
            <a:schemeClr val="tx2"/>
          </a:solidFill>
          <a:latin typeface="Times New Roman"/>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audio" Target="../media/audio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2.xml.rels><?xml version="1.0" encoding="UTF-8" standalone="yes"?>
<Relationships xmlns="http://schemas.openxmlformats.org/package/2006/relationships"><Relationship Id="rId9" Type="http://schemas.openxmlformats.org/officeDocument/2006/relationships/slide" Target="slide18.xml"/><Relationship Id="rId20" Type="http://schemas.openxmlformats.org/officeDocument/2006/relationships/slide" Target="slide40.xml"/><Relationship Id="rId21" Type="http://schemas.openxmlformats.org/officeDocument/2006/relationships/slide" Target="slide42.xml"/><Relationship Id="rId22" Type="http://schemas.openxmlformats.org/officeDocument/2006/relationships/slide" Target="slide44.xml"/><Relationship Id="rId23" Type="http://schemas.openxmlformats.org/officeDocument/2006/relationships/slide" Target="slide46.xml"/><Relationship Id="rId24" Type="http://schemas.openxmlformats.org/officeDocument/2006/relationships/slide" Target="slide48.xml"/><Relationship Id="rId25" Type="http://schemas.openxmlformats.org/officeDocument/2006/relationships/slide" Target="slide50.xml"/><Relationship Id="rId26" Type="http://schemas.openxmlformats.org/officeDocument/2006/relationships/slide" Target="slide2.xml"/><Relationship Id="rId10" Type="http://schemas.openxmlformats.org/officeDocument/2006/relationships/slide" Target="slide20.xml"/><Relationship Id="rId11" Type="http://schemas.openxmlformats.org/officeDocument/2006/relationships/slide" Target="slide22.xml"/><Relationship Id="rId12" Type="http://schemas.openxmlformats.org/officeDocument/2006/relationships/slide" Target="slide24.xml"/><Relationship Id="rId13" Type="http://schemas.openxmlformats.org/officeDocument/2006/relationships/slide" Target="slide26.xml"/><Relationship Id="rId14" Type="http://schemas.openxmlformats.org/officeDocument/2006/relationships/slide" Target="slide28.xml"/><Relationship Id="rId15" Type="http://schemas.openxmlformats.org/officeDocument/2006/relationships/slide" Target="slide30.xml"/><Relationship Id="rId16" Type="http://schemas.openxmlformats.org/officeDocument/2006/relationships/slide" Target="slide32.xml"/><Relationship Id="rId17" Type="http://schemas.openxmlformats.org/officeDocument/2006/relationships/slide" Target="slide34.xml"/><Relationship Id="rId18" Type="http://schemas.openxmlformats.org/officeDocument/2006/relationships/slide" Target="slide36.xml"/><Relationship Id="rId19" Type="http://schemas.openxmlformats.org/officeDocument/2006/relationships/slide" Target="slide38.xml"/><Relationship Id="rId1" Type="http://schemas.openxmlformats.org/officeDocument/2006/relationships/slideLayout" Target="../slideLayouts/slideLayout7.xml"/><Relationship Id="rId2" Type="http://schemas.openxmlformats.org/officeDocument/2006/relationships/slide" Target="slide4.xml"/><Relationship Id="rId3" Type="http://schemas.openxmlformats.org/officeDocument/2006/relationships/slide" Target="slide6.xml"/><Relationship Id="rId4" Type="http://schemas.openxmlformats.org/officeDocument/2006/relationships/slide" Target="slide8.xml"/><Relationship Id="rId5" Type="http://schemas.openxmlformats.org/officeDocument/2006/relationships/slide" Target="slide10.xml"/><Relationship Id="rId6" Type="http://schemas.openxmlformats.org/officeDocument/2006/relationships/slide" Target="slide12.xml"/><Relationship Id="rId7" Type="http://schemas.openxmlformats.org/officeDocument/2006/relationships/slide" Target="slide14.xml"/><Relationship Id="rId8" Type="http://schemas.openxmlformats.org/officeDocument/2006/relationships/slide" Target="slide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audio" Target="../media/audio2.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audio" Target="../media/audio2.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 Id="rId3" Type="http://schemas.openxmlformats.org/officeDocument/2006/relationships/image" Target="../media/image1.jpe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1752600" y="2667000"/>
            <a:ext cx="579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a:latin typeface="Times New Roman"/>
                <a:cs typeface="Times New Roman"/>
              </a:rPr>
              <a:t>Click Once to Begin</a:t>
            </a:r>
          </a:p>
        </p:txBody>
      </p:sp>
      <p:sp>
        <p:nvSpPr>
          <p:cNvPr id="4098" name="Rectangle 2"/>
          <p:cNvSpPr>
            <a:spLocks noGrp="1" noChangeArrowheads="1"/>
          </p:cNvSpPr>
          <p:nvPr>
            <p:ph type="ctrTitle"/>
          </p:nvPr>
        </p:nvSpPr>
        <p:spPr>
          <a:xfrm>
            <a:off x="685800" y="2286000"/>
            <a:ext cx="7772400" cy="1143000"/>
          </a:xfrm>
          <a:solidFill>
            <a:srgbClr val="C00000"/>
          </a:solidFill>
        </p:spPr>
        <p:txBody>
          <a:bodyPr/>
          <a:lstStyle/>
          <a:p>
            <a:pPr>
              <a:defRPr/>
            </a:pPr>
            <a:r>
              <a:rPr lang="en-US" sz="8800" b="1" dirty="0">
                <a:solidFill>
                  <a:schemeClr val="bg1">
                    <a:lumMod val="95000"/>
                  </a:schemeClr>
                </a:solidFill>
                <a:latin typeface="Times New Roman"/>
                <a:ea typeface="+mj-ea"/>
                <a:cs typeface="Times New Roman"/>
              </a:rPr>
              <a:t>JEOPARDY!</a:t>
            </a:r>
          </a:p>
        </p:txBody>
      </p:sp>
      <p:sp>
        <p:nvSpPr>
          <p:cNvPr id="4099" name="Rectangle 3"/>
          <p:cNvSpPr>
            <a:spLocks noGrp="1" noChangeArrowheads="1"/>
          </p:cNvSpPr>
          <p:nvPr>
            <p:ph type="subTitle" idx="1"/>
          </p:nvPr>
        </p:nvSpPr>
        <p:spPr/>
        <p:txBody>
          <a:bodyPr/>
          <a:lstStyle/>
          <a:p>
            <a:r>
              <a:rPr lang="en-US" sz="2800" dirty="0" smtClean="0">
                <a:solidFill>
                  <a:schemeClr val="bg1"/>
                </a:solidFill>
                <a:latin typeface="Times New Roman"/>
                <a:cs typeface="Times New Roman"/>
              </a:rPr>
              <a:t>Online Privacy + more!</a:t>
            </a:r>
            <a:endParaRPr lang="en-US" sz="2800" dirty="0">
              <a:solidFill>
                <a:schemeClr val="bg1"/>
              </a:solidFill>
              <a:latin typeface="Times New Roman"/>
              <a:cs typeface="Times New Roman"/>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subTnLst>
                                    <p:audio>
                                      <p:cMediaNode>
                                        <p:cTn display="0" masterRel="sameClick">
                                          <p:stCondLst>
                                            <p:cond evt="begin" delay="0">
                                              <p:tn val="5"/>
                                            </p:cond>
                                          </p:stCondLst>
                                          <p:endCondLst>
                                            <p:cond evt="onStopAudio" delay="0">
                                              <p:tgtEl>
                                                <p:sldTgt/>
                                              </p:tgtEl>
                                            </p:cond>
                                          </p:endCondLst>
                                        </p:cTn>
                                        <p:tgtEl>
                                          <p:sndTgt r:embed="rId3" name="theme2.wav"/>
                                        </p:tgtEl>
                                      </p:cMediaNode>
                                    </p:audio>
                                  </p:subTnLst>
                                </p:cTn>
                              </p:par>
                            </p:childTnLst>
                          </p:cTn>
                        </p:par>
                        <p:par>
                          <p:cTn id="8" fill="hold" nodeType="afterGroup">
                            <p:stCondLst>
                              <p:cond delay="500"/>
                            </p:stCondLst>
                            <p:childTnLst>
                              <p:par>
                                <p:cTn id="9" presetID="15" presetClass="entr" presetSubtype="0" fill="hold" grpId="0" nodeType="afterEffect">
                                  <p:stCondLst>
                                    <p:cond delay="2000"/>
                                  </p:stCondLst>
                                  <p:childTnLst>
                                    <p:set>
                                      <p:cBhvr>
                                        <p:cTn id="10" dur="1" fill="hold">
                                          <p:stCondLst>
                                            <p:cond delay="0"/>
                                          </p:stCondLst>
                                        </p:cTn>
                                        <p:tgtEl>
                                          <p:spTgt spid="4099">
                                            <p:txEl>
                                              <p:pRg st="0" end="0"/>
                                            </p:txEl>
                                          </p:spTgt>
                                        </p:tgtEl>
                                        <p:attrNameLst>
                                          <p:attrName>style.visibility</p:attrName>
                                        </p:attrNameLst>
                                      </p:cBhvr>
                                      <p:to>
                                        <p:strVal val="visible"/>
                                      </p:to>
                                    </p:set>
                                    <p:anim calcmode="lin" valueType="num">
                                      <p:cBhvr>
                                        <p:cTn id="11" dur="10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4099">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409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409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autoUpdateAnimBg="0"/>
      <p:bldP spid="4099" grpId="0" build="p" autoUpdateAnimBg="0" advAuto="200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42339"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TextBox 3"/>
          <p:cNvSpPr txBox="1">
            <a:spLocks noChangeArrowheads="1"/>
          </p:cNvSpPr>
          <p:nvPr/>
        </p:nvSpPr>
        <p:spPr bwMode="auto">
          <a:xfrm>
            <a:off x="609600" y="685800"/>
            <a:ext cx="79248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3600" dirty="0" smtClean="0">
                <a:solidFill>
                  <a:schemeClr val="bg1"/>
                </a:solidFill>
              </a:rPr>
              <a:t>Internet “cookies” are:</a:t>
            </a:r>
          </a:p>
          <a:p>
            <a:pPr algn="l"/>
            <a:endParaRPr lang="en-US" sz="3600" dirty="0">
              <a:solidFill>
                <a:schemeClr val="bg1"/>
              </a:solidFill>
            </a:endParaRPr>
          </a:p>
          <a:p>
            <a:pPr marL="514350" indent="-514350" algn="l">
              <a:buFont typeface="+mj-lt"/>
              <a:buAutoNum type="alphaLcParenR"/>
            </a:pPr>
            <a:r>
              <a:rPr lang="en-US" sz="3600" dirty="0" smtClean="0">
                <a:solidFill>
                  <a:schemeClr val="bg1"/>
                </a:solidFill>
              </a:rPr>
              <a:t>The same as browser bookmarks</a:t>
            </a:r>
          </a:p>
          <a:p>
            <a:pPr marL="514350" indent="-514350" algn="l">
              <a:buFont typeface="+mj-lt"/>
              <a:buAutoNum type="alphaLcParenR"/>
            </a:pPr>
            <a:r>
              <a:rPr lang="en-US" sz="3600" dirty="0" smtClean="0">
                <a:solidFill>
                  <a:schemeClr val="bg1"/>
                </a:solidFill>
              </a:rPr>
              <a:t>Delicious</a:t>
            </a:r>
          </a:p>
          <a:p>
            <a:pPr marL="514350" indent="-514350" algn="l">
              <a:buFont typeface="+mj-lt"/>
              <a:buAutoNum type="alphaLcParenR"/>
            </a:pPr>
            <a:r>
              <a:rPr lang="en-US" sz="3600" dirty="0" smtClean="0">
                <a:solidFill>
                  <a:schemeClr val="bg1"/>
                </a:solidFill>
              </a:rPr>
              <a:t>Text packets stored on your computer by websites</a:t>
            </a:r>
          </a:p>
          <a:p>
            <a:pPr marL="514350" indent="-514350" algn="l">
              <a:buFont typeface="+mj-lt"/>
              <a:buAutoNum type="alphaLcParenR"/>
            </a:pPr>
            <a:r>
              <a:rPr lang="en-US" sz="3600" dirty="0" smtClean="0">
                <a:solidFill>
                  <a:schemeClr val="bg1"/>
                </a:solidFill>
              </a:rPr>
              <a:t>Illegal to use now</a:t>
            </a:r>
            <a:endParaRPr lang="en-US" sz="36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1" name="TextBox 4"/>
          <p:cNvSpPr txBox="1">
            <a:spLocks noChangeArrowheads="1"/>
          </p:cNvSpPr>
          <p:nvPr/>
        </p:nvSpPr>
        <p:spPr bwMode="auto">
          <a:xfrm>
            <a:off x="762000" y="457200"/>
            <a:ext cx="76962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4000" dirty="0" smtClean="0">
                <a:solidFill>
                  <a:srgbClr val="FFFFFF"/>
                </a:solidFill>
              </a:rPr>
              <a:t>C</a:t>
            </a:r>
          </a:p>
          <a:p>
            <a:pPr algn="l"/>
            <a:endParaRPr lang="en-US" sz="3200" dirty="0">
              <a:solidFill>
                <a:srgbClr val="FFFFFF"/>
              </a:solidFill>
            </a:endParaRPr>
          </a:p>
          <a:p>
            <a:pPr algn="l"/>
            <a:r>
              <a:rPr lang="en-US" sz="3200" dirty="0" smtClean="0">
                <a:solidFill>
                  <a:srgbClr val="FFFFFF"/>
                </a:solidFill>
              </a:rPr>
              <a:t>Internet </a:t>
            </a:r>
            <a:r>
              <a:rPr lang="en-US" sz="3200" dirty="0">
                <a:solidFill>
                  <a:srgbClr val="FFFFFF"/>
                </a:solidFill>
              </a:rPr>
              <a:t>“cookies” are small packets of text stored on your computer by websites you visit and online applications you use, recording your online preferences and activities. </a:t>
            </a:r>
            <a:endParaRPr lang="en-US" sz="3200" dirty="0" smtClean="0">
              <a:solidFill>
                <a:srgbClr val="FFFFFF"/>
              </a:solidFill>
            </a:endParaRPr>
          </a:p>
          <a:p>
            <a:pPr algn="l"/>
            <a:endParaRPr lang="en-US" sz="3200" dirty="0">
              <a:solidFill>
                <a:srgbClr val="FFFFFF"/>
              </a:solidFill>
            </a:endParaRPr>
          </a:p>
          <a:p>
            <a:pPr algn="l"/>
            <a:r>
              <a:rPr lang="en-US" sz="3200" dirty="0" smtClean="0">
                <a:solidFill>
                  <a:srgbClr val="FFFFFF"/>
                </a:solidFill>
              </a:rPr>
              <a:t>This </a:t>
            </a:r>
            <a:r>
              <a:rPr lang="en-US" sz="3200" dirty="0">
                <a:solidFill>
                  <a:srgbClr val="FFFFFF"/>
                </a:solidFill>
              </a:rPr>
              <a:t>information allows for a more personalized web browsing experience, such as when a YouTube video remembers your preferred volume setting for future viewings. </a:t>
            </a: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5" name="TextBox 2"/>
          <p:cNvSpPr txBox="1">
            <a:spLocks noChangeArrowheads="1"/>
          </p:cNvSpPr>
          <p:nvPr/>
        </p:nvSpPr>
        <p:spPr bwMode="auto">
          <a:xfrm>
            <a:off x="457200" y="304800"/>
            <a:ext cx="8382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4800" dirty="0">
                <a:solidFill>
                  <a:srgbClr val="FFFFFF"/>
                </a:solidFill>
              </a:rPr>
              <a:t>If I select "clear cookies" or "empty cache" in my browser then advertisers cannot track me</a:t>
            </a:r>
            <a:r>
              <a:rPr lang="en-US" sz="4800" dirty="0" smtClean="0">
                <a:solidFill>
                  <a:srgbClr val="FFFFFF"/>
                </a:solidFill>
              </a:rPr>
              <a:t>.</a:t>
            </a:r>
          </a:p>
          <a:p>
            <a:endParaRPr lang="en-US" dirty="0">
              <a:solidFill>
                <a:srgbClr val="FFFFFF"/>
              </a:solidFill>
            </a:endParaRPr>
          </a:p>
          <a:p>
            <a:pPr marL="1428750" lvl="1" indent="-685800" algn="l">
              <a:buFont typeface="Arial"/>
              <a:buChar char="•"/>
            </a:pPr>
            <a:r>
              <a:rPr lang="en-US" sz="4000" dirty="0" smtClean="0">
                <a:solidFill>
                  <a:srgbClr val="FFFFFF"/>
                </a:solidFill>
              </a:rPr>
              <a:t>TRUE </a:t>
            </a:r>
          </a:p>
          <a:p>
            <a:pPr marL="1428750" lvl="1" indent="-685800" algn="l">
              <a:buFont typeface="Arial"/>
              <a:buChar char="•"/>
            </a:pPr>
            <a:r>
              <a:rPr lang="en-US" sz="4000" dirty="0" smtClean="0">
                <a:solidFill>
                  <a:srgbClr val="FFFFFF"/>
                </a:solidFill>
              </a:rPr>
              <a:t>FALSE </a:t>
            </a:r>
          </a:p>
          <a:p>
            <a:pPr marL="1428750" lvl="1" indent="-685800" algn="l">
              <a:buFont typeface="Arial"/>
              <a:buChar char="•"/>
            </a:pPr>
            <a:r>
              <a:rPr lang="en-US" sz="4000" dirty="0" smtClean="0">
                <a:solidFill>
                  <a:srgbClr val="FFFFFF"/>
                </a:solidFill>
              </a:rPr>
              <a:t>IT DEPENDS</a:t>
            </a:r>
            <a:endParaRPr lang="en-US" sz="4000" dirty="0">
              <a:solidFill>
                <a:srgbClr val="FFFFFF"/>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533400" y="228600"/>
            <a:ext cx="8001000" cy="6986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4400" dirty="0" smtClean="0">
                <a:solidFill>
                  <a:schemeClr val="bg1"/>
                </a:solidFill>
              </a:rPr>
              <a:t>It depends…</a:t>
            </a:r>
          </a:p>
          <a:p>
            <a:pPr algn="l"/>
            <a:endParaRPr lang="en-US" sz="2800" dirty="0">
              <a:solidFill>
                <a:srgbClr val="FFFFFF"/>
              </a:solidFill>
            </a:endParaRPr>
          </a:p>
          <a:p>
            <a:pPr algn="l"/>
            <a:r>
              <a:rPr lang="en-US" sz="2800" dirty="0" smtClean="0">
                <a:solidFill>
                  <a:srgbClr val="FFFFFF"/>
                </a:solidFill>
              </a:rPr>
              <a:t>While </a:t>
            </a:r>
            <a:r>
              <a:rPr lang="en-US" sz="2800" dirty="0">
                <a:solidFill>
                  <a:srgbClr val="FFFFFF"/>
                </a:solidFill>
              </a:rPr>
              <a:t>clearing cookies from your browser will generally clear HTML cookies, there is a second type of cookie called flash cookies (based on Adobe’s flash technology) that require special browser add-ons to manage or must be managed via Adobe’s website directly. </a:t>
            </a:r>
            <a:endParaRPr lang="en-US" sz="2800" dirty="0" smtClean="0">
              <a:solidFill>
                <a:srgbClr val="FFFFFF"/>
              </a:solidFill>
            </a:endParaRPr>
          </a:p>
          <a:p>
            <a:pPr algn="l"/>
            <a:endParaRPr lang="en-US" sz="2800" dirty="0">
              <a:solidFill>
                <a:srgbClr val="FFFFFF"/>
              </a:solidFill>
            </a:endParaRPr>
          </a:p>
          <a:p>
            <a:pPr algn="l"/>
            <a:r>
              <a:rPr lang="en-US" sz="2800" dirty="0" smtClean="0">
                <a:solidFill>
                  <a:srgbClr val="FFFFFF"/>
                </a:solidFill>
              </a:rPr>
              <a:t>Simply </a:t>
            </a:r>
            <a:r>
              <a:rPr lang="en-US" sz="2800" dirty="0">
                <a:solidFill>
                  <a:srgbClr val="FFFFFF"/>
                </a:solidFill>
              </a:rPr>
              <a:t>“clearing cookies” on your browser typically won’t erase these flash cookies, some of which can automatically regenerate HTML cookies that you previously cleared. </a:t>
            </a:r>
          </a:p>
          <a:p>
            <a:pPr algn="l"/>
            <a:endParaRPr lang="en-US" dirty="0">
              <a:solidFill>
                <a:schemeClr val="bg1"/>
              </a:solidFill>
            </a:endParaRPr>
          </a:p>
          <a:p>
            <a:endParaRPr lang="en-US" sz="4400" b="1"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46435"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TextBox 3"/>
          <p:cNvSpPr txBox="1">
            <a:spLocks noChangeArrowheads="1"/>
          </p:cNvSpPr>
          <p:nvPr/>
        </p:nvSpPr>
        <p:spPr bwMode="auto">
          <a:xfrm>
            <a:off x="533400" y="457200"/>
            <a:ext cx="8382000" cy="6063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3600" dirty="0" smtClean="0">
                <a:solidFill>
                  <a:schemeClr val="bg1"/>
                </a:solidFill>
              </a:rPr>
              <a:t>Commercial email messages (often called </a:t>
            </a:r>
            <a:r>
              <a:rPr lang="en-US" sz="3600" dirty="0" smtClean="0">
                <a:solidFill>
                  <a:schemeClr val="bg1"/>
                </a:solidFill>
              </a:rPr>
              <a:t>SPAM) </a:t>
            </a:r>
            <a:r>
              <a:rPr lang="en-US" sz="3600" dirty="0" smtClean="0">
                <a:solidFill>
                  <a:schemeClr val="bg1"/>
                </a:solidFill>
              </a:rPr>
              <a:t>must contain:</a:t>
            </a:r>
          </a:p>
          <a:p>
            <a:pPr algn="l"/>
            <a:endParaRPr lang="en-US" sz="3200" dirty="0" smtClean="0">
              <a:solidFill>
                <a:schemeClr val="bg1"/>
              </a:solidFill>
            </a:endParaRPr>
          </a:p>
          <a:p>
            <a:pPr marL="742950" indent="-742950" algn="l">
              <a:buFont typeface="+mj-lt"/>
              <a:buAutoNum type="alphaLcParenR"/>
            </a:pPr>
            <a:r>
              <a:rPr lang="en-US" sz="3600" dirty="0" smtClean="0">
                <a:solidFill>
                  <a:srgbClr val="FFFFFF"/>
                </a:solidFill>
              </a:rPr>
              <a:t>A </a:t>
            </a:r>
            <a:r>
              <a:rPr lang="en-US" sz="3600" dirty="0">
                <a:solidFill>
                  <a:srgbClr val="FFFFFF"/>
                </a:solidFill>
              </a:rPr>
              <a:t>subject line that accurately reflects the content of the message.   </a:t>
            </a:r>
            <a:endParaRPr lang="en-US" sz="3600" dirty="0" smtClean="0">
              <a:solidFill>
                <a:srgbClr val="FFFFFF"/>
              </a:solidFill>
            </a:endParaRPr>
          </a:p>
          <a:p>
            <a:pPr marL="742950" indent="-742950" algn="l">
              <a:buFont typeface="+mj-lt"/>
              <a:buAutoNum type="alphaLcParenR"/>
            </a:pPr>
            <a:r>
              <a:rPr lang="en-US" sz="3600" dirty="0" smtClean="0">
                <a:solidFill>
                  <a:srgbClr val="FFFFFF"/>
                </a:solidFill>
              </a:rPr>
              <a:t> </a:t>
            </a:r>
            <a:r>
              <a:rPr lang="en-US" sz="3600" dirty="0">
                <a:solidFill>
                  <a:srgbClr val="FFFFFF"/>
                </a:solidFill>
              </a:rPr>
              <a:t>A valid physical postal address for the company   </a:t>
            </a:r>
            <a:endParaRPr lang="en-US" sz="3600" dirty="0" smtClean="0">
              <a:solidFill>
                <a:srgbClr val="FFFFFF"/>
              </a:solidFill>
            </a:endParaRPr>
          </a:p>
          <a:p>
            <a:pPr marL="742950" indent="-742950" algn="l">
              <a:buFont typeface="+mj-lt"/>
              <a:buAutoNum type="alphaLcParenR"/>
            </a:pPr>
            <a:r>
              <a:rPr lang="en-US" sz="3600" dirty="0" smtClean="0">
                <a:solidFill>
                  <a:srgbClr val="FFFFFF"/>
                </a:solidFill>
              </a:rPr>
              <a:t> </a:t>
            </a:r>
            <a:r>
              <a:rPr lang="en-US" sz="3600" dirty="0">
                <a:solidFill>
                  <a:srgbClr val="FFFFFF"/>
                </a:solidFill>
              </a:rPr>
              <a:t>A clear and conspicuous way to opt out of future emails.   </a:t>
            </a:r>
            <a:endParaRPr lang="en-US" sz="3600" dirty="0" smtClean="0">
              <a:solidFill>
                <a:srgbClr val="FFFFFF"/>
              </a:solidFill>
            </a:endParaRPr>
          </a:p>
          <a:p>
            <a:pPr marL="742950" indent="-742950" algn="l">
              <a:buFont typeface="+mj-lt"/>
              <a:buAutoNum type="alphaLcParenR"/>
            </a:pPr>
            <a:r>
              <a:rPr lang="en-US" sz="3600" dirty="0" smtClean="0">
                <a:solidFill>
                  <a:srgbClr val="FFFFFF"/>
                </a:solidFill>
              </a:rPr>
              <a:t> </a:t>
            </a:r>
            <a:r>
              <a:rPr lang="en-US" sz="3600" dirty="0">
                <a:solidFill>
                  <a:srgbClr val="FFFFFF"/>
                </a:solidFill>
              </a:rPr>
              <a:t>All of the above.</a:t>
            </a:r>
          </a:p>
          <a:p>
            <a:endParaRPr lang="en-US" sz="2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685800" y="381000"/>
            <a:ext cx="8001000" cy="624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All of the above</a:t>
            </a:r>
          </a:p>
          <a:p>
            <a:pPr algn="l"/>
            <a:endParaRPr lang="en-US" sz="3200" dirty="0" smtClean="0">
              <a:solidFill>
                <a:schemeClr val="bg1"/>
              </a:solidFill>
            </a:endParaRPr>
          </a:p>
          <a:p>
            <a:pPr algn="l"/>
            <a:r>
              <a:rPr lang="en-US" sz="3200" dirty="0" smtClean="0">
                <a:solidFill>
                  <a:srgbClr val="FFFFFF"/>
                </a:solidFill>
              </a:rPr>
              <a:t>The Controlling </a:t>
            </a:r>
            <a:r>
              <a:rPr lang="en-US" sz="3200" dirty="0">
                <a:solidFill>
                  <a:srgbClr val="FFFFFF"/>
                </a:solidFill>
              </a:rPr>
              <a:t>the Assault of Non-Solicited Pornography and Marketing (CAN-SPAM) </a:t>
            </a:r>
            <a:r>
              <a:rPr lang="en-US" sz="3200" dirty="0" smtClean="0">
                <a:solidFill>
                  <a:srgbClr val="FFFFFF"/>
                </a:solidFill>
              </a:rPr>
              <a:t>Act of 2003 applies to “</a:t>
            </a:r>
            <a:r>
              <a:rPr lang="en-US" sz="3200" i="1" dirty="0">
                <a:solidFill>
                  <a:srgbClr val="FFFFFF"/>
                </a:solidFill>
              </a:rPr>
              <a:t>any electronic mail message the primary purpose of which is the commercial advertisement or promotion of a commercial product or </a:t>
            </a:r>
            <a:r>
              <a:rPr lang="en-US" sz="3200" i="1" dirty="0" smtClean="0">
                <a:solidFill>
                  <a:srgbClr val="FFFFFF"/>
                </a:solidFill>
              </a:rPr>
              <a:t>service</a:t>
            </a:r>
            <a:r>
              <a:rPr lang="en-US" sz="3200" dirty="0" smtClean="0">
                <a:solidFill>
                  <a:srgbClr val="FFFFFF"/>
                </a:solidFill>
              </a:rPr>
              <a:t>” </a:t>
            </a:r>
          </a:p>
          <a:p>
            <a:pPr algn="l"/>
            <a:endParaRPr lang="en-US" sz="3200" dirty="0">
              <a:solidFill>
                <a:srgbClr val="FFFFFF"/>
              </a:solidFill>
            </a:endParaRPr>
          </a:p>
          <a:p>
            <a:pPr algn="l"/>
            <a:r>
              <a:rPr lang="en-US" sz="3200" dirty="0">
                <a:solidFill>
                  <a:srgbClr val="FFFFFF"/>
                </a:solidFill>
              </a:rPr>
              <a:t>Each separate email in violation of the CAN-SPAM Act is subject to penalties of up to $16,000</a:t>
            </a: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5" name="TextBox 2"/>
          <p:cNvSpPr txBox="1">
            <a:spLocks noChangeArrowheads="1"/>
          </p:cNvSpPr>
          <p:nvPr/>
        </p:nvSpPr>
        <p:spPr bwMode="auto">
          <a:xfrm>
            <a:off x="609600" y="609600"/>
            <a:ext cx="8153400"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4000" dirty="0">
                <a:solidFill>
                  <a:srgbClr val="FFFFFF"/>
                </a:solidFill>
              </a:rPr>
              <a:t>Which federal organization most actively enforces privacy laws that protect consumers</a:t>
            </a:r>
            <a:r>
              <a:rPr lang="en-US" sz="4000" dirty="0" smtClean="0">
                <a:solidFill>
                  <a:srgbClr val="FFFFFF"/>
                </a:solidFill>
              </a:rPr>
              <a:t>?</a:t>
            </a:r>
          </a:p>
          <a:p>
            <a:pPr algn="l"/>
            <a:endParaRPr lang="en-US" sz="2800" b="1" dirty="0" smtClean="0"/>
          </a:p>
          <a:p>
            <a:pPr marL="514350" indent="-514350" algn="l">
              <a:buFont typeface="+mj-lt"/>
              <a:buAutoNum type="alphaLcParenR"/>
            </a:pPr>
            <a:r>
              <a:rPr lang="en-US" sz="3600" dirty="0" smtClean="0">
                <a:solidFill>
                  <a:srgbClr val="FFFFFF"/>
                </a:solidFill>
              </a:rPr>
              <a:t>The </a:t>
            </a:r>
            <a:r>
              <a:rPr lang="en-US" sz="3600" dirty="0">
                <a:solidFill>
                  <a:srgbClr val="FFFFFF"/>
                </a:solidFill>
              </a:rPr>
              <a:t>Department of Justice   </a:t>
            </a:r>
            <a:endParaRPr lang="en-US" sz="3600" dirty="0" smtClean="0">
              <a:solidFill>
                <a:srgbClr val="FFFFFF"/>
              </a:solidFill>
            </a:endParaRPr>
          </a:p>
          <a:p>
            <a:pPr marL="514350" indent="-514350" algn="l">
              <a:buFont typeface="+mj-lt"/>
              <a:buAutoNum type="alphaLcParenR"/>
            </a:pPr>
            <a:r>
              <a:rPr lang="en-US" sz="3600" dirty="0" smtClean="0">
                <a:solidFill>
                  <a:srgbClr val="FFFFFF"/>
                </a:solidFill>
              </a:rPr>
              <a:t>The </a:t>
            </a:r>
            <a:r>
              <a:rPr lang="en-US" sz="3600" dirty="0">
                <a:solidFill>
                  <a:srgbClr val="FFFFFF"/>
                </a:solidFill>
              </a:rPr>
              <a:t>Federal Trade Commission   </a:t>
            </a:r>
            <a:endParaRPr lang="en-US" sz="3600" dirty="0" smtClean="0">
              <a:solidFill>
                <a:srgbClr val="FFFFFF"/>
              </a:solidFill>
            </a:endParaRPr>
          </a:p>
          <a:p>
            <a:pPr marL="514350" indent="-514350" algn="l">
              <a:buFont typeface="+mj-lt"/>
              <a:buAutoNum type="alphaLcParenR"/>
            </a:pPr>
            <a:r>
              <a:rPr lang="en-US" sz="3600" dirty="0" smtClean="0">
                <a:solidFill>
                  <a:srgbClr val="FFFFFF"/>
                </a:solidFill>
              </a:rPr>
              <a:t>The </a:t>
            </a:r>
            <a:r>
              <a:rPr lang="en-US" sz="3600" dirty="0">
                <a:solidFill>
                  <a:srgbClr val="FFFFFF"/>
                </a:solidFill>
              </a:rPr>
              <a:t>Federal Communications Commission  </a:t>
            </a:r>
            <a:endParaRPr lang="en-US" sz="3600" dirty="0" smtClean="0">
              <a:solidFill>
                <a:srgbClr val="FFFFFF"/>
              </a:solidFill>
            </a:endParaRPr>
          </a:p>
          <a:p>
            <a:pPr marL="514350" indent="-514350" algn="l">
              <a:buFont typeface="+mj-lt"/>
              <a:buAutoNum type="alphaLcParenR"/>
            </a:pPr>
            <a:r>
              <a:rPr lang="en-US" sz="3600" dirty="0" smtClean="0">
                <a:solidFill>
                  <a:srgbClr val="FFFFFF"/>
                </a:solidFill>
              </a:rPr>
              <a:t>The </a:t>
            </a:r>
            <a:r>
              <a:rPr lang="en-US" sz="3600" dirty="0">
                <a:solidFill>
                  <a:srgbClr val="FFFFFF"/>
                </a:solidFill>
              </a:rPr>
              <a:t>Federal Bureau of Investigation</a:t>
            </a: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9" name="TextBox 5"/>
          <p:cNvSpPr txBox="1">
            <a:spLocks noChangeArrowheads="1"/>
          </p:cNvSpPr>
          <p:nvPr/>
        </p:nvSpPr>
        <p:spPr bwMode="auto">
          <a:xfrm>
            <a:off x="304800" y="381000"/>
            <a:ext cx="85344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4800" dirty="0" smtClean="0">
                <a:solidFill>
                  <a:schemeClr val="bg1"/>
                </a:solidFill>
              </a:rPr>
              <a:t>b: </a:t>
            </a:r>
            <a:r>
              <a:rPr lang="en-US" sz="4400" i="1" dirty="0" smtClean="0">
                <a:solidFill>
                  <a:schemeClr val="bg1"/>
                </a:solidFill>
              </a:rPr>
              <a:t>The Federal Trade Commission</a:t>
            </a:r>
          </a:p>
          <a:p>
            <a:pPr algn="l"/>
            <a:endParaRPr lang="en-US" sz="3200" dirty="0" smtClean="0">
              <a:solidFill>
                <a:schemeClr val="bg1"/>
              </a:solidFill>
            </a:endParaRPr>
          </a:p>
          <a:p>
            <a:pPr algn="l"/>
            <a:r>
              <a:rPr lang="en-US" sz="4800" dirty="0" smtClean="0">
                <a:solidFill>
                  <a:schemeClr val="bg1"/>
                </a:solidFill>
              </a:rPr>
              <a:t>Its mission is to prevent business practices that are anticompetitive or deceptive or unfair to consumers</a:t>
            </a:r>
          </a:p>
          <a:p>
            <a:endParaRPr lang="en-US" sz="48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50531"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TextBox 3"/>
          <p:cNvSpPr txBox="1">
            <a:spLocks noChangeArrowheads="1"/>
          </p:cNvSpPr>
          <p:nvPr/>
        </p:nvSpPr>
        <p:spPr bwMode="auto">
          <a:xfrm>
            <a:off x="1371600" y="1447800"/>
            <a:ext cx="6934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If you search the truncated word </a:t>
            </a:r>
            <a:r>
              <a:rPr lang="en-US" sz="4800" u="sng" dirty="0" smtClean="0">
                <a:solidFill>
                  <a:schemeClr val="bg1"/>
                </a:solidFill>
              </a:rPr>
              <a:t>AUTO</a:t>
            </a:r>
            <a:r>
              <a:rPr lang="en-US" sz="4800" dirty="0" smtClean="0">
                <a:solidFill>
                  <a:schemeClr val="bg1"/>
                </a:solidFill>
              </a:rPr>
              <a:t>, you might retrieve at least four of these potential words</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762000" y="228600"/>
            <a:ext cx="7543800" cy="6247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smtClean="0">
                <a:solidFill>
                  <a:schemeClr val="bg1"/>
                </a:solidFill>
              </a:rPr>
              <a:t>What are:</a:t>
            </a:r>
          </a:p>
          <a:p>
            <a:pPr marL="685800" indent="-685800" algn="l">
              <a:buFont typeface="Arial"/>
              <a:buChar char="•"/>
            </a:pPr>
            <a:r>
              <a:rPr lang="en-US" sz="3600" dirty="0" smtClean="0">
                <a:solidFill>
                  <a:schemeClr val="bg1"/>
                </a:solidFill>
              </a:rPr>
              <a:t>Autos</a:t>
            </a:r>
          </a:p>
          <a:p>
            <a:pPr marL="685800" indent="-685800" algn="l">
              <a:buFont typeface="Arial"/>
              <a:buChar char="•"/>
            </a:pPr>
            <a:r>
              <a:rPr lang="en-US" sz="3600" dirty="0" smtClean="0">
                <a:solidFill>
                  <a:schemeClr val="bg1"/>
                </a:solidFill>
              </a:rPr>
              <a:t>Automobile</a:t>
            </a:r>
          </a:p>
          <a:p>
            <a:pPr marL="685800" indent="-685800" algn="l">
              <a:buFont typeface="Arial"/>
              <a:buChar char="•"/>
            </a:pPr>
            <a:r>
              <a:rPr lang="en-US" sz="3600" dirty="0" smtClean="0">
                <a:solidFill>
                  <a:schemeClr val="bg1"/>
                </a:solidFill>
              </a:rPr>
              <a:t>Automotive</a:t>
            </a:r>
          </a:p>
          <a:p>
            <a:pPr marL="685800" indent="-685800" algn="l">
              <a:buFont typeface="Arial"/>
              <a:buChar char="•"/>
            </a:pPr>
            <a:r>
              <a:rPr lang="en-US" sz="3600" dirty="0" smtClean="0">
                <a:solidFill>
                  <a:schemeClr val="bg1"/>
                </a:solidFill>
              </a:rPr>
              <a:t>Automatic</a:t>
            </a:r>
          </a:p>
          <a:p>
            <a:pPr marL="685800" indent="-685800" algn="l">
              <a:buFont typeface="Arial"/>
              <a:buChar char="•"/>
            </a:pPr>
            <a:r>
              <a:rPr lang="en-US" sz="3600" dirty="0" smtClean="0">
                <a:solidFill>
                  <a:schemeClr val="bg1"/>
                </a:solidFill>
              </a:rPr>
              <a:t>Autocratic</a:t>
            </a:r>
          </a:p>
          <a:p>
            <a:pPr marL="685800" indent="-685800" algn="l">
              <a:buFont typeface="Arial"/>
              <a:buChar char="•"/>
            </a:pPr>
            <a:r>
              <a:rPr lang="en-US" sz="3600" dirty="0" smtClean="0">
                <a:solidFill>
                  <a:schemeClr val="bg1"/>
                </a:solidFill>
              </a:rPr>
              <a:t>Automation</a:t>
            </a:r>
          </a:p>
          <a:p>
            <a:pPr marL="685800" indent="-685800" algn="l">
              <a:buFont typeface="Arial"/>
              <a:buChar char="•"/>
            </a:pPr>
            <a:r>
              <a:rPr lang="en-US" sz="3600" dirty="0" smtClean="0">
                <a:solidFill>
                  <a:schemeClr val="bg1"/>
                </a:solidFill>
              </a:rPr>
              <a:t>Autonomy</a:t>
            </a:r>
          </a:p>
          <a:p>
            <a:pPr marL="685800" indent="-685800" algn="l">
              <a:buFont typeface="Arial"/>
              <a:buChar char="•"/>
            </a:pPr>
            <a:r>
              <a:rPr lang="en-US" sz="3600" dirty="0" smtClean="0">
                <a:solidFill>
                  <a:schemeClr val="bg1"/>
                </a:solidFill>
              </a:rPr>
              <a:t>Autopsy</a:t>
            </a:r>
          </a:p>
          <a:p>
            <a:pPr marL="685800" indent="-685800" algn="l">
              <a:buFont typeface="Arial"/>
              <a:buChar char="•"/>
            </a:pPr>
            <a:r>
              <a:rPr lang="en-US" sz="3600" dirty="0" smtClean="0">
                <a:solidFill>
                  <a:schemeClr val="bg1"/>
                </a:solidFill>
              </a:rPr>
              <a:t>Autograph</a:t>
            </a:r>
          </a:p>
          <a:p>
            <a:pPr marL="685800" indent="-685800" algn="l">
              <a:buFont typeface="Arial"/>
              <a:buChar char="•"/>
            </a:pPr>
            <a:r>
              <a:rPr lang="en-US" sz="3600" dirty="0" smtClean="0">
                <a:solidFill>
                  <a:schemeClr val="bg1"/>
                </a:solidFill>
              </a:rPr>
              <a:t>Autobiography </a:t>
            </a:r>
            <a:endParaRPr lang="en-US" sz="36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89">
            <a:hlinkClick r:id="rId2" action="ppaction://hlinksldjump" highlightClick="1"/>
          </p:cNvPr>
          <p:cNvSpPr>
            <a:spLocks noChangeArrowheads="1"/>
          </p:cNvSpPr>
          <p:nvPr/>
        </p:nvSpPr>
        <p:spPr bwMode="auto">
          <a:xfrm>
            <a:off x="0" y="2286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2" action="ppaction://hlinksldjump"/>
              </a:rPr>
              <a:t>200 </a:t>
            </a:r>
            <a:r>
              <a:rPr lang="en-US" sz="2800" dirty="0">
                <a:solidFill>
                  <a:schemeClr val="bg1"/>
                </a:solidFill>
                <a:latin typeface="Times New Roman"/>
                <a:cs typeface="Times New Roman"/>
                <a:hlinkClick r:id="rId2" action="ppaction://hlinksldjump"/>
              </a:rPr>
              <a:t>pt</a:t>
            </a:r>
            <a:endParaRPr lang="en-US" sz="2800" dirty="0">
              <a:latin typeface="Times New Roman"/>
              <a:cs typeface="Times New Roman"/>
            </a:endParaRPr>
          </a:p>
        </p:txBody>
      </p:sp>
      <p:sp>
        <p:nvSpPr>
          <p:cNvPr id="15363" name="AutoShape 90">
            <a:hlinkClick r:id="rId3" action="ppaction://hlinksldjump" highlightClick="1"/>
          </p:cNvPr>
          <p:cNvSpPr>
            <a:spLocks noChangeArrowheads="1"/>
          </p:cNvSpPr>
          <p:nvPr/>
        </p:nvSpPr>
        <p:spPr bwMode="auto">
          <a:xfrm>
            <a:off x="0" y="3429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3" action="ppaction://hlinksldjump"/>
              </a:rPr>
              <a:t>300 </a:t>
            </a:r>
            <a:r>
              <a:rPr lang="en-US" sz="2800" dirty="0">
                <a:solidFill>
                  <a:schemeClr val="bg1"/>
                </a:solidFill>
                <a:latin typeface="Times New Roman"/>
                <a:cs typeface="Times New Roman"/>
                <a:hlinkClick r:id="rId3" action="ppaction://hlinksldjump"/>
              </a:rPr>
              <a:t>pt</a:t>
            </a:r>
            <a:endParaRPr lang="en-US" sz="2800" dirty="0">
              <a:latin typeface="Times New Roman"/>
              <a:cs typeface="Times New Roman"/>
              <a:hlinkClick r:id="rId3" action="ppaction://hlinksldjump"/>
            </a:endParaRPr>
          </a:p>
        </p:txBody>
      </p:sp>
      <p:sp>
        <p:nvSpPr>
          <p:cNvPr id="15364" name="AutoShape 91">
            <a:hlinkClick r:id="rId4" action="ppaction://hlinksldjump" highlightClick="1"/>
          </p:cNvPr>
          <p:cNvSpPr>
            <a:spLocks noChangeArrowheads="1"/>
          </p:cNvSpPr>
          <p:nvPr/>
        </p:nvSpPr>
        <p:spPr bwMode="auto">
          <a:xfrm>
            <a:off x="0" y="4572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4" action="ppaction://hlinksldjump"/>
              </a:rPr>
              <a:t>400 </a:t>
            </a:r>
            <a:r>
              <a:rPr lang="en-US" sz="2800" dirty="0">
                <a:solidFill>
                  <a:schemeClr val="bg1"/>
                </a:solidFill>
                <a:latin typeface="Times New Roman"/>
                <a:cs typeface="Times New Roman"/>
                <a:hlinkClick r:id="rId4" action="ppaction://hlinksldjump"/>
              </a:rPr>
              <a:t>pt</a:t>
            </a:r>
            <a:endParaRPr lang="en-US" sz="2800" dirty="0">
              <a:latin typeface="Times New Roman"/>
              <a:cs typeface="Times New Roman"/>
              <a:hlinkClick r:id="rId4" action="ppaction://hlinksldjump"/>
            </a:endParaRPr>
          </a:p>
        </p:txBody>
      </p:sp>
      <p:sp>
        <p:nvSpPr>
          <p:cNvPr id="15365" name="AutoShape 92">
            <a:hlinkClick r:id="rId5" action="ppaction://hlinksldjump" highlightClick="1"/>
          </p:cNvPr>
          <p:cNvSpPr>
            <a:spLocks noChangeArrowheads="1"/>
          </p:cNvSpPr>
          <p:nvPr/>
        </p:nvSpPr>
        <p:spPr bwMode="auto">
          <a:xfrm>
            <a:off x="0" y="5715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5" action="ppaction://hlinksldjump"/>
              </a:rPr>
              <a:t>500 pt</a:t>
            </a:r>
            <a:endParaRPr lang="en-US" sz="2800" dirty="0">
              <a:latin typeface="Times New Roman"/>
              <a:cs typeface="Times New Roman"/>
            </a:endParaRPr>
          </a:p>
        </p:txBody>
      </p:sp>
      <p:sp>
        <p:nvSpPr>
          <p:cNvPr id="15366" name="AutoShape 101">
            <a:hlinkClick r:id="rId6" action="ppaction://hlinksldjump" highlightClick="1"/>
          </p:cNvPr>
          <p:cNvSpPr>
            <a:spLocks noChangeArrowheads="1"/>
          </p:cNvSpPr>
          <p:nvPr/>
        </p:nvSpPr>
        <p:spPr bwMode="auto">
          <a:xfrm>
            <a:off x="1828800" y="1143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6" action="ppaction://hlinksldjump"/>
              </a:rPr>
              <a:t>100 </a:t>
            </a:r>
            <a:r>
              <a:rPr lang="en-US" sz="2800" dirty="0">
                <a:solidFill>
                  <a:schemeClr val="bg1"/>
                </a:solidFill>
                <a:latin typeface="Times New Roman"/>
                <a:cs typeface="Times New Roman"/>
                <a:hlinkClick r:id="rId6" action="ppaction://hlinksldjump"/>
              </a:rPr>
              <a:t>pt</a:t>
            </a:r>
            <a:endParaRPr lang="en-US" sz="2800" dirty="0">
              <a:latin typeface="Times New Roman"/>
              <a:cs typeface="Times New Roman"/>
            </a:endParaRPr>
          </a:p>
        </p:txBody>
      </p:sp>
      <p:sp>
        <p:nvSpPr>
          <p:cNvPr id="15367" name="AutoShape 102">
            <a:hlinkClick r:id="" action="ppaction://noaction" highlightClick="1"/>
          </p:cNvPr>
          <p:cNvSpPr>
            <a:spLocks noChangeArrowheads="1"/>
          </p:cNvSpPr>
          <p:nvPr/>
        </p:nvSpPr>
        <p:spPr bwMode="auto">
          <a:xfrm>
            <a:off x="1828800" y="2286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7" action="ppaction://hlinksldjump"/>
              </a:rPr>
              <a:t>200 </a:t>
            </a:r>
            <a:r>
              <a:rPr lang="en-US" sz="2800" dirty="0">
                <a:solidFill>
                  <a:schemeClr val="bg1"/>
                </a:solidFill>
                <a:latin typeface="Times New Roman"/>
                <a:cs typeface="Times New Roman"/>
                <a:hlinkClick r:id="rId7" action="ppaction://hlinksldjump"/>
              </a:rPr>
              <a:t>pt</a:t>
            </a:r>
            <a:endParaRPr lang="en-US" sz="2800" dirty="0">
              <a:latin typeface="Times New Roman"/>
              <a:cs typeface="Times New Roman"/>
              <a:hlinkClick r:id="rId7" action="ppaction://hlinksldjump"/>
            </a:endParaRPr>
          </a:p>
        </p:txBody>
      </p:sp>
      <p:sp>
        <p:nvSpPr>
          <p:cNvPr id="15368" name="AutoShape 103">
            <a:hlinkClick r:id="rId8" action="ppaction://hlinksldjump" highlightClick="1"/>
          </p:cNvPr>
          <p:cNvSpPr>
            <a:spLocks noChangeArrowheads="1"/>
          </p:cNvSpPr>
          <p:nvPr/>
        </p:nvSpPr>
        <p:spPr bwMode="auto">
          <a:xfrm>
            <a:off x="1828800" y="3429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8" action="ppaction://hlinksldjump"/>
              </a:rPr>
              <a:t>300 </a:t>
            </a:r>
            <a:r>
              <a:rPr lang="en-US" sz="2800" dirty="0">
                <a:solidFill>
                  <a:schemeClr val="bg1"/>
                </a:solidFill>
                <a:latin typeface="Times New Roman"/>
                <a:cs typeface="Times New Roman"/>
                <a:hlinkClick r:id="rId8" action="ppaction://hlinksldjump"/>
              </a:rPr>
              <a:t>pt</a:t>
            </a:r>
            <a:endParaRPr lang="en-US" sz="2800" dirty="0">
              <a:latin typeface="Times New Roman"/>
              <a:cs typeface="Times New Roman"/>
            </a:endParaRPr>
          </a:p>
        </p:txBody>
      </p:sp>
      <p:sp>
        <p:nvSpPr>
          <p:cNvPr id="15369" name="AutoShape 104">
            <a:hlinkClick r:id="rId9" action="ppaction://hlinksldjump" highlightClick="1"/>
          </p:cNvPr>
          <p:cNvSpPr>
            <a:spLocks noChangeArrowheads="1"/>
          </p:cNvSpPr>
          <p:nvPr/>
        </p:nvSpPr>
        <p:spPr bwMode="auto">
          <a:xfrm>
            <a:off x="1828800" y="4572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9" action="ppaction://hlinksldjump"/>
              </a:rPr>
              <a:t>400 </a:t>
            </a:r>
            <a:r>
              <a:rPr lang="en-US" sz="2800" dirty="0">
                <a:solidFill>
                  <a:schemeClr val="bg1"/>
                </a:solidFill>
                <a:latin typeface="Times New Roman"/>
                <a:cs typeface="Times New Roman"/>
                <a:hlinkClick r:id="rId9" action="ppaction://hlinksldjump"/>
              </a:rPr>
              <a:t>pt</a:t>
            </a:r>
            <a:endParaRPr lang="en-US" sz="2800" dirty="0">
              <a:latin typeface="Times New Roman"/>
              <a:cs typeface="Times New Roman"/>
            </a:endParaRPr>
          </a:p>
        </p:txBody>
      </p:sp>
      <p:sp>
        <p:nvSpPr>
          <p:cNvPr id="15370" name="AutoShape 105">
            <a:hlinkClick r:id="rId10" action="ppaction://hlinksldjump" highlightClick="1"/>
          </p:cNvPr>
          <p:cNvSpPr>
            <a:spLocks noChangeArrowheads="1"/>
          </p:cNvSpPr>
          <p:nvPr/>
        </p:nvSpPr>
        <p:spPr bwMode="auto">
          <a:xfrm>
            <a:off x="1828800" y="5715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0" action="ppaction://hlinksldjump"/>
              </a:rPr>
              <a:t>500 </a:t>
            </a:r>
            <a:r>
              <a:rPr lang="en-US" sz="2800" dirty="0">
                <a:solidFill>
                  <a:schemeClr val="bg1"/>
                </a:solidFill>
                <a:latin typeface="Times New Roman"/>
                <a:cs typeface="Times New Roman"/>
                <a:hlinkClick r:id="rId10" action="ppaction://hlinksldjump"/>
              </a:rPr>
              <a:t>pt</a:t>
            </a:r>
            <a:endParaRPr lang="en-US" sz="2800" dirty="0">
              <a:latin typeface="Times New Roman"/>
              <a:cs typeface="Times New Roman"/>
            </a:endParaRPr>
          </a:p>
        </p:txBody>
      </p:sp>
      <p:sp>
        <p:nvSpPr>
          <p:cNvPr id="15371" name="AutoShape 106">
            <a:hlinkClick r:id="" action="ppaction://noaction" highlightClick="1"/>
          </p:cNvPr>
          <p:cNvSpPr>
            <a:spLocks noChangeArrowheads="1"/>
          </p:cNvSpPr>
          <p:nvPr/>
        </p:nvSpPr>
        <p:spPr bwMode="auto">
          <a:xfrm>
            <a:off x="3657600" y="1143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1" action="ppaction://hlinksldjump"/>
              </a:rPr>
              <a:t>100 </a:t>
            </a:r>
            <a:r>
              <a:rPr lang="en-US" sz="2800" dirty="0">
                <a:solidFill>
                  <a:schemeClr val="bg1"/>
                </a:solidFill>
                <a:latin typeface="Times New Roman"/>
                <a:cs typeface="Times New Roman"/>
                <a:hlinkClick r:id="rId11" action="ppaction://hlinksldjump"/>
              </a:rPr>
              <a:t>pt</a:t>
            </a:r>
            <a:endParaRPr lang="en-US" sz="2800" dirty="0">
              <a:latin typeface="Times New Roman"/>
              <a:cs typeface="Times New Roman"/>
            </a:endParaRPr>
          </a:p>
        </p:txBody>
      </p:sp>
      <p:sp>
        <p:nvSpPr>
          <p:cNvPr id="15372" name="AutoShape 107">
            <a:hlinkClick r:id="rId12" action="ppaction://hlinksldjump" highlightClick="1"/>
          </p:cNvPr>
          <p:cNvSpPr>
            <a:spLocks noChangeArrowheads="1"/>
          </p:cNvSpPr>
          <p:nvPr/>
        </p:nvSpPr>
        <p:spPr bwMode="auto">
          <a:xfrm>
            <a:off x="3657600" y="2286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2" action="ppaction://hlinksldjump"/>
              </a:rPr>
              <a:t>200 pt</a:t>
            </a:r>
            <a:endParaRPr lang="en-US" sz="2800" dirty="0">
              <a:latin typeface="Times New Roman"/>
              <a:cs typeface="Times New Roman"/>
            </a:endParaRPr>
          </a:p>
        </p:txBody>
      </p:sp>
      <p:sp>
        <p:nvSpPr>
          <p:cNvPr id="15373" name="AutoShape 108">
            <a:hlinkClick r:id="rId13" action="ppaction://hlinksldjump" highlightClick="1"/>
          </p:cNvPr>
          <p:cNvSpPr>
            <a:spLocks noChangeArrowheads="1"/>
          </p:cNvSpPr>
          <p:nvPr/>
        </p:nvSpPr>
        <p:spPr bwMode="auto">
          <a:xfrm>
            <a:off x="3657600" y="3429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3" action="ppaction://hlinksldjump"/>
              </a:rPr>
              <a:t>300 </a:t>
            </a:r>
            <a:r>
              <a:rPr lang="en-US" sz="2800" dirty="0">
                <a:solidFill>
                  <a:schemeClr val="bg1"/>
                </a:solidFill>
                <a:latin typeface="Times New Roman"/>
                <a:cs typeface="Times New Roman"/>
                <a:hlinkClick r:id="rId13" action="ppaction://hlinksldjump"/>
              </a:rPr>
              <a:t>pt</a:t>
            </a:r>
            <a:endParaRPr lang="en-US" sz="2800" dirty="0">
              <a:latin typeface="Times New Roman"/>
              <a:cs typeface="Times New Roman"/>
            </a:endParaRPr>
          </a:p>
        </p:txBody>
      </p:sp>
      <p:sp>
        <p:nvSpPr>
          <p:cNvPr id="15374" name="AutoShape 109">
            <a:hlinkClick r:id="rId14" action="ppaction://hlinksldjump" highlightClick="1"/>
          </p:cNvPr>
          <p:cNvSpPr>
            <a:spLocks noChangeArrowheads="1"/>
          </p:cNvSpPr>
          <p:nvPr/>
        </p:nvSpPr>
        <p:spPr bwMode="auto">
          <a:xfrm>
            <a:off x="3657600" y="4572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4" action="ppaction://hlinksldjump"/>
              </a:rPr>
              <a:t>400 pt</a:t>
            </a:r>
            <a:endParaRPr lang="en-US" sz="2800" dirty="0">
              <a:latin typeface="Times New Roman"/>
              <a:cs typeface="Times New Roman"/>
            </a:endParaRPr>
          </a:p>
        </p:txBody>
      </p:sp>
      <p:sp>
        <p:nvSpPr>
          <p:cNvPr id="15375" name="AutoShape 110">
            <a:hlinkClick r:id="rId15" action="ppaction://hlinksldjump" highlightClick="1"/>
          </p:cNvPr>
          <p:cNvSpPr>
            <a:spLocks noChangeArrowheads="1"/>
          </p:cNvSpPr>
          <p:nvPr/>
        </p:nvSpPr>
        <p:spPr bwMode="auto">
          <a:xfrm>
            <a:off x="3657600" y="5715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5" action="ppaction://hlinksldjump"/>
              </a:rPr>
              <a:t>500 </a:t>
            </a:r>
            <a:r>
              <a:rPr lang="en-US" sz="2800" dirty="0">
                <a:solidFill>
                  <a:schemeClr val="bg1"/>
                </a:solidFill>
                <a:latin typeface="Times New Roman"/>
                <a:cs typeface="Times New Roman"/>
                <a:hlinkClick r:id="rId15" action="ppaction://hlinksldjump"/>
              </a:rPr>
              <a:t>pt</a:t>
            </a:r>
            <a:endParaRPr lang="en-US" sz="2800" dirty="0">
              <a:latin typeface="Times New Roman"/>
              <a:cs typeface="Times New Roman"/>
            </a:endParaRPr>
          </a:p>
        </p:txBody>
      </p:sp>
      <p:sp>
        <p:nvSpPr>
          <p:cNvPr id="15376" name="AutoShape 111">
            <a:hlinkClick r:id="rId16" action="ppaction://hlinksldjump" highlightClick="1"/>
          </p:cNvPr>
          <p:cNvSpPr>
            <a:spLocks noChangeArrowheads="1"/>
          </p:cNvSpPr>
          <p:nvPr/>
        </p:nvSpPr>
        <p:spPr bwMode="auto">
          <a:xfrm>
            <a:off x="5486400" y="1143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6" action="ppaction://hlinksldjump"/>
              </a:rPr>
              <a:t>100 pt</a:t>
            </a:r>
            <a:endParaRPr lang="en-US" sz="2800" dirty="0">
              <a:latin typeface="Times New Roman"/>
              <a:cs typeface="Times New Roman"/>
            </a:endParaRPr>
          </a:p>
        </p:txBody>
      </p:sp>
      <p:sp>
        <p:nvSpPr>
          <p:cNvPr id="15377" name="AutoShape 112">
            <a:hlinkClick r:id="rId17" action="ppaction://hlinksldjump" highlightClick="1"/>
          </p:cNvPr>
          <p:cNvSpPr>
            <a:spLocks noChangeArrowheads="1"/>
          </p:cNvSpPr>
          <p:nvPr/>
        </p:nvSpPr>
        <p:spPr bwMode="auto">
          <a:xfrm>
            <a:off x="5486400" y="2286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7" action="ppaction://hlinksldjump"/>
              </a:rPr>
              <a:t>200 pt</a:t>
            </a:r>
            <a:endParaRPr lang="en-US" sz="2800" dirty="0">
              <a:latin typeface="Times New Roman"/>
              <a:cs typeface="Times New Roman"/>
            </a:endParaRPr>
          </a:p>
        </p:txBody>
      </p:sp>
      <p:sp>
        <p:nvSpPr>
          <p:cNvPr id="15378" name="AutoShape 113">
            <a:hlinkClick r:id="rId18" action="ppaction://hlinksldjump" highlightClick="1"/>
          </p:cNvPr>
          <p:cNvSpPr>
            <a:spLocks noChangeArrowheads="1"/>
          </p:cNvSpPr>
          <p:nvPr/>
        </p:nvSpPr>
        <p:spPr bwMode="auto">
          <a:xfrm>
            <a:off x="5486400" y="3429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8" action="ppaction://hlinksldjump"/>
              </a:rPr>
              <a:t>300 </a:t>
            </a:r>
            <a:r>
              <a:rPr lang="en-US" sz="2800" dirty="0">
                <a:solidFill>
                  <a:schemeClr val="bg1"/>
                </a:solidFill>
                <a:latin typeface="Times New Roman"/>
                <a:cs typeface="Times New Roman"/>
                <a:hlinkClick r:id="rId18" action="ppaction://hlinksldjump"/>
              </a:rPr>
              <a:t>pt</a:t>
            </a:r>
            <a:endParaRPr lang="en-US" sz="2800" dirty="0">
              <a:latin typeface="Times New Roman"/>
              <a:cs typeface="Times New Roman"/>
            </a:endParaRPr>
          </a:p>
        </p:txBody>
      </p:sp>
      <p:sp>
        <p:nvSpPr>
          <p:cNvPr id="15379" name="AutoShape 114">
            <a:hlinkClick r:id="rId19" action="ppaction://hlinksldjump" highlightClick="1"/>
          </p:cNvPr>
          <p:cNvSpPr>
            <a:spLocks noChangeArrowheads="1"/>
          </p:cNvSpPr>
          <p:nvPr/>
        </p:nvSpPr>
        <p:spPr bwMode="auto">
          <a:xfrm>
            <a:off x="5486400" y="4572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19" action="ppaction://hlinksldjump"/>
              </a:rPr>
              <a:t>400 </a:t>
            </a:r>
            <a:r>
              <a:rPr lang="en-US" sz="2800" dirty="0">
                <a:solidFill>
                  <a:schemeClr val="bg1"/>
                </a:solidFill>
                <a:latin typeface="Times New Roman"/>
                <a:cs typeface="Times New Roman"/>
                <a:hlinkClick r:id="rId19" action="ppaction://hlinksldjump"/>
              </a:rPr>
              <a:t>pt</a:t>
            </a:r>
            <a:endParaRPr lang="en-US" sz="2800" dirty="0">
              <a:latin typeface="Times New Roman"/>
              <a:cs typeface="Times New Roman"/>
            </a:endParaRPr>
          </a:p>
        </p:txBody>
      </p:sp>
      <p:sp>
        <p:nvSpPr>
          <p:cNvPr id="15380" name="AutoShape 115">
            <a:hlinkClick r:id="rId20" action="ppaction://hlinksldjump" highlightClick="1"/>
          </p:cNvPr>
          <p:cNvSpPr>
            <a:spLocks noChangeArrowheads="1"/>
          </p:cNvSpPr>
          <p:nvPr/>
        </p:nvSpPr>
        <p:spPr bwMode="auto">
          <a:xfrm>
            <a:off x="5486400" y="5715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20" action="ppaction://hlinksldjump"/>
              </a:rPr>
              <a:t>500 </a:t>
            </a:r>
            <a:r>
              <a:rPr lang="en-US" sz="2800" dirty="0">
                <a:solidFill>
                  <a:schemeClr val="bg1"/>
                </a:solidFill>
                <a:latin typeface="Times New Roman"/>
                <a:cs typeface="Times New Roman"/>
                <a:hlinkClick r:id="rId20" action="ppaction://hlinksldjump"/>
              </a:rPr>
              <a:t>pt</a:t>
            </a:r>
            <a:endParaRPr lang="en-US" sz="2800" dirty="0">
              <a:latin typeface="Times New Roman"/>
              <a:cs typeface="Times New Roman"/>
            </a:endParaRPr>
          </a:p>
        </p:txBody>
      </p:sp>
      <p:sp>
        <p:nvSpPr>
          <p:cNvPr id="15381" name="AutoShape 116">
            <a:hlinkClick r:id="rId21" action="ppaction://hlinksldjump" highlightClick="1"/>
          </p:cNvPr>
          <p:cNvSpPr>
            <a:spLocks noChangeArrowheads="1"/>
          </p:cNvSpPr>
          <p:nvPr/>
        </p:nvSpPr>
        <p:spPr bwMode="auto">
          <a:xfrm>
            <a:off x="7315200" y="1143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21" action="ppaction://hlinksldjump"/>
              </a:rPr>
              <a:t>100 </a:t>
            </a:r>
            <a:r>
              <a:rPr lang="en-US" sz="2800" dirty="0">
                <a:solidFill>
                  <a:schemeClr val="bg1"/>
                </a:solidFill>
                <a:latin typeface="Times New Roman"/>
                <a:cs typeface="Times New Roman"/>
                <a:hlinkClick r:id="rId21" action="ppaction://hlinksldjump"/>
              </a:rPr>
              <a:t>pt</a:t>
            </a:r>
            <a:endParaRPr lang="en-US" sz="2800" dirty="0">
              <a:latin typeface="Times New Roman"/>
              <a:cs typeface="Times New Roman"/>
            </a:endParaRPr>
          </a:p>
        </p:txBody>
      </p:sp>
      <p:sp>
        <p:nvSpPr>
          <p:cNvPr id="15382" name="AutoShape 117">
            <a:hlinkClick r:id="rId22" action="ppaction://hlinksldjump" highlightClick="1"/>
          </p:cNvPr>
          <p:cNvSpPr>
            <a:spLocks noChangeArrowheads="1"/>
          </p:cNvSpPr>
          <p:nvPr/>
        </p:nvSpPr>
        <p:spPr bwMode="auto">
          <a:xfrm>
            <a:off x="7315200" y="2286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22" action="ppaction://hlinksldjump"/>
              </a:rPr>
              <a:t>200 </a:t>
            </a:r>
            <a:r>
              <a:rPr lang="en-US" sz="2800" dirty="0">
                <a:solidFill>
                  <a:schemeClr val="bg1"/>
                </a:solidFill>
                <a:latin typeface="Times New Roman"/>
                <a:cs typeface="Times New Roman"/>
                <a:hlinkClick r:id="rId22" action="ppaction://hlinksldjump"/>
              </a:rPr>
              <a:t>pt</a:t>
            </a:r>
            <a:endParaRPr lang="en-US" sz="2800" dirty="0">
              <a:latin typeface="Times New Roman"/>
              <a:cs typeface="Times New Roman"/>
            </a:endParaRPr>
          </a:p>
        </p:txBody>
      </p:sp>
      <p:sp>
        <p:nvSpPr>
          <p:cNvPr id="15383" name="AutoShape 118">
            <a:hlinkClick r:id="rId22" action="ppaction://hlinksldjump" highlightClick="1"/>
          </p:cNvPr>
          <p:cNvSpPr>
            <a:spLocks noChangeArrowheads="1"/>
          </p:cNvSpPr>
          <p:nvPr/>
        </p:nvSpPr>
        <p:spPr bwMode="auto">
          <a:xfrm>
            <a:off x="7315200" y="3429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23" action="ppaction://hlinksldjump"/>
              </a:rPr>
              <a:t>300 </a:t>
            </a:r>
            <a:r>
              <a:rPr lang="en-US" sz="2800" dirty="0">
                <a:solidFill>
                  <a:schemeClr val="bg1"/>
                </a:solidFill>
                <a:latin typeface="Times New Roman"/>
                <a:cs typeface="Times New Roman"/>
                <a:hlinkClick r:id="rId23" action="ppaction://hlinksldjump"/>
              </a:rPr>
              <a:t>pt</a:t>
            </a:r>
            <a:endParaRPr lang="en-US" sz="2800" dirty="0">
              <a:latin typeface="Times New Roman"/>
              <a:cs typeface="Times New Roman"/>
            </a:endParaRPr>
          </a:p>
        </p:txBody>
      </p:sp>
      <p:sp>
        <p:nvSpPr>
          <p:cNvPr id="15384" name="AutoShape 119">
            <a:hlinkClick r:id="rId24" action="ppaction://hlinksldjump" highlightClick="1"/>
          </p:cNvPr>
          <p:cNvSpPr>
            <a:spLocks noChangeArrowheads="1"/>
          </p:cNvSpPr>
          <p:nvPr/>
        </p:nvSpPr>
        <p:spPr bwMode="auto">
          <a:xfrm>
            <a:off x="7315200" y="4572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24" action="ppaction://hlinksldjump"/>
              </a:rPr>
              <a:t>400 pt</a:t>
            </a:r>
            <a:endParaRPr lang="en-US" sz="2800" dirty="0">
              <a:latin typeface="Times New Roman"/>
              <a:cs typeface="Times New Roman"/>
            </a:endParaRPr>
          </a:p>
        </p:txBody>
      </p:sp>
      <p:sp>
        <p:nvSpPr>
          <p:cNvPr id="15385" name="AutoShape 120">
            <a:hlinkClick r:id="" action="ppaction://noaction" highlightClick="1"/>
          </p:cNvPr>
          <p:cNvSpPr>
            <a:spLocks noChangeArrowheads="1"/>
          </p:cNvSpPr>
          <p:nvPr/>
        </p:nvSpPr>
        <p:spPr bwMode="auto">
          <a:xfrm>
            <a:off x="7315200" y="5715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rId25" action="ppaction://hlinksldjump"/>
              </a:rPr>
              <a:t>500 </a:t>
            </a:r>
            <a:r>
              <a:rPr lang="en-US" sz="2800" dirty="0">
                <a:solidFill>
                  <a:schemeClr val="bg1"/>
                </a:solidFill>
                <a:latin typeface="Times New Roman"/>
                <a:cs typeface="Times New Roman"/>
                <a:hlinkClick r:id="rId25" action="ppaction://hlinksldjump"/>
              </a:rPr>
              <a:t>pt</a:t>
            </a:r>
            <a:endParaRPr lang="en-US" sz="2800" dirty="0">
              <a:latin typeface="Times New Roman"/>
              <a:cs typeface="Times New Roman"/>
            </a:endParaRPr>
          </a:p>
        </p:txBody>
      </p:sp>
      <p:sp>
        <p:nvSpPr>
          <p:cNvPr id="15386" name="AutoShape 40">
            <a:hlinkClick r:id="rId26" action="ppaction://hlinksldjump" highlightClick="1"/>
          </p:cNvPr>
          <p:cNvSpPr>
            <a:spLocks noChangeArrowheads="1"/>
          </p:cNvSpPr>
          <p:nvPr/>
        </p:nvSpPr>
        <p:spPr bwMode="auto">
          <a:xfrm>
            <a:off x="0" y="1143000"/>
            <a:ext cx="1828800" cy="1143000"/>
          </a:xfrm>
          <a:prstGeom prst="actionButtonBlank">
            <a:avLst/>
          </a:prstGeom>
          <a:solidFill>
            <a:srgbClr val="3366FF"/>
          </a:solidFill>
          <a:ln w="9525">
            <a:solidFill>
              <a:schemeClr val="tx1"/>
            </a:solidFill>
            <a:miter lim="800000"/>
            <a:headEnd/>
            <a:tailEnd/>
          </a:ln>
        </p:spPr>
        <p:txBody>
          <a:bodyPr wrap="none" anchor="ctr"/>
          <a:lstStyle/>
          <a:p>
            <a:r>
              <a:rPr lang="en-US" sz="2800" dirty="0" smtClean="0">
                <a:solidFill>
                  <a:schemeClr val="bg1"/>
                </a:solidFill>
                <a:latin typeface="Times New Roman"/>
                <a:cs typeface="Times New Roman"/>
                <a:hlinkClick r:id="" action="ppaction://hlinkshowjump?jump=nextslide"/>
              </a:rPr>
              <a:t>100 pt</a:t>
            </a:r>
            <a:endParaRPr lang="en-US" sz="2800" dirty="0">
              <a:latin typeface="Times New Roman"/>
              <a:cs typeface="Times New Roman"/>
            </a:endParaRPr>
          </a:p>
        </p:txBody>
      </p:sp>
      <p:sp>
        <p:nvSpPr>
          <p:cNvPr id="15387" name="Rectangle 58"/>
          <p:cNvSpPr>
            <a:spLocks noChangeArrowheads="1"/>
          </p:cNvSpPr>
          <p:nvPr/>
        </p:nvSpPr>
        <p:spPr bwMode="auto">
          <a:xfrm>
            <a:off x="0" y="0"/>
            <a:ext cx="1828800" cy="1143000"/>
          </a:xfrm>
          <a:prstGeom prst="rect">
            <a:avLst/>
          </a:prstGeom>
          <a:solidFill>
            <a:srgbClr val="3366FF"/>
          </a:solidFill>
          <a:ln w="38100">
            <a:solidFill>
              <a:schemeClr val="folHlink"/>
            </a:solidFill>
            <a:miter lim="800000"/>
            <a:headEnd/>
            <a:tailEnd/>
          </a:ln>
        </p:spPr>
        <p:txBody>
          <a:bodyPr wrap="none" anchor="ctr"/>
          <a:lstStyle/>
          <a:p>
            <a:r>
              <a:rPr lang="en-US" sz="2800" dirty="0" smtClean="0">
                <a:solidFill>
                  <a:schemeClr val="bg1"/>
                </a:solidFill>
                <a:latin typeface="Times New Roman"/>
                <a:cs typeface="Times New Roman"/>
              </a:rPr>
              <a:t>Online </a:t>
            </a:r>
          </a:p>
          <a:p>
            <a:r>
              <a:rPr lang="en-US" sz="2800" dirty="0" smtClean="0">
                <a:solidFill>
                  <a:schemeClr val="bg1"/>
                </a:solidFill>
                <a:latin typeface="Times New Roman"/>
                <a:cs typeface="Times New Roman"/>
              </a:rPr>
              <a:t>Privacy</a:t>
            </a:r>
            <a:endParaRPr lang="en-US" sz="2800" dirty="0">
              <a:solidFill>
                <a:schemeClr val="bg1"/>
              </a:solidFill>
              <a:latin typeface="Times New Roman"/>
              <a:cs typeface="Times New Roman"/>
            </a:endParaRPr>
          </a:p>
        </p:txBody>
      </p:sp>
      <p:sp>
        <p:nvSpPr>
          <p:cNvPr id="15388" name="Rectangle 97"/>
          <p:cNvSpPr>
            <a:spLocks noChangeArrowheads="1"/>
          </p:cNvSpPr>
          <p:nvPr/>
        </p:nvSpPr>
        <p:spPr bwMode="auto">
          <a:xfrm>
            <a:off x="1828800" y="0"/>
            <a:ext cx="1828800" cy="1143000"/>
          </a:xfrm>
          <a:prstGeom prst="rect">
            <a:avLst/>
          </a:prstGeom>
          <a:solidFill>
            <a:srgbClr val="3366FF"/>
          </a:solidFill>
          <a:ln w="38100">
            <a:solidFill>
              <a:schemeClr val="folHlink"/>
            </a:solidFill>
            <a:miter lim="800000"/>
            <a:headEnd/>
            <a:tailEnd/>
          </a:ln>
        </p:spPr>
        <p:txBody>
          <a:bodyPr wrap="none" anchor="ctr"/>
          <a:lstStyle/>
          <a:p>
            <a:r>
              <a:rPr lang="en-US" sz="2700" dirty="0" smtClean="0">
                <a:solidFill>
                  <a:schemeClr val="bg1"/>
                </a:solidFill>
                <a:latin typeface="Times New Roman"/>
                <a:cs typeface="Times New Roman"/>
              </a:rPr>
              <a:t>More Online </a:t>
            </a:r>
          </a:p>
          <a:p>
            <a:r>
              <a:rPr lang="en-US" sz="2700" dirty="0" smtClean="0">
                <a:solidFill>
                  <a:schemeClr val="bg1"/>
                </a:solidFill>
                <a:latin typeface="Times New Roman"/>
                <a:cs typeface="Times New Roman"/>
              </a:rPr>
              <a:t>Privacy</a:t>
            </a:r>
            <a:endParaRPr lang="en-US" sz="2700" dirty="0">
              <a:solidFill>
                <a:schemeClr val="bg1"/>
              </a:solidFill>
              <a:latin typeface="Times New Roman"/>
              <a:cs typeface="Times New Roman"/>
            </a:endParaRPr>
          </a:p>
        </p:txBody>
      </p:sp>
      <p:sp>
        <p:nvSpPr>
          <p:cNvPr id="15389" name="Rectangle 98"/>
          <p:cNvSpPr>
            <a:spLocks noChangeArrowheads="1"/>
          </p:cNvSpPr>
          <p:nvPr/>
        </p:nvSpPr>
        <p:spPr bwMode="auto">
          <a:xfrm>
            <a:off x="3657600" y="0"/>
            <a:ext cx="1828800" cy="1143000"/>
          </a:xfrm>
          <a:prstGeom prst="rect">
            <a:avLst/>
          </a:prstGeom>
          <a:solidFill>
            <a:srgbClr val="3366FF"/>
          </a:solidFill>
          <a:ln w="38100">
            <a:solidFill>
              <a:schemeClr val="folHlink"/>
            </a:solidFill>
            <a:miter lim="800000"/>
            <a:headEnd/>
            <a:tailEnd/>
          </a:ln>
        </p:spPr>
        <p:txBody>
          <a:bodyPr wrap="none" anchor="ctr" anchorCtr="0"/>
          <a:lstStyle/>
          <a:p>
            <a:r>
              <a:rPr lang="en-US" sz="2800" dirty="0" smtClean="0">
                <a:solidFill>
                  <a:schemeClr val="bg1"/>
                </a:solidFill>
                <a:latin typeface="Times New Roman"/>
                <a:cs typeface="Times New Roman"/>
              </a:rPr>
              <a:t>Privacy </a:t>
            </a:r>
          </a:p>
          <a:p>
            <a:r>
              <a:rPr lang="en-US" sz="2800" dirty="0" smtClean="0">
                <a:solidFill>
                  <a:schemeClr val="bg1"/>
                </a:solidFill>
                <a:latin typeface="Times New Roman"/>
                <a:cs typeface="Times New Roman"/>
              </a:rPr>
              <a:t>Please</a:t>
            </a:r>
            <a:endParaRPr lang="en-US" sz="2800" dirty="0">
              <a:solidFill>
                <a:schemeClr val="bg1"/>
              </a:solidFill>
              <a:latin typeface="Times New Roman"/>
              <a:cs typeface="Times New Roman"/>
            </a:endParaRPr>
          </a:p>
        </p:txBody>
      </p:sp>
      <p:sp>
        <p:nvSpPr>
          <p:cNvPr id="15390" name="Rectangle 99"/>
          <p:cNvSpPr>
            <a:spLocks noChangeArrowheads="1"/>
          </p:cNvSpPr>
          <p:nvPr/>
        </p:nvSpPr>
        <p:spPr bwMode="auto">
          <a:xfrm>
            <a:off x="5486400" y="0"/>
            <a:ext cx="1828800" cy="1143000"/>
          </a:xfrm>
          <a:prstGeom prst="rect">
            <a:avLst/>
          </a:prstGeom>
          <a:solidFill>
            <a:srgbClr val="3366FF"/>
          </a:solidFill>
          <a:ln w="38100">
            <a:solidFill>
              <a:schemeClr val="tx1"/>
            </a:solidFill>
            <a:miter lim="800000"/>
            <a:headEnd/>
            <a:tailEnd/>
          </a:ln>
        </p:spPr>
        <p:txBody>
          <a:bodyPr wrap="none" anchor="ctr"/>
          <a:lstStyle/>
          <a:p>
            <a:r>
              <a:rPr lang="en-US" sz="2800" dirty="0" smtClean="0">
                <a:solidFill>
                  <a:schemeClr val="bg1"/>
                </a:solidFill>
                <a:latin typeface="Times New Roman"/>
                <a:cs typeface="Times New Roman"/>
              </a:rPr>
              <a:t>Information </a:t>
            </a:r>
          </a:p>
          <a:p>
            <a:r>
              <a:rPr lang="en-US" sz="2800" dirty="0" smtClean="0">
                <a:solidFill>
                  <a:schemeClr val="bg1"/>
                </a:solidFill>
                <a:latin typeface="Times New Roman"/>
                <a:cs typeface="Times New Roman"/>
              </a:rPr>
              <a:t>Please</a:t>
            </a:r>
            <a:endParaRPr lang="en-US" sz="2800" dirty="0">
              <a:solidFill>
                <a:schemeClr val="bg1"/>
              </a:solidFill>
              <a:latin typeface="Times New Roman"/>
              <a:cs typeface="Times New Roman"/>
            </a:endParaRPr>
          </a:p>
        </p:txBody>
      </p:sp>
      <p:sp>
        <p:nvSpPr>
          <p:cNvPr id="15391" name="Rectangle 100"/>
          <p:cNvSpPr>
            <a:spLocks noChangeArrowheads="1"/>
          </p:cNvSpPr>
          <p:nvPr/>
        </p:nvSpPr>
        <p:spPr bwMode="auto">
          <a:xfrm>
            <a:off x="7315200" y="0"/>
            <a:ext cx="1828800" cy="1143000"/>
          </a:xfrm>
          <a:prstGeom prst="rect">
            <a:avLst/>
          </a:prstGeom>
          <a:solidFill>
            <a:srgbClr val="3366FF"/>
          </a:solidFill>
          <a:ln w="38100">
            <a:solidFill>
              <a:schemeClr val="tx1"/>
            </a:solidFill>
            <a:miter lim="800000"/>
            <a:headEnd/>
            <a:tailEnd/>
          </a:ln>
        </p:spPr>
        <p:txBody>
          <a:bodyPr wrap="none" anchor="ctr"/>
          <a:lstStyle/>
          <a:p>
            <a:r>
              <a:rPr lang="en-US" sz="2800" dirty="0" smtClean="0">
                <a:solidFill>
                  <a:schemeClr val="bg1"/>
                </a:solidFill>
                <a:latin typeface="Times New Roman"/>
                <a:cs typeface="Times New Roman"/>
              </a:rPr>
              <a:t>Misc.</a:t>
            </a:r>
            <a:endParaRPr lang="en-US" sz="2800" dirty="0">
              <a:solidFill>
                <a:schemeClr val="bg1"/>
              </a:solidFill>
              <a:latin typeface="Times New Roman"/>
              <a:cs typeface="Times New Roman"/>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5" name="TextBox 2"/>
          <p:cNvSpPr txBox="1">
            <a:spLocks noChangeArrowheads="1"/>
          </p:cNvSpPr>
          <p:nvPr/>
        </p:nvSpPr>
        <p:spPr bwMode="auto">
          <a:xfrm>
            <a:off x="1371600" y="1447800"/>
            <a:ext cx="6934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Enclosing two or more words with “quotation marks” will limit your search to this.  </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6"/>
          <p:cNvSpPr txBox="1">
            <a:spLocks noChangeArrowheads="1"/>
          </p:cNvSpPr>
          <p:nvPr/>
        </p:nvSpPr>
        <p:spPr bwMode="auto">
          <a:xfrm>
            <a:off x="1143000" y="944940"/>
            <a:ext cx="7010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14400" indent="-9144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algn="ctr" eaLnBrk="0" fontAlgn="base" hangingPunct="0">
              <a:spcBef>
                <a:spcPct val="0"/>
              </a:spcBef>
              <a:spcAft>
                <a:spcPct val="0"/>
              </a:spcAft>
              <a:defRPr sz="2400">
                <a:solidFill>
                  <a:schemeClr val="tx1"/>
                </a:solidFill>
                <a:latin typeface="Times New Roman" charset="0"/>
                <a:ea typeface="ＭＳ Ｐゴシック" charset="0"/>
              </a:defRPr>
            </a:lvl6pPr>
            <a:lvl7pPr marL="3200400" indent="-457200" algn="ctr" eaLnBrk="0" fontAlgn="base" hangingPunct="0">
              <a:spcBef>
                <a:spcPct val="0"/>
              </a:spcBef>
              <a:spcAft>
                <a:spcPct val="0"/>
              </a:spcAft>
              <a:defRPr sz="2400">
                <a:solidFill>
                  <a:schemeClr val="tx1"/>
                </a:solidFill>
                <a:latin typeface="Times New Roman" charset="0"/>
                <a:ea typeface="ＭＳ Ｐゴシック" charset="0"/>
              </a:defRPr>
            </a:lvl7pPr>
            <a:lvl8pPr marL="3657600" indent="-457200" algn="ctr" eaLnBrk="0" fontAlgn="base" hangingPunct="0">
              <a:spcBef>
                <a:spcPct val="0"/>
              </a:spcBef>
              <a:spcAft>
                <a:spcPct val="0"/>
              </a:spcAft>
              <a:defRPr sz="2400">
                <a:solidFill>
                  <a:schemeClr val="tx1"/>
                </a:solidFill>
                <a:latin typeface="Times New Roman" charset="0"/>
                <a:ea typeface="ＭＳ Ｐゴシック" charset="0"/>
              </a:defRPr>
            </a:lvl8pPr>
            <a:lvl9pPr marL="4114800" indent="-457200" algn="ctr" eaLnBrk="0" fontAlgn="base" hangingPunct="0">
              <a:spcBef>
                <a:spcPct val="0"/>
              </a:spcBef>
              <a:spcAft>
                <a:spcPct val="0"/>
              </a:spcAft>
              <a:defRPr sz="2400">
                <a:solidFill>
                  <a:schemeClr val="tx1"/>
                </a:solidFill>
                <a:latin typeface="Times New Roman" charset="0"/>
                <a:ea typeface="ＭＳ Ｐゴシック" charset="0"/>
              </a:defRPr>
            </a:lvl9pPr>
          </a:lstStyle>
          <a:p>
            <a:pPr marL="0" indent="0"/>
            <a:r>
              <a:rPr lang="en-US" sz="4800" dirty="0" smtClean="0">
                <a:solidFill>
                  <a:schemeClr val="bg1"/>
                </a:solidFill>
              </a:rPr>
              <a:t>What is EXACT PHRASE MATCHING?</a:t>
            </a:r>
            <a:endParaRPr lang="en-US" sz="48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54627"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 name="Rectangle 6"/>
          <p:cNvSpPr txBox="1">
            <a:spLocks noChangeArrowheads="1"/>
          </p:cNvSpPr>
          <p:nvPr/>
        </p:nvSpPr>
        <p:spPr bwMode="auto">
          <a:xfrm>
            <a:off x="685800" y="2286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a:ea typeface="ＭＳ Ｐゴシック" charset="0"/>
              </a:defRPr>
            </a:lvl2pPr>
            <a:lvl3pPr algn="ctr" rtl="0" eaLnBrk="0" fontAlgn="base" hangingPunct="0">
              <a:spcBef>
                <a:spcPct val="0"/>
              </a:spcBef>
              <a:spcAft>
                <a:spcPct val="0"/>
              </a:spcAft>
              <a:defRPr sz="4400">
                <a:solidFill>
                  <a:schemeClr val="tx2"/>
                </a:solidFill>
                <a:latin typeface="Times New Roman"/>
                <a:ea typeface="ＭＳ Ｐゴシック" charset="0"/>
              </a:defRPr>
            </a:lvl3pPr>
            <a:lvl4pPr algn="ctr" rtl="0" eaLnBrk="0" fontAlgn="base" hangingPunct="0">
              <a:spcBef>
                <a:spcPct val="0"/>
              </a:spcBef>
              <a:spcAft>
                <a:spcPct val="0"/>
              </a:spcAft>
              <a:defRPr sz="4400">
                <a:solidFill>
                  <a:schemeClr val="tx2"/>
                </a:solidFill>
                <a:latin typeface="Times New Roman"/>
                <a:ea typeface="ＭＳ Ｐゴシック" charset="0"/>
              </a:defRPr>
            </a:lvl4pPr>
            <a:lvl5pPr algn="ctr" rtl="0" eaLnBrk="0" fontAlgn="base" hangingPunct="0">
              <a:spcBef>
                <a:spcPct val="0"/>
              </a:spcBef>
              <a:spcAft>
                <a:spcPct val="0"/>
              </a:spcAft>
              <a:defRPr sz="4400">
                <a:solidFill>
                  <a:schemeClr val="tx2"/>
                </a:solidFill>
                <a:latin typeface="Times New Roman"/>
                <a:ea typeface="ＭＳ Ｐゴシック" charset="0"/>
              </a:defRPr>
            </a:lvl5pPr>
            <a:lvl6pPr marL="457200" algn="ctr" rtl="0" eaLnBrk="0" fontAlgn="base" hangingPunct="0">
              <a:spcBef>
                <a:spcPct val="0"/>
              </a:spcBef>
              <a:spcAft>
                <a:spcPct val="0"/>
              </a:spcAft>
              <a:defRPr sz="4400">
                <a:solidFill>
                  <a:schemeClr val="tx2"/>
                </a:solidFill>
                <a:latin typeface="Times New Roman"/>
              </a:defRPr>
            </a:lvl6pPr>
            <a:lvl7pPr marL="914400" algn="ctr" rtl="0" eaLnBrk="0" fontAlgn="base" hangingPunct="0">
              <a:spcBef>
                <a:spcPct val="0"/>
              </a:spcBef>
              <a:spcAft>
                <a:spcPct val="0"/>
              </a:spcAft>
              <a:defRPr sz="4400">
                <a:solidFill>
                  <a:schemeClr val="tx2"/>
                </a:solidFill>
                <a:latin typeface="Times New Roman"/>
              </a:defRPr>
            </a:lvl7pPr>
            <a:lvl8pPr marL="1371600" algn="ctr" rtl="0" eaLnBrk="0" fontAlgn="base" hangingPunct="0">
              <a:spcBef>
                <a:spcPct val="0"/>
              </a:spcBef>
              <a:spcAft>
                <a:spcPct val="0"/>
              </a:spcAft>
              <a:defRPr sz="4400">
                <a:solidFill>
                  <a:schemeClr val="tx2"/>
                </a:solidFill>
                <a:latin typeface="Times New Roman"/>
              </a:defRPr>
            </a:lvl8pPr>
            <a:lvl9pPr marL="1828800" algn="ctr" rtl="0" eaLnBrk="0" fontAlgn="base" hangingPunct="0">
              <a:spcBef>
                <a:spcPct val="0"/>
              </a:spcBef>
              <a:spcAft>
                <a:spcPct val="0"/>
              </a:spcAft>
              <a:defRPr sz="4400">
                <a:solidFill>
                  <a:schemeClr val="tx2"/>
                </a:solidFill>
                <a:latin typeface="Times New Roman"/>
              </a:defRPr>
            </a:lvl9pPr>
          </a:lstStyle>
          <a:p>
            <a:r>
              <a:rPr lang="en-US" dirty="0" smtClean="0">
                <a:solidFill>
                  <a:srgbClr val="FFFFFF"/>
                </a:solidFill>
                <a:latin typeface="Times New Roman" charset="0"/>
              </a:rPr>
              <a:t/>
            </a:r>
            <a:br>
              <a:rPr lang="en-US" dirty="0" smtClean="0">
                <a:solidFill>
                  <a:srgbClr val="FFFFFF"/>
                </a:solidFill>
                <a:latin typeface="Times New Roman" charset="0"/>
              </a:rPr>
            </a:br>
            <a:r>
              <a:rPr lang="en-US" dirty="0" smtClean="0">
                <a:solidFill>
                  <a:srgbClr val="FFFFFF"/>
                </a:solidFill>
                <a:latin typeface="Times New Roman" charset="0"/>
              </a:rPr>
              <a:t>U.S. Government entity collecting </a:t>
            </a:r>
            <a:r>
              <a:rPr lang="en-US" i="1" dirty="0" smtClean="0">
                <a:solidFill>
                  <a:srgbClr val="FFFFFF"/>
                </a:solidFill>
                <a:latin typeface="Times New Roman" charset="0"/>
              </a:rPr>
              <a:t>Tweets</a:t>
            </a:r>
            <a:endParaRPr lang="en-US" i="1" dirty="0">
              <a:solidFill>
                <a:srgbClr val="FFFFFF"/>
              </a:solidFill>
              <a:latin typeface="Times New Roman" charset="0"/>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ext Box 2"/>
          <p:cNvSpPr txBox="1">
            <a:spLocks noChangeArrowheads="1"/>
          </p:cNvSpPr>
          <p:nvPr/>
        </p:nvSpPr>
        <p:spPr bwMode="auto">
          <a:xfrm>
            <a:off x="1447800" y="3173413"/>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55653" name="TextBox 4"/>
          <p:cNvSpPr txBox="1">
            <a:spLocks noChangeArrowheads="1"/>
          </p:cNvSpPr>
          <p:nvPr/>
        </p:nvSpPr>
        <p:spPr bwMode="auto">
          <a:xfrm>
            <a:off x="685800" y="228600"/>
            <a:ext cx="7772400"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algn="ctr" eaLnBrk="0" fontAlgn="base" hangingPunct="0">
              <a:spcBef>
                <a:spcPct val="0"/>
              </a:spcBef>
              <a:spcAft>
                <a:spcPct val="0"/>
              </a:spcAft>
              <a:defRPr sz="2400">
                <a:solidFill>
                  <a:schemeClr val="tx1"/>
                </a:solidFill>
                <a:latin typeface="Times New Roman" charset="0"/>
                <a:ea typeface="ＭＳ Ｐゴシック" charset="0"/>
              </a:defRPr>
            </a:lvl6pPr>
            <a:lvl7pPr marL="3200400" indent="-457200" algn="ctr" eaLnBrk="0" fontAlgn="base" hangingPunct="0">
              <a:spcBef>
                <a:spcPct val="0"/>
              </a:spcBef>
              <a:spcAft>
                <a:spcPct val="0"/>
              </a:spcAft>
              <a:defRPr sz="2400">
                <a:solidFill>
                  <a:schemeClr val="tx1"/>
                </a:solidFill>
                <a:latin typeface="Times New Roman" charset="0"/>
                <a:ea typeface="ＭＳ Ｐゴシック" charset="0"/>
              </a:defRPr>
            </a:lvl7pPr>
            <a:lvl8pPr marL="3657600" indent="-457200" algn="ctr" eaLnBrk="0" fontAlgn="base" hangingPunct="0">
              <a:spcBef>
                <a:spcPct val="0"/>
              </a:spcBef>
              <a:spcAft>
                <a:spcPct val="0"/>
              </a:spcAft>
              <a:defRPr sz="2400">
                <a:solidFill>
                  <a:schemeClr val="tx1"/>
                </a:solidFill>
                <a:latin typeface="Times New Roman" charset="0"/>
                <a:ea typeface="ＭＳ Ｐゴシック" charset="0"/>
              </a:defRPr>
            </a:lvl8pPr>
            <a:lvl9pPr marL="4114800" indent="-457200" algn="ctr" eaLnBrk="0" fontAlgn="base" hangingPunct="0">
              <a:spcBef>
                <a:spcPct val="0"/>
              </a:spcBef>
              <a:spcAft>
                <a:spcPct val="0"/>
              </a:spcAft>
              <a:defRPr sz="2400">
                <a:solidFill>
                  <a:schemeClr val="tx1"/>
                </a:solidFill>
                <a:latin typeface="Times New Roman" charset="0"/>
                <a:ea typeface="ＭＳ Ｐゴシック" charset="0"/>
              </a:defRPr>
            </a:lvl9pPr>
          </a:lstStyle>
          <a:p>
            <a:pPr marL="0" indent="0" algn="l"/>
            <a:r>
              <a:rPr lang="en-US" sz="4800" dirty="0" smtClean="0">
                <a:solidFill>
                  <a:schemeClr val="bg1"/>
                </a:solidFill>
              </a:rPr>
              <a:t>The Library of Congress</a:t>
            </a:r>
          </a:p>
          <a:p>
            <a:pPr marL="0" indent="0" algn="l"/>
            <a:endParaRPr lang="en-US" sz="4000" dirty="0" smtClean="0">
              <a:solidFill>
                <a:schemeClr val="bg1"/>
              </a:solidFill>
            </a:endParaRPr>
          </a:p>
          <a:p>
            <a:pPr marL="0" indent="0" algn="l"/>
            <a:r>
              <a:rPr lang="en-US" sz="2800" dirty="0" smtClean="0">
                <a:solidFill>
                  <a:schemeClr val="bg1"/>
                </a:solidFill>
              </a:rPr>
              <a:t>An element of the LOC’s mission is to collect the story of America and to acquire collections that will have research value. In Ap</a:t>
            </a:r>
            <a:r>
              <a:rPr lang="en-US" sz="2800" dirty="0" smtClean="0">
                <a:solidFill>
                  <a:srgbClr val="FFFFFF"/>
                </a:solidFill>
              </a:rPr>
              <a:t>ril </a:t>
            </a:r>
            <a:r>
              <a:rPr lang="en-US" sz="2800" dirty="0">
                <a:solidFill>
                  <a:srgbClr val="FFFFFF"/>
                </a:solidFill>
              </a:rPr>
              <a:t>2010, the Library and Twitter signed an agreement providing the Library the public tweets from the company’s inception through the date of the agreement, an archive of tweets from 2006 through April 2010. Additionally, the Library and Twitter agreed that Twitter would provide all public tweets on an ongoing basis under the same terms.</a:t>
            </a:r>
            <a:endParaRPr lang="en-US" sz="2800" dirty="0" smtClean="0">
              <a:solidFill>
                <a:srgbClr val="FFFFFF"/>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5" name="TextBox 4"/>
          <p:cNvSpPr txBox="1">
            <a:spLocks noChangeArrowheads="1"/>
          </p:cNvSpPr>
          <p:nvPr/>
        </p:nvSpPr>
        <p:spPr bwMode="auto">
          <a:xfrm>
            <a:off x="304800" y="533400"/>
            <a:ext cx="8382000"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4000" dirty="0" smtClean="0">
                <a:solidFill>
                  <a:schemeClr val="bg1"/>
                </a:solidFill>
              </a:rPr>
              <a:t>Examples of this include</a:t>
            </a:r>
          </a:p>
          <a:p>
            <a:pPr algn="l"/>
            <a:endParaRPr lang="en-US" sz="3600" dirty="0" smtClean="0">
              <a:solidFill>
                <a:schemeClr val="bg1"/>
              </a:solidFill>
            </a:endParaRPr>
          </a:p>
          <a:p>
            <a:pPr marL="1314450" lvl="1" indent="-571500" algn="l">
              <a:buFont typeface="Arial"/>
              <a:buChar char="•"/>
            </a:pPr>
            <a:r>
              <a:rPr lang="en-US" sz="3600" dirty="0" smtClean="0">
                <a:solidFill>
                  <a:schemeClr val="bg1"/>
                </a:solidFill>
              </a:rPr>
              <a:t>Electronic </a:t>
            </a:r>
            <a:r>
              <a:rPr lang="en-US" sz="3600" dirty="0" smtClean="0">
                <a:solidFill>
                  <a:schemeClr val="bg1"/>
                </a:solidFill>
              </a:rPr>
              <a:t>monitor in car to track driving behavior (insurance)</a:t>
            </a:r>
          </a:p>
          <a:p>
            <a:pPr marL="1428750" lvl="1" indent="-685800" algn="l">
              <a:buFont typeface="Arial"/>
              <a:buChar char="•"/>
            </a:pPr>
            <a:r>
              <a:rPr lang="en-US" sz="3600" dirty="0" smtClean="0">
                <a:solidFill>
                  <a:schemeClr val="bg1"/>
                </a:solidFill>
              </a:rPr>
              <a:t>Remote medical </a:t>
            </a:r>
            <a:r>
              <a:rPr lang="en-US" sz="3600" dirty="0" smtClean="0">
                <a:solidFill>
                  <a:schemeClr val="bg1"/>
                </a:solidFill>
              </a:rPr>
              <a:t>monitoring &amp; </a:t>
            </a:r>
            <a:r>
              <a:rPr lang="en-US" sz="3600" dirty="0" smtClean="0">
                <a:solidFill>
                  <a:schemeClr val="bg1"/>
                </a:solidFill>
              </a:rPr>
              <a:t>transmitting data</a:t>
            </a:r>
          </a:p>
          <a:p>
            <a:pPr marL="1428750" lvl="1" indent="-685800" algn="l">
              <a:buFont typeface="Arial"/>
              <a:buChar char="•"/>
            </a:pPr>
            <a:r>
              <a:rPr lang="en-US" sz="3600" dirty="0" err="1" smtClean="0">
                <a:solidFill>
                  <a:schemeClr val="bg1"/>
                </a:solidFill>
              </a:rPr>
              <a:t>MyBackgroundCheck.com</a:t>
            </a:r>
            <a:r>
              <a:rPr lang="en-US" sz="3600" dirty="0" smtClean="0">
                <a:solidFill>
                  <a:schemeClr val="bg1"/>
                </a:solidFill>
              </a:rPr>
              <a:t> (</a:t>
            </a:r>
            <a:r>
              <a:rPr lang="en-US" sz="3600" i="1" dirty="0" smtClean="0">
                <a:solidFill>
                  <a:schemeClr val="bg1"/>
                </a:solidFill>
              </a:rPr>
              <a:t>enhanced</a:t>
            </a:r>
            <a:r>
              <a:rPr lang="en-US" sz="3600" dirty="0" smtClean="0">
                <a:solidFill>
                  <a:schemeClr val="bg1"/>
                </a:solidFill>
              </a:rPr>
              <a:t> resume) </a:t>
            </a:r>
            <a:endParaRPr lang="en-US" sz="36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1" name="TextBox 3"/>
          <p:cNvSpPr txBox="1">
            <a:spLocks noChangeArrowheads="1"/>
          </p:cNvSpPr>
          <p:nvPr/>
        </p:nvSpPr>
        <p:spPr bwMode="auto">
          <a:xfrm>
            <a:off x="1371600" y="1447800"/>
            <a:ext cx="6934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What is information </a:t>
            </a:r>
            <a:r>
              <a:rPr lang="en-US" sz="4800" i="1" dirty="0" smtClean="0">
                <a:solidFill>
                  <a:schemeClr val="bg1"/>
                </a:solidFill>
              </a:rPr>
              <a:t>signaling</a:t>
            </a:r>
            <a:r>
              <a:rPr lang="en-US" sz="4800" dirty="0">
                <a:solidFill>
                  <a:schemeClr val="bg1"/>
                </a:solidFill>
              </a:rPr>
              <a:t>?</a:t>
            </a:r>
            <a:endParaRPr lang="en-US" sz="48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58723"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 name="Text Box 2"/>
          <p:cNvSpPr txBox="1">
            <a:spLocks noChangeArrowheads="1"/>
          </p:cNvSpPr>
          <p:nvPr/>
        </p:nvSpPr>
        <p:spPr bwMode="auto">
          <a:xfrm>
            <a:off x="685800" y="2977425"/>
            <a:ext cx="8001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9600">
                <a:solidFill>
                  <a:schemeClr val="tx1"/>
                </a:solidFill>
                <a:latin typeface="Times New Roman" charset="0"/>
                <a:ea typeface="ＭＳ Ｐゴシック" charset="0"/>
                <a:cs typeface="ＭＳ Ｐゴシック" charset="0"/>
              </a:defRPr>
            </a:lvl1pPr>
            <a:lvl2pPr marL="742950" indent="-285750">
              <a:defRPr sz="9600">
                <a:solidFill>
                  <a:schemeClr val="tx1"/>
                </a:solidFill>
                <a:latin typeface="Times New Roman" charset="0"/>
                <a:ea typeface="ＭＳ Ｐゴシック" charset="0"/>
              </a:defRPr>
            </a:lvl2pPr>
            <a:lvl3pPr marL="1143000" indent="-228600">
              <a:defRPr sz="9600">
                <a:solidFill>
                  <a:schemeClr val="tx1"/>
                </a:solidFill>
                <a:latin typeface="Times New Roman" charset="0"/>
                <a:ea typeface="ＭＳ Ｐゴシック" charset="0"/>
              </a:defRPr>
            </a:lvl3pPr>
            <a:lvl4pPr marL="1600200" indent="-228600">
              <a:defRPr sz="9600">
                <a:solidFill>
                  <a:schemeClr val="tx1"/>
                </a:solidFill>
                <a:latin typeface="Times New Roman" charset="0"/>
                <a:ea typeface="ＭＳ Ｐゴシック" charset="0"/>
              </a:defRPr>
            </a:lvl4pPr>
            <a:lvl5pPr marL="2057400" indent="-228600">
              <a:defRPr sz="96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96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96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96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9600">
                <a:solidFill>
                  <a:schemeClr val="tx1"/>
                </a:solidFill>
                <a:latin typeface="Times New Roman" charset="0"/>
                <a:ea typeface="ＭＳ Ｐゴシック" charset="0"/>
              </a:defRPr>
            </a:lvl9pPr>
          </a:lstStyle>
          <a:p>
            <a:r>
              <a:rPr lang="en-US" sz="4000" dirty="0" smtClean="0">
                <a:solidFill>
                  <a:srgbClr val="FFFFFF"/>
                </a:solidFill>
              </a:rPr>
              <a:t>Three examples of bias</a:t>
            </a:r>
            <a:endParaRPr lang="en-US" sz="4800" dirty="0">
              <a:solidFill>
                <a:srgbClr val="FFFFFF"/>
              </a:solidFill>
            </a:endParaRPr>
          </a:p>
        </p:txBody>
      </p:sp>
      <p:sp>
        <p:nvSpPr>
          <p:cNvPr id="6" name="Text Box 5"/>
          <p:cNvSpPr txBox="1">
            <a:spLocks noChangeArrowheads="1"/>
          </p:cNvSpPr>
          <p:nvPr/>
        </p:nvSpPr>
        <p:spPr bwMode="auto">
          <a:xfrm>
            <a:off x="1524000" y="533400"/>
            <a:ext cx="6324600" cy="1006475"/>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6000" b="1" dirty="0"/>
              <a:t>Daily Double!!!</a:t>
            </a:r>
            <a:endParaRPr lang="en-US" dirty="0"/>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Dail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graphicFrame>
        <p:nvGraphicFramePr>
          <p:cNvPr id="9" name="Table 8"/>
          <p:cNvGraphicFramePr>
            <a:graphicFrameLocks noGrp="1"/>
          </p:cNvGraphicFramePr>
          <p:nvPr>
            <p:extLst>
              <p:ext uri="{D42A27DB-BD31-4B8C-83A1-F6EECF244321}">
                <p14:modId xmlns:p14="http://schemas.microsoft.com/office/powerpoint/2010/main" val="1850434513"/>
              </p:ext>
            </p:extLst>
          </p:nvPr>
        </p:nvGraphicFramePr>
        <p:xfrm>
          <a:off x="76200" y="76200"/>
          <a:ext cx="8610600" cy="6673584"/>
        </p:xfrm>
        <a:graphic>
          <a:graphicData uri="http://schemas.openxmlformats.org/drawingml/2006/table">
            <a:tbl>
              <a:tblPr>
                <a:tableStyleId>{8A107856-5554-42FB-B03E-39F5DBC370BA}</a:tableStyleId>
              </a:tblPr>
              <a:tblGrid>
                <a:gridCol w="8610600"/>
              </a:tblGrid>
              <a:tr h="541286">
                <a:tc>
                  <a:txBody>
                    <a:bodyPr/>
                    <a:lstStyle/>
                    <a:p>
                      <a:pPr eaLnBrk="1" hangingPunct="1"/>
                      <a:r>
                        <a:rPr lang="en-US" sz="2400" b="1" dirty="0" smtClean="0">
                          <a:solidFill>
                            <a:schemeClr val="tx1"/>
                          </a:solidFill>
                          <a:latin typeface="+mn-lt"/>
                          <a:cs typeface="Times New Roman" charset="0"/>
                        </a:rPr>
                        <a:t>Confirmation Bias </a:t>
                      </a:r>
                      <a:r>
                        <a:rPr lang="en-US" sz="2400" dirty="0" smtClean="0">
                          <a:solidFill>
                            <a:schemeClr val="tx1"/>
                          </a:solidFill>
                          <a:latin typeface="+mn-lt"/>
                          <a:cs typeface="Times New Roman" charset="0"/>
                        </a:rPr>
                        <a:t>is using only the facts that support our decision.</a:t>
                      </a:r>
                      <a:endParaRPr lang="en-US" sz="2400" dirty="0">
                        <a:solidFill>
                          <a:schemeClr val="tx1"/>
                        </a:solidFill>
                        <a:latin typeface="+mn-lt"/>
                        <a:cs typeface="Times New Roman" charset="0"/>
                      </a:endParaRPr>
                    </a:p>
                  </a:txBody>
                  <a:tcPr marT="45715" marB="45715" horzOverflow="overflow"/>
                </a:tc>
              </a:tr>
              <a:tr h="541286">
                <a:tc>
                  <a:txBody>
                    <a:bodyPr/>
                    <a:lstStyle/>
                    <a:p>
                      <a:pPr eaLnBrk="1" hangingPunct="1"/>
                      <a:r>
                        <a:rPr lang="en-US" sz="2400" b="1" dirty="0" smtClean="0">
                          <a:solidFill>
                            <a:schemeClr val="tx1"/>
                          </a:solidFill>
                          <a:latin typeface="+mn-lt"/>
                          <a:cs typeface="Times New Roman" charset="0"/>
                        </a:rPr>
                        <a:t>Availability Bias </a:t>
                      </a:r>
                      <a:r>
                        <a:rPr lang="en-US" sz="2400" dirty="0" smtClean="0">
                          <a:solidFill>
                            <a:schemeClr val="tx1"/>
                          </a:solidFill>
                          <a:latin typeface="+mn-lt"/>
                          <a:cs typeface="Times New Roman" charset="0"/>
                        </a:rPr>
                        <a:t>is using information that is most readily at hand (recent or vivid).</a:t>
                      </a:r>
                      <a:endParaRPr lang="en-US" sz="2400" dirty="0">
                        <a:solidFill>
                          <a:schemeClr val="tx1"/>
                        </a:solidFill>
                        <a:latin typeface="+mn-lt"/>
                        <a:cs typeface="Times New Roman" charset="0"/>
                      </a:endParaRPr>
                    </a:p>
                  </a:txBody>
                  <a:tcPr marT="45715" marB="45715" horzOverflow="overflow"/>
                </a:tc>
              </a:tr>
              <a:tr h="541286">
                <a:tc>
                  <a:txBody>
                    <a:bodyPr/>
                    <a:lstStyle/>
                    <a:p>
                      <a:pPr eaLnBrk="1" hangingPunct="1"/>
                      <a:r>
                        <a:rPr lang="en-US" sz="2400" b="1" dirty="0" smtClean="0">
                          <a:solidFill>
                            <a:schemeClr val="tx1"/>
                          </a:solidFill>
                          <a:latin typeface="+mn-lt"/>
                          <a:cs typeface="Times New Roman" charset="0"/>
                        </a:rPr>
                        <a:t>Hindsight Bias </a:t>
                      </a:r>
                      <a:r>
                        <a:rPr lang="en-US" sz="2400" dirty="0" smtClean="0">
                          <a:solidFill>
                            <a:schemeClr val="tx1"/>
                          </a:solidFill>
                          <a:latin typeface="+mn-lt"/>
                          <a:cs typeface="Times New Roman" charset="0"/>
                        </a:rPr>
                        <a:t>is believing that you accurately predicted the outcome of an event .</a:t>
                      </a:r>
                      <a:endParaRPr lang="en-US" sz="2400" dirty="0">
                        <a:solidFill>
                          <a:schemeClr val="tx1"/>
                        </a:solidFill>
                        <a:latin typeface="+mn-lt"/>
                        <a:cs typeface="Times New Roman" charset="0"/>
                      </a:endParaRPr>
                    </a:p>
                  </a:txBody>
                  <a:tcPr marT="45715" marB="45715" horzOverflow="overflow"/>
                </a:tc>
              </a:tr>
              <a:tr h="944856">
                <a:tc>
                  <a:txBody>
                    <a:bodyPr/>
                    <a:lstStyle/>
                    <a:p>
                      <a:pPr eaLnBrk="1" hangingPunct="1">
                        <a:spcBef>
                          <a:spcPct val="50000"/>
                        </a:spcBef>
                      </a:pPr>
                      <a:r>
                        <a:rPr kumimoji="0" lang="en-US" sz="2400" b="1" dirty="0" smtClean="0">
                          <a:solidFill>
                            <a:srgbClr val="000000"/>
                          </a:solidFill>
                          <a:latin typeface="+mn-lt"/>
                          <a:cs typeface="Times New Roman" charset="0"/>
                        </a:rPr>
                        <a:t>Self-Serving Bias</a:t>
                      </a:r>
                      <a:r>
                        <a:rPr kumimoji="0" lang="en-US" sz="2400" dirty="0" smtClean="0">
                          <a:solidFill>
                            <a:srgbClr val="000000"/>
                          </a:solidFill>
                          <a:latin typeface="+mn-lt"/>
                          <a:cs typeface="Times New Roman" charset="0"/>
                        </a:rPr>
                        <a:t> refers to the tendency for individuals to attribute their own successes to internal factors while putting the blame for failures on external factors.</a:t>
                      </a:r>
                    </a:p>
                  </a:txBody>
                  <a:tcPr marT="45715" marB="45715" horzOverflow="overflow"/>
                </a:tc>
              </a:tr>
              <a:tr h="944856">
                <a:tc>
                  <a:txBody>
                    <a:bodyPr/>
                    <a:lstStyle/>
                    <a:p>
                      <a:pPr eaLnBrk="1" hangingPunct="1">
                        <a:spcBef>
                          <a:spcPct val="50000"/>
                        </a:spcBef>
                      </a:pPr>
                      <a:r>
                        <a:rPr kumimoji="0" lang="en-US" sz="2400" dirty="0" smtClean="0">
                          <a:solidFill>
                            <a:srgbClr val="000000"/>
                          </a:solidFill>
                          <a:latin typeface="+mn-lt"/>
                          <a:cs typeface="Times New Roman" charset="0"/>
                        </a:rPr>
                        <a:t>The </a:t>
                      </a:r>
                      <a:r>
                        <a:rPr kumimoji="0" lang="en-US" sz="2400" b="1" dirty="0" smtClean="0">
                          <a:solidFill>
                            <a:srgbClr val="000000"/>
                          </a:solidFill>
                          <a:latin typeface="+mn-lt"/>
                          <a:cs typeface="Times New Roman" charset="0"/>
                        </a:rPr>
                        <a:t>Halo Effect</a:t>
                      </a:r>
                      <a:r>
                        <a:rPr kumimoji="0" lang="en-US" sz="2400" dirty="0" smtClean="0">
                          <a:solidFill>
                            <a:srgbClr val="000000"/>
                          </a:solidFill>
                          <a:latin typeface="+mn-lt"/>
                          <a:cs typeface="Times New Roman" charset="0"/>
                        </a:rPr>
                        <a:t> is drawing a general impression (good or bad) about an individual on the basis of a single characteristic</a:t>
                      </a:r>
                    </a:p>
                  </a:txBody>
                  <a:tcPr marT="45715" marB="45715" horzOverflow="overflow"/>
                </a:tc>
              </a:tr>
              <a:tr h="944856">
                <a:tc>
                  <a:txBody>
                    <a:bodyPr/>
                    <a:lstStyle/>
                    <a:p>
                      <a:pPr eaLnBrk="1" hangingPunct="1">
                        <a:spcBef>
                          <a:spcPct val="50000"/>
                        </a:spcBef>
                      </a:pPr>
                      <a:r>
                        <a:rPr kumimoji="0" lang="en-US" sz="2400" b="1" dirty="0" smtClean="0">
                          <a:solidFill>
                            <a:srgbClr val="000000"/>
                          </a:solidFill>
                          <a:latin typeface="+mn-lt"/>
                          <a:cs typeface="Times New Roman" charset="0"/>
                        </a:rPr>
                        <a:t>Stereotyping </a:t>
                      </a:r>
                      <a:r>
                        <a:rPr kumimoji="0" lang="en-US" sz="2400" dirty="0" smtClean="0">
                          <a:solidFill>
                            <a:srgbClr val="000000"/>
                          </a:solidFill>
                          <a:latin typeface="+mn-lt"/>
                          <a:cs typeface="Times New Roman" charset="0"/>
                        </a:rPr>
                        <a:t>is judging someone on the basis of one</a:t>
                      </a:r>
                      <a:r>
                        <a:rPr kumimoji="0" lang="ja-JP" altLang="en-US" sz="2400" dirty="0" smtClean="0">
                          <a:solidFill>
                            <a:srgbClr val="000000"/>
                          </a:solidFill>
                          <a:latin typeface="+mn-lt"/>
                          <a:cs typeface="Times New Roman" charset="0"/>
                        </a:rPr>
                        <a:t>’</a:t>
                      </a:r>
                      <a:r>
                        <a:rPr kumimoji="0" lang="en-US" sz="2400" dirty="0" smtClean="0">
                          <a:solidFill>
                            <a:srgbClr val="000000"/>
                          </a:solidFill>
                          <a:latin typeface="+mn-lt"/>
                          <a:cs typeface="Times New Roman" charset="0"/>
                        </a:rPr>
                        <a:t>s perception of the group to which that person belongs.</a:t>
                      </a:r>
                      <a:endParaRPr kumimoji="0" lang="en-US" sz="2400" dirty="0">
                        <a:solidFill>
                          <a:srgbClr val="000000"/>
                        </a:solidFill>
                        <a:latin typeface="+mn-lt"/>
                        <a:cs typeface="Times New Roman" charset="0"/>
                      </a:endParaRPr>
                    </a:p>
                  </a:txBody>
                  <a:tcPr marT="45715" marB="45715" horzOverflow="overflow"/>
                </a:tc>
              </a:tr>
              <a:tr h="1407976">
                <a:tc>
                  <a:txBody>
                    <a:bodyPr/>
                    <a:lstStyle/>
                    <a:p>
                      <a:pPr eaLnBrk="1" hangingPunct="1"/>
                      <a:r>
                        <a:rPr kumimoji="0" lang="en-US" sz="2400" b="1" dirty="0" smtClean="0">
                          <a:solidFill>
                            <a:srgbClr val="000000"/>
                          </a:solidFill>
                          <a:latin typeface="+mn-lt"/>
                          <a:cs typeface="Times New Roman" charset="0"/>
                        </a:rPr>
                        <a:t>Selective Perception</a:t>
                      </a:r>
                      <a:r>
                        <a:rPr kumimoji="0" lang="en-US" sz="2400" dirty="0" smtClean="0">
                          <a:solidFill>
                            <a:srgbClr val="000000"/>
                          </a:solidFill>
                          <a:latin typeface="+mn-lt"/>
                          <a:cs typeface="Times New Roman" charset="0"/>
                        </a:rPr>
                        <a:t> is a filtering process where people interpret what they see on the basis of their interests, background, experience, and attitudes.</a:t>
                      </a:r>
                      <a:endParaRPr kumimoji="0" lang="en-US" sz="2400" dirty="0">
                        <a:solidFill>
                          <a:srgbClr val="000000"/>
                        </a:solidFill>
                        <a:latin typeface="+mn-lt"/>
                        <a:cs typeface="Times New Roman" charset="0"/>
                      </a:endParaRPr>
                    </a:p>
                  </a:txBody>
                  <a:tcPr marT="45715" marB="45715" horzOverflow="overflow"/>
                </a:tc>
              </a:tr>
            </a:tbl>
          </a:graphicData>
        </a:graphic>
      </p:graphicFrame>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5" name="TextBox 3"/>
          <p:cNvSpPr txBox="1">
            <a:spLocks noChangeArrowheads="1"/>
          </p:cNvSpPr>
          <p:nvPr/>
        </p:nvSpPr>
        <p:spPr bwMode="auto">
          <a:xfrm>
            <a:off x="1371600" y="1447800"/>
            <a:ext cx="6934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What is behavioral advertising/targeting?</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838200" y="685800"/>
            <a:ext cx="76962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4000" dirty="0">
                <a:solidFill>
                  <a:srgbClr val="FFFFFF"/>
                </a:solidFill>
              </a:rPr>
              <a:t>A type of targeted advertising in</a:t>
            </a:r>
          </a:p>
          <a:p>
            <a:pPr algn="l"/>
            <a:r>
              <a:rPr lang="en-US" sz="4000" dirty="0">
                <a:solidFill>
                  <a:srgbClr val="FFFFFF"/>
                </a:solidFill>
              </a:rPr>
              <a:t>which advertisers glean information from user data to tailor </a:t>
            </a:r>
            <a:r>
              <a:rPr lang="en-US" sz="4000" dirty="0" smtClean="0">
                <a:solidFill>
                  <a:srgbClr val="FFFFFF"/>
                </a:solidFill>
              </a:rPr>
              <a:t>ads to </a:t>
            </a:r>
            <a:r>
              <a:rPr lang="en-US" sz="4000" dirty="0">
                <a:solidFill>
                  <a:srgbClr val="FFFFFF"/>
                </a:solidFill>
              </a:rPr>
              <a:t>user interests, limiting irrelevant ads.</a:t>
            </a:r>
            <a:endParaRPr lang="en-US" sz="2800" dirty="0">
              <a:solidFill>
                <a:srgbClr val="FFFFFF"/>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914400" y="1828800"/>
            <a:ext cx="7467600" cy="1143000"/>
          </a:xfrm>
        </p:spPr>
        <p:txBody>
          <a:bodyPr/>
          <a:lstStyle/>
          <a:p>
            <a:r>
              <a:rPr lang="en-US" sz="4800" b="1">
                <a:latin typeface="Times New Roman" charset="0"/>
              </a:rPr>
              <a:t>Daily Double Graphic and Sound Effect!</a:t>
            </a:r>
          </a:p>
        </p:txBody>
      </p:sp>
      <p:sp>
        <p:nvSpPr>
          <p:cNvPr id="16388" name="Rectangle 3"/>
          <p:cNvSpPr>
            <a:spLocks noGrp="1" noChangeArrowheads="1"/>
          </p:cNvSpPr>
          <p:nvPr>
            <p:ph type="body" sz="half" idx="1"/>
          </p:nvPr>
        </p:nvSpPr>
        <p:spPr>
          <a:xfrm>
            <a:off x="457200" y="3200400"/>
            <a:ext cx="8382000" cy="3276600"/>
          </a:xfrm>
        </p:spPr>
        <p:txBody>
          <a:bodyPr/>
          <a:lstStyle/>
          <a:p>
            <a:r>
              <a:rPr lang="en-US" sz="2200" b="1" i="1">
                <a:latin typeface="Times New Roman" charset="0"/>
              </a:rPr>
              <a:t>DO NOT DELETE THIS SLIDE!</a:t>
            </a:r>
            <a:r>
              <a:rPr lang="en-US" sz="2200" b="1">
                <a:latin typeface="Times New Roman" charset="0"/>
              </a:rPr>
              <a:t>  Deleting it may cause the game links to work improperly.  This slide is hidden during the game, and WILL not appear.</a:t>
            </a:r>
          </a:p>
          <a:p>
            <a:r>
              <a:rPr lang="en-US" sz="2200" b="1">
                <a:latin typeface="Times New Roman" charset="0"/>
              </a:rPr>
              <a:t>In slide view mode, copy the above (red) graphic (click once to select; right click the </a:t>
            </a:r>
            <a:r>
              <a:rPr lang="en-US" sz="2200" b="1" i="1" u="sng">
                <a:latin typeface="Times New Roman" charset="0"/>
              </a:rPr>
              <a:t>border</a:t>
            </a:r>
            <a:r>
              <a:rPr lang="en-US" sz="2200" b="1">
                <a:latin typeface="Times New Roman" charset="0"/>
              </a:rPr>
              <a:t> and choose </a:t>
            </a:r>
            <a:r>
              <a:rPr lang="ja-JP" altLang="en-US" sz="2200" b="1">
                <a:latin typeface="Times New Roman" charset="0"/>
              </a:rPr>
              <a:t>“</a:t>
            </a:r>
            <a:r>
              <a:rPr lang="en-US" sz="2200" b="1">
                <a:latin typeface="Times New Roman" charset="0"/>
              </a:rPr>
              <a:t>copy</a:t>
            </a:r>
            <a:r>
              <a:rPr lang="ja-JP" altLang="en-US" sz="2200" b="1">
                <a:latin typeface="Times New Roman" charset="0"/>
              </a:rPr>
              <a:t>”</a:t>
            </a:r>
            <a:r>
              <a:rPr lang="en-US" sz="2200" b="1">
                <a:latin typeface="Times New Roman" charset="0"/>
              </a:rPr>
              <a:t>).</a:t>
            </a:r>
          </a:p>
          <a:p>
            <a:r>
              <a:rPr lang="en-US" sz="2200" b="1">
                <a:latin typeface="Times New Roman" charset="0"/>
              </a:rPr>
              <a:t>Locate the answer slide which you want to be the daily double</a:t>
            </a:r>
          </a:p>
          <a:p>
            <a:r>
              <a:rPr lang="en-US" sz="2200" b="1">
                <a:latin typeface="Times New Roman" charset="0"/>
              </a:rPr>
              <a:t>Right-click and choose </a:t>
            </a:r>
            <a:r>
              <a:rPr lang="ja-JP" altLang="en-US" sz="2200" b="1">
                <a:latin typeface="Times New Roman" charset="0"/>
              </a:rPr>
              <a:t>“</a:t>
            </a:r>
            <a:r>
              <a:rPr lang="en-US" sz="2200" b="1">
                <a:latin typeface="Times New Roman" charset="0"/>
              </a:rPr>
              <a:t>paste</a:t>
            </a:r>
            <a:r>
              <a:rPr lang="ja-JP" altLang="en-US" sz="2200" b="1">
                <a:latin typeface="Times New Roman" charset="0"/>
              </a:rPr>
              <a:t>”</a:t>
            </a:r>
            <a:r>
              <a:rPr lang="en-US" sz="2200" b="1">
                <a:latin typeface="Times New Roman" charset="0"/>
              </a:rPr>
              <a:t>.  If necessary, reposition the graphic so that it does not cover the answer text.</a:t>
            </a:r>
          </a:p>
        </p:txBody>
      </p:sp>
      <p:sp>
        <p:nvSpPr>
          <p:cNvPr id="16386" name="Date Placeholder 4"/>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1400"/>
          </a:p>
        </p:txBody>
      </p:sp>
      <p:sp>
        <p:nvSpPr>
          <p:cNvPr id="34821" name="Text Box 5"/>
          <p:cNvSpPr txBox="1">
            <a:spLocks noChangeArrowheads="1"/>
          </p:cNvSpPr>
          <p:nvPr/>
        </p:nvSpPr>
        <p:spPr bwMode="auto">
          <a:xfrm>
            <a:off x="1524000" y="609600"/>
            <a:ext cx="6324600" cy="1006475"/>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6000" b="1" dirty="0"/>
              <a:t>Daily Double!!!</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34821"/>
                                        </p:tgtEl>
                                        <p:attrNameLst>
                                          <p:attrName>style.visibility</p:attrName>
                                        </p:attrNameLst>
                                      </p:cBhvr>
                                      <p:to>
                                        <p:strVal val="visible"/>
                                      </p:to>
                                    </p:set>
                                    <p:anim calcmode="lin" valueType="num">
                                      <p:cBhvr>
                                        <p:cTn id="7" dur="5000" fill="hold"/>
                                        <p:tgtEl>
                                          <p:spTgt spid="34821"/>
                                        </p:tgtEl>
                                        <p:attrNameLst>
                                          <p:attrName>ppt_w</p:attrName>
                                        </p:attrNameLst>
                                      </p:cBhvr>
                                      <p:tavLst>
                                        <p:tav tm="0" fmla="#ppt_w*sin(2.5*pi*$)">
                                          <p:val>
                                            <p:fltVal val="0"/>
                                          </p:val>
                                        </p:tav>
                                        <p:tav tm="100000">
                                          <p:val>
                                            <p:fltVal val="1"/>
                                          </p:val>
                                        </p:tav>
                                      </p:tavLst>
                                    </p:anim>
                                    <p:anim calcmode="lin" valueType="num">
                                      <p:cBhvr>
                                        <p:cTn id="8" dur="5000" fill="hold"/>
                                        <p:tgtEl>
                                          <p:spTgt spid="34821"/>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Dail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62819"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TextBox 2"/>
          <p:cNvSpPr txBox="1">
            <a:spLocks noChangeArrowheads="1"/>
          </p:cNvSpPr>
          <p:nvPr/>
        </p:nvSpPr>
        <p:spPr bwMode="auto">
          <a:xfrm>
            <a:off x="1371600" y="1447800"/>
            <a:ext cx="6934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One example of online behavioral advertising </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685800" y="762000"/>
            <a:ext cx="80772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marL="685800" indent="-685800" algn="l">
              <a:buFont typeface="Arial"/>
              <a:buChar char="•"/>
            </a:pPr>
            <a:r>
              <a:rPr lang="en-US" sz="4400" dirty="0" smtClean="0">
                <a:solidFill>
                  <a:schemeClr val="bg1"/>
                </a:solidFill>
              </a:rPr>
              <a:t>Amazon recommendations</a:t>
            </a:r>
          </a:p>
          <a:p>
            <a:pPr marL="685800" indent="-685800" algn="l">
              <a:buFont typeface="Arial"/>
              <a:buChar char="•"/>
            </a:pPr>
            <a:r>
              <a:rPr lang="en-US" sz="4400" i="1" dirty="0" smtClean="0">
                <a:solidFill>
                  <a:schemeClr val="bg1"/>
                </a:solidFill>
              </a:rPr>
              <a:t>More like this…</a:t>
            </a:r>
            <a:r>
              <a:rPr lang="en-US" sz="4400" dirty="0" smtClean="0">
                <a:solidFill>
                  <a:schemeClr val="bg1"/>
                </a:solidFill>
              </a:rPr>
              <a:t> feature in library databases</a:t>
            </a:r>
          </a:p>
          <a:p>
            <a:pPr marL="685800" indent="-685800" algn="l">
              <a:buFont typeface="Arial"/>
              <a:buChar char="•"/>
            </a:pPr>
            <a:r>
              <a:rPr lang="en-US" sz="4400" dirty="0" err="1" smtClean="0">
                <a:solidFill>
                  <a:schemeClr val="bg1"/>
                </a:solidFill>
              </a:rPr>
              <a:t>GoogleAds</a:t>
            </a:r>
            <a:endParaRPr lang="en-US" sz="4400" dirty="0" smtClean="0">
              <a:solidFill>
                <a:schemeClr val="bg1"/>
              </a:solidFill>
            </a:endParaRPr>
          </a:p>
          <a:p>
            <a:pPr marL="685800" indent="-685800" algn="l">
              <a:buFont typeface="Arial"/>
              <a:buChar char="•"/>
            </a:pPr>
            <a:r>
              <a:rPr lang="en-US" sz="4400" dirty="0" smtClean="0">
                <a:solidFill>
                  <a:schemeClr val="bg1"/>
                </a:solidFill>
              </a:rPr>
              <a:t>Facebook sidebar ads</a:t>
            </a:r>
            <a:endParaRPr lang="en-US" sz="44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5" name="TextBox 3"/>
          <p:cNvSpPr txBox="1">
            <a:spLocks noChangeArrowheads="1"/>
          </p:cNvSpPr>
          <p:nvPr/>
        </p:nvSpPr>
        <p:spPr bwMode="auto">
          <a:xfrm>
            <a:off x="1371600" y="1447800"/>
            <a:ext cx="6934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err="1" smtClean="0">
                <a:solidFill>
                  <a:schemeClr val="bg1"/>
                </a:solidFill>
              </a:rPr>
              <a:t>Bibliometrics</a:t>
            </a:r>
            <a:r>
              <a:rPr lang="en-US" sz="4800" dirty="0" smtClean="0">
                <a:solidFill>
                  <a:schemeClr val="bg1"/>
                </a:solidFill>
              </a:rPr>
              <a:t> and citation analysis look at relationships and patterns  between these.</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1371600" y="1447800"/>
            <a:ext cx="6934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Citing and cited works</a:t>
            </a:r>
          </a:p>
          <a:p>
            <a:r>
              <a:rPr lang="en-US" sz="4800" dirty="0" smtClean="0">
                <a:solidFill>
                  <a:schemeClr val="bg1"/>
                </a:solidFill>
              </a:rPr>
              <a:t>(Reference lists)</a:t>
            </a:r>
            <a:endParaRPr lang="en-US" sz="48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66915"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TextBox 2"/>
          <p:cNvSpPr txBox="1">
            <a:spLocks noChangeArrowheads="1"/>
          </p:cNvSpPr>
          <p:nvPr/>
        </p:nvSpPr>
        <p:spPr bwMode="auto">
          <a:xfrm>
            <a:off x="1371600" y="1143000"/>
            <a:ext cx="69342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Why would you want to use the thesaurus/subject terms instead of keywords or natural language in a bibliographic database?</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1" name="TextBox 4"/>
          <p:cNvSpPr txBox="1">
            <a:spLocks noChangeArrowheads="1"/>
          </p:cNvSpPr>
          <p:nvPr/>
        </p:nvSpPr>
        <p:spPr bwMode="auto">
          <a:xfrm>
            <a:off x="381000" y="990600"/>
            <a:ext cx="822960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marL="457200" indent="-457200" algn="l">
              <a:buFont typeface="Arial"/>
              <a:buChar char="•"/>
            </a:pPr>
            <a:r>
              <a:rPr lang="en-US" sz="4000" dirty="0" smtClean="0">
                <a:solidFill>
                  <a:schemeClr val="bg1"/>
                </a:solidFill>
              </a:rPr>
              <a:t>To see what terms the database uses in indexing material</a:t>
            </a:r>
          </a:p>
          <a:p>
            <a:pPr marL="457200" indent="-457200" algn="l">
              <a:buFont typeface="Arial"/>
              <a:buChar char="•"/>
            </a:pPr>
            <a:r>
              <a:rPr lang="en-US" sz="4000" dirty="0" smtClean="0">
                <a:solidFill>
                  <a:schemeClr val="bg1"/>
                </a:solidFill>
              </a:rPr>
              <a:t>Controlled vocabulary and hierarchies (broader terms, narrower terms, related terms)</a:t>
            </a:r>
          </a:p>
          <a:p>
            <a:pPr marL="457200" indent="-457200" algn="l">
              <a:buFont typeface="Arial"/>
              <a:buChar char="•"/>
            </a:pPr>
            <a:r>
              <a:rPr lang="en-US" sz="4000" dirty="0" smtClean="0">
                <a:solidFill>
                  <a:schemeClr val="bg1"/>
                </a:solidFill>
              </a:rPr>
              <a:t>Facilitates browsing</a:t>
            </a:r>
          </a:p>
          <a:p>
            <a:pPr marL="685800" indent="-685800" algn="l">
              <a:buFont typeface="Arial"/>
              <a:buChar char="•"/>
            </a:pPr>
            <a:endParaRPr lang="en-US" sz="44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5" name="TextBox 3"/>
          <p:cNvSpPr txBox="1">
            <a:spLocks noChangeArrowheads="1"/>
          </p:cNvSpPr>
          <p:nvPr/>
        </p:nvSpPr>
        <p:spPr bwMode="auto">
          <a:xfrm>
            <a:off x="1371600" y="914400"/>
            <a:ext cx="693420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400" dirty="0" smtClean="0">
                <a:solidFill>
                  <a:schemeClr val="bg1"/>
                </a:solidFill>
              </a:rPr>
              <a:t>In a scholarly research study article, the methods or design section should give you enough information to…</a:t>
            </a:r>
            <a:endParaRPr lang="en-US" sz="44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762000" y="1447800"/>
            <a:ext cx="80010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What is reconstruct the study yourself? </a:t>
            </a:r>
          </a:p>
          <a:p>
            <a:r>
              <a:rPr lang="en-US" sz="4400" dirty="0" smtClean="0">
                <a:solidFill>
                  <a:schemeClr val="bg1"/>
                </a:solidFill>
              </a:rPr>
              <a:t>(and expect to get similar results)</a:t>
            </a:r>
            <a:endParaRPr lang="en-US" sz="32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71011"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TextBox 2"/>
          <p:cNvSpPr txBox="1">
            <a:spLocks noChangeArrowheads="1"/>
          </p:cNvSpPr>
          <p:nvPr/>
        </p:nvSpPr>
        <p:spPr bwMode="auto">
          <a:xfrm>
            <a:off x="762000" y="914400"/>
            <a:ext cx="7543800" cy="4524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dirty="0" smtClean="0">
                <a:solidFill>
                  <a:schemeClr val="bg1"/>
                </a:solidFill>
              </a:rPr>
              <a:t>What is this a citation to:</a:t>
            </a:r>
          </a:p>
          <a:p>
            <a:endParaRPr lang="en-US" sz="3600" dirty="0" smtClean="0">
              <a:solidFill>
                <a:schemeClr val="bg1"/>
              </a:solidFill>
            </a:endParaRPr>
          </a:p>
          <a:p>
            <a:pPr indent="-457200" algn="l"/>
            <a:r>
              <a:rPr lang="en-US" sz="3600" dirty="0">
                <a:solidFill>
                  <a:srgbClr val="FFFFFF"/>
                </a:solidFill>
              </a:rPr>
              <a:t>Julien, H. (2009). 'Students' Information </a:t>
            </a:r>
            <a:r>
              <a:rPr lang="en-US" sz="3600" dirty="0" smtClean="0">
                <a:solidFill>
                  <a:srgbClr val="FFFFFF"/>
                </a:solidFill>
              </a:rPr>
              <a:t>	Needs </a:t>
            </a:r>
            <a:r>
              <a:rPr lang="en-US" sz="3600" dirty="0">
                <a:solidFill>
                  <a:srgbClr val="FFFFFF"/>
                </a:solidFill>
              </a:rPr>
              <a:t>and Behavior', </a:t>
            </a:r>
            <a:r>
              <a:rPr lang="en-US" sz="3600" dirty="0" smtClean="0">
                <a:solidFill>
                  <a:srgbClr val="FFFFFF"/>
                </a:solidFill>
              </a:rPr>
              <a:t>	</a:t>
            </a:r>
            <a:r>
              <a:rPr lang="en-US" sz="3600" i="1" dirty="0" smtClean="0">
                <a:solidFill>
                  <a:srgbClr val="FFFFFF"/>
                </a:solidFill>
              </a:rPr>
              <a:t>Encyclopedia </a:t>
            </a:r>
            <a:r>
              <a:rPr lang="en-US" sz="3600" i="1" dirty="0">
                <a:solidFill>
                  <a:srgbClr val="FFFFFF"/>
                </a:solidFill>
              </a:rPr>
              <a:t>of Library and </a:t>
            </a:r>
            <a:r>
              <a:rPr lang="en-US" sz="3600" i="1" dirty="0" smtClean="0">
                <a:solidFill>
                  <a:srgbClr val="FFFFFF"/>
                </a:solidFill>
              </a:rPr>
              <a:t>	Information </a:t>
            </a:r>
            <a:r>
              <a:rPr lang="en-US" sz="3600" i="1" dirty="0">
                <a:solidFill>
                  <a:srgbClr val="FFFFFF"/>
                </a:solidFill>
              </a:rPr>
              <a:t>Sciences</a:t>
            </a:r>
            <a:r>
              <a:rPr lang="en-US" sz="3600" dirty="0">
                <a:solidFill>
                  <a:srgbClr val="FFFFFF"/>
                </a:solidFill>
              </a:rPr>
              <a:t>, Third </a:t>
            </a:r>
            <a:r>
              <a:rPr lang="en-US" sz="3600" dirty="0" smtClean="0">
                <a:solidFill>
                  <a:srgbClr val="FFFFFF"/>
                </a:solidFill>
              </a:rPr>
              <a:t>	Edition</a:t>
            </a:r>
            <a:r>
              <a:rPr lang="en-US" sz="3600" dirty="0">
                <a:solidFill>
                  <a:srgbClr val="FFFFFF"/>
                </a:solidFill>
              </a:rPr>
              <a:t>, 1: 1, 5059 - 5064.</a:t>
            </a:r>
          </a:p>
          <a:p>
            <a:endParaRPr lang="en-US" sz="36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1371600" y="1447800"/>
            <a:ext cx="6934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An entry in an encyclopedia</a:t>
            </a:r>
            <a:endParaRPr lang="en-US" sz="48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Text Box 3"/>
          <p:cNvSpPr txBox="1">
            <a:spLocks noChangeArrowheads="1"/>
          </p:cNvSpPr>
          <p:nvPr/>
        </p:nvSpPr>
        <p:spPr bwMode="auto">
          <a:xfrm>
            <a:off x="4937125" y="28638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endParaRPr lang="en-US"/>
          </a:p>
        </p:txBody>
      </p:sp>
      <p:sp>
        <p:nvSpPr>
          <p:cNvPr id="136196" name="Rectangle 3"/>
          <p:cNvSpPr>
            <a:spLocks noChangeArrowheads="1"/>
          </p:cNvSpPr>
          <p:nvPr/>
        </p:nvSpPr>
        <p:spPr bwMode="auto">
          <a:xfrm>
            <a:off x="685800" y="1143000"/>
            <a:ext cx="75438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457200" algn="l"/>
            <a:r>
              <a:rPr lang="en-US" sz="4000" dirty="0">
                <a:solidFill>
                  <a:schemeClr val="bg1"/>
                </a:solidFill>
              </a:rPr>
              <a:t>Companies are required by FEDERAL law to display a privacy policy on their website.  </a:t>
            </a:r>
          </a:p>
          <a:p>
            <a:pPr indent="-457200"/>
            <a:endParaRPr lang="en-US" sz="2000" dirty="0">
              <a:solidFill>
                <a:schemeClr val="bg1"/>
              </a:solidFill>
            </a:endParaRPr>
          </a:p>
          <a:p>
            <a:pPr marL="1943100" lvl="4" indent="-571500" algn="l">
              <a:buFont typeface="Arial"/>
              <a:buChar char="•"/>
            </a:pPr>
            <a:r>
              <a:rPr lang="en-US" sz="4000" dirty="0">
                <a:solidFill>
                  <a:schemeClr val="bg1"/>
                </a:solidFill>
              </a:rPr>
              <a:t>True</a:t>
            </a:r>
          </a:p>
          <a:p>
            <a:pPr marL="1943100" lvl="4" indent="-571500" algn="l">
              <a:buFont typeface="Arial"/>
              <a:buChar char="•"/>
            </a:pPr>
            <a:r>
              <a:rPr lang="en-US" sz="4000" dirty="0">
                <a:solidFill>
                  <a:schemeClr val="bg1"/>
                </a:solidFill>
              </a:rPr>
              <a:t>False</a:t>
            </a:r>
          </a:p>
          <a:p>
            <a:pPr marL="1943100" lvl="4" indent="-571500" algn="l">
              <a:buFont typeface="Arial"/>
              <a:buChar char="•"/>
            </a:pPr>
            <a:r>
              <a:rPr lang="en-US" sz="4000" dirty="0">
                <a:solidFill>
                  <a:schemeClr val="bg1"/>
                </a:solidFill>
              </a:rPr>
              <a:t>It depends</a:t>
            </a:r>
            <a:endParaRPr lang="en-US" sz="40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5" name="TextBox 3"/>
          <p:cNvSpPr txBox="1">
            <a:spLocks noChangeArrowheads="1"/>
          </p:cNvSpPr>
          <p:nvPr/>
        </p:nvSpPr>
        <p:spPr bwMode="auto">
          <a:xfrm>
            <a:off x="838200" y="1066800"/>
            <a:ext cx="76200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chemeClr val="bg1"/>
                </a:solidFill>
              </a:rPr>
              <a:t>Three questions you could use in evaluating an information source. </a:t>
            </a:r>
          </a:p>
          <a:p>
            <a:endParaRPr lang="en-US" sz="4800" b="1"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7" name="Group 6"/>
          <p:cNvGrpSpPr/>
          <p:nvPr/>
        </p:nvGrpSpPr>
        <p:grpSpPr>
          <a:xfrm>
            <a:off x="7010400" y="5486400"/>
            <a:ext cx="2133600" cy="1371600"/>
            <a:chOff x="7010400" y="5486400"/>
            <a:chExt cx="2133600" cy="1371600"/>
          </a:xfrm>
        </p:grpSpPr>
        <p:sp>
          <p:nvSpPr>
            <p:cNvPr id="8"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9"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1" name="TextBox 4"/>
          <p:cNvSpPr txBox="1">
            <a:spLocks noChangeArrowheads="1"/>
          </p:cNvSpPr>
          <p:nvPr/>
        </p:nvSpPr>
        <p:spPr bwMode="auto">
          <a:xfrm>
            <a:off x="990600" y="609600"/>
            <a:ext cx="76200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a:solidFill>
                  <a:schemeClr val="bg1"/>
                </a:solidFill>
              </a:rPr>
              <a:t>What are:</a:t>
            </a:r>
          </a:p>
          <a:p>
            <a:pPr marL="685800" indent="-685800" algn="l">
              <a:buFont typeface="Arial"/>
              <a:buChar char="•"/>
            </a:pPr>
            <a:r>
              <a:rPr lang="en-US" sz="3200" dirty="0">
                <a:solidFill>
                  <a:schemeClr val="bg1"/>
                </a:solidFill>
              </a:rPr>
              <a:t>Does the author have authority on the topic?</a:t>
            </a:r>
          </a:p>
          <a:p>
            <a:pPr marL="685800" indent="-685800" algn="l">
              <a:buFont typeface="Arial"/>
              <a:buChar char="•"/>
            </a:pPr>
            <a:r>
              <a:rPr lang="en-US" sz="3200" dirty="0">
                <a:solidFill>
                  <a:schemeClr val="bg1"/>
                </a:solidFill>
              </a:rPr>
              <a:t>What are the author’s credentials?</a:t>
            </a:r>
          </a:p>
          <a:p>
            <a:pPr marL="685800" indent="-685800" algn="l">
              <a:buFont typeface="Arial"/>
              <a:buChar char="•"/>
            </a:pPr>
            <a:r>
              <a:rPr lang="en-US" sz="3200" dirty="0">
                <a:solidFill>
                  <a:schemeClr val="bg1"/>
                </a:solidFill>
              </a:rPr>
              <a:t>Can you determine where the author gathered the information?</a:t>
            </a:r>
          </a:p>
          <a:p>
            <a:pPr marL="685800" indent="-685800" algn="l">
              <a:buFont typeface="Arial"/>
              <a:buChar char="•"/>
            </a:pPr>
            <a:r>
              <a:rPr lang="en-US" sz="3200" dirty="0">
                <a:solidFill>
                  <a:schemeClr val="bg1"/>
                </a:solidFill>
              </a:rPr>
              <a:t>Is it an opinion piece?</a:t>
            </a:r>
          </a:p>
          <a:p>
            <a:pPr marL="685800" indent="-685800" algn="l">
              <a:buFont typeface="Arial"/>
              <a:buChar char="•"/>
            </a:pPr>
            <a:r>
              <a:rPr lang="en-US" sz="3200" dirty="0">
                <a:solidFill>
                  <a:schemeClr val="bg1"/>
                </a:solidFill>
              </a:rPr>
              <a:t>Is it current</a:t>
            </a:r>
            <a:r>
              <a:rPr lang="en-US" sz="3200" dirty="0" smtClean="0">
                <a:solidFill>
                  <a:schemeClr val="bg1"/>
                </a:solidFill>
              </a:rPr>
              <a:t>?</a:t>
            </a:r>
          </a:p>
          <a:p>
            <a:pPr marL="685800" indent="-685800" algn="l">
              <a:buFont typeface="Arial"/>
              <a:buChar char="•"/>
            </a:pPr>
            <a:r>
              <a:rPr lang="en-US" sz="3200" dirty="0" smtClean="0">
                <a:solidFill>
                  <a:schemeClr val="bg1"/>
                </a:solidFill>
              </a:rPr>
              <a:t>Who is the publisher?</a:t>
            </a:r>
          </a:p>
          <a:p>
            <a:pPr marL="685800" indent="-685800" algn="l">
              <a:buFont typeface="Arial"/>
              <a:buChar char="•"/>
            </a:pPr>
            <a:r>
              <a:rPr lang="en-US" sz="3200" dirty="0" smtClean="0">
                <a:solidFill>
                  <a:schemeClr val="bg1"/>
                </a:solidFill>
              </a:rPr>
              <a:t>…others</a:t>
            </a:r>
            <a:endParaRPr lang="en-US" sz="32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75107"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7" name="Rectangle 6"/>
          <p:cNvSpPr txBox="1">
            <a:spLocks noChangeArrowheads="1"/>
          </p:cNvSpPr>
          <p:nvPr/>
        </p:nvSpPr>
        <p:spPr bwMode="auto">
          <a:xfrm>
            <a:off x="685800" y="2286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a:ea typeface="ＭＳ Ｐゴシック" charset="0"/>
              </a:defRPr>
            </a:lvl2pPr>
            <a:lvl3pPr algn="ctr" rtl="0" eaLnBrk="0" fontAlgn="base" hangingPunct="0">
              <a:spcBef>
                <a:spcPct val="0"/>
              </a:spcBef>
              <a:spcAft>
                <a:spcPct val="0"/>
              </a:spcAft>
              <a:defRPr sz="4400">
                <a:solidFill>
                  <a:schemeClr val="tx2"/>
                </a:solidFill>
                <a:latin typeface="Times New Roman"/>
                <a:ea typeface="ＭＳ Ｐゴシック" charset="0"/>
              </a:defRPr>
            </a:lvl3pPr>
            <a:lvl4pPr algn="ctr" rtl="0" eaLnBrk="0" fontAlgn="base" hangingPunct="0">
              <a:spcBef>
                <a:spcPct val="0"/>
              </a:spcBef>
              <a:spcAft>
                <a:spcPct val="0"/>
              </a:spcAft>
              <a:defRPr sz="4400">
                <a:solidFill>
                  <a:schemeClr val="tx2"/>
                </a:solidFill>
                <a:latin typeface="Times New Roman"/>
                <a:ea typeface="ＭＳ Ｐゴシック" charset="0"/>
              </a:defRPr>
            </a:lvl4pPr>
            <a:lvl5pPr algn="ctr" rtl="0" eaLnBrk="0" fontAlgn="base" hangingPunct="0">
              <a:spcBef>
                <a:spcPct val="0"/>
              </a:spcBef>
              <a:spcAft>
                <a:spcPct val="0"/>
              </a:spcAft>
              <a:defRPr sz="4400">
                <a:solidFill>
                  <a:schemeClr val="tx2"/>
                </a:solidFill>
                <a:latin typeface="Times New Roman"/>
                <a:ea typeface="ＭＳ Ｐゴシック" charset="0"/>
              </a:defRPr>
            </a:lvl5pPr>
            <a:lvl6pPr marL="457200" algn="ctr" rtl="0" eaLnBrk="0" fontAlgn="base" hangingPunct="0">
              <a:spcBef>
                <a:spcPct val="0"/>
              </a:spcBef>
              <a:spcAft>
                <a:spcPct val="0"/>
              </a:spcAft>
              <a:defRPr sz="4400">
                <a:solidFill>
                  <a:schemeClr val="tx2"/>
                </a:solidFill>
                <a:latin typeface="Times New Roman"/>
              </a:defRPr>
            </a:lvl6pPr>
            <a:lvl7pPr marL="914400" algn="ctr" rtl="0" eaLnBrk="0" fontAlgn="base" hangingPunct="0">
              <a:spcBef>
                <a:spcPct val="0"/>
              </a:spcBef>
              <a:spcAft>
                <a:spcPct val="0"/>
              </a:spcAft>
              <a:defRPr sz="4400">
                <a:solidFill>
                  <a:schemeClr val="tx2"/>
                </a:solidFill>
                <a:latin typeface="Times New Roman"/>
              </a:defRPr>
            </a:lvl7pPr>
            <a:lvl8pPr marL="1371600" algn="ctr" rtl="0" eaLnBrk="0" fontAlgn="base" hangingPunct="0">
              <a:spcBef>
                <a:spcPct val="0"/>
              </a:spcBef>
              <a:spcAft>
                <a:spcPct val="0"/>
              </a:spcAft>
              <a:defRPr sz="4400">
                <a:solidFill>
                  <a:schemeClr val="tx2"/>
                </a:solidFill>
                <a:latin typeface="Times New Roman"/>
              </a:defRPr>
            </a:lvl8pPr>
            <a:lvl9pPr marL="1828800" algn="ctr" rtl="0" eaLnBrk="0" fontAlgn="base" hangingPunct="0">
              <a:spcBef>
                <a:spcPct val="0"/>
              </a:spcBef>
              <a:spcAft>
                <a:spcPct val="0"/>
              </a:spcAft>
              <a:defRPr sz="4400">
                <a:solidFill>
                  <a:schemeClr val="tx2"/>
                </a:solidFill>
                <a:latin typeface="Times New Roman"/>
              </a:defRPr>
            </a:lvl9pPr>
          </a:lstStyle>
          <a:p>
            <a:r>
              <a:rPr lang="en-US" smtClean="0">
                <a:solidFill>
                  <a:srgbClr val="FFFFFF"/>
                </a:solidFill>
                <a:latin typeface="Times New Roman" charset="0"/>
              </a:rPr>
              <a:t>Three ways you can get assistance from a UNC reference librarian.</a:t>
            </a:r>
            <a:endParaRPr lang="en-US" dirty="0">
              <a:solidFill>
                <a:srgbClr val="FFFFFF"/>
              </a:solidFill>
              <a:latin typeface="Times New Roman" charset="0"/>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7" name="Group 6"/>
          <p:cNvGrpSpPr/>
          <p:nvPr/>
        </p:nvGrpSpPr>
        <p:grpSpPr>
          <a:xfrm>
            <a:off x="7010400" y="5486400"/>
            <a:ext cx="2133600" cy="1371600"/>
            <a:chOff x="7010400" y="5486400"/>
            <a:chExt cx="2133600" cy="1371600"/>
          </a:xfrm>
        </p:grpSpPr>
        <p:sp>
          <p:nvSpPr>
            <p:cNvPr id="8"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9"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2" name="Content Placeholder 7"/>
          <p:cNvSpPr txBox="1">
            <a:spLocks/>
          </p:cNvSpPr>
          <p:nvPr/>
        </p:nvSpPr>
        <p:spPr>
          <a:xfrm>
            <a:off x="533400" y="990600"/>
            <a:ext cx="8001000" cy="3951288"/>
          </a:xfrm>
          <a:prstGeom prst="rect">
            <a:avLst/>
          </a:prstGeom>
        </p:spPr>
        <p:txBody>
          <a:bodyPr/>
          <a:lstStyle/>
          <a:p>
            <a:pPr marL="342900" indent="-342900" algn="l">
              <a:spcBef>
                <a:spcPct val="20000"/>
              </a:spcBef>
              <a:buFont typeface="Arial" pitchFamily="34" charset="0"/>
              <a:buChar char="•"/>
              <a:defRPr/>
            </a:pPr>
            <a:r>
              <a:rPr lang="en-US" sz="4000" dirty="0" smtClean="0">
                <a:solidFill>
                  <a:srgbClr val="FFFFFF"/>
                </a:solidFill>
                <a:latin typeface="Times New Roman"/>
                <a:ea typeface="+mn-ea"/>
                <a:cs typeface="Times New Roman"/>
              </a:rPr>
              <a:t>Reference desk (Davis, UL, Wilson)</a:t>
            </a:r>
          </a:p>
          <a:p>
            <a:pPr marL="342900" indent="-342900" algn="l">
              <a:spcBef>
                <a:spcPct val="20000"/>
              </a:spcBef>
              <a:buFont typeface="Arial" pitchFamily="34" charset="0"/>
              <a:buChar char="•"/>
              <a:defRPr/>
            </a:pPr>
            <a:r>
              <a:rPr lang="en-US" sz="4000" kern="0" dirty="0" smtClean="0">
                <a:solidFill>
                  <a:srgbClr val="FFFFFF"/>
                </a:solidFill>
                <a:latin typeface="Times New Roman"/>
                <a:ea typeface="+mn-ea"/>
                <a:cs typeface="Times New Roman"/>
              </a:rPr>
              <a:t>Online chat reference</a:t>
            </a:r>
          </a:p>
          <a:p>
            <a:pPr marL="342900" indent="-342900" algn="l">
              <a:spcBef>
                <a:spcPct val="20000"/>
              </a:spcBef>
              <a:buFont typeface="Arial" pitchFamily="34" charset="0"/>
              <a:buChar char="•"/>
              <a:defRPr/>
            </a:pPr>
            <a:r>
              <a:rPr lang="en-US" sz="4000" kern="0" dirty="0" smtClean="0">
                <a:solidFill>
                  <a:srgbClr val="FFFFFF"/>
                </a:solidFill>
                <a:latin typeface="Times New Roman"/>
                <a:ea typeface="+mn-ea"/>
                <a:cs typeface="Times New Roman"/>
              </a:rPr>
              <a:t>Email a question</a:t>
            </a:r>
          </a:p>
          <a:p>
            <a:pPr marL="342900" indent="-342900" algn="l">
              <a:spcBef>
                <a:spcPct val="20000"/>
              </a:spcBef>
              <a:buFont typeface="Arial" pitchFamily="34" charset="0"/>
              <a:buChar char="•"/>
              <a:defRPr/>
            </a:pPr>
            <a:r>
              <a:rPr lang="en-US" sz="4000" kern="0" dirty="0" smtClean="0">
                <a:solidFill>
                  <a:srgbClr val="FFFFFF"/>
                </a:solidFill>
                <a:latin typeface="Times New Roman"/>
                <a:ea typeface="+mn-ea"/>
                <a:cs typeface="Times New Roman"/>
              </a:rPr>
              <a:t>Make an appointment for a research consultation</a:t>
            </a:r>
            <a:endParaRPr lang="en-US" sz="4000" kern="0" dirty="0">
              <a:solidFill>
                <a:srgbClr val="FFFFFF"/>
              </a:solidFill>
              <a:latin typeface="Times New Roman"/>
              <a:ea typeface="+mn-ea"/>
              <a:cs typeface="Times New Roman"/>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bwMode="auto">
          <a:xfrm>
            <a:off x="685800" y="2286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a:ea typeface="ＭＳ Ｐゴシック" charset="0"/>
              </a:defRPr>
            </a:lvl2pPr>
            <a:lvl3pPr algn="ctr" rtl="0" eaLnBrk="0" fontAlgn="base" hangingPunct="0">
              <a:spcBef>
                <a:spcPct val="0"/>
              </a:spcBef>
              <a:spcAft>
                <a:spcPct val="0"/>
              </a:spcAft>
              <a:defRPr sz="4400">
                <a:solidFill>
                  <a:schemeClr val="tx2"/>
                </a:solidFill>
                <a:latin typeface="Times New Roman"/>
                <a:ea typeface="ＭＳ Ｐゴシック" charset="0"/>
              </a:defRPr>
            </a:lvl3pPr>
            <a:lvl4pPr algn="ctr" rtl="0" eaLnBrk="0" fontAlgn="base" hangingPunct="0">
              <a:spcBef>
                <a:spcPct val="0"/>
              </a:spcBef>
              <a:spcAft>
                <a:spcPct val="0"/>
              </a:spcAft>
              <a:defRPr sz="4400">
                <a:solidFill>
                  <a:schemeClr val="tx2"/>
                </a:solidFill>
                <a:latin typeface="Times New Roman"/>
                <a:ea typeface="ＭＳ Ｐゴシック" charset="0"/>
              </a:defRPr>
            </a:lvl4pPr>
            <a:lvl5pPr algn="ctr" rtl="0" eaLnBrk="0" fontAlgn="base" hangingPunct="0">
              <a:spcBef>
                <a:spcPct val="0"/>
              </a:spcBef>
              <a:spcAft>
                <a:spcPct val="0"/>
              </a:spcAft>
              <a:defRPr sz="4400">
                <a:solidFill>
                  <a:schemeClr val="tx2"/>
                </a:solidFill>
                <a:latin typeface="Times New Roman"/>
                <a:ea typeface="ＭＳ Ｐゴシック" charset="0"/>
              </a:defRPr>
            </a:lvl5pPr>
            <a:lvl6pPr marL="457200" algn="ctr" rtl="0" eaLnBrk="0" fontAlgn="base" hangingPunct="0">
              <a:spcBef>
                <a:spcPct val="0"/>
              </a:spcBef>
              <a:spcAft>
                <a:spcPct val="0"/>
              </a:spcAft>
              <a:defRPr sz="4400">
                <a:solidFill>
                  <a:schemeClr val="tx2"/>
                </a:solidFill>
                <a:latin typeface="Times New Roman"/>
              </a:defRPr>
            </a:lvl6pPr>
            <a:lvl7pPr marL="914400" algn="ctr" rtl="0" eaLnBrk="0" fontAlgn="base" hangingPunct="0">
              <a:spcBef>
                <a:spcPct val="0"/>
              </a:spcBef>
              <a:spcAft>
                <a:spcPct val="0"/>
              </a:spcAft>
              <a:defRPr sz="4400">
                <a:solidFill>
                  <a:schemeClr val="tx2"/>
                </a:solidFill>
                <a:latin typeface="Times New Roman"/>
              </a:defRPr>
            </a:lvl7pPr>
            <a:lvl8pPr marL="1371600" algn="ctr" rtl="0" eaLnBrk="0" fontAlgn="base" hangingPunct="0">
              <a:spcBef>
                <a:spcPct val="0"/>
              </a:spcBef>
              <a:spcAft>
                <a:spcPct val="0"/>
              </a:spcAft>
              <a:defRPr sz="4400">
                <a:solidFill>
                  <a:schemeClr val="tx2"/>
                </a:solidFill>
                <a:latin typeface="Times New Roman"/>
              </a:defRPr>
            </a:lvl8pPr>
            <a:lvl9pPr marL="1828800" algn="ctr" rtl="0" eaLnBrk="0" fontAlgn="base" hangingPunct="0">
              <a:spcBef>
                <a:spcPct val="0"/>
              </a:spcBef>
              <a:spcAft>
                <a:spcPct val="0"/>
              </a:spcAft>
              <a:defRPr sz="4400">
                <a:solidFill>
                  <a:schemeClr val="tx2"/>
                </a:solidFill>
                <a:latin typeface="Times New Roman"/>
              </a:defRPr>
            </a:lvl9pPr>
          </a:lstStyle>
          <a:p>
            <a:r>
              <a:rPr lang="en-US" dirty="0" smtClean="0">
                <a:solidFill>
                  <a:srgbClr val="FFFFFF"/>
                </a:solidFill>
                <a:latin typeface="Times New Roman" charset="0"/>
              </a:rPr>
              <a:t>The cutest carnivore in the world.</a:t>
            </a:r>
            <a:endParaRPr lang="en-US" dirty="0">
              <a:solidFill>
                <a:srgbClr val="FFFFFF"/>
              </a:solidFill>
              <a:latin typeface="Times New Roman" charset="0"/>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ext Box 2"/>
          <p:cNvSpPr txBox="1">
            <a:spLocks noChangeArrowheads="1"/>
          </p:cNvSpPr>
          <p:nvPr/>
        </p:nvSpPr>
        <p:spPr bwMode="auto">
          <a:xfrm>
            <a:off x="1447800" y="3079750"/>
            <a:ext cx="62484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4800" b="1">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9" name="Rectangle 7"/>
          <p:cNvSpPr txBox="1">
            <a:spLocks noChangeArrowheads="1"/>
          </p:cNvSpPr>
          <p:nvPr/>
        </p:nvSpPr>
        <p:spPr bwMode="auto">
          <a:xfrm>
            <a:off x="609600" y="228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a:ea typeface="ＭＳ Ｐゴシック" charset="0"/>
              </a:defRPr>
            </a:lvl2pPr>
            <a:lvl3pPr algn="ctr" rtl="0" eaLnBrk="0" fontAlgn="base" hangingPunct="0">
              <a:spcBef>
                <a:spcPct val="0"/>
              </a:spcBef>
              <a:spcAft>
                <a:spcPct val="0"/>
              </a:spcAft>
              <a:defRPr sz="4400">
                <a:solidFill>
                  <a:schemeClr val="tx2"/>
                </a:solidFill>
                <a:latin typeface="Times New Roman"/>
                <a:ea typeface="ＭＳ Ｐゴシック" charset="0"/>
              </a:defRPr>
            </a:lvl3pPr>
            <a:lvl4pPr algn="ctr" rtl="0" eaLnBrk="0" fontAlgn="base" hangingPunct="0">
              <a:spcBef>
                <a:spcPct val="0"/>
              </a:spcBef>
              <a:spcAft>
                <a:spcPct val="0"/>
              </a:spcAft>
              <a:defRPr sz="4400">
                <a:solidFill>
                  <a:schemeClr val="tx2"/>
                </a:solidFill>
                <a:latin typeface="Times New Roman"/>
                <a:ea typeface="ＭＳ Ｐゴシック" charset="0"/>
              </a:defRPr>
            </a:lvl4pPr>
            <a:lvl5pPr algn="ctr" rtl="0" eaLnBrk="0" fontAlgn="base" hangingPunct="0">
              <a:spcBef>
                <a:spcPct val="0"/>
              </a:spcBef>
              <a:spcAft>
                <a:spcPct val="0"/>
              </a:spcAft>
              <a:defRPr sz="4400">
                <a:solidFill>
                  <a:schemeClr val="tx2"/>
                </a:solidFill>
                <a:latin typeface="Times New Roman"/>
                <a:ea typeface="ＭＳ Ｐゴシック" charset="0"/>
              </a:defRPr>
            </a:lvl5pPr>
            <a:lvl6pPr marL="457200" algn="ctr" rtl="0" eaLnBrk="0" fontAlgn="base" hangingPunct="0">
              <a:spcBef>
                <a:spcPct val="0"/>
              </a:spcBef>
              <a:spcAft>
                <a:spcPct val="0"/>
              </a:spcAft>
              <a:defRPr sz="4400">
                <a:solidFill>
                  <a:schemeClr val="tx2"/>
                </a:solidFill>
                <a:latin typeface="Times New Roman"/>
              </a:defRPr>
            </a:lvl6pPr>
            <a:lvl7pPr marL="914400" algn="ctr" rtl="0" eaLnBrk="0" fontAlgn="base" hangingPunct="0">
              <a:spcBef>
                <a:spcPct val="0"/>
              </a:spcBef>
              <a:spcAft>
                <a:spcPct val="0"/>
              </a:spcAft>
              <a:defRPr sz="4400">
                <a:solidFill>
                  <a:schemeClr val="tx2"/>
                </a:solidFill>
                <a:latin typeface="Times New Roman"/>
              </a:defRPr>
            </a:lvl7pPr>
            <a:lvl8pPr marL="1371600" algn="ctr" rtl="0" eaLnBrk="0" fontAlgn="base" hangingPunct="0">
              <a:spcBef>
                <a:spcPct val="0"/>
              </a:spcBef>
              <a:spcAft>
                <a:spcPct val="0"/>
              </a:spcAft>
              <a:defRPr sz="4400">
                <a:solidFill>
                  <a:schemeClr val="tx2"/>
                </a:solidFill>
                <a:latin typeface="Times New Roman"/>
              </a:defRPr>
            </a:lvl8pPr>
            <a:lvl9pPr marL="1828800" algn="ctr" rtl="0" eaLnBrk="0" fontAlgn="base" hangingPunct="0">
              <a:spcBef>
                <a:spcPct val="0"/>
              </a:spcBef>
              <a:spcAft>
                <a:spcPct val="0"/>
              </a:spcAft>
              <a:defRPr sz="4400">
                <a:solidFill>
                  <a:schemeClr val="tx2"/>
                </a:solidFill>
                <a:latin typeface="Times New Roman"/>
              </a:defRPr>
            </a:lvl9pPr>
          </a:lstStyle>
          <a:p>
            <a:r>
              <a:rPr lang="en-US" dirty="0" smtClean="0">
                <a:solidFill>
                  <a:srgbClr val="FFFFFF"/>
                </a:solidFill>
                <a:latin typeface="Times New Roman" charset="0"/>
              </a:rPr>
              <a:t>Pine marten</a:t>
            </a:r>
            <a:endParaRPr lang="en-US" dirty="0">
              <a:solidFill>
                <a:srgbClr val="FFFFFF"/>
              </a:solidFill>
              <a:latin typeface="Times New Roman" charset="0"/>
            </a:endParaRPr>
          </a:p>
        </p:txBody>
      </p:sp>
      <p:pic>
        <p:nvPicPr>
          <p:cNvPr id="10" name="Picture 2" descr="http://www.nps.gov/archive/yell/slidefile/mammals/pinemartin/Images/0119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28430"/>
            <a:ext cx="7010400" cy="4477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Text Box 2"/>
          <p:cNvSpPr txBox="1">
            <a:spLocks noChangeArrowheads="1"/>
          </p:cNvSpPr>
          <p:nvPr/>
        </p:nvSpPr>
        <p:spPr bwMode="auto">
          <a:xfrm>
            <a:off x="1447800" y="3173413"/>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79203"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TextBox 3"/>
          <p:cNvSpPr txBox="1">
            <a:spLocks noChangeArrowheads="1"/>
          </p:cNvSpPr>
          <p:nvPr/>
        </p:nvSpPr>
        <p:spPr bwMode="auto">
          <a:xfrm>
            <a:off x="1371600" y="1447800"/>
            <a:ext cx="6934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A standard system of terminology used for classifying data and information. </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1371600" y="1447800"/>
            <a:ext cx="6934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What is controlled vocabulary?</a:t>
            </a:r>
            <a:endParaRPr lang="en-US" sz="48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81251"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1" name="TextBox 3"/>
          <p:cNvSpPr txBox="1">
            <a:spLocks noChangeArrowheads="1"/>
          </p:cNvSpPr>
          <p:nvPr/>
        </p:nvSpPr>
        <p:spPr bwMode="auto">
          <a:xfrm>
            <a:off x="1295400" y="914400"/>
            <a:ext cx="69342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When you search a database like Academic Search Complete, are you searching across structured or unstructured data?  Explain.</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2" name="TextBox 4"/>
          <p:cNvSpPr txBox="1">
            <a:spLocks noChangeArrowheads="1"/>
          </p:cNvSpPr>
          <p:nvPr/>
        </p:nvSpPr>
        <p:spPr bwMode="auto">
          <a:xfrm>
            <a:off x="838200" y="609600"/>
            <a:ext cx="7696200"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400" dirty="0" smtClean="0">
                <a:solidFill>
                  <a:schemeClr val="bg1"/>
                </a:solidFill>
              </a:rPr>
              <a:t>Unstructured data</a:t>
            </a:r>
          </a:p>
          <a:p>
            <a:r>
              <a:rPr lang="en-US" sz="3200" dirty="0" smtClean="0">
                <a:solidFill>
                  <a:schemeClr val="bg1"/>
                </a:solidFill>
              </a:rPr>
              <a:t>(well, semi-structured)</a:t>
            </a:r>
          </a:p>
          <a:p>
            <a:pPr marL="685800" indent="-685800" algn="l">
              <a:buFont typeface="Arial"/>
              <a:buChar char="•"/>
            </a:pPr>
            <a:r>
              <a:rPr lang="en-US" sz="4400" dirty="0" smtClean="0">
                <a:solidFill>
                  <a:schemeClr val="bg1"/>
                </a:solidFill>
              </a:rPr>
              <a:t>Largely free text</a:t>
            </a:r>
          </a:p>
          <a:p>
            <a:pPr marL="685800" indent="-685800" algn="l">
              <a:buFont typeface="Arial"/>
              <a:buChar char="•"/>
            </a:pPr>
            <a:r>
              <a:rPr lang="en-US" sz="4400" dirty="0" smtClean="0">
                <a:solidFill>
                  <a:schemeClr val="bg1"/>
                </a:solidFill>
              </a:rPr>
              <a:t>Allows keyword queries including Boolean operators</a:t>
            </a:r>
          </a:p>
          <a:p>
            <a:pPr marL="685800" indent="-685800" algn="l">
              <a:buFont typeface="Arial"/>
              <a:buChar char="•"/>
            </a:pPr>
            <a:r>
              <a:rPr lang="en-US" sz="4400" dirty="0" smtClean="0">
                <a:solidFill>
                  <a:schemeClr val="bg1"/>
                </a:solidFill>
              </a:rPr>
              <a:t>Ranked list presented to user</a:t>
            </a:r>
          </a:p>
          <a:p>
            <a:pPr marL="685800" indent="-685800" algn="l">
              <a:buFont typeface="Arial"/>
              <a:buChar char="•"/>
            </a:pPr>
            <a:r>
              <a:rPr lang="en-US" sz="4400" dirty="0" smtClean="0">
                <a:solidFill>
                  <a:schemeClr val="bg1"/>
                </a:solidFill>
              </a:rPr>
              <a:t>Relevance is key</a:t>
            </a:r>
          </a:p>
          <a:p>
            <a:endParaRPr lang="en-US" sz="48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2" name="Group 1"/>
          <p:cNvGrpSpPr/>
          <p:nvPr/>
        </p:nvGrpSpPr>
        <p:grpSpPr>
          <a:xfrm>
            <a:off x="7010400" y="5486400"/>
            <a:ext cx="2133600" cy="1371600"/>
            <a:chOff x="7010400" y="5486400"/>
            <a:chExt cx="2133600" cy="1371600"/>
          </a:xfrm>
        </p:grpSpPr>
        <p:sp>
          <p:nvSpPr>
            <p:cNvPr id="137219"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7220"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37221" name="Text Box 6"/>
          <p:cNvSpPr txBox="1">
            <a:spLocks noChangeArrowheads="1"/>
          </p:cNvSpPr>
          <p:nvPr/>
        </p:nvSpPr>
        <p:spPr bwMode="auto">
          <a:xfrm>
            <a:off x="4752975" y="25558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endParaRPr lang="en-US"/>
          </a:p>
        </p:txBody>
      </p:sp>
      <p:sp>
        <p:nvSpPr>
          <p:cNvPr id="10" name="TextBox 5"/>
          <p:cNvSpPr txBox="1">
            <a:spLocks noChangeArrowheads="1"/>
          </p:cNvSpPr>
          <p:nvPr/>
        </p:nvSpPr>
        <p:spPr bwMode="auto">
          <a:xfrm>
            <a:off x="609601" y="685800"/>
            <a:ext cx="7696200" cy="5909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lgn="l"/>
            <a:r>
              <a:rPr lang="en-US" sz="2800" dirty="0" smtClean="0">
                <a:solidFill>
                  <a:schemeClr val="bg1"/>
                </a:solidFill>
              </a:rPr>
              <a:t>It depends…</a:t>
            </a:r>
          </a:p>
          <a:p>
            <a:pPr algn="l"/>
            <a:endParaRPr lang="en-US" sz="2800" dirty="0">
              <a:solidFill>
                <a:schemeClr val="bg1"/>
              </a:solidFill>
            </a:endParaRPr>
          </a:p>
          <a:p>
            <a:pPr algn="l"/>
            <a:r>
              <a:rPr lang="en-US" sz="2800" dirty="0" smtClean="0">
                <a:solidFill>
                  <a:schemeClr val="bg1"/>
                </a:solidFill>
              </a:rPr>
              <a:t>On the age of the person whose information is being collected</a:t>
            </a:r>
          </a:p>
          <a:p>
            <a:pPr algn="l"/>
            <a:endParaRPr lang="en-US" sz="2800" dirty="0" smtClean="0">
              <a:solidFill>
                <a:schemeClr val="bg1"/>
              </a:solidFill>
            </a:endParaRPr>
          </a:p>
          <a:p>
            <a:pPr algn="l"/>
            <a:r>
              <a:rPr lang="en-US" sz="2800" i="1" dirty="0" smtClean="0">
                <a:solidFill>
                  <a:schemeClr val="bg1"/>
                </a:solidFill>
              </a:rPr>
              <a:t>Commercial Privacy Bill of Rights Act of 2011</a:t>
            </a:r>
          </a:p>
          <a:p>
            <a:pPr algn="l"/>
            <a:r>
              <a:rPr lang="en-US" sz="2800" dirty="0">
                <a:solidFill>
                  <a:srgbClr val="FFFFFF"/>
                </a:solidFill>
              </a:rPr>
              <a:t>empowers the Federal Trade Commission to establish rules that require collectors of </a:t>
            </a:r>
            <a:r>
              <a:rPr lang="en-US" sz="2800" dirty="0" smtClean="0">
                <a:solidFill>
                  <a:srgbClr val="FFFFFF"/>
                </a:solidFill>
              </a:rPr>
              <a:t>personal identifiable information </a:t>
            </a:r>
            <a:r>
              <a:rPr lang="en-US" sz="2800" dirty="0">
                <a:solidFill>
                  <a:srgbClr val="FFFFFF"/>
                </a:solidFill>
              </a:rPr>
              <a:t>to provide, among other things, </a:t>
            </a:r>
            <a:r>
              <a:rPr lang="en-US" sz="2800" i="1" dirty="0">
                <a:solidFill>
                  <a:srgbClr val="FFFFFF"/>
                </a:solidFill>
              </a:rPr>
              <a:t>notice to individuals on PII collection practices and the purpose for such collection</a:t>
            </a:r>
            <a:r>
              <a:rPr lang="en-US" sz="2800" dirty="0" smtClean="0">
                <a:solidFill>
                  <a:srgbClr val="FFFFFF"/>
                </a:solidFill>
              </a:rPr>
              <a:t>. </a:t>
            </a:r>
          </a:p>
          <a:p>
            <a:pPr algn="l"/>
            <a:endParaRPr lang="en-US" sz="2800" dirty="0">
              <a:solidFill>
                <a:srgbClr val="FFFFFF"/>
              </a:solidFill>
            </a:endParaRPr>
          </a:p>
          <a:p>
            <a:pPr algn="l"/>
            <a:r>
              <a:rPr lang="en-US" sz="2800" dirty="0" smtClean="0">
                <a:solidFill>
                  <a:srgbClr val="FFFFFF"/>
                </a:solidFill>
              </a:rPr>
              <a:t>Status: introduced in Senate</a:t>
            </a:r>
            <a:endParaRPr lang="en-US" sz="2800" dirty="0">
              <a:solidFill>
                <a:schemeClr val="bg1"/>
              </a:solidFill>
            </a:endParaRPr>
          </a:p>
          <a:p>
            <a:pPr algn="l"/>
            <a:endParaRPr lang="en-US" sz="1400" dirty="0" smtClean="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85347"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TextBox 3"/>
          <p:cNvSpPr txBox="1">
            <a:spLocks noChangeArrowheads="1"/>
          </p:cNvSpPr>
          <p:nvPr/>
        </p:nvSpPr>
        <p:spPr bwMode="auto">
          <a:xfrm>
            <a:off x="1371600" y="1447800"/>
            <a:ext cx="6934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solidFill>
                  <a:schemeClr val="bg1"/>
                </a:solidFill>
              </a:rPr>
              <a:t>The General Social Survey (GSS) is an example of structured or unstructured data?  Explain.</a:t>
            </a:r>
            <a:endParaRPr lang="en-US" sz="4800" dirty="0">
              <a:solidFill>
                <a:schemeClr val="bg1"/>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ext Box 2"/>
          <p:cNvSpPr txBox="1">
            <a:spLocks noChangeArrowheads="1"/>
          </p:cNvSpPr>
          <p:nvPr/>
        </p:nvSpPr>
        <p:spPr bwMode="auto">
          <a:xfrm>
            <a:off x="1447800" y="3173413"/>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grpSp>
        <p:nvGrpSpPr>
          <p:cNvPr id="6" name="Group 5"/>
          <p:cNvGrpSpPr/>
          <p:nvPr/>
        </p:nvGrpSpPr>
        <p:grpSpPr>
          <a:xfrm>
            <a:off x="7010400" y="5486400"/>
            <a:ext cx="2133600" cy="1371600"/>
            <a:chOff x="7010400" y="5486400"/>
            <a:chExt cx="2133600" cy="1371600"/>
          </a:xfrm>
        </p:grpSpPr>
        <p:sp>
          <p:nvSpPr>
            <p:cNvPr id="7"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0" name="TextBox 4"/>
          <p:cNvSpPr txBox="1">
            <a:spLocks noChangeArrowheads="1"/>
          </p:cNvSpPr>
          <p:nvPr/>
        </p:nvSpPr>
        <p:spPr bwMode="auto">
          <a:xfrm>
            <a:off x="762000" y="381000"/>
            <a:ext cx="7696200"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914400" indent="-914400">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marL="0" indent="0"/>
            <a:r>
              <a:rPr lang="en-US" sz="4400" dirty="0" smtClean="0">
                <a:solidFill>
                  <a:schemeClr val="bg1"/>
                </a:solidFill>
              </a:rPr>
              <a:t>The General Social Survey is an example of structured data</a:t>
            </a:r>
          </a:p>
          <a:p>
            <a:pPr marL="0" indent="0"/>
            <a:endParaRPr lang="en-US" sz="4400" dirty="0">
              <a:solidFill>
                <a:schemeClr val="bg1"/>
              </a:solidFill>
            </a:endParaRPr>
          </a:p>
          <a:p>
            <a:pPr marL="571500" indent="-571500" algn="l">
              <a:buFont typeface="Arial"/>
              <a:buChar char="•"/>
            </a:pPr>
            <a:r>
              <a:rPr lang="en-US" sz="4000" dirty="0" smtClean="0">
                <a:solidFill>
                  <a:schemeClr val="bg1"/>
                </a:solidFill>
              </a:rPr>
              <a:t>We know the schema in advance, so semantic correlation between queries and data is clear</a:t>
            </a:r>
          </a:p>
          <a:p>
            <a:pPr marL="571500" indent="-571500" algn="l">
              <a:buFont typeface="Arial"/>
              <a:buChar char="•"/>
            </a:pPr>
            <a:r>
              <a:rPr lang="en-US" sz="4000" dirty="0" smtClean="0">
                <a:solidFill>
                  <a:schemeClr val="bg1"/>
                </a:solidFill>
              </a:rPr>
              <a:t>We can get exact answers</a:t>
            </a:r>
          </a:p>
          <a:p>
            <a:pPr marL="0" indent="0" algn="l"/>
            <a:endParaRPr lang="en-US" sz="4000" dirty="0">
              <a:solidFill>
                <a:schemeClr val="bg1"/>
              </a:solidFill>
            </a:endParaRPr>
          </a:p>
          <a:p>
            <a:pPr>
              <a:buFontTx/>
              <a:buAutoNum type="arabicPeriod"/>
            </a:pPr>
            <a:endParaRPr lang="en-US" sz="4800" b="1"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6"/>
          <p:cNvSpPr>
            <a:spLocks noGrp="1" noChangeArrowheads="1"/>
          </p:cNvSpPr>
          <p:nvPr>
            <p:ph type="ctrTitle"/>
          </p:nvPr>
        </p:nvSpPr>
        <p:spPr>
          <a:xfrm>
            <a:off x="685800" y="2286000"/>
            <a:ext cx="7772400" cy="1143000"/>
          </a:xfrm>
        </p:spPr>
        <p:txBody>
          <a:bodyPr/>
          <a:lstStyle/>
          <a:p>
            <a:r>
              <a:rPr lang="en-US" dirty="0" smtClean="0">
                <a:solidFill>
                  <a:srgbClr val="FFFFFF"/>
                </a:solidFill>
                <a:latin typeface="Times New Roman" charset="0"/>
              </a:rPr>
              <a:t>Three ways you can get assistance from a UNC reference librarian.</a:t>
            </a:r>
            <a:endParaRPr lang="en-US" dirty="0">
              <a:solidFill>
                <a:srgbClr val="FFFFFF"/>
              </a:solidFill>
              <a:latin typeface="Times New Roman" charset="0"/>
            </a:endParaRPr>
          </a:p>
        </p:txBody>
      </p:sp>
    </p:spTree>
    <p:extLst>
      <p:ext uri="{BB962C8B-B14F-4D97-AF65-F5344CB8AC3E}">
        <p14:creationId xmlns:p14="http://schemas.microsoft.com/office/powerpoint/2010/main" val="1463553135"/>
      </p:ext>
    </p:extLst>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sp>
        <p:nvSpPr>
          <p:cNvPr id="7" name="Content Placeholder 7"/>
          <p:cNvSpPr txBox="1">
            <a:spLocks/>
          </p:cNvSpPr>
          <p:nvPr/>
        </p:nvSpPr>
        <p:spPr>
          <a:xfrm>
            <a:off x="533400" y="990600"/>
            <a:ext cx="8001000" cy="3951288"/>
          </a:xfrm>
          <a:prstGeom prst="rect">
            <a:avLst/>
          </a:prstGeom>
        </p:spPr>
        <p:txBody>
          <a:bodyPr/>
          <a:lstStyle/>
          <a:p>
            <a:pPr marL="342900" indent="-342900" algn="l">
              <a:spcBef>
                <a:spcPct val="20000"/>
              </a:spcBef>
              <a:buFont typeface="Arial" pitchFamily="34" charset="0"/>
              <a:buChar char="•"/>
              <a:defRPr/>
            </a:pPr>
            <a:r>
              <a:rPr lang="en-US" sz="4000" dirty="0" smtClean="0">
                <a:solidFill>
                  <a:srgbClr val="FFFFFF"/>
                </a:solidFill>
                <a:latin typeface="Times New Roman"/>
                <a:ea typeface="+mn-ea"/>
                <a:cs typeface="Times New Roman"/>
              </a:rPr>
              <a:t>Reference desk (Davis, UL, Wilson)</a:t>
            </a:r>
          </a:p>
          <a:p>
            <a:pPr marL="342900" indent="-342900" algn="l">
              <a:spcBef>
                <a:spcPct val="20000"/>
              </a:spcBef>
              <a:buFont typeface="Arial" pitchFamily="34" charset="0"/>
              <a:buChar char="•"/>
              <a:defRPr/>
            </a:pPr>
            <a:r>
              <a:rPr lang="en-US" sz="4000" kern="0" dirty="0" smtClean="0">
                <a:solidFill>
                  <a:srgbClr val="FFFFFF"/>
                </a:solidFill>
                <a:latin typeface="Times New Roman"/>
                <a:ea typeface="+mn-ea"/>
                <a:cs typeface="Times New Roman"/>
              </a:rPr>
              <a:t>Online chat reference</a:t>
            </a:r>
          </a:p>
          <a:p>
            <a:pPr marL="342900" indent="-342900" algn="l">
              <a:spcBef>
                <a:spcPct val="20000"/>
              </a:spcBef>
              <a:buFont typeface="Arial" pitchFamily="34" charset="0"/>
              <a:buChar char="•"/>
              <a:defRPr/>
            </a:pPr>
            <a:r>
              <a:rPr lang="en-US" sz="4000" kern="0" dirty="0" smtClean="0">
                <a:solidFill>
                  <a:srgbClr val="FFFFFF"/>
                </a:solidFill>
                <a:latin typeface="Times New Roman"/>
                <a:ea typeface="+mn-ea"/>
                <a:cs typeface="Times New Roman"/>
              </a:rPr>
              <a:t>Email a question</a:t>
            </a:r>
          </a:p>
          <a:p>
            <a:pPr marL="342900" indent="-342900" algn="l">
              <a:spcBef>
                <a:spcPct val="20000"/>
              </a:spcBef>
              <a:buFont typeface="Arial" pitchFamily="34" charset="0"/>
              <a:buChar char="•"/>
              <a:defRPr/>
            </a:pPr>
            <a:r>
              <a:rPr lang="en-US" sz="4000" kern="0" dirty="0" smtClean="0">
                <a:solidFill>
                  <a:srgbClr val="FFFFFF"/>
                </a:solidFill>
                <a:latin typeface="Times New Roman"/>
                <a:ea typeface="+mn-ea"/>
                <a:cs typeface="Times New Roman"/>
              </a:rPr>
              <a:t>Make an appointment for a research consultation</a:t>
            </a:r>
            <a:endParaRPr lang="en-US" sz="4000" kern="0" dirty="0">
              <a:solidFill>
                <a:srgbClr val="FFFFFF"/>
              </a:solidFill>
              <a:latin typeface="Times New Roman"/>
              <a:ea typeface="+mn-ea"/>
              <a:cs typeface="Times New Roman"/>
            </a:endParaRPr>
          </a:p>
        </p:txBody>
      </p:sp>
    </p:spTree>
    <p:extLst>
      <p:ext uri="{BB962C8B-B14F-4D97-AF65-F5344CB8AC3E}">
        <p14:creationId xmlns:p14="http://schemas.microsoft.com/office/powerpoint/2010/main" val="350839742"/>
      </p:ext>
    </p:extLst>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ext Box 2"/>
          <p:cNvSpPr txBox="1">
            <a:spLocks noChangeArrowheads="1"/>
          </p:cNvSpPr>
          <p:nvPr/>
        </p:nvSpPr>
        <p:spPr bwMode="auto">
          <a:xfrm>
            <a:off x="1447800" y="3170238"/>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38243"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8244" name="Text Box 4"/>
          <p:cNvSpPr txBox="1">
            <a:spLocks noChangeArrowheads="1"/>
          </p:cNvSpPr>
          <p:nvPr/>
        </p:nvSpPr>
        <p:spPr bwMode="auto">
          <a:xfrm>
            <a:off x="4549775" y="305276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a:p>
        </p:txBody>
      </p:sp>
      <p:sp>
        <p:nvSpPr>
          <p:cNvPr id="6" name="TextBox 4"/>
          <p:cNvSpPr txBox="1">
            <a:spLocks noChangeArrowheads="1"/>
          </p:cNvSpPr>
          <p:nvPr/>
        </p:nvSpPr>
        <p:spPr bwMode="auto">
          <a:xfrm>
            <a:off x="228600" y="381000"/>
            <a:ext cx="8686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lvl="1"/>
            <a:r>
              <a:rPr lang="en-US" sz="4000" dirty="0" smtClean="0">
                <a:solidFill>
                  <a:srgbClr val="FFFFFF"/>
                </a:solidFill>
              </a:rPr>
              <a:t>The personal information of adults and children receive identical protections on the Internet.</a:t>
            </a:r>
          </a:p>
          <a:p>
            <a:pPr lvl="1"/>
            <a:endParaRPr lang="en-US" sz="4000" dirty="0">
              <a:solidFill>
                <a:srgbClr val="FFFFFF"/>
              </a:solidFill>
            </a:endParaRPr>
          </a:p>
          <a:p>
            <a:pPr marL="1885950" lvl="3" indent="-571500" algn="l">
              <a:buFont typeface="Arial"/>
              <a:buChar char="•"/>
            </a:pPr>
            <a:r>
              <a:rPr lang="en-US" sz="4000" dirty="0" smtClean="0">
                <a:solidFill>
                  <a:srgbClr val="FFFFFF"/>
                </a:solidFill>
              </a:rPr>
              <a:t>True</a:t>
            </a:r>
          </a:p>
          <a:p>
            <a:pPr marL="1885950" lvl="3" indent="-571500" algn="l">
              <a:buFont typeface="Arial"/>
              <a:buChar char="•"/>
            </a:pPr>
            <a:r>
              <a:rPr lang="en-US" sz="4000" dirty="0" smtClean="0">
                <a:solidFill>
                  <a:srgbClr val="FFFFFF"/>
                </a:solidFill>
              </a:rPr>
              <a:t>False</a:t>
            </a:r>
            <a:endParaRPr lang="en-US" sz="4000" dirty="0">
              <a:solidFill>
                <a:srgbClr val="FFFFFF"/>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ext Box 2"/>
          <p:cNvSpPr txBox="1">
            <a:spLocks noChangeArrowheads="1"/>
          </p:cNvSpPr>
          <p:nvPr/>
        </p:nvSpPr>
        <p:spPr bwMode="auto">
          <a:xfrm>
            <a:off x="1447800" y="3168650"/>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139269" name="Text Box 5"/>
          <p:cNvSpPr txBox="1">
            <a:spLocks noChangeArrowheads="1"/>
          </p:cNvSpPr>
          <p:nvPr/>
        </p:nvSpPr>
        <p:spPr bwMode="auto">
          <a:xfrm>
            <a:off x="4714875" y="290036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endParaRPr lang="en-US"/>
          </a:p>
        </p:txBody>
      </p:sp>
      <p:grpSp>
        <p:nvGrpSpPr>
          <p:cNvPr id="10" name="Group 9"/>
          <p:cNvGrpSpPr/>
          <p:nvPr/>
        </p:nvGrpSpPr>
        <p:grpSpPr>
          <a:xfrm>
            <a:off x="7010400" y="5477435"/>
            <a:ext cx="2133600" cy="1371600"/>
            <a:chOff x="7010400" y="5486400"/>
            <a:chExt cx="2133600" cy="1371600"/>
          </a:xfrm>
        </p:grpSpPr>
        <p:sp>
          <p:nvSpPr>
            <p:cNvPr id="11"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2"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3" name="TextBox 12"/>
          <p:cNvSpPr txBox="1">
            <a:spLocks noChangeArrowheads="1"/>
          </p:cNvSpPr>
          <p:nvPr/>
        </p:nvSpPr>
        <p:spPr bwMode="auto">
          <a:xfrm>
            <a:off x="533400" y="228600"/>
            <a:ext cx="7543800"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sz="4000" kern="1200" dirty="0" smtClean="0">
                <a:solidFill>
                  <a:schemeClr val="bg1"/>
                </a:solidFill>
              </a:rPr>
              <a:t>False</a:t>
            </a:r>
          </a:p>
          <a:p>
            <a:endParaRPr lang="en-US" sz="2600" kern="1200" dirty="0" smtClean="0">
              <a:solidFill>
                <a:schemeClr val="bg1"/>
              </a:solidFill>
            </a:endParaRPr>
          </a:p>
          <a:p>
            <a:pPr algn="l"/>
            <a:r>
              <a:rPr lang="en-US" sz="2600" kern="1200" dirty="0">
                <a:solidFill>
                  <a:srgbClr val="FFFFFF"/>
                </a:solidFill>
              </a:rPr>
              <a:t>The personal information of children under the age of 13 is subject to more stringent privacy protections under the Children’s Online Privacy Protection Act (COPPA) of 1998. </a:t>
            </a:r>
            <a:endParaRPr lang="en-US" sz="2600" kern="1200" dirty="0" smtClean="0">
              <a:solidFill>
                <a:srgbClr val="FFFFFF"/>
              </a:solidFill>
            </a:endParaRPr>
          </a:p>
          <a:p>
            <a:pPr algn="l"/>
            <a:endParaRPr lang="en-US" sz="2600" kern="1200" dirty="0">
              <a:solidFill>
                <a:srgbClr val="FFFFFF"/>
              </a:solidFill>
            </a:endParaRPr>
          </a:p>
          <a:p>
            <a:pPr algn="l"/>
            <a:r>
              <a:rPr lang="en-US" sz="2600" kern="1200" dirty="0" smtClean="0">
                <a:solidFill>
                  <a:srgbClr val="FFFFFF"/>
                </a:solidFill>
              </a:rPr>
              <a:t>COPPA </a:t>
            </a:r>
            <a:r>
              <a:rPr lang="en-US" sz="2600" kern="1200" dirty="0">
                <a:solidFill>
                  <a:srgbClr val="FFFFFF"/>
                </a:solidFill>
              </a:rPr>
              <a:t>requires websites, for example, to obtain verifiable parental consent before they collect the personal information of minors under 13 and further requires websites to provide parents with access to PII that they have collected from their children. </a:t>
            </a:r>
          </a:p>
          <a:p>
            <a:endParaRPr lang="en-US" kern="1200" dirty="0">
              <a:solidFill>
                <a:schemeClr val="bg1"/>
              </a:solidFill>
            </a:endParaRP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ext Box 2"/>
          <p:cNvSpPr txBox="1">
            <a:spLocks noChangeArrowheads="1"/>
          </p:cNvSpPr>
          <p:nvPr/>
        </p:nvSpPr>
        <p:spPr bwMode="auto">
          <a:xfrm>
            <a:off x="1447800" y="3171825"/>
            <a:ext cx="6248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3600">
              <a:solidFill>
                <a:schemeClr val="bg1"/>
              </a:solidFill>
            </a:endParaRPr>
          </a:p>
        </p:txBody>
      </p:sp>
      <p:sp>
        <p:nvSpPr>
          <p:cNvPr id="5" name="TextBox 4"/>
          <p:cNvSpPr txBox="1">
            <a:spLocks noChangeArrowheads="1"/>
          </p:cNvSpPr>
          <p:nvPr/>
        </p:nvSpPr>
        <p:spPr bwMode="auto">
          <a:xfrm>
            <a:off x="228600" y="533400"/>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4000" kern="1200" dirty="0" smtClean="0">
                <a:solidFill>
                  <a:srgbClr val="FFFFFF"/>
                </a:solidFill>
              </a:rPr>
              <a:t>If a company has a privacy policy on its website it cannot share my personal information with advertisers.</a:t>
            </a:r>
          </a:p>
          <a:p>
            <a:endParaRPr lang="en-US" sz="4000" kern="1200" dirty="0">
              <a:solidFill>
                <a:srgbClr val="FFFFFF"/>
              </a:solidFill>
            </a:endParaRPr>
          </a:p>
          <a:p>
            <a:pPr marL="2628900" lvl="4" indent="-571500" algn="l">
              <a:buFont typeface="Arial"/>
              <a:buChar char="•"/>
            </a:pPr>
            <a:r>
              <a:rPr lang="en-US" sz="4000" kern="1200" dirty="0" smtClean="0">
                <a:solidFill>
                  <a:srgbClr val="FFFFFF"/>
                </a:solidFill>
              </a:rPr>
              <a:t>True</a:t>
            </a:r>
          </a:p>
          <a:p>
            <a:pPr marL="2628900" lvl="4" indent="-571500" algn="l">
              <a:buFont typeface="Arial"/>
              <a:buChar char="•"/>
            </a:pPr>
            <a:r>
              <a:rPr lang="en-US" sz="4000" kern="1200" dirty="0" smtClean="0">
                <a:solidFill>
                  <a:srgbClr val="FFFFFF"/>
                </a:solidFill>
              </a:rPr>
              <a:t>False</a:t>
            </a:r>
            <a:endParaRPr lang="en-US" sz="4000" kern="1200" dirty="0">
              <a:solidFill>
                <a:srgbClr val="FFFFFF"/>
              </a:solidFill>
            </a:endParaRPr>
          </a:p>
        </p:txBody>
      </p:sp>
    </p:spTree>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7010400" y="5486400"/>
            <a:ext cx="2133600" cy="1371600"/>
            <a:chOff x="7010400" y="5486400"/>
            <a:chExt cx="2133600" cy="1371600"/>
          </a:xfrm>
        </p:grpSpPr>
        <p:sp>
          <p:nvSpPr>
            <p:cNvPr id="8" name="Rectangle 4">
              <a:hlinkHover r:id="rId2" action="ppaction://hlinksldjump"/>
            </p:cNvPr>
            <p:cNvSpPr>
              <a:spLocks noChangeArrowheads="1"/>
            </p:cNvSpPr>
            <p:nvPr/>
          </p:nvSpPr>
          <p:spPr bwMode="auto">
            <a:xfrm>
              <a:off x="7010400" y="5486400"/>
              <a:ext cx="2133600" cy="1371600"/>
            </a:xfrm>
            <a:prstGeom prst="rect">
              <a:avLst/>
            </a:prstGeom>
            <a:solidFill>
              <a:srgbClr val="3366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9" name="AutoShape 5">
              <a:hlinkClick r:id="rId2" action="ppaction://hlinksldjump"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p:spPr>
          <p:txBody>
            <a:bodyPr wrap="none" anchor="ctr"/>
            <a:lstStyle/>
            <a:p>
              <a:endParaRPr lang="en-US"/>
            </a:p>
          </p:txBody>
        </p:sp>
      </p:grpSp>
      <p:sp>
        <p:nvSpPr>
          <p:cNvPr id="12" name="TextBox 5"/>
          <p:cNvSpPr txBox="1">
            <a:spLocks noChangeArrowheads="1"/>
          </p:cNvSpPr>
          <p:nvPr/>
        </p:nvSpPr>
        <p:spPr bwMode="auto">
          <a:xfrm>
            <a:off x="457200" y="609600"/>
            <a:ext cx="76962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742950" indent="-742950">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2400">
                <a:solidFill>
                  <a:schemeClr val="tx1"/>
                </a:solidFill>
                <a:latin typeface="Times New Roman" charset="0"/>
                <a:ea typeface="ＭＳ Ｐゴシック" charset="0"/>
              </a:defRPr>
            </a:lvl9pPr>
          </a:lstStyle>
          <a:p>
            <a:pPr indent="0" algn="l"/>
            <a:r>
              <a:rPr lang="en-US" sz="4000" dirty="0" smtClean="0">
                <a:solidFill>
                  <a:srgbClr val="FFFFFF"/>
                </a:solidFill>
              </a:rPr>
              <a:t>False</a:t>
            </a:r>
          </a:p>
          <a:p>
            <a:pPr indent="0" algn="l"/>
            <a:r>
              <a:rPr lang="en-US" sz="3200" dirty="0" smtClean="0">
                <a:solidFill>
                  <a:srgbClr val="FFFFFF"/>
                </a:solidFill>
              </a:rPr>
              <a:t>A </a:t>
            </a:r>
            <a:r>
              <a:rPr lang="en-US" sz="3200" dirty="0">
                <a:solidFill>
                  <a:srgbClr val="FFFFFF"/>
                </a:solidFill>
              </a:rPr>
              <a:t>privacy policy outlines a company’s uses of your personal information, which may, or may not include sharing your personal information with third parties such as advertisers. </a:t>
            </a:r>
            <a:endParaRPr lang="en-US" sz="3200" dirty="0" smtClean="0">
              <a:solidFill>
                <a:srgbClr val="FFFFFF"/>
              </a:solidFill>
            </a:endParaRPr>
          </a:p>
          <a:p>
            <a:pPr indent="0" algn="l"/>
            <a:endParaRPr lang="en-US" sz="3200" dirty="0">
              <a:solidFill>
                <a:srgbClr val="FFFFFF"/>
              </a:solidFill>
            </a:endParaRPr>
          </a:p>
          <a:p>
            <a:pPr indent="0" algn="l"/>
            <a:r>
              <a:rPr lang="en-US" sz="3200" dirty="0" smtClean="0">
                <a:solidFill>
                  <a:srgbClr val="FFFFFF"/>
                </a:solidFill>
              </a:rPr>
              <a:t>It </a:t>
            </a:r>
            <a:r>
              <a:rPr lang="en-US" sz="3200" dirty="0">
                <a:solidFill>
                  <a:srgbClr val="FFFFFF"/>
                </a:solidFill>
              </a:rPr>
              <a:t>is up to you as the consumer to read a company’s privacy policy and make informed decisions regarding your use of their website. </a:t>
            </a:r>
          </a:p>
        </p:txBody>
      </p:sp>
    </p:spTree>
  </p:cSld>
  <p:clrMapOvr>
    <a:masterClrMapping/>
  </p:clrMapOvr>
  <p:transition xmlns:p14="http://schemas.microsoft.com/office/powerpoint/2010/main" advClick="0">
    <p:zoom/>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a:defRPr>
        </a:defPPr>
      </a:lstStyle>
    </a:spDef>
    <a:ln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Expo.thmx</Template>
  <TotalTime>6844</TotalTime>
  <Words>1475</Words>
  <Application>Microsoft Macintosh PowerPoint</Application>
  <PresentationFormat>On-screen Show (4:3)</PresentationFormat>
  <Paragraphs>211</Paragraphs>
  <Slides>53</Slides>
  <Notes>5</Notes>
  <HiddenSlides>1</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JEOPARDY!</vt:lpstr>
      <vt:lpstr>PowerPoint Presentation</vt:lpstr>
      <vt:lpstr>Daily Double Graphic and Sound Effect!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Three ways you can get assistance from a UNC reference librarian.</vt:lpstr>
      <vt:lpstr>PowerPoint Presentation</vt:lpstr>
    </vt:vector>
  </TitlesOfParts>
  <Company>Hardin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Blank Jeopardy</dc:title>
  <dc:creator>Eleanor M. Savko</dc:creator>
  <cp:lastModifiedBy>Rachael Clemens</cp:lastModifiedBy>
  <cp:revision>77</cp:revision>
  <dcterms:created xsi:type="dcterms:W3CDTF">1998-08-19T17:45:48Z</dcterms:created>
  <dcterms:modified xsi:type="dcterms:W3CDTF">2013-03-28T13:10:19Z</dcterms:modified>
</cp:coreProperties>
</file>