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30"/>
  </p:notesMasterIdLst>
  <p:sldIdLst>
    <p:sldId id="256" r:id="rId2"/>
    <p:sldId id="260" r:id="rId3"/>
    <p:sldId id="287" r:id="rId4"/>
    <p:sldId id="258" r:id="rId5"/>
    <p:sldId id="297" r:id="rId6"/>
    <p:sldId id="294" r:id="rId7"/>
    <p:sldId id="295" r:id="rId8"/>
    <p:sldId id="293" r:id="rId9"/>
    <p:sldId id="296" r:id="rId10"/>
    <p:sldId id="300" r:id="rId11"/>
    <p:sldId id="301" r:id="rId12"/>
    <p:sldId id="302" r:id="rId13"/>
    <p:sldId id="291" r:id="rId14"/>
    <p:sldId id="303" r:id="rId15"/>
    <p:sldId id="259" r:id="rId16"/>
    <p:sldId id="304" r:id="rId17"/>
    <p:sldId id="261" r:id="rId18"/>
    <p:sldId id="262" r:id="rId19"/>
    <p:sldId id="263" r:id="rId20"/>
    <p:sldId id="264" r:id="rId21"/>
    <p:sldId id="299" r:id="rId22"/>
    <p:sldId id="305" r:id="rId23"/>
    <p:sldId id="265" r:id="rId24"/>
    <p:sldId id="266" r:id="rId25"/>
    <p:sldId id="268" r:id="rId26"/>
    <p:sldId id="288" r:id="rId27"/>
    <p:sldId id="270" r:id="rId28"/>
    <p:sldId id="29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8856" autoAdjust="0"/>
  </p:normalViewPr>
  <p:slideViewPr>
    <p:cSldViewPr>
      <p:cViewPr varScale="1">
        <p:scale>
          <a:sx n="98" d="100"/>
          <a:sy n="98" d="100"/>
        </p:scale>
        <p:origin x="-1440" y="-120"/>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812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9FE6D-E14E-A84D-A1C8-CBD413226FA6}" type="doc">
      <dgm:prSet loTypeId="urn:microsoft.com/office/officeart/2005/8/layout/default" loCatId="" qsTypeId="urn:microsoft.com/office/officeart/2005/8/quickstyle/simple1" qsCatId="simple" csTypeId="urn:microsoft.com/office/officeart/2005/8/colors/colorful2" csCatId="colorful" phldr="1"/>
      <dgm:spPr/>
      <dgm:t>
        <a:bodyPr/>
        <a:lstStyle/>
        <a:p>
          <a:endParaRPr lang="en-US"/>
        </a:p>
      </dgm:t>
    </dgm:pt>
    <dgm:pt modelId="{DA142BEE-D789-974A-9B29-2AB06232D593}">
      <dgm:prSet phldrT="[Text]" custT="1"/>
      <dgm:spPr/>
      <dgm:t>
        <a:bodyPr/>
        <a:lstStyle/>
        <a:p>
          <a:r>
            <a:rPr lang="en-US" sz="4000" dirty="0" smtClean="0"/>
            <a:t>original order</a:t>
          </a:r>
          <a:endParaRPr lang="en-US" sz="4000" dirty="0"/>
        </a:p>
      </dgm:t>
    </dgm:pt>
    <dgm:pt modelId="{2F28A512-51A1-BE49-B411-399CCC60179E}" type="parTrans" cxnId="{3AAD695F-0DF2-0F42-B4A4-11B754619A57}">
      <dgm:prSet/>
      <dgm:spPr/>
      <dgm:t>
        <a:bodyPr/>
        <a:lstStyle/>
        <a:p>
          <a:endParaRPr lang="en-US" sz="1400"/>
        </a:p>
      </dgm:t>
    </dgm:pt>
    <dgm:pt modelId="{3D029518-DE48-C84F-B1B7-9E1B638F367D}" type="sibTrans" cxnId="{3AAD695F-0DF2-0F42-B4A4-11B754619A57}">
      <dgm:prSet/>
      <dgm:spPr/>
      <dgm:t>
        <a:bodyPr/>
        <a:lstStyle/>
        <a:p>
          <a:endParaRPr lang="en-US" sz="1400"/>
        </a:p>
      </dgm:t>
    </dgm:pt>
    <dgm:pt modelId="{C86FCCCF-0998-164B-AA19-A7D0BED8E9E2}">
      <dgm:prSet phldrT="[Text]" custT="1"/>
      <dgm:spPr/>
      <dgm:t>
        <a:bodyPr/>
        <a:lstStyle/>
        <a:p>
          <a:r>
            <a:rPr lang="en-US" sz="4000" dirty="0" smtClean="0"/>
            <a:t>provenance</a:t>
          </a:r>
          <a:endParaRPr lang="en-US" sz="4000" dirty="0"/>
        </a:p>
      </dgm:t>
    </dgm:pt>
    <dgm:pt modelId="{8A983298-7198-6E4A-B079-2A719D1DE984}" type="parTrans" cxnId="{3A38812B-24A8-F94D-9208-10C7085ECF51}">
      <dgm:prSet/>
      <dgm:spPr/>
      <dgm:t>
        <a:bodyPr/>
        <a:lstStyle/>
        <a:p>
          <a:endParaRPr lang="en-US" sz="1400"/>
        </a:p>
      </dgm:t>
    </dgm:pt>
    <dgm:pt modelId="{FB32DF9F-7BFD-AF4E-8A34-10400163366E}" type="sibTrans" cxnId="{3A38812B-24A8-F94D-9208-10C7085ECF51}">
      <dgm:prSet/>
      <dgm:spPr/>
      <dgm:t>
        <a:bodyPr/>
        <a:lstStyle/>
        <a:p>
          <a:endParaRPr lang="en-US" sz="1400"/>
        </a:p>
      </dgm:t>
    </dgm:pt>
    <dgm:pt modelId="{F4F9DC84-2BED-1943-9148-660AE787BD93}" type="pres">
      <dgm:prSet presAssocID="{D0F9FE6D-E14E-A84D-A1C8-CBD413226FA6}" presName="diagram" presStyleCnt="0">
        <dgm:presLayoutVars>
          <dgm:dir/>
          <dgm:resizeHandles val="exact"/>
        </dgm:presLayoutVars>
      </dgm:prSet>
      <dgm:spPr/>
    </dgm:pt>
    <dgm:pt modelId="{87E7665F-73DF-874C-A48B-9FFA3404F5B1}" type="pres">
      <dgm:prSet presAssocID="{DA142BEE-D789-974A-9B29-2AB06232D593}" presName="node" presStyleLbl="node1" presStyleIdx="0" presStyleCnt="2">
        <dgm:presLayoutVars>
          <dgm:bulletEnabled val="1"/>
        </dgm:presLayoutVars>
      </dgm:prSet>
      <dgm:spPr/>
      <dgm:t>
        <a:bodyPr/>
        <a:lstStyle/>
        <a:p>
          <a:endParaRPr lang="en-US"/>
        </a:p>
      </dgm:t>
    </dgm:pt>
    <dgm:pt modelId="{F9FB871B-2E6F-9B47-8BF1-11D15AAF0D1C}" type="pres">
      <dgm:prSet presAssocID="{3D029518-DE48-C84F-B1B7-9E1B638F367D}" presName="sibTrans" presStyleCnt="0"/>
      <dgm:spPr/>
    </dgm:pt>
    <dgm:pt modelId="{0B9453F0-C3DB-7545-B6F8-17C96ABA07BF}" type="pres">
      <dgm:prSet presAssocID="{C86FCCCF-0998-164B-AA19-A7D0BED8E9E2}" presName="node" presStyleLbl="node1" presStyleIdx="1" presStyleCnt="2">
        <dgm:presLayoutVars>
          <dgm:bulletEnabled val="1"/>
        </dgm:presLayoutVars>
      </dgm:prSet>
      <dgm:spPr/>
    </dgm:pt>
  </dgm:ptLst>
  <dgm:cxnLst>
    <dgm:cxn modelId="{3AAD695F-0DF2-0F42-B4A4-11B754619A57}" srcId="{D0F9FE6D-E14E-A84D-A1C8-CBD413226FA6}" destId="{DA142BEE-D789-974A-9B29-2AB06232D593}" srcOrd="0" destOrd="0" parTransId="{2F28A512-51A1-BE49-B411-399CCC60179E}" sibTransId="{3D029518-DE48-C84F-B1B7-9E1B638F367D}"/>
    <dgm:cxn modelId="{3A38812B-24A8-F94D-9208-10C7085ECF51}" srcId="{D0F9FE6D-E14E-A84D-A1C8-CBD413226FA6}" destId="{C86FCCCF-0998-164B-AA19-A7D0BED8E9E2}" srcOrd="1" destOrd="0" parTransId="{8A983298-7198-6E4A-B079-2A719D1DE984}" sibTransId="{FB32DF9F-7BFD-AF4E-8A34-10400163366E}"/>
    <dgm:cxn modelId="{F5D8D271-0C33-F24E-BE85-E28DDFDF741A}" type="presOf" srcId="{C86FCCCF-0998-164B-AA19-A7D0BED8E9E2}" destId="{0B9453F0-C3DB-7545-B6F8-17C96ABA07BF}" srcOrd="0" destOrd="0" presId="urn:microsoft.com/office/officeart/2005/8/layout/default"/>
    <dgm:cxn modelId="{BB176C04-11E0-D340-9B3C-96016FBDC1A3}" type="presOf" srcId="{D0F9FE6D-E14E-A84D-A1C8-CBD413226FA6}" destId="{F4F9DC84-2BED-1943-9148-660AE787BD93}" srcOrd="0" destOrd="0" presId="urn:microsoft.com/office/officeart/2005/8/layout/default"/>
    <dgm:cxn modelId="{AD07E4E8-0C27-E046-9327-697D10C0291A}" type="presOf" srcId="{DA142BEE-D789-974A-9B29-2AB06232D593}" destId="{87E7665F-73DF-874C-A48B-9FFA3404F5B1}" srcOrd="0" destOrd="0" presId="urn:microsoft.com/office/officeart/2005/8/layout/default"/>
    <dgm:cxn modelId="{F79EE826-53EB-4E49-B92F-F225576AF5A4}" type="presParOf" srcId="{F4F9DC84-2BED-1943-9148-660AE787BD93}" destId="{87E7665F-73DF-874C-A48B-9FFA3404F5B1}" srcOrd="0" destOrd="0" presId="urn:microsoft.com/office/officeart/2005/8/layout/default"/>
    <dgm:cxn modelId="{FC488640-B463-134D-A200-9968E2C72E33}" type="presParOf" srcId="{F4F9DC84-2BED-1943-9148-660AE787BD93}" destId="{F9FB871B-2E6F-9B47-8BF1-11D15AAF0D1C}" srcOrd="1" destOrd="0" presId="urn:microsoft.com/office/officeart/2005/8/layout/default"/>
    <dgm:cxn modelId="{C45C1556-1499-7E4C-8D96-93E3F9584E7B}" type="presParOf" srcId="{F4F9DC84-2BED-1943-9148-660AE787BD93}" destId="{0B9453F0-C3DB-7545-B6F8-17C96ABA07B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7665F-73DF-874C-A48B-9FFA3404F5B1}">
      <dsp:nvSpPr>
        <dsp:cNvPr id="0" name=""/>
        <dsp:cNvSpPr/>
      </dsp:nvSpPr>
      <dsp:spPr>
        <a:xfrm>
          <a:off x="855" y="1030758"/>
          <a:ext cx="3337470" cy="20024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original order</a:t>
          </a:r>
          <a:endParaRPr lang="en-US" sz="4000" kern="1200" dirty="0"/>
        </a:p>
      </dsp:txBody>
      <dsp:txXfrm>
        <a:off x="855" y="1030758"/>
        <a:ext cx="3337470" cy="2002482"/>
      </dsp:txXfrm>
    </dsp:sp>
    <dsp:sp modelId="{0B9453F0-C3DB-7545-B6F8-17C96ABA07BF}">
      <dsp:nvSpPr>
        <dsp:cNvPr id="0" name=""/>
        <dsp:cNvSpPr/>
      </dsp:nvSpPr>
      <dsp:spPr>
        <a:xfrm>
          <a:off x="3672073" y="1030758"/>
          <a:ext cx="3337470" cy="2002482"/>
        </a:xfrm>
        <a:prstGeom prst="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provenance</a:t>
          </a:r>
          <a:endParaRPr lang="en-US" sz="4000" kern="1200" dirty="0"/>
        </a:p>
      </dsp:txBody>
      <dsp:txXfrm>
        <a:off x="3672073" y="1030758"/>
        <a:ext cx="3337470" cy="20024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BFF49C-C810-7C4B-A216-67F95A551A12}" type="datetimeFigureOut">
              <a:rPr lang="en-US" smtClean="0"/>
              <a:t>4/2/13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104BF-6398-7E4D-A06A-54CFEFC11E99}" type="slidenum">
              <a:rPr lang="en-US" smtClean="0"/>
              <a:t>‹#›</a:t>
            </a:fld>
            <a:endParaRPr lang="en-US"/>
          </a:p>
        </p:txBody>
      </p:sp>
    </p:spTree>
    <p:extLst>
      <p:ext uri="{BB962C8B-B14F-4D97-AF65-F5344CB8AC3E}">
        <p14:creationId xmlns:p14="http://schemas.microsoft.com/office/powerpoint/2010/main" val="2880402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D8A54D-1599-4441-97EA-CA7E6522B785}" type="datetimeFigureOut">
              <a:rPr lang="en-US" smtClean="0"/>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715D1-67DD-204F-A19A-21A5F1A39368}" type="slidenum">
              <a:rPr lang="en-US" smtClean="0"/>
              <a:t>‹#›</a:t>
            </a:fld>
            <a:endParaRPr lang="en-US"/>
          </a:p>
        </p:txBody>
      </p:sp>
    </p:spTree>
    <p:extLst>
      <p:ext uri="{BB962C8B-B14F-4D97-AF65-F5344CB8AC3E}">
        <p14:creationId xmlns:p14="http://schemas.microsoft.com/office/powerpoint/2010/main" val="6837854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8A54D-1599-4441-97EA-CA7E6522B785}" type="datetimeFigureOut">
              <a:rPr lang="en-US" smtClean="0"/>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238FF-5797-4292-BEA6-306B5139801F}" type="slidenum">
              <a:rPr lang="en-US" smtClean="0"/>
              <a:t>‹#›</a:t>
            </a:fld>
            <a:endParaRPr lang="en-US"/>
          </a:p>
        </p:txBody>
      </p:sp>
    </p:spTree>
    <p:extLst>
      <p:ext uri="{BB962C8B-B14F-4D97-AF65-F5344CB8AC3E}">
        <p14:creationId xmlns:p14="http://schemas.microsoft.com/office/powerpoint/2010/main" val="15357124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8A54D-1599-4441-97EA-CA7E6522B785}" type="datetimeFigureOut">
              <a:rPr lang="en-US" smtClean="0"/>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238FF-5797-4292-BEA6-306B5139801F}" type="slidenum">
              <a:rPr lang="en-US" smtClean="0"/>
              <a:t>‹#›</a:t>
            </a:fld>
            <a:endParaRPr lang="en-US"/>
          </a:p>
        </p:txBody>
      </p:sp>
    </p:spTree>
    <p:extLst>
      <p:ext uri="{BB962C8B-B14F-4D97-AF65-F5344CB8AC3E}">
        <p14:creationId xmlns:p14="http://schemas.microsoft.com/office/powerpoint/2010/main" val="33157947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8A54D-1599-4441-97EA-CA7E6522B785}" type="datetimeFigureOut">
              <a:rPr lang="en-US" smtClean="0"/>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238FF-5797-4292-BEA6-306B5139801F}" type="slidenum">
              <a:rPr lang="en-US" smtClean="0"/>
              <a:t>‹#›</a:t>
            </a:fld>
            <a:endParaRPr lang="en-US"/>
          </a:p>
        </p:txBody>
      </p:sp>
    </p:spTree>
    <p:extLst>
      <p:ext uri="{BB962C8B-B14F-4D97-AF65-F5344CB8AC3E}">
        <p14:creationId xmlns:p14="http://schemas.microsoft.com/office/powerpoint/2010/main" val="14832365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D8A54D-1599-4441-97EA-CA7E6522B785}" type="datetimeFigureOut">
              <a:rPr lang="en-US" smtClean="0"/>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238FF-5797-4292-BEA6-306B5139801F}" type="slidenum">
              <a:rPr lang="en-US" smtClean="0"/>
              <a:t>‹#›</a:t>
            </a:fld>
            <a:endParaRPr lang="en-US"/>
          </a:p>
        </p:txBody>
      </p:sp>
    </p:spTree>
    <p:extLst>
      <p:ext uri="{BB962C8B-B14F-4D97-AF65-F5344CB8AC3E}">
        <p14:creationId xmlns:p14="http://schemas.microsoft.com/office/powerpoint/2010/main" val="20428424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D8A54D-1599-4441-97EA-CA7E6522B785}" type="datetimeFigureOut">
              <a:rPr lang="en-US" smtClean="0"/>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238FF-5797-4292-BEA6-306B5139801F}" type="slidenum">
              <a:rPr lang="en-US" smtClean="0"/>
              <a:t>‹#›</a:t>
            </a:fld>
            <a:endParaRPr lang="en-US"/>
          </a:p>
        </p:txBody>
      </p:sp>
    </p:spTree>
    <p:extLst>
      <p:ext uri="{BB962C8B-B14F-4D97-AF65-F5344CB8AC3E}">
        <p14:creationId xmlns:p14="http://schemas.microsoft.com/office/powerpoint/2010/main" val="15350313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D8A54D-1599-4441-97EA-CA7E6522B785}" type="datetimeFigureOut">
              <a:rPr lang="en-US" smtClean="0"/>
              <a:t>4/2/13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5238FF-5797-4292-BEA6-306B5139801F}" type="slidenum">
              <a:rPr lang="en-US" smtClean="0"/>
              <a:t>‹#›</a:t>
            </a:fld>
            <a:endParaRPr lang="en-US"/>
          </a:p>
        </p:txBody>
      </p:sp>
    </p:spTree>
    <p:extLst>
      <p:ext uri="{BB962C8B-B14F-4D97-AF65-F5344CB8AC3E}">
        <p14:creationId xmlns:p14="http://schemas.microsoft.com/office/powerpoint/2010/main" val="40768870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D8A54D-1599-4441-97EA-CA7E6522B785}" type="datetimeFigureOut">
              <a:rPr lang="en-US" smtClean="0"/>
              <a:t>4/2/13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5238FF-5797-4292-BEA6-306B5139801F}" type="slidenum">
              <a:rPr lang="en-US" smtClean="0"/>
              <a:t>‹#›</a:t>
            </a:fld>
            <a:endParaRPr lang="en-US"/>
          </a:p>
        </p:txBody>
      </p:sp>
    </p:spTree>
    <p:extLst>
      <p:ext uri="{BB962C8B-B14F-4D97-AF65-F5344CB8AC3E}">
        <p14:creationId xmlns:p14="http://schemas.microsoft.com/office/powerpoint/2010/main" val="9073815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8A54D-1599-4441-97EA-CA7E6522B785}" type="datetimeFigureOut">
              <a:rPr lang="en-US" smtClean="0"/>
              <a:t>4/2/13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5238FF-5797-4292-BEA6-306B5139801F}" type="slidenum">
              <a:rPr lang="en-US" smtClean="0"/>
              <a:t>‹#›</a:t>
            </a:fld>
            <a:endParaRPr lang="en-US"/>
          </a:p>
        </p:txBody>
      </p:sp>
    </p:spTree>
    <p:extLst>
      <p:ext uri="{BB962C8B-B14F-4D97-AF65-F5344CB8AC3E}">
        <p14:creationId xmlns:p14="http://schemas.microsoft.com/office/powerpoint/2010/main" val="16212636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8A54D-1599-4441-97EA-CA7E6522B785}" type="datetimeFigureOut">
              <a:rPr lang="en-US" smtClean="0"/>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715D1-67DD-204F-A19A-21A5F1A39368}" type="slidenum">
              <a:rPr lang="en-US" smtClean="0"/>
              <a:t>‹#›</a:t>
            </a:fld>
            <a:endParaRPr lang="en-US"/>
          </a:p>
        </p:txBody>
      </p:sp>
    </p:spTree>
    <p:extLst>
      <p:ext uri="{BB962C8B-B14F-4D97-AF65-F5344CB8AC3E}">
        <p14:creationId xmlns:p14="http://schemas.microsoft.com/office/powerpoint/2010/main" val="3535174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8A54D-1599-4441-97EA-CA7E6522B785}" type="datetimeFigureOut">
              <a:rPr lang="en-US" smtClean="0"/>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238FF-5797-4292-BEA6-306B5139801F}" type="slidenum">
              <a:rPr lang="en-US" smtClean="0"/>
              <a:t>‹#›</a:t>
            </a:fld>
            <a:endParaRPr lang="en-US"/>
          </a:p>
        </p:txBody>
      </p:sp>
    </p:spTree>
    <p:extLst>
      <p:ext uri="{BB962C8B-B14F-4D97-AF65-F5344CB8AC3E}">
        <p14:creationId xmlns:p14="http://schemas.microsoft.com/office/powerpoint/2010/main" val="35378185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8A54D-1599-4441-97EA-CA7E6522B785}" type="datetimeFigureOut">
              <a:rPr lang="en-US" smtClean="0"/>
              <a:t>4/2/13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238FF-5797-4292-BEA6-306B5139801F}" type="slidenum">
              <a:rPr lang="en-US" smtClean="0"/>
              <a:t>‹#›</a:t>
            </a:fld>
            <a:endParaRPr lang="en-US"/>
          </a:p>
        </p:txBody>
      </p:sp>
    </p:spTree>
    <p:extLst>
      <p:ext uri="{BB962C8B-B14F-4D97-AF65-F5344CB8AC3E}">
        <p14:creationId xmlns:p14="http://schemas.microsoft.com/office/powerpoint/2010/main" val="275730045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lib.unc.edu/wilson/uarms/" TargetMode="Externa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hyperlink" Target="http://www.archives.ncdcr.gov/"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ib.unc.edu/mss/inv/f/Federal_Writers'Project.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docsouth.unc.edu/sohp/qt.html?path=A-0124/A-0124.mp3&amp;start=00:09:16&amp;stop=00:12:52&amp;dur=00:44:38" TargetMode="External"/><Relationship Id="rId4" Type="http://schemas.openxmlformats.org/officeDocument/2006/relationships/hyperlink" Target="http://www.americanrhetoric.com/speeches/baberuthfarewelltobaseball.htm" TargetMode="External"/><Relationship Id="rId5" Type="http://schemas.openxmlformats.org/officeDocument/2006/relationships/hyperlink" Target="http://archive.org/details/tobacco_djq03d00" TargetMode="External"/><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www.ibiblio.org/hollerin/hollerin.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hyperlink" Target="http://www.supremecourt.gov/oral_arguments/argument_audio_detail.aspx?argument=12-30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0"/>
            <a:ext cx="7772400" cy="1470025"/>
          </a:xfrm>
        </p:spPr>
        <p:txBody>
          <a:bodyPr>
            <a:normAutofit/>
          </a:bodyPr>
          <a:lstStyle/>
          <a:p>
            <a:pPr algn="r"/>
            <a:r>
              <a:rPr lang="en-US" sz="3200" dirty="0" smtClean="0"/>
              <a:t>primary sources</a:t>
            </a:r>
            <a:br>
              <a:rPr lang="en-US" sz="3200" dirty="0" smtClean="0"/>
            </a:br>
            <a:r>
              <a:rPr lang="en-US" sz="2000" dirty="0" err="1" smtClean="0">
                <a:solidFill>
                  <a:schemeClr val="bg1">
                    <a:lumMod val="65000"/>
                  </a:schemeClr>
                </a:solidFill>
              </a:rPr>
              <a:t>tues</a:t>
            </a:r>
            <a:r>
              <a:rPr lang="en-US" sz="2000" dirty="0" smtClean="0">
                <a:solidFill>
                  <a:schemeClr val="bg1">
                    <a:lumMod val="65000"/>
                  </a:schemeClr>
                </a:solidFill>
              </a:rPr>
              <a:t> </a:t>
            </a:r>
            <a:r>
              <a:rPr lang="en-US" sz="2000" dirty="0" err="1" smtClean="0">
                <a:solidFill>
                  <a:schemeClr val="bg1">
                    <a:lumMod val="65000"/>
                  </a:schemeClr>
                </a:solidFill>
              </a:rPr>
              <a:t>april</a:t>
            </a:r>
            <a:r>
              <a:rPr lang="en-US" sz="2000" dirty="0" smtClean="0">
                <a:solidFill>
                  <a:schemeClr val="bg1">
                    <a:lumMod val="65000"/>
                  </a:schemeClr>
                </a:solidFill>
              </a:rPr>
              <a:t> 02</a:t>
            </a:r>
            <a:endParaRPr lang="en-US" sz="3600" dirty="0">
              <a:solidFill>
                <a:schemeClr val="bg1">
                  <a:lumMod val="6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21423337"/>
              </p:ext>
            </p:extLst>
          </p:nvPr>
        </p:nvGraphicFramePr>
        <p:xfrm>
          <a:off x="457200" y="1066801"/>
          <a:ext cx="7162800" cy="3625640"/>
        </p:xfrm>
        <a:graphic>
          <a:graphicData uri="http://schemas.openxmlformats.org/drawingml/2006/table">
            <a:tbl>
              <a:tblPr bandRow="1">
                <a:tableStyleId>{2D5ABB26-0587-4C30-8999-92F81FD0307C}</a:tableStyleId>
              </a:tblPr>
              <a:tblGrid>
                <a:gridCol w="2598270"/>
                <a:gridCol w="4564530"/>
              </a:tblGrid>
              <a:tr h="83819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0" u="none" dirty="0" smtClean="0">
                          <a:latin typeface="+mj-lt"/>
                        </a:rPr>
                        <a:t>today’s</a:t>
                      </a:r>
                      <a:r>
                        <a:rPr lang="en-US" sz="3600" b="0" u="none" dirty="0" smtClean="0">
                          <a:latin typeface="+mj-lt"/>
                        </a:rPr>
                        <a:t> line-up</a:t>
                      </a:r>
                    </a:p>
                  </a:txBody>
                  <a:tcPr anchor="ctr"/>
                </a:tc>
                <a:tc hMerge="1">
                  <a:txBody>
                    <a:bodyPr/>
                    <a:lstStyle/>
                    <a:p>
                      <a:endParaRPr lang="en-US" dirty="0"/>
                    </a:p>
                  </a:txBody>
                  <a:tcPr anchor="ctr"/>
                </a:tc>
              </a:tr>
              <a:tr h="2025441">
                <a:tc>
                  <a:txBody>
                    <a:bodyPr/>
                    <a:lstStyle/>
                    <a:p>
                      <a:r>
                        <a:rPr lang="en-US" sz="2400" dirty="0" smtClean="0"/>
                        <a:t>primary sources</a:t>
                      </a:r>
                      <a:endParaRPr lang="en-US" sz="2400" dirty="0"/>
                    </a:p>
                  </a:txBody>
                  <a:tcPr anchor="ctr"/>
                </a:tc>
                <a:tc>
                  <a:txBody>
                    <a:bodyPr/>
                    <a:lstStyle/>
                    <a:p>
                      <a:r>
                        <a:rPr lang="en-US" sz="2400" dirty="0" smtClean="0"/>
                        <a:t>what are primary sources?</a:t>
                      </a:r>
                    </a:p>
                    <a:p>
                      <a:r>
                        <a:rPr lang="en-US" sz="2400" dirty="0" smtClean="0"/>
                        <a:t>how &amp; why are they collected?</a:t>
                      </a:r>
                    </a:p>
                    <a:p>
                      <a:r>
                        <a:rPr lang="en-US" sz="2400" dirty="0" smtClean="0"/>
                        <a:t>how are they organized?</a:t>
                      </a:r>
                    </a:p>
                    <a:p>
                      <a:r>
                        <a:rPr lang="en-US" sz="2400" dirty="0" smtClean="0"/>
                        <a:t>where &amp; how could I access them?</a:t>
                      </a:r>
                    </a:p>
                    <a:p>
                      <a:r>
                        <a:rPr lang="en-US" sz="2400" dirty="0" smtClean="0"/>
                        <a:t>why would I ever use them?</a:t>
                      </a:r>
                    </a:p>
                  </a:txBody>
                  <a:tcPr anchor="ctr"/>
                </a:tc>
              </a:tr>
              <a:tr h="7620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field</a:t>
                      </a:r>
                      <a:r>
                        <a:rPr lang="en-US" sz="2400" baseline="0" dirty="0" smtClean="0"/>
                        <a:t> trip to Wilson Library on Thursday</a:t>
                      </a:r>
                      <a:endParaRPr lang="en-US" sz="2400" dirty="0" smtClean="0"/>
                    </a:p>
                  </a:txBody>
                  <a:tcPr anchor="ctr"/>
                </a:tc>
                <a:tc hMerge="1">
                  <a:txBody>
                    <a:bodyPr/>
                    <a:lstStyle/>
                    <a:p>
                      <a:endParaRPr lang="en-US" dirty="0"/>
                    </a:p>
                  </a:txBody>
                  <a:tcPr anchor="ctr"/>
                </a:tc>
              </a:tr>
            </a:tbl>
          </a:graphicData>
        </a:graphic>
      </p:graphicFrame>
      <p:sp>
        <p:nvSpPr>
          <p:cNvPr id="4" name="Left Brace 3"/>
          <p:cNvSpPr/>
          <p:nvPr/>
        </p:nvSpPr>
        <p:spPr>
          <a:xfrm>
            <a:off x="2590800" y="2209800"/>
            <a:ext cx="381000" cy="1524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Connector 6"/>
          <p:cNvCxnSpPr/>
          <p:nvPr/>
        </p:nvCxnSpPr>
        <p:spPr>
          <a:xfrm>
            <a:off x="6400800" y="1295400"/>
            <a:ext cx="27432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152400"/>
            <a:ext cx="8577146" cy="5410200"/>
          </a:xfrm>
          <a:prstGeom prst="rect">
            <a:avLst/>
          </a:prstGeom>
        </p:spPr>
      </p:pic>
      <p:sp>
        <p:nvSpPr>
          <p:cNvPr id="5" name="TextBox 4"/>
          <p:cNvSpPr txBox="1"/>
          <p:nvPr/>
        </p:nvSpPr>
        <p:spPr>
          <a:xfrm>
            <a:off x="609600" y="5943600"/>
            <a:ext cx="8001000" cy="369332"/>
          </a:xfrm>
          <a:prstGeom prst="rect">
            <a:avLst/>
          </a:prstGeom>
          <a:noFill/>
        </p:spPr>
        <p:txBody>
          <a:bodyPr wrap="square" rtlCol="0">
            <a:spAutoFit/>
          </a:bodyPr>
          <a:lstStyle/>
          <a:p>
            <a:pPr algn="ctr"/>
            <a:r>
              <a:rPr lang="en-US" dirty="0">
                <a:solidFill>
                  <a:srgbClr val="FFFFFF"/>
                </a:solidFill>
              </a:rPr>
              <a:t>Greensboro, N.C.: North Carolina State Normal and Industrial College, 1909</a:t>
            </a:r>
          </a:p>
        </p:txBody>
      </p:sp>
    </p:spTree>
    <p:extLst>
      <p:ext uri="{BB962C8B-B14F-4D97-AF65-F5344CB8AC3E}">
        <p14:creationId xmlns:p14="http://schemas.microsoft.com/office/powerpoint/2010/main" val="28034365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228600"/>
            <a:ext cx="8534400" cy="6000340"/>
          </a:xfrm>
          <a:prstGeom prst="rect">
            <a:avLst/>
          </a:prstGeom>
        </p:spPr>
      </p:pic>
      <p:sp>
        <p:nvSpPr>
          <p:cNvPr id="4" name="TextBox 3"/>
          <p:cNvSpPr txBox="1"/>
          <p:nvPr/>
        </p:nvSpPr>
        <p:spPr>
          <a:xfrm>
            <a:off x="304800" y="6260068"/>
            <a:ext cx="8534400" cy="369332"/>
          </a:xfrm>
          <a:prstGeom prst="rect">
            <a:avLst/>
          </a:prstGeom>
          <a:noFill/>
        </p:spPr>
        <p:txBody>
          <a:bodyPr wrap="square" rtlCol="0">
            <a:spAutoFit/>
          </a:bodyPr>
          <a:lstStyle/>
          <a:p>
            <a:pPr algn="ctr"/>
            <a:r>
              <a:rPr lang="en-US" dirty="0" smtClean="0">
                <a:solidFill>
                  <a:srgbClr val="FFFFFF"/>
                </a:solidFill>
              </a:rPr>
              <a:t>Senior Team Greensboro</a:t>
            </a:r>
            <a:r>
              <a:rPr lang="en-US" dirty="0">
                <a:solidFill>
                  <a:srgbClr val="FFFFFF"/>
                </a:solidFill>
              </a:rPr>
              <a:t>, N.C.: North Carolina State Normal and Industrial College, 1909</a:t>
            </a:r>
          </a:p>
        </p:txBody>
      </p:sp>
    </p:spTree>
    <p:extLst>
      <p:ext uri="{BB962C8B-B14F-4D97-AF65-F5344CB8AC3E}">
        <p14:creationId xmlns:p14="http://schemas.microsoft.com/office/powerpoint/2010/main" val="30382617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304800"/>
            <a:ext cx="8766372" cy="4572000"/>
          </a:xfrm>
          <a:prstGeom prst="rect">
            <a:avLst/>
          </a:prstGeom>
        </p:spPr>
      </p:pic>
    </p:spTree>
    <p:extLst>
      <p:ext uri="{BB962C8B-B14F-4D97-AF65-F5344CB8AC3E}">
        <p14:creationId xmlns:p14="http://schemas.microsoft.com/office/powerpoint/2010/main" val="16199446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21520303"/>
              </p:ext>
            </p:extLst>
          </p:nvPr>
        </p:nvGraphicFramePr>
        <p:xfrm>
          <a:off x="2209800" y="685800"/>
          <a:ext cx="6096000" cy="5486400"/>
        </p:xfrm>
        <a:graphic>
          <a:graphicData uri="http://schemas.openxmlformats.org/drawingml/2006/table">
            <a:tbl>
              <a:tblPr>
                <a:tableStyleId>{2D5ABB26-0587-4C30-8999-92F81FD0307C}</a:tableStyleId>
              </a:tblPr>
              <a:tblGrid>
                <a:gridCol w="6096000"/>
              </a:tblGrid>
              <a:tr h="18288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provide ‘second-hand’ information that has been digested, analyzed, reworded or interpreted</a:t>
                      </a:r>
                    </a:p>
                  </a:txBody>
                  <a:tcPr/>
                </a:tc>
              </a:tr>
              <a:tr h="1905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often combine information taken from primary sources and even other secondary sources</a:t>
                      </a:r>
                    </a:p>
                  </a:txBody>
                  <a:tcPr/>
                </a:tc>
              </a:tr>
              <a:tr h="1752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usually written</a:t>
                      </a:r>
                      <a:r>
                        <a:rPr lang="en-US" sz="2800" baseline="0" dirty="0" smtClean="0"/>
                        <a:t> well after the events they report on and can put past information into its historical context</a:t>
                      </a:r>
                      <a:endParaRPr lang="en-US" sz="2800" dirty="0" smtClean="0"/>
                    </a:p>
                  </a:txBody>
                  <a:tcPr/>
                </a:tc>
              </a:tr>
            </a:tbl>
          </a:graphicData>
        </a:graphic>
      </p:graphicFrame>
      <p:sp>
        <p:nvSpPr>
          <p:cNvPr id="5" name="Left Brace 4"/>
          <p:cNvSpPr/>
          <p:nvPr/>
        </p:nvSpPr>
        <p:spPr>
          <a:xfrm>
            <a:off x="1371600" y="533400"/>
            <a:ext cx="1066800" cy="56388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533400" y="762000"/>
            <a:ext cx="800219" cy="4724400"/>
          </a:xfrm>
          <a:prstGeom prst="rect">
            <a:avLst/>
          </a:prstGeom>
          <a:noFill/>
        </p:spPr>
        <p:txBody>
          <a:bodyPr vert="vert270" wrap="square" rtlCol="0">
            <a:spAutoFit/>
          </a:bodyPr>
          <a:lstStyle/>
          <a:p>
            <a:pPr algn="ctr"/>
            <a:r>
              <a:rPr lang="en-US" sz="4000" spc="300" dirty="0" smtClean="0"/>
              <a:t>secondary sources</a:t>
            </a:r>
            <a:endParaRPr lang="en-US" sz="4000" spc="300" dirty="0"/>
          </a:p>
        </p:txBody>
      </p:sp>
      <p:grpSp>
        <p:nvGrpSpPr>
          <p:cNvPr id="7" name="Group 6"/>
          <p:cNvGrpSpPr/>
          <p:nvPr/>
        </p:nvGrpSpPr>
        <p:grpSpPr>
          <a:xfrm>
            <a:off x="7239000" y="152400"/>
            <a:ext cx="1915909" cy="457200"/>
            <a:chOff x="7239000" y="152400"/>
            <a:chExt cx="1915909" cy="457200"/>
          </a:xfrm>
        </p:grpSpPr>
        <p:sp>
          <p:nvSpPr>
            <p:cNvPr id="8" name="Rectangle 7"/>
            <p:cNvSpPr/>
            <p:nvPr/>
          </p:nvSpPr>
          <p:spPr>
            <a:xfrm>
              <a:off x="7239000" y="152400"/>
              <a:ext cx="1915909" cy="369332"/>
            </a:xfrm>
            <a:prstGeom prst="rect">
              <a:avLst/>
            </a:prstGeom>
          </p:spPr>
          <p:txBody>
            <a:bodyPr wrap="none">
              <a:spAutoFit/>
            </a:bodyPr>
            <a:lstStyle/>
            <a:p>
              <a:r>
                <a:rPr lang="en-US" dirty="0" smtClean="0"/>
                <a:t>secondary </a:t>
              </a:r>
              <a:r>
                <a:rPr lang="en-US" dirty="0"/>
                <a:t>sources</a:t>
              </a:r>
            </a:p>
          </p:txBody>
        </p:sp>
        <p:cxnSp>
          <p:nvCxnSpPr>
            <p:cNvPr id="9" name="Straight Connector 8"/>
            <p:cNvCxnSpPr/>
            <p:nvPr/>
          </p:nvCxnSpPr>
          <p:spPr>
            <a:xfrm>
              <a:off x="7315200" y="609600"/>
              <a:ext cx="1752600"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348319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95400"/>
            <a:ext cx="7543800" cy="1261884"/>
          </a:xfrm>
          <a:prstGeom prst="rect">
            <a:avLst/>
          </a:prstGeom>
          <a:noFill/>
        </p:spPr>
        <p:txBody>
          <a:bodyPr wrap="square" rtlCol="0">
            <a:spAutoFit/>
          </a:bodyPr>
          <a:lstStyle/>
          <a:p>
            <a:pPr algn="r"/>
            <a:r>
              <a:rPr lang="en-US" sz="2800" dirty="0"/>
              <a:t>Does UNC have an archive? if so whose is better</a:t>
            </a:r>
            <a:r>
              <a:rPr lang="en-US" sz="2800" dirty="0" smtClean="0"/>
              <a:t>?</a:t>
            </a:r>
          </a:p>
          <a:p>
            <a:pPr algn="r"/>
            <a:endParaRPr lang="en-US" sz="2800" dirty="0"/>
          </a:p>
          <a:p>
            <a:pPr algn="r"/>
            <a:r>
              <a:rPr lang="en-US" sz="2000" dirty="0" smtClean="0"/>
              <a:t>-Christian</a:t>
            </a:r>
            <a:endParaRPr lang="en-US" sz="2000" dirty="0"/>
          </a:p>
        </p:txBody>
      </p:sp>
    </p:spTree>
    <p:extLst>
      <p:ext uri="{BB962C8B-B14F-4D97-AF65-F5344CB8AC3E}">
        <p14:creationId xmlns:p14="http://schemas.microsoft.com/office/powerpoint/2010/main" val="1281957843"/>
      </p:ext>
    </p:extLst>
  </p:cSld>
  <p:clrMapOvr>
    <a:masterClrMapping/>
  </p:clrMapOvr>
  <p:transition xmlns:p14="http://schemas.microsoft.com/office/powerpoint/2010/mai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2027238"/>
            <a:ext cx="4040188" cy="639762"/>
          </a:xfrm>
        </p:spPr>
        <p:txBody>
          <a:bodyPr/>
          <a:lstStyle/>
          <a:p>
            <a:pPr algn="ctr"/>
            <a:r>
              <a:rPr lang="en-US" u="sng" dirty="0" smtClean="0"/>
              <a:t>archives</a:t>
            </a:r>
            <a:endParaRPr lang="en-US" u="sng" dirty="0"/>
          </a:p>
        </p:txBody>
      </p:sp>
      <p:sp>
        <p:nvSpPr>
          <p:cNvPr id="5" name="Content Placeholder 4"/>
          <p:cNvSpPr>
            <a:spLocks noGrp="1"/>
          </p:cNvSpPr>
          <p:nvPr>
            <p:ph sz="half" idx="2"/>
          </p:nvPr>
        </p:nvSpPr>
        <p:spPr>
          <a:xfrm>
            <a:off x="457200" y="2590800"/>
            <a:ext cx="4040188" cy="3535363"/>
          </a:xfrm>
        </p:spPr>
        <p:txBody>
          <a:bodyPr/>
          <a:lstStyle/>
          <a:p>
            <a:pPr indent="0">
              <a:buNone/>
            </a:pPr>
            <a:r>
              <a:rPr lang="en-US" dirty="0" smtClean="0"/>
              <a:t>the records made or received and maintained by an institution or organization in pursuance of its legal obligations or in the transaction of its business</a:t>
            </a:r>
            <a:endParaRPr lang="en-US" dirty="0"/>
          </a:p>
        </p:txBody>
      </p:sp>
      <p:sp>
        <p:nvSpPr>
          <p:cNvPr id="6" name="Text Placeholder 5"/>
          <p:cNvSpPr>
            <a:spLocks noGrp="1"/>
          </p:cNvSpPr>
          <p:nvPr>
            <p:ph type="body" sz="quarter" idx="3"/>
          </p:nvPr>
        </p:nvSpPr>
        <p:spPr>
          <a:xfrm>
            <a:off x="4648200" y="2027238"/>
            <a:ext cx="4041775" cy="639762"/>
          </a:xfrm>
        </p:spPr>
        <p:txBody>
          <a:bodyPr/>
          <a:lstStyle/>
          <a:p>
            <a:pPr algn="ctr"/>
            <a:r>
              <a:rPr lang="en-US" u="sng" dirty="0" smtClean="0"/>
              <a:t>manuscripts</a:t>
            </a:r>
            <a:endParaRPr lang="en-US" u="sng" dirty="0"/>
          </a:p>
        </p:txBody>
      </p:sp>
      <p:sp>
        <p:nvSpPr>
          <p:cNvPr id="7" name="Content Placeholder 6"/>
          <p:cNvSpPr>
            <a:spLocks noGrp="1"/>
          </p:cNvSpPr>
          <p:nvPr>
            <p:ph sz="quarter" idx="4"/>
          </p:nvPr>
        </p:nvSpPr>
        <p:spPr>
          <a:xfrm>
            <a:off x="4645025" y="2590800"/>
            <a:ext cx="4041775" cy="3535363"/>
          </a:xfrm>
        </p:spPr>
        <p:txBody>
          <a:bodyPr/>
          <a:lstStyle/>
          <a:p>
            <a:pPr indent="0">
              <a:buNone/>
            </a:pPr>
            <a:r>
              <a:rPr lang="en-US" dirty="0" smtClean="0"/>
              <a:t>a body of papers of an individual or a family</a:t>
            </a:r>
            <a:endParaRPr lang="en-US" dirty="0"/>
          </a:p>
        </p:txBody>
      </p:sp>
      <p:sp>
        <p:nvSpPr>
          <p:cNvPr id="9" name="TextBox 8"/>
          <p:cNvSpPr txBox="1"/>
          <p:nvPr/>
        </p:nvSpPr>
        <p:spPr>
          <a:xfrm>
            <a:off x="609600" y="381000"/>
            <a:ext cx="8077200" cy="1569660"/>
          </a:xfrm>
          <a:prstGeom prst="rect">
            <a:avLst/>
          </a:prstGeom>
          <a:noFill/>
        </p:spPr>
        <p:txBody>
          <a:bodyPr wrap="square" rtlCol="0">
            <a:spAutoFit/>
          </a:bodyPr>
          <a:lstStyle/>
          <a:p>
            <a:pPr algn="just"/>
            <a:r>
              <a:rPr lang="en-US" sz="2400" b="1" dirty="0"/>
              <a:t>m</a:t>
            </a:r>
            <a:r>
              <a:rPr lang="en-US" sz="2400" b="1" dirty="0" smtClean="0"/>
              <a:t>anuscript and archival materials </a:t>
            </a:r>
            <a:r>
              <a:rPr lang="en-US" sz="2400" dirty="0" smtClean="0"/>
              <a:t>are </a:t>
            </a:r>
            <a:r>
              <a:rPr lang="en-US" sz="2400" u="sng" dirty="0" smtClean="0"/>
              <a:t>UNIQUE</a:t>
            </a:r>
            <a:r>
              <a:rPr lang="en-US" sz="2400" dirty="0" smtClean="0"/>
              <a:t> </a:t>
            </a:r>
            <a:r>
              <a:rPr lang="en-US" sz="2400" dirty="0" smtClean="0"/>
              <a:t>resources that can be found in only one library or institution (though digital copies or copies on microfilm/microfiche may be available elsewhere)</a:t>
            </a:r>
            <a:endParaRPr lang="en-US" sz="2400" dirty="0"/>
          </a:p>
        </p:txBody>
      </p:sp>
      <p:cxnSp>
        <p:nvCxnSpPr>
          <p:cNvPr id="3" name="Straight Connector 2"/>
          <p:cNvCxnSpPr/>
          <p:nvPr/>
        </p:nvCxnSpPr>
        <p:spPr>
          <a:xfrm>
            <a:off x="4648200" y="2362200"/>
            <a:ext cx="0" cy="35052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Screen Shot 2013-04-02 at 8.34.32 A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5250374"/>
          </a:xfrm>
          <a:prstGeom prst="rect">
            <a:avLst/>
          </a:prstGeom>
        </p:spPr>
      </p:pic>
    </p:spTree>
    <p:extLst>
      <p:ext uri="{BB962C8B-B14F-4D97-AF65-F5344CB8AC3E}">
        <p14:creationId xmlns:p14="http://schemas.microsoft.com/office/powerpoint/2010/main" val="2616357018"/>
      </p:ext>
    </p:extLst>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h</a:t>
            </a:r>
            <a:r>
              <a:rPr lang="en-US" sz="3200" dirty="0" smtClean="0"/>
              <a:t>ow &amp; why are primary sources collected?</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2528425410"/>
              </p:ext>
            </p:extLst>
          </p:nvPr>
        </p:nvGraphicFramePr>
        <p:xfrm>
          <a:off x="838200" y="1295400"/>
          <a:ext cx="8305800" cy="5593079"/>
        </p:xfrm>
        <a:graphic>
          <a:graphicData uri="http://schemas.openxmlformats.org/drawingml/2006/table">
            <a:tbl>
              <a:tblPr firstRow="1" bandRow="1">
                <a:tableStyleId>{2D5ABB26-0587-4C30-8999-92F81FD0307C}</a:tableStyleId>
              </a:tblPr>
              <a:tblGrid>
                <a:gridCol w="8305800"/>
              </a:tblGrid>
              <a:tr h="701040">
                <a:tc>
                  <a:txBody>
                    <a:bodyPr/>
                    <a:lstStyle/>
                    <a:p>
                      <a:pPr marL="0" marR="0" indent="-457200" algn="l" defTabSz="457200" rtl="0" eaLnBrk="1" fontAlgn="auto" latinLnBrk="0" hangingPunct="1">
                        <a:lnSpc>
                          <a:spcPct val="100000"/>
                        </a:lnSpc>
                        <a:spcBef>
                          <a:spcPts val="0"/>
                        </a:spcBef>
                        <a:spcAft>
                          <a:spcPts val="0"/>
                        </a:spcAft>
                        <a:buClrTx/>
                        <a:buSzTx/>
                        <a:buFontTx/>
                        <a:buNone/>
                        <a:tabLst/>
                        <a:defRPr/>
                      </a:pPr>
                      <a:r>
                        <a:rPr lang="en-US" sz="2400" dirty="0" smtClean="0"/>
                        <a:t>required by law – usually “records”</a:t>
                      </a:r>
                    </a:p>
                    <a:p>
                      <a:pPr marL="1371600" marR="0" lvl="3" indent="-457200" algn="l" defTabSz="457200" rtl="0" eaLnBrk="1" fontAlgn="auto" latinLnBrk="0" hangingPunct="1">
                        <a:lnSpc>
                          <a:spcPct val="100000"/>
                        </a:lnSpc>
                        <a:spcBef>
                          <a:spcPts val="0"/>
                        </a:spcBef>
                        <a:spcAft>
                          <a:spcPts val="0"/>
                        </a:spcAft>
                        <a:buClrTx/>
                        <a:buSzTx/>
                        <a:buFontTx/>
                        <a:buNone/>
                        <a:tabLst/>
                        <a:defRPr/>
                      </a:pPr>
                      <a:r>
                        <a:rPr lang="en-US" sz="1800" dirty="0" smtClean="0"/>
                        <a:t>Birth/death certificates; marriage license</a:t>
                      </a:r>
                    </a:p>
                  </a:txBody>
                  <a:tcPr anchor="ctr"/>
                </a:tc>
              </a:tr>
              <a:tr h="701040">
                <a:tc>
                  <a:txBody>
                    <a:bodyPr/>
                    <a:lstStyle/>
                    <a:p>
                      <a:pPr marL="0" marR="0" indent="-457200" algn="l" defTabSz="457200" rtl="0" eaLnBrk="1" fontAlgn="auto" latinLnBrk="0" hangingPunct="1">
                        <a:lnSpc>
                          <a:spcPct val="100000"/>
                        </a:lnSpc>
                        <a:spcBef>
                          <a:spcPts val="0"/>
                        </a:spcBef>
                        <a:spcAft>
                          <a:spcPts val="0"/>
                        </a:spcAft>
                        <a:buClrTx/>
                        <a:buSzTx/>
                        <a:buFontTx/>
                        <a:buNone/>
                        <a:tabLst/>
                        <a:defRPr/>
                      </a:pPr>
                      <a:r>
                        <a:rPr lang="en-US" sz="2400" dirty="0" smtClean="0"/>
                        <a:t>company / organization policy</a:t>
                      </a:r>
                      <a:endParaRPr lang="en-US" sz="1600" dirty="0" smtClean="0"/>
                    </a:p>
                    <a:p>
                      <a:pPr marL="1371600" marR="0" lvl="3" indent="-457200" algn="l" defTabSz="457200" rtl="0" eaLnBrk="1" fontAlgn="auto" latinLnBrk="0" hangingPunct="1">
                        <a:lnSpc>
                          <a:spcPct val="100000"/>
                        </a:lnSpc>
                        <a:spcBef>
                          <a:spcPts val="0"/>
                        </a:spcBef>
                        <a:spcAft>
                          <a:spcPts val="0"/>
                        </a:spcAft>
                        <a:buClrTx/>
                        <a:buSzTx/>
                        <a:buFontTx/>
                        <a:buNone/>
                        <a:tabLst/>
                        <a:defRPr/>
                      </a:pPr>
                      <a:r>
                        <a:rPr lang="en-US" sz="1800" dirty="0" smtClean="0"/>
                        <a:t>Personnel files; incorporation docs </a:t>
                      </a:r>
                    </a:p>
                  </a:txBody>
                  <a:tcPr anchor="ctr"/>
                </a:tc>
              </a:tr>
              <a:tr h="701040">
                <a:tc>
                  <a:txBody>
                    <a:bodyPr/>
                    <a:lstStyle/>
                    <a:p>
                      <a:pPr marL="0" marR="0" indent="-457200" algn="l" defTabSz="457200" rtl="0" eaLnBrk="1" fontAlgn="auto" latinLnBrk="0" hangingPunct="1">
                        <a:lnSpc>
                          <a:spcPct val="100000"/>
                        </a:lnSpc>
                        <a:spcBef>
                          <a:spcPts val="0"/>
                        </a:spcBef>
                        <a:spcAft>
                          <a:spcPts val="0"/>
                        </a:spcAft>
                        <a:buClrTx/>
                        <a:buSzTx/>
                        <a:buFontTx/>
                        <a:buNone/>
                        <a:tabLst/>
                        <a:defRPr/>
                      </a:pPr>
                      <a:r>
                        <a:rPr lang="en-US" sz="2400" dirty="0" smtClean="0"/>
                        <a:t>historical societies</a:t>
                      </a:r>
                    </a:p>
                    <a:p>
                      <a:pPr marL="1371600" marR="0" lvl="3" indent="-457200" algn="l" defTabSz="457200" rtl="0" eaLnBrk="1" fontAlgn="auto" latinLnBrk="0" hangingPunct="1">
                        <a:lnSpc>
                          <a:spcPct val="100000"/>
                        </a:lnSpc>
                        <a:spcBef>
                          <a:spcPts val="0"/>
                        </a:spcBef>
                        <a:spcAft>
                          <a:spcPts val="0"/>
                        </a:spcAft>
                        <a:buClrTx/>
                        <a:buSzTx/>
                        <a:buFontTx/>
                        <a:buNone/>
                        <a:tabLst/>
                        <a:defRPr/>
                      </a:pPr>
                      <a:r>
                        <a:rPr lang="en-US" sz="1800" dirty="0" smtClean="0"/>
                        <a:t>Photos; military garb</a:t>
                      </a:r>
                    </a:p>
                  </a:txBody>
                  <a:tcPr anchor="ctr"/>
                </a:tc>
              </a:tr>
              <a:tr h="701040">
                <a:tc>
                  <a:txBody>
                    <a:bodyPr/>
                    <a:lstStyle/>
                    <a:p>
                      <a:pPr marL="0" marR="0" indent="-457200" algn="l" defTabSz="457200" rtl="0" eaLnBrk="1" fontAlgn="auto" latinLnBrk="0" hangingPunct="1">
                        <a:lnSpc>
                          <a:spcPct val="100000"/>
                        </a:lnSpc>
                        <a:spcBef>
                          <a:spcPts val="0"/>
                        </a:spcBef>
                        <a:spcAft>
                          <a:spcPts val="0"/>
                        </a:spcAft>
                        <a:buClrTx/>
                        <a:buSzTx/>
                        <a:buFontTx/>
                        <a:buNone/>
                        <a:tabLst/>
                        <a:defRPr/>
                      </a:pPr>
                      <a:r>
                        <a:rPr lang="en-US" sz="2400" dirty="0" smtClean="0"/>
                        <a:t>religious groups</a:t>
                      </a:r>
                    </a:p>
                    <a:p>
                      <a:pPr marL="1371600" marR="0" lvl="3" indent="-457200" algn="l" defTabSz="457200" rtl="0" eaLnBrk="1" fontAlgn="auto" latinLnBrk="0" hangingPunct="1">
                        <a:lnSpc>
                          <a:spcPct val="100000"/>
                        </a:lnSpc>
                        <a:spcBef>
                          <a:spcPts val="0"/>
                        </a:spcBef>
                        <a:spcAft>
                          <a:spcPts val="0"/>
                        </a:spcAft>
                        <a:buClrTx/>
                        <a:buSzTx/>
                        <a:buFontTx/>
                        <a:buNone/>
                        <a:tabLst/>
                        <a:defRPr/>
                      </a:pPr>
                      <a:r>
                        <a:rPr lang="en-US" sz="1800" dirty="0" smtClean="0"/>
                        <a:t>Membership; sermons; pamphlets</a:t>
                      </a:r>
                    </a:p>
                  </a:txBody>
                  <a:tcPr anchor="ctr"/>
                </a:tc>
              </a:tr>
              <a:tr h="579120">
                <a:tc>
                  <a:txBody>
                    <a:bodyPr/>
                    <a:lstStyle/>
                    <a:p>
                      <a:pPr marL="0" marR="0" indent="-457200" algn="l" defTabSz="457200" rtl="0" eaLnBrk="1" fontAlgn="auto" latinLnBrk="0" hangingPunct="1">
                        <a:lnSpc>
                          <a:spcPct val="100000"/>
                        </a:lnSpc>
                        <a:spcBef>
                          <a:spcPts val="0"/>
                        </a:spcBef>
                        <a:spcAft>
                          <a:spcPts val="0"/>
                        </a:spcAft>
                        <a:buClrTx/>
                        <a:buSzTx/>
                        <a:buFontTx/>
                        <a:buNone/>
                        <a:tabLst/>
                        <a:defRPr/>
                      </a:pPr>
                      <a:r>
                        <a:rPr lang="en-US" sz="2400" dirty="0" smtClean="0"/>
                        <a:t>for profit</a:t>
                      </a:r>
                    </a:p>
                    <a:p>
                      <a:pPr marL="1371600" marR="0" lvl="3" indent="-457200" algn="l" defTabSz="457200" rtl="0" eaLnBrk="1" fontAlgn="auto" latinLnBrk="0" hangingPunct="1">
                        <a:lnSpc>
                          <a:spcPct val="100000"/>
                        </a:lnSpc>
                        <a:spcBef>
                          <a:spcPts val="0"/>
                        </a:spcBef>
                        <a:spcAft>
                          <a:spcPts val="0"/>
                        </a:spcAft>
                        <a:buClrTx/>
                        <a:buSzTx/>
                        <a:buFontTx/>
                        <a:buNone/>
                        <a:tabLst/>
                        <a:defRPr/>
                      </a:pPr>
                      <a:r>
                        <a:rPr lang="en-US" sz="1800" dirty="0" err="1" smtClean="0"/>
                        <a:t>Ancestry.com</a:t>
                      </a:r>
                      <a:endParaRPr lang="en-US" sz="1800" dirty="0" smtClean="0"/>
                    </a:p>
                  </a:txBody>
                  <a:tcPr anchor="ctr"/>
                </a:tc>
              </a:tr>
              <a:tr h="838200">
                <a:tc>
                  <a:txBody>
                    <a:bodyPr/>
                    <a:lstStyle/>
                    <a:p>
                      <a:pPr marL="0" marR="0" indent="-457200" algn="l" defTabSz="457200" rtl="0" eaLnBrk="1" fontAlgn="auto" latinLnBrk="0" hangingPunct="1">
                        <a:lnSpc>
                          <a:spcPct val="100000"/>
                        </a:lnSpc>
                        <a:spcBef>
                          <a:spcPts val="0"/>
                        </a:spcBef>
                        <a:spcAft>
                          <a:spcPts val="0"/>
                        </a:spcAft>
                        <a:buClrTx/>
                        <a:buSzTx/>
                        <a:buFontTx/>
                        <a:buNone/>
                        <a:tabLst/>
                        <a:defRPr/>
                      </a:pPr>
                      <a:r>
                        <a:rPr lang="en-US" sz="2400" dirty="0" smtClean="0"/>
                        <a:t>intentional collecting – e.g. research, endowment or</a:t>
                      </a:r>
                      <a:r>
                        <a:rPr lang="en-US" sz="2400" baseline="0" dirty="0" smtClean="0"/>
                        <a:t> </a:t>
                      </a:r>
                      <a:r>
                        <a:rPr lang="en-US" sz="2400" dirty="0" smtClean="0"/>
                        <a:t>grant</a:t>
                      </a:r>
                    </a:p>
                    <a:p>
                      <a:pPr marL="1371600" marR="0" lvl="3" indent="-457200" algn="l" defTabSz="457200" rtl="0" eaLnBrk="1" fontAlgn="auto" latinLnBrk="0" hangingPunct="1">
                        <a:lnSpc>
                          <a:spcPct val="100000"/>
                        </a:lnSpc>
                        <a:spcBef>
                          <a:spcPts val="0"/>
                        </a:spcBef>
                        <a:spcAft>
                          <a:spcPts val="0"/>
                        </a:spcAft>
                        <a:buClrTx/>
                        <a:buSzTx/>
                        <a:buFontTx/>
                        <a:buNone/>
                        <a:tabLst/>
                        <a:defRPr/>
                      </a:pPr>
                      <a:r>
                        <a:rPr lang="en-US" sz="1800" dirty="0" smtClean="0"/>
                        <a:t>North Carolina Collection (UNC)</a:t>
                      </a:r>
                    </a:p>
                  </a:txBody>
                  <a:tcPr anchor="ctr"/>
                </a:tc>
              </a:tr>
              <a:tr h="1051560">
                <a:tc>
                  <a:txBody>
                    <a:bodyPr/>
                    <a:lstStyle/>
                    <a:p>
                      <a:pPr marL="0" marR="0" indent="-457200" algn="l" defTabSz="457200" rtl="0" eaLnBrk="1" fontAlgn="auto" latinLnBrk="0" hangingPunct="1">
                        <a:lnSpc>
                          <a:spcPct val="100000"/>
                        </a:lnSpc>
                        <a:spcBef>
                          <a:spcPts val="0"/>
                        </a:spcBef>
                        <a:spcAft>
                          <a:spcPts val="0"/>
                        </a:spcAft>
                        <a:buClrTx/>
                        <a:buSzTx/>
                        <a:buFontTx/>
                        <a:buNone/>
                        <a:tabLst/>
                        <a:defRPr/>
                      </a:pPr>
                      <a:r>
                        <a:rPr lang="en-US" sz="2400" dirty="0" smtClean="0"/>
                        <a:t>family</a:t>
                      </a:r>
                    </a:p>
                    <a:p>
                      <a:pPr marL="1371600" marR="0" lvl="3" indent="-457200" algn="l" defTabSz="457200" rtl="0" eaLnBrk="1" fontAlgn="auto" latinLnBrk="0" hangingPunct="1">
                        <a:lnSpc>
                          <a:spcPct val="100000"/>
                        </a:lnSpc>
                        <a:spcBef>
                          <a:spcPts val="0"/>
                        </a:spcBef>
                        <a:spcAft>
                          <a:spcPts val="0"/>
                        </a:spcAft>
                        <a:buClrTx/>
                        <a:buSzTx/>
                        <a:buFontTx/>
                        <a:buNone/>
                        <a:tabLst/>
                        <a:defRPr/>
                      </a:pPr>
                      <a:r>
                        <a:rPr lang="en-US" sz="1800" dirty="0" smtClean="0"/>
                        <a:t>Birth certificates; medical records; photos; scrapbooks; journals</a:t>
                      </a:r>
                    </a:p>
                    <a:p>
                      <a:pPr marL="0" marR="0" indent="-457200" algn="l" defTabSz="457200" rtl="0" eaLnBrk="1" fontAlgn="auto" latinLnBrk="0" hangingPunct="1">
                        <a:lnSpc>
                          <a:spcPct val="100000"/>
                        </a:lnSpc>
                        <a:spcBef>
                          <a:spcPts val="0"/>
                        </a:spcBef>
                        <a:spcAft>
                          <a:spcPts val="0"/>
                        </a:spcAft>
                        <a:buClrTx/>
                        <a:buSzTx/>
                        <a:buFontTx/>
                        <a:buNone/>
                        <a:tabLst/>
                        <a:defRPr/>
                      </a:pPr>
                      <a:endParaRPr lang="en-US" sz="2400" dirty="0" smtClean="0"/>
                    </a:p>
                  </a:txBody>
                  <a:tcPr anchor="ctr"/>
                </a:tc>
              </a:tr>
            </a:tbl>
          </a:graphicData>
        </a:graphic>
      </p:graphicFrame>
    </p:spTree>
  </p:cSld>
  <p:clrMapOvr>
    <a:masterClrMapping/>
  </p:clrMapOvr>
  <p:transition xmlns:p14="http://schemas.microsoft.com/office/powerpoint/2010/mai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0625" t="41000" r="10625" b="18000"/>
          <a:stretch>
            <a:fillRect/>
          </a:stretch>
        </p:blipFill>
        <p:spPr bwMode="auto">
          <a:xfrm>
            <a:off x="-152400" y="2895600"/>
            <a:ext cx="9296400" cy="3124200"/>
          </a:xfrm>
          <a:prstGeom prst="rect">
            <a:avLst/>
          </a:prstGeom>
          <a:noFill/>
          <a:ln w="9525">
            <a:noFill/>
            <a:miter lim="800000"/>
            <a:headEnd/>
            <a:tailEnd/>
          </a:ln>
        </p:spPr>
      </p:pic>
      <p:sp>
        <p:nvSpPr>
          <p:cNvPr id="5" name="TextBox 4"/>
          <p:cNvSpPr txBox="1"/>
          <p:nvPr/>
        </p:nvSpPr>
        <p:spPr>
          <a:xfrm>
            <a:off x="533400" y="457200"/>
            <a:ext cx="8382000" cy="1938992"/>
          </a:xfrm>
          <a:prstGeom prst="rect">
            <a:avLst/>
          </a:prstGeom>
          <a:noFill/>
        </p:spPr>
        <p:txBody>
          <a:bodyPr wrap="square" rtlCol="0">
            <a:spAutoFit/>
          </a:bodyPr>
          <a:lstStyle/>
          <a:p>
            <a:pPr algn="just"/>
            <a:r>
              <a:rPr lang="en-US" sz="2400" dirty="0" smtClean="0"/>
              <a:t>The University of North Carolina at Chapel Hill is a state agency, and its offices and departments are obligated to follow the requirements of the North Carolina Public Records Law (North Carolina General Statute 132) for retention and disposition of records.</a:t>
            </a:r>
            <a:endParaRPr lang="en-US" sz="2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12-03-26 at 11.48.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0" y="0"/>
            <a:ext cx="6959943" cy="685800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533400" y="1219200"/>
            <a:ext cx="800219" cy="4038600"/>
          </a:xfrm>
          <a:prstGeom prst="rect">
            <a:avLst/>
          </a:prstGeom>
          <a:noFill/>
        </p:spPr>
        <p:txBody>
          <a:bodyPr vert="vert270" wrap="square" rtlCol="0">
            <a:spAutoFit/>
          </a:bodyPr>
          <a:lstStyle/>
          <a:p>
            <a:pPr algn="ctr"/>
            <a:r>
              <a:rPr lang="en-US" sz="4000" spc="300" dirty="0"/>
              <a:t>p</a:t>
            </a:r>
            <a:r>
              <a:rPr lang="en-US" sz="4000" spc="300" dirty="0" smtClean="0"/>
              <a:t>rimary sources</a:t>
            </a:r>
            <a:endParaRPr lang="en-US" sz="4000" spc="300" dirty="0"/>
          </a:p>
        </p:txBody>
      </p:sp>
      <p:grpSp>
        <p:nvGrpSpPr>
          <p:cNvPr id="28" name="Group 27"/>
          <p:cNvGrpSpPr/>
          <p:nvPr/>
        </p:nvGrpSpPr>
        <p:grpSpPr>
          <a:xfrm>
            <a:off x="7455993" y="152400"/>
            <a:ext cx="1688007" cy="457200"/>
            <a:chOff x="7455993" y="152400"/>
            <a:chExt cx="1688007" cy="457200"/>
          </a:xfrm>
        </p:grpSpPr>
        <p:sp>
          <p:nvSpPr>
            <p:cNvPr id="24" name="Rectangle 23"/>
            <p:cNvSpPr/>
            <p:nvPr/>
          </p:nvSpPr>
          <p:spPr>
            <a:xfrm>
              <a:off x="7455993" y="152400"/>
              <a:ext cx="1688007" cy="369332"/>
            </a:xfrm>
            <a:prstGeom prst="rect">
              <a:avLst/>
            </a:prstGeom>
          </p:spPr>
          <p:txBody>
            <a:bodyPr wrap="none">
              <a:spAutoFit/>
            </a:bodyPr>
            <a:lstStyle/>
            <a:p>
              <a:r>
                <a:rPr lang="en-US" dirty="0"/>
                <a:t>primary sources</a:t>
              </a:r>
            </a:p>
          </p:txBody>
        </p:sp>
        <p:cxnSp>
          <p:nvCxnSpPr>
            <p:cNvPr id="25" name="Straight Connector 24"/>
            <p:cNvCxnSpPr/>
            <p:nvPr/>
          </p:nvCxnSpPr>
          <p:spPr>
            <a:xfrm>
              <a:off x="7543800" y="609600"/>
              <a:ext cx="1600200"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20000" r="6250" b="7000"/>
          <a:stretch>
            <a:fillRect/>
          </a:stretch>
        </p:blipFill>
        <p:spPr bwMode="auto">
          <a:xfrm>
            <a:off x="228600" y="1295400"/>
            <a:ext cx="8610600" cy="4190492"/>
          </a:xfrm>
          <a:prstGeom prst="rect">
            <a:avLst/>
          </a:prstGeom>
          <a:noFill/>
          <a:ln w="9525">
            <a:noFill/>
            <a:miter lim="800000"/>
            <a:headEnd/>
            <a:tailEnd/>
          </a:ln>
        </p:spPr>
      </p:pic>
      <p:sp>
        <p:nvSpPr>
          <p:cNvPr id="3" name="TextBox 2"/>
          <p:cNvSpPr txBox="1"/>
          <p:nvPr/>
        </p:nvSpPr>
        <p:spPr>
          <a:xfrm>
            <a:off x="1143000" y="228600"/>
            <a:ext cx="7543800" cy="892552"/>
          </a:xfrm>
          <a:prstGeom prst="rect">
            <a:avLst/>
          </a:prstGeom>
          <a:noFill/>
        </p:spPr>
        <p:txBody>
          <a:bodyPr wrap="square" rtlCol="0">
            <a:spAutoFit/>
          </a:bodyPr>
          <a:lstStyle/>
          <a:p>
            <a:r>
              <a:rPr lang="en-US" sz="2800" dirty="0" smtClean="0"/>
              <a:t>State Archives</a:t>
            </a:r>
          </a:p>
          <a:p>
            <a:r>
              <a:rPr lang="en-US" sz="2400" dirty="0" smtClean="0">
                <a:hlinkClick r:id="rId3"/>
              </a:rPr>
              <a:t>http://www.archives.ncdcr.gov/</a:t>
            </a:r>
            <a:r>
              <a:rPr lang="en-US" sz="2400" dirty="0" smtClean="0"/>
              <a:t> </a:t>
            </a:r>
            <a:endParaRPr lang="en-US" sz="2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838200"/>
            <a:ext cx="6781800" cy="2431435"/>
          </a:xfrm>
          <a:prstGeom prst="rect">
            <a:avLst/>
          </a:prstGeom>
          <a:noFill/>
        </p:spPr>
        <p:txBody>
          <a:bodyPr wrap="square" rtlCol="0">
            <a:spAutoFit/>
          </a:bodyPr>
          <a:lstStyle/>
          <a:p>
            <a:r>
              <a:rPr lang="en-US" sz="2800" dirty="0"/>
              <a:t>Is there a good tool for searching archives?  Are the UNC archives included in the UNC library search results</a:t>
            </a:r>
            <a:r>
              <a:rPr lang="en-US" sz="2800" dirty="0" smtClean="0"/>
              <a:t>?</a:t>
            </a:r>
          </a:p>
          <a:p>
            <a:endParaRPr lang="en-US" sz="2800" dirty="0" smtClean="0"/>
          </a:p>
          <a:p>
            <a:endParaRPr lang="en-US" sz="2000" dirty="0"/>
          </a:p>
          <a:p>
            <a:pPr algn="r"/>
            <a:r>
              <a:rPr lang="en-US" sz="2000" dirty="0" smtClean="0"/>
              <a:t>-Josh</a:t>
            </a:r>
            <a:endParaRPr lang="en-US" sz="2000" dirty="0"/>
          </a:p>
        </p:txBody>
      </p:sp>
      <p:graphicFrame>
        <p:nvGraphicFramePr>
          <p:cNvPr id="4" name="Diagram 3"/>
          <p:cNvGraphicFramePr/>
          <p:nvPr>
            <p:extLst>
              <p:ext uri="{D42A27DB-BD31-4B8C-83A1-F6EECF244321}">
                <p14:modId xmlns:p14="http://schemas.microsoft.com/office/powerpoint/2010/main" val="4226745146"/>
              </p:ext>
            </p:extLst>
          </p:nvPr>
        </p:nvGraphicFramePr>
        <p:xfrm>
          <a:off x="838200" y="2805014"/>
          <a:ext cx="7010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62854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162800" y="152400"/>
            <a:ext cx="1981200" cy="457200"/>
            <a:chOff x="7162800" y="152400"/>
            <a:chExt cx="1981200" cy="457200"/>
          </a:xfrm>
        </p:grpSpPr>
        <p:sp>
          <p:nvSpPr>
            <p:cNvPr id="5" name="Rectangle 4"/>
            <p:cNvSpPr/>
            <p:nvPr/>
          </p:nvSpPr>
          <p:spPr>
            <a:xfrm>
              <a:off x="7162800" y="152400"/>
              <a:ext cx="1980029" cy="369332"/>
            </a:xfrm>
            <a:prstGeom prst="rect">
              <a:avLst/>
            </a:prstGeom>
          </p:spPr>
          <p:txBody>
            <a:bodyPr wrap="none">
              <a:spAutoFit/>
            </a:bodyPr>
            <a:lstStyle/>
            <a:p>
              <a:r>
                <a:rPr lang="en-US" dirty="0"/>
                <a:t>o</a:t>
              </a:r>
              <a:r>
                <a:rPr lang="en-US" dirty="0" smtClean="0"/>
                <a:t>rganizing archives</a:t>
              </a:r>
              <a:endParaRPr lang="en-US" dirty="0"/>
            </a:p>
          </p:txBody>
        </p:sp>
        <p:cxnSp>
          <p:nvCxnSpPr>
            <p:cNvPr id="6" name="Straight Connector 5"/>
            <p:cNvCxnSpPr/>
            <p:nvPr/>
          </p:nvCxnSpPr>
          <p:spPr>
            <a:xfrm>
              <a:off x="7239000" y="609600"/>
              <a:ext cx="19050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609600" y="762000"/>
            <a:ext cx="7772400" cy="5355312"/>
          </a:xfrm>
          <a:prstGeom prst="rect">
            <a:avLst/>
          </a:prstGeom>
          <a:noFill/>
        </p:spPr>
        <p:txBody>
          <a:bodyPr wrap="square" rtlCol="0">
            <a:spAutoFit/>
          </a:bodyPr>
          <a:lstStyle/>
          <a:p>
            <a:r>
              <a:rPr lang="en-US" sz="2400" dirty="0" smtClean="0"/>
              <a:t>Documents should be maintained or ordered in a way that reflects exactly how they were held and used by the office or person creating the records in contrast to the conventional library approach of organization by subject.</a:t>
            </a:r>
          </a:p>
          <a:p>
            <a:endParaRPr lang="en-US" sz="2400" dirty="0"/>
          </a:p>
          <a:p>
            <a:r>
              <a:rPr lang="en-US" sz="2400" i="1" dirty="0"/>
              <a:t>Original order </a:t>
            </a:r>
            <a:r>
              <a:rPr lang="en-US" sz="2400" dirty="0"/>
              <a:t>is a fundamental principle of archives. </a:t>
            </a:r>
          </a:p>
          <a:p>
            <a:pPr marL="742950" lvl="1" indent="-285750">
              <a:buFont typeface="Arial"/>
              <a:buChar char="•"/>
            </a:pPr>
            <a:r>
              <a:rPr lang="en-US" sz="2400" dirty="0"/>
              <a:t>First, it preserves existing relationships and evidential significance that can be inferred from the context of the records. </a:t>
            </a:r>
          </a:p>
          <a:p>
            <a:pPr marL="742950" lvl="1" indent="-285750">
              <a:buFont typeface="Arial"/>
              <a:buChar char="•"/>
            </a:pPr>
            <a:r>
              <a:rPr lang="en-US" sz="2400" dirty="0"/>
              <a:t>Second, it exploits the record creator's mechanisms to access the records, saving the archives the work of creating new access tools.</a:t>
            </a:r>
          </a:p>
          <a:p>
            <a:endParaRPr lang="en-US" dirty="0" smtClean="0"/>
          </a:p>
          <a:p>
            <a:endParaRPr lang="en-US" dirty="0"/>
          </a:p>
          <a:p>
            <a:endParaRPr lang="en-US" dirty="0"/>
          </a:p>
        </p:txBody>
      </p:sp>
    </p:spTree>
    <p:extLst>
      <p:ext uri="{BB962C8B-B14F-4D97-AF65-F5344CB8AC3E}">
        <p14:creationId xmlns:p14="http://schemas.microsoft.com/office/powerpoint/2010/main" val="17374906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 are they organized?</a:t>
            </a:r>
            <a:endParaRPr lang="en-US" dirty="0"/>
          </a:p>
        </p:txBody>
      </p:sp>
      <p:sp>
        <p:nvSpPr>
          <p:cNvPr id="3" name="Content Placeholder 2"/>
          <p:cNvSpPr>
            <a:spLocks noGrp="1"/>
          </p:cNvSpPr>
          <p:nvPr>
            <p:ph idx="1"/>
          </p:nvPr>
        </p:nvSpPr>
        <p:spPr/>
        <p:txBody>
          <a:bodyPr>
            <a:normAutofit/>
          </a:bodyPr>
          <a:lstStyle/>
          <a:p>
            <a:r>
              <a:rPr lang="en-US" dirty="0" smtClean="0"/>
              <a:t>depends…</a:t>
            </a:r>
          </a:p>
          <a:p>
            <a:r>
              <a:rPr lang="en-US" dirty="0" smtClean="0"/>
              <a:t>“Finding Aid” - description of an archival collection, usually containing a history of the person or organization that produced the collection and an inventory of its </a:t>
            </a:r>
            <a:r>
              <a:rPr lang="en-US" dirty="0" smtClean="0"/>
              <a:t>contents</a:t>
            </a:r>
          </a:p>
          <a:p>
            <a:r>
              <a:rPr lang="en-US" dirty="0" smtClean="0"/>
              <a:t>Finding aid for collection on Thursday…</a:t>
            </a:r>
            <a:endParaRPr lang="en-US" dirty="0" smtClean="0"/>
          </a:p>
          <a:p>
            <a:pPr marL="0" indent="0">
              <a:buNone/>
            </a:pPr>
            <a:r>
              <a:rPr lang="en-US" sz="2000" dirty="0" smtClean="0">
                <a:hlinkClick r:id="rId2"/>
              </a:rPr>
              <a:t>http</a:t>
            </a:r>
            <a:r>
              <a:rPr lang="en-US" sz="2000" dirty="0">
                <a:hlinkClick r:id="rId2"/>
              </a:rPr>
              <a:t>://www.lib.unc.edu/mss/inv/f/Federal_Writers%</a:t>
            </a:r>
            <a:r>
              <a:rPr lang="en-US" sz="2000" dirty="0" smtClean="0">
                <a:hlinkClick r:id="rId2"/>
              </a:rPr>
              <a:t>27Project.html</a:t>
            </a:r>
            <a:r>
              <a:rPr lang="en-US" sz="2000" dirty="0" smtClean="0"/>
              <a:t> </a:t>
            </a:r>
            <a:endParaRPr lang="en-US" sz="2000"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where &amp; how to access</a:t>
            </a:r>
            <a:endParaRPr lang="en-US" dirty="0"/>
          </a:p>
        </p:txBody>
      </p:sp>
      <p:sp>
        <p:nvSpPr>
          <p:cNvPr id="3" name="Content Placeholder 2"/>
          <p:cNvSpPr>
            <a:spLocks noGrp="1"/>
          </p:cNvSpPr>
          <p:nvPr>
            <p:ph idx="1"/>
          </p:nvPr>
        </p:nvSpPr>
        <p:spPr/>
        <p:txBody>
          <a:bodyPr/>
          <a:lstStyle/>
          <a:p>
            <a:r>
              <a:rPr lang="en-US" dirty="0" smtClean="0"/>
              <a:t>think about who might have relevant records/material</a:t>
            </a:r>
          </a:p>
          <a:p>
            <a:pPr lvl="1"/>
            <a:r>
              <a:rPr lang="en-US" sz="2400" dirty="0" smtClean="0"/>
              <a:t>government entity (international, national, state, county)</a:t>
            </a:r>
          </a:p>
          <a:p>
            <a:pPr lvl="1"/>
            <a:r>
              <a:rPr lang="en-US" sz="2400" dirty="0"/>
              <a:t>p</a:t>
            </a:r>
            <a:r>
              <a:rPr lang="en-US" sz="2400" dirty="0" smtClean="0"/>
              <a:t>rofessional organization/society (e.g. state geological society)</a:t>
            </a:r>
          </a:p>
          <a:p>
            <a:pPr lvl="1"/>
            <a:r>
              <a:rPr lang="en-US" sz="2400" dirty="0"/>
              <a:t>d</a:t>
            </a:r>
            <a:r>
              <a:rPr lang="en-US" sz="2400" dirty="0" smtClean="0"/>
              <a:t>edicated entity (special collection – e.g. TWU’s WASP collection)</a:t>
            </a:r>
          </a:p>
          <a:p>
            <a:r>
              <a:rPr lang="en-US" dirty="0"/>
              <a:t>a</a:t>
            </a:r>
            <a:r>
              <a:rPr lang="en-US" dirty="0" smtClean="0"/>
              <a:t>sk librarian</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hy would I ever use an archive?</a:t>
            </a:r>
            <a:endParaRPr lang="en-US" dirty="0"/>
          </a:p>
        </p:txBody>
      </p:sp>
      <p:sp>
        <p:nvSpPr>
          <p:cNvPr id="3" name="Content Placeholder 2"/>
          <p:cNvSpPr>
            <a:spLocks noGrp="1"/>
          </p:cNvSpPr>
          <p:nvPr>
            <p:ph idx="1"/>
          </p:nvPr>
        </p:nvSpPr>
        <p:spPr/>
        <p:txBody>
          <a:bodyPr/>
          <a:lstStyle/>
          <a:p>
            <a:r>
              <a:rPr lang="en-US" dirty="0" smtClean="0"/>
              <a:t>legislation (statutes, regulations, and orders-in-council) and case law (decisions of courts and administrative tribunals)</a:t>
            </a:r>
          </a:p>
          <a:p>
            <a:r>
              <a:rPr lang="en-US" dirty="0"/>
              <a:t>g</a:t>
            </a:r>
            <a:r>
              <a:rPr lang="en-US" dirty="0" smtClean="0"/>
              <a:t>enealogy / family tree</a:t>
            </a:r>
          </a:p>
          <a:p>
            <a:endParaRPr lang="en-US" dirty="0"/>
          </a:p>
        </p:txBody>
      </p:sp>
    </p:spTree>
    <p:extLst>
      <p:ext uri="{BB962C8B-B14F-4D97-AF65-F5344CB8AC3E}">
        <p14:creationId xmlns:p14="http://schemas.microsoft.com/office/powerpoint/2010/main" val="193655009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3-27 at 12.01.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91967"/>
          </a:xfrm>
          <a:prstGeom prst="rect">
            <a:avLst/>
          </a:prstGeom>
        </p:spPr>
      </p:pic>
    </p:spTree>
    <p:extLst>
      <p:ext uri="{BB962C8B-B14F-4D97-AF65-F5344CB8AC3E}">
        <p14:creationId xmlns:p14="http://schemas.microsoft.com/office/powerpoint/2010/main" val="5126959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6019800"/>
            <a:ext cx="5562600" cy="646331"/>
          </a:xfrm>
          <a:prstGeom prst="rect">
            <a:avLst/>
          </a:prstGeom>
          <a:noFill/>
        </p:spPr>
        <p:txBody>
          <a:bodyPr wrap="square" rtlCol="0">
            <a:spAutoFit/>
          </a:bodyPr>
          <a:lstStyle/>
          <a:p>
            <a:pPr algn="r"/>
            <a:r>
              <a:rPr lang="en-US" dirty="0" smtClean="0"/>
              <a:t>Wallace, D.A. (2011). Memory ethics – or the presence of the past in the present. </a:t>
            </a:r>
            <a:r>
              <a:rPr lang="en-US" i="1" dirty="0" smtClean="0"/>
              <a:t>Archival Science, 11</a:t>
            </a:r>
            <a:r>
              <a:rPr lang="en-US" dirty="0" smtClean="0"/>
              <a:t>, 1-12. </a:t>
            </a:r>
            <a:endParaRPr lang="en-US" dirty="0"/>
          </a:p>
        </p:txBody>
      </p:sp>
      <p:sp>
        <p:nvSpPr>
          <p:cNvPr id="6" name="TextBox 5"/>
          <p:cNvSpPr txBox="1"/>
          <p:nvPr/>
        </p:nvSpPr>
        <p:spPr>
          <a:xfrm>
            <a:off x="1371600" y="762000"/>
            <a:ext cx="6781800" cy="4062651"/>
          </a:xfrm>
          <a:prstGeom prst="rect">
            <a:avLst/>
          </a:prstGeom>
          <a:noFill/>
        </p:spPr>
        <p:txBody>
          <a:bodyPr wrap="square" rtlCol="0">
            <a:spAutoFit/>
          </a:bodyPr>
          <a:lstStyle/>
          <a:p>
            <a:r>
              <a:rPr lang="en-US" sz="2400" dirty="0"/>
              <a:t>Archivists normatively position themselves as impartial and honest brokering custodians of the past, immune from the pressures and persuasions that conflict the rest of contemporary society</a:t>
            </a:r>
            <a:r>
              <a:rPr lang="en-US" sz="2400" dirty="0" smtClean="0"/>
              <a:t>.</a:t>
            </a:r>
          </a:p>
          <a:p>
            <a:endParaRPr lang="en-US" sz="2400" dirty="0"/>
          </a:p>
          <a:p>
            <a:r>
              <a:rPr lang="en-US" sz="2400" dirty="0" smtClean="0"/>
              <a:t>Consider the </a:t>
            </a:r>
            <a:r>
              <a:rPr lang="en-US" sz="2400" dirty="0"/>
              <a:t>politics of record-making and record keeping and how they shape and often </a:t>
            </a:r>
            <a:r>
              <a:rPr lang="en-US" sz="2400" dirty="0" err="1"/>
              <a:t>mis</a:t>
            </a:r>
            <a:r>
              <a:rPr lang="en-US" sz="2400" dirty="0"/>
              <a:t>-shape the construction of the past and present.  </a:t>
            </a:r>
          </a:p>
          <a:p>
            <a:endParaRPr lang="en-US" sz="2400" dirty="0" smtClean="0"/>
          </a:p>
          <a:p>
            <a:r>
              <a:rPr lang="en-US" sz="2400" dirty="0"/>
              <a:t>Action or </a:t>
            </a:r>
            <a:r>
              <a:rPr lang="en-US" sz="2400" dirty="0" smtClean="0"/>
              <a:t>inaction</a:t>
            </a:r>
            <a:endParaRPr lang="en-US" sz="2400" dirty="0"/>
          </a:p>
          <a:p>
            <a:endParaRPr lang="en-US" dirty="0"/>
          </a:p>
        </p:txBody>
      </p:sp>
    </p:spTree>
    <p:extLst>
      <p:ext uri="{BB962C8B-B14F-4D97-AF65-F5344CB8AC3E}">
        <p14:creationId xmlns:p14="http://schemas.microsoft.com/office/powerpoint/2010/main" val="42587126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62200" y="457200"/>
            <a:ext cx="3759200" cy="1219200"/>
          </a:xfrm>
          <a:prstGeom prst="rect">
            <a:avLst/>
          </a:prstGeom>
        </p:spPr>
      </p:pic>
    </p:spTree>
    <p:extLst>
      <p:ext uri="{BB962C8B-B14F-4D97-AF65-F5344CB8AC3E}">
        <p14:creationId xmlns:p14="http://schemas.microsoft.com/office/powerpoint/2010/main" val="15346364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62029807"/>
              </p:ext>
            </p:extLst>
          </p:nvPr>
        </p:nvGraphicFramePr>
        <p:xfrm>
          <a:off x="2209800" y="685800"/>
          <a:ext cx="6096000" cy="5486400"/>
        </p:xfrm>
        <a:graphic>
          <a:graphicData uri="http://schemas.openxmlformats.org/drawingml/2006/table">
            <a:tbl>
              <a:tblPr>
                <a:tableStyleId>{2D5ABB26-0587-4C30-8999-92F81FD0307C}</a:tableStyleId>
              </a:tblPr>
              <a:tblGrid>
                <a:gridCol w="6096000"/>
              </a:tblGrid>
              <a:tr h="18288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provide first-hand testimony or direct evidence concerning a topic under investigation</a:t>
                      </a:r>
                    </a:p>
                  </a:txBody>
                  <a:tcPr/>
                </a:tc>
              </a:tr>
              <a:tr h="1905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created by witnesses or recorders who experienced the events or conditions being documented</a:t>
                      </a:r>
                    </a:p>
                  </a:txBody>
                  <a:tcPr/>
                </a:tc>
              </a:tr>
              <a:tr h="1752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often these sources are created at the time when the events or conditions are occurring…but could be recorded later</a:t>
                      </a:r>
                    </a:p>
                  </a:txBody>
                  <a:tcPr/>
                </a:tc>
              </a:tr>
            </a:tbl>
          </a:graphicData>
        </a:graphic>
      </p:graphicFrame>
      <p:sp>
        <p:nvSpPr>
          <p:cNvPr id="5" name="Left Brace 4"/>
          <p:cNvSpPr/>
          <p:nvPr/>
        </p:nvSpPr>
        <p:spPr>
          <a:xfrm>
            <a:off x="1371600" y="533400"/>
            <a:ext cx="1066800" cy="56388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533400" y="1219200"/>
            <a:ext cx="800219" cy="4038600"/>
          </a:xfrm>
          <a:prstGeom prst="rect">
            <a:avLst/>
          </a:prstGeom>
          <a:noFill/>
        </p:spPr>
        <p:txBody>
          <a:bodyPr vert="vert270" wrap="square" rtlCol="0">
            <a:spAutoFit/>
          </a:bodyPr>
          <a:lstStyle/>
          <a:p>
            <a:pPr algn="ctr"/>
            <a:r>
              <a:rPr lang="en-US" sz="4000" spc="300" dirty="0"/>
              <a:t>p</a:t>
            </a:r>
            <a:r>
              <a:rPr lang="en-US" sz="4000" spc="300" dirty="0" smtClean="0"/>
              <a:t>rimary sources</a:t>
            </a:r>
            <a:endParaRPr lang="en-US" sz="4000" spc="300" dirty="0"/>
          </a:p>
        </p:txBody>
      </p:sp>
      <p:grpSp>
        <p:nvGrpSpPr>
          <p:cNvPr id="7" name="Group 6"/>
          <p:cNvGrpSpPr/>
          <p:nvPr/>
        </p:nvGrpSpPr>
        <p:grpSpPr>
          <a:xfrm>
            <a:off x="7455993" y="152400"/>
            <a:ext cx="1688007" cy="457200"/>
            <a:chOff x="7455993" y="152400"/>
            <a:chExt cx="1688007" cy="457200"/>
          </a:xfrm>
        </p:grpSpPr>
        <p:sp>
          <p:nvSpPr>
            <p:cNvPr id="8" name="Rectangle 7"/>
            <p:cNvSpPr/>
            <p:nvPr/>
          </p:nvSpPr>
          <p:spPr>
            <a:xfrm>
              <a:off x="7455993" y="152400"/>
              <a:ext cx="1688007" cy="369332"/>
            </a:xfrm>
            <a:prstGeom prst="rect">
              <a:avLst/>
            </a:prstGeom>
          </p:spPr>
          <p:txBody>
            <a:bodyPr wrap="none">
              <a:spAutoFit/>
            </a:bodyPr>
            <a:lstStyle/>
            <a:p>
              <a:r>
                <a:rPr lang="en-US" dirty="0"/>
                <a:t>primary sources</a:t>
              </a:r>
            </a:p>
          </p:txBody>
        </p:sp>
        <p:cxnSp>
          <p:nvCxnSpPr>
            <p:cNvPr id="9" name="Straight Connector 8"/>
            <p:cNvCxnSpPr/>
            <p:nvPr/>
          </p:nvCxnSpPr>
          <p:spPr>
            <a:xfrm>
              <a:off x="7543800" y="609600"/>
              <a:ext cx="1600200"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454341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34655519"/>
              </p:ext>
            </p:extLst>
          </p:nvPr>
        </p:nvGraphicFramePr>
        <p:xfrm>
          <a:off x="228600" y="583271"/>
          <a:ext cx="8686800" cy="6137568"/>
        </p:xfrm>
        <a:graphic>
          <a:graphicData uri="http://schemas.openxmlformats.org/drawingml/2006/table">
            <a:tbl>
              <a:tblPr bandRow="1">
                <a:tableStyleId>{2D5ABB26-0587-4C30-8999-92F81FD0307C}</a:tableStyleId>
              </a:tblPr>
              <a:tblGrid>
                <a:gridCol w="2269524"/>
                <a:gridCol w="6417276"/>
              </a:tblGrid>
              <a:tr h="779399">
                <a:tc>
                  <a:txBody>
                    <a:bodyPr/>
                    <a:lstStyle/>
                    <a:p>
                      <a:r>
                        <a:rPr lang="en-US" sz="1900" dirty="0" smtClean="0"/>
                        <a:t>diaries</a:t>
                      </a:r>
                      <a:r>
                        <a:rPr lang="en-US" sz="1900" baseline="0" dirty="0" smtClean="0"/>
                        <a:t> &amp; personal papers</a:t>
                      </a:r>
                      <a:endParaRPr lang="en-US" sz="1900" dirty="0"/>
                    </a:p>
                  </a:txBody>
                  <a:tcPr anchor="ctr"/>
                </a:tc>
                <a:tc>
                  <a:txBody>
                    <a:bodyPr/>
                    <a:lstStyle/>
                    <a:p>
                      <a:r>
                        <a:rPr lang="en-US" sz="1800" i="1" dirty="0" smtClean="0"/>
                        <a:t>The Diary of Anne Frank</a:t>
                      </a:r>
                      <a:r>
                        <a:rPr lang="en-US" sz="1800" dirty="0" smtClean="0"/>
                        <a:t>, which provides a first hand account of life as a Jew in hiding during the Holocaust;</a:t>
                      </a:r>
                      <a:r>
                        <a:rPr lang="en-US" sz="1800" baseline="0" dirty="0" smtClean="0"/>
                        <a:t> Langston </a:t>
                      </a:r>
                      <a:r>
                        <a:rPr lang="en-US" sz="1800" baseline="0" dirty="0" err="1" smtClean="0"/>
                        <a:t>Hughe’s</a:t>
                      </a:r>
                      <a:r>
                        <a:rPr lang="en-US" sz="1800" baseline="0" dirty="0" smtClean="0"/>
                        <a:t> edits of one of his poems (next slide)</a:t>
                      </a:r>
                      <a:endParaRPr lang="en-US" sz="1800" dirty="0"/>
                    </a:p>
                  </a:txBody>
                  <a:tcPr anchor="ctr"/>
                </a:tc>
              </a:tr>
              <a:tr h="779399">
                <a:tc>
                  <a:txBody>
                    <a:bodyPr/>
                    <a:lstStyle/>
                    <a:p>
                      <a:r>
                        <a:rPr lang="en-US" sz="1900" dirty="0" smtClean="0"/>
                        <a:t>letters </a:t>
                      </a:r>
                      <a:endParaRPr lang="en-US" sz="1900" dirty="0"/>
                    </a:p>
                  </a:txBody>
                  <a:tcPr anchor="ctr"/>
                </a:tc>
                <a:tc>
                  <a:txBody>
                    <a:bodyPr/>
                    <a:lstStyle/>
                    <a:p>
                      <a:r>
                        <a:rPr lang="en-US" b="0" dirty="0" smtClean="0"/>
                        <a:t>an apology letter from 18-year-old Michael Jordan to his then-girlfriend </a:t>
                      </a:r>
                      <a:r>
                        <a:rPr lang="en-US" b="0" dirty="0" err="1" smtClean="0"/>
                        <a:t>Laquette</a:t>
                      </a:r>
                      <a:r>
                        <a:rPr lang="en-US" b="0" dirty="0" smtClean="0"/>
                        <a:t> (slides 6 &amp; 7)</a:t>
                      </a:r>
                      <a:endParaRPr lang="en-US" b="0" dirty="0"/>
                    </a:p>
                  </a:txBody>
                  <a:tcPr anchor="ctr"/>
                </a:tc>
              </a:tr>
              <a:tr h="544342">
                <a:tc>
                  <a:txBody>
                    <a:bodyPr/>
                    <a:lstStyle/>
                    <a:p>
                      <a:r>
                        <a:rPr lang="en-US" sz="1900" dirty="0" smtClean="0"/>
                        <a:t>court </a:t>
                      </a:r>
                      <a:r>
                        <a:rPr lang="en-US" sz="1900" dirty="0" smtClean="0"/>
                        <a:t>records/transcripts</a:t>
                      </a:r>
                      <a:endParaRPr lang="en-US" sz="1900" dirty="0"/>
                    </a:p>
                  </a:txBody>
                  <a:tcPr anchor="ctr"/>
                </a:tc>
                <a:tc>
                  <a:txBody>
                    <a:bodyPr/>
                    <a:lstStyle/>
                    <a:p>
                      <a:r>
                        <a:rPr lang="en-US" sz="1800" dirty="0" smtClean="0"/>
                        <a:t>U.S. Supreme Court oral </a:t>
                      </a:r>
                      <a:r>
                        <a:rPr lang="en-US" sz="1800" dirty="0" smtClean="0"/>
                        <a:t>arguments example (slide 8)</a:t>
                      </a:r>
                      <a:endParaRPr lang="en-US" sz="1800" dirty="0"/>
                    </a:p>
                  </a:txBody>
                  <a:tcPr anchor="ctr"/>
                </a:tc>
              </a:tr>
              <a:tr h="544342">
                <a:tc>
                  <a:txBody>
                    <a:bodyPr/>
                    <a:lstStyle/>
                    <a:p>
                      <a:r>
                        <a:rPr lang="en-US" sz="1900" dirty="0" smtClean="0"/>
                        <a:t>raw data</a:t>
                      </a:r>
                      <a:endParaRPr lang="en-US" sz="19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t>census data</a:t>
                      </a:r>
                      <a:r>
                        <a:rPr lang="en-US" sz="1800" dirty="0" smtClean="0"/>
                        <a:t>; wind</a:t>
                      </a:r>
                      <a:r>
                        <a:rPr lang="en-US" sz="1800" baseline="0" dirty="0" smtClean="0"/>
                        <a:t> speed measurements from the weather monitoring station at </a:t>
                      </a:r>
                      <a:r>
                        <a:rPr lang="en-US" sz="1800" baseline="0" dirty="0" err="1" smtClean="0"/>
                        <a:t>Ocracoke</a:t>
                      </a:r>
                      <a:r>
                        <a:rPr lang="en-US" sz="1800" baseline="0" dirty="0" smtClean="0"/>
                        <a:t> island</a:t>
                      </a:r>
                      <a:endParaRPr lang="en-US" sz="1800" dirty="0"/>
                    </a:p>
                  </a:txBody>
                  <a:tcPr anchor="ctr"/>
                </a:tc>
              </a:tr>
              <a:tr h="366753">
                <a:tc>
                  <a:txBody>
                    <a:bodyPr/>
                    <a:lstStyle/>
                    <a:p>
                      <a:r>
                        <a:rPr lang="en-US" sz="1900" dirty="0" smtClean="0"/>
                        <a:t>official documents</a:t>
                      </a:r>
                      <a:endParaRPr lang="en-US" sz="1900" dirty="0"/>
                    </a:p>
                  </a:txBody>
                  <a:tcPr anchor="ctr"/>
                </a:tc>
                <a:tc>
                  <a:txBody>
                    <a:bodyPr/>
                    <a:lstStyle/>
                    <a:p>
                      <a:r>
                        <a:rPr lang="en-US" sz="1800" dirty="0" smtClean="0"/>
                        <a:t>The U.S. </a:t>
                      </a:r>
                      <a:r>
                        <a:rPr lang="en-US" sz="1800" i="1" dirty="0" smtClean="0"/>
                        <a:t>Declaration of Independence</a:t>
                      </a:r>
                      <a:endParaRPr lang="en-US" sz="1800" dirty="0"/>
                    </a:p>
                  </a:txBody>
                  <a:tcPr anchor="ctr"/>
                </a:tc>
              </a:tr>
              <a:tr h="450890">
                <a:tc>
                  <a:txBody>
                    <a:bodyPr/>
                    <a:lstStyle/>
                    <a:p>
                      <a:r>
                        <a:rPr lang="en-US" sz="1900" dirty="0" smtClean="0"/>
                        <a:t>photographs</a:t>
                      </a:r>
                      <a:endParaRPr lang="en-US" sz="1900" dirty="0"/>
                    </a:p>
                  </a:txBody>
                  <a:tcPr anchor="ctr"/>
                </a:tc>
                <a:tc>
                  <a:txBody>
                    <a:bodyPr/>
                    <a:lstStyle/>
                    <a:p>
                      <a:r>
                        <a:rPr lang="en-US" sz="1800" dirty="0" smtClean="0"/>
                        <a:t>events, places </a:t>
                      </a:r>
                      <a:r>
                        <a:rPr lang="en-US" sz="1800" dirty="0" smtClean="0"/>
                        <a:t>&amp; people </a:t>
                      </a:r>
                      <a:r>
                        <a:rPr lang="en-US" sz="1200" dirty="0" smtClean="0"/>
                        <a:t>(</a:t>
                      </a:r>
                      <a:r>
                        <a:rPr lang="en-US" sz="1200" dirty="0" smtClean="0"/>
                        <a:t>slides 9-12)</a:t>
                      </a:r>
                      <a:endParaRPr lang="en-US" sz="1200" dirty="0"/>
                    </a:p>
                  </a:txBody>
                  <a:tcPr anchor="ctr"/>
                </a:tc>
              </a:tr>
              <a:tr h="381000">
                <a:tc>
                  <a:txBody>
                    <a:bodyPr/>
                    <a:lstStyle/>
                    <a:p>
                      <a:r>
                        <a:rPr lang="en-US" sz="1900" dirty="0" smtClean="0"/>
                        <a:t>sounds</a:t>
                      </a:r>
                      <a:endParaRPr lang="en-US" sz="1900" dirty="0"/>
                    </a:p>
                  </a:txBody>
                  <a:tcPr anchor="ctr"/>
                </a:tc>
                <a:tc>
                  <a:txBody>
                    <a:bodyPr/>
                    <a:lstStyle/>
                    <a:p>
                      <a:r>
                        <a:rPr lang="en-US" sz="1800" dirty="0" smtClean="0">
                          <a:hlinkClick r:id="rId2"/>
                        </a:rPr>
                        <a:t>Lost art of Hollerin’</a:t>
                      </a:r>
                      <a:endParaRPr lang="en-US" sz="1800" dirty="0"/>
                    </a:p>
                  </a:txBody>
                  <a:tcPr anchor="ctr"/>
                </a:tc>
              </a:tr>
              <a:tr h="633025">
                <a:tc>
                  <a:txBody>
                    <a:bodyPr/>
                    <a:lstStyle/>
                    <a:p>
                      <a:r>
                        <a:rPr lang="en-US" sz="1900" dirty="0" smtClean="0"/>
                        <a:t>autobiographies</a:t>
                      </a:r>
                      <a:endParaRPr lang="en-US" sz="1900" dirty="0"/>
                    </a:p>
                  </a:txBody>
                  <a:tcPr anchor="ctr"/>
                </a:tc>
                <a:tc>
                  <a:txBody>
                    <a:bodyPr/>
                    <a:lstStyle/>
                    <a:p>
                      <a:r>
                        <a:rPr lang="en-US" sz="1800" i="1" dirty="0" smtClean="0"/>
                        <a:t>The Story</a:t>
                      </a:r>
                      <a:r>
                        <a:rPr lang="en-US" sz="1800" i="1" baseline="0" dirty="0" smtClean="0"/>
                        <a:t> of My Life </a:t>
                      </a:r>
                      <a:r>
                        <a:rPr lang="en-US" sz="1800" i="0" baseline="0" dirty="0" smtClean="0"/>
                        <a:t>by Helen Keller, </a:t>
                      </a:r>
                      <a:r>
                        <a:rPr lang="en-US" sz="1800" i="1" dirty="0" smtClean="0"/>
                        <a:t>A </a:t>
                      </a:r>
                      <a:r>
                        <a:rPr lang="en-US" sz="1800" i="1" dirty="0" smtClean="0"/>
                        <a:t>Living History</a:t>
                      </a:r>
                      <a:r>
                        <a:rPr lang="en-US" sz="1800" dirty="0" smtClean="0"/>
                        <a:t>, Hillary Rodham Clinton's book about her experiences as the First Lady</a:t>
                      </a:r>
                      <a:endParaRPr lang="en-US" sz="1800" dirty="0"/>
                    </a:p>
                  </a:txBody>
                  <a:tcPr anchor="ctr"/>
                </a:tc>
              </a:tr>
              <a:tr h="633025">
                <a:tc>
                  <a:txBody>
                    <a:bodyPr/>
                    <a:lstStyle/>
                    <a:p>
                      <a:r>
                        <a:rPr lang="en-US" sz="1900" dirty="0" smtClean="0"/>
                        <a:t>oral histories</a:t>
                      </a:r>
                      <a:endParaRPr lang="en-US" sz="1900" dirty="0"/>
                    </a:p>
                  </a:txBody>
                  <a:tcPr anchor="ctr"/>
                </a:tc>
                <a:tc>
                  <a:txBody>
                    <a:bodyPr/>
                    <a:lstStyle/>
                    <a:p>
                      <a:r>
                        <a:rPr lang="en-US" sz="1800" dirty="0" smtClean="0">
                          <a:hlinkClick r:id="rId3"/>
                        </a:rPr>
                        <a:t>1974 interview </a:t>
                      </a:r>
                      <a:r>
                        <a:rPr lang="en-US" sz="1800" dirty="0" smtClean="0"/>
                        <a:t>with Jesse Helms at the beginning of his career as a Republican senator from NC</a:t>
                      </a:r>
                      <a:endParaRPr lang="en-US" sz="1800" dirty="0"/>
                    </a:p>
                  </a:txBody>
                  <a:tcPr anchor="ctr"/>
                </a:tc>
              </a:tr>
              <a:tr h="633025">
                <a:tc>
                  <a:txBody>
                    <a:bodyPr/>
                    <a:lstStyle/>
                    <a:p>
                      <a:r>
                        <a:rPr lang="en-US" sz="1900" dirty="0" smtClean="0"/>
                        <a:t>speeches</a:t>
                      </a:r>
                      <a:endParaRPr lang="en-US" sz="1900" dirty="0"/>
                    </a:p>
                  </a:txBody>
                  <a:tcPr anchor="ctr"/>
                </a:tc>
                <a:tc>
                  <a:txBody>
                    <a:bodyPr/>
                    <a:lstStyle/>
                    <a:p>
                      <a:r>
                        <a:rPr lang="en-US" sz="1800" dirty="0" smtClean="0"/>
                        <a:t>Martin Luther King Jr.'s "I Have a Dream" speech</a:t>
                      </a:r>
                    </a:p>
                    <a:p>
                      <a:r>
                        <a:rPr lang="en-US" sz="1800" dirty="0" smtClean="0">
                          <a:hlinkClick r:id="rId4"/>
                        </a:rPr>
                        <a:t>Babe Ruth’s address to fans at Yankee Stadium</a:t>
                      </a:r>
                      <a:endParaRPr lang="en-US" sz="1800" dirty="0"/>
                    </a:p>
                  </a:txBody>
                  <a:tcPr anchor="ctr"/>
                </a:tc>
              </a:tr>
            </a:tbl>
          </a:graphicData>
        </a:graphic>
      </p:graphicFrame>
      <p:grpSp>
        <p:nvGrpSpPr>
          <p:cNvPr id="3" name="Group 2"/>
          <p:cNvGrpSpPr/>
          <p:nvPr/>
        </p:nvGrpSpPr>
        <p:grpSpPr>
          <a:xfrm>
            <a:off x="7455993" y="152400"/>
            <a:ext cx="1688007" cy="457200"/>
            <a:chOff x="7455993" y="152400"/>
            <a:chExt cx="1688007" cy="457200"/>
          </a:xfrm>
        </p:grpSpPr>
        <p:sp>
          <p:nvSpPr>
            <p:cNvPr id="5" name="Rectangle 4"/>
            <p:cNvSpPr/>
            <p:nvPr/>
          </p:nvSpPr>
          <p:spPr>
            <a:xfrm>
              <a:off x="7455993" y="152400"/>
              <a:ext cx="1688007" cy="369332"/>
            </a:xfrm>
            <a:prstGeom prst="rect">
              <a:avLst/>
            </a:prstGeom>
          </p:spPr>
          <p:txBody>
            <a:bodyPr wrap="none">
              <a:spAutoFit/>
            </a:bodyPr>
            <a:lstStyle/>
            <a:p>
              <a:r>
                <a:rPr lang="en-US" dirty="0"/>
                <a:t>primary sources</a:t>
              </a:r>
            </a:p>
          </p:txBody>
        </p:sp>
        <p:cxnSp>
          <p:nvCxnSpPr>
            <p:cNvPr id="6" name="Straight Connector 5"/>
            <p:cNvCxnSpPr/>
            <p:nvPr/>
          </p:nvCxnSpPr>
          <p:spPr>
            <a:xfrm>
              <a:off x="7543800" y="609600"/>
              <a:ext cx="1600200" cy="0"/>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7" name="Picture 6" descr="Screen Shot 2013-04-01 at 8.37.38 AM.pn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3044" y="3657600"/>
            <a:ext cx="1458546" cy="1086007"/>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0"/>
            <a:ext cx="4800600" cy="7170896"/>
          </a:xfrm>
          <a:prstGeom prst="rect">
            <a:avLst/>
          </a:prstGeom>
        </p:spPr>
      </p:pic>
      <p:pic>
        <p:nvPicPr>
          <p:cNvPr id="4" name="Picture 3"/>
          <p:cNvPicPr>
            <a:picLocks noChangeAspect="1"/>
          </p:cNvPicPr>
          <p:nvPr/>
        </p:nvPicPr>
        <p:blipFill>
          <a:blip r:embed="rId3"/>
          <a:stretch>
            <a:fillRect/>
          </a:stretch>
        </p:blipFill>
        <p:spPr>
          <a:xfrm>
            <a:off x="5473665" y="34261"/>
            <a:ext cx="4584735" cy="6858000"/>
          </a:xfrm>
          <a:prstGeom prst="rect">
            <a:avLst/>
          </a:prstGeom>
        </p:spPr>
      </p:pic>
      <p:pic>
        <p:nvPicPr>
          <p:cNvPr id="3" name="Picture 2"/>
          <p:cNvPicPr>
            <a:picLocks noChangeAspect="1"/>
          </p:cNvPicPr>
          <p:nvPr/>
        </p:nvPicPr>
        <p:blipFill>
          <a:blip r:embed="rId4"/>
          <a:stretch>
            <a:fillRect/>
          </a:stretch>
        </p:blipFill>
        <p:spPr>
          <a:xfrm>
            <a:off x="2667000" y="609600"/>
            <a:ext cx="4190999" cy="5413374"/>
          </a:xfrm>
          <a:prstGeom prst="rect">
            <a:avLst/>
          </a:prstGeom>
        </p:spPr>
      </p:pic>
      <p:sp>
        <p:nvSpPr>
          <p:cNvPr id="5" name="TextBox 4"/>
          <p:cNvSpPr txBox="1"/>
          <p:nvPr/>
        </p:nvSpPr>
        <p:spPr>
          <a:xfrm>
            <a:off x="3657600" y="6211669"/>
            <a:ext cx="6096000" cy="646331"/>
          </a:xfrm>
          <a:prstGeom prst="rect">
            <a:avLst/>
          </a:prstGeom>
          <a:solidFill>
            <a:schemeClr val="bg1"/>
          </a:solidFill>
        </p:spPr>
        <p:txBody>
          <a:bodyPr wrap="square" rtlCol="0">
            <a:spAutoFit/>
          </a:bodyPr>
          <a:lstStyle/>
          <a:p>
            <a:r>
              <a:rPr lang="en-US" dirty="0"/>
              <a:t>Drafts of Langston Hughes's poem "Ballad of Booker T.</a:t>
            </a:r>
            <a:r>
              <a:rPr lang="en-US" dirty="0" smtClean="0"/>
              <a:t>,”</a:t>
            </a:r>
          </a:p>
          <a:p>
            <a:r>
              <a:rPr lang="en-US" dirty="0" smtClean="0"/>
              <a:t> </a:t>
            </a:r>
            <a:r>
              <a:rPr lang="en-US" dirty="0"/>
              <a:t>30 May-1 June </a:t>
            </a:r>
            <a:r>
              <a:rPr lang="en-US" dirty="0" smtClean="0"/>
              <a:t>1941</a:t>
            </a:r>
            <a:endParaRPr lang="en-US" dirty="0"/>
          </a:p>
        </p:txBody>
      </p:sp>
    </p:spTree>
    <p:extLst>
      <p:ext uri="{BB962C8B-B14F-4D97-AF65-F5344CB8AC3E}">
        <p14:creationId xmlns:p14="http://schemas.microsoft.com/office/powerpoint/2010/main" val="17253031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08000"/>
            <a:ext cx="9144000" cy="5825195"/>
          </a:xfrm>
          <a:prstGeom prst="rect">
            <a:avLst/>
          </a:prstGeom>
        </p:spPr>
      </p:pic>
    </p:spTree>
    <p:extLst>
      <p:ext uri="{BB962C8B-B14F-4D97-AF65-F5344CB8AC3E}">
        <p14:creationId xmlns:p14="http://schemas.microsoft.com/office/powerpoint/2010/main" val="41987296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10600" cy="6740308"/>
          </a:xfrm>
          <a:prstGeom prst="rect">
            <a:avLst/>
          </a:prstGeom>
        </p:spPr>
        <p:txBody>
          <a:bodyPr wrap="square">
            <a:spAutoFit/>
          </a:bodyPr>
          <a:lstStyle/>
          <a:p>
            <a:r>
              <a:rPr lang="en-US" dirty="0"/>
              <a:t> My Dearest </a:t>
            </a:r>
            <a:r>
              <a:rPr lang="en-US" dirty="0" err="1"/>
              <a:t>Laquette</a:t>
            </a:r>
            <a:endParaRPr lang="en-US" dirty="0"/>
          </a:p>
          <a:p>
            <a:endParaRPr lang="en-US" dirty="0"/>
          </a:p>
          <a:p>
            <a:r>
              <a:rPr lang="en-US" dirty="0"/>
              <a:t>    How are you and your family doing, fine I hope. I am in my Adv. Chemistry class writing you a letter, so that tell you how much I care for you. I decide to write you because I felt that I made you look pretty rotten after the last night. I want to tell you that I am sorry, and hope that you except my </a:t>
            </a:r>
            <a:r>
              <a:rPr lang="en-US" dirty="0" err="1"/>
              <a:t>apologie</a:t>
            </a:r>
            <a:r>
              <a:rPr lang="en-US" dirty="0"/>
              <a:t>. I know that you feelings was hurt whenever I loss my necklace or had it stolen.</a:t>
            </a:r>
          </a:p>
          <a:p>
            <a:endParaRPr lang="en-US" dirty="0"/>
          </a:p>
          <a:p>
            <a:r>
              <a:rPr lang="en-US" dirty="0"/>
              <a:t>    I was really happy when you gave me my honest earn money that I won off the bet. I want to thank you for letting me hold your annual. I show it to everyone at school. Everyone think you are a very pretty young lady and I had to agree because it is very true. Please don’t let this go to your head. (smile) I sorry to say that I can’t go to the game on my birthday because my father is taking the whole basketball team out to eat on my birthday. Please don’t be mad because I am trying get down there a week from Feb. 14. If I do get the chance to come please have some activity for us to do together.</a:t>
            </a:r>
          </a:p>
          <a:p>
            <a:endParaRPr lang="en-US" dirty="0"/>
          </a:p>
          <a:p>
            <a:r>
              <a:rPr lang="en-US" dirty="0"/>
              <a:t>    I want you to know that my feeling for you has not change yet. ← (joke) I am finally getting use to going with a girl much smaller than I. I hope you my hint. Well I have spent my time very wisely by write to you. I hope you write back soon. Well I must go, the period is almost over. See you next time around, which I hope comes soon.</a:t>
            </a:r>
          </a:p>
          <a:p>
            <a:endParaRPr lang="en-US" dirty="0"/>
          </a:p>
          <a:p>
            <a:r>
              <a:rPr lang="en-US" dirty="0"/>
              <a:t>    With my Best Love</a:t>
            </a:r>
          </a:p>
          <a:p>
            <a:endParaRPr lang="en-US" dirty="0"/>
          </a:p>
          <a:p>
            <a:r>
              <a:rPr lang="en-US" dirty="0"/>
              <a:t>    Michael J. Jordan</a:t>
            </a:r>
          </a:p>
        </p:txBody>
      </p:sp>
    </p:spTree>
    <p:extLst>
      <p:ext uri="{BB962C8B-B14F-4D97-AF65-F5344CB8AC3E}">
        <p14:creationId xmlns:p14="http://schemas.microsoft.com/office/powerpoint/2010/main" val="19159413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718679"/>
            <a:ext cx="8610600" cy="3139321"/>
          </a:xfrm>
          <a:prstGeom prst="rect">
            <a:avLst/>
          </a:prstGeom>
          <a:noFill/>
        </p:spPr>
        <p:txBody>
          <a:bodyPr wrap="square" rtlCol="0">
            <a:spAutoFit/>
          </a:bodyPr>
          <a:lstStyle/>
          <a:p>
            <a:r>
              <a:rPr lang="en-US" dirty="0"/>
              <a:t>The justices chose for their review the case of Edith Windsor, 83, of New York, who sued to challenge a $363,000 federal estate tax bill after her partner of 44 years died in 2009.</a:t>
            </a:r>
          </a:p>
          <a:p>
            <a:r>
              <a:rPr lang="en-US" dirty="0"/>
              <a:t>Windsor, who goes by Edie, married </a:t>
            </a:r>
            <a:r>
              <a:rPr lang="en-US" dirty="0" err="1"/>
              <a:t>Thea</a:t>
            </a:r>
            <a:r>
              <a:rPr lang="en-US" dirty="0"/>
              <a:t> </a:t>
            </a:r>
            <a:r>
              <a:rPr lang="en-US" dirty="0" err="1"/>
              <a:t>Spyer</a:t>
            </a:r>
            <a:r>
              <a:rPr lang="en-US" dirty="0"/>
              <a:t> in 2007 in Canada after doctors told them that </a:t>
            </a:r>
            <a:r>
              <a:rPr lang="en-US" dirty="0" err="1"/>
              <a:t>Spyer</a:t>
            </a:r>
            <a:r>
              <a:rPr lang="en-US" dirty="0"/>
              <a:t> would not live much longer. She suffered from multiple sclerosis for many years. </a:t>
            </a:r>
            <a:r>
              <a:rPr lang="en-US" dirty="0" err="1"/>
              <a:t>Spyer</a:t>
            </a:r>
            <a:r>
              <a:rPr lang="en-US" dirty="0"/>
              <a:t> left everything she had to Windsor.</a:t>
            </a:r>
          </a:p>
          <a:p>
            <a:r>
              <a:rPr lang="en-US" dirty="0"/>
              <a:t>There is no dispute that if Windsor had been married to a man, her estate tax bill would have been zero.</a:t>
            </a:r>
          </a:p>
          <a:p>
            <a:r>
              <a:rPr lang="en-US" dirty="0"/>
              <a:t>The U.S. 2nd Circuit Court of Appeals in New York agreed with a district judge that the provision of DOMA deprived Windsor of the constitutional guarantee of equal protection of the law.</a:t>
            </a:r>
          </a:p>
          <a:p>
            <a:endParaRPr lang="en-US" dirty="0"/>
          </a:p>
        </p:txBody>
      </p:sp>
      <p:pic>
        <p:nvPicPr>
          <p:cNvPr id="5" name="Picture 4" descr="Screen Shot 2013-04-01 at 9.43.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23"/>
            <a:ext cx="5181600" cy="3604115"/>
          </a:xfrm>
          <a:prstGeom prst="rect">
            <a:avLst/>
          </a:prstGeom>
        </p:spPr>
      </p:pic>
      <p:sp>
        <p:nvSpPr>
          <p:cNvPr id="6" name="TextBox 5"/>
          <p:cNvSpPr txBox="1"/>
          <p:nvPr/>
        </p:nvSpPr>
        <p:spPr>
          <a:xfrm>
            <a:off x="5410200" y="1981200"/>
            <a:ext cx="3276600" cy="1200329"/>
          </a:xfrm>
          <a:prstGeom prst="rect">
            <a:avLst/>
          </a:prstGeom>
          <a:noFill/>
        </p:spPr>
        <p:txBody>
          <a:bodyPr wrap="square" rtlCol="0">
            <a:spAutoFit/>
          </a:bodyPr>
          <a:lstStyle/>
          <a:p>
            <a:r>
              <a:rPr lang="en-US" dirty="0"/>
              <a:t>Defense of Marriage Act case </a:t>
            </a:r>
            <a:r>
              <a:rPr lang="en-US" dirty="0" smtClean="0"/>
              <a:t>United </a:t>
            </a:r>
            <a:r>
              <a:rPr lang="en-US" dirty="0"/>
              <a:t>States v. </a:t>
            </a:r>
            <a:r>
              <a:rPr lang="en-US" dirty="0" smtClean="0"/>
              <a:t>Windsor</a:t>
            </a:r>
          </a:p>
          <a:p>
            <a:endParaRPr lang="en-US" dirty="0"/>
          </a:p>
          <a:p>
            <a:r>
              <a:rPr lang="en-US" dirty="0" smtClean="0">
                <a:hlinkClick r:id="rId3"/>
              </a:rPr>
              <a:t>Listen to oral arguments</a:t>
            </a:r>
            <a:endParaRPr lang="en-US" dirty="0"/>
          </a:p>
        </p:txBody>
      </p:sp>
    </p:spTree>
    <p:extLst>
      <p:ext uri="{BB962C8B-B14F-4D97-AF65-F5344CB8AC3E}">
        <p14:creationId xmlns:p14="http://schemas.microsoft.com/office/powerpoint/2010/main" val="106493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204580"/>
          </a:xfrm>
          <a:prstGeom prst="rect">
            <a:avLst/>
          </a:prstGeom>
        </p:spPr>
      </p:pic>
      <p:sp>
        <p:nvSpPr>
          <p:cNvPr id="5" name="TextBox 4"/>
          <p:cNvSpPr txBox="1"/>
          <p:nvPr/>
        </p:nvSpPr>
        <p:spPr>
          <a:xfrm>
            <a:off x="0" y="5858470"/>
            <a:ext cx="9144000" cy="923330"/>
          </a:xfrm>
          <a:prstGeom prst="rect">
            <a:avLst/>
          </a:prstGeom>
          <a:solidFill>
            <a:schemeClr val="bg1">
              <a:alpha val="39000"/>
            </a:schemeClr>
          </a:solidFill>
        </p:spPr>
        <p:txBody>
          <a:bodyPr wrap="square" rtlCol="0">
            <a:spAutoFit/>
          </a:bodyPr>
          <a:lstStyle/>
          <a:p>
            <a:pPr algn="just"/>
            <a:r>
              <a:rPr lang="en-US" b="1" dirty="0" smtClean="0"/>
              <a:t>December 1963: </a:t>
            </a:r>
            <a:r>
              <a:rPr lang="en-US" dirty="0" smtClean="0"/>
              <a:t>Members </a:t>
            </a:r>
            <a:r>
              <a:rPr lang="en-US" dirty="0"/>
              <a:t>of several civil rights organizations staged this holiday march, carrying letters addressed to political leaders to urge anti-discrimination legislation. </a:t>
            </a:r>
            <a:r>
              <a:rPr lang="en-US" dirty="0" smtClean="0"/>
              <a:t>They </a:t>
            </a:r>
            <a:r>
              <a:rPr lang="en-US" dirty="0"/>
              <a:t>requested that fellow Chapel Hill citizens follow suit to "Send Freedom Letters for Christmas."</a:t>
            </a:r>
          </a:p>
        </p:txBody>
      </p:sp>
    </p:spTree>
    <p:extLst>
      <p:ext uri="{BB962C8B-B14F-4D97-AF65-F5344CB8AC3E}">
        <p14:creationId xmlns:p14="http://schemas.microsoft.com/office/powerpoint/2010/main" val="37669654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7978</TotalTime>
  <Words>1461</Words>
  <Application>Microsoft Macintosh PowerPoint</Application>
  <PresentationFormat>On-screen Show (4:3)</PresentationFormat>
  <Paragraphs>125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primary sources tues april 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&amp; why are primary sources collected?</vt:lpstr>
      <vt:lpstr>PowerPoint Presentation</vt:lpstr>
      <vt:lpstr>PowerPoint Presentation</vt:lpstr>
      <vt:lpstr>PowerPoint Presentation</vt:lpstr>
      <vt:lpstr>PowerPoint Presentation</vt:lpstr>
      <vt:lpstr>PowerPoint Presentation</vt:lpstr>
      <vt:lpstr>how are they organized?</vt:lpstr>
      <vt:lpstr>where &amp; how to access</vt:lpstr>
      <vt:lpstr>why would I ever use an archive?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sources</dc:title>
  <dc:creator>Rachael Clemens</dc:creator>
  <cp:lastModifiedBy>Rachael Clemens</cp:lastModifiedBy>
  <cp:revision>42</cp:revision>
  <dcterms:created xsi:type="dcterms:W3CDTF">2011-03-30T16:28:58Z</dcterms:created>
  <dcterms:modified xsi:type="dcterms:W3CDTF">2013-04-02T12:59:40Z</dcterms:modified>
</cp:coreProperties>
</file>