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258" r:id="rId2"/>
    <p:sldId id="398" r:id="rId3"/>
    <p:sldId id="352" r:id="rId4"/>
    <p:sldId id="353" r:id="rId5"/>
    <p:sldId id="359" r:id="rId6"/>
    <p:sldId id="360" r:id="rId7"/>
    <p:sldId id="361" r:id="rId8"/>
    <p:sldId id="382" r:id="rId9"/>
    <p:sldId id="379" r:id="rId10"/>
    <p:sldId id="383" r:id="rId11"/>
    <p:sldId id="380" r:id="rId12"/>
    <p:sldId id="362" r:id="rId13"/>
    <p:sldId id="387" r:id="rId14"/>
    <p:sldId id="381" r:id="rId15"/>
    <p:sldId id="377" r:id="rId16"/>
    <p:sldId id="363" r:id="rId17"/>
    <p:sldId id="384" r:id="rId18"/>
    <p:sldId id="358" r:id="rId19"/>
    <p:sldId id="375" r:id="rId20"/>
    <p:sldId id="385" r:id="rId21"/>
    <p:sldId id="367" r:id="rId22"/>
    <p:sldId id="366" r:id="rId23"/>
    <p:sldId id="373" r:id="rId24"/>
    <p:sldId id="391" r:id="rId25"/>
    <p:sldId id="389" r:id="rId26"/>
    <p:sldId id="390" r:id="rId27"/>
    <p:sldId id="393" r:id="rId28"/>
    <p:sldId id="394" r:id="rId29"/>
    <p:sldId id="392" r:id="rId30"/>
    <p:sldId id="395" r:id="rId31"/>
    <p:sldId id="396" r:id="rId32"/>
    <p:sldId id="370" r:id="rId33"/>
    <p:sldId id="399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554" autoAdjust="0"/>
  </p:normalViewPr>
  <p:slideViewPr>
    <p:cSldViewPr>
      <p:cViewPr varScale="1">
        <p:scale>
          <a:sx n="80" d="100"/>
          <a:sy n="80" d="100"/>
        </p:scale>
        <p:origin x="-104" y="-144"/>
      </p:cViewPr>
      <p:guideLst>
        <p:guide orient="horz" pos="1728"/>
        <p:guide pos="2928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1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16E90A7-74E4-564D-AEAD-7A1D22EA5524}" type="datetime1">
              <a:rPr lang="en-US"/>
              <a:pPr>
                <a:defRPr/>
              </a:pPr>
              <a:t>9/15/14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EDEA415-BF23-8649-90D8-9BB58ABCC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A3D6E9F-95ED-FC44-A342-7735E638B82A}" type="datetime1">
              <a:rPr lang="en-US"/>
              <a:pPr>
                <a:defRPr/>
              </a:pPr>
              <a:t>9/15/14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2E271885-D5FF-D34B-B148-1D536BBCA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656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6" charset="-128"/>
        <a:cs typeface="ＭＳ Ｐゴシック" pitchFamily="3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329856-CE17-8D44-8FCE-DBB71134148A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thigh bone is connected to the knee bone, the knee</a:t>
            </a:r>
            <a:r>
              <a:rPr lang="en-US" baseline="0" dirty="0" smtClean="0"/>
              <a:t> bone is connected to the shin bone…If everything doesn’t work in tandem, nothing works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Power of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71885-D5FF-D34B-B148-1D536BBCA8F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44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We’ll revisit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this at the end.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9A3332-F07A-284B-8F98-53A11FF274A5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11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11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11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11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BF2AEB-8FC9-354A-8D27-2B9537E7CCC7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4390B-A1FA-0B4A-9C2C-CAF43714BAFB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AB56E6-4A4D-D844-B7BB-9DBC654BEA07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‪We do NOT want to be forgotten,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cast out of the information sphere by other pioneers.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DC13C-1B18-E14D-BE3E-627478F1E57B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41FAFE-7F67-4842-A733-54079713FFF3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Plato believed that a change in the musical modes of the state would cause a wide-scale social revolution (Plato, Rep. III.10–III.12 = 398C–403C)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43E0C8-04A1-814B-B382-784BCE29D696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43E0C8-04A1-814B-B382-784BCE29D696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43E0C8-04A1-814B-B382-784BCE29D696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0160" dir="5400000" algn="tl" rotWithShape="0">
              <a:srgbClr val="000000">
                <a:alpha val="59998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545831-49AD-B648-AF39-EA5659938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89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D50B7-E76E-454B-9EF9-2966B8967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4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0160" dir="10800000" algn="tl" rotWithShape="0">
              <a:srgbClr val="000000">
                <a:alpha val="59998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C0A5-27CE-B04D-8303-3BF453A6F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3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0160" dir="5400000" algn="tl" rotWithShape="0">
              <a:srgbClr val="000000">
                <a:alpha val="59998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24001" r="18333" b="37778"/>
          <a:stretch>
            <a:fillRect/>
          </a:stretch>
        </p:blipFill>
        <p:spPr bwMode="auto">
          <a:xfrm>
            <a:off x="6934200" y="6038850"/>
            <a:ext cx="2133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08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324600"/>
            <a:ext cx="3505200" cy="274638"/>
          </a:xfrm>
        </p:spPr>
        <p:txBody>
          <a:bodyPr/>
          <a:lstStyle>
            <a:lvl1pPr>
              <a:defRPr sz="1400" dirty="0"/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0" y="6324600"/>
            <a:ext cx="381000" cy="274638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5765DCE7-A8CB-0C47-8356-28FF8A84F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7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0160" dir="5400000" algn="tl" rotWithShape="0">
              <a:srgbClr val="000000">
                <a:alpha val="59998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AF2071F-153F-B945-9C8D-132151DDC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98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8B59-E5DB-FC44-B2D2-D31F7A4B2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58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2A7FE-8D66-0240-A899-10AC1284E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9320B-20A5-3443-BEC8-197842F26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9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4E0C-9D53-BA44-A39A-B714C61C2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0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0160" dir="5400000" algn="tl" rotWithShape="0">
              <a:srgbClr val="000000">
                <a:alpha val="59998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6F2A2-89C7-744A-BFB6-76933AF4B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0160" dir="5400000" algn="tl" rotWithShape="0">
              <a:srgbClr val="000000">
                <a:alpha val="59998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79AC7-04F7-904C-A1C7-A35D8C54A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22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0160" dir="5400000" algn="tl" rotWithShape="0">
              <a:srgbClr val="000000">
                <a:alpha val="59998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wrap="square" lIns="45720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  <a:latin typeface="Corbel" pitchFamily="27" charset="0"/>
                <a:ea typeface="ＭＳ Ｐゴシック" pitchFamily="2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Skinner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  <a:latin typeface="Corbel" charset="0"/>
              </a:defRPr>
            </a:lvl1pPr>
          </a:lstStyle>
          <a:p>
            <a:pPr>
              <a:defRPr/>
            </a:pPr>
            <a:fld id="{98E4934E-804D-044E-97DB-BCBBAA56D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195" r:id="rId4"/>
    <p:sldLayoutId id="2147484196" r:id="rId5"/>
    <p:sldLayoutId id="2147484197" r:id="rId6"/>
    <p:sldLayoutId id="2147484202" r:id="rId7"/>
    <p:sldLayoutId id="2147484203" r:id="rId8"/>
    <p:sldLayoutId id="2147484204" r:id="rId9"/>
    <p:sldLayoutId id="2147484198" r:id="rId10"/>
    <p:sldLayoutId id="214748420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84B7E2"/>
          </a:solidFill>
          <a:latin typeface="+mj-lt"/>
          <a:ea typeface="ＭＳ Ｐゴシック" pitchFamily="36" charset="-128"/>
          <a:cs typeface="ＭＳ Ｐゴシック" pitchFamily="3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84B7E2"/>
          </a:solidFill>
          <a:latin typeface="Corbel" pitchFamily="34" charset="0"/>
          <a:ea typeface="ＭＳ Ｐゴシック" pitchFamily="36" charset="-128"/>
          <a:cs typeface="ＭＳ Ｐゴシック" pitchFamily="3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84B7E2"/>
          </a:solidFill>
          <a:latin typeface="Corbel" pitchFamily="34" charset="0"/>
          <a:ea typeface="ＭＳ Ｐゴシック" pitchFamily="36" charset="-128"/>
          <a:cs typeface="ＭＳ Ｐゴシック" pitchFamily="3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84B7E2"/>
          </a:solidFill>
          <a:latin typeface="Corbel" pitchFamily="34" charset="0"/>
          <a:ea typeface="ＭＳ Ｐゴシック" pitchFamily="36" charset="-128"/>
          <a:cs typeface="ＭＳ Ｐゴシック" pitchFamily="3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84B7E2"/>
          </a:solidFill>
          <a:latin typeface="Corbel" pitchFamily="34" charset="0"/>
          <a:ea typeface="ＭＳ Ｐゴシック" pitchFamily="36" charset="-128"/>
          <a:cs typeface="ＭＳ Ｐゴシック" pitchFamily="3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84B7E2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84B7E2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84B7E2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84B7E2"/>
          </a:solidFill>
          <a:latin typeface="Corbel" pitchFamily="34" charset="0"/>
        </a:defRPr>
      </a:lvl9pPr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3200" kern="1200">
          <a:solidFill>
            <a:schemeClr val="tx1"/>
          </a:solidFill>
          <a:latin typeface="+mn-lt"/>
          <a:ea typeface="ＭＳ Ｐゴシック" pitchFamily="36" charset="-128"/>
          <a:cs typeface="ＭＳ Ｐゴシック" pitchFamily="36" charset="-128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D8B25C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7BA79D"/>
        </a:buClr>
        <a:buFont typeface="Wingdings 3" charset="0"/>
        <a:buChar char=""/>
        <a:defRPr lang="en-US"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www.davidrumsey.com/luna/servlet/detail/RUMSEY~8~1~32078~1151420:Density-of-increase-of-population-o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8458200" cy="19019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Critical Moments: 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/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    </a:t>
            </a:r>
            <a:r>
              <a:rPr lang="en-US" sz="2400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Chance</a:t>
            </a:r>
            <a:r>
              <a:rPr lang="en-US" sz="2400" dirty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, Choice, and Change in Scholarly </a:t>
            </a:r>
            <a:r>
              <a:rPr lang="en-US" sz="2400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Communications</a:t>
            </a:r>
            <a:endParaRPr lang="en-US" sz="2400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762000" y="3962400"/>
            <a:ext cx="7924800" cy="838200"/>
          </a:xfrm>
        </p:spPr>
        <p:txBody>
          <a:bodyPr/>
          <a:lstStyle/>
          <a:p>
            <a:pPr eaLnBrk="1" hangingPunct="1"/>
            <a:r>
              <a:rPr lang="en-US">
                <a:latin typeface="Corbel" charset="0"/>
                <a:ea typeface="ＭＳ Ｐゴシック" charset="0"/>
                <a:cs typeface="ＭＳ Ｐゴシック" charset="0"/>
              </a:rPr>
              <a:t>Katherine Skinner, Executive Director, Educopia Institute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762000" y="5334000"/>
            <a:ext cx="556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smtClean="0">
                <a:latin typeface="Corbel" charset="0"/>
              </a:rPr>
              <a:t>UNC SILS</a:t>
            </a:r>
          </a:p>
          <a:p>
            <a:r>
              <a:rPr lang="en-US" b="1" smtClean="0">
                <a:latin typeface="Corbel" charset="0"/>
              </a:rPr>
              <a:t>September </a:t>
            </a:r>
            <a:r>
              <a:rPr lang="en-US" b="1" dirty="0" smtClean="0">
                <a:latin typeface="Corbel" charset="0"/>
              </a:rPr>
              <a:t>16, 2014</a:t>
            </a:r>
            <a:endParaRPr lang="en-US" b="1" dirty="0">
              <a:latin typeface="Corbel" charset="0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24001" r="18333" b="37778"/>
          <a:stretch>
            <a:fillRect/>
          </a:stretch>
        </p:blipFill>
        <p:spPr bwMode="auto">
          <a:xfrm>
            <a:off x="6400800" y="5715000"/>
            <a:ext cx="2438400" cy="9366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248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Dog looking at and listening to a phonograph. Francis </a:t>
            </a:r>
            <a:r>
              <a:rPr lang="en-US" dirty="0" err="1" smtClean="0"/>
              <a:t>Barraud's</a:t>
            </a:r>
            <a:r>
              <a:rPr lang="en-US" dirty="0" smtClean="0"/>
              <a:t> 1895 painting of Nipper looking into an Edison Bell cylinder phonograph.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60500"/>
            <a:ext cx="4850308" cy="326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762000"/>
            <a:ext cx="3683000" cy="491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6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formation: principle 3</a:t>
            </a:r>
            <a:endParaRPr lang="en-US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1175"/>
          </a:xfrm>
        </p:spPr>
        <p:txBody>
          <a:bodyPr/>
          <a:lstStyle/>
          <a:p>
            <a:pPr marL="119062" indent="0" algn="ctr">
              <a:buNone/>
            </a:pPr>
            <a:endParaRPr lang="en-US" dirty="0" smtClean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 algn="ctr">
              <a:buNone/>
            </a:pPr>
            <a:endParaRPr lang="en-US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 algn="ctr">
              <a:buNone/>
            </a:pPr>
            <a:r>
              <a:rPr lang="en-US" sz="4400" dirty="0" smtClean="0">
                <a:latin typeface="Corbel" charset="0"/>
                <a:ea typeface="ＭＳ Ｐゴシック" charset="0"/>
                <a:cs typeface="ＭＳ Ｐゴシック" charset="0"/>
              </a:rPr>
              <a:t>Cultural </a:t>
            </a:r>
            <a:r>
              <a:rPr lang="en-US" sz="4400" dirty="0">
                <a:latin typeface="Corbel" charset="0"/>
                <a:ea typeface="ＭＳ Ｐゴシック" charset="0"/>
                <a:cs typeface="ＭＳ Ｐゴシック" charset="0"/>
              </a:rPr>
              <a:t>processes of production, distribution, and reception </a:t>
            </a:r>
            <a:endParaRPr lang="en-US" sz="4400" dirty="0" smtClean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 algn="ctr">
              <a:buNone/>
            </a:pPr>
            <a:r>
              <a:rPr lang="en-US" sz="4400" dirty="0" smtClean="0">
                <a:latin typeface="Corbel" charset="0"/>
                <a:ea typeface="ＭＳ Ｐゴシック" charset="0"/>
                <a:cs typeface="ＭＳ Ｐゴシック" charset="0"/>
              </a:rPr>
              <a:t>depend </a:t>
            </a:r>
            <a:r>
              <a:rPr lang="en-US" sz="4400" dirty="0">
                <a:latin typeface="Corbel" charset="0"/>
                <a:ea typeface="ＭＳ Ｐゴシック" charset="0"/>
                <a:cs typeface="ＭＳ Ｐゴシック" charset="0"/>
              </a:rPr>
              <a:t>upon…</a:t>
            </a:r>
            <a:endParaRPr lang="en-US" sz="5400" dirty="0"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Networks of people</a:t>
            </a:r>
            <a:endParaRPr lang="en-US" dirty="0"/>
          </a:p>
        </p:txBody>
      </p:sp>
      <p:pic>
        <p:nvPicPr>
          <p:cNvPr id="5222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r="2618"/>
          <a:stretch>
            <a:fillRect/>
          </a:stretch>
        </p:blipFill>
        <p:spPr>
          <a:xfrm>
            <a:off x="-13228" y="1371600"/>
            <a:ext cx="4724400" cy="24796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5222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74662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401"/>
          <a:stretch>
            <a:fillRect/>
          </a:stretch>
        </p:blipFill>
        <p:spPr bwMode="auto">
          <a:xfrm>
            <a:off x="4661906" y="1371600"/>
            <a:ext cx="44370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629401"/>
            <a:ext cx="9144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Sources: http://</a:t>
            </a:r>
            <a:r>
              <a:rPr lang="en-US" sz="1000" dirty="0" err="1" smtClean="0"/>
              <a:t>www.shbarcelona.com</a:t>
            </a:r>
            <a:r>
              <a:rPr lang="en-US" sz="1000" dirty="0" smtClean="0"/>
              <a:t>/blog/en/the-</a:t>
            </a:r>
            <a:r>
              <a:rPr lang="en-US" sz="1000" dirty="0" err="1" smtClean="0"/>
              <a:t>castellers</a:t>
            </a:r>
            <a:r>
              <a:rPr lang="en-US" sz="1000" dirty="0" smtClean="0"/>
              <a:t>-a-</a:t>
            </a:r>
            <a:r>
              <a:rPr lang="en-US" sz="1000" dirty="0" err="1" smtClean="0"/>
              <a:t>catalan</a:t>
            </a:r>
            <a:r>
              <a:rPr lang="en-US" sz="1000" dirty="0" smtClean="0"/>
              <a:t>-tradition/; http://</a:t>
            </a:r>
            <a:r>
              <a:rPr lang="en-US" sz="1000" dirty="0" err="1" smtClean="0"/>
              <a:t>www.nnhotels.com</a:t>
            </a:r>
            <a:r>
              <a:rPr lang="en-US" sz="1000" dirty="0" smtClean="0"/>
              <a:t>/en/barcelona-13/</a:t>
            </a:r>
            <a:r>
              <a:rPr lang="en-US" sz="1000" dirty="0" err="1" smtClean="0"/>
              <a:t>castellers</a:t>
            </a:r>
            <a:r>
              <a:rPr lang="en-US" sz="1000" dirty="0" smtClean="0"/>
              <a:t>-human-towers/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475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50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321175"/>
          </a:xfrm>
        </p:spPr>
        <p:txBody>
          <a:bodyPr/>
          <a:lstStyle/>
          <a:p>
            <a:pPr marL="119062" indent="0" algn="ctr">
              <a:buNone/>
            </a:pPr>
            <a:endParaRPr lang="en-US" sz="4400" dirty="0" smtClean="0"/>
          </a:p>
          <a:p>
            <a:pPr marL="119062" indent="0" algn="ctr">
              <a:buNone/>
            </a:pPr>
            <a:endParaRPr lang="en-US" sz="4400" dirty="0"/>
          </a:p>
          <a:p>
            <a:pPr marL="119062" indent="0" algn="ctr">
              <a:buNone/>
            </a:pPr>
            <a:r>
              <a:rPr lang="en-US" sz="4400" dirty="0" smtClean="0"/>
              <a:t>System-wide change requires system-wide involvement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7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218515" y="0"/>
            <a:ext cx="958103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381000" y="2895600"/>
            <a:ext cx="9829800" cy="1981200"/>
          </a:xfrm>
        </p:spPr>
        <p:txBody>
          <a:bodyPr/>
          <a:lstStyle/>
          <a:p>
            <a:pPr marL="119062" indent="0" algn="ctr">
              <a:buNone/>
            </a:pPr>
            <a:r>
              <a:rPr lang="en-US" sz="5400" b="1" dirty="0" smtClean="0"/>
              <a:t>Interdependence of systems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75285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" b="679"/>
          <a:stretch/>
        </p:blipFill>
        <p:spPr bwMode="auto">
          <a:xfrm>
            <a:off x="68275" y="1600200"/>
            <a:ext cx="8999525" cy="4114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860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“C’s”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38400"/>
            <a:ext cx="5461000" cy="3276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69" r="69"/>
          <a:stretch>
            <a:fillRect/>
          </a:stretch>
        </p:blipFill>
        <p:spPr>
          <a:xfrm>
            <a:off x="4542746" y="4442191"/>
            <a:ext cx="4601254" cy="241580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7" y="16764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1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CHANCE</a:t>
            </a:r>
            <a:endParaRPr lang="en-US" dirty="0"/>
          </a:p>
        </p:txBody>
      </p:sp>
      <p:pic>
        <p:nvPicPr>
          <p:cNvPr id="5" name="IMG_764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250" y="1676400"/>
            <a:ext cx="7681913" cy="43211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2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CHOICE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" t="75" b="-37"/>
          <a:stretch/>
        </p:blipFill>
        <p:spPr>
          <a:xfrm>
            <a:off x="2590801" y="1523838"/>
            <a:ext cx="3962399" cy="535421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1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Educopia Institute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27651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6" b="21326"/>
          <a:stretch>
            <a:fillRect/>
          </a:stretch>
        </p:blipFill>
        <p:spPr>
          <a:xfrm>
            <a:off x="457200" y="1676400"/>
            <a:ext cx="8229600" cy="4321175"/>
          </a:xfrm>
          <a:noFill/>
        </p:spPr>
      </p:pic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1524000" y="2895600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533400" y="3646944"/>
            <a:ext cx="4038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ea typeface="ＭＳ Ｐゴシック" pitchFamily="36" charset="-128"/>
                <a:cs typeface="ＭＳ Ｐゴシック" pitchFamily="36" charset="-128"/>
              </a:rPr>
              <a:t>The Educopia Institute advances cultural, scientific, and scholarly institutions by catalyzing networks and collaborative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ＭＳ Ｐゴシック" pitchFamily="36" charset="-128"/>
                <a:cs typeface="ＭＳ Ｐゴシック" pitchFamily="36" charset="-128"/>
              </a:rPr>
              <a:t>communities to facilitate collective impact.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867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83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9062" indent="0" algn="ctr">
              <a:buNone/>
            </a:pPr>
            <a:endParaRPr lang="en-US" dirty="0" smtClean="0"/>
          </a:p>
          <a:p>
            <a:pPr marL="119062" indent="0" algn="ctr">
              <a:buNone/>
            </a:pPr>
            <a:endParaRPr lang="en-US" dirty="0"/>
          </a:p>
          <a:p>
            <a:pPr marL="119062" indent="0" algn="ctr">
              <a:buNone/>
            </a:pPr>
            <a:r>
              <a:rPr lang="en-US" sz="4000" dirty="0" smtClean="0"/>
              <a:t>With </a:t>
            </a:r>
            <a:r>
              <a:rPr lang="en-US" sz="4000" dirty="0"/>
              <a:t>evolution, we used to think the strongest survive. We now know the most flexible adapt.</a:t>
            </a:r>
          </a:p>
          <a:p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1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00" t="235" b="-562"/>
          <a:stretch/>
        </p:blipFill>
        <p:spPr>
          <a:xfrm>
            <a:off x="1600200" y="-107403"/>
            <a:ext cx="5943600" cy="7117803"/>
          </a:xfrm>
        </p:spPr>
      </p:pic>
    </p:spTree>
    <p:extLst>
      <p:ext uri="{BB962C8B-B14F-4D97-AF65-F5344CB8AC3E}">
        <p14:creationId xmlns:p14="http://schemas.microsoft.com/office/powerpoint/2010/main" val="274276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04800" y="6400800"/>
            <a:ext cx="647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/>
              <a:t>http://</a:t>
            </a:r>
            <a:r>
              <a:rPr lang="en-US" sz="1000" dirty="0" err="1"/>
              <a:t>www.wilddelaware.com</a:t>
            </a:r>
            <a:r>
              <a:rPr lang="en-US" sz="1000" dirty="0"/>
              <a:t>/2008/01/</a:t>
            </a:r>
            <a:r>
              <a:rPr lang="en-US" sz="1000" dirty="0" smtClean="0">
                <a:effectLst/>
              </a:rPr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2807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28800"/>
            <a:ext cx="4660900" cy="4006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6858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Trending Now...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4933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38914" name="Picture 8" descr="LPC_3colorH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0010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4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LPC Project Deliverables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5529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17688"/>
            <a:ext cx="1752600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133600"/>
            <a:ext cx="38671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" r="-557"/>
          <a:stretch>
            <a:fillRect/>
          </a:stretch>
        </p:blipFill>
        <p:spPr>
          <a:xfrm>
            <a:off x="4395788" y="2057400"/>
            <a:ext cx="2233612" cy="3328988"/>
          </a:xfrm>
        </p:spPr>
      </p:pic>
    </p:spTree>
    <p:extLst>
      <p:ext uri="{BB962C8B-B14F-4D97-AF65-F5344CB8AC3E}">
        <p14:creationId xmlns:p14="http://schemas.microsoft.com/office/powerpoint/2010/main" val="234105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0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1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"/>
            <a:ext cx="9144000" cy="55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0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53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Skinner 2014</a:t>
            </a:r>
          </a:p>
        </p:txBody>
      </p:sp>
      <p:pic>
        <p:nvPicPr>
          <p:cNvPr id="17412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r="110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533400" y="6138863"/>
            <a:ext cx="7924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/>
              <a:t>Source: http://</a:t>
            </a:r>
            <a:r>
              <a:rPr lang="en-US" sz="1100" dirty="0" err="1"/>
              <a:t>www.flickr.com</a:t>
            </a:r>
            <a:r>
              <a:rPr lang="en-US" sz="1100" dirty="0"/>
              <a:t>/photos/</a:t>
            </a:r>
            <a:r>
              <a:rPr lang="en-US" sz="1100" dirty="0" err="1"/>
              <a:t>jvoves</a:t>
            </a:r>
            <a:r>
              <a:rPr lang="en-US" sz="1100" dirty="0"/>
              <a:t>/8248153196/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53" y="1905000"/>
            <a:ext cx="8506847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8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5" b="14995"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7200" y="6230779"/>
            <a:ext cx="647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http://</a:t>
            </a:r>
            <a:r>
              <a:rPr lang="en-US" sz="1000" dirty="0" err="1" smtClean="0"/>
              <a:t>patrickmccomas.files.wordpress.com</a:t>
            </a:r>
            <a:r>
              <a:rPr lang="en-US" sz="1000" dirty="0" smtClean="0"/>
              <a:t>/2011/03/</a:t>
            </a:r>
            <a:r>
              <a:rPr lang="en-US" sz="1000" dirty="0" err="1" smtClean="0"/>
              <a:t>crossroads.jpg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7655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2741473"/>
            <a:ext cx="5867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Katherine Skinner</a:t>
            </a:r>
          </a:p>
          <a:p>
            <a:pPr algn="ctr"/>
            <a:r>
              <a:rPr lang="en-US" sz="2800" dirty="0" smtClean="0"/>
              <a:t>404 783 2534</a:t>
            </a:r>
          </a:p>
          <a:p>
            <a:pPr algn="ctr"/>
            <a:r>
              <a:rPr lang="en-US" sz="2800" dirty="0" err="1" smtClean="0"/>
              <a:t>katherine@educopia.org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817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1950" b="246"/>
          <a:stretch>
            <a:fillRect/>
          </a:stretch>
        </p:blipFill>
        <p:spPr>
          <a:xfrm>
            <a:off x="-76200" y="609600"/>
            <a:ext cx="9372600" cy="5495581"/>
          </a:xfrm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1066800" y="5334000"/>
            <a:ext cx="7543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/>
              <a:t>“Density of increase of population of the United States 1890 to 1900.” </a:t>
            </a:r>
          </a:p>
          <a:p>
            <a:pPr eaLnBrk="1" hangingPunct="1"/>
            <a:r>
              <a:rPr lang="en-US" sz="1100" dirty="0"/>
              <a:t>Compiled by Henry Gannett, Geographer. (United States Census Office, 1903). Julius Bien &amp; Co., N.Y.</a:t>
            </a:r>
          </a:p>
          <a:p>
            <a:pPr eaLnBrk="1" hangingPunct="1"/>
            <a:r>
              <a:rPr lang="en-US" sz="1100" dirty="0">
                <a:hlinkClick r:id="rId4"/>
              </a:rPr>
              <a:t>http://www.davidrumsey.com/luna/servlet/detail/RUMSEY~8~1~32078~1151420:Density-of-increase-of-population-o</a:t>
            </a:r>
            <a:r>
              <a:rPr lang="en-US" sz="1100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8229600" cy="1252538"/>
          </a:xfrm>
        </p:spPr>
        <p:txBody>
          <a:bodyPr/>
          <a:lstStyle/>
          <a:p>
            <a:pPr>
              <a:defRPr/>
            </a:pPr>
            <a:r>
              <a:rPr lang="en-US" dirty="0"/>
              <a:t>A few notes about the Frontier</a:t>
            </a:r>
          </a:p>
        </p:txBody>
      </p:sp>
      <p:pic>
        <p:nvPicPr>
          <p:cNvPr id="51202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013" r="22368" b="113"/>
          <a:stretch/>
        </p:blipFill>
        <p:spPr>
          <a:xfrm>
            <a:off x="0" y="0"/>
            <a:ext cx="9178636" cy="6477000"/>
          </a:xfrm>
        </p:spPr>
      </p:pic>
      <p:sp>
        <p:nvSpPr>
          <p:cNvPr id="51204" name="TextBox 2"/>
          <p:cNvSpPr txBox="1">
            <a:spLocks noChangeArrowheads="1"/>
          </p:cNvSpPr>
          <p:nvPr/>
        </p:nvSpPr>
        <p:spPr bwMode="auto">
          <a:xfrm>
            <a:off x="2568575" y="6400800"/>
            <a:ext cx="413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Source: </a:t>
            </a:r>
            <a:r>
              <a:rPr lang="en-US" sz="1800" dirty="0" err="1">
                <a:solidFill>
                  <a:srgbClr val="000000"/>
                </a:solidFill>
              </a:rPr>
              <a:t>www.discovermoab.com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can pioneers accomplish?</a:t>
            </a:r>
            <a:endParaRPr lang="en-US" dirty="0"/>
          </a:p>
        </p:txBody>
      </p:sp>
      <p:pic>
        <p:nvPicPr>
          <p:cNvPr id="19458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 b="21030"/>
          <a:stretch>
            <a:fillRect/>
          </a:stretch>
        </p:blipFill>
        <p:spPr>
          <a:xfrm>
            <a:off x="1066800" y="1676400"/>
            <a:ext cx="6858000" cy="36004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5486400"/>
            <a:ext cx="7162800" cy="561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/>
              <a:t> Dallas Elks parade, National Reunion, 1908, Southern Methodist University, Central University Libraries, </a:t>
            </a:r>
            <a:r>
              <a:rPr lang="en-US" sz="1000" dirty="0" err="1"/>
              <a:t>DeGolyer</a:t>
            </a:r>
            <a:r>
              <a:rPr lang="en-US" sz="1000" dirty="0"/>
              <a:t> Library</a:t>
            </a:r>
          </a:p>
          <a:p>
            <a:pPr>
              <a:defRPr/>
            </a:pPr>
            <a:r>
              <a:rPr lang="en-US" sz="1000" dirty="0"/>
              <a:t> http://</a:t>
            </a:r>
            <a:r>
              <a:rPr lang="en-US" sz="1000" dirty="0" err="1"/>
              <a:t>digitalcollections.smu.edu</a:t>
            </a:r>
            <a:r>
              <a:rPr lang="en-US" sz="1000" dirty="0"/>
              <a:t>/</a:t>
            </a:r>
            <a:r>
              <a:rPr lang="en-US" sz="1000" dirty="0" err="1"/>
              <a:t>cdm</a:t>
            </a:r>
            <a:r>
              <a:rPr lang="en-US" sz="1000" dirty="0"/>
              <a:t>/ref/collection/</a:t>
            </a:r>
            <a:r>
              <a:rPr lang="en-US" sz="1000" dirty="0" err="1"/>
              <a:t>tex</a:t>
            </a:r>
            <a:r>
              <a:rPr lang="en-US" sz="1000" dirty="0"/>
              <a:t>/id/131 </a:t>
            </a:r>
          </a:p>
          <a:p>
            <a:pPr>
              <a:defRPr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3514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formation: principle 1</a:t>
            </a:r>
            <a:endParaRPr lang="en-US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1175"/>
          </a:xfrm>
        </p:spPr>
        <p:txBody>
          <a:bodyPr/>
          <a:lstStyle/>
          <a:p>
            <a:pPr marL="119062" indent="0">
              <a:buNone/>
            </a:pPr>
            <a:endParaRPr lang="en-US" dirty="0" smtClean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>
              <a:buNone/>
            </a:pPr>
            <a:endParaRPr lang="en-US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 algn="ctr">
              <a:buNone/>
            </a:pPr>
            <a:r>
              <a:rPr lang="en-US" sz="3600" dirty="0" smtClean="0">
                <a:latin typeface="Corbel" charset="0"/>
                <a:ea typeface="ＭＳ Ｐゴシック" charset="0"/>
                <a:cs typeface="ＭＳ Ｐゴシック" charset="0"/>
              </a:rPr>
              <a:t>Beware </a:t>
            </a:r>
            <a:r>
              <a:rPr lang="en-US" sz="3600" dirty="0">
                <a:latin typeface="Corbel" charset="0"/>
                <a:ea typeface="ＭＳ Ｐゴシック" charset="0"/>
                <a:cs typeface="ＭＳ Ｐゴシック" charset="0"/>
              </a:rPr>
              <a:t>changes in the modes </a:t>
            </a:r>
            <a:r>
              <a:rPr lang="en-US" sz="3600" dirty="0" smtClean="0">
                <a:latin typeface="Corbel" charset="0"/>
                <a:ea typeface="ＭＳ Ｐゴシック" charset="0"/>
                <a:cs typeface="ＭＳ Ｐゴシック" charset="0"/>
              </a:rPr>
              <a:t>of communication…</a:t>
            </a:r>
          </a:p>
          <a:p>
            <a:endParaRPr lang="en-US" sz="4000" dirty="0"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3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76400"/>
            <a:ext cx="8229600" cy="4321175"/>
          </a:xfrm>
        </p:spPr>
        <p:txBody>
          <a:bodyPr/>
          <a:lstStyle/>
          <a:p>
            <a:r>
              <a:rPr lang="en-US" dirty="0" smtClean="0">
                <a:latin typeface="Corbel" charset="0"/>
                <a:ea typeface="ＭＳ Ｐゴシック" charset="0"/>
                <a:cs typeface="ＭＳ Ｐゴシック" charset="0"/>
              </a:rPr>
              <a:t>Gutenberg image?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99296"/>
            <a:ext cx="4332774" cy="5349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2756">
            <a:off x="3838273" y="2137414"/>
            <a:ext cx="4907182" cy="3318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636406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Johannes_Gutenberg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22860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Beware changes in the modes of communication!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4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formation: principle 2</a:t>
            </a:r>
            <a:endParaRPr lang="en-US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1175"/>
          </a:xfrm>
        </p:spPr>
        <p:txBody>
          <a:bodyPr/>
          <a:lstStyle/>
          <a:p>
            <a:pPr marL="119062" indent="0" algn="ctr">
              <a:buNone/>
            </a:pPr>
            <a:endParaRPr lang="en-US" sz="4000" dirty="0" smtClean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 algn="ctr">
              <a:buNone/>
            </a:pPr>
            <a:endParaRPr lang="en-US" sz="4000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 algn="ctr">
              <a:buNone/>
            </a:pPr>
            <a:r>
              <a:rPr lang="en-US" sz="4000" dirty="0" smtClean="0">
                <a:latin typeface="Corbel" charset="0"/>
                <a:ea typeface="ＭＳ Ｐゴシック" charset="0"/>
                <a:cs typeface="ＭＳ Ｐゴシック" charset="0"/>
              </a:rPr>
              <a:t>Innovations </a:t>
            </a:r>
            <a:r>
              <a:rPr lang="en-US" sz="4000" dirty="0">
                <a:latin typeface="Corbel" charset="0"/>
                <a:ea typeface="ＭＳ Ｐゴシック" charset="0"/>
                <a:cs typeface="ＭＳ Ｐゴシック" charset="0"/>
              </a:rPr>
              <a:t>don’t come from the center, they come from unexpected </a:t>
            </a:r>
            <a:endParaRPr lang="en-US" sz="4000" dirty="0" smtClean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 algn="ctr">
              <a:buNone/>
            </a:pPr>
            <a:endParaRPr lang="en-US" sz="4000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 algn="ctr">
              <a:buNone/>
            </a:pPr>
            <a:endParaRPr lang="en-US" sz="4000" dirty="0" smtClean="0">
              <a:latin typeface="Corbel" charset="0"/>
              <a:ea typeface="ＭＳ Ｐゴシック" charset="0"/>
              <a:cs typeface="ＭＳ Ｐゴシック" charset="0"/>
            </a:endParaRPr>
          </a:p>
          <a:p>
            <a:pPr marL="119062" indent="0" algn="ctr">
              <a:buNone/>
            </a:pPr>
            <a:r>
              <a:rPr lang="en-US" sz="4000" dirty="0" smtClean="0">
                <a:latin typeface="Corbel" charset="0"/>
                <a:ea typeface="ＭＳ Ｐゴシック" charset="0"/>
                <a:cs typeface="ＭＳ Ｐゴシック" charset="0"/>
              </a:rPr>
              <a:t>locations</a:t>
            </a:r>
          </a:p>
          <a:p>
            <a:endParaRPr lang="en-US" sz="4000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endParaRPr lang="en-US" sz="4000" dirty="0" smtClean="0"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Skinner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52865</TotalTime>
  <Words>545</Words>
  <Application>Microsoft Macintosh PowerPoint</Application>
  <PresentationFormat>On-screen Show (4:3)</PresentationFormat>
  <Paragraphs>96</Paragraphs>
  <Slides>33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Module</vt:lpstr>
      <vt:lpstr>Critical Moments:      Chance, Choice, and Change in Scholarly Communications</vt:lpstr>
      <vt:lpstr>Educopia Institute</vt:lpstr>
      <vt:lpstr>PowerPoint Presentation</vt:lpstr>
      <vt:lpstr>PowerPoint Presentation</vt:lpstr>
      <vt:lpstr>A few notes about the Frontier</vt:lpstr>
      <vt:lpstr>What can pioneers accomplish?</vt:lpstr>
      <vt:lpstr>Field formation: principle 1</vt:lpstr>
      <vt:lpstr>PowerPoint Presentation</vt:lpstr>
      <vt:lpstr>Field formation: principle 2</vt:lpstr>
      <vt:lpstr>PowerPoint Presentation</vt:lpstr>
      <vt:lpstr>Field formation: principle 3</vt:lpstr>
      <vt:lpstr>Networks of people</vt:lpstr>
      <vt:lpstr>PowerPoint Presentation</vt:lpstr>
      <vt:lpstr>PowerPoint Presentation</vt:lpstr>
      <vt:lpstr>PowerPoint Presentation</vt:lpstr>
      <vt:lpstr>Alignment</vt:lpstr>
      <vt:lpstr>The three “C’s”</vt:lpstr>
      <vt:lpstr>CHANCE</vt:lpstr>
      <vt:lpstr>CHOICE</vt:lpstr>
      <vt:lpstr>PowerPoint Presentation</vt:lpstr>
      <vt:lpstr>CHANGE</vt:lpstr>
      <vt:lpstr>PowerPoint Presentation</vt:lpstr>
      <vt:lpstr>PowerPoint Presentation</vt:lpstr>
      <vt:lpstr>PowerPoint Presentation</vt:lpstr>
      <vt:lpstr>PowerPoint Presentation</vt:lpstr>
      <vt:lpstr>LPC Project Deliverables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Manager/>
  <Company> 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 of Discovery</dc:title>
  <dc:subject/>
  <dc:creator>Katherine Skinner</dc:creator>
  <cp:keywords/>
  <dc:description/>
  <cp:lastModifiedBy>KATHERINE SKINNER</cp:lastModifiedBy>
  <cp:revision>422</cp:revision>
  <cp:lastPrinted>2012-03-16T21:14:32Z</cp:lastPrinted>
  <dcterms:created xsi:type="dcterms:W3CDTF">2012-03-22T14:20:50Z</dcterms:created>
  <dcterms:modified xsi:type="dcterms:W3CDTF">2014-09-15T18:16:00Z</dcterms:modified>
  <cp:category/>
</cp:coreProperties>
</file>