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5"/>
  </p:notesMasterIdLst>
  <p:sldIdLst>
    <p:sldId id="256" r:id="rId2"/>
    <p:sldId id="468" r:id="rId3"/>
    <p:sldId id="556" r:id="rId4"/>
    <p:sldId id="565" r:id="rId5"/>
    <p:sldId id="575" r:id="rId6"/>
    <p:sldId id="564" r:id="rId7"/>
    <p:sldId id="558" r:id="rId8"/>
    <p:sldId id="559" r:id="rId9"/>
    <p:sldId id="560" r:id="rId10"/>
    <p:sldId id="567" r:id="rId11"/>
    <p:sldId id="562" r:id="rId12"/>
    <p:sldId id="563" r:id="rId13"/>
    <p:sldId id="557" r:id="rId14"/>
    <p:sldId id="566" r:id="rId15"/>
    <p:sldId id="568" r:id="rId16"/>
    <p:sldId id="569" r:id="rId17"/>
    <p:sldId id="570" r:id="rId18"/>
    <p:sldId id="574" r:id="rId19"/>
    <p:sldId id="571" r:id="rId20"/>
    <p:sldId id="572" r:id="rId21"/>
    <p:sldId id="573" r:id="rId22"/>
    <p:sldId id="576" r:id="rId23"/>
    <p:sldId id="57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5E82"/>
    <a:srgbClr val="0000FF"/>
    <a:srgbClr val="000F9E"/>
    <a:srgbClr val="271B83"/>
    <a:srgbClr val="005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66966" autoAdjust="0"/>
  </p:normalViewPr>
  <p:slideViewPr>
    <p:cSldViewPr>
      <p:cViewPr varScale="1">
        <p:scale>
          <a:sx n="62" d="100"/>
          <a:sy n="62" d="100"/>
        </p:scale>
        <p:origin x="-605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4" d="100"/>
        <a:sy n="84" d="100"/>
      </p:scale>
      <p:origin x="0" y="56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BA755-ED2B-48AD-9CFF-3DA72DA1702B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42BC0-ED8E-41D7-80C2-C73DFDFF25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45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42BC0-ED8E-41D7-80C2-C73DFDFF25F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C11516-A10B-4378-A7EB-F93D3357E2C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42BC0-ED8E-41D7-80C2-C73DFDFF25F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58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42BC0-ED8E-41D7-80C2-C73DFDFF25F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205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3200">
                <a:solidFill>
                  <a:srgbClr val="545E82"/>
                </a:solidFill>
                <a:latin typeface="Calibri" pitchFamily="34" charset="0"/>
              </a:defRPr>
            </a:lvl2pPr>
            <a:lvl3pPr>
              <a:defRPr sz="2800">
                <a:latin typeface="Calibri" pitchFamily="34" charset="0"/>
              </a:defRPr>
            </a:lvl3pPr>
            <a:lvl4pPr>
              <a:defRPr sz="2800">
                <a:solidFill>
                  <a:srgbClr val="545E82"/>
                </a:solidFill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6200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229600" cy="48219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8/19/2014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152400"/>
            <a:ext cx="5334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7315200" y="0"/>
            <a:ext cx="1371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UNC</a:t>
            </a:r>
            <a:endParaRPr lang="en-US" sz="3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tx2"/>
        </a:buClr>
        <a:buSzPct val="110000"/>
        <a:buFont typeface="Arial" pitchFamily="34" charset="0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 baseline="0">
          <a:solidFill>
            <a:schemeClr val="accent1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library.wiley.com/doi/10.1002/asi.1097/full" TargetMode="External"/><Relationship Id="rId2" Type="http://schemas.openxmlformats.org/officeDocument/2006/relationships/hyperlink" Target="http://onlinelibrary.wiley.com/doi/10.1002/asi.v52:7/issuetoc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onlinelibrary.wiley.com/doi/10.1002/asi.1097/full#bib7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lib.purdue.edu/cgi/viewcontent.cgi?article=1389&amp;context=iatu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library.wiley.com/doi/10.1002/asi.1097/full#bib6" TargetMode="External"/><Relationship Id="rId2" Type="http://schemas.openxmlformats.org/officeDocument/2006/relationships/hyperlink" Target="http://onlinelibrary.wiley.com/doi/10.1002/asi.1097/full#bib43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library.wiley.com/doi/10.1002/asi.1097/full#bib24" TargetMode="External"/><Relationship Id="rId2" Type="http://schemas.openxmlformats.org/officeDocument/2006/relationships/hyperlink" Target="http://onlinelibrary.wiley.com/doi/10.1002/asi.1097/full#bib1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onlinelibrary.wiley.com/doi/10.1002/asi.1097/full#bib44" TargetMode="External"/><Relationship Id="rId4" Type="http://schemas.openxmlformats.org/officeDocument/2006/relationships/hyperlink" Target="http://onlinelibrary.wiley.com/doi/10.1002/asi.1097/full#bib28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ademie-sciences.fr/" TargetMode="External"/><Relationship Id="rId2" Type="http://schemas.openxmlformats.org/officeDocument/2006/relationships/hyperlink" Target="https://royalsociety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History of Scholarly Communications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From the start of recorded history </a:t>
            </a:r>
            <a:r>
              <a:rPr lang="en-US" smtClean="0"/>
              <a:t>to the current </a:t>
            </a:r>
            <a:r>
              <a:rPr lang="en-US" dirty="0" smtClean="0"/>
              <a:t>day….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Firsts—Commercial Periodicals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What was the first </a:t>
            </a:r>
            <a:r>
              <a:rPr lang="en-US" i="1" dirty="0" err="1" smtClean="0"/>
              <a:t>commerical</a:t>
            </a:r>
            <a:r>
              <a:rPr lang="en-US" i="1" dirty="0" smtClean="0"/>
              <a:t> Scholarly Communications “Journal”?</a:t>
            </a:r>
          </a:p>
          <a:p>
            <a:r>
              <a:rPr lang="en-US" dirty="0"/>
              <a:t>In parallel with the publications of the learned societies, scientific journals were </a:t>
            </a:r>
            <a:r>
              <a:rPr lang="en-US" dirty="0" smtClean="0"/>
              <a:t>published </a:t>
            </a:r>
            <a:r>
              <a:rPr lang="en-US" dirty="0"/>
              <a:t>by private "commercial" groups. Thus the </a:t>
            </a:r>
            <a:r>
              <a:rPr lang="en-US" dirty="0" err="1"/>
              <a:t>Giornale</a:t>
            </a:r>
            <a:r>
              <a:rPr lang="en-US" dirty="0"/>
              <a:t> de' </a:t>
            </a:r>
            <a:r>
              <a:rPr lang="en-US" dirty="0" err="1"/>
              <a:t>Letterati</a:t>
            </a:r>
            <a:r>
              <a:rPr lang="en-US" dirty="0"/>
              <a:t> which was </a:t>
            </a:r>
            <a:r>
              <a:rPr lang="en-US" dirty="0" smtClean="0"/>
              <a:t>modelled </a:t>
            </a:r>
            <a:r>
              <a:rPr lang="en-US" dirty="0"/>
              <a:t>on Journal des </a:t>
            </a:r>
            <a:r>
              <a:rPr lang="en-US" dirty="0" err="1"/>
              <a:t>Sçavans</a:t>
            </a:r>
            <a:r>
              <a:rPr lang="en-US" dirty="0"/>
              <a:t> , was published in Rome from 1668 to 1681. In </a:t>
            </a:r>
            <a:r>
              <a:rPr lang="en-US" dirty="0" smtClean="0"/>
              <a:t>contrast </a:t>
            </a:r>
            <a:r>
              <a:rPr lang="en-US" dirty="0"/>
              <a:t>the </a:t>
            </a:r>
            <a:r>
              <a:rPr lang="en-US" dirty="0" err="1"/>
              <a:t>Acta</a:t>
            </a:r>
            <a:r>
              <a:rPr lang="en-US" dirty="0"/>
              <a:t> </a:t>
            </a:r>
            <a:r>
              <a:rPr lang="en-US" dirty="0" err="1"/>
              <a:t>Erutditorum</a:t>
            </a:r>
            <a:r>
              <a:rPr lang="en-US" dirty="0"/>
              <a:t> first published in Leipzig in 1682, editor Otto </a:t>
            </a:r>
            <a:r>
              <a:rPr lang="en-US" dirty="0" err="1"/>
              <a:t>Mencke</a:t>
            </a:r>
            <a:r>
              <a:rPr lang="en-US" dirty="0"/>
              <a:t>, </a:t>
            </a:r>
            <a:r>
              <a:rPr lang="en-US" dirty="0" smtClean="0"/>
              <a:t>followed </a:t>
            </a:r>
            <a:r>
              <a:rPr lang="en-US" dirty="0"/>
              <a:t>the pattern of the Philosophical Transactions of the Royal Society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142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1610 Galileo wrote </a:t>
            </a:r>
            <a:r>
              <a:rPr lang="en-US" dirty="0" err="1" smtClean="0"/>
              <a:t>Kepler</a:t>
            </a:r>
            <a:r>
              <a:rPr lang="en-US" dirty="0" smtClean="0"/>
              <a:t> this </a:t>
            </a:r>
          </a:p>
          <a:p>
            <a:pPr lvl="1"/>
            <a:r>
              <a:rPr lang="en-US" dirty="0" err="1" smtClean="0"/>
              <a:t>Smaismrmilmepoetalevmibunenugttaviras</a:t>
            </a:r>
            <a:endParaRPr lang="en-US" dirty="0" smtClean="0"/>
          </a:p>
          <a:p>
            <a:pPr lvl="1"/>
            <a:endParaRPr lang="en-US" dirty="0"/>
          </a:p>
          <a:p>
            <a:pPr marL="411480" lvl="1" indent="0">
              <a:buNone/>
            </a:pPr>
            <a:r>
              <a:rPr lang="en-US" i="1" dirty="0" smtClean="0"/>
              <a:t>What did it mean?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663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Firsts—Discovery Priority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 1610 Galileo wrote </a:t>
            </a:r>
            <a:r>
              <a:rPr lang="en-US" dirty="0" err="1" smtClean="0"/>
              <a:t>Kepler</a:t>
            </a:r>
            <a:r>
              <a:rPr lang="en-US" dirty="0" smtClean="0"/>
              <a:t> this </a:t>
            </a:r>
          </a:p>
          <a:p>
            <a:pPr lvl="1"/>
            <a:r>
              <a:rPr lang="en-US" sz="2600" dirty="0" err="1" smtClean="0"/>
              <a:t>Smaismrmilmepoetalevmibunenugttaviras</a:t>
            </a:r>
            <a:r>
              <a:rPr lang="en-US" sz="2600" dirty="0" smtClean="0"/>
              <a:t> </a:t>
            </a:r>
          </a:p>
          <a:p>
            <a:pPr lvl="1"/>
            <a:r>
              <a:rPr lang="en-US" sz="2600" dirty="0" smtClean="0"/>
              <a:t>= </a:t>
            </a:r>
            <a:r>
              <a:rPr lang="en-US" sz="2600" dirty="0" err="1" smtClean="0"/>
              <a:t>altissimum</a:t>
            </a:r>
            <a:r>
              <a:rPr lang="en-US" sz="2600" dirty="0" smtClean="0"/>
              <a:t> </a:t>
            </a:r>
            <a:r>
              <a:rPr lang="en-US" sz="2600" dirty="0" err="1"/>
              <a:t>planetam</a:t>
            </a:r>
            <a:r>
              <a:rPr lang="en-US" sz="2600" dirty="0"/>
              <a:t> </a:t>
            </a:r>
            <a:r>
              <a:rPr lang="en-US" sz="2600" dirty="0" err="1"/>
              <a:t>tergeminum</a:t>
            </a:r>
            <a:r>
              <a:rPr lang="en-US" sz="2600" dirty="0"/>
              <a:t> </a:t>
            </a:r>
            <a:r>
              <a:rPr lang="en-US" sz="2600" dirty="0" err="1"/>
              <a:t>observari</a:t>
            </a:r>
            <a:r>
              <a:rPr lang="en-US" sz="2600" dirty="0"/>
              <a:t> </a:t>
            </a:r>
            <a:endParaRPr lang="en-US" sz="2600" dirty="0" smtClean="0"/>
          </a:p>
          <a:p>
            <a:pPr lvl="1"/>
            <a:r>
              <a:rPr lang="en-US" sz="2600" dirty="0" smtClean="0"/>
              <a:t> or “I </a:t>
            </a:r>
            <a:r>
              <a:rPr lang="en-US" sz="2600" dirty="0"/>
              <a:t>have observed the uppermost planet </a:t>
            </a:r>
            <a:r>
              <a:rPr lang="en-US" sz="2600" dirty="0" smtClean="0"/>
              <a:t>triple”</a:t>
            </a:r>
            <a:endParaRPr lang="en-US" sz="2600" dirty="0" smtClean="0"/>
          </a:p>
          <a:p>
            <a:pPr marL="411480" lvl="1" indent="0">
              <a:buNone/>
            </a:pPr>
            <a:r>
              <a:rPr lang="en-US" dirty="0"/>
              <a:t>In the early seventeenth century scientists established priority of discovery by means </a:t>
            </a:r>
            <a:r>
              <a:rPr lang="en-US" dirty="0" smtClean="0"/>
              <a:t>of </a:t>
            </a:r>
            <a:r>
              <a:rPr lang="en-US" dirty="0"/>
              <a:t>an anagram. A sentence announcing a discovery was encrypted into an anagram, </a:t>
            </a:r>
            <a:r>
              <a:rPr lang="en-US" dirty="0" smtClean="0"/>
              <a:t>which </a:t>
            </a:r>
            <a:r>
              <a:rPr lang="en-US" dirty="0"/>
              <a:t>was then deposited with an official witness. The scientist could then </a:t>
            </a:r>
            <a:r>
              <a:rPr lang="en-US" dirty="0" smtClean="0"/>
              <a:t>continue his </a:t>
            </a:r>
            <a:r>
              <a:rPr lang="en-US" dirty="0"/>
              <a:t>work at leisure. If any competitor publicly claimed the same discovery, </a:t>
            </a:r>
            <a:r>
              <a:rPr lang="en-US" dirty="0" smtClean="0"/>
              <a:t>the original </a:t>
            </a:r>
            <a:r>
              <a:rPr lang="en-US" dirty="0"/>
              <a:t>scientist could then refer to his witness to unscramble the anagram, and in </a:t>
            </a:r>
          </a:p>
          <a:p>
            <a:pPr marL="411480" lvl="1" indent="0">
              <a:buNone/>
            </a:pPr>
            <a:r>
              <a:rPr lang="en-US" dirty="0"/>
              <a:t>this way establish his priority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76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Firsts—Book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scientific book was an established form of communication in science (as well as </a:t>
            </a:r>
            <a:r>
              <a:rPr lang="en-US" dirty="0" smtClean="0"/>
              <a:t>in </a:t>
            </a:r>
            <a:r>
              <a:rPr lang="en-US" dirty="0"/>
              <a:t>other subject areas) prior to the seventeenth century. The Royal Society, and other </a:t>
            </a:r>
            <a:r>
              <a:rPr lang="en-US" dirty="0" smtClean="0"/>
              <a:t>learned </a:t>
            </a:r>
            <a:r>
              <a:rPr lang="en-US" dirty="0"/>
              <a:t>societies, printed books as well as journals. One of the most notable books published by the Royal Society was </a:t>
            </a:r>
            <a:r>
              <a:rPr lang="en-US" dirty="0" err="1"/>
              <a:t>Philosphiae</a:t>
            </a:r>
            <a:r>
              <a:rPr lang="en-US" dirty="0"/>
              <a:t> </a:t>
            </a:r>
            <a:r>
              <a:rPr lang="en-US" dirty="0" err="1"/>
              <a:t>naturae</a:t>
            </a:r>
            <a:r>
              <a:rPr lang="en-US" dirty="0"/>
              <a:t> principia </a:t>
            </a:r>
            <a:r>
              <a:rPr lang="en-US" dirty="0" err="1" smtClean="0"/>
              <a:t>mathematica</a:t>
            </a:r>
            <a:r>
              <a:rPr lang="en-US" dirty="0" smtClean="0"/>
              <a:t> </a:t>
            </a:r>
            <a:r>
              <a:rPr lang="en-US" dirty="0" err="1" smtClean="0"/>
              <a:t>Autore</a:t>
            </a:r>
            <a:r>
              <a:rPr lang="en-US" dirty="0" smtClean="0"/>
              <a:t> </a:t>
            </a:r>
            <a:r>
              <a:rPr lang="en-US" dirty="0" err="1"/>
              <a:t>Is..Newton</a:t>
            </a:r>
            <a:r>
              <a:rPr lang="en-US" dirty="0"/>
              <a:t>. Imprimatur S, Pepys. </a:t>
            </a:r>
            <a:r>
              <a:rPr lang="en-US" dirty="0" err="1"/>
              <a:t>Reg.Soc</a:t>
            </a:r>
            <a:r>
              <a:rPr lang="en-US" dirty="0"/>
              <a:t>. </a:t>
            </a:r>
            <a:r>
              <a:rPr lang="en-US" dirty="0" err="1"/>
              <a:t>Praeses</a:t>
            </a:r>
            <a:r>
              <a:rPr lang="en-US" dirty="0"/>
              <a:t>. Julii5, 1686, 4to </a:t>
            </a:r>
            <a:r>
              <a:rPr lang="en-US" dirty="0" err="1" smtClean="0"/>
              <a:t>Londini</a:t>
            </a:r>
            <a:r>
              <a:rPr lang="en-US" dirty="0" smtClean="0"/>
              <a:t> 1687</a:t>
            </a:r>
            <a:r>
              <a:rPr lang="en-US" dirty="0"/>
              <a:t>. The publication of a book was, however, a slow and expensive process. The </a:t>
            </a:r>
            <a:r>
              <a:rPr lang="en-US" dirty="0" smtClean="0"/>
              <a:t>market </a:t>
            </a:r>
            <a:r>
              <a:rPr lang="en-US" dirty="0"/>
              <a:t>for scientific books was not large, so a publisher would have to take a </a:t>
            </a:r>
            <a:r>
              <a:rPr lang="en-US" dirty="0" smtClean="0"/>
              <a:t>considerable </a:t>
            </a:r>
            <a:r>
              <a:rPr lang="en-US" dirty="0"/>
              <a:t>financial risk. A book was often the medium to report the work of a </a:t>
            </a:r>
            <a:r>
              <a:rPr lang="en-US" dirty="0" smtClean="0"/>
              <a:t>lifetime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38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Firsts—Newspapers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newspaper as a means of reporting recent and timely events appeared in the </a:t>
            </a:r>
            <a:r>
              <a:rPr lang="en-US" dirty="0" smtClean="0"/>
              <a:t>seventeenth </a:t>
            </a:r>
            <a:r>
              <a:rPr lang="en-US" dirty="0"/>
              <a:t>century. The oldest recorded "modern" newspapers are </a:t>
            </a:r>
            <a:r>
              <a:rPr lang="en-US" dirty="0" err="1"/>
              <a:t>Avisa</a:t>
            </a:r>
            <a:r>
              <a:rPr lang="en-US" dirty="0"/>
              <a:t> and </a:t>
            </a:r>
            <a:r>
              <a:rPr lang="en-US" dirty="0" smtClean="0"/>
              <a:t>Relation </a:t>
            </a:r>
            <a:r>
              <a:rPr lang="en-US" dirty="0" err="1"/>
              <a:t>oder</a:t>
            </a:r>
            <a:r>
              <a:rPr lang="en-US" dirty="0"/>
              <a:t> </a:t>
            </a:r>
            <a:r>
              <a:rPr lang="en-US" dirty="0" err="1"/>
              <a:t>Zeitung</a:t>
            </a:r>
            <a:r>
              <a:rPr lang="en-US" dirty="0"/>
              <a:t> which were published weekly in </a:t>
            </a:r>
            <a:r>
              <a:rPr lang="en-US" dirty="0" err="1"/>
              <a:t>Braunschweig</a:t>
            </a:r>
            <a:r>
              <a:rPr lang="en-US" dirty="0"/>
              <a:t> and </a:t>
            </a:r>
            <a:r>
              <a:rPr lang="en-US" dirty="0" err="1"/>
              <a:t>Strassburg</a:t>
            </a:r>
            <a:r>
              <a:rPr lang="en-US" dirty="0"/>
              <a:t> </a:t>
            </a:r>
            <a:r>
              <a:rPr lang="en-US" dirty="0" smtClean="0"/>
              <a:t>from </a:t>
            </a:r>
            <a:r>
              <a:rPr lang="en-US" dirty="0"/>
              <a:t>the year 1609. By 1630 there were some thirty German language newspapers. </a:t>
            </a:r>
            <a:r>
              <a:rPr lang="en-US" dirty="0" smtClean="0"/>
              <a:t>Newspapers </a:t>
            </a:r>
            <a:r>
              <a:rPr lang="en-US" dirty="0"/>
              <a:t>were soon published in other European cities: Amsterdam 1619, London </a:t>
            </a:r>
            <a:r>
              <a:rPr lang="en-US" dirty="0" smtClean="0"/>
              <a:t>1621</a:t>
            </a:r>
            <a:r>
              <a:rPr lang="en-US" dirty="0"/>
              <a:t>, and Paris 1631 - Gazette de France. </a:t>
            </a:r>
          </a:p>
        </p:txBody>
      </p:sp>
    </p:spTree>
    <p:extLst>
      <p:ext uri="{BB962C8B-B14F-4D97-AF65-F5344CB8AC3E}">
        <p14:creationId xmlns:p14="http://schemas.microsoft.com/office/powerpoint/2010/main" val="358575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Rise of the Journal </a:t>
            </a:r>
            <a:r>
              <a:rPr lang="en-US" b="1" dirty="0" smtClean="0"/>
              <a:t>Article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the seventeenth century there were a number of alternatives used by scientists for </a:t>
            </a:r>
            <a:r>
              <a:rPr lang="en-US" dirty="0" smtClean="0"/>
              <a:t>the </a:t>
            </a:r>
            <a:r>
              <a:rPr lang="en-US" dirty="0"/>
              <a:t>publication of their work: the scientific anagram, the letter or personal </a:t>
            </a:r>
            <a:r>
              <a:rPr lang="en-US" dirty="0" smtClean="0"/>
              <a:t>communication</a:t>
            </a:r>
            <a:r>
              <a:rPr lang="en-US" dirty="0"/>
              <a:t>, the scientific book, the learned society journal, the commercial </a:t>
            </a:r>
            <a:r>
              <a:rPr lang="en-US" dirty="0" smtClean="0"/>
              <a:t>periodical</a:t>
            </a:r>
            <a:r>
              <a:rPr lang="en-US" dirty="0"/>
              <a:t>, the newspaper (see Fig.1). In addition scientific communication took place </a:t>
            </a:r>
            <a:r>
              <a:rPr lang="en-US" dirty="0" smtClean="0"/>
              <a:t>by </a:t>
            </a:r>
            <a:r>
              <a:rPr lang="en-US" dirty="0"/>
              <a:t>means of verbal communication between scientific practitioners as for example at </a:t>
            </a:r>
            <a:r>
              <a:rPr lang="en-US" dirty="0" smtClean="0"/>
              <a:t>the </a:t>
            </a:r>
            <a:r>
              <a:rPr lang="en-US" dirty="0"/>
              <a:t>m</a:t>
            </a:r>
            <a:r>
              <a:rPr lang="en-US" dirty="0" smtClean="0"/>
              <a:t>eetings </a:t>
            </a:r>
            <a:r>
              <a:rPr lang="en-US" dirty="0"/>
              <a:t>of the new learned societies. Why did the journal paper become the </a:t>
            </a:r>
            <a:r>
              <a:rPr lang="en-US" dirty="0" smtClean="0"/>
              <a:t>accepted </a:t>
            </a:r>
            <a:r>
              <a:rPr lang="en-US" dirty="0"/>
              <a:t>and preferred mode for scientific communication? </a:t>
            </a:r>
          </a:p>
        </p:txBody>
      </p:sp>
    </p:spTree>
    <p:extLst>
      <p:ext uri="{BB962C8B-B14F-4D97-AF65-F5344CB8AC3E}">
        <p14:creationId xmlns:p14="http://schemas.microsoft.com/office/powerpoint/2010/main" val="179243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Rise of the Journal </a:t>
            </a:r>
            <a:r>
              <a:rPr lang="en-US" b="1" dirty="0"/>
              <a:t>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/>
              <a:t>In order to understand the choice and final closure with respect to one artefact - the </a:t>
            </a:r>
            <a:r>
              <a:rPr lang="en-US" dirty="0" smtClean="0"/>
              <a:t>scientific </a:t>
            </a:r>
            <a:r>
              <a:rPr lang="en-US" dirty="0"/>
              <a:t>article - we must look at the various sociocultural groups concerned in the </a:t>
            </a:r>
            <a:r>
              <a:rPr lang="en-US" dirty="0" smtClean="0"/>
              <a:t>diffusion </a:t>
            </a:r>
            <a:r>
              <a:rPr lang="en-US" dirty="0"/>
              <a:t>of scientific and technical </a:t>
            </a:r>
            <a:r>
              <a:rPr lang="en-US" dirty="0" smtClean="0"/>
              <a:t>information, </a:t>
            </a:r>
            <a:r>
              <a:rPr lang="en-US" dirty="0"/>
              <a:t>and examine the needs and problems </a:t>
            </a:r>
            <a:r>
              <a:rPr lang="en-US" dirty="0" smtClean="0"/>
              <a:t>of </a:t>
            </a:r>
            <a:r>
              <a:rPr lang="en-US" dirty="0"/>
              <a:t>these various groups and the interactions between them. The dominance of one </a:t>
            </a:r>
            <a:r>
              <a:rPr lang="en-US" dirty="0" smtClean="0"/>
              <a:t>artefact</a:t>
            </a:r>
            <a:r>
              <a:rPr lang="en-US" dirty="0"/>
              <a:t>, from a group of artefacts filling a similar function, is established through the </a:t>
            </a:r>
            <a:r>
              <a:rPr lang="en-US" dirty="0" smtClean="0"/>
              <a:t>process </a:t>
            </a:r>
            <a:r>
              <a:rPr lang="en-US" dirty="0"/>
              <a:t>of selection, based on the needs of the various groups of people interested in, </a:t>
            </a:r>
            <a:r>
              <a:rPr lang="en-US" dirty="0" smtClean="0"/>
              <a:t>and </a:t>
            </a:r>
            <a:r>
              <a:rPr lang="en-US" dirty="0"/>
              <a:t>concerned with, the use of the given artefacts.</a:t>
            </a:r>
          </a:p>
        </p:txBody>
      </p:sp>
    </p:spTree>
    <p:extLst>
      <p:ext uri="{BB962C8B-B14F-4D97-AF65-F5344CB8AC3E}">
        <p14:creationId xmlns:p14="http://schemas.microsoft.com/office/powerpoint/2010/main" val="234934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History of Authorship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Excerpted from “</a:t>
            </a:r>
            <a:r>
              <a:rPr lang="en-US" dirty="0" err="1"/>
              <a:t>Hyperauthorship</a:t>
            </a:r>
            <a:r>
              <a:rPr lang="en-US" dirty="0"/>
              <a:t>: A postmodern perversion or evidence of a structural shift in scholarly communication practices</a:t>
            </a:r>
            <a:r>
              <a:rPr lang="en-US" dirty="0" smtClean="0"/>
              <a:t>?” by Blaise Cronin, JASIST </a:t>
            </a:r>
            <a:r>
              <a:rPr lang="en-US" dirty="0">
                <a:hlinkClick r:id="rId2"/>
              </a:rPr>
              <a:t>Volume 52, Issue 7, </a:t>
            </a:r>
            <a:r>
              <a:rPr lang="en-US" dirty="0"/>
              <a:t>pages 558–569, </a:t>
            </a:r>
            <a:r>
              <a:rPr lang="en-US" dirty="0" smtClean="0"/>
              <a:t>2001, </a:t>
            </a:r>
          </a:p>
          <a:p>
            <a:pPr marL="109728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onlinelibrary.wiley.com/doi/10.1002/asi.1097/full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55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Firsts—First Named Author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Who was the first named author?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8545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Who was the first named author?</a:t>
            </a:r>
          </a:p>
          <a:p>
            <a:r>
              <a:rPr lang="en-US" dirty="0" smtClean="0"/>
              <a:t>According </a:t>
            </a:r>
            <a:r>
              <a:rPr lang="en-US" dirty="0"/>
              <a:t>to </a:t>
            </a:r>
            <a:r>
              <a:rPr lang="en-US" dirty="0" err="1"/>
              <a:t>Manguel</a:t>
            </a:r>
            <a:r>
              <a:rPr lang="en-US" dirty="0"/>
              <a:t> (</a:t>
            </a:r>
            <a:r>
              <a:rPr lang="en-US" u="sng" dirty="0">
                <a:hlinkClick r:id="rId2" tooltip="Link to bibliographic citation"/>
              </a:rPr>
              <a:t>1997</a:t>
            </a:r>
            <a:r>
              <a:rPr lang="en-US" dirty="0"/>
              <a:t>, pp. 182–183), the earliest named author in history was the Mesopotamian Princess, </a:t>
            </a:r>
            <a:r>
              <a:rPr lang="en-US" dirty="0" err="1"/>
              <a:t>Enheduanna</a:t>
            </a:r>
            <a:r>
              <a:rPr lang="en-US" dirty="0"/>
              <a:t>, who, more than 4,000 years ago, signed her name at the end of the clay tablets, on which were etched songs in honor of Inanna, goddess of love and war.</a:t>
            </a:r>
          </a:p>
        </p:txBody>
      </p:sp>
    </p:spTree>
    <p:extLst>
      <p:ext uri="{BB962C8B-B14F-4D97-AF65-F5344CB8AC3E}">
        <p14:creationId xmlns:p14="http://schemas.microsoft.com/office/powerpoint/2010/main" val="260822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were the first examples?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sz="2000" dirty="0" smtClean="0"/>
          </a:p>
          <a:p>
            <a:pPr marL="109728" indent="0">
              <a:buNone/>
            </a:pPr>
            <a:endParaRPr lang="en-US" sz="2000" dirty="0"/>
          </a:p>
          <a:p>
            <a:pPr marL="109728" indent="0">
              <a:buNone/>
            </a:pPr>
            <a:endParaRPr lang="en-US" sz="2000" dirty="0" smtClean="0"/>
          </a:p>
          <a:p>
            <a:pPr marL="109728" indent="0">
              <a:buNone/>
            </a:pPr>
            <a:endParaRPr lang="en-US" sz="2000" dirty="0"/>
          </a:p>
          <a:p>
            <a:pPr marL="109728" indent="0">
              <a:buNone/>
            </a:pPr>
            <a:endParaRPr lang="en-US" sz="2000" dirty="0" smtClean="0"/>
          </a:p>
          <a:p>
            <a:pPr marL="109728" indent="0">
              <a:buNone/>
            </a:pPr>
            <a:r>
              <a:rPr lang="en-US" sz="2000" dirty="0" smtClean="0"/>
              <a:t>The material for the history of scholarly communications is taken from an </a:t>
            </a:r>
            <a:r>
              <a:rPr lang="en-US" sz="2000" dirty="0"/>
              <a:t>excellent summary by </a:t>
            </a:r>
            <a:r>
              <a:rPr lang="en-US" sz="2000" dirty="0" smtClean="0"/>
              <a:t>Nancy </a:t>
            </a:r>
            <a:r>
              <a:rPr lang="en-US" sz="2000" dirty="0" err="1" smtClean="0"/>
              <a:t>Fjallbrant</a:t>
            </a:r>
            <a:r>
              <a:rPr lang="en-US" sz="2000" dirty="0" smtClean="0"/>
              <a:t> of Chalmers University of Technology Library, published in</a:t>
            </a:r>
            <a:r>
              <a:rPr lang="en-US" sz="2000" dirty="0" smtClean="0">
                <a:hlinkClick r:id="rId3"/>
              </a:rPr>
              <a:t> </a:t>
            </a:r>
            <a:r>
              <a:rPr lang="en-US" sz="2000" dirty="0" smtClean="0"/>
              <a:t>the 1997 IATUL Proceedings.  </a:t>
            </a:r>
          </a:p>
          <a:p>
            <a:pPr marL="109728" indent="0">
              <a:buNone/>
            </a:pP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</a:t>
            </a:r>
            <a:r>
              <a:rPr lang="en-US" sz="2000" dirty="0" smtClean="0">
                <a:hlinkClick r:id="rId3"/>
              </a:rPr>
              <a:t>docs.lib.purdue.edu/cgi/viewcontent.cgi?article=1389&amp;context=iatul</a:t>
            </a:r>
            <a:endParaRPr lang="en-US" sz="2000" dirty="0" smtClean="0"/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67249"/>
            <a:ext cx="3371850" cy="3268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n-US" dirty="0"/>
              <a:t> Over the centuries, however, certain genres of text (e.g., epic poems, sagas) have not always required authors: “Their anonymity was ignored because their real or supposed age was a sufficient guarantee of their authenticity” (Foucault, </a:t>
            </a:r>
            <a:r>
              <a:rPr lang="en-US" u="sng" dirty="0">
                <a:hlinkClick r:id="rId2" tooltip="Link to bibliographic citation"/>
              </a:rPr>
              <a:t>1977</a:t>
            </a:r>
            <a:r>
              <a:rPr lang="en-US" dirty="0"/>
              <a:t>, p. 125). For Barthes (</a:t>
            </a:r>
            <a:r>
              <a:rPr lang="en-US" u="sng" dirty="0">
                <a:hlinkClick r:id="rId3" tooltip="Link to bibliographic citation"/>
              </a:rPr>
              <a:t>1977</a:t>
            </a:r>
            <a:r>
              <a:rPr lang="en-US" dirty="0"/>
              <a:t>, pp. 142–143), though, the author really is “a modern figure … emerging from the Middle Ages with English empiricism, French rationalism and the personal faith of the Reformation.”</a:t>
            </a:r>
          </a:p>
        </p:txBody>
      </p:sp>
    </p:spTree>
    <p:extLst>
      <p:ext uri="{BB962C8B-B14F-4D97-AF65-F5344CB8AC3E}">
        <p14:creationId xmlns:p14="http://schemas.microsoft.com/office/powerpoint/2010/main" val="381037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/>
              <a:t>P</a:t>
            </a:r>
            <a:r>
              <a:rPr lang="en-US" dirty="0" smtClean="0"/>
              <a:t>ublic </a:t>
            </a:r>
            <a:r>
              <a:rPr lang="en-US" dirty="0"/>
              <a:t>affirmation of authorship is absolutely central to the operation of the academic reward system, whether one is a classicist, sociologist, or experimental physicist. Authorship (and the recognition that flows therefrom) is the undisputed coin of the realm in academia: it embodies the enterprise of scholarship (Bourdieu, </a:t>
            </a:r>
            <a:r>
              <a:rPr lang="en-US" u="sng" dirty="0">
                <a:hlinkClick r:id="rId2" tooltip="Link to bibliographic citation"/>
              </a:rPr>
              <a:t>1991</a:t>
            </a:r>
            <a:r>
              <a:rPr lang="en-US" dirty="0"/>
              <a:t>; Cronin, </a:t>
            </a:r>
            <a:r>
              <a:rPr lang="en-US" u="sng" dirty="0">
                <a:hlinkClick r:id="rId3" tooltip="Link to bibliographic citation"/>
              </a:rPr>
              <a:t>1984</a:t>
            </a:r>
            <a:r>
              <a:rPr lang="en-US" dirty="0"/>
              <a:t>, </a:t>
            </a:r>
            <a:r>
              <a:rPr lang="en-US" u="sng" dirty="0">
                <a:hlinkClick r:id="rId4" tooltip="Link to bibliographic citation"/>
              </a:rPr>
              <a:t>2000</a:t>
            </a:r>
            <a:r>
              <a:rPr lang="en-US" dirty="0"/>
              <a:t>; Franck, </a:t>
            </a:r>
            <a:r>
              <a:rPr lang="en-US" u="sng" dirty="0">
                <a:hlinkClick r:id="rId5" tooltip="Link to bibliographic citation"/>
              </a:rPr>
              <a:t>1999</a:t>
            </a:r>
            <a:r>
              <a:rPr lang="en-US" dirty="0"/>
              <a:t>). But while the traditional model of authorship persists, most noticeably in the humanities, it is no longer the sole or dominant model in certain scientific specialties.</a:t>
            </a:r>
          </a:p>
        </p:txBody>
      </p:sp>
    </p:spTree>
    <p:extLst>
      <p:ext uri="{BB962C8B-B14F-4D97-AF65-F5344CB8AC3E}">
        <p14:creationId xmlns:p14="http://schemas.microsoft.com/office/powerpoint/2010/main" val="393974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i="1" dirty="0" smtClean="0"/>
              <a:t>How have things changed in the last 500 years?</a:t>
            </a:r>
          </a:p>
          <a:p>
            <a:r>
              <a:rPr lang="en-US" dirty="0" smtClean="0"/>
              <a:t>Sharing/Access</a:t>
            </a:r>
            <a:endParaRPr lang="en-US" dirty="0" smtClean="0"/>
          </a:p>
          <a:p>
            <a:pPr lvl="1"/>
            <a:r>
              <a:rPr lang="en-US" dirty="0" smtClean="0"/>
              <a:t>How has access to scholars and scholarly information changed?</a:t>
            </a:r>
          </a:p>
          <a:p>
            <a:pPr lvl="1"/>
            <a:r>
              <a:rPr lang="en-US" dirty="0" smtClean="0"/>
              <a:t>How have the social interactions between scholars changed?</a:t>
            </a:r>
          </a:p>
          <a:p>
            <a:r>
              <a:rPr lang="en-US" dirty="0" smtClean="0"/>
              <a:t>Publication:  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ho controls the publication medium?</a:t>
            </a:r>
          </a:p>
          <a:p>
            <a:pPr lvl="1"/>
            <a:r>
              <a:rPr lang="en-US" dirty="0" smtClean="0"/>
              <a:t>Who can publish?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489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Authorship: </a:t>
            </a:r>
          </a:p>
          <a:p>
            <a:pPr lvl="1"/>
            <a:r>
              <a:rPr lang="en-US" dirty="0"/>
              <a:t>Identity/Collaboration--What are some publications today that are not identified with authors?  Can you imagine a future where many/most publications do not have an acknowledged author?</a:t>
            </a:r>
          </a:p>
          <a:p>
            <a:r>
              <a:rPr lang="en-US" dirty="0"/>
              <a:t>What changes might we see in the next 50 years?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148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How did early scholars communicate?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7120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Firsts—Personal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How did early scholars communicate?</a:t>
            </a:r>
          </a:p>
          <a:p>
            <a:pPr lvl="1"/>
            <a:r>
              <a:rPr lang="en-US" dirty="0" smtClean="0"/>
              <a:t>Personal Letters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Fjallbrant 1997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048000"/>
            <a:ext cx="4381120" cy="329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013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Firsts—Personal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i="1" dirty="0" smtClean="0"/>
              <a:t>How did early scholars communicate?</a:t>
            </a:r>
          </a:p>
          <a:p>
            <a:pPr lvl="1"/>
            <a:r>
              <a:rPr lang="en-US" dirty="0" smtClean="0"/>
              <a:t>Personal Letters</a:t>
            </a:r>
          </a:p>
          <a:p>
            <a:r>
              <a:rPr lang="en-US" sz="3400" dirty="0"/>
              <a:t>Communication of observations and new experiments was often made in the form of </a:t>
            </a:r>
            <a:r>
              <a:rPr lang="en-US" sz="3400" dirty="0" smtClean="0"/>
              <a:t>personal </a:t>
            </a:r>
            <a:r>
              <a:rPr lang="en-US" sz="3400" dirty="0"/>
              <a:t>letters between scientists. This was a method used for transferring news </a:t>
            </a:r>
            <a:r>
              <a:rPr lang="en-US" sz="3400" dirty="0" smtClean="0"/>
              <a:t>about </a:t>
            </a:r>
            <a:r>
              <a:rPr lang="en-US" sz="3400" dirty="0"/>
              <a:t>research carried out by both individuals and groups to other individuals and </a:t>
            </a:r>
            <a:r>
              <a:rPr lang="en-US" sz="3400" dirty="0" smtClean="0"/>
              <a:t>groups</a:t>
            </a:r>
            <a:r>
              <a:rPr lang="en-US" sz="3400" dirty="0"/>
              <a:t>. These were often sent to a person who acted as a "gatekeeper" or a mailbox </a:t>
            </a:r>
            <a:r>
              <a:rPr lang="en-US" sz="3400" dirty="0" smtClean="0"/>
              <a:t>for </a:t>
            </a:r>
            <a:r>
              <a:rPr lang="en-US" sz="3400" dirty="0"/>
              <a:t>transmitting news to other people. One of the most famous correspondents was </a:t>
            </a:r>
            <a:r>
              <a:rPr lang="en-US" sz="3400" dirty="0" smtClean="0"/>
              <a:t>Samuel </a:t>
            </a:r>
            <a:r>
              <a:rPr lang="en-US" sz="3400" dirty="0" err="1"/>
              <a:t>Hartlib</a:t>
            </a:r>
            <a:r>
              <a:rPr lang="en-US" sz="3400" dirty="0"/>
              <a:t>, born 1600 in Prussia. He emigrated to England and corresponded </a:t>
            </a:r>
            <a:r>
              <a:rPr lang="en-US" sz="3400" dirty="0" smtClean="0"/>
              <a:t>indefatigably </a:t>
            </a:r>
            <a:r>
              <a:rPr lang="en-US" sz="3400" dirty="0"/>
              <a:t>with the European scientific and literary figures of that day, for example </a:t>
            </a:r>
            <a:r>
              <a:rPr lang="en-US" sz="3400" dirty="0" smtClean="0"/>
              <a:t>Boyle</a:t>
            </a:r>
            <a:r>
              <a:rPr lang="en-US" sz="3400" dirty="0"/>
              <a:t>, Comenius (</a:t>
            </a:r>
            <a:r>
              <a:rPr lang="en-US" sz="3400" dirty="0" err="1"/>
              <a:t>Komensky</a:t>
            </a:r>
            <a:r>
              <a:rPr lang="en-US" sz="3400" dirty="0"/>
              <a:t>´), Cromwell, Descartes, Milton, Pascal. and Wren. He </a:t>
            </a:r>
            <a:r>
              <a:rPr lang="en-US" sz="3400" dirty="0" smtClean="0"/>
              <a:t>collected </a:t>
            </a:r>
            <a:r>
              <a:rPr lang="en-US" sz="3400" dirty="0"/>
              <a:t>the papers of other savants and supplied information on demand.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Fjallbrant 1997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1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Firsts—Learned Societies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What was the first Scholarly Communications “Society”?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7095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Firsts—Learned Societies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What was the first Scholarly Communications “Society”? Two earlier examples of what we today might think of as “invisible colleges”</a:t>
            </a:r>
          </a:p>
          <a:p>
            <a:pPr lvl="1"/>
            <a:r>
              <a:rPr lang="en-US" dirty="0">
                <a:hlinkClick r:id="rId2"/>
              </a:rPr>
              <a:t>Royal Society </a:t>
            </a:r>
            <a:r>
              <a:rPr lang="en-US" dirty="0"/>
              <a:t>(founded in London in 1660 and chartered in 1662</a:t>
            </a:r>
            <a:r>
              <a:rPr lang="en-US" dirty="0" smtClean="0"/>
              <a:t>)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err="1" smtClean="0">
                <a:hlinkClick r:id="rId3"/>
              </a:rPr>
              <a:t>Académie</a:t>
            </a:r>
            <a:r>
              <a:rPr lang="en-US" dirty="0" smtClean="0">
                <a:hlinkClick r:id="rId3"/>
              </a:rPr>
              <a:t> </a:t>
            </a:r>
            <a:r>
              <a:rPr lang="en-US" dirty="0">
                <a:hlinkClick r:id="rId3"/>
              </a:rPr>
              <a:t>des Sciences</a:t>
            </a:r>
            <a:r>
              <a:rPr lang="en-US" dirty="0"/>
              <a:t> founded in Paris in 1666.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505200"/>
            <a:ext cx="233178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782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Firsts—Learned Society Periodicals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What was the first Scholarly Communications “Journal”?</a:t>
            </a:r>
          </a:p>
        </p:txBody>
      </p:sp>
    </p:spTree>
    <p:extLst>
      <p:ext uri="{BB962C8B-B14F-4D97-AF65-F5344CB8AC3E}">
        <p14:creationId xmlns:p14="http://schemas.microsoft.com/office/powerpoint/2010/main" val="105799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Firsts—Learned Society Periodicals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i="1" dirty="0" smtClean="0"/>
              <a:t>What was the first Scholarly Communications “Journal”?</a:t>
            </a:r>
          </a:p>
          <a:p>
            <a:pPr lvl="1"/>
            <a:r>
              <a:rPr lang="en-US" dirty="0"/>
              <a:t>The first scientific journal - the Journal des </a:t>
            </a:r>
            <a:r>
              <a:rPr lang="en-US" dirty="0" err="1"/>
              <a:t>Sçavans</a:t>
            </a:r>
            <a:r>
              <a:rPr lang="en-US" dirty="0"/>
              <a:t> - was published in Paris on </a:t>
            </a:r>
            <a:r>
              <a:rPr lang="en-US" dirty="0" smtClean="0"/>
              <a:t>Monday</a:t>
            </a:r>
            <a:r>
              <a:rPr lang="en-US" dirty="0"/>
              <a:t>, January 5th, 1665. This was a private venture of the editor Denis de </a:t>
            </a:r>
            <a:r>
              <a:rPr lang="en-US" dirty="0" err="1"/>
              <a:t>Sallo</a:t>
            </a:r>
            <a:r>
              <a:rPr lang="en-US" dirty="0"/>
              <a:t>. </a:t>
            </a:r>
            <a:r>
              <a:rPr lang="en-US" dirty="0" smtClean="0"/>
              <a:t>The </a:t>
            </a:r>
            <a:r>
              <a:rPr lang="en-US" dirty="0"/>
              <a:t>journal contained "details of experiments in physics and chemistry, discoveries in </a:t>
            </a:r>
            <a:r>
              <a:rPr lang="en-US" dirty="0" smtClean="0"/>
              <a:t>arts </a:t>
            </a:r>
            <a:r>
              <a:rPr lang="en-US" dirty="0"/>
              <a:t>and in science, such as machines and the useful and curious inventions afforded </a:t>
            </a:r>
            <a:r>
              <a:rPr lang="en-US" dirty="0" smtClean="0"/>
              <a:t>by </a:t>
            </a:r>
            <a:r>
              <a:rPr lang="en-US" dirty="0"/>
              <a:t>mathematics, astronomical and anatomical observations, legal and ecclesiastical </a:t>
            </a:r>
            <a:r>
              <a:rPr lang="en-US" dirty="0" err="1" smtClean="0"/>
              <a:t>judgements</a:t>
            </a:r>
            <a:r>
              <a:rPr lang="en-US" dirty="0" smtClean="0"/>
              <a:t> </a:t>
            </a:r>
            <a:r>
              <a:rPr lang="en-US" dirty="0"/>
              <a:t>from all countries, as well as details of new books and obituaries."</a:t>
            </a:r>
          </a:p>
        </p:txBody>
      </p:sp>
    </p:spTree>
    <p:extLst>
      <p:ext uri="{BB962C8B-B14F-4D97-AF65-F5344CB8AC3E}">
        <p14:creationId xmlns:p14="http://schemas.microsoft.com/office/powerpoint/2010/main" val="75815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34415</TotalTime>
  <Words>1247</Words>
  <Application>Microsoft Office PowerPoint</Application>
  <PresentationFormat>On-screen Show (4:3)</PresentationFormat>
  <Paragraphs>89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Urban</vt:lpstr>
      <vt:lpstr>History of Scholarly Communications</vt:lpstr>
      <vt:lpstr>What were the first examples?</vt:lpstr>
      <vt:lpstr>Firsts</vt:lpstr>
      <vt:lpstr>Firsts—Personal communications</vt:lpstr>
      <vt:lpstr>Firsts—Personal communications</vt:lpstr>
      <vt:lpstr>Firsts—Learned Societies </vt:lpstr>
      <vt:lpstr>Firsts—Learned Societies </vt:lpstr>
      <vt:lpstr>Firsts—Learned Society Periodicals</vt:lpstr>
      <vt:lpstr>Firsts—Learned Society Periodicals</vt:lpstr>
      <vt:lpstr>Firsts—Commercial Periodicals</vt:lpstr>
      <vt:lpstr>Firsts</vt:lpstr>
      <vt:lpstr>Firsts—Discovery Priority</vt:lpstr>
      <vt:lpstr>Firsts—Book</vt:lpstr>
      <vt:lpstr>Firsts—Newspapers</vt:lpstr>
      <vt:lpstr>Rise of the Journal Article</vt:lpstr>
      <vt:lpstr>Rise of the Journal Article</vt:lpstr>
      <vt:lpstr>History of Authorship</vt:lpstr>
      <vt:lpstr>Firsts—First Named Author</vt:lpstr>
      <vt:lpstr>PowerPoint Presentation</vt:lpstr>
      <vt:lpstr>PowerPoint Presentation</vt:lpstr>
      <vt:lpstr>PowerPoint Presentation</vt:lpstr>
      <vt:lpstr>Discussion</vt:lpstr>
      <vt:lpstr>Discussion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</dc:creator>
  <cp:lastModifiedBy>Brad Hemminger</cp:lastModifiedBy>
  <cp:revision>771</cp:revision>
  <dcterms:created xsi:type="dcterms:W3CDTF">2006-08-16T00:00:00Z</dcterms:created>
  <dcterms:modified xsi:type="dcterms:W3CDTF">2014-08-19T14:40:20Z</dcterms:modified>
</cp:coreProperties>
</file>