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81"/>
  </p:notesMasterIdLst>
  <p:sldIdLst>
    <p:sldId id="256" r:id="rId2"/>
    <p:sldId id="472" r:id="rId3"/>
    <p:sldId id="480" r:id="rId4"/>
    <p:sldId id="479" r:id="rId5"/>
    <p:sldId id="481" r:id="rId6"/>
    <p:sldId id="489" r:id="rId7"/>
    <p:sldId id="490" r:id="rId8"/>
    <p:sldId id="369" r:id="rId9"/>
    <p:sldId id="370" r:id="rId10"/>
    <p:sldId id="371" r:id="rId11"/>
    <p:sldId id="372" r:id="rId12"/>
    <p:sldId id="440" r:id="rId13"/>
    <p:sldId id="436" r:id="rId14"/>
    <p:sldId id="437" r:id="rId15"/>
    <p:sldId id="542" r:id="rId16"/>
    <p:sldId id="373" r:id="rId17"/>
    <p:sldId id="439" r:id="rId18"/>
    <p:sldId id="376" r:id="rId19"/>
    <p:sldId id="457" r:id="rId20"/>
    <p:sldId id="455" r:id="rId21"/>
    <p:sldId id="456" r:id="rId22"/>
    <p:sldId id="567" r:id="rId23"/>
    <p:sldId id="570" r:id="rId24"/>
    <p:sldId id="568" r:id="rId25"/>
    <p:sldId id="547" r:id="rId26"/>
    <p:sldId id="548" r:id="rId27"/>
    <p:sldId id="549" r:id="rId28"/>
    <p:sldId id="550" r:id="rId29"/>
    <p:sldId id="551" r:id="rId30"/>
    <p:sldId id="374" r:id="rId31"/>
    <p:sldId id="552" r:id="rId32"/>
    <p:sldId id="553" r:id="rId33"/>
    <p:sldId id="554" r:id="rId34"/>
    <p:sldId id="536" r:id="rId35"/>
    <p:sldId id="537" r:id="rId36"/>
    <p:sldId id="538" r:id="rId37"/>
    <p:sldId id="539" r:id="rId38"/>
    <p:sldId id="555" r:id="rId39"/>
    <p:sldId id="375" r:id="rId40"/>
    <p:sldId id="444" r:id="rId41"/>
    <p:sldId id="544" r:id="rId42"/>
    <p:sldId id="458" r:id="rId43"/>
    <p:sldId id="452" r:id="rId44"/>
    <p:sldId id="492" r:id="rId45"/>
    <p:sldId id="500" r:id="rId46"/>
    <p:sldId id="493" r:id="rId47"/>
    <p:sldId id="494" r:id="rId48"/>
    <p:sldId id="495" r:id="rId49"/>
    <p:sldId id="496" r:id="rId50"/>
    <p:sldId id="503" r:id="rId51"/>
    <p:sldId id="504" r:id="rId52"/>
    <p:sldId id="505" r:id="rId53"/>
    <p:sldId id="506" r:id="rId54"/>
    <p:sldId id="507" r:id="rId55"/>
    <p:sldId id="556" r:id="rId56"/>
    <p:sldId id="557" r:id="rId57"/>
    <p:sldId id="558" r:id="rId58"/>
    <p:sldId id="559" r:id="rId59"/>
    <p:sldId id="560" r:id="rId60"/>
    <p:sldId id="561" r:id="rId61"/>
    <p:sldId id="562" r:id="rId62"/>
    <p:sldId id="563" r:id="rId63"/>
    <p:sldId id="564" r:id="rId64"/>
    <p:sldId id="565" r:id="rId65"/>
    <p:sldId id="566" r:id="rId66"/>
    <p:sldId id="508" r:id="rId67"/>
    <p:sldId id="509" r:id="rId68"/>
    <p:sldId id="510" r:id="rId69"/>
    <p:sldId id="511" r:id="rId70"/>
    <p:sldId id="512" r:id="rId71"/>
    <p:sldId id="530" r:id="rId72"/>
    <p:sldId id="460" r:id="rId73"/>
    <p:sldId id="531" r:id="rId74"/>
    <p:sldId id="532" r:id="rId75"/>
    <p:sldId id="408" r:id="rId76"/>
    <p:sldId id="534" r:id="rId77"/>
    <p:sldId id="409" r:id="rId78"/>
    <p:sldId id="533" r:id="rId79"/>
    <p:sldId id="53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E82"/>
    <a:srgbClr val="0000FF"/>
    <a:srgbClr val="000F9E"/>
    <a:srgbClr val="271B83"/>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66966" autoAdjust="0"/>
  </p:normalViewPr>
  <p:slideViewPr>
    <p:cSldViewPr>
      <p:cViewPr varScale="1">
        <p:scale>
          <a:sx n="68" d="100"/>
          <a:sy n="68" d="100"/>
        </p:scale>
        <p:origin x="1262"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118" d="100"/>
        <a:sy n="118" d="100"/>
      </p:scale>
      <p:origin x="0" y="-13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25.xml"/><Relationship Id="rId1" Type="http://schemas.openxmlformats.org/officeDocument/2006/relationships/slide" Target="slides/slide19.xml"/><Relationship Id="rId4"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BA755-ED2B-48AD-9CFF-3DA72DA1702B}" type="datetimeFigureOut">
              <a:rPr lang="en-US" smtClean="0"/>
              <a:pPr/>
              <a:t>3/2/2016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2BC0-ED8E-41D7-80C2-C73DFDFF25FB}" type="slidenum">
              <a:rPr lang="en-US" smtClean="0"/>
              <a:pPr/>
              <a:t>‹#›</a:t>
            </a:fld>
            <a:endParaRPr lang="en-US"/>
          </a:p>
        </p:txBody>
      </p:sp>
    </p:spTree>
    <p:extLst>
      <p:ext uri="{BB962C8B-B14F-4D97-AF65-F5344CB8AC3E}">
        <p14:creationId xmlns:p14="http://schemas.microsoft.com/office/powerpoint/2010/main" val="383544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extLst>
      <p:ext uri="{BB962C8B-B14F-4D97-AF65-F5344CB8AC3E}">
        <p14:creationId xmlns:p14="http://schemas.microsoft.com/office/powerpoint/2010/main" val="354889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10</a:t>
            </a:fld>
            <a:endParaRPr lang="en-US"/>
          </a:p>
        </p:txBody>
      </p:sp>
    </p:spTree>
    <p:extLst>
      <p:ext uri="{BB962C8B-B14F-4D97-AF65-F5344CB8AC3E}">
        <p14:creationId xmlns:p14="http://schemas.microsoft.com/office/powerpoint/2010/main" val="103494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11</a:t>
            </a:fld>
            <a:endParaRPr lang="en-US"/>
          </a:p>
        </p:txBody>
      </p:sp>
    </p:spTree>
    <p:extLst>
      <p:ext uri="{BB962C8B-B14F-4D97-AF65-F5344CB8AC3E}">
        <p14:creationId xmlns:p14="http://schemas.microsoft.com/office/powerpoint/2010/main" val="315024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12</a:t>
            </a:fld>
            <a:endParaRPr lang="en-US"/>
          </a:p>
        </p:txBody>
      </p:sp>
    </p:spTree>
    <p:extLst>
      <p:ext uri="{BB962C8B-B14F-4D97-AF65-F5344CB8AC3E}">
        <p14:creationId xmlns:p14="http://schemas.microsoft.com/office/powerpoint/2010/main" val="954243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13</a:t>
            </a:fld>
            <a:endParaRPr lang="en-US"/>
          </a:p>
        </p:txBody>
      </p:sp>
    </p:spTree>
    <p:extLst>
      <p:ext uri="{BB962C8B-B14F-4D97-AF65-F5344CB8AC3E}">
        <p14:creationId xmlns:p14="http://schemas.microsoft.com/office/powerpoint/2010/main" val="2247302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14</a:t>
            </a:fld>
            <a:endParaRPr lang="en-US"/>
          </a:p>
        </p:txBody>
      </p:sp>
    </p:spTree>
    <p:extLst>
      <p:ext uri="{BB962C8B-B14F-4D97-AF65-F5344CB8AC3E}">
        <p14:creationId xmlns:p14="http://schemas.microsoft.com/office/powerpoint/2010/main" val="249814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15</a:t>
            </a:fld>
            <a:endParaRPr lang="en-US"/>
          </a:p>
        </p:txBody>
      </p:sp>
    </p:spTree>
    <p:extLst>
      <p:ext uri="{BB962C8B-B14F-4D97-AF65-F5344CB8AC3E}">
        <p14:creationId xmlns:p14="http://schemas.microsoft.com/office/powerpoint/2010/main" val="307445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16</a:t>
            </a:fld>
            <a:endParaRPr lang="en-US"/>
          </a:p>
        </p:txBody>
      </p:sp>
    </p:spTree>
    <p:extLst>
      <p:ext uri="{BB962C8B-B14F-4D97-AF65-F5344CB8AC3E}">
        <p14:creationId xmlns:p14="http://schemas.microsoft.com/office/powerpoint/2010/main" val="321825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17</a:t>
            </a:fld>
            <a:endParaRPr lang="en-US"/>
          </a:p>
        </p:txBody>
      </p:sp>
    </p:spTree>
    <p:extLst>
      <p:ext uri="{BB962C8B-B14F-4D97-AF65-F5344CB8AC3E}">
        <p14:creationId xmlns:p14="http://schemas.microsoft.com/office/powerpoint/2010/main" val="624570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18</a:t>
            </a:fld>
            <a:endParaRPr lang="en-US"/>
          </a:p>
        </p:txBody>
      </p:sp>
    </p:spTree>
    <p:extLst>
      <p:ext uri="{BB962C8B-B14F-4D97-AF65-F5344CB8AC3E}">
        <p14:creationId xmlns:p14="http://schemas.microsoft.com/office/powerpoint/2010/main" val="104531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19</a:t>
            </a:fld>
            <a:endParaRPr lang="en-US"/>
          </a:p>
        </p:txBody>
      </p:sp>
    </p:spTree>
    <p:extLst>
      <p:ext uri="{BB962C8B-B14F-4D97-AF65-F5344CB8AC3E}">
        <p14:creationId xmlns:p14="http://schemas.microsoft.com/office/powerpoint/2010/main" val="333978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2</a:t>
            </a:fld>
            <a:endParaRPr lang="en-US"/>
          </a:p>
        </p:txBody>
      </p:sp>
    </p:spTree>
    <p:extLst>
      <p:ext uri="{BB962C8B-B14F-4D97-AF65-F5344CB8AC3E}">
        <p14:creationId xmlns:p14="http://schemas.microsoft.com/office/powerpoint/2010/main" val="2495030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20</a:t>
            </a:fld>
            <a:endParaRPr lang="en-US"/>
          </a:p>
        </p:txBody>
      </p:sp>
    </p:spTree>
    <p:extLst>
      <p:ext uri="{BB962C8B-B14F-4D97-AF65-F5344CB8AC3E}">
        <p14:creationId xmlns:p14="http://schemas.microsoft.com/office/powerpoint/2010/main" val="298576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21</a:t>
            </a:fld>
            <a:endParaRPr lang="en-US"/>
          </a:p>
        </p:txBody>
      </p:sp>
    </p:spTree>
    <p:extLst>
      <p:ext uri="{BB962C8B-B14F-4D97-AF65-F5344CB8AC3E}">
        <p14:creationId xmlns:p14="http://schemas.microsoft.com/office/powerpoint/2010/main" val="3911313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23</a:t>
            </a:fld>
            <a:endParaRPr lang="en-US"/>
          </a:p>
        </p:txBody>
      </p:sp>
    </p:spTree>
    <p:extLst>
      <p:ext uri="{BB962C8B-B14F-4D97-AF65-F5344CB8AC3E}">
        <p14:creationId xmlns:p14="http://schemas.microsoft.com/office/powerpoint/2010/main" val="2988904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24</a:t>
            </a:fld>
            <a:endParaRPr lang="en-US"/>
          </a:p>
        </p:txBody>
      </p:sp>
    </p:spTree>
    <p:extLst>
      <p:ext uri="{BB962C8B-B14F-4D97-AF65-F5344CB8AC3E}">
        <p14:creationId xmlns:p14="http://schemas.microsoft.com/office/powerpoint/2010/main" val="912372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25</a:t>
            </a:fld>
            <a:endParaRPr lang="en-US"/>
          </a:p>
        </p:txBody>
      </p:sp>
    </p:spTree>
    <p:extLst>
      <p:ext uri="{BB962C8B-B14F-4D97-AF65-F5344CB8AC3E}">
        <p14:creationId xmlns:p14="http://schemas.microsoft.com/office/powerpoint/2010/main" val="3302468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26</a:t>
            </a:fld>
            <a:endParaRPr lang="en-US"/>
          </a:p>
        </p:txBody>
      </p:sp>
    </p:spTree>
    <p:extLst>
      <p:ext uri="{BB962C8B-B14F-4D97-AF65-F5344CB8AC3E}">
        <p14:creationId xmlns:p14="http://schemas.microsoft.com/office/powerpoint/2010/main" val="279165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27</a:t>
            </a:fld>
            <a:endParaRPr lang="en-US"/>
          </a:p>
        </p:txBody>
      </p:sp>
    </p:spTree>
    <p:extLst>
      <p:ext uri="{BB962C8B-B14F-4D97-AF65-F5344CB8AC3E}">
        <p14:creationId xmlns:p14="http://schemas.microsoft.com/office/powerpoint/2010/main" val="421622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28</a:t>
            </a:fld>
            <a:endParaRPr lang="en-US"/>
          </a:p>
        </p:txBody>
      </p:sp>
    </p:spTree>
    <p:extLst>
      <p:ext uri="{BB962C8B-B14F-4D97-AF65-F5344CB8AC3E}">
        <p14:creationId xmlns:p14="http://schemas.microsoft.com/office/powerpoint/2010/main" val="2401514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30</a:t>
            </a:fld>
            <a:endParaRPr lang="en-US"/>
          </a:p>
        </p:txBody>
      </p:sp>
    </p:spTree>
    <p:extLst>
      <p:ext uri="{BB962C8B-B14F-4D97-AF65-F5344CB8AC3E}">
        <p14:creationId xmlns:p14="http://schemas.microsoft.com/office/powerpoint/2010/main" val="2868445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34</a:t>
            </a:fld>
            <a:endParaRPr lang="en-US"/>
          </a:p>
        </p:txBody>
      </p:sp>
    </p:spTree>
    <p:extLst>
      <p:ext uri="{BB962C8B-B14F-4D97-AF65-F5344CB8AC3E}">
        <p14:creationId xmlns:p14="http://schemas.microsoft.com/office/powerpoint/2010/main" val="398214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3</a:t>
            </a:fld>
            <a:endParaRPr lang="en-US"/>
          </a:p>
        </p:txBody>
      </p:sp>
    </p:spTree>
    <p:extLst>
      <p:ext uri="{BB962C8B-B14F-4D97-AF65-F5344CB8AC3E}">
        <p14:creationId xmlns:p14="http://schemas.microsoft.com/office/powerpoint/2010/main" val="2131846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39</a:t>
            </a:fld>
            <a:endParaRPr lang="en-US"/>
          </a:p>
        </p:txBody>
      </p:sp>
    </p:spTree>
    <p:extLst>
      <p:ext uri="{BB962C8B-B14F-4D97-AF65-F5344CB8AC3E}">
        <p14:creationId xmlns:p14="http://schemas.microsoft.com/office/powerpoint/2010/main" val="2123203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40</a:t>
            </a:fld>
            <a:endParaRPr lang="en-US"/>
          </a:p>
        </p:txBody>
      </p:sp>
    </p:spTree>
    <p:extLst>
      <p:ext uri="{BB962C8B-B14F-4D97-AF65-F5344CB8AC3E}">
        <p14:creationId xmlns:p14="http://schemas.microsoft.com/office/powerpoint/2010/main" val="535567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41</a:t>
            </a:fld>
            <a:endParaRPr lang="en-US"/>
          </a:p>
        </p:txBody>
      </p:sp>
    </p:spTree>
    <p:extLst>
      <p:ext uri="{BB962C8B-B14F-4D97-AF65-F5344CB8AC3E}">
        <p14:creationId xmlns:p14="http://schemas.microsoft.com/office/powerpoint/2010/main" val="1683712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42</a:t>
            </a:fld>
            <a:endParaRPr lang="en-US"/>
          </a:p>
        </p:txBody>
      </p:sp>
    </p:spTree>
    <p:extLst>
      <p:ext uri="{BB962C8B-B14F-4D97-AF65-F5344CB8AC3E}">
        <p14:creationId xmlns:p14="http://schemas.microsoft.com/office/powerpoint/2010/main" val="1135934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43</a:t>
            </a:fld>
            <a:endParaRPr lang="en-US"/>
          </a:p>
        </p:txBody>
      </p:sp>
    </p:spTree>
    <p:extLst>
      <p:ext uri="{BB962C8B-B14F-4D97-AF65-F5344CB8AC3E}">
        <p14:creationId xmlns:p14="http://schemas.microsoft.com/office/powerpoint/2010/main" val="16907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44</a:t>
            </a:fld>
            <a:endParaRPr lang="en-US"/>
          </a:p>
        </p:txBody>
      </p:sp>
    </p:spTree>
    <p:extLst>
      <p:ext uri="{BB962C8B-B14F-4D97-AF65-F5344CB8AC3E}">
        <p14:creationId xmlns:p14="http://schemas.microsoft.com/office/powerpoint/2010/main" val="1811582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45</a:t>
            </a:fld>
            <a:endParaRPr lang="en-US"/>
          </a:p>
        </p:txBody>
      </p:sp>
    </p:spTree>
    <p:extLst>
      <p:ext uri="{BB962C8B-B14F-4D97-AF65-F5344CB8AC3E}">
        <p14:creationId xmlns:p14="http://schemas.microsoft.com/office/powerpoint/2010/main" val="87482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46</a:t>
            </a:fld>
            <a:endParaRPr lang="en-US"/>
          </a:p>
        </p:txBody>
      </p:sp>
    </p:spTree>
    <p:extLst>
      <p:ext uri="{BB962C8B-B14F-4D97-AF65-F5344CB8AC3E}">
        <p14:creationId xmlns:p14="http://schemas.microsoft.com/office/powerpoint/2010/main" val="506305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47</a:t>
            </a:fld>
            <a:endParaRPr lang="en-US"/>
          </a:p>
        </p:txBody>
      </p:sp>
    </p:spTree>
    <p:extLst>
      <p:ext uri="{BB962C8B-B14F-4D97-AF65-F5344CB8AC3E}">
        <p14:creationId xmlns:p14="http://schemas.microsoft.com/office/powerpoint/2010/main" val="701473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48</a:t>
            </a:fld>
            <a:endParaRPr lang="en-US"/>
          </a:p>
        </p:txBody>
      </p:sp>
    </p:spTree>
    <p:extLst>
      <p:ext uri="{BB962C8B-B14F-4D97-AF65-F5344CB8AC3E}">
        <p14:creationId xmlns:p14="http://schemas.microsoft.com/office/powerpoint/2010/main" val="19810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a:t>
            </a:fld>
            <a:endParaRPr lang="en-US"/>
          </a:p>
        </p:txBody>
      </p:sp>
    </p:spTree>
    <p:extLst>
      <p:ext uri="{BB962C8B-B14F-4D97-AF65-F5344CB8AC3E}">
        <p14:creationId xmlns:p14="http://schemas.microsoft.com/office/powerpoint/2010/main" val="1878638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49</a:t>
            </a:fld>
            <a:endParaRPr lang="en-US"/>
          </a:p>
        </p:txBody>
      </p:sp>
    </p:spTree>
    <p:extLst>
      <p:ext uri="{BB962C8B-B14F-4D97-AF65-F5344CB8AC3E}">
        <p14:creationId xmlns:p14="http://schemas.microsoft.com/office/powerpoint/2010/main" val="616676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50</a:t>
            </a:fld>
            <a:endParaRPr lang="en-US"/>
          </a:p>
        </p:txBody>
      </p:sp>
    </p:spTree>
    <p:extLst>
      <p:ext uri="{BB962C8B-B14F-4D97-AF65-F5344CB8AC3E}">
        <p14:creationId xmlns:p14="http://schemas.microsoft.com/office/powerpoint/2010/main" val="2031174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51</a:t>
            </a:fld>
            <a:endParaRPr lang="en-US"/>
          </a:p>
        </p:txBody>
      </p:sp>
    </p:spTree>
    <p:extLst>
      <p:ext uri="{BB962C8B-B14F-4D97-AF65-F5344CB8AC3E}">
        <p14:creationId xmlns:p14="http://schemas.microsoft.com/office/powerpoint/2010/main" val="648778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52</a:t>
            </a:fld>
            <a:endParaRPr lang="en-US"/>
          </a:p>
        </p:txBody>
      </p:sp>
    </p:spTree>
    <p:extLst>
      <p:ext uri="{BB962C8B-B14F-4D97-AF65-F5344CB8AC3E}">
        <p14:creationId xmlns:p14="http://schemas.microsoft.com/office/powerpoint/2010/main" val="4085107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53</a:t>
            </a:fld>
            <a:endParaRPr lang="en-US"/>
          </a:p>
        </p:txBody>
      </p:sp>
    </p:spTree>
    <p:extLst>
      <p:ext uri="{BB962C8B-B14F-4D97-AF65-F5344CB8AC3E}">
        <p14:creationId xmlns:p14="http://schemas.microsoft.com/office/powerpoint/2010/main" val="3456589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54</a:t>
            </a:fld>
            <a:endParaRPr lang="en-US"/>
          </a:p>
        </p:txBody>
      </p:sp>
    </p:spTree>
    <p:extLst>
      <p:ext uri="{BB962C8B-B14F-4D97-AF65-F5344CB8AC3E}">
        <p14:creationId xmlns:p14="http://schemas.microsoft.com/office/powerpoint/2010/main" val="2134887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146D579D-5559-46D0-9D14-3223CAA45F0C}" type="slidenum">
              <a:rPr lang="en-US" smtClean="0"/>
              <a:pPr/>
              <a:t>55</a:t>
            </a:fld>
            <a:endParaRPr lang="en-US" smtClean="0"/>
          </a:p>
        </p:txBody>
      </p:sp>
    </p:spTree>
    <p:extLst>
      <p:ext uri="{BB962C8B-B14F-4D97-AF65-F5344CB8AC3E}">
        <p14:creationId xmlns:p14="http://schemas.microsoft.com/office/powerpoint/2010/main" val="2225979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BAB85CA2-9F62-4D2A-BD9A-530B092FA824}" type="slidenum">
              <a:rPr lang="en-US" smtClean="0"/>
              <a:pPr/>
              <a:t>56</a:t>
            </a:fld>
            <a:endParaRPr lang="en-US" smtClean="0"/>
          </a:p>
        </p:txBody>
      </p:sp>
    </p:spTree>
    <p:extLst>
      <p:ext uri="{BB962C8B-B14F-4D97-AF65-F5344CB8AC3E}">
        <p14:creationId xmlns:p14="http://schemas.microsoft.com/office/powerpoint/2010/main" val="621195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pPr eaLnBrk="1" hangingPunct="1"/>
            <a:endParaRPr lang="en-US" smtClean="0"/>
          </a:p>
        </p:txBody>
      </p:sp>
      <p:sp>
        <p:nvSpPr>
          <p:cNvPr id="158724" name="Slide Number Placeholder 3"/>
          <p:cNvSpPr>
            <a:spLocks noGrp="1"/>
          </p:cNvSpPr>
          <p:nvPr>
            <p:ph type="sldNum" sz="quarter" idx="5"/>
          </p:nvPr>
        </p:nvSpPr>
        <p:spPr>
          <a:noFill/>
        </p:spPr>
        <p:txBody>
          <a:bodyPr/>
          <a:lstStyle/>
          <a:p>
            <a:fld id="{554BCCF5-68C6-45E5-9A08-E729CD0EB369}" type="slidenum">
              <a:rPr lang="en-US" smtClean="0"/>
              <a:pPr/>
              <a:t>57</a:t>
            </a:fld>
            <a:endParaRPr lang="en-US" smtClean="0"/>
          </a:p>
        </p:txBody>
      </p:sp>
    </p:spTree>
    <p:extLst>
      <p:ext uri="{BB962C8B-B14F-4D97-AF65-F5344CB8AC3E}">
        <p14:creationId xmlns:p14="http://schemas.microsoft.com/office/powerpoint/2010/main" val="2513954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pPr eaLnBrk="1" hangingPunct="1"/>
            <a:endParaRPr lang="en-US" smtClean="0"/>
          </a:p>
        </p:txBody>
      </p:sp>
      <p:sp>
        <p:nvSpPr>
          <p:cNvPr id="159748" name="Slide Number Placeholder 3"/>
          <p:cNvSpPr>
            <a:spLocks noGrp="1"/>
          </p:cNvSpPr>
          <p:nvPr>
            <p:ph type="sldNum" sz="quarter" idx="5"/>
          </p:nvPr>
        </p:nvSpPr>
        <p:spPr>
          <a:noFill/>
        </p:spPr>
        <p:txBody>
          <a:bodyPr/>
          <a:lstStyle/>
          <a:p>
            <a:fld id="{6DC5A02D-6588-4832-ABDA-910E2FA28F67}" type="slidenum">
              <a:rPr lang="en-US" smtClean="0"/>
              <a:pPr/>
              <a:t>58</a:t>
            </a:fld>
            <a:endParaRPr lang="en-US" smtClean="0"/>
          </a:p>
        </p:txBody>
      </p:sp>
    </p:spTree>
    <p:extLst>
      <p:ext uri="{BB962C8B-B14F-4D97-AF65-F5344CB8AC3E}">
        <p14:creationId xmlns:p14="http://schemas.microsoft.com/office/powerpoint/2010/main" val="236786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5</a:t>
            </a:fld>
            <a:endParaRPr lang="en-US"/>
          </a:p>
        </p:txBody>
      </p:sp>
    </p:spTree>
    <p:extLst>
      <p:ext uri="{BB962C8B-B14F-4D97-AF65-F5344CB8AC3E}">
        <p14:creationId xmlns:p14="http://schemas.microsoft.com/office/powerpoint/2010/main" val="24878955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r>
              <a:rPr lang="en-US" smtClean="0"/>
              <a:t>Other questions perhaps: </a:t>
            </a:r>
          </a:p>
          <a:p>
            <a:pPr eaLnBrk="1" hangingPunct="1"/>
            <a:endParaRPr lang="en-US" smtClean="0"/>
          </a:p>
          <a:p>
            <a:pPr eaLnBrk="1" hangingPunct="1"/>
            <a:r>
              <a:rPr lang="en-US" smtClean="0"/>
              <a:t>How is it better or worse than traditional tree structure? </a:t>
            </a:r>
          </a:p>
          <a:p>
            <a:pPr eaLnBrk="1" hangingPunct="1"/>
            <a:endParaRPr lang="en-US" smtClean="0"/>
          </a:p>
          <a:p>
            <a:pPr eaLnBrk="1" hangingPunct="1"/>
            <a:r>
              <a:rPr lang="en-US" smtClean="0"/>
              <a:t>Is it intuitive? Or do you have to consciously process? </a:t>
            </a:r>
          </a:p>
          <a:p>
            <a:pPr eaLnBrk="1" hangingPunct="1"/>
            <a:endParaRPr lang="en-US" smtClean="0"/>
          </a:p>
          <a:p>
            <a:pPr eaLnBrk="1" hangingPunct="1"/>
            <a:r>
              <a:rPr lang="en-US" smtClean="0"/>
              <a:t>Do you find the use of color helpful?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60772" name="Slide Number Placeholder 3"/>
          <p:cNvSpPr>
            <a:spLocks noGrp="1"/>
          </p:cNvSpPr>
          <p:nvPr>
            <p:ph type="sldNum" sz="quarter" idx="5"/>
          </p:nvPr>
        </p:nvSpPr>
        <p:spPr>
          <a:noFill/>
        </p:spPr>
        <p:txBody>
          <a:bodyPr/>
          <a:lstStyle/>
          <a:p>
            <a:fld id="{F39AD799-55B8-4654-AE93-BDDF08AD0F31}" type="slidenum">
              <a:rPr lang="en-US" smtClean="0"/>
              <a:pPr/>
              <a:t>59</a:t>
            </a:fld>
            <a:endParaRPr lang="en-US" smtClean="0"/>
          </a:p>
        </p:txBody>
      </p:sp>
    </p:spTree>
    <p:extLst>
      <p:ext uri="{BB962C8B-B14F-4D97-AF65-F5344CB8AC3E}">
        <p14:creationId xmlns:p14="http://schemas.microsoft.com/office/powerpoint/2010/main" val="2873385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eaLnBrk="1" hangingPunct="1"/>
            <a:endParaRPr lang="en-US" smtClean="0"/>
          </a:p>
        </p:txBody>
      </p:sp>
      <p:sp>
        <p:nvSpPr>
          <p:cNvPr id="161796" name="Slide Number Placeholder 3"/>
          <p:cNvSpPr>
            <a:spLocks noGrp="1"/>
          </p:cNvSpPr>
          <p:nvPr>
            <p:ph type="sldNum" sz="quarter" idx="5"/>
          </p:nvPr>
        </p:nvSpPr>
        <p:spPr>
          <a:noFill/>
        </p:spPr>
        <p:txBody>
          <a:bodyPr/>
          <a:lstStyle/>
          <a:p>
            <a:fld id="{D5038F6D-A56F-4CA6-8263-6755C5698FD4}" type="slidenum">
              <a:rPr lang="en-US" smtClean="0"/>
              <a:pPr/>
              <a:t>60</a:t>
            </a:fld>
            <a:endParaRPr lang="en-US" smtClean="0"/>
          </a:p>
        </p:txBody>
      </p:sp>
    </p:spTree>
    <p:extLst>
      <p:ext uri="{BB962C8B-B14F-4D97-AF65-F5344CB8AC3E}">
        <p14:creationId xmlns:p14="http://schemas.microsoft.com/office/powerpoint/2010/main" val="1970808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pPr eaLnBrk="1" hangingPunct="1"/>
            <a:endParaRPr lang="en-US" smtClean="0"/>
          </a:p>
        </p:txBody>
      </p:sp>
      <p:sp>
        <p:nvSpPr>
          <p:cNvPr id="162820" name="Slide Number Placeholder 3"/>
          <p:cNvSpPr>
            <a:spLocks noGrp="1"/>
          </p:cNvSpPr>
          <p:nvPr>
            <p:ph type="sldNum" sz="quarter" idx="5"/>
          </p:nvPr>
        </p:nvSpPr>
        <p:spPr>
          <a:noFill/>
        </p:spPr>
        <p:txBody>
          <a:bodyPr/>
          <a:lstStyle/>
          <a:p>
            <a:fld id="{9BD4FAF7-4DD3-4618-802E-055978BFACB6}" type="slidenum">
              <a:rPr lang="en-US" smtClean="0"/>
              <a:pPr/>
              <a:t>61</a:t>
            </a:fld>
            <a:endParaRPr lang="en-US" smtClean="0"/>
          </a:p>
        </p:txBody>
      </p:sp>
    </p:spTree>
    <p:extLst>
      <p:ext uri="{BB962C8B-B14F-4D97-AF65-F5344CB8AC3E}">
        <p14:creationId xmlns:p14="http://schemas.microsoft.com/office/powerpoint/2010/main" val="3392105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pPr eaLnBrk="1" hangingPunct="1"/>
            <a:r>
              <a:rPr lang="en-US" smtClean="0"/>
              <a:t>Just wondering what this is demonstrating here </a:t>
            </a:r>
          </a:p>
        </p:txBody>
      </p:sp>
      <p:sp>
        <p:nvSpPr>
          <p:cNvPr id="163844" name="Slide Number Placeholder 3"/>
          <p:cNvSpPr>
            <a:spLocks noGrp="1"/>
          </p:cNvSpPr>
          <p:nvPr>
            <p:ph type="sldNum" sz="quarter" idx="5"/>
          </p:nvPr>
        </p:nvSpPr>
        <p:spPr>
          <a:noFill/>
        </p:spPr>
        <p:txBody>
          <a:bodyPr/>
          <a:lstStyle/>
          <a:p>
            <a:fld id="{6A81D137-009A-4266-AD28-DA88D2874DF1}" type="slidenum">
              <a:rPr lang="en-US" smtClean="0"/>
              <a:pPr/>
              <a:t>62</a:t>
            </a:fld>
            <a:endParaRPr lang="en-US" smtClean="0"/>
          </a:p>
        </p:txBody>
      </p:sp>
    </p:spTree>
    <p:extLst>
      <p:ext uri="{BB962C8B-B14F-4D97-AF65-F5344CB8AC3E}">
        <p14:creationId xmlns:p14="http://schemas.microsoft.com/office/powerpoint/2010/main" val="123181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pPr eaLnBrk="1" hangingPunct="1"/>
            <a:endParaRPr lang="en-US" smtClean="0"/>
          </a:p>
        </p:txBody>
      </p:sp>
      <p:sp>
        <p:nvSpPr>
          <p:cNvPr id="164868" name="Slide Number Placeholder 3"/>
          <p:cNvSpPr>
            <a:spLocks noGrp="1"/>
          </p:cNvSpPr>
          <p:nvPr>
            <p:ph type="sldNum" sz="quarter" idx="5"/>
          </p:nvPr>
        </p:nvSpPr>
        <p:spPr>
          <a:noFill/>
        </p:spPr>
        <p:txBody>
          <a:bodyPr/>
          <a:lstStyle/>
          <a:p>
            <a:fld id="{5FA063AB-17A1-47A3-BB20-BBAFD2DD091C}" type="slidenum">
              <a:rPr lang="en-US" smtClean="0"/>
              <a:pPr/>
              <a:t>63</a:t>
            </a:fld>
            <a:endParaRPr lang="en-US" smtClean="0"/>
          </a:p>
        </p:txBody>
      </p:sp>
    </p:spTree>
    <p:extLst>
      <p:ext uri="{BB962C8B-B14F-4D97-AF65-F5344CB8AC3E}">
        <p14:creationId xmlns:p14="http://schemas.microsoft.com/office/powerpoint/2010/main" val="1441539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pPr eaLnBrk="1" hangingPunct="1"/>
            <a:endParaRPr lang="en-US" smtClean="0"/>
          </a:p>
        </p:txBody>
      </p:sp>
      <p:sp>
        <p:nvSpPr>
          <p:cNvPr id="166916" name="Slide Number Placeholder 3"/>
          <p:cNvSpPr>
            <a:spLocks noGrp="1"/>
          </p:cNvSpPr>
          <p:nvPr>
            <p:ph type="sldNum" sz="quarter" idx="5"/>
          </p:nvPr>
        </p:nvSpPr>
        <p:spPr>
          <a:noFill/>
        </p:spPr>
        <p:txBody>
          <a:bodyPr/>
          <a:lstStyle/>
          <a:p>
            <a:fld id="{070C42A9-A1AA-45D0-9CA0-F9283F2552C8}" type="slidenum">
              <a:rPr lang="en-US" smtClean="0"/>
              <a:pPr/>
              <a:t>64</a:t>
            </a:fld>
            <a:endParaRPr lang="en-US" smtClean="0"/>
          </a:p>
        </p:txBody>
      </p:sp>
    </p:spTree>
    <p:extLst>
      <p:ext uri="{BB962C8B-B14F-4D97-AF65-F5344CB8AC3E}">
        <p14:creationId xmlns:p14="http://schemas.microsoft.com/office/powerpoint/2010/main" val="3325215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pPr eaLnBrk="1" hangingPunct="1"/>
            <a:endParaRPr lang="en-US" smtClean="0"/>
          </a:p>
        </p:txBody>
      </p:sp>
      <p:sp>
        <p:nvSpPr>
          <p:cNvPr id="167940" name="Slide Number Placeholder 3"/>
          <p:cNvSpPr>
            <a:spLocks noGrp="1"/>
          </p:cNvSpPr>
          <p:nvPr>
            <p:ph type="sldNum" sz="quarter" idx="5"/>
          </p:nvPr>
        </p:nvSpPr>
        <p:spPr>
          <a:noFill/>
        </p:spPr>
        <p:txBody>
          <a:bodyPr/>
          <a:lstStyle/>
          <a:p>
            <a:fld id="{25194830-F42E-44B2-89BF-96208B63D21E}" type="slidenum">
              <a:rPr lang="en-US" smtClean="0"/>
              <a:pPr/>
              <a:t>65</a:t>
            </a:fld>
            <a:endParaRPr lang="en-US" smtClean="0"/>
          </a:p>
        </p:txBody>
      </p:sp>
    </p:spTree>
    <p:extLst>
      <p:ext uri="{BB962C8B-B14F-4D97-AF65-F5344CB8AC3E}">
        <p14:creationId xmlns:p14="http://schemas.microsoft.com/office/powerpoint/2010/main" val="3783377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66</a:t>
            </a:fld>
            <a:endParaRPr lang="en-US"/>
          </a:p>
        </p:txBody>
      </p:sp>
    </p:spTree>
    <p:extLst>
      <p:ext uri="{BB962C8B-B14F-4D97-AF65-F5344CB8AC3E}">
        <p14:creationId xmlns:p14="http://schemas.microsoft.com/office/powerpoint/2010/main" val="2774926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67</a:t>
            </a:fld>
            <a:endParaRPr lang="en-US"/>
          </a:p>
        </p:txBody>
      </p:sp>
    </p:spTree>
    <p:extLst>
      <p:ext uri="{BB962C8B-B14F-4D97-AF65-F5344CB8AC3E}">
        <p14:creationId xmlns:p14="http://schemas.microsoft.com/office/powerpoint/2010/main" val="34882370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68</a:t>
            </a:fld>
            <a:endParaRPr lang="en-US"/>
          </a:p>
        </p:txBody>
      </p:sp>
    </p:spTree>
    <p:extLst>
      <p:ext uri="{BB962C8B-B14F-4D97-AF65-F5344CB8AC3E}">
        <p14:creationId xmlns:p14="http://schemas.microsoft.com/office/powerpoint/2010/main" val="297161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a:t>
            </a:fld>
            <a:endParaRPr lang="en-US"/>
          </a:p>
        </p:txBody>
      </p:sp>
    </p:spTree>
    <p:extLst>
      <p:ext uri="{BB962C8B-B14F-4D97-AF65-F5344CB8AC3E}">
        <p14:creationId xmlns:p14="http://schemas.microsoft.com/office/powerpoint/2010/main" val="1932777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69</a:t>
            </a:fld>
            <a:endParaRPr lang="en-US"/>
          </a:p>
        </p:txBody>
      </p:sp>
    </p:spTree>
    <p:extLst>
      <p:ext uri="{BB962C8B-B14F-4D97-AF65-F5344CB8AC3E}">
        <p14:creationId xmlns:p14="http://schemas.microsoft.com/office/powerpoint/2010/main" val="2571143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C11516-A10B-4378-A7EB-F93D3357E2CE}" type="slidenum">
              <a:rPr lang="en-US" smtClean="0"/>
              <a:pPr/>
              <a:t>70</a:t>
            </a:fld>
            <a:endParaRPr lang="en-US"/>
          </a:p>
        </p:txBody>
      </p:sp>
    </p:spTree>
    <p:extLst>
      <p:ext uri="{BB962C8B-B14F-4D97-AF65-F5344CB8AC3E}">
        <p14:creationId xmlns:p14="http://schemas.microsoft.com/office/powerpoint/2010/main" val="4273559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71</a:t>
            </a:fld>
            <a:endParaRPr lang="en-US"/>
          </a:p>
        </p:txBody>
      </p:sp>
    </p:spTree>
    <p:extLst>
      <p:ext uri="{BB962C8B-B14F-4D97-AF65-F5344CB8AC3E}">
        <p14:creationId xmlns:p14="http://schemas.microsoft.com/office/powerpoint/2010/main" val="19646691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72</a:t>
            </a:fld>
            <a:endParaRPr lang="en-US"/>
          </a:p>
        </p:txBody>
      </p:sp>
    </p:spTree>
    <p:extLst>
      <p:ext uri="{BB962C8B-B14F-4D97-AF65-F5344CB8AC3E}">
        <p14:creationId xmlns:p14="http://schemas.microsoft.com/office/powerpoint/2010/main" val="1947350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73</a:t>
            </a:fld>
            <a:endParaRPr lang="en-US"/>
          </a:p>
        </p:txBody>
      </p:sp>
    </p:spTree>
    <p:extLst>
      <p:ext uri="{BB962C8B-B14F-4D97-AF65-F5344CB8AC3E}">
        <p14:creationId xmlns:p14="http://schemas.microsoft.com/office/powerpoint/2010/main" val="3573822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74</a:t>
            </a:fld>
            <a:endParaRPr lang="en-US"/>
          </a:p>
        </p:txBody>
      </p:sp>
    </p:spTree>
    <p:extLst>
      <p:ext uri="{BB962C8B-B14F-4D97-AF65-F5344CB8AC3E}">
        <p14:creationId xmlns:p14="http://schemas.microsoft.com/office/powerpoint/2010/main" val="240855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75</a:t>
            </a:fld>
            <a:endParaRPr lang="en-US"/>
          </a:p>
        </p:txBody>
      </p:sp>
    </p:spTree>
    <p:extLst>
      <p:ext uri="{BB962C8B-B14F-4D97-AF65-F5344CB8AC3E}">
        <p14:creationId xmlns:p14="http://schemas.microsoft.com/office/powerpoint/2010/main" val="8222456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EFB22-58A7-47FA-B13A-E513886BAF0F}" type="slidenum">
              <a:rPr lang="en-US"/>
              <a:pPr/>
              <a:t>76</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13805" y="4343704"/>
            <a:ext cx="5030391" cy="4113892"/>
          </a:xfrm>
        </p:spPr>
        <p:txBody>
          <a:bodyPr/>
          <a:lstStyle/>
          <a:p>
            <a:endParaRPr lang="en-US"/>
          </a:p>
        </p:txBody>
      </p:sp>
    </p:spTree>
    <p:extLst>
      <p:ext uri="{BB962C8B-B14F-4D97-AF65-F5344CB8AC3E}">
        <p14:creationId xmlns:p14="http://schemas.microsoft.com/office/powerpoint/2010/main" val="27975518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E7BC0-65A6-4658-B812-09E069ADD651}" type="slidenum">
              <a:rPr lang="en-US" smtClean="0"/>
              <a:pPr/>
              <a:t>77</a:t>
            </a:fld>
            <a:endParaRPr lang="en-US"/>
          </a:p>
        </p:txBody>
      </p:sp>
    </p:spTree>
    <p:extLst>
      <p:ext uri="{BB962C8B-B14F-4D97-AF65-F5344CB8AC3E}">
        <p14:creationId xmlns:p14="http://schemas.microsoft.com/office/powerpoint/2010/main" val="23136054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78</a:t>
            </a:fld>
            <a:endParaRPr lang="en-US"/>
          </a:p>
        </p:txBody>
      </p:sp>
    </p:spTree>
    <p:extLst>
      <p:ext uri="{BB962C8B-B14F-4D97-AF65-F5344CB8AC3E}">
        <p14:creationId xmlns:p14="http://schemas.microsoft.com/office/powerpoint/2010/main" val="220006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C11516-A10B-4378-A7EB-F93D3357E2CE}" type="slidenum">
              <a:rPr lang="en-US" smtClean="0"/>
              <a:pPr/>
              <a:t>7</a:t>
            </a:fld>
            <a:endParaRPr lang="en-US"/>
          </a:p>
        </p:txBody>
      </p:sp>
    </p:spTree>
    <p:extLst>
      <p:ext uri="{BB962C8B-B14F-4D97-AF65-F5344CB8AC3E}">
        <p14:creationId xmlns:p14="http://schemas.microsoft.com/office/powerpoint/2010/main" val="25442989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79</a:t>
            </a:fld>
            <a:endParaRPr lang="en-US"/>
          </a:p>
        </p:txBody>
      </p:sp>
    </p:spTree>
    <p:extLst>
      <p:ext uri="{BB962C8B-B14F-4D97-AF65-F5344CB8AC3E}">
        <p14:creationId xmlns:p14="http://schemas.microsoft.com/office/powerpoint/2010/main" val="4028524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8</a:t>
            </a:fld>
            <a:endParaRPr lang="en-US"/>
          </a:p>
        </p:txBody>
      </p:sp>
    </p:spTree>
    <p:extLst>
      <p:ext uri="{BB962C8B-B14F-4D97-AF65-F5344CB8AC3E}">
        <p14:creationId xmlns:p14="http://schemas.microsoft.com/office/powerpoint/2010/main" val="50409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07B4DA-6013-4A77-A4D6-6364A5C37EA2}" type="slidenum">
              <a:rPr lang="en-US" smtClean="0"/>
              <a:pPr/>
              <a:t>9</a:t>
            </a:fld>
            <a:endParaRPr lang="en-US"/>
          </a:p>
        </p:txBody>
      </p:sp>
    </p:spTree>
    <p:extLst>
      <p:ext uri="{BB962C8B-B14F-4D97-AF65-F5344CB8AC3E}">
        <p14:creationId xmlns:p14="http://schemas.microsoft.com/office/powerpoint/2010/main" val="33308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3/2/2016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3053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38700" y="12192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38700" y="4114800"/>
            <a:ext cx="43053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E84CB72-D215-4697-8442-20D87B288A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3/2/2016</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3/2/2016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3/2/2016</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ytimes.com/imagepages/2007/01/22/science/20070123_SCI_ILLO.html%2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mkweb.bcgsc.ca/dev/circos/img/news/circos-wired-spread.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juiceanalytics.com/writing/better-know-visualization-small-multiples/"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tn.spotfire.com/spotfire_client_help/vis/vis_trellis_visualizations.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silverlightbusinessintelligence.com/Demos/DemoViewer/Cross-TabDataVisualization(Trellis)/Silverlight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office.microsoft.com/en-us/excel-help/use-sparklines-to-show-data-trends-HA010354892.aspx" TargetMode="External"/><Relationship Id="rId2" Type="http://schemas.openxmlformats.org/officeDocument/2006/relationships/hyperlink" Target="http://www.edwardtufte.com/bboard/q-and-a-fetch-msg?msg_id=0001OR" TargetMode="External"/><Relationship Id="rId1" Type="http://schemas.openxmlformats.org/officeDocument/2006/relationships/slideLayout" Target="../slideLayouts/slideLayout2.xml"/><Relationship Id="rId4" Type="http://schemas.openxmlformats.org/officeDocument/2006/relationships/hyperlink" Target="http://help.infragistics.com/Help/NetAdvantage/WPF/2012.1/CLR4.0/html/xamSparkline_Sparkline_Visual_Element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hci.stanford.edu/jheer/files/zo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www.smartmoney.com/map-of-the-market/"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open-video.org/details.php?videoid=8162"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7.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Multivariate Display</a:t>
            </a:r>
            <a:endParaRPr lang="en-US" dirty="0"/>
          </a:p>
        </p:txBody>
      </p:sp>
      <p:sp>
        <p:nvSpPr>
          <p:cNvPr id="3" name="Subtitle 2"/>
          <p:cNvSpPr>
            <a:spLocks noGrp="1"/>
          </p:cNvSpPr>
          <p:nvPr>
            <p:ph type="subTitle" idx="1"/>
          </p:nvPr>
        </p:nvSpPr>
        <p:spPr/>
        <p:txBody>
          <a:bodyPr/>
          <a:lstStyle/>
          <a:p>
            <a:r>
              <a:rPr lang="en-US" dirty="0" smtClean="0"/>
              <a:t>From tables, charts, graphs</a:t>
            </a:r>
          </a:p>
          <a:p>
            <a:r>
              <a:rPr lang="en-US" dirty="0" smtClean="0"/>
              <a:t>to more complicated methods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t>Bivariate Data</a:t>
            </a:r>
          </a:p>
        </p:txBody>
      </p:sp>
      <p:sp>
        <p:nvSpPr>
          <p:cNvPr id="222211" name="Rectangle 3"/>
          <p:cNvSpPr>
            <a:spLocks noGrp="1" noChangeArrowheads="1"/>
          </p:cNvSpPr>
          <p:nvPr>
            <p:ph type="body" idx="1"/>
          </p:nvPr>
        </p:nvSpPr>
        <p:spPr/>
        <p:txBody>
          <a:bodyPr/>
          <a:lstStyle/>
          <a:p>
            <a:r>
              <a:rPr lang="en-US"/>
              <a:t>Representations</a:t>
            </a:r>
          </a:p>
        </p:txBody>
      </p:sp>
      <p:sp>
        <p:nvSpPr>
          <p:cNvPr id="222212" name="Text Box 4"/>
          <p:cNvSpPr txBox="1">
            <a:spLocks noChangeArrowheads="1"/>
          </p:cNvSpPr>
          <p:nvPr/>
        </p:nvSpPr>
        <p:spPr bwMode="auto">
          <a:xfrm>
            <a:off x="5257800" y="2438400"/>
            <a:ext cx="32781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Scatter plot is common</a:t>
            </a:r>
            <a:endParaRPr lang="en-US" sz="2400">
              <a:latin typeface="Verdana" pitchFamily="34" charset="0"/>
            </a:endParaRPr>
          </a:p>
        </p:txBody>
      </p:sp>
      <p:sp>
        <p:nvSpPr>
          <p:cNvPr id="222213"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4" name="Line 6"/>
          <p:cNvSpPr>
            <a:spLocks noChangeShapeType="1"/>
          </p:cNvSpPr>
          <p:nvPr/>
        </p:nvSpPr>
        <p:spPr bwMode="auto">
          <a:xfrm>
            <a:off x="2057400" y="5410200"/>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2215" name="Rectangle 7"/>
          <p:cNvSpPr>
            <a:spLocks noChangeArrowheads="1"/>
          </p:cNvSpPr>
          <p:nvPr/>
        </p:nvSpPr>
        <p:spPr bwMode="auto">
          <a:xfrm>
            <a:off x="1143000" y="38862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
        <p:nvSpPr>
          <p:cNvPr id="222216" name="Rectangle 8"/>
          <p:cNvSpPr>
            <a:spLocks noChangeArrowheads="1"/>
          </p:cNvSpPr>
          <p:nvPr/>
        </p:nvSpPr>
        <p:spPr bwMode="auto">
          <a:xfrm>
            <a:off x="28194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2217"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8"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19"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0" name="Oval 12"/>
          <p:cNvSpPr>
            <a:spLocks noChangeArrowheads="1"/>
          </p:cNvSpPr>
          <p:nvPr/>
        </p:nvSpPr>
        <p:spPr bwMode="auto">
          <a:xfrm>
            <a:off x="2743200" y="4724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1"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2222"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t>Trivariate Data</a:t>
            </a:r>
          </a:p>
        </p:txBody>
      </p:sp>
      <p:sp>
        <p:nvSpPr>
          <p:cNvPr id="223235" name="Rectangle 3"/>
          <p:cNvSpPr>
            <a:spLocks noGrp="1" noChangeArrowheads="1"/>
          </p:cNvSpPr>
          <p:nvPr>
            <p:ph type="body" idx="1"/>
          </p:nvPr>
        </p:nvSpPr>
        <p:spPr/>
        <p:txBody>
          <a:bodyPr/>
          <a:lstStyle/>
          <a:p>
            <a:r>
              <a:rPr lang="en-US"/>
              <a:t>Representations</a:t>
            </a:r>
          </a:p>
        </p:txBody>
      </p:sp>
      <p:sp>
        <p:nvSpPr>
          <p:cNvPr id="223236" name="Text Box 4"/>
          <p:cNvSpPr txBox="1">
            <a:spLocks noChangeArrowheads="1"/>
          </p:cNvSpPr>
          <p:nvPr/>
        </p:nvSpPr>
        <p:spPr bwMode="auto">
          <a:xfrm>
            <a:off x="5257800" y="2438400"/>
            <a:ext cx="36353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3D scatter plot is possible</a:t>
            </a:r>
            <a:endParaRPr lang="en-US" sz="2400">
              <a:latin typeface="Verdana" pitchFamily="34" charset="0"/>
            </a:endParaRPr>
          </a:p>
        </p:txBody>
      </p:sp>
      <p:sp>
        <p:nvSpPr>
          <p:cNvPr id="223237" name="Line 5"/>
          <p:cNvSpPr>
            <a:spLocks noChangeShapeType="1"/>
          </p:cNvSpPr>
          <p:nvPr/>
        </p:nvSpPr>
        <p:spPr bwMode="auto">
          <a:xfrm>
            <a:off x="2057400" y="2819400"/>
            <a:ext cx="0" cy="2590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8" name="Line 6"/>
          <p:cNvSpPr>
            <a:spLocks noChangeShapeType="1"/>
          </p:cNvSpPr>
          <p:nvPr/>
        </p:nvSpPr>
        <p:spPr bwMode="auto">
          <a:xfrm>
            <a:off x="2057400" y="5410200"/>
            <a:ext cx="3276600" cy="4572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39" name="Rectangle 7"/>
          <p:cNvSpPr>
            <a:spLocks noChangeArrowheads="1"/>
          </p:cNvSpPr>
          <p:nvPr/>
        </p:nvSpPr>
        <p:spPr bwMode="auto">
          <a:xfrm>
            <a:off x="304800" y="3886200"/>
            <a:ext cx="175577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horsepower</a:t>
            </a:r>
          </a:p>
        </p:txBody>
      </p:sp>
      <p:sp>
        <p:nvSpPr>
          <p:cNvPr id="223240" name="Rectangle 8"/>
          <p:cNvSpPr>
            <a:spLocks noChangeArrowheads="1"/>
          </p:cNvSpPr>
          <p:nvPr/>
        </p:nvSpPr>
        <p:spPr bwMode="auto">
          <a:xfrm>
            <a:off x="2286000" y="5562600"/>
            <a:ext cx="1228725"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mileage</a:t>
            </a:r>
          </a:p>
        </p:txBody>
      </p:sp>
      <p:sp>
        <p:nvSpPr>
          <p:cNvPr id="223241" name="Oval 9"/>
          <p:cNvSpPr>
            <a:spLocks noChangeArrowheads="1"/>
          </p:cNvSpPr>
          <p:nvPr/>
        </p:nvSpPr>
        <p:spPr bwMode="auto">
          <a:xfrm>
            <a:off x="5638800" y="38100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2" name="Oval 10"/>
          <p:cNvSpPr>
            <a:spLocks noChangeArrowheads="1"/>
          </p:cNvSpPr>
          <p:nvPr/>
        </p:nvSpPr>
        <p:spPr bwMode="auto">
          <a:xfrm>
            <a:off x="3124200" y="28194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3" name="Oval 11"/>
          <p:cNvSpPr>
            <a:spLocks noChangeArrowheads="1"/>
          </p:cNvSpPr>
          <p:nvPr/>
        </p:nvSpPr>
        <p:spPr bwMode="auto">
          <a:xfrm>
            <a:off x="4038600" y="38862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4" name="Oval 12"/>
          <p:cNvSpPr>
            <a:spLocks noChangeArrowheads="1"/>
          </p:cNvSpPr>
          <p:nvPr/>
        </p:nvSpPr>
        <p:spPr bwMode="auto">
          <a:xfrm>
            <a:off x="3200400" y="4876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5" name="Oval 13"/>
          <p:cNvSpPr>
            <a:spLocks noChangeArrowheads="1"/>
          </p:cNvSpPr>
          <p:nvPr/>
        </p:nvSpPr>
        <p:spPr bwMode="auto">
          <a:xfrm>
            <a:off x="4800600" y="48006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6" name="Oval 14"/>
          <p:cNvSpPr>
            <a:spLocks noChangeArrowheads="1"/>
          </p:cNvSpPr>
          <p:nvPr/>
        </p:nvSpPr>
        <p:spPr bwMode="auto">
          <a:xfrm>
            <a:off x="3048000" y="3733800"/>
            <a:ext cx="152400" cy="152400"/>
          </a:xfrm>
          <a:prstGeom prst="ellipse">
            <a:avLst/>
          </a:prstGeom>
          <a:solidFill>
            <a:schemeClr val="bg1"/>
          </a:solidFill>
          <a:ln w="12700">
            <a:solidFill>
              <a:schemeClr val="tx1"/>
            </a:solidFill>
            <a:round/>
            <a:headEnd type="none" w="sm" len="sm"/>
            <a:tailEnd type="none" w="sm" len="sm"/>
          </a:ln>
          <a:effectLst/>
        </p:spPr>
        <p:txBody>
          <a:bodyPr wrap="none" anchor="ctr"/>
          <a:lstStyle/>
          <a:p>
            <a:endParaRPr lang="en-US"/>
          </a:p>
        </p:txBody>
      </p:sp>
      <p:sp>
        <p:nvSpPr>
          <p:cNvPr id="223247" name="Line 15"/>
          <p:cNvSpPr>
            <a:spLocks noChangeShapeType="1"/>
          </p:cNvSpPr>
          <p:nvPr/>
        </p:nvSpPr>
        <p:spPr bwMode="auto">
          <a:xfrm flipV="1">
            <a:off x="2057400" y="3124200"/>
            <a:ext cx="2667000" cy="2286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3248" name="Rectangle 16"/>
          <p:cNvSpPr>
            <a:spLocks noChangeArrowheads="1"/>
          </p:cNvSpPr>
          <p:nvPr/>
        </p:nvSpPr>
        <p:spPr bwMode="auto">
          <a:xfrm>
            <a:off x="3733800" y="2895600"/>
            <a:ext cx="83343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ahoma" pitchFamily="34" charset="0"/>
              </a:rPr>
              <a:t>price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Trivariate</a:t>
            </a:r>
          </a:p>
        </p:txBody>
      </p:sp>
      <p:sp>
        <p:nvSpPr>
          <p:cNvPr id="131075" name="Rectangle 3"/>
          <p:cNvSpPr>
            <a:spLocks noGrp="1" noChangeArrowheads="1"/>
          </p:cNvSpPr>
          <p:nvPr>
            <p:ph type="body" idx="1"/>
          </p:nvPr>
        </p:nvSpPr>
        <p:spPr/>
        <p:txBody>
          <a:bodyPr/>
          <a:lstStyle/>
          <a:p>
            <a:r>
              <a:rPr lang="en-US"/>
              <a:t>3D scatterplot, spin plot</a:t>
            </a:r>
          </a:p>
          <a:p>
            <a:r>
              <a:rPr lang="en-US"/>
              <a:t>2D plot + size (or color…)</a:t>
            </a:r>
          </a:p>
        </p:txBody>
      </p:sp>
      <p:pic>
        <p:nvPicPr>
          <p:cNvPr id="131076" name="Picture 4"/>
          <p:cNvPicPr>
            <a:picLocks noChangeAspect="1" noChangeArrowheads="1"/>
          </p:cNvPicPr>
          <p:nvPr/>
        </p:nvPicPr>
        <p:blipFill>
          <a:blip r:embed="rId3" cstate="print"/>
          <a:srcRect l="7578" t="18582" r="19672" b="5226"/>
          <a:stretch>
            <a:fillRect/>
          </a:stretch>
        </p:blipFill>
        <p:spPr bwMode="auto">
          <a:xfrm>
            <a:off x="228600" y="3125788"/>
            <a:ext cx="4191000" cy="3579812"/>
          </a:xfrm>
          <a:prstGeom prst="rect">
            <a:avLst/>
          </a:prstGeom>
          <a:noFill/>
          <a:ln w="9525">
            <a:noFill/>
            <a:miter lim="800000"/>
            <a:headEnd/>
            <a:tailEnd/>
          </a:ln>
          <a:effectLst/>
        </p:spPr>
      </p:pic>
      <p:pic>
        <p:nvPicPr>
          <p:cNvPr id="131077" name="Picture 5"/>
          <p:cNvPicPr>
            <a:picLocks noChangeAspect="1" noChangeArrowheads="1"/>
          </p:cNvPicPr>
          <p:nvPr/>
        </p:nvPicPr>
        <p:blipFill>
          <a:blip r:embed="rId4" cstate="print"/>
          <a:srcRect l="1515" t="10649" r="21213" b="6233"/>
          <a:stretch>
            <a:fillRect/>
          </a:stretch>
        </p:blipFill>
        <p:spPr bwMode="auto">
          <a:xfrm>
            <a:off x="4724400" y="3206750"/>
            <a:ext cx="4267200" cy="334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 3D (spatial) + 1D variable</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274434" name="Object 2"/>
          <p:cNvGraphicFramePr>
            <a:graphicFrameLocks noChangeAspect="1"/>
          </p:cNvGraphicFramePr>
          <p:nvPr/>
        </p:nvGraphicFramePr>
        <p:xfrm>
          <a:off x="1600200" y="1752600"/>
          <a:ext cx="6726238" cy="4880986"/>
        </p:xfrm>
        <a:graphic>
          <a:graphicData uri="http://schemas.openxmlformats.org/presentationml/2006/ole">
            <mc:AlternateContent xmlns:mc="http://schemas.openxmlformats.org/markup-compatibility/2006">
              <mc:Choice xmlns:v="urn:schemas-microsoft-com:vml" Requires="v">
                <p:oleObj spid="_x0000_s274446" name="Photo Editor Photo" r:id="rId4" imgW="5266667" imgH="3514286" progId="">
                  <p:embed/>
                </p:oleObj>
              </mc:Choice>
              <mc:Fallback>
                <p:oleObj name="Photo Editor Photo" r:id="rId4" imgW="5266667" imgH="35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52600"/>
                        <a:ext cx="6726238" cy="488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can do some “4D”</a:t>
            </a:r>
            <a:endParaRPr lang="en-US" dirty="0"/>
          </a:p>
        </p:txBody>
      </p:sp>
      <p:sp>
        <p:nvSpPr>
          <p:cNvPr id="3" name="Content Placeholder 2"/>
          <p:cNvSpPr>
            <a:spLocks noGrp="1"/>
          </p:cNvSpPr>
          <p:nvPr>
            <p:ph idx="1"/>
          </p:nvPr>
        </p:nvSpPr>
        <p:spPr/>
        <p:txBody>
          <a:bodyPr/>
          <a:lstStyle/>
          <a:p>
            <a:r>
              <a:rPr lang="en-US" dirty="0" smtClean="0"/>
              <a:t>Spatial 3D plus 1D variable (like tissue density)</a:t>
            </a:r>
          </a:p>
          <a:p>
            <a:r>
              <a:rPr lang="en-US" dirty="0" smtClean="0"/>
              <a:t>Spatial 3D plus 1D time</a:t>
            </a:r>
          </a:p>
          <a:p>
            <a:r>
              <a:rPr lang="en-US" dirty="0" smtClean="0"/>
              <a:t>Orthogonal 3D of data (3D plot) plus time</a:t>
            </a:r>
          </a:p>
          <a:p>
            <a:endParaRPr lang="en-US" dirty="0" smtClean="0"/>
          </a:p>
          <a:p>
            <a:r>
              <a:rPr lang="en-US" dirty="0" smtClean="0"/>
              <a:t>And even 5D (3D spatial, 1D, and 1D time)</a:t>
            </a:r>
          </a:p>
          <a:p>
            <a:endParaRPr lang="en-US" dirty="0" smtClean="0"/>
          </a:p>
          <a:p>
            <a:pPr>
              <a:buNone/>
            </a:pPr>
            <a:r>
              <a:rPr lang="en-US" i="1" dirty="0" smtClean="0"/>
              <a:t>Note that many of the 3D spatial ones are best done only if you have 3D capable display. </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Different Arrangements of Axes</a:t>
            </a:r>
          </a:p>
        </p:txBody>
      </p:sp>
      <p:sp>
        <p:nvSpPr>
          <p:cNvPr id="68611" name="Rectangle 3"/>
          <p:cNvSpPr>
            <a:spLocks noGrp="1" noChangeArrowheads="1"/>
          </p:cNvSpPr>
          <p:nvPr>
            <p:ph type="body" idx="1"/>
          </p:nvPr>
        </p:nvSpPr>
        <p:spPr/>
        <p:txBody>
          <a:bodyPr/>
          <a:lstStyle/>
          <a:p>
            <a:r>
              <a:rPr lang="en-US"/>
              <a:t>Axes are good </a:t>
            </a:r>
          </a:p>
          <a:p>
            <a:pPr lvl="1"/>
            <a:r>
              <a:rPr lang="en-US"/>
              <a:t>Lays out all points in a single space</a:t>
            </a:r>
          </a:p>
          <a:p>
            <a:pPr lvl="1"/>
            <a:r>
              <a:rPr lang="en-US"/>
              <a:t>“position” is 1</a:t>
            </a:r>
            <a:r>
              <a:rPr lang="en-US" baseline="30000"/>
              <a:t>st</a:t>
            </a:r>
            <a:r>
              <a:rPr lang="en-US"/>
              <a:t> in Cleveland’s rules</a:t>
            </a:r>
          </a:p>
          <a:p>
            <a:pPr lvl="1"/>
            <a:r>
              <a:rPr lang="en-US"/>
              <a:t>Uniform treatment of dimensions</a:t>
            </a:r>
          </a:p>
          <a:p>
            <a:endParaRPr lang="en-US"/>
          </a:p>
          <a:p>
            <a:r>
              <a:rPr lang="en-US"/>
              <a:t>Space &gt; 3D ?</a:t>
            </a:r>
          </a:p>
          <a:p>
            <a:endParaRPr lang="en-US"/>
          </a:p>
          <a:p>
            <a:r>
              <a:rPr lang="en-US"/>
              <a:t>Must trash </a:t>
            </a:r>
            <a:br>
              <a:rPr lang="en-US"/>
            </a:br>
            <a:r>
              <a:rPr lang="en-US"/>
              <a:t>orthogonality</a:t>
            </a:r>
          </a:p>
        </p:txBody>
      </p:sp>
      <p:graphicFrame>
        <p:nvGraphicFramePr>
          <p:cNvPr id="68612" name="Object 4"/>
          <p:cNvGraphicFramePr>
            <a:graphicFrameLocks noChangeAspect="1"/>
          </p:cNvGraphicFramePr>
          <p:nvPr/>
        </p:nvGraphicFramePr>
        <p:xfrm>
          <a:off x="4495800" y="3394075"/>
          <a:ext cx="4648200" cy="3463925"/>
        </p:xfrm>
        <a:graphic>
          <a:graphicData uri="http://schemas.openxmlformats.org/presentationml/2006/ole">
            <mc:AlternateContent xmlns:mc="http://schemas.openxmlformats.org/markup-compatibility/2006">
              <mc:Choice xmlns:v="urn:schemas-microsoft-com:vml" Requires="v">
                <p:oleObj spid="_x0000_s365579" name="Photo Editor Photo" r:id="rId4" imgW="9790476" imgH="7085714" progId="">
                  <p:embed/>
                </p:oleObj>
              </mc:Choice>
              <mc:Fallback>
                <p:oleObj name="Photo Editor Photo" r:id="rId4" imgW="9790476" imgH="708571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942"/>
                      <a:stretch>
                        <a:fillRect/>
                      </a:stretch>
                    </p:blipFill>
                    <p:spPr bwMode="auto">
                      <a:xfrm>
                        <a:off x="4495800" y="3394075"/>
                        <a:ext cx="46482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803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Multivariate Data</a:t>
            </a:r>
          </a:p>
        </p:txBody>
      </p:sp>
      <p:sp>
        <p:nvSpPr>
          <p:cNvPr id="224259" name="Rectangle 3"/>
          <p:cNvSpPr>
            <a:spLocks noGrp="1" noChangeArrowheads="1"/>
          </p:cNvSpPr>
          <p:nvPr>
            <p:ph type="body" idx="1"/>
          </p:nvPr>
        </p:nvSpPr>
        <p:spPr/>
        <p:txBody>
          <a:bodyPr>
            <a:normAutofit lnSpcReduction="10000"/>
          </a:bodyPr>
          <a:lstStyle/>
          <a:p>
            <a:r>
              <a:rPr lang="en-US" dirty="0"/>
              <a:t>Number of well-known visualization techniques exist for data sets of 1-3 dimensions</a:t>
            </a:r>
          </a:p>
          <a:p>
            <a:pPr marL="742950" lvl="1" indent="-285750"/>
            <a:r>
              <a:rPr lang="en-US" dirty="0"/>
              <a:t>line graphs, bar graphs, scatter plots OK</a:t>
            </a:r>
          </a:p>
          <a:p>
            <a:pPr marL="742950" lvl="1" indent="-285750"/>
            <a:r>
              <a:rPr lang="en-US" dirty="0"/>
              <a:t>We see a 3-D world (4-D with time)</a:t>
            </a:r>
          </a:p>
          <a:p>
            <a:r>
              <a:rPr lang="en-US" dirty="0" smtClean="0"/>
              <a:t>Some visualization for 3,4,5D when some of variables are spatial or time.</a:t>
            </a:r>
          </a:p>
          <a:p>
            <a:r>
              <a:rPr lang="en-US" dirty="0" smtClean="0"/>
              <a:t>Interesting (challenging cases) are when we have more variables than this.  How best to visualize them?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Map n-D space onto 2-D screen</a:t>
            </a:r>
          </a:p>
        </p:txBody>
      </p:sp>
      <p:sp>
        <p:nvSpPr>
          <p:cNvPr id="79875" name="Rectangle 3"/>
          <p:cNvSpPr>
            <a:spLocks noGrp="1" noChangeArrowheads="1"/>
          </p:cNvSpPr>
          <p:nvPr>
            <p:ph type="body" idx="1"/>
          </p:nvPr>
        </p:nvSpPr>
        <p:spPr>
          <a:xfrm>
            <a:off x="457200" y="1524000"/>
            <a:ext cx="8229600" cy="5181600"/>
          </a:xfrm>
        </p:spPr>
        <p:txBody>
          <a:bodyPr>
            <a:normAutofit lnSpcReduction="10000"/>
          </a:bodyPr>
          <a:lstStyle/>
          <a:p>
            <a:r>
              <a:rPr lang="en-US" sz="2800" dirty="0"/>
              <a:t>Visual representations:</a:t>
            </a:r>
          </a:p>
          <a:p>
            <a:pPr lvl="1"/>
            <a:r>
              <a:rPr lang="en-US" sz="2400" dirty="0"/>
              <a:t>Complex glyphs</a:t>
            </a:r>
          </a:p>
          <a:p>
            <a:pPr lvl="3"/>
            <a:r>
              <a:rPr lang="en-US" sz="1800" dirty="0"/>
              <a:t>E.g. star glyphs, faces, embedded visualization, …</a:t>
            </a:r>
          </a:p>
          <a:p>
            <a:pPr lvl="1"/>
            <a:r>
              <a:rPr lang="en-US" sz="2400" dirty="0" smtClean="0"/>
              <a:t>Multiple views of different dimensions</a:t>
            </a:r>
            <a:endParaRPr lang="en-US" sz="2400" dirty="0"/>
          </a:p>
          <a:p>
            <a:pPr lvl="3"/>
            <a:r>
              <a:rPr lang="en-US" sz="1800" dirty="0"/>
              <a:t>E.g. </a:t>
            </a:r>
            <a:r>
              <a:rPr lang="en-US" sz="1800" dirty="0" smtClean="0"/>
              <a:t>small multiples, plot </a:t>
            </a:r>
            <a:r>
              <a:rPr lang="en-US" sz="1800" dirty="0"/>
              <a:t>matrices, brushing histograms, </a:t>
            </a:r>
            <a:r>
              <a:rPr lang="en-US" sz="1800" dirty="0" err="1"/>
              <a:t>Spotfire</a:t>
            </a:r>
            <a:r>
              <a:rPr lang="en-US" sz="1800" dirty="0"/>
              <a:t>, …</a:t>
            </a:r>
          </a:p>
          <a:p>
            <a:pPr lvl="1"/>
            <a:r>
              <a:rPr lang="en-US" sz="2400" dirty="0"/>
              <a:t>Non-orthogonal axes</a:t>
            </a:r>
          </a:p>
          <a:p>
            <a:pPr lvl="3"/>
            <a:r>
              <a:rPr lang="en-US" sz="1800" dirty="0"/>
              <a:t>E.g. Parallel </a:t>
            </a:r>
            <a:r>
              <a:rPr lang="en-US" sz="1800" dirty="0" err="1"/>
              <a:t>coords</a:t>
            </a:r>
            <a:r>
              <a:rPr lang="en-US" sz="1800" dirty="0"/>
              <a:t>, star </a:t>
            </a:r>
            <a:r>
              <a:rPr lang="en-US" sz="1800" dirty="0" err="1"/>
              <a:t>coords</a:t>
            </a:r>
            <a:r>
              <a:rPr lang="en-US" sz="1800" dirty="0"/>
              <a:t>, …</a:t>
            </a:r>
          </a:p>
          <a:p>
            <a:pPr lvl="1"/>
            <a:r>
              <a:rPr lang="en-US" sz="2400" dirty="0"/>
              <a:t>Tabular layout</a:t>
            </a:r>
          </a:p>
          <a:p>
            <a:pPr lvl="3"/>
            <a:r>
              <a:rPr lang="en-US" sz="1800" dirty="0"/>
              <a:t>E.g. </a:t>
            </a:r>
            <a:r>
              <a:rPr lang="en-US" sz="1800" dirty="0" err="1"/>
              <a:t>TableLens</a:t>
            </a:r>
            <a:r>
              <a:rPr lang="en-US" sz="1800" dirty="0"/>
              <a:t>, …</a:t>
            </a:r>
          </a:p>
          <a:p>
            <a:r>
              <a:rPr lang="en-US" sz="2800" dirty="0"/>
              <a:t>Interactions:</a:t>
            </a:r>
          </a:p>
          <a:p>
            <a:pPr lvl="1"/>
            <a:r>
              <a:rPr lang="en-US" sz="2400" dirty="0"/>
              <a:t>Dynamic Queries</a:t>
            </a:r>
          </a:p>
          <a:p>
            <a:pPr lvl="1"/>
            <a:r>
              <a:rPr lang="en-US" sz="2400" dirty="0"/>
              <a:t>Brushing &amp; Linking</a:t>
            </a:r>
          </a:p>
          <a:p>
            <a:pPr lvl="1"/>
            <a:r>
              <a:rPr lang="en-US" sz="2400" dirty="0"/>
              <a:t>Selecting for details, </a:t>
            </a:r>
            <a:r>
              <a:rPr lang="en-US" sz="2400" dirty="0" smtClean="0"/>
              <a:t>…</a:t>
            </a:r>
          </a:p>
          <a:p>
            <a:r>
              <a:rPr lang="en-US" sz="2400" dirty="0" smtClean="0"/>
              <a:t>Combinations (combine multiple techniques)</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914400"/>
            <a:ext cx="8229600" cy="1069848"/>
          </a:xfrm>
        </p:spPr>
        <p:txBody>
          <a:bodyPr/>
          <a:lstStyle/>
          <a:p>
            <a:r>
              <a:rPr lang="en-US" dirty="0" err="1"/>
              <a:t>Chernoff</a:t>
            </a:r>
            <a:r>
              <a:rPr lang="en-US" dirty="0"/>
              <a:t> Faces</a:t>
            </a:r>
          </a:p>
        </p:txBody>
      </p:sp>
      <p:sp>
        <p:nvSpPr>
          <p:cNvPr id="227331" name="Text Box 3"/>
          <p:cNvSpPr txBox="1">
            <a:spLocks noChangeArrowheads="1"/>
          </p:cNvSpPr>
          <p:nvPr/>
        </p:nvSpPr>
        <p:spPr bwMode="auto">
          <a:xfrm>
            <a:off x="533400" y="1676400"/>
            <a:ext cx="7021513" cy="822325"/>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Encode different variables’ values in characteristics</a:t>
            </a:r>
          </a:p>
          <a:p>
            <a:pPr eaLnBrk="0" hangingPunct="0"/>
            <a:r>
              <a:rPr lang="en-US" sz="2400">
                <a:latin typeface="Tahoma" pitchFamily="34" charset="0"/>
              </a:rPr>
              <a:t>of human face</a:t>
            </a:r>
            <a:endParaRPr lang="en-US" sz="2400">
              <a:latin typeface="Verdana" pitchFamily="34" charset="0"/>
            </a:endParaRPr>
          </a:p>
        </p:txBody>
      </p:sp>
      <p:sp>
        <p:nvSpPr>
          <p:cNvPr id="227332" name="Rectangle 4"/>
          <p:cNvSpPr>
            <a:spLocks noChangeArrowheads="1"/>
          </p:cNvSpPr>
          <p:nvPr/>
        </p:nvSpPr>
        <p:spPr bwMode="auto">
          <a:xfrm>
            <a:off x="2895600" y="5561013"/>
            <a:ext cx="6140450"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http://www.cs.uchicago.edu/~wiseman/chernoff/</a:t>
            </a:r>
          </a:p>
          <a:p>
            <a:pPr eaLnBrk="0" hangingPunct="0"/>
            <a:r>
              <a:rPr lang="en-US" sz="1400">
                <a:latin typeface="Courier New" pitchFamily="49" charset="0"/>
              </a:rPr>
              <a:t>http://hesketh.com/schampeo/projects/Faces/chernoff.html</a:t>
            </a:r>
            <a:endParaRPr lang="en-US" sz="1600">
              <a:solidFill>
                <a:schemeClr val="accent2"/>
              </a:solidFill>
              <a:latin typeface="Times New Roman" pitchFamily="18" charset="0"/>
            </a:endParaRPr>
          </a:p>
        </p:txBody>
      </p:sp>
      <p:sp>
        <p:nvSpPr>
          <p:cNvPr id="227333" name="Text Box 5"/>
          <p:cNvSpPr txBox="1">
            <a:spLocks noChangeArrowheads="1"/>
          </p:cNvSpPr>
          <p:nvPr/>
        </p:nvSpPr>
        <p:spPr bwMode="auto">
          <a:xfrm>
            <a:off x="1447800" y="5561013"/>
            <a:ext cx="1522413" cy="366712"/>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Cute applets:</a:t>
            </a:r>
          </a:p>
        </p:txBody>
      </p:sp>
      <p:pic>
        <p:nvPicPr>
          <p:cNvPr id="227334" name="Picture 6" descr="annotatedface"/>
          <p:cNvPicPr>
            <a:picLocks noChangeAspect="1" noChangeArrowheads="1"/>
          </p:cNvPicPr>
          <p:nvPr/>
        </p:nvPicPr>
        <p:blipFill>
          <a:blip r:embed="rId3" cstate="print"/>
          <a:srcRect/>
          <a:stretch>
            <a:fillRect/>
          </a:stretch>
        </p:blipFill>
        <p:spPr bwMode="auto">
          <a:xfrm>
            <a:off x="228600" y="2741613"/>
            <a:ext cx="3886200" cy="2703512"/>
          </a:xfrm>
          <a:prstGeom prst="rect">
            <a:avLst/>
          </a:prstGeom>
          <a:noFill/>
        </p:spPr>
      </p:pic>
      <p:pic>
        <p:nvPicPr>
          <p:cNvPr id="227335" name="Picture 7" descr="faces"/>
          <p:cNvPicPr>
            <a:picLocks noChangeAspect="1" noChangeArrowheads="1"/>
          </p:cNvPicPr>
          <p:nvPr/>
        </p:nvPicPr>
        <p:blipFill>
          <a:blip r:embed="rId4" cstate="print"/>
          <a:srcRect/>
          <a:stretch>
            <a:fillRect/>
          </a:stretch>
        </p:blipFill>
        <p:spPr bwMode="auto">
          <a:xfrm>
            <a:off x="4572000" y="2436813"/>
            <a:ext cx="3657600"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09600"/>
            <a:ext cx="8229600" cy="1066800"/>
          </a:xfrm>
        </p:spPr>
        <p:txBody>
          <a:bodyPr>
            <a:normAutofit/>
          </a:bodyPr>
          <a:lstStyle/>
          <a:p>
            <a:r>
              <a:rPr lang="en-US" dirty="0" smtClean="0"/>
              <a:t>           Glyphs</a:t>
            </a:r>
            <a:r>
              <a:rPr lang="en-US" dirty="0"/>
              <a:t>:  </a:t>
            </a:r>
            <a:r>
              <a:rPr lang="en-US" dirty="0" smtClean="0"/>
              <a:t>Stars</a:t>
            </a:r>
            <a:endParaRPr lang="en-US" dirty="0"/>
          </a:p>
        </p:txBody>
      </p:sp>
      <p:sp>
        <p:nvSpPr>
          <p:cNvPr id="64515" name="Line 3"/>
          <p:cNvSpPr>
            <a:spLocks noChangeShapeType="1"/>
          </p:cNvSpPr>
          <p:nvPr/>
        </p:nvSpPr>
        <p:spPr bwMode="auto">
          <a:xfrm>
            <a:off x="3581400" y="2743200"/>
            <a:ext cx="228600" cy="304800"/>
          </a:xfrm>
          <a:prstGeom prst="line">
            <a:avLst/>
          </a:prstGeom>
          <a:noFill/>
          <a:ln w="9525">
            <a:solidFill>
              <a:schemeClr val="tx1"/>
            </a:solidFill>
            <a:round/>
            <a:headEnd/>
            <a:tailEnd/>
          </a:ln>
          <a:effectLst/>
        </p:spPr>
        <p:txBody>
          <a:bodyPr/>
          <a:lstStyle/>
          <a:p>
            <a:endParaRPr lang="en-US"/>
          </a:p>
        </p:txBody>
      </p:sp>
      <p:sp>
        <p:nvSpPr>
          <p:cNvPr id="64516" name="Line 4"/>
          <p:cNvSpPr>
            <a:spLocks noChangeShapeType="1"/>
          </p:cNvSpPr>
          <p:nvPr/>
        </p:nvSpPr>
        <p:spPr bwMode="auto">
          <a:xfrm>
            <a:off x="3810000" y="3048000"/>
            <a:ext cx="457200" cy="609600"/>
          </a:xfrm>
          <a:prstGeom prst="line">
            <a:avLst/>
          </a:prstGeom>
          <a:noFill/>
          <a:ln w="9525">
            <a:solidFill>
              <a:schemeClr val="tx1"/>
            </a:solidFill>
            <a:round/>
            <a:headEnd/>
            <a:tailEnd/>
          </a:ln>
          <a:effectLst/>
        </p:spPr>
        <p:txBody>
          <a:bodyPr/>
          <a:lstStyle/>
          <a:p>
            <a:endParaRPr lang="en-US"/>
          </a:p>
        </p:txBody>
      </p:sp>
      <p:sp>
        <p:nvSpPr>
          <p:cNvPr id="64517" name="Line 5"/>
          <p:cNvSpPr>
            <a:spLocks noChangeShapeType="1"/>
          </p:cNvSpPr>
          <p:nvPr/>
        </p:nvSpPr>
        <p:spPr bwMode="auto">
          <a:xfrm flipV="1">
            <a:off x="3810000" y="2819400"/>
            <a:ext cx="228600" cy="228600"/>
          </a:xfrm>
          <a:prstGeom prst="line">
            <a:avLst/>
          </a:prstGeom>
          <a:noFill/>
          <a:ln w="9525">
            <a:solidFill>
              <a:schemeClr val="tx1"/>
            </a:solidFill>
            <a:round/>
            <a:headEnd/>
            <a:tailEnd/>
          </a:ln>
          <a:effectLst/>
        </p:spPr>
        <p:txBody>
          <a:bodyPr/>
          <a:lstStyle/>
          <a:p>
            <a:endParaRPr lang="en-US"/>
          </a:p>
        </p:txBody>
      </p:sp>
      <p:sp>
        <p:nvSpPr>
          <p:cNvPr id="64518" name="Line 6"/>
          <p:cNvSpPr>
            <a:spLocks noChangeShapeType="1"/>
          </p:cNvSpPr>
          <p:nvPr/>
        </p:nvSpPr>
        <p:spPr bwMode="auto">
          <a:xfrm flipH="1">
            <a:off x="3581400" y="3048000"/>
            <a:ext cx="228600" cy="381000"/>
          </a:xfrm>
          <a:prstGeom prst="line">
            <a:avLst/>
          </a:prstGeom>
          <a:noFill/>
          <a:ln w="9525">
            <a:solidFill>
              <a:schemeClr val="tx1"/>
            </a:solidFill>
            <a:round/>
            <a:headEnd/>
            <a:tailEnd/>
          </a:ln>
          <a:effectLst/>
        </p:spPr>
        <p:txBody>
          <a:bodyPr/>
          <a:lstStyle/>
          <a:p>
            <a:endParaRPr lang="en-US"/>
          </a:p>
        </p:txBody>
      </p:sp>
      <p:sp>
        <p:nvSpPr>
          <p:cNvPr id="64519" name="Line 7"/>
          <p:cNvSpPr>
            <a:spLocks noChangeShapeType="1"/>
          </p:cNvSpPr>
          <p:nvPr/>
        </p:nvSpPr>
        <p:spPr bwMode="auto">
          <a:xfrm>
            <a:off x="3810000" y="3048000"/>
            <a:ext cx="838200" cy="76200"/>
          </a:xfrm>
          <a:prstGeom prst="line">
            <a:avLst/>
          </a:prstGeom>
          <a:noFill/>
          <a:ln w="9525">
            <a:solidFill>
              <a:schemeClr val="tx1"/>
            </a:solidFill>
            <a:round/>
            <a:headEnd/>
            <a:tailEnd/>
          </a:ln>
          <a:effectLst/>
        </p:spPr>
        <p:txBody>
          <a:bodyPr/>
          <a:lstStyle/>
          <a:p>
            <a:endParaRPr lang="en-US"/>
          </a:p>
        </p:txBody>
      </p:sp>
      <p:sp>
        <p:nvSpPr>
          <p:cNvPr id="64520" name="Line 8"/>
          <p:cNvSpPr>
            <a:spLocks noChangeShapeType="1"/>
          </p:cNvSpPr>
          <p:nvPr/>
        </p:nvSpPr>
        <p:spPr bwMode="auto">
          <a:xfrm flipH="1">
            <a:off x="3048000" y="3048000"/>
            <a:ext cx="762000" cy="228600"/>
          </a:xfrm>
          <a:prstGeom prst="line">
            <a:avLst/>
          </a:prstGeom>
          <a:noFill/>
          <a:ln w="9525">
            <a:solidFill>
              <a:schemeClr val="tx1"/>
            </a:solidFill>
            <a:round/>
            <a:headEnd/>
            <a:tailEnd/>
          </a:ln>
          <a:effectLst/>
        </p:spPr>
        <p:txBody>
          <a:bodyPr/>
          <a:lstStyle/>
          <a:p>
            <a:endParaRPr lang="en-US"/>
          </a:p>
        </p:txBody>
      </p:sp>
      <p:sp>
        <p:nvSpPr>
          <p:cNvPr id="64521" name="Line 9"/>
          <p:cNvSpPr>
            <a:spLocks noChangeShapeType="1"/>
          </p:cNvSpPr>
          <p:nvPr/>
        </p:nvSpPr>
        <p:spPr bwMode="auto">
          <a:xfrm>
            <a:off x="3810000" y="2590800"/>
            <a:ext cx="0" cy="457200"/>
          </a:xfrm>
          <a:prstGeom prst="line">
            <a:avLst/>
          </a:prstGeom>
          <a:noFill/>
          <a:ln w="9525">
            <a:solidFill>
              <a:schemeClr val="tx1"/>
            </a:solidFill>
            <a:round/>
            <a:headEnd/>
            <a:tailEnd/>
          </a:ln>
          <a:effectLst/>
        </p:spPr>
        <p:txBody>
          <a:bodyPr/>
          <a:lstStyle/>
          <a:p>
            <a:endParaRPr lang="en-US"/>
          </a:p>
        </p:txBody>
      </p:sp>
      <p:sp>
        <p:nvSpPr>
          <p:cNvPr id="64522" name="AutoShape 10"/>
          <p:cNvSpPr>
            <a:spLocks noChangeArrowheads="1"/>
          </p:cNvSpPr>
          <p:nvPr/>
        </p:nvSpPr>
        <p:spPr bwMode="auto">
          <a:xfrm>
            <a:off x="37338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23" name="Line 11"/>
          <p:cNvSpPr>
            <a:spLocks noChangeShapeType="1"/>
          </p:cNvSpPr>
          <p:nvPr/>
        </p:nvSpPr>
        <p:spPr bwMode="auto">
          <a:xfrm>
            <a:off x="5562600" y="2743200"/>
            <a:ext cx="228600" cy="304800"/>
          </a:xfrm>
          <a:prstGeom prst="line">
            <a:avLst/>
          </a:prstGeom>
          <a:noFill/>
          <a:ln w="9525">
            <a:solidFill>
              <a:schemeClr val="tx1"/>
            </a:solidFill>
            <a:round/>
            <a:headEnd/>
            <a:tailEnd/>
          </a:ln>
          <a:effectLst/>
        </p:spPr>
        <p:txBody>
          <a:bodyPr/>
          <a:lstStyle/>
          <a:p>
            <a:endParaRPr lang="en-US"/>
          </a:p>
        </p:txBody>
      </p:sp>
      <p:sp>
        <p:nvSpPr>
          <p:cNvPr id="64524" name="Line 12"/>
          <p:cNvSpPr>
            <a:spLocks noChangeShapeType="1"/>
          </p:cNvSpPr>
          <p:nvPr/>
        </p:nvSpPr>
        <p:spPr bwMode="auto">
          <a:xfrm>
            <a:off x="5791200" y="3048000"/>
            <a:ext cx="228600" cy="304800"/>
          </a:xfrm>
          <a:prstGeom prst="line">
            <a:avLst/>
          </a:prstGeom>
          <a:noFill/>
          <a:ln w="9525">
            <a:solidFill>
              <a:schemeClr val="tx1"/>
            </a:solidFill>
            <a:round/>
            <a:headEnd/>
            <a:tailEnd/>
          </a:ln>
          <a:effectLst/>
        </p:spPr>
        <p:txBody>
          <a:bodyPr/>
          <a:lstStyle/>
          <a:p>
            <a:endParaRPr lang="en-US"/>
          </a:p>
        </p:txBody>
      </p:sp>
      <p:sp>
        <p:nvSpPr>
          <p:cNvPr id="64525" name="Line 13"/>
          <p:cNvSpPr>
            <a:spLocks noChangeShapeType="1"/>
          </p:cNvSpPr>
          <p:nvPr/>
        </p:nvSpPr>
        <p:spPr bwMode="auto">
          <a:xfrm flipV="1">
            <a:off x="5791200" y="2819400"/>
            <a:ext cx="228600" cy="228600"/>
          </a:xfrm>
          <a:prstGeom prst="line">
            <a:avLst/>
          </a:prstGeom>
          <a:noFill/>
          <a:ln w="9525">
            <a:solidFill>
              <a:schemeClr val="tx1"/>
            </a:solidFill>
            <a:round/>
            <a:headEnd/>
            <a:tailEnd/>
          </a:ln>
          <a:effectLst/>
        </p:spPr>
        <p:txBody>
          <a:bodyPr/>
          <a:lstStyle/>
          <a:p>
            <a:endParaRPr lang="en-US"/>
          </a:p>
        </p:txBody>
      </p:sp>
      <p:sp>
        <p:nvSpPr>
          <p:cNvPr id="64526" name="Line 14"/>
          <p:cNvSpPr>
            <a:spLocks noChangeShapeType="1"/>
          </p:cNvSpPr>
          <p:nvPr/>
        </p:nvSpPr>
        <p:spPr bwMode="auto">
          <a:xfrm flipH="1">
            <a:off x="5562600" y="3048000"/>
            <a:ext cx="228600" cy="381000"/>
          </a:xfrm>
          <a:prstGeom prst="line">
            <a:avLst/>
          </a:prstGeom>
          <a:noFill/>
          <a:ln w="9525">
            <a:solidFill>
              <a:schemeClr val="tx1"/>
            </a:solidFill>
            <a:round/>
            <a:headEnd/>
            <a:tailEnd/>
          </a:ln>
          <a:effectLst/>
        </p:spPr>
        <p:txBody>
          <a:bodyPr/>
          <a:lstStyle/>
          <a:p>
            <a:endParaRPr lang="en-US"/>
          </a:p>
        </p:txBody>
      </p:sp>
      <p:sp>
        <p:nvSpPr>
          <p:cNvPr id="64527" name="Line 15"/>
          <p:cNvSpPr>
            <a:spLocks noChangeShapeType="1"/>
          </p:cNvSpPr>
          <p:nvPr/>
        </p:nvSpPr>
        <p:spPr bwMode="auto">
          <a:xfrm>
            <a:off x="5791200" y="3048000"/>
            <a:ext cx="228600" cy="0"/>
          </a:xfrm>
          <a:prstGeom prst="line">
            <a:avLst/>
          </a:prstGeom>
          <a:noFill/>
          <a:ln w="9525">
            <a:solidFill>
              <a:schemeClr val="tx1"/>
            </a:solidFill>
            <a:round/>
            <a:headEnd/>
            <a:tailEnd/>
          </a:ln>
          <a:effectLst/>
        </p:spPr>
        <p:txBody>
          <a:bodyPr/>
          <a:lstStyle/>
          <a:p>
            <a:endParaRPr lang="en-US"/>
          </a:p>
        </p:txBody>
      </p:sp>
      <p:sp>
        <p:nvSpPr>
          <p:cNvPr id="64528" name="Line 16"/>
          <p:cNvSpPr>
            <a:spLocks noChangeShapeType="1"/>
          </p:cNvSpPr>
          <p:nvPr/>
        </p:nvSpPr>
        <p:spPr bwMode="auto">
          <a:xfrm flipH="1">
            <a:off x="5562600" y="3048000"/>
            <a:ext cx="228600" cy="76200"/>
          </a:xfrm>
          <a:prstGeom prst="line">
            <a:avLst/>
          </a:prstGeom>
          <a:noFill/>
          <a:ln w="9525">
            <a:solidFill>
              <a:schemeClr val="tx1"/>
            </a:solidFill>
            <a:round/>
            <a:headEnd/>
            <a:tailEnd/>
          </a:ln>
          <a:effectLst/>
        </p:spPr>
        <p:txBody>
          <a:bodyPr/>
          <a:lstStyle/>
          <a:p>
            <a:endParaRPr lang="en-US"/>
          </a:p>
        </p:txBody>
      </p:sp>
      <p:sp>
        <p:nvSpPr>
          <p:cNvPr id="64529" name="Line 17"/>
          <p:cNvSpPr>
            <a:spLocks noChangeShapeType="1"/>
          </p:cNvSpPr>
          <p:nvPr/>
        </p:nvSpPr>
        <p:spPr bwMode="auto">
          <a:xfrm>
            <a:off x="5791200" y="2590800"/>
            <a:ext cx="0" cy="457200"/>
          </a:xfrm>
          <a:prstGeom prst="line">
            <a:avLst/>
          </a:prstGeom>
          <a:noFill/>
          <a:ln w="9525">
            <a:solidFill>
              <a:schemeClr val="tx1"/>
            </a:solidFill>
            <a:round/>
            <a:headEnd/>
            <a:tailEnd/>
          </a:ln>
          <a:effectLst/>
        </p:spPr>
        <p:txBody>
          <a:bodyPr/>
          <a:lstStyle/>
          <a:p>
            <a:endParaRPr lang="en-US"/>
          </a:p>
        </p:txBody>
      </p:sp>
      <p:sp>
        <p:nvSpPr>
          <p:cNvPr id="64530" name="AutoShape 18"/>
          <p:cNvSpPr>
            <a:spLocks noChangeArrowheads="1"/>
          </p:cNvSpPr>
          <p:nvPr/>
        </p:nvSpPr>
        <p:spPr bwMode="auto">
          <a:xfrm>
            <a:off x="5715000" y="29718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1" name="Line 19"/>
          <p:cNvSpPr>
            <a:spLocks noChangeShapeType="1"/>
          </p:cNvSpPr>
          <p:nvPr/>
        </p:nvSpPr>
        <p:spPr bwMode="auto">
          <a:xfrm>
            <a:off x="5562600" y="4114800"/>
            <a:ext cx="228600" cy="304800"/>
          </a:xfrm>
          <a:prstGeom prst="line">
            <a:avLst/>
          </a:prstGeom>
          <a:noFill/>
          <a:ln w="9525">
            <a:solidFill>
              <a:schemeClr val="tx1"/>
            </a:solidFill>
            <a:round/>
            <a:headEnd/>
            <a:tailEnd/>
          </a:ln>
          <a:effectLst/>
        </p:spPr>
        <p:txBody>
          <a:bodyPr/>
          <a:lstStyle/>
          <a:p>
            <a:endParaRPr lang="en-US"/>
          </a:p>
        </p:txBody>
      </p:sp>
      <p:sp>
        <p:nvSpPr>
          <p:cNvPr id="64532" name="Line 20"/>
          <p:cNvSpPr>
            <a:spLocks noChangeShapeType="1"/>
          </p:cNvSpPr>
          <p:nvPr/>
        </p:nvSpPr>
        <p:spPr bwMode="auto">
          <a:xfrm>
            <a:off x="5791200" y="4419600"/>
            <a:ext cx="228600" cy="304800"/>
          </a:xfrm>
          <a:prstGeom prst="line">
            <a:avLst/>
          </a:prstGeom>
          <a:noFill/>
          <a:ln w="9525">
            <a:solidFill>
              <a:schemeClr val="tx1"/>
            </a:solidFill>
            <a:round/>
            <a:headEnd/>
            <a:tailEnd/>
          </a:ln>
          <a:effectLst/>
        </p:spPr>
        <p:txBody>
          <a:bodyPr/>
          <a:lstStyle/>
          <a:p>
            <a:endParaRPr lang="en-US"/>
          </a:p>
        </p:txBody>
      </p:sp>
      <p:sp>
        <p:nvSpPr>
          <p:cNvPr id="64533" name="Line 21"/>
          <p:cNvSpPr>
            <a:spLocks noChangeShapeType="1"/>
          </p:cNvSpPr>
          <p:nvPr/>
        </p:nvSpPr>
        <p:spPr bwMode="auto">
          <a:xfrm flipV="1">
            <a:off x="5791200" y="4191000"/>
            <a:ext cx="228600" cy="228600"/>
          </a:xfrm>
          <a:prstGeom prst="line">
            <a:avLst/>
          </a:prstGeom>
          <a:noFill/>
          <a:ln w="9525">
            <a:solidFill>
              <a:schemeClr val="tx1"/>
            </a:solidFill>
            <a:round/>
            <a:headEnd/>
            <a:tailEnd/>
          </a:ln>
          <a:effectLst/>
        </p:spPr>
        <p:txBody>
          <a:bodyPr/>
          <a:lstStyle/>
          <a:p>
            <a:endParaRPr lang="en-US"/>
          </a:p>
        </p:txBody>
      </p:sp>
      <p:sp>
        <p:nvSpPr>
          <p:cNvPr id="64534" name="Line 22"/>
          <p:cNvSpPr>
            <a:spLocks noChangeShapeType="1"/>
          </p:cNvSpPr>
          <p:nvPr/>
        </p:nvSpPr>
        <p:spPr bwMode="auto">
          <a:xfrm flipH="1">
            <a:off x="5334000" y="4419600"/>
            <a:ext cx="457200" cy="685800"/>
          </a:xfrm>
          <a:prstGeom prst="line">
            <a:avLst/>
          </a:prstGeom>
          <a:noFill/>
          <a:ln w="9525">
            <a:solidFill>
              <a:schemeClr val="tx1"/>
            </a:solidFill>
            <a:round/>
            <a:headEnd/>
            <a:tailEnd/>
          </a:ln>
          <a:effectLst/>
        </p:spPr>
        <p:txBody>
          <a:bodyPr/>
          <a:lstStyle/>
          <a:p>
            <a:endParaRPr lang="en-US"/>
          </a:p>
        </p:txBody>
      </p:sp>
      <p:sp>
        <p:nvSpPr>
          <p:cNvPr id="64535" name="Line 23"/>
          <p:cNvSpPr>
            <a:spLocks noChangeShapeType="1"/>
          </p:cNvSpPr>
          <p:nvPr/>
        </p:nvSpPr>
        <p:spPr bwMode="auto">
          <a:xfrm>
            <a:off x="5791200" y="4419600"/>
            <a:ext cx="1066800" cy="76200"/>
          </a:xfrm>
          <a:prstGeom prst="line">
            <a:avLst/>
          </a:prstGeom>
          <a:noFill/>
          <a:ln w="9525">
            <a:solidFill>
              <a:schemeClr val="tx1"/>
            </a:solidFill>
            <a:round/>
            <a:headEnd/>
            <a:tailEnd/>
          </a:ln>
          <a:effectLst/>
        </p:spPr>
        <p:txBody>
          <a:bodyPr/>
          <a:lstStyle/>
          <a:p>
            <a:endParaRPr lang="en-US"/>
          </a:p>
        </p:txBody>
      </p:sp>
      <p:sp>
        <p:nvSpPr>
          <p:cNvPr id="64536" name="Line 24"/>
          <p:cNvSpPr>
            <a:spLocks noChangeShapeType="1"/>
          </p:cNvSpPr>
          <p:nvPr/>
        </p:nvSpPr>
        <p:spPr bwMode="auto">
          <a:xfrm flipH="1">
            <a:off x="4800600" y="4419600"/>
            <a:ext cx="990600" cy="304800"/>
          </a:xfrm>
          <a:prstGeom prst="line">
            <a:avLst/>
          </a:prstGeom>
          <a:noFill/>
          <a:ln w="9525">
            <a:solidFill>
              <a:schemeClr val="tx1"/>
            </a:solidFill>
            <a:round/>
            <a:headEnd/>
            <a:tailEnd/>
          </a:ln>
          <a:effectLst/>
        </p:spPr>
        <p:txBody>
          <a:bodyPr/>
          <a:lstStyle/>
          <a:p>
            <a:endParaRPr lang="en-US"/>
          </a:p>
        </p:txBody>
      </p:sp>
      <p:sp>
        <p:nvSpPr>
          <p:cNvPr id="64537" name="Line 25"/>
          <p:cNvSpPr>
            <a:spLocks noChangeShapeType="1"/>
          </p:cNvSpPr>
          <p:nvPr/>
        </p:nvSpPr>
        <p:spPr bwMode="auto">
          <a:xfrm>
            <a:off x="5791200" y="3962400"/>
            <a:ext cx="0" cy="457200"/>
          </a:xfrm>
          <a:prstGeom prst="line">
            <a:avLst/>
          </a:prstGeom>
          <a:noFill/>
          <a:ln w="9525">
            <a:solidFill>
              <a:schemeClr val="tx1"/>
            </a:solidFill>
            <a:round/>
            <a:headEnd/>
            <a:tailEnd/>
          </a:ln>
          <a:effectLst/>
        </p:spPr>
        <p:txBody>
          <a:bodyPr/>
          <a:lstStyle/>
          <a:p>
            <a:endParaRPr lang="en-US"/>
          </a:p>
        </p:txBody>
      </p:sp>
      <p:sp>
        <p:nvSpPr>
          <p:cNvPr id="64538" name="AutoShape 26"/>
          <p:cNvSpPr>
            <a:spLocks noChangeArrowheads="1"/>
          </p:cNvSpPr>
          <p:nvPr/>
        </p:nvSpPr>
        <p:spPr bwMode="auto">
          <a:xfrm>
            <a:off x="5715000" y="43434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39" name="Line 27"/>
          <p:cNvSpPr>
            <a:spLocks noChangeShapeType="1"/>
          </p:cNvSpPr>
          <p:nvPr/>
        </p:nvSpPr>
        <p:spPr bwMode="auto">
          <a:xfrm>
            <a:off x="3581400" y="4191000"/>
            <a:ext cx="228600" cy="304800"/>
          </a:xfrm>
          <a:prstGeom prst="line">
            <a:avLst/>
          </a:prstGeom>
          <a:noFill/>
          <a:ln w="9525">
            <a:solidFill>
              <a:schemeClr val="tx1"/>
            </a:solidFill>
            <a:round/>
            <a:headEnd/>
            <a:tailEnd/>
          </a:ln>
          <a:effectLst/>
        </p:spPr>
        <p:txBody>
          <a:bodyPr/>
          <a:lstStyle/>
          <a:p>
            <a:endParaRPr lang="en-US"/>
          </a:p>
        </p:txBody>
      </p:sp>
      <p:sp>
        <p:nvSpPr>
          <p:cNvPr id="64540" name="Line 28"/>
          <p:cNvSpPr>
            <a:spLocks noChangeShapeType="1"/>
          </p:cNvSpPr>
          <p:nvPr/>
        </p:nvSpPr>
        <p:spPr bwMode="auto">
          <a:xfrm>
            <a:off x="3810000" y="4495800"/>
            <a:ext cx="228600" cy="304800"/>
          </a:xfrm>
          <a:prstGeom prst="line">
            <a:avLst/>
          </a:prstGeom>
          <a:noFill/>
          <a:ln w="9525">
            <a:solidFill>
              <a:schemeClr val="tx1"/>
            </a:solidFill>
            <a:round/>
            <a:headEnd/>
            <a:tailEnd/>
          </a:ln>
          <a:effectLst/>
        </p:spPr>
        <p:txBody>
          <a:bodyPr/>
          <a:lstStyle/>
          <a:p>
            <a:endParaRPr lang="en-US"/>
          </a:p>
        </p:txBody>
      </p:sp>
      <p:sp>
        <p:nvSpPr>
          <p:cNvPr id="64541" name="Line 29"/>
          <p:cNvSpPr>
            <a:spLocks noChangeShapeType="1"/>
          </p:cNvSpPr>
          <p:nvPr/>
        </p:nvSpPr>
        <p:spPr bwMode="auto">
          <a:xfrm flipV="1">
            <a:off x="3810000" y="4267200"/>
            <a:ext cx="228600" cy="228600"/>
          </a:xfrm>
          <a:prstGeom prst="line">
            <a:avLst/>
          </a:prstGeom>
          <a:noFill/>
          <a:ln w="9525">
            <a:solidFill>
              <a:schemeClr val="tx1"/>
            </a:solidFill>
            <a:round/>
            <a:headEnd/>
            <a:tailEnd/>
          </a:ln>
          <a:effectLst/>
        </p:spPr>
        <p:txBody>
          <a:bodyPr/>
          <a:lstStyle/>
          <a:p>
            <a:endParaRPr lang="en-US"/>
          </a:p>
        </p:txBody>
      </p:sp>
      <p:sp>
        <p:nvSpPr>
          <p:cNvPr id="64542" name="Line 30"/>
          <p:cNvSpPr>
            <a:spLocks noChangeShapeType="1"/>
          </p:cNvSpPr>
          <p:nvPr/>
        </p:nvSpPr>
        <p:spPr bwMode="auto">
          <a:xfrm flipH="1">
            <a:off x="3581400" y="4495800"/>
            <a:ext cx="228600" cy="381000"/>
          </a:xfrm>
          <a:prstGeom prst="line">
            <a:avLst/>
          </a:prstGeom>
          <a:noFill/>
          <a:ln w="9525">
            <a:solidFill>
              <a:schemeClr val="tx1"/>
            </a:solidFill>
            <a:round/>
            <a:headEnd/>
            <a:tailEnd/>
          </a:ln>
          <a:effectLst/>
        </p:spPr>
        <p:txBody>
          <a:bodyPr/>
          <a:lstStyle/>
          <a:p>
            <a:endParaRPr lang="en-US"/>
          </a:p>
        </p:txBody>
      </p:sp>
      <p:sp>
        <p:nvSpPr>
          <p:cNvPr id="64543" name="Line 31"/>
          <p:cNvSpPr>
            <a:spLocks noChangeShapeType="1"/>
          </p:cNvSpPr>
          <p:nvPr/>
        </p:nvSpPr>
        <p:spPr bwMode="auto">
          <a:xfrm>
            <a:off x="3810000" y="4495800"/>
            <a:ext cx="533400" cy="0"/>
          </a:xfrm>
          <a:prstGeom prst="line">
            <a:avLst/>
          </a:prstGeom>
          <a:noFill/>
          <a:ln w="9525">
            <a:solidFill>
              <a:schemeClr val="tx1"/>
            </a:solidFill>
            <a:round/>
            <a:headEnd/>
            <a:tailEnd/>
          </a:ln>
          <a:effectLst/>
        </p:spPr>
        <p:txBody>
          <a:bodyPr/>
          <a:lstStyle/>
          <a:p>
            <a:endParaRPr lang="en-US"/>
          </a:p>
        </p:txBody>
      </p:sp>
      <p:sp>
        <p:nvSpPr>
          <p:cNvPr id="64544" name="Line 32"/>
          <p:cNvSpPr>
            <a:spLocks noChangeShapeType="1"/>
          </p:cNvSpPr>
          <p:nvPr/>
        </p:nvSpPr>
        <p:spPr bwMode="auto">
          <a:xfrm flipH="1">
            <a:off x="3276600" y="4495800"/>
            <a:ext cx="533400" cy="152400"/>
          </a:xfrm>
          <a:prstGeom prst="line">
            <a:avLst/>
          </a:prstGeom>
          <a:noFill/>
          <a:ln w="9525">
            <a:solidFill>
              <a:schemeClr val="tx1"/>
            </a:solidFill>
            <a:round/>
            <a:headEnd/>
            <a:tailEnd/>
          </a:ln>
          <a:effectLst/>
        </p:spPr>
        <p:txBody>
          <a:bodyPr/>
          <a:lstStyle/>
          <a:p>
            <a:endParaRPr lang="en-US"/>
          </a:p>
        </p:txBody>
      </p:sp>
      <p:sp>
        <p:nvSpPr>
          <p:cNvPr id="64545" name="Line 33"/>
          <p:cNvSpPr>
            <a:spLocks noChangeShapeType="1"/>
          </p:cNvSpPr>
          <p:nvPr/>
        </p:nvSpPr>
        <p:spPr bwMode="auto">
          <a:xfrm>
            <a:off x="3810000" y="4038600"/>
            <a:ext cx="0" cy="457200"/>
          </a:xfrm>
          <a:prstGeom prst="line">
            <a:avLst/>
          </a:prstGeom>
          <a:noFill/>
          <a:ln w="9525">
            <a:solidFill>
              <a:schemeClr val="tx1"/>
            </a:solidFill>
            <a:round/>
            <a:headEnd/>
            <a:tailEnd/>
          </a:ln>
          <a:effectLst/>
        </p:spPr>
        <p:txBody>
          <a:bodyPr/>
          <a:lstStyle/>
          <a:p>
            <a:endParaRPr lang="en-US"/>
          </a:p>
        </p:txBody>
      </p:sp>
      <p:sp>
        <p:nvSpPr>
          <p:cNvPr id="64546" name="AutoShape 34"/>
          <p:cNvSpPr>
            <a:spLocks noChangeArrowheads="1"/>
          </p:cNvSpPr>
          <p:nvPr/>
        </p:nvSpPr>
        <p:spPr bwMode="auto">
          <a:xfrm>
            <a:off x="3733800" y="4419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47" name="Line 35"/>
          <p:cNvSpPr>
            <a:spLocks noChangeShapeType="1"/>
          </p:cNvSpPr>
          <p:nvPr/>
        </p:nvSpPr>
        <p:spPr bwMode="auto">
          <a:xfrm>
            <a:off x="1295400" y="1524000"/>
            <a:ext cx="304800" cy="304800"/>
          </a:xfrm>
          <a:prstGeom prst="line">
            <a:avLst/>
          </a:prstGeom>
          <a:noFill/>
          <a:ln w="9525">
            <a:solidFill>
              <a:schemeClr val="tx1"/>
            </a:solidFill>
            <a:round/>
            <a:headEnd/>
            <a:tailEnd/>
          </a:ln>
          <a:effectLst/>
        </p:spPr>
        <p:txBody>
          <a:bodyPr/>
          <a:lstStyle/>
          <a:p>
            <a:endParaRPr lang="en-US"/>
          </a:p>
        </p:txBody>
      </p:sp>
      <p:sp>
        <p:nvSpPr>
          <p:cNvPr id="64548" name="Line 36"/>
          <p:cNvSpPr>
            <a:spLocks noChangeShapeType="1"/>
          </p:cNvSpPr>
          <p:nvPr/>
        </p:nvSpPr>
        <p:spPr bwMode="auto">
          <a:xfrm>
            <a:off x="1600200" y="1828800"/>
            <a:ext cx="228600" cy="381000"/>
          </a:xfrm>
          <a:prstGeom prst="line">
            <a:avLst/>
          </a:prstGeom>
          <a:noFill/>
          <a:ln w="9525">
            <a:solidFill>
              <a:schemeClr val="tx1"/>
            </a:solidFill>
            <a:round/>
            <a:headEnd/>
            <a:tailEnd/>
          </a:ln>
          <a:effectLst/>
        </p:spPr>
        <p:txBody>
          <a:bodyPr/>
          <a:lstStyle/>
          <a:p>
            <a:endParaRPr lang="en-US"/>
          </a:p>
        </p:txBody>
      </p:sp>
      <p:sp>
        <p:nvSpPr>
          <p:cNvPr id="64549" name="Line 37"/>
          <p:cNvSpPr>
            <a:spLocks noChangeShapeType="1"/>
          </p:cNvSpPr>
          <p:nvPr/>
        </p:nvSpPr>
        <p:spPr bwMode="auto">
          <a:xfrm flipV="1">
            <a:off x="1600200" y="1524000"/>
            <a:ext cx="304800" cy="304800"/>
          </a:xfrm>
          <a:prstGeom prst="line">
            <a:avLst/>
          </a:prstGeom>
          <a:noFill/>
          <a:ln w="9525">
            <a:solidFill>
              <a:schemeClr val="tx1"/>
            </a:solidFill>
            <a:round/>
            <a:headEnd/>
            <a:tailEnd/>
          </a:ln>
          <a:effectLst/>
        </p:spPr>
        <p:txBody>
          <a:bodyPr/>
          <a:lstStyle/>
          <a:p>
            <a:endParaRPr lang="en-US"/>
          </a:p>
        </p:txBody>
      </p:sp>
      <p:sp>
        <p:nvSpPr>
          <p:cNvPr id="64550" name="Line 38"/>
          <p:cNvSpPr>
            <a:spLocks noChangeShapeType="1"/>
          </p:cNvSpPr>
          <p:nvPr/>
        </p:nvSpPr>
        <p:spPr bwMode="auto">
          <a:xfrm flipH="1">
            <a:off x="1371600" y="1828800"/>
            <a:ext cx="228600" cy="381000"/>
          </a:xfrm>
          <a:prstGeom prst="line">
            <a:avLst/>
          </a:prstGeom>
          <a:noFill/>
          <a:ln w="9525">
            <a:solidFill>
              <a:schemeClr val="tx1"/>
            </a:solidFill>
            <a:round/>
            <a:headEnd/>
            <a:tailEnd/>
          </a:ln>
          <a:effectLst/>
        </p:spPr>
        <p:txBody>
          <a:bodyPr/>
          <a:lstStyle/>
          <a:p>
            <a:endParaRPr lang="en-US"/>
          </a:p>
        </p:txBody>
      </p:sp>
      <p:sp>
        <p:nvSpPr>
          <p:cNvPr id="64551" name="Line 39"/>
          <p:cNvSpPr>
            <a:spLocks noChangeShapeType="1"/>
          </p:cNvSpPr>
          <p:nvPr/>
        </p:nvSpPr>
        <p:spPr bwMode="auto">
          <a:xfrm>
            <a:off x="1600200" y="1828800"/>
            <a:ext cx="457200" cy="76200"/>
          </a:xfrm>
          <a:prstGeom prst="line">
            <a:avLst/>
          </a:prstGeom>
          <a:noFill/>
          <a:ln w="9525">
            <a:solidFill>
              <a:schemeClr val="tx1"/>
            </a:solidFill>
            <a:round/>
            <a:headEnd/>
            <a:tailEnd/>
          </a:ln>
          <a:effectLst/>
        </p:spPr>
        <p:txBody>
          <a:bodyPr/>
          <a:lstStyle/>
          <a:p>
            <a:endParaRPr lang="en-US"/>
          </a:p>
        </p:txBody>
      </p:sp>
      <p:sp>
        <p:nvSpPr>
          <p:cNvPr id="64552" name="Line 40"/>
          <p:cNvSpPr>
            <a:spLocks noChangeShapeType="1"/>
          </p:cNvSpPr>
          <p:nvPr/>
        </p:nvSpPr>
        <p:spPr bwMode="auto">
          <a:xfrm flipH="1">
            <a:off x="1143000" y="1828800"/>
            <a:ext cx="457200" cy="76200"/>
          </a:xfrm>
          <a:prstGeom prst="line">
            <a:avLst/>
          </a:prstGeom>
          <a:noFill/>
          <a:ln w="9525">
            <a:solidFill>
              <a:schemeClr val="tx1"/>
            </a:solidFill>
            <a:round/>
            <a:headEnd/>
            <a:tailEnd/>
          </a:ln>
          <a:effectLst/>
        </p:spPr>
        <p:txBody>
          <a:bodyPr/>
          <a:lstStyle/>
          <a:p>
            <a:endParaRPr lang="en-US"/>
          </a:p>
        </p:txBody>
      </p:sp>
      <p:sp>
        <p:nvSpPr>
          <p:cNvPr id="64553" name="Line 41"/>
          <p:cNvSpPr>
            <a:spLocks noChangeShapeType="1"/>
          </p:cNvSpPr>
          <p:nvPr/>
        </p:nvSpPr>
        <p:spPr bwMode="auto">
          <a:xfrm>
            <a:off x="1600200" y="1371600"/>
            <a:ext cx="0" cy="457200"/>
          </a:xfrm>
          <a:prstGeom prst="line">
            <a:avLst/>
          </a:prstGeom>
          <a:noFill/>
          <a:ln w="9525">
            <a:solidFill>
              <a:schemeClr val="tx1"/>
            </a:solidFill>
            <a:round/>
            <a:headEnd/>
            <a:tailEnd/>
          </a:ln>
          <a:effectLst/>
        </p:spPr>
        <p:txBody>
          <a:bodyPr/>
          <a:lstStyle/>
          <a:p>
            <a:endParaRPr lang="en-US"/>
          </a:p>
        </p:txBody>
      </p:sp>
      <p:sp>
        <p:nvSpPr>
          <p:cNvPr id="64554" name="AutoShape 42"/>
          <p:cNvSpPr>
            <a:spLocks noChangeArrowheads="1"/>
          </p:cNvSpPr>
          <p:nvPr/>
        </p:nvSpPr>
        <p:spPr bwMode="auto">
          <a:xfrm>
            <a:off x="1524000" y="1752600"/>
            <a:ext cx="152400" cy="152400"/>
          </a:xfrm>
          <a:prstGeom prst="flowChartConnector">
            <a:avLst/>
          </a:prstGeom>
          <a:solidFill>
            <a:schemeClr val="accent1"/>
          </a:solidFill>
          <a:ln w="9525">
            <a:solidFill>
              <a:schemeClr val="tx1"/>
            </a:solidFill>
            <a:round/>
            <a:headEnd/>
            <a:tailEnd/>
          </a:ln>
          <a:effectLst/>
        </p:spPr>
        <p:txBody>
          <a:bodyPr wrap="none" anchor="ctr"/>
          <a:lstStyle/>
          <a:p>
            <a:endParaRPr lang="en-US"/>
          </a:p>
        </p:txBody>
      </p:sp>
      <p:sp>
        <p:nvSpPr>
          <p:cNvPr id="64555" name="Text Box 43"/>
          <p:cNvSpPr txBox="1">
            <a:spLocks noChangeArrowheads="1"/>
          </p:cNvSpPr>
          <p:nvPr/>
        </p:nvSpPr>
        <p:spPr bwMode="auto">
          <a:xfrm>
            <a:off x="1447800" y="987425"/>
            <a:ext cx="412750" cy="366713"/>
          </a:xfrm>
          <a:prstGeom prst="rect">
            <a:avLst/>
          </a:prstGeom>
          <a:noFill/>
          <a:ln w="9525">
            <a:noFill/>
            <a:miter lim="800000"/>
            <a:headEnd/>
            <a:tailEnd/>
          </a:ln>
          <a:effectLst/>
        </p:spPr>
        <p:txBody>
          <a:bodyPr wrap="none">
            <a:spAutoFit/>
          </a:bodyPr>
          <a:lstStyle/>
          <a:p>
            <a:r>
              <a:rPr lang="en-US" sz="1800"/>
              <a:t>d1</a:t>
            </a:r>
          </a:p>
        </p:txBody>
      </p:sp>
      <p:sp>
        <p:nvSpPr>
          <p:cNvPr id="64556" name="Text Box 44"/>
          <p:cNvSpPr txBox="1">
            <a:spLocks noChangeArrowheads="1"/>
          </p:cNvSpPr>
          <p:nvPr/>
        </p:nvSpPr>
        <p:spPr bwMode="auto">
          <a:xfrm>
            <a:off x="1828800" y="1219200"/>
            <a:ext cx="412750" cy="366713"/>
          </a:xfrm>
          <a:prstGeom prst="rect">
            <a:avLst/>
          </a:prstGeom>
          <a:noFill/>
          <a:ln w="9525">
            <a:noFill/>
            <a:miter lim="800000"/>
            <a:headEnd/>
            <a:tailEnd/>
          </a:ln>
          <a:effectLst/>
        </p:spPr>
        <p:txBody>
          <a:bodyPr wrap="none">
            <a:spAutoFit/>
          </a:bodyPr>
          <a:lstStyle/>
          <a:p>
            <a:r>
              <a:rPr lang="en-US" sz="1800"/>
              <a:t>d2</a:t>
            </a:r>
          </a:p>
        </p:txBody>
      </p:sp>
      <p:sp>
        <p:nvSpPr>
          <p:cNvPr id="64557" name="Text Box 45"/>
          <p:cNvSpPr txBox="1">
            <a:spLocks noChangeArrowheads="1"/>
          </p:cNvSpPr>
          <p:nvPr/>
        </p:nvSpPr>
        <p:spPr bwMode="auto">
          <a:xfrm>
            <a:off x="2057400" y="1752600"/>
            <a:ext cx="412750" cy="366713"/>
          </a:xfrm>
          <a:prstGeom prst="rect">
            <a:avLst/>
          </a:prstGeom>
          <a:noFill/>
          <a:ln w="9525">
            <a:noFill/>
            <a:miter lim="800000"/>
            <a:headEnd/>
            <a:tailEnd/>
          </a:ln>
          <a:effectLst/>
        </p:spPr>
        <p:txBody>
          <a:bodyPr wrap="none">
            <a:spAutoFit/>
          </a:bodyPr>
          <a:lstStyle/>
          <a:p>
            <a:r>
              <a:rPr lang="en-US" sz="1800"/>
              <a:t>d3</a:t>
            </a:r>
          </a:p>
        </p:txBody>
      </p:sp>
      <p:sp>
        <p:nvSpPr>
          <p:cNvPr id="64558" name="Text Box 46"/>
          <p:cNvSpPr txBox="1">
            <a:spLocks noChangeArrowheads="1"/>
          </p:cNvSpPr>
          <p:nvPr/>
        </p:nvSpPr>
        <p:spPr bwMode="auto">
          <a:xfrm>
            <a:off x="1752600" y="2133600"/>
            <a:ext cx="412750" cy="366713"/>
          </a:xfrm>
          <a:prstGeom prst="rect">
            <a:avLst/>
          </a:prstGeom>
          <a:noFill/>
          <a:ln w="9525">
            <a:noFill/>
            <a:miter lim="800000"/>
            <a:headEnd/>
            <a:tailEnd/>
          </a:ln>
          <a:effectLst/>
        </p:spPr>
        <p:txBody>
          <a:bodyPr wrap="none">
            <a:spAutoFit/>
          </a:bodyPr>
          <a:lstStyle/>
          <a:p>
            <a:r>
              <a:rPr lang="en-US" sz="1800" dirty="0"/>
              <a:t>d4</a:t>
            </a:r>
          </a:p>
        </p:txBody>
      </p:sp>
      <p:sp>
        <p:nvSpPr>
          <p:cNvPr id="64559" name="Text Box 47"/>
          <p:cNvSpPr txBox="1">
            <a:spLocks noChangeArrowheads="1"/>
          </p:cNvSpPr>
          <p:nvPr/>
        </p:nvSpPr>
        <p:spPr bwMode="auto">
          <a:xfrm>
            <a:off x="1143000" y="2209800"/>
            <a:ext cx="412750" cy="366713"/>
          </a:xfrm>
          <a:prstGeom prst="rect">
            <a:avLst/>
          </a:prstGeom>
          <a:noFill/>
          <a:ln w="9525">
            <a:noFill/>
            <a:miter lim="800000"/>
            <a:headEnd/>
            <a:tailEnd/>
          </a:ln>
          <a:effectLst/>
        </p:spPr>
        <p:txBody>
          <a:bodyPr wrap="none">
            <a:spAutoFit/>
          </a:bodyPr>
          <a:lstStyle/>
          <a:p>
            <a:r>
              <a:rPr lang="en-US" sz="1800"/>
              <a:t>d5</a:t>
            </a:r>
          </a:p>
        </p:txBody>
      </p:sp>
      <p:sp>
        <p:nvSpPr>
          <p:cNvPr id="64560" name="Text Box 48"/>
          <p:cNvSpPr txBox="1">
            <a:spLocks noChangeArrowheads="1"/>
          </p:cNvSpPr>
          <p:nvPr/>
        </p:nvSpPr>
        <p:spPr bwMode="auto">
          <a:xfrm>
            <a:off x="762000" y="1828800"/>
            <a:ext cx="412750" cy="366713"/>
          </a:xfrm>
          <a:prstGeom prst="rect">
            <a:avLst/>
          </a:prstGeom>
          <a:noFill/>
          <a:ln w="9525">
            <a:noFill/>
            <a:miter lim="800000"/>
            <a:headEnd/>
            <a:tailEnd/>
          </a:ln>
          <a:effectLst/>
        </p:spPr>
        <p:txBody>
          <a:bodyPr wrap="none">
            <a:spAutoFit/>
          </a:bodyPr>
          <a:lstStyle/>
          <a:p>
            <a:r>
              <a:rPr lang="en-US" sz="1800"/>
              <a:t>d6</a:t>
            </a:r>
          </a:p>
        </p:txBody>
      </p:sp>
      <p:sp>
        <p:nvSpPr>
          <p:cNvPr id="64561" name="Text Box 49"/>
          <p:cNvSpPr txBox="1">
            <a:spLocks noChangeArrowheads="1"/>
          </p:cNvSpPr>
          <p:nvPr/>
        </p:nvSpPr>
        <p:spPr bwMode="auto">
          <a:xfrm>
            <a:off x="914400" y="1295400"/>
            <a:ext cx="412750" cy="366713"/>
          </a:xfrm>
          <a:prstGeom prst="rect">
            <a:avLst/>
          </a:prstGeom>
          <a:noFill/>
          <a:ln w="9525">
            <a:noFill/>
            <a:miter lim="800000"/>
            <a:headEnd/>
            <a:tailEnd/>
          </a:ln>
          <a:effectLst/>
        </p:spPr>
        <p:txBody>
          <a:bodyPr wrap="none">
            <a:spAutoFit/>
          </a:bodyPr>
          <a:lstStyle/>
          <a:p>
            <a:r>
              <a:rPr lang="en-US" sz="1800"/>
              <a:t>d7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Symbolic Displays</a:t>
            </a:r>
            <a:endParaRPr lang="en-US" dirty="0"/>
          </a:p>
        </p:txBody>
      </p:sp>
      <p:sp>
        <p:nvSpPr>
          <p:cNvPr id="3" name="Content Placeholder 2"/>
          <p:cNvSpPr>
            <a:spLocks noGrp="1"/>
          </p:cNvSpPr>
          <p:nvPr>
            <p:ph idx="1"/>
          </p:nvPr>
        </p:nvSpPr>
        <p:spPr/>
        <p:txBody>
          <a:bodyPr/>
          <a:lstStyle/>
          <a:p>
            <a:r>
              <a:rPr lang="en-US" dirty="0" smtClean="0"/>
              <a:t>Graphs and Charts (covered already)</a:t>
            </a:r>
          </a:p>
          <a:p>
            <a:r>
              <a:rPr lang="en-US" dirty="0" smtClean="0"/>
              <a:t>Maps (in next section on GIS)</a:t>
            </a:r>
          </a:p>
          <a:p>
            <a:r>
              <a:rPr lang="en-US" dirty="0" smtClean="0"/>
              <a:t>Diagrams (briefly here)</a:t>
            </a:r>
          </a:p>
          <a:p>
            <a:pPr>
              <a:buNone/>
            </a:pPr>
            <a:endParaRPr lang="en-US" dirty="0" smtClean="0"/>
          </a:p>
          <a:p>
            <a:pPr>
              <a:buNone/>
            </a:pPr>
            <a:endParaRPr lang="en-US" dirty="0" smtClean="0"/>
          </a:p>
          <a:p>
            <a:pPr>
              <a:buNone/>
            </a:pPr>
            <a:endParaRPr lang="en-US" dirty="0" smtClean="0"/>
          </a:p>
          <a:p>
            <a:pPr>
              <a:buNone/>
            </a:pPr>
            <a:r>
              <a:rPr lang="en-US" dirty="0" smtClean="0"/>
              <a:t>From: S. </a:t>
            </a:r>
            <a:r>
              <a:rPr lang="en-US" dirty="0" err="1" smtClean="0"/>
              <a:t>Kosslyn</a:t>
            </a:r>
            <a:r>
              <a:rPr lang="en-US" dirty="0" smtClean="0"/>
              <a:t>, “Understanding charts and graphs”, Applied Cognitive Psychology, 1989.</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57200" y="914400"/>
            <a:ext cx="8229600" cy="1069848"/>
          </a:xfrm>
        </p:spPr>
        <p:txBody>
          <a:bodyPr/>
          <a:lstStyle/>
          <a:p>
            <a:r>
              <a:rPr lang="en-US" dirty="0"/>
              <a:t>Star </a:t>
            </a:r>
            <a:r>
              <a:rPr lang="en-US" b="1" dirty="0"/>
              <a:t>Plots</a:t>
            </a:r>
          </a:p>
        </p:txBody>
      </p:sp>
      <p:sp>
        <p:nvSpPr>
          <p:cNvPr id="228355" name="Line 3"/>
          <p:cNvSpPr>
            <a:spLocks noChangeShapeType="1"/>
          </p:cNvSpPr>
          <p:nvPr/>
        </p:nvSpPr>
        <p:spPr bwMode="auto">
          <a:xfrm flipV="1">
            <a:off x="1920875" y="2230438"/>
            <a:ext cx="0" cy="12954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6" name="Line 4"/>
          <p:cNvSpPr>
            <a:spLocks noChangeShapeType="1"/>
          </p:cNvSpPr>
          <p:nvPr/>
        </p:nvSpPr>
        <p:spPr bwMode="auto">
          <a:xfrm flipV="1">
            <a:off x="1158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7" name="Line 5"/>
          <p:cNvSpPr>
            <a:spLocks noChangeShapeType="1"/>
          </p:cNvSpPr>
          <p:nvPr/>
        </p:nvSpPr>
        <p:spPr bwMode="auto">
          <a:xfrm flipH="1" flipV="1">
            <a:off x="1920875" y="3525838"/>
            <a:ext cx="762000" cy="990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8" name="Line 6"/>
          <p:cNvSpPr>
            <a:spLocks noChangeShapeType="1"/>
          </p:cNvSpPr>
          <p:nvPr/>
        </p:nvSpPr>
        <p:spPr bwMode="auto">
          <a:xfrm flipH="1" flipV="1">
            <a:off x="777875" y="2916238"/>
            <a:ext cx="114300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59" name="Line 7"/>
          <p:cNvSpPr>
            <a:spLocks noChangeShapeType="1"/>
          </p:cNvSpPr>
          <p:nvPr/>
        </p:nvSpPr>
        <p:spPr bwMode="auto">
          <a:xfrm flipV="1">
            <a:off x="1920875" y="2840038"/>
            <a:ext cx="121920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8360" name="Text Box 8"/>
          <p:cNvSpPr txBox="1">
            <a:spLocks noChangeArrowheads="1"/>
          </p:cNvSpPr>
          <p:nvPr/>
        </p:nvSpPr>
        <p:spPr bwMode="auto">
          <a:xfrm>
            <a:off x="1600200" y="1905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1</a:t>
            </a:r>
          </a:p>
        </p:txBody>
      </p:sp>
      <p:sp>
        <p:nvSpPr>
          <p:cNvPr id="228361" name="Text Box 9"/>
          <p:cNvSpPr txBox="1">
            <a:spLocks noChangeArrowheads="1"/>
          </p:cNvSpPr>
          <p:nvPr/>
        </p:nvSpPr>
        <p:spPr bwMode="auto">
          <a:xfrm>
            <a:off x="3200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2</a:t>
            </a:r>
          </a:p>
        </p:txBody>
      </p:sp>
      <p:sp>
        <p:nvSpPr>
          <p:cNvPr id="228362" name="Text Box 10"/>
          <p:cNvSpPr txBox="1">
            <a:spLocks noChangeArrowheads="1"/>
          </p:cNvSpPr>
          <p:nvPr/>
        </p:nvSpPr>
        <p:spPr bwMode="auto">
          <a:xfrm>
            <a:off x="24384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3</a:t>
            </a:r>
          </a:p>
        </p:txBody>
      </p:sp>
      <p:sp>
        <p:nvSpPr>
          <p:cNvPr id="228363" name="Text Box 11"/>
          <p:cNvSpPr txBox="1">
            <a:spLocks noChangeArrowheads="1"/>
          </p:cNvSpPr>
          <p:nvPr/>
        </p:nvSpPr>
        <p:spPr bwMode="auto">
          <a:xfrm>
            <a:off x="685800" y="4572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4</a:t>
            </a:r>
          </a:p>
        </p:txBody>
      </p:sp>
      <p:sp>
        <p:nvSpPr>
          <p:cNvPr id="228364" name="Text Box 12"/>
          <p:cNvSpPr txBox="1">
            <a:spLocks noChangeArrowheads="1"/>
          </p:cNvSpPr>
          <p:nvPr/>
        </p:nvSpPr>
        <p:spPr bwMode="auto">
          <a:xfrm>
            <a:off x="152400" y="2667000"/>
            <a:ext cx="658813"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a:latin typeface="Tahoma" pitchFamily="34" charset="0"/>
              </a:rPr>
              <a:t>Var 5</a:t>
            </a:r>
          </a:p>
        </p:txBody>
      </p:sp>
      <p:sp>
        <p:nvSpPr>
          <p:cNvPr id="228365" name="Line 13"/>
          <p:cNvSpPr>
            <a:spLocks noChangeShapeType="1"/>
          </p:cNvSpPr>
          <p:nvPr/>
        </p:nvSpPr>
        <p:spPr bwMode="auto">
          <a:xfrm>
            <a:off x="2057400" y="3505200"/>
            <a:ext cx="762000" cy="990600"/>
          </a:xfrm>
          <a:prstGeom prst="line">
            <a:avLst/>
          </a:prstGeom>
          <a:noFill/>
          <a:ln w="38100" cap="sq">
            <a:solidFill>
              <a:schemeClr val="tx1"/>
            </a:solidFill>
            <a:round/>
            <a:headEnd type="triangle" w="sm" len="sm"/>
            <a:tailEnd type="triangle" w="sm" len="sm"/>
          </a:ln>
          <a:effectLst/>
        </p:spPr>
        <p:txBody>
          <a:bodyPr wrap="none" anchor="ctr"/>
          <a:lstStyle/>
          <a:p>
            <a:endParaRPr lang="en-US"/>
          </a:p>
        </p:txBody>
      </p:sp>
      <p:sp>
        <p:nvSpPr>
          <p:cNvPr id="228366" name="Text Box 14"/>
          <p:cNvSpPr txBox="1">
            <a:spLocks noChangeArrowheads="1"/>
          </p:cNvSpPr>
          <p:nvPr/>
        </p:nvSpPr>
        <p:spPr bwMode="auto">
          <a:xfrm>
            <a:off x="2498725" y="3613150"/>
            <a:ext cx="741363" cy="366713"/>
          </a:xfrm>
          <a:prstGeom prst="rect">
            <a:avLst/>
          </a:prstGeom>
          <a:noFill/>
          <a:ln w="12700" cap="sq">
            <a:noFill/>
            <a:miter lim="800000"/>
            <a:headEnd type="none" w="sm" len="sm"/>
            <a:tailEnd type="none" w="sm" len="sm"/>
          </a:ln>
          <a:effectLst/>
        </p:spPr>
        <p:txBody>
          <a:bodyPr wrap="none">
            <a:spAutoFit/>
          </a:bodyPr>
          <a:lstStyle/>
          <a:p>
            <a:pPr eaLnBrk="0" hangingPunct="0"/>
            <a:r>
              <a:rPr lang="en-US">
                <a:latin typeface="Tahoma" pitchFamily="34" charset="0"/>
              </a:rPr>
              <a:t>Value</a:t>
            </a:r>
            <a:endParaRPr lang="en-US" sz="2400">
              <a:latin typeface="Verdana" pitchFamily="34" charset="0"/>
            </a:endParaRPr>
          </a:p>
        </p:txBody>
      </p:sp>
      <p:sp>
        <p:nvSpPr>
          <p:cNvPr id="228367" name="Line 15"/>
          <p:cNvSpPr>
            <a:spLocks noChangeShapeType="1"/>
          </p:cNvSpPr>
          <p:nvPr/>
        </p:nvSpPr>
        <p:spPr bwMode="auto">
          <a:xfrm flipH="1" flipV="1">
            <a:off x="1219200" y="3124200"/>
            <a:ext cx="228600" cy="1066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8" name="Line 16"/>
          <p:cNvSpPr>
            <a:spLocks noChangeShapeType="1"/>
          </p:cNvSpPr>
          <p:nvPr/>
        </p:nvSpPr>
        <p:spPr bwMode="auto">
          <a:xfrm>
            <a:off x="1219200" y="3124200"/>
            <a:ext cx="685800" cy="152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69" name="Line 17"/>
          <p:cNvSpPr>
            <a:spLocks noChangeShapeType="1"/>
          </p:cNvSpPr>
          <p:nvPr/>
        </p:nvSpPr>
        <p:spPr bwMode="auto">
          <a:xfrm flipV="1">
            <a:off x="1905000" y="2971800"/>
            <a:ext cx="990600" cy="3048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0" name="Line 18"/>
          <p:cNvSpPr>
            <a:spLocks noChangeShapeType="1"/>
          </p:cNvSpPr>
          <p:nvPr/>
        </p:nvSpPr>
        <p:spPr bwMode="auto">
          <a:xfrm flipH="1">
            <a:off x="2514600" y="2971800"/>
            <a:ext cx="381000" cy="12954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1" name="Line 19"/>
          <p:cNvSpPr>
            <a:spLocks noChangeShapeType="1"/>
          </p:cNvSpPr>
          <p:nvPr/>
        </p:nvSpPr>
        <p:spPr bwMode="auto">
          <a:xfrm flipH="1" flipV="1">
            <a:off x="1447800" y="4191000"/>
            <a:ext cx="1066800" cy="76200"/>
          </a:xfrm>
          <a:prstGeom prst="line">
            <a:avLst/>
          </a:prstGeom>
          <a:noFill/>
          <a:ln w="12700" cap="sq">
            <a:solidFill>
              <a:srgbClr val="FF0000"/>
            </a:solidFill>
            <a:round/>
            <a:headEnd type="none" w="sm" len="sm"/>
            <a:tailEnd type="none" w="sm" len="sm"/>
          </a:ln>
          <a:effectLst/>
        </p:spPr>
        <p:txBody>
          <a:bodyPr wrap="none" anchor="ctr"/>
          <a:lstStyle/>
          <a:p>
            <a:endParaRPr lang="en-US"/>
          </a:p>
        </p:txBody>
      </p:sp>
      <p:sp>
        <p:nvSpPr>
          <p:cNvPr id="228372" name="Text Box 20"/>
          <p:cNvSpPr txBox="1">
            <a:spLocks noChangeArrowheads="1"/>
          </p:cNvSpPr>
          <p:nvPr/>
        </p:nvSpPr>
        <p:spPr bwMode="auto">
          <a:xfrm>
            <a:off x="4708525" y="2166938"/>
            <a:ext cx="3146425" cy="264795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Space out the n</a:t>
            </a:r>
          </a:p>
          <a:p>
            <a:pPr eaLnBrk="0" hangingPunct="0"/>
            <a:r>
              <a:rPr lang="en-US" sz="2400">
                <a:latin typeface="Tahoma" pitchFamily="34" charset="0"/>
              </a:rPr>
              <a:t>variables at equal</a:t>
            </a:r>
          </a:p>
          <a:p>
            <a:pPr eaLnBrk="0" hangingPunct="0"/>
            <a:r>
              <a:rPr lang="en-US" sz="2400">
                <a:latin typeface="Tahoma" pitchFamily="34" charset="0"/>
              </a:rPr>
              <a:t>angles around a </a:t>
            </a:r>
          </a:p>
          <a:p>
            <a:pPr eaLnBrk="0" hangingPunct="0"/>
            <a:r>
              <a:rPr lang="en-US" sz="2400">
                <a:latin typeface="Tahoma" pitchFamily="34" charset="0"/>
              </a:rPr>
              <a:t>circle</a:t>
            </a:r>
          </a:p>
          <a:p>
            <a:pPr eaLnBrk="0" hangingPunct="0"/>
            <a:endParaRPr lang="en-US" sz="2400">
              <a:latin typeface="Tahoma" pitchFamily="34" charset="0"/>
            </a:endParaRPr>
          </a:p>
          <a:p>
            <a:pPr eaLnBrk="0" hangingPunct="0"/>
            <a:r>
              <a:rPr lang="en-US" sz="2400">
                <a:latin typeface="Tahoma" pitchFamily="34" charset="0"/>
              </a:rPr>
              <a:t>Each “spoke” encodes</a:t>
            </a:r>
          </a:p>
          <a:p>
            <a:pPr eaLnBrk="0" hangingPunct="0"/>
            <a:r>
              <a:rPr lang="en-US" sz="2400">
                <a:latin typeface="Tahoma" pitchFamily="34" charset="0"/>
              </a:rPr>
              <a:t>a variable’s value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914400"/>
            <a:ext cx="8229600" cy="1069848"/>
          </a:xfrm>
        </p:spPr>
        <p:txBody>
          <a:bodyPr/>
          <a:lstStyle/>
          <a:p>
            <a:r>
              <a:rPr lang="en-US" dirty="0"/>
              <a:t>Star Plot examples</a:t>
            </a:r>
          </a:p>
        </p:txBody>
      </p:sp>
      <p:pic>
        <p:nvPicPr>
          <p:cNvPr id="229379" name="Picture 3" descr="star_plot"/>
          <p:cNvPicPr>
            <a:picLocks noChangeAspect="1" noChangeArrowheads="1"/>
          </p:cNvPicPr>
          <p:nvPr/>
        </p:nvPicPr>
        <p:blipFill>
          <a:blip r:embed="rId3" cstate="print"/>
          <a:srcRect/>
          <a:stretch>
            <a:fillRect/>
          </a:stretch>
        </p:blipFill>
        <p:spPr bwMode="auto">
          <a:xfrm>
            <a:off x="4572000" y="1828800"/>
            <a:ext cx="4029075" cy="3733800"/>
          </a:xfrm>
          <a:prstGeom prst="rect">
            <a:avLst/>
          </a:prstGeom>
          <a:noFill/>
        </p:spPr>
      </p:pic>
      <p:pic>
        <p:nvPicPr>
          <p:cNvPr id="229380" name="Picture 4" descr="radar_plot"/>
          <p:cNvPicPr>
            <a:picLocks noChangeAspect="1" noChangeArrowheads="1"/>
          </p:cNvPicPr>
          <p:nvPr/>
        </p:nvPicPr>
        <p:blipFill>
          <a:blip r:embed="rId4" cstate="print"/>
          <a:srcRect/>
          <a:stretch>
            <a:fillRect/>
          </a:stretch>
        </p:blipFill>
        <p:spPr bwMode="auto">
          <a:xfrm>
            <a:off x="1066800" y="2590800"/>
            <a:ext cx="2857500" cy="2476500"/>
          </a:xfrm>
          <a:prstGeom prst="rect">
            <a:avLst/>
          </a:prstGeom>
          <a:noFill/>
        </p:spPr>
      </p:pic>
      <p:sp>
        <p:nvSpPr>
          <p:cNvPr id="229381" name="Rectangle 5"/>
          <p:cNvSpPr>
            <a:spLocks noChangeArrowheads="1"/>
          </p:cNvSpPr>
          <p:nvPr/>
        </p:nvSpPr>
        <p:spPr bwMode="auto">
          <a:xfrm>
            <a:off x="1066800" y="5791200"/>
            <a:ext cx="7204075" cy="517525"/>
          </a:xfrm>
          <a:prstGeom prst="rect">
            <a:avLst/>
          </a:prstGeom>
          <a:noFill/>
          <a:ln w="12700" cap="sq">
            <a:noFill/>
            <a:miter lim="800000"/>
            <a:headEnd type="none" w="sm" len="sm"/>
            <a:tailEnd type="none" w="sm" len="sm"/>
          </a:ln>
          <a:effectLst/>
        </p:spPr>
        <p:txBody>
          <a:bodyPr wrap="none">
            <a:spAutoFit/>
          </a:bodyPr>
          <a:lstStyle/>
          <a:p>
            <a:pPr eaLnBrk="0" hangingPunct="0"/>
            <a:r>
              <a:rPr lang="en-US" sz="1400">
                <a:latin typeface="Courier New" pitchFamily="49" charset="0"/>
              </a:rPr>
              <a:t>http://seamonkey.ed.asu.edu/~behrens/asu/reports/compre/comp1.html</a:t>
            </a:r>
          </a:p>
          <a:p>
            <a:pPr eaLnBrk="0" hangingPunct="0"/>
            <a:endParaRPr lang="en-US" sz="1400" i="1">
              <a:latin typeface="Courier New"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505200" cy="1981200"/>
          </a:xfrm>
        </p:spPr>
        <p:txBody>
          <a:bodyPr>
            <a:normAutofit fontScale="90000"/>
          </a:bodyPr>
          <a:lstStyle/>
          <a:p>
            <a:r>
              <a:rPr lang="en-US" dirty="0" err="1" smtClean="0"/>
              <a:t>Circos</a:t>
            </a:r>
            <a:r>
              <a:rPr lang="en-US" dirty="0" smtClean="0"/>
              <a:t/>
            </a:r>
            <a:br>
              <a:rPr lang="en-US" dirty="0" smtClean="0"/>
            </a:br>
            <a:r>
              <a:rPr lang="en-US" sz="2700" dirty="0"/>
              <a:t>A particular style of circular based displays of multivariable has evolved and is used primarily in the domain of genomics. </a:t>
            </a:r>
            <a:r>
              <a:rPr lang="en-US" dirty="0"/>
              <a:t/>
            </a:r>
            <a:br>
              <a:rPr lang="en-US" dirty="0"/>
            </a:br>
            <a:endParaRPr lang="en-US" dirty="0"/>
          </a:p>
        </p:txBody>
      </p:sp>
      <p:sp>
        <p:nvSpPr>
          <p:cNvPr id="3" name="Content Placeholder 2"/>
          <p:cNvSpPr>
            <a:spLocks noGrp="1"/>
          </p:cNvSpPr>
          <p:nvPr>
            <p:ph idx="1"/>
          </p:nvPr>
        </p:nvSpPr>
        <p:spPr>
          <a:xfrm>
            <a:off x="1063625" y="1935163"/>
            <a:ext cx="8229600" cy="4821936"/>
          </a:xfrm>
        </p:spPr>
        <p:txBody>
          <a:bodyPr/>
          <a:lstStyle/>
          <a:p>
            <a:endParaRPr lang="en-US" dirty="0"/>
          </a:p>
          <a:p>
            <a:endParaRPr lang="en-US" dirty="0"/>
          </a:p>
        </p:txBody>
      </p:sp>
      <p:pic>
        <p:nvPicPr>
          <p:cNvPr id="367618" name="Picture 2" descr="Circos - Circular Genome Data Visualization (400 x 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2981"/>
            <a:ext cx="4831753" cy="591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6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9666" name="Picture 2" descr="http://graphics8.nytimes.com/images/2007/01/22/science/0123-sci-subILLO.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84487"/>
            <a:ext cx="7484713" cy="691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8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66594" name="Picture 2" descr="http://mkweb.bcgsc.ca/dev/circos/img/news/circos-wired-spread.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307487"/>
            <a:ext cx="12015136" cy="816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574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Parallel Coordinates</a:t>
            </a:r>
          </a:p>
        </p:txBody>
      </p:sp>
      <p:sp>
        <p:nvSpPr>
          <p:cNvPr id="69635" name="Rectangle 3"/>
          <p:cNvSpPr>
            <a:spLocks noGrp="1" noChangeArrowheads="1"/>
          </p:cNvSpPr>
          <p:nvPr>
            <p:ph type="body" idx="1"/>
          </p:nvPr>
        </p:nvSpPr>
        <p:spPr>
          <a:xfrm>
            <a:off x="457200" y="1600200"/>
            <a:ext cx="4267200" cy="4898136"/>
          </a:xfrm>
        </p:spPr>
        <p:txBody>
          <a:bodyPr/>
          <a:lstStyle/>
          <a:p>
            <a:endParaRPr lang="en-US" dirty="0"/>
          </a:p>
          <a:p>
            <a:r>
              <a:rPr lang="en-US" dirty="0" err="1"/>
              <a:t>Inselberg</a:t>
            </a:r>
            <a:r>
              <a:rPr lang="en-US" dirty="0"/>
              <a:t>, “Multidimensional detective” </a:t>
            </a:r>
            <a:br>
              <a:rPr lang="en-US" dirty="0"/>
            </a:br>
            <a:r>
              <a:rPr lang="en-US" dirty="0"/>
              <a:t>(parallel coordinates</a:t>
            </a:r>
            <a:r>
              <a:rPr lang="en-US" dirty="0" smtClean="0"/>
              <a:t>) </a:t>
            </a:r>
            <a:endParaRPr lang="en-US" dirty="0"/>
          </a:p>
          <a:p>
            <a:endParaRPr lang="en-US" dirty="0"/>
          </a:p>
        </p:txBody>
      </p:sp>
      <p:pic>
        <p:nvPicPr>
          <p:cNvPr id="69636" name="Picture 4" descr="extentscaling1"/>
          <p:cNvPicPr>
            <a:picLocks noChangeAspect="1" noChangeArrowheads="1"/>
          </p:cNvPicPr>
          <p:nvPr/>
        </p:nvPicPr>
        <p:blipFill>
          <a:blip r:embed="rId3" cstate="print"/>
          <a:srcRect/>
          <a:stretch>
            <a:fillRect/>
          </a:stretch>
        </p:blipFill>
        <p:spPr bwMode="auto">
          <a:xfrm>
            <a:off x="5006975" y="2362200"/>
            <a:ext cx="4005263" cy="4343400"/>
          </a:xfrm>
          <a:prstGeom prst="rect">
            <a:avLst/>
          </a:prstGeom>
          <a:noFill/>
          <a:ln w="9525">
            <a:noFill/>
            <a:miter lim="800000"/>
            <a:headEnd/>
            <a:tailEnd/>
          </a:ln>
        </p:spPr>
      </p:pic>
    </p:spTree>
    <p:extLst>
      <p:ext uri="{BB962C8B-B14F-4D97-AF65-F5344CB8AC3E}">
        <p14:creationId xmlns:p14="http://schemas.microsoft.com/office/powerpoint/2010/main" val="3089760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(2D)</a:t>
            </a:r>
            <a:endParaRPr lang="en-US" dirty="0"/>
          </a:p>
        </p:txBody>
      </p:sp>
      <p:sp>
        <p:nvSpPr>
          <p:cNvPr id="232461" name="Text Box 13"/>
          <p:cNvSpPr txBox="1">
            <a:spLocks noChangeArrowheads="1"/>
          </p:cNvSpPr>
          <p:nvPr/>
        </p:nvSpPr>
        <p:spPr bwMode="auto">
          <a:xfrm>
            <a:off x="990600" y="1600200"/>
            <a:ext cx="6777038" cy="822325"/>
          </a:xfrm>
          <a:prstGeom prst="rect">
            <a:avLst/>
          </a:prstGeom>
          <a:noFill/>
          <a:ln w="12700" cap="sq">
            <a:noFill/>
            <a:miter lim="800000"/>
            <a:headEnd type="none" w="sm" len="sm"/>
            <a:tailEnd type="none" w="sm" len="sm"/>
          </a:ln>
          <a:effectLst/>
        </p:spPr>
        <p:txBody>
          <a:bodyPr>
            <a:spAutoFit/>
          </a:bodyPr>
          <a:lstStyle/>
          <a:p>
            <a:pPr eaLnBrk="0" hangingPunct="0">
              <a:buFontTx/>
              <a:buChar char="•"/>
            </a:pPr>
            <a:r>
              <a:rPr lang="en-US" sz="2400" dirty="0">
                <a:latin typeface="Tahoma" pitchFamily="34" charset="0"/>
              </a:rPr>
              <a:t> Encode variables along a horizontal row</a:t>
            </a:r>
          </a:p>
          <a:p>
            <a:pPr eaLnBrk="0" hangingPunct="0">
              <a:buFontTx/>
              <a:buChar char="•"/>
            </a:pPr>
            <a:r>
              <a:rPr lang="en-US" sz="2400" dirty="0">
                <a:latin typeface="Tahoma" pitchFamily="34" charset="0"/>
              </a:rPr>
              <a:t> Vertical line specifies values</a:t>
            </a:r>
          </a:p>
        </p:txBody>
      </p:sp>
      <p:pic>
        <p:nvPicPr>
          <p:cNvPr id="232462" name="Picture 14" descr="cartesline"/>
          <p:cNvPicPr>
            <a:picLocks noChangeAspect="1" noChangeArrowheads="1"/>
          </p:cNvPicPr>
          <p:nvPr/>
        </p:nvPicPr>
        <p:blipFill>
          <a:blip r:embed="rId3" cstate="print"/>
          <a:srcRect/>
          <a:stretch>
            <a:fillRect/>
          </a:stretch>
        </p:blipFill>
        <p:spPr bwMode="auto">
          <a:xfrm>
            <a:off x="1295400" y="3124200"/>
            <a:ext cx="2057400" cy="2057400"/>
          </a:xfrm>
          <a:prstGeom prst="rect">
            <a:avLst/>
          </a:prstGeom>
          <a:noFill/>
          <a:ln w="9525">
            <a:noFill/>
            <a:miter lim="800000"/>
            <a:headEnd/>
            <a:tailEnd/>
          </a:ln>
        </p:spPr>
      </p:pic>
      <p:pic>
        <p:nvPicPr>
          <p:cNvPr id="232463" name="Picture 15" descr="paraline"/>
          <p:cNvPicPr>
            <a:picLocks noChangeAspect="1" noChangeArrowheads="1"/>
          </p:cNvPicPr>
          <p:nvPr/>
        </p:nvPicPr>
        <p:blipFill>
          <a:blip r:embed="rId4" cstate="print"/>
          <a:srcRect/>
          <a:stretch>
            <a:fillRect/>
          </a:stretch>
        </p:blipFill>
        <p:spPr bwMode="auto">
          <a:xfrm>
            <a:off x="5181600" y="3276600"/>
            <a:ext cx="2667000" cy="1646238"/>
          </a:xfrm>
          <a:prstGeom prst="rect">
            <a:avLst/>
          </a:prstGeom>
          <a:noFill/>
        </p:spPr>
      </p:pic>
      <p:sp>
        <p:nvSpPr>
          <p:cNvPr id="232464" name="Text Box 16"/>
          <p:cNvSpPr txBox="1">
            <a:spLocks noChangeArrowheads="1"/>
          </p:cNvSpPr>
          <p:nvPr/>
        </p:nvSpPr>
        <p:spPr bwMode="auto">
          <a:xfrm>
            <a:off x="609600" y="5334000"/>
            <a:ext cx="33528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Dataset in a Cartesian graph</a:t>
            </a:r>
          </a:p>
        </p:txBody>
      </p:sp>
      <p:sp>
        <p:nvSpPr>
          <p:cNvPr id="232465" name="Text Box 17"/>
          <p:cNvSpPr txBox="1">
            <a:spLocks noChangeArrowheads="1"/>
          </p:cNvSpPr>
          <p:nvPr/>
        </p:nvSpPr>
        <p:spPr bwMode="auto">
          <a:xfrm>
            <a:off x="4876800" y="5334000"/>
            <a:ext cx="3886200" cy="336550"/>
          </a:xfrm>
          <a:prstGeom prst="rect">
            <a:avLst/>
          </a:prstGeom>
          <a:noFill/>
          <a:ln w="9525">
            <a:noFill/>
            <a:miter lim="800000"/>
            <a:headEnd/>
            <a:tailEnd/>
          </a:ln>
          <a:effectLst/>
        </p:spPr>
        <p:txBody>
          <a:bodyPr>
            <a:spAutoFit/>
          </a:bodyPr>
          <a:lstStyle/>
          <a:p>
            <a:pPr algn="ctr">
              <a:spcBef>
                <a:spcPct val="50000"/>
              </a:spcBef>
            </a:pPr>
            <a:r>
              <a:rPr lang="en-US" sz="1600">
                <a:latin typeface="Tahoma" pitchFamily="34" charset="0"/>
              </a:rPr>
              <a:t>Same dataset in parallel coordinates</a:t>
            </a:r>
          </a:p>
        </p:txBody>
      </p:sp>
    </p:spTree>
    <p:extLst>
      <p:ext uri="{BB962C8B-B14F-4D97-AF65-F5344CB8AC3E}">
        <p14:creationId xmlns:p14="http://schemas.microsoft.com/office/powerpoint/2010/main" val="3199744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Parallel </a:t>
            </a:r>
            <a:r>
              <a:rPr lang="en-US" dirty="0" smtClean="0"/>
              <a:t>Coordinates (4D)</a:t>
            </a:r>
            <a:endParaRPr lang="en-US" dirty="0"/>
          </a:p>
        </p:txBody>
      </p:sp>
      <p:sp>
        <p:nvSpPr>
          <p:cNvPr id="132099" name="Rectangle 3"/>
          <p:cNvSpPr>
            <a:spLocks noGrp="1" noChangeArrowheads="1"/>
          </p:cNvSpPr>
          <p:nvPr>
            <p:ph type="body" idx="1"/>
          </p:nvPr>
        </p:nvSpPr>
        <p:spPr/>
        <p:txBody>
          <a:bodyPr/>
          <a:lstStyle/>
          <a:p>
            <a:r>
              <a:rPr lang="en-US"/>
              <a:t>Forget about Cartesian orthogonal axes</a:t>
            </a:r>
          </a:p>
          <a:p>
            <a:r>
              <a:rPr lang="en-US"/>
              <a:t>(0,1,-1,2)=</a:t>
            </a:r>
          </a:p>
        </p:txBody>
      </p:sp>
      <p:sp>
        <p:nvSpPr>
          <p:cNvPr id="132100" name="Line 4"/>
          <p:cNvSpPr>
            <a:spLocks noChangeShapeType="1"/>
          </p:cNvSpPr>
          <p:nvPr/>
        </p:nvSpPr>
        <p:spPr bwMode="auto">
          <a:xfrm>
            <a:off x="30480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1" name="Line 5"/>
          <p:cNvSpPr>
            <a:spLocks noChangeShapeType="1"/>
          </p:cNvSpPr>
          <p:nvPr/>
        </p:nvSpPr>
        <p:spPr bwMode="auto">
          <a:xfrm>
            <a:off x="2971800" y="4267200"/>
            <a:ext cx="152400" cy="0"/>
          </a:xfrm>
          <a:prstGeom prst="line">
            <a:avLst/>
          </a:prstGeom>
          <a:noFill/>
          <a:ln w="9525">
            <a:solidFill>
              <a:schemeClr val="tx1"/>
            </a:solidFill>
            <a:round/>
            <a:headEnd/>
            <a:tailEnd/>
          </a:ln>
          <a:effectLst/>
        </p:spPr>
        <p:txBody>
          <a:bodyPr/>
          <a:lstStyle/>
          <a:p>
            <a:endParaRPr lang="en-US"/>
          </a:p>
        </p:txBody>
      </p:sp>
      <p:sp>
        <p:nvSpPr>
          <p:cNvPr id="132102" name="Line 6"/>
          <p:cNvSpPr>
            <a:spLocks noChangeShapeType="1"/>
          </p:cNvSpPr>
          <p:nvPr/>
        </p:nvSpPr>
        <p:spPr bwMode="auto">
          <a:xfrm>
            <a:off x="2971800" y="3657600"/>
            <a:ext cx="152400" cy="0"/>
          </a:xfrm>
          <a:prstGeom prst="line">
            <a:avLst/>
          </a:prstGeom>
          <a:noFill/>
          <a:ln w="9525">
            <a:solidFill>
              <a:schemeClr val="tx1"/>
            </a:solidFill>
            <a:round/>
            <a:headEnd/>
            <a:tailEnd/>
          </a:ln>
          <a:effectLst/>
        </p:spPr>
        <p:txBody>
          <a:bodyPr/>
          <a:lstStyle/>
          <a:p>
            <a:endParaRPr lang="en-US"/>
          </a:p>
        </p:txBody>
      </p:sp>
      <p:sp>
        <p:nvSpPr>
          <p:cNvPr id="132103" name="Line 7"/>
          <p:cNvSpPr>
            <a:spLocks noChangeShapeType="1"/>
          </p:cNvSpPr>
          <p:nvPr/>
        </p:nvSpPr>
        <p:spPr bwMode="auto">
          <a:xfrm>
            <a:off x="2971800" y="4800600"/>
            <a:ext cx="152400" cy="0"/>
          </a:xfrm>
          <a:prstGeom prst="line">
            <a:avLst/>
          </a:prstGeom>
          <a:noFill/>
          <a:ln w="9525">
            <a:solidFill>
              <a:schemeClr val="tx1"/>
            </a:solidFill>
            <a:round/>
            <a:headEnd/>
            <a:tailEnd/>
          </a:ln>
          <a:effectLst/>
        </p:spPr>
        <p:txBody>
          <a:bodyPr/>
          <a:lstStyle/>
          <a:p>
            <a:endParaRPr lang="en-US"/>
          </a:p>
        </p:txBody>
      </p:sp>
      <p:sp>
        <p:nvSpPr>
          <p:cNvPr id="132104" name="Line 8"/>
          <p:cNvSpPr>
            <a:spLocks noChangeShapeType="1"/>
          </p:cNvSpPr>
          <p:nvPr/>
        </p:nvSpPr>
        <p:spPr bwMode="auto">
          <a:xfrm>
            <a:off x="2971800" y="3124200"/>
            <a:ext cx="152400" cy="0"/>
          </a:xfrm>
          <a:prstGeom prst="line">
            <a:avLst/>
          </a:prstGeom>
          <a:noFill/>
          <a:ln w="9525">
            <a:solidFill>
              <a:schemeClr val="tx1"/>
            </a:solidFill>
            <a:round/>
            <a:headEnd/>
            <a:tailEnd/>
          </a:ln>
          <a:effectLst/>
        </p:spPr>
        <p:txBody>
          <a:bodyPr/>
          <a:lstStyle/>
          <a:p>
            <a:endParaRPr lang="en-US"/>
          </a:p>
        </p:txBody>
      </p:sp>
      <p:sp>
        <p:nvSpPr>
          <p:cNvPr id="132105" name="Line 9"/>
          <p:cNvSpPr>
            <a:spLocks noChangeShapeType="1"/>
          </p:cNvSpPr>
          <p:nvPr/>
        </p:nvSpPr>
        <p:spPr bwMode="auto">
          <a:xfrm>
            <a:off x="2971800" y="5410200"/>
            <a:ext cx="152400" cy="0"/>
          </a:xfrm>
          <a:prstGeom prst="line">
            <a:avLst/>
          </a:prstGeom>
          <a:noFill/>
          <a:ln w="9525">
            <a:solidFill>
              <a:schemeClr val="tx1"/>
            </a:solidFill>
            <a:round/>
            <a:headEnd/>
            <a:tailEnd/>
          </a:ln>
          <a:effectLst/>
        </p:spPr>
        <p:txBody>
          <a:bodyPr/>
          <a:lstStyle/>
          <a:p>
            <a:endParaRPr lang="en-US"/>
          </a:p>
        </p:txBody>
      </p:sp>
      <p:sp>
        <p:nvSpPr>
          <p:cNvPr id="132106" name="Text Box 10"/>
          <p:cNvSpPr txBox="1">
            <a:spLocks noChangeArrowheads="1"/>
          </p:cNvSpPr>
          <p:nvPr/>
        </p:nvSpPr>
        <p:spPr bwMode="auto">
          <a:xfrm>
            <a:off x="26670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07" name="Text Box 11"/>
          <p:cNvSpPr txBox="1">
            <a:spLocks noChangeArrowheads="1"/>
          </p:cNvSpPr>
          <p:nvPr/>
        </p:nvSpPr>
        <p:spPr bwMode="auto">
          <a:xfrm>
            <a:off x="2895600" y="2362200"/>
            <a:ext cx="381000" cy="457200"/>
          </a:xfrm>
          <a:prstGeom prst="rect">
            <a:avLst/>
          </a:prstGeom>
          <a:noFill/>
          <a:ln w="9525">
            <a:noFill/>
            <a:miter lim="800000"/>
            <a:headEnd/>
            <a:tailEnd/>
          </a:ln>
          <a:effectLst/>
        </p:spPr>
        <p:txBody>
          <a:bodyPr>
            <a:spAutoFit/>
          </a:bodyPr>
          <a:lstStyle/>
          <a:p>
            <a:pPr>
              <a:spcBef>
                <a:spcPct val="50000"/>
              </a:spcBef>
            </a:pPr>
            <a:r>
              <a:rPr lang="en-US"/>
              <a:t>x</a:t>
            </a:r>
          </a:p>
        </p:txBody>
      </p:sp>
      <p:sp>
        <p:nvSpPr>
          <p:cNvPr id="132108" name="Line 12"/>
          <p:cNvSpPr>
            <a:spLocks noChangeShapeType="1"/>
          </p:cNvSpPr>
          <p:nvPr/>
        </p:nvSpPr>
        <p:spPr bwMode="auto">
          <a:xfrm>
            <a:off x="4419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09" name="Line 13"/>
          <p:cNvSpPr>
            <a:spLocks noChangeShapeType="1"/>
          </p:cNvSpPr>
          <p:nvPr/>
        </p:nvSpPr>
        <p:spPr bwMode="auto">
          <a:xfrm>
            <a:off x="4343400" y="4267200"/>
            <a:ext cx="152400" cy="0"/>
          </a:xfrm>
          <a:prstGeom prst="line">
            <a:avLst/>
          </a:prstGeom>
          <a:noFill/>
          <a:ln w="9525">
            <a:solidFill>
              <a:schemeClr val="tx1"/>
            </a:solidFill>
            <a:round/>
            <a:headEnd/>
            <a:tailEnd/>
          </a:ln>
          <a:effectLst/>
        </p:spPr>
        <p:txBody>
          <a:bodyPr/>
          <a:lstStyle/>
          <a:p>
            <a:endParaRPr lang="en-US"/>
          </a:p>
        </p:txBody>
      </p:sp>
      <p:sp>
        <p:nvSpPr>
          <p:cNvPr id="132110" name="Line 14"/>
          <p:cNvSpPr>
            <a:spLocks noChangeShapeType="1"/>
          </p:cNvSpPr>
          <p:nvPr/>
        </p:nvSpPr>
        <p:spPr bwMode="auto">
          <a:xfrm>
            <a:off x="4343400" y="3657600"/>
            <a:ext cx="152400" cy="0"/>
          </a:xfrm>
          <a:prstGeom prst="line">
            <a:avLst/>
          </a:prstGeom>
          <a:noFill/>
          <a:ln w="9525">
            <a:solidFill>
              <a:schemeClr val="tx1"/>
            </a:solidFill>
            <a:round/>
            <a:headEnd/>
            <a:tailEnd/>
          </a:ln>
          <a:effectLst/>
        </p:spPr>
        <p:txBody>
          <a:bodyPr/>
          <a:lstStyle/>
          <a:p>
            <a:endParaRPr lang="en-US"/>
          </a:p>
        </p:txBody>
      </p:sp>
      <p:sp>
        <p:nvSpPr>
          <p:cNvPr id="132111" name="Line 15"/>
          <p:cNvSpPr>
            <a:spLocks noChangeShapeType="1"/>
          </p:cNvSpPr>
          <p:nvPr/>
        </p:nvSpPr>
        <p:spPr bwMode="auto">
          <a:xfrm>
            <a:off x="4343400" y="4800600"/>
            <a:ext cx="152400" cy="0"/>
          </a:xfrm>
          <a:prstGeom prst="line">
            <a:avLst/>
          </a:prstGeom>
          <a:noFill/>
          <a:ln w="9525">
            <a:solidFill>
              <a:schemeClr val="tx1"/>
            </a:solidFill>
            <a:round/>
            <a:headEnd/>
            <a:tailEnd/>
          </a:ln>
          <a:effectLst/>
        </p:spPr>
        <p:txBody>
          <a:bodyPr/>
          <a:lstStyle/>
          <a:p>
            <a:endParaRPr lang="en-US"/>
          </a:p>
        </p:txBody>
      </p:sp>
      <p:sp>
        <p:nvSpPr>
          <p:cNvPr id="132112" name="Line 16"/>
          <p:cNvSpPr>
            <a:spLocks noChangeShapeType="1"/>
          </p:cNvSpPr>
          <p:nvPr/>
        </p:nvSpPr>
        <p:spPr bwMode="auto">
          <a:xfrm>
            <a:off x="4343400" y="3124200"/>
            <a:ext cx="152400" cy="0"/>
          </a:xfrm>
          <a:prstGeom prst="line">
            <a:avLst/>
          </a:prstGeom>
          <a:noFill/>
          <a:ln w="9525">
            <a:solidFill>
              <a:schemeClr val="tx1"/>
            </a:solidFill>
            <a:round/>
            <a:headEnd/>
            <a:tailEnd/>
          </a:ln>
          <a:effectLst/>
        </p:spPr>
        <p:txBody>
          <a:bodyPr/>
          <a:lstStyle/>
          <a:p>
            <a:endParaRPr lang="en-US"/>
          </a:p>
        </p:txBody>
      </p:sp>
      <p:sp>
        <p:nvSpPr>
          <p:cNvPr id="132113" name="Line 17"/>
          <p:cNvSpPr>
            <a:spLocks noChangeShapeType="1"/>
          </p:cNvSpPr>
          <p:nvPr/>
        </p:nvSpPr>
        <p:spPr bwMode="auto">
          <a:xfrm>
            <a:off x="4343400" y="5410200"/>
            <a:ext cx="152400" cy="0"/>
          </a:xfrm>
          <a:prstGeom prst="line">
            <a:avLst/>
          </a:prstGeom>
          <a:noFill/>
          <a:ln w="9525">
            <a:solidFill>
              <a:schemeClr val="tx1"/>
            </a:solidFill>
            <a:round/>
            <a:headEnd/>
            <a:tailEnd/>
          </a:ln>
          <a:effectLst/>
        </p:spPr>
        <p:txBody>
          <a:bodyPr/>
          <a:lstStyle/>
          <a:p>
            <a:endParaRPr lang="en-US"/>
          </a:p>
        </p:txBody>
      </p:sp>
      <p:sp>
        <p:nvSpPr>
          <p:cNvPr id="132114" name="Text Box 18"/>
          <p:cNvSpPr txBox="1">
            <a:spLocks noChangeArrowheads="1"/>
          </p:cNvSpPr>
          <p:nvPr/>
        </p:nvSpPr>
        <p:spPr bwMode="auto">
          <a:xfrm>
            <a:off x="4038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15" name="Text Box 19"/>
          <p:cNvSpPr txBox="1">
            <a:spLocks noChangeArrowheads="1"/>
          </p:cNvSpPr>
          <p:nvPr/>
        </p:nvSpPr>
        <p:spPr bwMode="auto">
          <a:xfrm>
            <a:off x="4267200" y="2362200"/>
            <a:ext cx="381000" cy="457200"/>
          </a:xfrm>
          <a:prstGeom prst="rect">
            <a:avLst/>
          </a:prstGeom>
          <a:noFill/>
          <a:ln w="9525">
            <a:noFill/>
            <a:miter lim="800000"/>
            <a:headEnd/>
            <a:tailEnd/>
          </a:ln>
          <a:effectLst/>
        </p:spPr>
        <p:txBody>
          <a:bodyPr>
            <a:spAutoFit/>
          </a:bodyPr>
          <a:lstStyle/>
          <a:p>
            <a:pPr>
              <a:spcBef>
                <a:spcPct val="50000"/>
              </a:spcBef>
            </a:pPr>
            <a:r>
              <a:rPr lang="en-US"/>
              <a:t>y</a:t>
            </a:r>
          </a:p>
        </p:txBody>
      </p:sp>
      <p:sp>
        <p:nvSpPr>
          <p:cNvPr id="132116" name="Line 20"/>
          <p:cNvSpPr>
            <a:spLocks noChangeShapeType="1"/>
          </p:cNvSpPr>
          <p:nvPr/>
        </p:nvSpPr>
        <p:spPr bwMode="auto">
          <a:xfrm>
            <a:off x="57912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17" name="Line 21"/>
          <p:cNvSpPr>
            <a:spLocks noChangeShapeType="1"/>
          </p:cNvSpPr>
          <p:nvPr/>
        </p:nvSpPr>
        <p:spPr bwMode="auto">
          <a:xfrm>
            <a:off x="5715000" y="4267200"/>
            <a:ext cx="152400" cy="0"/>
          </a:xfrm>
          <a:prstGeom prst="line">
            <a:avLst/>
          </a:prstGeom>
          <a:noFill/>
          <a:ln w="9525">
            <a:solidFill>
              <a:schemeClr val="tx1"/>
            </a:solidFill>
            <a:round/>
            <a:headEnd/>
            <a:tailEnd/>
          </a:ln>
          <a:effectLst/>
        </p:spPr>
        <p:txBody>
          <a:bodyPr/>
          <a:lstStyle/>
          <a:p>
            <a:endParaRPr lang="en-US"/>
          </a:p>
        </p:txBody>
      </p:sp>
      <p:sp>
        <p:nvSpPr>
          <p:cNvPr id="132118" name="Line 22"/>
          <p:cNvSpPr>
            <a:spLocks noChangeShapeType="1"/>
          </p:cNvSpPr>
          <p:nvPr/>
        </p:nvSpPr>
        <p:spPr bwMode="auto">
          <a:xfrm>
            <a:off x="5715000" y="3657600"/>
            <a:ext cx="152400" cy="0"/>
          </a:xfrm>
          <a:prstGeom prst="line">
            <a:avLst/>
          </a:prstGeom>
          <a:noFill/>
          <a:ln w="9525">
            <a:solidFill>
              <a:schemeClr val="tx1"/>
            </a:solidFill>
            <a:round/>
            <a:headEnd/>
            <a:tailEnd/>
          </a:ln>
          <a:effectLst/>
        </p:spPr>
        <p:txBody>
          <a:bodyPr/>
          <a:lstStyle/>
          <a:p>
            <a:endParaRPr lang="en-US"/>
          </a:p>
        </p:txBody>
      </p:sp>
      <p:sp>
        <p:nvSpPr>
          <p:cNvPr id="132119" name="Line 23"/>
          <p:cNvSpPr>
            <a:spLocks noChangeShapeType="1"/>
          </p:cNvSpPr>
          <p:nvPr/>
        </p:nvSpPr>
        <p:spPr bwMode="auto">
          <a:xfrm>
            <a:off x="5715000" y="4800600"/>
            <a:ext cx="152400" cy="0"/>
          </a:xfrm>
          <a:prstGeom prst="line">
            <a:avLst/>
          </a:prstGeom>
          <a:noFill/>
          <a:ln w="9525">
            <a:solidFill>
              <a:schemeClr val="tx1"/>
            </a:solidFill>
            <a:round/>
            <a:headEnd/>
            <a:tailEnd/>
          </a:ln>
          <a:effectLst/>
        </p:spPr>
        <p:txBody>
          <a:bodyPr/>
          <a:lstStyle/>
          <a:p>
            <a:endParaRPr lang="en-US"/>
          </a:p>
        </p:txBody>
      </p:sp>
      <p:sp>
        <p:nvSpPr>
          <p:cNvPr id="132120" name="Line 24"/>
          <p:cNvSpPr>
            <a:spLocks noChangeShapeType="1"/>
          </p:cNvSpPr>
          <p:nvPr/>
        </p:nvSpPr>
        <p:spPr bwMode="auto">
          <a:xfrm>
            <a:off x="5715000" y="3124200"/>
            <a:ext cx="152400" cy="0"/>
          </a:xfrm>
          <a:prstGeom prst="line">
            <a:avLst/>
          </a:prstGeom>
          <a:noFill/>
          <a:ln w="9525">
            <a:solidFill>
              <a:schemeClr val="tx1"/>
            </a:solidFill>
            <a:round/>
            <a:headEnd/>
            <a:tailEnd/>
          </a:ln>
          <a:effectLst/>
        </p:spPr>
        <p:txBody>
          <a:bodyPr/>
          <a:lstStyle/>
          <a:p>
            <a:endParaRPr lang="en-US"/>
          </a:p>
        </p:txBody>
      </p:sp>
      <p:sp>
        <p:nvSpPr>
          <p:cNvPr id="132121" name="Line 25"/>
          <p:cNvSpPr>
            <a:spLocks noChangeShapeType="1"/>
          </p:cNvSpPr>
          <p:nvPr/>
        </p:nvSpPr>
        <p:spPr bwMode="auto">
          <a:xfrm>
            <a:off x="5715000" y="5410200"/>
            <a:ext cx="152400" cy="0"/>
          </a:xfrm>
          <a:prstGeom prst="line">
            <a:avLst/>
          </a:prstGeom>
          <a:noFill/>
          <a:ln w="9525">
            <a:solidFill>
              <a:schemeClr val="tx1"/>
            </a:solidFill>
            <a:round/>
            <a:headEnd/>
            <a:tailEnd/>
          </a:ln>
          <a:effectLst/>
        </p:spPr>
        <p:txBody>
          <a:bodyPr/>
          <a:lstStyle/>
          <a:p>
            <a:endParaRPr lang="en-US"/>
          </a:p>
        </p:txBody>
      </p:sp>
      <p:sp>
        <p:nvSpPr>
          <p:cNvPr id="132122" name="Text Box 26"/>
          <p:cNvSpPr txBox="1">
            <a:spLocks noChangeArrowheads="1"/>
          </p:cNvSpPr>
          <p:nvPr/>
        </p:nvSpPr>
        <p:spPr bwMode="auto">
          <a:xfrm>
            <a:off x="54102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23" name="Text Box 27"/>
          <p:cNvSpPr txBox="1">
            <a:spLocks noChangeArrowheads="1"/>
          </p:cNvSpPr>
          <p:nvPr/>
        </p:nvSpPr>
        <p:spPr bwMode="auto">
          <a:xfrm>
            <a:off x="5638800" y="2362200"/>
            <a:ext cx="381000" cy="457200"/>
          </a:xfrm>
          <a:prstGeom prst="rect">
            <a:avLst/>
          </a:prstGeom>
          <a:noFill/>
          <a:ln w="9525">
            <a:noFill/>
            <a:miter lim="800000"/>
            <a:headEnd/>
            <a:tailEnd/>
          </a:ln>
          <a:effectLst/>
        </p:spPr>
        <p:txBody>
          <a:bodyPr>
            <a:spAutoFit/>
          </a:bodyPr>
          <a:lstStyle/>
          <a:p>
            <a:pPr>
              <a:spcBef>
                <a:spcPct val="50000"/>
              </a:spcBef>
            </a:pPr>
            <a:r>
              <a:rPr lang="en-US"/>
              <a:t>z</a:t>
            </a:r>
          </a:p>
        </p:txBody>
      </p:sp>
      <p:sp>
        <p:nvSpPr>
          <p:cNvPr id="132124" name="Line 28"/>
          <p:cNvSpPr>
            <a:spLocks noChangeShapeType="1"/>
          </p:cNvSpPr>
          <p:nvPr/>
        </p:nvSpPr>
        <p:spPr bwMode="auto">
          <a:xfrm>
            <a:off x="7086600" y="2819400"/>
            <a:ext cx="0" cy="3048000"/>
          </a:xfrm>
          <a:prstGeom prst="line">
            <a:avLst/>
          </a:prstGeom>
          <a:noFill/>
          <a:ln w="9525">
            <a:solidFill>
              <a:schemeClr val="tx1"/>
            </a:solidFill>
            <a:round/>
            <a:headEnd type="arrow" w="med" len="med"/>
            <a:tailEnd type="arrow" w="med" len="med"/>
          </a:ln>
          <a:effectLst/>
        </p:spPr>
        <p:txBody>
          <a:bodyPr/>
          <a:lstStyle/>
          <a:p>
            <a:endParaRPr lang="en-US"/>
          </a:p>
        </p:txBody>
      </p:sp>
      <p:sp>
        <p:nvSpPr>
          <p:cNvPr id="132125" name="Line 29"/>
          <p:cNvSpPr>
            <a:spLocks noChangeShapeType="1"/>
          </p:cNvSpPr>
          <p:nvPr/>
        </p:nvSpPr>
        <p:spPr bwMode="auto">
          <a:xfrm>
            <a:off x="7010400" y="4267200"/>
            <a:ext cx="152400" cy="0"/>
          </a:xfrm>
          <a:prstGeom prst="line">
            <a:avLst/>
          </a:prstGeom>
          <a:noFill/>
          <a:ln w="9525">
            <a:solidFill>
              <a:schemeClr val="tx1"/>
            </a:solidFill>
            <a:round/>
            <a:headEnd/>
            <a:tailEnd/>
          </a:ln>
          <a:effectLst/>
        </p:spPr>
        <p:txBody>
          <a:bodyPr/>
          <a:lstStyle/>
          <a:p>
            <a:endParaRPr lang="en-US"/>
          </a:p>
        </p:txBody>
      </p:sp>
      <p:sp>
        <p:nvSpPr>
          <p:cNvPr id="132126" name="Line 30"/>
          <p:cNvSpPr>
            <a:spLocks noChangeShapeType="1"/>
          </p:cNvSpPr>
          <p:nvPr/>
        </p:nvSpPr>
        <p:spPr bwMode="auto">
          <a:xfrm>
            <a:off x="7010400" y="3657600"/>
            <a:ext cx="152400" cy="0"/>
          </a:xfrm>
          <a:prstGeom prst="line">
            <a:avLst/>
          </a:prstGeom>
          <a:noFill/>
          <a:ln w="9525">
            <a:solidFill>
              <a:schemeClr val="tx1"/>
            </a:solidFill>
            <a:round/>
            <a:headEnd/>
            <a:tailEnd/>
          </a:ln>
          <a:effectLst/>
        </p:spPr>
        <p:txBody>
          <a:bodyPr/>
          <a:lstStyle/>
          <a:p>
            <a:endParaRPr lang="en-US"/>
          </a:p>
        </p:txBody>
      </p:sp>
      <p:sp>
        <p:nvSpPr>
          <p:cNvPr id="132127" name="Line 31"/>
          <p:cNvSpPr>
            <a:spLocks noChangeShapeType="1"/>
          </p:cNvSpPr>
          <p:nvPr/>
        </p:nvSpPr>
        <p:spPr bwMode="auto">
          <a:xfrm>
            <a:off x="7010400" y="4800600"/>
            <a:ext cx="152400" cy="0"/>
          </a:xfrm>
          <a:prstGeom prst="line">
            <a:avLst/>
          </a:prstGeom>
          <a:noFill/>
          <a:ln w="9525">
            <a:solidFill>
              <a:schemeClr val="tx1"/>
            </a:solidFill>
            <a:round/>
            <a:headEnd/>
            <a:tailEnd/>
          </a:ln>
          <a:effectLst/>
        </p:spPr>
        <p:txBody>
          <a:bodyPr/>
          <a:lstStyle/>
          <a:p>
            <a:endParaRPr lang="en-US"/>
          </a:p>
        </p:txBody>
      </p:sp>
      <p:sp>
        <p:nvSpPr>
          <p:cNvPr id="132128" name="Line 32"/>
          <p:cNvSpPr>
            <a:spLocks noChangeShapeType="1"/>
          </p:cNvSpPr>
          <p:nvPr/>
        </p:nvSpPr>
        <p:spPr bwMode="auto">
          <a:xfrm>
            <a:off x="7010400" y="3124200"/>
            <a:ext cx="152400" cy="0"/>
          </a:xfrm>
          <a:prstGeom prst="line">
            <a:avLst/>
          </a:prstGeom>
          <a:noFill/>
          <a:ln w="9525">
            <a:solidFill>
              <a:schemeClr val="tx1"/>
            </a:solidFill>
            <a:round/>
            <a:headEnd/>
            <a:tailEnd/>
          </a:ln>
          <a:effectLst/>
        </p:spPr>
        <p:txBody>
          <a:bodyPr/>
          <a:lstStyle/>
          <a:p>
            <a:endParaRPr lang="en-US"/>
          </a:p>
        </p:txBody>
      </p:sp>
      <p:sp>
        <p:nvSpPr>
          <p:cNvPr id="132129" name="Line 33"/>
          <p:cNvSpPr>
            <a:spLocks noChangeShapeType="1"/>
          </p:cNvSpPr>
          <p:nvPr/>
        </p:nvSpPr>
        <p:spPr bwMode="auto">
          <a:xfrm>
            <a:off x="7010400" y="5410200"/>
            <a:ext cx="152400" cy="0"/>
          </a:xfrm>
          <a:prstGeom prst="line">
            <a:avLst/>
          </a:prstGeom>
          <a:noFill/>
          <a:ln w="9525">
            <a:solidFill>
              <a:schemeClr val="tx1"/>
            </a:solidFill>
            <a:round/>
            <a:headEnd/>
            <a:tailEnd/>
          </a:ln>
          <a:effectLst/>
        </p:spPr>
        <p:txBody>
          <a:bodyPr/>
          <a:lstStyle/>
          <a:p>
            <a:endParaRPr lang="en-US"/>
          </a:p>
        </p:txBody>
      </p:sp>
      <p:sp>
        <p:nvSpPr>
          <p:cNvPr id="132130" name="Text Box 34"/>
          <p:cNvSpPr txBox="1">
            <a:spLocks noChangeArrowheads="1"/>
          </p:cNvSpPr>
          <p:nvPr/>
        </p:nvSpPr>
        <p:spPr bwMode="auto">
          <a:xfrm>
            <a:off x="6705600" y="4052888"/>
            <a:ext cx="228600" cy="366712"/>
          </a:xfrm>
          <a:prstGeom prst="rect">
            <a:avLst/>
          </a:prstGeom>
          <a:noFill/>
          <a:ln w="9525">
            <a:noFill/>
            <a:miter lim="800000"/>
            <a:headEnd/>
            <a:tailEnd/>
          </a:ln>
          <a:effectLst/>
        </p:spPr>
        <p:txBody>
          <a:bodyPr>
            <a:spAutoFit/>
          </a:bodyPr>
          <a:lstStyle/>
          <a:p>
            <a:pPr>
              <a:spcBef>
                <a:spcPct val="50000"/>
              </a:spcBef>
            </a:pPr>
            <a:r>
              <a:rPr lang="en-US" sz="1800"/>
              <a:t>0</a:t>
            </a:r>
          </a:p>
        </p:txBody>
      </p:sp>
      <p:sp>
        <p:nvSpPr>
          <p:cNvPr id="132131" name="Text Box 35"/>
          <p:cNvSpPr txBox="1">
            <a:spLocks noChangeArrowheads="1"/>
          </p:cNvSpPr>
          <p:nvPr/>
        </p:nvSpPr>
        <p:spPr bwMode="auto">
          <a:xfrm>
            <a:off x="6858000" y="2362200"/>
            <a:ext cx="457200" cy="457200"/>
          </a:xfrm>
          <a:prstGeom prst="rect">
            <a:avLst/>
          </a:prstGeom>
          <a:noFill/>
          <a:ln w="9525">
            <a:noFill/>
            <a:miter lim="800000"/>
            <a:headEnd/>
            <a:tailEnd/>
          </a:ln>
          <a:effectLst/>
        </p:spPr>
        <p:txBody>
          <a:bodyPr>
            <a:spAutoFit/>
          </a:bodyPr>
          <a:lstStyle/>
          <a:p>
            <a:pPr>
              <a:spcBef>
                <a:spcPct val="50000"/>
              </a:spcBef>
            </a:pPr>
            <a:r>
              <a:rPr lang="en-US"/>
              <a:t>w</a:t>
            </a:r>
          </a:p>
        </p:txBody>
      </p:sp>
      <p:sp>
        <p:nvSpPr>
          <p:cNvPr id="132132" name="Line 36"/>
          <p:cNvSpPr>
            <a:spLocks noChangeShapeType="1"/>
          </p:cNvSpPr>
          <p:nvPr/>
        </p:nvSpPr>
        <p:spPr bwMode="auto">
          <a:xfrm flipV="1">
            <a:off x="3048000" y="3657600"/>
            <a:ext cx="1371600" cy="609600"/>
          </a:xfrm>
          <a:prstGeom prst="line">
            <a:avLst/>
          </a:prstGeom>
          <a:noFill/>
          <a:ln w="38100">
            <a:solidFill>
              <a:schemeClr val="tx1"/>
            </a:solidFill>
            <a:round/>
            <a:headEnd/>
            <a:tailEnd/>
          </a:ln>
          <a:effectLst/>
        </p:spPr>
        <p:txBody>
          <a:bodyPr/>
          <a:lstStyle/>
          <a:p>
            <a:endParaRPr lang="en-US"/>
          </a:p>
        </p:txBody>
      </p:sp>
      <p:sp>
        <p:nvSpPr>
          <p:cNvPr id="132133" name="Line 37"/>
          <p:cNvSpPr>
            <a:spLocks noChangeShapeType="1"/>
          </p:cNvSpPr>
          <p:nvPr/>
        </p:nvSpPr>
        <p:spPr bwMode="auto">
          <a:xfrm>
            <a:off x="4419600" y="3657600"/>
            <a:ext cx="1371600" cy="1143000"/>
          </a:xfrm>
          <a:prstGeom prst="line">
            <a:avLst/>
          </a:prstGeom>
          <a:noFill/>
          <a:ln w="38100">
            <a:solidFill>
              <a:schemeClr val="tx1"/>
            </a:solidFill>
            <a:round/>
            <a:headEnd/>
            <a:tailEnd/>
          </a:ln>
          <a:effectLst/>
        </p:spPr>
        <p:txBody>
          <a:bodyPr/>
          <a:lstStyle/>
          <a:p>
            <a:endParaRPr lang="en-US"/>
          </a:p>
        </p:txBody>
      </p:sp>
      <p:sp>
        <p:nvSpPr>
          <p:cNvPr id="132134" name="Line 38"/>
          <p:cNvSpPr>
            <a:spLocks noChangeShapeType="1"/>
          </p:cNvSpPr>
          <p:nvPr/>
        </p:nvSpPr>
        <p:spPr bwMode="auto">
          <a:xfrm flipV="1">
            <a:off x="5791200" y="3124200"/>
            <a:ext cx="1295400" cy="1676400"/>
          </a:xfrm>
          <a:prstGeom prst="line">
            <a:avLst/>
          </a:prstGeom>
          <a:noFill/>
          <a:ln w="38100">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01622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838200"/>
            <a:ext cx="8229600" cy="1069848"/>
          </a:xfrm>
        </p:spPr>
        <p:txBody>
          <a:bodyPr/>
          <a:lstStyle/>
          <a:p>
            <a:r>
              <a:rPr lang="en-US" dirty="0"/>
              <a:t>Parallel </a:t>
            </a:r>
            <a:r>
              <a:rPr lang="en-US" dirty="0" smtClean="0"/>
              <a:t>Coordinates </a:t>
            </a:r>
            <a:r>
              <a:rPr lang="en-US" dirty="0"/>
              <a:t>Example</a:t>
            </a:r>
          </a:p>
        </p:txBody>
      </p:sp>
      <p:pic>
        <p:nvPicPr>
          <p:cNvPr id="233475" name="Picture 3" descr="pc1"/>
          <p:cNvPicPr>
            <a:picLocks noChangeAspect="1" noChangeArrowheads="1"/>
          </p:cNvPicPr>
          <p:nvPr/>
        </p:nvPicPr>
        <p:blipFill>
          <a:blip r:embed="rId3" cstate="print"/>
          <a:srcRect/>
          <a:stretch>
            <a:fillRect/>
          </a:stretch>
        </p:blipFill>
        <p:spPr bwMode="auto">
          <a:xfrm>
            <a:off x="2438400" y="3124200"/>
            <a:ext cx="3581400" cy="1249363"/>
          </a:xfrm>
          <a:prstGeom prst="rect">
            <a:avLst/>
          </a:prstGeom>
          <a:noFill/>
        </p:spPr>
      </p:pic>
      <p:pic>
        <p:nvPicPr>
          <p:cNvPr id="233476" name="Picture 4" descr="pc2"/>
          <p:cNvPicPr>
            <a:picLocks noChangeAspect="1" noChangeArrowheads="1"/>
          </p:cNvPicPr>
          <p:nvPr/>
        </p:nvPicPr>
        <p:blipFill>
          <a:blip r:embed="rId4" cstate="print"/>
          <a:srcRect/>
          <a:stretch>
            <a:fillRect/>
          </a:stretch>
        </p:blipFill>
        <p:spPr bwMode="auto">
          <a:xfrm>
            <a:off x="381000" y="1752600"/>
            <a:ext cx="3581400" cy="1249363"/>
          </a:xfrm>
          <a:prstGeom prst="rect">
            <a:avLst/>
          </a:prstGeom>
          <a:noFill/>
        </p:spPr>
      </p:pic>
      <p:pic>
        <p:nvPicPr>
          <p:cNvPr id="233477" name="Picture 5" descr="pc3"/>
          <p:cNvPicPr>
            <a:picLocks noChangeAspect="1" noChangeArrowheads="1"/>
          </p:cNvPicPr>
          <p:nvPr/>
        </p:nvPicPr>
        <p:blipFill>
          <a:blip r:embed="rId5" cstate="print"/>
          <a:srcRect/>
          <a:stretch>
            <a:fillRect/>
          </a:stretch>
        </p:blipFill>
        <p:spPr bwMode="auto">
          <a:xfrm>
            <a:off x="4800600" y="4495800"/>
            <a:ext cx="3581400" cy="1249363"/>
          </a:xfrm>
          <a:prstGeom prst="rect">
            <a:avLst/>
          </a:prstGeom>
          <a:noFill/>
        </p:spPr>
      </p:pic>
      <p:sp>
        <p:nvSpPr>
          <p:cNvPr id="233478" name="Text Box 6"/>
          <p:cNvSpPr txBox="1">
            <a:spLocks noChangeArrowheads="1"/>
          </p:cNvSpPr>
          <p:nvPr/>
        </p:nvSpPr>
        <p:spPr bwMode="auto">
          <a:xfrm>
            <a:off x="381000" y="3124200"/>
            <a:ext cx="9779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Basic</a:t>
            </a:r>
          </a:p>
        </p:txBody>
      </p:sp>
      <p:sp>
        <p:nvSpPr>
          <p:cNvPr id="233479" name="Text Box 7"/>
          <p:cNvSpPr txBox="1">
            <a:spLocks noChangeArrowheads="1"/>
          </p:cNvSpPr>
          <p:nvPr/>
        </p:nvSpPr>
        <p:spPr bwMode="auto">
          <a:xfrm>
            <a:off x="2422525" y="4451350"/>
            <a:ext cx="1679575"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Grayscale</a:t>
            </a:r>
          </a:p>
        </p:txBody>
      </p:sp>
      <p:sp>
        <p:nvSpPr>
          <p:cNvPr id="233480" name="Text Box 8"/>
          <p:cNvSpPr txBox="1">
            <a:spLocks noChangeArrowheads="1"/>
          </p:cNvSpPr>
          <p:nvPr/>
        </p:nvSpPr>
        <p:spPr bwMode="auto">
          <a:xfrm>
            <a:off x="4876800" y="5791200"/>
            <a:ext cx="982663"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Verdana" pitchFamily="34" charset="0"/>
              </a:rPr>
              <a:t>Color</a:t>
            </a:r>
          </a:p>
        </p:txBody>
      </p:sp>
    </p:spTree>
    <p:extLst>
      <p:ext uri="{BB962C8B-B14F-4D97-AF65-F5344CB8AC3E}">
        <p14:creationId xmlns:p14="http://schemas.microsoft.com/office/powerpoint/2010/main" val="169900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62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6323"/>
            <a:ext cx="8382000"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97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a:t>
            </a:r>
            <a:endParaRPr lang="en-US" dirty="0"/>
          </a:p>
        </p:txBody>
      </p:sp>
      <p:sp>
        <p:nvSpPr>
          <p:cNvPr id="3" name="Content Placeholder 2"/>
          <p:cNvSpPr>
            <a:spLocks noGrp="1"/>
          </p:cNvSpPr>
          <p:nvPr>
            <p:ph idx="1"/>
          </p:nvPr>
        </p:nvSpPr>
        <p:spPr/>
        <p:txBody>
          <a:bodyPr/>
          <a:lstStyle/>
          <a:p>
            <a:r>
              <a:rPr lang="en-US" dirty="0" smtClean="0"/>
              <a:t>Representation of spatial relations</a:t>
            </a:r>
          </a:p>
          <a:p>
            <a:r>
              <a:rPr lang="en-US" dirty="0" smtClean="0"/>
              <a:t>Locations identified by labels</a:t>
            </a:r>
            <a:endParaRPr lang="en-US" dirty="0"/>
          </a:p>
        </p:txBody>
      </p:sp>
      <p:pic>
        <p:nvPicPr>
          <p:cNvPr id="13315" name="Picture 3"/>
          <p:cNvPicPr>
            <a:picLocks noChangeAspect="1" noChangeArrowheads="1"/>
          </p:cNvPicPr>
          <p:nvPr/>
        </p:nvPicPr>
        <p:blipFill>
          <a:blip r:embed="rId3" cstate="print"/>
          <a:srcRect/>
          <a:stretch>
            <a:fillRect/>
          </a:stretch>
        </p:blipFill>
        <p:spPr bwMode="auto">
          <a:xfrm>
            <a:off x="2438400" y="2819400"/>
            <a:ext cx="4343400" cy="3026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Multiple Views</a:t>
            </a:r>
          </a:p>
        </p:txBody>
      </p:sp>
      <p:sp>
        <p:nvSpPr>
          <p:cNvPr id="225283" name="Text Box 3"/>
          <p:cNvSpPr txBox="1">
            <a:spLocks noChangeArrowheads="1"/>
          </p:cNvSpPr>
          <p:nvPr/>
        </p:nvSpPr>
        <p:spPr bwMode="auto">
          <a:xfrm>
            <a:off x="593725" y="1938338"/>
            <a:ext cx="4724400" cy="4572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Tahoma" pitchFamily="34" charset="0"/>
              </a:rPr>
              <a:t>Give each variable its own display</a:t>
            </a:r>
            <a:endParaRPr lang="en-US" sz="2400">
              <a:latin typeface="Verdana" pitchFamily="34" charset="0"/>
            </a:endParaRPr>
          </a:p>
        </p:txBody>
      </p:sp>
      <p:sp>
        <p:nvSpPr>
          <p:cNvPr id="225284" name="Rectangle 4"/>
          <p:cNvSpPr>
            <a:spLocks noChangeArrowheads="1"/>
          </p:cNvSpPr>
          <p:nvPr/>
        </p:nvSpPr>
        <p:spPr bwMode="auto">
          <a:xfrm>
            <a:off x="1752600" y="3276600"/>
            <a:ext cx="2192338" cy="1917700"/>
          </a:xfrm>
          <a:prstGeom prst="rect">
            <a:avLst/>
          </a:prstGeom>
          <a:noFill/>
          <a:ln w="12700" cap="sq">
            <a:noFill/>
            <a:miter lim="800000"/>
            <a:headEnd type="none" w="sm" len="sm"/>
            <a:tailEnd type="none" w="sm" len="sm"/>
          </a:ln>
          <a:effectLst/>
        </p:spPr>
        <p:txBody>
          <a:bodyPr wrap="none">
            <a:spAutoFit/>
          </a:bodyPr>
          <a:lstStyle/>
          <a:p>
            <a:pPr eaLnBrk="0" hangingPunct="0"/>
            <a:r>
              <a:rPr lang="en-US" sz="2400">
                <a:latin typeface="Courier New" pitchFamily="49" charset="0"/>
              </a:rPr>
              <a:t>  A B C D E</a:t>
            </a:r>
          </a:p>
          <a:p>
            <a:pPr eaLnBrk="0" hangingPunct="0"/>
            <a:r>
              <a:rPr lang="en-US" sz="2400">
                <a:latin typeface="Courier New" pitchFamily="49" charset="0"/>
              </a:rPr>
              <a:t>1 4 1 8 3 5</a:t>
            </a:r>
          </a:p>
          <a:p>
            <a:pPr eaLnBrk="0" hangingPunct="0"/>
            <a:r>
              <a:rPr lang="en-US" sz="2400">
                <a:latin typeface="Courier New" pitchFamily="49" charset="0"/>
              </a:rPr>
              <a:t>2 6 3 4 2 1</a:t>
            </a:r>
          </a:p>
          <a:p>
            <a:pPr eaLnBrk="0" hangingPunct="0"/>
            <a:r>
              <a:rPr lang="en-US" sz="2400">
                <a:latin typeface="Courier New" pitchFamily="49" charset="0"/>
              </a:rPr>
              <a:t>3 5 7 2 4 3</a:t>
            </a:r>
          </a:p>
          <a:p>
            <a:pPr eaLnBrk="0" hangingPunct="0"/>
            <a:r>
              <a:rPr lang="en-US" sz="2400">
                <a:latin typeface="Courier New" pitchFamily="49" charset="0"/>
              </a:rPr>
              <a:t>4 2 6 3 1 5</a:t>
            </a:r>
          </a:p>
        </p:txBody>
      </p:sp>
      <p:sp>
        <p:nvSpPr>
          <p:cNvPr id="225285" name="Line 5"/>
          <p:cNvSpPr>
            <a:spLocks noChangeShapeType="1"/>
          </p:cNvSpPr>
          <p:nvPr/>
        </p:nvSpPr>
        <p:spPr bwMode="auto">
          <a:xfrm>
            <a:off x="2133600" y="3657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6" name="Line 6"/>
          <p:cNvSpPr>
            <a:spLocks noChangeShapeType="1"/>
          </p:cNvSpPr>
          <p:nvPr/>
        </p:nvSpPr>
        <p:spPr bwMode="auto">
          <a:xfrm>
            <a:off x="2133600" y="3657600"/>
            <a:ext cx="0" cy="1447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7" name="Line 7"/>
          <p:cNvSpPr>
            <a:spLocks noChangeShapeType="1"/>
          </p:cNvSpPr>
          <p:nvPr/>
        </p:nvSpPr>
        <p:spPr bwMode="auto">
          <a:xfrm>
            <a:off x="5699125" y="3352800"/>
            <a:ext cx="0" cy="6858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8" name="Line 8"/>
          <p:cNvSpPr>
            <a:spLocks noChangeShapeType="1"/>
          </p:cNvSpPr>
          <p:nvPr/>
        </p:nvSpPr>
        <p:spPr bwMode="auto">
          <a:xfrm>
            <a:off x="5699125" y="40386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89" name="Line 9"/>
          <p:cNvSpPr>
            <a:spLocks noChangeShapeType="1"/>
          </p:cNvSpPr>
          <p:nvPr/>
        </p:nvSpPr>
        <p:spPr bwMode="auto">
          <a:xfrm>
            <a:off x="5699125" y="42672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0" name="Line 10"/>
          <p:cNvSpPr>
            <a:spLocks noChangeShapeType="1"/>
          </p:cNvSpPr>
          <p:nvPr/>
        </p:nvSpPr>
        <p:spPr bwMode="auto">
          <a:xfrm>
            <a:off x="5699125" y="48768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1" name="Line 11"/>
          <p:cNvSpPr>
            <a:spLocks noChangeShapeType="1"/>
          </p:cNvSpPr>
          <p:nvPr/>
        </p:nvSpPr>
        <p:spPr bwMode="auto">
          <a:xfrm>
            <a:off x="5699125" y="25908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2" name="Line 12"/>
          <p:cNvSpPr>
            <a:spLocks noChangeShapeType="1"/>
          </p:cNvSpPr>
          <p:nvPr/>
        </p:nvSpPr>
        <p:spPr bwMode="auto">
          <a:xfrm>
            <a:off x="5699125" y="32004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293" name="Rectangle 13"/>
          <p:cNvSpPr>
            <a:spLocks noChangeArrowheads="1"/>
          </p:cNvSpPr>
          <p:nvPr/>
        </p:nvSpPr>
        <p:spPr bwMode="auto">
          <a:xfrm>
            <a:off x="5699125" y="28194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4" name="Rectangle 14"/>
          <p:cNvSpPr>
            <a:spLocks noChangeArrowheads="1"/>
          </p:cNvSpPr>
          <p:nvPr/>
        </p:nvSpPr>
        <p:spPr bwMode="auto">
          <a:xfrm>
            <a:off x="5927725" y="30480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5" name="Rectangle 15"/>
          <p:cNvSpPr>
            <a:spLocks noChangeArrowheads="1"/>
          </p:cNvSpPr>
          <p:nvPr/>
        </p:nvSpPr>
        <p:spPr bwMode="auto">
          <a:xfrm>
            <a:off x="6156325" y="2362200"/>
            <a:ext cx="228600" cy="8382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6" name="Rectangle 16"/>
          <p:cNvSpPr>
            <a:spLocks noChangeArrowheads="1"/>
          </p:cNvSpPr>
          <p:nvPr/>
        </p:nvSpPr>
        <p:spPr bwMode="auto">
          <a:xfrm>
            <a:off x="6384925" y="28956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7" name="Rectangle 17"/>
          <p:cNvSpPr>
            <a:spLocks noChangeArrowheads="1"/>
          </p:cNvSpPr>
          <p:nvPr/>
        </p:nvSpPr>
        <p:spPr bwMode="auto">
          <a:xfrm>
            <a:off x="6613525" y="26670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8" name="Rectangle 18"/>
          <p:cNvSpPr>
            <a:spLocks noChangeArrowheads="1"/>
          </p:cNvSpPr>
          <p:nvPr/>
        </p:nvSpPr>
        <p:spPr bwMode="auto">
          <a:xfrm>
            <a:off x="6613525" y="38862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299" name="Rectangle 19"/>
          <p:cNvSpPr>
            <a:spLocks noChangeArrowheads="1"/>
          </p:cNvSpPr>
          <p:nvPr/>
        </p:nvSpPr>
        <p:spPr bwMode="auto">
          <a:xfrm>
            <a:off x="6156325" y="36576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0" name="Rectangle 20"/>
          <p:cNvSpPr>
            <a:spLocks noChangeArrowheads="1"/>
          </p:cNvSpPr>
          <p:nvPr/>
        </p:nvSpPr>
        <p:spPr bwMode="auto">
          <a:xfrm>
            <a:off x="5927725" y="37338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1" name="Rectangle 21"/>
          <p:cNvSpPr>
            <a:spLocks noChangeArrowheads="1"/>
          </p:cNvSpPr>
          <p:nvPr/>
        </p:nvSpPr>
        <p:spPr bwMode="auto">
          <a:xfrm>
            <a:off x="6384925" y="38100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2" name="Rectangle 22"/>
          <p:cNvSpPr>
            <a:spLocks noChangeArrowheads="1"/>
          </p:cNvSpPr>
          <p:nvPr/>
        </p:nvSpPr>
        <p:spPr bwMode="auto">
          <a:xfrm>
            <a:off x="5699125" y="34290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3" name="Rectangle 23"/>
          <p:cNvSpPr>
            <a:spLocks noChangeArrowheads="1"/>
          </p:cNvSpPr>
          <p:nvPr/>
        </p:nvSpPr>
        <p:spPr bwMode="auto">
          <a:xfrm>
            <a:off x="5699125" y="43434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4" name="Rectangle 24"/>
          <p:cNvSpPr>
            <a:spLocks noChangeArrowheads="1"/>
          </p:cNvSpPr>
          <p:nvPr/>
        </p:nvSpPr>
        <p:spPr bwMode="auto">
          <a:xfrm>
            <a:off x="5927725" y="4191000"/>
            <a:ext cx="228600" cy="685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5" name="Rectangle 25"/>
          <p:cNvSpPr>
            <a:spLocks noChangeArrowheads="1"/>
          </p:cNvSpPr>
          <p:nvPr/>
        </p:nvSpPr>
        <p:spPr bwMode="auto">
          <a:xfrm>
            <a:off x="6156325" y="46482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6" name="Rectangle 26"/>
          <p:cNvSpPr>
            <a:spLocks noChangeArrowheads="1"/>
          </p:cNvSpPr>
          <p:nvPr/>
        </p:nvSpPr>
        <p:spPr bwMode="auto">
          <a:xfrm>
            <a:off x="6384925" y="4495800"/>
            <a:ext cx="228600" cy="3810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7" name="Rectangle 27"/>
          <p:cNvSpPr>
            <a:spLocks noChangeArrowheads="1"/>
          </p:cNvSpPr>
          <p:nvPr/>
        </p:nvSpPr>
        <p:spPr bwMode="auto">
          <a:xfrm>
            <a:off x="6613525" y="45720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08" name="Line 28"/>
          <p:cNvSpPr>
            <a:spLocks noChangeShapeType="1"/>
          </p:cNvSpPr>
          <p:nvPr/>
        </p:nvSpPr>
        <p:spPr bwMode="auto">
          <a:xfrm>
            <a:off x="5699125" y="5181600"/>
            <a:ext cx="0" cy="60960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09" name="Line 29"/>
          <p:cNvSpPr>
            <a:spLocks noChangeShapeType="1"/>
          </p:cNvSpPr>
          <p:nvPr/>
        </p:nvSpPr>
        <p:spPr bwMode="auto">
          <a:xfrm>
            <a:off x="5699125" y="5791200"/>
            <a:ext cx="1981200" cy="0"/>
          </a:xfrm>
          <a:prstGeom prst="line">
            <a:avLst/>
          </a:prstGeom>
          <a:noFill/>
          <a:ln w="12700" cap="sq">
            <a:solidFill>
              <a:schemeClr val="tx1"/>
            </a:solidFill>
            <a:round/>
            <a:headEnd type="none" w="sm" len="sm"/>
            <a:tailEnd type="none" w="sm" len="sm"/>
          </a:ln>
          <a:effectLst/>
        </p:spPr>
        <p:txBody>
          <a:bodyPr wrap="none" anchor="ctr"/>
          <a:lstStyle/>
          <a:p>
            <a:endParaRPr lang="en-US"/>
          </a:p>
        </p:txBody>
      </p:sp>
      <p:sp>
        <p:nvSpPr>
          <p:cNvPr id="225310" name="Rectangle 30"/>
          <p:cNvSpPr>
            <a:spLocks noChangeArrowheads="1"/>
          </p:cNvSpPr>
          <p:nvPr/>
        </p:nvSpPr>
        <p:spPr bwMode="auto">
          <a:xfrm>
            <a:off x="6384925" y="5638800"/>
            <a:ext cx="228600" cy="152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1" name="Rectangle 31"/>
          <p:cNvSpPr>
            <a:spLocks noChangeArrowheads="1"/>
          </p:cNvSpPr>
          <p:nvPr/>
        </p:nvSpPr>
        <p:spPr bwMode="auto">
          <a:xfrm>
            <a:off x="6156325" y="5486400"/>
            <a:ext cx="228600" cy="3048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2" name="Rectangle 32"/>
          <p:cNvSpPr>
            <a:spLocks noChangeArrowheads="1"/>
          </p:cNvSpPr>
          <p:nvPr/>
        </p:nvSpPr>
        <p:spPr bwMode="auto">
          <a:xfrm>
            <a:off x="5699125" y="5562600"/>
            <a:ext cx="228600" cy="228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3" name="Rectangle 33"/>
          <p:cNvSpPr>
            <a:spLocks noChangeArrowheads="1"/>
          </p:cNvSpPr>
          <p:nvPr/>
        </p:nvSpPr>
        <p:spPr bwMode="auto">
          <a:xfrm>
            <a:off x="6613525" y="5257800"/>
            <a:ext cx="228600" cy="5334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4" name="Rectangle 34"/>
          <p:cNvSpPr>
            <a:spLocks noChangeArrowheads="1"/>
          </p:cNvSpPr>
          <p:nvPr/>
        </p:nvSpPr>
        <p:spPr bwMode="auto">
          <a:xfrm>
            <a:off x="5927725" y="5181600"/>
            <a:ext cx="228600" cy="609600"/>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225315" name="Rectangle 35"/>
          <p:cNvSpPr>
            <a:spLocks noChangeArrowheads="1"/>
          </p:cNvSpPr>
          <p:nvPr/>
        </p:nvSpPr>
        <p:spPr bwMode="auto">
          <a:xfrm>
            <a:off x="5622925" y="5791200"/>
            <a:ext cx="14128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A B C D E</a:t>
            </a:r>
          </a:p>
        </p:txBody>
      </p:sp>
      <p:sp>
        <p:nvSpPr>
          <p:cNvPr id="225316" name="Rectangle 36"/>
          <p:cNvSpPr>
            <a:spLocks noChangeArrowheads="1"/>
          </p:cNvSpPr>
          <p:nvPr/>
        </p:nvSpPr>
        <p:spPr bwMode="auto">
          <a:xfrm>
            <a:off x="7832725" y="26670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1</a:t>
            </a:r>
          </a:p>
        </p:txBody>
      </p:sp>
      <p:sp>
        <p:nvSpPr>
          <p:cNvPr id="225317" name="Rectangle 37"/>
          <p:cNvSpPr>
            <a:spLocks noChangeArrowheads="1"/>
          </p:cNvSpPr>
          <p:nvPr/>
        </p:nvSpPr>
        <p:spPr bwMode="auto">
          <a:xfrm>
            <a:off x="7832725" y="3505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2</a:t>
            </a:r>
          </a:p>
        </p:txBody>
      </p:sp>
      <p:sp>
        <p:nvSpPr>
          <p:cNvPr id="225318" name="Rectangle 38"/>
          <p:cNvSpPr>
            <a:spLocks noChangeArrowheads="1"/>
          </p:cNvSpPr>
          <p:nvPr/>
        </p:nvSpPr>
        <p:spPr bwMode="auto">
          <a:xfrm>
            <a:off x="7832725" y="42672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3</a:t>
            </a:r>
          </a:p>
        </p:txBody>
      </p:sp>
      <p:sp>
        <p:nvSpPr>
          <p:cNvPr id="225319" name="Rectangle 39"/>
          <p:cNvSpPr>
            <a:spLocks noChangeArrowheads="1"/>
          </p:cNvSpPr>
          <p:nvPr/>
        </p:nvSpPr>
        <p:spPr bwMode="auto">
          <a:xfrm>
            <a:off x="7832725" y="5257800"/>
            <a:ext cx="32067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Courier New" pitchFamily="49" charset="0"/>
              </a:rPr>
              <a:t>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Multiples</a:t>
            </a:r>
            <a:endParaRPr lang="en-US" dirty="0"/>
          </a:p>
        </p:txBody>
      </p:sp>
      <p:sp>
        <p:nvSpPr>
          <p:cNvPr id="3" name="TextBox 2"/>
          <p:cNvSpPr txBox="1"/>
          <p:nvPr/>
        </p:nvSpPr>
        <p:spPr>
          <a:xfrm>
            <a:off x="1676400" y="2895600"/>
            <a:ext cx="5480988" cy="369332"/>
          </a:xfrm>
          <a:prstGeom prst="rect">
            <a:avLst/>
          </a:prstGeom>
          <a:noFill/>
        </p:spPr>
        <p:txBody>
          <a:bodyPr wrap="none" rtlCol="0">
            <a:spAutoFit/>
          </a:bodyPr>
          <a:lstStyle/>
          <a:p>
            <a:r>
              <a:rPr lang="en-US" dirty="0" smtClean="0"/>
              <a:t>Nice definitions and </a:t>
            </a:r>
            <a:r>
              <a:rPr lang="en-US" dirty="0" err="1" smtClean="0"/>
              <a:t>examplea</a:t>
            </a:r>
            <a:r>
              <a:rPr lang="en-US" dirty="0" smtClean="0"/>
              <a:t> from </a:t>
            </a:r>
            <a:r>
              <a:rPr lang="en-US" dirty="0" smtClean="0">
                <a:hlinkClick r:id="rId2"/>
              </a:rPr>
              <a:t>Juice Analytics</a:t>
            </a:r>
            <a:r>
              <a:rPr lang="en-US" dirty="0" smtClean="0"/>
              <a:t>.</a:t>
            </a:r>
            <a:endParaRPr lang="en-US" dirty="0"/>
          </a:p>
        </p:txBody>
      </p:sp>
    </p:spTree>
    <p:extLst>
      <p:ext uri="{BB962C8B-B14F-4D97-AF65-F5344CB8AC3E}">
        <p14:creationId xmlns:p14="http://schemas.microsoft.com/office/powerpoint/2010/main" val="2999448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normAutofit fontScale="90000"/>
          </a:bodyPr>
          <a:lstStyle/>
          <a:p>
            <a:r>
              <a:rPr lang="en-US" dirty="0" smtClean="0"/>
              <a:t>Small Multiples</a:t>
            </a:r>
            <a:br>
              <a:rPr lang="en-US" dirty="0" smtClean="0"/>
            </a:br>
            <a:endParaRPr lang="en-US" dirty="0"/>
          </a:p>
        </p:txBody>
      </p:sp>
      <p:pic>
        <p:nvPicPr>
          <p:cNvPr id="363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80905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1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9848"/>
          </a:xfrm>
        </p:spPr>
        <p:txBody>
          <a:bodyPr/>
          <a:lstStyle/>
          <a:p>
            <a:r>
              <a:rPr lang="en-US" dirty="0" smtClean="0"/>
              <a:t>Small Multiples</a:t>
            </a:r>
            <a:endParaRPr lang="en-US" dirty="0"/>
          </a:p>
        </p:txBody>
      </p:sp>
      <p:pic>
        <p:nvPicPr>
          <p:cNvPr id="364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15" y="2057400"/>
            <a:ext cx="88011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92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Multiple Graphs--Trellis</a:t>
            </a:r>
            <a:endParaRPr lang="en-US" dirty="0"/>
          </a:p>
        </p:txBody>
      </p:sp>
      <p:sp>
        <p:nvSpPr>
          <p:cNvPr id="3" name="Content Placeholder 2"/>
          <p:cNvSpPr>
            <a:spLocks noGrp="1"/>
          </p:cNvSpPr>
          <p:nvPr>
            <p:ph idx="1"/>
          </p:nvPr>
        </p:nvSpPr>
        <p:spPr>
          <a:xfrm>
            <a:off x="457200" y="1676400"/>
            <a:ext cx="8229600" cy="5105400"/>
          </a:xfrm>
        </p:spPr>
        <p:txBody>
          <a:bodyPr>
            <a:normAutofit fontScale="62500" lnSpcReduction="20000"/>
          </a:bodyPr>
          <a:lstStyle/>
          <a:p>
            <a:pPr marL="109728" indent="0">
              <a:buNone/>
            </a:pPr>
            <a:r>
              <a:rPr lang="en-US" dirty="0"/>
              <a:t>Trellised visualizations enable you to quickly recognize similarities or differences between different categories in the data. Each individual panel in a trellis visualization displays a subset of the original data table, where the subsets are defined by the categories available in a column or hierarchy.</a:t>
            </a:r>
          </a:p>
          <a:p>
            <a:endParaRPr lang="en-US" dirty="0" smtClean="0"/>
          </a:p>
          <a:p>
            <a:pPr marL="109728" indent="0">
              <a:buNone/>
            </a:pPr>
            <a:r>
              <a:rPr lang="en-US" dirty="0" smtClean="0"/>
              <a:t>Two Examples (next slides):</a:t>
            </a:r>
            <a:endParaRPr lang="en-US" dirty="0"/>
          </a:p>
          <a:p>
            <a:r>
              <a:rPr lang="en-US" dirty="0" err="1" smtClean="0">
                <a:hlinkClick r:id="rId3"/>
              </a:rPr>
              <a:t>Spotfire</a:t>
            </a:r>
            <a:r>
              <a:rPr lang="en-US" dirty="0" err="1" smtClean="0"/>
              <a:t>:</a:t>
            </a:r>
            <a:r>
              <a:rPr lang="en-US" sz="2500" dirty="0" err="1" smtClean="0"/>
              <a:t>For</a:t>
            </a:r>
            <a:r>
              <a:rPr lang="en-US" sz="2500" dirty="0" smtClean="0"/>
              <a:t> </a:t>
            </a:r>
            <a:r>
              <a:rPr lang="en-US" sz="2500" dirty="0"/>
              <a:t>example, if you choose to trellis a visualization based on the two variables "Gender" and "Political affiliation", this will result in four separate panels representing the combinations Female-Republican, Female-Democrat, Male-Republican, and Male-Democrat. If the "Gender" variable is used in conjunction with another variable that has five different values, this will yield ten panels. From this follows that variables with a continuous distribution and a wide range of values (for example, Real values) should be binned before they are used to form a trellis visualization. Otherwise the number of panels quickly becomes unmanageable. </a:t>
            </a:r>
          </a:p>
          <a:p>
            <a:endParaRPr lang="en-US" dirty="0" smtClean="0"/>
          </a:p>
          <a:p>
            <a:r>
              <a:rPr lang="en-US" dirty="0" err="1" smtClean="0">
                <a:hlinkClick r:id="rId4"/>
              </a:rPr>
              <a:t>SilverLight</a:t>
            </a:r>
            <a:r>
              <a:rPr lang="en-US" dirty="0" smtClean="0"/>
              <a:t>:  </a:t>
            </a:r>
            <a:r>
              <a:rPr lang="en-US" sz="2500" dirty="0" smtClean="0"/>
              <a:t>The </a:t>
            </a:r>
            <a:r>
              <a:rPr lang="en-US" sz="2500" dirty="0"/>
              <a:t>trellis visualizations allow us to quickly compare data horizontally and vertically with visual </a:t>
            </a:r>
            <a:r>
              <a:rPr lang="en-US" sz="2500" dirty="0" err="1"/>
              <a:t>sparklines</a:t>
            </a:r>
            <a:r>
              <a:rPr lang="en-US" sz="2500" dirty="0"/>
              <a:t>. Not only can you quickly see an individual domain's trend for a region (i.e., domain1 in Europe), but you can also see how domain1.com traffic compares across all three regions. We can also quickly tell if the traffic is meeting our goals by comparing if the </a:t>
            </a:r>
            <a:r>
              <a:rPr lang="en-US" sz="2500" dirty="0" err="1"/>
              <a:t>trrend</a:t>
            </a:r>
            <a:r>
              <a:rPr lang="en-US" sz="2500" dirty="0"/>
              <a:t> line is above or below the KPI line (dotted line).</a:t>
            </a:r>
          </a:p>
          <a:p>
            <a:endParaRPr lang="en-US" dirty="0"/>
          </a:p>
        </p:txBody>
      </p:sp>
    </p:spTree>
    <p:extLst>
      <p:ext uri="{BB962C8B-B14F-4D97-AF65-F5344CB8AC3E}">
        <p14:creationId xmlns:p14="http://schemas.microsoft.com/office/powerpoint/2010/main" val="325330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0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626496"/>
            <a:ext cx="8712985" cy="56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73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8825948"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157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61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9565"/>
            <a:ext cx="8184282" cy="636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53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Sparklines</a:t>
            </a:r>
            <a:endParaRPr lang="en-US" dirty="0"/>
          </a:p>
        </p:txBody>
      </p:sp>
      <p:sp>
        <p:nvSpPr>
          <p:cNvPr id="3" name="Content Placeholder 2"/>
          <p:cNvSpPr>
            <a:spLocks noGrp="1"/>
          </p:cNvSpPr>
          <p:nvPr>
            <p:ph idx="1"/>
          </p:nvPr>
        </p:nvSpPr>
        <p:spPr/>
        <p:txBody>
          <a:bodyPr/>
          <a:lstStyle/>
          <a:p>
            <a:r>
              <a:rPr lang="en-US" dirty="0" smtClean="0"/>
              <a:t>Use matrix, but in each cell put in not single value, but visual that represents compound element.  This way you pack in multiple dimensions into each cell, but can easy scan across cells. </a:t>
            </a:r>
          </a:p>
          <a:p>
            <a:r>
              <a:rPr lang="en-US" dirty="0" err="1" smtClean="0">
                <a:hlinkClick r:id="rId2"/>
              </a:rPr>
              <a:t>Tufte</a:t>
            </a:r>
            <a:r>
              <a:rPr lang="en-US" dirty="0" smtClean="0">
                <a:hlinkClick r:id="rId2"/>
              </a:rPr>
              <a:t> description </a:t>
            </a:r>
            <a:r>
              <a:rPr lang="en-US" dirty="0" smtClean="0"/>
              <a:t>(originated)</a:t>
            </a:r>
          </a:p>
          <a:p>
            <a:r>
              <a:rPr lang="en-US" dirty="0" err="1" smtClean="0">
                <a:hlinkClick r:id="rId3"/>
              </a:rPr>
              <a:t>MicroSoft</a:t>
            </a:r>
            <a:r>
              <a:rPr lang="en-US" dirty="0" smtClean="0">
                <a:hlinkClick r:id="rId3"/>
              </a:rPr>
              <a:t> Excel </a:t>
            </a:r>
            <a:r>
              <a:rPr lang="en-US" dirty="0" smtClean="0"/>
              <a:t>examples</a:t>
            </a:r>
          </a:p>
          <a:p>
            <a:r>
              <a:rPr lang="en-US" dirty="0" err="1" smtClean="0">
                <a:hlinkClick r:id="rId4"/>
              </a:rPr>
              <a:t>Infragistics</a:t>
            </a:r>
            <a:r>
              <a:rPr lang="en-US" dirty="0" smtClean="0">
                <a:hlinkClick r:id="rId4"/>
              </a:rPr>
              <a:t> </a:t>
            </a:r>
            <a:r>
              <a:rPr lang="en-US" dirty="0" smtClean="0"/>
              <a:t>example</a:t>
            </a:r>
            <a:endParaRPr lang="en-US" dirty="0"/>
          </a:p>
        </p:txBody>
      </p:sp>
    </p:spTree>
    <p:extLst>
      <p:ext uri="{BB962C8B-B14F-4D97-AF65-F5344CB8AC3E}">
        <p14:creationId xmlns:p14="http://schemas.microsoft.com/office/powerpoint/2010/main" val="849549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457200" y="838200"/>
            <a:ext cx="8229600" cy="1069848"/>
          </a:xfrm>
        </p:spPr>
        <p:txBody>
          <a:bodyPr/>
          <a:lstStyle/>
          <a:p>
            <a:r>
              <a:rPr lang="en-US" dirty="0" err="1"/>
              <a:t>Scatterplot</a:t>
            </a:r>
            <a:r>
              <a:rPr lang="en-US" dirty="0"/>
              <a:t> Matrix</a:t>
            </a:r>
          </a:p>
        </p:txBody>
      </p:sp>
      <p:pic>
        <p:nvPicPr>
          <p:cNvPr id="226307" name="Picture 3" descr="carssp"/>
          <p:cNvPicPr>
            <a:picLocks noChangeAspect="1" noChangeArrowheads="1"/>
          </p:cNvPicPr>
          <p:nvPr/>
        </p:nvPicPr>
        <p:blipFill>
          <a:blip r:embed="rId3" cstate="print"/>
          <a:srcRect l="8749" t="3714" b="2602"/>
          <a:stretch>
            <a:fillRect/>
          </a:stretch>
        </p:blipFill>
        <p:spPr bwMode="auto">
          <a:xfrm>
            <a:off x="4114800" y="1752600"/>
            <a:ext cx="4497388" cy="4435475"/>
          </a:xfrm>
          <a:prstGeom prst="rect">
            <a:avLst/>
          </a:prstGeom>
          <a:noFill/>
        </p:spPr>
      </p:pic>
      <p:sp>
        <p:nvSpPr>
          <p:cNvPr id="226308" name="Text Box 4"/>
          <p:cNvSpPr txBox="1">
            <a:spLocks noChangeArrowheads="1"/>
          </p:cNvSpPr>
          <p:nvPr/>
        </p:nvSpPr>
        <p:spPr bwMode="auto">
          <a:xfrm>
            <a:off x="304800" y="2209800"/>
            <a:ext cx="3436938" cy="2647950"/>
          </a:xfrm>
          <a:prstGeom prst="rect">
            <a:avLst/>
          </a:prstGeom>
          <a:noFill/>
          <a:ln w="12700">
            <a:noFill/>
            <a:miter lim="800000"/>
            <a:headEnd type="none" w="sm" len="sm"/>
            <a:tailEnd type="none" w="sm" len="sm"/>
          </a:ln>
          <a:effectLst/>
        </p:spPr>
        <p:txBody>
          <a:bodyPr wrap="none">
            <a:spAutoFit/>
          </a:bodyPr>
          <a:lstStyle/>
          <a:p>
            <a:pPr eaLnBrk="0" hangingPunct="0"/>
            <a:r>
              <a:rPr lang="en-US" sz="2400" dirty="0">
                <a:latin typeface="Tahoma" pitchFamily="34" charset="0"/>
              </a:rPr>
              <a:t>Represent each possible</a:t>
            </a:r>
          </a:p>
          <a:p>
            <a:pPr eaLnBrk="0" hangingPunct="0"/>
            <a:r>
              <a:rPr lang="en-US" sz="2400" dirty="0">
                <a:latin typeface="Tahoma" pitchFamily="34" charset="0"/>
              </a:rPr>
              <a:t>pair of variables in their</a:t>
            </a:r>
          </a:p>
          <a:p>
            <a:pPr eaLnBrk="0" hangingPunct="0"/>
            <a:r>
              <a:rPr lang="en-US" sz="2400" dirty="0">
                <a:latin typeface="Tahoma" pitchFamily="34" charset="0"/>
              </a:rPr>
              <a:t>own 2-D </a:t>
            </a:r>
            <a:r>
              <a:rPr lang="en-US" sz="2400" dirty="0" err="1">
                <a:latin typeface="Tahoma" pitchFamily="34" charset="0"/>
              </a:rPr>
              <a:t>scatterplot</a:t>
            </a:r>
            <a:endParaRPr lang="en-US" sz="2400" dirty="0">
              <a:latin typeface="Tahoma" pitchFamily="34" charset="0"/>
            </a:endParaRPr>
          </a:p>
          <a:p>
            <a:pPr eaLnBrk="0" hangingPunct="0"/>
            <a:endParaRPr lang="en-US" sz="2400" dirty="0">
              <a:latin typeface="Tahoma" pitchFamily="34" charset="0"/>
            </a:endParaRPr>
          </a:p>
          <a:p>
            <a:pPr eaLnBrk="0" hangingPunct="0"/>
            <a:endParaRPr lang="en-US" sz="2400" dirty="0">
              <a:latin typeface="Tahoma" pitchFamily="34" charset="0"/>
            </a:endParaRPr>
          </a:p>
          <a:p>
            <a:pPr eaLnBrk="0" hangingPunct="0"/>
            <a:r>
              <a:rPr lang="en-US" sz="2400" dirty="0">
                <a:latin typeface="Tahoma" pitchFamily="34" charset="0"/>
              </a:rPr>
              <a:t>Useful for what?</a:t>
            </a:r>
          </a:p>
          <a:p>
            <a:pPr eaLnBrk="0" hangingPunct="0"/>
            <a:r>
              <a:rPr lang="en-US" sz="2400" dirty="0">
                <a:latin typeface="Tahoma" pitchFamily="34" charset="0"/>
              </a:rPr>
              <a:t>Misses what?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Diagrams</a:t>
            </a:r>
            <a:endParaRPr lang="en-US" dirty="0"/>
          </a:p>
        </p:txBody>
      </p:sp>
      <p:sp>
        <p:nvSpPr>
          <p:cNvPr id="3" name="Content Placeholder 2"/>
          <p:cNvSpPr>
            <a:spLocks noGrp="1"/>
          </p:cNvSpPr>
          <p:nvPr>
            <p:ph idx="1"/>
          </p:nvPr>
        </p:nvSpPr>
        <p:spPr/>
        <p:txBody>
          <a:bodyPr/>
          <a:lstStyle/>
          <a:p>
            <a:r>
              <a:rPr lang="en-US" dirty="0" smtClean="0"/>
              <a:t>Structure is important, relates entities to each other</a:t>
            </a:r>
          </a:p>
          <a:p>
            <a:r>
              <a:rPr lang="en-US" dirty="0" smtClean="0"/>
              <a:t>Primarily uses lines, enclosure, position to link entities</a:t>
            </a:r>
          </a:p>
          <a:p>
            <a:pPr>
              <a:buNone/>
            </a:pPr>
            <a:endParaRPr lang="en-US" dirty="0" smtClean="0"/>
          </a:p>
          <a:p>
            <a:pPr>
              <a:buNone/>
            </a:pPr>
            <a:endParaRPr lang="en-US" dirty="0" smtClean="0"/>
          </a:p>
          <a:p>
            <a:pPr>
              <a:buNone/>
            </a:pPr>
            <a:endParaRPr lang="en-US" dirty="0" smtClean="0"/>
          </a:p>
          <a:p>
            <a:endParaRPr lang="en-US" dirty="0" smtClean="0"/>
          </a:p>
          <a:p>
            <a:r>
              <a:rPr lang="en-US" dirty="0" smtClean="0"/>
              <a:t>Examples: flowchart, family tree, org chart, ...</a:t>
            </a:r>
            <a:endParaRPr lang="en-US" dirty="0"/>
          </a:p>
        </p:txBody>
      </p:sp>
      <p:pic>
        <p:nvPicPr>
          <p:cNvPr id="12292" name="Picture 4"/>
          <p:cNvPicPr>
            <a:picLocks noChangeAspect="1" noChangeArrowheads="1"/>
          </p:cNvPicPr>
          <p:nvPr/>
        </p:nvPicPr>
        <p:blipFill>
          <a:blip r:embed="rId3" cstate="print"/>
          <a:srcRect/>
          <a:stretch>
            <a:fillRect/>
          </a:stretch>
        </p:blipFill>
        <p:spPr bwMode="auto">
          <a:xfrm>
            <a:off x="2971800" y="3505200"/>
            <a:ext cx="3810000" cy="199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 on steroids</a:t>
            </a:r>
          </a:p>
        </p:txBody>
      </p:sp>
      <p:pic>
        <p:nvPicPr>
          <p:cNvPr id="67587" name="Picture 3" descr="exterior.gif (62217 bytes)"/>
          <p:cNvPicPr>
            <a:picLocks noChangeAspect="1" noChangeArrowheads="1"/>
          </p:cNvPicPr>
          <p:nvPr/>
        </p:nvPicPr>
        <p:blipFill>
          <a:blip r:embed="rId3" cstate="print"/>
          <a:srcRect t="9132" b="7365"/>
          <a:stretch>
            <a:fillRect/>
          </a:stretch>
        </p:blipFill>
        <p:spPr bwMode="auto">
          <a:xfrm>
            <a:off x="1828800" y="1371600"/>
            <a:ext cx="5829300" cy="4876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Do Better…Need Interaction</a:t>
            </a:r>
            <a:endParaRPr lang="en-US" dirty="0"/>
          </a:p>
        </p:txBody>
      </p:sp>
      <p:sp>
        <p:nvSpPr>
          <p:cNvPr id="3" name="Content Placeholder 2"/>
          <p:cNvSpPr>
            <a:spLocks noGrp="1"/>
          </p:cNvSpPr>
          <p:nvPr>
            <p:ph idx="1"/>
          </p:nvPr>
        </p:nvSpPr>
        <p:spPr/>
        <p:txBody>
          <a:bodyPr/>
          <a:lstStyle/>
          <a:p>
            <a:pPr marL="109728" indent="0">
              <a:buNone/>
            </a:pPr>
            <a:r>
              <a:rPr lang="en-US" dirty="0" smtClean="0"/>
              <a:t>Separate Static from Interactive</a:t>
            </a:r>
          </a:p>
          <a:p>
            <a:r>
              <a:rPr lang="en-US" dirty="0" smtClean="0"/>
              <a:t>Very nice visual index of static presentations is </a:t>
            </a:r>
            <a:r>
              <a:rPr lang="en-US" dirty="0" smtClean="0">
                <a:hlinkClick r:id="rId3"/>
              </a:rPr>
              <a:t>Visualization Zoo</a:t>
            </a:r>
            <a:endParaRPr lang="en-US" dirty="0" smtClean="0"/>
          </a:p>
          <a:p>
            <a:endParaRPr lang="en-US" dirty="0"/>
          </a:p>
          <a:p>
            <a:pPr marL="109728" indent="0">
              <a:buNone/>
            </a:pPr>
            <a:r>
              <a:rPr lang="en-US" dirty="0" smtClean="0"/>
              <a:t>What can we do if we add interaction to </a:t>
            </a:r>
            <a:r>
              <a:rPr lang="en-US" smtClean="0"/>
              <a:t>the visualizations?  </a:t>
            </a:r>
            <a:r>
              <a:rPr lang="en-US" dirty="0" smtClean="0"/>
              <a:t>In the next section we go further, by adding zoom, filtering, “brushing”, etc. </a:t>
            </a:r>
          </a:p>
        </p:txBody>
      </p:sp>
    </p:spTree>
    <p:extLst>
      <p:ext uri="{BB962C8B-B14F-4D97-AF65-F5344CB8AC3E}">
        <p14:creationId xmlns:p14="http://schemas.microsoft.com/office/powerpoint/2010/main" val="676766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066800"/>
          </a:xfrm>
        </p:spPr>
        <p:txBody>
          <a:bodyPr>
            <a:normAutofit fontScale="90000"/>
          </a:bodyPr>
          <a:lstStyle/>
          <a:p>
            <a:r>
              <a:rPr lang="en-US" dirty="0"/>
              <a:t>Multiple </a:t>
            </a:r>
            <a:r>
              <a:rPr lang="en-US" dirty="0" smtClean="0"/>
              <a:t>Views: Brushing-and-linking</a:t>
            </a:r>
            <a:endParaRPr lang="en-US" dirty="0"/>
          </a:p>
        </p:txBody>
      </p:sp>
      <p:pic>
        <p:nvPicPr>
          <p:cNvPr id="65539" name="Picture 3"/>
          <p:cNvPicPr>
            <a:picLocks noChangeAspect="1" noChangeArrowheads="1"/>
          </p:cNvPicPr>
          <p:nvPr/>
        </p:nvPicPr>
        <p:blipFill>
          <a:blip r:embed="rId3" cstate="print"/>
          <a:srcRect/>
          <a:stretch>
            <a:fillRect/>
          </a:stretch>
        </p:blipFill>
        <p:spPr bwMode="auto">
          <a:xfrm>
            <a:off x="762000" y="1246188"/>
            <a:ext cx="7696200" cy="56118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Table Lens</a:t>
            </a:r>
          </a:p>
        </p:txBody>
      </p:sp>
      <p:sp>
        <p:nvSpPr>
          <p:cNvPr id="81923" name="Rectangle 3"/>
          <p:cNvSpPr>
            <a:spLocks noGrp="1" noChangeArrowheads="1"/>
          </p:cNvSpPr>
          <p:nvPr>
            <p:ph type="body" idx="1"/>
          </p:nvPr>
        </p:nvSpPr>
        <p:spPr>
          <a:xfrm>
            <a:off x="457200" y="1676400"/>
            <a:ext cx="2819400" cy="4821936"/>
          </a:xfrm>
        </p:spPr>
        <p:txBody>
          <a:bodyPr/>
          <a:lstStyle/>
          <a:p>
            <a:r>
              <a:rPr lang="en-US" dirty="0" err="1"/>
              <a:t>Rao</a:t>
            </a:r>
            <a:r>
              <a:rPr lang="en-US" dirty="0"/>
              <a:t>, “Table Lens”</a:t>
            </a:r>
          </a:p>
          <a:p>
            <a:pPr lvl="2"/>
            <a:r>
              <a:rPr lang="en-US" dirty="0"/>
              <a:t> </a:t>
            </a:r>
          </a:p>
          <a:p>
            <a:pPr lvl="2"/>
            <a:endParaRPr lang="en-US" dirty="0"/>
          </a:p>
        </p:txBody>
      </p:sp>
      <p:pic>
        <p:nvPicPr>
          <p:cNvPr id="81924" name="Picture 4" descr="homerunfocus"/>
          <p:cNvPicPr>
            <a:picLocks noChangeAspect="1" noChangeArrowheads="1"/>
          </p:cNvPicPr>
          <p:nvPr/>
        </p:nvPicPr>
        <p:blipFill>
          <a:blip r:embed="rId3" cstate="print"/>
          <a:srcRect/>
          <a:stretch>
            <a:fillRect/>
          </a:stretch>
        </p:blipFill>
        <p:spPr bwMode="auto">
          <a:xfrm>
            <a:off x="3810000" y="1752600"/>
            <a:ext cx="5257800" cy="503078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sp>
        <p:nvSpPr>
          <p:cNvPr id="3" name="Content Placeholder 2"/>
          <p:cNvSpPr>
            <a:spLocks noGrp="1"/>
          </p:cNvSpPr>
          <p:nvPr>
            <p:ph idx="1"/>
          </p:nvPr>
        </p:nvSpPr>
        <p:spPr/>
        <p:txBody>
          <a:bodyPr/>
          <a:lstStyle/>
          <a:p>
            <a:r>
              <a:rPr lang="en-US" dirty="0"/>
              <a:t>Spreadsheet is certainly one </a:t>
            </a:r>
            <a:r>
              <a:rPr lang="en-US" dirty="0" err="1" smtClean="0"/>
              <a:t>hypervariate</a:t>
            </a:r>
            <a:r>
              <a:rPr lang="en-US" dirty="0" smtClean="0"/>
              <a:t> data presentation</a:t>
            </a:r>
          </a:p>
          <a:p>
            <a:r>
              <a:rPr lang="en-US" dirty="0" smtClean="0"/>
              <a:t>Idea</a:t>
            </a:r>
            <a:r>
              <a:rPr lang="en-US" dirty="0"/>
              <a:t>: Make the text more visual </a:t>
            </a:r>
            <a:r>
              <a:rPr lang="en-US" dirty="0" smtClean="0"/>
              <a:t>and symbolic</a:t>
            </a:r>
          </a:p>
          <a:p>
            <a:r>
              <a:rPr lang="en-US" dirty="0" smtClean="0"/>
              <a:t>Just </a:t>
            </a:r>
            <a:r>
              <a:rPr lang="en-US" dirty="0"/>
              <a:t>leverage basic bar chart idea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r>
              <a:rPr lang="en-US" dirty="0" smtClean="0"/>
              <a:t>Can </a:t>
            </a:r>
            <a:r>
              <a:rPr lang="en-US" dirty="0"/>
              <a:t>sort on any attribute (row)</a:t>
            </a:r>
          </a:p>
          <a:p>
            <a:r>
              <a:rPr lang="en-US" dirty="0" smtClean="0"/>
              <a:t>Focus </a:t>
            </a:r>
            <a:r>
              <a:rPr lang="en-US" dirty="0"/>
              <a:t>on an attribute value (show </a:t>
            </a:r>
            <a:r>
              <a:rPr lang="en-US" dirty="0" smtClean="0"/>
              <a:t>only cases </a:t>
            </a:r>
            <a:r>
              <a:rPr lang="en-US" dirty="0"/>
              <a:t>having that value) by </a:t>
            </a:r>
            <a:r>
              <a:rPr lang="en-US" dirty="0" err="1" smtClean="0"/>
              <a:t>doubleclicking</a:t>
            </a:r>
            <a:r>
              <a:rPr lang="en-US" dirty="0" smtClean="0"/>
              <a:t> on </a:t>
            </a:r>
            <a:r>
              <a:rPr lang="en-US" dirty="0"/>
              <a:t>it</a:t>
            </a:r>
          </a:p>
          <a:p>
            <a:r>
              <a:rPr lang="en-US" dirty="0" smtClean="0"/>
              <a:t>Can </a:t>
            </a:r>
            <a:r>
              <a:rPr lang="en-US" dirty="0"/>
              <a:t>type in queries on different </a:t>
            </a:r>
            <a:r>
              <a:rPr lang="en-US" dirty="0" smtClean="0"/>
              <a:t>attributes to </a:t>
            </a:r>
            <a:r>
              <a:rPr lang="en-US" dirty="0"/>
              <a:t>limit what is presented </a:t>
            </a:r>
            <a:r>
              <a:rPr lang="en-US" dirty="0" smtClean="0"/>
              <a:t>to.   Note this is main contribution: dynamic control (selection/change/querying/filtering) of individual attributes.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Mapping</a:t>
            </a:r>
          </a:p>
        </p:txBody>
      </p:sp>
      <p:pic>
        <p:nvPicPr>
          <p:cNvPr id="2050" name="Picture 2"/>
          <p:cNvPicPr>
            <a:picLocks noGrp="1" noChangeAspect="1" noChangeArrowheads="1"/>
          </p:cNvPicPr>
          <p:nvPr>
            <p:ph idx="1"/>
          </p:nvPr>
        </p:nvPicPr>
        <p:blipFill>
          <a:blip r:embed="rId3" cstate="print"/>
          <a:stretch>
            <a:fillRect/>
          </a:stretch>
        </p:blipFill>
        <p:spPr bwMode="auto">
          <a:xfrm>
            <a:off x="2133600" y="1828800"/>
            <a:ext cx="4778829" cy="2286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114800" y="3962400"/>
            <a:ext cx="1029703" cy="1524000"/>
          </a:xfrm>
          <a:prstGeom prst="rect">
            <a:avLst/>
          </a:prstGeom>
          <a:noFill/>
          <a:ln w="9525">
            <a:noFill/>
            <a:miter lim="800000"/>
            <a:headEnd/>
            <a:tailEnd/>
          </a:ln>
        </p:spPr>
      </p:pic>
      <p:sp>
        <p:nvSpPr>
          <p:cNvPr id="6" name="TextBox 5"/>
          <p:cNvSpPr txBox="1"/>
          <p:nvPr/>
        </p:nvSpPr>
        <p:spPr>
          <a:xfrm>
            <a:off x="1143000" y="5181600"/>
            <a:ext cx="2590800" cy="646331"/>
          </a:xfrm>
          <a:prstGeom prst="rect">
            <a:avLst/>
          </a:prstGeom>
          <a:noFill/>
        </p:spPr>
        <p:txBody>
          <a:bodyPr wrap="square" rtlCol="0">
            <a:spAutoFit/>
          </a:bodyPr>
          <a:lstStyle/>
          <a:p>
            <a:r>
              <a:rPr lang="en-US" dirty="0"/>
              <a:t>Change quantitative</a:t>
            </a:r>
          </a:p>
          <a:p>
            <a:r>
              <a:rPr lang="en-US" dirty="0"/>
              <a:t>values to bars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Tricky Part</a:t>
            </a:r>
          </a:p>
        </p:txBody>
      </p:sp>
      <p:pic>
        <p:nvPicPr>
          <p:cNvPr id="3075" name="Picture 3"/>
          <p:cNvPicPr>
            <a:picLocks noGrp="1" noChangeAspect="1" noChangeArrowheads="1"/>
          </p:cNvPicPr>
          <p:nvPr>
            <p:ph idx="1"/>
          </p:nvPr>
        </p:nvPicPr>
        <p:blipFill>
          <a:blip r:embed="rId3" cstate="print"/>
          <a:srcRect/>
          <a:stretch>
            <a:fillRect/>
          </a:stretch>
        </p:blipFill>
        <p:spPr bwMode="auto">
          <a:xfrm>
            <a:off x="1676400" y="1676400"/>
            <a:ext cx="6035041" cy="3352800"/>
          </a:xfrm>
          <a:prstGeom prst="rect">
            <a:avLst/>
          </a:prstGeom>
          <a:noFill/>
          <a:ln w="9525">
            <a:noFill/>
            <a:miter lim="800000"/>
            <a:headEnd/>
            <a:tailEnd/>
          </a:ln>
        </p:spPr>
      </p:pic>
      <p:sp>
        <p:nvSpPr>
          <p:cNvPr id="5" name="TextBox 4"/>
          <p:cNvSpPr txBox="1"/>
          <p:nvPr/>
        </p:nvSpPr>
        <p:spPr>
          <a:xfrm>
            <a:off x="1600200" y="5029200"/>
            <a:ext cx="3352800" cy="646331"/>
          </a:xfrm>
          <a:prstGeom prst="rect">
            <a:avLst/>
          </a:prstGeom>
          <a:noFill/>
        </p:spPr>
        <p:txBody>
          <a:bodyPr wrap="square" rtlCol="0">
            <a:spAutoFit/>
          </a:bodyPr>
          <a:lstStyle/>
          <a:p>
            <a:r>
              <a:rPr lang="en-US" dirty="0"/>
              <a:t>What do you do for</a:t>
            </a:r>
          </a:p>
          <a:p>
            <a:r>
              <a:rPr lang="en-US" dirty="0"/>
              <a:t>nominal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Instantiation</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1600200" y="1524000"/>
            <a:ext cx="6014265" cy="4502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a:t>
            </a:r>
          </a:p>
        </p:txBody>
      </p:sp>
      <p:pic>
        <p:nvPicPr>
          <p:cNvPr id="5122" name="Picture 2"/>
          <p:cNvPicPr>
            <a:picLocks noGrp="1" noChangeAspect="1" noChangeArrowheads="1"/>
          </p:cNvPicPr>
          <p:nvPr>
            <p:ph idx="1"/>
          </p:nvPr>
        </p:nvPicPr>
        <p:blipFill>
          <a:blip r:embed="rId3" cstate="print"/>
          <a:stretch>
            <a:fillRect/>
          </a:stretch>
        </p:blipFill>
        <p:spPr bwMode="auto">
          <a:xfrm>
            <a:off x="2354580" y="1546495"/>
            <a:ext cx="5951220" cy="4049284"/>
          </a:xfrm>
          <a:prstGeom prst="rect">
            <a:avLst/>
          </a:prstGeom>
          <a:noFill/>
          <a:ln w="9525">
            <a:noFill/>
            <a:miter lim="800000"/>
            <a:headEnd/>
            <a:tailEnd/>
          </a:ln>
        </p:spPr>
      </p:pic>
      <p:sp>
        <p:nvSpPr>
          <p:cNvPr id="5" name="TextBox 4"/>
          <p:cNvSpPr txBox="1"/>
          <p:nvPr/>
        </p:nvSpPr>
        <p:spPr>
          <a:xfrm>
            <a:off x="381000" y="2209800"/>
            <a:ext cx="1600200" cy="1477328"/>
          </a:xfrm>
          <a:prstGeom prst="rect">
            <a:avLst/>
          </a:prstGeom>
          <a:noFill/>
        </p:spPr>
        <p:txBody>
          <a:bodyPr wrap="square" rtlCol="0">
            <a:spAutoFit/>
          </a:bodyPr>
          <a:lstStyle/>
          <a:p>
            <a:r>
              <a:rPr lang="en-US" dirty="0"/>
              <a:t>Focus on</a:t>
            </a:r>
          </a:p>
          <a:p>
            <a:r>
              <a:rPr lang="en-US" dirty="0"/>
              <a:t>item(s)</a:t>
            </a:r>
          </a:p>
          <a:p>
            <a:r>
              <a:rPr lang="en-US" dirty="0"/>
              <a:t>while</a:t>
            </a:r>
          </a:p>
          <a:p>
            <a:r>
              <a:rPr lang="en-US" dirty="0"/>
              <a:t>showing</a:t>
            </a:r>
          </a:p>
          <a:p>
            <a:r>
              <a:rPr lang="en-US" dirty="0"/>
              <a:t>the context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Schematic Diagram</a:t>
            </a:r>
            <a:endParaRPr lang="en-US" dirty="0"/>
          </a:p>
        </p:txBody>
      </p:sp>
      <p:sp>
        <p:nvSpPr>
          <p:cNvPr id="3" name="Content Placeholder 2"/>
          <p:cNvSpPr>
            <a:spLocks noGrp="1"/>
          </p:cNvSpPr>
          <p:nvPr>
            <p:ph idx="1"/>
          </p:nvPr>
        </p:nvSpPr>
        <p:spPr/>
        <p:txBody>
          <a:bodyPr/>
          <a:lstStyle/>
          <a:p>
            <a:r>
              <a:rPr lang="en-US" dirty="0" smtClean="0"/>
              <a:t>Schematic picture of object or entity</a:t>
            </a:r>
          </a:p>
          <a:p>
            <a:r>
              <a:rPr lang="en-US" dirty="0" smtClean="0"/>
              <a:t>Parts are symbolic</a:t>
            </a:r>
          </a:p>
          <a:p>
            <a:endParaRPr lang="en-US" dirty="0" smtClean="0"/>
          </a:p>
          <a:p>
            <a:endParaRPr lang="en-US" dirty="0" smtClean="0"/>
          </a:p>
          <a:p>
            <a:endParaRPr lang="en-US" dirty="0" smtClean="0"/>
          </a:p>
          <a:p>
            <a:endParaRPr lang="en-US" dirty="0" smtClean="0"/>
          </a:p>
          <a:p>
            <a:endParaRPr lang="en-US" dirty="0" smtClean="0"/>
          </a:p>
          <a:p>
            <a:r>
              <a:rPr lang="en-US" dirty="0" smtClean="0"/>
              <a:t>Examples: figures, steps in a manual, illustrations,...</a:t>
            </a:r>
          </a:p>
          <a:p>
            <a:endParaRPr lang="en-US" dirty="0"/>
          </a:p>
        </p:txBody>
      </p:sp>
      <p:pic>
        <p:nvPicPr>
          <p:cNvPr id="14339" name="Picture 3"/>
          <p:cNvPicPr>
            <a:picLocks noChangeAspect="1" noChangeArrowheads="1"/>
          </p:cNvPicPr>
          <p:nvPr/>
        </p:nvPicPr>
        <p:blipFill>
          <a:blip r:embed="rId3" cstate="print"/>
          <a:srcRect/>
          <a:stretch>
            <a:fillRect/>
          </a:stretch>
        </p:blipFill>
        <p:spPr bwMode="auto">
          <a:xfrm>
            <a:off x="2514600" y="2895600"/>
            <a:ext cx="3352800" cy="23395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Categorical data?</a:t>
            </a:r>
            <a:endParaRPr lang="en-US" dirty="0"/>
          </a:p>
        </p:txBody>
      </p:sp>
      <p:sp>
        <p:nvSpPr>
          <p:cNvPr id="3" name="Content Placeholder 2"/>
          <p:cNvSpPr>
            <a:spLocks noGrp="1"/>
          </p:cNvSpPr>
          <p:nvPr>
            <p:ph idx="1"/>
          </p:nvPr>
        </p:nvSpPr>
        <p:spPr/>
        <p:txBody>
          <a:bodyPr/>
          <a:lstStyle/>
          <a:p>
            <a:r>
              <a:rPr lang="en-US" dirty="0" smtClean="0"/>
              <a:t>How about multivariate categorical data?</a:t>
            </a:r>
          </a:p>
          <a:p>
            <a:r>
              <a:rPr lang="en-US" dirty="0" smtClean="0"/>
              <a:t>Students</a:t>
            </a:r>
          </a:p>
          <a:p>
            <a:pPr lvl="1"/>
            <a:r>
              <a:rPr lang="en-US" dirty="0" smtClean="0"/>
              <a:t>Gender: Female, male</a:t>
            </a:r>
          </a:p>
          <a:p>
            <a:pPr lvl="1"/>
            <a:r>
              <a:rPr lang="en-US" dirty="0" smtClean="0"/>
              <a:t>Eye color: Brown, blue, green, hazel</a:t>
            </a:r>
          </a:p>
          <a:p>
            <a:pPr lvl="1"/>
            <a:r>
              <a:rPr lang="en-US" dirty="0" smtClean="0"/>
              <a:t>Hair color: Black, red, brown, blonde, gray</a:t>
            </a:r>
          </a:p>
          <a:p>
            <a:pPr lvl="1"/>
            <a:r>
              <a:rPr lang="en-US" dirty="0" smtClean="0"/>
              <a:t>Home country: USA, China, Italy, India,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Mosaic Plot</a:t>
            </a:r>
            <a:endParaRPr lang="en-US" dirty="0"/>
          </a:p>
        </p:txBody>
      </p:sp>
      <p:sp>
        <p:nvSpPr>
          <p:cNvPr id="3" name="Content Placeholder 2"/>
          <p:cNvSpPr>
            <a:spLocks noGrp="1"/>
          </p:cNvSpPr>
          <p:nvPr>
            <p:ph idx="1"/>
          </p:nvPr>
        </p:nvSpPr>
        <p:spPr/>
        <p:txBody>
          <a:bodyPr/>
          <a:lstStyle/>
          <a:p>
            <a:endParaRPr lang="en-US" dirty="0"/>
          </a:p>
        </p:txBody>
      </p:sp>
      <p:pic>
        <p:nvPicPr>
          <p:cNvPr id="5124" name="Picture 4"/>
          <p:cNvPicPr>
            <a:picLocks noChangeAspect="1" noChangeArrowheads="1"/>
          </p:cNvPicPr>
          <p:nvPr/>
        </p:nvPicPr>
        <p:blipFill>
          <a:blip r:embed="rId3" cstate="print"/>
          <a:srcRect/>
          <a:stretch>
            <a:fillRect/>
          </a:stretch>
        </p:blipFill>
        <p:spPr bwMode="auto">
          <a:xfrm>
            <a:off x="2667000" y="2286000"/>
            <a:ext cx="3671888" cy="2714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209800" y="2514600"/>
            <a:ext cx="4481513" cy="2789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Mosaic Plot </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981200" y="1752600"/>
            <a:ext cx="5506966" cy="374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Mosaic </a:t>
            </a:r>
            <a:r>
              <a:rPr lang="en-US" dirty="0" smtClean="0"/>
              <a:t>Plot</a:t>
            </a:r>
            <a:endParaRPr lang="en-US" dirty="0"/>
          </a:p>
        </p:txBody>
      </p:sp>
      <p:pic>
        <p:nvPicPr>
          <p:cNvPr id="6149" name="Picture 5"/>
          <p:cNvPicPr>
            <a:picLocks noGrp="1" noChangeAspect="1" noChangeArrowheads="1"/>
          </p:cNvPicPr>
          <p:nvPr>
            <p:ph idx="1"/>
          </p:nvPr>
        </p:nvPicPr>
        <p:blipFill>
          <a:blip r:embed="rId3" cstate="print"/>
          <a:srcRect/>
          <a:stretch>
            <a:fillRect/>
          </a:stretch>
        </p:blipFill>
        <p:spPr bwMode="auto">
          <a:xfrm>
            <a:off x="1791307" y="2209800"/>
            <a:ext cx="553081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dirty="0" smtClean="0"/>
              <a:t>Case Study:</a:t>
            </a:r>
            <a:br>
              <a:rPr lang="en-US" dirty="0" smtClean="0"/>
            </a:br>
            <a:r>
              <a:rPr lang="en-US" dirty="0" smtClean="0"/>
              <a:t>The Journey of the </a:t>
            </a:r>
            <a:r>
              <a:rPr lang="en-US" dirty="0" err="1" smtClean="0"/>
              <a:t>TreeMap</a:t>
            </a:r>
            <a:endParaRPr lang="en-US" sz="2400" dirty="0" smtClean="0"/>
          </a:p>
        </p:txBody>
      </p:sp>
      <p:sp>
        <p:nvSpPr>
          <p:cNvPr id="69635" name="Rectangle 3"/>
          <p:cNvSpPr>
            <a:spLocks noGrp="1" noChangeArrowheads="1"/>
          </p:cNvSpPr>
          <p:nvPr>
            <p:ph idx="1"/>
          </p:nvPr>
        </p:nvSpPr>
        <p:spPr>
          <a:xfrm>
            <a:off x="685800" y="1885360"/>
            <a:ext cx="7772400" cy="4567042"/>
          </a:xfrm>
        </p:spPr>
        <p:txBody>
          <a:bodyPr>
            <a:normAutofit fontScale="92500" lnSpcReduction="10000"/>
          </a:bodyPr>
          <a:lstStyle/>
          <a:p>
            <a:pPr eaLnBrk="1" hangingPunct="1"/>
            <a:r>
              <a:rPr lang="en-US" dirty="0" smtClean="0"/>
              <a:t>The </a:t>
            </a:r>
            <a:r>
              <a:rPr lang="en-US" dirty="0" err="1" smtClean="0"/>
              <a:t>TreeMap</a:t>
            </a:r>
            <a:r>
              <a:rPr lang="en-US" dirty="0" smtClean="0"/>
              <a:t> </a:t>
            </a:r>
            <a:r>
              <a:rPr lang="en-US" sz="1800" b="1" dirty="0" smtClean="0"/>
              <a:t>(Johnson &amp; </a:t>
            </a:r>
            <a:r>
              <a:rPr lang="en-US" sz="1800" b="1" dirty="0" err="1" smtClean="0"/>
              <a:t>Shneiderman</a:t>
            </a:r>
            <a:r>
              <a:rPr lang="en-US" sz="1800" b="1" dirty="0" smtClean="0"/>
              <a:t> ‘91).    It may take a while for a visualization technique to develop into something useful (both to improve enough, and to be utilized/accepted).</a:t>
            </a:r>
            <a:endParaRPr lang="en-US" dirty="0" smtClean="0"/>
          </a:p>
          <a:p>
            <a:pPr eaLnBrk="1" hangingPunct="1"/>
            <a:r>
              <a:rPr lang="en-US" dirty="0" smtClean="0"/>
              <a:t>Idea: </a:t>
            </a:r>
          </a:p>
          <a:p>
            <a:pPr lvl="1" eaLnBrk="1" hangingPunct="1"/>
            <a:r>
              <a:rPr lang="en-US" dirty="0" smtClean="0"/>
              <a:t>Show a hierarchy as a 2D layout</a:t>
            </a:r>
          </a:p>
          <a:p>
            <a:pPr lvl="1" eaLnBrk="1" hangingPunct="1"/>
            <a:r>
              <a:rPr lang="en-US" dirty="0" smtClean="0"/>
              <a:t>Fill up the space with rectangles representing objects</a:t>
            </a:r>
          </a:p>
          <a:p>
            <a:pPr lvl="1" eaLnBrk="1" hangingPunct="1"/>
            <a:r>
              <a:rPr lang="en-US" dirty="0" smtClean="0"/>
              <a:t>Nested rectangles indicated levels of hierarchy</a:t>
            </a:r>
          </a:p>
          <a:p>
            <a:pPr lvl="1" eaLnBrk="1" hangingPunct="1"/>
            <a:r>
              <a:rPr lang="en-US" dirty="0" smtClean="0"/>
              <a:t>Size on screen indicates relative size of underlying objects.</a:t>
            </a:r>
          </a:p>
        </p:txBody>
      </p:sp>
    </p:spTree>
    <p:extLst>
      <p:ext uri="{BB962C8B-B14F-4D97-AF65-F5344CB8AC3E}">
        <p14:creationId xmlns:p14="http://schemas.microsoft.com/office/powerpoint/2010/main" val="4075399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46113" y="354013"/>
            <a:ext cx="7772400" cy="1143000"/>
          </a:xfrm>
        </p:spPr>
        <p:txBody>
          <a:bodyPr>
            <a:normAutofit/>
          </a:bodyPr>
          <a:lstStyle/>
          <a:p>
            <a:pPr eaLnBrk="1" hangingPunct="1"/>
            <a:r>
              <a:rPr lang="en-US" dirty="0" smtClean="0"/>
              <a:t>The Journey of the </a:t>
            </a:r>
            <a:r>
              <a:rPr lang="en-US" dirty="0" err="1" smtClean="0"/>
              <a:t>TreeMap</a:t>
            </a:r>
            <a:endParaRPr lang="en-US" sz="2400" dirty="0" smtClean="0"/>
          </a:p>
        </p:txBody>
      </p:sp>
      <p:sp>
        <p:nvSpPr>
          <p:cNvPr id="70659" name="Rectangle 3"/>
          <p:cNvSpPr>
            <a:spLocks noGrp="1" noChangeArrowheads="1"/>
          </p:cNvSpPr>
          <p:nvPr>
            <p:ph idx="1"/>
          </p:nvPr>
        </p:nvSpPr>
        <p:spPr>
          <a:xfrm>
            <a:off x="685800" y="1563688"/>
            <a:ext cx="7772400" cy="4114800"/>
          </a:xfrm>
        </p:spPr>
        <p:txBody>
          <a:bodyPr/>
          <a:lstStyle/>
          <a:p>
            <a:pPr eaLnBrk="1" hangingPunct="1">
              <a:buFontTx/>
              <a:buNone/>
            </a:pPr>
            <a:r>
              <a:rPr lang="en-US" sz="1800" b="1" smtClean="0"/>
              <a:t>(Johnson &amp; Shneiderman ‘91)</a:t>
            </a:r>
          </a:p>
        </p:txBody>
      </p:sp>
      <p:pic>
        <p:nvPicPr>
          <p:cNvPr id="70660" name="Picture 4"/>
          <p:cNvPicPr>
            <a:picLocks noChangeAspect="1" noChangeArrowheads="1"/>
          </p:cNvPicPr>
          <p:nvPr/>
        </p:nvPicPr>
        <p:blipFill>
          <a:blip r:embed="rId3" cstate="print"/>
          <a:srcRect/>
          <a:stretch>
            <a:fillRect/>
          </a:stretch>
        </p:blipFill>
        <p:spPr bwMode="auto">
          <a:xfrm>
            <a:off x="192088" y="2638425"/>
            <a:ext cx="4318000" cy="2695575"/>
          </a:xfrm>
          <a:prstGeom prst="rect">
            <a:avLst/>
          </a:prstGeom>
          <a:noFill/>
          <a:ln w="9525">
            <a:noFill/>
            <a:miter lim="800000"/>
            <a:headEnd/>
            <a:tailEnd/>
          </a:ln>
        </p:spPr>
      </p:pic>
      <p:pic>
        <p:nvPicPr>
          <p:cNvPr id="70661" name="Picture 5"/>
          <p:cNvPicPr>
            <a:picLocks noChangeAspect="1" noChangeArrowheads="1"/>
          </p:cNvPicPr>
          <p:nvPr/>
        </p:nvPicPr>
        <p:blipFill>
          <a:blip r:embed="rId4" cstate="print"/>
          <a:srcRect/>
          <a:stretch>
            <a:fillRect/>
          </a:stretch>
        </p:blipFill>
        <p:spPr bwMode="auto">
          <a:xfrm>
            <a:off x="4314825" y="2266950"/>
            <a:ext cx="4676775" cy="3324225"/>
          </a:xfrm>
          <a:prstGeom prst="rect">
            <a:avLst/>
          </a:prstGeom>
          <a:noFill/>
          <a:ln w="9525">
            <a:noFill/>
            <a:miter lim="800000"/>
            <a:headEnd/>
            <a:tailEnd/>
          </a:ln>
        </p:spPr>
      </p:pic>
    </p:spTree>
    <p:extLst>
      <p:ext uri="{BB962C8B-B14F-4D97-AF65-F5344CB8AC3E}">
        <p14:creationId xmlns:p14="http://schemas.microsoft.com/office/powerpoint/2010/main" val="826168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rot="16200000">
            <a:off x="-1535112" y="3348038"/>
            <a:ext cx="4792662" cy="595312"/>
          </a:xfrm>
        </p:spPr>
        <p:txBody>
          <a:bodyPr/>
          <a:lstStyle/>
          <a:p>
            <a:pPr eaLnBrk="1" hangingPunct="1">
              <a:buFontTx/>
              <a:buNone/>
            </a:pPr>
            <a:r>
              <a:rPr lang="en-US" sz="1800" b="1" smtClean="0"/>
              <a:t>(Johnson &amp; Shneiderman ‘91)</a:t>
            </a:r>
          </a:p>
        </p:txBody>
      </p:sp>
      <p:pic>
        <p:nvPicPr>
          <p:cNvPr id="71683" name="Picture 6"/>
          <p:cNvPicPr>
            <a:picLocks noChangeAspect="1" noChangeArrowheads="1"/>
          </p:cNvPicPr>
          <p:nvPr/>
        </p:nvPicPr>
        <p:blipFill>
          <a:blip r:embed="rId3" cstate="print"/>
          <a:srcRect/>
          <a:stretch>
            <a:fillRect/>
          </a:stretch>
        </p:blipFill>
        <p:spPr bwMode="auto">
          <a:xfrm>
            <a:off x="1744663" y="204788"/>
            <a:ext cx="5070475" cy="6461125"/>
          </a:xfrm>
          <a:prstGeom prst="rect">
            <a:avLst/>
          </a:prstGeom>
          <a:noFill/>
          <a:ln w="9525">
            <a:noFill/>
            <a:miter lim="800000"/>
            <a:headEnd/>
            <a:tailEnd/>
          </a:ln>
        </p:spPr>
      </p:pic>
    </p:spTree>
    <p:extLst>
      <p:ext uri="{BB962C8B-B14F-4D97-AF65-F5344CB8AC3E}">
        <p14:creationId xmlns:p14="http://schemas.microsoft.com/office/powerpoint/2010/main" val="1726924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41338" y="355600"/>
            <a:ext cx="8602662" cy="1143000"/>
          </a:xfrm>
        </p:spPr>
        <p:txBody>
          <a:bodyPr/>
          <a:lstStyle/>
          <a:p>
            <a:pPr eaLnBrk="1" hangingPunct="1"/>
            <a:r>
              <a:rPr lang="en-US" sz="3200" smtClean="0"/>
              <a:t>Early Treemap Applied to File System</a:t>
            </a:r>
            <a:endParaRPr lang="en-US" sz="2000" smtClean="0"/>
          </a:p>
        </p:txBody>
      </p:sp>
      <p:pic>
        <p:nvPicPr>
          <p:cNvPr id="72707" name="Picture 4"/>
          <p:cNvPicPr>
            <a:picLocks noChangeAspect="1" noChangeArrowheads="1"/>
          </p:cNvPicPr>
          <p:nvPr/>
        </p:nvPicPr>
        <p:blipFill>
          <a:blip r:embed="rId3" cstate="print"/>
          <a:srcRect/>
          <a:stretch>
            <a:fillRect/>
          </a:stretch>
        </p:blipFill>
        <p:spPr bwMode="auto">
          <a:xfrm>
            <a:off x="-985838" y="-381000"/>
            <a:ext cx="10591801" cy="7239000"/>
          </a:xfrm>
          <a:prstGeom prst="rect">
            <a:avLst/>
          </a:prstGeom>
          <a:noFill/>
          <a:ln w="9525">
            <a:noFill/>
            <a:miter lim="800000"/>
            <a:headEnd/>
            <a:tailEnd/>
          </a:ln>
        </p:spPr>
      </p:pic>
    </p:spTree>
    <p:extLst>
      <p:ext uri="{BB962C8B-B14F-4D97-AF65-F5344CB8AC3E}">
        <p14:creationId xmlns:p14="http://schemas.microsoft.com/office/powerpoint/2010/main" val="2084625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What’s your reaction?</a:t>
            </a:r>
          </a:p>
        </p:txBody>
      </p:sp>
      <p:sp>
        <p:nvSpPr>
          <p:cNvPr id="73731" name="Rectangle 3"/>
          <p:cNvSpPr>
            <a:spLocks noGrp="1" noChangeArrowheads="1"/>
          </p:cNvSpPr>
          <p:nvPr>
            <p:ph idx="1"/>
          </p:nvPr>
        </p:nvSpPr>
        <p:spPr>
          <a:xfrm>
            <a:off x="685800" y="1981200"/>
            <a:ext cx="8458200" cy="4114800"/>
          </a:xfrm>
        </p:spPr>
        <p:txBody>
          <a:bodyPr/>
          <a:lstStyle/>
          <a:p>
            <a:pPr eaLnBrk="1" hangingPunct="1"/>
            <a:r>
              <a:rPr lang="en-US" smtClean="0"/>
              <a:t>What problems does Treemap have?</a:t>
            </a:r>
          </a:p>
          <a:p>
            <a:pPr eaLnBrk="1" hangingPunct="1"/>
            <a:endParaRPr lang="en-US" smtClean="0"/>
          </a:p>
          <a:p>
            <a:pPr eaLnBrk="1" hangingPunct="1">
              <a:buFontTx/>
              <a:buNone/>
            </a:pPr>
            <a:endParaRPr lang="en-US" smtClean="0"/>
          </a:p>
        </p:txBody>
      </p:sp>
    </p:spTree>
    <p:extLst>
      <p:ext uri="{BB962C8B-B14F-4D97-AF65-F5344CB8AC3E}">
        <p14:creationId xmlns:p14="http://schemas.microsoft.com/office/powerpoint/2010/main" val="1646239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Points, Lines, Bars, Boxes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Points</a:t>
            </a:r>
          </a:p>
          <a:p>
            <a:pPr lvl="1"/>
            <a:r>
              <a:rPr lang="en-US" dirty="0" smtClean="0"/>
              <a:t>Useful in </a:t>
            </a:r>
            <a:r>
              <a:rPr lang="en-US" dirty="0" err="1" smtClean="0"/>
              <a:t>scatterplots</a:t>
            </a:r>
            <a:r>
              <a:rPr lang="en-US" dirty="0" smtClean="0"/>
              <a:t> for 2-values</a:t>
            </a:r>
          </a:p>
          <a:p>
            <a:pPr lvl="1"/>
            <a:r>
              <a:rPr lang="en-US" dirty="0" smtClean="0"/>
              <a:t>Can replace bars when scale doesn’t start at 0</a:t>
            </a:r>
          </a:p>
          <a:p>
            <a:r>
              <a:rPr lang="en-US" dirty="0" smtClean="0"/>
              <a:t>Lines</a:t>
            </a:r>
          </a:p>
          <a:p>
            <a:pPr lvl="1"/>
            <a:r>
              <a:rPr lang="en-US" dirty="0" smtClean="0"/>
              <a:t>Connect values in a series</a:t>
            </a:r>
          </a:p>
          <a:p>
            <a:pPr lvl="1"/>
            <a:r>
              <a:rPr lang="en-US" dirty="0" smtClean="0"/>
              <a:t>Show changes, trends, patterns</a:t>
            </a:r>
          </a:p>
          <a:p>
            <a:pPr lvl="1"/>
            <a:r>
              <a:rPr lang="en-US" dirty="0" smtClean="0"/>
              <a:t>Not for a set of nominal or ordinal values</a:t>
            </a:r>
          </a:p>
          <a:p>
            <a:r>
              <a:rPr lang="en-US" dirty="0" smtClean="0"/>
              <a:t>Bars</a:t>
            </a:r>
          </a:p>
          <a:p>
            <a:pPr lvl="1"/>
            <a:r>
              <a:rPr lang="en-US" dirty="0" smtClean="0"/>
              <a:t>Emphasizes individual values</a:t>
            </a:r>
          </a:p>
          <a:p>
            <a:pPr lvl="1"/>
            <a:r>
              <a:rPr lang="en-US" dirty="0" smtClean="0"/>
              <a:t>Good for comparing individual values</a:t>
            </a:r>
          </a:p>
          <a:p>
            <a:r>
              <a:rPr lang="en-US" dirty="0" smtClean="0"/>
              <a:t>Box Plots</a:t>
            </a:r>
          </a:p>
          <a:p>
            <a:pPr lvl="1"/>
            <a:r>
              <a:rPr lang="en-US" dirty="0" smtClean="0"/>
              <a:t>Shows a distribution of values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Treemap Problems</a:t>
            </a:r>
          </a:p>
        </p:txBody>
      </p:sp>
      <p:sp>
        <p:nvSpPr>
          <p:cNvPr id="74755" name="Rectangle 3"/>
          <p:cNvSpPr>
            <a:spLocks noGrp="1" noChangeArrowheads="1"/>
          </p:cNvSpPr>
          <p:nvPr>
            <p:ph idx="1"/>
          </p:nvPr>
        </p:nvSpPr>
        <p:spPr>
          <a:xfrm>
            <a:off x="685800" y="1707822"/>
            <a:ext cx="8458200" cy="4114800"/>
          </a:xfrm>
        </p:spPr>
        <p:txBody>
          <a:bodyPr>
            <a:normAutofit fontScale="85000" lnSpcReduction="10000"/>
          </a:bodyPr>
          <a:lstStyle/>
          <a:p>
            <a:pPr eaLnBrk="1" hangingPunct="1"/>
            <a:r>
              <a:rPr lang="en-US" dirty="0" smtClean="0"/>
              <a:t>Too disorderly</a:t>
            </a:r>
          </a:p>
          <a:p>
            <a:pPr lvl="1" eaLnBrk="1" hangingPunct="1"/>
            <a:r>
              <a:rPr lang="en-US" dirty="0" smtClean="0"/>
              <a:t>What does adjacency mean?</a:t>
            </a:r>
          </a:p>
          <a:p>
            <a:pPr lvl="1" eaLnBrk="1" hangingPunct="1"/>
            <a:r>
              <a:rPr lang="en-US" dirty="0" smtClean="0"/>
              <a:t>Aspect ratios uncontrolled leads to lots of skinny boxes that clutter</a:t>
            </a:r>
          </a:p>
          <a:p>
            <a:pPr eaLnBrk="1" hangingPunct="1"/>
            <a:r>
              <a:rPr lang="en-US" dirty="0" smtClean="0"/>
              <a:t>Hard to understand</a:t>
            </a:r>
          </a:p>
          <a:p>
            <a:pPr lvl="1" eaLnBrk="1" hangingPunct="1"/>
            <a:r>
              <a:rPr lang="en-US" dirty="0" smtClean="0"/>
              <a:t>Must mentally convert nesting to hierarchy descent</a:t>
            </a:r>
          </a:p>
          <a:p>
            <a:pPr eaLnBrk="1" hangingPunct="1"/>
            <a:r>
              <a:rPr lang="en-US" dirty="0" smtClean="0"/>
              <a:t>Color not used appropriately</a:t>
            </a:r>
          </a:p>
          <a:p>
            <a:pPr lvl="1" eaLnBrk="1" hangingPunct="1"/>
            <a:r>
              <a:rPr lang="en-US" dirty="0" smtClean="0"/>
              <a:t>In fact, is meaningless here</a:t>
            </a:r>
          </a:p>
          <a:p>
            <a:pPr eaLnBrk="1" hangingPunct="1"/>
            <a:r>
              <a:rPr lang="en-US" dirty="0" smtClean="0"/>
              <a:t>Wrong application</a:t>
            </a:r>
          </a:p>
          <a:p>
            <a:pPr lvl="1" eaLnBrk="1" hangingPunct="1"/>
            <a:r>
              <a:rPr lang="en-US" dirty="0" smtClean="0"/>
              <a:t>Don’t need all this to just see the largest files in the OS</a:t>
            </a:r>
          </a:p>
        </p:txBody>
      </p:sp>
    </p:spTree>
    <p:extLst>
      <p:ext uri="{BB962C8B-B14F-4D97-AF65-F5344CB8AC3E}">
        <p14:creationId xmlns:p14="http://schemas.microsoft.com/office/powerpoint/2010/main" val="3540740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2813" y="317500"/>
            <a:ext cx="7772400" cy="1143000"/>
          </a:xfrm>
        </p:spPr>
        <p:txBody>
          <a:bodyPr/>
          <a:lstStyle/>
          <a:p>
            <a:pPr eaLnBrk="1" hangingPunct="1"/>
            <a:r>
              <a:rPr lang="en-US" sz="3200" smtClean="0"/>
              <a:t>Successful Application of Treemaps</a:t>
            </a:r>
          </a:p>
        </p:txBody>
      </p:sp>
      <p:sp>
        <p:nvSpPr>
          <p:cNvPr id="75779" name="Rectangle 3"/>
          <p:cNvSpPr>
            <a:spLocks noGrp="1" noChangeArrowheads="1"/>
          </p:cNvSpPr>
          <p:nvPr>
            <p:ph idx="1"/>
          </p:nvPr>
        </p:nvSpPr>
        <p:spPr>
          <a:xfrm>
            <a:off x="685800" y="1476375"/>
            <a:ext cx="7772400" cy="4930775"/>
          </a:xfrm>
        </p:spPr>
        <p:txBody>
          <a:bodyPr/>
          <a:lstStyle/>
          <a:p>
            <a:pPr eaLnBrk="1" hangingPunct="1">
              <a:lnSpc>
                <a:spcPct val="90000"/>
              </a:lnSpc>
            </a:pPr>
            <a:r>
              <a:rPr lang="en-US" sz="2000" smtClean="0"/>
              <a:t>Think more about the use</a:t>
            </a:r>
          </a:p>
          <a:p>
            <a:pPr lvl="1" eaLnBrk="1" hangingPunct="1">
              <a:lnSpc>
                <a:spcPct val="90000"/>
              </a:lnSpc>
            </a:pPr>
            <a:r>
              <a:rPr lang="en-US" sz="1800" smtClean="0"/>
              <a:t>Break into meaningful groups</a:t>
            </a:r>
          </a:p>
          <a:p>
            <a:pPr lvl="1" eaLnBrk="1" hangingPunct="1">
              <a:lnSpc>
                <a:spcPct val="90000"/>
              </a:lnSpc>
            </a:pPr>
            <a:endParaRPr lang="en-US" sz="1800" smtClean="0"/>
          </a:p>
          <a:p>
            <a:pPr eaLnBrk="1" hangingPunct="1">
              <a:lnSpc>
                <a:spcPct val="90000"/>
              </a:lnSpc>
            </a:pPr>
            <a:r>
              <a:rPr lang="en-US" sz="2000" smtClean="0"/>
              <a:t>Make appearance more usable</a:t>
            </a:r>
          </a:p>
          <a:p>
            <a:pPr lvl="1" eaLnBrk="1" hangingPunct="1">
              <a:lnSpc>
                <a:spcPct val="90000"/>
              </a:lnSpc>
            </a:pPr>
            <a:r>
              <a:rPr lang="en-US" sz="1800" smtClean="0"/>
              <a:t>Fix these into a useful aspect ratio</a:t>
            </a:r>
          </a:p>
          <a:p>
            <a:pPr lvl="1" eaLnBrk="1" hangingPunct="1">
              <a:lnSpc>
                <a:spcPct val="90000"/>
              </a:lnSpc>
            </a:pPr>
            <a:r>
              <a:rPr lang="en-US" sz="1800" smtClean="0"/>
              <a:t>Do not use nesting recursively</a:t>
            </a:r>
          </a:p>
          <a:p>
            <a:pPr lvl="1" eaLnBrk="1" hangingPunct="1">
              <a:lnSpc>
                <a:spcPct val="90000"/>
              </a:lnSpc>
            </a:pPr>
            <a:endParaRPr lang="en-US" sz="1800" smtClean="0"/>
          </a:p>
          <a:p>
            <a:pPr eaLnBrk="1" hangingPunct="1">
              <a:lnSpc>
                <a:spcPct val="90000"/>
              </a:lnSpc>
            </a:pPr>
            <a:r>
              <a:rPr lang="en-US" sz="2000" smtClean="0"/>
              <a:t>Use visual properties properly</a:t>
            </a:r>
          </a:p>
          <a:p>
            <a:pPr lvl="1" eaLnBrk="1" hangingPunct="1">
              <a:lnSpc>
                <a:spcPct val="90000"/>
              </a:lnSpc>
            </a:pPr>
            <a:r>
              <a:rPr lang="en-US" sz="1800" smtClean="0"/>
              <a:t>Use color to distinguish meaningfully</a:t>
            </a:r>
          </a:p>
          <a:p>
            <a:pPr lvl="2" eaLnBrk="1" hangingPunct="1">
              <a:lnSpc>
                <a:spcPct val="90000"/>
              </a:lnSpc>
            </a:pPr>
            <a:r>
              <a:rPr lang="en-US" sz="1600" smtClean="0"/>
              <a:t>Use only two colors: </a:t>
            </a:r>
          </a:p>
          <a:p>
            <a:pPr lvl="3" eaLnBrk="1" hangingPunct="1">
              <a:lnSpc>
                <a:spcPct val="90000"/>
              </a:lnSpc>
            </a:pPr>
            <a:r>
              <a:rPr lang="en-US" sz="1600" smtClean="0"/>
              <a:t>Can then distinguish one thing from another</a:t>
            </a:r>
          </a:p>
          <a:p>
            <a:pPr lvl="2" eaLnBrk="1" hangingPunct="1">
              <a:lnSpc>
                <a:spcPct val="90000"/>
              </a:lnSpc>
            </a:pPr>
            <a:r>
              <a:rPr lang="en-US" sz="1600" smtClean="0"/>
              <a:t>When exact numbers aren’t very important</a:t>
            </a:r>
          </a:p>
          <a:p>
            <a:pPr lvl="2" eaLnBrk="1" hangingPunct="1">
              <a:lnSpc>
                <a:spcPct val="90000"/>
              </a:lnSpc>
            </a:pPr>
            <a:endParaRPr lang="en-US" sz="1600" smtClean="0"/>
          </a:p>
          <a:p>
            <a:pPr eaLnBrk="1" hangingPunct="1">
              <a:lnSpc>
                <a:spcPct val="90000"/>
              </a:lnSpc>
            </a:pPr>
            <a:r>
              <a:rPr lang="en-US" sz="2000" smtClean="0"/>
              <a:t>Provide excellent interactivity </a:t>
            </a:r>
          </a:p>
          <a:p>
            <a:pPr lvl="1" eaLnBrk="1" hangingPunct="1">
              <a:lnSpc>
                <a:spcPct val="90000"/>
              </a:lnSpc>
            </a:pPr>
            <a:r>
              <a:rPr lang="en-US" sz="1800" smtClean="0"/>
              <a:t>Access to the real data</a:t>
            </a:r>
          </a:p>
          <a:p>
            <a:pPr lvl="1" eaLnBrk="1" hangingPunct="1">
              <a:lnSpc>
                <a:spcPct val="90000"/>
              </a:lnSpc>
            </a:pPr>
            <a:r>
              <a:rPr lang="en-US" sz="1800" smtClean="0"/>
              <a:t>Makes it into a useful tool</a:t>
            </a:r>
          </a:p>
        </p:txBody>
      </p:sp>
    </p:spTree>
    <p:extLst>
      <p:ext uri="{BB962C8B-B14F-4D97-AF65-F5344CB8AC3E}">
        <p14:creationId xmlns:p14="http://schemas.microsoft.com/office/powerpoint/2010/main" val="4057163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28638" y="304800"/>
            <a:ext cx="7772400" cy="1143000"/>
          </a:xfrm>
        </p:spPr>
        <p:txBody>
          <a:bodyPr/>
          <a:lstStyle/>
          <a:p>
            <a:pPr eaLnBrk="1" hangingPunct="1"/>
            <a:r>
              <a:rPr lang="en-US" smtClean="0"/>
              <a:t>Squarified Treemaps</a:t>
            </a:r>
          </a:p>
        </p:txBody>
      </p:sp>
      <p:sp>
        <p:nvSpPr>
          <p:cNvPr id="76803" name="Rectangle 3"/>
          <p:cNvSpPr>
            <a:spLocks noGrp="1" noChangeArrowheads="1"/>
          </p:cNvSpPr>
          <p:nvPr>
            <p:ph idx="1"/>
          </p:nvPr>
        </p:nvSpPr>
        <p:spPr>
          <a:xfrm>
            <a:off x="617538" y="1312863"/>
            <a:ext cx="7772400" cy="4114800"/>
          </a:xfrm>
        </p:spPr>
        <p:txBody>
          <a:bodyPr/>
          <a:lstStyle/>
          <a:p>
            <a:pPr eaLnBrk="1" hangingPunct="1">
              <a:buFontTx/>
              <a:buNone/>
            </a:pPr>
            <a:r>
              <a:rPr lang="en-US" smtClean="0"/>
              <a:t>Bruls, Huizing, van Wijk, 1999</a:t>
            </a:r>
          </a:p>
        </p:txBody>
      </p:sp>
      <p:pic>
        <p:nvPicPr>
          <p:cNvPr id="76804" name="Picture 4"/>
          <p:cNvPicPr>
            <a:picLocks noChangeAspect="1" noChangeArrowheads="1"/>
          </p:cNvPicPr>
          <p:nvPr/>
        </p:nvPicPr>
        <p:blipFill>
          <a:blip r:embed="rId3" cstate="print"/>
          <a:srcRect/>
          <a:stretch>
            <a:fillRect/>
          </a:stretch>
        </p:blipFill>
        <p:spPr bwMode="auto">
          <a:xfrm>
            <a:off x="1468438" y="4273550"/>
            <a:ext cx="5514975" cy="2371725"/>
          </a:xfrm>
          <a:prstGeom prst="rect">
            <a:avLst/>
          </a:prstGeom>
          <a:noFill/>
          <a:ln w="9525">
            <a:noFill/>
            <a:miter lim="800000"/>
            <a:headEnd/>
            <a:tailEnd/>
          </a:ln>
        </p:spPr>
      </p:pic>
      <p:pic>
        <p:nvPicPr>
          <p:cNvPr id="76805" name="Picture 5"/>
          <p:cNvPicPr>
            <a:picLocks noChangeAspect="1" noChangeArrowheads="1"/>
          </p:cNvPicPr>
          <p:nvPr/>
        </p:nvPicPr>
        <p:blipFill>
          <a:blip r:embed="rId4" cstate="print"/>
          <a:srcRect/>
          <a:stretch>
            <a:fillRect/>
          </a:stretch>
        </p:blipFill>
        <p:spPr bwMode="auto">
          <a:xfrm>
            <a:off x="1389063" y="1846263"/>
            <a:ext cx="5619750" cy="2409825"/>
          </a:xfrm>
          <a:prstGeom prst="rect">
            <a:avLst/>
          </a:prstGeom>
          <a:noFill/>
          <a:ln w="9525">
            <a:noFill/>
            <a:miter lim="800000"/>
            <a:headEnd/>
            <a:tailEnd/>
          </a:ln>
        </p:spPr>
      </p:pic>
    </p:spTree>
    <p:extLst>
      <p:ext uri="{BB962C8B-B14F-4D97-AF65-F5344CB8AC3E}">
        <p14:creationId xmlns:p14="http://schemas.microsoft.com/office/powerpoint/2010/main" val="978838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066800" y="-1076325"/>
            <a:ext cx="7458075" cy="7934325"/>
          </a:xfrm>
          <a:prstGeom prst="rect">
            <a:avLst/>
          </a:prstGeom>
          <a:noFill/>
          <a:ln w="9525">
            <a:noFill/>
            <a:miter lim="800000"/>
            <a:headEnd/>
            <a:tailEnd/>
          </a:ln>
        </p:spPr>
      </p:pic>
      <p:sp>
        <p:nvSpPr>
          <p:cNvPr id="77827" name="Rectangle 3"/>
          <p:cNvSpPr>
            <a:spLocks noGrp="1" noChangeArrowheads="1"/>
          </p:cNvSpPr>
          <p:nvPr>
            <p:ph type="title"/>
          </p:nvPr>
        </p:nvSpPr>
        <p:spPr>
          <a:xfrm>
            <a:off x="838200" y="0"/>
            <a:ext cx="7772400" cy="990600"/>
          </a:xfrm>
          <a:solidFill>
            <a:schemeClr val="tx2"/>
          </a:solidFill>
        </p:spPr>
        <p:txBody>
          <a:bodyPr/>
          <a:lstStyle/>
          <a:p>
            <a:pPr eaLnBrk="1" hangingPunct="1"/>
            <a:r>
              <a:rPr lang="en-US" sz="2800" smtClean="0">
                <a:solidFill>
                  <a:schemeClr val="bg1"/>
                </a:solidFill>
              </a:rPr>
              <a:t>A Good Use of TreeMaps and Interactivity</a:t>
            </a:r>
            <a:br>
              <a:rPr lang="en-US" sz="2800" smtClean="0">
                <a:solidFill>
                  <a:schemeClr val="bg1"/>
                </a:solidFill>
              </a:rPr>
            </a:br>
            <a:r>
              <a:rPr lang="en-US" sz="2800" smtClean="0">
                <a:solidFill>
                  <a:schemeClr val="bg1"/>
                </a:solidFill>
              </a:rPr>
              <a:t>www.smartmoney.com/marketmap</a:t>
            </a:r>
          </a:p>
        </p:txBody>
      </p:sp>
      <p:sp>
        <p:nvSpPr>
          <p:cNvPr id="77828" name="Text Box 4"/>
          <p:cNvSpPr txBox="1">
            <a:spLocks noChangeArrowheads="1"/>
          </p:cNvSpPr>
          <p:nvPr/>
        </p:nvSpPr>
        <p:spPr bwMode="auto">
          <a:xfrm>
            <a:off x="2590800" y="6096000"/>
            <a:ext cx="4479925" cy="457200"/>
          </a:xfrm>
          <a:prstGeom prst="rect">
            <a:avLst/>
          </a:prstGeom>
          <a:solidFill>
            <a:schemeClr val="tx2"/>
          </a:solidFill>
          <a:ln w="9525">
            <a:noFill/>
            <a:miter lim="800000"/>
            <a:headEnd/>
            <a:tailEnd/>
          </a:ln>
        </p:spPr>
        <p:txBody>
          <a:bodyPr wrap="none">
            <a:spAutoFit/>
          </a:bodyPr>
          <a:lstStyle/>
          <a:p>
            <a:pPr eaLnBrk="0" hangingPunct="0"/>
            <a:r>
              <a:rPr lang="en-US" dirty="0">
                <a:solidFill>
                  <a:schemeClr val="bg1"/>
                </a:solidFill>
                <a:hlinkClick r:id="rId4"/>
              </a:rPr>
              <a:t>www.smartmoney.com/marketmap</a:t>
            </a:r>
            <a:endParaRPr lang="en-US" dirty="0">
              <a:solidFill>
                <a:schemeClr val="bg1"/>
              </a:solidFill>
            </a:endParaRPr>
          </a:p>
        </p:txBody>
      </p:sp>
    </p:spTree>
    <p:extLst>
      <p:ext uri="{BB962C8B-B14F-4D97-AF65-F5344CB8AC3E}">
        <p14:creationId xmlns:p14="http://schemas.microsoft.com/office/powerpoint/2010/main" val="3818292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7772400" cy="1143000"/>
          </a:xfrm>
        </p:spPr>
        <p:txBody>
          <a:bodyPr/>
          <a:lstStyle/>
          <a:p>
            <a:pPr eaLnBrk="1" hangingPunct="1"/>
            <a:r>
              <a:rPr lang="en-US" smtClean="0"/>
              <a:t>Treemaps in Peets site</a:t>
            </a:r>
          </a:p>
        </p:txBody>
      </p:sp>
      <p:pic>
        <p:nvPicPr>
          <p:cNvPr id="79875" name="Picture 3"/>
          <p:cNvPicPr>
            <a:picLocks noChangeAspect="1" noChangeArrowheads="1"/>
          </p:cNvPicPr>
          <p:nvPr/>
        </p:nvPicPr>
        <p:blipFill>
          <a:blip r:embed="rId3" cstate="print"/>
          <a:srcRect/>
          <a:stretch>
            <a:fillRect/>
          </a:stretch>
        </p:blipFill>
        <p:spPr bwMode="auto">
          <a:xfrm>
            <a:off x="533400" y="1076325"/>
            <a:ext cx="4362450" cy="5353050"/>
          </a:xfrm>
          <a:prstGeom prst="rect">
            <a:avLst/>
          </a:prstGeom>
          <a:noFill/>
          <a:ln w="9525">
            <a:noFill/>
            <a:miter lim="800000"/>
            <a:headEnd/>
            <a:tailEnd/>
          </a:ln>
        </p:spPr>
      </p:pic>
      <p:pic>
        <p:nvPicPr>
          <p:cNvPr id="240644" name="Picture 4"/>
          <p:cNvPicPr>
            <a:picLocks noChangeAspect="1" noChangeArrowheads="1"/>
          </p:cNvPicPr>
          <p:nvPr/>
        </p:nvPicPr>
        <p:blipFill>
          <a:blip r:embed="rId4" cstate="print"/>
          <a:srcRect/>
          <a:stretch>
            <a:fillRect/>
          </a:stretch>
        </p:blipFill>
        <p:spPr bwMode="auto">
          <a:xfrm>
            <a:off x="4983163" y="1892300"/>
            <a:ext cx="3965575" cy="3749675"/>
          </a:xfrm>
          <a:prstGeom prst="rect">
            <a:avLst/>
          </a:prstGeom>
          <a:noFill/>
          <a:ln w="9525">
            <a:noFill/>
            <a:miter lim="800000"/>
            <a:headEnd/>
            <a:tailEnd/>
          </a:ln>
        </p:spPr>
      </p:pic>
    </p:spTree>
    <p:extLst>
      <p:ext uri="{BB962C8B-B14F-4D97-AF65-F5344CB8AC3E}">
        <p14:creationId xmlns:p14="http://schemas.microsoft.com/office/powerpoint/2010/main" val="411090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0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Analysis vs. Communication</a:t>
            </a:r>
          </a:p>
        </p:txBody>
      </p:sp>
      <p:sp>
        <p:nvSpPr>
          <p:cNvPr id="80899" name="Rectangle 3"/>
          <p:cNvSpPr>
            <a:spLocks noGrp="1" noChangeArrowheads="1"/>
          </p:cNvSpPr>
          <p:nvPr>
            <p:ph idx="1"/>
          </p:nvPr>
        </p:nvSpPr>
        <p:spPr/>
        <p:txBody>
          <a:bodyPr/>
          <a:lstStyle/>
          <a:p>
            <a:pPr eaLnBrk="1" hangingPunct="1"/>
            <a:r>
              <a:rPr lang="en-US" smtClean="0"/>
              <a:t>MarketMap’s use of TreeMaps allows for sophisticated </a:t>
            </a:r>
            <a:r>
              <a:rPr lang="en-US" b="1" smtClean="0"/>
              <a:t>analysis</a:t>
            </a:r>
          </a:p>
          <a:p>
            <a:pPr eaLnBrk="1" hangingPunct="1"/>
            <a:r>
              <a:rPr lang="en-US" smtClean="0"/>
              <a:t>Peets’ use of TreeMaps is more for </a:t>
            </a:r>
            <a:r>
              <a:rPr lang="en-US" b="1" smtClean="0"/>
              <a:t>presentation and communication</a:t>
            </a:r>
          </a:p>
          <a:p>
            <a:pPr eaLnBrk="1" hangingPunct="1"/>
            <a:r>
              <a:rPr lang="en-US" smtClean="0"/>
              <a:t>This is a key contrast</a:t>
            </a:r>
          </a:p>
          <a:p>
            <a:pPr eaLnBrk="1" hangingPunct="1">
              <a:buFontTx/>
              <a:buNone/>
            </a:pPr>
            <a:endParaRPr lang="en-US" smtClean="0"/>
          </a:p>
        </p:txBody>
      </p:sp>
    </p:spTree>
    <p:extLst>
      <p:ext uri="{BB962C8B-B14F-4D97-AF65-F5344CB8AC3E}">
        <p14:creationId xmlns:p14="http://schemas.microsoft.com/office/powerpoint/2010/main" val="2995707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Attribute </a:t>
            </a:r>
            <a:r>
              <a:rPr lang="en-US" dirty="0"/>
              <a:t>Explorer</a:t>
            </a:r>
          </a:p>
        </p:txBody>
      </p:sp>
      <p:sp>
        <p:nvSpPr>
          <p:cNvPr id="3" name="Content Placeholder 2"/>
          <p:cNvSpPr>
            <a:spLocks noGrp="1"/>
          </p:cNvSpPr>
          <p:nvPr>
            <p:ph idx="1"/>
          </p:nvPr>
        </p:nvSpPr>
        <p:spPr/>
        <p:txBody>
          <a:bodyPr>
            <a:normAutofit/>
          </a:bodyPr>
          <a:lstStyle/>
          <a:p>
            <a:r>
              <a:rPr lang="en-US" dirty="0" smtClean="0"/>
              <a:t>Multiple </a:t>
            </a:r>
            <a:r>
              <a:rPr lang="en-US" dirty="0"/>
              <a:t>histogram views, one per attribute (</a:t>
            </a:r>
            <a:r>
              <a:rPr lang="en-US" dirty="0" smtClean="0"/>
              <a:t>like trellis</a:t>
            </a:r>
            <a:r>
              <a:rPr lang="en-US" dirty="0"/>
              <a:t>)</a:t>
            </a:r>
          </a:p>
          <a:p>
            <a:r>
              <a:rPr lang="en-US" dirty="0" smtClean="0"/>
              <a:t>Each </a:t>
            </a:r>
            <a:r>
              <a:rPr lang="en-US" dirty="0"/>
              <a:t>data case represented by a square</a:t>
            </a:r>
          </a:p>
          <a:p>
            <a:r>
              <a:rPr lang="en-US" dirty="0" smtClean="0"/>
              <a:t>Square </a:t>
            </a:r>
            <a:r>
              <a:rPr lang="en-US" dirty="0"/>
              <a:t>is positioned relative to that case’s </a:t>
            </a:r>
            <a:r>
              <a:rPr lang="en-US" dirty="0" smtClean="0"/>
              <a:t>value on </a:t>
            </a:r>
            <a:r>
              <a:rPr lang="en-US" dirty="0"/>
              <a:t>that attribute</a:t>
            </a:r>
          </a:p>
          <a:p>
            <a:r>
              <a:rPr lang="en-US" dirty="0" smtClean="0"/>
              <a:t>Selecting </a:t>
            </a:r>
            <a:r>
              <a:rPr lang="en-US" dirty="0"/>
              <a:t>case in one view lights it up in others</a:t>
            </a:r>
          </a:p>
          <a:p>
            <a:r>
              <a:rPr lang="en-US" dirty="0" smtClean="0"/>
              <a:t>Query </a:t>
            </a:r>
            <a:r>
              <a:rPr lang="en-US" dirty="0"/>
              <a:t>sliders for narrowing</a:t>
            </a:r>
          </a:p>
          <a:p>
            <a:r>
              <a:rPr lang="en-US" dirty="0" smtClean="0"/>
              <a:t>Use </a:t>
            </a:r>
            <a:r>
              <a:rPr lang="en-US" dirty="0"/>
              <a:t>shading to indicate level of query </a:t>
            </a:r>
            <a:r>
              <a:rPr lang="en-US" dirty="0" smtClean="0"/>
              <a:t>match (darkest </a:t>
            </a:r>
            <a:r>
              <a:rPr lang="en-US" dirty="0"/>
              <a:t>for full match)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0"/>
            <a:ext cx="4038600" cy="4525963"/>
          </a:xfrm>
        </p:spPr>
        <p:txBody>
          <a:bodyPr/>
          <a:lstStyle/>
          <a:p>
            <a:r>
              <a:rPr lang="en-US" dirty="0" smtClean="0"/>
              <a:t>Attribute </a:t>
            </a:r>
            <a:r>
              <a:rPr lang="en-US" dirty="0"/>
              <a:t>histogram</a:t>
            </a:r>
          </a:p>
          <a:p>
            <a:r>
              <a:rPr lang="en-US" dirty="0" smtClean="0"/>
              <a:t>All </a:t>
            </a:r>
            <a:r>
              <a:rPr lang="en-US" dirty="0"/>
              <a:t>objects on </a:t>
            </a:r>
            <a:r>
              <a:rPr lang="en-US" dirty="0" smtClean="0"/>
              <a:t>all attribute </a:t>
            </a:r>
            <a:r>
              <a:rPr lang="en-US" dirty="0"/>
              <a:t>scales</a:t>
            </a:r>
          </a:p>
          <a:p>
            <a:r>
              <a:rPr lang="en-US" dirty="0" smtClean="0"/>
              <a:t>Interaction with attributes </a:t>
            </a:r>
            <a:r>
              <a:rPr lang="en-US" dirty="0"/>
              <a:t>limits</a:t>
            </a:r>
          </a:p>
        </p:txBody>
      </p:sp>
      <p:pic>
        <p:nvPicPr>
          <p:cNvPr id="10243" name="Picture 3"/>
          <p:cNvPicPr>
            <a:picLocks noChangeAspect="1" noChangeArrowheads="1"/>
          </p:cNvPicPr>
          <p:nvPr/>
        </p:nvPicPr>
        <p:blipFill>
          <a:blip r:embed="rId3" cstate="print"/>
          <a:srcRect/>
          <a:stretch>
            <a:fillRect/>
          </a:stretch>
        </p:blipFill>
        <p:spPr bwMode="auto">
          <a:xfrm>
            <a:off x="4876800" y="1676400"/>
            <a:ext cx="3773439"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295400" y="2362200"/>
            <a:ext cx="6111275" cy="3821518"/>
          </a:xfrm>
          <a:prstGeom prst="rect">
            <a:avLst/>
          </a:prstGeom>
          <a:noFill/>
          <a:ln w="9525">
            <a:noFill/>
            <a:miter lim="800000"/>
            <a:headEnd/>
            <a:tailEnd/>
          </a:ln>
        </p:spPr>
      </p:pic>
      <p:sp>
        <p:nvSpPr>
          <p:cNvPr id="5" name="TextBox 4"/>
          <p:cNvSpPr txBox="1"/>
          <p:nvPr/>
        </p:nvSpPr>
        <p:spPr>
          <a:xfrm>
            <a:off x="1447800" y="1600200"/>
            <a:ext cx="5943600" cy="369332"/>
          </a:xfrm>
          <a:prstGeom prst="rect">
            <a:avLst/>
          </a:prstGeom>
          <a:noFill/>
        </p:spPr>
        <p:txBody>
          <a:bodyPr wrap="square" rtlCol="0">
            <a:spAutoFit/>
          </a:bodyPr>
          <a:lstStyle/>
          <a:p>
            <a:r>
              <a:rPr lang="en-US" dirty="0"/>
              <a:t>Inter-relations between attributes – brushing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a:xfrm>
            <a:off x="457200" y="1600201"/>
            <a:ext cx="8305800" cy="533400"/>
          </a:xfrm>
        </p:spPr>
        <p:txBody>
          <a:bodyPr>
            <a:normAutofit lnSpcReduction="10000"/>
          </a:bodyPr>
          <a:lstStyle/>
          <a:p>
            <a:r>
              <a:rPr lang="en-US" dirty="0"/>
              <a:t>Color-encoded sensitivity</a:t>
            </a:r>
          </a:p>
        </p:txBody>
      </p:sp>
      <p:pic>
        <p:nvPicPr>
          <p:cNvPr id="12290" name="Picture 2"/>
          <p:cNvPicPr>
            <a:picLocks noChangeAspect="1" noChangeArrowheads="1"/>
          </p:cNvPicPr>
          <p:nvPr/>
        </p:nvPicPr>
        <p:blipFill>
          <a:blip r:embed="rId3" cstate="print"/>
          <a:srcRect/>
          <a:stretch>
            <a:fillRect/>
          </a:stretch>
        </p:blipFill>
        <p:spPr bwMode="auto">
          <a:xfrm>
            <a:off x="1066800" y="2230648"/>
            <a:ext cx="6981666" cy="4017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Bars</a:t>
            </a:r>
            <a:endParaRPr lang="en-US" dirty="0"/>
          </a:p>
        </p:txBody>
      </p:sp>
      <p:sp>
        <p:nvSpPr>
          <p:cNvPr id="3" name="Content Placeholder 2"/>
          <p:cNvSpPr>
            <a:spLocks noGrp="1"/>
          </p:cNvSpPr>
          <p:nvPr>
            <p:ph idx="1"/>
          </p:nvPr>
        </p:nvSpPr>
        <p:spPr/>
        <p:txBody>
          <a:bodyPr/>
          <a:lstStyle/>
          <a:p>
            <a:pPr>
              <a:buNone/>
            </a:pPr>
            <a:r>
              <a:rPr lang="en-US" b="1" dirty="0" smtClean="0"/>
              <a:t>Vertical vs. Horizontal</a:t>
            </a:r>
            <a:endParaRPr lang="en-US" dirty="0" smtClean="0"/>
          </a:p>
          <a:p>
            <a:r>
              <a:rPr lang="en-US" dirty="0" smtClean="0"/>
              <a:t>Horizontal can be good if long labels or many items</a:t>
            </a:r>
          </a:p>
          <a:p>
            <a:pPr>
              <a:buNone/>
            </a:pPr>
            <a:endParaRPr lang="en-US" dirty="0" smtClean="0"/>
          </a:p>
          <a:p>
            <a:pPr>
              <a:buNone/>
            </a:pPr>
            <a:r>
              <a:rPr lang="en-US" b="1" dirty="0" smtClean="0"/>
              <a:t>Multiple Bars</a:t>
            </a:r>
          </a:p>
          <a:p>
            <a:pPr>
              <a:buNone/>
            </a:pPr>
            <a:r>
              <a:rPr lang="en-US" dirty="0" smtClean="0"/>
              <a:t>•Can be used to encode another variable</a:t>
            </a:r>
          </a:p>
          <a:p>
            <a:pPr>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Explorer</a:t>
            </a:r>
          </a:p>
        </p:txBody>
      </p:sp>
      <p:pic>
        <p:nvPicPr>
          <p:cNvPr id="13314" name="Picture 2"/>
          <p:cNvPicPr>
            <a:picLocks noGrp="1" noChangeAspect="1" noChangeArrowheads="1"/>
          </p:cNvPicPr>
          <p:nvPr>
            <p:ph idx="1"/>
          </p:nvPr>
        </p:nvPicPr>
        <p:blipFill>
          <a:blip r:embed="rId3" cstate="print"/>
          <a:srcRect/>
          <a:stretch>
            <a:fillRect/>
          </a:stretch>
        </p:blipFill>
        <p:spPr bwMode="auto">
          <a:xfrm>
            <a:off x="2590800" y="1981200"/>
            <a:ext cx="3911600" cy="3200400"/>
          </a:xfrm>
          <a:prstGeom prst="rect">
            <a:avLst/>
          </a:prstGeom>
          <a:noFill/>
          <a:ln w="9525">
            <a:noFill/>
            <a:miter lim="800000"/>
            <a:headEnd/>
            <a:tailEnd/>
          </a:ln>
        </p:spPr>
      </p:pic>
      <p:sp>
        <p:nvSpPr>
          <p:cNvPr id="5" name="TextBox 4"/>
          <p:cNvSpPr txBox="1"/>
          <p:nvPr/>
        </p:nvSpPr>
        <p:spPr>
          <a:xfrm>
            <a:off x="1219200" y="5638800"/>
            <a:ext cx="7162800" cy="369332"/>
          </a:xfrm>
          <a:prstGeom prst="rect">
            <a:avLst/>
          </a:prstGeom>
          <a:noFill/>
        </p:spPr>
        <p:txBody>
          <a:bodyPr wrap="square" rtlCol="0">
            <a:spAutoFit/>
          </a:bodyPr>
          <a:lstStyle/>
          <a:p>
            <a:r>
              <a:rPr lang="en-US" dirty="0">
                <a:hlinkClick r:id="rId4"/>
              </a:rPr>
              <a:t>http://www.open-video.org/details.php?videoid=8162</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Polaris</a:t>
            </a:r>
            <a:endParaRPr lang="en-US" dirty="0"/>
          </a:p>
        </p:txBody>
      </p:sp>
      <p:sp>
        <p:nvSpPr>
          <p:cNvPr id="3" name="Content Placeholder 2"/>
          <p:cNvSpPr>
            <a:spLocks noGrp="1"/>
          </p:cNvSpPr>
          <p:nvPr>
            <p:ph idx="1"/>
          </p:nvPr>
        </p:nvSpPr>
        <p:spPr/>
        <p:txBody>
          <a:bodyPr/>
          <a:lstStyle/>
          <a:p>
            <a:r>
              <a:rPr lang="en-US" dirty="0" smtClean="0"/>
              <a:t>See Chris </a:t>
            </a:r>
            <a:r>
              <a:rPr lang="en-US" dirty="0" err="1" smtClean="0"/>
              <a:t>Solte</a:t>
            </a:r>
            <a:r>
              <a:rPr lang="en-US" dirty="0" smtClean="0"/>
              <a:t> reading for class</a:t>
            </a:r>
          </a:p>
          <a:p>
            <a:r>
              <a:rPr lang="en-US" dirty="0" smtClean="0"/>
              <a:t>Good example of integrated control, dynamic filtering, display.  </a:t>
            </a:r>
          </a:p>
          <a:p>
            <a:r>
              <a:rPr lang="en-US" dirty="0" smtClean="0"/>
              <a:t>Now best seen in Tableau (Chris </a:t>
            </a:r>
            <a:r>
              <a:rPr lang="en-US" dirty="0" err="1" smtClean="0"/>
              <a:t>Solte</a:t>
            </a:r>
            <a:r>
              <a:rPr lang="en-US" dirty="0" smtClean="0"/>
              <a:t> co-founder with adviser, Pat </a:t>
            </a:r>
            <a:r>
              <a:rPr lang="en-US" dirty="0" err="1" smtClean="0"/>
              <a:t>Hanrahan</a:t>
            </a:r>
            <a:r>
              <a:rPr lang="en-US"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dirty="0"/>
              <a:t>Combining </a:t>
            </a:r>
            <a:r>
              <a:rPr lang="en-US" dirty="0" smtClean="0"/>
              <a:t>Techniques</a:t>
            </a:r>
            <a:endParaRPr lang="en-US" dirty="0"/>
          </a:p>
        </p:txBody>
      </p:sp>
      <p:sp>
        <p:nvSpPr>
          <p:cNvPr id="135171" name="Rectangle 3"/>
          <p:cNvSpPr>
            <a:spLocks noGrp="1" noChangeArrowheads="1"/>
          </p:cNvSpPr>
          <p:nvPr>
            <p:ph type="body" idx="1"/>
          </p:nvPr>
        </p:nvSpPr>
        <p:spPr/>
        <p:txBody>
          <a:bodyPr/>
          <a:lstStyle/>
          <a:p>
            <a:r>
              <a:rPr lang="en-US" dirty="0"/>
              <a:t>Multi-Dimensional + </a:t>
            </a:r>
            <a:r>
              <a:rPr lang="en-US" dirty="0" err="1" smtClean="0"/>
              <a:t>GeoSpatial</a:t>
            </a:r>
            <a:r>
              <a:rPr lang="en-US" dirty="0" smtClean="0"/>
              <a:t> (</a:t>
            </a:r>
            <a:r>
              <a:rPr lang="en-US" dirty="0" err="1" smtClean="0"/>
              <a:t>DataMaps</a:t>
            </a:r>
            <a:r>
              <a:rPr lang="en-US" dirty="0"/>
              <a:t> </a:t>
            </a:r>
            <a:r>
              <a:rPr lang="en-US" dirty="0" smtClean="0"/>
              <a:t>VT)</a:t>
            </a:r>
            <a:endParaRPr lang="en-US" dirty="0"/>
          </a:p>
        </p:txBody>
      </p:sp>
      <p:pic>
        <p:nvPicPr>
          <p:cNvPr id="135172" name="Picture 4"/>
          <p:cNvPicPr>
            <a:picLocks noChangeAspect="1" noChangeArrowheads="1"/>
          </p:cNvPicPr>
          <p:nvPr/>
        </p:nvPicPr>
        <p:blipFill>
          <a:blip r:embed="rId3" cstate="print"/>
          <a:srcRect/>
          <a:stretch>
            <a:fillRect/>
          </a:stretch>
        </p:blipFill>
        <p:spPr bwMode="auto">
          <a:xfrm>
            <a:off x="1906588" y="2495550"/>
            <a:ext cx="7237412" cy="436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1. Small Multiples</a:t>
            </a:r>
          </a:p>
        </p:txBody>
      </p:sp>
      <p:graphicFrame>
        <p:nvGraphicFramePr>
          <p:cNvPr id="137219" name="Object 3"/>
          <p:cNvGraphicFramePr>
            <a:graphicFrameLocks noGrp="1" noChangeAspect="1"/>
          </p:cNvGraphicFramePr>
          <p:nvPr>
            <p:ph sz="quarter" idx="2"/>
          </p:nvPr>
        </p:nvGraphicFramePr>
        <p:xfrm>
          <a:off x="1073150" y="4262438"/>
          <a:ext cx="6165850" cy="2214562"/>
        </p:xfrm>
        <a:graphic>
          <a:graphicData uri="http://schemas.openxmlformats.org/presentationml/2006/ole">
            <mc:AlternateContent xmlns:mc="http://schemas.openxmlformats.org/markup-compatibility/2006">
              <mc:Choice xmlns:v="urn:schemas-microsoft-com:vml" Requires="v">
                <p:oleObj spid="_x0000_s357390" name="Photo Editor Photo" r:id="rId4" imgW="5990476" imgH="1838095" progId="">
                  <p:embed/>
                </p:oleObj>
              </mc:Choice>
              <mc:Fallback>
                <p:oleObj name="Photo Editor Photo" r:id="rId4" imgW="5990476" imgH="18380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4262438"/>
                        <a:ext cx="6165850"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7234" name="Picture 18" descr="multsShrunk"/>
          <p:cNvPicPr>
            <a:picLocks noChangeAspect="1" noChangeArrowheads="1"/>
          </p:cNvPicPr>
          <p:nvPr/>
        </p:nvPicPr>
        <p:blipFill>
          <a:blip r:embed="rId6" cstate="print"/>
          <a:srcRect/>
          <a:stretch>
            <a:fillRect/>
          </a:stretch>
        </p:blipFill>
        <p:spPr bwMode="auto">
          <a:xfrm>
            <a:off x="1096963" y="1892300"/>
            <a:ext cx="5761037" cy="1706563"/>
          </a:xfrm>
          <a:prstGeom prst="rect">
            <a:avLst/>
          </a:prstGeom>
          <a:noFill/>
          <a:ln w="38100">
            <a:noFill/>
            <a:miter lim="800000"/>
            <a:headEnd/>
            <a:tailEnd/>
          </a:ln>
          <a:effectLst/>
        </p:spPr>
      </p:pic>
      <p:sp>
        <p:nvSpPr>
          <p:cNvPr id="137272" name="Line 56"/>
          <p:cNvSpPr>
            <a:spLocks noChangeShapeType="1"/>
          </p:cNvSpPr>
          <p:nvPr/>
        </p:nvSpPr>
        <p:spPr bwMode="auto">
          <a:xfrm flipH="1">
            <a:off x="1096963" y="3429000"/>
            <a:ext cx="363537" cy="914400"/>
          </a:xfrm>
          <a:prstGeom prst="line">
            <a:avLst/>
          </a:prstGeom>
          <a:noFill/>
          <a:ln w="38100">
            <a:solidFill>
              <a:srgbClr val="FF0000"/>
            </a:solidFill>
            <a:round/>
            <a:headEnd/>
            <a:tailEnd/>
          </a:ln>
          <a:effectLst/>
        </p:spPr>
        <p:txBody>
          <a:bodyPr/>
          <a:lstStyle/>
          <a:p>
            <a:endParaRPr lang="en-US"/>
          </a:p>
        </p:txBody>
      </p:sp>
      <p:sp>
        <p:nvSpPr>
          <p:cNvPr id="137273" name="Line 57"/>
          <p:cNvSpPr>
            <a:spLocks noChangeShapeType="1"/>
          </p:cNvSpPr>
          <p:nvPr/>
        </p:nvSpPr>
        <p:spPr bwMode="auto">
          <a:xfrm>
            <a:off x="1806575" y="3429000"/>
            <a:ext cx="5432425" cy="914400"/>
          </a:xfrm>
          <a:prstGeom prst="line">
            <a:avLst/>
          </a:prstGeom>
          <a:noFill/>
          <a:ln w="38100">
            <a:solidFill>
              <a:srgbClr val="FF0000"/>
            </a:solidFill>
            <a:round/>
            <a:headEnd/>
            <a:tailEnd/>
          </a:ln>
          <a:effectLst/>
        </p:spPr>
        <p:txBody>
          <a:bodyPr/>
          <a:lstStyle/>
          <a:p>
            <a:endParaRPr lang="en-US"/>
          </a:p>
        </p:txBody>
      </p:sp>
      <p:sp>
        <p:nvSpPr>
          <p:cNvPr id="137274" name="Text Box 58"/>
          <p:cNvSpPr txBox="1">
            <a:spLocks noChangeArrowheads="1"/>
          </p:cNvSpPr>
          <p:nvPr/>
        </p:nvSpPr>
        <p:spPr bwMode="auto">
          <a:xfrm>
            <a:off x="3886200" y="6110288"/>
            <a:ext cx="1066800" cy="366712"/>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1976</a:t>
            </a:r>
          </a:p>
        </p:txBody>
      </p:sp>
      <p:pic>
        <p:nvPicPr>
          <p:cNvPr id="137281" name="Picture 65"/>
          <p:cNvPicPr>
            <a:picLocks noChangeAspect="1" noChangeArrowheads="1"/>
          </p:cNvPicPr>
          <p:nvPr/>
        </p:nvPicPr>
        <p:blipFill>
          <a:blip r:embed="rId7" cstate="print"/>
          <a:srcRect/>
          <a:stretch>
            <a:fillRect/>
          </a:stretch>
        </p:blipFill>
        <p:spPr bwMode="auto">
          <a:xfrm>
            <a:off x="7772400" y="4614863"/>
            <a:ext cx="1146175" cy="1743075"/>
          </a:xfrm>
          <a:prstGeom prst="rect">
            <a:avLst/>
          </a:prstGeom>
          <a:noFill/>
        </p:spPr>
      </p:pic>
      <p:sp>
        <p:nvSpPr>
          <p:cNvPr id="137282" name="Line 66"/>
          <p:cNvSpPr>
            <a:spLocks noChangeShapeType="1"/>
          </p:cNvSpPr>
          <p:nvPr/>
        </p:nvSpPr>
        <p:spPr bwMode="auto">
          <a:xfrm flipV="1">
            <a:off x="6781800" y="4614863"/>
            <a:ext cx="990600" cy="542925"/>
          </a:xfrm>
          <a:prstGeom prst="line">
            <a:avLst/>
          </a:prstGeom>
          <a:noFill/>
          <a:ln w="38100">
            <a:solidFill>
              <a:srgbClr val="FF0000"/>
            </a:solidFill>
            <a:round/>
            <a:headEnd/>
            <a:tailEnd/>
          </a:ln>
          <a:effectLst/>
        </p:spPr>
        <p:txBody>
          <a:bodyPr/>
          <a:lstStyle/>
          <a:p>
            <a:endParaRPr lang="en-US"/>
          </a:p>
        </p:txBody>
      </p:sp>
      <p:sp>
        <p:nvSpPr>
          <p:cNvPr id="137283" name="Line 67"/>
          <p:cNvSpPr>
            <a:spLocks noChangeShapeType="1"/>
          </p:cNvSpPr>
          <p:nvPr/>
        </p:nvSpPr>
        <p:spPr bwMode="auto">
          <a:xfrm>
            <a:off x="6781800" y="5824538"/>
            <a:ext cx="990600" cy="533400"/>
          </a:xfrm>
          <a:prstGeom prst="line">
            <a:avLst/>
          </a:prstGeom>
          <a:noFill/>
          <a:ln w="38100">
            <a:solidFill>
              <a:srgbClr val="FF0000"/>
            </a:solidFill>
            <a:round/>
            <a:headEnd/>
            <a:tailEnd/>
          </a:ln>
          <a:effectLst/>
        </p:spPr>
        <p:txBody>
          <a:bodyPr/>
          <a:lstStyle/>
          <a:p>
            <a:endParaRPr lang="en-US"/>
          </a:p>
        </p:txBody>
      </p:sp>
      <p:sp>
        <p:nvSpPr>
          <p:cNvPr id="137284" name="Text Box 68"/>
          <p:cNvSpPr txBox="1">
            <a:spLocks noChangeArrowheads="1"/>
          </p:cNvSpPr>
          <p:nvPr/>
        </p:nvSpPr>
        <p:spPr bwMode="auto">
          <a:xfrm>
            <a:off x="601663" y="1130300"/>
            <a:ext cx="4257675" cy="457200"/>
          </a:xfrm>
          <a:prstGeom prst="rect">
            <a:avLst/>
          </a:prstGeom>
          <a:noFill/>
          <a:ln w="9525">
            <a:noFill/>
            <a:miter lim="800000"/>
            <a:headEnd/>
            <a:tailEnd/>
          </a:ln>
          <a:effectLst/>
        </p:spPr>
        <p:txBody>
          <a:bodyPr wrap="none">
            <a:spAutoFit/>
          </a:bodyPr>
          <a:lstStyle/>
          <a:p>
            <a:r>
              <a:rPr lang="en-US"/>
              <a:t>Multiple views:  1 attribute / map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2" grpId="0" animBg="1"/>
      <p:bldP spid="13728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2. Embedded Visualizations</a:t>
            </a:r>
          </a:p>
        </p:txBody>
      </p:sp>
      <p:graphicFrame>
        <p:nvGraphicFramePr>
          <p:cNvPr id="138246" name="Object 6"/>
          <p:cNvGraphicFramePr>
            <a:graphicFrameLocks noChangeAspect="1"/>
          </p:cNvGraphicFramePr>
          <p:nvPr/>
        </p:nvGraphicFramePr>
        <p:xfrm>
          <a:off x="6469063" y="2971800"/>
          <a:ext cx="1941512" cy="3359150"/>
        </p:xfrm>
        <a:graphic>
          <a:graphicData uri="http://schemas.openxmlformats.org/presentationml/2006/ole">
            <mc:AlternateContent xmlns:mc="http://schemas.openxmlformats.org/markup-compatibility/2006">
              <mc:Choice xmlns:v="urn:schemas-microsoft-com:vml" Requires="v">
                <p:oleObj spid="_x0000_s358414" name="Photo Editor Photo" r:id="rId4" imgW="2704762" imgH="7144747" progId="">
                  <p:embed/>
                </p:oleObj>
              </mc:Choice>
              <mc:Fallback>
                <p:oleObj name="Photo Editor Photo" r:id="rId4" imgW="2704762" imgH="714474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9063" y="2971800"/>
                        <a:ext cx="1941512"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8258" name="Picture 18" descr="3bars150wide"/>
          <p:cNvPicPr>
            <a:picLocks noGrp="1" noChangeAspect="1" noChangeArrowheads="1"/>
          </p:cNvPicPr>
          <p:nvPr>
            <p:ph sz="half" idx="2"/>
          </p:nvPr>
        </p:nvPicPr>
        <p:blipFill>
          <a:blip r:embed="rId6" cstate="print"/>
          <a:srcRect/>
          <a:stretch>
            <a:fillRect/>
          </a:stretch>
        </p:blipFill>
        <p:spPr>
          <a:xfrm>
            <a:off x="731838" y="2084388"/>
            <a:ext cx="4725987" cy="1417637"/>
          </a:xfrm>
          <a:noFill/>
          <a:ln/>
        </p:spPr>
      </p:pic>
      <p:sp>
        <p:nvSpPr>
          <p:cNvPr id="138291" name="Line 51"/>
          <p:cNvSpPr>
            <a:spLocks noChangeShapeType="1"/>
          </p:cNvSpPr>
          <p:nvPr/>
        </p:nvSpPr>
        <p:spPr bwMode="auto">
          <a:xfrm>
            <a:off x="5148263" y="3082925"/>
            <a:ext cx="1320800" cy="3248025"/>
          </a:xfrm>
          <a:prstGeom prst="line">
            <a:avLst/>
          </a:prstGeom>
          <a:noFill/>
          <a:ln w="38100">
            <a:solidFill>
              <a:srgbClr val="FF0000"/>
            </a:solidFill>
            <a:round/>
            <a:headEnd/>
            <a:tailEnd/>
          </a:ln>
          <a:effectLst/>
        </p:spPr>
        <p:txBody>
          <a:bodyPr/>
          <a:lstStyle/>
          <a:p>
            <a:endParaRPr lang="en-US"/>
          </a:p>
        </p:txBody>
      </p:sp>
      <p:sp>
        <p:nvSpPr>
          <p:cNvPr id="138292" name="Line 52"/>
          <p:cNvSpPr>
            <a:spLocks noChangeShapeType="1"/>
          </p:cNvSpPr>
          <p:nvPr/>
        </p:nvSpPr>
        <p:spPr bwMode="auto">
          <a:xfrm>
            <a:off x="5148263" y="2698750"/>
            <a:ext cx="1320800" cy="273050"/>
          </a:xfrm>
          <a:prstGeom prst="line">
            <a:avLst/>
          </a:prstGeom>
          <a:noFill/>
          <a:ln w="38100">
            <a:solidFill>
              <a:srgbClr val="FF0000"/>
            </a:solidFill>
            <a:round/>
            <a:headEnd/>
            <a:tailEnd/>
          </a:ln>
          <a:effectLst/>
        </p:spPr>
        <p:txBody>
          <a:bodyPr/>
          <a:lstStyle/>
          <a:p>
            <a:endParaRPr lang="en-US"/>
          </a:p>
        </p:txBody>
      </p:sp>
      <p:sp>
        <p:nvSpPr>
          <p:cNvPr id="138296" name="Text Box 56"/>
          <p:cNvSpPr txBox="1">
            <a:spLocks noChangeArrowheads="1"/>
          </p:cNvSpPr>
          <p:nvPr/>
        </p:nvSpPr>
        <p:spPr bwMode="auto">
          <a:xfrm>
            <a:off x="568325" y="1316038"/>
            <a:ext cx="7685088" cy="457200"/>
          </a:xfrm>
          <a:prstGeom prst="rect">
            <a:avLst/>
          </a:prstGeom>
          <a:noFill/>
          <a:ln w="9525">
            <a:noFill/>
            <a:miter lim="800000"/>
            <a:headEnd/>
            <a:tailEnd/>
          </a:ln>
          <a:effectLst/>
        </p:spPr>
        <p:txBody>
          <a:bodyPr wrap="none">
            <a:spAutoFit/>
          </a:bodyPr>
          <a:lstStyle/>
          <a:p>
            <a:r>
              <a:rPr lang="en-US"/>
              <a:t>Complex glyphs:  For each location, show vis of all attributes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Comparison of Techniques</a:t>
            </a:r>
          </a:p>
        </p:txBody>
      </p:sp>
      <p:sp>
        <p:nvSpPr>
          <p:cNvPr id="87043" name="Rectangle 3"/>
          <p:cNvSpPr>
            <a:spLocks noGrp="1" noChangeArrowheads="1"/>
          </p:cNvSpPr>
          <p:nvPr>
            <p:ph type="body" idx="1"/>
          </p:nvPr>
        </p:nvSpPr>
        <p:spPr>
          <a:xfrm>
            <a:off x="228600" y="1219200"/>
            <a:ext cx="8915400" cy="5410200"/>
          </a:xfrm>
        </p:spPr>
        <p:txBody>
          <a:bodyPr/>
          <a:lstStyle/>
          <a:p>
            <a:r>
              <a:rPr lang="en-US"/>
              <a:t>ParCood:  &lt;1000 items, &lt;20 attrs</a:t>
            </a:r>
          </a:p>
          <a:p>
            <a:pPr lvl="4"/>
            <a:r>
              <a:rPr lang="en-US"/>
              <a:t>Relate between adjacent attr pairs</a:t>
            </a:r>
          </a:p>
          <a:p>
            <a:r>
              <a:rPr lang="en-US"/>
              <a:t>StarCoord:  &lt;1,000,000 items, &lt;20 attrs</a:t>
            </a:r>
          </a:p>
          <a:p>
            <a:pPr lvl="4"/>
            <a:r>
              <a:rPr lang="en-US"/>
              <a:t>Interaction intensive</a:t>
            </a:r>
          </a:p>
          <a:p>
            <a:r>
              <a:rPr lang="en-US"/>
              <a:t>TableLens:  similar to par-coords</a:t>
            </a:r>
          </a:p>
          <a:p>
            <a:pPr lvl="4"/>
            <a:r>
              <a:rPr lang="en-US"/>
              <a:t>more items with aggregation</a:t>
            </a:r>
          </a:p>
          <a:p>
            <a:pPr lvl="4"/>
            <a:r>
              <a:rPr lang="en-US"/>
              <a:t>Relate 1:m attrs (sorting),  short learn time</a:t>
            </a:r>
          </a:p>
          <a:p>
            <a:r>
              <a:rPr lang="en-US"/>
              <a:t>Visdb:  100,000 items with 10 attrs</a:t>
            </a:r>
          </a:p>
          <a:p>
            <a:pPr lvl="4"/>
            <a:r>
              <a:rPr lang="en-US"/>
              <a:t>Items*attrs = screenspace,  long learn time,  must query</a:t>
            </a:r>
          </a:p>
          <a:p>
            <a:r>
              <a:rPr lang="en-US"/>
              <a:t>Spotfire:  &lt;1,000,000 items, &lt;10 attrs (DQ many)</a:t>
            </a:r>
          </a:p>
          <a:p>
            <a:pPr lvl="4"/>
            <a:r>
              <a:rPr lang="en-US"/>
              <a:t>Filtering,  short learn time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Limitations and Issues</a:t>
            </a:r>
          </a:p>
        </p:txBody>
      </p:sp>
      <p:sp>
        <p:nvSpPr>
          <p:cNvPr id="261123" name="Rectangle 3"/>
          <p:cNvSpPr>
            <a:spLocks noGrp="1" noChangeArrowheads="1"/>
          </p:cNvSpPr>
          <p:nvPr>
            <p:ph type="body" idx="1"/>
          </p:nvPr>
        </p:nvSpPr>
        <p:spPr/>
        <p:txBody>
          <a:bodyPr/>
          <a:lstStyle/>
          <a:p>
            <a:r>
              <a:rPr lang="en-US"/>
              <a:t>Complexity</a:t>
            </a:r>
          </a:p>
          <a:p>
            <a:pPr marL="742950" lvl="1" indent="-285750"/>
            <a:r>
              <a:rPr lang="en-US" sz="2200"/>
              <a:t>Many of</a:t>
            </a:r>
            <a:r>
              <a:rPr lang="en-US" sz="1900"/>
              <a:t> </a:t>
            </a:r>
            <a:r>
              <a:rPr lang="en-US" sz="2200"/>
              <a:t>these systems seem only appropriate for expert use</a:t>
            </a:r>
          </a:p>
          <a:p>
            <a:r>
              <a:rPr lang="en-US"/>
              <a:t>User testing</a:t>
            </a:r>
          </a:p>
          <a:p>
            <a:pPr marL="742950" lvl="1" indent="-285750"/>
            <a:r>
              <a:rPr lang="en-US" sz="2200"/>
              <a:t>Minimal evidence of user testing in most cases</a:t>
            </a:r>
          </a:p>
          <a:p>
            <a:endParaRPr lang="en-US"/>
          </a:p>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Scaling up further</a:t>
            </a:r>
          </a:p>
        </p:txBody>
      </p:sp>
      <p:sp>
        <p:nvSpPr>
          <p:cNvPr id="139267" name="Rectangle 3"/>
          <p:cNvSpPr>
            <a:spLocks noGrp="1" noChangeArrowheads="1"/>
          </p:cNvSpPr>
          <p:nvPr>
            <p:ph type="body" idx="1"/>
          </p:nvPr>
        </p:nvSpPr>
        <p:spPr/>
        <p:txBody>
          <a:bodyPr>
            <a:normAutofit lnSpcReduction="10000"/>
          </a:bodyPr>
          <a:lstStyle/>
          <a:p>
            <a:pPr marL="609600" indent="-609600">
              <a:buNone/>
            </a:pPr>
            <a:r>
              <a:rPr lang="en-US" dirty="0"/>
              <a:t>Beyond 20 dimensions?</a:t>
            </a:r>
          </a:p>
          <a:p>
            <a:pPr marL="609600" indent="-609600"/>
            <a:endParaRPr lang="en-US" dirty="0"/>
          </a:p>
          <a:p>
            <a:pPr marL="609600" indent="-609600"/>
            <a:r>
              <a:rPr lang="en-US" dirty="0"/>
              <a:t>Interaction</a:t>
            </a:r>
          </a:p>
          <a:p>
            <a:pPr marL="1371600" lvl="2" indent="-457200"/>
            <a:r>
              <a:rPr lang="en-US" dirty="0"/>
              <a:t>E.g. Offload some dims to Dynamic Query sliders, …</a:t>
            </a:r>
          </a:p>
          <a:p>
            <a:pPr marL="609600" indent="-609600"/>
            <a:r>
              <a:rPr lang="en-US" dirty="0"/>
              <a:t>Reduce dimensionality of the data</a:t>
            </a:r>
          </a:p>
          <a:p>
            <a:pPr marL="1371600" lvl="2" indent="-457200"/>
            <a:r>
              <a:rPr lang="en-US" dirty="0"/>
              <a:t>E.g. Multi-dimensional scaling </a:t>
            </a:r>
          </a:p>
          <a:p>
            <a:pPr marL="609600" indent="-609600"/>
            <a:r>
              <a:rPr lang="en-US" dirty="0"/>
              <a:t>Visualize features of the dimensions, instead of the data</a:t>
            </a:r>
          </a:p>
          <a:p>
            <a:pPr marL="1371600" lvl="2" indent="-457200"/>
            <a:r>
              <a:rPr lang="en-US" dirty="0"/>
              <a:t>E.g. rank-by-feature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Control</a:t>
            </a:r>
            <a:endParaRPr lang="en-US" dirty="0"/>
          </a:p>
        </p:txBody>
      </p:sp>
      <p:sp>
        <p:nvSpPr>
          <p:cNvPr id="3" name="Content Placeholder 2"/>
          <p:cNvSpPr>
            <a:spLocks noGrp="1"/>
          </p:cNvSpPr>
          <p:nvPr>
            <p:ph sz="half" idx="1"/>
          </p:nvPr>
        </p:nvSpPr>
        <p:spPr>
          <a:xfrm>
            <a:off x="457200" y="2249424"/>
            <a:ext cx="8077200" cy="4525963"/>
          </a:xfrm>
        </p:spPr>
        <p:txBody>
          <a:bodyPr>
            <a:normAutofit/>
          </a:bodyPr>
          <a:lstStyle/>
          <a:p>
            <a:pPr>
              <a:buNone/>
            </a:pPr>
            <a:r>
              <a:rPr lang="en-US" sz="2400" dirty="0" smtClean="0"/>
              <a:t>The most effective tool at your disposal for dealing with multiple dimensions of data is INTERACTIVITY. </a:t>
            </a:r>
          </a:p>
          <a:p>
            <a:pPr>
              <a:buNone/>
            </a:pPr>
            <a:endParaRPr lang="en-US" sz="2400" dirty="0" smtClean="0"/>
          </a:p>
          <a:p>
            <a:pPr>
              <a:buNone/>
            </a:pPr>
            <a:r>
              <a:rPr lang="en-US" sz="2400" dirty="0" smtClean="0"/>
              <a:t>Use it to allow user to control what dimensions are seen, how they filter mass of information into selected important parts of information, and to show linkages, and help in understanding data. </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Main Presentation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r>
              <a:rPr lang="en-US" dirty="0" smtClean="0"/>
              <a:t>Multivariate:  Beyond Tables and Charts</a:t>
            </a:r>
            <a:endParaRPr lang="en-US" dirty="0"/>
          </a:p>
        </p:txBody>
      </p:sp>
      <p:sp>
        <p:nvSpPr>
          <p:cNvPr id="220163" name="Rectangle 3"/>
          <p:cNvSpPr>
            <a:spLocks noGrp="1" noChangeArrowheads="1"/>
          </p:cNvSpPr>
          <p:nvPr>
            <p:ph type="body" idx="1"/>
          </p:nvPr>
        </p:nvSpPr>
        <p:spPr/>
        <p:txBody>
          <a:bodyPr/>
          <a:lstStyle/>
          <a:p>
            <a:r>
              <a:rPr lang="en-US" dirty="0" smtClean="0"/>
              <a:t>Data sets of dimensions 1,2,3 are common</a:t>
            </a:r>
          </a:p>
          <a:p>
            <a:r>
              <a:rPr lang="en-US" dirty="0" smtClean="0"/>
              <a:t>Number of variables per class</a:t>
            </a:r>
          </a:p>
          <a:p>
            <a:pPr marL="742950" lvl="1" indent="-285750"/>
            <a:r>
              <a:rPr lang="en-US" dirty="0" smtClean="0"/>
              <a:t>1 - </a:t>
            </a:r>
            <a:r>
              <a:rPr lang="en-US" dirty="0" err="1" smtClean="0"/>
              <a:t>Univariate</a:t>
            </a:r>
            <a:r>
              <a:rPr lang="en-US" dirty="0" smtClean="0"/>
              <a:t> data</a:t>
            </a:r>
          </a:p>
          <a:p>
            <a:pPr marL="742950" lvl="1" indent="-285750"/>
            <a:r>
              <a:rPr lang="en-US" dirty="0" smtClean="0"/>
              <a:t>2 - </a:t>
            </a:r>
            <a:r>
              <a:rPr lang="en-US" dirty="0" err="1" smtClean="0"/>
              <a:t>Bivariate</a:t>
            </a:r>
            <a:r>
              <a:rPr lang="en-US" dirty="0" smtClean="0"/>
              <a:t> data</a:t>
            </a:r>
          </a:p>
          <a:p>
            <a:pPr marL="742950" lvl="1" indent="-285750"/>
            <a:r>
              <a:rPr lang="en-US" dirty="0" smtClean="0"/>
              <a:t>3 - </a:t>
            </a:r>
            <a:r>
              <a:rPr lang="en-US" dirty="0" err="1" smtClean="0"/>
              <a:t>Trivariate</a:t>
            </a:r>
            <a:r>
              <a:rPr lang="en-US" dirty="0" smtClean="0"/>
              <a:t> data</a:t>
            </a:r>
          </a:p>
          <a:p>
            <a:pPr marL="742950" lvl="1" indent="-285750"/>
            <a:r>
              <a:rPr lang="en-US" b="1" dirty="0" smtClean="0"/>
              <a:t>&gt;3 - </a:t>
            </a:r>
            <a:r>
              <a:rPr lang="en-US" b="1" dirty="0" err="1" smtClean="0"/>
              <a:t>Hypervariate</a:t>
            </a:r>
            <a:r>
              <a:rPr lang="en-US" b="1" dirty="0" smtClean="0"/>
              <a:t>/Multivariate data</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Univariate Data</a:t>
            </a:r>
          </a:p>
        </p:txBody>
      </p:sp>
      <p:sp>
        <p:nvSpPr>
          <p:cNvPr id="221187" name="Rectangle 3"/>
          <p:cNvSpPr>
            <a:spLocks noGrp="1" noChangeArrowheads="1"/>
          </p:cNvSpPr>
          <p:nvPr>
            <p:ph type="body" idx="1"/>
          </p:nvPr>
        </p:nvSpPr>
        <p:spPr/>
        <p:txBody>
          <a:bodyPr/>
          <a:lstStyle/>
          <a:p>
            <a:r>
              <a:rPr lang="en-US"/>
              <a:t>Representations</a:t>
            </a:r>
          </a:p>
        </p:txBody>
      </p:sp>
      <p:sp>
        <p:nvSpPr>
          <p:cNvPr id="221188" name="Line 4"/>
          <p:cNvSpPr>
            <a:spLocks noChangeShapeType="1"/>
          </p:cNvSpPr>
          <p:nvPr/>
        </p:nvSpPr>
        <p:spPr bwMode="auto">
          <a:xfrm>
            <a:off x="838200" y="2971800"/>
            <a:ext cx="0" cy="2133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189" name="Oval 5"/>
          <p:cNvSpPr>
            <a:spLocks noChangeArrowheads="1"/>
          </p:cNvSpPr>
          <p:nvPr/>
        </p:nvSpPr>
        <p:spPr bwMode="auto">
          <a:xfrm>
            <a:off x="1143000" y="2971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0" name="Oval 6"/>
          <p:cNvSpPr>
            <a:spLocks noChangeArrowheads="1"/>
          </p:cNvSpPr>
          <p:nvPr/>
        </p:nvSpPr>
        <p:spPr bwMode="auto">
          <a:xfrm>
            <a:off x="1143000" y="3276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1" name="Oval 7"/>
          <p:cNvSpPr>
            <a:spLocks noChangeArrowheads="1"/>
          </p:cNvSpPr>
          <p:nvPr/>
        </p:nvSpPr>
        <p:spPr bwMode="auto">
          <a:xfrm>
            <a:off x="1143000" y="34290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2" name="Oval 8"/>
          <p:cNvSpPr>
            <a:spLocks noChangeArrowheads="1"/>
          </p:cNvSpPr>
          <p:nvPr/>
        </p:nvSpPr>
        <p:spPr bwMode="auto">
          <a:xfrm>
            <a:off x="1143000" y="35814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3" name="Oval 9"/>
          <p:cNvSpPr>
            <a:spLocks noChangeArrowheads="1"/>
          </p:cNvSpPr>
          <p:nvPr/>
        </p:nvSpPr>
        <p:spPr bwMode="auto">
          <a:xfrm>
            <a:off x="1143000" y="4038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4" name="Oval 10"/>
          <p:cNvSpPr>
            <a:spLocks noChangeArrowheads="1"/>
          </p:cNvSpPr>
          <p:nvPr/>
        </p:nvSpPr>
        <p:spPr bwMode="auto">
          <a:xfrm>
            <a:off x="1143000" y="44196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5" name="Oval 11"/>
          <p:cNvSpPr>
            <a:spLocks noChangeArrowheads="1"/>
          </p:cNvSpPr>
          <p:nvPr/>
        </p:nvSpPr>
        <p:spPr bwMode="auto">
          <a:xfrm>
            <a:off x="1143000" y="4495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6" name="Oval 12"/>
          <p:cNvSpPr>
            <a:spLocks noChangeArrowheads="1"/>
          </p:cNvSpPr>
          <p:nvPr/>
        </p:nvSpPr>
        <p:spPr bwMode="auto">
          <a:xfrm>
            <a:off x="1143000" y="4876800"/>
            <a:ext cx="76200" cy="762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221197" name="Text Box 13"/>
          <p:cNvSpPr txBox="1">
            <a:spLocks noChangeArrowheads="1"/>
          </p:cNvSpPr>
          <p:nvPr/>
        </p:nvSpPr>
        <p:spPr bwMode="auto">
          <a:xfrm>
            <a:off x="457200" y="3200400"/>
            <a:ext cx="280988" cy="194627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ahoma" pitchFamily="34" charset="0"/>
              </a:rPr>
              <a:t>7</a:t>
            </a:r>
          </a:p>
          <a:p>
            <a:pPr eaLnBrk="0" hangingPunct="0"/>
            <a:endParaRPr lang="en-US" sz="1400">
              <a:latin typeface="Tahoma" pitchFamily="34" charset="0"/>
            </a:endParaRPr>
          </a:p>
          <a:p>
            <a:pPr eaLnBrk="0" hangingPunct="0"/>
            <a:r>
              <a:rPr lang="en-US" sz="1400">
                <a:latin typeface="Tahoma" pitchFamily="34" charset="0"/>
              </a:rPr>
              <a:t>5</a:t>
            </a:r>
          </a:p>
          <a:p>
            <a:pPr eaLnBrk="0" hangingPunct="0"/>
            <a:endParaRPr lang="en-US" sz="1400">
              <a:latin typeface="Tahoma" pitchFamily="34" charset="0"/>
            </a:endParaRPr>
          </a:p>
          <a:p>
            <a:pPr eaLnBrk="0" hangingPunct="0"/>
            <a:r>
              <a:rPr lang="en-US" sz="1400">
                <a:latin typeface="Tahoma" pitchFamily="34" charset="0"/>
              </a:rPr>
              <a:t>3</a:t>
            </a:r>
          </a:p>
          <a:p>
            <a:pPr eaLnBrk="0" hangingPunct="0"/>
            <a:endParaRPr lang="en-US" sz="1400">
              <a:latin typeface="Tahoma" pitchFamily="34" charset="0"/>
            </a:endParaRPr>
          </a:p>
          <a:p>
            <a:pPr eaLnBrk="0" hangingPunct="0"/>
            <a:r>
              <a:rPr lang="en-US" sz="1400">
                <a:latin typeface="Tahoma" pitchFamily="34" charset="0"/>
              </a:rPr>
              <a:t>1</a:t>
            </a:r>
          </a:p>
          <a:p>
            <a:pPr eaLnBrk="0" hangingPunct="0"/>
            <a:endParaRPr lang="en-US" sz="2400">
              <a:latin typeface="Verdana" pitchFamily="34" charset="0"/>
            </a:endParaRPr>
          </a:p>
        </p:txBody>
      </p:sp>
      <p:sp>
        <p:nvSpPr>
          <p:cNvPr id="221198" name="Text Box 14"/>
          <p:cNvSpPr txBox="1">
            <a:spLocks noChangeArrowheads="1"/>
          </p:cNvSpPr>
          <p:nvPr/>
        </p:nvSpPr>
        <p:spPr bwMode="auto">
          <a:xfrm>
            <a:off x="1371600" y="3124200"/>
            <a:ext cx="531813"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Bill</a:t>
            </a:r>
          </a:p>
        </p:txBody>
      </p:sp>
      <p:sp>
        <p:nvSpPr>
          <p:cNvPr id="221199" name="Line 15"/>
          <p:cNvSpPr>
            <a:spLocks noChangeShapeType="1"/>
          </p:cNvSpPr>
          <p:nvPr/>
        </p:nvSpPr>
        <p:spPr bwMode="auto">
          <a:xfrm>
            <a:off x="1295400" y="3352800"/>
            <a:ext cx="15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0" name="Line 16"/>
          <p:cNvSpPr>
            <a:spLocks noChangeShapeType="1"/>
          </p:cNvSpPr>
          <p:nvPr/>
        </p:nvSpPr>
        <p:spPr bwMode="auto">
          <a:xfrm>
            <a:off x="2819400" y="2895600"/>
            <a:ext cx="0" cy="1676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1" name="Line 17"/>
          <p:cNvSpPr>
            <a:spLocks noChangeShapeType="1"/>
          </p:cNvSpPr>
          <p:nvPr/>
        </p:nvSpPr>
        <p:spPr bwMode="auto">
          <a:xfrm>
            <a:off x="2819400" y="4572000"/>
            <a:ext cx="19812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2" name="Rectangle 18"/>
          <p:cNvSpPr>
            <a:spLocks noChangeArrowheads="1"/>
          </p:cNvSpPr>
          <p:nvPr/>
        </p:nvSpPr>
        <p:spPr bwMode="auto">
          <a:xfrm>
            <a:off x="3048000" y="40386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3" name="Rectangle 19"/>
          <p:cNvSpPr>
            <a:spLocks noChangeArrowheads="1"/>
          </p:cNvSpPr>
          <p:nvPr/>
        </p:nvSpPr>
        <p:spPr bwMode="auto">
          <a:xfrm>
            <a:off x="3276600" y="37338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4" name="Rectangle 20"/>
          <p:cNvSpPr>
            <a:spLocks noChangeArrowheads="1"/>
          </p:cNvSpPr>
          <p:nvPr/>
        </p:nvSpPr>
        <p:spPr bwMode="auto">
          <a:xfrm>
            <a:off x="3657600" y="3962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5" name="Rectangle 21"/>
          <p:cNvSpPr>
            <a:spLocks noChangeArrowheads="1"/>
          </p:cNvSpPr>
          <p:nvPr/>
        </p:nvSpPr>
        <p:spPr bwMode="auto">
          <a:xfrm>
            <a:off x="4038600" y="35814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6" name="Rectangle 22"/>
          <p:cNvSpPr>
            <a:spLocks noChangeArrowheads="1"/>
          </p:cNvSpPr>
          <p:nvPr/>
        </p:nvSpPr>
        <p:spPr bwMode="auto">
          <a:xfrm>
            <a:off x="4495800" y="3124200"/>
            <a:ext cx="76200" cy="76200"/>
          </a:xfrm>
          <a:prstGeom prst="rect">
            <a:avLst/>
          </a:prstGeom>
          <a:solidFill>
            <a:srgbClr val="0066FF"/>
          </a:solidFill>
          <a:ln w="12700">
            <a:solidFill>
              <a:schemeClr val="tx1"/>
            </a:solidFill>
            <a:miter lim="800000"/>
            <a:headEnd type="none" w="sm" len="sm"/>
            <a:tailEnd type="none" w="sm" len="sm"/>
          </a:ln>
          <a:effectLst/>
        </p:spPr>
        <p:txBody>
          <a:bodyPr wrap="none" anchor="ctr"/>
          <a:lstStyle/>
          <a:p>
            <a:endParaRPr lang="en-US"/>
          </a:p>
        </p:txBody>
      </p:sp>
      <p:sp>
        <p:nvSpPr>
          <p:cNvPr id="221207" name="Line 23"/>
          <p:cNvSpPr>
            <a:spLocks noChangeShapeType="1"/>
          </p:cNvSpPr>
          <p:nvPr/>
        </p:nvSpPr>
        <p:spPr bwMode="auto">
          <a:xfrm flipH="1">
            <a:off x="3124200" y="3810000"/>
            <a:ext cx="152400" cy="228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8" name="Line 24"/>
          <p:cNvSpPr>
            <a:spLocks noChangeShapeType="1"/>
          </p:cNvSpPr>
          <p:nvPr/>
        </p:nvSpPr>
        <p:spPr bwMode="auto">
          <a:xfrm>
            <a:off x="3352800" y="3810000"/>
            <a:ext cx="304800" cy="152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09" name="Line 25"/>
          <p:cNvSpPr>
            <a:spLocks noChangeShapeType="1"/>
          </p:cNvSpPr>
          <p:nvPr/>
        </p:nvSpPr>
        <p:spPr bwMode="auto">
          <a:xfrm flipV="1">
            <a:off x="3733800" y="3657600"/>
            <a:ext cx="30480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0" name="Line 26"/>
          <p:cNvSpPr>
            <a:spLocks noChangeShapeType="1"/>
          </p:cNvSpPr>
          <p:nvPr/>
        </p:nvSpPr>
        <p:spPr bwMode="auto">
          <a:xfrm flipV="1">
            <a:off x="4114800" y="3200400"/>
            <a:ext cx="381000" cy="3810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11" name="Line 27"/>
          <p:cNvSpPr>
            <a:spLocks noChangeShapeType="1"/>
          </p:cNvSpPr>
          <p:nvPr/>
        </p:nvSpPr>
        <p:spPr bwMode="auto">
          <a:xfrm>
            <a:off x="5029200" y="5029200"/>
            <a:ext cx="3657600" cy="0"/>
          </a:xfrm>
          <a:prstGeom prst="line">
            <a:avLst/>
          </a:prstGeom>
          <a:noFill/>
          <a:ln w="9525">
            <a:solidFill>
              <a:schemeClr val="tx1"/>
            </a:solidFill>
            <a:round/>
            <a:headEnd/>
            <a:tailEnd/>
          </a:ln>
          <a:effectLst/>
        </p:spPr>
        <p:txBody>
          <a:bodyPr wrap="none" anchor="ctr"/>
          <a:lstStyle/>
          <a:p>
            <a:endParaRPr lang="en-US"/>
          </a:p>
        </p:txBody>
      </p:sp>
      <p:sp>
        <p:nvSpPr>
          <p:cNvPr id="221212" name="Line 28"/>
          <p:cNvSpPr>
            <a:spLocks noChangeShapeType="1"/>
          </p:cNvSpPr>
          <p:nvPr/>
        </p:nvSpPr>
        <p:spPr bwMode="auto">
          <a:xfrm>
            <a:off x="5562600" y="4343400"/>
            <a:ext cx="2590800" cy="0"/>
          </a:xfrm>
          <a:prstGeom prst="line">
            <a:avLst/>
          </a:prstGeom>
          <a:noFill/>
          <a:ln w="9525">
            <a:solidFill>
              <a:schemeClr val="tx1"/>
            </a:solidFill>
            <a:round/>
            <a:headEnd/>
            <a:tailEnd/>
          </a:ln>
          <a:effectLst/>
        </p:spPr>
        <p:txBody>
          <a:bodyPr wrap="none" anchor="ctr"/>
          <a:lstStyle/>
          <a:p>
            <a:endParaRPr lang="en-US"/>
          </a:p>
        </p:txBody>
      </p:sp>
      <p:sp>
        <p:nvSpPr>
          <p:cNvPr id="221213" name="Text Box 29"/>
          <p:cNvSpPr txBox="1">
            <a:spLocks noChangeArrowheads="1"/>
          </p:cNvSpPr>
          <p:nvPr/>
        </p:nvSpPr>
        <p:spPr bwMode="auto">
          <a:xfrm>
            <a:off x="4800600" y="5103813"/>
            <a:ext cx="309563"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0</a:t>
            </a:r>
            <a:endParaRPr lang="en-US" sz="2400">
              <a:latin typeface="Tahoma" pitchFamily="34" charset="0"/>
            </a:endParaRPr>
          </a:p>
        </p:txBody>
      </p:sp>
      <p:sp>
        <p:nvSpPr>
          <p:cNvPr id="221214" name="Text Box 30"/>
          <p:cNvSpPr txBox="1">
            <a:spLocks noChangeArrowheads="1"/>
          </p:cNvSpPr>
          <p:nvPr/>
        </p:nvSpPr>
        <p:spPr bwMode="auto">
          <a:xfrm>
            <a:off x="8382000" y="5103813"/>
            <a:ext cx="434975" cy="366712"/>
          </a:xfrm>
          <a:prstGeom prst="rect">
            <a:avLst/>
          </a:prstGeom>
          <a:noFill/>
          <a:ln w="9525">
            <a:noFill/>
            <a:miter lim="800000"/>
            <a:headEnd/>
            <a:tailEnd/>
          </a:ln>
          <a:effectLst/>
        </p:spPr>
        <p:txBody>
          <a:bodyPr wrap="none">
            <a:spAutoFit/>
          </a:bodyPr>
          <a:lstStyle/>
          <a:p>
            <a:pPr eaLnBrk="0" hangingPunct="0"/>
            <a:r>
              <a:rPr lang="en-US">
                <a:latin typeface="Tahoma" pitchFamily="34" charset="0"/>
              </a:rPr>
              <a:t>20</a:t>
            </a:r>
            <a:endParaRPr lang="en-US" sz="2400">
              <a:latin typeface="Tahoma" pitchFamily="34" charset="0"/>
            </a:endParaRPr>
          </a:p>
        </p:txBody>
      </p:sp>
      <p:sp>
        <p:nvSpPr>
          <p:cNvPr id="221215" name="Text Box 31"/>
          <p:cNvSpPr txBox="1">
            <a:spLocks noChangeArrowheads="1"/>
          </p:cNvSpPr>
          <p:nvPr/>
        </p:nvSpPr>
        <p:spPr bwMode="auto">
          <a:xfrm>
            <a:off x="7162800" y="4572000"/>
            <a:ext cx="6064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Mean</a:t>
            </a:r>
          </a:p>
        </p:txBody>
      </p:sp>
      <p:sp>
        <p:nvSpPr>
          <p:cNvPr id="221216" name="Line 32"/>
          <p:cNvSpPr>
            <a:spLocks noChangeShapeType="1"/>
          </p:cNvSpPr>
          <p:nvPr/>
        </p:nvSpPr>
        <p:spPr bwMode="auto">
          <a:xfrm>
            <a:off x="55626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7" name="Line 33"/>
          <p:cNvSpPr>
            <a:spLocks noChangeShapeType="1"/>
          </p:cNvSpPr>
          <p:nvPr/>
        </p:nvSpPr>
        <p:spPr bwMode="auto">
          <a:xfrm>
            <a:off x="8153400" y="4191000"/>
            <a:ext cx="0" cy="304800"/>
          </a:xfrm>
          <a:prstGeom prst="line">
            <a:avLst/>
          </a:prstGeom>
          <a:noFill/>
          <a:ln w="9525">
            <a:solidFill>
              <a:schemeClr val="tx1"/>
            </a:solidFill>
            <a:round/>
            <a:headEnd/>
            <a:tailEnd/>
          </a:ln>
          <a:effectLst/>
        </p:spPr>
        <p:txBody>
          <a:bodyPr wrap="none" anchor="ctr"/>
          <a:lstStyle/>
          <a:p>
            <a:endParaRPr lang="en-US"/>
          </a:p>
        </p:txBody>
      </p:sp>
      <p:sp>
        <p:nvSpPr>
          <p:cNvPr id="221218" name="Rectangle 34"/>
          <p:cNvSpPr>
            <a:spLocks noChangeArrowheads="1"/>
          </p:cNvSpPr>
          <p:nvPr/>
        </p:nvSpPr>
        <p:spPr bwMode="auto">
          <a:xfrm>
            <a:off x="6477000" y="4114800"/>
            <a:ext cx="13716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21219" name="Line 35"/>
          <p:cNvSpPr>
            <a:spLocks noChangeShapeType="1"/>
          </p:cNvSpPr>
          <p:nvPr/>
        </p:nvSpPr>
        <p:spPr bwMode="auto">
          <a:xfrm>
            <a:off x="7467600" y="4114800"/>
            <a:ext cx="0" cy="457200"/>
          </a:xfrm>
          <a:prstGeom prst="line">
            <a:avLst/>
          </a:prstGeom>
          <a:noFill/>
          <a:ln w="38100">
            <a:solidFill>
              <a:schemeClr val="tx1"/>
            </a:solidFill>
            <a:round/>
            <a:headEnd/>
            <a:tailEnd/>
          </a:ln>
          <a:effectLst/>
        </p:spPr>
        <p:txBody>
          <a:bodyPr wrap="none" anchor="ctr"/>
          <a:lstStyle/>
          <a:p>
            <a:endParaRPr lang="en-US"/>
          </a:p>
        </p:txBody>
      </p:sp>
      <p:sp>
        <p:nvSpPr>
          <p:cNvPr id="221220" name="Text Box 36"/>
          <p:cNvSpPr txBox="1">
            <a:spLocks noChangeArrowheads="1"/>
          </p:cNvSpPr>
          <p:nvPr/>
        </p:nvSpPr>
        <p:spPr bwMode="auto">
          <a:xfrm>
            <a:off x="5334000" y="3886200"/>
            <a:ext cx="454025"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low</a:t>
            </a:r>
          </a:p>
        </p:txBody>
      </p:sp>
      <p:sp>
        <p:nvSpPr>
          <p:cNvPr id="221221" name="Text Box 37"/>
          <p:cNvSpPr txBox="1">
            <a:spLocks noChangeArrowheads="1"/>
          </p:cNvSpPr>
          <p:nvPr/>
        </p:nvSpPr>
        <p:spPr bwMode="auto">
          <a:xfrm>
            <a:off x="8001000" y="3886200"/>
            <a:ext cx="520700"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high</a:t>
            </a:r>
          </a:p>
        </p:txBody>
      </p:sp>
      <p:sp>
        <p:nvSpPr>
          <p:cNvPr id="221222" name="Text Box 38"/>
          <p:cNvSpPr txBox="1">
            <a:spLocks noChangeArrowheads="1"/>
          </p:cNvSpPr>
          <p:nvPr/>
        </p:nvSpPr>
        <p:spPr bwMode="auto">
          <a:xfrm>
            <a:off x="6629400" y="3810000"/>
            <a:ext cx="1116013" cy="304800"/>
          </a:xfrm>
          <a:prstGeom prst="rect">
            <a:avLst/>
          </a:prstGeom>
          <a:noFill/>
          <a:ln w="9525">
            <a:noFill/>
            <a:miter lim="800000"/>
            <a:headEnd/>
            <a:tailEnd/>
          </a:ln>
          <a:effectLst/>
        </p:spPr>
        <p:txBody>
          <a:bodyPr wrap="none">
            <a:spAutoFit/>
          </a:bodyPr>
          <a:lstStyle/>
          <a:p>
            <a:pPr eaLnBrk="0" hangingPunct="0"/>
            <a:r>
              <a:rPr lang="en-US" sz="1400">
                <a:latin typeface="Tahoma" pitchFamily="34" charset="0"/>
              </a:rPr>
              <a:t>Middle 50%</a:t>
            </a:r>
          </a:p>
        </p:txBody>
      </p:sp>
      <p:sp>
        <p:nvSpPr>
          <p:cNvPr id="221223" name="Line 39"/>
          <p:cNvSpPr>
            <a:spLocks noChangeShapeType="1"/>
          </p:cNvSpPr>
          <p:nvPr/>
        </p:nvSpPr>
        <p:spPr bwMode="auto">
          <a:xfrm>
            <a:off x="64770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4" name="Line 40"/>
          <p:cNvSpPr>
            <a:spLocks noChangeShapeType="1"/>
          </p:cNvSpPr>
          <p:nvPr/>
        </p:nvSpPr>
        <p:spPr bwMode="auto">
          <a:xfrm>
            <a:off x="7848600" y="3886200"/>
            <a:ext cx="0" cy="152400"/>
          </a:xfrm>
          <a:prstGeom prst="line">
            <a:avLst/>
          </a:prstGeom>
          <a:noFill/>
          <a:ln w="9525">
            <a:solidFill>
              <a:schemeClr val="tx1"/>
            </a:solidFill>
            <a:round/>
            <a:headEnd/>
            <a:tailEnd/>
          </a:ln>
          <a:effectLst/>
        </p:spPr>
        <p:txBody>
          <a:bodyPr wrap="none" anchor="ctr"/>
          <a:lstStyle/>
          <a:p>
            <a:endParaRPr lang="en-US"/>
          </a:p>
        </p:txBody>
      </p:sp>
      <p:sp>
        <p:nvSpPr>
          <p:cNvPr id="221225" name="Line 41"/>
          <p:cNvSpPr>
            <a:spLocks noChangeShapeType="1"/>
          </p:cNvSpPr>
          <p:nvPr/>
        </p:nvSpPr>
        <p:spPr bwMode="auto">
          <a:xfrm>
            <a:off x="1981200" y="5029200"/>
            <a:ext cx="0" cy="1066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6" name="Line 42"/>
          <p:cNvSpPr>
            <a:spLocks noChangeShapeType="1"/>
          </p:cNvSpPr>
          <p:nvPr/>
        </p:nvSpPr>
        <p:spPr bwMode="auto">
          <a:xfrm>
            <a:off x="1981200" y="6096000"/>
            <a:ext cx="2133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21227" name="Rectangle 43"/>
          <p:cNvSpPr>
            <a:spLocks noChangeArrowheads="1"/>
          </p:cNvSpPr>
          <p:nvPr/>
        </p:nvSpPr>
        <p:spPr bwMode="auto">
          <a:xfrm>
            <a:off x="2057400" y="5181600"/>
            <a:ext cx="304800" cy="9144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8" name="Rectangle 44"/>
          <p:cNvSpPr>
            <a:spLocks noChangeArrowheads="1"/>
          </p:cNvSpPr>
          <p:nvPr/>
        </p:nvSpPr>
        <p:spPr bwMode="auto">
          <a:xfrm>
            <a:off x="2514600" y="5715000"/>
            <a:ext cx="304800" cy="381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29" name="Rectangle 45"/>
          <p:cNvSpPr>
            <a:spLocks noChangeArrowheads="1"/>
          </p:cNvSpPr>
          <p:nvPr/>
        </p:nvSpPr>
        <p:spPr bwMode="auto">
          <a:xfrm>
            <a:off x="2971800" y="4876800"/>
            <a:ext cx="304800" cy="12192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0" name="Rectangle 46"/>
          <p:cNvSpPr>
            <a:spLocks noChangeArrowheads="1"/>
          </p:cNvSpPr>
          <p:nvPr/>
        </p:nvSpPr>
        <p:spPr bwMode="auto">
          <a:xfrm>
            <a:off x="3429000" y="5334000"/>
            <a:ext cx="304800" cy="762000"/>
          </a:xfrm>
          <a:prstGeom prst="rect">
            <a:avLst/>
          </a:prstGeom>
          <a:solidFill>
            <a:schemeClr val="folHlink"/>
          </a:solidFill>
          <a:ln w="12700">
            <a:solidFill>
              <a:schemeClr val="tx1"/>
            </a:solidFill>
            <a:miter lim="800000"/>
            <a:headEnd type="none" w="sm" len="sm"/>
            <a:tailEnd type="none" w="sm" len="sm"/>
          </a:ln>
          <a:effectLst/>
        </p:spPr>
        <p:txBody>
          <a:bodyPr wrap="none" anchor="ctr"/>
          <a:lstStyle/>
          <a:p>
            <a:endParaRPr lang="en-US"/>
          </a:p>
        </p:txBody>
      </p:sp>
      <p:sp>
        <p:nvSpPr>
          <p:cNvPr id="221231" name="Text Box 47"/>
          <p:cNvSpPr txBox="1">
            <a:spLocks noChangeArrowheads="1"/>
          </p:cNvSpPr>
          <p:nvPr/>
        </p:nvSpPr>
        <p:spPr bwMode="auto">
          <a:xfrm>
            <a:off x="5791200" y="3276600"/>
            <a:ext cx="1889125" cy="366713"/>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Verdana" pitchFamily="34" charset="0"/>
              </a:rPr>
              <a:t>Tukey box plot</a:t>
            </a:r>
            <a:endParaRPr lang="en-US" sz="240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34489</TotalTime>
  <Words>2041</Words>
  <Application>Microsoft Office PowerPoint</Application>
  <PresentationFormat>On-screen Show (4:3)</PresentationFormat>
  <Paragraphs>450</Paragraphs>
  <Slides>79</Slides>
  <Notes>70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Calibri</vt:lpstr>
      <vt:lpstr>Courier New</vt:lpstr>
      <vt:lpstr>Georgia</vt:lpstr>
      <vt:lpstr>Tahoma</vt:lpstr>
      <vt:lpstr>Times New Roman</vt:lpstr>
      <vt:lpstr>Trebuchet MS</vt:lpstr>
      <vt:lpstr>Verdana</vt:lpstr>
      <vt:lpstr>Wingdings 2</vt:lpstr>
      <vt:lpstr>Urban</vt:lpstr>
      <vt:lpstr>Photo Editor Photo</vt:lpstr>
      <vt:lpstr>Multivariate Display</vt:lpstr>
      <vt:lpstr>Basic Symbolic Displays</vt:lpstr>
      <vt:lpstr>Map</vt:lpstr>
      <vt:lpstr>Specialized Diagrams</vt:lpstr>
      <vt:lpstr>Schematic Diagram</vt:lpstr>
      <vt:lpstr>Points, Lines, Bars, Boxes</vt:lpstr>
      <vt:lpstr>Bars</vt:lpstr>
      <vt:lpstr>Multivariate:  Beyond Tables and Charts</vt:lpstr>
      <vt:lpstr>Univariate Data</vt:lpstr>
      <vt:lpstr>Bivariate Data</vt:lpstr>
      <vt:lpstr>Trivariate Data</vt:lpstr>
      <vt:lpstr>Trivariate</vt:lpstr>
      <vt:lpstr>4D = 3D (spatial) + 1D variable</vt:lpstr>
      <vt:lpstr>So we can do some “4D”</vt:lpstr>
      <vt:lpstr>Different Arrangements of Axes</vt:lpstr>
      <vt:lpstr>Multivariate Data</vt:lpstr>
      <vt:lpstr>Map n-D space onto 2-D screen</vt:lpstr>
      <vt:lpstr>Chernoff Faces</vt:lpstr>
      <vt:lpstr>           Glyphs:  Stars</vt:lpstr>
      <vt:lpstr>Star Plots</vt:lpstr>
      <vt:lpstr>Star Plot examples</vt:lpstr>
      <vt:lpstr>Circos A particular style of circular based displays of multivariable has evolved and is used primarily in the domain of genomics.  </vt:lpstr>
      <vt:lpstr>PowerPoint Presentation</vt:lpstr>
      <vt:lpstr>PowerPoint Presentation</vt:lpstr>
      <vt:lpstr>Parallel Coordinates</vt:lpstr>
      <vt:lpstr>Parallel Coordinates (2D)</vt:lpstr>
      <vt:lpstr>Parallel Coordinates (4D)</vt:lpstr>
      <vt:lpstr>Parallel Coordinates Example</vt:lpstr>
      <vt:lpstr>PowerPoint Presentation</vt:lpstr>
      <vt:lpstr>Multiple Views</vt:lpstr>
      <vt:lpstr>Small Multiples</vt:lpstr>
      <vt:lpstr>Small Multiples </vt:lpstr>
      <vt:lpstr>Small Multiples</vt:lpstr>
      <vt:lpstr>Multiple Graphs--Trellis</vt:lpstr>
      <vt:lpstr>PowerPoint Presentation</vt:lpstr>
      <vt:lpstr>PowerPoint Presentation</vt:lpstr>
      <vt:lpstr>PowerPoint Presentation</vt:lpstr>
      <vt:lpstr>Sparklines</vt:lpstr>
      <vt:lpstr>Scatterplot Matrix</vt:lpstr>
      <vt:lpstr>… on steroids</vt:lpstr>
      <vt:lpstr>To Do Better…Need Interaction</vt:lpstr>
      <vt:lpstr>Multiple Views: Brushing-and-linking</vt:lpstr>
      <vt:lpstr>Table Lens</vt:lpstr>
      <vt:lpstr>Table Lens</vt:lpstr>
      <vt:lpstr>Characteristics</vt:lpstr>
      <vt:lpstr>Visual Mapping</vt:lpstr>
      <vt:lpstr>Tricky Part</vt:lpstr>
      <vt:lpstr>Instantiation</vt:lpstr>
      <vt:lpstr>Details</vt:lpstr>
      <vt:lpstr>Categorical data?</vt:lpstr>
      <vt:lpstr>Mosaic Plot</vt:lpstr>
      <vt:lpstr>Mosaic Plot </vt:lpstr>
      <vt:lpstr>Mosaic Plot </vt:lpstr>
      <vt:lpstr>Mosaic Plot</vt:lpstr>
      <vt:lpstr>Case Study: The Journey of the TreeMap</vt:lpstr>
      <vt:lpstr>The Journey of the TreeMap</vt:lpstr>
      <vt:lpstr>PowerPoint Presentation</vt:lpstr>
      <vt:lpstr>Early Treemap Applied to File System</vt:lpstr>
      <vt:lpstr>What’s your reaction?</vt:lpstr>
      <vt:lpstr>Treemap Problems</vt:lpstr>
      <vt:lpstr>Successful Application of Treemaps</vt:lpstr>
      <vt:lpstr>Squarified Treemaps</vt:lpstr>
      <vt:lpstr>A Good Use of TreeMaps and Interactivity www.smartmoney.com/marketmap</vt:lpstr>
      <vt:lpstr>Treemaps in Peets site</vt:lpstr>
      <vt:lpstr>Analysis vs. Communication</vt:lpstr>
      <vt:lpstr>IBM Attribute Explorer</vt:lpstr>
      <vt:lpstr>Features</vt:lpstr>
      <vt:lpstr>Features</vt:lpstr>
      <vt:lpstr>Features</vt:lpstr>
      <vt:lpstr>Attribute Explorer</vt:lpstr>
      <vt:lpstr>Polaris</vt:lpstr>
      <vt:lpstr>Combining Techniques</vt:lpstr>
      <vt:lpstr>1. Small Multiples</vt:lpstr>
      <vt:lpstr>2. Embedded Visualizations</vt:lpstr>
      <vt:lpstr>Comparison of Techniques</vt:lpstr>
      <vt:lpstr>Limitations and Issues</vt:lpstr>
      <vt:lpstr>Scaling up further</vt:lpstr>
      <vt:lpstr>Interactive Control</vt:lpstr>
      <vt:lpstr>End of Main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Hemminger, Bradley M</cp:lastModifiedBy>
  <cp:revision>762</cp:revision>
  <dcterms:created xsi:type="dcterms:W3CDTF">2006-08-16T00:00:00Z</dcterms:created>
  <dcterms:modified xsi:type="dcterms:W3CDTF">2016-03-02T18:51:13Z</dcterms:modified>
</cp:coreProperties>
</file>