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handoutMasterIdLst>
    <p:handoutMasterId r:id="rId48"/>
  </p:handoutMasterIdLst>
  <p:sldIdLst>
    <p:sldId id="1166" r:id="rId2"/>
    <p:sldId id="1086" r:id="rId3"/>
    <p:sldId id="1154" r:id="rId4"/>
    <p:sldId id="1155" r:id="rId5"/>
    <p:sldId id="1156" r:id="rId6"/>
    <p:sldId id="1165" r:id="rId7"/>
    <p:sldId id="1160" r:id="rId8"/>
    <p:sldId id="1169" r:id="rId9"/>
    <p:sldId id="1170" r:id="rId10"/>
    <p:sldId id="1171" r:id="rId11"/>
    <p:sldId id="1172" r:id="rId12"/>
    <p:sldId id="1173" r:id="rId13"/>
    <p:sldId id="1174" r:id="rId14"/>
    <p:sldId id="1184" r:id="rId15"/>
    <p:sldId id="1176" r:id="rId16"/>
    <p:sldId id="1193" r:id="rId17"/>
    <p:sldId id="1185" r:id="rId18"/>
    <p:sldId id="1177" r:id="rId19"/>
    <p:sldId id="1178" r:id="rId20"/>
    <p:sldId id="1179" r:id="rId21"/>
    <p:sldId id="1186" r:id="rId22"/>
    <p:sldId id="1181" r:id="rId23"/>
    <p:sldId id="1190" r:id="rId24"/>
    <p:sldId id="1161" r:id="rId25"/>
    <p:sldId id="1191" r:id="rId26"/>
    <p:sldId id="1162" r:id="rId27"/>
    <p:sldId id="1192" r:id="rId28"/>
    <p:sldId id="1163" r:id="rId29"/>
    <p:sldId id="1188" r:id="rId30"/>
    <p:sldId id="1128" r:id="rId31"/>
    <p:sldId id="1129" r:id="rId32"/>
    <p:sldId id="1131" r:id="rId33"/>
    <p:sldId id="1132" r:id="rId34"/>
    <p:sldId id="1187" r:id="rId35"/>
    <p:sldId id="1189" r:id="rId36"/>
    <p:sldId id="1133" r:id="rId37"/>
    <p:sldId id="1134" r:id="rId38"/>
    <p:sldId id="1153" r:id="rId39"/>
    <p:sldId id="1137" r:id="rId40"/>
    <p:sldId id="1167" r:id="rId41"/>
    <p:sldId id="1168" r:id="rId42"/>
    <p:sldId id="1135" r:id="rId43"/>
    <p:sldId id="1136" r:id="rId44"/>
    <p:sldId id="1138" r:id="rId45"/>
    <p:sldId id="113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9484" autoAdjust="0"/>
  </p:normalViewPr>
  <p:slideViewPr>
    <p:cSldViewPr snapToGrid="0">
      <p:cViewPr varScale="1">
        <p:scale>
          <a:sx n="71" d="100"/>
          <a:sy n="71" d="100"/>
        </p:scale>
        <p:origin x="133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2"/>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30674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881669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extLst>
      <p:ext uri="{BB962C8B-B14F-4D97-AF65-F5344CB8AC3E}">
        <p14:creationId xmlns:p14="http://schemas.microsoft.com/office/powerpoint/2010/main" val="12369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10</a:t>
            </a:fld>
            <a:endParaRPr lang="en-US"/>
          </a:p>
        </p:txBody>
      </p:sp>
    </p:spTree>
    <p:extLst>
      <p:ext uri="{BB962C8B-B14F-4D97-AF65-F5344CB8AC3E}">
        <p14:creationId xmlns:p14="http://schemas.microsoft.com/office/powerpoint/2010/main" val="171897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11</a:t>
            </a:fld>
            <a:endParaRPr lang="en-US"/>
          </a:p>
        </p:txBody>
      </p:sp>
    </p:spTree>
    <p:extLst>
      <p:ext uri="{BB962C8B-B14F-4D97-AF65-F5344CB8AC3E}">
        <p14:creationId xmlns:p14="http://schemas.microsoft.com/office/powerpoint/2010/main" val="406722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12</a:t>
            </a:fld>
            <a:endParaRPr lang="en-US"/>
          </a:p>
        </p:txBody>
      </p:sp>
    </p:spTree>
    <p:extLst>
      <p:ext uri="{BB962C8B-B14F-4D97-AF65-F5344CB8AC3E}">
        <p14:creationId xmlns:p14="http://schemas.microsoft.com/office/powerpoint/2010/main" val="188500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13</a:t>
            </a:fld>
            <a:endParaRPr lang="en-US"/>
          </a:p>
        </p:txBody>
      </p:sp>
    </p:spTree>
    <p:extLst>
      <p:ext uri="{BB962C8B-B14F-4D97-AF65-F5344CB8AC3E}">
        <p14:creationId xmlns:p14="http://schemas.microsoft.com/office/powerpoint/2010/main" val="426905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14</a:t>
            </a:fld>
            <a:endParaRPr lang="en-US"/>
          </a:p>
        </p:txBody>
      </p:sp>
    </p:spTree>
    <p:extLst>
      <p:ext uri="{BB962C8B-B14F-4D97-AF65-F5344CB8AC3E}">
        <p14:creationId xmlns:p14="http://schemas.microsoft.com/office/powerpoint/2010/main" val="10988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B474A-B090-4F92-A162-621E1595714D}" type="slidenum">
              <a:rPr lang="en-US" smtClean="0"/>
              <a:pPr/>
              <a:t>15</a:t>
            </a:fld>
            <a:endParaRPr lang="en-US"/>
          </a:p>
        </p:txBody>
      </p:sp>
    </p:spTree>
    <p:extLst>
      <p:ext uri="{BB962C8B-B14F-4D97-AF65-F5344CB8AC3E}">
        <p14:creationId xmlns:p14="http://schemas.microsoft.com/office/powerpoint/2010/main" val="272860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17</a:t>
            </a:fld>
            <a:endParaRPr lang="en-US"/>
          </a:p>
        </p:txBody>
      </p:sp>
    </p:spTree>
    <p:extLst>
      <p:ext uri="{BB962C8B-B14F-4D97-AF65-F5344CB8AC3E}">
        <p14:creationId xmlns:p14="http://schemas.microsoft.com/office/powerpoint/2010/main" val="283949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18</a:t>
            </a:fld>
            <a:endParaRPr lang="en-US"/>
          </a:p>
        </p:txBody>
      </p:sp>
    </p:spTree>
    <p:extLst>
      <p:ext uri="{BB962C8B-B14F-4D97-AF65-F5344CB8AC3E}">
        <p14:creationId xmlns:p14="http://schemas.microsoft.com/office/powerpoint/2010/main" val="3050347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19</a:t>
            </a:fld>
            <a:endParaRPr lang="en-US"/>
          </a:p>
        </p:txBody>
      </p:sp>
    </p:spTree>
    <p:extLst>
      <p:ext uri="{BB962C8B-B14F-4D97-AF65-F5344CB8AC3E}">
        <p14:creationId xmlns:p14="http://schemas.microsoft.com/office/powerpoint/2010/main" val="160079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E85CB-A18D-4C9F-A717-5FE2A9D79B52}" type="slidenum">
              <a:rPr lang="en-US"/>
              <a:pPr/>
              <a:t>20</a:t>
            </a:fld>
            <a:endParaRPr lang="en-US"/>
          </a:p>
        </p:txBody>
      </p:sp>
      <p:sp>
        <p:nvSpPr>
          <p:cNvPr id="924674" name="Rectangle 2"/>
          <p:cNvSpPr>
            <a:spLocks noGrp="1" noRot="1" noChangeAspect="1" noChangeArrowheads="1" noTextEdit="1"/>
          </p:cNvSpPr>
          <p:nvPr>
            <p:ph type="sldImg"/>
          </p:nvPr>
        </p:nvSpPr>
        <p:spPr>
          <a:xfrm>
            <a:off x="1182688" y="698500"/>
            <a:ext cx="4646612" cy="3484563"/>
          </a:xfrm>
          <a:ln/>
        </p:spPr>
      </p:sp>
      <p:sp>
        <p:nvSpPr>
          <p:cNvPr id="924675" name="Rectangle 3"/>
          <p:cNvSpPr>
            <a:spLocks noGrp="1" noChangeArrowheads="1"/>
          </p:cNvSpPr>
          <p:nvPr>
            <p:ph type="body" idx="1"/>
          </p:nvPr>
        </p:nvSpPr>
        <p:spPr>
          <a:xfrm>
            <a:off x="935038" y="4414838"/>
            <a:ext cx="5140325" cy="4183062"/>
          </a:xfrm>
        </p:spPr>
        <p:txBody>
          <a:bodyPr lIns="91627" tIns="45813" rIns="91627" bIns="45813"/>
          <a:lstStyle/>
          <a:p>
            <a:endParaRPr lang="en-US"/>
          </a:p>
        </p:txBody>
      </p:sp>
    </p:spTree>
    <p:extLst>
      <p:ext uri="{BB962C8B-B14F-4D97-AF65-F5344CB8AC3E}">
        <p14:creationId xmlns:p14="http://schemas.microsoft.com/office/powerpoint/2010/main" val="124849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extLst>
      <p:ext uri="{BB962C8B-B14F-4D97-AF65-F5344CB8AC3E}">
        <p14:creationId xmlns:p14="http://schemas.microsoft.com/office/powerpoint/2010/main" val="232952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21</a:t>
            </a:fld>
            <a:endParaRPr lang="en-US"/>
          </a:p>
        </p:txBody>
      </p:sp>
    </p:spTree>
    <p:extLst>
      <p:ext uri="{BB962C8B-B14F-4D97-AF65-F5344CB8AC3E}">
        <p14:creationId xmlns:p14="http://schemas.microsoft.com/office/powerpoint/2010/main" val="218959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22</a:t>
            </a:fld>
            <a:endParaRPr lang="en-US"/>
          </a:p>
        </p:txBody>
      </p:sp>
    </p:spTree>
    <p:extLst>
      <p:ext uri="{BB962C8B-B14F-4D97-AF65-F5344CB8AC3E}">
        <p14:creationId xmlns:p14="http://schemas.microsoft.com/office/powerpoint/2010/main" val="354586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23</a:t>
            </a:fld>
            <a:endParaRPr lang="en-US"/>
          </a:p>
        </p:txBody>
      </p:sp>
    </p:spTree>
    <p:extLst>
      <p:ext uri="{BB962C8B-B14F-4D97-AF65-F5344CB8AC3E}">
        <p14:creationId xmlns:p14="http://schemas.microsoft.com/office/powerpoint/2010/main" val="131869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24</a:t>
            </a:fld>
            <a:endParaRPr lang="en-US"/>
          </a:p>
        </p:txBody>
      </p:sp>
    </p:spTree>
    <p:extLst>
      <p:ext uri="{BB962C8B-B14F-4D97-AF65-F5344CB8AC3E}">
        <p14:creationId xmlns:p14="http://schemas.microsoft.com/office/powerpoint/2010/main" val="230220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25</a:t>
            </a:fld>
            <a:endParaRPr lang="en-US"/>
          </a:p>
        </p:txBody>
      </p:sp>
    </p:spTree>
    <p:extLst>
      <p:ext uri="{BB962C8B-B14F-4D97-AF65-F5344CB8AC3E}">
        <p14:creationId xmlns:p14="http://schemas.microsoft.com/office/powerpoint/2010/main" val="321812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26</a:t>
            </a:fld>
            <a:endParaRPr lang="en-US"/>
          </a:p>
        </p:txBody>
      </p:sp>
    </p:spTree>
    <p:extLst>
      <p:ext uri="{BB962C8B-B14F-4D97-AF65-F5344CB8AC3E}">
        <p14:creationId xmlns:p14="http://schemas.microsoft.com/office/powerpoint/2010/main" val="2037405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27</a:t>
            </a:fld>
            <a:endParaRPr lang="en-US"/>
          </a:p>
        </p:txBody>
      </p:sp>
    </p:spTree>
    <p:extLst>
      <p:ext uri="{BB962C8B-B14F-4D97-AF65-F5344CB8AC3E}">
        <p14:creationId xmlns:p14="http://schemas.microsoft.com/office/powerpoint/2010/main" val="319021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28</a:t>
            </a:fld>
            <a:endParaRPr lang="en-US"/>
          </a:p>
        </p:txBody>
      </p:sp>
    </p:spTree>
    <p:extLst>
      <p:ext uri="{BB962C8B-B14F-4D97-AF65-F5344CB8AC3E}">
        <p14:creationId xmlns:p14="http://schemas.microsoft.com/office/powerpoint/2010/main" val="4150492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29</a:t>
            </a:fld>
            <a:endParaRPr lang="en-US"/>
          </a:p>
        </p:txBody>
      </p:sp>
    </p:spTree>
    <p:extLst>
      <p:ext uri="{BB962C8B-B14F-4D97-AF65-F5344CB8AC3E}">
        <p14:creationId xmlns:p14="http://schemas.microsoft.com/office/powerpoint/2010/main" val="1252886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30</a:t>
            </a:fld>
            <a:endParaRPr lang="en-US"/>
          </a:p>
        </p:txBody>
      </p:sp>
    </p:spTree>
    <p:extLst>
      <p:ext uri="{BB962C8B-B14F-4D97-AF65-F5344CB8AC3E}">
        <p14:creationId xmlns:p14="http://schemas.microsoft.com/office/powerpoint/2010/main" val="136934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extLst>
      <p:ext uri="{BB962C8B-B14F-4D97-AF65-F5344CB8AC3E}">
        <p14:creationId xmlns:p14="http://schemas.microsoft.com/office/powerpoint/2010/main" val="1612670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31</a:t>
            </a:fld>
            <a:endParaRPr lang="en-US"/>
          </a:p>
        </p:txBody>
      </p:sp>
    </p:spTree>
    <p:extLst>
      <p:ext uri="{BB962C8B-B14F-4D97-AF65-F5344CB8AC3E}">
        <p14:creationId xmlns:p14="http://schemas.microsoft.com/office/powerpoint/2010/main" val="4027547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32</a:t>
            </a:fld>
            <a:endParaRPr lang="en-US"/>
          </a:p>
        </p:txBody>
      </p:sp>
    </p:spTree>
    <p:extLst>
      <p:ext uri="{BB962C8B-B14F-4D97-AF65-F5344CB8AC3E}">
        <p14:creationId xmlns:p14="http://schemas.microsoft.com/office/powerpoint/2010/main" val="956024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33</a:t>
            </a:fld>
            <a:endParaRPr lang="en-US"/>
          </a:p>
        </p:txBody>
      </p:sp>
    </p:spTree>
    <p:extLst>
      <p:ext uri="{BB962C8B-B14F-4D97-AF65-F5344CB8AC3E}">
        <p14:creationId xmlns:p14="http://schemas.microsoft.com/office/powerpoint/2010/main" val="2142979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34</a:t>
            </a:fld>
            <a:endParaRPr lang="en-US"/>
          </a:p>
        </p:txBody>
      </p:sp>
    </p:spTree>
    <p:extLst>
      <p:ext uri="{BB962C8B-B14F-4D97-AF65-F5344CB8AC3E}">
        <p14:creationId xmlns:p14="http://schemas.microsoft.com/office/powerpoint/2010/main" val="347160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35</a:t>
            </a:fld>
            <a:endParaRPr lang="en-US"/>
          </a:p>
        </p:txBody>
      </p:sp>
    </p:spTree>
    <p:extLst>
      <p:ext uri="{BB962C8B-B14F-4D97-AF65-F5344CB8AC3E}">
        <p14:creationId xmlns:p14="http://schemas.microsoft.com/office/powerpoint/2010/main" val="1278884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36</a:t>
            </a:fld>
            <a:endParaRPr lang="en-US"/>
          </a:p>
        </p:txBody>
      </p:sp>
    </p:spTree>
    <p:extLst>
      <p:ext uri="{BB962C8B-B14F-4D97-AF65-F5344CB8AC3E}">
        <p14:creationId xmlns:p14="http://schemas.microsoft.com/office/powerpoint/2010/main" val="1713048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37</a:t>
            </a:fld>
            <a:endParaRPr lang="en-US"/>
          </a:p>
        </p:txBody>
      </p:sp>
    </p:spTree>
    <p:extLst>
      <p:ext uri="{BB962C8B-B14F-4D97-AF65-F5344CB8AC3E}">
        <p14:creationId xmlns:p14="http://schemas.microsoft.com/office/powerpoint/2010/main" val="3086086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38</a:t>
            </a:fld>
            <a:endParaRPr lang="en-US"/>
          </a:p>
        </p:txBody>
      </p:sp>
    </p:spTree>
    <p:extLst>
      <p:ext uri="{BB962C8B-B14F-4D97-AF65-F5344CB8AC3E}">
        <p14:creationId xmlns:p14="http://schemas.microsoft.com/office/powerpoint/2010/main" val="137760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39</a:t>
            </a:fld>
            <a:endParaRPr lang="en-US"/>
          </a:p>
        </p:txBody>
      </p:sp>
    </p:spTree>
    <p:extLst>
      <p:ext uri="{BB962C8B-B14F-4D97-AF65-F5344CB8AC3E}">
        <p14:creationId xmlns:p14="http://schemas.microsoft.com/office/powerpoint/2010/main" val="254974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40</a:t>
            </a:fld>
            <a:endParaRPr lang="en-US"/>
          </a:p>
        </p:txBody>
      </p:sp>
    </p:spTree>
    <p:extLst>
      <p:ext uri="{BB962C8B-B14F-4D97-AF65-F5344CB8AC3E}">
        <p14:creationId xmlns:p14="http://schemas.microsoft.com/office/powerpoint/2010/main" val="79028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a:t>
            </a:fld>
            <a:endParaRPr lang="en-US"/>
          </a:p>
        </p:txBody>
      </p:sp>
    </p:spTree>
    <p:extLst>
      <p:ext uri="{BB962C8B-B14F-4D97-AF65-F5344CB8AC3E}">
        <p14:creationId xmlns:p14="http://schemas.microsoft.com/office/powerpoint/2010/main" val="3364253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41</a:t>
            </a:fld>
            <a:endParaRPr lang="en-US"/>
          </a:p>
        </p:txBody>
      </p:sp>
    </p:spTree>
    <p:extLst>
      <p:ext uri="{BB962C8B-B14F-4D97-AF65-F5344CB8AC3E}">
        <p14:creationId xmlns:p14="http://schemas.microsoft.com/office/powerpoint/2010/main" val="694395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42</a:t>
            </a:fld>
            <a:endParaRPr lang="en-US"/>
          </a:p>
        </p:txBody>
      </p:sp>
    </p:spTree>
    <p:extLst>
      <p:ext uri="{BB962C8B-B14F-4D97-AF65-F5344CB8AC3E}">
        <p14:creationId xmlns:p14="http://schemas.microsoft.com/office/powerpoint/2010/main" val="3766102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43</a:t>
            </a:fld>
            <a:endParaRPr lang="en-US"/>
          </a:p>
        </p:txBody>
      </p:sp>
    </p:spTree>
    <p:extLst>
      <p:ext uri="{BB962C8B-B14F-4D97-AF65-F5344CB8AC3E}">
        <p14:creationId xmlns:p14="http://schemas.microsoft.com/office/powerpoint/2010/main" val="1931794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44</a:t>
            </a:fld>
            <a:endParaRPr lang="en-US"/>
          </a:p>
        </p:txBody>
      </p:sp>
    </p:spTree>
    <p:extLst>
      <p:ext uri="{BB962C8B-B14F-4D97-AF65-F5344CB8AC3E}">
        <p14:creationId xmlns:p14="http://schemas.microsoft.com/office/powerpoint/2010/main" val="1755864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45</a:t>
            </a:fld>
            <a:endParaRPr lang="en-US"/>
          </a:p>
        </p:txBody>
      </p:sp>
    </p:spTree>
    <p:extLst>
      <p:ext uri="{BB962C8B-B14F-4D97-AF65-F5344CB8AC3E}">
        <p14:creationId xmlns:p14="http://schemas.microsoft.com/office/powerpoint/2010/main" val="55513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a:t>
            </a:fld>
            <a:endParaRPr lang="en-US"/>
          </a:p>
        </p:txBody>
      </p:sp>
    </p:spTree>
    <p:extLst>
      <p:ext uri="{BB962C8B-B14F-4D97-AF65-F5344CB8AC3E}">
        <p14:creationId xmlns:p14="http://schemas.microsoft.com/office/powerpoint/2010/main" val="313149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a:t>
            </a:fld>
            <a:endParaRPr lang="en-US"/>
          </a:p>
        </p:txBody>
      </p:sp>
    </p:spTree>
    <p:extLst>
      <p:ext uri="{BB962C8B-B14F-4D97-AF65-F5344CB8AC3E}">
        <p14:creationId xmlns:p14="http://schemas.microsoft.com/office/powerpoint/2010/main" val="214211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a:t>
            </a:fld>
            <a:endParaRPr lang="en-US"/>
          </a:p>
        </p:txBody>
      </p:sp>
    </p:spTree>
    <p:extLst>
      <p:ext uri="{BB962C8B-B14F-4D97-AF65-F5344CB8AC3E}">
        <p14:creationId xmlns:p14="http://schemas.microsoft.com/office/powerpoint/2010/main" val="311862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8</a:t>
            </a:fld>
            <a:endParaRPr lang="en-US"/>
          </a:p>
        </p:txBody>
      </p:sp>
    </p:spTree>
    <p:extLst>
      <p:ext uri="{BB962C8B-B14F-4D97-AF65-F5344CB8AC3E}">
        <p14:creationId xmlns:p14="http://schemas.microsoft.com/office/powerpoint/2010/main" val="16750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9</a:t>
            </a:fld>
            <a:endParaRPr lang="en-US"/>
          </a:p>
        </p:txBody>
      </p:sp>
    </p:spTree>
    <p:extLst>
      <p:ext uri="{BB962C8B-B14F-4D97-AF65-F5344CB8AC3E}">
        <p14:creationId xmlns:p14="http://schemas.microsoft.com/office/powerpoint/2010/main" val="251464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4/4/2016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4/4/2016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4/4/2016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4/4/2016</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nxight.com/demos/tl_calcrisis/tl_calcrisis.html" TargetMode="External"/><Relationship Id="rId4" Type="http://schemas.openxmlformats.org/officeDocument/2006/relationships/hyperlink" Target="http://www.inxight.com/products/sdks/t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nxight.com/demos/timewall_demo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csigen.org/js_of_ocaml/2.6/files/hyperbolic/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www.si.umich.edu/~furnas/Papers/FisheyeCHI86.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hcil.cs.umd.edu/video/1998/1998_pad.m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umd.edu/hcil/p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ature.com/nature/multimedia/googleearth/Timeseries.kml" TargetMode="External"/><Relationship Id="rId5" Type="http://schemas.openxmlformats.org/officeDocument/2006/relationships/hyperlink" Target="http://maps.google.com/" TargetMode="External"/><Relationship Id="rId4" Type="http://schemas.openxmlformats.org/officeDocument/2006/relationships/hyperlink" Target="http://hcil.cs.umd.edu/video/1998/1998_pad.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ui.is.s.u-tokyo.ac.jp/~takeo/java/autozoom/autozoom.htm" TargetMode="External"/><Relationship Id="rId4" Type="http://schemas.openxmlformats.org/officeDocument/2006/relationships/hyperlink" Target="http://www-ui.is.s.u-tokyo.ac.jp/~takeo/video/autozoom.m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s.umd.edu/hcil/piccol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iteseerx.ist.psu.edu/viewdoc/download?doi=10.1.1.88.780&amp;rep=rep1&amp;type=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pen-video.org/details.php?videoid=830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s.umd.edu/hcil/datele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eandeviation.com/dancing-histograms/hist.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jects.flowingdata.com/walmart/" TargetMode="External"/><Relationship Id="rId7" Type="http://schemas.openxmlformats.org/officeDocument/2006/relationships/hyperlink" Target="http://neoref.ils.unc.edu:8080/phr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pport.google.com/docs/bin/answer.py?hl=en&amp;answer=91610" TargetMode="External"/><Relationship Id="rId5" Type="http://schemas.openxmlformats.org/officeDocument/2006/relationships/hyperlink" Target="http://www.gapminder.org/videos/hans-rosling-and-the-magic-washing-machine/" TargetMode="External"/><Relationship Id="rId4" Type="http://schemas.openxmlformats.org/officeDocument/2006/relationships/hyperlink" Target="http://www.gapminder.org/videos/200-years-that-changed-the-world-bb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bin/veritas.bat" TargetMode="Externa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hyperlink" Target="http://hcil.cs.umd.edu/video/1994/1994_visualinfo.m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potfire.tibco.com/products/gallery.cf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Focus + Context</a:t>
            </a:r>
          </a:p>
        </p:txBody>
      </p:sp>
      <p:sp>
        <p:nvSpPr>
          <p:cNvPr id="901123" name="Rectangle 3"/>
          <p:cNvSpPr>
            <a:spLocks noGrp="1" noChangeArrowheads="1"/>
          </p:cNvSpPr>
          <p:nvPr>
            <p:ph type="body" idx="1"/>
          </p:nvPr>
        </p:nvSpPr>
        <p:spPr/>
        <p:txBody>
          <a:bodyPr>
            <a:normAutofit fontScale="92500" lnSpcReduction="10000"/>
          </a:bodyPr>
          <a:lstStyle/>
          <a:p>
            <a:r>
              <a:rPr lang="en-US" dirty="0"/>
              <a:t>A single view shows information in context</a:t>
            </a:r>
          </a:p>
          <a:p>
            <a:pPr lvl="1"/>
            <a:r>
              <a:rPr lang="en-US" dirty="0"/>
              <a:t>Contextual info is near to focal </a:t>
            </a:r>
            <a:r>
              <a:rPr lang="en-US" dirty="0" smtClean="0"/>
              <a:t>point</a:t>
            </a:r>
            <a:endParaRPr lang="en-US" dirty="0"/>
          </a:p>
          <a:p>
            <a:pPr lvl="1"/>
            <a:r>
              <a:rPr lang="en-US" dirty="0"/>
              <a:t>Distortion may make some parts hard to interpret</a:t>
            </a:r>
          </a:p>
          <a:p>
            <a:pPr lvl="1"/>
            <a:r>
              <a:rPr lang="en-US" dirty="0"/>
              <a:t>Distortion may obscure structure in data</a:t>
            </a:r>
          </a:p>
          <a:p>
            <a:pPr lvl="1">
              <a:buNone/>
            </a:pPr>
            <a:endParaRPr lang="en-US" dirty="0"/>
          </a:p>
          <a:p>
            <a:r>
              <a:rPr lang="en-US" dirty="0" smtClean="0"/>
              <a:t>Examples: </a:t>
            </a:r>
            <a:endParaRPr lang="en-US" dirty="0"/>
          </a:p>
          <a:p>
            <a:pPr lvl="1"/>
            <a:r>
              <a:rPr lang="en-US" dirty="0" err="1"/>
              <a:t>TableLens</a:t>
            </a:r>
            <a:endParaRPr lang="en-US" dirty="0"/>
          </a:p>
          <a:p>
            <a:pPr lvl="1"/>
            <a:r>
              <a:rPr lang="en-US" dirty="0"/>
              <a:t>Perspective Wall </a:t>
            </a:r>
          </a:p>
          <a:p>
            <a:pPr lvl="1"/>
            <a:r>
              <a:rPr lang="en-US" dirty="0"/>
              <a:t>Hyperbolic Tree Browser</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6" name="Picture 4"/>
          <p:cNvPicPr>
            <a:picLocks noChangeAspect="1" noChangeArrowheads="1"/>
          </p:cNvPicPr>
          <p:nvPr/>
        </p:nvPicPr>
        <p:blipFill>
          <a:blip r:embed="rId3" cstate="print"/>
          <a:srcRect/>
          <a:stretch>
            <a:fillRect/>
          </a:stretch>
        </p:blipFill>
        <p:spPr bwMode="auto">
          <a:xfrm>
            <a:off x="703263" y="555625"/>
            <a:ext cx="7743825" cy="5219700"/>
          </a:xfrm>
          <a:prstGeom prst="rect">
            <a:avLst/>
          </a:prstGeom>
          <a:noFill/>
          <a:ln w="9525">
            <a:noFill/>
            <a:miter lim="800000"/>
            <a:headEnd/>
            <a:tailEnd/>
          </a:ln>
          <a:effectLst/>
        </p:spPr>
      </p:pic>
      <p:sp>
        <p:nvSpPr>
          <p:cNvPr id="904194" name="Rectangle 2"/>
          <p:cNvSpPr>
            <a:spLocks noGrp="1" noChangeArrowheads="1"/>
          </p:cNvSpPr>
          <p:nvPr>
            <p:ph type="title"/>
          </p:nvPr>
        </p:nvSpPr>
        <p:spPr>
          <a:xfrm>
            <a:off x="673728" y="170380"/>
            <a:ext cx="7772400" cy="977936"/>
          </a:xfrm>
          <a:solidFill>
            <a:schemeClr val="bg1"/>
          </a:solidFill>
        </p:spPr>
        <p:txBody>
          <a:bodyPr>
            <a:normAutofit fontScale="90000"/>
          </a:bodyPr>
          <a:lstStyle/>
          <a:p>
            <a:pPr algn="ctr"/>
            <a:r>
              <a:rPr lang="en-US" sz="3200" dirty="0"/>
              <a:t>Focus + Context:</a:t>
            </a:r>
            <a:br>
              <a:rPr lang="en-US" sz="3200" dirty="0"/>
            </a:br>
            <a:r>
              <a:rPr lang="en-US" sz="3200" dirty="0" err="1"/>
              <a:t>TableLens</a:t>
            </a:r>
            <a:r>
              <a:rPr lang="en-US" sz="3200" dirty="0"/>
              <a:t> from PARC/</a:t>
            </a:r>
            <a:r>
              <a:rPr lang="en-US" sz="3200" dirty="0" err="1"/>
              <a:t>Inxight</a:t>
            </a:r>
            <a:endParaRPr lang="en-US" sz="3200" dirty="0"/>
          </a:p>
        </p:txBody>
      </p:sp>
      <p:sp>
        <p:nvSpPr>
          <p:cNvPr id="904197" name="Rectangle 5"/>
          <p:cNvSpPr>
            <a:spLocks noChangeArrowheads="1"/>
          </p:cNvSpPr>
          <p:nvPr/>
        </p:nvSpPr>
        <p:spPr bwMode="auto">
          <a:xfrm>
            <a:off x="1167145" y="5803790"/>
            <a:ext cx="6932613" cy="1077218"/>
          </a:xfrm>
          <a:prstGeom prst="rect">
            <a:avLst/>
          </a:prstGeom>
          <a:solidFill>
            <a:schemeClr val="bg1"/>
          </a:solidFill>
          <a:ln w="9525">
            <a:noFill/>
            <a:miter lim="800000"/>
            <a:headEnd/>
            <a:tailEnd/>
          </a:ln>
          <a:effectLst/>
        </p:spPr>
        <p:txBody>
          <a:bodyPr>
            <a:spAutoFit/>
          </a:bodyPr>
          <a:lstStyle/>
          <a:p>
            <a:pPr lvl="2"/>
            <a:r>
              <a:rPr lang="en-US" sz="1800" dirty="0" smtClean="0">
                <a:solidFill>
                  <a:srgbClr val="4D4D4D"/>
                </a:solidFill>
              </a:rPr>
              <a:t>Suggest other ways to visualization departure/arrivals, and contrast with the above visualization.</a:t>
            </a:r>
          </a:p>
          <a:p>
            <a:pPr lvl="2"/>
            <a:r>
              <a:rPr lang="en-US" sz="1400" dirty="0" smtClean="0">
                <a:solidFill>
                  <a:srgbClr val="4D4D4D"/>
                </a:solidFill>
                <a:hlinkClick r:id="rId4"/>
              </a:rPr>
              <a:t>http</a:t>
            </a:r>
            <a:r>
              <a:rPr lang="en-US" sz="1400" dirty="0">
                <a:solidFill>
                  <a:srgbClr val="4D4D4D"/>
                </a:solidFill>
                <a:hlinkClick r:id="rId4"/>
              </a:rPr>
              <a:t>://www.inxight.com/products/sdks/tl/</a:t>
            </a:r>
            <a:endParaRPr lang="en-US" sz="1400" dirty="0">
              <a:solidFill>
                <a:srgbClr val="4D4D4D"/>
              </a:solidFill>
            </a:endParaRPr>
          </a:p>
          <a:p>
            <a:pPr lvl="2"/>
            <a:r>
              <a:rPr lang="en-US" sz="1400" dirty="0">
                <a:solidFill>
                  <a:srgbClr val="4D4D4D"/>
                </a:solidFill>
                <a:hlinkClick r:id="rId5"/>
              </a:rPr>
              <a:t>http://</a:t>
            </a:r>
            <a:r>
              <a:rPr lang="en-US" sz="1400" dirty="0" smtClean="0">
                <a:solidFill>
                  <a:srgbClr val="4D4D4D"/>
                </a:solidFill>
                <a:hlinkClick r:id="rId5"/>
              </a:rPr>
              <a:t>www.inxight.com/demos/tl_calcrisis/tl_calcrisis.html</a:t>
            </a:r>
            <a:endParaRPr lang="en-US" sz="1400" dirty="0" smtClean="0">
              <a:solidFill>
                <a:srgbClr val="4D4D4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pPr algn="ctr"/>
            <a:r>
              <a:rPr lang="en-US" sz="3200"/>
              <a:t>Focus + Context (+ Distortion):</a:t>
            </a:r>
            <a:br>
              <a:rPr lang="en-US" sz="3200"/>
            </a:br>
            <a:r>
              <a:rPr lang="en-US" sz="3200"/>
              <a:t>Perspective Wall from PARC/Inxight</a:t>
            </a:r>
          </a:p>
        </p:txBody>
      </p:sp>
      <p:pic>
        <p:nvPicPr>
          <p:cNvPr id="905220" name="Picture 4"/>
          <p:cNvPicPr>
            <a:picLocks noChangeAspect="1" noChangeArrowheads="1"/>
          </p:cNvPicPr>
          <p:nvPr/>
        </p:nvPicPr>
        <p:blipFill>
          <a:blip r:embed="rId3" cstate="print"/>
          <a:srcRect/>
          <a:stretch>
            <a:fillRect/>
          </a:stretch>
        </p:blipFill>
        <p:spPr bwMode="auto">
          <a:xfrm>
            <a:off x="1706563" y="1938338"/>
            <a:ext cx="5334000" cy="4295775"/>
          </a:xfrm>
          <a:prstGeom prst="rect">
            <a:avLst/>
          </a:prstGeom>
          <a:noFill/>
          <a:ln w="9525">
            <a:noFill/>
            <a:miter lim="800000"/>
            <a:headEnd/>
            <a:tailEnd/>
          </a:ln>
          <a:effectLst/>
        </p:spPr>
      </p:pic>
      <p:sp>
        <p:nvSpPr>
          <p:cNvPr id="905221" name="Rectangle 5"/>
          <p:cNvSpPr>
            <a:spLocks noChangeArrowheads="1"/>
          </p:cNvSpPr>
          <p:nvPr/>
        </p:nvSpPr>
        <p:spPr bwMode="auto">
          <a:xfrm>
            <a:off x="2120900" y="6318250"/>
            <a:ext cx="4616450" cy="366713"/>
          </a:xfrm>
          <a:prstGeom prst="rect">
            <a:avLst/>
          </a:prstGeom>
          <a:noFill/>
          <a:ln w="9525">
            <a:noFill/>
            <a:miter lim="800000"/>
            <a:headEnd/>
            <a:tailEnd/>
          </a:ln>
          <a:effectLst/>
        </p:spPr>
        <p:txBody>
          <a:bodyPr wrap="none">
            <a:spAutoFit/>
          </a:bodyPr>
          <a:lstStyle/>
          <a:p>
            <a:r>
              <a:rPr lang="en-US" sz="1800">
                <a:solidFill>
                  <a:srgbClr val="336699"/>
                </a:solidFill>
                <a:hlinkClick r:id="rId4"/>
              </a:rPr>
              <a:t>http://www.inxight.com/demos/timewall_demos</a:t>
            </a:r>
            <a:endParaRPr lang="en-US" sz="1800">
              <a:solidFill>
                <a:srgbClr val="3366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pPr algn="ctr"/>
            <a:r>
              <a:rPr lang="en-US" sz="3200" dirty="0"/>
              <a:t>Focus + Context: </a:t>
            </a:r>
            <a:br>
              <a:rPr lang="en-US" sz="3200" dirty="0"/>
            </a:br>
            <a:r>
              <a:rPr lang="en-US" sz="3200" dirty="0"/>
              <a:t>Hyperbolic Tree from PARC/</a:t>
            </a:r>
            <a:r>
              <a:rPr lang="en-US" sz="3200" dirty="0" err="1"/>
              <a:t>Inxight</a:t>
            </a:r>
            <a:endParaRPr lang="en-US" sz="3200" dirty="0"/>
          </a:p>
        </p:txBody>
      </p:sp>
      <p:sp>
        <p:nvSpPr>
          <p:cNvPr id="913412" name="Rectangle 4"/>
          <p:cNvSpPr>
            <a:spLocks noChangeArrowheads="1"/>
          </p:cNvSpPr>
          <p:nvPr/>
        </p:nvSpPr>
        <p:spPr bwMode="auto">
          <a:xfrm>
            <a:off x="1040524" y="5612524"/>
            <a:ext cx="4993564" cy="1754326"/>
          </a:xfrm>
          <a:prstGeom prst="rect">
            <a:avLst/>
          </a:prstGeom>
          <a:noFill/>
          <a:ln w="9525">
            <a:noFill/>
            <a:miter lim="800000"/>
            <a:headEnd/>
            <a:tailEnd/>
          </a:ln>
          <a:effectLst/>
        </p:spPr>
        <p:txBody>
          <a:bodyPr wrap="square">
            <a:spAutoFit/>
          </a:bodyPr>
          <a:lstStyle/>
          <a:p>
            <a:r>
              <a:rPr lang="en-US" sz="1800" dirty="0" smtClean="0">
                <a:hlinkClick r:id="rId3"/>
              </a:rPr>
              <a:t>https</a:t>
            </a:r>
            <a:r>
              <a:rPr lang="en-US" sz="1800" dirty="0">
                <a:hlinkClick r:id="rId3"/>
              </a:rPr>
              <a:t>://</a:t>
            </a:r>
            <a:r>
              <a:rPr lang="en-US" sz="1800" dirty="0" smtClean="0">
                <a:hlinkClick r:id="rId3"/>
              </a:rPr>
              <a:t>philogb.github.io/jit/static/v20/Jit/Examples/Hypertree/example1.html</a:t>
            </a:r>
          </a:p>
          <a:p>
            <a:r>
              <a:rPr lang="en-US" sz="1800" dirty="0" smtClean="0">
                <a:hlinkClick r:id="rId3"/>
              </a:rPr>
              <a:t>https</a:t>
            </a:r>
            <a:r>
              <a:rPr lang="en-US" sz="1800" dirty="0">
                <a:hlinkClick r:id="rId3"/>
              </a:rPr>
              <a:t>://</a:t>
            </a:r>
            <a:r>
              <a:rPr lang="en-US" sz="1800" dirty="0" smtClean="0">
                <a:hlinkClick r:id="rId3"/>
              </a:rPr>
              <a:t>ocsigen.org/js_of_ocaml/2.6/files/hyperbolic/index.html</a:t>
            </a:r>
            <a:endParaRPr lang="en-US" sz="1800" dirty="0" smtClean="0"/>
          </a:p>
          <a:p>
            <a:endParaRPr lang="en-US" sz="1800" dirty="0"/>
          </a:p>
          <a:p>
            <a:endParaRPr lang="en-US" sz="1800" dirty="0"/>
          </a:p>
        </p:txBody>
      </p:sp>
      <p:pic>
        <p:nvPicPr>
          <p:cNvPr id="913413" name="Picture 5"/>
          <p:cNvPicPr>
            <a:picLocks noChangeAspect="1" noChangeArrowheads="1"/>
          </p:cNvPicPr>
          <p:nvPr/>
        </p:nvPicPr>
        <p:blipFill>
          <a:blip r:embed="rId4" cstate="print"/>
          <a:srcRect/>
          <a:stretch>
            <a:fillRect/>
          </a:stretch>
        </p:blipFill>
        <p:spPr bwMode="auto">
          <a:xfrm>
            <a:off x="1681163" y="2008188"/>
            <a:ext cx="5910262" cy="3709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Distortion Based Techniques</a:t>
            </a:r>
            <a:endParaRPr lang="en-US" dirty="0"/>
          </a:p>
        </p:txBody>
      </p:sp>
      <p:sp>
        <p:nvSpPr>
          <p:cNvPr id="124931" name="Rectangle 3"/>
          <p:cNvSpPr>
            <a:spLocks noGrp="1" noChangeArrowheads="1"/>
          </p:cNvSpPr>
          <p:nvPr>
            <p:ph type="body" idx="1"/>
          </p:nvPr>
        </p:nvSpPr>
        <p:spPr/>
        <p:txBody>
          <a:bodyPr/>
          <a:lstStyle/>
          <a:p>
            <a:r>
              <a:rPr lang="en-US" dirty="0"/>
              <a:t>ZUIs  </a:t>
            </a:r>
            <a:r>
              <a:rPr lang="en-US" dirty="0" err="1" smtClean="0"/>
              <a:t>Bederson</a:t>
            </a:r>
            <a:r>
              <a:rPr lang="en-US" dirty="0" smtClean="0"/>
              <a:t>, Fisheye views.</a:t>
            </a:r>
            <a:endParaRPr lang="en-US" dirty="0"/>
          </a:p>
          <a:p>
            <a:r>
              <a:rPr lang="en-US" sz="2000" dirty="0" err="1" smtClean="0"/>
              <a:t>FisheyeClassic</a:t>
            </a:r>
            <a:r>
              <a:rPr lang="en-US" sz="2000" dirty="0" smtClean="0"/>
              <a:t> paper:  </a:t>
            </a:r>
            <a:r>
              <a:rPr lang="en-US" sz="1800" dirty="0" smtClean="0">
                <a:hlinkClick r:id="rId3"/>
              </a:rPr>
              <a:t>Furnas, G. W., Generalized fisheye views. </a:t>
            </a:r>
            <a:r>
              <a:rPr lang="en-US" sz="1800" i="1" dirty="0" smtClean="0">
                <a:hlinkClick r:id="rId3"/>
              </a:rPr>
              <a:t>Human Factors in Computing Systems CHI '86 Conference Proceedings, </a:t>
            </a:r>
            <a:r>
              <a:rPr lang="en-US" sz="1800" dirty="0" smtClean="0">
                <a:hlinkClick r:id="rId3"/>
              </a:rPr>
              <a:t>Boston, April 13-17, 1986, 16-23.</a:t>
            </a:r>
            <a:endParaRPr lang="en-US" sz="1800" dirty="0" smtClean="0"/>
          </a:p>
          <a:p>
            <a:endParaRPr lang="en-US" dirty="0"/>
          </a:p>
          <a:p>
            <a:endParaRPr lang="en-US" dirty="0"/>
          </a:p>
        </p:txBody>
      </p:sp>
      <p:pic>
        <p:nvPicPr>
          <p:cNvPr id="124933" name="Picture 5" descr="\resizebox{5cm}{!}{\includegraphics{pics/nlm_introBoundLinearNonlinear}}"/>
          <p:cNvPicPr>
            <a:picLocks noChangeAspect="1" noChangeArrowheads="1"/>
          </p:cNvPicPr>
          <p:nvPr/>
        </p:nvPicPr>
        <p:blipFill>
          <a:blip r:embed="rId4" cstate="print"/>
          <a:srcRect/>
          <a:stretch>
            <a:fillRect/>
          </a:stretch>
        </p:blipFill>
        <p:spPr bwMode="auto">
          <a:xfrm>
            <a:off x="609600" y="3352800"/>
            <a:ext cx="2582863" cy="2571750"/>
          </a:xfrm>
          <a:prstGeom prst="rect">
            <a:avLst/>
          </a:prstGeom>
          <a:noFill/>
        </p:spPr>
      </p:pic>
      <p:pic>
        <p:nvPicPr>
          <p:cNvPr id="124935" name="Picture 7" descr="\resizebox{5cm}{!}{\includegraphics{pics/nlm_introImage}}"/>
          <p:cNvPicPr>
            <a:picLocks noChangeAspect="1" noChangeArrowheads="1"/>
          </p:cNvPicPr>
          <p:nvPr/>
        </p:nvPicPr>
        <p:blipFill>
          <a:blip r:embed="rId5" cstate="print"/>
          <a:srcRect/>
          <a:stretch>
            <a:fillRect/>
          </a:stretch>
        </p:blipFill>
        <p:spPr bwMode="auto">
          <a:xfrm>
            <a:off x="4724400" y="3048000"/>
            <a:ext cx="2582863" cy="25828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685800" y="439738"/>
            <a:ext cx="7772400" cy="1143000"/>
          </a:xfrm>
        </p:spPr>
        <p:txBody>
          <a:bodyPr/>
          <a:lstStyle/>
          <a:p>
            <a:r>
              <a:rPr lang="en-US" dirty="0" smtClean="0"/>
              <a:t>Interactive Zoom Navigations</a:t>
            </a:r>
            <a:endParaRPr lang="en-US" dirty="0"/>
          </a:p>
        </p:txBody>
      </p:sp>
      <p:sp>
        <p:nvSpPr>
          <p:cNvPr id="902147" name="Rectangle 3"/>
          <p:cNvSpPr>
            <a:spLocks noGrp="1" noChangeArrowheads="1"/>
          </p:cNvSpPr>
          <p:nvPr>
            <p:ph type="body" idx="1"/>
          </p:nvPr>
        </p:nvSpPr>
        <p:spPr>
          <a:xfrm>
            <a:off x="254000" y="1508125"/>
            <a:ext cx="8890000" cy="4876800"/>
          </a:xfrm>
          <a:solidFill>
            <a:schemeClr val="bg1">
              <a:alpha val="17000"/>
            </a:schemeClr>
          </a:solidFill>
        </p:spPr>
        <p:txBody>
          <a:bodyPr>
            <a:normAutofit/>
          </a:bodyPr>
          <a:lstStyle/>
          <a:p>
            <a:r>
              <a:rPr lang="en-US" sz="2800" dirty="0"/>
              <a:t>Standard </a:t>
            </a:r>
            <a:r>
              <a:rPr lang="en-US" sz="2800" dirty="0" smtClean="0"/>
              <a:t>(geometric) Zooming</a:t>
            </a:r>
            <a:endParaRPr lang="en-US" sz="2800" dirty="0"/>
          </a:p>
          <a:p>
            <a:pPr lvl="1"/>
            <a:r>
              <a:rPr lang="en-US" sz="2400" dirty="0">
                <a:solidFill>
                  <a:schemeClr val="tx1"/>
                </a:solidFill>
              </a:rPr>
              <a:t>Get close in to see information in more detail</a:t>
            </a:r>
          </a:p>
          <a:p>
            <a:pPr lvl="1"/>
            <a:r>
              <a:rPr lang="en-US" sz="2400" dirty="0">
                <a:solidFill>
                  <a:schemeClr val="tx1"/>
                </a:solidFill>
              </a:rPr>
              <a:t>Example: Google earth zooming </a:t>
            </a:r>
            <a:r>
              <a:rPr lang="en-US" sz="2400" dirty="0" smtClean="0">
                <a:solidFill>
                  <a:schemeClr val="tx1"/>
                </a:solidFill>
              </a:rPr>
              <a:t>in</a:t>
            </a:r>
            <a:endParaRPr lang="en-US" sz="2400" dirty="0">
              <a:solidFill>
                <a:schemeClr val="tx1"/>
              </a:solidFill>
            </a:endParaRPr>
          </a:p>
          <a:p>
            <a:r>
              <a:rPr lang="en-US" sz="2800" dirty="0"/>
              <a:t>Intelligent Zooming</a:t>
            </a:r>
          </a:p>
          <a:p>
            <a:pPr lvl="1"/>
            <a:r>
              <a:rPr lang="en-US" sz="2400" dirty="0">
                <a:solidFill>
                  <a:schemeClr val="tx1"/>
                </a:solidFill>
              </a:rPr>
              <a:t>Show semantically relevant information out of proportion</a:t>
            </a:r>
          </a:p>
          <a:p>
            <a:pPr lvl="1"/>
            <a:r>
              <a:rPr lang="en-US" sz="2400" dirty="0">
                <a:solidFill>
                  <a:schemeClr val="tx1"/>
                </a:solidFill>
              </a:rPr>
              <a:t>Smart speed up and slow down</a:t>
            </a:r>
          </a:p>
          <a:p>
            <a:pPr lvl="1"/>
            <a:r>
              <a:rPr lang="en-US" sz="2400" dirty="0">
                <a:solidFill>
                  <a:schemeClr val="tx1"/>
                </a:solidFill>
              </a:rPr>
              <a:t>Example: speed-dependent zooming, </a:t>
            </a:r>
            <a:r>
              <a:rPr lang="en-US" sz="2400" dirty="0" err="1">
                <a:solidFill>
                  <a:schemeClr val="tx1"/>
                </a:solidFill>
              </a:rPr>
              <a:t>Igarishi</a:t>
            </a:r>
            <a:r>
              <a:rPr lang="en-US" sz="2400" dirty="0">
                <a:solidFill>
                  <a:schemeClr val="tx1"/>
                </a:solidFill>
              </a:rPr>
              <a:t> &amp; </a:t>
            </a:r>
            <a:r>
              <a:rPr lang="en-US" sz="2400" dirty="0" err="1" smtClean="0">
                <a:solidFill>
                  <a:schemeClr val="tx1"/>
                </a:solidFill>
              </a:rPr>
              <a:t>Hinkley</a:t>
            </a:r>
            <a:endParaRPr lang="en-US" sz="1800" dirty="0">
              <a:solidFill>
                <a:schemeClr val="tx1"/>
              </a:solidFill>
            </a:endParaRPr>
          </a:p>
          <a:p>
            <a:r>
              <a:rPr lang="en-US" sz="2800" dirty="0"/>
              <a:t>Semantic Zooming</a:t>
            </a:r>
          </a:p>
          <a:p>
            <a:pPr lvl="1"/>
            <a:r>
              <a:rPr lang="en-US" sz="2400" dirty="0">
                <a:solidFill>
                  <a:schemeClr val="tx1"/>
                </a:solidFill>
              </a:rPr>
              <a:t>Zooming can be conceptual as opposed to simply reducing pixels</a:t>
            </a:r>
          </a:p>
          <a:p>
            <a:pPr lvl="1"/>
            <a:r>
              <a:rPr lang="en-US" sz="2400" dirty="0">
                <a:solidFill>
                  <a:schemeClr val="tx1"/>
                </a:solidFill>
              </a:rPr>
              <a:t>Example tool: Pad++ and Piccolo projects</a:t>
            </a:r>
          </a:p>
          <a:p>
            <a:pPr lvl="2"/>
            <a:r>
              <a:rPr lang="en-US" sz="2000" dirty="0">
                <a:hlinkClick r:id="rId3"/>
              </a:rPr>
              <a:t>http://hcil.cs.umd.edu/video/1998/1998_pad.mpg</a:t>
            </a:r>
            <a:endParaRPr lang="en-US" sz="2000" dirty="0"/>
          </a:p>
          <a:p>
            <a:pPr lvl="1"/>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12400" cy="703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200" y="571268"/>
            <a:ext cx="2606804" cy="461665"/>
          </a:xfrm>
          <a:prstGeom prst="rect">
            <a:avLst/>
          </a:prstGeom>
          <a:noFill/>
        </p:spPr>
        <p:txBody>
          <a:bodyPr wrap="none" rtlCol="0">
            <a:spAutoFit/>
          </a:bodyPr>
          <a:lstStyle/>
          <a:p>
            <a:r>
              <a:rPr lang="en-US" dirty="0" smtClean="0">
                <a:solidFill>
                  <a:srgbClr val="FFFF00"/>
                </a:solidFill>
              </a:rPr>
              <a:t>H5N1 Virus Spread</a:t>
            </a:r>
            <a:endParaRPr lang="en-US" dirty="0">
              <a:solidFill>
                <a:srgbClr val="FFFF00"/>
              </a:solidFill>
            </a:endParaRPr>
          </a:p>
        </p:txBody>
      </p:sp>
    </p:spTree>
    <p:extLst>
      <p:ext uri="{BB962C8B-B14F-4D97-AF65-F5344CB8AC3E}">
        <p14:creationId xmlns:p14="http://schemas.microsoft.com/office/powerpoint/2010/main" val="7221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Standard (Geometric Zooming)</a:t>
            </a:r>
            <a:endParaRPr lang="en-US" dirty="0">
              <a:solidFill>
                <a:schemeClr val="tx1"/>
              </a:solidFill>
            </a:endParaRPr>
          </a:p>
        </p:txBody>
      </p:sp>
      <p:sp>
        <p:nvSpPr>
          <p:cNvPr id="3" name="Content Placeholder 2"/>
          <p:cNvSpPr>
            <a:spLocks noGrp="1"/>
          </p:cNvSpPr>
          <p:nvPr>
            <p:ph idx="1"/>
          </p:nvPr>
        </p:nvSpPr>
        <p:spPr>
          <a:xfrm>
            <a:off x="499533" y="1676400"/>
            <a:ext cx="8229600" cy="4821936"/>
          </a:xfrm>
          <a:effectLst>
            <a:glow rad="127000">
              <a:schemeClr val="accent1"/>
            </a:glow>
          </a:effectLst>
        </p:spPr>
        <p:txBody>
          <a:bodyPr>
            <a:normAutofit fontScale="92500" lnSpcReduction="10000"/>
          </a:bodyPr>
          <a:lstStyle/>
          <a:p>
            <a:r>
              <a:rPr lang="en-US" dirty="0" err="1" smtClean="0"/>
              <a:t>Hemminger</a:t>
            </a:r>
            <a:r>
              <a:rPr lang="en-US" dirty="0" smtClean="0"/>
              <a:t> </a:t>
            </a:r>
            <a:r>
              <a:rPr lang="en-US" dirty="0" err="1" smtClean="0"/>
              <a:t>PanZoom</a:t>
            </a:r>
            <a:r>
              <a:rPr lang="en-US" dirty="0" smtClean="0"/>
              <a:t> interface</a:t>
            </a:r>
          </a:p>
          <a:p>
            <a:pPr marL="365760" lvl="1" indent="-256032">
              <a:buClr>
                <a:schemeClr val="tx2"/>
              </a:buClr>
              <a:buSzPct val="110000"/>
              <a:buFont typeface="Arial" pitchFamily="34" charset="0"/>
              <a:buChar char="•"/>
            </a:pPr>
            <a:r>
              <a:rPr lang="en-US" dirty="0" smtClean="0">
                <a:solidFill>
                  <a:schemeClr val="tx1"/>
                </a:solidFill>
                <a:hlinkClick r:id="rId3"/>
              </a:rPr>
              <a:t>Pad++ </a:t>
            </a:r>
            <a:r>
              <a:rPr lang="en-US" dirty="0" smtClean="0">
                <a:solidFill>
                  <a:schemeClr val="tx1"/>
                </a:solidFill>
              </a:rPr>
              <a:t>(</a:t>
            </a:r>
            <a:r>
              <a:rPr lang="en-US" dirty="0" err="1" smtClean="0">
                <a:solidFill>
                  <a:schemeClr val="tx1"/>
                </a:solidFill>
              </a:rPr>
              <a:t>zoomable</a:t>
            </a:r>
            <a:r>
              <a:rPr lang="en-US" dirty="0" smtClean="0">
                <a:solidFill>
                  <a:schemeClr val="tx1"/>
                </a:solidFill>
              </a:rPr>
              <a:t> with multiple linked viewpoints); 1985 </a:t>
            </a:r>
            <a:r>
              <a:rPr lang="en-US" dirty="0" smtClean="0">
                <a:solidFill>
                  <a:schemeClr val="tx1"/>
                </a:solidFill>
                <a:hlinkClick r:id="rId4"/>
              </a:rPr>
              <a:t>video</a:t>
            </a:r>
            <a:r>
              <a:rPr lang="en-US" dirty="0" smtClean="0">
                <a:solidFill>
                  <a:schemeClr val="tx1"/>
                </a:solidFill>
              </a:rPr>
              <a:t> still current</a:t>
            </a:r>
          </a:p>
          <a:p>
            <a:r>
              <a:rPr lang="en-US" dirty="0" smtClean="0">
                <a:hlinkClick r:id="rId5"/>
              </a:rPr>
              <a:t>Google Maps </a:t>
            </a:r>
            <a:r>
              <a:rPr lang="en-US" dirty="0" smtClean="0"/>
              <a:t>(</a:t>
            </a:r>
            <a:r>
              <a:rPr lang="en-US" dirty="0" err="1" smtClean="0"/>
              <a:t>PanZoom</a:t>
            </a:r>
            <a:r>
              <a:rPr lang="en-US" dirty="0" smtClean="0"/>
              <a:t> interface for satellite view)</a:t>
            </a:r>
          </a:p>
          <a:p>
            <a:r>
              <a:rPr lang="en-US" dirty="0" smtClean="0"/>
              <a:t>H5N1 virus spread (bring up </a:t>
            </a:r>
            <a:r>
              <a:rPr lang="en-US" dirty="0" smtClean="0">
                <a:hlinkClick r:id="rId6"/>
              </a:rPr>
              <a:t>KML file </a:t>
            </a:r>
            <a:r>
              <a:rPr lang="en-US" dirty="0" smtClean="0"/>
              <a:t>in Google Earth)</a:t>
            </a:r>
          </a:p>
          <a:p>
            <a:pPr>
              <a:buNone/>
            </a:pPr>
            <a:r>
              <a:rPr lang="en-US" dirty="0" smtClean="0"/>
              <a:t>Most effective for large 2D photographs or images (sometimes maps) where you want information to scale uniformly and be able to see at fine level of detail as well as overview.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normAutofit fontScale="90000"/>
          </a:bodyPr>
          <a:lstStyle/>
          <a:p>
            <a:r>
              <a:rPr lang="en-US" dirty="0" smtClean="0"/>
              <a:t>Intelligent Zooming: Speed-dependent </a:t>
            </a:r>
            <a:r>
              <a:rPr lang="en-US" dirty="0"/>
              <a:t>Zooming </a:t>
            </a:r>
            <a:r>
              <a:rPr lang="en-US" sz="2800" dirty="0" smtClean="0"/>
              <a:t>by </a:t>
            </a:r>
            <a:r>
              <a:rPr lang="en-US" sz="2800" dirty="0"/>
              <a:t>Igarashi &amp; </a:t>
            </a:r>
            <a:r>
              <a:rPr lang="en-US" sz="2800" dirty="0" err="1"/>
              <a:t>Hinkley</a:t>
            </a:r>
            <a:r>
              <a:rPr lang="en-US" sz="2800" dirty="0"/>
              <a:t> 2000</a:t>
            </a:r>
          </a:p>
        </p:txBody>
      </p:sp>
      <p:pic>
        <p:nvPicPr>
          <p:cNvPr id="906244" name="Picture 4"/>
          <p:cNvPicPr>
            <a:picLocks noChangeAspect="1" noChangeArrowheads="1"/>
          </p:cNvPicPr>
          <p:nvPr/>
        </p:nvPicPr>
        <p:blipFill>
          <a:blip r:embed="rId3" cstate="print"/>
          <a:srcRect/>
          <a:stretch>
            <a:fillRect/>
          </a:stretch>
        </p:blipFill>
        <p:spPr bwMode="auto">
          <a:xfrm>
            <a:off x="326626" y="2207173"/>
            <a:ext cx="8440426" cy="2752561"/>
          </a:xfrm>
          <a:prstGeom prst="rect">
            <a:avLst/>
          </a:prstGeom>
          <a:noFill/>
          <a:ln w="9525">
            <a:noFill/>
            <a:miter lim="800000"/>
            <a:headEnd/>
            <a:tailEnd/>
          </a:ln>
          <a:effectLst/>
        </p:spPr>
      </p:pic>
      <p:sp>
        <p:nvSpPr>
          <p:cNvPr id="906246" name="Rectangle 6"/>
          <p:cNvSpPr>
            <a:spLocks noChangeArrowheads="1"/>
          </p:cNvSpPr>
          <p:nvPr/>
        </p:nvSpPr>
        <p:spPr bwMode="auto">
          <a:xfrm>
            <a:off x="1120775" y="5541963"/>
            <a:ext cx="6931025" cy="581025"/>
          </a:xfrm>
          <a:prstGeom prst="rect">
            <a:avLst/>
          </a:prstGeom>
          <a:noFill/>
          <a:ln w="9525">
            <a:noFill/>
            <a:miter lim="800000"/>
            <a:headEnd/>
            <a:tailEnd/>
          </a:ln>
          <a:effectLst/>
        </p:spPr>
        <p:txBody>
          <a:bodyPr>
            <a:spAutoFit/>
          </a:bodyPr>
          <a:lstStyle/>
          <a:p>
            <a:pPr lvl="2"/>
            <a:r>
              <a:rPr lang="en-US" sz="1600">
                <a:solidFill>
                  <a:srgbClr val="4D4D4D"/>
                </a:solidFill>
                <a:hlinkClick r:id="rId4"/>
              </a:rPr>
              <a:t>http://www-ui.is.s.u-tokyo.ac.jp/~takeo/video/autozoom.mov</a:t>
            </a:r>
            <a:endParaRPr lang="en-US" sz="1600">
              <a:solidFill>
                <a:srgbClr val="4D4D4D"/>
              </a:solidFill>
            </a:endParaRPr>
          </a:p>
          <a:p>
            <a:pPr lvl="2"/>
            <a:r>
              <a:rPr lang="en-US" sz="1600">
                <a:solidFill>
                  <a:srgbClr val="4D4D4D"/>
                </a:solidFill>
                <a:hlinkClick r:id="rId5"/>
              </a:rPr>
              <a:t>http://www-ui.is.s.u-tokyo.ac.jp/~takeo/java/autozoom/autozoom.htm</a:t>
            </a:r>
            <a:endParaRPr lang="en-US" sz="1600">
              <a:solidFill>
                <a:srgbClr val="4D4D4D"/>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Standard vs. Semantic Zooming</a:t>
            </a:r>
          </a:p>
        </p:txBody>
      </p:sp>
      <p:sp>
        <p:nvSpPr>
          <p:cNvPr id="921603" name="Rectangle 3"/>
          <p:cNvSpPr>
            <a:spLocks noGrp="1" noChangeArrowheads="1"/>
          </p:cNvSpPr>
          <p:nvPr>
            <p:ph type="body" idx="1"/>
          </p:nvPr>
        </p:nvSpPr>
        <p:spPr/>
        <p:txBody>
          <a:bodyPr/>
          <a:lstStyle/>
          <a:p>
            <a:pPr>
              <a:lnSpc>
                <a:spcPct val="90000"/>
              </a:lnSpc>
            </a:pPr>
            <a:r>
              <a:rPr lang="en-US"/>
              <a:t>Geometric (standard) zooming:</a:t>
            </a:r>
          </a:p>
          <a:p>
            <a:pPr lvl="1">
              <a:lnSpc>
                <a:spcPct val="90000"/>
              </a:lnSpc>
            </a:pPr>
            <a:r>
              <a:rPr lang="en-US"/>
              <a:t>The view depends on the physical properties of what is being viewed</a:t>
            </a:r>
          </a:p>
          <a:p>
            <a:pPr>
              <a:lnSpc>
                <a:spcPct val="90000"/>
              </a:lnSpc>
            </a:pPr>
            <a:r>
              <a:rPr lang="en-US"/>
              <a:t>Semantic Zooming:</a:t>
            </a:r>
          </a:p>
          <a:p>
            <a:pPr lvl="1">
              <a:lnSpc>
                <a:spcPct val="90000"/>
              </a:lnSpc>
            </a:pPr>
            <a:r>
              <a:rPr lang="en-US"/>
              <a:t>When zooming away, instead of seeing a scaled-down version of an object, see a different representation</a:t>
            </a:r>
          </a:p>
          <a:p>
            <a:pPr lvl="1">
              <a:lnSpc>
                <a:spcPct val="90000"/>
              </a:lnSpc>
            </a:pPr>
            <a:r>
              <a:rPr lang="en-US"/>
              <a:t>The representation shown depends on the meaning to be imparted.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Interactivity is what distinguishes Information Visualization from fixed (static) visualizations of the past.  </a:t>
            </a:r>
          </a:p>
          <a:p>
            <a:r>
              <a:rPr lang="en-US" dirty="0" smtClean="0"/>
              <a:t>Analysis is a process, often iterative, with branches and sideways paths.  It is very different from fixed message. It is not controlled or pre-planned.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609600" y="304800"/>
            <a:ext cx="7772400" cy="990600"/>
          </a:xfrm>
        </p:spPr>
        <p:txBody>
          <a:bodyPr>
            <a:normAutofit/>
          </a:bodyPr>
          <a:lstStyle/>
          <a:p>
            <a:r>
              <a:rPr lang="en-US" dirty="0" smtClean="0">
                <a:solidFill>
                  <a:schemeClr val="tx1"/>
                </a:solidFill>
              </a:rPr>
              <a:t>When to use Semantic </a:t>
            </a:r>
            <a:r>
              <a:rPr lang="en-US" dirty="0">
                <a:solidFill>
                  <a:schemeClr val="tx1"/>
                </a:solidFill>
              </a:rPr>
              <a:t>Zoom</a:t>
            </a:r>
          </a:p>
        </p:txBody>
      </p:sp>
      <p:sp>
        <p:nvSpPr>
          <p:cNvPr id="923651" name="Rectangle 3"/>
          <p:cNvSpPr>
            <a:spLocks noGrp="1" noChangeArrowheads="1"/>
          </p:cNvSpPr>
          <p:nvPr>
            <p:ph type="body" idx="1"/>
          </p:nvPr>
        </p:nvSpPr>
        <p:spPr>
          <a:xfrm>
            <a:off x="685800" y="1524000"/>
            <a:ext cx="7772400" cy="4114800"/>
          </a:xfrm>
        </p:spPr>
        <p:txBody>
          <a:bodyPr>
            <a:noAutofit/>
          </a:bodyPr>
          <a:lstStyle/>
          <a:p>
            <a:pPr>
              <a:lnSpc>
                <a:spcPct val="90000"/>
              </a:lnSpc>
            </a:pPr>
            <a:r>
              <a:rPr lang="en-US" sz="3600" dirty="0" smtClean="0"/>
              <a:t>More effective when there are different types of objects and you want to be able to maintain them on display despite changing zoom levels.  More effective for maps with different levels of symbols, information, or collections of materials. </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Zoom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Piccolo </a:t>
            </a:r>
            <a:r>
              <a:rPr lang="en-US" dirty="0" smtClean="0"/>
              <a:t>(newer version of Pad++) which supports </a:t>
            </a:r>
            <a:r>
              <a:rPr lang="en-US" i="1" dirty="0" smtClean="0"/>
              <a:t>zooming, animation</a:t>
            </a:r>
            <a:r>
              <a:rPr lang="en-US" dirty="0" smtClean="0"/>
              <a:t> and </a:t>
            </a:r>
            <a:r>
              <a:rPr lang="en-US" i="1" dirty="0" smtClean="0"/>
              <a:t>multiple representations and uses a scene graph </a:t>
            </a:r>
            <a:r>
              <a:rPr lang="en-US" dirty="0" smtClean="0"/>
              <a:t>hierarchal structure of objects and cameras, allowing the application developer to orient, group and manipulate objects in meaningful ways. (successor to Pad++)</a:t>
            </a:r>
          </a:p>
          <a:p>
            <a:r>
              <a:rPr lang="en-US" dirty="0" smtClean="0"/>
              <a:t>Typical map visualizations (Google Maps/Earth)</a:t>
            </a:r>
          </a:p>
          <a:p>
            <a:r>
              <a:rPr lang="en-US" dirty="0" smtClean="0"/>
              <a:t>Video editing (</a:t>
            </a:r>
            <a:r>
              <a:rPr lang="en-US" dirty="0" smtClean="0">
                <a:hlinkClick r:id="rId4"/>
              </a:rPr>
              <a:t>AC Long paper</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Navigation</a:t>
            </a:r>
            <a:endParaRPr lang="en-US" dirty="0"/>
          </a:p>
        </p:txBody>
      </p:sp>
      <p:sp>
        <p:nvSpPr>
          <p:cNvPr id="3" name="Content Placeholder 2"/>
          <p:cNvSpPr>
            <a:spLocks noGrp="1"/>
          </p:cNvSpPr>
          <p:nvPr>
            <p:ph idx="1"/>
          </p:nvPr>
        </p:nvSpPr>
        <p:spPr/>
        <p:txBody>
          <a:bodyPr/>
          <a:lstStyle/>
          <a:p>
            <a:r>
              <a:rPr lang="en-US" dirty="0" smtClean="0"/>
              <a:t>3D Navigation can build on our real life experiences of moving through world, but also incorporate virtual reality abilities (flying, transportation, multiple viewpoints).</a:t>
            </a:r>
          </a:p>
          <a:p>
            <a:r>
              <a:rPr lang="en-US" dirty="0" smtClean="0"/>
              <a:t>There are also different models of 3D navigation (flying, driving, walking, think 2ndLife, video games)</a:t>
            </a:r>
          </a:p>
          <a:p>
            <a:pPr lvl="1"/>
            <a:r>
              <a:rPr lang="en-US" dirty="0" smtClean="0"/>
              <a:t>World in hand</a:t>
            </a:r>
          </a:p>
          <a:p>
            <a:pPr lvl="1"/>
            <a:r>
              <a:rPr lang="en-US" dirty="0" smtClean="0"/>
              <a:t>Eyeball in hand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b="1"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Multiple Views on Data</a:t>
            </a:r>
            <a:endParaRPr lang="en-US" dirty="0"/>
          </a:p>
        </p:txBody>
      </p:sp>
      <p:sp>
        <p:nvSpPr>
          <p:cNvPr id="3" name="Content Placeholder 2"/>
          <p:cNvSpPr>
            <a:spLocks noGrp="1"/>
          </p:cNvSpPr>
          <p:nvPr>
            <p:ph idx="1"/>
          </p:nvPr>
        </p:nvSpPr>
        <p:spPr/>
        <p:txBody>
          <a:bodyPr/>
          <a:lstStyle/>
          <a:p>
            <a:r>
              <a:rPr lang="en-US" dirty="0" err="1" smtClean="0"/>
              <a:t>TablesLens</a:t>
            </a:r>
            <a:endParaRPr lang="en-US" dirty="0" smtClean="0"/>
          </a:p>
          <a:p>
            <a:r>
              <a:rPr lang="en-US" dirty="0" smtClean="0"/>
              <a:t>Piccolo</a:t>
            </a:r>
          </a:p>
          <a:p>
            <a:r>
              <a:rPr lang="en-US" dirty="0" smtClean="0"/>
              <a:t>Tableau</a:t>
            </a:r>
          </a:p>
          <a:p>
            <a:r>
              <a:rPr lang="en-US" dirty="0" err="1" smtClean="0"/>
              <a:t>Spotfire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b="1"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Change/Filter Values</a:t>
            </a:r>
            <a:endParaRPr lang="en-US" dirty="0"/>
          </a:p>
        </p:txBody>
      </p:sp>
      <p:sp>
        <p:nvSpPr>
          <p:cNvPr id="3" name="Content Placeholder 2"/>
          <p:cNvSpPr>
            <a:spLocks noGrp="1"/>
          </p:cNvSpPr>
          <p:nvPr>
            <p:ph idx="1"/>
          </p:nvPr>
        </p:nvSpPr>
        <p:spPr/>
        <p:txBody>
          <a:bodyPr/>
          <a:lstStyle/>
          <a:p>
            <a:r>
              <a:rPr lang="en-US" dirty="0" smtClean="0"/>
              <a:t>Tableau</a:t>
            </a:r>
          </a:p>
          <a:p>
            <a:r>
              <a:rPr lang="en-US" dirty="0" err="1" smtClean="0"/>
              <a:t>Spotfire</a:t>
            </a:r>
            <a:endParaRPr lang="en-US" dirty="0" smtClean="0"/>
          </a:p>
          <a:p>
            <a:r>
              <a:rPr lang="en-US" dirty="0" smtClean="0"/>
              <a:t>Piccolo</a:t>
            </a:r>
          </a:p>
          <a:p>
            <a:r>
              <a:rPr lang="en-US" dirty="0" smtClean="0"/>
              <a:t>Baby Name Voyager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b="1" dirty="0" smtClean="0"/>
              <a:t>Show connections between data (including to other datasets)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Linking and Connecting Data</a:t>
            </a:r>
            <a:endParaRPr lang="en-US" dirty="0"/>
          </a:p>
        </p:txBody>
      </p:sp>
      <p:sp>
        <p:nvSpPr>
          <p:cNvPr id="3" name="Content Placeholder 2"/>
          <p:cNvSpPr>
            <a:spLocks noGrp="1"/>
          </p:cNvSpPr>
          <p:nvPr>
            <p:ph idx="1"/>
          </p:nvPr>
        </p:nvSpPr>
        <p:spPr/>
        <p:txBody>
          <a:bodyPr/>
          <a:lstStyle/>
          <a:p>
            <a:r>
              <a:rPr lang="en-US" dirty="0" err="1" smtClean="0">
                <a:hlinkClick r:id="rId3"/>
              </a:rPr>
              <a:t>TableLens</a:t>
            </a:r>
            <a:endParaRPr lang="en-US" dirty="0" smtClean="0"/>
          </a:p>
          <a:p>
            <a:r>
              <a:rPr lang="en-US" dirty="0" err="1" smtClean="0">
                <a:hlinkClick r:id="rId4"/>
              </a:rPr>
              <a:t>DateLens</a:t>
            </a:r>
            <a:r>
              <a:rPr lang="en-US" dirty="0" smtClean="0">
                <a:hlinkClick r:id="rId4"/>
              </a:rPr>
              <a:t> </a:t>
            </a:r>
            <a:r>
              <a:rPr lang="en-US" dirty="0" smtClean="0"/>
              <a:t>(</a:t>
            </a:r>
            <a:r>
              <a:rPr lang="en-US" dirty="0" err="1" smtClean="0"/>
              <a:t>Bederson</a:t>
            </a:r>
            <a:r>
              <a:rPr lang="en-US" dirty="0" smtClean="0"/>
              <a:t>, Calendar Viewer application). </a:t>
            </a:r>
          </a:p>
          <a:p>
            <a:r>
              <a:rPr lang="en-US" dirty="0" smtClean="0"/>
              <a:t>Tableau</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Purposes of Interaction</a:t>
            </a:r>
            <a:endParaRPr lang="en-US" dirty="0"/>
          </a:p>
        </p:txBody>
      </p:sp>
      <p:sp>
        <p:nvSpPr>
          <p:cNvPr id="3" name="Content Placeholder 2"/>
          <p:cNvSpPr>
            <a:spLocks noGrp="1"/>
          </p:cNvSpPr>
          <p:nvPr>
            <p:ph idx="1"/>
          </p:nvPr>
        </p:nvSpPr>
        <p:spPr/>
        <p:txBody>
          <a:bodyPr>
            <a:normAutofit/>
          </a:bodyPr>
          <a:lstStyle/>
          <a:p>
            <a:r>
              <a:rPr lang="en-US" dirty="0" smtClean="0"/>
              <a:t>Tell storyline (usually over time)</a:t>
            </a:r>
          </a:p>
          <a:p>
            <a:pPr lvl="1"/>
            <a:r>
              <a:rPr lang="en-US" dirty="0" smtClean="0"/>
              <a:t>Time-based playback</a:t>
            </a:r>
          </a:p>
          <a:p>
            <a:pPr lvl="1"/>
            <a:r>
              <a:rPr lang="en-US" dirty="0" smtClean="0"/>
              <a:t>Sequence of actions based playback</a:t>
            </a:r>
          </a:p>
          <a:p>
            <a:r>
              <a:rPr lang="en-US" dirty="0" smtClean="0"/>
              <a:t>Allow user to explore data (visual analytics)</a:t>
            </a:r>
          </a:p>
          <a:p>
            <a:pPr lvl="1"/>
            <a:r>
              <a:rPr lang="en-US" dirty="0" smtClean="0"/>
              <a:t>Zoom in on details </a:t>
            </a:r>
          </a:p>
          <a:p>
            <a:pPr lvl="1"/>
            <a:r>
              <a:rPr lang="en-US" dirty="0" smtClean="0"/>
              <a:t>Create different views into data</a:t>
            </a:r>
          </a:p>
          <a:p>
            <a:pPr lvl="1"/>
            <a:r>
              <a:rPr lang="en-US" dirty="0" smtClean="0"/>
              <a:t>Change/Filter values </a:t>
            </a:r>
          </a:p>
          <a:p>
            <a:pPr lvl="1"/>
            <a:r>
              <a:rPr lang="en-US" dirty="0" smtClean="0"/>
              <a:t>Show connections between data (including to other datasets)</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dirty="0" smtClean="0"/>
              <a:t>Brad’s Mantra on Interaction</a:t>
            </a:r>
            <a:endParaRPr lang="en-US" dirty="0"/>
          </a:p>
        </p:txBody>
      </p:sp>
      <p:sp>
        <p:nvSpPr>
          <p:cNvPr id="890883" name="Rectangle 3"/>
          <p:cNvSpPr>
            <a:spLocks noGrp="1" noChangeArrowheads="1"/>
          </p:cNvSpPr>
          <p:nvPr>
            <p:ph type="body" idx="1"/>
          </p:nvPr>
        </p:nvSpPr>
        <p:spPr>
          <a:xfrm>
            <a:off x="252247" y="1676400"/>
            <a:ext cx="8639505" cy="4821936"/>
          </a:xfrm>
        </p:spPr>
        <p:txBody>
          <a:bodyPr>
            <a:normAutofit fontScale="92500" lnSpcReduction="10000"/>
          </a:bodyPr>
          <a:lstStyle/>
          <a:p>
            <a:pPr>
              <a:buNone/>
            </a:pPr>
            <a:r>
              <a:rPr lang="en-US" sz="4800" b="1" dirty="0" smtClean="0"/>
              <a:t>Visualization = static story +   interactive exploration</a:t>
            </a:r>
          </a:p>
          <a:p>
            <a:pPr>
              <a:buNone/>
            </a:pPr>
            <a:endParaRPr lang="en-US" b="1" dirty="0" smtClean="0"/>
          </a:p>
          <a:p>
            <a:pPr lvl="1"/>
            <a:r>
              <a:rPr lang="en-US" b="1" dirty="0" smtClean="0"/>
              <a:t>Initial fixed “message” presentation as static story, is selectable (mouse click)</a:t>
            </a:r>
          </a:p>
          <a:p>
            <a:pPr lvl="1"/>
            <a:r>
              <a:rPr lang="en-US" b="1" dirty="0" smtClean="0"/>
              <a:t>To allow user controlled interactive exploration of original data</a:t>
            </a:r>
            <a:r>
              <a:rPr lang="en-US" dirty="0" smtClean="0"/>
              <a:t>.  Using not just suggested tools, but visualization techniques of the user’s choice.  (think standard toolset, like we have for carpenter, or in computer graphics) </a:t>
            </a:r>
          </a:p>
          <a:p>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Slide adapted from Stasko, Zellweger, Stone</a:t>
            </a:r>
          </a:p>
        </p:txBody>
      </p:sp>
      <p:sp>
        <p:nvSpPr>
          <p:cNvPr id="889858" name="Rectangle 2"/>
          <p:cNvSpPr>
            <a:spLocks noGrp="1" noChangeArrowheads="1"/>
          </p:cNvSpPr>
          <p:nvPr>
            <p:ph type="title"/>
          </p:nvPr>
        </p:nvSpPr>
        <p:spPr/>
        <p:txBody>
          <a:bodyPr>
            <a:normAutofit fontScale="90000"/>
          </a:bodyPr>
          <a:lstStyle/>
          <a:p>
            <a:r>
              <a:rPr lang="en-US" dirty="0" smtClean="0"/>
              <a:t>Brad’s rule of thumb for </a:t>
            </a:r>
            <a:br>
              <a:rPr lang="en-US" dirty="0" smtClean="0"/>
            </a:br>
            <a:r>
              <a:rPr lang="en-US" dirty="0" smtClean="0"/>
              <a:t>Acceptable </a:t>
            </a:r>
            <a:r>
              <a:rPr lang="en-US" dirty="0"/>
              <a:t>Response Times</a:t>
            </a:r>
          </a:p>
        </p:txBody>
      </p:sp>
      <p:sp>
        <p:nvSpPr>
          <p:cNvPr id="889859" name="Rectangle 3"/>
          <p:cNvSpPr>
            <a:spLocks noGrp="1" noChangeArrowheads="1"/>
          </p:cNvSpPr>
          <p:nvPr>
            <p:ph type="body" idx="1"/>
          </p:nvPr>
        </p:nvSpPr>
        <p:spPr>
          <a:xfrm>
            <a:off x="457200" y="1828800"/>
            <a:ext cx="8229600" cy="4669536"/>
          </a:xfrm>
        </p:spPr>
        <p:txBody>
          <a:bodyPr>
            <a:normAutofit/>
          </a:bodyPr>
          <a:lstStyle/>
          <a:p>
            <a:r>
              <a:rPr lang="en-US" dirty="0" smtClean="0"/>
              <a:t>Interactions should be direct manipulations, like we are interacting with the real world around us.  Anything less is unsatisfactory.</a:t>
            </a:r>
          </a:p>
          <a:p>
            <a:r>
              <a:rPr lang="en-US" dirty="0" smtClean="0"/>
              <a:t>This means all your interactions should occur in less than 1/10</a:t>
            </a:r>
            <a:r>
              <a:rPr lang="en-US" baseline="30000" dirty="0" smtClean="0"/>
              <a:t>th</a:t>
            </a:r>
            <a:r>
              <a:rPr lang="en-US" dirty="0" smtClean="0"/>
              <a:t> of a second to give the human the perception of a </a:t>
            </a:r>
            <a:r>
              <a:rPr lang="en-US" dirty="0" err="1" smtClean="0"/>
              <a:t>realtime</a:t>
            </a:r>
            <a:r>
              <a:rPr lang="en-US" dirty="0" smtClean="0"/>
              <a:t> response.  This applies to all interactions, including </a:t>
            </a:r>
            <a:endParaRPr lang="en-US" dirty="0"/>
          </a:p>
          <a:p>
            <a:pPr lvl="1"/>
            <a:r>
              <a:rPr lang="en-US" dirty="0"/>
              <a:t>Animation, visual continuity, </a:t>
            </a:r>
            <a:r>
              <a:rPr lang="en-US" dirty="0" smtClean="0"/>
              <a:t>sliders, controls, rendering 2D/3D, etc.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US" sz="3200"/>
              <a:t>Shneiderman’s Taxonomy of Information Visualization Tasks</a:t>
            </a:r>
          </a:p>
        </p:txBody>
      </p:sp>
      <p:sp>
        <p:nvSpPr>
          <p:cNvPr id="897027" name="Rectangle 3"/>
          <p:cNvSpPr>
            <a:spLocks noGrp="1" noChangeArrowheads="1"/>
          </p:cNvSpPr>
          <p:nvPr>
            <p:ph type="body" idx="1"/>
          </p:nvPr>
        </p:nvSpPr>
        <p:spPr/>
        <p:txBody>
          <a:bodyPr/>
          <a:lstStyle/>
          <a:p>
            <a:r>
              <a:rPr lang="en-US" dirty="0"/>
              <a:t>Overview: see overall patterns, trends</a:t>
            </a:r>
          </a:p>
          <a:p>
            <a:r>
              <a:rPr lang="en-US" dirty="0"/>
              <a:t>Zoom: see a smaller subset of the data</a:t>
            </a:r>
          </a:p>
          <a:p>
            <a:r>
              <a:rPr lang="en-US" dirty="0"/>
              <a:t>Filter: see a subset based on values, etc.</a:t>
            </a:r>
          </a:p>
          <a:p>
            <a:r>
              <a:rPr lang="en-US" dirty="0" smtClean="0"/>
              <a:t>Details </a:t>
            </a:r>
            <a:r>
              <a:rPr lang="en-US" dirty="0"/>
              <a:t>on demand: see values of objects when interactively selected</a:t>
            </a:r>
          </a:p>
          <a:p>
            <a:r>
              <a:rPr lang="en-US" dirty="0"/>
              <a:t>Relate: see relationships, compare values</a:t>
            </a:r>
          </a:p>
          <a:p>
            <a:r>
              <a:rPr lang="en-US" dirty="0"/>
              <a:t>History: keep track of actions and insights</a:t>
            </a:r>
          </a:p>
          <a:p>
            <a:r>
              <a:rPr lang="en-US" dirty="0" smtClean="0"/>
              <a:t>Extracts: </a:t>
            </a:r>
            <a:r>
              <a:rPr lang="en-US" dirty="0"/>
              <a:t>mark and capture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7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7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7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Adapted from Shneiderman</a:t>
            </a:r>
          </a:p>
        </p:txBody>
      </p:sp>
      <p:sp>
        <p:nvSpPr>
          <p:cNvPr id="891906" name="Rectangle 2"/>
          <p:cNvSpPr>
            <a:spLocks noGrp="1" noChangeArrowheads="1"/>
          </p:cNvSpPr>
          <p:nvPr>
            <p:ph type="title"/>
          </p:nvPr>
        </p:nvSpPr>
        <p:spPr/>
        <p:txBody>
          <a:bodyPr/>
          <a:lstStyle/>
          <a:p>
            <a:r>
              <a:rPr lang="en-US" sz="3200"/>
              <a:t>Shneiderman’s Visualization Mantra</a:t>
            </a:r>
          </a:p>
        </p:txBody>
      </p:sp>
      <p:sp>
        <p:nvSpPr>
          <p:cNvPr id="891907" name="Rectangle 3"/>
          <p:cNvSpPr>
            <a:spLocks noGrp="1" noChangeArrowheads="1"/>
          </p:cNvSpPr>
          <p:nvPr>
            <p:ph type="body" idx="1"/>
          </p:nvPr>
        </p:nvSpPr>
        <p:spPr/>
        <p:txBody>
          <a:bodyPr/>
          <a:lstStyle/>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The affordance concept</a:t>
            </a:r>
          </a:p>
        </p:txBody>
      </p:sp>
      <p:sp>
        <p:nvSpPr>
          <p:cNvPr id="101379" name="Rectangle 3"/>
          <p:cNvSpPr>
            <a:spLocks noGrp="1" noChangeArrowheads="1"/>
          </p:cNvSpPr>
          <p:nvPr>
            <p:ph type="body" idx="1"/>
          </p:nvPr>
        </p:nvSpPr>
        <p:spPr/>
        <p:txBody>
          <a:bodyPr/>
          <a:lstStyle/>
          <a:p>
            <a:pPr>
              <a:lnSpc>
                <a:spcPct val="90000"/>
              </a:lnSpc>
            </a:pPr>
            <a:r>
              <a:rPr lang="en-US"/>
              <a:t>Term coined by JJ Gibson (direct realist)</a:t>
            </a:r>
          </a:p>
          <a:p>
            <a:pPr>
              <a:lnSpc>
                <a:spcPct val="90000"/>
              </a:lnSpc>
            </a:pPr>
            <a:r>
              <a:rPr lang="en-US"/>
              <a:t>Properties of the world perceived in terms of potential for action (physical model, direct perception)</a:t>
            </a:r>
          </a:p>
          <a:p>
            <a:pPr>
              <a:lnSpc>
                <a:spcPct val="90000"/>
              </a:lnSpc>
            </a:pPr>
            <a:r>
              <a:rPr lang="en-US"/>
              <a:t>Philosophical problem with the generalization of the term to user interfaces</a:t>
            </a:r>
          </a:p>
          <a:p>
            <a:pPr>
              <a:lnSpc>
                <a:spcPct val="90000"/>
              </a:lnSpc>
            </a:pPr>
            <a:r>
              <a:rPr lang="en-US"/>
              <a:t>Nevertheless, important and influential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Visualization + HCI</a:t>
            </a:r>
            <a:endParaRPr lang="en-US" dirty="0"/>
          </a:p>
        </p:txBody>
      </p:sp>
      <p:sp>
        <p:nvSpPr>
          <p:cNvPr id="3" name="Content Placeholder 2"/>
          <p:cNvSpPr>
            <a:spLocks noGrp="1"/>
          </p:cNvSpPr>
          <p:nvPr>
            <p:ph idx="1"/>
          </p:nvPr>
        </p:nvSpPr>
        <p:spPr/>
        <p:txBody>
          <a:bodyPr/>
          <a:lstStyle/>
          <a:p>
            <a:r>
              <a:rPr lang="en-US" dirty="0" smtClean="0"/>
              <a:t>Interactive visualization by definition connects us to discussions of human computer interaction (HCI), and thinking about good/bad interaction techniques and design. We will not cover this in detail (other good courses at SILS do!), but we will mention some interaction techniques common in interactive visualizations.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normAutofit fontScale="90000"/>
          </a:bodyPr>
          <a:lstStyle/>
          <a:p>
            <a:r>
              <a:rPr lang="en-US" dirty="0" smtClean="0"/>
              <a:t>Example: Interactive </a:t>
            </a:r>
            <a:r>
              <a:rPr lang="en-US" dirty="0"/>
              <a:t>Stacked Histogram</a:t>
            </a:r>
          </a:p>
        </p:txBody>
      </p:sp>
      <p:sp>
        <p:nvSpPr>
          <p:cNvPr id="898051" name="Rectangle 3"/>
          <p:cNvSpPr>
            <a:spLocks noGrp="1" noChangeArrowheads="1"/>
          </p:cNvSpPr>
          <p:nvPr>
            <p:ph type="body" idx="1"/>
          </p:nvPr>
        </p:nvSpPr>
        <p:spPr/>
        <p:txBody>
          <a:bodyPr/>
          <a:lstStyle/>
          <a:p>
            <a:r>
              <a:rPr lang="en-US" sz="1800" dirty="0"/>
              <a:t>Even a simple interaction can be quite powerful</a:t>
            </a:r>
          </a:p>
          <a:p>
            <a:pPr lvl="1"/>
            <a:r>
              <a:rPr lang="en-US" sz="1600" dirty="0">
                <a:hlinkClick r:id="rId3"/>
              </a:rPr>
              <a:t>http://www.meandeviation.com/dancing-histograms/hist.html</a:t>
            </a:r>
            <a:endParaRPr lang="en-US" sz="1600" dirty="0"/>
          </a:p>
          <a:p>
            <a:endParaRPr lang="en-US" sz="1800" dirty="0"/>
          </a:p>
        </p:txBody>
      </p:sp>
      <p:pic>
        <p:nvPicPr>
          <p:cNvPr id="898054" name="Picture 6"/>
          <p:cNvPicPr>
            <a:picLocks noChangeAspect="1" noChangeArrowheads="1"/>
          </p:cNvPicPr>
          <p:nvPr/>
        </p:nvPicPr>
        <p:blipFill>
          <a:blip r:embed="rId4" cstate="print"/>
          <a:srcRect/>
          <a:stretch>
            <a:fillRect/>
          </a:stretch>
        </p:blipFill>
        <p:spPr bwMode="auto">
          <a:xfrm>
            <a:off x="955675" y="2882900"/>
            <a:ext cx="3114675" cy="2457450"/>
          </a:xfrm>
          <a:prstGeom prst="rect">
            <a:avLst/>
          </a:prstGeom>
          <a:noFill/>
          <a:ln w="9525">
            <a:noFill/>
            <a:miter lim="800000"/>
            <a:headEnd/>
            <a:tailEnd/>
          </a:ln>
          <a:effectLst/>
        </p:spPr>
      </p:pic>
      <p:pic>
        <p:nvPicPr>
          <p:cNvPr id="898055" name="Picture 7"/>
          <p:cNvPicPr>
            <a:picLocks noChangeAspect="1" noChangeArrowheads="1"/>
          </p:cNvPicPr>
          <p:nvPr/>
        </p:nvPicPr>
        <p:blipFill>
          <a:blip r:embed="rId5" cstate="print"/>
          <a:srcRect/>
          <a:stretch>
            <a:fillRect/>
          </a:stretch>
        </p:blipFill>
        <p:spPr bwMode="auto">
          <a:xfrm>
            <a:off x="4818063" y="2886075"/>
            <a:ext cx="30099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t>Basic Interaction Techniques</a:t>
            </a:r>
          </a:p>
        </p:txBody>
      </p:sp>
      <p:sp>
        <p:nvSpPr>
          <p:cNvPr id="909315" name="Rectangle 3"/>
          <p:cNvSpPr>
            <a:spLocks noGrp="1" noChangeArrowheads="1"/>
          </p:cNvSpPr>
          <p:nvPr>
            <p:ph type="body" idx="1"/>
          </p:nvPr>
        </p:nvSpPr>
        <p:spPr/>
        <p:txBody>
          <a:bodyPr>
            <a:normAutofit/>
          </a:bodyPr>
          <a:lstStyle/>
          <a:p>
            <a:r>
              <a:rPr lang="en-US" dirty="0" smtClean="0"/>
              <a:t>Selection</a:t>
            </a:r>
            <a:endParaRPr lang="en-US" dirty="0"/>
          </a:p>
          <a:p>
            <a:pPr lvl="1"/>
            <a:r>
              <a:rPr lang="en-US" dirty="0" smtClean="0"/>
              <a:t>Mouse over </a:t>
            </a:r>
            <a:r>
              <a:rPr lang="en-US" dirty="0"/>
              <a:t>/ hover / tooltip</a:t>
            </a:r>
          </a:p>
          <a:p>
            <a:pPr lvl="1"/>
            <a:r>
              <a:rPr lang="en-US" dirty="0" smtClean="0"/>
              <a:t>Select Object, Region or Collection</a:t>
            </a:r>
            <a:endParaRPr lang="en-US" dirty="0"/>
          </a:p>
          <a:p>
            <a:r>
              <a:rPr lang="en-US" dirty="0" smtClean="0"/>
              <a:t>Change Value/Membership</a:t>
            </a:r>
            <a:endParaRPr lang="en-US" dirty="0"/>
          </a:p>
          <a:p>
            <a:pPr lvl="1"/>
            <a:r>
              <a:rPr lang="en-US" dirty="0" smtClean="0"/>
              <a:t>Change value via slider bar, form field,  dragging pointer, moving object, etc.</a:t>
            </a:r>
          </a:p>
          <a:p>
            <a:pPr lvl="1"/>
            <a:r>
              <a:rPr lang="en-US" dirty="0" smtClean="0"/>
              <a:t>Move object</a:t>
            </a:r>
          </a:p>
          <a:p>
            <a:pPr lvl="1"/>
            <a:r>
              <a:rPr lang="en-US" dirty="0" smtClean="0"/>
              <a:t>Delete object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dirty="0"/>
              <a:t>Basic Interaction Techniques</a:t>
            </a:r>
          </a:p>
        </p:txBody>
      </p:sp>
      <p:sp>
        <p:nvSpPr>
          <p:cNvPr id="909315" name="Rectangle 3"/>
          <p:cNvSpPr>
            <a:spLocks noGrp="1" noChangeArrowheads="1"/>
          </p:cNvSpPr>
          <p:nvPr>
            <p:ph type="body" idx="1"/>
          </p:nvPr>
        </p:nvSpPr>
        <p:spPr/>
        <p:txBody>
          <a:bodyPr>
            <a:normAutofit/>
          </a:bodyPr>
          <a:lstStyle/>
          <a:p>
            <a:r>
              <a:rPr lang="en-US" dirty="0" smtClean="0"/>
              <a:t>Layout</a:t>
            </a:r>
          </a:p>
          <a:p>
            <a:pPr lvl="1"/>
            <a:r>
              <a:rPr lang="en-US" dirty="0" smtClean="0"/>
              <a:t>Reorient</a:t>
            </a:r>
          </a:p>
          <a:p>
            <a:pPr lvl="1"/>
            <a:r>
              <a:rPr lang="en-US" dirty="0" smtClean="0"/>
              <a:t>Reorganize, reorder set</a:t>
            </a:r>
          </a:p>
          <a:p>
            <a:pPr lvl="1"/>
            <a:r>
              <a:rPr lang="en-US" dirty="0" smtClean="0"/>
              <a:t>Synchronize multiple elements</a:t>
            </a:r>
          </a:p>
          <a:p>
            <a:pPr lvl="1"/>
            <a:r>
              <a:rPr lang="en-US" dirty="0" smtClean="0"/>
              <a:t>Open/close portals onto data</a:t>
            </a:r>
          </a:p>
          <a:p>
            <a:r>
              <a:rPr lang="en-US" dirty="0" smtClean="0"/>
              <a:t>Motion through time and space</a:t>
            </a:r>
          </a:p>
          <a:p>
            <a:pPr lvl="1"/>
            <a:r>
              <a:rPr lang="en-US" dirty="0" smtClean="0"/>
              <a:t>2D motion techniques</a:t>
            </a:r>
          </a:p>
          <a:p>
            <a:pPr lvl="1"/>
            <a:r>
              <a:rPr lang="en-US" dirty="0" smtClean="0"/>
              <a:t>3D motion techniques</a:t>
            </a:r>
          </a:p>
          <a:p>
            <a:pPr lvl="1"/>
            <a:r>
              <a:rPr lang="en-US" dirty="0" smtClean="0"/>
              <a:t>Abstract path motions</a:t>
            </a:r>
            <a:endParaRPr lang="en-US" dirty="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normAutofit/>
          </a:bodyPr>
          <a:lstStyle/>
          <a:p>
            <a:r>
              <a:rPr lang="en-US" dirty="0"/>
              <a:t>Advanced Interaction Techniques</a:t>
            </a:r>
          </a:p>
        </p:txBody>
      </p:sp>
      <p:sp>
        <p:nvSpPr>
          <p:cNvPr id="930819" name="Rectangle 3"/>
          <p:cNvSpPr>
            <a:spLocks noGrp="1" noChangeArrowheads="1"/>
          </p:cNvSpPr>
          <p:nvPr>
            <p:ph type="body" idx="1"/>
          </p:nvPr>
        </p:nvSpPr>
        <p:spPr/>
        <p:txBody>
          <a:bodyPr/>
          <a:lstStyle/>
          <a:p>
            <a:r>
              <a:rPr lang="en-US" dirty="0"/>
              <a:t>Brushing and Linking</a:t>
            </a:r>
          </a:p>
          <a:p>
            <a:r>
              <a:rPr lang="en-US" dirty="0" smtClean="0"/>
              <a:t>2D navigation</a:t>
            </a:r>
          </a:p>
          <a:p>
            <a:pPr lvl="1"/>
            <a:r>
              <a:rPr lang="en-US" dirty="0" smtClean="0"/>
              <a:t>Overview </a:t>
            </a:r>
            <a:r>
              <a:rPr lang="en-US" dirty="0"/>
              <a:t>+ Detail</a:t>
            </a:r>
          </a:p>
          <a:p>
            <a:pPr lvl="1"/>
            <a:r>
              <a:rPr lang="en-US" dirty="0"/>
              <a:t>Focus + Context</a:t>
            </a:r>
          </a:p>
          <a:p>
            <a:pPr lvl="1"/>
            <a:r>
              <a:rPr lang="en-US" dirty="0" smtClean="0"/>
              <a:t>Distortion-based Views</a:t>
            </a:r>
          </a:p>
          <a:p>
            <a:pPr lvl="1"/>
            <a:r>
              <a:rPr lang="en-US" dirty="0" smtClean="0"/>
              <a:t>Panning </a:t>
            </a:r>
            <a:r>
              <a:rPr lang="en-US" dirty="0"/>
              <a:t>and Zooming</a:t>
            </a:r>
          </a:p>
          <a:p>
            <a:r>
              <a:rPr lang="en-US" dirty="0" smtClean="0"/>
              <a:t>3D navigation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a Story over Time</a:t>
            </a:r>
            <a:endParaRPr lang="en-US" dirty="0"/>
          </a:p>
        </p:txBody>
      </p:sp>
      <p:sp>
        <p:nvSpPr>
          <p:cNvPr id="3" name="Content Placeholder 2"/>
          <p:cNvSpPr>
            <a:spLocks noGrp="1"/>
          </p:cNvSpPr>
          <p:nvPr>
            <p:ph idx="1"/>
          </p:nvPr>
        </p:nvSpPr>
        <p:spPr/>
        <p:txBody>
          <a:bodyPr/>
          <a:lstStyle/>
          <a:p>
            <a:r>
              <a:rPr lang="en-US" dirty="0" smtClean="0"/>
              <a:t>Spread of </a:t>
            </a:r>
            <a:r>
              <a:rPr lang="en-US" dirty="0" err="1" smtClean="0"/>
              <a:t>Walmart</a:t>
            </a:r>
            <a:r>
              <a:rPr lang="en-US" dirty="0" smtClean="0"/>
              <a:t> (</a:t>
            </a:r>
            <a:r>
              <a:rPr lang="en-US" dirty="0" err="1" smtClean="0">
                <a:hlinkClick r:id="rId3"/>
              </a:rPr>
              <a:t>FlowingData</a:t>
            </a:r>
            <a:r>
              <a:rPr lang="en-US" dirty="0" smtClean="0"/>
              <a:t>)</a:t>
            </a:r>
          </a:p>
          <a:p>
            <a:r>
              <a:rPr lang="en-US" dirty="0" smtClean="0"/>
              <a:t>Hans </a:t>
            </a:r>
            <a:r>
              <a:rPr lang="en-US" dirty="0" err="1" smtClean="0"/>
              <a:t>Rohsling</a:t>
            </a:r>
            <a:r>
              <a:rPr lang="en-US" dirty="0" smtClean="0"/>
              <a:t> </a:t>
            </a:r>
            <a:r>
              <a:rPr lang="en-US" dirty="0" err="1" smtClean="0"/>
              <a:t>Gapminder</a:t>
            </a:r>
            <a:r>
              <a:rPr lang="en-US" dirty="0" smtClean="0"/>
              <a:t> </a:t>
            </a:r>
          </a:p>
          <a:p>
            <a:pPr lvl="1"/>
            <a:r>
              <a:rPr lang="en-US" dirty="0" smtClean="0">
                <a:hlinkClick r:id="rId4"/>
              </a:rPr>
              <a:t>200 countries, 200 years, 4 </a:t>
            </a:r>
            <a:r>
              <a:rPr lang="en-US" dirty="0" err="1" smtClean="0">
                <a:hlinkClick r:id="rId4"/>
              </a:rPr>
              <a:t>mins</a:t>
            </a:r>
            <a:endParaRPr lang="en-US" dirty="0" smtClean="0">
              <a:hlinkClick r:id="rId5"/>
            </a:endParaRPr>
          </a:p>
          <a:p>
            <a:pPr lvl="1"/>
            <a:r>
              <a:rPr lang="en-US" smtClean="0">
                <a:hlinkClick r:id="rId5"/>
              </a:rPr>
              <a:t>Washing Machine</a:t>
            </a:r>
            <a:endParaRPr lang="en-US" dirty="0" smtClean="0"/>
          </a:p>
          <a:p>
            <a:r>
              <a:rPr lang="en-US" dirty="0" smtClean="0"/>
              <a:t>Google Motion Chart scatterplots over time (</a:t>
            </a:r>
            <a:r>
              <a:rPr lang="en-US" dirty="0" err="1" smtClean="0">
                <a:hlinkClick r:id="rId6"/>
              </a:rPr>
              <a:t>howto</a:t>
            </a:r>
            <a:r>
              <a:rPr lang="en-US" dirty="0" smtClean="0">
                <a:hlinkClick r:id="rId6"/>
              </a:rPr>
              <a:t> instructions</a:t>
            </a:r>
            <a:r>
              <a:rPr lang="en-US" dirty="0" smtClean="0"/>
              <a:t>)</a:t>
            </a:r>
          </a:p>
          <a:p>
            <a:r>
              <a:rPr lang="en-US" dirty="0" err="1" smtClean="0"/>
              <a:t>Hemminger</a:t>
            </a:r>
            <a:r>
              <a:rPr lang="en-US" dirty="0" smtClean="0"/>
              <a:t> Personal Health Record (</a:t>
            </a:r>
            <a:r>
              <a:rPr lang="en-US" dirty="0" smtClean="0">
                <a:hlinkClick r:id="rId7"/>
              </a:rPr>
              <a:t>phr2</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17500" y="-252413"/>
            <a:ext cx="8637588" cy="1736726"/>
          </a:xfrm>
        </p:spPr>
        <p:txBody>
          <a:bodyPr/>
          <a:lstStyle/>
          <a:p>
            <a:r>
              <a:rPr lang="en-US" dirty="0"/>
              <a:t/>
            </a:r>
            <a:br>
              <a:rPr lang="en-US" dirty="0"/>
            </a:br>
            <a:r>
              <a:rPr lang="en-US" sz="3200" dirty="0"/>
              <a:t>A tight loop </a:t>
            </a:r>
            <a:r>
              <a:rPr lang="en-US" sz="3200" dirty="0" smtClean="0"/>
              <a:t>is needed between </a:t>
            </a:r>
            <a:r>
              <a:rPr lang="en-US" sz="3200" dirty="0"/>
              <a:t>user and data</a:t>
            </a:r>
            <a:br>
              <a:rPr lang="en-US" sz="3200" dirty="0"/>
            </a:br>
            <a:r>
              <a:rPr lang="en-US" sz="3200" dirty="0"/>
              <a:t>Rapid interaction methods</a:t>
            </a:r>
          </a:p>
        </p:txBody>
      </p:sp>
      <p:sp>
        <p:nvSpPr>
          <p:cNvPr id="152579" name="Rectangle 3"/>
          <p:cNvSpPr>
            <a:spLocks noGrp="1" noChangeArrowheads="1"/>
          </p:cNvSpPr>
          <p:nvPr>
            <p:ph type="body" idx="1"/>
          </p:nvPr>
        </p:nvSpPr>
        <p:spPr/>
        <p:txBody>
          <a:bodyPr/>
          <a:lstStyle/>
          <a:p>
            <a:pPr>
              <a:lnSpc>
                <a:spcPct val="80000"/>
              </a:lnSpc>
            </a:pPr>
            <a:r>
              <a:rPr lang="en-US" dirty="0"/>
              <a:t>Brushing.  All representations of the same object are highlighted simultaneously. Rapid selection.</a:t>
            </a:r>
          </a:p>
          <a:p>
            <a:pPr>
              <a:lnSpc>
                <a:spcPct val="80000"/>
              </a:lnSpc>
            </a:pPr>
            <a:r>
              <a:rPr lang="en-US" dirty="0"/>
              <a:t>Dynamic Queries.  Select a range in a multi-dimensional data space using multiple sliders (Film finder: </a:t>
            </a:r>
            <a:r>
              <a:rPr lang="en-US" dirty="0" err="1"/>
              <a:t>Shneiderman</a:t>
            </a:r>
            <a:r>
              <a:rPr lang="en-US" dirty="0"/>
              <a:t>)</a:t>
            </a:r>
          </a:p>
          <a:p>
            <a:pPr>
              <a:lnSpc>
                <a:spcPct val="80000"/>
              </a:lnSpc>
            </a:pPr>
            <a:r>
              <a:rPr lang="en-US" dirty="0"/>
              <a:t>Interactive range queries: </a:t>
            </a:r>
            <a:r>
              <a:rPr lang="en-US" dirty="0" err="1"/>
              <a:t>Munzner</a:t>
            </a:r>
            <a:r>
              <a:rPr lang="en-US" dirty="0"/>
              <a:t>, Ware</a:t>
            </a:r>
          </a:p>
          <a:p>
            <a:pPr>
              <a:lnSpc>
                <a:spcPct val="80000"/>
              </a:lnSpc>
            </a:pPr>
            <a:r>
              <a:rPr lang="en-US" dirty="0"/>
              <a:t>Magic Lenses: Transforms/reveals data in a spatial area of the display</a:t>
            </a:r>
          </a:p>
          <a:p>
            <a:pPr>
              <a:lnSpc>
                <a:spcPct val="80000"/>
              </a:lnSpc>
            </a:pPr>
            <a:r>
              <a:rPr lang="en-US" dirty="0"/>
              <a:t>Drilling down – click to reveal more about some aspect of the data</a:t>
            </a:r>
          </a:p>
          <a:p>
            <a:pPr>
              <a:lnSpc>
                <a:spcPct val="80000"/>
              </a:lnSpc>
            </a:pP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5868988" y="3505200"/>
            <a:ext cx="2917825" cy="3276600"/>
          </a:xfrm>
          <a:prstGeom prst="rect">
            <a:avLst/>
          </a:prstGeom>
          <a:noFill/>
          <a:ln w="9525">
            <a:noFill/>
            <a:miter lim="800000"/>
            <a:headEnd/>
            <a:tailEnd/>
          </a:ln>
          <a:effectLst/>
        </p:spPr>
      </p:pic>
      <p:pic>
        <p:nvPicPr>
          <p:cNvPr id="151555" name="Picture 3">
            <a:hlinkClick r:id="rId4" action="ppaction://program"/>
          </p:cNvPr>
          <p:cNvPicPr>
            <a:picLocks noChangeAspect="1" noChangeArrowheads="1"/>
          </p:cNvPicPr>
          <p:nvPr/>
        </p:nvPicPr>
        <p:blipFill>
          <a:blip r:embed="rId5" cstate="print"/>
          <a:srcRect/>
          <a:stretch>
            <a:fillRect/>
          </a:stretch>
        </p:blipFill>
        <p:spPr bwMode="auto">
          <a:xfrm>
            <a:off x="7938" y="927100"/>
            <a:ext cx="5859462" cy="5680075"/>
          </a:xfrm>
          <a:prstGeom prst="rect">
            <a:avLst/>
          </a:prstGeom>
          <a:noFill/>
          <a:ln w="9525">
            <a:noFill/>
            <a:miter lim="800000"/>
            <a:headEnd/>
            <a:tailEnd/>
          </a:ln>
          <a:effectLst/>
        </p:spPr>
      </p:pic>
      <p:sp>
        <p:nvSpPr>
          <p:cNvPr id="151556" name="Rectangle 4"/>
          <p:cNvSpPr>
            <a:spLocks noGrp="1" noChangeArrowheads="1"/>
          </p:cNvSpPr>
          <p:nvPr>
            <p:ph type="title"/>
          </p:nvPr>
        </p:nvSpPr>
        <p:spPr>
          <a:xfrm>
            <a:off x="578069" y="219349"/>
            <a:ext cx="8213725" cy="579437"/>
          </a:xfrm>
        </p:spPr>
        <p:txBody>
          <a:bodyPr/>
          <a:lstStyle/>
          <a:p>
            <a:r>
              <a:rPr lang="en-US" sz="3200" dirty="0"/>
              <a:t>Event Brushing - </a:t>
            </a:r>
            <a:r>
              <a:rPr lang="en-US" sz="3200" b="1" dirty="0"/>
              <a:t>Linked Kinetic Displays</a:t>
            </a:r>
            <a:r>
              <a:rPr lang="en-US" sz="1800" b="1" dirty="0"/>
              <a:t> </a:t>
            </a:r>
            <a:endParaRPr lang="en-US" sz="4800" dirty="0"/>
          </a:p>
        </p:txBody>
      </p:sp>
      <p:pic>
        <p:nvPicPr>
          <p:cNvPr id="151557" name="Picture 5"/>
          <p:cNvPicPr>
            <a:picLocks noChangeAspect="1" noChangeArrowheads="1"/>
          </p:cNvPicPr>
          <p:nvPr/>
        </p:nvPicPr>
        <p:blipFill>
          <a:blip r:embed="rId6"/>
          <a:srcRect/>
          <a:stretch>
            <a:fillRect/>
          </a:stretch>
        </p:blipFill>
        <p:spPr bwMode="auto">
          <a:xfrm>
            <a:off x="685800" y="-685800"/>
            <a:ext cx="1588" cy="1587"/>
          </a:xfrm>
          <a:prstGeom prst="rect">
            <a:avLst/>
          </a:prstGeom>
          <a:noFill/>
          <a:ln w="9525" algn="ctr">
            <a:noFill/>
            <a:miter lim="800000"/>
            <a:headEnd/>
            <a:tailEnd/>
          </a:ln>
          <a:effectLst/>
        </p:spPr>
      </p:pic>
      <p:sp>
        <p:nvSpPr>
          <p:cNvPr id="151558" name="Text Box 6"/>
          <p:cNvSpPr txBox="1">
            <a:spLocks noChangeArrowheads="1"/>
          </p:cNvSpPr>
          <p:nvPr/>
        </p:nvSpPr>
        <p:spPr bwMode="auto">
          <a:xfrm>
            <a:off x="6234113" y="4600575"/>
            <a:ext cx="2238375" cy="274638"/>
          </a:xfrm>
          <a:prstGeom prst="rect">
            <a:avLst/>
          </a:prstGeom>
          <a:solidFill>
            <a:srgbClr val="EAEAEA"/>
          </a:solidFill>
          <a:ln w="9525">
            <a:noFill/>
            <a:miter lim="800000"/>
            <a:headEnd/>
            <a:tailEnd/>
          </a:ln>
          <a:effectLst/>
        </p:spPr>
        <p:txBody>
          <a:bodyPr>
            <a:spAutoFit/>
          </a:bodyPr>
          <a:lstStyle/>
          <a:p>
            <a:pPr algn="ctr"/>
            <a:r>
              <a:rPr lang="en-US" sz="1200" b="1">
                <a:solidFill>
                  <a:schemeClr val="bg1"/>
                </a:solidFill>
                <a:latin typeface="Arial" charset="0"/>
              </a:rPr>
              <a:t>Scatterplot - victim vs. city</a:t>
            </a:r>
          </a:p>
        </p:txBody>
      </p:sp>
      <p:sp>
        <p:nvSpPr>
          <p:cNvPr id="151559" name="Text Box 7"/>
          <p:cNvSpPr txBox="1">
            <a:spLocks noGrp="1" noChangeArrowheads="1"/>
          </p:cNvSpPr>
          <p:nvPr>
            <p:ph type="body" idx="1"/>
          </p:nvPr>
        </p:nvSpPr>
        <p:spPr>
          <a:xfrm>
            <a:off x="76200" y="1181100"/>
            <a:ext cx="3124200" cy="457200"/>
          </a:xfrm>
          <a:solidFill>
            <a:srgbClr val="EAEAEA">
              <a:alpha val="41000"/>
            </a:srgbClr>
          </a:solidFill>
          <a:ln/>
        </p:spPr>
        <p:txBody>
          <a:bodyPr/>
          <a:lstStyle/>
          <a:p>
            <a:pPr>
              <a:spcBef>
                <a:spcPct val="50000"/>
              </a:spcBef>
              <a:buClrTx/>
              <a:buFontTx/>
              <a:buNone/>
            </a:pPr>
            <a:r>
              <a:rPr lang="en-US" sz="1800" b="1">
                <a:solidFill>
                  <a:schemeClr val="bg1"/>
                </a:solidFill>
              </a:rPr>
              <a:t>Event distribution in space</a:t>
            </a:r>
          </a:p>
        </p:txBody>
      </p:sp>
      <p:sp>
        <p:nvSpPr>
          <p:cNvPr id="151560" name="Text Box 8"/>
          <p:cNvSpPr txBox="1">
            <a:spLocks noChangeArrowheads="1"/>
          </p:cNvSpPr>
          <p:nvPr/>
        </p:nvSpPr>
        <p:spPr bwMode="auto">
          <a:xfrm>
            <a:off x="3443288" y="1971675"/>
            <a:ext cx="1371600" cy="1069975"/>
          </a:xfrm>
          <a:prstGeom prst="rect">
            <a:avLst/>
          </a:prstGeom>
          <a:solidFill>
            <a:srgbClr val="EAEAEA">
              <a:alpha val="46001"/>
            </a:srgbClr>
          </a:solidFill>
          <a:ln w="9525">
            <a:noFill/>
            <a:miter lim="800000"/>
            <a:headEnd/>
            <a:tailEnd/>
          </a:ln>
          <a:effectLst/>
        </p:spPr>
        <p:txBody>
          <a:bodyPr>
            <a:spAutoFit/>
          </a:bodyPr>
          <a:lstStyle/>
          <a:p>
            <a:pPr algn="ctr">
              <a:spcBef>
                <a:spcPct val="50000"/>
              </a:spcBef>
            </a:pPr>
            <a:r>
              <a:rPr lang="en-US" sz="1600" b="1">
                <a:solidFill>
                  <a:schemeClr val="bg1"/>
                </a:solidFill>
                <a:latin typeface="Arial" charset="0"/>
              </a:rPr>
              <a:t>Highlighted events move in all displays</a:t>
            </a:r>
          </a:p>
        </p:txBody>
      </p:sp>
      <p:sp>
        <p:nvSpPr>
          <p:cNvPr id="151561" name="Line 9"/>
          <p:cNvSpPr>
            <a:spLocks noChangeShapeType="1"/>
          </p:cNvSpPr>
          <p:nvPr/>
        </p:nvSpPr>
        <p:spPr bwMode="auto">
          <a:xfrm flipH="1">
            <a:off x="3276600" y="3124200"/>
            <a:ext cx="914400" cy="1143000"/>
          </a:xfrm>
          <a:prstGeom prst="line">
            <a:avLst/>
          </a:prstGeom>
          <a:noFill/>
          <a:ln w="28575">
            <a:solidFill>
              <a:schemeClr val="tx1"/>
            </a:solidFill>
            <a:round/>
            <a:headEnd/>
            <a:tailEnd type="triangle" w="med" len="med"/>
          </a:ln>
          <a:effectLst/>
        </p:spPr>
        <p:txBody>
          <a:bodyPr/>
          <a:lstStyle/>
          <a:p>
            <a:endParaRPr lang="en-US"/>
          </a:p>
        </p:txBody>
      </p:sp>
      <p:sp>
        <p:nvSpPr>
          <p:cNvPr id="151562" name="Line 10"/>
          <p:cNvSpPr>
            <a:spLocks noChangeShapeType="1"/>
          </p:cNvSpPr>
          <p:nvPr/>
        </p:nvSpPr>
        <p:spPr bwMode="auto">
          <a:xfrm>
            <a:off x="4191000" y="3124200"/>
            <a:ext cx="1676400" cy="1676400"/>
          </a:xfrm>
          <a:prstGeom prst="line">
            <a:avLst/>
          </a:prstGeom>
          <a:noFill/>
          <a:ln w="28575">
            <a:solidFill>
              <a:schemeClr val="tx1"/>
            </a:solidFill>
            <a:round/>
            <a:headEnd/>
            <a:tailEnd type="triangle" w="med" len="med"/>
          </a:ln>
          <a:effectLst/>
        </p:spPr>
        <p:txBody>
          <a:bodyPr/>
          <a:lstStyle/>
          <a:p>
            <a:endParaRPr lang="en-US"/>
          </a:p>
        </p:txBody>
      </p:sp>
      <p:pic>
        <p:nvPicPr>
          <p:cNvPr id="151563" name="Picture 11"/>
          <p:cNvPicPr>
            <a:picLocks noChangeAspect="1" noChangeArrowheads="1"/>
          </p:cNvPicPr>
          <p:nvPr/>
        </p:nvPicPr>
        <p:blipFill>
          <a:blip r:embed="rId7" cstate="print"/>
          <a:srcRect/>
          <a:stretch>
            <a:fillRect/>
          </a:stretch>
        </p:blipFill>
        <p:spPr bwMode="auto">
          <a:xfrm>
            <a:off x="9525" y="4605338"/>
            <a:ext cx="4427538" cy="2252662"/>
          </a:xfrm>
          <a:prstGeom prst="rect">
            <a:avLst/>
          </a:prstGeom>
          <a:noFill/>
          <a:ln w="9525">
            <a:noFill/>
            <a:miter lim="800000"/>
            <a:headEnd/>
            <a:tailEnd/>
          </a:ln>
          <a:effectLst/>
        </p:spPr>
      </p:pic>
      <p:pic>
        <p:nvPicPr>
          <p:cNvPr id="151564" name="Picture 12"/>
          <p:cNvPicPr>
            <a:picLocks noChangeAspect="1" noChangeArrowheads="1"/>
          </p:cNvPicPr>
          <p:nvPr/>
        </p:nvPicPr>
        <p:blipFill>
          <a:blip r:embed="rId8" cstate="print"/>
          <a:srcRect/>
          <a:stretch>
            <a:fillRect/>
          </a:stretch>
        </p:blipFill>
        <p:spPr bwMode="auto">
          <a:xfrm>
            <a:off x="7453313" y="838200"/>
            <a:ext cx="1690687" cy="3722688"/>
          </a:xfrm>
          <a:prstGeom prst="rect">
            <a:avLst/>
          </a:prstGeom>
          <a:noFill/>
          <a:ln w="9525">
            <a:noFill/>
            <a:miter lim="800000"/>
            <a:headEnd/>
            <a:tailEnd/>
          </a:ln>
          <a:effectLst/>
        </p:spPr>
      </p:pic>
      <p:pic>
        <p:nvPicPr>
          <p:cNvPr id="151565" name="Picture 13"/>
          <p:cNvPicPr>
            <a:picLocks noChangeAspect="1" noChangeArrowheads="1"/>
          </p:cNvPicPr>
          <p:nvPr/>
        </p:nvPicPr>
        <p:blipFill>
          <a:blip r:embed="rId9" cstate="print"/>
          <a:srcRect/>
          <a:stretch>
            <a:fillRect/>
          </a:stretch>
        </p:blipFill>
        <p:spPr bwMode="auto">
          <a:xfrm>
            <a:off x="4824413" y="909638"/>
            <a:ext cx="2632075" cy="2957512"/>
          </a:xfrm>
          <a:prstGeom prst="rect">
            <a:avLst/>
          </a:prstGeom>
          <a:noFill/>
          <a:ln w="9525">
            <a:noFill/>
            <a:miter lim="800000"/>
            <a:headEnd/>
            <a:tailEnd/>
          </a:ln>
          <a:effectLst/>
        </p:spPr>
      </p:pic>
      <p:sp>
        <p:nvSpPr>
          <p:cNvPr id="151566" name="Text Box 14"/>
          <p:cNvSpPr txBox="1">
            <a:spLocks noChangeArrowheads="1"/>
          </p:cNvSpPr>
          <p:nvPr/>
        </p:nvSpPr>
        <p:spPr bwMode="auto">
          <a:xfrm>
            <a:off x="5186363" y="1209675"/>
            <a:ext cx="2097087" cy="274638"/>
          </a:xfrm>
          <a:prstGeom prst="rect">
            <a:avLst/>
          </a:prstGeom>
          <a:solidFill>
            <a:srgbClr val="EAEAEA"/>
          </a:solidFill>
          <a:ln w="9525">
            <a:noFill/>
            <a:miter lim="800000"/>
            <a:headEnd/>
            <a:tailEnd/>
          </a:ln>
          <a:effectLst/>
        </p:spPr>
        <p:txBody>
          <a:bodyPr wrap="none">
            <a:spAutoFit/>
          </a:bodyPr>
          <a:lstStyle/>
          <a:p>
            <a:pPr eaLnBrk="0" hangingPunct="0"/>
            <a:r>
              <a:rPr lang="en-US" sz="1200" b="1">
                <a:solidFill>
                  <a:schemeClr val="bg1"/>
                </a:solidFill>
                <a:latin typeface="Arial" charset="0"/>
              </a:rPr>
              <a:t>Active Timeline Histogram</a:t>
            </a:r>
          </a:p>
        </p:txBody>
      </p:sp>
      <p:sp>
        <p:nvSpPr>
          <p:cNvPr id="151567" name="Line 15"/>
          <p:cNvSpPr>
            <a:spLocks noChangeShapeType="1"/>
          </p:cNvSpPr>
          <p:nvPr/>
        </p:nvSpPr>
        <p:spPr bwMode="auto">
          <a:xfrm flipV="1">
            <a:off x="4191000" y="3124200"/>
            <a:ext cx="1371600" cy="0"/>
          </a:xfrm>
          <a:prstGeom prst="line">
            <a:avLst/>
          </a:prstGeom>
          <a:noFill/>
          <a:ln w="28575">
            <a:solidFill>
              <a:schemeClr val="tx1"/>
            </a:solidFill>
            <a:round/>
            <a:headEnd/>
            <a:tailEnd type="triangle" w="med" len="med"/>
          </a:ln>
          <a:effectLst/>
        </p:spPr>
        <p:txBody>
          <a:bodyPr/>
          <a:lstStyle/>
          <a:p>
            <a:endParaRPr lang="en-US"/>
          </a:p>
        </p:txBody>
      </p:sp>
      <p:sp>
        <p:nvSpPr>
          <p:cNvPr id="151568" name="Text Box 16"/>
          <p:cNvSpPr txBox="1">
            <a:spLocks noChangeArrowheads="1"/>
          </p:cNvSpPr>
          <p:nvPr/>
        </p:nvSpPr>
        <p:spPr bwMode="auto">
          <a:xfrm>
            <a:off x="152400" y="1676400"/>
            <a:ext cx="2667000" cy="822325"/>
          </a:xfrm>
          <a:prstGeom prst="rect">
            <a:avLst/>
          </a:prstGeom>
          <a:solidFill>
            <a:srgbClr val="EAEAEA">
              <a:alpha val="46001"/>
            </a:srgbClr>
          </a:solidFill>
          <a:ln w="9525">
            <a:noFill/>
            <a:miter lim="800000"/>
            <a:headEnd/>
            <a:tailEnd/>
          </a:ln>
          <a:effectLst/>
        </p:spPr>
        <p:txBody>
          <a:bodyPr>
            <a:spAutoFit/>
          </a:bodyPr>
          <a:lstStyle/>
          <a:p>
            <a:pPr>
              <a:spcBef>
                <a:spcPct val="50000"/>
              </a:spcBef>
            </a:pPr>
            <a:r>
              <a:rPr lang="en-US">
                <a:solidFill>
                  <a:schemeClr val="bg1"/>
                </a:solidFill>
                <a:latin typeface="Helvetica" pitchFamily="34" charset="0"/>
              </a:rPr>
              <a:t>Security Events in Afghanistan</a:t>
            </a:r>
          </a:p>
        </p:txBody>
      </p:sp>
      <p:sp>
        <p:nvSpPr>
          <p:cNvPr id="151569" name="Text Box 17"/>
          <p:cNvSpPr txBox="1">
            <a:spLocks noChangeArrowheads="1"/>
          </p:cNvSpPr>
          <p:nvPr/>
        </p:nvSpPr>
        <p:spPr bwMode="auto">
          <a:xfrm>
            <a:off x="0" y="5410200"/>
            <a:ext cx="5105400" cy="822325"/>
          </a:xfrm>
          <a:prstGeom prst="rect">
            <a:avLst/>
          </a:prstGeom>
          <a:solidFill>
            <a:srgbClr val="FFFFFF">
              <a:alpha val="67000"/>
            </a:srgbClr>
          </a:solidFill>
          <a:ln w="9525">
            <a:noFill/>
            <a:miter lim="800000"/>
            <a:headEnd/>
            <a:tailEnd/>
          </a:ln>
          <a:effectLst/>
        </p:spPr>
        <p:txBody>
          <a:bodyPr>
            <a:spAutoFit/>
          </a:bodyPr>
          <a:lstStyle/>
          <a:p>
            <a:pPr algn="ctr">
              <a:spcBef>
                <a:spcPct val="20000"/>
              </a:spcBef>
            </a:pPr>
            <a:r>
              <a:rPr lang="en-US">
                <a:solidFill>
                  <a:schemeClr val="bg1"/>
                </a:solidFill>
                <a:latin typeface="Arial" charset="0"/>
              </a:rPr>
              <a:t>Motion helps analysts see relations of patterns in time and space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p:txBody>
          <a:bodyPr/>
          <a:lstStyle/>
          <a:p>
            <a:r>
              <a:rPr lang="en-US"/>
              <a:t>Selecting</a:t>
            </a:r>
          </a:p>
        </p:txBody>
      </p:sp>
      <p:sp>
        <p:nvSpPr>
          <p:cNvPr id="910339" name="Rectangle 3"/>
          <p:cNvSpPr>
            <a:spLocks noGrp="1" noChangeArrowheads="1"/>
          </p:cNvSpPr>
          <p:nvPr>
            <p:ph type="body" idx="1"/>
          </p:nvPr>
        </p:nvSpPr>
        <p:spPr/>
        <p:txBody>
          <a:bodyPr/>
          <a:lstStyle/>
          <a:p>
            <a:endParaRPr lang="en-US"/>
          </a:p>
        </p:txBody>
      </p:sp>
      <p:pic>
        <p:nvPicPr>
          <p:cNvPr id="910340" name="Picture 4"/>
          <p:cNvPicPr>
            <a:picLocks noChangeAspect="1" noChangeArrowheads="1"/>
          </p:cNvPicPr>
          <p:nvPr/>
        </p:nvPicPr>
        <p:blipFill>
          <a:blip r:embed="rId3" cstate="print"/>
          <a:srcRect/>
          <a:stretch>
            <a:fillRect/>
          </a:stretch>
        </p:blipFill>
        <p:spPr bwMode="auto">
          <a:xfrm>
            <a:off x="457200" y="1587500"/>
            <a:ext cx="4981575" cy="3857625"/>
          </a:xfrm>
          <a:prstGeom prst="rect">
            <a:avLst/>
          </a:prstGeom>
          <a:noFill/>
          <a:ln w="9525">
            <a:noFill/>
            <a:miter lim="800000"/>
            <a:headEnd/>
            <a:tailEnd/>
          </a:ln>
          <a:effectLst/>
        </p:spPr>
      </p:pic>
      <p:pic>
        <p:nvPicPr>
          <p:cNvPr id="910341" name="Picture 5"/>
          <p:cNvPicPr>
            <a:picLocks noChangeAspect="1" noChangeArrowheads="1"/>
          </p:cNvPicPr>
          <p:nvPr/>
        </p:nvPicPr>
        <p:blipFill>
          <a:blip r:embed="rId4" cstate="print"/>
          <a:srcRect/>
          <a:stretch>
            <a:fillRect/>
          </a:stretch>
        </p:blipFill>
        <p:spPr bwMode="auto">
          <a:xfrm>
            <a:off x="3570288" y="2924175"/>
            <a:ext cx="5086350" cy="393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Selecting</a:t>
            </a:r>
          </a:p>
        </p:txBody>
      </p:sp>
      <p:sp>
        <p:nvSpPr>
          <p:cNvPr id="912387" name="Rectangle 3"/>
          <p:cNvSpPr>
            <a:spLocks noGrp="1" noChangeArrowheads="1"/>
          </p:cNvSpPr>
          <p:nvPr>
            <p:ph type="body" idx="1"/>
          </p:nvPr>
        </p:nvSpPr>
        <p:spPr/>
        <p:txBody>
          <a:bodyPr/>
          <a:lstStyle/>
          <a:p>
            <a:endParaRPr lang="en-US"/>
          </a:p>
        </p:txBody>
      </p:sp>
      <p:pic>
        <p:nvPicPr>
          <p:cNvPr id="912389" name="Picture 5"/>
          <p:cNvPicPr>
            <a:picLocks noChangeAspect="1" noChangeArrowheads="1"/>
          </p:cNvPicPr>
          <p:nvPr/>
        </p:nvPicPr>
        <p:blipFill>
          <a:blip r:embed="rId3" cstate="print"/>
          <a:srcRect/>
          <a:stretch>
            <a:fillRect/>
          </a:stretch>
        </p:blipFill>
        <p:spPr bwMode="auto">
          <a:xfrm>
            <a:off x="338138" y="623888"/>
            <a:ext cx="5057775" cy="3886200"/>
          </a:xfrm>
          <a:prstGeom prst="rect">
            <a:avLst/>
          </a:prstGeom>
          <a:noFill/>
          <a:ln w="9525">
            <a:noFill/>
            <a:miter lim="800000"/>
            <a:headEnd/>
            <a:tailEnd/>
          </a:ln>
          <a:effectLst/>
        </p:spPr>
      </p:pic>
      <p:pic>
        <p:nvPicPr>
          <p:cNvPr id="912390" name="Picture 6"/>
          <p:cNvPicPr>
            <a:picLocks noChangeAspect="1" noChangeArrowheads="1"/>
          </p:cNvPicPr>
          <p:nvPr/>
        </p:nvPicPr>
        <p:blipFill>
          <a:blip r:embed="rId4" cstate="print"/>
          <a:srcRect/>
          <a:stretch>
            <a:fillRect/>
          </a:stretch>
        </p:blipFill>
        <p:spPr bwMode="auto">
          <a:xfrm>
            <a:off x="3390900" y="2613025"/>
            <a:ext cx="503872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sz="3200"/>
              <a:t>Highlighting / Brushing and Linking /</a:t>
            </a:r>
            <a:br>
              <a:rPr lang="en-US" sz="3200"/>
            </a:br>
            <a:r>
              <a:rPr lang="en-US" sz="3200"/>
              <a:t>Dynamic Queries</a:t>
            </a:r>
          </a:p>
        </p:txBody>
      </p:sp>
      <p:sp>
        <p:nvSpPr>
          <p:cNvPr id="907267" name="Rectangle 3"/>
          <p:cNvSpPr>
            <a:spLocks noGrp="1" noChangeArrowheads="1"/>
          </p:cNvSpPr>
          <p:nvPr>
            <p:ph type="body" idx="1"/>
          </p:nvPr>
        </p:nvSpPr>
        <p:spPr/>
        <p:txBody>
          <a:bodyPr/>
          <a:lstStyle/>
          <a:p>
            <a:r>
              <a:rPr lang="en-US" dirty="0" err="1"/>
              <a:t>Spotfire</a:t>
            </a:r>
            <a:r>
              <a:rPr lang="en-US" dirty="0"/>
              <a:t>, by </a:t>
            </a:r>
            <a:r>
              <a:rPr lang="en-US" dirty="0" err="1"/>
              <a:t>Ahlberg</a:t>
            </a:r>
            <a:r>
              <a:rPr lang="en-US" dirty="0"/>
              <a:t> &amp; </a:t>
            </a:r>
            <a:r>
              <a:rPr lang="en-US" dirty="0" err="1"/>
              <a:t>Shneiderman</a:t>
            </a:r>
            <a:endParaRPr lang="en-US" dirty="0"/>
          </a:p>
          <a:p>
            <a:pPr lvl="1"/>
            <a:r>
              <a:rPr lang="en-US" sz="1600" dirty="0">
                <a:hlinkClick r:id="rId3"/>
              </a:rPr>
              <a:t>http://hcil.cs.umd.edu/video/1994/1994_visualinfo.mpg</a:t>
            </a:r>
            <a:endParaRPr lang="en-US" sz="1600" dirty="0"/>
          </a:p>
          <a:p>
            <a:r>
              <a:rPr lang="en-US" sz="2800" dirty="0"/>
              <a:t>Now a very sophisticated </a:t>
            </a:r>
            <a:r>
              <a:rPr lang="en-US" sz="2800" dirty="0" smtClean="0"/>
              <a:t>product:</a:t>
            </a:r>
          </a:p>
          <a:p>
            <a:pPr lvl="1"/>
            <a:r>
              <a:rPr lang="en-US" sz="2000" dirty="0" smtClean="0">
                <a:hlinkClick r:id="rId4"/>
              </a:rPr>
              <a:t>http</a:t>
            </a:r>
            <a:r>
              <a:rPr lang="en-US" sz="2000" dirty="0">
                <a:hlinkClick r:id="rId4"/>
              </a:rPr>
              <a:t>://spotfire.tibco.com/products/gallery.cfm</a:t>
            </a:r>
            <a:endParaRPr lang="en-US" sz="2000" dirty="0"/>
          </a:p>
          <a:p>
            <a:pPr lvl="3"/>
            <a:endParaRPr lang="en-US" dirty="0"/>
          </a:p>
        </p:txBody>
      </p:sp>
      <p:pic>
        <p:nvPicPr>
          <p:cNvPr id="907268" name="Picture 4"/>
          <p:cNvPicPr>
            <a:picLocks noChangeAspect="1" noChangeArrowheads="1"/>
          </p:cNvPicPr>
          <p:nvPr/>
        </p:nvPicPr>
        <p:blipFill>
          <a:blip r:embed="rId5" cstate="print"/>
          <a:srcRect/>
          <a:stretch>
            <a:fillRect/>
          </a:stretch>
        </p:blipFill>
        <p:spPr bwMode="auto">
          <a:xfrm>
            <a:off x="2085975" y="3500438"/>
            <a:ext cx="4048125"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654269" y="406675"/>
            <a:ext cx="7772400" cy="1143000"/>
          </a:xfrm>
        </p:spPr>
        <p:txBody>
          <a:bodyPr/>
          <a:lstStyle/>
          <a:p>
            <a:r>
              <a:rPr lang="en-US" sz="3200" dirty="0"/>
              <a:t>Highlighting and Brushing:</a:t>
            </a:r>
            <a:br>
              <a:rPr lang="en-US" sz="3200" dirty="0"/>
            </a:br>
            <a:r>
              <a:rPr lang="en-US" sz="3200" dirty="0"/>
              <a:t>Parallel Coordinates by </a:t>
            </a:r>
            <a:r>
              <a:rPr lang="en-US" sz="3200" dirty="0" err="1"/>
              <a:t>Inselberg</a:t>
            </a:r>
            <a:endParaRPr lang="en-US" sz="3200" dirty="0"/>
          </a:p>
        </p:txBody>
      </p:sp>
      <p:sp>
        <p:nvSpPr>
          <p:cNvPr id="914435" name="Rectangle 3"/>
          <p:cNvSpPr>
            <a:spLocks noGrp="1" noChangeArrowheads="1"/>
          </p:cNvSpPr>
          <p:nvPr>
            <p:ph type="body" idx="1"/>
          </p:nvPr>
        </p:nvSpPr>
        <p:spPr>
          <a:xfrm>
            <a:off x="542925" y="1568450"/>
            <a:ext cx="7772400" cy="4114800"/>
          </a:xfrm>
        </p:spPr>
        <p:txBody>
          <a:bodyPr/>
          <a:lstStyle/>
          <a:p>
            <a:r>
              <a:rPr lang="en-US" dirty="0" smtClean="0"/>
              <a:t>Free </a:t>
            </a:r>
            <a:r>
              <a:rPr lang="en-US" dirty="0"/>
              <a:t>implementation: </a:t>
            </a:r>
            <a:r>
              <a:rPr lang="en-US" dirty="0" err="1"/>
              <a:t>Parvis</a:t>
            </a:r>
            <a:r>
              <a:rPr lang="en-US" dirty="0"/>
              <a:t> by </a:t>
            </a:r>
            <a:r>
              <a:rPr lang="en-US" dirty="0" err="1"/>
              <a:t>Ledermen</a:t>
            </a:r>
            <a:endParaRPr lang="en-US" dirty="0"/>
          </a:p>
          <a:p>
            <a:pPr lvl="2"/>
            <a:r>
              <a:rPr lang="en-US" sz="1600" smtClean="0"/>
              <a:t>http</a:t>
            </a:r>
            <a:r>
              <a:rPr lang="en-US" sz="1600" dirty="0"/>
              <a:t>://www.mediavirus.org/parvis/</a:t>
            </a:r>
          </a:p>
          <a:p>
            <a:pPr lvl="1"/>
            <a:endParaRPr lang="en-US" sz="1800" dirty="0"/>
          </a:p>
        </p:txBody>
      </p:sp>
      <p:pic>
        <p:nvPicPr>
          <p:cNvPr id="914436" name="Picture 4"/>
          <p:cNvPicPr>
            <a:picLocks noChangeAspect="1" noChangeArrowheads="1"/>
          </p:cNvPicPr>
          <p:nvPr/>
        </p:nvPicPr>
        <p:blipFill>
          <a:blip r:embed="rId3" cstate="print"/>
          <a:srcRect/>
          <a:stretch>
            <a:fillRect/>
          </a:stretch>
        </p:blipFill>
        <p:spPr bwMode="auto">
          <a:xfrm>
            <a:off x="1724025" y="2782888"/>
            <a:ext cx="4411663" cy="365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Control for Storylines</a:t>
            </a:r>
            <a:endParaRPr lang="en-US" dirty="0"/>
          </a:p>
        </p:txBody>
      </p:sp>
      <p:sp>
        <p:nvSpPr>
          <p:cNvPr id="3" name="Content Placeholder 2"/>
          <p:cNvSpPr>
            <a:spLocks noGrp="1"/>
          </p:cNvSpPr>
          <p:nvPr>
            <p:ph idx="1"/>
          </p:nvPr>
        </p:nvSpPr>
        <p:spPr/>
        <p:txBody>
          <a:bodyPr/>
          <a:lstStyle/>
          <a:p>
            <a:r>
              <a:rPr lang="en-US" dirty="0" smtClean="0"/>
              <a:t>Fixed presentations: no user control, just plays something over time (video)</a:t>
            </a:r>
          </a:p>
          <a:p>
            <a:r>
              <a:rPr lang="en-US" dirty="0" smtClean="0"/>
              <a:t>User controlled presentation.  As much as possible allow them full control play.</a:t>
            </a:r>
          </a:p>
          <a:p>
            <a:pPr lvl="1"/>
            <a:r>
              <a:rPr lang="en-US" dirty="0" smtClean="0"/>
              <a:t>Time based (think VCR controls, forward, backward, fast forward, fast reverse, pause, stop)</a:t>
            </a:r>
          </a:p>
          <a:p>
            <a:pPr lvl="1"/>
            <a:r>
              <a:rPr lang="en-US" dirty="0" smtClean="0"/>
              <a:t>Abstract (semantic) based controls.  Change by semantically meaningful events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b="1"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in on Data</a:t>
            </a:r>
          </a:p>
        </p:txBody>
      </p:sp>
      <p:sp>
        <p:nvSpPr>
          <p:cNvPr id="3" name="Content Placeholder 2"/>
          <p:cNvSpPr>
            <a:spLocks noGrp="1"/>
          </p:cNvSpPr>
          <p:nvPr>
            <p:ph idx="1"/>
          </p:nvPr>
        </p:nvSpPr>
        <p:spPr/>
        <p:txBody>
          <a:bodyPr>
            <a:normAutofit/>
          </a:bodyPr>
          <a:lstStyle/>
          <a:p>
            <a:r>
              <a:rPr lang="en-US" dirty="0" smtClean="0"/>
              <a:t>Fixed Navigations</a:t>
            </a:r>
          </a:p>
          <a:p>
            <a:pPr lvl="1"/>
            <a:r>
              <a:rPr lang="en-US" dirty="0" smtClean="0"/>
              <a:t>Overview + Details</a:t>
            </a:r>
          </a:p>
          <a:p>
            <a:pPr lvl="1"/>
            <a:r>
              <a:rPr lang="en-US" dirty="0" smtClean="0"/>
              <a:t>Focus + Context</a:t>
            </a:r>
          </a:p>
          <a:p>
            <a:pPr lvl="1"/>
            <a:r>
              <a:rPr lang="en-US" dirty="0" smtClean="0"/>
              <a:t>Distortion based techniques (fisheye)</a:t>
            </a:r>
          </a:p>
          <a:p>
            <a:r>
              <a:rPr lang="en-US" dirty="0" smtClean="0"/>
              <a:t>Interactive (</a:t>
            </a:r>
            <a:r>
              <a:rPr lang="en-US" dirty="0" err="1" smtClean="0"/>
              <a:t>scaleable</a:t>
            </a:r>
            <a:r>
              <a:rPr lang="en-US" dirty="0" smtClean="0"/>
              <a:t>) Zoom Navigations</a:t>
            </a:r>
          </a:p>
          <a:p>
            <a:pPr lvl="1"/>
            <a:r>
              <a:rPr lang="en-US" dirty="0" smtClean="0"/>
              <a:t>2D Large Image Navigation</a:t>
            </a:r>
          </a:p>
          <a:p>
            <a:pPr lvl="1"/>
            <a:r>
              <a:rPr lang="en-US" dirty="0" smtClean="0"/>
              <a:t>Large collections (photos, etc)</a:t>
            </a:r>
          </a:p>
          <a:p>
            <a:r>
              <a:rPr lang="en-US" dirty="0" smtClean="0"/>
              <a:t>3D navigation (virtual reality, video games, 2</a:t>
            </a:r>
            <a:r>
              <a:rPr lang="en-US" baseline="30000" dirty="0" smtClean="0"/>
              <a:t>nd</a:t>
            </a:r>
            <a:r>
              <a:rPr lang="en-US"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r>
              <a:rPr lang="en-US"/>
              <a:t>Overview + Details</a:t>
            </a:r>
          </a:p>
        </p:txBody>
      </p:sp>
      <p:sp>
        <p:nvSpPr>
          <p:cNvPr id="899075" name="Rectangle 3"/>
          <p:cNvSpPr>
            <a:spLocks noGrp="1" noChangeArrowheads="1"/>
          </p:cNvSpPr>
          <p:nvPr>
            <p:ph type="body" idx="1"/>
          </p:nvPr>
        </p:nvSpPr>
        <p:spPr/>
        <p:txBody>
          <a:bodyPr/>
          <a:lstStyle/>
          <a:p>
            <a:r>
              <a:rPr lang="en-US"/>
              <a:t>Separate views</a:t>
            </a:r>
          </a:p>
          <a:p>
            <a:pPr lvl="1"/>
            <a:r>
              <a:rPr lang="en-US"/>
              <a:t>No distortion</a:t>
            </a:r>
          </a:p>
          <a:p>
            <a:pPr lvl="1"/>
            <a:r>
              <a:rPr lang="en-US"/>
              <a:t>Shows both overview and details simultaneously</a:t>
            </a:r>
          </a:p>
          <a:p>
            <a:pPr lvl="1"/>
            <a:r>
              <a:rPr lang="en-US"/>
              <a:t>Drawback: requires the viewer to consciously shift there focus of attention.</a:t>
            </a:r>
          </a:p>
          <a:p>
            <a:pPr lvl="1"/>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468313" y="0"/>
            <a:ext cx="7772400" cy="1143000"/>
          </a:xfrm>
        </p:spPr>
        <p:txBody>
          <a:bodyPr/>
          <a:lstStyle/>
          <a:p>
            <a:r>
              <a:rPr lang="en-US"/>
              <a:t>Example: traffic.511.org</a:t>
            </a:r>
          </a:p>
        </p:txBody>
      </p:sp>
      <p:pic>
        <p:nvPicPr>
          <p:cNvPr id="900100" name="Picture 4"/>
          <p:cNvPicPr>
            <a:picLocks noChangeAspect="1" noChangeArrowheads="1"/>
          </p:cNvPicPr>
          <p:nvPr/>
        </p:nvPicPr>
        <p:blipFill>
          <a:blip r:embed="rId3" cstate="print"/>
          <a:srcRect/>
          <a:stretch>
            <a:fillRect/>
          </a:stretch>
        </p:blipFill>
        <p:spPr bwMode="auto">
          <a:xfrm>
            <a:off x="1633538" y="1187450"/>
            <a:ext cx="5629275" cy="528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t-ddv.V2">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cut-ddv.V2</Template>
  <TotalTime>9251</TotalTime>
  <Words>1614</Words>
  <Application>Microsoft Office PowerPoint</Application>
  <PresentationFormat>On-screen Show (4:3)</PresentationFormat>
  <Paragraphs>269</Paragraphs>
  <Slides>45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Georgia</vt:lpstr>
      <vt:lpstr>Helvetica</vt:lpstr>
      <vt:lpstr>Times New Roman</vt:lpstr>
      <vt:lpstr>Trebuchet MS</vt:lpstr>
      <vt:lpstr>Wingdings 2</vt:lpstr>
      <vt:lpstr>cut-ddv.V2</vt:lpstr>
      <vt:lpstr>Interaction</vt:lpstr>
      <vt:lpstr>Interaction</vt:lpstr>
      <vt:lpstr>Main Purposes of Interaction</vt:lpstr>
      <vt:lpstr>Telling a Story over Time</vt:lpstr>
      <vt:lpstr>User Control for Storylines</vt:lpstr>
      <vt:lpstr>Visual Analytics</vt:lpstr>
      <vt:lpstr>Zoom in on Data</vt:lpstr>
      <vt:lpstr>Overview + Details</vt:lpstr>
      <vt:lpstr>Example: traffic.511.org</vt:lpstr>
      <vt:lpstr>Focus + Context</vt:lpstr>
      <vt:lpstr>Focus + Context: TableLens from PARC/Inxight</vt:lpstr>
      <vt:lpstr>Focus + Context (+ Distortion): Perspective Wall from PARC/Inxight</vt:lpstr>
      <vt:lpstr>Focus + Context:  Hyperbolic Tree from PARC/Inxight</vt:lpstr>
      <vt:lpstr>Distortion Based Techniques</vt:lpstr>
      <vt:lpstr>Interactive Zoom Navigations</vt:lpstr>
      <vt:lpstr>PowerPoint Presentation</vt:lpstr>
      <vt:lpstr>Standard (Geometric Zooming)</vt:lpstr>
      <vt:lpstr>Intelligent Zooming: Speed-dependent Zooming by Igarashi &amp; Hinkley 2000</vt:lpstr>
      <vt:lpstr>Standard vs. Semantic Zooming</vt:lpstr>
      <vt:lpstr>When to use Semantic Zoom</vt:lpstr>
      <vt:lpstr>Semantic Zoom examples</vt:lpstr>
      <vt:lpstr>3D Navigation</vt:lpstr>
      <vt:lpstr>Visual Analytics</vt:lpstr>
      <vt:lpstr>Visual Analytics: Multiple Views on Data</vt:lpstr>
      <vt:lpstr>Visual Analytics</vt:lpstr>
      <vt:lpstr>Visual Analytics: Change/Filter Values</vt:lpstr>
      <vt:lpstr>Visual Analytics</vt:lpstr>
      <vt:lpstr>Visual Analytics: Linking and Connecting Data</vt:lpstr>
      <vt:lpstr>Guidelines</vt:lpstr>
      <vt:lpstr>Brad’s Mantra on Interaction</vt:lpstr>
      <vt:lpstr>Brad’s rule of thumb for  Acceptable Response Times</vt:lpstr>
      <vt:lpstr>Shneiderman’s Taxonomy of Information Visualization Tasks</vt:lpstr>
      <vt:lpstr>Shneiderman’s Visualization Mantra</vt:lpstr>
      <vt:lpstr>The affordance concept</vt:lpstr>
      <vt:lpstr>Interactive Visualization + HCI</vt:lpstr>
      <vt:lpstr>Example: Interactive Stacked Histogram</vt:lpstr>
      <vt:lpstr>Basic Interaction Techniques</vt:lpstr>
      <vt:lpstr>Basic Interaction Techniques</vt:lpstr>
      <vt:lpstr>Advanced Interaction Techniques</vt:lpstr>
      <vt:lpstr> A tight loop is needed between user and data Rapid interaction methods</vt:lpstr>
      <vt:lpstr>Event Brushing - Linked Kinetic Displays </vt:lpstr>
      <vt:lpstr>Selecting</vt:lpstr>
      <vt:lpstr>Selecting</vt:lpstr>
      <vt:lpstr>Highlighting / Brushing and Linking / Dynamic Queries</vt:lpstr>
      <vt:lpstr>Highlighting and Brushing: Parallel Coordinates by Inselberg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CUT-DDV Framework (simplify)</dc:title>
  <dc:creator>Julia TerMaat</dc:creator>
  <cp:lastModifiedBy>Hemminger, Bradley M</cp:lastModifiedBy>
  <cp:revision>267</cp:revision>
  <dcterms:created xsi:type="dcterms:W3CDTF">2010-01-14T01:37:08Z</dcterms:created>
  <dcterms:modified xsi:type="dcterms:W3CDTF">2016-04-04T13:47:07Z</dcterms:modified>
</cp:coreProperties>
</file>