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46"/>
  </p:notesMasterIdLst>
  <p:sldIdLst>
    <p:sldId id="256" r:id="rId2"/>
    <p:sldId id="365" r:id="rId3"/>
    <p:sldId id="366" r:id="rId4"/>
    <p:sldId id="391" r:id="rId5"/>
    <p:sldId id="367" r:id="rId6"/>
    <p:sldId id="392" r:id="rId7"/>
    <p:sldId id="368" r:id="rId8"/>
    <p:sldId id="369" r:id="rId9"/>
    <p:sldId id="370" r:id="rId10"/>
    <p:sldId id="372" r:id="rId11"/>
    <p:sldId id="373" r:id="rId12"/>
    <p:sldId id="374" r:id="rId13"/>
    <p:sldId id="375" r:id="rId14"/>
    <p:sldId id="393" r:id="rId15"/>
    <p:sldId id="394" r:id="rId16"/>
    <p:sldId id="376" r:id="rId17"/>
    <p:sldId id="377" r:id="rId18"/>
    <p:sldId id="371" r:id="rId19"/>
    <p:sldId id="409" r:id="rId20"/>
    <p:sldId id="395" r:id="rId21"/>
    <p:sldId id="421" r:id="rId22"/>
    <p:sldId id="410" r:id="rId23"/>
    <p:sldId id="397" r:id="rId24"/>
    <p:sldId id="411" r:id="rId25"/>
    <p:sldId id="396" r:id="rId26"/>
    <p:sldId id="378" r:id="rId27"/>
    <p:sldId id="382" r:id="rId28"/>
    <p:sldId id="383" r:id="rId29"/>
    <p:sldId id="384" r:id="rId30"/>
    <p:sldId id="385" r:id="rId31"/>
    <p:sldId id="423" r:id="rId32"/>
    <p:sldId id="424" r:id="rId33"/>
    <p:sldId id="387" r:id="rId34"/>
    <p:sldId id="422" r:id="rId35"/>
    <p:sldId id="388" r:id="rId36"/>
    <p:sldId id="412" r:id="rId37"/>
    <p:sldId id="413" r:id="rId38"/>
    <p:sldId id="414" r:id="rId39"/>
    <p:sldId id="415" r:id="rId40"/>
    <p:sldId id="416" r:id="rId41"/>
    <p:sldId id="417" r:id="rId42"/>
    <p:sldId id="418" r:id="rId43"/>
    <p:sldId id="419" r:id="rId44"/>
    <p:sldId id="42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5E82"/>
    <a:srgbClr val="0000FF"/>
    <a:srgbClr val="000F9E"/>
    <a:srgbClr val="271B83"/>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66966" autoAdjust="0"/>
  </p:normalViewPr>
  <p:slideViewPr>
    <p:cSldViewPr>
      <p:cViewPr varScale="1">
        <p:scale>
          <a:sx n="55" d="100"/>
          <a:sy n="55" d="100"/>
        </p:scale>
        <p:origin x="-15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4BA755-ED2B-48AD-9CFF-3DA72DA1702B}" type="datetimeFigureOut">
              <a:rPr lang="en-US" smtClean="0"/>
              <a:pPr/>
              <a:t>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842BC0-ED8E-41D7-80C2-C73DFDFF25FB}" type="slidenum">
              <a:rPr lang="en-US" smtClean="0"/>
              <a:pPr/>
              <a:t>‹#›</a:t>
            </a:fld>
            <a:endParaRPr lang="en-US"/>
          </a:p>
        </p:txBody>
      </p:sp>
    </p:spTree>
    <p:extLst>
      <p:ext uri="{BB962C8B-B14F-4D97-AF65-F5344CB8AC3E}">
        <p14:creationId xmlns:p14="http://schemas.microsoft.com/office/powerpoint/2010/main" val="171530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commons.wikimedia.org/wiki/Egyptian_Museum" TargetMode="External"/><Relationship Id="rId3" Type="http://schemas.openxmlformats.org/officeDocument/2006/relationships/hyperlink" Target="http://flickr.com/photos/53908695@N00" TargetMode="External"/><Relationship Id="rId7" Type="http://schemas.openxmlformats.org/officeDocument/2006/relationships/hyperlink" Target="http://commons.wikimedia.org/w/index.php?title=Osiris&amp;action=edit&amp;redlink=1"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commons.wikimedia.org/wiki/Papyrus" TargetMode="External"/><Relationship Id="rId5" Type="http://schemas.openxmlformats.org/officeDocument/2006/relationships/hyperlink" Target="http://creativecommons.org/licenses/by/2.0/" TargetMode="External"/><Relationship Id="rId10" Type="http://schemas.openxmlformats.org/officeDocument/2006/relationships/hyperlink" Target="http://commons.wikimedia.org/wiki/Egypt" TargetMode="External"/><Relationship Id="rId4" Type="http://schemas.openxmlformats.org/officeDocument/2006/relationships/hyperlink" Target="http://en.wikipedia.org/wiki/Creative_Commons" TargetMode="External"/><Relationship Id="rId9" Type="http://schemas.openxmlformats.org/officeDocument/2006/relationships/hyperlink" Target="http://commons.wikimedia.org/wiki/Cairo"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ommons.wikimedia.org/wiki/GNU_Freie_Dokumentationslizenz"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GNU_Free_Documentation_Licens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Creative_Comm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3.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GNU_Free_Documentation_Licen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Stone tablets</a:t>
            </a:r>
            <a:r>
              <a:rPr lang="en-US" baseline="0" dirty="0" smtClean="0"/>
              <a:t> from http://commons.wikimedia.org/wiki/File:Stone_tablets_with_prayers_in_Tibetan_language_at_a_Temple_in_McLeod_Ganj.jpg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hlinkClick r:id="rId3"/>
              </a:rPr>
              <a:t>Author: Wolfgang </a:t>
            </a:r>
            <a:r>
              <a:rPr lang="en-US" sz="1200" kern="1200" baseline="0" dirty="0" err="1" smtClean="0">
                <a:solidFill>
                  <a:schemeClr val="tx1"/>
                </a:solidFill>
                <a:latin typeface="+mn-lt"/>
                <a:ea typeface="+mn-ea"/>
                <a:cs typeface="+mn-cs"/>
                <a:hlinkClick r:id="rId3"/>
              </a:rPr>
              <a:t>Maehr</a:t>
            </a:r>
            <a:r>
              <a:rPr lang="en-US" sz="1200" kern="1200" baseline="0" dirty="0" smtClean="0">
                <a:solidFill>
                  <a:schemeClr val="tx1"/>
                </a:solidFill>
                <a:latin typeface="+mn-lt"/>
                <a:ea typeface="+mn-ea"/>
                <a:cs typeface="+mn-cs"/>
              </a:rPr>
              <a:t>, </a:t>
            </a:r>
            <a:r>
              <a:rPr lang="en-US" i="1" dirty="0" smtClean="0">
                <a:hlinkClick r:id="rId4" tooltip="w:Creative Commons"/>
              </a:rPr>
              <a:t>Creative Commons</a:t>
            </a:r>
            <a:r>
              <a:rPr lang="en-US" i="1" dirty="0" smtClean="0"/>
              <a:t> </a:t>
            </a:r>
            <a:r>
              <a:rPr lang="en-US" i="1" dirty="0" smtClean="0">
                <a:hlinkClick r:id="rId5"/>
              </a:rPr>
              <a:t>Attribution 2.0</a:t>
            </a:r>
            <a:r>
              <a:rPr lang="en-US" i="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latin typeface="+mn-lt"/>
                <a:ea typeface="+mn-ea"/>
                <a:cs typeface="+mn-cs"/>
              </a:rPr>
              <a:t>Papyrus taken from </a:t>
            </a:r>
          </a:p>
          <a:p>
            <a:r>
              <a:rPr lang="en-US" b="1" dirty="0" smtClean="0"/>
              <a:t>Antique </a:t>
            </a:r>
            <a:r>
              <a:rPr lang="en-US" b="1" dirty="0" smtClean="0">
                <a:hlinkClick r:id="rId6" tooltip="Papyrus"/>
              </a:rPr>
              <a:t>papyrus</a:t>
            </a:r>
            <a:r>
              <a:rPr lang="en-US" b="1" dirty="0" smtClean="0"/>
              <a:t>, showing the god </a:t>
            </a:r>
            <a:r>
              <a:rPr lang="en-US" b="1" dirty="0" smtClean="0">
                <a:hlinkClick r:id="rId7" tooltip="Osiris (page does not exist)"/>
              </a:rPr>
              <a:t>Osiris</a:t>
            </a:r>
            <a:r>
              <a:rPr lang="en-US" b="1" dirty="0" smtClean="0"/>
              <a:t> and the weighing of the heart.</a:t>
            </a:r>
            <a:r>
              <a:rPr lang="en-US" dirty="0" smtClean="0"/>
              <a:t> </a:t>
            </a:r>
            <a:r>
              <a:rPr lang="en-US" dirty="0" smtClean="0">
                <a:hlinkClick r:id="rId8" tooltip="Egyptian Museum"/>
              </a:rPr>
              <a:t>Egyptian Museum</a:t>
            </a:r>
            <a:r>
              <a:rPr lang="en-US" dirty="0" smtClean="0"/>
              <a:t>, </a:t>
            </a:r>
            <a:r>
              <a:rPr lang="en-US" dirty="0" smtClean="0">
                <a:hlinkClick r:id="rId9" tooltip="Cairo"/>
              </a:rPr>
              <a:t>Cairo</a:t>
            </a:r>
            <a:r>
              <a:rPr lang="en-US" dirty="0" smtClean="0"/>
              <a:t>, </a:t>
            </a:r>
            <a:r>
              <a:rPr lang="en-US" dirty="0" smtClean="0">
                <a:hlinkClick r:id="rId10" tooltip="Egypt"/>
              </a:rPr>
              <a:t>Egypt</a:t>
            </a:r>
            <a:endParaRPr lang="en-US" dirty="0" smtClean="0"/>
          </a:p>
          <a:p>
            <a:r>
              <a:rPr lang="en-US" dirty="0" smtClean="0"/>
              <a:t>Photo taken by </a:t>
            </a:r>
            <a:r>
              <a:rPr lang="en-US" dirty="0" err="1" smtClean="0"/>
              <a:t>Hajor</a:t>
            </a:r>
            <a:r>
              <a:rPr lang="en-US" dirty="0" smtClean="0"/>
              <a:t>, Dec.2002. Released under cc.by.sa and/or </a:t>
            </a:r>
            <a:r>
              <a:rPr lang="en-US" dirty="0" err="1" smtClean="0"/>
              <a:t>GFDL</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http://commons.wikimedia.org/wiki/File:Bibel-1.jpg</a:t>
            </a:r>
          </a:p>
          <a:p>
            <a:r>
              <a:rPr lang="en-US" dirty="0" err="1" smtClean="0"/>
              <a:t>Bibel</a:t>
            </a:r>
            <a:r>
              <a:rPr lang="en-US" dirty="0" smtClean="0"/>
              <a:t> </a:t>
            </a:r>
            <a:r>
              <a:rPr lang="en-US" dirty="0" err="1" smtClean="0"/>
              <a:t>aus</a:t>
            </a:r>
            <a:r>
              <a:rPr lang="en-US" dirty="0" smtClean="0"/>
              <a:t> </a:t>
            </a:r>
            <a:r>
              <a:rPr lang="en-US" dirty="0" err="1" smtClean="0"/>
              <a:t>dem</a:t>
            </a:r>
            <a:r>
              <a:rPr lang="en-US" dirty="0" smtClean="0"/>
              <a:t> </a:t>
            </a:r>
            <a:r>
              <a:rPr lang="en-US" dirty="0" err="1" smtClean="0"/>
              <a:t>Jahr</a:t>
            </a:r>
            <a:r>
              <a:rPr lang="en-US" dirty="0" smtClean="0"/>
              <a:t> 1866</a:t>
            </a:r>
          </a:p>
          <a:p>
            <a:r>
              <a:rPr lang="en-US" dirty="0" err="1" smtClean="0"/>
              <a:t>Fotograf</a:t>
            </a:r>
            <a:r>
              <a:rPr lang="en-US" dirty="0" smtClean="0"/>
              <a:t>: Walter J. </a:t>
            </a:r>
            <a:r>
              <a:rPr lang="en-US" dirty="0" err="1" smtClean="0"/>
              <a:t>Pilsak</a:t>
            </a:r>
            <a:r>
              <a:rPr lang="en-US" dirty="0" smtClean="0"/>
              <a:t>, </a:t>
            </a:r>
            <a:r>
              <a:rPr lang="en-US" dirty="0" err="1" smtClean="0"/>
              <a:t>Waldsassen</a:t>
            </a:r>
            <a:endParaRPr lang="en-US" dirty="0" smtClean="0"/>
          </a:p>
          <a:p>
            <a:r>
              <a:rPr lang="en-US" dirty="0" smtClean="0"/>
              <a:t>Copyright Status: </a:t>
            </a:r>
            <a:r>
              <a:rPr lang="en-US" dirty="0" smtClean="0">
                <a:hlinkClick r:id="rId3" tooltip="GNU Freie Dokumentationslizenz"/>
              </a:rPr>
              <a:t>GNU </a:t>
            </a:r>
            <a:r>
              <a:rPr lang="en-US" dirty="0" err="1" smtClean="0">
                <a:hlinkClick r:id="rId3" tooltip="GNU Freie Dokumentationslizenz"/>
              </a:rPr>
              <a:t>Freie</a:t>
            </a:r>
            <a:r>
              <a:rPr lang="en-US" dirty="0" smtClean="0">
                <a:hlinkClick r:id="rId3" tooltip="GNU Freie Dokumentationslizenz"/>
              </a:rPr>
              <a:t> </a:t>
            </a:r>
            <a:r>
              <a:rPr lang="en-US" dirty="0" err="1" smtClean="0">
                <a:hlinkClick r:id="rId3" tooltip="GNU Freie Dokumentationslizenz"/>
              </a:rPr>
              <a:t>Dokumentationslizenz</a:t>
            </a:r>
            <a:endParaRPr lang="en-US" dirty="0" smtClean="0"/>
          </a:p>
          <a:p>
            <a:endParaRPr lang="en-US" dirty="0" smtClean="0"/>
          </a:p>
          <a:p>
            <a:r>
              <a:rPr lang="en-US" dirty="0" smtClean="0"/>
              <a:t>http://commons.wikimedia.org/wiki/File:Baum_poster_1b.jpg</a:t>
            </a:r>
          </a:p>
          <a:p>
            <a:r>
              <a:rPr lang="en-US" dirty="0" smtClean="0"/>
              <a:t>Public domain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smtClean="0"/>
          </a:p>
          <a:p>
            <a:r>
              <a:rPr lang="en-US" b="1" i="0" dirty="0" smtClean="0">
                <a:hlinkClick r:id="rId3" tooltip="w:GNU Free Documentation License"/>
              </a:rPr>
              <a:t>http://commons.wikimedia.org/wiki/File:Underwood-overview.jpg</a:t>
            </a:r>
          </a:p>
          <a:p>
            <a:r>
              <a:rPr lang="en-US" b="1" i="0" dirty="0" smtClean="0">
                <a:hlinkClick r:id="rId3" tooltip="w:GNU Free Documentation License"/>
              </a:rPr>
              <a:t>GNU Free Documentation License</a:t>
            </a:r>
            <a:endParaRPr lang="en-US" i="0"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http://commons.wikimedia.org/wiki/File:Basic_desktop_computer_system.svg</a:t>
            </a:r>
          </a:p>
          <a:p>
            <a:r>
              <a:rPr lang="en-US" i="1" dirty="0" smtClean="0">
                <a:hlinkClick r:id="rId3" tooltip="w:Creative Commons"/>
              </a:rPr>
              <a:t>Creative Commons</a:t>
            </a:r>
            <a:r>
              <a:rPr lang="en-US" i="1" dirty="0" smtClean="0"/>
              <a:t> </a:t>
            </a:r>
            <a:r>
              <a:rPr lang="en-US" i="1" dirty="0" smtClean="0">
                <a:hlinkClick r:id="rId4"/>
              </a:rPr>
              <a:t>Attribution 3.0 </a:t>
            </a:r>
            <a:r>
              <a:rPr lang="en-US" i="1" dirty="0" err="1" smtClean="0">
                <a:hlinkClick r:id="rId4"/>
              </a:rPr>
              <a:t>Unported</a:t>
            </a:r>
            <a:r>
              <a:rPr lang="en-US" i="1" dirty="0" smtClean="0"/>
              <a:t> License.</a:t>
            </a:r>
          </a:p>
          <a:p>
            <a:endParaRPr lang="en-US" i="1" dirty="0" smtClean="0"/>
          </a:p>
          <a:p>
            <a:r>
              <a:rPr lang="en-US" i="1" dirty="0" smtClean="0"/>
              <a:t>JT:</a:t>
            </a:r>
            <a:r>
              <a:rPr lang="en-US" i="1" baseline="0" dirty="0" smtClean="0"/>
              <a:t> This image isn’t great. Many images of just screens, but nothing special. </a:t>
            </a:r>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http://commons.wikimedia.org/wiki/File:IPhone_3G_Jailbroken.jpg</a:t>
            </a:r>
          </a:p>
          <a:p>
            <a:r>
              <a:rPr lang="en-US" dirty="0" smtClean="0"/>
              <a:t>Public Domain </a:t>
            </a:r>
          </a:p>
          <a:p>
            <a:endParaRPr lang="en-US" dirty="0" smtClean="0"/>
          </a:p>
          <a:p>
            <a:r>
              <a:rPr lang="en-US" dirty="0" smtClean="0"/>
              <a:t>http://commons.wikimedia.org/wiki/File:Car_navigator_in_action.JPG</a:t>
            </a:r>
          </a:p>
          <a:p>
            <a:r>
              <a:rPr lang="en-US" dirty="0" smtClean="0"/>
              <a:t>Public Domain</a:t>
            </a:r>
          </a:p>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31</a:t>
            </a:fld>
            <a:endParaRPr lang="en-US"/>
          </a:p>
        </p:txBody>
      </p:sp>
    </p:spTree>
    <p:extLst>
      <p:ext uri="{BB962C8B-B14F-4D97-AF65-F5344CB8AC3E}">
        <p14:creationId xmlns:p14="http://schemas.microsoft.com/office/powerpoint/2010/main" val="117789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38</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39</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41</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42</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43</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F331170-829B-47D7-88C8-AC0C9516D434}" type="slidenum">
              <a:rPr lang="en-US" smtClean="0"/>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a:t>
            </a:r>
            <a:r>
              <a:rPr lang="en-US" baseline="0" dirty="0" smtClean="0"/>
              <a:t> like these perhaps? </a:t>
            </a:r>
            <a:endParaRPr lang="en-US" dirty="0" smtClean="0"/>
          </a:p>
          <a:p>
            <a:r>
              <a:rPr lang="en-US" dirty="0" smtClean="0"/>
              <a:t>http://commons.wikimedia.org/wiki/File:Calibration-test-white.png</a:t>
            </a:r>
          </a:p>
          <a:p>
            <a:r>
              <a:rPr lang="en-US" b="1" i="1" dirty="0" smtClean="0">
                <a:hlinkClick r:id="rId3" tooltip="w:GNU Free Documentation License"/>
              </a:rPr>
              <a:t>GNU Free Documentation License</a:t>
            </a:r>
            <a:endParaRPr lang="en-US" b="1" i="1" dirty="0" smtClean="0"/>
          </a:p>
          <a:p>
            <a:endParaRPr lang="en-US" b="1" i="1" dirty="0" smtClean="0"/>
          </a:p>
          <a:p>
            <a:r>
              <a:rPr lang="en-US" dirty="0" smtClean="0"/>
              <a:t>http://commons.wikimedia.org/wiki/File:Color-LCD_Display_Macro-View.jpg</a:t>
            </a:r>
          </a:p>
          <a:p>
            <a:r>
              <a:rPr lang="en-US" dirty="0" smtClean="0"/>
              <a:t>Public domain </a:t>
            </a:r>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JT: Change</a:t>
            </a:r>
            <a:r>
              <a:rPr lang="en-US" baseline="0" dirty="0" smtClean="0"/>
              <a:t> from text to timeline? </a:t>
            </a:r>
            <a:endParaRPr lang="en-US" dirty="0"/>
          </a:p>
        </p:txBody>
      </p:sp>
      <p:sp>
        <p:nvSpPr>
          <p:cNvPr id="4" name="Slide Number Placeholder 3"/>
          <p:cNvSpPr>
            <a:spLocks noGrp="1"/>
          </p:cNvSpPr>
          <p:nvPr>
            <p:ph type="sldNum" sz="quarter" idx="10"/>
          </p:nvPr>
        </p:nvSpPr>
        <p:spPr/>
        <p:txBody>
          <a:bodyPr/>
          <a:lstStyle/>
          <a:p>
            <a:fld id="{ED842BC0-ED8E-41D7-80C2-C73DFDFF25F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D842BC0-ED8E-41D7-80C2-C73DFDFF25F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1D8BD707-D9CF-40AE-B4C6-C98DA3205C09}" type="datetimeFigureOut">
              <a:rPr lang="en-US" smtClean="0"/>
              <a:pPr/>
              <a:t>2/9/2015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F416CD-67A3-4CF0-A210-F6AF31AC147F}"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3200">
                <a:solidFill>
                  <a:srgbClr val="545E82"/>
                </a:solidFill>
                <a:latin typeface="Calibri" pitchFamily="34" charset="0"/>
              </a:defRPr>
            </a:lvl2pPr>
            <a:lvl3pPr>
              <a:defRPr sz="2800">
                <a:latin typeface="Calibri" pitchFamily="34" charset="0"/>
              </a:defRPr>
            </a:lvl3pPr>
            <a:lvl4pPr>
              <a:defRPr sz="2800">
                <a:solidFill>
                  <a:srgbClr val="545E82"/>
                </a:solidFill>
                <a:latin typeface="Calibri" pitchFamily="34" charset="0"/>
              </a:defRPr>
            </a:lvl4pPr>
            <a:lvl5pPr>
              <a:defRPr>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3F416CD-67A3-4CF0-A210-F6AF31AC147F}"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F416CD-67A3-4CF0-A210-F6AF31AC147F}" type="datetimeFigureOut">
              <a:rPr lang="en-US" smtClean="0"/>
              <a:pPr/>
              <a:t>2/9/2015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1D8BD707-D9CF-40AE-B4C6-C98DA3205C09}" type="datetimeFigureOut">
              <a:rPr lang="en-US" smtClean="0"/>
              <a:pPr/>
              <a:t>2/9/2015</a:t>
            </a:fld>
            <a:endParaRPr lang="en-US"/>
          </a:p>
        </p:txBody>
      </p:sp>
      <p:sp>
        <p:nvSpPr>
          <p:cNvPr id="27" name="Slide Number Placeholder 26"/>
          <p:cNvSpPr>
            <a:spLocks noGrp="1"/>
          </p:cNvSpPr>
          <p:nvPr>
            <p:ph type="sldNum" sz="quarter" idx="11"/>
          </p:nvPr>
        </p:nvSpPr>
        <p:spPr/>
        <p:txBody>
          <a:bodyPr rtlCol="0"/>
          <a:lstStyle/>
          <a:p>
            <a:fld id="{B6F15528-21DE-4FAA-801E-634DDDAF4B2B}" type="slidenum">
              <a:rPr lang="en-US" smtClean="0"/>
              <a:pPr/>
              <a:t>‹#›</a:t>
            </a:fld>
            <a:endParaRPr lang="en-US"/>
          </a:p>
        </p:txBody>
      </p:sp>
      <p:sp>
        <p:nvSpPr>
          <p:cNvPr id="28" name="Footer Placeholder 27"/>
          <p:cNvSpPr>
            <a:spLocks noGrp="1"/>
          </p:cNvSpPr>
          <p:nvPr>
            <p:ph type="ftr" sz="quarter" idx="12"/>
          </p:nvPr>
        </p:nvSpPr>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1D8BD707-D9CF-40AE-B4C6-C98DA3205C09}" type="datetimeFigureOut">
              <a:rPr lang="en-US" smtClean="0"/>
              <a:pPr/>
              <a:t>2/9/2015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F416CD-67A3-4CF0-A210-F6AF31AC147F}" type="datetimeFigureOut">
              <a:rPr lang="en-US" smtClean="0"/>
              <a:pPr/>
              <a:t>2/9/2015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609600"/>
            <a:ext cx="76200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676400"/>
            <a:ext cx="8229600" cy="482193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2/9/2015</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610600" y="152400"/>
            <a:ext cx="533400" cy="365760"/>
          </a:xfrm>
          <a:prstGeom prst="rect">
            <a:avLst/>
          </a:prstGeom>
        </p:spPr>
        <p:txBody>
          <a:bodyPr vert="horz" anchor="b"/>
          <a:lstStyle>
            <a:lvl1pPr algn="r" eaLnBrk="1" latinLnBrk="0" hangingPunct="1">
              <a:defRPr kumimoji="0" sz="1800">
                <a:solidFill>
                  <a:srgbClr val="FFFFFF"/>
                </a:solidFill>
              </a:defRPr>
            </a:lvl1pPr>
          </a:lstStyle>
          <a:p>
            <a:fld id="{B6F15528-21DE-4FAA-801E-634DDDAF4B2B}" type="slidenum">
              <a:rPr lang="en-US" smtClean="0"/>
              <a:pPr/>
              <a:t>‹#›</a:t>
            </a:fld>
            <a:endParaRPr lang="en-US" dirty="0"/>
          </a:p>
        </p:txBody>
      </p:sp>
      <p:sp>
        <p:nvSpPr>
          <p:cNvPr id="20" name="Rectangle 19"/>
          <p:cNvSpPr/>
          <p:nvPr userDrawn="1"/>
        </p:nvSpPr>
        <p:spPr>
          <a:xfrm>
            <a:off x="7315200" y="0"/>
            <a:ext cx="1371600" cy="646331"/>
          </a:xfrm>
          <a:prstGeom prst="rect">
            <a:avLst/>
          </a:prstGeom>
          <a:noFill/>
        </p:spPr>
        <p:txBody>
          <a:bodyPr wrap="square" lIns="91440" tIns="45720" rIns="91440" bIns="45720">
            <a:spAutoFit/>
          </a:bodyPr>
          <a:lstStyle/>
          <a:p>
            <a:pPr algn="ctr"/>
            <a:r>
              <a:rPr lang="en-US" sz="36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UNC</a:t>
            </a:r>
            <a:endParaRPr lang="en-US" sz="36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tx2"/>
        </a:buClr>
        <a:buSzPct val="110000"/>
        <a:buFont typeface="Arial" pitchFamily="34" charset="0"/>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baseline="0">
          <a:solidFill>
            <a:schemeClr val="accent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baseline="0">
          <a:solidFill>
            <a:schemeClr val="tx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GNU_Free_Documentation_Licens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Head-mounted_displa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ted.com/talks/lang/eng/jeff_han_demos_his_breakthrough_touchscreen.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vimeo.com/5452585" TargetMode="External"/><Relationship Id="rId4" Type="http://schemas.openxmlformats.org/officeDocument/2006/relationships/hyperlink" Target="http://www.vizworld.com/2009/07/portable-large-multitouch-display-concep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panorama.net/documents/pc/3dgla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outeraspect.com/history_lenticular.ph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esearch.csc.ncsu.edu/stereographics/wiley.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triton.towson.edu/~hhochhei/classes/spring07/686/lec26.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ebhome.cs.uvic.ca/~mtory/courses/vis_fall2006/notes/21_notes.pdf" TargetMode="External"/><Relationship Id="rId4" Type="http://schemas.openxmlformats.org/officeDocument/2006/relationships/hyperlink" Target="http://ils.unc.edu/courses/2013_spring/inls541_001/Presentations/YoustNorth-PerceptualScalabilityVisualization.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hyperlink" Target="http://www.youtube.com/watch?v=9c6W4CCU9M4" TargetMode="External"/><Relationship Id="rId7"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ted.com/talks/pranav_mistry_the_thrilling_potential_of_sixthsense_technology.html" TargetMode="External"/><Relationship Id="rId5" Type="http://schemas.openxmlformats.org/officeDocument/2006/relationships/hyperlink" Target="https://www.oculus.com/" TargetMode="External"/><Relationship Id="rId4" Type="http://schemas.openxmlformats.org/officeDocument/2006/relationships/hyperlink" Target="http://www.microsoft.com/microsoft-hololens/en-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3.w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Display Technology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Drawings on transportable media</a:t>
            </a:r>
            <a:endParaRPr lang="en-US" dirty="0"/>
          </a:p>
        </p:txBody>
      </p:sp>
      <p:sp>
        <p:nvSpPr>
          <p:cNvPr id="3" name="Content Placeholder 2"/>
          <p:cNvSpPr>
            <a:spLocks noGrp="1"/>
          </p:cNvSpPr>
          <p:nvPr>
            <p:ph idx="1"/>
          </p:nvPr>
        </p:nvSpPr>
        <p:spPr/>
        <p:txBody>
          <a:bodyPr/>
          <a:lstStyle/>
          <a:p>
            <a:r>
              <a:rPr lang="en-US" dirty="0" smtClean="0"/>
              <a:t>paper </a:t>
            </a:r>
          </a:p>
          <a:p>
            <a:r>
              <a:rPr lang="en-US" dirty="0" smtClean="0"/>
              <a:t>papyrus </a:t>
            </a:r>
          </a:p>
          <a:p>
            <a:r>
              <a:rPr lang="en-US" dirty="0" smtClean="0"/>
              <a:t>stone tablets </a:t>
            </a:r>
          </a:p>
          <a:p>
            <a:r>
              <a:rPr lang="en-US" dirty="0" smtClean="0"/>
              <a:t>Letters</a:t>
            </a:r>
          </a:p>
          <a:p>
            <a:r>
              <a:rPr lang="en-US" dirty="0" smtClean="0"/>
              <a:t>Leaflets </a:t>
            </a:r>
          </a:p>
          <a:p>
            <a:endParaRPr lang="en-US" dirty="0" smtClean="0"/>
          </a:p>
          <a:p>
            <a:r>
              <a:rPr lang="en-US" dirty="0" smtClean="0">
                <a:solidFill>
                  <a:srgbClr val="FF0000"/>
                </a:solidFill>
              </a:rPr>
              <a:t>pictures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flipH="1">
            <a:off x="4648200" y="1447800"/>
            <a:ext cx="3810001" cy="2538413"/>
          </a:xfrm>
          <a:prstGeom prst="rect">
            <a:avLst/>
          </a:prstGeom>
          <a:noFill/>
          <a:ln w="9525">
            <a:noFill/>
            <a:miter lim="800000"/>
            <a:headEnd/>
            <a:tailEnd/>
          </a:ln>
        </p:spPr>
      </p:pic>
      <p:sp>
        <p:nvSpPr>
          <p:cNvPr id="5" name="TextBox 4"/>
          <p:cNvSpPr txBox="1"/>
          <p:nvPr/>
        </p:nvSpPr>
        <p:spPr>
          <a:xfrm>
            <a:off x="4648200" y="3962400"/>
            <a:ext cx="4114800" cy="646331"/>
          </a:xfrm>
          <a:prstGeom prst="rect">
            <a:avLst/>
          </a:prstGeom>
          <a:noFill/>
        </p:spPr>
        <p:txBody>
          <a:bodyPr wrap="square" rtlCol="0">
            <a:spAutoFit/>
          </a:bodyPr>
          <a:lstStyle/>
          <a:p>
            <a:r>
              <a:rPr lang="en-US" dirty="0" smtClean="0"/>
              <a:t>Temple  in McLeod </a:t>
            </a:r>
            <a:r>
              <a:rPr lang="en-US" dirty="0" err="1" smtClean="0"/>
              <a:t>Ganj</a:t>
            </a:r>
            <a:r>
              <a:rPr lang="en-US" dirty="0" smtClean="0"/>
              <a:t> , credit: Wolfgang </a:t>
            </a:r>
            <a:r>
              <a:rPr lang="en-US" dirty="0" err="1" smtClean="0"/>
              <a:t>Maehr</a:t>
            </a:r>
            <a:r>
              <a:rPr lang="en-US" dirty="0" smtClean="0"/>
              <a:t> </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609600" y="4343400"/>
            <a:ext cx="3352800" cy="2514600"/>
          </a:xfrm>
          <a:prstGeom prst="rect">
            <a:avLst/>
          </a:prstGeom>
          <a:noFill/>
          <a:ln w="9525">
            <a:noFill/>
            <a:miter lim="800000"/>
            <a:headEnd/>
            <a:tailEnd/>
          </a:ln>
        </p:spPr>
      </p:pic>
      <p:sp>
        <p:nvSpPr>
          <p:cNvPr id="9" name="TextBox 8"/>
          <p:cNvSpPr txBox="1"/>
          <p:nvPr/>
        </p:nvSpPr>
        <p:spPr>
          <a:xfrm>
            <a:off x="4038600" y="4876800"/>
            <a:ext cx="4495800" cy="1200329"/>
          </a:xfrm>
          <a:prstGeom prst="rect">
            <a:avLst/>
          </a:prstGeom>
          <a:noFill/>
        </p:spPr>
        <p:txBody>
          <a:bodyPr wrap="square" rtlCol="0">
            <a:spAutoFit/>
          </a:bodyPr>
          <a:lstStyle/>
          <a:p>
            <a:r>
              <a:rPr lang="en-US" dirty="0" smtClean="0"/>
              <a:t>Antique papyrus, showing the god Osiris and the weighing of the heart. Egyptian Museum, Cairo, Egypt. Photo taken by </a:t>
            </a:r>
            <a:r>
              <a:rPr lang="en-US" dirty="0" err="1" smtClean="0"/>
              <a:t>Hajor</a:t>
            </a:r>
            <a:r>
              <a:rPr lang="en-US" dirty="0" smtClean="0"/>
              <a:t>, Dec.2002.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Moveable Type Printing Press</a:t>
            </a:r>
            <a:endParaRPr lang="en-US" dirty="0"/>
          </a:p>
        </p:txBody>
      </p:sp>
      <p:sp>
        <p:nvSpPr>
          <p:cNvPr id="3" name="Content Placeholder 2"/>
          <p:cNvSpPr>
            <a:spLocks noGrp="1"/>
          </p:cNvSpPr>
          <p:nvPr>
            <p:ph idx="1"/>
          </p:nvPr>
        </p:nvSpPr>
        <p:spPr/>
        <p:txBody>
          <a:bodyPr/>
          <a:lstStyle/>
          <a:p>
            <a:r>
              <a:rPr lang="en-US" dirty="0" smtClean="0"/>
              <a:t>books (Martin Luther bible)</a:t>
            </a:r>
          </a:p>
          <a:p>
            <a:r>
              <a:rPr lang="en-US" dirty="0" smtClean="0"/>
              <a:t>magazines </a:t>
            </a:r>
          </a:p>
          <a:p>
            <a:r>
              <a:rPr lang="en-US" dirty="0" smtClean="0"/>
              <a:t>journals </a:t>
            </a:r>
          </a:p>
          <a:p>
            <a:r>
              <a:rPr lang="en-US" dirty="0" smtClean="0"/>
              <a:t>pamphlets </a:t>
            </a:r>
          </a:p>
          <a:p>
            <a:r>
              <a:rPr lang="en-US" dirty="0" smtClean="0"/>
              <a:t>posters </a:t>
            </a: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2895600" y="2438400"/>
            <a:ext cx="2362200" cy="3976069"/>
          </a:xfrm>
          <a:prstGeom prst="rect">
            <a:avLst/>
          </a:prstGeom>
          <a:noFill/>
          <a:ln w="9525">
            <a:noFill/>
            <a:miter lim="800000"/>
            <a:headEnd/>
            <a:tailEnd/>
          </a:ln>
        </p:spPr>
      </p:pic>
      <p:sp>
        <p:nvSpPr>
          <p:cNvPr id="7" name="TextBox 6"/>
          <p:cNvSpPr txBox="1"/>
          <p:nvPr/>
        </p:nvSpPr>
        <p:spPr>
          <a:xfrm>
            <a:off x="2895600" y="6488668"/>
            <a:ext cx="4724400" cy="369332"/>
          </a:xfrm>
          <a:prstGeom prst="rect">
            <a:avLst/>
          </a:prstGeom>
          <a:noFill/>
        </p:spPr>
        <p:txBody>
          <a:bodyPr wrap="square" rtlCol="0">
            <a:spAutoFit/>
          </a:bodyPr>
          <a:lstStyle/>
          <a:p>
            <a:r>
              <a:rPr lang="en-US" dirty="0" smtClean="0"/>
              <a:t>Photograph: Walter J. </a:t>
            </a:r>
            <a:r>
              <a:rPr lang="en-US" dirty="0" err="1" smtClean="0"/>
              <a:t>Pilsak</a:t>
            </a:r>
            <a:r>
              <a:rPr lang="en-US" dirty="0" smtClean="0"/>
              <a:t>, </a:t>
            </a:r>
            <a:r>
              <a:rPr lang="en-US" dirty="0" err="1" smtClean="0"/>
              <a:t>Waldsassen</a:t>
            </a:r>
            <a:endParaRPr lang="en-US" dirty="0"/>
          </a:p>
        </p:txBody>
      </p:sp>
      <p:pic>
        <p:nvPicPr>
          <p:cNvPr id="2054" name="Picture 6"/>
          <p:cNvPicPr>
            <a:picLocks noChangeAspect="1" noChangeArrowheads="1"/>
          </p:cNvPicPr>
          <p:nvPr/>
        </p:nvPicPr>
        <p:blipFill>
          <a:blip r:embed="rId4" cstate="print"/>
          <a:srcRect/>
          <a:stretch>
            <a:fillRect/>
          </a:stretch>
        </p:blipFill>
        <p:spPr bwMode="auto">
          <a:xfrm>
            <a:off x="5486400" y="1828800"/>
            <a:ext cx="2934244" cy="3635347"/>
          </a:xfrm>
          <a:prstGeom prst="rect">
            <a:avLst/>
          </a:prstGeom>
          <a:noFill/>
          <a:ln w="9525">
            <a:noFill/>
            <a:miter lim="800000"/>
            <a:headEnd/>
            <a:tailEnd/>
          </a:ln>
        </p:spPr>
      </p:pic>
      <p:sp>
        <p:nvSpPr>
          <p:cNvPr id="11" name="Rectangle 10"/>
          <p:cNvSpPr/>
          <p:nvPr/>
        </p:nvSpPr>
        <p:spPr>
          <a:xfrm>
            <a:off x="5486400" y="5562600"/>
            <a:ext cx="3657600" cy="923330"/>
          </a:xfrm>
          <a:prstGeom prst="rect">
            <a:avLst/>
          </a:prstGeom>
        </p:spPr>
        <p:txBody>
          <a:bodyPr wrap="square">
            <a:spAutoFit/>
          </a:bodyPr>
          <a:lstStyle/>
          <a:p>
            <a:r>
              <a:rPr lang="en-US" dirty="0" smtClean="0"/>
              <a:t>Promotional poster for Baum's "Popular Books For Children", 1901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Personal Printing Press</a:t>
            </a:r>
            <a:endParaRPr lang="en-US" dirty="0"/>
          </a:p>
        </p:txBody>
      </p:sp>
      <p:sp>
        <p:nvSpPr>
          <p:cNvPr id="3" name="Content Placeholder 2"/>
          <p:cNvSpPr>
            <a:spLocks noGrp="1"/>
          </p:cNvSpPr>
          <p:nvPr>
            <p:ph idx="1"/>
          </p:nvPr>
        </p:nvSpPr>
        <p:spPr/>
        <p:txBody>
          <a:bodyPr/>
          <a:lstStyle/>
          <a:p>
            <a:r>
              <a:rPr lang="en-US" dirty="0" smtClean="0"/>
              <a:t>typewriter</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3048000" y="1676400"/>
            <a:ext cx="4548188" cy="4641166"/>
          </a:xfrm>
          <a:prstGeom prst="rect">
            <a:avLst/>
          </a:prstGeom>
          <a:noFill/>
          <a:ln w="9525">
            <a:noFill/>
            <a:miter lim="800000"/>
            <a:headEnd/>
            <a:tailEnd/>
          </a:ln>
        </p:spPr>
      </p:pic>
      <p:sp>
        <p:nvSpPr>
          <p:cNvPr id="6" name="TextBox 5"/>
          <p:cNvSpPr txBox="1"/>
          <p:nvPr/>
        </p:nvSpPr>
        <p:spPr>
          <a:xfrm>
            <a:off x="2590800" y="6534834"/>
            <a:ext cx="6553200" cy="646331"/>
          </a:xfrm>
          <a:prstGeom prst="rect">
            <a:avLst/>
          </a:prstGeom>
          <a:noFill/>
        </p:spPr>
        <p:txBody>
          <a:bodyPr wrap="square" rtlCol="0">
            <a:spAutoFit/>
          </a:bodyPr>
          <a:lstStyle/>
          <a:p>
            <a:r>
              <a:rPr lang="en-US" b="1" dirty="0" smtClean="0">
                <a:latin typeface="Calibri" pitchFamily="34" charset="0"/>
              </a:rPr>
              <a:t>http://commons.wikimedia.org/wiki/File:Underwood-overview.jpg</a:t>
            </a:r>
            <a:endParaRPr lang="en-US" b="1" dirty="0" smtClean="0">
              <a:latin typeface="Calibri" pitchFamily="34" charset="0"/>
              <a:hlinkClick r:id="rId4" tooltip="w:GNU Free Documentation License"/>
            </a:endParaRPr>
          </a:p>
          <a:p>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Computers and computer displays</a:t>
            </a:r>
            <a:endParaRPr lang="en-US" dirty="0"/>
          </a:p>
        </p:txBody>
      </p:sp>
      <p:sp>
        <p:nvSpPr>
          <p:cNvPr id="3" name="Content Placeholder 2"/>
          <p:cNvSpPr>
            <a:spLocks noGrp="1"/>
          </p:cNvSpPr>
          <p:nvPr>
            <p:ph idx="1"/>
          </p:nvPr>
        </p:nvSpPr>
        <p:spPr/>
        <p:txBody>
          <a:bodyPr/>
          <a:lstStyle/>
          <a:p>
            <a:r>
              <a:rPr lang="en-US" dirty="0" smtClean="0"/>
              <a:t>printers </a:t>
            </a:r>
          </a:p>
          <a:p>
            <a:r>
              <a:rPr lang="en-US" dirty="0" smtClean="0"/>
              <a:t>CRTs </a:t>
            </a:r>
          </a:p>
          <a:p>
            <a:r>
              <a:rPr lang="en-US" dirty="0" smtClean="0"/>
              <a:t>Flat Panel displays (LCD, plasma, etc) </a:t>
            </a:r>
          </a:p>
          <a:p>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914400" y="3200400"/>
            <a:ext cx="6705600" cy="3327654"/>
          </a:xfrm>
          <a:prstGeom prst="rect">
            <a:avLst/>
          </a:prstGeom>
          <a:noFill/>
          <a:ln w="9525">
            <a:noFill/>
            <a:miter lim="800000"/>
            <a:headEnd/>
            <a:tailEnd/>
          </a:ln>
        </p:spPr>
      </p:pic>
      <p:sp>
        <p:nvSpPr>
          <p:cNvPr id="5" name="TextBox 4"/>
          <p:cNvSpPr txBox="1"/>
          <p:nvPr/>
        </p:nvSpPr>
        <p:spPr>
          <a:xfrm>
            <a:off x="228600" y="6534834"/>
            <a:ext cx="8915400" cy="646331"/>
          </a:xfrm>
          <a:prstGeom prst="rect">
            <a:avLst/>
          </a:prstGeom>
          <a:noFill/>
        </p:spPr>
        <p:txBody>
          <a:bodyPr wrap="square" rtlCol="0">
            <a:spAutoFit/>
          </a:bodyPr>
          <a:lstStyle/>
          <a:p>
            <a:r>
              <a:rPr lang="en-US" dirty="0" smtClean="0"/>
              <a:t>http://commons.wikimedia.org/wiki/File:Basic_desktop_computer_system.svg</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Form Factor</a:t>
            </a:r>
            <a:endParaRPr lang="en-US" b="1"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cstate="print"/>
          <a:srcRect/>
          <a:stretch>
            <a:fillRect/>
          </a:stretch>
        </p:blipFill>
        <p:spPr bwMode="auto">
          <a:xfrm>
            <a:off x="4267200" y="2057400"/>
            <a:ext cx="4499779" cy="38338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04800" y="2743200"/>
            <a:ext cx="3810000"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664291" y="1371600"/>
            <a:ext cx="5479709" cy="4800600"/>
          </a:xfrm>
          <a:prstGeom prst="rect">
            <a:avLst/>
          </a:prstGeom>
          <a:noFill/>
          <a:ln w="9525">
            <a:noFill/>
            <a:miter lim="800000"/>
            <a:headEnd/>
            <a:tailEnd/>
          </a:ln>
        </p:spPr>
      </p:pic>
      <p:sp>
        <p:nvSpPr>
          <p:cNvPr id="2" name="Title 1"/>
          <p:cNvSpPr>
            <a:spLocks noGrp="1"/>
          </p:cNvSpPr>
          <p:nvPr>
            <p:ph type="title"/>
          </p:nvPr>
        </p:nvSpPr>
        <p:spPr/>
        <p:txBody>
          <a:bodyPr/>
          <a:lstStyle/>
          <a:p>
            <a:r>
              <a:rPr lang="en-US" b="1" dirty="0" smtClean="0"/>
              <a:t>How much Display?</a:t>
            </a:r>
            <a:endParaRPr lang="en-US" b="1" dirty="0"/>
          </a:p>
        </p:txBody>
      </p:sp>
      <p:pic>
        <p:nvPicPr>
          <p:cNvPr id="2051" name="Picture 3"/>
          <p:cNvPicPr>
            <a:picLocks noChangeAspect="1" noChangeArrowheads="1"/>
          </p:cNvPicPr>
          <p:nvPr/>
        </p:nvPicPr>
        <p:blipFill>
          <a:blip r:embed="rId4" cstate="print"/>
          <a:srcRect/>
          <a:stretch>
            <a:fillRect/>
          </a:stretch>
        </p:blipFill>
        <p:spPr bwMode="auto">
          <a:xfrm>
            <a:off x="0" y="27432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400" b="1" dirty="0" smtClean="0"/>
              <a:t>Displays become embedded in everyday objects</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err="1" smtClean="0"/>
              <a:t>cellphones</a:t>
            </a:r>
            <a:r>
              <a:rPr lang="en-US" dirty="0" smtClean="0"/>
              <a:t> </a:t>
            </a:r>
          </a:p>
          <a:p>
            <a:r>
              <a:rPr lang="en-US" dirty="0" smtClean="0"/>
              <a:t>cars </a:t>
            </a:r>
          </a:p>
          <a:p>
            <a:r>
              <a:rPr lang="en-US" dirty="0" smtClean="0"/>
              <a:t>audio/video players </a:t>
            </a:r>
          </a:p>
          <a:p>
            <a:r>
              <a:rPr lang="en-US" dirty="0" smtClean="0"/>
              <a:t>picture frames </a:t>
            </a:r>
          </a:p>
          <a:p>
            <a:endParaRPr lang="en-US" dirty="0"/>
          </a:p>
        </p:txBody>
      </p:sp>
      <p:pic>
        <p:nvPicPr>
          <p:cNvPr id="5123" name="Picture 3"/>
          <p:cNvPicPr>
            <a:picLocks noChangeAspect="1" noChangeArrowheads="1"/>
          </p:cNvPicPr>
          <p:nvPr/>
        </p:nvPicPr>
        <p:blipFill>
          <a:blip r:embed="rId3" cstate="print"/>
          <a:srcRect/>
          <a:stretch>
            <a:fillRect/>
          </a:stretch>
        </p:blipFill>
        <p:spPr bwMode="auto">
          <a:xfrm>
            <a:off x="838200" y="3886200"/>
            <a:ext cx="4953000" cy="371475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a:stretch>
            <a:fillRect/>
          </a:stretch>
        </p:blipFill>
        <p:spPr bwMode="auto">
          <a:xfrm>
            <a:off x="4343400" y="1676400"/>
            <a:ext cx="4419600"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400" b="1" dirty="0" smtClean="0"/>
              <a:t>Displays become embedded into people</a:t>
            </a:r>
            <a:r>
              <a:rPr lang="en-US" b="1" dirty="0" smtClean="0"/>
              <a:t/>
            </a:r>
            <a:br>
              <a:rPr lang="en-US" b="1" dirty="0" smtClean="0"/>
            </a:br>
            <a:endParaRPr lang="en-US" dirty="0"/>
          </a:p>
        </p:txBody>
      </p:sp>
      <p:sp>
        <p:nvSpPr>
          <p:cNvPr id="3" name="Content Placeholder 2"/>
          <p:cNvSpPr>
            <a:spLocks noGrp="1"/>
          </p:cNvSpPr>
          <p:nvPr>
            <p:ph idx="1"/>
          </p:nvPr>
        </p:nvSpPr>
        <p:spPr>
          <a:xfrm>
            <a:off x="457200" y="1905000"/>
            <a:ext cx="2209800" cy="4593336"/>
          </a:xfrm>
        </p:spPr>
        <p:txBody>
          <a:bodyPr>
            <a:normAutofit/>
          </a:bodyPr>
          <a:lstStyle/>
          <a:p>
            <a:r>
              <a:rPr lang="en-US" dirty="0" smtClean="0"/>
              <a:t>Head mounted Displays </a:t>
            </a:r>
          </a:p>
          <a:p>
            <a:r>
              <a:rPr lang="en-US" dirty="0" smtClean="0">
                <a:hlinkClick r:id="rId3"/>
              </a:rPr>
              <a:t>Wikipedia</a:t>
            </a:r>
            <a:endParaRPr lang="en-US" dirty="0" smtClean="0"/>
          </a:p>
          <a:p>
            <a:endParaRPr lang="en-US" dirty="0"/>
          </a:p>
        </p:txBody>
      </p:sp>
      <p:pic>
        <p:nvPicPr>
          <p:cNvPr id="3074" name="Picture 2"/>
          <p:cNvPicPr>
            <a:picLocks noChangeAspect="1" noChangeArrowheads="1"/>
          </p:cNvPicPr>
          <p:nvPr/>
        </p:nvPicPr>
        <p:blipFill>
          <a:blip r:embed="rId4" cstate="print"/>
          <a:srcRect/>
          <a:stretch>
            <a:fillRect/>
          </a:stretch>
        </p:blipFill>
        <p:spPr bwMode="auto">
          <a:xfrm>
            <a:off x="2667000" y="1752600"/>
            <a:ext cx="6324600" cy="474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Special high end 2D displays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Tabletop displays </a:t>
            </a:r>
          </a:p>
          <a:p>
            <a:pPr lvl="1"/>
            <a:r>
              <a:rPr lang="en-US" dirty="0" smtClean="0">
                <a:hlinkClick r:id="rId3" tooltip="http://www.ted.com/talks/lang/eng/jeff han demos his breakthrough touchscreen.html"/>
              </a:rPr>
              <a:t>Jeff Han TED talk 2006</a:t>
            </a:r>
            <a:r>
              <a:rPr lang="en-US" dirty="0" smtClean="0"/>
              <a:t> (</a:t>
            </a:r>
            <a:r>
              <a:rPr lang="en-US" i="1" dirty="0" smtClean="0"/>
              <a:t>http://www.ted.com/talks/lang/eng/jeff_han_demos_his_breakthrough_touchscreen.html</a:t>
            </a:r>
            <a:r>
              <a:rPr lang="en-US" dirty="0" smtClean="0"/>
              <a:t>) </a:t>
            </a:r>
          </a:p>
          <a:p>
            <a:r>
              <a:rPr lang="en-US" dirty="0" smtClean="0"/>
              <a:t>Portable large table top displays</a:t>
            </a:r>
          </a:p>
          <a:p>
            <a:pPr lvl="1"/>
            <a:r>
              <a:rPr lang="en-US" dirty="0" smtClean="0"/>
              <a:t> </a:t>
            </a:r>
            <a:r>
              <a:rPr lang="en-US" dirty="0" err="1" smtClean="0">
                <a:hlinkClick r:id="rId4" tooltip="http://www.vizworld.com/2009/07/portable-large-multitouch-display-concept/"/>
              </a:rPr>
              <a:t>Hiep</a:t>
            </a:r>
            <a:r>
              <a:rPr lang="en-US" dirty="0" smtClean="0">
                <a:hlinkClick r:id="rId4" tooltip="http://www.vizworld.com/2009/07/portable-large-multitouch-display-concept/"/>
              </a:rPr>
              <a:t> Truong</a:t>
            </a:r>
            <a:r>
              <a:rPr lang="en-US" dirty="0" smtClean="0"/>
              <a:t> (</a:t>
            </a:r>
            <a:r>
              <a:rPr lang="en-US" i="1" dirty="0" smtClean="0"/>
              <a:t>http://www.vizworld.com/2009/07/portable-large-multitouch-display-concept/</a:t>
            </a:r>
            <a:r>
              <a:rPr lang="en-US" dirty="0" smtClean="0"/>
              <a:t>), also seen on </a:t>
            </a:r>
            <a:r>
              <a:rPr lang="en-US" dirty="0" err="1" smtClean="0">
                <a:hlinkClick r:id="rId5" tooltip="http://vimeo.com/5452585"/>
              </a:rPr>
              <a:t>Vimeo</a:t>
            </a:r>
            <a:r>
              <a:rPr lang="en-US" dirty="0" smtClean="0">
                <a:hlinkClick r:id="rId5" tooltip="http://vimeo.com/5452585"/>
              </a:rPr>
              <a:t> video</a:t>
            </a:r>
            <a:r>
              <a:rPr lang="en-US" dirty="0" smtClean="0"/>
              <a:t> (</a:t>
            </a:r>
            <a:r>
              <a:rPr lang="en-US" i="1" dirty="0" smtClean="0"/>
              <a:t>http://vimeo.com/5452585</a:t>
            </a:r>
            <a:r>
              <a:rPr lang="en-US" dirty="0" smtClean="0"/>
              <a:t>) </a:t>
            </a:r>
          </a:p>
          <a:p>
            <a:r>
              <a:rPr lang="en-US" dirty="0" smtClean="0"/>
              <a:t>Wall display. </a:t>
            </a:r>
          </a:p>
          <a:p>
            <a:pPr lvl="1"/>
            <a:r>
              <a:rPr lang="en-US" dirty="0" smtClean="0"/>
              <a:t>research labs, RENCI </a:t>
            </a:r>
          </a:p>
          <a:p>
            <a:pPr lvl="1"/>
            <a:r>
              <a:rPr lang="en-US" dirty="0" smtClean="0"/>
              <a:t>advertising boards (NYC) </a:t>
            </a:r>
          </a:p>
          <a:p>
            <a:pPr lvl="1"/>
            <a:r>
              <a:rPr lang="en-US" sz="3100" dirty="0" smtClean="0"/>
              <a:t>sporting events. </a:t>
            </a:r>
            <a:r>
              <a:rPr lang="en-US" sz="2600" i="1" dirty="0" smtClean="0"/>
              <a:t>Who watched the UNC </a:t>
            </a:r>
            <a:r>
              <a:rPr lang="en-US" sz="2600" i="1" dirty="0" err="1" smtClean="0"/>
              <a:t>vs</a:t>
            </a:r>
            <a:r>
              <a:rPr lang="en-US" sz="2600" i="1" dirty="0" smtClean="0"/>
              <a:t> Texas basketball game in Dec 2009? At new Cowboys Stadium in Arlington TX. The overhead screen was 160' wide (largest sports screen for indoor stadium in the world currently). Dwarfs the real (physical) basketball court. Required for most spectators to view the event.</a:t>
            </a:r>
            <a:r>
              <a:rPr lang="en-US" sz="2600" dirty="0" smtClean="0"/>
              <a:t> </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Grp="1" noChangeArrowheads="1"/>
          </p:cNvSpPr>
          <p:nvPr>
            <p:ph type="title"/>
          </p:nvPr>
        </p:nvSpPr>
        <p:spPr>
          <a:xfrm>
            <a:off x="457200" y="609600"/>
            <a:ext cx="3124200" cy="1676400"/>
          </a:xfrm>
        </p:spPr>
        <p:txBody>
          <a:bodyPr/>
          <a:lstStyle/>
          <a:p>
            <a:r>
              <a:rPr lang="en-US" dirty="0"/>
              <a:t>University of Illinois</a:t>
            </a:r>
          </a:p>
        </p:txBody>
      </p:sp>
      <p:pic>
        <p:nvPicPr>
          <p:cNvPr id="156676" name="Picture 4" descr="LambdaGrid5x4"/>
          <p:cNvPicPr>
            <a:picLocks noGrp="1" noChangeAspect="1" noChangeArrowheads="1"/>
          </p:cNvPicPr>
          <p:nvPr>
            <p:ph sz="half" idx="1"/>
          </p:nvPr>
        </p:nvPicPr>
        <p:blipFill>
          <a:blip r:embed="rId3" cstate="print"/>
          <a:srcRect/>
          <a:stretch>
            <a:fillRect/>
          </a:stretch>
        </p:blipFill>
        <p:spPr>
          <a:xfrm>
            <a:off x="533400" y="2102643"/>
            <a:ext cx="6991030" cy="4755357"/>
          </a:xfrm>
          <a:noFill/>
          <a:ln/>
        </p:spPr>
      </p:pic>
      <p:sp>
        <p:nvSpPr>
          <p:cNvPr id="156681" name="Text Box 9"/>
          <p:cNvSpPr txBox="1">
            <a:spLocks noChangeArrowheads="1"/>
          </p:cNvSpPr>
          <p:nvPr/>
        </p:nvSpPr>
        <p:spPr bwMode="auto">
          <a:xfrm>
            <a:off x="3870325" y="4384675"/>
            <a:ext cx="2441575" cy="457200"/>
          </a:xfrm>
          <a:prstGeom prst="rect">
            <a:avLst/>
          </a:prstGeom>
          <a:noFill/>
          <a:ln w="9525">
            <a:noFill/>
            <a:miter lim="800000"/>
            <a:headEnd/>
            <a:tailEnd/>
          </a:ln>
          <a:effectLst/>
        </p:spPr>
        <p:txBody>
          <a:bodyPr wrap="none">
            <a:spAutoFit/>
          </a:bodyPr>
          <a:lstStyle/>
          <a:p>
            <a:r>
              <a:rPr lang="en-US">
                <a:solidFill>
                  <a:srgbClr val="FFFFFF"/>
                </a:solidFill>
              </a:rPr>
              <a:t>100mpixel display</a:t>
            </a:r>
          </a:p>
        </p:txBody>
      </p:sp>
      <p:pic>
        <p:nvPicPr>
          <p:cNvPr id="156679" name="Picture 7" descr="LambdaGrid11x5"/>
          <p:cNvPicPr>
            <a:picLocks noGrp="1" noChangeAspect="1" noChangeArrowheads="1"/>
          </p:cNvPicPr>
          <p:nvPr>
            <p:ph sz="half" idx="2"/>
          </p:nvPr>
        </p:nvPicPr>
        <p:blipFill>
          <a:blip r:embed="rId4" cstate="print"/>
          <a:srcRect/>
          <a:stretch>
            <a:fillRect/>
          </a:stretch>
        </p:blipFill>
        <p:spPr>
          <a:xfrm>
            <a:off x="5943600" y="304800"/>
            <a:ext cx="3200400" cy="2400300"/>
          </a:xfr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More than just your workstation</a:t>
            </a:r>
            <a:endParaRPr lang="en-US" dirty="0"/>
          </a:p>
        </p:txBody>
      </p:sp>
      <p:sp>
        <p:nvSpPr>
          <p:cNvPr id="3" name="Content Placeholder 2"/>
          <p:cNvSpPr>
            <a:spLocks noGrp="1"/>
          </p:cNvSpPr>
          <p:nvPr>
            <p:ph idx="1"/>
          </p:nvPr>
        </p:nvSpPr>
        <p:spPr/>
        <p:txBody>
          <a:bodyPr/>
          <a:lstStyle/>
          <a:p>
            <a:r>
              <a:rPr lang="en-US" dirty="0" smtClean="0"/>
              <a:t>We think inherently of computer displays, but there are many display technologies out there. We can classify display presentation methods by</a:t>
            </a:r>
          </a:p>
          <a:p>
            <a:pPr lvl="1"/>
            <a:r>
              <a:rPr lang="en-US" dirty="0" smtClean="0"/>
              <a:t>Spatial Resolution</a:t>
            </a:r>
          </a:p>
          <a:p>
            <a:pPr lvl="1"/>
            <a:r>
              <a:rPr lang="en-US" dirty="0" smtClean="0"/>
              <a:t>Contrast Resolution</a:t>
            </a:r>
          </a:p>
          <a:p>
            <a:pPr lvl="1"/>
            <a:r>
              <a:rPr lang="en-US" dirty="0" smtClean="0"/>
              <a:t>Temporal Resolution</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Displays/Immersive</a:t>
            </a:r>
            <a:endParaRPr lang="en-US" dirty="0"/>
          </a:p>
        </p:txBody>
      </p:sp>
      <p:sp>
        <p:nvSpPr>
          <p:cNvPr id="3" name="Content Placeholder 2"/>
          <p:cNvSpPr>
            <a:spLocks noGrp="1"/>
          </p:cNvSpPr>
          <p:nvPr>
            <p:ph idx="1"/>
          </p:nvPr>
        </p:nvSpPr>
        <p:spPr/>
        <p:txBody>
          <a:bodyPr>
            <a:normAutofit lnSpcReduction="10000"/>
          </a:bodyPr>
          <a:lstStyle/>
          <a:p>
            <a:r>
              <a:rPr lang="en-US" dirty="0" smtClean="0"/>
              <a:t>2.5 D displays (</a:t>
            </a:r>
            <a:r>
              <a:rPr lang="en-US" dirty="0" err="1" smtClean="0"/>
              <a:t>lenticular</a:t>
            </a:r>
            <a:r>
              <a:rPr lang="en-US" dirty="0" smtClean="0"/>
              <a:t>/</a:t>
            </a:r>
            <a:r>
              <a:rPr lang="en-US" dirty="0" err="1" smtClean="0"/>
              <a:t>autostereograms</a:t>
            </a:r>
            <a:r>
              <a:rPr lang="en-US" dirty="0" smtClean="0"/>
              <a:t>)</a:t>
            </a:r>
          </a:p>
          <a:p>
            <a:r>
              <a:rPr lang="en-US" dirty="0" smtClean="0"/>
              <a:t>3D stereo projections</a:t>
            </a:r>
          </a:p>
          <a:p>
            <a:pPr lvl="1"/>
            <a:r>
              <a:rPr lang="en-US" dirty="0" smtClean="0">
                <a:hlinkClick r:id="rId3"/>
              </a:rPr>
              <a:t>Glasses for 3D Stereo Display </a:t>
            </a:r>
            <a:r>
              <a:rPr lang="en-US" dirty="0" smtClean="0"/>
              <a:t>(reference)</a:t>
            </a:r>
          </a:p>
          <a:p>
            <a:r>
              <a:rPr lang="en-US" dirty="0" smtClean="0"/>
              <a:t>Other 3D technologies (rotating displays, </a:t>
            </a:r>
            <a:r>
              <a:rPr lang="en-US" dirty="0" err="1" smtClean="0"/>
              <a:t>varifocal</a:t>
            </a:r>
            <a:r>
              <a:rPr lang="en-US" dirty="0" smtClean="0"/>
              <a:t> mirror, holograms (</a:t>
            </a:r>
            <a:r>
              <a:rPr lang="en-US" dirty="0" err="1" smtClean="0"/>
              <a:t>DisneyWorld</a:t>
            </a:r>
            <a:r>
              <a:rPr lang="en-US" dirty="0" smtClean="0"/>
              <a:t>, etc).</a:t>
            </a:r>
          </a:p>
          <a:p>
            <a:r>
              <a:rPr lang="en-US" dirty="0" smtClean="0"/>
              <a:t>Immersive/Surround Displays</a:t>
            </a:r>
          </a:p>
          <a:p>
            <a:pPr lvl="1"/>
            <a:r>
              <a:rPr lang="en-US" dirty="0" err="1" smtClean="0"/>
              <a:t>Halfdomes</a:t>
            </a:r>
            <a:r>
              <a:rPr lang="en-US" dirty="0" smtClean="0"/>
              <a:t>/Domes</a:t>
            </a:r>
          </a:p>
          <a:p>
            <a:pPr lvl="1"/>
            <a:r>
              <a:rPr lang="en-US" dirty="0" smtClean="0"/>
              <a:t>Caves</a:t>
            </a:r>
          </a:p>
          <a:p>
            <a:pPr lvl="1"/>
            <a:r>
              <a:rPr lang="en-US" dirty="0" smtClean="0"/>
              <a:t>IMAX</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Autostereograms</a:t>
            </a:r>
            <a:r>
              <a:rPr lang="en-US" dirty="0" smtClean="0"/>
              <a:t>/</a:t>
            </a:r>
            <a:r>
              <a:rPr lang="en-US" dirty="0" err="1" smtClean="0"/>
              <a:t>Lenticular</a:t>
            </a:r>
            <a:endParaRPr lang="en-US" dirty="0"/>
          </a:p>
        </p:txBody>
      </p:sp>
      <p:sp>
        <p:nvSpPr>
          <p:cNvPr id="3" name="Content Placeholder 2"/>
          <p:cNvSpPr>
            <a:spLocks noGrp="1"/>
          </p:cNvSpPr>
          <p:nvPr>
            <p:ph idx="1"/>
          </p:nvPr>
        </p:nvSpPr>
        <p:spPr/>
        <p:txBody>
          <a:bodyPr/>
          <a:lstStyle/>
          <a:p>
            <a:r>
              <a:rPr lang="en-US" dirty="0" smtClean="0"/>
              <a:t>Fun Examples</a:t>
            </a:r>
          </a:p>
          <a:p>
            <a:pPr lvl="1"/>
            <a:r>
              <a:rPr lang="en-US" dirty="0" smtClean="0"/>
              <a:t>Movie Posters with 3D effect</a:t>
            </a:r>
          </a:p>
          <a:p>
            <a:pPr lvl="1"/>
            <a:r>
              <a:rPr lang="en-US" sz="2000" dirty="0" err="1" smtClean="0"/>
              <a:t>Autostereograms</a:t>
            </a:r>
            <a:r>
              <a:rPr lang="en-US" sz="2000" dirty="0" smtClean="0"/>
              <a:t>/</a:t>
            </a:r>
            <a:r>
              <a:rPr lang="en-US" sz="2000" dirty="0" err="1" smtClean="0"/>
              <a:t>lenticular</a:t>
            </a:r>
            <a:r>
              <a:rPr lang="en-US" sz="2000" dirty="0" smtClean="0"/>
              <a:t> (below)</a:t>
            </a:r>
          </a:p>
          <a:p>
            <a:pPr lvl="1"/>
            <a:r>
              <a:rPr lang="en-US" sz="2000" dirty="0" smtClean="0">
                <a:hlinkClick r:id="rId3"/>
              </a:rPr>
              <a:t>History</a:t>
            </a:r>
            <a:r>
              <a:rPr lang="en-US" sz="2000" dirty="0" smtClean="0"/>
              <a:t> of </a:t>
            </a:r>
            <a:r>
              <a:rPr lang="en-US" sz="2000" dirty="0" err="1" smtClean="0"/>
              <a:t>lenticular</a:t>
            </a:r>
            <a:r>
              <a:rPr lang="en-US" sz="2000" dirty="0" smtClean="0"/>
              <a:t> displays</a:t>
            </a:r>
          </a:p>
          <a:p>
            <a:pPr>
              <a:buNone/>
            </a:pP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0" y="4572000"/>
            <a:ext cx="4572000" cy="2286000"/>
          </a:xfrm>
          <a:prstGeom prst="rect">
            <a:avLst/>
          </a:prstGeom>
          <a:noFill/>
          <a:ln w="9525">
            <a:noFill/>
            <a:miter lim="800000"/>
            <a:headEnd/>
            <a:tailEnd/>
          </a:ln>
        </p:spPr>
      </p:pic>
      <p:pic>
        <p:nvPicPr>
          <p:cNvPr id="5" name="Picture 3"/>
          <p:cNvPicPr>
            <a:picLocks noChangeAspect="1" noChangeArrowheads="1"/>
          </p:cNvPicPr>
          <p:nvPr/>
        </p:nvPicPr>
        <p:blipFill>
          <a:blip r:embed="rId5" cstate="print"/>
          <a:srcRect/>
          <a:stretch>
            <a:fillRect/>
          </a:stretch>
        </p:blipFill>
        <p:spPr bwMode="auto">
          <a:xfrm>
            <a:off x="4673600" y="3505200"/>
            <a:ext cx="44704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Data walls (near immersion)</a:t>
            </a:r>
          </a:p>
        </p:txBody>
      </p:sp>
      <p:sp>
        <p:nvSpPr>
          <p:cNvPr id="147459" name="Rectangle 3"/>
          <p:cNvSpPr>
            <a:spLocks noGrp="1" noChangeArrowheads="1"/>
          </p:cNvSpPr>
          <p:nvPr>
            <p:ph type="body" idx="1"/>
          </p:nvPr>
        </p:nvSpPr>
        <p:spPr>
          <a:xfrm>
            <a:off x="290513" y="1598613"/>
            <a:ext cx="8208962" cy="4114800"/>
          </a:xfrm>
        </p:spPr>
        <p:txBody>
          <a:bodyPr/>
          <a:lstStyle/>
          <a:p>
            <a:r>
              <a:rPr lang="en-US"/>
              <a:t> Stereo, no head tracking, wide screen</a:t>
            </a:r>
          </a:p>
        </p:txBody>
      </p:sp>
      <p:pic>
        <p:nvPicPr>
          <p:cNvPr id="147460" name="Picture 4" descr="panoram1"/>
          <p:cNvPicPr>
            <a:picLocks noChangeAspect="1" noChangeArrowheads="1"/>
          </p:cNvPicPr>
          <p:nvPr/>
        </p:nvPicPr>
        <p:blipFill>
          <a:blip r:embed="rId3" cstate="print"/>
          <a:srcRect/>
          <a:stretch>
            <a:fillRect/>
          </a:stretch>
        </p:blipFill>
        <p:spPr bwMode="auto">
          <a:xfrm>
            <a:off x="2438400" y="2305050"/>
            <a:ext cx="5689600" cy="42672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Dome: </a:t>
            </a:r>
            <a:r>
              <a:rPr lang="en-US" smtClean="0"/>
              <a:t>where </a:t>
            </a:r>
            <a:r>
              <a:rPr lang="en-US" smtClean="0"/>
              <a:t>was </a:t>
            </a:r>
            <a:r>
              <a:rPr lang="en-US" dirty="0" smtClean="0"/>
              <a:t>this? </a:t>
            </a:r>
            <a:r>
              <a:rPr lang="en-US" dirty="0" smtClean="0">
                <a:sym typeface="Wingdings" pitchFamily="2" charset="2"/>
              </a:rPr>
              <a:t></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219199" y="1572418"/>
            <a:ext cx="6641041" cy="49807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CAVE</a:t>
            </a:r>
          </a:p>
        </p:txBody>
      </p:sp>
      <p:sp>
        <p:nvSpPr>
          <p:cNvPr id="148483" name="Rectangle 3"/>
          <p:cNvSpPr>
            <a:spLocks noGrp="1" noChangeArrowheads="1"/>
          </p:cNvSpPr>
          <p:nvPr>
            <p:ph type="body" idx="1"/>
          </p:nvPr>
        </p:nvSpPr>
        <p:spPr>
          <a:xfrm>
            <a:off x="466725" y="1352550"/>
            <a:ext cx="8208963" cy="2057400"/>
          </a:xfrm>
        </p:spPr>
        <p:txBody>
          <a:bodyPr/>
          <a:lstStyle/>
          <a:p>
            <a:r>
              <a:rPr lang="en-US"/>
              <a:t>Head tracking – stereo-one user</a:t>
            </a:r>
          </a:p>
          <a:p>
            <a:r>
              <a:rPr lang="en-US"/>
              <a:t>Light scattering problems</a:t>
            </a:r>
          </a:p>
          <a:p>
            <a:r>
              <a:rPr lang="en-US"/>
              <a:t>Interaction problems </a:t>
            </a:r>
          </a:p>
        </p:txBody>
      </p:sp>
      <p:pic>
        <p:nvPicPr>
          <p:cNvPr id="148484" name="Picture 4" descr="cave"/>
          <p:cNvPicPr>
            <a:picLocks noChangeAspect="1" noChangeArrowheads="1"/>
          </p:cNvPicPr>
          <p:nvPr/>
        </p:nvPicPr>
        <p:blipFill>
          <a:blip r:embed="rId3" cstate="print"/>
          <a:srcRect/>
          <a:stretch>
            <a:fillRect/>
          </a:stretch>
        </p:blipFill>
        <p:spPr bwMode="auto">
          <a:xfrm>
            <a:off x="1931988" y="3205163"/>
            <a:ext cx="3908425" cy="29257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143000" y="1028700"/>
            <a:ext cx="7783286" cy="5448300"/>
          </a:xfrm>
          <a:prstGeom prst="rect">
            <a:avLst/>
          </a:prstGeom>
          <a:noFill/>
          <a:ln w="9525">
            <a:noFill/>
            <a:miter lim="800000"/>
            <a:headEnd/>
            <a:tailEnd/>
          </a:ln>
        </p:spPr>
      </p:pic>
      <p:sp>
        <p:nvSpPr>
          <p:cNvPr id="2" name="Title 1"/>
          <p:cNvSpPr>
            <a:spLocks noGrp="1"/>
          </p:cNvSpPr>
          <p:nvPr>
            <p:ph type="title"/>
          </p:nvPr>
        </p:nvSpPr>
        <p:spPr>
          <a:xfrm>
            <a:off x="457200" y="304800"/>
            <a:ext cx="8229600" cy="1066800"/>
          </a:xfrm>
        </p:spPr>
        <p:txBody>
          <a:bodyPr/>
          <a:lstStyle/>
          <a:p>
            <a:r>
              <a:rPr lang="en-US" dirty="0" smtClean="0"/>
              <a:t>Inside the CAVE</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3D Display--Reference</a:t>
            </a:r>
            <a:endParaRPr lang="en-US" dirty="0"/>
          </a:p>
        </p:txBody>
      </p:sp>
      <p:sp>
        <p:nvSpPr>
          <p:cNvPr id="3" name="Content Placeholder 2"/>
          <p:cNvSpPr>
            <a:spLocks noGrp="1"/>
          </p:cNvSpPr>
          <p:nvPr>
            <p:ph idx="1"/>
          </p:nvPr>
        </p:nvSpPr>
        <p:spPr/>
        <p:txBody>
          <a:bodyPr>
            <a:normAutofit/>
          </a:bodyPr>
          <a:lstStyle/>
          <a:p>
            <a:r>
              <a:rPr lang="en-US" dirty="0" smtClean="0">
                <a:hlinkClick r:id="rId3"/>
              </a:rPr>
              <a:t>McAllister NCSU </a:t>
            </a:r>
            <a:r>
              <a:rPr lang="en-US" dirty="0" smtClean="0"/>
              <a:t>Great summary of various 3D technologies that have been used up to 2000 (still pretty current)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Large physical format displays</a:t>
            </a:r>
            <a:endParaRPr lang="en-US" dirty="0"/>
          </a:p>
        </p:txBody>
      </p:sp>
      <p:sp>
        <p:nvSpPr>
          <p:cNvPr id="3" name="Content Placeholder 2"/>
          <p:cNvSpPr>
            <a:spLocks noGrp="1"/>
          </p:cNvSpPr>
          <p:nvPr>
            <p:ph idx="1"/>
          </p:nvPr>
        </p:nvSpPr>
        <p:spPr/>
        <p:txBody>
          <a:bodyPr/>
          <a:lstStyle/>
          <a:p>
            <a:r>
              <a:rPr lang="en-US" dirty="0" smtClean="0"/>
              <a:t>Nice discussion of pro/cons of large physical format displays based on experiments (</a:t>
            </a:r>
            <a:r>
              <a:rPr lang="en-US" dirty="0" smtClean="0">
                <a:hlinkClick r:id="rId3"/>
              </a:rPr>
              <a:t>Harry </a:t>
            </a:r>
            <a:r>
              <a:rPr lang="en-US" dirty="0" err="1" smtClean="0">
                <a:hlinkClick r:id="rId3"/>
              </a:rPr>
              <a:t>Hochheiser</a:t>
            </a:r>
            <a:r>
              <a:rPr lang="en-US" dirty="0" smtClean="0">
                <a:hlinkClick r:id="rId3"/>
              </a:rPr>
              <a:t> slides</a:t>
            </a:r>
            <a:r>
              <a:rPr lang="en-US" dirty="0" smtClean="0"/>
              <a:t>)</a:t>
            </a:r>
          </a:p>
          <a:p>
            <a:r>
              <a:rPr lang="en-US" dirty="0" smtClean="0"/>
              <a:t>Main paper on this </a:t>
            </a:r>
            <a:r>
              <a:rPr lang="en-US" dirty="0" smtClean="0">
                <a:hlinkClick r:id="rId4" tooltip="http://infovis.cs.vt.edu/papers/InfoVis06-scalability.pdf"/>
              </a:rPr>
              <a:t>The Perceptual Scalability of Visualization </a:t>
            </a:r>
            <a:r>
              <a:rPr lang="en-US" dirty="0" err="1" smtClean="0">
                <a:hlinkClick r:id="rId4" tooltip="http://infovis.cs.vt.edu/papers/InfoVis06-scalability.pdf"/>
              </a:rPr>
              <a:t>Youst&amp;North</a:t>
            </a:r>
            <a:r>
              <a:rPr lang="en-US" dirty="0" smtClean="0">
                <a:hlinkClick r:id="rId4" tooltip="http://infovis.cs.vt.edu/papers/InfoVis06-scalability.pdf"/>
              </a:rPr>
              <a:t> 2006 </a:t>
            </a:r>
            <a:endParaRPr lang="en-US" dirty="0" smtClean="0"/>
          </a:p>
          <a:p>
            <a:r>
              <a:rPr lang="en-US" dirty="0" smtClean="0"/>
              <a:t>Good practical summary of </a:t>
            </a:r>
            <a:r>
              <a:rPr lang="en-US" dirty="0" smtClean="0">
                <a:hlinkClick r:id="rId5"/>
              </a:rPr>
              <a:t>Perceptual Scalability</a:t>
            </a:r>
            <a:r>
              <a:rPr lang="en-US" dirty="0" smtClean="0"/>
              <a:t>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Related Equipment</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Computer</a:t>
            </a:r>
            <a:r>
              <a:rPr lang="en-US" dirty="0" smtClean="0"/>
              <a:t>: a computer is required to generate most displays these days. The speed, storage (memory, disk, </a:t>
            </a:r>
            <a:r>
              <a:rPr lang="en-US" dirty="0" err="1" smtClean="0"/>
              <a:t>etc</a:t>
            </a:r>
            <a:r>
              <a:rPr lang="en-US" dirty="0" smtClean="0"/>
              <a:t>) capacities, and particularly the graphics/video card are all important for how fast the computer can update interactive display presentations. Add information on how fast current graphics cards are versus the past. What are limitations? </a:t>
            </a:r>
          </a:p>
          <a:p>
            <a:r>
              <a:rPr lang="en-US" b="1" dirty="0" smtClean="0"/>
              <a:t>Network</a:t>
            </a:r>
            <a:r>
              <a:rPr lang="en-US" dirty="0" smtClean="0"/>
              <a:t>. The speed of access of data to the computer that drives the display is critical for interactive displays. </a:t>
            </a:r>
          </a:p>
          <a:p>
            <a:pPr lvl="1"/>
            <a:r>
              <a:rPr lang="en-US" dirty="0" smtClean="0"/>
              <a:t>300 baud modem (anyone remember one of these)? </a:t>
            </a:r>
          </a:p>
          <a:p>
            <a:pPr lvl="1"/>
            <a:r>
              <a:rPr lang="en-US" dirty="0" smtClean="0"/>
              <a:t>56K modem </a:t>
            </a:r>
          </a:p>
          <a:p>
            <a:pPr lvl="1"/>
            <a:r>
              <a:rPr lang="en-US" dirty="0" smtClean="0"/>
              <a:t>satellite modem </a:t>
            </a:r>
          </a:p>
          <a:p>
            <a:pPr lvl="1"/>
            <a:r>
              <a:rPr lang="en-US" dirty="0" smtClean="0"/>
              <a:t>cell phone (3G, 4G, etc) </a:t>
            </a:r>
          </a:p>
          <a:p>
            <a:pPr lvl="1"/>
            <a:r>
              <a:rPr lang="en-US" dirty="0" smtClean="0"/>
              <a:t>wireless modem (WIFI) </a:t>
            </a:r>
          </a:p>
          <a:p>
            <a:pPr lvl="1"/>
            <a:r>
              <a:rPr lang="en-US" dirty="0" smtClean="0"/>
              <a:t>broadband connection (T1, cable modem, etc) </a:t>
            </a:r>
          </a:p>
          <a:p>
            <a:r>
              <a:rPr lang="en-US" dirty="0" smtClean="0"/>
              <a:t>What limitations does this impose?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Important Factors</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i="1" dirty="0" smtClean="0"/>
              <a:t>What are important things for us to consider when  developing/choosing a visualization? </a:t>
            </a:r>
          </a:p>
          <a:p>
            <a:r>
              <a:rPr lang="en-US" dirty="0" smtClean="0"/>
              <a:t>Is the presentation developed for a </a:t>
            </a:r>
          </a:p>
          <a:p>
            <a:pPr lvl="1"/>
            <a:r>
              <a:rPr lang="en-US" dirty="0" smtClean="0"/>
              <a:t>Specific </a:t>
            </a:r>
            <a:r>
              <a:rPr lang="en-US" b="1" dirty="0" smtClean="0"/>
              <a:t>single presentation </a:t>
            </a:r>
            <a:r>
              <a:rPr lang="en-US" dirty="0" smtClean="0"/>
              <a:t>format? Book? Movie Poster? Pamphlet?  Workstation?</a:t>
            </a:r>
          </a:p>
          <a:p>
            <a:pPr lvl="1"/>
            <a:r>
              <a:rPr lang="en-US" b="1" dirty="0" smtClean="0"/>
              <a:t>Multiple Displays</a:t>
            </a:r>
            <a:r>
              <a:rPr lang="en-US" dirty="0" smtClean="0"/>
              <a:t>: What types of displays are available to us? I.e. what will users experience the presentation on? Try to abstract the main attributes of display space you can expect them to have available and utilize. </a:t>
            </a:r>
          </a:p>
          <a:p>
            <a:r>
              <a:rPr lang="en-US" dirty="0" smtClean="0"/>
              <a:t>What are the capabilities of these display environments? </a:t>
            </a:r>
          </a:p>
          <a:p>
            <a:pPr lvl="1"/>
            <a:r>
              <a:rPr lang="en-US" dirty="0" smtClean="0"/>
              <a:t>spatial (Is 3D available?, what resolution) </a:t>
            </a:r>
          </a:p>
          <a:p>
            <a:pPr lvl="1"/>
            <a:r>
              <a:rPr lang="en-US" dirty="0" smtClean="0"/>
              <a:t>contrast (is color available?) </a:t>
            </a:r>
          </a:p>
          <a:p>
            <a:pPr lvl="1"/>
            <a:r>
              <a:rPr lang="en-US" dirty="0" smtClean="0"/>
              <a:t>temporal (Is interactivity available?)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Resolution</a:t>
            </a:r>
            <a:endParaRPr lang="en-US" dirty="0"/>
          </a:p>
        </p:txBody>
      </p:sp>
      <p:sp>
        <p:nvSpPr>
          <p:cNvPr id="3" name="Content Placeholder 2"/>
          <p:cNvSpPr>
            <a:spLocks noGrp="1"/>
          </p:cNvSpPr>
          <p:nvPr>
            <p:ph idx="1"/>
          </p:nvPr>
        </p:nvSpPr>
        <p:spPr/>
        <p:txBody>
          <a:bodyPr/>
          <a:lstStyle/>
          <a:p>
            <a:r>
              <a:rPr lang="en-US" dirty="0" smtClean="0"/>
              <a:t>2D versus 3D </a:t>
            </a:r>
          </a:p>
          <a:p>
            <a:r>
              <a:rPr lang="en-US" dirty="0" smtClean="0"/>
              <a:t>physical size of display (</a:t>
            </a:r>
            <a:r>
              <a:rPr lang="en-US" dirty="0" err="1" smtClean="0"/>
              <a:t>cellphone</a:t>
            </a:r>
            <a:r>
              <a:rPr lang="en-US" dirty="0" smtClean="0"/>
              <a:t>, workstation, wall) </a:t>
            </a:r>
          </a:p>
          <a:p>
            <a:r>
              <a:rPr lang="en-US" dirty="0" smtClean="0"/>
              <a:t>dots per inch </a:t>
            </a:r>
          </a:p>
          <a:p>
            <a:r>
              <a:rPr lang="en-US" dirty="0" smtClean="0"/>
              <a:t>field of view </a:t>
            </a:r>
          </a:p>
          <a:p>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Effect of Display on Visualization</a:t>
            </a:r>
            <a:endParaRPr lang="en-US" dirty="0"/>
          </a:p>
        </p:txBody>
      </p:sp>
      <p:sp>
        <p:nvSpPr>
          <p:cNvPr id="3" name="Content Placeholder 2"/>
          <p:cNvSpPr>
            <a:spLocks noGrp="1"/>
          </p:cNvSpPr>
          <p:nvPr>
            <p:ph idx="1"/>
          </p:nvPr>
        </p:nvSpPr>
        <p:spPr/>
        <p:txBody>
          <a:bodyPr>
            <a:normAutofit lnSpcReduction="10000"/>
          </a:bodyPr>
          <a:lstStyle/>
          <a:p>
            <a:r>
              <a:rPr lang="en-US" dirty="0" smtClean="0"/>
              <a:t>Design your visualization to take advantage of your expected </a:t>
            </a:r>
            <a:r>
              <a:rPr lang="en-US" i="1" dirty="0" smtClean="0"/>
              <a:t>model target display device </a:t>
            </a:r>
            <a:r>
              <a:rPr lang="en-US" dirty="0" smtClean="0"/>
              <a:t>capabilities, while taking into account its limitations.</a:t>
            </a:r>
          </a:p>
          <a:p>
            <a:r>
              <a:rPr lang="en-US" dirty="0" smtClean="0"/>
              <a:t>Limitations commonly encountered: </a:t>
            </a:r>
          </a:p>
          <a:p>
            <a:pPr lvl="1"/>
            <a:r>
              <a:rPr lang="en-US" dirty="0" smtClean="0"/>
              <a:t>lack of spatial resolution (</a:t>
            </a:r>
            <a:r>
              <a:rPr lang="en-US" dirty="0" err="1" smtClean="0"/>
              <a:t>cellphone</a:t>
            </a:r>
            <a:r>
              <a:rPr lang="en-US" dirty="0" smtClean="0"/>
              <a:t> display). See zooming, navigation techniques. </a:t>
            </a:r>
          </a:p>
          <a:p>
            <a:pPr lvl="1"/>
            <a:r>
              <a:rPr lang="en-US" dirty="0" smtClean="0"/>
              <a:t>lack of color, or adequate number of grey levels display </a:t>
            </a:r>
          </a:p>
          <a:p>
            <a:pPr lvl="1"/>
            <a:r>
              <a:rPr lang="en-US" dirty="0" smtClean="0"/>
              <a:t>lack of interactive display </a:t>
            </a:r>
          </a:p>
          <a:p>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p:txBody>
          <a:bodyPr/>
          <a:lstStyle/>
          <a:p>
            <a:r>
              <a:rPr lang="en-US" dirty="0" smtClean="0"/>
              <a:t>Merging virtual realities with physical Realities</a:t>
            </a:r>
          </a:p>
          <a:p>
            <a:pPr lvl="1"/>
            <a:r>
              <a:rPr lang="en-US" dirty="0" smtClean="0">
                <a:hlinkClick r:id="rId3"/>
              </a:rPr>
              <a:t>Google Glass</a:t>
            </a:r>
            <a:endParaRPr lang="en-US" dirty="0" smtClean="0"/>
          </a:p>
          <a:p>
            <a:pPr lvl="1"/>
            <a:endParaRPr lang="en-US" dirty="0"/>
          </a:p>
          <a:p>
            <a:pPr lvl="1"/>
            <a:endParaRPr lang="en-US" dirty="0" smtClean="0"/>
          </a:p>
          <a:p>
            <a:pPr lvl="1"/>
            <a:endParaRPr lang="en-US" dirty="0"/>
          </a:p>
          <a:p>
            <a:pPr lvl="1"/>
            <a:r>
              <a:rPr lang="en-US" dirty="0" smtClean="0">
                <a:hlinkClick r:id="rId4"/>
              </a:rPr>
              <a:t>Microsoft </a:t>
            </a:r>
            <a:r>
              <a:rPr lang="en-US" dirty="0" err="1" smtClean="0">
                <a:hlinkClick r:id="rId4"/>
              </a:rPr>
              <a:t>Hololens</a:t>
            </a:r>
            <a:endParaRPr lang="en-US" dirty="0" smtClean="0"/>
          </a:p>
          <a:p>
            <a:pPr lvl="1"/>
            <a:r>
              <a:rPr lang="en-US" dirty="0" smtClean="0">
                <a:hlinkClick r:id="rId5"/>
              </a:rPr>
              <a:t>Oculus VR</a:t>
            </a:r>
            <a:endParaRPr lang="en-US" dirty="0" smtClean="0"/>
          </a:p>
          <a:p>
            <a:pPr lvl="1"/>
            <a:r>
              <a:rPr lang="en-US" dirty="0" err="1" smtClean="0">
                <a:hlinkClick r:id="rId6"/>
              </a:rPr>
              <a:t>SixthSense</a:t>
            </a:r>
            <a:r>
              <a:rPr lang="en-US" dirty="0" smtClean="0"/>
              <a:t>  </a:t>
            </a:r>
            <a:r>
              <a:rPr lang="en-US" sz="1800" dirty="0" smtClean="0"/>
              <a:t>(start at 6:45 in)</a:t>
            </a:r>
            <a:endParaRPr lang="en-US" sz="1800" dirty="0" smtClean="0"/>
          </a:p>
          <a:p>
            <a:pPr lvl="1"/>
            <a:endParaRPr lang="en-US" dirty="0"/>
          </a:p>
          <a:p>
            <a:pPr lvl="1"/>
            <a:endParaRPr lang="en-US" dirty="0"/>
          </a:p>
        </p:txBody>
      </p:sp>
      <p:pic>
        <p:nvPicPr>
          <p:cNvPr id="4" name="Picture 2" descr="https://encrypted-tbn2.gstatic.com/images?q=tbn:ANd9GcT1ep_jFUsAf7rUiPM6B7uNUWVLsAfuWsoA2kMW_TMz9M-vL8tes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286000"/>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s://encrypted-tbn1.gstatic.com/images?q=tbn:ANd9GcRcJ1vBCeq5YwHasUBFhCsGBoNwkEEbAnGUZHgNbaWAH9XX1-g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27432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508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Thoughts</a:t>
            </a:r>
            <a:endParaRPr lang="en-US" dirty="0"/>
          </a:p>
        </p:txBody>
      </p:sp>
      <p:sp>
        <p:nvSpPr>
          <p:cNvPr id="3" name="Content Placeholder 2"/>
          <p:cNvSpPr>
            <a:spLocks noGrp="1"/>
          </p:cNvSpPr>
          <p:nvPr>
            <p:ph idx="1"/>
          </p:nvPr>
        </p:nvSpPr>
        <p:spPr/>
        <p:txBody>
          <a:bodyPr/>
          <a:lstStyle/>
          <a:p>
            <a:r>
              <a:rPr lang="en-US" dirty="0" smtClean="0"/>
              <a:t>What types of Displays, Environments have you worked with, or are you interested in?</a:t>
            </a:r>
            <a:endParaRPr lang="en-US" dirty="0"/>
          </a:p>
        </p:txBody>
      </p:sp>
    </p:spTree>
    <p:extLst>
      <p:ext uri="{BB962C8B-B14F-4D97-AF65-F5344CB8AC3E}">
        <p14:creationId xmlns:p14="http://schemas.microsoft.com/office/powerpoint/2010/main" val="1635722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Slides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Additional slides from Colin Ware…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Rectangle 5"/>
          <p:cNvSpPr>
            <a:spLocks noGrp="1" noChangeArrowheads="1"/>
          </p:cNvSpPr>
          <p:nvPr>
            <p:ph type="title"/>
          </p:nvPr>
        </p:nvSpPr>
        <p:spPr>
          <a:xfrm>
            <a:off x="304800" y="304800"/>
            <a:ext cx="8637588" cy="762000"/>
          </a:xfrm>
        </p:spPr>
        <p:txBody>
          <a:bodyPr/>
          <a:lstStyle/>
          <a:p>
            <a:r>
              <a:rPr lang="en-US"/>
              <a:t>Brain pixel distribution</a:t>
            </a:r>
          </a:p>
        </p:txBody>
      </p:sp>
      <p:pic>
        <p:nvPicPr>
          <p:cNvPr id="160772" name="Picture 4" descr="Receptiv Fields"/>
          <p:cNvPicPr>
            <a:picLocks noGrp="1" noChangeAspect="1" noChangeArrowheads="1"/>
          </p:cNvPicPr>
          <p:nvPr>
            <p:ph idx="1"/>
          </p:nvPr>
        </p:nvPicPr>
        <p:blipFill>
          <a:blip r:embed="rId3" cstate="print"/>
          <a:srcRect/>
          <a:stretch>
            <a:fillRect/>
          </a:stretch>
        </p:blipFill>
        <p:spPr>
          <a:xfrm>
            <a:off x="1357313" y="1941513"/>
            <a:ext cx="6151562" cy="4114800"/>
          </a:xfrm>
          <a:noFill/>
          <a:ln/>
        </p:spPr>
      </p:pic>
      <p:sp>
        <p:nvSpPr>
          <p:cNvPr id="160775" name="Text Box 7"/>
          <p:cNvSpPr txBox="1">
            <a:spLocks noChangeArrowheads="1"/>
          </p:cNvSpPr>
          <p:nvPr/>
        </p:nvSpPr>
        <p:spPr bwMode="auto">
          <a:xfrm>
            <a:off x="746125" y="1336675"/>
            <a:ext cx="7178675" cy="457200"/>
          </a:xfrm>
          <a:prstGeom prst="rect">
            <a:avLst/>
          </a:prstGeom>
          <a:noFill/>
          <a:ln w="9525">
            <a:noFill/>
            <a:miter lim="800000"/>
            <a:headEnd/>
            <a:tailEnd/>
          </a:ln>
          <a:effectLst/>
        </p:spPr>
        <p:txBody>
          <a:bodyPr>
            <a:spAutoFit/>
          </a:bodyPr>
          <a:lstStyle/>
          <a:p>
            <a:r>
              <a:rPr lang="en-US">
                <a:solidFill>
                  <a:srgbClr val="FFFFFF"/>
                </a:solidFill>
              </a:rPr>
              <a:t>Ideally get information into every brain pixel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srcRect/>
          <a:stretch>
            <a:fillRect/>
          </a:stretch>
        </p:blipFill>
        <p:spPr bwMode="auto">
          <a:xfrm>
            <a:off x="4724400" y="2057400"/>
            <a:ext cx="4343400" cy="3182938"/>
          </a:xfrm>
          <a:prstGeom prst="rect">
            <a:avLst/>
          </a:prstGeom>
          <a:noFill/>
          <a:ln w="9525">
            <a:noFill/>
            <a:miter lim="800000"/>
            <a:headEnd/>
            <a:tailEnd/>
          </a:ln>
          <a:effectLst/>
        </p:spPr>
      </p:pic>
      <p:sp>
        <p:nvSpPr>
          <p:cNvPr id="111619" name="Rectangle 3"/>
          <p:cNvSpPr>
            <a:spLocks noGrp="1" noChangeArrowheads="1"/>
          </p:cNvSpPr>
          <p:nvPr>
            <p:ph type="title"/>
          </p:nvPr>
        </p:nvSpPr>
        <p:spPr>
          <a:xfrm>
            <a:off x="252413" y="304800"/>
            <a:ext cx="3862387" cy="1431925"/>
          </a:xfrm>
        </p:spPr>
        <p:txBody>
          <a:bodyPr/>
          <a:lstStyle/>
          <a:p>
            <a:r>
              <a:rPr lang="en-US" altLang="en-US"/>
              <a:t>Pixels and </a:t>
            </a:r>
            <a:br>
              <a:rPr lang="en-US" altLang="en-US"/>
            </a:br>
            <a:r>
              <a:rPr lang="en-US" altLang="en-US"/>
              <a:t>Brain Pixels</a:t>
            </a:r>
          </a:p>
        </p:txBody>
      </p:sp>
      <p:pic>
        <p:nvPicPr>
          <p:cNvPr id="111620" name="Picture 4"/>
          <p:cNvPicPr>
            <a:picLocks noChangeAspect="1" noChangeArrowheads="1"/>
          </p:cNvPicPr>
          <p:nvPr/>
        </p:nvPicPr>
        <p:blipFill>
          <a:blip r:embed="rId3" cstate="print"/>
          <a:srcRect/>
          <a:stretch>
            <a:fillRect/>
          </a:stretch>
        </p:blipFill>
        <p:spPr bwMode="auto">
          <a:xfrm>
            <a:off x="76200" y="2057400"/>
            <a:ext cx="4343400" cy="3182938"/>
          </a:xfrm>
          <a:prstGeom prst="rect">
            <a:avLst/>
          </a:prstGeom>
          <a:noFill/>
          <a:ln w="9525">
            <a:noFill/>
            <a:miter lim="800000"/>
            <a:headEnd/>
            <a:tailEnd/>
          </a:ln>
          <a:effectLst/>
        </p:spPr>
      </p:pic>
      <p:sp>
        <p:nvSpPr>
          <p:cNvPr id="111621" name="Rectangle 5"/>
          <p:cNvSpPr>
            <a:spLocks noChangeArrowheads="1"/>
          </p:cNvSpPr>
          <p:nvPr/>
        </p:nvSpPr>
        <p:spPr bwMode="auto">
          <a:xfrm>
            <a:off x="2057400" y="3124200"/>
            <a:ext cx="1066800" cy="76200"/>
          </a:xfrm>
          <a:prstGeom prst="rect">
            <a:avLst/>
          </a:prstGeom>
          <a:solidFill>
            <a:srgbClr val="FF0000"/>
          </a:solidFill>
          <a:ln w="9525">
            <a:solidFill>
              <a:schemeClr val="tx1"/>
            </a:solidFill>
            <a:miter lim="800000"/>
            <a:headEnd/>
            <a:tailEnd/>
          </a:ln>
          <a:effectLst/>
        </p:spPr>
        <p:txBody>
          <a:bodyPr wrap="none" anchor="ctr"/>
          <a:lstStyle/>
          <a:p>
            <a:pPr algn="ctr"/>
            <a:endParaRPr lang="en-US">
              <a:solidFill>
                <a:srgbClr val="FF0000"/>
              </a:solidFill>
            </a:endParaRPr>
          </a:p>
        </p:txBody>
      </p:sp>
      <p:sp>
        <p:nvSpPr>
          <p:cNvPr id="111622" name="Rectangle 6"/>
          <p:cNvSpPr>
            <a:spLocks noChangeArrowheads="1"/>
          </p:cNvSpPr>
          <p:nvPr/>
        </p:nvSpPr>
        <p:spPr bwMode="auto">
          <a:xfrm>
            <a:off x="5257800" y="4191000"/>
            <a:ext cx="3886200" cy="76200"/>
          </a:xfrm>
          <a:prstGeom prst="rect">
            <a:avLst/>
          </a:prstGeom>
          <a:solidFill>
            <a:srgbClr val="00F800"/>
          </a:solidFill>
          <a:ln w="9525">
            <a:solidFill>
              <a:schemeClr val="tx1"/>
            </a:solidFill>
            <a:miter lim="800000"/>
            <a:headEnd/>
            <a:tailEnd/>
          </a:ln>
          <a:effectLst/>
        </p:spPr>
        <p:txBody>
          <a:bodyPr wrap="none" anchor="ctr"/>
          <a:lstStyle/>
          <a:p>
            <a:endParaRPr lang="en-US"/>
          </a:p>
        </p:txBody>
      </p:sp>
      <p:grpSp>
        <p:nvGrpSpPr>
          <p:cNvPr id="2" name="Group 7"/>
          <p:cNvGrpSpPr>
            <a:grpSpLocks/>
          </p:cNvGrpSpPr>
          <p:nvPr/>
        </p:nvGrpSpPr>
        <p:grpSpPr bwMode="auto">
          <a:xfrm>
            <a:off x="3276600" y="2209800"/>
            <a:ext cx="762000" cy="762000"/>
            <a:chOff x="3456" y="1344"/>
            <a:chExt cx="480" cy="480"/>
          </a:xfrm>
        </p:grpSpPr>
        <p:sp>
          <p:nvSpPr>
            <p:cNvPr id="111624" name="Oval 8"/>
            <p:cNvSpPr>
              <a:spLocks noChangeArrowheads="1"/>
            </p:cNvSpPr>
            <p:nvPr/>
          </p:nvSpPr>
          <p:spPr bwMode="auto">
            <a:xfrm>
              <a:off x="3504" y="144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25" name="Oval 9"/>
            <p:cNvSpPr>
              <a:spLocks noChangeArrowheads="1"/>
            </p:cNvSpPr>
            <p:nvPr/>
          </p:nvSpPr>
          <p:spPr bwMode="auto">
            <a:xfrm>
              <a:off x="3600" y="153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26" name="Oval 10"/>
            <p:cNvSpPr>
              <a:spLocks noChangeArrowheads="1"/>
            </p:cNvSpPr>
            <p:nvPr/>
          </p:nvSpPr>
          <p:spPr bwMode="auto">
            <a:xfrm>
              <a:off x="3600" y="139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27" name="Oval 11"/>
            <p:cNvSpPr>
              <a:spLocks noChangeArrowheads="1"/>
            </p:cNvSpPr>
            <p:nvPr/>
          </p:nvSpPr>
          <p:spPr bwMode="auto">
            <a:xfrm>
              <a:off x="3696" y="144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28" name="Oval 12"/>
            <p:cNvSpPr>
              <a:spLocks noChangeArrowheads="1"/>
            </p:cNvSpPr>
            <p:nvPr/>
          </p:nvSpPr>
          <p:spPr bwMode="auto">
            <a:xfrm>
              <a:off x="3552" y="163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29" name="Oval 13"/>
            <p:cNvSpPr>
              <a:spLocks noChangeArrowheads="1"/>
            </p:cNvSpPr>
            <p:nvPr/>
          </p:nvSpPr>
          <p:spPr bwMode="auto">
            <a:xfrm>
              <a:off x="3696" y="163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0" name="Oval 14"/>
            <p:cNvSpPr>
              <a:spLocks noChangeArrowheads="1"/>
            </p:cNvSpPr>
            <p:nvPr/>
          </p:nvSpPr>
          <p:spPr bwMode="auto">
            <a:xfrm>
              <a:off x="3696" y="153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1" name="Oval 15"/>
            <p:cNvSpPr>
              <a:spLocks noChangeArrowheads="1"/>
            </p:cNvSpPr>
            <p:nvPr/>
          </p:nvSpPr>
          <p:spPr bwMode="auto">
            <a:xfrm>
              <a:off x="3792" y="148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2" name="Oval 16"/>
            <p:cNvSpPr>
              <a:spLocks noChangeArrowheads="1"/>
            </p:cNvSpPr>
            <p:nvPr/>
          </p:nvSpPr>
          <p:spPr bwMode="auto">
            <a:xfrm>
              <a:off x="3744" y="134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3" name="Oval 17"/>
            <p:cNvSpPr>
              <a:spLocks noChangeArrowheads="1"/>
            </p:cNvSpPr>
            <p:nvPr/>
          </p:nvSpPr>
          <p:spPr bwMode="auto">
            <a:xfrm>
              <a:off x="3840" y="163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4" name="Oval 18"/>
            <p:cNvSpPr>
              <a:spLocks noChangeArrowheads="1"/>
            </p:cNvSpPr>
            <p:nvPr/>
          </p:nvSpPr>
          <p:spPr bwMode="auto">
            <a:xfrm>
              <a:off x="3648" y="17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5" name="Oval 19"/>
            <p:cNvSpPr>
              <a:spLocks noChangeArrowheads="1"/>
            </p:cNvSpPr>
            <p:nvPr/>
          </p:nvSpPr>
          <p:spPr bwMode="auto">
            <a:xfrm>
              <a:off x="3456" y="153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36" name="Rectangle 20"/>
            <p:cNvSpPr>
              <a:spLocks noChangeArrowheads="1"/>
            </p:cNvSpPr>
            <p:nvPr/>
          </p:nvSpPr>
          <p:spPr bwMode="auto">
            <a:xfrm>
              <a:off x="3504" y="1392"/>
              <a:ext cx="384" cy="384"/>
            </a:xfrm>
            <a:prstGeom prst="rect">
              <a:avLst/>
            </a:prstGeom>
            <a:noFill/>
            <a:ln w="12700">
              <a:solidFill>
                <a:schemeClr val="bg2"/>
              </a:solidFill>
              <a:miter lim="800000"/>
              <a:headEnd/>
              <a:tailEnd/>
            </a:ln>
            <a:effectLst/>
          </p:spPr>
          <p:txBody>
            <a:bodyPr wrap="none" anchor="ctr"/>
            <a:lstStyle/>
            <a:p>
              <a:endParaRPr lang="en-US"/>
            </a:p>
          </p:txBody>
        </p:sp>
      </p:grpSp>
      <p:sp>
        <p:nvSpPr>
          <p:cNvPr id="111637" name="Line 21"/>
          <p:cNvSpPr>
            <a:spLocks noChangeShapeType="1"/>
          </p:cNvSpPr>
          <p:nvPr/>
        </p:nvSpPr>
        <p:spPr bwMode="auto">
          <a:xfrm flipH="1">
            <a:off x="2514600" y="2514600"/>
            <a:ext cx="762000" cy="609600"/>
          </a:xfrm>
          <a:prstGeom prst="line">
            <a:avLst/>
          </a:prstGeom>
          <a:noFill/>
          <a:ln w="9525">
            <a:solidFill>
              <a:schemeClr val="bg2"/>
            </a:solidFill>
            <a:round/>
            <a:headEnd/>
            <a:tailEnd type="triangle" w="med" len="med"/>
          </a:ln>
          <a:effectLst/>
        </p:spPr>
        <p:txBody>
          <a:bodyPr wrap="none"/>
          <a:lstStyle/>
          <a:p>
            <a:endParaRPr lang="en-US"/>
          </a:p>
        </p:txBody>
      </p:sp>
      <p:sp>
        <p:nvSpPr>
          <p:cNvPr id="111638" name="Oval 22"/>
          <p:cNvSpPr>
            <a:spLocks noChangeArrowheads="1"/>
          </p:cNvSpPr>
          <p:nvPr/>
        </p:nvSpPr>
        <p:spPr bwMode="auto">
          <a:xfrm>
            <a:off x="3124200" y="4953000"/>
            <a:ext cx="1676400" cy="1676400"/>
          </a:xfrm>
          <a:prstGeom prst="ellipse">
            <a:avLst/>
          </a:prstGeom>
          <a:solidFill>
            <a:srgbClr val="C0C0C0"/>
          </a:solidFill>
          <a:ln w="9525">
            <a:solidFill>
              <a:schemeClr val="tx1"/>
            </a:solidFill>
            <a:round/>
            <a:headEnd/>
            <a:tailEnd/>
          </a:ln>
          <a:effectLst/>
        </p:spPr>
        <p:txBody>
          <a:bodyPr wrap="none" anchor="ctr"/>
          <a:lstStyle/>
          <a:p>
            <a:pPr algn="ctr"/>
            <a:r>
              <a:rPr lang="en-US" sz="1600"/>
              <a:t>0.2 BP</a:t>
            </a:r>
          </a:p>
        </p:txBody>
      </p:sp>
      <p:sp>
        <p:nvSpPr>
          <p:cNvPr id="111639" name="Line 23"/>
          <p:cNvSpPr>
            <a:spLocks noChangeShapeType="1"/>
          </p:cNvSpPr>
          <p:nvPr/>
        </p:nvSpPr>
        <p:spPr bwMode="auto">
          <a:xfrm flipH="1" flipV="1">
            <a:off x="2743200" y="3276600"/>
            <a:ext cx="762000" cy="2133600"/>
          </a:xfrm>
          <a:prstGeom prst="line">
            <a:avLst/>
          </a:prstGeom>
          <a:noFill/>
          <a:ln w="9525">
            <a:solidFill>
              <a:schemeClr val="bg2"/>
            </a:solidFill>
            <a:round/>
            <a:headEnd/>
            <a:tailEnd type="triangle" w="med" len="med"/>
          </a:ln>
          <a:effectLst/>
        </p:spPr>
        <p:txBody>
          <a:bodyPr wrap="none"/>
          <a:lstStyle/>
          <a:p>
            <a:endParaRPr lang="en-US"/>
          </a:p>
        </p:txBody>
      </p:sp>
      <p:sp>
        <p:nvSpPr>
          <p:cNvPr id="111640" name="Rectangle 24"/>
          <p:cNvSpPr>
            <a:spLocks noChangeArrowheads="1"/>
          </p:cNvSpPr>
          <p:nvPr/>
        </p:nvSpPr>
        <p:spPr bwMode="auto">
          <a:xfrm>
            <a:off x="3657600" y="5562600"/>
            <a:ext cx="609600" cy="609600"/>
          </a:xfrm>
          <a:prstGeom prst="rect">
            <a:avLst/>
          </a:prstGeom>
          <a:noFill/>
          <a:ln w="12700">
            <a:solidFill>
              <a:schemeClr val="bg2"/>
            </a:solidFill>
            <a:miter lim="800000"/>
            <a:headEnd/>
            <a:tailEnd/>
          </a:ln>
          <a:effectLst/>
        </p:spPr>
        <p:txBody>
          <a:bodyPr wrap="none" anchor="ctr"/>
          <a:lstStyle/>
          <a:p>
            <a:endParaRPr lang="en-US"/>
          </a:p>
        </p:txBody>
      </p:sp>
      <p:sp>
        <p:nvSpPr>
          <p:cNvPr id="111641" name="Text Box 25"/>
          <p:cNvSpPr txBox="1">
            <a:spLocks noChangeArrowheads="1"/>
          </p:cNvSpPr>
          <p:nvPr/>
        </p:nvSpPr>
        <p:spPr bwMode="auto">
          <a:xfrm>
            <a:off x="6156325" y="2347913"/>
            <a:ext cx="539750" cy="336550"/>
          </a:xfrm>
          <a:prstGeom prst="rect">
            <a:avLst/>
          </a:prstGeom>
          <a:noFill/>
          <a:ln w="9525">
            <a:noFill/>
            <a:miter lim="800000"/>
            <a:headEnd/>
            <a:tailEnd/>
          </a:ln>
          <a:effectLst/>
        </p:spPr>
        <p:txBody>
          <a:bodyPr wrap="none">
            <a:spAutoFit/>
          </a:bodyPr>
          <a:lstStyle/>
          <a:p>
            <a:r>
              <a:rPr lang="en-US" sz="1600"/>
              <a:t>1 bp</a:t>
            </a:r>
          </a:p>
        </p:txBody>
      </p:sp>
      <p:sp>
        <p:nvSpPr>
          <p:cNvPr id="111642" name="Line 26"/>
          <p:cNvSpPr>
            <a:spLocks noChangeShapeType="1"/>
          </p:cNvSpPr>
          <p:nvPr/>
        </p:nvSpPr>
        <p:spPr bwMode="auto">
          <a:xfrm flipH="1">
            <a:off x="7543800" y="1981200"/>
            <a:ext cx="304800" cy="2209800"/>
          </a:xfrm>
          <a:prstGeom prst="line">
            <a:avLst/>
          </a:prstGeom>
          <a:noFill/>
          <a:ln w="9525">
            <a:solidFill>
              <a:schemeClr val="bg2"/>
            </a:solidFill>
            <a:round/>
            <a:headEnd/>
            <a:tailEnd type="triangle" w="med" len="med"/>
          </a:ln>
          <a:effectLst/>
        </p:spPr>
        <p:txBody>
          <a:bodyPr wrap="none"/>
          <a:lstStyle/>
          <a:p>
            <a:endParaRPr lang="en-US"/>
          </a:p>
        </p:txBody>
      </p:sp>
      <p:sp>
        <p:nvSpPr>
          <p:cNvPr id="111643" name="Rectangle 27"/>
          <p:cNvSpPr>
            <a:spLocks noChangeArrowheads="1"/>
          </p:cNvSpPr>
          <p:nvPr/>
        </p:nvSpPr>
        <p:spPr bwMode="auto">
          <a:xfrm>
            <a:off x="6934200" y="228600"/>
            <a:ext cx="1752600" cy="1676400"/>
          </a:xfrm>
          <a:prstGeom prst="rect">
            <a:avLst/>
          </a:prstGeom>
          <a:solidFill>
            <a:srgbClr val="FFFFFF"/>
          </a:solidFill>
          <a:ln w="12700">
            <a:solidFill>
              <a:schemeClr val="bg2"/>
            </a:solidFill>
            <a:miter lim="800000"/>
            <a:headEnd/>
            <a:tailEnd/>
          </a:ln>
          <a:effectLst/>
        </p:spPr>
        <p:txBody>
          <a:bodyPr wrap="none" anchor="ctr"/>
          <a:lstStyle/>
          <a:p>
            <a:endParaRPr lang="en-US"/>
          </a:p>
        </p:txBody>
      </p:sp>
      <p:sp>
        <p:nvSpPr>
          <p:cNvPr id="111644" name="Text Box 28"/>
          <p:cNvSpPr txBox="1">
            <a:spLocks noChangeArrowheads="1"/>
          </p:cNvSpPr>
          <p:nvPr/>
        </p:nvSpPr>
        <p:spPr bwMode="auto">
          <a:xfrm>
            <a:off x="593725" y="5299075"/>
            <a:ext cx="1798638" cy="457200"/>
          </a:xfrm>
          <a:prstGeom prst="rect">
            <a:avLst/>
          </a:prstGeom>
          <a:noFill/>
          <a:ln w="9525">
            <a:noFill/>
            <a:miter lim="800000"/>
            <a:headEnd/>
            <a:tailEnd/>
          </a:ln>
          <a:effectLst/>
        </p:spPr>
        <p:txBody>
          <a:bodyPr wrap="none">
            <a:spAutoFit/>
          </a:bodyPr>
          <a:lstStyle/>
          <a:p>
            <a:r>
              <a:rPr lang="en-US">
                <a:solidFill>
                  <a:schemeClr val="tx1"/>
                </a:solidFill>
              </a:rPr>
              <a:t>Small Screen</a:t>
            </a:r>
          </a:p>
        </p:txBody>
      </p:sp>
      <p:sp>
        <p:nvSpPr>
          <p:cNvPr id="111645" name="Oval 29"/>
          <p:cNvSpPr>
            <a:spLocks noChangeArrowheads="1"/>
          </p:cNvSpPr>
          <p:nvPr/>
        </p:nvSpPr>
        <p:spPr bwMode="auto">
          <a:xfrm>
            <a:off x="7010400" y="152400"/>
            <a:ext cx="1676400" cy="1676400"/>
          </a:xfrm>
          <a:prstGeom prst="ellipse">
            <a:avLst/>
          </a:prstGeom>
          <a:solidFill>
            <a:srgbClr val="C0C0C0"/>
          </a:solidFill>
          <a:ln w="9525">
            <a:solidFill>
              <a:schemeClr val="tx1"/>
            </a:solidFill>
            <a:round/>
            <a:headEnd/>
            <a:tailEnd/>
          </a:ln>
          <a:effectLst/>
        </p:spPr>
        <p:txBody>
          <a:bodyPr wrap="none" anchor="ctr"/>
          <a:lstStyle/>
          <a:p>
            <a:pPr algn="ctr"/>
            <a:r>
              <a:rPr lang="en-US" sz="1600"/>
              <a:t>0.8 BP</a:t>
            </a:r>
          </a:p>
        </p:txBody>
      </p:sp>
      <p:sp>
        <p:nvSpPr>
          <p:cNvPr id="111646" name="Text Box 30"/>
          <p:cNvSpPr txBox="1">
            <a:spLocks noChangeArrowheads="1"/>
          </p:cNvSpPr>
          <p:nvPr/>
        </p:nvSpPr>
        <p:spPr bwMode="auto">
          <a:xfrm>
            <a:off x="5257800" y="5410200"/>
            <a:ext cx="1528763" cy="457200"/>
          </a:xfrm>
          <a:prstGeom prst="rect">
            <a:avLst/>
          </a:prstGeom>
          <a:noFill/>
          <a:ln w="9525">
            <a:noFill/>
            <a:miter lim="800000"/>
            <a:headEnd/>
            <a:tailEnd/>
          </a:ln>
          <a:effectLst/>
        </p:spPr>
        <p:txBody>
          <a:bodyPr wrap="none">
            <a:spAutoFit/>
          </a:bodyPr>
          <a:lstStyle/>
          <a:p>
            <a:r>
              <a:rPr lang="en-US">
                <a:solidFill>
                  <a:schemeClr val="tx1"/>
                </a:solidFill>
              </a:rPr>
              <a:t>Big Screen</a:t>
            </a:r>
          </a:p>
        </p:txBody>
      </p:sp>
      <p:sp>
        <p:nvSpPr>
          <p:cNvPr id="111647" name="Rectangle 31"/>
          <p:cNvSpPr>
            <a:spLocks noChangeArrowheads="1"/>
          </p:cNvSpPr>
          <p:nvPr/>
        </p:nvSpPr>
        <p:spPr bwMode="auto">
          <a:xfrm>
            <a:off x="4953000" y="304800"/>
            <a:ext cx="1752600" cy="1676400"/>
          </a:xfrm>
          <a:prstGeom prst="rect">
            <a:avLst/>
          </a:prstGeom>
          <a:solidFill>
            <a:srgbClr val="FFFFFF"/>
          </a:solidFill>
          <a:ln w="12700">
            <a:solidFill>
              <a:schemeClr val="bg2"/>
            </a:solidFill>
            <a:miter lim="800000"/>
            <a:headEnd/>
            <a:tailEnd/>
          </a:ln>
          <a:effectLst/>
        </p:spPr>
        <p:txBody>
          <a:bodyPr wrap="none" anchor="ctr"/>
          <a:lstStyle/>
          <a:p>
            <a:endParaRPr lang="en-US"/>
          </a:p>
        </p:txBody>
      </p:sp>
      <p:grpSp>
        <p:nvGrpSpPr>
          <p:cNvPr id="3" name="Group 32"/>
          <p:cNvGrpSpPr>
            <a:grpSpLocks/>
          </p:cNvGrpSpPr>
          <p:nvPr/>
        </p:nvGrpSpPr>
        <p:grpSpPr bwMode="auto">
          <a:xfrm>
            <a:off x="5334000" y="1066800"/>
            <a:ext cx="762000" cy="762000"/>
            <a:chOff x="3408" y="528"/>
            <a:chExt cx="480" cy="480"/>
          </a:xfrm>
        </p:grpSpPr>
        <p:sp>
          <p:nvSpPr>
            <p:cNvPr id="111649" name="Oval 33"/>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0" name="Oval 34"/>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1" name="Oval 35"/>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2" name="Oval 36"/>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3" name="Oval 37"/>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4" name="Oval 38"/>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5" name="Oval 39"/>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6" name="Oval 40"/>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7" name="Oval 41"/>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8" name="Oval 42"/>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59" name="Oval 43"/>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0" name="Oval 44"/>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4" name="Group 45"/>
          <p:cNvGrpSpPr>
            <a:grpSpLocks/>
          </p:cNvGrpSpPr>
          <p:nvPr/>
        </p:nvGrpSpPr>
        <p:grpSpPr bwMode="auto">
          <a:xfrm>
            <a:off x="6019800" y="914400"/>
            <a:ext cx="762000" cy="762000"/>
            <a:chOff x="3408" y="528"/>
            <a:chExt cx="480" cy="480"/>
          </a:xfrm>
        </p:grpSpPr>
        <p:sp>
          <p:nvSpPr>
            <p:cNvPr id="111662" name="Oval 46"/>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3" name="Oval 47"/>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4" name="Oval 48"/>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5" name="Oval 49"/>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6" name="Oval 50"/>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7" name="Oval 51"/>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8" name="Oval 52"/>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69" name="Oval 53"/>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0" name="Oval 54"/>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1" name="Oval 55"/>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2" name="Oval 56"/>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3" name="Oval 57"/>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5" name="Group 58"/>
          <p:cNvGrpSpPr>
            <a:grpSpLocks/>
          </p:cNvGrpSpPr>
          <p:nvPr/>
        </p:nvGrpSpPr>
        <p:grpSpPr bwMode="auto">
          <a:xfrm>
            <a:off x="5410200" y="152400"/>
            <a:ext cx="762000" cy="762000"/>
            <a:chOff x="3408" y="528"/>
            <a:chExt cx="480" cy="480"/>
          </a:xfrm>
        </p:grpSpPr>
        <p:sp>
          <p:nvSpPr>
            <p:cNvPr id="111675" name="Oval 59"/>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6" name="Oval 60"/>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7" name="Oval 61"/>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8" name="Oval 62"/>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79" name="Oval 63"/>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0" name="Oval 64"/>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1" name="Oval 65"/>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2" name="Oval 66"/>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3" name="Oval 67"/>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4" name="Oval 68"/>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5" name="Oval 69"/>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6" name="Oval 70"/>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6" name="Group 71"/>
          <p:cNvGrpSpPr>
            <a:grpSpLocks/>
          </p:cNvGrpSpPr>
          <p:nvPr/>
        </p:nvGrpSpPr>
        <p:grpSpPr bwMode="auto">
          <a:xfrm>
            <a:off x="5791200" y="457200"/>
            <a:ext cx="762000" cy="762000"/>
            <a:chOff x="3408" y="528"/>
            <a:chExt cx="480" cy="480"/>
          </a:xfrm>
        </p:grpSpPr>
        <p:sp>
          <p:nvSpPr>
            <p:cNvPr id="111688" name="Oval 72"/>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89" name="Oval 73"/>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0" name="Oval 74"/>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1" name="Oval 75"/>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2" name="Oval 76"/>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3" name="Oval 77"/>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4" name="Oval 78"/>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5" name="Oval 79"/>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6" name="Oval 80"/>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7" name="Oval 81"/>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8" name="Oval 82"/>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699" name="Oval 83"/>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7" name="Group 84"/>
          <p:cNvGrpSpPr>
            <a:grpSpLocks/>
          </p:cNvGrpSpPr>
          <p:nvPr/>
        </p:nvGrpSpPr>
        <p:grpSpPr bwMode="auto">
          <a:xfrm>
            <a:off x="4876800" y="228600"/>
            <a:ext cx="762000" cy="762000"/>
            <a:chOff x="3408" y="528"/>
            <a:chExt cx="480" cy="480"/>
          </a:xfrm>
        </p:grpSpPr>
        <p:sp>
          <p:nvSpPr>
            <p:cNvPr id="111701" name="Oval 85"/>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2" name="Oval 86"/>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3" name="Oval 87"/>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4" name="Oval 88"/>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5" name="Oval 89"/>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6" name="Oval 90"/>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7" name="Oval 91"/>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8" name="Oval 92"/>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09" name="Oval 93"/>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0" name="Oval 94"/>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1" name="Oval 95"/>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2" name="Oval 96"/>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8" name="Group 97"/>
          <p:cNvGrpSpPr>
            <a:grpSpLocks/>
          </p:cNvGrpSpPr>
          <p:nvPr/>
        </p:nvGrpSpPr>
        <p:grpSpPr bwMode="auto">
          <a:xfrm>
            <a:off x="5943600" y="1295400"/>
            <a:ext cx="762000" cy="762000"/>
            <a:chOff x="3408" y="528"/>
            <a:chExt cx="480" cy="480"/>
          </a:xfrm>
        </p:grpSpPr>
        <p:sp>
          <p:nvSpPr>
            <p:cNvPr id="111714" name="Oval 98"/>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5" name="Oval 99"/>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6" name="Oval 100"/>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7" name="Oval 101"/>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8" name="Oval 102"/>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19" name="Oval 103"/>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0" name="Oval 104"/>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1" name="Oval 105"/>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2" name="Oval 106"/>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3" name="Oval 107"/>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4" name="Oval 108"/>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5" name="Oval 109"/>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9" name="Group 110"/>
          <p:cNvGrpSpPr>
            <a:grpSpLocks/>
          </p:cNvGrpSpPr>
          <p:nvPr/>
        </p:nvGrpSpPr>
        <p:grpSpPr bwMode="auto">
          <a:xfrm>
            <a:off x="4800600" y="762000"/>
            <a:ext cx="762000" cy="762000"/>
            <a:chOff x="3408" y="528"/>
            <a:chExt cx="480" cy="480"/>
          </a:xfrm>
        </p:grpSpPr>
        <p:sp>
          <p:nvSpPr>
            <p:cNvPr id="111727" name="Oval 111"/>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8" name="Oval 112"/>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29" name="Oval 113"/>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0" name="Oval 114"/>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1" name="Oval 115"/>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2" name="Oval 116"/>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3" name="Oval 117"/>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4" name="Oval 118"/>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5" name="Oval 119"/>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6" name="Oval 120"/>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7" name="Oval 121"/>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38" name="Oval 122"/>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10" name="Group 123"/>
          <p:cNvGrpSpPr>
            <a:grpSpLocks/>
          </p:cNvGrpSpPr>
          <p:nvPr/>
        </p:nvGrpSpPr>
        <p:grpSpPr bwMode="auto">
          <a:xfrm>
            <a:off x="5334000" y="762000"/>
            <a:ext cx="762000" cy="762000"/>
            <a:chOff x="3408" y="528"/>
            <a:chExt cx="480" cy="480"/>
          </a:xfrm>
        </p:grpSpPr>
        <p:sp>
          <p:nvSpPr>
            <p:cNvPr id="111740" name="Oval 124"/>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1" name="Oval 125"/>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2" name="Oval 126"/>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3" name="Oval 127"/>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4" name="Oval 128"/>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5" name="Oval 129"/>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6" name="Oval 130"/>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7" name="Oval 131"/>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8" name="Oval 132"/>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49" name="Oval 133"/>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0" name="Oval 134"/>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1" name="Oval 135"/>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11" name="Group 136"/>
          <p:cNvGrpSpPr>
            <a:grpSpLocks/>
          </p:cNvGrpSpPr>
          <p:nvPr/>
        </p:nvGrpSpPr>
        <p:grpSpPr bwMode="auto">
          <a:xfrm>
            <a:off x="4800600" y="1371600"/>
            <a:ext cx="762000" cy="762000"/>
            <a:chOff x="3408" y="528"/>
            <a:chExt cx="480" cy="480"/>
          </a:xfrm>
        </p:grpSpPr>
        <p:sp>
          <p:nvSpPr>
            <p:cNvPr id="111753" name="Oval 137"/>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4" name="Oval 138"/>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5" name="Oval 139"/>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6" name="Oval 140"/>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7" name="Oval 141"/>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8" name="Oval 142"/>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59" name="Oval 143"/>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0" name="Oval 144"/>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1" name="Oval 145"/>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2" name="Oval 146"/>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3" name="Oval 147"/>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4" name="Oval 148"/>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grpSp>
        <p:nvGrpSpPr>
          <p:cNvPr id="12" name="Group 149"/>
          <p:cNvGrpSpPr>
            <a:grpSpLocks/>
          </p:cNvGrpSpPr>
          <p:nvPr/>
        </p:nvGrpSpPr>
        <p:grpSpPr bwMode="auto">
          <a:xfrm>
            <a:off x="6096000" y="0"/>
            <a:ext cx="762000" cy="762000"/>
            <a:chOff x="3408" y="528"/>
            <a:chExt cx="480" cy="480"/>
          </a:xfrm>
        </p:grpSpPr>
        <p:sp>
          <p:nvSpPr>
            <p:cNvPr id="111766" name="Oval 150"/>
            <p:cNvSpPr>
              <a:spLocks noChangeArrowheads="1"/>
            </p:cNvSpPr>
            <p:nvPr/>
          </p:nvSpPr>
          <p:spPr bwMode="auto">
            <a:xfrm>
              <a:off x="3456"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7" name="Oval 151"/>
            <p:cNvSpPr>
              <a:spLocks noChangeArrowheads="1"/>
            </p:cNvSpPr>
            <p:nvPr/>
          </p:nvSpPr>
          <p:spPr bwMode="auto">
            <a:xfrm>
              <a:off x="3552"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8" name="Oval 152"/>
            <p:cNvSpPr>
              <a:spLocks noChangeArrowheads="1"/>
            </p:cNvSpPr>
            <p:nvPr/>
          </p:nvSpPr>
          <p:spPr bwMode="auto">
            <a:xfrm>
              <a:off x="3552" y="57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69" name="Oval 153"/>
            <p:cNvSpPr>
              <a:spLocks noChangeArrowheads="1"/>
            </p:cNvSpPr>
            <p:nvPr/>
          </p:nvSpPr>
          <p:spPr bwMode="auto">
            <a:xfrm>
              <a:off x="3648" y="624"/>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0" name="Oval 154"/>
            <p:cNvSpPr>
              <a:spLocks noChangeArrowheads="1"/>
            </p:cNvSpPr>
            <p:nvPr/>
          </p:nvSpPr>
          <p:spPr bwMode="auto">
            <a:xfrm>
              <a:off x="3504"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1" name="Oval 155"/>
            <p:cNvSpPr>
              <a:spLocks noChangeArrowheads="1"/>
            </p:cNvSpPr>
            <p:nvPr/>
          </p:nvSpPr>
          <p:spPr bwMode="auto">
            <a:xfrm>
              <a:off x="3648"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2" name="Oval 156"/>
            <p:cNvSpPr>
              <a:spLocks noChangeArrowheads="1"/>
            </p:cNvSpPr>
            <p:nvPr/>
          </p:nvSpPr>
          <p:spPr bwMode="auto">
            <a:xfrm>
              <a:off x="364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3" name="Oval 157"/>
            <p:cNvSpPr>
              <a:spLocks noChangeArrowheads="1"/>
            </p:cNvSpPr>
            <p:nvPr/>
          </p:nvSpPr>
          <p:spPr bwMode="auto">
            <a:xfrm>
              <a:off x="3744" y="67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4" name="Oval 158"/>
            <p:cNvSpPr>
              <a:spLocks noChangeArrowheads="1"/>
            </p:cNvSpPr>
            <p:nvPr/>
          </p:nvSpPr>
          <p:spPr bwMode="auto">
            <a:xfrm>
              <a:off x="3696" y="528"/>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5" name="Oval 159"/>
            <p:cNvSpPr>
              <a:spLocks noChangeArrowheads="1"/>
            </p:cNvSpPr>
            <p:nvPr/>
          </p:nvSpPr>
          <p:spPr bwMode="auto">
            <a:xfrm>
              <a:off x="3792" y="816"/>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6" name="Oval 160"/>
            <p:cNvSpPr>
              <a:spLocks noChangeArrowheads="1"/>
            </p:cNvSpPr>
            <p:nvPr/>
          </p:nvSpPr>
          <p:spPr bwMode="auto">
            <a:xfrm>
              <a:off x="3600" y="912"/>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77" name="Oval 161"/>
            <p:cNvSpPr>
              <a:spLocks noChangeArrowheads="1"/>
            </p:cNvSpPr>
            <p:nvPr/>
          </p:nvSpPr>
          <p:spPr bwMode="auto">
            <a:xfrm>
              <a:off x="3408" y="720"/>
              <a:ext cx="96" cy="96"/>
            </a:xfrm>
            <a:prstGeom prst="ellipse">
              <a:avLst/>
            </a:prstGeom>
            <a:solidFill>
              <a:srgbClr val="C0C0C0"/>
            </a:solidFill>
            <a:ln w="9525">
              <a:solidFill>
                <a:schemeClr val="tx1"/>
              </a:solidFill>
              <a:round/>
              <a:headEnd/>
              <a:tailEnd/>
            </a:ln>
            <a:effectLst/>
          </p:spPr>
          <p:txBody>
            <a:bodyPr wrap="none" anchor="ctr"/>
            <a:lstStyle/>
            <a:p>
              <a:endParaRPr lang="en-US"/>
            </a:p>
          </p:txBody>
        </p:sp>
      </p:grpSp>
      <p:sp>
        <p:nvSpPr>
          <p:cNvPr id="111778" name="Line 162"/>
          <p:cNvSpPr>
            <a:spLocks noChangeShapeType="1"/>
          </p:cNvSpPr>
          <p:nvPr/>
        </p:nvSpPr>
        <p:spPr bwMode="auto">
          <a:xfrm>
            <a:off x="5943600" y="1295400"/>
            <a:ext cx="1219200" cy="2743200"/>
          </a:xfrm>
          <a:prstGeom prst="line">
            <a:avLst/>
          </a:prstGeom>
          <a:noFill/>
          <a:ln w="9525">
            <a:solidFill>
              <a:schemeClr val="bg2"/>
            </a:solidFill>
            <a:round/>
            <a:headEnd/>
            <a:tailEnd type="triangle" w="med" len="med"/>
          </a:ln>
          <a:effectLst/>
        </p:spPr>
        <p:txBody>
          <a:bodyPr wrap="none"/>
          <a:lstStyle/>
          <a:p>
            <a:endParaRPr lang="en-US"/>
          </a:p>
        </p:txBody>
      </p:sp>
      <p:sp>
        <p:nvSpPr>
          <p:cNvPr id="111779" name="Oval 163"/>
          <p:cNvSpPr>
            <a:spLocks noChangeArrowheads="1"/>
          </p:cNvSpPr>
          <p:nvPr/>
        </p:nvSpPr>
        <p:spPr bwMode="auto">
          <a:xfrm>
            <a:off x="3200400" y="22860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0" name="Oval 164"/>
          <p:cNvSpPr>
            <a:spLocks noChangeArrowheads="1"/>
          </p:cNvSpPr>
          <p:nvPr/>
        </p:nvSpPr>
        <p:spPr bwMode="auto">
          <a:xfrm>
            <a:off x="3886200" y="22860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1" name="Oval 165"/>
          <p:cNvSpPr>
            <a:spLocks noChangeArrowheads="1"/>
          </p:cNvSpPr>
          <p:nvPr/>
        </p:nvSpPr>
        <p:spPr bwMode="auto">
          <a:xfrm>
            <a:off x="3352800" y="22098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2" name="Oval 166"/>
          <p:cNvSpPr>
            <a:spLocks noChangeArrowheads="1"/>
          </p:cNvSpPr>
          <p:nvPr/>
        </p:nvSpPr>
        <p:spPr bwMode="auto">
          <a:xfrm>
            <a:off x="3505200" y="22860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3" name="Oval 167"/>
          <p:cNvSpPr>
            <a:spLocks noChangeArrowheads="1"/>
          </p:cNvSpPr>
          <p:nvPr/>
        </p:nvSpPr>
        <p:spPr bwMode="auto">
          <a:xfrm>
            <a:off x="3505200" y="24384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4" name="Oval 168"/>
          <p:cNvSpPr>
            <a:spLocks noChangeArrowheads="1"/>
          </p:cNvSpPr>
          <p:nvPr/>
        </p:nvSpPr>
        <p:spPr bwMode="auto">
          <a:xfrm>
            <a:off x="3733800" y="27432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5" name="Oval 169"/>
          <p:cNvSpPr>
            <a:spLocks noChangeArrowheads="1"/>
          </p:cNvSpPr>
          <p:nvPr/>
        </p:nvSpPr>
        <p:spPr bwMode="auto">
          <a:xfrm>
            <a:off x="3276600" y="26670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6" name="Oval 170"/>
          <p:cNvSpPr>
            <a:spLocks noChangeArrowheads="1"/>
          </p:cNvSpPr>
          <p:nvPr/>
        </p:nvSpPr>
        <p:spPr bwMode="auto">
          <a:xfrm>
            <a:off x="3657600" y="23622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7" name="Oval 171"/>
          <p:cNvSpPr>
            <a:spLocks noChangeArrowheads="1"/>
          </p:cNvSpPr>
          <p:nvPr/>
        </p:nvSpPr>
        <p:spPr bwMode="auto">
          <a:xfrm>
            <a:off x="3581400" y="21336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8" name="Oval 172"/>
          <p:cNvSpPr>
            <a:spLocks noChangeArrowheads="1"/>
          </p:cNvSpPr>
          <p:nvPr/>
        </p:nvSpPr>
        <p:spPr bwMode="auto">
          <a:xfrm>
            <a:off x="3810000" y="25908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89" name="Oval 173"/>
          <p:cNvSpPr>
            <a:spLocks noChangeArrowheads="1"/>
          </p:cNvSpPr>
          <p:nvPr/>
        </p:nvSpPr>
        <p:spPr bwMode="auto">
          <a:xfrm>
            <a:off x="3352800" y="25146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
        <p:nvSpPr>
          <p:cNvPr id="111790" name="Oval 174"/>
          <p:cNvSpPr>
            <a:spLocks noChangeArrowheads="1"/>
          </p:cNvSpPr>
          <p:nvPr/>
        </p:nvSpPr>
        <p:spPr bwMode="auto">
          <a:xfrm>
            <a:off x="3429000" y="2819400"/>
            <a:ext cx="152400" cy="152400"/>
          </a:xfrm>
          <a:prstGeom prst="ellipse">
            <a:avLst/>
          </a:prstGeom>
          <a:solidFill>
            <a:srgbClr val="C0C0C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t>1280x1024 simulated</a:t>
            </a:r>
          </a:p>
        </p:txBody>
      </p:sp>
      <p:sp>
        <p:nvSpPr>
          <p:cNvPr id="112643" name="Rectangle 3"/>
          <p:cNvSpPr>
            <a:spLocks noChangeArrowheads="1"/>
          </p:cNvSpPr>
          <p:nvPr/>
        </p:nvSpPr>
        <p:spPr bwMode="auto">
          <a:xfrm>
            <a:off x="2819400" y="1828800"/>
            <a:ext cx="1352550" cy="457200"/>
          </a:xfrm>
          <a:prstGeom prst="rect">
            <a:avLst/>
          </a:prstGeom>
          <a:noFill/>
          <a:ln w="9525">
            <a:noFill/>
            <a:miter lim="800000"/>
            <a:headEnd/>
            <a:tailEnd/>
          </a:ln>
          <a:effectLst/>
        </p:spPr>
        <p:txBody>
          <a:bodyPr>
            <a:spAutoFit/>
          </a:bodyPr>
          <a:lstStyle/>
          <a:p>
            <a:r>
              <a:rPr lang="en-US">
                <a:solidFill>
                  <a:schemeClr val="tx1"/>
                </a:solidFill>
              </a:rPr>
              <a:t>Monitor</a:t>
            </a:r>
          </a:p>
        </p:txBody>
      </p:sp>
      <p:graphicFrame>
        <p:nvGraphicFramePr>
          <p:cNvPr id="112644" name="Object 4"/>
          <p:cNvGraphicFramePr>
            <a:graphicFrameLocks noChangeAspect="1"/>
          </p:cNvGraphicFramePr>
          <p:nvPr/>
        </p:nvGraphicFramePr>
        <p:xfrm>
          <a:off x="1914525" y="2667000"/>
          <a:ext cx="5314950" cy="3513138"/>
        </p:xfrm>
        <a:graphic>
          <a:graphicData uri="http://schemas.openxmlformats.org/presentationml/2006/ole">
            <mc:AlternateContent xmlns:mc="http://schemas.openxmlformats.org/markup-compatibility/2006">
              <mc:Choice xmlns:v="urn:schemas-microsoft-com:vml" Requires="v">
                <p:oleObj spid="_x0000_s8199" r:id="rId5" imgW="4381500" imgH="2895600" progId="Excel.Sheet.8">
                  <p:embed/>
                </p:oleObj>
              </mc:Choice>
              <mc:Fallback>
                <p:oleObj r:id="rId5" imgW="4381500" imgH="2895600" progId="Excel.Sheet.8">
                  <p:embed/>
                  <p:pic>
                    <p:nvPicPr>
                      <p:cNvPr id="0"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914525" y="2667000"/>
                        <a:ext cx="5314950" cy="351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45" name="Line 5"/>
          <p:cNvSpPr>
            <a:spLocks noChangeShapeType="1"/>
          </p:cNvSpPr>
          <p:nvPr/>
        </p:nvSpPr>
        <p:spPr bwMode="auto">
          <a:xfrm>
            <a:off x="3505200" y="2362200"/>
            <a:ext cx="0" cy="2971800"/>
          </a:xfrm>
          <a:prstGeom prst="line">
            <a:avLst/>
          </a:prstGeom>
          <a:noFill/>
          <a:ln w="38100">
            <a:solidFill>
              <a:srgbClr val="FF0000"/>
            </a:solidFill>
            <a:round/>
            <a:headEnd/>
            <a:tailEnd/>
          </a:ln>
          <a:effectLst/>
        </p:spPr>
        <p:txBody>
          <a:bodyPr wrap="none"/>
          <a:lstStyle/>
          <a:p>
            <a:endParaRPr lang="en-US"/>
          </a:p>
        </p:txBody>
      </p:sp>
      <p:sp>
        <p:nvSpPr>
          <p:cNvPr id="112646" name="Line 6"/>
          <p:cNvSpPr>
            <a:spLocks noChangeShapeType="1"/>
          </p:cNvSpPr>
          <p:nvPr/>
        </p:nvSpPr>
        <p:spPr bwMode="auto">
          <a:xfrm>
            <a:off x="5410200" y="2362200"/>
            <a:ext cx="0" cy="2971800"/>
          </a:xfrm>
          <a:prstGeom prst="line">
            <a:avLst/>
          </a:prstGeom>
          <a:noFill/>
          <a:ln w="38100">
            <a:solidFill>
              <a:srgbClr val="FF0000"/>
            </a:solidFill>
            <a:round/>
            <a:headEnd/>
            <a:tailEnd/>
          </a:ln>
          <a:effectLst/>
        </p:spPr>
        <p:txBody>
          <a:bodyPr wrap="none"/>
          <a:lstStyle/>
          <a:p>
            <a:endParaRPr lang="en-US"/>
          </a:p>
        </p:txBody>
      </p:sp>
      <p:sp>
        <p:nvSpPr>
          <p:cNvPr id="112647" name="Text Box 7"/>
          <p:cNvSpPr txBox="1">
            <a:spLocks noChangeArrowheads="1"/>
          </p:cNvSpPr>
          <p:nvPr/>
        </p:nvSpPr>
        <p:spPr bwMode="auto">
          <a:xfrm>
            <a:off x="4953000" y="1752600"/>
            <a:ext cx="1014413" cy="457200"/>
          </a:xfrm>
          <a:prstGeom prst="rect">
            <a:avLst/>
          </a:prstGeom>
          <a:noFill/>
          <a:ln w="9525">
            <a:noFill/>
            <a:miter lim="800000"/>
            <a:headEnd/>
            <a:tailEnd/>
          </a:ln>
          <a:effectLst/>
        </p:spPr>
        <p:txBody>
          <a:bodyPr wrap="none">
            <a:spAutoFit/>
          </a:bodyPr>
          <a:lstStyle/>
          <a:p>
            <a:r>
              <a:rPr lang="en-US">
                <a:solidFill>
                  <a:schemeClr val="tx1"/>
                </a:solidFill>
              </a:rPr>
              <a:t>CAVE</a:t>
            </a:r>
          </a:p>
        </p:txBody>
      </p:sp>
      <p:sp>
        <p:nvSpPr>
          <p:cNvPr id="112648" name="Text Box 8"/>
          <p:cNvSpPr txBox="1">
            <a:spLocks noChangeArrowheads="1"/>
          </p:cNvSpPr>
          <p:nvPr/>
        </p:nvSpPr>
        <p:spPr bwMode="auto">
          <a:xfrm>
            <a:off x="517525" y="6061075"/>
            <a:ext cx="7088188" cy="457200"/>
          </a:xfrm>
          <a:prstGeom prst="rect">
            <a:avLst/>
          </a:prstGeom>
          <a:noFill/>
          <a:ln w="9525">
            <a:noFill/>
            <a:miter lim="800000"/>
            <a:headEnd/>
            <a:tailEnd/>
          </a:ln>
          <a:effectLst/>
        </p:spPr>
        <p:txBody>
          <a:bodyPr wrap="none">
            <a:spAutoFit/>
          </a:bodyPr>
          <a:lstStyle/>
          <a:p>
            <a:r>
              <a:rPr lang="en-US">
                <a:solidFill>
                  <a:schemeClr val="tx1"/>
                </a:solidFill>
              </a:rPr>
              <a:t>A conventional monitor covers &lt;45% of our brain pixels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317500" y="417513"/>
            <a:ext cx="8637588" cy="1066800"/>
          </a:xfrm>
        </p:spPr>
        <p:txBody>
          <a:bodyPr/>
          <a:lstStyle/>
          <a:p>
            <a:r>
              <a:rPr lang="en-US" sz="3200"/>
              <a:t>Percent of Brain Pixels Uniquely Stimulated in region covered by the display</a:t>
            </a:r>
          </a:p>
        </p:txBody>
      </p:sp>
      <p:sp>
        <p:nvSpPr>
          <p:cNvPr id="113667" name="Rectangle 3"/>
          <p:cNvSpPr>
            <a:spLocks noChangeArrowheads="1"/>
          </p:cNvSpPr>
          <p:nvPr/>
        </p:nvSpPr>
        <p:spPr bwMode="auto">
          <a:xfrm>
            <a:off x="2381250" y="1985963"/>
            <a:ext cx="9144000" cy="0"/>
          </a:xfrm>
          <a:prstGeom prst="rect">
            <a:avLst/>
          </a:prstGeom>
          <a:noFill/>
          <a:ln w="9525">
            <a:noFill/>
            <a:miter lim="800000"/>
            <a:headEnd/>
            <a:tailEnd/>
          </a:ln>
          <a:effectLst/>
        </p:spPr>
        <p:txBody>
          <a:bodyPr>
            <a:spAutoFit/>
          </a:bodyPr>
          <a:lstStyle/>
          <a:p>
            <a:endParaRPr lang="en-US"/>
          </a:p>
        </p:txBody>
      </p:sp>
      <p:graphicFrame>
        <p:nvGraphicFramePr>
          <p:cNvPr id="113668" name="Object 4"/>
          <p:cNvGraphicFramePr>
            <a:graphicFrameLocks noChangeAspect="1"/>
          </p:cNvGraphicFramePr>
          <p:nvPr/>
        </p:nvGraphicFramePr>
        <p:xfrm>
          <a:off x="1495425" y="2057400"/>
          <a:ext cx="6153150" cy="4052888"/>
        </p:xfrm>
        <a:graphic>
          <a:graphicData uri="http://schemas.openxmlformats.org/presentationml/2006/ole">
            <mc:AlternateContent xmlns:mc="http://schemas.openxmlformats.org/markup-compatibility/2006">
              <mc:Choice xmlns:v="urn:schemas-microsoft-com:vml" Requires="v">
                <p:oleObj spid="_x0000_s9223" r:id="rId5" imgW="4381500" imgH="2886075" progId="Excel.Sheet.8">
                  <p:embed/>
                </p:oleObj>
              </mc:Choice>
              <mc:Fallback>
                <p:oleObj r:id="rId5" imgW="4381500" imgH="2886075"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5425" y="2057400"/>
                        <a:ext cx="6153150" cy="4052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69" name="Line 5"/>
          <p:cNvSpPr>
            <a:spLocks noChangeShapeType="1"/>
          </p:cNvSpPr>
          <p:nvPr/>
        </p:nvSpPr>
        <p:spPr bwMode="auto">
          <a:xfrm flipV="1">
            <a:off x="3429000" y="2057400"/>
            <a:ext cx="0" cy="3505200"/>
          </a:xfrm>
          <a:prstGeom prst="line">
            <a:avLst/>
          </a:prstGeom>
          <a:noFill/>
          <a:ln w="38100">
            <a:solidFill>
              <a:srgbClr val="FF0000"/>
            </a:solidFill>
            <a:round/>
            <a:headEnd/>
            <a:tailEnd/>
          </a:ln>
          <a:effectLst/>
        </p:spPr>
        <p:txBody>
          <a:bodyPr wrap="none"/>
          <a:lstStyle/>
          <a:p>
            <a:endParaRPr lang="en-US"/>
          </a:p>
        </p:txBody>
      </p:sp>
      <p:sp>
        <p:nvSpPr>
          <p:cNvPr id="113670" name="Line 6"/>
          <p:cNvSpPr>
            <a:spLocks noChangeShapeType="1"/>
          </p:cNvSpPr>
          <p:nvPr/>
        </p:nvSpPr>
        <p:spPr bwMode="auto">
          <a:xfrm flipV="1">
            <a:off x="5638800" y="1981200"/>
            <a:ext cx="0" cy="3505200"/>
          </a:xfrm>
          <a:prstGeom prst="line">
            <a:avLst/>
          </a:prstGeom>
          <a:noFill/>
          <a:ln w="38100">
            <a:solidFill>
              <a:srgbClr val="FF0000"/>
            </a:solidFill>
            <a:round/>
            <a:headEnd/>
            <a:tailEnd/>
          </a:ln>
          <a:effectLst/>
        </p:spPr>
        <p:txBody>
          <a:bodyPr wrap="none"/>
          <a:lstStyle/>
          <a:p>
            <a:endParaRPr lang="en-US"/>
          </a:p>
        </p:txBody>
      </p:sp>
      <p:sp>
        <p:nvSpPr>
          <p:cNvPr id="113671" name="Text Box 7"/>
          <p:cNvSpPr txBox="1">
            <a:spLocks noChangeArrowheads="1"/>
          </p:cNvSpPr>
          <p:nvPr/>
        </p:nvSpPr>
        <p:spPr bwMode="auto">
          <a:xfrm>
            <a:off x="2955925" y="1489075"/>
            <a:ext cx="1182688" cy="457200"/>
          </a:xfrm>
          <a:prstGeom prst="rect">
            <a:avLst/>
          </a:prstGeom>
          <a:noFill/>
          <a:ln w="9525">
            <a:noFill/>
            <a:miter lim="800000"/>
            <a:headEnd/>
            <a:tailEnd/>
          </a:ln>
          <a:effectLst/>
        </p:spPr>
        <p:txBody>
          <a:bodyPr wrap="none">
            <a:spAutoFit/>
          </a:bodyPr>
          <a:lstStyle/>
          <a:p>
            <a:r>
              <a:rPr lang="en-US">
                <a:solidFill>
                  <a:schemeClr val="tx1"/>
                </a:solidFill>
              </a:rPr>
              <a:t>Monitor</a:t>
            </a:r>
          </a:p>
        </p:txBody>
      </p:sp>
      <p:sp>
        <p:nvSpPr>
          <p:cNvPr id="113672" name="Text Box 8"/>
          <p:cNvSpPr txBox="1">
            <a:spLocks noChangeArrowheads="1"/>
          </p:cNvSpPr>
          <p:nvPr/>
        </p:nvSpPr>
        <p:spPr bwMode="auto">
          <a:xfrm>
            <a:off x="5257800" y="1524000"/>
            <a:ext cx="809625" cy="457200"/>
          </a:xfrm>
          <a:prstGeom prst="rect">
            <a:avLst/>
          </a:prstGeom>
          <a:noFill/>
          <a:ln w="9525">
            <a:noFill/>
            <a:miter lim="800000"/>
            <a:headEnd/>
            <a:tailEnd/>
          </a:ln>
          <a:effectLst/>
        </p:spPr>
        <p:txBody>
          <a:bodyPr wrap="none">
            <a:spAutoFit/>
          </a:bodyPr>
          <a:lstStyle/>
          <a:p>
            <a:r>
              <a:rPr lang="en-US">
                <a:solidFill>
                  <a:schemeClr val="tx1"/>
                </a:solidFill>
              </a:rPr>
              <a:t>Cave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3" cstate="print"/>
          <a:srcRect l="14820" t="21654" r="39636" b="10630"/>
          <a:stretch>
            <a:fillRect/>
          </a:stretch>
        </p:blipFill>
        <p:spPr bwMode="auto">
          <a:xfrm>
            <a:off x="609600" y="609600"/>
            <a:ext cx="7398020" cy="5867400"/>
          </a:xfrm>
          <a:prstGeom prst="rect">
            <a:avLst/>
          </a:prstGeom>
          <a:noFill/>
          <a:ln w="9525">
            <a:noFill/>
            <a:miter lim="800000"/>
            <a:headEnd/>
            <a:tailEnd/>
          </a:ln>
        </p:spPr>
      </p:pic>
      <p:sp>
        <p:nvSpPr>
          <p:cNvPr id="2" name="Title 1"/>
          <p:cNvSpPr>
            <a:spLocks noGrp="1"/>
          </p:cNvSpPr>
          <p:nvPr>
            <p:ph type="title"/>
          </p:nvPr>
        </p:nvSpPr>
        <p:spPr>
          <a:xfrm>
            <a:off x="1676400" y="762000"/>
            <a:ext cx="7315200" cy="1524000"/>
          </a:xfrm>
        </p:spPr>
        <p:txBody>
          <a:bodyPr>
            <a:normAutofit fontScale="90000"/>
          </a:bodyPr>
          <a:lstStyle/>
          <a:p>
            <a:r>
              <a:rPr lang="en-US" dirty="0" smtClean="0">
                <a:solidFill>
                  <a:schemeClr val="tx1"/>
                </a:solidFill>
              </a:rPr>
              <a:t>What you see day to day is only a small part of the displays available…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52413" y="-669925"/>
            <a:ext cx="8637587" cy="2771775"/>
          </a:xfrm>
        </p:spPr>
        <p:txBody>
          <a:bodyPr/>
          <a:lstStyle/>
          <a:p>
            <a:r>
              <a:rPr lang="en-US"/>
              <a:t/>
            </a:r>
            <a:br>
              <a:rPr lang="en-US"/>
            </a:br>
            <a:r>
              <a:rPr lang="en-US"/>
              <a:t/>
            </a:r>
            <a:br>
              <a:rPr lang="en-US"/>
            </a:br>
            <a:r>
              <a:rPr lang="en-US"/>
              <a:t>How efficiently can we use each display?</a:t>
            </a:r>
          </a:p>
        </p:txBody>
      </p:sp>
      <p:sp>
        <p:nvSpPr>
          <p:cNvPr id="114691" name="Rectangle 3"/>
          <p:cNvSpPr>
            <a:spLocks noChangeArrowheads="1"/>
          </p:cNvSpPr>
          <p:nvPr/>
        </p:nvSpPr>
        <p:spPr bwMode="auto">
          <a:xfrm>
            <a:off x="1371600" y="3429000"/>
            <a:ext cx="533400" cy="457200"/>
          </a:xfrm>
          <a:prstGeom prst="rect">
            <a:avLst/>
          </a:prstGeom>
          <a:noFill/>
          <a:ln w="9525">
            <a:solidFill>
              <a:schemeClr val="tx1"/>
            </a:solidFill>
            <a:miter lim="800000"/>
            <a:headEnd/>
            <a:tailEnd/>
          </a:ln>
          <a:effectLst/>
        </p:spPr>
        <p:txBody>
          <a:bodyPr wrap="none" anchor="ctr"/>
          <a:lstStyle/>
          <a:p>
            <a:endParaRPr lang="en-US"/>
          </a:p>
        </p:txBody>
      </p:sp>
      <p:sp>
        <p:nvSpPr>
          <p:cNvPr id="114692" name="Rectangle 4"/>
          <p:cNvSpPr>
            <a:spLocks noChangeArrowheads="1"/>
          </p:cNvSpPr>
          <p:nvPr/>
        </p:nvSpPr>
        <p:spPr bwMode="auto">
          <a:xfrm>
            <a:off x="3810000" y="1828800"/>
            <a:ext cx="4038600" cy="2743200"/>
          </a:xfrm>
          <a:prstGeom prst="rect">
            <a:avLst/>
          </a:prstGeom>
          <a:noFill/>
          <a:ln w="9525">
            <a:solidFill>
              <a:schemeClr val="tx1"/>
            </a:solidFill>
            <a:miter lim="800000"/>
            <a:headEnd/>
            <a:tailEnd/>
          </a:ln>
          <a:effectLst/>
        </p:spPr>
        <p:txBody>
          <a:bodyPr wrap="none" anchor="ctr"/>
          <a:lstStyle/>
          <a:p>
            <a:endParaRPr lang="en-US"/>
          </a:p>
        </p:txBody>
      </p:sp>
      <p:sp>
        <p:nvSpPr>
          <p:cNvPr id="114693" name="Text Box 5"/>
          <p:cNvSpPr txBox="1">
            <a:spLocks noChangeArrowheads="1"/>
          </p:cNvSpPr>
          <p:nvPr/>
        </p:nvSpPr>
        <p:spPr bwMode="auto">
          <a:xfrm>
            <a:off x="822325" y="4613275"/>
            <a:ext cx="184150" cy="457200"/>
          </a:xfrm>
          <a:prstGeom prst="rect">
            <a:avLst/>
          </a:prstGeom>
          <a:noFill/>
          <a:ln w="9525">
            <a:noFill/>
            <a:miter lim="800000"/>
            <a:headEnd/>
            <a:tailEnd/>
          </a:ln>
          <a:effectLst/>
        </p:spPr>
        <p:txBody>
          <a:bodyPr wrap="none">
            <a:spAutoFit/>
          </a:bodyPr>
          <a:lstStyle/>
          <a:p>
            <a:endParaRPr lang="en-US">
              <a:solidFill>
                <a:schemeClr val="tx1"/>
              </a:solidFill>
            </a:endParaRPr>
          </a:p>
        </p:txBody>
      </p:sp>
      <p:sp>
        <p:nvSpPr>
          <p:cNvPr id="114694" name="Text Box 6"/>
          <p:cNvSpPr txBox="1">
            <a:spLocks noChangeArrowheads="1"/>
          </p:cNvSpPr>
          <p:nvPr/>
        </p:nvSpPr>
        <p:spPr bwMode="auto">
          <a:xfrm>
            <a:off x="304800" y="4876800"/>
            <a:ext cx="7620000" cy="1552575"/>
          </a:xfrm>
          <a:prstGeom prst="rect">
            <a:avLst/>
          </a:prstGeom>
          <a:noFill/>
          <a:ln w="9525">
            <a:noFill/>
            <a:miter lim="800000"/>
            <a:headEnd/>
            <a:tailEnd/>
          </a:ln>
          <a:effectLst/>
        </p:spPr>
        <p:txBody>
          <a:bodyPr>
            <a:spAutoFit/>
          </a:bodyPr>
          <a:lstStyle/>
          <a:p>
            <a:r>
              <a:rPr lang="en-US">
                <a:solidFill>
                  <a:schemeClr val="tx1"/>
                </a:solidFill>
              </a:rPr>
              <a:t>It will take approximately 2.5x as long to fixate targets at the edge of the big screen</a:t>
            </a:r>
          </a:p>
          <a:p>
            <a:endParaRPr lang="en-US">
              <a:solidFill>
                <a:schemeClr val="tx1"/>
              </a:solidFill>
            </a:endParaRPr>
          </a:p>
          <a:p>
            <a:r>
              <a:rPr lang="en-US">
                <a:solidFill>
                  <a:schemeClr val="tx1"/>
                </a:solidFill>
              </a:rPr>
              <a:t>Head movements accompany eye movements &gt; 25 deg. </a:t>
            </a:r>
          </a:p>
        </p:txBody>
      </p:sp>
      <p:sp>
        <p:nvSpPr>
          <p:cNvPr id="114695" name="Oval 7"/>
          <p:cNvSpPr>
            <a:spLocks noChangeArrowheads="1"/>
          </p:cNvSpPr>
          <p:nvPr/>
        </p:nvSpPr>
        <p:spPr bwMode="auto">
          <a:xfrm>
            <a:off x="1676400" y="3429000"/>
            <a:ext cx="228600" cy="2286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4696" name="Oval 8"/>
          <p:cNvSpPr>
            <a:spLocks noChangeArrowheads="1"/>
          </p:cNvSpPr>
          <p:nvPr/>
        </p:nvSpPr>
        <p:spPr bwMode="auto">
          <a:xfrm>
            <a:off x="7315200" y="1905000"/>
            <a:ext cx="457200" cy="4572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4697" name="Line 9"/>
          <p:cNvSpPr>
            <a:spLocks noChangeShapeType="1"/>
          </p:cNvSpPr>
          <p:nvPr/>
        </p:nvSpPr>
        <p:spPr bwMode="auto">
          <a:xfrm flipV="1">
            <a:off x="1600200" y="3429000"/>
            <a:ext cx="228600" cy="228600"/>
          </a:xfrm>
          <a:prstGeom prst="line">
            <a:avLst/>
          </a:prstGeom>
          <a:noFill/>
          <a:ln w="9525">
            <a:solidFill>
              <a:schemeClr val="tx1"/>
            </a:solidFill>
            <a:round/>
            <a:headEnd/>
            <a:tailEnd type="triangle" w="med" len="med"/>
          </a:ln>
          <a:effectLst/>
        </p:spPr>
        <p:txBody>
          <a:bodyPr wrap="none"/>
          <a:lstStyle/>
          <a:p>
            <a:endParaRPr lang="en-US"/>
          </a:p>
        </p:txBody>
      </p:sp>
      <p:sp>
        <p:nvSpPr>
          <p:cNvPr id="114698" name="Line 10"/>
          <p:cNvSpPr>
            <a:spLocks noChangeShapeType="1"/>
          </p:cNvSpPr>
          <p:nvPr/>
        </p:nvSpPr>
        <p:spPr bwMode="auto">
          <a:xfrm flipV="1">
            <a:off x="5715000" y="2209800"/>
            <a:ext cx="1828800" cy="990600"/>
          </a:xfrm>
          <a:prstGeom prst="line">
            <a:avLst/>
          </a:prstGeom>
          <a:noFill/>
          <a:ln w="9525">
            <a:solidFill>
              <a:schemeClr val="tx1"/>
            </a:solidFill>
            <a:round/>
            <a:headEnd/>
            <a:tailEnd type="triangle" w="med" len="med"/>
          </a:ln>
          <a:effectLst/>
        </p:spPr>
        <p:txBody>
          <a:bodyPr wrap="none"/>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t>Scale matters</a:t>
            </a:r>
          </a:p>
        </p:txBody>
      </p:sp>
      <p:pic>
        <p:nvPicPr>
          <p:cNvPr id="115715" name="Picture 3" descr="Mona"/>
          <p:cNvPicPr>
            <a:picLocks noChangeAspect="1" noChangeArrowheads="1"/>
          </p:cNvPicPr>
          <p:nvPr/>
        </p:nvPicPr>
        <p:blipFill>
          <a:blip cstate="print"/>
          <a:srcRect/>
          <a:stretch>
            <a:fillRect/>
          </a:stretch>
        </p:blipFill>
        <p:spPr bwMode="auto">
          <a:xfrm>
            <a:off x="3784600" y="1236663"/>
            <a:ext cx="4584700" cy="5203825"/>
          </a:xfrm>
          <a:prstGeom prst="rect">
            <a:avLst/>
          </a:prstGeom>
          <a:noFill/>
        </p:spPr>
      </p:pic>
      <p:pic>
        <p:nvPicPr>
          <p:cNvPr id="115716" name="Picture 4" descr="Mona"/>
          <p:cNvPicPr>
            <a:picLocks noChangeAspect="1" noChangeArrowheads="1"/>
          </p:cNvPicPr>
          <p:nvPr/>
        </p:nvPicPr>
        <p:blipFill>
          <a:blip cstate="print"/>
          <a:srcRect/>
          <a:stretch>
            <a:fillRect/>
          </a:stretch>
        </p:blipFill>
        <p:spPr bwMode="auto">
          <a:xfrm>
            <a:off x="876300" y="2287588"/>
            <a:ext cx="1628775" cy="1849437"/>
          </a:xfrm>
          <a:prstGeom prst="rect">
            <a:avLst/>
          </a:prstGeom>
          <a:noFill/>
        </p:spPr>
      </p:pic>
      <p:sp>
        <p:nvSpPr>
          <p:cNvPr id="115717" name="Text Box 5"/>
          <p:cNvSpPr txBox="1">
            <a:spLocks noChangeArrowheads="1"/>
          </p:cNvSpPr>
          <p:nvPr/>
        </p:nvSpPr>
        <p:spPr bwMode="auto">
          <a:xfrm>
            <a:off x="454025" y="4905375"/>
            <a:ext cx="1401763" cy="457200"/>
          </a:xfrm>
          <a:prstGeom prst="rect">
            <a:avLst/>
          </a:prstGeom>
          <a:noFill/>
          <a:ln w="9525">
            <a:noFill/>
            <a:miter lim="800000"/>
            <a:headEnd/>
            <a:tailEnd/>
          </a:ln>
          <a:effectLst/>
        </p:spPr>
        <p:txBody>
          <a:bodyPr wrap="none">
            <a:spAutoFit/>
          </a:bodyPr>
          <a:lstStyle/>
          <a:p>
            <a:r>
              <a:rPr lang="en-US">
                <a:solidFill>
                  <a:schemeClr val="tx1"/>
                </a:solidFill>
              </a:rPr>
              <a:t>Parafovea</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7" name="Rectangle 5"/>
          <p:cNvSpPr>
            <a:spLocks noGrp="1" noChangeArrowheads="1"/>
          </p:cNvSpPr>
          <p:nvPr>
            <p:ph type="title"/>
          </p:nvPr>
        </p:nvSpPr>
        <p:spPr>
          <a:xfrm>
            <a:off x="457200" y="609600"/>
            <a:ext cx="3124200" cy="1676400"/>
          </a:xfrm>
        </p:spPr>
        <p:txBody>
          <a:bodyPr/>
          <a:lstStyle/>
          <a:p>
            <a:r>
              <a:rPr lang="en-US" dirty="0"/>
              <a:t>University of Illinois</a:t>
            </a:r>
          </a:p>
        </p:txBody>
      </p:sp>
      <p:pic>
        <p:nvPicPr>
          <p:cNvPr id="156676" name="Picture 4" descr="LambdaGrid5x4"/>
          <p:cNvPicPr>
            <a:picLocks noGrp="1" noChangeAspect="1" noChangeArrowheads="1"/>
          </p:cNvPicPr>
          <p:nvPr>
            <p:ph sz="half" idx="1"/>
          </p:nvPr>
        </p:nvPicPr>
        <p:blipFill>
          <a:blip r:embed="rId3" cstate="print"/>
          <a:srcRect/>
          <a:stretch>
            <a:fillRect/>
          </a:stretch>
        </p:blipFill>
        <p:spPr>
          <a:xfrm>
            <a:off x="533400" y="2102643"/>
            <a:ext cx="6991030" cy="4755357"/>
          </a:xfrm>
          <a:noFill/>
          <a:ln/>
        </p:spPr>
      </p:pic>
      <p:sp>
        <p:nvSpPr>
          <p:cNvPr id="156681" name="Text Box 9"/>
          <p:cNvSpPr txBox="1">
            <a:spLocks noChangeArrowheads="1"/>
          </p:cNvSpPr>
          <p:nvPr/>
        </p:nvSpPr>
        <p:spPr bwMode="auto">
          <a:xfrm>
            <a:off x="3870325" y="4384675"/>
            <a:ext cx="2441575" cy="457200"/>
          </a:xfrm>
          <a:prstGeom prst="rect">
            <a:avLst/>
          </a:prstGeom>
          <a:noFill/>
          <a:ln w="9525">
            <a:noFill/>
            <a:miter lim="800000"/>
            <a:headEnd/>
            <a:tailEnd/>
          </a:ln>
          <a:effectLst/>
        </p:spPr>
        <p:txBody>
          <a:bodyPr wrap="none">
            <a:spAutoFit/>
          </a:bodyPr>
          <a:lstStyle/>
          <a:p>
            <a:r>
              <a:rPr lang="en-US">
                <a:solidFill>
                  <a:srgbClr val="FFFFFF"/>
                </a:solidFill>
              </a:rPr>
              <a:t>100mpixel display</a:t>
            </a:r>
          </a:p>
        </p:txBody>
      </p:sp>
      <p:pic>
        <p:nvPicPr>
          <p:cNvPr id="156679" name="Picture 7" descr="LambdaGrid11x5"/>
          <p:cNvPicPr>
            <a:picLocks noGrp="1" noChangeAspect="1" noChangeArrowheads="1"/>
          </p:cNvPicPr>
          <p:nvPr>
            <p:ph sz="half" idx="2"/>
          </p:nvPr>
        </p:nvPicPr>
        <p:blipFill>
          <a:blip r:embed="rId4" cstate="print"/>
          <a:srcRect/>
          <a:stretch>
            <a:fillRect/>
          </a:stretch>
        </p:blipFill>
        <p:spPr>
          <a:xfrm>
            <a:off x="5943600" y="304800"/>
            <a:ext cx="3200400" cy="2400300"/>
          </a:xfrm>
          <a:no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a:t>Data walls (near immersion)</a:t>
            </a:r>
          </a:p>
        </p:txBody>
      </p:sp>
      <p:sp>
        <p:nvSpPr>
          <p:cNvPr id="147459" name="Rectangle 3"/>
          <p:cNvSpPr>
            <a:spLocks noGrp="1" noChangeArrowheads="1"/>
          </p:cNvSpPr>
          <p:nvPr>
            <p:ph type="body" idx="1"/>
          </p:nvPr>
        </p:nvSpPr>
        <p:spPr>
          <a:xfrm>
            <a:off x="290513" y="1598613"/>
            <a:ext cx="8208962" cy="4114800"/>
          </a:xfrm>
        </p:spPr>
        <p:txBody>
          <a:bodyPr/>
          <a:lstStyle/>
          <a:p>
            <a:r>
              <a:rPr lang="en-US"/>
              <a:t> Stereo, no head tracking, wide screen</a:t>
            </a:r>
          </a:p>
        </p:txBody>
      </p:sp>
      <p:pic>
        <p:nvPicPr>
          <p:cNvPr id="147460" name="Picture 4" descr="panoram1"/>
          <p:cNvPicPr>
            <a:picLocks noChangeAspect="1" noChangeArrowheads="1"/>
          </p:cNvPicPr>
          <p:nvPr/>
        </p:nvPicPr>
        <p:blipFill>
          <a:blip r:embed="rId3" cstate="print"/>
          <a:srcRect/>
          <a:stretch>
            <a:fillRect/>
          </a:stretch>
        </p:blipFill>
        <p:spPr bwMode="auto">
          <a:xfrm>
            <a:off x="2438400" y="2305050"/>
            <a:ext cx="5689600" cy="42672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US"/>
              <a:t>CAVE</a:t>
            </a:r>
          </a:p>
        </p:txBody>
      </p:sp>
      <p:sp>
        <p:nvSpPr>
          <p:cNvPr id="148483" name="Rectangle 3"/>
          <p:cNvSpPr>
            <a:spLocks noGrp="1" noChangeArrowheads="1"/>
          </p:cNvSpPr>
          <p:nvPr>
            <p:ph type="body" idx="1"/>
          </p:nvPr>
        </p:nvSpPr>
        <p:spPr>
          <a:xfrm>
            <a:off x="466725" y="1352550"/>
            <a:ext cx="8208963" cy="2057400"/>
          </a:xfrm>
        </p:spPr>
        <p:txBody>
          <a:bodyPr/>
          <a:lstStyle/>
          <a:p>
            <a:r>
              <a:rPr lang="en-US"/>
              <a:t>Head tracking – stereo-one user</a:t>
            </a:r>
          </a:p>
          <a:p>
            <a:r>
              <a:rPr lang="en-US"/>
              <a:t>Light scattering problems</a:t>
            </a:r>
          </a:p>
          <a:p>
            <a:r>
              <a:rPr lang="en-US"/>
              <a:t>Interaction problems </a:t>
            </a:r>
          </a:p>
        </p:txBody>
      </p:sp>
      <p:pic>
        <p:nvPicPr>
          <p:cNvPr id="148484" name="Picture 4" descr="cave"/>
          <p:cNvPicPr>
            <a:picLocks noChangeAspect="1" noChangeArrowheads="1"/>
          </p:cNvPicPr>
          <p:nvPr/>
        </p:nvPicPr>
        <p:blipFill>
          <a:blip r:embed="rId3" cstate="print"/>
          <a:srcRect/>
          <a:stretch>
            <a:fillRect/>
          </a:stretch>
        </p:blipFill>
        <p:spPr bwMode="auto">
          <a:xfrm>
            <a:off x="1931988" y="3205163"/>
            <a:ext cx="3908425" cy="29257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 Resolution</a:t>
            </a:r>
            <a:endParaRPr lang="en-US" dirty="0"/>
          </a:p>
        </p:txBody>
      </p:sp>
      <p:sp>
        <p:nvSpPr>
          <p:cNvPr id="3" name="Content Placeholder 2"/>
          <p:cNvSpPr>
            <a:spLocks noGrp="1"/>
          </p:cNvSpPr>
          <p:nvPr>
            <p:ph idx="1"/>
          </p:nvPr>
        </p:nvSpPr>
        <p:spPr>
          <a:xfrm>
            <a:off x="457200" y="1676400"/>
            <a:ext cx="7239000" cy="1828800"/>
          </a:xfrm>
        </p:spPr>
        <p:txBody>
          <a:bodyPr/>
          <a:lstStyle/>
          <a:p>
            <a:r>
              <a:rPr lang="en-US" dirty="0" smtClean="0"/>
              <a:t>color </a:t>
            </a:r>
            <a:r>
              <a:rPr lang="en-US" dirty="0" err="1" smtClean="0"/>
              <a:t>vs</a:t>
            </a:r>
            <a:r>
              <a:rPr lang="en-US" dirty="0" smtClean="0"/>
              <a:t> black and white </a:t>
            </a:r>
          </a:p>
          <a:p>
            <a:r>
              <a:rPr lang="en-US" dirty="0" smtClean="0"/>
              <a:t>number of contrast levels in B&amp;W or Color </a:t>
            </a:r>
          </a:p>
          <a:p>
            <a:endParaRPr lang="en-US" dirty="0" smtClean="0"/>
          </a:p>
          <a:p>
            <a:pPr>
              <a:buNone/>
            </a:pPr>
            <a:endParaRPr lang="en-US" dirty="0" smtClean="0"/>
          </a:p>
          <a:p>
            <a:pPr>
              <a:buNone/>
            </a:pPr>
            <a:endParaRPr lang="en-US" dirty="0" smtClean="0">
              <a:solidFill>
                <a:srgbClr val="FF0000"/>
              </a:solidFill>
            </a:endParaRPr>
          </a:p>
          <a:p>
            <a:pPr>
              <a:buNone/>
            </a:pPr>
            <a:endParaRPr lang="en-US" dirty="0"/>
          </a:p>
        </p:txBody>
      </p:sp>
      <p:pic>
        <p:nvPicPr>
          <p:cNvPr id="7" name="Picture 3"/>
          <p:cNvPicPr>
            <a:picLocks noChangeAspect="1" noChangeArrowheads="1"/>
          </p:cNvPicPr>
          <p:nvPr/>
        </p:nvPicPr>
        <p:blipFill>
          <a:blip r:embed="rId3" cstate="print"/>
          <a:srcRect/>
          <a:stretch>
            <a:fillRect/>
          </a:stretch>
        </p:blipFill>
        <p:spPr bwMode="auto">
          <a:xfrm>
            <a:off x="2514600" y="2971800"/>
            <a:ext cx="621792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p:cNvPicPr>
            <a:picLocks noGrp="1" noChangeAspect="1" noChangeArrowheads="1"/>
          </p:cNvPicPr>
          <p:nvPr>
            <p:ph idx="1"/>
          </p:nvPr>
        </p:nvPicPr>
        <p:blipFill>
          <a:blip r:embed="rId3" cstate="print"/>
          <a:srcRect/>
          <a:stretch>
            <a:fillRect/>
          </a:stretch>
        </p:blipFill>
        <p:spPr bwMode="auto">
          <a:xfrm>
            <a:off x="1981200" y="1219200"/>
            <a:ext cx="4830600" cy="4821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Temporal Resolution</a:t>
            </a:r>
            <a:endParaRPr lang="en-US" dirty="0"/>
          </a:p>
        </p:txBody>
      </p:sp>
      <p:sp>
        <p:nvSpPr>
          <p:cNvPr id="3" name="Content Placeholder 2"/>
          <p:cNvSpPr>
            <a:spLocks noGrp="1"/>
          </p:cNvSpPr>
          <p:nvPr>
            <p:ph idx="1"/>
          </p:nvPr>
        </p:nvSpPr>
        <p:spPr/>
        <p:txBody>
          <a:bodyPr/>
          <a:lstStyle/>
          <a:p>
            <a:r>
              <a:rPr lang="en-US" dirty="0" smtClean="0"/>
              <a:t>static versus dynamic </a:t>
            </a:r>
          </a:p>
          <a:p>
            <a:r>
              <a:rPr lang="en-US" dirty="0" smtClean="0"/>
              <a:t>update rate for dynamic displays </a:t>
            </a:r>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is the driver of change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with many things we'll study in information science, the driver for these differences is changes in technology. At first we were only capable of sketching, drawing static images on paper. In the 1920's we begin to have "moving pictures" (films). In the 1950's we had moving pictures in the home, but initially in black and white. Then in 1960s color television became commonly available.  Today you are on the cusp of 3D video in the mainstream (becoming more standard place in films, and home TVs are just starting to support). Surround presentations are also becoming more common (IMAX theaters). So the limitations were technological ones, and often cost ones. There are also context issues (you may want permanence of display, or intentionally only black and white). So these choices still exist when deciding what display technology to use.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Primitive art </a:t>
            </a:r>
            <a:br>
              <a:rPr lang="en-US" dirty="0" smtClean="0"/>
            </a:br>
            <a:endParaRPr lang="en-US" dirty="0"/>
          </a:p>
        </p:txBody>
      </p:sp>
      <p:sp>
        <p:nvSpPr>
          <p:cNvPr id="3" name="Content Placeholder 2"/>
          <p:cNvSpPr>
            <a:spLocks noGrp="1"/>
          </p:cNvSpPr>
          <p:nvPr>
            <p:ph idx="1"/>
          </p:nvPr>
        </p:nvSpPr>
        <p:spPr/>
        <p:txBody>
          <a:bodyPr/>
          <a:lstStyle/>
          <a:p>
            <a:r>
              <a:rPr lang="en-US" dirty="0" smtClean="0"/>
              <a:t>cave drawings</a:t>
            </a:r>
          </a:p>
          <a:p>
            <a:r>
              <a:rPr lang="en-US" dirty="0" smtClean="0"/>
              <a:t>Hieroglyphics</a:t>
            </a:r>
          </a:p>
          <a:p>
            <a:r>
              <a:rPr lang="en-US" dirty="0" err="1" smtClean="0"/>
              <a:t>petroglyphs</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447800" y="4572000"/>
            <a:ext cx="2744788" cy="18097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505200" y="914400"/>
            <a:ext cx="3200400" cy="214884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419600" y="2819400"/>
            <a:ext cx="4476750"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29470</TotalTime>
  <Words>1174</Words>
  <Application>Microsoft Office PowerPoint</Application>
  <PresentationFormat>On-screen Show (4:3)</PresentationFormat>
  <Paragraphs>246</Paragraphs>
  <Slides>44</Slides>
  <Notes>43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Urban</vt:lpstr>
      <vt:lpstr>Microsoft Excel 97-2003 Worksheet</vt:lpstr>
      <vt:lpstr>Display Technology</vt:lpstr>
      <vt:lpstr>More than just your workstation</vt:lpstr>
      <vt:lpstr>Spatial Resolution</vt:lpstr>
      <vt:lpstr>What you see day to day is only a small part of the displays available…</vt:lpstr>
      <vt:lpstr>Contrast Resolution</vt:lpstr>
      <vt:lpstr>PowerPoint Presentation</vt:lpstr>
      <vt:lpstr>Temporal Resolution</vt:lpstr>
      <vt:lpstr>Technology is the driver of change</vt:lpstr>
      <vt:lpstr>Primitive art  </vt:lpstr>
      <vt:lpstr>Drawings on transportable media</vt:lpstr>
      <vt:lpstr>Moveable Type Printing Press</vt:lpstr>
      <vt:lpstr>Personal Printing Press</vt:lpstr>
      <vt:lpstr>Computers and computer displays</vt:lpstr>
      <vt:lpstr>Form Factor</vt:lpstr>
      <vt:lpstr>How much Display?</vt:lpstr>
      <vt:lpstr> Displays become embedded in everyday objects </vt:lpstr>
      <vt:lpstr> Displays become embedded into people </vt:lpstr>
      <vt:lpstr>Special high end 2D displays</vt:lpstr>
      <vt:lpstr>University of Illinois</vt:lpstr>
      <vt:lpstr>3D Displays/Immersive</vt:lpstr>
      <vt:lpstr>Autostereograms/Lenticular</vt:lpstr>
      <vt:lpstr>Data walls (near immersion)</vt:lpstr>
      <vt:lpstr>Half Dome: where was this? </vt:lpstr>
      <vt:lpstr>CAVE</vt:lpstr>
      <vt:lpstr>Inside the CAVE</vt:lpstr>
      <vt:lpstr>3D Display--Reference</vt:lpstr>
      <vt:lpstr>Large physical format displays</vt:lpstr>
      <vt:lpstr>Related Equipment</vt:lpstr>
      <vt:lpstr>Important Factors </vt:lpstr>
      <vt:lpstr>Effect of Display on Visualization</vt:lpstr>
      <vt:lpstr>What’s Next?</vt:lpstr>
      <vt:lpstr>Your Thoughts</vt:lpstr>
      <vt:lpstr>End of Slides</vt:lpstr>
      <vt:lpstr>PowerPoint Presentation</vt:lpstr>
      <vt:lpstr>PowerPoint Presentation</vt:lpstr>
      <vt:lpstr>Brain pixel distribution</vt:lpstr>
      <vt:lpstr>Pixels and  Brain Pixels</vt:lpstr>
      <vt:lpstr>1280x1024 simulated</vt:lpstr>
      <vt:lpstr>Percent of Brain Pixels Uniquely Stimulated in region covered by the display</vt:lpstr>
      <vt:lpstr>  How efficiently can we use each display?</vt:lpstr>
      <vt:lpstr>Scale matters</vt:lpstr>
      <vt:lpstr>University of Illinois</vt:lpstr>
      <vt:lpstr>Data walls (near immersion)</vt:lpstr>
      <vt:lpstr>CAVE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Julia</dc:creator>
  <cp:lastModifiedBy>Brad Hemminger</cp:lastModifiedBy>
  <cp:revision>280</cp:revision>
  <dcterms:created xsi:type="dcterms:W3CDTF">2006-08-16T00:00:00Z</dcterms:created>
  <dcterms:modified xsi:type="dcterms:W3CDTF">2015-02-09T14:08:20Z</dcterms:modified>
</cp:coreProperties>
</file>