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1"/>
  </p:notesMasterIdLst>
  <p:handoutMasterIdLst>
    <p:handoutMasterId r:id="rId22"/>
  </p:handoutMasterIdLst>
  <p:sldIdLst>
    <p:sldId id="1082" r:id="rId2"/>
    <p:sldId id="1107" r:id="rId3"/>
    <p:sldId id="1084" r:id="rId4"/>
    <p:sldId id="1099" r:id="rId5"/>
    <p:sldId id="1100" r:id="rId6"/>
    <p:sldId id="1101" r:id="rId7"/>
    <p:sldId id="1102" r:id="rId8"/>
    <p:sldId id="1087" r:id="rId9"/>
    <p:sldId id="1088" r:id="rId10"/>
    <p:sldId id="1089" r:id="rId11"/>
    <p:sldId id="1106" r:id="rId12"/>
    <p:sldId id="1090" r:id="rId13"/>
    <p:sldId id="1091" r:id="rId14"/>
    <p:sldId id="1092" r:id="rId15"/>
    <p:sldId id="1093" r:id="rId16"/>
    <p:sldId id="1086" r:id="rId17"/>
    <p:sldId id="1108" r:id="rId18"/>
    <p:sldId id="1109" r:id="rId19"/>
    <p:sldId id="1094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5EA"/>
    <a:srgbClr val="CC66FF"/>
    <a:srgbClr val="5F5F5F"/>
    <a:srgbClr val="4D4D4D"/>
    <a:srgbClr val="336699"/>
    <a:srgbClr val="FF41CD"/>
    <a:srgbClr val="33CC33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8" autoAdjust="0"/>
    <p:restoredTop sz="79484" autoAdjust="0"/>
  </p:normalViewPr>
  <p:slideViewPr>
    <p:cSldViewPr snapToGrid="0">
      <p:cViewPr>
        <p:scale>
          <a:sx n="100" d="100"/>
          <a:sy n="100" d="100"/>
        </p:scale>
        <p:origin x="-194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624"/>
    </p:cViewPr>
  </p:sorterViewPr>
  <p:notesViewPr>
    <p:cSldViewPr snapToGrid="0">
      <p:cViewPr varScale="1">
        <p:scale>
          <a:sx n="57" d="100"/>
          <a:sy n="57" d="100"/>
        </p:scale>
        <p:origin x="-1938" y="-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r>
              <a:rPr lang="en-US"/>
              <a:t>CHI 2003 Tutorial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3888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96880B4D-4F70-45CB-B9BA-63D87CA5B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7" tIns="46589" rIns="93177" bIns="46589" anchor="b"/>
          <a:lstStyle/>
          <a:p>
            <a:pPr algn="r" defTabSz="931863">
              <a:defRPr/>
            </a:pPr>
            <a:r>
              <a:rPr lang="en-US" sz="1200"/>
              <a:t>Marti Hearst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E7A3A95D-3E06-47F6-8A3F-6AAE7E741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2.5/deed.en" TargetMode="External"/><Relationship Id="rId3" Type="http://schemas.openxmlformats.org/officeDocument/2006/relationships/hyperlink" Target="http://commons.wikimedia.org/wiki/GNU_Free_Documentation_License" TargetMode="External"/><Relationship Id="rId7" Type="http://schemas.openxmlformats.org/officeDocument/2006/relationships/hyperlink" Target="http://commons.wikimedia.org/wiki/User:Aka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reativecommons.org/licenses/by/2.5/deed.en" TargetMode="External"/><Relationship Id="rId5" Type="http://schemas.openxmlformats.org/officeDocument/2006/relationships/hyperlink" Target="http://en.wikipedia.org/wiki/en:Creative_Commons" TargetMode="External"/><Relationship Id="rId4" Type="http://schemas.openxmlformats.org/officeDocument/2006/relationships/hyperlink" Target="http://en.wikipedia.org/wiki/GNU_Free_Documentation_License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2BC0-ED8E-41D7-80C2-C73DFDFF25F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2BC0-ED8E-41D7-80C2-C73DFDFF25F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Graphics taken from http://www.cs171.net/lectures/files/03-Models.pdf</a:t>
            </a:r>
          </a:p>
          <a:p>
            <a:endParaRPr lang="en-US" dirty="0" smtClean="0"/>
          </a:p>
          <a:p>
            <a:r>
              <a:rPr lang="en-US" dirty="0" smtClean="0"/>
              <a:t>Possible examples:</a:t>
            </a:r>
          </a:p>
          <a:p>
            <a:r>
              <a:rPr lang="en-US" dirty="0" smtClean="0"/>
              <a:t>Secret Lives of Numbers: http://www.turbulence.org/Works/nums/applet.html</a:t>
            </a:r>
          </a:p>
          <a:p>
            <a:r>
              <a:rPr lang="en-US" dirty="0" smtClean="0"/>
              <a:t>Climate Change: http://2.bp.blogspot.com/_oy2DMM6iwUU/Srr4WFbZBcI/AAAAAAAABMU/mgZnd6eccWU/s1600-h/cop15geo_blog_post1.jpg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2BC0-ED8E-41D7-80C2-C73DFDFF25F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</a:t>
            </a:r>
            <a:r>
              <a:rPr lang="en-US" baseline="0" dirty="0" smtClean="0"/>
              <a:t> EXAMPLES:</a:t>
            </a:r>
            <a:endParaRPr lang="en-US" dirty="0" smtClean="0"/>
          </a:p>
          <a:p>
            <a:r>
              <a:rPr lang="en-US" dirty="0" smtClean="0"/>
              <a:t>1D:</a:t>
            </a:r>
            <a:r>
              <a:rPr lang="en-US" baseline="0" dirty="0" smtClean="0"/>
              <a:t> Housing Market Chart: http://www.nytimes.com/interactive/2008/12/04/business/economy/HOUSING_PRICES_GRAPHIC.html</a:t>
            </a:r>
          </a:p>
          <a:p>
            <a:r>
              <a:rPr lang="en-US" baseline="0" dirty="0" smtClean="0"/>
              <a:t>2D:  Wine Market Map</a:t>
            </a:r>
          </a:p>
          <a:p>
            <a:r>
              <a:rPr lang="en-US" baseline="0" dirty="0" smtClean="0"/>
              <a:t>http://www.nytimes.com/interactive/2008/12/25/business/20081228-wine-graphic.html</a:t>
            </a:r>
          </a:p>
          <a:p>
            <a:r>
              <a:rPr lang="en-US" baseline="0" dirty="0" smtClean="0"/>
              <a:t>3D: Check-Out Items, Seattle Library </a:t>
            </a:r>
          </a:p>
          <a:p>
            <a:r>
              <a:rPr lang="en-US" baseline="0" dirty="0" smtClean="0"/>
              <a:t>http://www.mat.ucsb.edu/~g.legrady/academic/courses/08w259/prj2/ychuang/implementation.html</a:t>
            </a:r>
          </a:p>
          <a:p>
            <a:r>
              <a:rPr lang="en-US" baseline="0" dirty="0" err="1" smtClean="0"/>
              <a:t>nD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FilmFinder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http://www.cs.umd.edu/hcil/pubs/screenshots/FilmFinder/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2BC0-ED8E-41D7-80C2-C73DFDFF25F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2BC0-ED8E-41D7-80C2-C73DFDFF25F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Relationships? (may go under networks,</a:t>
            </a:r>
            <a:r>
              <a:rPr lang="en-US" baseline="0" dirty="0" smtClean="0"/>
              <a:t> trees)</a:t>
            </a:r>
          </a:p>
          <a:p>
            <a:r>
              <a:rPr lang="en-US" baseline="0" dirty="0" smtClean="0"/>
              <a:t>Ratios? </a:t>
            </a:r>
          </a:p>
          <a:p>
            <a:r>
              <a:rPr lang="en-US" baseline="0" dirty="0" smtClean="0"/>
              <a:t>Aesthetic?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2BC0-ED8E-41D7-80C2-C73DFDFF25F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Would</a:t>
            </a:r>
            <a:r>
              <a:rPr lang="en-US" baseline="0" dirty="0" smtClean="0"/>
              <a:t> this be a good class exercise as well?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2BC0-ED8E-41D7-80C2-C73DFDFF25F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Data</a:t>
            </a:r>
            <a:r>
              <a:rPr lang="en-US" b="1" baseline="0" dirty="0" smtClean="0"/>
              <a:t> Sources: </a:t>
            </a:r>
          </a:p>
          <a:p>
            <a:endParaRPr lang="en-US" dirty="0" smtClean="0"/>
          </a:p>
          <a:p>
            <a:r>
              <a:rPr lang="en-US" dirty="0" smtClean="0"/>
              <a:t>RAW</a:t>
            </a:r>
            <a:r>
              <a:rPr lang="en-US" baseline="0" dirty="0" smtClean="0"/>
              <a:t> DATA: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Numbers in blue: Clip art.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Galaxy: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about="http://www.flickr.com/photos/jaredsmith/176375861/"&gt;&lt;a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="http://www.flickr.com/photos/jaredsmith/"&gt;http://www.flickr.com/photos/jaredsmith/&lt;/a&gt;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="http://creativecommons.org/licenses/by-sa/2.0/"&gt;CC BY-SA 2.0&lt;/a&gt;&lt;/div&gt;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baseline="0" dirty="0" smtClean="0"/>
              <a:t>Photo Collage: 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about="http://www.flickr.com/photos/p0ps/2586352201/"&gt;&lt;a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="http://www.flickr.com/photos/p0ps/"&gt;http://www.flickr.com/photos/p0ps/&lt;/a&gt;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COLLECT: </a:t>
            </a:r>
          </a:p>
          <a:p>
            <a:r>
              <a:rPr lang="en-US" baseline="0" dirty="0" smtClean="0"/>
              <a:t>Satellite: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about="http://www.flickr.com/photos/gord99/2224184085/in/set-72157603803185760/"&gt;&lt;a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="http://www.flickr.com/photos/gord99/"&gt;http://www.flickr.com/photos/gord99/&lt;/a&gt;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="http://creativecommons.org/licenses/by-nc-nd/2.0/"&gt;CC BY-NC-ND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Microscope: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about="http://www.flickr.com/photos/spike55151/417096716/"&gt;&lt;a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="http://www.flickr.com/photos/spike55151/"&gt;http://www.flickr.com/photos/spike55151/&lt;/a&gt;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Camera: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about="http://www.flickr.com/photos/captkodak/271877082/"&gt;&lt;a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="http://www.flickr.com/photos/captkodak/"&gt;http://www.flickr.com/photos/captkodak/&lt;/a&gt;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="http://creativecommons.org/licenses/by-nc/2.0/"&gt;CC BY-NC 2.0&lt;/a&gt;&lt;/div&gt;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DATASET:</a:t>
            </a:r>
            <a:r>
              <a:rPr lang="en-US" baseline="0" dirty="0" smtClean="0"/>
              <a:t> cut/paste from excel</a:t>
            </a:r>
          </a:p>
          <a:p>
            <a:endParaRPr lang="en-US" baseline="0" dirty="0" smtClean="0"/>
          </a:p>
          <a:p>
            <a:r>
              <a:rPr lang="en-US" dirty="0" smtClean="0"/>
              <a:t>PROCESSED DATA: </a:t>
            </a:r>
          </a:p>
          <a:p>
            <a:r>
              <a:rPr lang="en-US" dirty="0" smtClean="0"/>
              <a:t>Starred</a:t>
            </a:r>
            <a:r>
              <a:rPr lang="en-US" baseline="0" dirty="0" smtClean="0"/>
              <a:t> email: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about="http://www.flickr.com/photos/pesut/302429586/"&gt;&lt;a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="http://www.flickr.com/photos/pesut/"&gt;http://www.flickr.com/photos/pesut/&lt;/a&gt;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="http://creativecommons.org/licenses/by-sa/2.0/"&gt;CC BY-SA 2.0&lt;/a&gt;&lt;/div&gt;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Filter Screenshot:</a:t>
            </a:r>
            <a:r>
              <a:rPr lang="en-US" baseline="0" dirty="0" smtClean="0"/>
              <a:t>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about="http://www.flickr.com/photos/90104203@N00/4050129572/"&gt;&lt;a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="http://www.flickr.com/photos/90104203@N00/"&gt;http://www.flickr.com/photos/90104203@N00/&lt;/a&gt;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VISUALIZATION TECHNIQUES: </a:t>
            </a:r>
          </a:p>
          <a:p>
            <a:r>
              <a:rPr lang="en-US" baseline="0" dirty="0" err="1" smtClean="0"/>
              <a:t>Barchart</a:t>
            </a:r>
            <a:r>
              <a:rPr lang="en-US" baseline="0" dirty="0" smtClean="0"/>
              <a:t>: http://commons.wikimedia.org/wiki/File:Adobe_Flex_ColumnChart.png</a:t>
            </a:r>
          </a:p>
          <a:p>
            <a:r>
              <a:rPr lang="en-US" dirty="0" smtClean="0">
                <a:hlinkClick r:id="rId3" tooltip="GNU Free Documentation License"/>
              </a:rPr>
              <a:t>GNU Free Documentation License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Scatterplot</a:t>
            </a:r>
            <a:r>
              <a:rPr lang="en-US" dirty="0" smtClean="0"/>
              <a:t> </a:t>
            </a:r>
            <a:r>
              <a:rPr lang="en-US" dirty="0" err="1" smtClean="0"/>
              <a:t>Mulitples</a:t>
            </a:r>
            <a:r>
              <a:rPr lang="en-US" dirty="0" smtClean="0"/>
              <a:t>: http://commons.wikimedia.org/wiki/File:Scatterplot.jpg</a:t>
            </a:r>
          </a:p>
          <a:p>
            <a:r>
              <a:rPr lang="en-US" b="1" i="1" dirty="0" smtClean="0">
                <a:hlinkClick r:id="rId4" tooltip="w:GNU Free Documentation License"/>
              </a:rPr>
              <a:t>GNU Free Documentation License</a:t>
            </a:r>
            <a:r>
              <a:rPr lang="en-US" i="1" dirty="0" smtClean="0"/>
              <a:t>,</a:t>
            </a:r>
          </a:p>
          <a:p>
            <a:endParaRPr lang="en-US" i="0" dirty="0" smtClean="0"/>
          </a:p>
          <a:p>
            <a:r>
              <a:rPr lang="en-US" i="0" baseline="0" dirty="0" smtClean="0"/>
              <a:t> </a:t>
            </a:r>
            <a:endParaRPr lang="en-US" i="0" dirty="0" smtClean="0"/>
          </a:p>
          <a:p>
            <a:r>
              <a:rPr lang="en-US" i="0" dirty="0" smtClean="0"/>
              <a:t>3D (red,</a:t>
            </a:r>
            <a:r>
              <a:rPr lang="en-US" i="0" baseline="0" dirty="0" smtClean="0"/>
              <a:t> white, gray): http://commons.wikimedia.org/wiki/File:Galactose-3D.jpg (public domain) </a:t>
            </a:r>
          </a:p>
          <a:p>
            <a:r>
              <a:rPr lang="en-US" i="0" baseline="0" dirty="0" smtClean="0"/>
              <a:t>3D (</a:t>
            </a:r>
            <a:r>
              <a:rPr lang="en-US" i="0" baseline="0" dirty="0" err="1" smtClean="0"/>
              <a:t>white,yellow</a:t>
            </a:r>
            <a:r>
              <a:rPr lang="en-US" i="0" baseline="0" dirty="0" smtClean="0"/>
              <a:t>, red, blue, black connectors): http://commons.wikimedia.org/wiki/File:Cevimeline_3D.png (public domain)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Network (with red and green dots):</a:t>
            </a:r>
          </a:p>
          <a:p>
            <a:r>
              <a:rPr lang="en-US" i="0" baseline="0" dirty="0" smtClean="0"/>
              <a:t>&lt;div </a:t>
            </a:r>
            <a:r>
              <a:rPr lang="en-US" i="0" baseline="0" dirty="0" err="1" smtClean="0"/>
              <a:t>xmlns:cc</a:t>
            </a:r>
            <a:r>
              <a:rPr lang="en-US" i="0" baseline="0" dirty="0" smtClean="0"/>
              <a:t>="http://creativecommons.org/ns#" about="http://www.flickr.com/photos/gustavog/4557105/"&gt;&lt;a </a:t>
            </a:r>
            <a:r>
              <a:rPr lang="en-US" i="0" baseline="0" dirty="0" err="1" smtClean="0"/>
              <a:t>rel</a:t>
            </a:r>
            <a:r>
              <a:rPr lang="en-US" i="0" baseline="0" dirty="0" smtClean="0"/>
              <a:t>="</a:t>
            </a:r>
            <a:r>
              <a:rPr lang="en-US" i="0" baseline="0" dirty="0" err="1" smtClean="0"/>
              <a:t>cc:attributionURL</a:t>
            </a:r>
            <a:r>
              <a:rPr lang="en-US" i="0" baseline="0" dirty="0" smtClean="0"/>
              <a:t>" </a:t>
            </a:r>
            <a:r>
              <a:rPr lang="en-US" i="0" baseline="0" dirty="0" err="1" smtClean="0"/>
              <a:t>href</a:t>
            </a:r>
            <a:r>
              <a:rPr lang="en-US" i="0" baseline="0" dirty="0" smtClean="0"/>
              <a:t>="http://www.flickr.com/photos/gustavog/"&gt;http://www.flickr.com/photos/gustavog/&lt;/a&gt; / &lt;a </a:t>
            </a:r>
            <a:r>
              <a:rPr lang="en-US" i="0" baseline="0" dirty="0" err="1" smtClean="0"/>
              <a:t>rel</a:t>
            </a:r>
            <a:r>
              <a:rPr lang="en-US" i="0" baseline="0" dirty="0" smtClean="0"/>
              <a:t>="license" </a:t>
            </a:r>
            <a:r>
              <a:rPr lang="en-US" i="0" baseline="0" dirty="0" err="1" smtClean="0"/>
              <a:t>href</a:t>
            </a:r>
            <a:r>
              <a:rPr lang="en-US" i="0" baseline="0" dirty="0" smtClean="0"/>
              <a:t>="http://creativecommons.org/licenses/by-nc-sa/2.0/"&gt;CC BY-NC-SA 2.0&lt;/a&gt;&lt;/div&gt;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Network (colored names): http://commons.wikimedia.org/wiki/File:El_chart.png </a:t>
            </a:r>
          </a:p>
          <a:p>
            <a:r>
              <a:rPr lang="en-US" dirty="0" smtClean="0">
                <a:hlinkClick r:id="rId5" tooltip="w:en:Creative Commons"/>
              </a:rPr>
              <a:t>Creative Commons</a:t>
            </a: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Attribution 2.5 Generic</a:t>
            </a:r>
            <a:endParaRPr lang="en-US" dirty="0" smtClean="0"/>
          </a:p>
          <a:p>
            <a:endParaRPr lang="en-US" i="0" dirty="0" smtClean="0"/>
          </a:p>
          <a:p>
            <a:r>
              <a:rPr lang="en-US" i="0" dirty="0" smtClean="0"/>
              <a:t>US MAP: http://commons.wikimedia.org/wiki/File:2009_flu_US_map.png</a:t>
            </a:r>
          </a:p>
          <a:p>
            <a:r>
              <a:rPr lang="en-US" b="1" i="1" dirty="0" smtClean="0">
                <a:hlinkClick r:id="rId4" tooltip="w:GNU Free Documentation License"/>
              </a:rPr>
              <a:t>GNU Free Documentation License</a:t>
            </a:r>
            <a:r>
              <a:rPr lang="en-US" i="1" dirty="0" smtClean="0"/>
              <a:t>,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DISPLAYS:</a:t>
            </a:r>
          </a:p>
          <a:p>
            <a:r>
              <a:rPr lang="en-US" dirty="0" err="1" smtClean="0"/>
              <a:t>Ipod</a:t>
            </a:r>
            <a:r>
              <a:rPr lang="en-US" dirty="0" smtClean="0"/>
              <a:t> ad</a:t>
            </a:r>
            <a:r>
              <a:rPr lang="en-US" baseline="0" dirty="0" smtClean="0"/>
              <a:t> on building in Japan: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about="http://www.flickr.com/photos/cybernezumi/482820405/"&gt;&lt;a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="http://www.flickr.com/photos/cybernezumi/"&gt;http://www.flickr.com/photos/cybernezumi/&lt;/a&gt;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Ipod</a:t>
            </a:r>
            <a:r>
              <a:rPr lang="en-US" baseline="0" dirty="0" smtClean="0"/>
              <a:t> on street </a:t>
            </a:r>
            <a:r>
              <a:rPr lang="en-US" baseline="0" dirty="0" err="1" smtClean="0"/>
              <a:t>adboard</a:t>
            </a:r>
            <a:r>
              <a:rPr lang="en-US" baseline="0" dirty="0" smtClean="0"/>
              <a:t>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about="http://www.flickr.com/photos/hur/183065997/"&gt;&lt;a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="http://www.flickr.com/photos/hur/"&gt;http://www.flickr.com/photos/hur/&lt;/a&gt;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="http://creativecommons.org/licenses/by-nc-nd/2.0/"&gt;CC BY-NC-ND 2.0&lt;/a&gt;&lt;/div&gt;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Wired: The Battle for Blue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about="http://www.flickr.com/photos/philgyford/56867986/"&gt;&lt;a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="http://www.flickr.com/photos/philgyford/"&gt;http://www.flickr.com/photos/philgyford/&lt;/a&gt;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="http://creativecommons.org/licenses/by-nc-nd/2.0/"&gt;CC BY-NC-ND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Wired: GPS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about="http://www.flickr.com/photos/djm/3211298331/"&gt;&lt;a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="http://www.flickr.com/photos/djm/"&gt;http://www.flickr.com/photos/djm/&lt;/a&gt;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Wired: Cost of Staying Connected: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about="http://www.flickr.com/photos/ninjanoodles/156209557/"&gt;&lt;a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="http://www.flickr.com/photos/ninjanoodles/"&gt;http://www.flickr.com/photos/ninjanoodles/&lt;/a&gt;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="http://creativecommons.org/licenses/by/2.0/"&gt;CC BY 2.0&lt;/a&gt;&lt;/div&gt;</a:t>
            </a:r>
          </a:p>
          <a:p>
            <a:endParaRPr lang="en-US" dirty="0" smtClean="0"/>
          </a:p>
          <a:p>
            <a:r>
              <a:rPr lang="en-US" dirty="0" smtClean="0"/>
              <a:t>Wired Magazine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Iphone</a:t>
            </a:r>
            <a:r>
              <a:rPr lang="en-US" baseline="0" dirty="0" smtClean="0"/>
              <a:t> photo: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about="http://www.flickr.com/photos/jurvetson/709747240/"&gt;&lt;a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="http://www.flickr.com/photos/jurvetson/"&gt;http://www.flickr.com/photos/jurvetson/&lt;/a&gt;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="http://creativecommons.org/licenses/by/2.0/"&gt;CC BY 2.0&lt;/a&gt;&lt;/div&gt;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Iphone</a:t>
            </a:r>
            <a:r>
              <a:rPr lang="en-US" dirty="0" smtClean="0"/>
              <a:t>: &lt;div </a:t>
            </a:r>
            <a:r>
              <a:rPr lang="en-US" dirty="0" err="1" smtClean="0"/>
              <a:t>xmlns:cc</a:t>
            </a:r>
            <a:r>
              <a:rPr lang="en-US" dirty="0" smtClean="0"/>
              <a:t>="http://creativecommons.org/ns#" about="http://www.flickr.com/photos/antidigerati/1375118941/"&gt;&lt;a 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cc:attributionURL</a:t>
            </a:r>
            <a:r>
              <a:rPr lang="en-US" dirty="0" smtClean="0"/>
              <a:t>" </a:t>
            </a:r>
            <a:r>
              <a:rPr lang="en-US" dirty="0" err="1" smtClean="0"/>
              <a:t>href</a:t>
            </a:r>
            <a:r>
              <a:rPr lang="en-US" dirty="0" smtClean="0"/>
              <a:t>="http://www.flickr.com/photos/antidigerati/"&gt;http://www.flickr.com/photos/antidigerati/&lt;/a&gt; / &lt;a </a:t>
            </a:r>
            <a:r>
              <a:rPr lang="en-US" dirty="0" err="1" smtClean="0"/>
              <a:t>rel</a:t>
            </a:r>
            <a:r>
              <a:rPr lang="en-US" dirty="0" smtClean="0"/>
              <a:t>="license" </a:t>
            </a:r>
            <a:r>
              <a:rPr lang="en-US" dirty="0" err="1" smtClean="0"/>
              <a:t>href</a:t>
            </a:r>
            <a:r>
              <a:rPr lang="en-US" dirty="0" smtClean="0"/>
              <a:t>="http://creativecommons.org/licenses/by-sa/2.0/"&gt;CC BY-SA 2.0&lt;/a&gt;&lt;/div&gt;</a:t>
            </a:r>
          </a:p>
          <a:p>
            <a:endParaRPr lang="en-US" dirty="0" smtClean="0"/>
          </a:p>
          <a:p>
            <a:r>
              <a:rPr lang="en-US" dirty="0" smtClean="0"/>
              <a:t>Laptop: http://commons.wikimedia.org/wiki/File:IBM_Thinkpad_R51.jpg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Author: André </a:t>
            </a:r>
            <a:r>
              <a:rPr lang="en-US" dirty="0" err="1" smtClean="0"/>
              <a:t>Karwath</a:t>
            </a:r>
            <a:r>
              <a:rPr lang="en-US" dirty="0" smtClean="0"/>
              <a:t> aka </a:t>
            </a:r>
            <a:r>
              <a:rPr lang="en-US" dirty="0" smtClean="0">
                <a:hlinkClick r:id="rId7" tooltip="User:Aka"/>
              </a:rPr>
              <a:t>Aka</a:t>
            </a:r>
            <a:r>
              <a:rPr lang="en-US" dirty="0" smtClean="0"/>
              <a:t>, </a:t>
            </a:r>
            <a:r>
              <a:rPr lang="en-US" dirty="0" smtClean="0">
                <a:hlinkClick r:id="rId5" tooltip="w:en:Creative Commons"/>
              </a:rPr>
              <a:t>Creative Commons</a:t>
            </a:r>
            <a:r>
              <a:rPr lang="en-US" dirty="0" smtClean="0"/>
              <a:t> </a:t>
            </a:r>
            <a:r>
              <a:rPr lang="en-US" dirty="0" smtClean="0">
                <a:hlinkClick r:id="rId8"/>
              </a:rPr>
              <a:t>Attribution-Share Alike 2.5 Generic</a:t>
            </a:r>
            <a:r>
              <a:rPr lang="en-US" dirty="0" smtClean="0"/>
              <a:t> license.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2BC0-ED8E-41D7-80C2-C73DFDFF25F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ED507-09A9-4A51-9DAF-171154EE6164}" type="slidenum">
              <a:rPr lang="en-US"/>
              <a:pPr/>
              <a:t>2</a:t>
            </a:fld>
            <a:endParaRPr lang="en-US"/>
          </a:p>
        </p:txBody>
      </p:sp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1" y="4416425"/>
            <a:ext cx="5143500" cy="4181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See Marti Hearst</a:t>
            </a:r>
            <a:r>
              <a:rPr lang="en-US" baseline="0" dirty="0" smtClean="0"/>
              <a:t> module: Data Types and Graph Types (public lecture) for data model elements 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2BC0-ED8E-41D7-80C2-C73DFDFF25F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F38E1-49BA-48F2-A2A9-2D0EAB030AF3}" type="slidenum">
              <a:rPr lang="en-US"/>
              <a:pPr/>
              <a:t>4</a:t>
            </a:fld>
            <a:endParaRPr lang="en-US"/>
          </a:p>
        </p:txBody>
      </p:sp>
      <p:sp>
        <p:nvSpPr>
          <p:cNvPr id="84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228600"/>
            <a:ext cx="4884737" cy="3663950"/>
          </a:xfrm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3892550"/>
            <a:ext cx="6699250" cy="49403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C90C8-F200-42DD-818F-4CEBB0056E75}" type="slidenum">
              <a:rPr lang="en-US"/>
              <a:pPr/>
              <a:t>5</a:t>
            </a:fld>
            <a:endParaRPr lang="en-US"/>
          </a:p>
        </p:txBody>
      </p:sp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228600"/>
            <a:ext cx="4884737" cy="3663950"/>
          </a:xfrm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3892550"/>
            <a:ext cx="6699250" cy="49403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5B944-B5C6-4EE5-90E4-57D97EF9BDEB}" type="slidenum">
              <a:rPr lang="en-US"/>
              <a:pPr/>
              <a:t>6</a:t>
            </a:fld>
            <a:endParaRPr lang="en-US"/>
          </a:p>
        </p:txBody>
      </p:sp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228600"/>
            <a:ext cx="4884737" cy="3663950"/>
          </a:xfrm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3892550"/>
            <a:ext cx="6699250" cy="49403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C54C2-DF14-4B7A-8389-5279563BCCCE}" type="slidenum">
              <a:rPr lang="en-US"/>
              <a:pPr/>
              <a:t>7</a:t>
            </a:fld>
            <a:endParaRPr lang="en-US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228600"/>
            <a:ext cx="4884737" cy="3663950"/>
          </a:xfrm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3892550"/>
            <a:ext cx="6699250" cy="49403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2BC0-ED8E-41D7-80C2-C73DFDFF25F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2BC0-ED8E-41D7-80C2-C73DFDFF25F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>
            <a:noAutofit/>
          </a:bodyPr>
          <a:lstStyle>
            <a:lvl1pPr marL="0" indent="0">
              <a:buNone/>
              <a:defRPr sz="5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3200">
                <a:solidFill>
                  <a:srgbClr val="545E82"/>
                </a:solidFill>
                <a:latin typeface="Calibri" pitchFamily="34" charset="0"/>
              </a:defRPr>
            </a:lvl2pPr>
            <a:lvl3pPr>
              <a:defRPr sz="2800">
                <a:latin typeface="Calibri" pitchFamily="34" charset="0"/>
              </a:defRPr>
            </a:lvl3pPr>
            <a:lvl4pPr>
              <a:defRPr sz="2800">
                <a:solidFill>
                  <a:srgbClr val="545E82"/>
                </a:solidFill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6200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8219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2/1/2010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152400"/>
            <a:ext cx="5334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315200" y="0"/>
            <a:ext cx="1371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UNC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2"/>
        </a:buClr>
        <a:buSzPct val="110000"/>
        <a:buFont typeface="Arial" pitchFamily="34" charset="0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st_of_boxing_weight_class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ls.unc.edu/bmh/courses/infovis/company1.accdb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vic.ca/~mtory/courses/vis_fall2006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ye_color#Spectrum_of_eye_color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en.wikipedia.org/wiki/List_of_popular_music_genres" TargetMode="External"/><Relationship Id="rId4" Type="http://schemas.openxmlformats.org/officeDocument/2006/relationships/hyperlink" Target="http://manyeyes.alphaworks.ibm.com/manyeyes/visualizations/favorite-fruits-in-the-classro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Models, Representation, Transformation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ordered set</a:t>
            </a:r>
          </a:p>
          <a:p>
            <a:r>
              <a:rPr lang="en-US" dirty="0" smtClean="0"/>
              <a:t>Operators:  =, &lt;, &gt;</a:t>
            </a:r>
          </a:p>
          <a:p>
            <a:r>
              <a:rPr lang="en-US" dirty="0" smtClean="0"/>
              <a:t>Also know as “Ordered”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Low, Medium, High</a:t>
            </a:r>
          </a:p>
          <a:p>
            <a:pPr lvl="1"/>
            <a:r>
              <a:rPr lang="en-US" dirty="0" smtClean="0"/>
              <a:t>Cold, Warm, Hot</a:t>
            </a:r>
          </a:p>
          <a:p>
            <a:pPr lvl="1"/>
            <a:r>
              <a:rPr lang="en-US" dirty="0" smtClean="0"/>
              <a:t>First-born, second-born, third-born, …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hlinkClick r:id="rId3"/>
              </a:rPr>
              <a:t>Boxing Weight Classes </a:t>
            </a:r>
            <a:endParaRPr lang="en-US" dirty="0" smtClean="0"/>
          </a:p>
          <a:p>
            <a:pPr lvl="1"/>
            <a:r>
              <a:rPr lang="en-US" dirty="0" smtClean="0"/>
              <a:t>Months: Jan, Feb, Mar, Apr, …</a:t>
            </a:r>
          </a:p>
          <a:p>
            <a:pPr lvl="1"/>
            <a:r>
              <a:rPr lang="en-US" dirty="0" smtClean="0"/>
              <a:t>Binned numbers 0-9, 10-19, 20-29, …</a:t>
            </a:r>
          </a:p>
          <a:p>
            <a:pPr lvl="1"/>
            <a:r>
              <a:rPr lang="en-US" dirty="0" smtClean="0"/>
              <a:t>Women’s dress sizes </a:t>
            </a:r>
            <a:r>
              <a:rPr lang="en-US" dirty="0" smtClean="0">
                <a:sym typeface="Wingdings" pitchFamily="2" charset="2"/>
              </a:rPr>
              <a:t>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Proportional, ordered set</a:t>
            </a:r>
          </a:p>
          <a:p>
            <a:r>
              <a:rPr lang="en-US" dirty="0" smtClean="0"/>
              <a:t>Operators:  =, &lt;, &gt;, *, /, %</a:t>
            </a:r>
          </a:p>
          <a:p>
            <a:r>
              <a:rPr lang="en-US" dirty="0" smtClean="0"/>
              <a:t>Also know as “Quantitative, Ratio”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Weight</a:t>
            </a:r>
          </a:p>
          <a:p>
            <a:pPr lvl="1"/>
            <a:r>
              <a:rPr lang="en-US" dirty="0" smtClean="0"/>
              <a:t>Pressure</a:t>
            </a:r>
          </a:p>
          <a:p>
            <a:pPr lvl="1"/>
            <a:r>
              <a:rPr lang="en-US" dirty="0" smtClean="0"/>
              <a:t>Population</a:t>
            </a:r>
          </a:p>
          <a:p>
            <a:pPr lvl="1"/>
            <a:r>
              <a:rPr lang="en-US" dirty="0" smtClean="0"/>
              <a:t>Number of words in document</a:t>
            </a:r>
          </a:p>
          <a:p>
            <a:pPr lvl="1"/>
            <a:r>
              <a:rPr lang="en-US" dirty="0" smtClean="0"/>
              <a:t>Any quantities properly represented by integers or rational numbers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2700" y="3257550"/>
            <a:ext cx="1781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of Data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1D (</a:t>
            </a:r>
            <a:r>
              <a:rPr lang="en-US" dirty="0" err="1" smtClean="0"/>
              <a:t>univariate</a:t>
            </a:r>
            <a:r>
              <a:rPr lang="en-US" dirty="0" smtClean="0"/>
              <a:t>) {eye color} of students </a:t>
            </a:r>
          </a:p>
          <a:p>
            <a:r>
              <a:rPr lang="en-US" dirty="0" smtClean="0"/>
              <a:t>2D (</a:t>
            </a:r>
            <a:r>
              <a:rPr lang="en-US" dirty="0" err="1" smtClean="0"/>
              <a:t>bivariate</a:t>
            </a:r>
            <a:r>
              <a:rPr lang="en-US" dirty="0" smtClean="0"/>
              <a:t>) {eye color, hair color} of students</a:t>
            </a:r>
          </a:p>
          <a:p>
            <a:r>
              <a:rPr lang="en-US" dirty="0" smtClean="0"/>
              <a:t>3D (</a:t>
            </a:r>
            <a:r>
              <a:rPr lang="en-US" dirty="0" err="1" smtClean="0"/>
              <a:t>trivariate</a:t>
            </a:r>
            <a:r>
              <a:rPr lang="en-US" dirty="0" smtClean="0"/>
              <a:t>)  {eye color, hair color, height} of students</a:t>
            </a:r>
          </a:p>
          <a:p>
            <a:r>
              <a:rPr lang="en-US" dirty="0" err="1" smtClean="0"/>
              <a:t>nD</a:t>
            </a:r>
            <a:r>
              <a:rPr lang="en-US" dirty="0" smtClean="0"/>
              <a:t> (multivariate),  n different attributes, for example description of cereal (homework example).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Class suggest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data types…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Spatial/cartographic </a:t>
            </a:r>
          </a:p>
          <a:p>
            <a:pPr lvl="1"/>
            <a:r>
              <a:rPr lang="en-US" dirty="0" smtClean="0"/>
              <a:t>1D: position on line</a:t>
            </a:r>
          </a:p>
          <a:p>
            <a:pPr lvl="1"/>
            <a:r>
              <a:rPr lang="en-US" dirty="0" smtClean="0"/>
              <a:t>2D:  Surface Map (surface of earth, Longitude/latitude, GPS, GIS)</a:t>
            </a:r>
          </a:p>
          <a:p>
            <a:pPr lvl="1"/>
            <a:r>
              <a:rPr lang="en-US" dirty="0" smtClean="0"/>
              <a:t>3D (Medical image, cloud volume, ocean contents)</a:t>
            </a:r>
          </a:p>
          <a:p>
            <a:pPr lvl="1"/>
            <a:r>
              <a:rPr lang="en-US" dirty="0" smtClean="0"/>
              <a:t>Higher dimensions!</a:t>
            </a:r>
          </a:p>
          <a:p>
            <a:r>
              <a:rPr lang="en-US" dirty="0" smtClean="0"/>
              <a:t>Time (any other data type sampled over time)</a:t>
            </a:r>
          </a:p>
          <a:p>
            <a:r>
              <a:rPr lang="en-US" dirty="0" smtClean="0"/>
              <a:t>Abstract Data Structures </a:t>
            </a:r>
            <a:r>
              <a:rPr lang="en-US" dirty="0" smtClean="0"/>
              <a:t>(information constructs) which </a:t>
            </a:r>
            <a:r>
              <a:rPr lang="en-US" dirty="0" smtClean="0"/>
              <a:t>have implicit visual structures</a:t>
            </a:r>
            <a:endParaRPr lang="en-US" dirty="0" smtClean="0"/>
          </a:p>
          <a:p>
            <a:pPr lvl="1"/>
            <a:r>
              <a:rPr lang="en-US" dirty="0" smtClean="0"/>
              <a:t>Trees (hierarchies)</a:t>
            </a:r>
          </a:p>
          <a:p>
            <a:pPr lvl="1"/>
            <a:r>
              <a:rPr lang="en-US" dirty="0" smtClean="0"/>
              <a:t>Networks (general graphs)</a:t>
            </a:r>
          </a:p>
          <a:p>
            <a:endParaRPr lang="en-US" dirty="0" smtClean="0"/>
          </a:p>
          <a:p>
            <a:r>
              <a:rPr lang="en-US" dirty="0" smtClean="0"/>
              <a:t>What else??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relational database tables representing the data values, in parallel with conceptual model.</a:t>
            </a:r>
          </a:p>
          <a:p>
            <a:r>
              <a:rPr lang="en-US" dirty="0" smtClean="0">
                <a:hlinkClick r:id="rId3"/>
              </a:rPr>
              <a:t>Company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08" y="494795"/>
            <a:ext cx="4964654" cy="778136"/>
          </a:xfrm>
        </p:spPr>
        <p:txBody>
          <a:bodyPr/>
          <a:lstStyle/>
          <a:p>
            <a:r>
              <a:rPr lang="en-US" dirty="0" smtClean="0"/>
              <a:t>CUT-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DV Framework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93443" y="2980266"/>
            <a:ext cx="3265135" cy="27775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865" y="3775624"/>
            <a:ext cx="2757488" cy="182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93511" y="2257778"/>
            <a:ext cx="3228623" cy="4385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7768" y="2951551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ataset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5990118" y="3763332"/>
            <a:ext cx="2249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Processed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ata </a:t>
            </a:r>
          </a:p>
          <a:p>
            <a:pPr algn="ctr"/>
            <a:r>
              <a:rPr lang="en-US" dirty="0" smtClean="0"/>
              <a:t>Represented in Data Model</a:t>
            </a:r>
            <a:endParaRPr lang="en-US" dirty="0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/>
          <p:cNvSpPr/>
          <p:nvPr/>
        </p:nvSpPr>
        <p:spPr>
          <a:xfrm>
            <a:off x="3524250" y="3762376"/>
            <a:ext cx="1908913" cy="125624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Mapping to Data Model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2015" y="1171574"/>
            <a:ext cx="4981883" cy="279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11" y="4463343"/>
            <a:ext cx="1998104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766" y="637265"/>
            <a:ext cx="4602055" cy="260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08" y="466221"/>
            <a:ext cx="4964654" cy="77813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CUT</a:t>
            </a:r>
            <a:r>
              <a:rPr lang="en-US" dirty="0" smtClean="0"/>
              <a:t>-D</a:t>
            </a:r>
            <a:r>
              <a:rPr lang="en-US" dirty="0" smtClean="0">
                <a:solidFill>
                  <a:srgbClr val="FF0000"/>
                </a:solidFill>
              </a:rPr>
              <a:t>DV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71674" y="1320164"/>
            <a:ext cx="2657475" cy="5323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V</a:t>
            </a:r>
            <a:r>
              <a:rPr lang="en-US" sz="2000" dirty="0" smtClean="0">
                <a:solidFill>
                  <a:schemeClr val="tx1"/>
                </a:solidFill>
              </a:rPr>
              <a:t>isualization Techniques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6144" y="2448188"/>
            <a:ext cx="811924" cy="81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2783" y="2328863"/>
            <a:ext cx="13573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6801" y="5486401"/>
            <a:ext cx="1522375" cy="9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12256" y="5383530"/>
            <a:ext cx="738188" cy="124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500813" y="1303020"/>
            <a:ext cx="2114549" cy="5354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8648" y="4968269"/>
            <a:ext cx="1155810" cy="107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ight Arrow 24"/>
          <p:cNvSpPr/>
          <p:nvPr/>
        </p:nvSpPr>
        <p:spPr>
          <a:xfrm>
            <a:off x="4786144" y="2336055"/>
            <a:ext cx="1700379" cy="119295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Map to Display(s)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6837316" y="1350509"/>
            <a:ext cx="1489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isplay 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92390" y="4012869"/>
            <a:ext cx="2014205" cy="130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79823" y="3535479"/>
            <a:ext cx="1257476" cy="18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1059" y="1753659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51034" y="3015418"/>
            <a:ext cx="1255988" cy="15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32837" y="1941688"/>
            <a:ext cx="1238630" cy="165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53922" y="3646311"/>
            <a:ext cx="931917" cy="191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ight Arrow 26"/>
          <p:cNvSpPr/>
          <p:nvPr/>
        </p:nvSpPr>
        <p:spPr>
          <a:xfrm>
            <a:off x="125244" y="2996334"/>
            <a:ext cx="2103606" cy="12338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Filter,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Transform,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Modify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49625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Usually you will start with given dataset in a structured format (database tables).  </a:t>
            </a:r>
          </a:p>
          <a:p>
            <a:r>
              <a:rPr lang="en-US" dirty="0" smtClean="0"/>
              <a:t>However, you may have control over the acquisition of the raw data, and the mapping of raw data to the base data </a:t>
            </a:r>
            <a:r>
              <a:rPr lang="en-US" dirty="0" smtClean="0"/>
              <a:t>types in the data model.</a:t>
            </a:r>
            <a:endParaRPr lang="en-US" dirty="0" smtClean="0"/>
          </a:p>
          <a:p>
            <a:r>
              <a:rPr lang="en-US" dirty="0" smtClean="0"/>
              <a:t>Then you have (potentially interactive) control over</a:t>
            </a:r>
          </a:p>
          <a:p>
            <a:pPr lvl="1"/>
            <a:r>
              <a:rPr lang="en-US" dirty="0" smtClean="0"/>
              <a:t>Transformations (how to produce an output form given input data values)</a:t>
            </a:r>
          </a:p>
          <a:p>
            <a:pPr lvl="1"/>
            <a:r>
              <a:rPr lang="en-US" dirty="0" smtClean="0"/>
              <a:t>Filtering (choosing what to data values to display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Extractions (selecting a subset to save out)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Visualization Framework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33800" y="4191000"/>
            <a:ext cx="2468563" cy="1981200"/>
            <a:chOff x="2352" y="2640"/>
            <a:chExt cx="1555" cy="1248"/>
          </a:xfrm>
        </p:grpSpPr>
        <p:sp>
          <p:nvSpPr>
            <p:cNvPr id="835588" name="AutoShape 4"/>
            <p:cNvSpPr>
              <a:spLocks noChangeArrowheads="1"/>
            </p:cNvSpPr>
            <p:nvPr/>
          </p:nvSpPr>
          <p:spPr bwMode="auto">
            <a:xfrm>
              <a:off x="2352" y="2640"/>
              <a:ext cx="1546" cy="124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89" name="Text Box 5"/>
            <p:cNvSpPr txBox="1">
              <a:spLocks noChangeArrowheads="1"/>
            </p:cNvSpPr>
            <p:nvPr/>
          </p:nvSpPr>
          <p:spPr bwMode="auto">
            <a:xfrm>
              <a:off x="2488" y="2835"/>
              <a:ext cx="1419" cy="89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600" b="1" dirty="0" smtClean="0">
                  <a:solidFill>
                    <a:srgbClr val="FF0000"/>
                  </a:solidFill>
                  <a:latin typeface="Verdana" pitchFamily="34" charset="0"/>
                </a:rPr>
                <a:t>D</a:t>
              </a:r>
              <a:r>
                <a:rPr lang="en-US" sz="1600" b="1" dirty="0" smtClean="0">
                  <a:solidFill>
                    <a:srgbClr val="336699"/>
                  </a:solidFill>
                  <a:latin typeface="Verdana" pitchFamily="34" charset="0"/>
                </a:rPr>
                <a:t>isplays</a:t>
              </a:r>
              <a:endParaRPr lang="en-US" sz="1400" b="1" dirty="0" smtClean="0">
                <a:solidFill>
                  <a:srgbClr val="336699"/>
                </a:solidFill>
                <a:latin typeface="Verdana" pitchFamily="34" charset="0"/>
              </a:endParaRP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600" b="1" dirty="0" smtClean="0">
                  <a:solidFill>
                    <a:srgbClr val="FF0000"/>
                  </a:solidFill>
                  <a:latin typeface="Verdana" pitchFamily="34" charset="0"/>
                </a:rPr>
                <a:t>V</a:t>
              </a:r>
              <a:r>
                <a:rPr lang="en-US" sz="1600" b="1" dirty="0" smtClean="0">
                  <a:solidFill>
                    <a:srgbClr val="336699"/>
                  </a:solidFill>
                  <a:latin typeface="Verdana" pitchFamily="34" charset="0"/>
                </a:rPr>
                <a:t>isualization Techniques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endParaRPr lang="en-US" sz="1200" b="1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endParaRPr lang="en-US" sz="1600" b="1" dirty="0">
                <a:solidFill>
                  <a:srgbClr val="336699"/>
                </a:solidFill>
                <a:latin typeface="Verdana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3276600"/>
            <a:ext cx="2438400" cy="1676400"/>
            <a:chOff x="672" y="2688"/>
            <a:chExt cx="1968" cy="1152"/>
          </a:xfrm>
          <a:solidFill>
            <a:srgbClr val="FFC000"/>
          </a:solidFill>
        </p:grpSpPr>
        <p:sp>
          <p:nvSpPr>
            <p:cNvPr id="835591" name="AutoShape 7"/>
            <p:cNvSpPr>
              <a:spLocks noChangeArrowheads="1"/>
            </p:cNvSpPr>
            <p:nvPr/>
          </p:nvSpPr>
          <p:spPr bwMode="auto">
            <a:xfrm>
              <a:off x="672" y="2688"/>
              <a:ext cx="1968" cy="115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92" name="Text Box 8"/>
            <p:cNvSpPr txBox="1">
              <a:spLocks noChangeArrowheads="1"/>
            </p:cNvSpPr>
            <p:nvPr/>
          </p:nvSpPr>
          <p:spPr bwMode="auto">
            <a:xfrm>
              <a:off x="816" y="2784"/>
              <a:ext cx="1776" cy="4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</a:pPr>
              <a:r>
                <a:rPr lang="en-US" sz="1600" b="1" dirty="0">
                  <a:solidFill>
                    <a:srgbClr val="336699"/>
                  </a:solidFill>
                  <a:latin typeface="Verdana" pitchFamily="34" charset="0"/>
                </a:rPr>
                <a:t>Design Process</a:t>
              </a:r>
              <a:endParaRPr lang="en-US" sz="1400" b="1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>
                  <a:solidFill>
                    <a:srgbClr val="336699"/>
                  </a:solidFill>
                  <a:latin typeface="Verdana" pitchFamily="34" charset="0"/>
                </a:rPr>
                <a:t>Iterative design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>
                  <a:solidFill>
                    <a:srgbClr val="336699"/>
                  </a:solidFill>
                  <a:latin typeface="Verdana" pitchFamily="34" charset="0"/>
                </a:rPr>
                <a:t>Design studies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>
                  <a:solidFill>
                    <a:srgbClr val="336699"/>
                  </a:solidFill>
                  <a:latin typeface="Verdana" pitchFamily="34" charset="0"/>
                </a:rPr>
                <a:t>Evaluation</a:t>
              </a:r>
              <a:endParaRPr lang="en-US" sz="1600" b="1" dirty="0">
                <a:solidFill>
                  <a:srgbClr val="336699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81438" y="1527175"/>
            <a:ext cx="2286000" cy="1600200"/>
            <a:chOff x="672" y="960"/>
            <a:chExt cx="1968" cy="960"/>
          </a:xfrm>
        </p:grpSpPr>
        <p:sp>
          <p:nvSpPr>
            <p:cNvPr id="835594" name="AutoShape 10"/>
            <p:cNvSpPr>
              <a:spLocks noChangeArrowheads="1"/>
            </p:cNvSpPr>
            <p:nvPr/>
          </p:nvSpPr>
          <p:spPr bwMode="auto">
            <a:xfrm>
              <a:off x="672" y="960"/>
              <a:ext cx="1968" cy="96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95" name="Text Box 11"/>
            <p:cNvSpPr txBox="1">
              <a:spLocks noChangeArrowheads="1"/>
            </p:cNvSpPr>
            <p:nvPr/>
          </p:nvSpPr>
          <p:spPr bwMode="auto">
            <a:xfrm>
              <a:off x="720" y="1056"/>
              <a:ext cx="1872" cy="4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</a:pPr>
              <a:r>
                <a:rPr lang="en-US" sz="1600" b="1" dirty="0">
                  <a:solidFill>
                    <a:srgbClr val="336699"/>
                  </a:solidFill>
                  <a:latin typeface="Verdana" pitchFamily="34" charset="0"/>
                </a:rPr>
                <a:t>Design Principles</a:t>
              </a:r>
              <a:endParaRPr lang="en-US" sz="1400" b="1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>
                  <a:solidFill>
                    <a:srgbClr val="336699"/>
                  </a:solidFill>
                  <a:latin typeface="Verdana" pitchFamily="34" charset="0"/>
                </a:rPr>
                <a:t>Visual display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>
                  <a:solidFill>
                    <a:srgbClr val="336699"/>
                  </a:solidFill>
                  <a:latin typeface="Verdana" pitchFamily="34" charset="0"/>
                </a:rPr>
                <a:t>Interaction</a:t>
              </a:r>
              <a:endParaRPr lang="en-US" sz="1400" b="1" dirty="0">
                <a:solidFill>
                  <a:srgbClr val="336699"/>
                </a:solidFill>
                <a:latin typeface="Verdana" pitchFamily="34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58763" y="4389437"/>
            <a:ext cx="2236787" cy="2039938"/>
            <a:chOff x="3168" y="2880"/>
            <a:chExt cx="1968" cy="960"/>
          </a:xfrm>
        </p:grpSpPr>
        <p:sp>
          <p:nvSpPr>
            <p:cNvPr id="835597" name="AutoShape 13"/>
            <p:cNvSpPr>
              <a:spLocks noChangeArrowheads="1"/>
            </p:cNvSpPr>
            <p:nvPr/>
          </p:nvSpPr>
          <p:spPr bwMode="auto">
            <a:xfrm>
              <a:off x="3168" y="2880"/>
              <a:ext cx="1968" cy="96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98" name="Text Box 14"/>
            <p:cNvSpPr txBox="1">
              <a:spLocks noChangeArrowheads="1"/>
            </p:cNvSpPr>
            <p:nvPr/>
          </p:nvSpPr>
          <p:spPr bwMode="auto">
            <a:xfrm>
              <a:off x="3312" y="2913"/>
              <a:ext cx="1776" cy="4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600" b="1" dirty="0" smtClean="0">
                  <a:solidFill>
                    <a:srgbClr val="336699"/>
                  </a:solidFill>
                  <a:latin typeface="Verdana" pitchFamily="34" charset="0"/>
                </a:rPr>
                <a:t>Context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600" b="1" dirty="0" smtClean="0">
                  <a:solidFill>
                    <a:srgbClr val="336699"/>
                  </a:solidFill>
                  <a:latin typeface="Verdana" pitchFamily="34" charset="0"/>
                </a:rPr>
                <a:t>User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600" b="1" dirty="0" smtClean="0">
                  <a:solidFill>
                    <a:srgbClr val="336699"/>
                  </a:solidFill>
                  <a:latin typeface="Verdana" pitchFamily="34" charset="0"/>
                </a:rPr>
                <a:t>Tasks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600" b="1" dirty="0" smtClean="0">
                  <a:solidFill>
                    <a:srgbClr val="336699"/>
                  </a:solidFill>
                  <a:latin typeface="Verdana" pitchFamily="34" charset="0"/>
                </a:rPr>
                <a:t>Data types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600" b="1" dirty="0" smtClean="0">
                  <a:solidFill>
                    <a:srgbClr val="336699"/>
                  </a:solidFill>
                  <a:latin typeface="Verdana" pitchFamily="34" charset="0"/>
                </a:rPr>
                <a:t>Data Model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endParaRPr lang="en-US" sz="1600" b="1" dirty="0">
                <a:solidFill>
                  <a:srgbClr val="336699"/>
                </a:solidFill>
                <a:latin typeface="Verdana" pitchFamily="34" charset="0"/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28600" y="1524000"/>
            <a:ext cx="2286000" cy="1905000"/>
            <a:chOff x="768" y="1056"/>
            <a:chExt cx="1968" cy="1200"/>
          </a:xfrm>
        </p:grpSpPr>
        <p:sp>
          <p:nvSpPr>
            <p:cNvPr id="835600" name="AutoShape 16"/>
            <p:cNvSpPr>
              <a:spLocks noChangeArrowheads="1"/>
            </p:cNvSpPr>
            <p:nvPr/>
          </p:nvSpPr>
          <p:spPr bwMode="auto">
            <a:xfrm>
              <a:off x="768" y="1056"/>
              <a:ext cx="1968" cy="120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601" name="Text Box 17"/>
            <p:cNvSpPr txBox="1">
              <a:spLocks noChangeArrowheads="1"/>
            </p:cNvSpPr>
            <p:nvPr/>
          </p:nvSpPr>
          <p:spPr bwMode="auto">
            <a:xfrm>
              <a:off x="816" y="1152"/>
              <a:ext cx="1872" cy="4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</a:pPr>
              <a:r>
                <a:rPr lang="en-US" sz="1600" b="1" dirty="0">
                  <a:solidFill>
                    <a:srgbClr val="336699"/>
                  </a:solidFill>
                  <a:latin typeface="Verdana" pitchFamily="34" charset="0"/>
                </a:rPr>
                <a:t>Human Abilities</a:t>
              </a:r>
              <a:endParaRPr lang="en-US" sz="1400" b="1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>
                  <a:solidFill>
                    <a:srgbClr val="336699"/>
                  </a:solidFill>
                  <a:latin typeface="Verdana" pitchFamily="34" charset="0"/>
                </a:rPr>
                <a:t>Visual perception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 smtClean="0">
                  <a:solidFill>
                    <a:srgbClr val="336699"/>
                  </a:solidFill>
                  <a:latin typeface="Verdana" pitchFamily="34" charset="0"/>
                </a:rPr>
                <a:t>Cognition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 smtClean="0">
                  <a:solidFill>
                    <a:srgbClr val="336699"/>
                  </a:solidFill>
                  <a:latin typeface="Verdana" pitchFamily="34" charset="0"/>
                </a:rPr>
                <a:t>Memory</a:t>
              </a:r>
              <a:endParaRPr lang="en-US" sz="1200" b="1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>
                  <a:solidFill>
                    <a:srgbClr val="336699"/>
                  </a:solidFill>
                  <a:latin typeface="Verdana" pitchFamily="34" charset="0"/>
                </a:rPr>
                <a:t>Motor skills</a:t>
              </a:r>
              <a:endParaRPr lang="en-US" sz="1400" b="1" dirty="0">
                <a:solidFill>
                  <a:srgbClr val="336699"/>
                </a:solidFill>
                <a:latin typeface="Verdana" pitchFamily="34" charset="0"/>
              </a:endParaRPr>
            </a:p>
          </p:txBody>
        </p:sp>
      </p:grpSp>
      <p:sp>
        <p:nvSpPr>
          <p:cNvPr id="835604" name="Text Box 20"/>
          <p:cNvSpPr txBox="1">
            <a:spLocks noChangeArrowheads="1"/>
          </p:cNvSpPr>
          <p:nvPr/>
        </p:nvSpPr>
        <p:spPr bwMode="auto">
          <a:xfrm>
            <a:off x="2743200" y="1828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Arial" charset="0"/>
                <a:ea typeface="MS PGothic" pitchFamily="34" charset="-128"/>
              </a:rPr>
              <a:t>Imply</a:t>
            </a:r>
            <a:endParaRPr lang="en-US">
              <a:latin typeface="Arial" charset="0"/>
              <a:ea typeface="MS PGothic" pitchFamily="34" charset="-128"/>
            </a:endParaRPr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2476501" y="4495800"/>
            <a:ext cx="1828800" cy="1143000"/>
            <a:chOff x="1536" y="2688"/>
            <a:chExt cx="1200" cy="720"/>
          </a:xfrm>
        </p:grpSpPr>
        <p:sp>
          <p:nvSpPr>
            <p:cNvPr id="835606" name="AutoShape 22"/>
            <p:cNvSpPr>
              <a:spLocks noChangeArrowheads="1"/>
            </p:cNvSpPr>
            <p:nvPr/>
          </p:nvSpPr>
          <p:spPr bwMode="auto">
            <a:xfrm>
              <a:off x="1584" y="2976"/>
              <a:ext cx="768" cy="432"/>
            </a:xfrm>
            <a:prstGeom prst="rightArrow">
              <a:avLst>
                <a:gd name="adj1" fmla="val 50000"/>
                <a:gd name="adj2" fmla="val 44444"/>
              </a:avLst>
            </a:prstGeom>
            <a:solidFill>
              <a:srgbClr val="FFFF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607" name="Text Box 23"/>
            <p:cNvSpPr txBox="1">
              <a:spLocks noChangeArrowheads="1"/>
            </p:cNvSpPr>
            <p:nvPr/>
          </p:nvSpPr>
          <p:spPr bwMode="auto">
            <a:xfrm>
              <a:off x="1536" y="2688"/>
              <a:ext cx="12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latin typeface="Arial" charset="0"/>
                  <a:ea typeface="MS PGothic" pitchFamily="34" charset="-128"/>
                </a:rPr>
                <a:t>Constrain </a:t>
              </a:r>
              <a:br>
                <a:rPr lang="en-US" sz="1800">
                  <a:latin typeface="Arial" charset="0"/>
                  <a:ea typeface="MS PGothic" pitchFamily="34" charset="-128"/>
                </a:rPr>
              </a:br>
              <a:r>
                <a:rPr lang="en-US" sz="1800">
                  <a:latin typeface="Arial" charset="0"/>
                  <a:ea typeface="MS PGothic" pitchFamily="34" charset="-128"/>
                </a:rPr>
                <a:t>design</a:t>
              </a:r>
              <a:endParaRPr lang="en-US"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835610" name="Text Box 26"/>
          <p:cNvSpPr txBox="1">
            <a:spLocks noChangeArrowheads="1"/>
          </p:cNvSpPr>
          <p:nvPr/>
        </p:nvSpPr>
        <p:spPr bwMode="auto">
          <a:xfrm>
            <a:off x="3962400" y="32766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Arial" charset="0"/>
                <a:ea typeface="MS PGothic" pitchFamily="34" charset="-128"/>
              </a:rPr>
              <a:t>Inform design</a:t>
            </a:r>
            <a:endParaRPr lang="en-US">
              <a:latin typeface="Arial" charset="0"/>
              <a:ea typeface="MS PGothic" pitchFamily="34" charset="-128"/>
            </a:endParaRPr>
          </a:p>
        </p:txBody>
      </p:sp>
      <p:sp>
        <p:nvSpPr>
          <p:cNvPr id="835611" name="Text Box 27"/>
          <p:cNvSpPr txBox="1">
            <a:spLocks noChangeArrowheads="1"/>
          </p:cNvSpPr>
          <p:nvPr/>
        </p:nvSpPr>
        <p:spPr bwMode="auto">
          <a:xfrm>
            <a:off x="6496051" y="6334125"/>
            <a:ext cx="29987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 smtClean="0">
                <a:latin typeface="Verdana" pitchFamily="34" charset="0"/>
                <a:hlinkClick r:id="rId3"/>
              </a:rPr>
              <a:t>Graphic adapted from Melanie Tory</a:t>
            </a:r>
            <a:endParaRPr lang="en-US" sz="1100" dirty="0">
              <a:latin typeface="Verdana" pitchFamily="34" charset="0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2590800" y="2133600"/>
            <a:ext cx="1219200" cy="685800"/>
          </a:xfrm>
          <a:prstGeom prst="rightArrow">
            <a:avLst>
              <a:gd name="adj1" fmla="val 50000"/>
              <a:gd name="adj2" fmla="val 44444"/>
            </a:avLst>
          </a:prstGeom>
          <a:solidFill>
            <a:srgbClr val="FFFF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5400000">
            <a:off x="4533900" y="3314700"/>
            <a:ext cx="1066800" cy="685800"/>
          </a:xfrm>
          <a:prstGeom prst="rightArrow">
            <a:avLst>
              <a:gd name="adj1" fmla="val 50000"/>
              <a:gd name="adj2" fmla="val 44444"/>
            </a:avLst>
          </a:prstGeom>
          <a:solidFill>
            <a:srgbClr val="FFFF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Curved Left Arrow 33"/>
          <p:cNvSpPr/>
          <p:nvPr/>
        </p:nvSpPr>
        <p:spPr>
          <a:xfrm rot="14055294">
            <a:off x="5621595" y="2867862"/>
            <a:ext cx="915101" cy="15530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Left Arrow 35"/>
          <p:cNvSpPr/>
          <p:nvPr/>
        </p:nvSpPr>
        <p:spPr>
          <a:xfrm rot="3137122">
            <a:off x="6378692" y="4488561"/>
            <a:ext cx="940933" cy="15618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7705725" y="1057275"/>
            <a:ext cx="942975" cy="523876"/>
            <a:chOff x="672" y="960"/>
            <a:chExt cx="1968" cy="960"/>
          </a:xfrm>
        </p:grpSpPr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672" y="960"/>
              <a:ext cx="1968" cy="96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720" y="1056"/>
              <a:ext cx="1872" cy="4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</a:pPr>
              <a:r>
                <a:rPr lang="en-US" sz="1400" b="1" dirty="0" smtClean="0">
                  <a:solidFill>
                    <a:srgbClr val="336699"/>
                  </a:solidFill>
                  <a:latin typeface="Verdana" pitchFamily="34" charset="0"/>
                </a:rPr>
                <a:t>Given</a:t>
              </a:r>
              <a:endParaRPr lang="en-US" sz="1400" b="1" dirty="0">
                <a:solidFill>
                  <a:srgbClr val="336699"/>
                </a:solidFill>
                <a:latin typeface="Verdana" pitchFamily="34" charset="0"/>
              </a:endParaRPr>
            </a:p>
          </p:txBody>
        </p:sp>
      </p:grpSp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7715250" y="1638300"/>
            <a:ext cx="914400" cy="457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 dirty="0" smtClean="0">
                <a:latin typeface="Verdana" pitchFamily="34" charset="0"/>
              </a:rPr>
              <a:t>Chosen</a:t>
            </a:r>
            <a:endParaRPr lang="en-US" sz="1400" b="1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Talk </a:t>
            </a:r>
            <a:r>
              <a:rPr lang="en-US" dirty="0" smtClean="0"/>
              <a:t>about Data Set </a:t>
            </a:r>
            <a:r>
              <a:rPr lang="en-US" dirty="0" err="1" smtClean="0"/>
              <a:t>vs</a:t>
            </a:r>
            <a:r>
              <a:rPr lang="en-US" dirty="0" smtClean="0"/>
              <a:t> Data Models </a:t>
            </a:r>
            <a:r>
              <a:rPr lang="en-US" dirty="0" err="1" smtClean="0"/>
              <a:t>vs</a:t>
            </a:r>
            <a:r>
              <a:rPr lang="en-US" dirty="0" smtClean="0"/>
              <a:t> Conceptual Models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Examples </a:t>
            </a:r>
            <a:r>
              <a:rPr lang="en-US" dirty="0" smtClean="0"/>
              <a:t>to make clear.</a:t>
            </a:r>
          </a:p>
          <a:p>
            <a:pPr lvl="1"/>
            <a:r>
              <a:rPr lang="en-US" dirty="0" smtClean="0"/>
              <a:t>Reality: you are citizen of NC and have </a:t>
            </a:r>
            <a:r>
              <a:rPr lang="en-US" dirty="0" smtClean="0"/>
              <a:t>money</a:t>
            </a:r>
          </a:p>
          <a:p>
            <a:pPr lvl="1"/>
            <a:r>
              <a:rPr lang="en-US" dirty="0" smtClean="0"/>
              <a:t>Conceptual </a:t>
            </a:r>
            <a:r>
              <a:rPr lang="en-US" dirty="0" smtClean="0"/>
              <a:t>model: citizens of North Carolina and their fiscal information.</a:t>
            </a:r>
          </a:p>
          <a:p>
            <a:pPr lvl="1"/>
            <a:r>
              <a:rPr lang="en-US" dirty="0" err="1" smtClean="0"/>
              <a:t>DataSet</a:t>
            </a:r>
            <a:r>
              <a:rPr lang="en-US" dirty="0" smtClean="0"/>
              <a:t>: your SSN, financial information</a:t>
            </a:r>
            <a:endParaRPr lang="en-US" dirty="0" smtClean="0"/>
          </a:p>
          <a:p>
            <a:pPr lvl="1"/>
            <a:r>
              <a:rPr lang="en-US" dirty="0" smtClean="0"/>
              <a:t>Data </a:t>
            </a:r>
            <a:r>
              <a:rPr lang="en-US" dirty="0" smtClean="0"/>
              <a:t>Model contains information on specific attributes of citizens of NC, with </a:t>
            </a:r>
            <a:r>
              <a:rPr lang="en-US" dirty="0" smtClean="0"/>
              <a:t>raw data mapped to specific </a:t>
            </a:r>
            <a:r>
              <a:rPr lang="en-US" dirty="0" smtClean="0"/>
              <a:t>data types.</a:t>
            </a:r>
          </a:p>
          <a:p>
            <a:pPr lvl="2"/>
            <a:r>
              <a:rPr lang="en-US" dirty="0" smtClean="0"/>
              <a:t>SSN = 9 digits</a:t>
            </a:r>
          </a:p>
          <a:p>
            <a:pPr lvl="2"/>
            <a:r>
              <a:rPr lang="en-US" dirty="0" smtClean="0"/>
              <a:t>Name = 80 chars</a:t>
            </a:r>
          </a:p>
          <a:p>
            <a:pPr lvl="2"/>
            <a:r>
              <a:rPr lang="en-US" dirty="0" smtClean="0"/>
              <a:t>Address = 120 chars</a:t>
            </a:r>
          </a:p>
          <a:p>
            <a:pPr lvl="2"/>
            <a:r>
              <a:rPr lang="en-US" dirty="0" smtClean="0"/>
              <a:t>{financial institution/amount}* = </a:t>
            </a:r>
            <a:r>
              <a:rPr lang="en-US" dirty="0" err="1" smtClean="0"/>
              <a:t>FinanceID</a:t>
            </a:r>
            <a:r>
              <a:rPr lang="en-US" dirty="0" smtClean="0"/>
              <a:t>, currency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Adapted from Stone &amp; Zellweger</a:t>
            </a:r>
          </a:p>
        </p:txBody>
      </p:sp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Elements of a Data Model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data model</a:t>
            </a:r>
            <a:r>
              <a:rPr lang="en-US" dirty="0"/>
              <a:t> represents some aspect of the world</a:t>
            </a:r>
          </a:p>
          <a:p>
            <a:endParaRPr lang="en-US" dirty="0"/>
          </a:p>
          <a:p>
            <a:r>
              <a:rPr lang="en-US" dirty="0"/>
              <a:t>Data models consist of these basic elements:</a:t>
            </a:r>
          </a:p>
          <a:p>
            <a:pPr lvl="1"/>
            <a:r>
              <a:rPr lang="en-US" dirty="0" smtClean="0"/>
              <a:t>Entities (objects)</a:t>
            </a:r>
            <a:endParaRPr lang="en-US" dirty="0"/>
          </a:p>
          <a:p>
            <a:pPr lvl="1"/>
            <a:r>
              <a:rPr lang="en-US" dirty="0" smtClean="0"/>
              <a:t>Attributes (values/characteristics of Entities)</a:t>
            </a:r>
            <a:endParaRPr lang="en-US" dirty="0"/>
          </a:p>
          <a:p>
            <a:pPr lvl="1"/>
            <a:r>
              <a:rPr lang="en-US" dirty="0" smtClean="0"/>
              <a:t>Relationships between entities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Adapted from Stone &amp; Zellweger</a:t>
            </a:r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Elements: </a:t>
            </a:r>
            <a:r>
              <a:rPr lang="en-US" dirty="0" smtClean="0"/>
              <a:t>Entities</a:t>
            </a:r>
            <a:endParaRPr lang="en-US" dirty="0"/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Entities are objects of </a:t>
            </a:r>
            <a:r>
              <a:rPr lang="en-US" dirty="0"/>
              <a:t>interest</a:t>
            </a:r>
          </a:p>
          <a:p>
            <a:pPr lvl="1"/>
            <a:r>
              <a:rPr lang="en-US" dirty="0" smtClean="0"/>
              <a:t>Places, people, movies, animals</a:t>
            </a:r>
            <a:endParaRPr lang="en-US" dirty="0"/>
          </a:p>
          <a:p>
            <a:r>
              <a:rPr lang="en-US" dirty="0" smtClean="0"/>
              <a:t>Entities allow </a:t>
            </a:r>
            <a:r>
              <a:rPr lang="en-US" dirty="0"/>
              <a:t>you to define and reason about a domain</a:t>
            </a:r>
          </a:p>
          <a:p>
            <a:pPr lvl="1"/>
            <a:r>
              <a:rPr lang="en-US" dirty="0" smtClean="0"/>
              <a:t>Business</a:t>
            </a:r>
          </a:p>
          <a:p>
            <a:pPr lvl="1"/>
            <a:r>
              <a:rPr lang="en-US" dirty="0" smtClean="0"/>
              <a:t>Family tree</a:t>
            </a:r>
          </a:p>
          <a:p>
            <a:pPr lvl="1"/>
            <a:r>
              <a:rPr lang="en-US" dirty="0" smtClean="0"/>
              <a:t>University </a:t>
            </a:r>
          </a:p>
          <a:p>
            <a:pPr lvl="1"/>
            <a:r>
              <a:rPr lang="en-US" dirty="0" smtClean="0"/>
              <a:t>Scientific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Adapted from Stone &amp; Zellweger</a:t>
            </a:r>
          </a:p>
        </p:txBody>
      </p:sp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Elements: Values</a:t>
            </a: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Attributes </a:t>
            </a:r>
            <a:r>
              <a:rPr lang="en-US" dirty="0" smtClean="0"/>
              <a:t>are </a:t>
            </a:r>
            <a:r>
              <a:rPr lang="en-US" dirty="0"/>
              <a:t>properties of </a:t>
            </a:r>
            <a:r>
              <a:rPr lang="en-US" dirty="0" smtClean="0"/>
              <a:t>Entities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Two major types</a:t>
            </a:r>
          </a:p>
          <a:p>
            <a:pPr lvl="1"/>
            <a:r>
              <a:rPr lang="en-US" dirty="0" smtClean="0"/>
              <a:t>Quantitative </a:t>
            </a:r>
            <a:endParaRPr lang="en-US" dirty="0"/>
          </a:p>
          <a:p>
            <a:pPr lvl="1"/>
            <a:r>
              <a:rPr lang="en-US" dirty="0" smtClean="0"/>
              <a:t>Categorical (several classes)</a:t>
            </a:r>
            <a:endParaRPr lang="en-US" dirty="0"/>
          </a:p>
          <a:p>
            <a:endParaRPr lang="en-US" dirty="0"/>
          </a:p>
          <a:p>
            <a:r>
              <a:rPr lang="en-US" dirty="0"/>
              <a:t>Appropriate visualizations often depend upon the type of the data values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Adapted from Stone &amp; Zellweger</a:t>
            </a:r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Elements: Relations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Relations</a:t>
            </a:r>
            <a:r>
              <a:rPr lang="en-US" dirty="0"/>
              <a:t> relate two or more </a:t>
            </a:r>
            <a:r>
              <a:rPr lang="en-US" dirty="0" smtClean="0"/>
              <a:t>Entities</a:t>
            </a:r>
            <a:endParaRPr lang="en-US" dirty="0"/>
          </a:p>
          <a:p>
            <a:pPr lvl="1"/>
            <a:r>
              <a:rPr lang="en-US" i="1" dirty="0"/>
              <a:t>leaves</a:t>
            </a:r>
            <a:r>
              <a:rPr lang="en-US" dirty="0"/>
              <a:t> are part of a </a:t>
            </a:r>
            <a:r>
              <a:rPr lang="en-US" i="1" dirty="0"/>
              <a:t>plant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department</a:t>
            </a:r>
            <a:r>
              <a:rPr lang="en-US" dirty="0"/>
              <a:t> consists of </a:t>
            </a:r>
            <a:r>
              <a:rPr lang="en-US" i="1" dirty="0" smtClean="0"/>
              <a:t>employees</a:t>
            </a:r>
          </a:p>
          <a:p>
            <a:pPr lvl="1"/>
            <a:r>
              <a:rPr lang="en-US" i="1" dirty="0" smtClean="0"/>
              <a:t>A person is related to another person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Categorical</a:t>
            </a:r>
            <a:r>
              <a:rPr lang="en-US" dirty="0" smtClean="0"/>
              <a:t> (unordered set, supports =)</a:t>
            </a:r>
          </a:p>
          <a:p>
            <a:r>
              <a:rPr lang="en-US" b="1" dirty="0" smtClean="0"/>
              <a:t>Ordinal</a:t>
            </a:r>
            <a:r>
              <a:rPr lang="en-US" dirty="0" smtClean="0"/>
              <a:t> (ordered set, supports &lt;, &gt;, =)</a:t>
            </a:r>
          </a:p>
          <a:p>
            <a:pPr marL="365760" lvl="1" indent="-256032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Interval </a:t>
            </a:r>
            <a:r>
              <a:rPr lang="en-US" dirty="0" smtClean="0">
                <a:solidFill>
                  <a:schemeClr val="tx1"/>
                </a:solidFill>
              </a:rPr>
              <a:t>(starts out as quantitative, but is made categorical by subdividing into ordered ranges)</a:t>
            </a:r>
            <a:endParaRPr lang="en-US" dirty="0" smtClean="0"/>
          </a:p>
          <a:p>
            <a:r>
              <a:rPr lang="en-US" b="1" dirty="0" smtClean="0"/>
              <a:t>Continuous</a:t>
            </a:r>
            <a:r>
              <a:rPr lang="en-US" dirty="0" smtClean="0"/>
              <a:t> (ordered and proportional, supports general arithmetic operators)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unordered set</a:t>
            </a:r>
          </a:p>
          <a:p>
            <a:r>
              <a:rPr lang="en-US" dirty="0" smtClean="0"/>
              <a:t>Operators:  = (equality)</a:t>
            </a:r>
          </a:p>
          <a:p>
            <a:r>
              <a:rPr lang="en-US" dirty="0" smtClean="0"/>
              <a:t>Also know as “Nominal”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>
                <a:hlinkClick r:id="rId3"/>
              </a:rPr>
              <a:t>Eye Color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Fruits</a:t>
            </a:r>
            <a:endParaRPr lang="en-US" dirty="0" smtClean="0"/>
          </a:p>
          <a:p>
            <a:pPr lvl="1"/>
            <a:r>
              <a:rPr lang="en-US" dirty="0" smtClean="0"/>
              <a:t>Directions:  East, West, South, North</a:t>
            </a:r>
          </a:p>
          <a:p>
            <a:pPr lvl="1"/>
            <a:r>
              <a:rPr lang="en-US" dirty="0" smtClean="0"/>
              <a:t>Symbols</a:t>
            </a:r>
          </a:p>
          <a:p>
            <a:pPr lvl="1"/>
            <a:r>
              <a:rPr lang="en-US" dirty="0" smtClean="0"/>
              <a:t>Colors	</a:t>
            </a:r>
          </a:p>
          <a:p>
            <a:pPr lvl="1"/>
            <a:r>
              <a:rPr lang="en-US" dirty="0" smtClean="0">
                <a:hlinkClick r:id="rId5"/>
              </a:rPr>
              <a:t>Music Genre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0825" y="5076825"/>
            <a:ext cx="20193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52725" y="5467350"/>
            <a:ext cx="159258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t-ddv.V2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cut-ddv.V2</Template>
  <TotalTime>756</TotalTime>
  <Words>1823</Words>
  <Application>Microsoft Office PowerPoint</Application>
  <PresentationFormat>On-screen Show (4:3)</PresentationFormat>
  <Paragraphs>281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cut-ddv.V2</vt:lpstr>
      <vt:lpstr>Data Models, Representation, Transformation</vt:lpstr>
      <vt:lpstr>Visualization Framework</vt:lpstr>
      <vt:lpstr>Models</vt:lpstr>
      <vt:lpstr>Basic Elements of a Data Model</vt:lpstr>
      <vt:lpstr>Basic Elements: Entities</vt:lpstr>
      <vt:lpstr>Basic Elements: Values</vt:lpstr>
      <vt:lpstr>Basic Elements: Relations</vt:lpstr>
      <vt:lpstr>Common Data Types</vt:lpstr>
      <vt:lpstr>Categorical</vt:lpstr>
      <vt:lpstr>Ordinal</vt:lpstr>
      <vt:lpstr>Interval</vt:lpstr>
      <vt:lpstr>Continuous</vt:lpstr>
      <vt:lpstr>Dimensions of Data Type</vt:lpstr>
      <vt:lpstr>Other types of data?</vt:lpstr>
      <vt:lpstr>Other data types…</vt:lpstr>
      <vt:lpstr>Relational Databases</vt:lpstr>
      <vt:lpstr>CUT-DDV Framework</vt:lpstr>
      <vt:lpstr>CUT-DDV Framework</vt:lpstr>
      <vt:lpstr>Data Processing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CUT-DDV Framework (simplify)</dc:title>
  <dc:creator>Julia TerMaat</dc:creator>
  <cp:lastModifiedBy>bmh</cp:lastModifiedBy>
  <cp:revision>73</cp:revision>
  <dcterms:created xsi:type="dcterms:W3CDTF">2010-01-14T01:37:08Z</dcterms:created>
  <dcterms:modified xsi:type="dcterms:W3CDTF">2010-02-01T16:21:07Z</dcterms:modified>
</cp:coreProperties>
</file>