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8"/>
  </p:notesMasterIdLst>
  <p:handoutMasterIdLst>
    <p:handoutMasterId r:id="rId9"/>
  </p:handoutMasterIdLst>
  <p:sldIdLst>
    <p:sldId id="1001" r:id="rId2"/>
    <p:sldId id="1056" r:id="rId3"/>
    <p:sldId id="1055" r:id="rId4"/>
    <p:sldId id="1015" r:id="rId5"/>
    <p:sldId id="1005" r:id="rId6"/>
    <p:sldId id="1014" r:id="rId7"/>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45EA"/>
    <a:srgbClr val="CC66FF"/>
    <a:srgbClr val="5F5F5F"/>
    <a:srgbClr val="4D4D4D"/>
    <a:srgbClr val="336699"/>
    <a:srgbClr val="FF41CD"/>
    <a:srgbClr val="33CC33"/>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8" autoAdjust="0"/>
    <p:restoredTop sz="87792" autoAdjust="0"/>
  </p:normalViewPr>
  <p:slideViewPr>
    <p:cSldViewPr snapToGrid="0">
      <p:cViewPr varScale="1">
        <p:scale>
          <a:sx n="74" d="100"/>
          <a:sy n="74" d="100"/>
        </p:scale>
        <p:origin x="8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7" d="100"/>
          <a:sy n="57" d="100"/>
        </p:scale>
        <p:origin x="-1938"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52227"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52228"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r>
              <a:rPr lang="en-US"/>
              <a:t>CHI 2003 Tutorial</a:t>
            </a:r>
          </a:p>
        </p:txBody>
      </p:sp>
      <p:sp>
        <p:nvSpPr>
          <p:cNvPr id="52229" name="Rectangle 5"/>
          <p:cNvSpPr>
            <a:spLocks noGrp="1" noChangeArrowheads="1"/>
          </p:cNvSpPr>
          <p:nvPr>
            <p:ph type="sldNum" sz="quarter" idx="3"/>
          </p:nvPr>
        </p:nvSpPr>
        <p:spPr bwMode="auto">
          <a:xfrm>
            <a:off x="623888" y="8831263"/>
            <a:ext cx="3036887"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96880B4D-4F70-45CB-B9BA-63D87CA5BB9C}" type="slidenum">
              <a:rPr lang="en-US"/>
              <a:pPr>
                <a:defRPr/>
              </a:pPr>
              <a:t>‹#›</a:t>
            </a:fld>
            <a:endParaRPr lang="en-US"/>
          </a:p>
        </p:txBody>
      </p:sp>
      <p:sp>
        <p:nvSpPr>
          <p:cNvPr id="52230" name="Rectangle 6"/>
          <p:cNvSpPr>
            <a:spLocks noChangeArrowheads="1"/>
          </p:cNvSpPr>
          <p:nvPr/>
        </p:nvSpPr>
        <p:spPr bwMode="auto">
          <a:xfrm>
            <a:off x="3971925" y="8831263"/>
            <a:ext cx="3038475" cy="465137"/>
          </a:xfrm>
          <a:prstGeom prst="rect">
            <a:avLst/>
          </a:prstGeom>
          <a:noFill/>
          <a:ln w="9525">
            <a:noFill/>
            <a:miter lim="800000"/>
            <a:headEnd/>
            <a:tailEnd/>
          </a:ln>
          <a:effectLst/>
        </p:spPr>
        <p:txBody>
          <a:bodyPr lIns="93177" tIns="46589" rIns="93177" bIns="46589" anchor="b"/>
          <a:lstStyle/>
          <a:p>
            <a:pPr algn="r" defTabSz="931863">
              <a:defRPr/>
            </a:pPr>
            <a:r>
              <a:rPr lang="en-US" sz="1200"/>
              <a:t>Marti Hearst</a:t>
            </a:r>
          </a:p>
        </p:txBody>
      </p:sp>
    </p:spTree>
    <p:extLst>
      <p:ext uri="{BB962C8B-B14F-4D97-AF65-F5344CB8AC3E}">
        <p14:creationId xmlns:p14="http://schemas.microsoft.com/office/powerpoint/2010/main" val="11827010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1024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911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1024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E7A3A95D-3E06-47F6-8A3F-6AAE7E741934}" type="slidenum">
              <a:rPr lang="en-US"/>
              <a:pPr>
                <a:defRPr/>
              </a:pPr>
              <a:t>‹#›</a:t>
            </a:fld>
            <a:endParaRPr lang="en-US"/>
          </a:p>
        </p:txBody>
      </p:sp>
    </p:spTree>
    <p:extLst>
      <p:ext uri="{BB962C8B-B14F-4D97-AF65-F5344CB8AC3E}">
        <p14:creationId xmlns:p14="http://schemas.microsoft.com/office/powerpoint/2010/main" val="12906727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A3A95D-3E06-47F6-8A3F-6AAE7E741934}"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A3A95D-3E06-47F6-8A3F-6AAE7E741934}"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A3A95D-3E06-47F6-8A3F-6AAE7E741934}"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A3A95D-3E06-47F6-8A3F-6AAE7E741934}"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A3A95D-3E06-47F6-8A3F-6AAE7E741934}"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A3A95D-3E06-47F6-8A3F-6AAE7E741934}" type="slidenum">
              <a:rPr lang="en-US" smtClean="0"/>
              <a:pPr>
                <a:defRPr/>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1/8/2020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F416CD-67A3-4CF0-A210-F6AF31AC147F}"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F416CD-67A3-4CF0-A210-F6AF31AC147F}"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ection Header">
    <p:bg>
      <p:bgRef idx="1002">
        <a:schemeClr val="bg2"/>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0352" y="2704664"/>
            <a:ext cx="7772400" cy="1509712"/>
          </a:xfrm>
        </p:spPr>
        <p:txBody>
          <a:bodyPr lIns="45720" rIns="45720" anchor="t">
            <a:noAutofit/>
          </a:bodyPr>
          <a:lstStyle>
            <a:lvl1pPr marL="0" indent="0">
              <a:buNone/>
              <a:defRPr sz="54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lvl1pPr>
              <a:defRPr sz="3200">
                <a:latin typeface="Calibri" pitchFamily="34" charset="0"/>
              </a:defRPr>
            </a:lvl1pPr>
            <a:lvl2pPr>
              <a:defRPr sz="3200">
                <a:solidFill>
                  <a:srgbClr val="545E82"/>
                </a:solidFill>
                <a:latin typeface="Calibri" pitchFamily="34" charset="0"/>
              </a:defRPr>
            </a:lvl2pPr>
            <a:lvl3pPr>
              <a:defRPr sz="2800">
                <a:latin typeface="Calibri" pitchFamily="34" charset="0"/>
              </a:defRPr>
            </a:lvl3pPr>
            <a:lvl4pPr>
              <a:defRPr sz="2800">
                <a:solidFill>
                  <a:srgbClr val="545E82"/>
                </a:solidFill>
                <a:latin typeface="Calibri" pitchFamily="34" charset="0"/>
              </a:defRPr>
            </a:lvl4pPr>
            <a:lvl5pPr>
              <a:defRPr>
                <a:latin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C3F416CD-67A3-4CF0-A210-F6AF31AC147F}"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1/8/2020</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1/8/2020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F416CD-67A3-4CF0-A210-F6AF31AC147F}"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609600"/>
            <a:ext cx="7620000" cy="1066800"/>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676400"/>
            <a:ext cx="8229600" cy="4821936"/>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lgn="l" eaLnBrk="1" latinLnBrk="0" hangingPunct="1"/>
            <a:fld id="{C3F416CD-67A3-4CF0-A210-F6AF31AC147F}" type="datetimeFigureOut">
              <a:rPr lang="en-US" smtClean="0"/>
              <a:pPr algn="l" eaLnBrk="1" latinLnBrk="0" hangingPunct="1"/>
              <a:t>1/8/2020</a:t>
            </a:fld>
            <a:endParaRPr lang="en-US" sz="800" dirty="0">
              <a:solidFill>
                <a:schemeClr val="accent2"/>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610600" y="152400"/>
            <a:ext cx="5334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dirty="0"/>
          </a:p>
        </p:txBody>
      </p:sp>
      <p:sp>
        <p:nvSpPr>
          <p:cNvPr id="20" name="Rectangle 19"/>
          <p:cNvSpPr/>
          <p:nvPr userDrawn="1"/>
        </p:nvSpPr>
        <p:spPr>
          <a:xfrm>
            <a:off x="7315200" y="0"/>
            <a:ext cx="1371600" cy="646331"/>
          </a:xfrm>
          <a:prstGeom prst="rect">
            <a:avLst/>
          </a:prstGeom>
          <a:noFill/>
        </p:spPr>
        <p:txBody>
          <a:bodyPr wrap="square" lIns="91440" tIns="45720" rIns="91440" bIns="45720">
            <a:spAutoFit/>
          </a:bodyPr>
          <a:lstStyle/>
          <a:p>
            <a:pPr algn="ctr"/>
            <a:r>
              <a:rPr lang="en-US" sz="36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UNC</a:t>
            </a:r>
            <a:endParaRPr lang="en-US" sz="36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tx2"/>
        </a:buClr>
        <a:buSzPct val="110000"/>
        <a:buFont typeface="Arial" pitchFamily="34" charset="0"/>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baseline="0">
          <a:solidFill>
            <a:schemeClr val="accent1"/>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baseline="0">
          <a:solidFill>
            <a:schemeClr val="tx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ils.unc.edu/bmh/courses/infovis/3d-chest-clip.avi"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ils.unc.edu/bmh/"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Course Welcome</a:t>
            </a:r>
            <a:endParaRPr lang="en-US" dirty="0"/>
          </a:p>
        </p:txBody>
      </p:sp>
      <p:sp>
        <p:nvSpPr>
          <p:cNvPr id="3" name="Subtitle 2"/>
          <p:cNvSpPr>
            <a:spLocks noGrp="1"/>
          </p:cNvSpPr>
          <p:nvPr>
            <p:ph type="subTitle" idx="1"/>
          </p:nvPr>
        </p:nvSpPr>
        <p:spPr>
          <a:xfrm>
            <a:off x="457199" y="3897443"/>
            <a:ext cx="6932951" cy="1755095"/>
          </a:xfrm>
        </p:spPr>
        <p:txBody>
          <a:bodyPr>
            <a:normAutofit/>
          </a:bodyPr>
          <a:lstStyle/>
          <a:p>
            <a:endParaRPr lang="en-US" dirty="0" smtClean="0"/>
          </a:p>
          <a:p>
            <a:r>
              <a:rPr lang="en-US" dirty="0" smtClean="0"/>
              <a:t>INLS 541: Information Visualization </a:t>
            </a:r>
          </a:p>
          <a:p>
            <a:r>
              <a:rPr lang="en-US" dirty="0" smtClean="0"/>
              <a:t>Brad Hemminger</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on Instructor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SILS faculty for over a decade.  Interests include visualization, HCI, scholarly communications, information seeking/use, digital libraries, databases, biomedical informatics. </a:t>
            </a:r>
          </a:p>
          <a:p>
            <a:r>
              <a:rPr lang="en-US" dirty="0" smtClean="0"/>
              <a:t>Prior to that was researcher in Radiology department in the school of medicine.  Worked on a number of visualizations/user interfaces for 2D and 3D display of medical images (</a:t>
            </a:r>
            <a:r>
              <a:rPr lang="en-US" dirty="0" smtClean="0">
                <a:hlinkClick r:id="rId3"/>
              </a:rPr>
              <a:t>3D Chest</a:t>
            </a:r>
            <a:r>
              <a:rPr lang="en-US" dirty="0" smtClean="0"/>
              <a:t>). </a:t>
            </a:r>
          </a:p>
          <a:p>
            <a:r>
              <a:rPr lang="en-US" dirty="0" smtClean="0"/>
              <a:t>You can find out most of what you want to know about me from my </a:t>
            </a:r>
            <a:r>
              <a:rPr lang="en-US" dirty="0" smtClean="0">
                <a:hlinkClick r:id="rId4"/>
              </a:rPr>
              <a:t>SILS </a:t>
            </a:r>
            <a:r>
              <a:rPr lang="en-US" dirty="0" err="1" smtClean="0">
                <a:hlinkClick r:id="rId4"/>
              </a:rPr>
              <a:t>webpages</a:t>
            </a:r>
            <a:r>
              <a:rPr lang="en-US" dirty="0" smtClean="0"/>
              <a:t>.</a:t>
            </a:r>
          </a:p>
          <a:p>
            <a:r>
              <a:rPr lang="en-US" dirty="0" smtClean="0"/>
              <a:t>Family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on course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One of my passions and large part of my research work is Information Visualization. I’ll share some examples during the course.</a:t>
            </a:r>
            <a:endParaRPr lang="en-US" b="1" dirty="0" smtClean="0"/>
          </a:p>
          <a:p>
            <a:r>
              <a:rPr lang="en-US" dirty="0" smtClean="0"/>
              <a:t>This is intended as seminar course, but due to demand, it is more lecture style, but my aim is to still have lots of discussion and hands on work activities.   </a:t>
            </a:r>
          </a:p>
          <a:p>
            <a:r>
              <a:rPr lang="en-US" dirty="0" smtClean="0"/>
              <a:t>We have a diverse collection of backgrounds and experiences in our class members.  We’ll do student introductions </a:t>
            </a:r>
            <a:r>
              <a:rPr lang="en-US" dirty="0" smtClean="0"/>
              <a:t>where </a:t>
            </a:r>
            <a:r>
              <a:rPr lang="en-US" dirty="0" smtClean="0"/>
              <a:t>you make a visualization to introduce </a:t>
            </a:r>
            <a:r>
              <a:rPr lang="en-US" dirty="0" smtClean="0"/>
              <a:t>yourself </a:t>
            </a:r>
            <a:r>
              <a:rPr lang="en-US" dirty="0" smtClean="0">
                <a:sym typeface="Wingdings" panose="05000000000000000000" pitchFamily="2" charset="2"/>
              </a:rPr>
              <a:t></a:t>
            </a:r>
            <a:r>
              <a:rPr lang="en-US" dirty="0" smtClean="0"/>
              <a:t>. </a:t>
            </a:r>
            <a:r>
              <a:rPr lang="en-US" i="1" dirty="0" smtClean="0"/>
              <a:t> </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Influence this Course!</a:t>
            </a:r>
            <a:endParaRPr lang="en-US" dirty="0"/>
          </a:p>
        </p:txBody>
      </p:sp>
      <p:sp>
        <p:nvSpPr>
          <p:cNvPr id="3" name="Content Placeholder 2"/>
          <p:cNvSpPr>
            <a:spLocks noGrp="1"/>
          </p:cNvSpPr>
          <p:nvPr>
            <p:ph idx="1"/>
          </p:nvPr>
        </p:nvSpPr>
        <p:spPr/>
        <p:txBody>
          <a:bodyPr>
            <a:normAutofit/>
          </a:bodyPr>
          <a:lstStyle/>
          <a:p>
            <a:r>
              <a:rPr lang="en-US" dirty="0" smtClean="0"/>
              <a:t>I have way more material for this course than I can cover in one semester.  So each semester I emphasize areas based on student’s interests.</a:t>
            </a:r>
          </a:p>
          <a:p>
            <a:r>
              <a:rPr lang="en-US" dirty="0" smtClean="0"/>
              <a:t>So, YOU HAVE SOME CONTROL in what we cover  by telling me your interests (today and next class).  I’ll use this information to customize the course, the presentations and assignments.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Expect in this Course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1-2 readings a week, discussion in class about readings</a:t>
            </a:r>
          </a:p>
          <a:p>
            <a:r>
              <a:rPr lang="en-US" dirty="0" smtClean="0"/>
              <a:t>1-2 exercises or assignments each week.  You’ll work them before class, we’ll review in class.  We’ll also work some in-class exercises during classes.</a:t>
            </a:r>
          </a:p>
          <a:p>
            <a:r>
              <a:rPr lang="en-US" dirty="0" smtClean="0"/>
              <a:t>Collaborative learning.  I believe in working in groups, sharing and learning from each other.  We’ll post our work to shared spaces so we can learn </a:t>
            </a:r>
            <a:r>
              <a:rPr lang="en-US" dirty="0" smtClean="0"/>
              <a:t>from </a:t>
            </a:r>
            <a:r>
              <a:rPr lang="en-US" dirty="0" smtClean="0"/>
              <a:t>each other. </a:t>
            </a:r>
          </a:p>
          <a:p>
            <a:r>
              <a:rPr lang="en-US" dirty="0" smtClean="0"/>
              <a:t>Students and instructor review and critique of everyone’s work (this is critical because of the size of the class).</a:t>
            </a:r>
          </a:p>
          <a:p>
            <a:r>
              <a:rPr lang="en-US" dirty="0" smtClean="0"/>
              <a:t>I believe you learn best by exposing you to ideas and information, giving you guidance on best practices, and then learning by doing.  We will practice what we learn through exercises and assignments, and then being challenged to use our skills in a high quality effort on a larger scale (midterm and final projects).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House Keeping/</a:t>
            </a:r>
            <a:r>
              <a:rPr lang="en-US" dirty="0" err="1" smtClean="0"/>
              <a:t>Administrivia</a:t>
            </a:r>
            <a:endParaRPr lang="en-US" dirty="0"/>
          </a:p>
        </p:txBody>
      </p:sp>
      <p:sp>
        <p:nvSpPr>
          <p:cNvPr id="3" name="Content Placeholder 2"/>
          <p:cNvSpPr>
            <a:spLocks noGrp="1"/>
          </p:cNvSpPr>
          <p:nvPr>
            <p:ph idx="1"/>
          </p:nvPr>
        </p:nvSpPr>
        <p:spPr/>
        <p:txBody>
          <a:bodyPr>
            <a:normAutofit/>
          </a:bodyPr>
          <a:lstStyle/>
          <a:p>
            <a:r>
              <a:rPr lang="en-US" dirty="0" smtClean="0"/>
              <a:t>Assignment “0”</a:t>
            </a:r>
          </a:p>
          <a:p>
            <a:r>
              <a:rPr lang="en-US" dirty="0" smtClean="0"/>
              <a:t>Did you add yourself to the Class roster so I can enable you to edit all the class pages?</a:t>
            </a:r>
          </a:p>
          <a:p>
            <a:r>
              <a:rPr lang="en-US" dirty="0" smtClean="0"/>
              <a:t>Have you visited the main class pages? (view them) </a:t>
            </a:r>
          </a:p>
          <a:p>
            <a:pPr lvl="1"/>
            <a:r>
              <a:rPr lang="en-US" dirty="0" smtClean="0"/>
              <a:t>Class Work wiki pages? </a:t>
            </a:r>
          </a:p>
          <a:p>
            <a:pPr lvl="1"/>
            <a:r>
              <a:rPr lang="en-US" dirty="0" smtClean="0"/>
              <a:t>The Readings pages? </a:t>
            </a:r>
          </a:p>
          <a:p>
            <a:pPr lvl="1"/>
            <a:r>
              <a:rPr lang="en-US" dirty="0" smtClean="0"/>
              <a:t>Resources pages?</a:t>
            </a:r>
          </a:p>
          <a:p>
            <a:r>
              <a:rPr lang="en-US" dirty="0" smtClean="0"/>
              <a:t>Have you added yourself to the email listserv?</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23399</TotalTime>
  <Words>467</Words>
  <Application>Microsoft Office PowerPoint</Application>
  <PresentationFormat>On-screen Show (4:3)</PresentationFormat>
  <Paragraphs>36</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Georgia</vt:lpstr>
      <vt:lpstr>Times New Roman</vt:lpstr>
      <vt:lpstr>Trebuchet MS</vt:lpstr>
      <vt:lpstr>Wingdings</vt:lpstr>
      <vt:lpstr>Wingdings 2</vt:lpstr>
      <vt:lpstr>Urban</vt:lpstr>
      <vt:lpstr>Course Welcome</vt:lpstr>
      <vt:lpstr>Background on Instructor</vt:lpstr>
      <vt:lpstr>Background on course</vt:lpstr>
      <vt:lpstr>Help Influence this Course!</vt:lpstr>
      <vt:lpstr>What to Expect in this Course</vt:lpstr>
      <vt:lpstr>House Keeping/Administrivia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Visualization: Principles, Promise, and Pragmatics Marti Hearst</dc:title>
  <dc:creator>TerMaat, Julia</dc:creator>
  <cp:lastModifiedBy>Hemminger, Bradley Mark</cp:lastModifiedBy>
  <cp:revision>1518</cp:revision>
  <dcterms:created xsi:type="dcterms:W3CDTF">2001-07-19T07:37:29Z</dcterms:created>
  <dcterms:modified xsi:type="dcterms:W3CDTF">2020-01-08T14:06:46Z</dcterms:modified>
</cp:coreProperties>
</file>