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00"/>
  </p:notesMasterIdLst>
  <p:sldIdLst>
    <p:sldId id="256" r:id="rId2"/>
    <p:sldId id="468" r:id="rId3"/>
    <p:sldId id="469" r:id="rId4"/>
    <p:sldId id="470" r:id="rId5"/>
    <p:sldId id="471" r:id="rId6"/>
    <p:sldId id="472" r:id="rId7"/>
    <p:sldId id="473" r:id="rId8"/>
    <p:sldId id="474" r:id="rId9"/>
    <p:sldId id="475" r:id="rId10"/>
    <p:sldId id="476" r:id="rId11"/>
    <p:sldId id="477" r:id="rId12"/>
    <p:sldId id="478" r:id="rId13"/>
    <p:sldId id="479" r:id="rId14"/>
    <p:sldId id="480" r:id="rId15"/>
    <p:sldId id="481" r:id="rId16"/>
    <p:sldId id="482" r:id="rId17"/>
    <p:sldId id="483" r:id="rId18"/>
    <p:sldId id="484" r:id="rId19"/>
    <p:sldId id="485" r:id="rId20"/>
    <p:sldId id="486" r:id="rId21"/>
    <p:sldId id="487" r:id="rId22"/>
    <p:sldId id="488" r:id="rId23"/>
    <p:sldId id="489" r:id="rId24"/>
    <p:sldId id="490" r:id="rId25"/>
    <p:sldId id="491" r:id="rId26"/>
    <p:sldId id="465" r:id="rId27"/>
    <p:sldId id="466" r:id="rId28"/>
    <p:sldId id="467" r:id="rId29"/>
    <p:sldId id="369" r:id="rId30"/>
    <p:sldId id="370" r:id="rId31"/>
    <p:sldId id="371" r:id="rId32"/>
    <p:sldId id="372" r:id="rId33"/>
    <p:sldId id="440" r:id="rId34"/>
    <p:sldId id="436" r:id="rId35"/>
    <p:sldId id="437" r:id="rId36"/>
    <p:sldId id="373" r:id="rId37"/>
    <p:sldId id="439" r:id="rId38"/>
    <p:sldId id="376" r:id="rId39"/>
    <p:sldId id="457" r:id="rId40"/>
    <p:sldId id="455" r:id="rId41"/>
    <p:sldId id="456" r:id="rId42"/>
    <p:sldId id="459" r:id="rId43"/>
    <p:sldId id="374" r:id="rId44"/>
    <p:sldId id="458" r:id="rId45"/>
    <p:sldId id="375" r:id="rId46"/>
    <p:sldId id="444" r:id="rId47"/>
    <p:sldId id="446" r:id="rId48"/>
    <p:sldId id="379" r:id="rId49"/>
    <p:sldId id="447" r:id="rId50"/>
    <p:sldId id="380" r:id="rId51"/>
    <p:sldId id="445" r:id="rId52"/>
    <p:sldId id="452" r:id="rId53"/>
    <p:sldId id="492" r:id="rId54"/>
    <p:sldId id="493" r:id="rId55"/>
    <p:sldId id="494" r:id="rId56"/>
    <p:sldId id="495" r:id="rId57"/>
    <p:sldId id="496" r:id="rId58"/>
    <p:sldId id="497" r:id="rId59"/>
    <p:sldId id="498" r:id="rId60"/>
    <p:sldId id="499" r:id="rId61"/>
    <p:sldId id="500" r:id="rId62"/>
    <p:sldId id="501" r:id="rId63"/>
    <p:sldId id="502" r:id="rId64"/>
    <p:sldId id="503" r:id="rId65"/>
    <p:sldId id="504" r:id="rId66"/>
    <p:sldId id="505" r:id="rId67"/>
    <p:sldId id="506" r:id="rId68"/>
    <p:sldId id="507" r:id="rId69"/>
    <p:sldId id="508" r:id="rId70"/>
    <p:sldId id="509" r:id="rId71"/>
    <p:sldId id="510" r:id="rId72"/>
    <p:sldId id="511" r:id="rId73"/>
    <p:sldId id="512" r:id="rId74"/>
    <p:sldId id="530" r:id="rId75"/>
    <p:sldId id="460" r:id="rId76"/>
    <p:sldId id="531" r:id="rId77"/>
    <p:sldId id="532" r:id="rId78"/>
    <p:sldId id="408" r:id="rId79"/>
    <p:sldId id="534" r:id="rId80"/>
    <p:sldId id="409" r:id="rId81"/>
    <p:sldId id="533" r:id="rId82"/>
    <p:sldId id="535" r:id="rId83"/>
    <p:sldId id="514" r:id="rId84"/>
    <p:sldId id="515" r:id="rId85"/>
    <p:sldId id="516" r:id="rId86"/>
    <p:sldId id="517" r:id="rId87"/>
    <p:sldId id="518" r:id="rId88"/>
    <p:sldId id="519" r:id="rId89"/>
    <p:sldId id="520" r:id="rId90"/>
    <p:sldId id="521" r:id="rId91"/>
    <p:sldId id="522" r:id="rId92"/>
    <p:sldId id="523" r:id="rId93"/>
    <p:sldId id="524" r:id="rId94"/>
    <p:sldId id="525" r:id="rId95"/>
    <p:sldId id="526" r:id="rId96"/>
    <p:sldId id="527" r:id="rId97"/>
    <p:sldId id="528" r:id="rId98"/>
    <p:sldId id="529"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5E82"/>
    <a:srgbClr val="0000FF"/>
    <a:srgbClr val="000F9E"/>
    <a:srgbClr val="271B83"/>
    <a:srgbClr val="005E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66966" autoAdjust="0"/>
  </p:normalViewPr>
  <p:slideViewPr>
    <p:cSldViewPr>
      <p:cViewPr varScale="1">
        <p:scale>
          <a:sx n="87" d="100"/>
          <a:sy n="87" d="100"/>
        </p:scale>
        <p:origin x="-546"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721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slide" Target="slides/slide42.xml"/><Relationship Id="rId1" Type="http://schemas.openxmlformats.org/officeDocument/2006/relationships/slide" Target="slides/slide39.xml"/><Relationship Id="rId5" Type="http://schemas.openxmlformats.org/officeDocument/2006/relationships/slide" Target="slides/slide47.xml"/><Relationship Id="rId4"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4BA755-ED2B-48AD-9CFF-3DA72DA1702B}" type="datetimeFigureOut">
              <a:rPr lang="en-US" smtClean="0"/>
              <a:pPr/>
              <a:t>3/22/2010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842BC0-ED8E-41D7-80C2-C73DFDFF25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C11516-A10B-4378-A7EB-F93D3357E2CE}"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5EFB22-58A7-47FA-B13A-E513886BAF0F}" type="slidenum">
              <a:rPr lang="en-US"/>
              <a:pPr/>
              <a:t>79</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98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3/22/2010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3/22/2010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3/22/2010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19200"/>
            <a:ext cx="43053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38700" y="1219200"/>
            <a:ext cx="43053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38700" y="4114800"/>
            <a:ext cx="43053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0E84CB72-D215-4697-8442-20D87B288A0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3200">
                <a:solidFill>
                  <a:srgbClr val="545E82"/>
                </a:solidFill>
                <a:latin typeface="Calibri" pitchFamily="34" charset="0"/>
              </a:defRPr>
            </a:lvl2pPr>
            <a:lvl3pPr>
              <a:defRPr sz="2800">
                <a:latin typeface="Calibri" pitchFamily="34" charset="0"/>
              </a:defRPr>
            </a:lvl3pPr>
            <a:lvl4pPr>
              <a:defRPr sz="2800">
                <a:solidFill>
                  <a:srgbClr val="545E82"/>
                </a:solidFill>
                <a:latin typeface="Calibri" pitchFamily="34" charset="0"/>
              </a:defRPr>
            </a:lvl4pPr>
            <a:lvl5pPr>
              <a:defRPr>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3F416CD-67A3-4CF0-A210-F6AF31AC147F}" type="datetimeFigureOut">
              <a:rPr lang="en-US" smtClean="0"/>
              <a:pPr/>
              <a:t>3/22/2010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3/22/2010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3/22/2010</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3/22/2010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3/22/2010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609600"/>
            <a:ext cx="76200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76400"/>
            <a:ext cx="8229600" cy="482193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3/22/2010</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610600" y="152400"/>
            <a:ext cx="5334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dirty="0"/>
          </a:p>
        </p:txBody>
      </p:sp>
      <p:sp>
        <p:nvSpPr>
          <p:cNvPr id="20" name="Rectangle 19"/>
          <p:cNvSpPr/>
          <p:nvPr userDrawn="1"/>
        </p:nvSpPr>
        <p:spPr>
          <a:xfrm>
            <a:off x="7315200" y="0"/>
            <a:ext cx="1371600" cy="646331"/>
          </a:xfrm>
          <a:prstGeom prst="rect">
            <a:avLst/>
          </a:prstGeom>
          <a:noFill/>
        </p:spPr>
        <p:txBody>
          <a:bodyPr wrap="square" lIns="91440" tIns="45720" rIns="91440" bIns="45720">
            <a:spAutoFit/>
          </a:bodyPr>
          <a:lstStyle/>
          <a:p>
            <a:pPr algn="ctr"/>
            <a:r>
              <a:rPr lang="en-US"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UNC</a:t>
            </a:r>
            <a:endParaRPr lang="en-U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tx2"/>
        </a:buClr>
        <a:buSzPct val="110000"/>
        <a:buFont typeface="Arial" pitchFamily="34" charset="0"/>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baseline="0">
          <a:solidFill>
            <a:schemeClr val="accent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baseline="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www.open-video.org/details.php?videoid=8304"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www.open-video.org/details.php?videoid=8162"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oleObject" Target="../embeddings/oleObject3.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51.jpeg"/><Relationship Id="rId4" Type="http://schemas.openxmlformats.org/officeDocument/2006/relationships/oleObject" Target="../embeddings/oleObject4.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hyperlink" Target="ftp://ftp.cc.gatech.edu/pub/people/stasko/movies/dnm.mov"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Multivariate Display</a:t>
            </a:r>
            <a:endParaRPr lang="en-US" dirty="0"/>
          </a:p>
        </p:txBody>
      </p:sp>
      <p:sp>
        <p:nvSpPr>
          <p:cNvPr id="3" name="Subtitle 2"/>
          <p:cNvSpPr>
            <a:spLocks noGrp="1"/>
          </p:cNvSpPr>
          <p:nvPr>
            <p:ph type="subTitle" idx="1"/>
          </p:nvPr>
        </p:nvSpPr>
        <p:spPr/>
        <p:txBody>
          <a:bodyPr/>
          <a:lstStyle/>
          <a:p>
            <a:r>
              <a:rPr lang="en-US" dirty="0" smtClean="0"/>
              <a:t>From tables, charts, graphs</a:t>
            </a:r>
          </a:p>
          <a:p>
            <a:r>
              <a:rPr lang="en-US" dirty="0" smtClean="0"/>
              <a:t>to more complicated methods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Graph Components</a:t>
            </a:r>
            <a:endParaRPr lang="en-US" dirty="0"/>
          </a:p>
        </p:txBody>
      </p:sp>
      <p:sp>
        <p:nvSpPr>
          <p:cNvPr id="3" name="Content Placeholder 2"/>
          <p:cNvSpPr>
            <a:spLocks noGrp="1"/>
          </p:cNvSpPr>
          <p:nvPr>
            <p:ph idx="1"/>
          </p:nvPr>
        </p:nvSpPr>
        <p:spPr/>
        <p:txBody>
          <a:bodyPr/>
          <a:lstStyle/>
          <a:p>
            <a:r>
              <a:rPr lang="en-US" dirty="0" smtClean="0"/>
              <a:t>Framework</a:t>
            </a:r>
          </a:p>
          <a:p>
            <a:pPr lvl="1"/>
            <a:r>
              <a:rPr lang="en-US" dirty="0" smtClean="0"/>
              <a:t>Measurement types, scale</a:t>
            </a:r>
          </a:p>
          <a:p>
            <a:r>
              <a:rPr lang="en-US" dirty="0" smtClean="0"/>
              <a:t>Content</a:t>
            </a:r>
          </a:p>
          <a:p>
            <a:pPr lvl="1"/>
            <a:r>
              <a:rPr lang="en-US" dirty="0" smtClean="0"/>
              <a:t>Marks, lines, points</a:t>
            </a:r>
          </a:p>
          <a:p>
            <a:r>
              <a:rPr lang="en-US" dirty="0" smtClean="0"/>
              <a:t>Labels</a:t>
            </a:r>
          </a:p>
          <a:p>
            <a:pPr lvl="1"/>
            <a:r>
              <a:rPr lang="en-US" dirty="0" smtClean="0"/>
              <a:t>Title, axes, ticks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Many Examples</a:t>
            </a:r>
            <a:endParaRPr lang="en-US" dirty="0"/>
          </a:p>
        </p:txBody>
      </p:sp>
      <p:pic>
        <p:nvPicPr>
          <p:cNvPr id="11267" name="Picture 3"/>
          <p:cNvPicPr>
            <a:picLocks noGrp="1" noChangeAspect="1" noChangeArrowheads="1"/>
          </p:cNvPicPr>
          <p:nvPr>
            <p:ph idx="1"/>
          </p:nvPr>
        </p:nvPicPr>
        <p:blipFill>
          <a:blip r:embed="rId3" cstate="print"/>
          <a:srcRect/>
          <a:stretch>
            <a:fillRect/>
          </a:stretch>
        </p:blipFill>
        <p:spPr bwMode="auto">
          <a:xfrm>
            <a:off x="2209800" y="1524000"/>
            <a:ext cx="4876800" cy="4736796"/>
          </a:xfrm>
          <a:prstGeom prst="rect">
            <a:avLst/>
          </a:prstGeom>
          <a:noFill/>
          <a:ln w="9525">
            <a:noFill/>
            <a:miter lim="800000"/>
            <a:headEnd/>
            <a:tailEnd/>
          </a:ln>
        </p:spPr>
      </p:pic>
      <p:sp>
        <p:nvSpPr>
          <p:cNvPr id="6" name="TextBox 5"/>
          <p:cNvSpPr txBox="1"/>
          <p:nvPr/>
        </p:nvSpPr>
        <p:spPr>
          <a:xfrm>
            <a:off x="1295400" y="6553200"/>
            <a:ext cx="6019800" cy="369332"/>
          </a:xfrm>
          <a:prstGeom prst="rect">
            <a:avLst/>
          </a:prstGeom>
          <a:noFill/>
        </p:spPr>
        <p:txBody>
          <a:bodyPr wrap="square" rtlCol="0">
            <a:spAutoFit/>
          </a:bodyPr>
          <a:lstStyle/>
          <a:p>
            <a:r>
              <a:rPr lang="en-US" dirty="0" smtClean="0"/>
              <a:t>www.nationmaster.com</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Aside </a:t>
            </a:r>
            <a:endParaRPr lang="en-US" dirty="0"/>
          </a:p>
        </p:txBody>
      </p:sp>
      <p:sp>
        <p:nvSpPr>
          <p:cNvPr id="3" name="Content Placeholder 2"/>
          <p:cNvSpPr>
            <a:spLocks noGrp="1"/>
          </p:cNvSpPr>
          <p:nvPr>
            <p:ph idx="1"/>
          </p:nvPr>
        </p:nvSpPr>
        <p:spPr/>
        <p:txBody>
          <a:bodyPr/>
          <a:lstStyle/>
          <a:p>
            <a:pPr>
              <a:buNone/>
            </a:pPr>
            <a:r>
              <a:rPr lang="en-US" dirty="0" smtClean="0"/>
              <a:t>Other symbolic displays</a:t>
            </a:r>
          </a:p>
          <a:p>
            <a:r>
              <a:rPr lang="en-US" dirty="0" smtClean="0"/>
              <a:t>Chart</a:t>
            </a:r>
          </a:p>
          <a:p>
            <a:r>
              <a:rPr lang="en-US" dirty="0" smtClean="0"/>
              <a:t>Map</a:t>
            </a:r>
          </a:p>
          <a:p>
            <a:r>
              <a:rPr lang="en-US" dirty="0" smtClean="0"/>
              <a:t>Diagram</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a:t>
            </a:r>
            <a:endParaRPr lang="en-US" dirty="0"/>
          </a:p>
        </p:txBody>
      </p:sp>
      <p:sp>
        <p:nvSpPr>
          <p:cNvPr id="3" name="Content Placeholder 2"/>
          <p:cNvSpPr>
            <a:spLocks noGrp="1"/>
          </p:cNvSpPr>
          <p:nvPr>
            <p:ph idx="1"/>
          </p:nvPr>
        </p:nvSpPr>
        <p:spPr/>
        <p:txBody>
          <a:bodyPr/>
          <a:lstStyle/>
          <a:p>
            <a:r>
              <a:rPr lang="en-US" dirty="0" smtClean="0"/>
              <a:t>Structure is important, relates entities to each other</a:t>
            </a:r>
          </a:p>
          <a:p>
            <a:r>
              <a:rPr lang="en-US" dirty="0" smtClean="0"/>
              <a:t>Primarily uses lines, enclosure, position to link entities</a:t>
            </a:r>
          </a:p>
          <a:p>
            <a:pPr>
              <a:buNone/>
            </a:pPr>
            <a:endParaRPr lang="en-US" dirty="0" smtClean="0"/>
          </a:p>
          <a:p>
            <a:pPr>
              <a:buNone/>
            </a:pPr>
            <a:endParaRPr lang="en-US" dirty="0" smtClean="0"/>
          </a:p>
          <a:p>
            <a:pPr>
              <a:buNone/>
            </a:pPr>
            <a:endParaRPr lang="en-US" dirty="0" smtClean="0"/>
          </a:p>
          <a:p>
            <a:endParaRPr lang="en-US" dirty="0" smtClean="0"/>
          </a:p>
          <a:p>
            <a:r>
              <a:rPr lang="en-US" dirty="0" smtClean="0"/>
              <a:t>Examples: flowchart, family tree, org chart, ...</a:t>
            </a:r>
            <a:endParaRPr lang="en-US" dirty="0"/>
          </a:p>
        </p:txBody>
      </p:sp>
      <p:pic>
        <p:nvPicPr>
          <p:cNvPr id="12292" name="Picture 4"/>
          <p:cNvPicPr>
            <a:picLocks noChangeAspect="1" noChangeArrowheads="1"/>
          </p:cNvPicPr>
          <p:nvPr/>
        </p:nvPicPr>
        <p:blipFill>
          <a:blip r:embed="rId3" cstate="print"/>
          <a:srcRect/>
          <a:stretch>
            <a:fillRect/>
          </a:stretch>
        </p:blipFill>
        <p:spPr bwMode="auto">
          <a:xfrm>
            <a:off x="2971800" y="3505200"/>
            <a:ext cx="3810000" cy="19965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sp>
        <p:nvSpPr>
          <p:cNvPr id="3" name="Content Placeholder 2"/>
          <p:cNvSpPr>
            <a:spLocks noGrp="1"/>
          </p:cNvSpPr>
          <p:nvPr>
            <p:ph idx="1"/>
          </p:nvPr>
        </p:nvSpPr>
        <p:spPr/>
        <p:txBody>
          <a:bodyPr/>
          <a:lstStyle/>
          <a:p>
            <a:r>
              <a:rPr lang="en-US" dirty="0" smtClean="0"/>
              <a:t>Representation of spatial relations</a:t>
            </a:r>
          </a:p>
          <a:p>
            <a:r>
              <a:rPr lang="en-US" dirty="0" smtClean="0"/>
              <a:t>Locations identified by labels</a:t>
            </a:r>
            <a:endParaRPr lang="en-US" dirty="0"/>
          </a:p>
        </p:txBody>
      </p:sp>
      <p:pic>
        <p:nvPicPr>
          <p:cNvPr id="13315" name="Picture 3"/>
          <p:cNvPicPr>
            <a:picLocks noChangeAspect="1" noChangeArrowheads="1"/>
          </p:cNvPicPr>
          <p:nvPr/>
        </p:nvPicPr>
        <p:blipFill>
          <a:blip r:embed="rId3" cstate="print"/>
          <a:srcRect/>
          <a:stretch>
            <a:fillRect/>
          </a:stretch>
        </p:blipFill>
        <p:spPr bwMode="auto">
          <a:xfrm>
            <a:off x="2438400" y="2819400"/>
            <a:ext cx="4343400" cy="302662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Diagram</a:t>
            </a:r>
            <a:endParaRPr lang="en-US" dirty="0"/>
          </a:p>
        </p:txBody>
      </p:sp>
      <p:sp>
        <p:nvSpPr>
          <p:cNvPr id="3" name="Content Placeholder 2"/>
          <p:cNvSpPr>
            <a:spLocks noGrp="1"/>
          </p:cNvSpPr>
          <p:nvPr>
            <p:ph idx="1"/>
          </p:nvPr>
        </p:nvSpPr>
        <p:spPr/>
        <p:txBody>
          <a:bodyPr/>
          <a:lstStyle/>
          <a:p>
            <a:r>
              <a:rPr lang="en-US" dirty="0" smtClean="0"/>
              <a:t>Schematic picture of object or entity</a:t>
            </a:r>
          </a:p>
          <a:p>
            <a:r>
              <a:rPr lang="en-US" dirty="0" smtClean="0"/>
              <a:t>Parts are symbolic</a:t>
            </a:r>
          </a:p>
          <a:p>
            <a:endParaRPr lang="en-US" dirty="0" smtClean="0"/>
          </a:p>
          <a:p>
            <a:endParaRPr lang="en-US" dirty="0" smtClean="0"/>
          </a:p>
          <a:p>
            <a:endParaRPr lang="en-US" dirty="0" smtClean="0"/>
          </a:p>
          <a:p>
            <a:endParaRPr lang="en-US" dirty="0" smtClean="0"/>
          </a:p>
          <a:p>
            <a:endParaRPr lang="en-US" dirty="0" smtClean="0"/>
          </a:p>
          <a:p>
            <a:r>
              <a:rPr lang="en-US" dirty="0" smtClean="0"/>
              <a:t>Examples: figures, steps in a manual, illustrations,...</a:t>
            </a:r>
          </a:p>
          <a:p>
            <a:endParaRPr lang="en-US" dirty="0"/>
          </a:p>
        </p:txBody>
      </p:sp>
      <p:pic>
        <p:nvPicPr>
          <p:cNvPr id="14339" name="Picture 3"/>
          <p:cNvPicPr>
            <a:picLocks noChangeAspect="1" noChangeArrowheads="1"/>
          </p:cNvPicPr>
          <p:nvPr/>
        </p:nvPicPr>
        <p:blipFill>
          <a:blip r:embed="rId3" cstate="print"/>
          <a:srcRect/>
          <a:stretch>
            <a:fillRect/>
          </a:stretch>
        </p:blipFill>
        <p:spPr bwMode="auto">
          <a:xfrm>
            <a:off x="2514600" y="2895600"/>
            <a:ext cx="3352800" cy="233959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History</a:t>
            </a:r>
            <a:endParaRPr lang="en-US" dirty="0"/>
          </a:p>
        </p:txBody>
      </p:sp>
      <p:sp>
        <p:nvSpPr>
          <p:cNvPr id="3" name="Content Placeholder 2"/>
          <p:cNvSpPr>
            <a:spLocks noGrp="1"/>
          </p:cNvSpPr>
          <p:nvPr>
            <p:ph idx="1"/>
          </p:nvPr>
        </p:nvSpPr>
        <p:spPr/>
        <p:txBody>
          <a:bodyPr/>
          <a:lstStyle/>
          <a:p>
            <a:r>
              <a:rPr lang="en-US" dirty="0" smtClean="0"/>
              <a:t>Which is older, map or graph?</a:t>
            </a:r>
          </a:p>
          <a:p>
            <a:r>
              <a:rPr lang="en-US" dirty="0" smtClean="0"/>
              <a:t>Maps from about 2300 BC</a:t>
            </a:r>
          </a:p>
          <a:p>
            <a:r>
              <a:rPr lang="en-US" dirty="0" smtClean="0"/>
              <a:t>Graphs from 1600‟s</a:t>
            </a:r>
          </a:p>
          <a:p>
            <a:pPr lvl="1"/>
            <a:r>
              <a:rPr lang="en-US" dirty="0" smtClean="0"/>
              <a:t>Rene Descartes</a:t>
            </a:r>
          </a:p>
          <a:p>
            <a:pPr lvl="1"/>
            <a:r>
              <a:rPr lang="en-US" dirty="0" smtClean="0"/>
              <a:t>William </a:t>
            </a:r>
            <a:r>
              <a:rPr lang="en-US" dirty="0" err="1" smtClean="0"/>
              <a:t>Playfair</a:t>
            </a:r>
            <a:r>
              <a:rPr lang="en-US" dirty="0" smtClean="0"/>
              <a:t>, late 1700‟s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Details</a:t>
            </a:r>
            <a:endParaRPr lang="en-US" dirty="0"/>
          </a:p>
        </p:txBody>
      </p:sp>
      <p:sp>
        <p:nvSpPr>
          <p:cNvPr id="3" name="Content Placeholder 2"/>
          <p:cNvSpPr>
            <a:spLocks noGrp="1"/>
          </p:cNvSpPr>
          <p:nvPr>
            <p:ph idx="1"/>
          </p:nvPr>
        </p:nvSpPr>
        <p:spPr/>
        <p:txBody>
          <a:bodyPr/>
          <a:lstStyle/>
          <a:p>
            <a:r>
              <a:rPr lang="en-US" dirty="0" smtClean="0"/>
              <a:t>What are the constituent pieces of these four symbolic displays?</a:t>
            </a:r>
          </a:p>
          <a:p>
            <a:r>
              <a:rPr lang="en-US" dirty="0" smtClean="0"/>
              <a:t>What are the building blocks?</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Visual Structures</a:t>
            </a:r>
            <a:endParaRPr lang="en-US" dirty="0"/>
          </a:p>
        </p:txBody>
      </p:sp>
      <p:sp>
        <p:nvSpPr>
          <p:cNvPr id="3" name="Content Placeholder 2"/>
          <p:cNvSpPr>
            <a:spLocks noGrp="1"/>
          </p:cNvSpPr>
          <p:nvPr>
            <p:ph idx="1"/>
          </p:nvPr>
        </p:nvSpPr>
        <p:spPr/>
        <p:txBody>
          <a:bodyPr/>
          <a:lstStyle/>
          <a:p>
            <a:pPr>
              <a:buNone/>
            </a:pPr>
            <a:r>
              <a:rPr lang="en-US" dirty="0" smtClean="0"/>
              <a:t>Composed of</a:t>
            </a:r>
          </a:p>
          <a:p>
            <a:r>
              <a:rPr lang="en-US" dirty="0" smtClean="0"/>
              <a:t>Spatial substrate</a:t>
            </a:r>
          </a:p>
          <a:p>
            <a:r>
              <a:rPr lang="en-US" dirty="0" smtClean="0"/>
              <a:t>Marks</a:t>
            </a:r>
          </a:p>
          <a:p>
            <a:r>
              <a:rPr lang="en-US" dirty="0" smtClean="0"/>
              <a:t>Graphical properties of marks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Space</a:t>
            </a:r>
            <a:endParaRPr lang="en-US" dirty="0"/>
          </a:p>
        </p:txBody>
      </p:sp>
      <p:sp>
        <p:nvSpPr>
          <p:cNvPr id="3" name="Content Placeholder 2"/>
          <p:cNvSpPr>
            <a:spLocks noGrp="1"/>
          </p:cNvSpPr>
          <p:nvPr>
            <p:ph idx="1"/>
          </p:nvPr>
        </p:nvSpPr>
        <p:spPr/>
        <p:txBody>
          <a:bodyPr/>
          <a:lstStyle/>
          <a:p>
            <a:r>
              <a:rPr lang="en-US" dirty="0" smtClean="0"/>
              <a:t>Visually dominant</a:t>
            </a:r>
          </a:p>
          <a:p>
            <a:r>
              <a:rPr lang="en-US" dirty="0" smtClean="0"/>
              <a:t>Often put axes on space to assist</a:t>
            </a:r>
          </a:p>
          <a:p>
            <a:r>
              <a:rPr lang="en-US" dirty="0" smtClean="0"/>
              <a:t>Use techniques of composition, alignment, folding, recursion, overloading to </a:t>
            </a:r>
          </a:p>
          <a:p>
            <a:pPr lvl="1"/>
            <a:r>
              <a:rPr lang="en-US" dirty="0" smtClean="0"/>
              <a:t>1) increase use of space</a:t>
            </a:r>
          </a:p>
          <a:p>
            <a:pPr lvl="1"/>
            <a:r>
              <a:rPr lang="en-US" dirty="0" smtClean="0"/>
              <a:t>2) do data encodings</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Variables?</a:t>
            </a:r>
            <a:endParaRPr lang="en-US" dirty="0"/>
          </a:p>
        </p:txBody>
      </p:sp>
      <p:sp>
        <p:nvSpPr>
          <p:cNvPr id="3" name="Content Placeholder 2"/>
          <p:cNvSpPr>
            <a:spLocks noGrp="1"/>
          </p:cNvSpPr>
          <p:nvPr>
            <p:ph idx="1"/>
          </p:nvPr>
        </p:nvSpPr>
        <p:spPr/>
        <p:txBody>
          <a:bodyPr/>
          <a:lstStyle/>
          <a:p>
            <a:r>
              <a:rPr lang="en-US" dirty="0" smtClean="0"/>
              <a:t>Data sets of dimensions 1, 2, 3 are common</a:t>
            </a:r>
          </a:p>
          <a:p>
            <a:r>
              <a:rPr lang="en-US" dirty="0" smtClean="0"/>
              <a:t>Number of variables per class</a:t>
            </a:r>
          </a:p>
          <a:p>
            <a:pPr lvl="1"/>
            <a:r>
              <a:rPr lang="en-US" dirty="0" smtClean="0"/>
              <a:t>1 - </a:t>
            </a:r>
            <a:r>
              <a:rPr lang="en-US" dirty="0" err="1" smtClean="0"/>
              <a:t>Univariate</a:t>
            </a:r>
            <a:r>
              <a:rPr lang="en-US" dirty="0" smtClean="0"/>
              <a:t> data</a:t>
            </a:r>
          </a:p>
          <a:p>
            <a:pPr lvl="1"/>
            <a:r>
              <a:rPr lang="en-US" dirty="0" smtClean="0"/>
              <a:t>2 - </a:t>
            </a:r>
            <a:r>
              <a:rPr lang="en-US" dirty="0" err="1" smtClean="0"/>
              <a:t>Bivariate</a:t>
            </a:r>
            <a:r>
              <a:rPr lang="en-US" dirty="0" smtClean="0"/>
              <a:t> data</a:t>
            </a:r>
          </a:p>
          <a:p>
            <a:pPr lvl="1"/>
            <a:r>
              <a:rPr lang="en-US" dirty="0" smtClean="0"/>
              <a:t>3 - </a:t>
            </a:r>
            <a:r>
              <a:rPr lang="en-US" dirty="0" err="1" smtClean="0"/>
              <a:t>Trivariate</a:t>
            </a:r>
            <a:r>
              <a:rPr lang="en-US" dirty="0" smtClean="0"/>
              <a:t> data</a:t>
            </a:r>
          </a:p>
          <a:p>
            <a:pPr lvl="1"/>
            <a:r>
              <a:rPr lang="en-US" dirty="0" smtClean="0"/>
              <a:t>&gt;3 - </a:t>
            </a:r>
            <a:r>
              <a:rPr lang="en-US" dirty="0" err="1" smtClean="0"/>
              <a:t>Hypervariate</a:t>
            </a:r>
            <a:r>
              <a:rPr lang="en-US" dirty="0" smtClean="0"/>
              <a:t> data</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Marks</a:t>
            </a:r>
            <a:endParaRPr lang="en-US" dirty="0"/>
          </a:p>
        </p:txBody>
      </p:sp>
      <p:sp>
        <p:nvSpPr>
          <p:cNvPr id="3" name="Content Placeholder 2"/>
          <p:cNvSpPr>
            <a:spLocks noGrp="1"/>
          </p:cNvSpPr>
          <p:nvPr>
            <p:ph idx="1"/>
          </p:nvPr>
        </p:nvSpPr>
        <p:spPr/>
        <p:txBody>
          <a:bodyPr/>
          <a:lstStyle/>
          <a:p>
            <a:r>
              <a:rPr lang="en-US" dirty="0" smtClean="0"/>
              <a:t>Things that occur in space</a:t>
            </a:r>
          </a:p>
          <a:p>
            <a:pPr lvl="1"/>
            <a:r>
              <a:rPr lang="en-US" dirty="0" smtClean="0"/>
              <a:t>Points</a:t>
            </a:r>
          </a:p>
          <a:p>
            <a:pPr lvl="1"/>
            <a:r>
              <a:rPr lang="en-US" dirty="0" smtClean="0"/>
              <a:t>Lines</a:t>
            </a:r>
          </a:p>
          <a:p>
            <a:pPr lvl="1"/>
            <a:r>
              <a:rPr lang="en-US" dirty="0" smtClean="0"/>
              <a:t>Areas</a:t>
            </a:r>
          </a:p>
          <a:p>
            <a:r>
              <a:rPr lang="en-US" dirty="0" smtClean="0"/>
              <a:t>Volumes</a:t>
            </a:r>
          </a:p>
          <a:p>
            <a:endParaRPr lang="en-US" dirty="0"/>
          </a:p>
        </p:txBody>
      </p:sp>
      <p:pic>
        <p:nvPicPr>
          <p:cNvPr id="15363" name="Picture 3"/>
          <p:cNvPicPr>
            <a:picLocks noChangeAspect="1" noChangeArrowheads="1"/>
          </p:cNvPicPr>
          <p:nvPr/>
        </p:nvPicPr>
        <p:blipFill>
          <a:blip r:embed="rId3" cstate="print"/>
          <a:srcRect/>
          <a:stretch>
            <a:fillRect/>
          </a:stretch>
        </p:blipFill>
        <p:spPr bwMode="auto">
          <a:xfrm>
            <a:off x="3662363" y="2728913"/>
            <a:ext cx="4077898" cy="313848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Graphical Properties</a:t>
            </a:r>
            <a:endParaRPr lang="en-US" dirty="0"/>
          </a:p>
        </p:txBody>
      </p:sp>
      <p:sp>
        <p:nvSpPr>
          <p:cNvPr id="3" name="Content Placeholder 2"/>
          <p:cNvSpPr>
            <a:spLocks noGrp="1"/>
          </p:cNvSpPr>
          <p:nvPr>
            <p:ph idx="1"/>
          </p:nvPr>
        </p:nvSpPr>
        <p:spPr/>
        <p:txBody>
          <a:bodyPr/>
          <a:lstStyle/>
          <a:p>
            <a:r>
              <a:rPr lang="en-US" dirty="0" smtClean="0"/>
              <a:t>Size, shape, color, orientation...</a:t>
            </a:r>
          </a:p>
          <a:p>
            <a:endParaRPr lang="en-US" dirty="0"/>
          </a:p>
        </p:txBody>
      </p:sp>
      <p:pic>
        <p:nvPicPr>
          <p:cNvPr id="16387" name="Picture 3"/>
          <p:cNvPicPr>
            <a:picLocks noChangeAspect="1" noChangeArrowheads="1"/>
          </p:cNvPicPr>
          <p:nvPr/>
        </p:nvPicPr>
        <p:blipFill>
          <a:blip r:embed="rId3" cstate="print"/>
          <a:srcRect/>
          <a:stretch>
            <a:fillRect/>
          </a:stretch>
        </p:blipFill>
        <p:spPr bwMode="auto">
          <a:xfrm>
            <a:off x="914400" y="2514600"/>
            <a:ext cx="5913119" cy="304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Few’s</a:t>
            </a:r>
            <a:r>
              <a:rPr lang="en-US" b="1" dirty="0" smtClean="0"/>
              <a:t> Selection &amp; Design Process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Determine your message and identify your data</a:t>
            </a:r>
          </a:p>
          <a:p>
            <a:r>
              <a:rPr lang="en-US" dirty="0" smtClean="0"/>
              <a:t>Determine if a table, or graph, or both is needed to communicate your message</a:t>
            </a:r>
          </a:p>
          <a:p>
            <a:r>
              <a:rPr lang="en-US" dirty="0" smtClean="0"/>
              <a:t>Determine the best means to encode the values</a:t>
            </a:r>
          </a:p>
          <a:p>
            <a:r>
              <a:rPr lang="en-US" dirty="0" smtClean="0"/>
              <a:t>Determine where to display each variable</a:t>
            </a:r>
          </a:p>
          <a:p>
            <a:r>
              <a:rPr lang="en-US" dirty="0" smtClean="0"/>
              <a:t>Determine the best design for the remaining objects</a:t>
            </a:r>
          </a:p>
          <a:p>
            <a:pPr lvl="1"/>
            <a:r>
              <a:rPr lang="en-US" dirty="0" smtClean="0"/>
              <a:t>Determine the range of the quantitative scale</a:t>
            </a:r>
          </a:p>
          <a:p>
            <a:pPr lvl="1"/>
            <a:r>
              <a:rPr lang="en-US" dirty="0" smtClean="0"/>
              <a:t>If a legend is required, determine where to place it</a:t>
            </a:r>
          </a:p>
          <a:p>
            <a:pPr lvl="1"/>
            <a:r>
              <a:rPr lang="en-US" dirty="0" smtClean="0"/>
              <a:t>Determine the best location for the quantitative scale</a:t>
            </a:r>
          </a:p>
          <a:p>
            <a:pPr lvl="1"/>
            <a:r>
              <a:rPr lang="en-US" dirty="0" smtClean="0"/>
              <a:t>Determine if grid lines are required</a:t>
            </a:r>
          </a:p>
          <a:p>
            <a:pPr lvl="1"/>
            <a:r>
              <a:rPr lang="en-US" dirty="0" smtClean="0"/>
              <a:t>Determine what descriptive text is needed</a:t>
            </a:r>
          </a:p>
          <a:p>
            <a:r>
              <a:rPr lang="en-US" dirty="0" smtClean="0"/>
              <a:t>Determine if particular data should be featured and how</a:t>
            </a:r>
          </a:p>
          <a:p>
            <a:pPr>
              <a:buNone/>
            </a:pPr>
            <a:endParaRPr lang="en-US" dirty="0" smtClean="0"/>
          </a:p>
          <a:p>
            <a:pPr>
              <a:buNone/>
            </a:pPr>
            <a:r>
              <a:rPr lang="en-US" dirty="0" smtClean="0"/>
              <a:t>S Few “Effectively Communicating Numbers” http://www.perceptualedge.com/articles/Whitepapers/Communicating_Numbers.pdf</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Lines, Bars, Boxes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Points</a:t>
            </a:r>
          </a:p>
          <a:p>
            <a:pPr lvl="1"/>
            <a:r>
              <a:rPr lang="en-US" dirty="0" smtClean="0"/>
              <a:t>Useful in </a:t>
            </a:r>
            <a:r>
              <a:rPr lang="en-US" dirty="0" err="1" smtClean="0"/>
              <a:t>scatterplots</a:t>
            </a:r>
            <a:r>
              <a:rPr lang="en-US" dirty="0" smtClean="0"/>
              <a:t> for 2-values</a:t>
            </a:r>
          </a:p>
          <a:p>
            <a:pPr lvl="1"/>
            <a:r>
              <a:rPr lang="en-US" dirty="0" smtClean="0"/>
              <a:t>Can replace bars when scale doesn’t start at 0</a:t>
            </a:r>
          </a:p>
          <a:p>
            <a:r>
              <a:rPr lang="en-US" dirty="0" smtClean="0"/>
              <a:t>Lines</a:t>
            </a:r>
          </a:p>
          <a:p>
            <a:pPr lvl="1"/>
            <a:r>
              <a:rPr lang="en-US" dirty="0" smtClean="0"/>
              <a:t>Connect values in a series</a:t>
            </a:r>
          </a:p>
          <a:p>
            <a:pPr lvl="1"/>
            <a:r>
              <a:rPr lang="en-US" dirty="0" smtClean="0"/>
              <a:t>Show changes, trends, patterns</a:t>
            </a:r>
          </a:p>
          <a:p>
            <a:pPr lvl="1"/>
            <a:r>
              <a:rPr lang="en-US" dirty="0" smtClean="0"/>
              <a:t>Not for a set of nominal or ordinal values</a:t>
            </a:r>
          </a:p>
          <a:p>
            <a:r>
              <a:rPr lang="en-US" dirty="0" smtClean="0"/>
              <a:t>Bars</a:t>
            </a:r>
          </a:p>
          <a:p>
            <a:pPr lvl="1"/>
            <a:r>
              <a:rPr lang="en-US" dirty="0" smtClean="0"/>
              <a:t>Emphasizes individual values</a:t>
            </a:r>
          </a:p>
          <a:p>
            <a:pPr lvl="1"/>
            <a:r>
              <a:rPr lang="en-US" dirty="0" smtClean="0"/>
              <a:t>Good for comparing individual values</a:t>
            </a:r>
          </a:p>
          <a:p>
            <a:r>
              <a:rPr lang="en-US" dirty="0" smtClean="0"/>
              <a:t>Boxes</a:t>
            </a:r>
          </a:p>
          <a:p>
            <a:pPr lvl="1"/>
            <a:r>
              <a:rPr lang="en-US" dirty="0" smtClean="0"/>
              <a:t>Shows a distribution of values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Bars</a:t>
            </a:r>
            <a:endParaRPr lang="en-US" dirty="0"/>
          </a:p>
        </p:txBody>
      </p:sp>
      <p:sp>
        <p:nvSpPr>
          <p:cNvPr id="3" name="Content Placeholder 2"/>
          <p:cNvSpPr>
            <a:spLocks noGrp="1"/>
          </p:cNvSpPr>
          <p:nvPr>
            <p:ph idx="1"/>
          </p:nvPr>
        </p:nvSpPr>
        <p:spPr/>
        <p:txBody>
          <a:bodyPr/>
          <a:lstStyle/>
          <a:p>
            <a:pPr>
              <a:buNone/>
            </a:pPr>
            <a:r>
              <a:rPr lang="en-US" b="1" dirty="0" smtClean="0"/>
              <a:t>Vertical vs. Horizontal</a:t>
            </a:r>
            <a:endParaRPr lang="en-US" dirty="0" smtClean="0"/>
          </a:p>
          <a:p>
            <a:r>
              <a:rPr lang="en-US" dirty="0" smtClean="0"/>
              <a:t>Horizontal can be good if long labels or many items</a:t>
            </a:r>
          </a:p>
          <a:p>
            <a:pPr>
              <a:buNone/>
            </a:pPr>
            <a:endParaRPr lang="en-US" dirty="0" smtClean="0"/>
          </a:p>
          <a:p>
            <a:pPr>
              <a:buNone/>
            </a:pPr>
            <a:r>
              <a:rPr lang="en-US" b="1" dirty="0" smtClean="0"/>
              <a:t>Multiple Bars</a:t>
            </a:r>
          </a:p>
          <a:p>
            <a:pPr>
              <a:buNone/>
            </a:pPr>
            <a:r>
              <a:rPr lang="en-US" dirty="0" smtClean="0"/>
              <a:t>•Can be used to encode another variable</a:t>
            </a: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Multiple Graphs</a:t>
            </a:r>
            <a:endParaRPr lang="en-US" dirty="0"/>
          </a:p>
        </p:txBody>
      </p:sp>
      <p:sp>
        <p:nvSpPr>
          <p:cNvPr id="3" name="Content Placeholder 2"/>
          <p:cNvSpPr>
            <a:spLocks noGrp="1"/>
          </p:cNvSpPr>
          <p:nvPr>
            <p:ph idx="1"/>
          </p:nvPr>
        </p:nvSpPr>
        <p:spPr/>
        <p:txBody>
          <a:bodyPr/>
          <a:lstStyle/>
          <a:p>
            <a:r>
              <a:rPr lang="en-US" dirty="0" smtClean="0"/>
              <a:t>Can distribute a variable across graphs too</a:t>
            </a:r>
          </a:p>
          <a:p>
            <a:r>
              <a:rPr lang="en-US" dirty="0" smtClean="0"/>
              <a:t>Sometimes called a trellis display</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Few’s</a:t>
            </a:r>
            <a:r>
              <a:rPr lang="en-US" b="1" dirty="0" smtClean="0"/>
              <a:t> Selection &amp; Design Process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Determine your message and identify your data</a:t>
            </a:r>
          </a:p>
          <a:p>
            <a:r>
              <a:rPr lang="en-US" dirty="0" smtClean="0"/>
              <a:t>Determine if a table, or graph, or both is needed to communicate your message</a:t>
            </a:r>
          </a:p>
          <a:p>
            <a:r>
              <a:rPr lang="en-US" dirty="0" smtClean="0"/>
              <a:t>Determine the best means to encode the values</a:t>
            </a:r>
          </a:p>
          <a:p>
            <a:r>
              <a:rPr lang="en-US" dirty="0" smtClean="0"/>
              <a:t>Determine where to display each variable</a:t>
            </a:r>
          </a:p>
          <a:p>
            <a:r>
              <a:rPr lang="en-US" dirty="0" smtClean="0"/>
              <a:t>Determine the best design for the remaining objects</a:t>
            </a:r>
          </a:p>
          <a:p>
            <a:pPr lvl="1"/>
            <a:r>
              <a:rPr lang="en-US" dirty="0" smtClean="0"/>
              <a:t>Determine the range of the quantitative scale</a:t>
            </a:r>
          </a:p>
          <a:p>
            <a:pPr lvl="1"/>
            <a:r>
              <a:rPr lang="en-US" dirty="0" smtClean="0"/>
              <a:t>If a legend is required, determine where to place it</a:t>
            </a:r>
          </a:p>
          <a:p>
            <a:pPr lvl="1"/>
            <a:r>
              <a:rPr lang="en-US" dirty="0" smtClean="0"/>
              <a:t>Determine the best location for the quantitative scale</a:t>
            </a:r>
          </a:p>
          <a:p>
            <a:pPr lvl="1"/>
            <a:r>
              <a:rPr lang="en-US" dirty="0" smtClean="0"/>
              <a:t>Determine if grid lines are required</a:t>
            </a:r>
          </a:p>
          <a:p>
            <a:pPr lvl="1"/>
            <a:r>
              <a:rPr lang="en-US" dirty="0" smtClean="0"/>
              <a:t>Determine what descriptive text is needed</a:t>
            </a:r>
          </a:p>
          <a:p>
            <a:r>
              <a:rPr lang="en-US" dirty="0" smtClean="0"/>
              <a:t>Determine if particular data should be featured and how</a:t>
            </a:r>
          </a:p>
          <a:p>
            <a:pPr>
              <a:buNone/>
            </a:pPr>
            <a:endParaRPr lang="en-US" dirty="0" smtClean="0"/>
          </a:p>
          <a:p>
            <a:pPr>
              <a:buNone/>
            </a:pPr>
            <a:r>
              <a:rPr lang="en-US" dirty="0" smtClean="0"/>
              <a:t>S Few “Effectively Communicating Numbers” http://www.perceptualedge.com/articles/Whitepapers/Communicating_Numbers.pdf</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Lines, Bars, Boxes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Points</a:t>
            </a:r>
          </a:p>
          <a:p>
            <a:pPr lvl="1"/>
            <a:r>
              <a:rPr lang="en-US" dirty="0" smtClean="0"/>
              <a:t>Useful in </a:t>
            </a:r>
            <a:r>
              <a:rPr lang="en-US" dirty="0" err="1" smtClean="0"/>
              <a:t>scatterplots</a:t>
            </a:r>
            <a:r>
              <a:rPr lang="en-US" dirty="0" smtClean="0"/>
              <a:t> for 2-values</a:t>
            </a:r>
          </a:p>
          <a:p>
            <a:pPr lvl="1"/>
            <a:r>
              <a:rPr lang="en-US" dirty="0" smtClean="0"/>
              <a:t>Can replace bars when scale doesn’t start at 0</a:t>
            </a:r>
          </a:p>
          <a:p>
            <a:r>
              <a:rPr lang="en-US" dirty="0" smtClean="0"/>
              <a:t>Lines</a:t>
            </a:r>
          </a:p>
          <a:p>
            <a:pPr lvl="1"/>
            <a:r>
              <a:rPr lang="en-US" dirty="0" smtClean="0"/>
              <a:t>Connect values in a series</a:t>
            </a:r>
          </a:p>
          <a:p>
            <a:pPr lvl="1"/>
            <a:r>
              <a:rPr lang="en-US" dirty="0" smtClean="0"/>
              <a:t>Show changes, trends, patterns</a:t>
            </a:r>
          </a:p>
          <a:p>
            <a:pPr lvl="1"/>
            <a:r>
              <a:rPr lang="en-US" dirty="0" smtClean="0"/>
              <a:t>Not for a set of nominal or ordinal values</a:t>
            </a:r>
          </a:p>
          <a:p>
            <a:r>
              <a:rPr lang="en-US" dirty="0" smtClean="0"/>
              <a:t>Bars</a:t>
            </a:r>
          </a:p>
          <a:p>
            <a:pPr lvl="1"/>
            <a:r>
              <a:rPr lang="en-US" dirty="0" smtClean="0"/>
              <a:t>Emphasizes individual values</a:t>
            </a:r>
          </a:p>
          <a:p>
            <a:pPr lvl="1"/>
            <a:r>
              <a:rPr lang="en-US" dirty="0" smtClean="0"/>
              <a:t>Good for comparing individual values</a:t>
            </a:r>
          </a:p>
          <a:p>
            <a:r>
              <a:rPr lang="en-US" dirty="0" smtClean="0"/>
              <a:t>Boxes</a:t>
            </a:r>
          </a:p>
          <a:p>
            <a:pPr lvl="1"/>
            <a:r>
              <a:rPr lang="en-US" dirty="0" smtClean="0"/>
              <a:t>Shows a distribution of values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Bars</a:t>
            </a:r>
            <a:endParaRPr lang="en-US" dirty="0"/>
          </a:p>
        </p:txBody>
      </p:sp>
      <p:sp>
        <p:nvSpPr>
          <p:cNvPr id="3" name="Content Placeholder 2"/>
          <p:cNvSpPr>
            <a:spLocks noGrp="1"/>
          </p:cNvSpPr>
          <p:nvPr>
            <p:ph idx="1"/>
          </p:nvPr>
        </p:nvSpPr>
        <p:spPr/>
        <p:txBody>
          <a:bodyPr/>
          <a:lstStyle/>
          <a:p>
            <a:pPr>
              <a:buNone/>
            </a:pPr>
            <a:r>
              <a:rPr lang="en-US" b="1" dirty="0" smtClean="0"/>
              <a:t>Vertical vs. Horizontal</a:t>
            </a:r>
            <a:endParaRPr lang="en-US" dirty="0" smtClean="0"/>
          </a:p>
          <a:p>
            <a:r>
              <a:rPr lang="en-US" dirty="0" smtClean="0"/>
              <a:t>Horizontal can be good if long labels or many items</a:t>
            </a:r>
          </a:p>
          <a:p>
            <a:pPr>
              <a:buNone/>
            </a:pPr>
            <a:endParaRPr lang="en-US" dirty="0" smtClean="0"/>
          </a:p>
          <a:p>
            <a:pPr>
              <a:buNone/>
            </a:pPr>
            <a:r>
              <a:rPr lang="en-US" b="1" dirty="0" smtClean="0"/>
              <a:t>Multiple Bars</a:t>
            </a:r>
          </a:p>
          <a:p>
            <a:pPr>
              <a:buNone/>
            </a:pPr>
            <a:r>
              <a:rPr lang="en-US" dirty="0" smtClean="0"/>
              <a:t>•Can be used to encode another variable</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normAutofit fontScale="90000"/>
          </a:bodyPr>
          <a:lstStyle/>
          <a:p>
            <a:r>
              <a:rPr lang="en-US" dirty="0" smtClean="0"/>
              <a:t>Multivariate:  Beyond Tables and Charts</a:t>
            </a:r>
            <a:endParaRPr lang="en-US" dirty="0"/>
          </a:p>
        </p:txBody>
      </p:sp>
      <p:sp>
        <p:nvSpPr>
          <p:cNvPr id="220163" name="Rectangle 3"/>
          <p:cNvSpPr>
            <a:spLocks noGrp="1" noChangeArrowheads="1"/>
          </p:cNvSpPr>
          <p:nvPr>
            <p:ph type="body" idx="1"/>
          </p:nvPr>
        </p:nvSpPr>
        <p:spPr/>
        <p:txBody>
          <a:bodyPr/>
          <a:lstStyle/>
          <a:p>
            <a:r>
              <a:rPr lang="en-US" dirty="0" smtClean="0"/>
              <a:t>Data sets of dimensions 1,2,3 are common</a:t>
            </a:r>
          </a:p>
          <a:p>
            <a:r>
              <a:rPr lang="en-US" dirty="0" smtClean="0"/>
              <a:t>Number of variables per class</a:t>
            </a:r>
          </a:p>
          <a:p>
            <a:pPr marL="742950" lvl="1" indent="-285750"/>
            <a:r>
              <a:rPr lang="en-US" dirty="0" smtClean="0"/>
              <a:t>1 - </a:t>
            </a:r>
            <a:r>
              <a:rPr lang="en-US" dirty="0" err="1" smtClean="0"/>
              <a:t>Univariate</a:t>
            </a:r>
            <a:r>
              <a:rPr lang="en-US" dirty="0" smtClean="0"/>
              <a:t> data</a:t>
            </a:r>
          </a:p>
          <a:p>
            <a:pPr marL="742950" lvl="1" indent="-285750"/>
            <a:r>
              <a:rPr lang="en-US" dirty="0" smtClean="0"/>
              <a:t>2 - </a:t>
            </a:r>
            <a:r>
              <a:rPr lang="en-US" dirty="0" err="1" smtClean="0"/>
              <a:t>Bivariate</a:t>
            </a:r>
            <a:r>
              <a:rPr lang="en-US" dirty="0" smtClean="0"/>
              <a:t> data</a:t>
            </a:r>
          </a:p>
          <a:p>
            <a:pPr marL="742950" lvl="1" indent="-285750"/>
            <a:r>
              <a:rPr lang="en-US" dirty="0" smtClean="0"/>
              <a:t>3 - </a:t>
            </a:r>
            <a:r>
              <a:rPr lang="en-US" dirty="0" err="1" smtClean="0"/>
              <a:t>Trivariate</a:t>
            </a:r>
            <a:r>
              <a:rPr lang="en-US" dirty="0" smtClean="0"/>
              <a:t> data</a:t>
            </a:r>
          </a:p>
          <a:p>
            <a:pPr marL="742950" lvl="1" indent="-285750"/>
            <a:r>
              <a:rPr lang="en-US" b="1" dirty="0" smtClean="0"/>
              <a:t>&gt;3 - </a:t>
            </a:r>
            <a:r>
              <a:rPr lang="en-US" b="1" dirty="0" err="1" smtClean="0"/>
              <a:t>Hypervariate</a:t>
            </a:r>
            <a:r>
              <a:rPr lang="en-US" b="1" dirty="0" smtClean="0"/>
              <a:t>/Multivariate data</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a:t>
            </a:r>
            <a:endParaRPr lang="en-US" dirty="0"/>
          </a:p>
        </p:txBody>
      </p:sp>
      <p:sp>
        <p:nvSpPr>
          <p:cNvPr id="3" name="Content Placeholder 2"/>
          <p:cNvSpPr>
            <a:spLocks noGrp="1"/>
          </p:cNvSpPr>
          <p:nvPr>
            <p:ph idx="1"/>
          </p:nvPr>
        </p:nvSpPr>
        <p:spPr/>
        <p:txBody>
          <a:bodyPr/>
          <a:lstStyle/>
          <a:p>
            <a:r>
              <a:rPr lang="en-US" dirty="0" smtClean="0"/>
              <a:t>What are two main ways of presenting multivariate data sets?</a:t>
            </a:r>
          </a:p>
          <a:p>
            <a:pPr lvl="1"/>
            <a:r>
              <a:rPr lang="en-US" dirty="0" smtClean="0"/>
              <a:t>Directly (textually) → Tables</a:t>
            </a:r>
          </a:p>
          <a:p>
            <a:pPr lvl="1"/>
            <a:r>
              <a:rPr lang="en-US" dirty="0" smtClean="0"/>
              <a:t>Symbolically (pictures) → Graphs</a:t>
            </a:r>
          </a:p>
          <a:p>
            <a:r>
              <a:rPr lang="en-US" dirty="0" smtClean="0"/>
              <a:t>When use which?</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t>Univariate Data</a:t>
            </a:r>
          </a:p>
        </p:txBody>
      </p:sp>
      <p:sp>
        <p:nvSpPr>
          <p:cNvPr id="221187" name="Rectangle 3"/>
          <p:cNvSpPr>
            <a:spLocks noGrp="1" noChangeArrowheads="1"/>
          </p:cNvSpPr>
          <p:nvPr>
            <p:ph type="body" idx="1"/>
          </p:nvPr>
        </p:nvSpPr>
        <p:spPr/>
        <p:txBody>
          <a:bodyPr/>
          <a:lstStyle/>
          <a:p>
            <a:r>
              <a:rPr lang="en-US"/>
              <a:t>Representations</a:t>
            </a:r>
          </a:p>
        </p:txBody>
      </p:sp>
      <p:sp>
        <p:nvSpPr>
          <p:cNvPr id="221188" name="Line 4"/>
          <p:cNvSpPr>
            <a:spLocks noChangeShapeType="1"/>
          </p:cNvSpPr>
          <p:nvPr/>
        </p:nvSpPr>
        <p:spPr bwMode="auto">
          <a:xfrm>
            <a:off x="838200" y="2971800"/>
            <a:ext cx="0" cy="2133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189" name="Oval 5"/>
          <p:cNvSpPr>
            <a:spLocks noChangeArrowheads="1"/>
          </p:cNvSpPr>
          <p:nvPr/>
        </p:nvSpPr>
        <p:spPr bwMode="auto">
          <a:xfrm>
            <a:off x="1143000" y="29718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0" name="Oval 6"/>
          <p:cNvSpPr>
            <a:spLocks noChangeArrowheads="1"/>
          </p:cNvSpPr>
          <p:nvPr/>
        </p:nvSpPr>
        <p:spPr bwMode="auto">
          <a:xfrm>
            <a:off x="1143000" y="32766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1" name="Oval 7"/>
          <p:cNvSpPr>
            <a:spLocks noChangeArrowheads="1"/>
          </p:cNvSpPr>
          <p:nvPr/>
        </p:nvSpPr>
        <p:spPr bwMode="auto">
          <a:xfrm>
            <a:off x="1143000" y="34290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2" name="Oval 8"/>
          <p:cNvSpPr>
            <a:spLocks noChangeArrowheads="1"/>
          </p:cNvSpPr>
          <p:nvPr/>
        </p:nvSpPr>
        <p:spPr bwMode="auto">
          <a:xfrm>
            <a:off x="1143000" y="35814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3" name="Oval 9"/>
          <p:cNvSpPr>
            <a:spLocks noChangeArrowheads="1"/>
          </p:cNvSpPr>
          <p:nvPr/>
        </p:nvSpPr>
        <p:spPr bwMode="auto">
          <a:xfrm>
            <a:off x="1143000" y="40386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4" name="Oval 10"/>
          <p:cNvSpPr>
            <a:spLocks noChangeArrowheads="1"/>
          </p:cNvSpPr>
          <p:nvPr/>
        </p:nvSpPr>
        <p:spPr bwMode="auto">
          <a:xfrm>
            <a:off x="1143000" y="44196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5" name="Oval 11"/>
          <p:cNvSpPr>
            <a:spLocks noChangeArrowheads="1"/>
          </p:cNvSpPr>
          <p:nvPr/>
        </p:nvSpPr>
        <p:spPr bwMode="auto">
          <a:xfrm>
            <a:off x="1143000" y="44958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6" name="Oval 12"/>
          <p:cNvSpPr>
            <a:spLocks noChangeArrowheads="1"/>
          </p:cNvSpPr>
          <p:nvPr/>
        </p:nvSpPr>
        <p:spPr bwMode="auto">
          <a:xfrm>
            <a:off x="1143000" y="48768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7" name="Text Box 13"/>
          <p:cNvSpPr txBox="1">
            <a:spLocks noChangeArrowheads="1"/>
          </p:cNvSpPr>
          <p:nvPr/>
        </p:nvSpPr>
        <p:spPr bwMode="auto">
          <a:xfrm>
            <a:off x="457200" y="3200400"/>
            <a:ext cx="280988" cy="1946275"/>
          </a:xfrm>
          <a:prstGeom prst="rect">
            <a:avLst/>
          </a:prstGeom>
          <a:noFill/>
          <a:ln w="12700">
            <a:noFill/>
            <a:miter lim="800000"/>
            <a:headEnd type="none" w="sm" len="sm"/>
            <a:tailEnd type="none" w="sm" len="sm"/>
          </a:ln>
          <a:effectLst/>
        </p:spPr>
        <p:txBody>
          <a:bodyPr wrap="none">
            <a:spAutoFit/>
          </a:bodyPr>
          <a:lstStyle/>
          <a:p>
            <a:pPr eaLnBrk="0" hangingPunct="0"/>
            <a:r>
              <a:rPr lang="en-US" sz="1400">
                <a:latin typeface="Tahoma" pitchFamily="34" charset="0"/>
              </a:rPr>
              <a:t>7</a:t>
            </a:r>
          </a:p>
          <a:p>
            <a:pPr eaLnBrk="0" hangingPunct="0"/>
            <a:endParaRPr lang="en-US" sz="1400">
              <a:latin typeface="Tahoma" pitchFamily="34" charset="0"/>
            </a:endParaRPr>
          </a:p>
          <a:p>
            <a:pPr eaLnBrk="0" hangingPunct="0"/>
            <a:r>
              <a:rPr lang="en-US" sz="1400">
                <a:latin typeface="Tahoma" pitchFamily="34" charset="0"/>
              </a:rPr>
              <a:t>5</a:t>
            </a:r>
          </a:p>
          <a:p>
            <a:pPr eaLnBrk="0" hangingPunct="0"/>
            <a:endParaRPr lang="en-US" sz="1400">
              <a:latin typeface="Tahoma" pitchFamily="34" charset="0"/>
            </a:endParaRPr>
          </a:p>
          <a:p>
            <a:pPr eaLnBrk="0" hangingPunct="0"/>
            <a:r>
              <a:rPr lang="en-US" sz="1400">
                <a:latin typeface="Tahoma" pitchFamily="34" charset="0"/>
              </a:rPr>
              <a:t>3</a:t>
            </a:r>
          </a:p>
          <a:p>
            <a:pPr eaLnBrk="0" hangingPunct="0"/>
            <a:endParaRPr lang="en-US" sz="1400">
              <a:latin typeface="Tahoma" pitchFamily="34" charset="0"/>
            </a:endParaRPr>
          </a:p>
          <a:p>
            <a:pPr eaLnBrk="0" hangingPunct="0"/>
            <a:r>
              <a:rPr lang="en-US" sz="1400">
                <a:latin typeface="Tahoma" pitchFamily="34" charset="0"/>
              </a:rPr>
              <a:t>1</a:t>
            </a:r>
          </a:p>
          <a:p>
            <a:pPr eaLnBrk="0" hangingPunct="0"/>
            <a:endParaRPr lang="en-US" sz="2400">
              <a:latin typeface="Verdana" pitchFamily="34" charset="0"/>
            </a:endParaRPr>
          </a:p>
        </p:txBody>
      </p:sp>
      <p:sp>
        <p:nvSpPr>
          <p:cNvPr id="221198" name="Text Box 14"/>
          <p:cNvSpPr txBox="1">
            <a:spLocks noChangeArrowheads="1"/>
          </p:cNvSpPr>
          <p:nvPr/>
        </p:nvSpPr>
        <p:spPr bwMode="auto">
          <a:xfrm>
            <a:off x="1371600" y="3124200"/>
            <a:ext cx="531813"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Verdana" pitchFamily="34" charset="0"/>
              </a:rPr>
              <a:t>Bill</a:t>
            </a:r>
          </a:p>
        </p:txBody>
      </p:sp>
      <p:sp>
        <p:nvSpPr>
          <p:cNvPr id="221199" name="Line 15"/>
          <p:cNvSpPr>
            <a:spLocks noChangeShapeType="1"/>
          </p:cNvSpPr>
          <p:nvPr/>
        </p:nvSpPr>
        <p:spPr bwMode="auto">
          <a:xfrm>
            <a:off x="1295400" y="3352800"/>
            <a:ext cx="15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0" name="Line 16"/>
          <p:cNvSpPr>
            <a:spLocks noChangeShapeType="1"/>
          </p:cNvSpPr>
          <p:nvPr/>
        </p:nvSpPr>
        <p:spPr bwMode="auto">
          <a:xfrm>
            <a:off x="2819400" y="2895600"/>
            <a:ext cx="0" cy="1676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1" name="Line 17"/>
          <p:cNvSpPr>
            <a:spLocks noChangeShapeType="1"/>
          </p:cNvSpPr>
          <p:nvPr/>
        </p:nvSpPr>
        <p:spPr bwMode="auto">
          <a:xfrm>
            <a:off x="2819400" y="4572000"/>
            <a:ext cx="19812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2" name="Rectangle 18"/>
          <p:cNvSpPr>
            <a:spLocks noChangeArrowheads="1"/>
          </p:cNvSpPr>
          <p:nvPr/>
        </p:nvSpPr>
        <p:spPr bwMode="auto">
          <a:xfrm>
            <a:off x="3048000" y="40386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3" name="Rectangle 19"/>
          <p:cNvSpPr>
            <a:spLocks noChangeArrowheads="1"/>
          </p:cNvSpPr>
          <p:nvPr/>
        </p:nvSpPr>
        <p:spPr bwMode="auto">
          <a:xfrm>
            <a:off x="3276600" y="37338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4" name="Rectangle 20"/>
          <p:cNvSpPr>
            <a:spLocks noChangeArrowheads="1"/>
          </p:cNvSpPr>
          <p:nvPr/>
        </p:nvSpPr>
        <p:spPr bwMode="auto">
          <a:xfrm>
            <a:off x="3657600" y="39624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5" name="Rectangle 21"/>
          <p:cNvSpPr>
            <a:spLocks noChangeArrowheads="1"/>
          </p:cNvSpPr>
          <p:nvPr/>
        </p:nvSpPr>
        <p:spPr bwMode="auto">
          <a:xfrm>
            <a:off x="4038600" y="35814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6" name="Rectangle 22"/>
          <p:cNvSpPr>
            <a:spLocks noChangeArrowheads="1"/>
          </p:cNvSpPr>
          <p:nvPr/>
        </p:nvSpPr>
        <p:spPr bwMode="auto">
          <a:xfrm>
            <a:off x="4495800" y="31242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7" name="Line 23"/>
          <p:cNvSpPr>
            <a:spLocks noChangeShapeType="1"/>
          </p:cNvSpPr>
          <p:nvPr/>
        </p:nvSpPr>
        <p:spPr bwMode="auto">
          <a:xfrm flipH="1">
            <a:off x="3124200" y="3810000"/>
            <a:ext cx="152400" cy="228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8" name="Line 24"/>
          <p:cNvSpPr>
            <a:spLocks noChangeShapeType="1"/>
          </p:cNvSpPr>
          <p:nvPr/>
        </p:nvSpPr>
        <p:spPr bwMode="auto">
          <a:xfrm>
            <a:off x="3352800" y="3810000"/>
            <a:ext cx="304800" cy="152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9" name="Line 25"/>
          <p:cNvSpPr>
            <a:spLocks noChangeShapeType="1"/>
          </p:cNvSpPr>
          <p:nvPr/>
        </p:nvSpPr>
        <p:spPr bwMode="auto">
          <a:xfrm flipV="1">
            <a:off x="3733800" y="3657600"/>
            <a:ext cx="304800" cy="304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10" name="Line 26"/>
          <p:cNvSpPr>
            <a:spLocks noChangeShapeType="1"/>
          </p:cNvSpPr>
          <p:nvPr/>
        </p:nvSpPr>
        <p:spPr bwMode="auto">
          <a:xfrm flipV="1">
            <a:off x="4114800" y="3200400"/>
            <a:ext cx="381000" cy="381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11" name="Line 27"/>
          <p:cNvSpPr>
            <a:spLocks noChangeShapeType="1"/>
          </p:cNvSpPr>
          <p:nvPr/>
        </p:nvSpPr>
        <p:spPr bwMode="auto">
          <a:xfrm>
            <a:off x="5029200" y="5029200"/>
            <a:ext cx="3657600" cy="0"/>
          </a:xfrm>
          <a:prstGeom prst="line">
            <a:avLst/>
          </a:prstGeom>
          <a:noFill/>
          <a:ln w="9525">
            <a:solidFill>
              <a:schemeClr val="tx1"/>
            </a:solidFill>
            <a:round/>
            <a:headEnd/>
            <a:tailEnd/>
          </a:ln>
          <a:effectLst/>
        </p:spPr>
        <p:txBody>
          <a:bodyPr wrap="none" anchor="ctr"/>
          <a:lstStyle/>
          <a:p>
            <a:endParaRPr lang="en-US"/>
          </a:p>
        </p:txBody>
      </p:sp>
      <p:sp>
        <p:nvSpPr>
          <p:cNvPr id="221212" name="Line 28"/>
          <p:cNvSpPr>
            <a:spLocks noChangeShapeType="1"/>
          </p:cNvSpPr>
          <p:nvPr/>
        </p:nvSpPr>
        <p:spPr bwMode="auto">
          <a:xfrm>
            <a:off x="5562600" y="4343400"/>
            <a:ext cx="2590800" cy="0"/>
          </a:xfrm>
          <a:prstGeom prst="line">
            <a:avLst/>
          </a:prstGeom>
          <a:noFill/>
          <a:ln w="9525">
            <a:solidFill>
              <a:schemeClr val="tx1"/>
            </a:solidFill>
            <a:round/>
            <a:headEnd/>
            <a:tailEnd/>
          </a:ln>
          <a:effectLst/>
        </p:spPr>
        <p:txBody>
          <a:bodyPr wrap="none" anchor="ctr"/>
          <a:lstStyle/>
          <a:p>
            <a:endParaRPr lang="en-US"/>
          </a:p>
        </p:txBody>
      </p:sp>
      <p:sp>
        <p:nvSpPr>
          <p:cNvPr id="221213" name="Text Box 29"/>
          <p:cNvSpPr txBox="1">
            <a:spLocks noChangeArrowheads="1"/>
          </p:cNvSpPr>
          <p:nvPr/>
        </p:nvSpPr>
        <p:spPr bwMode="auto">
          <a:xfrm>
            <a:off x="4800600" y="5103813"/>
            <a:ext cx="309563" cy="366712"/>
          </a:xfrm>
          <a:prstGeom prst="rect">
            <a:avLst/>
          </a:prstGeom>
          <a:noFill/>
          <a:ln w="9525">
            <a:noFill/>
            <a:miter lim="800000"/>
            <a:headEnd/>
            <a:tailEnd/>
          </a:ln>
          <a:effectLst/>
        </p:spPr>
        <p:txBody>
          <a:bodyPr wrap="none">
            <a:spAutoFit/>
          </a:bodyPr>
          <a:lstStyle/>
          <a:p>
            <a:pPr eaLnBrk="0" hangingPunct="0"/>
            <a:r>
              <a:rPr lang="en-US">
                <a:latin typeface="Tahoma" pitchFamily="34" charset="0"/>
              </a:rPr>
              <a:t>0</a:t>
            </a:r>
            <a:endParaRPr lang="en-US" sz="2400">
              <a:latin typeface="Tahoma" pitchFamily="34" charset="0"/>
            </a:endParaRPr>
          </a:p>
        </p:txBody>
      </p:sp>
      <p:sp>
        <p:nvSpPr>
          <p:cNvPr id="221214" name="Text Box 30"/>
          <p:cNvSpPr txBox="1">
            <a:spLocks noChangeArrowheads="1"/>
          </p:cNvSpPr>
          <p:nvPr/>
        </p:nvSpPr>
        <p:spPr bwMode="auto">
          <a:xfrm>
            <a:off x="8382000" y="5103813"/>
            <a:ext cx="434975" cy="366712"/>
          </a:xfrm>
          <a:prstGeom prst="rect">
            <a:avLst/>
          </a:prstGeom>
          <a:noFill/>
          <a:ln w="9525">
            <a:noFill/>
            <a:miter lim="800000"/>
            <a:headEnd/>
            <a:tailEnd/>
          </a:ln>
          <a:effectLst/>
        </p:spPr>
        <p:txBody>
          <a:bodyPr wrap="none">
            <a:spAutoFit/>
          </a:bodyPr>
          <a:lstStyle/>
          <a:p>
            <a:pPr eaLnBrk="0" hangingPunct="0"/>
            <a:r>
              <a:rPr lang="en-US">
                <a:latin typeface="Tahoma" pitchFamily="34" charset="0"/>
              </a:rPr>
              <a:t>20</a:t>
            </a:r>
            <a:endParaRPr lang="en-US" sz="2400">
              <a:latin typeface="Tahoma" pitchFamily="34" charset="0"/>
            </a:endParaRPr>
          </a:p>
        </p:txBody>
      </p:sp>
      <p:sp>
        <p:nvSpPr>
          <p:cNvPr id="221215" name="Text Box 31"/>
          <p:cNvSpPr txBox="1">
            <a:spLocks noChangeArrowheads="1"/>
          </p:cNvSpPr>
          <p:nvPr/>
        </p:nvSpPr>
        <p:spPr bwMode="auto">
          <a:xfrm>
            <a:off x="7162800" y="4572000"/>
            <a:ext cx="606425" cy="304800"/>
          </a:xfrm>
          <a:prstGeom prst="rect">
            <a:avLst/>
          </a:prstGeom>
          <a:noFill/>
          <a:ln w="9525">
            <a:noFill/>
            <a:miter lim="800000"/>
            <a:headEnd/>
            <a:tailEnd/>
          </a:ln>
          <a:effectLst/>
        </p:spPr>
        <p:txBody>
          <a:bodyPr wrap="none">
            <a:spAutoFit/>
          </a:bodyPr>
          <a:lstStyle/>
          <a:p>
            <a:pPr eaLnBrk="0" hangingPunct="0"/>
            <a:r>
              <a:rPr lang="en-US" sz="1400">
                <a:latin typeface="Tahoma" pitchFamily="34" charset="0"/>
              </a:rPr>
              <a:t>Mean</a:t>
            </a:r>
          </a:p>
        </p:txBody>
      </p:sp>
      <p:sp>
        <p:nvSpPr>
          <p:cNvPr id="221216" name="Line 32"/>
          <p:cNvSpPr>
            <a:spLocks noChangeShapeType="1"/>
          </p:cNvSpPr>
          <p:nvPr/>
        </p:nvSpPr>
        <p:spPr bwMode="auto">
          <a:xfrm>
            <a:off x="5562600" y="4191000"/>
            <a:ext cx="0" cy="304800"/>
          </a:xfrm>
          <a:prstGeom prst="line">
            <a:avLst/>
          </a:prstGeom>
          <a:noFill/>
          <a:ln w="9525">
            <a:solidFill>
              <a:schemeClr val="tx1"/>
            </a:solidFill>
            <a:round/>
            <a:headEnd/>
            <a:tailEnd/>
          </a:ln>
          <a:effectLst/>
        </p:spPr>
        <p:txBody>
          <a:bodyPr wrap="none" anchor="ctr"/>
          <a:lstStyle/>
          <a:p>
            <a:endParaRPr lang="en-US"/>
          </a:p>
        </p:txBody>
      </p:sp>
      <p:sp>
        <p:nvSpPr>
          <p:cNvPr id="221217" name="Line 33"/>
          <p:cNvSpPr>
            <a:spLocks noChangeShapeType="1"/>
          </p:cNvSpPr>
          <p:nvPr/>
        </p:nvSpPr>
        <p:spPr bwMode="auto">
          <a:xfrm>
            <a:off x="8153400" y="4191000"/>
            <a:ext cx="0" cy="304800"/>
          </a:xfrm>
          <a:prstGeom prst="line">
            <a:avLst/>
          </a:prstGeom>
          <a:noFill/>
          <a:ln w="9525">
            <a:solidFill>
              <a:schemeClr val="tx1"/>
            </a:solidFill>
            <a:round/>
            <a:headEnd/>
            <a:tailEnd/>
          </a:ln>
          <a:effectLst/>
        </p:spPr>
        <p:txBody>
          <a:bodyPr wrap="none" anchor="ctr"/>
          <a:lstStyle/>
          <a:p>
            <a:endParaRPr lang="en-US"/>
          </a:p>
        </p:txBody>
      </p:sp>
      <p:sp>
        <p:nvSpPr>
          <p:cNvPr id="221218" name="Rectangle 34"/>
          <p:cNvSpPr>
            <a:spLocks noChangeArrowheads="1"/>
          </p:cNvSpPr>
          <p:nvPr/>
        </p:nvSpPr>
        <p:spPr bwMode="auto">
          <a:xfrm>
            <a:off x="6477000" y="4114800"/>
            <a:ext cx="1371600" cy="4572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21219" name="Line 35"/>
          <p:cNvSpPr>
            <a:spLocks noChangeShapeType="1"/>
          </p:cNvSpPr>
          <p:nvPr/>
        </p:nvSpPr>
        <p:spPr bwMode="auto">
          <a:xfrm>
            <a:off x="7467600" y="4114800"/>
            <a:ext cx="0" cy="457200"/>
          </a:xfrm>
          <a:prstGeom prst="line">
            <a:avLst/>
          </a:prstGeom>
          <a:noFill/>
          <a:ln w="38100">
            <a:solidFill>
              <a:schemeClr val="tx1"/>
            </a:solidFill>
            <a:round/>
            <a:headEnd/>
            <a:tailEnd/>
          </a:ln>
          <a:effectLst/>
        </p:spPr>
        <p:txBody>
          <a:bodyPr wrap="none" anchor="ctr"/>
          <a:lstStyle/>
          <a:p>
            <a:endParaRPr lang="en-US"/>
          </a:p>
        </p:txBody>
      </p:sp>
      <p:sp>
        <p:nvSpPr>
          <p:cNvPr id="221220" name="Text Box 36"/>
          <p:cNvSpPr txBox="1">
            <a:spLocks noChangeArrowheads="1"/>
          </p:cNvSpPr>
          <p:nvPr/>
        </p:nvSpPr>
        <p:spPr bwMode="auto">
          <a:xfrm>
            <a:off x="5334000" y="3886200"/>
            <a:ext cx="454025" cy="304800"/>
          </a:xfrm>
          <a:prstGeom prst="rect">
            <a:avLst/>
          </a:prstGeom>
          <a:noFill/>
          <a:ln w="9525">
            <a:noFill/>
            <a:miter lim="800000"/>
            <a:headEnd/>
            <a:tailEnd/>
          </a:ln>
          <a:effectLst/>
        </p:spPr>
        <p:txBody>
          <a:bodyPr wrap="none">
            <a:spAutoFit/>
          </a:bodyPr>
          <a:lstStyle/>
          <a:p>
            <a:pPr eaLnBrk="0" hangingPunct="0"/>
            <a:r>
              <a:rPr lang="en-US" sz="1400">
                <a:latin typeface="Tahoma" pitchFamily="34" charset="0"/>
              </a:rPr>
              <a:t>low</a:t>
            </a:r>
          </a:p>
        </p:txBody>
      </p:sp>
      <p:sp>
        <p:nvSpPr>
          <p:cNvPr id="221221" name="Text Box 37"/>
          <p:cNvSpPr txBox="1">
            <a:spLocks noChangeArrowheads="1"/>
          </p:cNvSpPr>
          <p:nvPr/>
        </p:nvSpPr>
        <p:spPr bwMode="auto">
          <a:xfrm>
            <a:off x="8001000" y="3886200"/>
            <a:ext cx="520700" cy="304800"/>
          </a:xfrm>
          <a:prstGeom prst="rect">
            <a:avLst/>
          </a:prstGeom>
          <a:noFill/>
          <a:ln w="9525">
            <a:noFill/>
            <a:miter lim="800000"/>
            <a:headEnd/>
            <a:tailEnd/>
          </a:ln>
          <a:effectLst/>
        </p:spPr>
        <p:txBody>
          <a:bodyPr wrap="none">
            <a:spAutoFit/>
          </a:bodyPr>
          <a:lstStyle/>
          <a:p>
            <a:pPr eaLnBrk="0" hangingPunct="0"/>
            <a:r>
              <a:rPr lang="en-US" sz="1400">
                <a:latin typeface="Tahoma" pitchFamily="34" charset="0"/>
              </a:rPr>
              <a:t>high</a:t>
            </a:r>
          </a:p>
        </p:txBody>
      </p:sp>
      <p:sp>
        <p:nvSpPr>
          <p:cNvPr id="221222" name="Text Box 38"/>
          <p:cNvSpPr txBox="1">
            <a:spLocks noChangeArrowheads="1"/>
          </p:cNvSpPr>
          <p:nvPr/>
        </p:nvSpPr>
        <p:spPr bwMode="auto">
          <a:xfrm>
            <a:off x="6629400" y="3810000"/>
            <a:ext cx="1116013" cy="304800"/>
          </a:xfrm>
          <a:prstGeom prst="rect">
            <a:avLst/>
          </a:prstGeom>
          <a:noFill/>
          <a:ln w="9525">
            <a:noFill/>
            <a:miter lim="800000"/>
            <a:headEnd/>
            <a:tailEnd/>
          </a:ln>
          <a:effectLst/>
        </p:spPr>
        <p:txBody>
          <a:bodyPr wrap="none">
            <a:spAutoFit/>
          </a:bodyPr>
          <a:lstStyle/>
          <a:p>
            <a:pPr eaLnBrk="0" hangingPunct="0"/>
            <a:r>
              <a:rPr lang="en-US" sz="1400">
                <a:latin typeface="Tahoma" pitchFamily="34" charset="0"/>
              </a:rPr>
              <a:t>Middle 50%</a:t>
            </a:r>
          </a:p>
        </p:txBody>
      </p:sp>
      <p:sp>
        <p:nvSpPr>
          <p:cNvPr id="221223" name="Line 39"/>
          <p:cNvSpPr>
            <a:spLocks noChangeShapeType="1"/>
          </p:cNvSpPr>
          <p:nvPr/>
        </p:nvSpPr>
        <p:spPr bwMode="auto">
          <a:xfrm>
            <a:off x="6477000" y="3886200"/>
            <a:ext cx="0" cy="152400"/>
          </a:xfrm>
          <a:prstGeom prst="line">
            <a:avLst/>
          </a:prstGeom>
          <a:noFill/>
          <a:ln w="9525">
            <a:solidFill>
              <a:schemeClr val="tx1"/>
            </a:solidFill>
            <a:round/>
            <a:headEnd/>
            <a:tailEnd/>
          </a:ln>
          <a:effectLst/>
        </p:spPr>
        <p:txBody>
          <a:bodyPr wrap="none" anchor="ctr"/>
          <a:lstStyle/>
          <a:p>
            <a:endParaRPr lang="en-US"/>
          </a:p>
        </p:txBody>
      </p:sp>
      <p:sp>
        <p:nvSpPr>
          <p:cNvPr id="221224" name="Line 40"/>
          <p:cNvSpPr>
            <a:spLocks noChangeShapeType="1"/>
          </p:cNvSpPr>
          <p:nvPr/>
        </p:nvSpPr>
        <p:spPr bwMode="auto">
          <a:xfrm>
            <a:off x="7848600" y="3886200"/>
            <a:ext cx="0" cy="152400"/>
          </a:xfrm>
          <a:prstGeom prst="line">
            <a:avLst/>
          </a:prstGeom>
          <a:noFill/>
          <a:ln w="9525">
            <a:solidFill>
              <a:schemeClr val="tx1"/>
            </a:solidFill>
            <a:round/>
            <a:headEnd/>
            <a:tailEnd/>
          </a:ln>
          <a:effectLst/>
        </p:spPr>
        <p:txBody>
          <a:bodyPr wrap="none" anchor="ctr"/>
          <a:lstStyle/>
          <a:p>
            <a:endParaRPr lang="en-US"/>
          </a:p>
        </p:txBody>
      </p:sp>
      <p:sp>
        <p:nvSpPr>
          <p:cNvPr id="221225" name="Line 41"/>
          <p:cNvSpPr>
            <a:spLocks noChangeShapeType="1"/>
          </p:cNvSpPr>
          <p:nvPr/>
        </p:nvSpPr>
        <p:spPr bwMode="auto">
          <a:xfrm>
            <a:off x="1981200" y="5029200"/>
            <a:ext cx="0" cy="1066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26" name="Line 42"/>
          <p:cNvSpPr>
            <a:spLocks noChangeShapeType="1"/>
          </p:cNvSpPr>
          <p:nvPr/>
        </p:nvSpPr>
        <p:spPr bwMode="auto">
          <a:xfrm>
            <a:off x="1981200" y="6096000"/>
            <a:ext cx="2133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27" name="Rectangle 43"/>
          <p:cNvSpPr>
            <a:spLocks noChangeArrowheads="1"/>
          </p:cNvSpPr>
          <p:nvPr/>
        </p:nvSpPr>
        <p:spPr bwMode="auto">
          <a:xfrm>
            <a:off x="2057400" y="5181600"/>
            <a:ext cx="304800" cy="91440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endParaRPr lang="en-US"/>
          </a:p>
        </p:txBody>
      </p:sp>
      <p:sp>
        <p:nvSpPr>
          <p:cNvPr id="221228" name="Rectangle 44"/>
          <p:cNvSpPr>
            <a:spLocks noChangeArrowheads="1"/>
          </p:cNvSpPr>
          <p:nvPr/>
        </p:nvSpPr>
        <p:spPr bwMode="auto">
          <a:xfrm>
            <a:off x="2514600" y="5715000"/>
            <a:ext cx="304800" cy="38100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endParaRPr lang="en-US"/>
          </a:p>
        </p:txBody>
      </p:sp>
      <p:sp>
        <p:nvSpPr>
          <p:cNvPr id="221229" name="Rectangle 45"/>
          <p:cNvSpPr>
            <a:spLocks noChangeArrowheads="1"/>
          </p:cNvSpPr>
          <p:nvPr/>
        </p:nvSpPr>
        <p:spPr bwMode="auto">
          <a:xfrm>
            <a:off x="2971800" y="4876800"/>
            <a:ext cx="304800" cy="121920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endParaRPr lang="en-US"/>
          </a:p>
        </p:txBody>
      </p:sp>
      <p:sp>
        <p:nvSpPr>
          <p:cNvPr id="221230" name="Rectangle 46"/>
          <p:cNvSpPr>
            <a:spLocks noChangeArrowheads="1"/>
          </p:cNvSpPr>
          <p:nvPr/>
        </p:nvSpPr>
        <p:spPr bwMode="auto">
          <a:xfrm>
            <a:off x="3429000" y="5334000"/>
            <a:ext cx="304800" cy="76200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endParaRPr lang="en-US"/>
          </a:p>
        </p:txBody>
      </p:sp>
      <p:sp>
        <p:nvSpPr>
          <p:cNvPr id="221231" name="Text Box 47"/>
          <p:cNvSpPr txBox="1">
            <a:spLocks noChangeArrowheads="1"/>
          </p:cNvSpPr>
          <p:nvPr/>
        </p:nvSpPr>
        <p:spPr bwMode="auto">
          <a:xfrm>
            <a:off x="5791200" y="3276600"/>
            <a:ext cx="188912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Verdana" pitchFamily="34" charset="0"/>
              </a:rPr>
              <a:t>Tukey box plot</a:t>
            </a:r>
            <a:endParaRPr lang="en-US" sz="2400">
              <a:latin typeface="Verdan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a:t>Bivariate Data</a:t>
            </a:r>
          </a:p>
        </p:txBody>
      </p:sp>
      <p:sp>
        <p:nvSpPr>
          <p:cNvPr id="222211" name="Rectangle 3"/>
          <p:cNvSpPr>
            <a:spLocks noGrp="1" noChangeArrowheads="1"/>
          </p:cNvSpPr>
          <p:nvPr>
            <p:ph type="body" idx="1"/>
          </p:nvPr>
        </p:nvSpPr>
        <p:spPr/>
        <p:txBody>
          <a:bodyPr/>
          <a:lstStyle/>
          <a:p>
            <a:r>
              <a:rPr lang="en-US"/>
              <a:t>Representations</a:t>
            </a:r>
          </a:p>
        </p:txBody>
      </p:sp>
      <p:sp>
        <p:nvSpPr>
          <p:cNvPr id="222212" name="Text Box 4"/>
          <p:cNvSpPr txBox="1">
            <a:spLocks noChangeArrowheads="1"/>
          </p:cNvSpPr>
          <p:nvPr/>
        </p:nvSpPr>
        <p:spPr bwMode="auto">
          <a:xfrm>
            <a:off x="5257800" y="2438400"/>
            <a:ext cx="3278188"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Scatter plot is common</a:t>
            </a:r>
            <a:endParaRPr lang="en-US" sz="2400">
              <a:latin typeface="Verdana" pitchFamily="34" charset="0"/>
            </a:endParaRPr>
          </a:p>
        </p:txBody>
      </p:sp>
      <p:sp>
        <p:nvSpPr>
          <p:cNvPr id="222213" name="Line 5"/>
          <p:cNvSpPr>
            <a:spLocks noChangeShapeType="1"/>
          </p:cNvSpPr>
          <p:nvPr/>
        </p:nvSpPr>
        <p:spPr bwMode="auto">
          <a:xfrm>
            <a:off x="2057400" y="2819400"/>
            <a:ext cx="0" cy="2590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2214" name="Line 6"/>
          <p:cNvSpPr>
            <a:spLocks noChangeShapeType="1"/>
          </p:cNvSpPr>
          <p:nvPr/>
        </p:nvSpPr>
        <p:spPr bwMode="auto">
          <a:xfrm>
            <a:off x="2057400" y="5410200"/>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2215" name="Rectangle 7"/>
          <p:cNvSpPr>
            <a:spLocks noChangeArrowheads="1"/>
          </p:cNvSpPr>
          <p:nvPr/>
        </p:nvSpPr>
        <p:spPr bwMode="auto">
          <a:xfrm>
            <a:off x="1143000" y="3886200"/>
            <a:ext cx="833438"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price</a:t>
            </a:r>
          </a:p>
        </p:txBody>
      </p:sp>
      <p:sp>
        <p:nvSpPr>
          <p:cNvPr id="222216" name="Rectangle 8"/>
          <p:cNvSpPr>
            <a:spLocks noChangeArrowheads="1"/>
          </p:cNvSpPr>
          <p:nvPr/>
        </p:nvSpPr>
        <p:spPr bwMode="auto">
          <a:xfrm>
            <a:off x="2819400" y="5562600"/>
            <a:ext cx="1228725"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mileage</a:t>
            </a:r>
          </a:p>
        </p:txBody>
      </p:sp>
      <p:sp>
        <p:nvSpPr>
          <p:cNvPr id="222217" name="Oval 9"/>
          <p:cNvSpPr>
            <a:spLocks noChangeArrowheads="1"/>
          </p:cNvSpPr>
          <p:nvPr/>
        </p:nvSpPr>
        <p:spPr bwMode="auto">
          <a:xfrm>
            <a:off x="5638800" y="38100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18" name="Oval 10"/>
          <p:cNvSpPr>
            <a:spLocks noChangeArrowheads="1"/>
          </p:cNvSpPr>
          <p:nvPr/>
        </p:nvSpPr>
        <p:spPr bwMode="auto">
          <a:xfrm>
            <a:off x="3124200" y="28194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19" name="Oval 11"/>
          <p:cNvSpPr>
            <a:spLocks noChangeArrowheads="1"/>
          </p:cNvSpPr>
          <p:nvPr/>
        </p:nvSpPr>
        <p:spPr bwMode="auto">
          <a:xfrm>
            <a:off x="4038600" y="38862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20" name="Oval 12"/>
          <p:cNvSpPr>
            <a:spLocks noChangeArrowheads="1"/>
          </p:cNvSpPr>
          <p:nvPr/>
        </p:nvSpPr>
        <p:spPr bwMode="auto">
          <a:xfrm>
            <a:off x="2743200" y="47244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21" name="Oval 13"/>
          <p:cNvSpPr>
            <a:spLocks noChangeArrowheads="1"/>
          </p:cNvSpPr>
          <p:nvPr/>
        </p:nvSpPr>
        <p:spPr bwMode="auto">
          <a:xfrm>
            <a:off x="4800600" y="48006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22" name="Oval 14"/>
          <p:cNvSpPr>
            <a:spLocks noChangeArrowheads="1"/>
          </p:cNvSpPr>
          <p:nvPr/>
        </p:nvSpPr>
        <p:spPr bwMode="auto">
          <a:xfrm>
            <a:off x="3048000" y="37338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t>Trivariate Data</a:t>
            </a:r>
          </a:p>
        </p:txBody>
      </p:sp>
      <p:sp>
        <p:nvSpPr>
          <p:cNvPr id="223235" name="Rectangle 3"/>
          <p:cNvSpPr>
            <a:spLocks noGrp="1" noChangeArrowheads="1"/>
          </p:cNvSpPr>
          <p:nvPr>
            <p:ph type="body" idx="1"/>
          </p:nvPr>
        </p:nvSpPr>
        <p:spPr/>
        <p:txBody>
          <a:bodyPr/>
          <a:lstStyle/>
          <a:p>
            <a:r>
              <a:rPr lang="en-US"/>
              <a:t>Representations</a:t>
            </a:r>
          </a:p>
        </p:txBody>
      </p:sp>
      <p:sp>
        <p:nvSpPr>
          <p:cNvPr id="223236" name="Text Box 4"/>
          <p:cNvSpPr txBox="1">
            <a:spLocks noChangeArrowheads="1"/>
          </p:cNvSpPr>
          <p:nvPr/>
        </p:nvSpPr>
        <p:spPr bwMode="auto">
          <a:xfrm>
            <a:off x="5257800" y="2438400"/>
            <a:ext cx="3635375"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3D scatter plot is possible</a:t>
            </a:r>
            <a:endParaRPr lang="en-US" sz="2400">
              <a:latin typeface="Verdana" pitchFamily="34" charset="0"/>
            </a:endParaRPr>
          </a:p>
        </p:txBody>
      </p:sp>
      <p:sp>
        <p:nvSpPr>
          <p:cNvPr id="223237" name="Line 5"/>
          <p:cNvSpPr>
            <a:spLocks noChangeShapeType="1"/>
          </p:cNvSpPr>
          <p:nvPr/>
        </p:nvSpPr>
        <p:spPr bwMode="auto">
          <a:xfrm>
            <a:off x="2057400" y="2819400"/>
            <a:ext cx="0" cy="2590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3238" name="Line 6"/>
          <p:cNvSpPr>
            <a:spLocks noChangeShapeType="1"/>
          </p:cNvSpPr>
          <p:nvPr/>
        </p:nvSpPr>
        <p:spPr bwMode="auto">
          <a:xfrm>
            <a:off x="2057400" y="5410200"/>
            <a:ext cx="3276600" cy="4572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3239" name="Rectangle 7"/>
          <p:cNvSpPr>
            <a:spLocks noChangeArrowheads="1"/>
          </p:cNvSpPr>
          <p:nvPr/>
        </p:nvSpPr>
        <p:spPr bwMode="auto">
          <a:xfrm>
            <a:off x="304800" y="3886200"/>
            <a:ext cx="1755775"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horsepower</a:t>
            </a:r>
          </a:p>
        </p:txBody>
      </p:sp>
      <p:sp>
        <p:nvSpPr>
          <p:cNvPr id="223240" name="Rectangle 8"/>
          <p:cNvSpPr>
            <a:spLocks noChangeArrowheads="1"/>
          </p:cNvSpPr>
          <p:nvPr/>
        </p:nvSpPr>
        <p:spPr bwMode="auto">
          <a:xfrm>
            <a:off x="2286000" y="5562600"/>
            <a:ext cx="1228725"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mileage</a:t>
            </a:r>
          </a:p>
        </p:txBody>
      </p:sp>
      <p:sp>
        <p:nvSpPr>
          <p:cNvPr id="223241" name="Oval 9"/>
          <p:cNvSpPr>
            <a:spLocks noChangeArrowheads="1"/>
          </p:cNvSpPr>
          <p:nvPr/>
        </p:nvSpPr>
        <p:spPr bwMode="auto">
          <a:xfrm>
            <a:off x="5638800" y="38100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2" name="Oval 10"/>
          <p:cNvSpPr>
            <a:spLocks noChangeArrowheads="1"/>
          </p:cNvSpPr>
          <p:nvPr/>
        </p:nvSpPr>
        <p:spPr bwMode="auto">
          <a:xfrm>
            <a:off x="3124200" y="28194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3" name="Oval 11"/>
          <p:cNvSpPr>
            <a:spLocks noChangeArrowheads="1"/>
          </p:cNvSpPr>
          <p:nvPr/>
        </p:nvSpPr>
        <p:spPr bwMode="auto">
          <a:xfrm>
            <a:off x="4038600" y="38862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4" name="Oval 12"/>
          <p:cNvSpPr>
            <a:spLocks noChangeArrowheads="1"/>
          </p:cNvSpPr>
          <p:nvPr/>
        </p:nvSpPr>
        <p:spPr bwMode="auto">
          <a:xfrm>
            <a:off x="3200400" y="48768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5" name="Oval 13"/>
          <p:cNvSpPr>
            <a:spLocks noChangeArrowheads="1"/>
          </p:cNvSpPr>
          <p:nvPr/>
        </p:nvSpPr>
        <p:spPr bwMode="auto">
          <a:xfrm>
            <a:off x="4800600" y="48006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6" name="Oval 14"/>
          <p:cNvSpPr>
            <a:spLocks noChangeArrowheads="1"/>
          </p:cNvSpPr>
          <p:nvPr/>
        </p:nvSpPr>
        <p:spPr bwMode="auto">
          <a:xfrm>
            <a:off x="3048000" y="37338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7" name="Line 15"/>
          <p:cNvSpPr>
            <a:spLocks noChangeShapeType="1"/>
          </p:cNvSpPr>
          <p:nvPr/>
        </p:nvSpPr>
        <p:spPr bwMode="auto">
          <a:xfrm flipV="1">
            <a:off x="2057400" y="3124200"/>
            <a:ext cx="2667000" cy="2286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3248" name="Rectangle 16"/>
          <p:cNvSpPr>
            <a:spLocks noChangeArrowheads="1"/>
          </p:cNvSpPr>
          <p:nvPr/>
        </p:nvSpPr>
        <p:spPr bwMode="auto">
          <a:xfrm>
            <a:off x="3733800" y="2895600"/>
            <a:ext cx="833438"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price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Trivariate</a:t>
            </a:r>
          </a:p>
        </p:txBody>
      </p:sp>
      <p:sp>
        <p:nvSpPr>
          <p:cNvPr id="131075" name="Rectangle 3"/>
          <p:cNvSpPr>
            <a:spLocks noGrp="1" noChangeArrowheads="1"/>
          </p:cNvSpPr>
          <p:nvPr>
            <p:ph type="body" idx="1"/>
          </p:nvPr>
        </p:nvSpPr>
        <p:spPr/>
        <p:txBody>
          <a:bodyPr/>
          <a:lstStyle/>
          <a:p>
            <a:r>
              <a:rPr lang="en-US"/>
              <a:t>3D scatterplot, spin plot</a:t>
            </a:r>
          </a:p>
          <a:p>
            <a:r>
              <a:rPr lang="en-US"/>
              <a:t>2D plot + size (or color…)</a:t>
            </a:r>
          </a:p>
        </p:txBody>
      </p:sp>
      <p:pic>
        <p:nvPicPr>
          <p:cNvPr id="131076" name="Picture 4"/>
          <p:cNvPicPr>
            <a:picLocks noChangeAspect="1" noChangeArrowheads="1"/>
          </p:cNvPicPr>
          <p:nvPr/>
        </p:nvPicPr>
        <p:blipFill>
          <a:blip r:embed="rId3" cstate="print"/>
          <a:srcRect l="7578" t="18582" r="19672" b="5226"/>
          <a:stretch>
            <a:fillRect/>
          </a:stretch>
        </p:blipFill>
        <p:spPr bwMode="auto">
          <a:xfrm>
            <a:off x="228600" y="3125788"/>
            <a:ext cx="4191000" cy="3579812"/>
          </a:xfrm>
          <a:prstGeom prst="rect">
            <a:avLst/>
          </a:prstGeom>
          <a:noFill/>
          <a:ln w="9525">
            <a:noFill/>
            <a:miter lim="800000"/>
            <a:headEnd/>
            <a:tailEnd/>
          </a:ln>
          <a:effectLst/>
        </p:spPr>
      </p:pic>
      <p:pic>
        <p:nvPicPr>
          <p:cNvPr id="131077" name="Picture 5"/>
          <p:cNvPicPr>
            <a:picLocks noChangeAspect="1" noChangeArrowheads="1"/>
          </p:cNvPicPr>
          <p:nvPr/>
        </p:nvPicPr>
        <p:blipFill>
          <a:blip r:embed="rId4" cstate="print"/>
          <a:srcRect l="1515" t="10649" r="21213" b="6233"/>
          <a:stretch>
            <a:fillRect/>
          </a:stretch>
        </p:blipFill>
        <p:spPr bwMode="auto">
          <a:xfrm>
            <a:off x="4724400" y="3206750"/>
            <a:ext cx="4267200" cy="334645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4D = 3D (spatial) + 1D variable</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274434" name="Object 2"/>
          <p:cNvGraphicFramePr>
            <a:graphicFrameLocks noChangeAspect="1"/>
          </p:cNvGraphicFramePr>
          <p:nvPr/>
        </p:nvGraphicFramePr>
        <p:xfrm>
          <a:off x="1600200" y="1752600"/>
          <a:ext cx="6726238" cy="4880986"/>
        </p:xfrm>
        <a:graphic>
          <a:graphicData uri="http://schemas.openxmlformats.org/presentationml/2006/ole">
            <p:oleObj spid="_x0000_s274434" name="Photo Editor Photo" r:id="rId4" imgW="5266667" imgH="3514286" progId="">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we can do some “4D”</a:t>
            </a:r>
            <a:endParaRPr lang="en-US" dirty="0"/>
          </a:p>
        </p:txBody>
      </p:sp>
      <p:sp>
        <p:nvSpPr>
          <p:cNvPr id="3" name="Content Placeholder 2"/>
          <p:cNvSpPr>
            <a:spLocks noGrp="1"/>
          </p:cNvSpPr>
          <p:nvPr>
            <p:ph idx="1"/>
          </p:nvPr>
        </p:nvSpPr>
        <p:spPr/>
        <p:txBody>
          <a:bodyPr/>
          <a:lstStyle/>
          <a:p>
            <a:r>
              <a:rPr lang="en-US" dirty="0" smtClean="0"/>
              <a:t>Spatial 3D plus 1D variable (like tissue density)</a:t>
            </a:r>
          </a:p>
          <a:p>
            <a:r>
              <a:rPr lang="en-US" dirty="0" smtClean="0"/>
              <a:t>Spatial 3D plus 1D time</a:t>
            </a:r>
          </a:p>
          <a:p>
            <a:r>
              <a:rPr lang="en-US" dirty="0" smtClean="0"/>
              <a:t>Orthogonal 3D of data (3D plot) plus time</a:t>
            </a:r>
          </a:p>
          <a:p>
            <a:endParaRPr lang="en-US" dirty="0" smtClean="0"/>
          </a:p>
          <a:p>
            <a:r>
              <a:rPr lang="en-US" dirty="0" smtClean="0"/>
              <a:t>And even 5D (3D spatial, 1D, and 1D time)</a:t>
            </a:r>
          </a:p>
          <a:p>
            <a:endParaRPr lang="en-US" dirty="0" smtClean="0"/>
          </a:p>
          <a:p>
            <a:pPr>
              <a:buNone/>
            </a:pPr>
            <a:r>
              <a:rPr lang="en-US" i="1" dirty="0" smtClean="0"/>
              <a:t>Note that many of the 3D spatial ones are best done only if you have 3D capable display. </a:t>
            </a:r>
            <a:endParaRPr lang="en-US"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a:t>Multivariate Data</a:t>
            </a:r>
          </a:p>
        </p:txBody>
      </p:sp>
      <p:sp>
        <p:nvSpPr>
          <p:cNvPr id="224259" name="Rectangle 3"/>
          <p:cNvSpPr>
            <a:spLocks noGrp="1" noChangeArrowheads="1"/>
          </p:cNvSpPr>
          <p:nvPr>
            <p:ph type="body" idx="1"/>
          </p:nvPr>
        </p:nvSpPr>
        <p:spPr/>
        <p:txBody>
          <a:bodyPr>
            <a:normAutofit lnSpcReduction="10000"/>
          </a:bodyPr>
          <a:lstStyle/>
          <a:p>
            <a:r>
              <a:rPr lang="en-US" dirty="0"/>
              <a:t>Number of well-known visualization techniques exist for data sets of 1-3 dimensions</a:t>
            </a:r>
          </a:p>
          <a:p>
            <a:pPr marL="742950" lvl="1" indent="-285750"/>
            <a:r>
              <a:rPr lang="en-US" dirty="0"/>
              <a:t>line graphs, bar graphs, scatter plots OK</a:t>
            </a:r>
          </a:p>
          <a:p>
            <a:pPr marL="742950" lvl="1" indent="-285750"/>
            <a:r>
              <a:rPr lang="en-US" dirty="0"/>
              <a:t>We see a 3-D world (4-D with time)</a:t>
            </a:r>
          </a:p>
          <a:p>
            <a:r>
              <a:rPr lang="en-US" dirty="0" smtClean="0"/>
              <a:t>Some visualization for 3,4,5D when some of variables are spatial or time.</a:t>
            </a:r>
          </a:p>
          <a:p>
            <a:r>
              <a:rPr lang="en-US" dirty="0" smtClean="0"/>
              <a:t>Interesting (challenging cases) are when we have more variables than this.  How best to visualize them?</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Map n-D space onto 2-D screen</a:t>
            </a:r>
          </a:p>
        </p:txBody>
      </p:sp>
      <p:sp>
        <p:nvSpPr>
          <p:cNvPr id="79875" name="Rectangle 3"/>
          <p:cNvSpPr>
            <a:spLocks noGrp="1" noChangeArrowheads="1"/>
          </p:cNvSpPr>
          <p:nvPr>
            <p:ph type="body" idx="1"/>
          </p:nvPr>
        </p:nvSpPr>
        <p:spPr>
          <a:xfrm>
            <a:off x="457200" y="1524000"/>
            <a:ext cx="8229600" cy="5181600"/>
          </a:xfrm>
        </p:spPr>
        <p:txBody>
          <a:bodyPr>
            <a:normAutofit lnSpcReduction="10000"/>
          </a:bodyPr>
          <a:lstStyle/>
          <a:p>
            <a:r>
              <a:rPr lang="en-US" sz="2800" dirty="0"/>
              <a:t>Visual representations:</a:t>
            </a:r>
          </a:p>
          <a:p>
            <a:pPr lvl="1"/>
            <a:r>
              <a:rPr lang="en-US" sz="2400" dirty="0"/>
              <a:t>Complex glyphs</a:t>
            </a:r>
          </a:p>
          <a:p>
            <a:pPr lvl="3"/>
            <a:r>
              <a:rPr lang="en-US" sz="1800" dirty="0"/>
              <a:t>E.g. star glyphs, faces, embedded visualization, …</a:t>
            </a:r>
          </a:p>
          <a:p>
            <a:pPr lvl="1"/>
            <a:r>
              <a:rPr lang="en-US" sz="2400" dirty="0" smtClean="0"/>
              <a:t>Multiple views of different dimensions</a:t>
            </a:r>
            <a:endParaRPr lang="en-US" sz="2400" dirty="0"/>
          </a:p>
          <a:p>
            <a:pPr lvl="3"/>
            <a:r>
              <a:rPr lang="en-US" sz="1800" dirty="0"/>
              <a:t>E.g. </a:t>
            </a:r>
            <a:r>
              <a:rPr lang="en-US" sz="1800" dirty="0" smtClean="0"/>
              <a:t>small multiples, plot </a:t>
            </a:r>
            <a:r>
              <a:rPr lang="en-US" sz="1800" dirty="0"/>
              <a:t>matrices, brushing histograms, </a:t>
            </a:r>
            <a:r>
              <a:rPr lang="en-US" sz="1800" dirty="0" err="1"/>
              <a:t>Spotfire</a:t>
            </a:r>
            <a:r>
              <a:rPr lang="en-US" sz="1800" dirty="0"/>
              <a:t>, …</a:t>
            </a:r>
          </a:p>
          <a:p>
            <a:pPr lvl="1"/>
            <a:r>
              <a:rPr lang="en-US" sz="2400" dirty="0"/>
              <a:t>Non-orthogonal axes</a:t>
            </a:r>
          </a:p>
          <a:p>
            <a:pPr lvl="3"/>
            <a:r>
              <a:rPr lang="en-US" sz="1800" dirty="0"/>
              <a:t>E.g. Parallel </a:t>
            </a:r>
            <a:r>
              <a:rPr lang="en-US" sz="1800" dirty="0" err="1"/>
              <a:t>coords</a:t>
            </a:r>
            <a:r>
              <a:rPr lang="en-US" sz="1800" dirty="0"/>
              <a:t>, star </a:t>
            </a:r>
            <a:r>
              <a:rPr lang="en-US" sz="1800" dirty="0" err="1"/>
              <a:t>coords</a:t>
            </a:r>
            <a:r>
              <a:rPr lang="en-US" sz="1800" dirty="0"/>
              <a:t>, …</a:t>
            </a:r>
          </a:p>
          <a:p>
            <a:pPr lvl="1"/>
            <a:r>
              <a:rPr lang="en-US" sz="2400" dirty="0"/>
              <a:t>Tabular layout</a:t>
            </a:r>
          </a:p>
          <a:p>
            <a:pPr lvl="3"/>
            <a:r>
              <a:rPr lang="en-US" sz="1800" dirty="0"/>
              <a:t>E.g. </a:t>
            </a:r>
            <a:r>
              <a:rPr lang="en-US" sz="1800" dirty="0" err="1"/>
              <a:t>TableLens</a:t>
            </a:r>
            <a:r>
              <a:rPr lang="en-US" sz="1800" dirty="0"/>
              <a:t>, …</a:t>
            </a:r>
          </a:p>
          <a:p>
            <a:r>
              <a:rPr lang="en-US" sz="2800" dirty="0"/>
              <a:t>Interactions:</a:t>
            </a:r>
          </a:p>
          <a:p>
            <a:pPr lvl="1"/>
            <a:r>
              <a:rPr lang="en-US" sz="2400" dirty="0"/>
              <a:t>Dynamic Queries</a:t>
            </a:r>
          </a:p>
          <a:p>
            <a:pPr lvl="1"/>
            <a:r>
              <a:rPr lang="en-US" sz="2400" dirty="0"/>
              <a:t>Brushing &amp; Linking</a:t>
            </a:r>
          </a:p>
          <a:p>
            <a:pPr lvl="1"/>
            <a:r>
              <a:rPr lang="en-US" sz="2400" dirty="0"/>
              <a:t>Selecting for details, </a:t>
            </a:r>
            <a:r>
              <a:rPr lang="en-US" sz="2400" dirty="0" smtClean="0"/>
              <a:t>…</a:t>
            </a:r>
          </a:p>
          <a:p>
            <a:r>
              <a:rPr lang="en-US" sz="2400" dirty="0" smtClean="0"/>
              <a:t>Combinations (combine multiple techniques)</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914400"/>
            <a:ext cx="8229600" cy="1069848"/>
          </a:xfrm>
        </p:spPr>
        <p:txBody>
          <a:bodyPr/>
          <a:lstStyle/>
          <a:p>
            <a:r>
              <a:rPr lang="en-US" dirty="0" err="1"/>
              <a:t>Chernoff</a:t>
            </a:r>
            <a:r>
              <a:rPr lang="en-US" dirty="0"/>
              <a:t> Faces</a:t>
            </a:r>
          </a:p>
        </p:txBody>
      </p:sp>
      <p:sp>
        <p:nvSpPr>
          <p:cNvPr id="227331" name="Text Box 3"/>
          <p:cNvSpPr txBox="1">
            <a:spLocks noChangeArrowheads="1"/>
          </p:cNvSpPr>
          <p:nvPr/>
        </p:nvSpPr>
        <p:spPr bwMode="auto">
          <a:xfrm>
            <a:off x="533400" y="1676400"/>
            <a:ext cx="7021513" cy="822325"/>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Tahoma" pitchFamily="34" charset="0"/>
              </a:rPr>
              <a:t>Encode different variables’ values in characteristics</a:t>
            </a:r>
          </a:p>
          <a:p>
            <a:pPr eaLnBrk="0" hangingPunct="0"/>
            <a:r>
              <a:rPr lang="en-US" sz="2400">
                <a:latin typeface="Tahoma" pitchFamily="34" charset="0"/>
              </a:rPr>
              <a:t>of human face</a:t>
            </a:r>
            <a:endParaRPr lang="en-US" sz="2400">
              <a:latin typeface="Verdana" pitchFamily="34" charset="0"/>
            </a:endParaRPr>
          </a:p>
        </p:txBody>
      </p:sp>
      <p:sp>
        <p:nvSpPr>
          <p:cNvPr id="227332" name="Rectangle 4"/>
          <p:cNvSpPr>
            <a:spLocks noChangeArrowheads="1"/>
          </p:cNvSpPr>
          <p:nvPr/>
        </p:nvSpPr>
        <p:spPr bwMode="auto">
          <a:xfrm>
            <a:off x="2895600" y="5561013"/>
            <a:ext cx="6140450" cy="517525"/>
          </a:xfrm>
          <a:prstGeom prst="rect">
            <a:avLst/>
          </a:prstGeom>
          <a:noFill/>
          <a:ln w="12700" cap="sq">
            <a:noFill/>
            <a:miter lim="800000"/>
            <a:headEnd type="none" w="sm" len="sm"/>
            <a:tailEnd type="none" w="sm" len="sm"/>
          </a:ln>
          <a:effectLst/>
        </p:spPr>
        <p:txBody>
          <a:bodyPr wrap="none">
            <a:spAutoFit/>
          </a:bodyPr>
          <a:lstStyle/>
          <a:p>
            <a:pPr eaLnBrk="0" hangingPunct="0"/>
            <a:r>
              <a:rPr lang="en-US" sz="1400">
                <a:latin typeface="Courier New" pitchFamily="49" charset="0"/>
              </a:rPr>
              <a:t>http://www.cs.uchicago.edu/~wiseman/chernoff/</a:t>
            </a:r>
          </a:p>
          <a:p>
            <a:pPr eaLnBrk="0" hangingPunct="0"/>
            <a:r>
              <a:rPr lang="en-US" sz="1400">
                <a:latin typeface="Courier New" pitchFamily="49" charset="0"/>
              </a:rPr>
              <a:t>http://hesketh.com/schampeo/projects/Faces/chernoff.html</a:t>
            </a:r>
            <a:endParaRPr lang="en-US" sz="1600">
              <a:solidFill>
                <a:schemeClr val="accent2"/>
              </a:solidFill>
              <a:latin typeface="Times New Roman" pitchFamily="18" charset="0"/>
            </a:endParaRPr>
          </a:p>
        </p:txBody>
      </p:sp>
      <p:sp>
        <p:nvSpPr>
          <p:cNvPr id="227333" name="Text Box 5"/>
          <p:cNvSpPr txBox="1">
            <a:spLocks noChangeArrowheads="1"/>
          </p:cNvSpPr>
          <p:nvPr/>
        </p:nvSpPr>
        <p:spPr bwMode="auto">
          <a:xfrm>
            <a:off x="1447800" y="5561013"/>
            <a:ext cx="1522413" cy="366712"/>
          </a:xfrm>
          <a:prstGeom prst="rect">
            <a:avLst/>
          </a:prstGeom>
          <a:noFill/>
          <a:ln w="12700" cap="sq">
            <a:noFill/>
            <a:miter lim="800000"/>
            <a:headEnd type="none" w="sm" len="sm"/>
            <a:tailEnd type="none" w="sm" len="sm"/>
          </a:ln>
          <a:effectLst/>
        </p:spPr>
        <p:txBody>
          <a:bodyPr wrap="none">
            <a:spAutoFit/>
          </a:bodyPr>
          <a:lstStyle/>
          <a:p>
            <a:pPr eaLnBrk="0" hangingPunct="0"/>
            <a:r>
              <a:rPr lang="en-US">
                <a:latin typeface="Tahoma" pitchFamily="34" charset="0"/>
              </a:rPr>
              <a:t>Cute applets:</a:t>
            </a:r>
          </a:p>
        </p:txBody>
      </p:sp>
      <p:pic>
        <p:nvPicPr>
          <p:cNvPr id="227334" name="Picture 6" descr="annotatedface"/>
          <p:cNvPicPr>
            <a:picLocks noChangeAspect="1" noChangeArrowheads="1"/>
          </p:cNvPicPr>
          <p:nvPr/>
        </p:nvPicPr>
        <p:blipFill>
          <a:blip r:embed="rId3" cstate="print"/>
          <a:srcRect/>
          <a:stretch>
            <a:fillRect/>
          </a:stretch>
        </p:blipFill>
        <p:spPr bwMode="auto">
          <a:xfrm>
            <a:off x="228600" y="2741613"/>
            <a:ext cx="3886200" cy="2703512"/>
          </a:xfrm>
          <a:prstGeom prst="rect">
            <a:avLst/>
          </a:prstGeom>
          <a:noFill/>
        </p:spPr>
      </p:pic>
      <p:pic>
        <p:nvPicPr>
          <p:cNvPr id="227335" name="Picture 7" descr="faces"/>
          <p:cNvPicPr>
            <a:picLocks noChangeAspect="1" noChangeArrowheads="1"/>
          </p:cNvPicPr>
          <p:nvPr/>
        </p:nvPicPr>
        <p:blipFill>
          <a:blip r:embed="rId4" cstate="print"/>
          <a:srcRect/>
          <a:stretch>
            <a:fillRect/>
          </a:stretch>
        </p:blipFill>
        <p:spPr bwMode="auto">
          <a:xfrm>
            <a:off x="4572000" y="2436813"/>
            <a:ext cx="3657600" cy="27432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609600"/>
            <a:ext cx="8229600" cy="1066800"/>
          </a:xfrm>
        </p:spPr>
        <p:txBody>
          <a:bodyPr>
            <a:normAutofit/>
          </a:bodyPr>
          <a:lstStyle/>
          <a:p>
            <a:r>
              <a:rPr lang="en-US" dirty="0" smtClean="0"/>
              <a:t>           Glyphs</a:t>
            </a:r>
            <a:r>
              <a:rPr lang="en-US" dirty="0"/>
              <a:t>:  </a:t>
            </a:r>
            <a:r>
              <a:rPr lang="en-US" dirty="0" smtClean="0"/>
              <a:t>Stars</a:t>
            </a:r>
            <a:endParaRPr lang="en-US" dirty="0"/>
          </a:p>
        </p:txBody>
      </p:sp>
      <p:sp>
        <p:nvSpPr>
          <p:cNvPr id="64515" name="Line 3"/>
          <p:cNvSpPr>
            <a:spLocks noChangeShapeType="1"/>
          </p:cNvSpPr>
          <p:nvPr/>
        </p:nvSpPr>
        <p:spPr bwMode="auto">
          <a:xfrm>
            <a:off x="3581400" y="2743200"/>
            <a:ext cx="228600" cy="304800"/>
          </a:xfrm>
          <a:prstGeom prst="line">
            <a:avLst/>
          </a:prstGeom>
          <a:noFill/>
          <a:ln w="9525">
            <a:solidFill>
              <a:schemeClr val="tx1"/>
            </a:solidFill>
            <a:round/>
            <a:headEnd/>
            <a:tailEnd/>
          </a:ln>
          <a:effectLst/>
        </p:spPr>
        <p:txBody>
          <a:bodyPr/>
          <a:lstStyle/>
          <a:p>
            <a:endParaRPr lang="en-US"/>
          </a:p>
        </p:txBody>
      </p:sp>
      <p:sp>
        <p:nvSpPr>
          <p:cNvPr id="64516" name="Line 4"/>
          <p:cNvSpPr>
            <a:spLocks noChangeShapeType="1"/>
          </p:cNvSpPr>
          <p:nvPr/>
        </p:nvSpPr>
        <p:spPr bwMode="auto">
          <a:xfrm>
            <a:off x="3810000" y="3048000"/>
            <a:ext cx="457200" cy="609600"/>
          </a:xfrm>
          <a:prstGeom prst="line">
            <a:avLst/>
          </a:prstGeom>
          <a:noFill/>
          <a:ln w="9525">
            <a:solidFill>
              <a:schemeClr val="tx1"/>
            </a:solidFill>
            <a:round/>
            <a:headEnd/>
            <a:tailEnd/>
          </a:ln>
          <a:effectLst/>
        </p:spPr>
        <p:txBody>
          <a:bodyPr/>
          <a:lstStyle/>
          <a:p>
            <a:endParaRPr lang="en-US"/>
          </a:p>
        </p:txBody>
      </p:sp>
      <p:sp>
        <p:nvSpPr>
          <p:cNvPr id="64517" name="Line 5"/>
          <p:cNvSpPr>
            <a:spLocks noChangeShapeType="1"/>
          </p:cNvSpPr>
          <p:nvPr/>
        </p:nvSpPr>
        <p:spPr bwMode="auto">
          <a:xfrm flipV="1">
            <a:off x="3810000" y="2819400"/>
            <a:ext cx="228600" cy="228600"/>
          </a:xfrm>
          <a:prstGeom prst="line">
            <a:avLst/>
          </a:prstGeom>
          <a:noFill/>
          <a:ln w="9525">
            <a:solidFill>
              <a:schemeClr val="tx1"/>
            </a:solidFill>
            <a:round/>
            <a:headEnd/>
            <a:tailEnd/>
          </a:ln>
          <a:effectLst/>
        </p:spPr>
        <p:txBody>
          <a:bodyPr/>
          <a:lstStyle/>
          <a:p>
            <a:endParaRPr lang="en-US"/>
          </a:p>
        </p:txBody>
      </p:sp>
      <p:sp>
        <p:nvSpPr>
          <p:cNvPr id="64518" name="Line 6"/>
          <p:cNvSpPr>
            <a:spLocks noChangeShapeType="1"/>
          </p:cNvSpPr>
          <p:nvPr/>
        </p:nvSpPr>
        <p:spPr bwMode="auto">
          <a:xfrm flipH="1">
            <a:off x="3581400" y="3048000"/>
            <a:ext cx="228600" cy="381000"/>
          </a:xfrm>
          <a:prstGeom prst="line">
            <a:avLst/>
          </a:prstGeom>
          <a:noFill/>
          <a:ln w="9525">
            <a:solidFill>
              <a:schemeClr val="tx1"/>
            </a:solidFill>
            <a:round/>
            <a:headEnd/>
            <a:tailEnd/>
          </a:ln>
          <a:effectLst/>
        </p:spPr>
        <p:txBody>
          <a:bodyPr/>
          <a:lstStyle/>
          <a:p>
            <a:endParaRPr lang="en-US"/>
          </a:p>
        </p:txBody>
      </p:sp>
      <p:sp>
        <p:nvSpPr>
          <p:cNvPr id="64519" name="Line 7"/>
          <p:cNvSpPr>
            <a:spLocks noChangeShapeType="1"/>
          </p:cNvSpPr>
          <p:nvPr/>
        </p:nvSpPr>
        <p:spPr bwMode="auto">
          <a:xfrm>
            <a:off x="3810000" y="3048000"/>
            <a:ext cx="838200" cy="76200"/>
          </a:xfrm>
          <a:prstGeom prst="line">
            <a:avLst/>
          </a:prstGeom>
          <a:noFill/>
          <a:ln w="9525">
            <a:solidFill>
              <a:schemeClr val="tx1"/>
            </a:solidFill>
            <a:round/>
            <a:headEnd/>
            <a:tailEnd/>
          </a:ln>
          <a:effectLst/>
        </p:spPr>
        <p:txBody>
          <a:bodyPr/>
          <a:lstStyle/>
          <a:p>
            <a:endParaRPr lang="en-US"/>
          </a:p>
        </p:txBody>
      </p:sp>
      <p:sp>
        <p:nvSpPr>
          <p:cNvPr id="64520" name="Line 8"/>
          <p:cNvSpPr>
            <a:spLocks noChangeShapeType="1"/>
          </p:cNvSpPr>
          <p:nvPr/>
        </p:nvSpPr>
        <p:spPr bwMode="auto">
          <a:xfrm flipH="1">
            <a:off x="3048000" y="3048000"/>
            <a:ext cx="762000" cy="228600"/>
          </a:xfrm>
          <a:prstGeom prst="line">
            <a:avLst/>
          </a:prstGeom>
          <a:noFill/>
          <a:ln w="9525">
            <a:solidFill>
              <a:schemeClr val="tx1"/>
            </a:solidFill>
            <a:round/>
            <a:headEnd/>
            <a:tailEnd/>
          </a:ln>
          <a:effectLst/>
        </p:spPr>
        <p:txBody>
          <a:bodyPr/>
          <a:lstStyle/>
          <a:p>
            <a:endParaRPr lang="en-US"/>
          </a:p>
        </p:txBody>
      </p:sp>
      <p:sp>
        <p:nvSpPr>
          <p:cNvPr id="64521" name="Line 9"/>
          <p:cNvSpPr>
            <a:spLocks noChangeShapeType="1"/>
          </p:cNvSpPr>
          <p:nvPr/>
        </p:nvSpPr>
        <p:spPr bwMode="auto">
          <a:xfrm>
            <a:off x="3810000" y="2590800"/>
            <a:ext cx="0" cy="457200"/>
          </a:xfrm>
          <a:prstGeom prst="line">
            <a:avLst/>
          </a:prstGeom>
          <a:noFill/>
          <a:ln w="9525">
            <a:solidFill>
              <a:schemeClr val="tx1"/>
            </a:solidFill>
            <a:round/>
            <a:headEnd/>
            <a:tailEnd/>
          </a:ln>
          <a:effectLst/>
        </p:spPr>
        <p:txBody>
          <a:bodyPr/>
          <a:lstStyle/>
          <a:p>
            <a:endParaRPr lang="en-US"/>
          </a:p>
        </p:txBody>
      </p:sp>
      <p:sp>
        <p:nvSpPr>
          <p:cNvPr id="64522" name="AutoShape 10"/>
          <p:cNvSpPr>
            <a:spLocks noChangeArrowheads="1"/>
          </p:cNvSpPr>
          <p:nvPr/>
        </p:nvSpPr>
        <p:spPr bwMode="auto">
          <a:xfrm>
            <a:off x="3733800" y="29718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23" name="Line 11"/>
          <p:cNvSpPr>
            <a:spLocks noChangeShapeType="1"/>
          </p:cNvSpPr>
          <p:nvPr/>
        </p:nvSpPr>
        <p:spPr bwMode="auto">
          <a:xfrm>
            <a:off x="5562600" y="2743200"/>
            <a:ext cx="228600" cy="304800"/>
          </a:xfrm>
          <a:prstGeom prst="line">
            <a:avLst/>
          </a:prstGeom>
          <a:noFill/>
          <a:ln w="9525">
            <a:solidFill>
              <a:schemeClr val="tx1"/>
            </a:solidFill>
            <a:round/>
            <a:headEnd/>
            <a:tailEnd/>
          </a:ln>
          <a:effectLst/>
        </p:spPr>
        <p:txBody>
          <a:bodyPr/>
          <a:lstStyle/>
          <a:p>
            <a:endParaRPr lang="en-US"/>
          </a:p>
        </p:txBody>
      </p:sp>
      <p:sp>
        <p:nvSpPr>
          <p:cNvPr id="64524" name="Line 12"/>
          <p:cNvSpPr>
            <a:spLocks noChangeShapeType="1"/>
          </p:cNvSpPr>
          <p:nvPr/>
        </p:nvSpPr>
        <p:spPr bwMode="auto">
          <a:xfrm>
            <a:off x="5791200" y="3048000"/>
            <a:ext cx="228600" cy="304800"/>
          </a:xfrm>
          <a:prstGeom prst="line">
            <a:avLst/>
          </a:prstGeom>
          <a:noFill/>
          <a:ln w="9525">
            <a:solidFill>
              <a:schemeClr val="tx1"/>
            </a:solidFill>
            <a:round/>
            <a:headEnd/>
            <a:tailEnd/>
          </a:ln>
          <a:effectLst/>
        </p:spPr>
        <p:txBody>
          <a:bodyPr/>
          <a:lstStyle/>
          <a:p>
            <a:endParaRPr lang="en-US"/>
          </a:p>
        </p:txBody>
      </p:sp>
      <p:sp>
        <p:nvSpPr>
          <p:cNvPr id="64525" name="Line 13"/>
          <p:cNvSpPr>
            <a:spLocks noChangeShapeType="1"/>
          </p:cNvSpPr>
          <p:nvPr/>
        </p:nvSpPr>
        <p:spPr bwMode="auto">
          <a:xfrm flipV="1">
            <a:off x="5791200" y="2819400"/>
            <a:ext cx="228600" cy="228600"/>
          </a:xfrm>
          <a:prstGeom prst="line">
            <a:avLst/>
          </a:prstGeom>
          <a:noFill/>
          <a:ln w="9525">
            <a:solidFill>
              <a:schemeClr val="tx1"/>
            </a:solidFill>
            <a:round/>
            <a:headEnd/>
            <a:tailEnd/>
          </a:ln>
          <a:effectLst/>
        </p:spPr>
        <p:txBody>
          <a:bodyPr/>
          <a:lstStyle/>
          <a:p>
            <a:endParaRPr lang="en-US"/>
          </a:p>
        </p:txBody>
      </p:sp>
      <p:sp>
        <p:nvSpPr>
          <p:cNvPr id="64526" name="Line 14"/>
          <p:cNvSpPr>
            <a:spLocks noChangeShapeType="1"/>
          </p:cNvSpPr>
          <p:nvPr/>
        </p:nvSpPr>
        <p:spPr bwMode="auto">
          <a:xfrm flipH="1">
            <a:off x="5562600" y="3048000"/>
            <a:ext cx="228600" cy="381000"/>
          </a:xfrm>
          <a:prstGeom prst="line">
            <a:avLst/>
          </a:prstGeom>
          <a:noFill/>
          <a:ln w="9525">
            <a:solidFill>
              <a:schemeClr val="tx1"/>
            </a:solidFill>
            <a:round/>
            <a:headEnd/>
            <a:tailEnd/>
          </a:ln>
          <a:effectLst/>
        </p:spPr>
        <p:txBody>
          <a:bodyPr/>
          <a:lstStyle/>
          <a:p>
            <a:endParaRPr lang="en-US"/>
          </a:p>
        </p:txBody>
      </p:sp>
      <p:sp>
        <p:nvSpPr>
          <p:cNvPr id="64527" name="Line 15"/>
          <p:cNvSpPr>
            <a:spLocks noChangeShapeType="1"/>
          </p:cNvSpPr>
          <p:nvPr/>
        </p:nvSpPr>
        <p:spPr bwMode="auto">
          <a:xfrm>
            <a:off x="5791200" y="3048000"/>
            <a:ext cx="228600" cy="0"/>
          </a:xfrm>
          <a:prstGeom prst="line">
            <a:avLst/>
          </a:prstGeom>
          <a:noFill/>
          <a:ln w="9525">
            <a:solidFill>
              <a:schemeClr val="tx1"/>
            </a:solidFill>
            <a:round/>
            <a:headEnd/>
            <a:tailEnd/>
          </a:ln>
          <a:effectLst/>
        </p:spPr>
        <p:txBody>
          <a:bodyPr/>
          <a:lstStyle/>
          <a:p>
            <a:endParaRPr lang="en-US"/>
          </a:p>
        </p:txBody>
      </p:sp>
      <p:sp>
        <p:nvSpPr>
          <p:cNvPr id="64528" name="Line 16"/>
          <p:cNvSpPr>
            <a:spLocks noChangeShapeType="1"/>
          </p:cNvSpPr>
          <p:nvPr/>
        </p:nvSpPr>
        <p:spPr bwMode="auto">
          <a:xfrm flipH="1">
            <a:off x="5562600" y="3048000"/>
            <a:ext cx="228600" cy="76200"/>
          </a:xfrm>
          <a:prstGeom prst="line">
            <a:avLst/>
          </a:prstGeom>
          <a:noFill/>
          <a:ln w="9525">
            <a:solidFill>
              <a:schemeClr val="tx1"/>
            </a:solidFill>
            <a:round/>
            <a:headEnd/>
            <a:tailEnd/>
          </a:ln>
          <a:effectLst/>
        </p:spPr>
        <p:txBody>
          <a:bodyPr/>
          <a:lstStyle/>
          <a:p>
            <a:endParaRPr lang="en-US"/>
          </a:p>
        </p:txBody>
      </p:sp>
      <p:sp>
        <p:nvSpPr>
          <p:cNvPr id="64529" name="Line 17"/>
          <p:cNvSpPr>
            <a:spLocks noChangeShapeType="1"/>
          </p:cNvSpPr>
          <p:nvPr/>
        </p:nvSpPr>
        <p:spPr bwMode="auto">
          <a:xfrm>
            <a:off x="5791200" y="2590800"/>
            <a:ext cx="0" cy="457200"/>
          </a:xfrm>
          <a:prstGeom prst="line">
            <a:avLst/>
          </a:prstGeom>
          <a:noFill/>
          <a:ln w="9525">
            <a:solidFill>
              <a:schemeClr val="tx1"/>
            </a:solidFill>
            <a:round/>
            <a:headEnd/>
            <a:tailEnd/>
          </a:ln>
          <a:effectLst/>
        </p:spPr>
        <p:txBody>
          <a:bodyPr/>
          <a:lstStyle/>
          <a:p>
            <a:endParaRPr lang="en-US"/>
          </a:p>
        </p:txBody>
      </p:sp>
      <p:sp>
        <p:nvSpPr>
          <p:cNvPr id="64530" name="AutoShape 18"/>
          <p:cNvSpPr>
            <a:spLocks noChangeArrowheads="1"/>
          </p:cNvSpPr>
          <p:nvPr/>
        </p:nvSpPr>
        <p:spPr bwMode="auto">
          <a:xfrm>
            <a:off x="5715000" y="29718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31" name="Line 19"/>
          <p:cNvSpPr>
            <a:spLocks noChangeShapeType="1"/>
          </p:cNvSpPr>
          <p:nvPr/>
        </p:nvSpPr>
        <p:spPr bwMode="auto">
          <a:xfrm>
            <a:off x="5562600" y="4114800"/>
            <a:ext cx="228600" cy="304800"/>
          </a:xfrm>
          <a:prstGeom prst="line">
            <a:avLst/>
          </a:prstGeom>
          <a:noFill/>
          <a:ln w="9525">
            <a:solidFill>
              <a:schemeClr val="tx1"/>
            </a:solidFill>
            <a:round/>
            <a:headEnd/>
            <a:tailEnd/>
          </a:ln>
          <a:effectLst/>
        </p:spPr>
        <p:txBody>
          <a:bodyPr/>
          <a:lstStyle/>
          <a:p>
            <a:endParaRPr lang="en-US"/>
          </a:p>
        </p:txBody>
      </p:sp>
      <p:sp>
        <p:nvSpPr>
          <p:cNvPr id="64532" name="Line 20"/>
          <p:cNvSpPr>
            <a:spLocks noChangeShapeType="1"/>
          </p:cNvSpPr>
          <p:nvPr/>
        </p:nvSpPr>
        <p:spPr bwMode="auto">
          <a:xfrm>
            <a:off x="5791200" y="4419600"/>
            <a:ext cx="228600" cy="304800"/>
          </a:xfrm>
          <a:prstGeom prst="line">
            <a:avLst/>
          </a:prstGeom>
          <a:noFill/>
          <a:ln w="9525">
            <a:solidFill>
              <a:schemeClr val="tx1"/>
            </a:solidFill>
            <a:round/>
            <a:headEnd/>
            <a:tailEnd/>
          </a:ln>
          <a:effectLst/>
        </p:spPr>
        <p:txBody>
          <a:bodyPr/>
          <a:lstStyle/>
          <a:p>
            <a:endParaRPr lang="en-US"/>
          </a:p>
        </p:txBody>
      </p:sp>
      <p:sp>
        <p:nvSpPr>
          <p:cNvPr id="64533" name="Line 21"/>
          <p:cNvSpPr>
            <a:spLocks noChangeShapeType="1"/>
          </p:cNvSpPr>
          <p:nvPr/>
        </p:nvSpPr>
        <p:spPr bwMode="auto">
          <a:xfrm flipV="1">
            <a:off x="5791200" y="4191000"/>
            <a:ext cx="228600" cy="228600"/>
          </a:xfrm>
          <a:prstGeom prst="line">
            <a:avLst/>
          </a:prstGeom>
          <a:noFill/>
          <a:ln w="9525">
            <a:solidFill>
              <a:schemeClr val="tx1"/>
            </a:solidFill>
            <a:round/>
            <a:headEnd/>
            <a:tailEnd/>
          </a:ln>
          <a:effectLst/>
        </p:spPr>
        <p:txBody>
          <a:bodyPr/>
          <a:lstStyle/>
          <a:p>
            <a:endParaRPr lang="en-US"/>
          </a:p>
        </p:txBody>
      </p:sp>
      <p:sp>
        <p:nvSpPr>
          <p:cNvPr id="64534" name="Line 22"/>
          <p:cNvSpPr>
            <a:spLocks noChangeShapeType="1"/>
          </p:cNvSpPr>
          <p:nvPr/>
        </p:nvSpPr>
        <p:spPr bwMode="auto">
          <a:xfrm flipH="1">
            <a:off x="5334000" y="4419600"/>
            <a:ext cx="457200" cy="685800"/>
          </a:xfrm>
          <a:prstGeom prst="line">
            <a:avLst/>
          </a:prstGeom>
          <a:noFill/>
          <a:ln w="9525">
            <a:solidFill>
              <a:schemeClr val="tx1"/>
            </a:solidFill>
            <a:round/>
            <a:headEnd/>
            <a:tailEnd/>
          </a:ln>
          <a:effectLst/>
        </p:spPr>
        <p:txBody>
          <a:bodyPr/>
          <a:lstStyle/>
          <a:p>
            <a:endParaRPr lang="en-US"/>
          </a:p>
        </p:txBody>
      </p:sp>
      <p:sp>
        <p:nvSpPr>
          <p:cNvPr id="64535" name="Line 23"/>
          <p:cNvSpPr>
            <a:spLocks noChangeShapeType="1"/>
          </p:cNvSpPr>
          <p:nvPr/>
        </p:nvSpPr>
        <p:spPr bwMode="auto">
          <a:xfrm>
            <a:off x="5791200" y="4419600"/>
            <a:ext cx="1066800" cy="76200"/>
          </a:xfrm>
          <a:prstGeom prst="line">
            <a:avLst/>
          </a:prstGeom>
          <a:noFill/>
          <a:ln w="9525">
            <a:solidFill>
              <a:schemeClr val="tx1"/>
            </a:solidFill>
            <a:round/>
            <a:headEnd/>
            <a:tailEnd/>
          </a:ln>
          <a:effectLst/>
        </p:spPr>
        <p:txBody>
          <a:bodyPr/>
          <a:lstStyle/>
          <a:p>
            <a:endParaRPr lang="en-US"/>
          </a:p>
        </p:txBody>
      </p:sp>
      <p:sp>
        <p:nvSpPr>
          <p:cNvPr id="64536" name="Line 24"/>
          <p:cNvSpPr>
            <a:spLocks noChangeShapeType="1"/>
          </p:cNvSpPr>
          <p:nvPr/>
        </p:nvSpPr>
        <p:spPr bwMode="auto">
          <a:xfrm flipH="1">
            <a:off x="4800600" y="4419600"/>
            <a:ext cx="990600" cy="304800"/>
          </a:xfrm>
          <a:prstGeom prst="line">
            <a:avLst/>
          </a:prstGeom>
          <a:noFill/>
          <a:ln w="9525">
            <a:solidFill>
              <a:schemeClr val="tx1"/>
            </a:solidFill>
            <a:round/>
            <a:headEnd/>
            <a:tailEnd/>
          </a:ln>
          <a:effectLst/>
        </p:spPr>
        <p:txBody>
          <a:bodyPr/>
          <a:lstStyle/>
          <a:p>
            <a:endParaRPr lang="en-US"/>
          </a:p>
        </p:txBody>
      </p:sp>
      <p:sp>
        <p:nvSpPr>
          <p:cNvPr id="64537" name="Line 25"/>
          <p:cNvSpPr>
            <a:spLocks noChangeShapeType="1"/>
          </p:cNvSpPr>
          <p:nvPr/>
        </p:nvSpPr>
        <p:spPr bwMode="auto">
          <a:xfrm>
            <a:off x="5791200" y="3962400"/>
            <a:ext cx="0" cy="457200"/>
          </a:xfrm>
          <a:prstGeom prst="line">
            <a:avLst/>
          </a:prstGeom>
          <a:noFill/>
          <a:ln w="9525">
            <a:solidFill>
              <a:schemeClr val="tx1"/>
            </a:solidFill>
            <a:round/>
            <a:headEnd/>
            <a:tailEnd/>
          </a:ln>
          <a:effectLst/>
        </p:spPr>
        <p:txBody>
          <a:bodyPr/>
          <a:lstStyle/>
          <a:p>
            <a:endParaRPr lang="en-US"/>
          </a:p>
        </p:txBody>
      </p:sp>
      <p:sp>
        <p:nvSpPr>
          <p:cNvPr id="64538" name="AutoShape 26"/>
          <p:cNvSpPr>
            <a:spLocks noChangeArrowheads="1"/>
          </p:cNvSpPr>
          <p:nvPr/>
        </p:nvSpPr>
        <p:spPr bwMode="auto">
          <a:xfrm>
            <a:off x="5715000" y="43434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39" name="Line 27"/>
          <p:cNvSpPr>
            <a:spLocks noChangeShapeType="1"/>
          </p:cNvSpPr>
          <p:nvPr/>
        </p:nvSpPr>
        <p:spPr bwMode="auto">
          <a:xfrm>
            <a:off x="3581400" y="4191000"/>
            <a:ext cx="228600" cy="304800"/>
          </a:xfrm>
          <a:prstGeom prst="line">
            <a:avLst/>
          </a:prstGeom>
          <a:noFill/>
          <a:ln w="9525">
            <a:solidFill>
              <a:schemeClr val="tx1"/>
            </a:solidFill>
            <a:round/>
            <a:headEnd/>
            <a:tailEnd/>
          </a:ln>
          <a:effectLst/>
        </p:spPr>
        <p:txBody>
          <a:bodyPr/>
          <a:lstStyle/>
          <a:p>
            <a:endParaRPr lang="en-US"/>
          </a:p>
        </p:txBody>
      </p:sp>
      <p:sp>
        <p:nvSpPr>
          <p:cNvPr id="64540" name="Line 28"/>
          <p:cNvSpPr>
            <a:spLocks noChangeShapeType="1"/>
          </p:cNvSpPr>
          <p:nvPr/>
        </p:nvSpPr>
        <p:spPr bwMode="auto">
          <a:xfrm>
            <a:off x="3810000" y="4495800"/>
            <a:ext cx="228600" cy="304800"/>
          </a:xfrm>
          <a:prstGeom prst="line">
            <a:avLst/>
          </a:prstGeom>
          <a:noFill/>
          <a:ln w="9525">
            <a:solidFill>
              <a:schemeClr val="tx1"/>
            </a:solidFill>
            <a:round/>
            <a:headEnd/>
            <a:tailEnd/>
          </a:ln>
          <a:effectLst/>
        </p:spPr>
        <p:txBody>
          <a:bodyPr/>
          <a:lstStyle/>
          <a:p>
            <a:endParaRPr lang="en-US"/>
          </a:p>
        </p:txBody>
      </p:sp>
      <p:sp>
        <p:nvSpPr>
          <p:cNvPr id="64541" name="Line 29"/>
          <p:cNvSpPr>
            <a:spLocks noChangeShapeType="1"/>
          </p:cNvSpPr>
          <p:nvPr/>
        </p:nvSpPr>
        <p:spPr bwMode="auto">
          <a:xfrm flipV="1">
            <a:off x="3810000" y="4267200"/>
            <a:ext cx="228600" cy="228600"/>
          </a:xfrm>
          <a:prstGeom prst="line">
            <a:avLst/>
          </a:prstGeom>
          <a:noFill/>
          <a:ln w="9525">
            <a:solidFill>
              <a:schemeClr val="tx1"/>
            </a:solidFill>
            <a:round/>
            <a:headEnd/>
            <a:tailEnd/>
          </a:ln>
          <a:effectLst/>
        </p:spPr>
        <p:txBody>
          <a:bodyPr/>
          <a:lstStyle/>
          <a:p>
            <a:endParaRPr lang="en-US"/>
          </a:p>
        </p:txBody>
      </p:sp>
      <p:sp>
        <p:nvSpPr>
          <p:cNvPr id="64542" name="Line 30"/>
          <p:cNvSpPr>
            <a:spLocks noChangeShapeType="1"/>
          </p:cNvSpPr>
          <p:nvPr/>
        </p:nvSpPr>
        <p:spPr bwMode="auto">
          <a:xfrm flipH="1">
            <a:off x="3581400" y="4495800"/>
            <a:ext cx="228600" cy="381000"/>
          </a:xfrm>
          <a:prstGeom prst="line">
            <a:avLst/>
          </a:prstGeom>
          <a:noFill/>
          <a:ln w="9525">
            <a:solidFill>
              <a:schemeClr val="tx1"/>
            </a:solidFill>
            <a:round/>
            <a:headEnd/>
            <a:tailEnd/>
          </a:ln>
          <a:effectLst/>
        </p:spPr>
        <p:txBody>
          <a:bodyPr/>
          <a:lstStyle/>
          <a:p>
            <a:endParaRPr lang="en-US"/>
          </a:p>
        </p:txBody>
      </p:sp>
      <p:sp>
        <p:nvSpPr>
          <p:cNvPr id="64543" name="Line 31"/>
          <p:cNvSpPr>
            <a:spLocks noChangeShapeType="1"/>
          </p:cNvSpPr>
          <p:nvPr/>
        </p:nvSpPr>
        <p:spPr bwMode="auto">
          <a:xfrm>
            <a:off x="3810000" y="4495800"/>
            <a:ext cx="533400" cy="0"/>
          </a:xfrm>
          <a:prstGeom prst="line">
            <a:avLst/>
          </a:prstGeom>
          <a:noFill/>
          <a:ln w="9525">
            <a:solidFill>
              <a:schemeClr val="tx1"/>
            </a:solidFill>
            <a:round/>
            <a:headEnd/>
            <a:tailEnd/>
          </a:ln>
          <a:effectLst/>
        </p:spPr>
        <p:txBody>
          <a:bodyPr/>
          <a:lstStyle/>
          <a:p>
            <a:endParaRPr lang="en-US"/>
          </a:p>
        </p:txBody>
      </p:sp>
      <p:sp>
        <p:nvSpPr>
          <p:cNvPr id="64544" name="Line 32"/>
          <p:cNvSpPr>
            <a:spLocks noChangeShapeType="1"/>
          </p:cNvSpPr>
          <p:nvPr/>
        </p:nvSpPr>
        <p:spPr bwMode="auto">
          <a:xfrm flipH="1">
            <a:off x="3276600" y="4495800"/>
            <a:ext cx="533400" cy="152400"/>
          </a:xfrm>
          <a:prstGeom prst="line">
            <a:avLst/>
          </a:prstGeom>
          <a:noFill/>
          <a:ln w="9525">
            <a:solidFill>
              <a:schemeClr val="tx1"/>
            </a:solidFill>
            <a:round/>
            <a:headEnd/>
            <a:tailEnd/>
          </a:ln>
          <a:effectLst/>
        </p:spPr>
        <p:txBody>
          <a:bodyPr/>
          <a:lstStyle/>
          <a:p>
            <a:endParaRPr lang="en-US"/>
          </a:p>
        </p:txBody>
      </p:sp>
      <p:sp>
        <p:nvSpPr>
          <p:cNvPr id="64545" name="Line 33"/>
          <p:cNvSpPr>
            <a:spLocks noChangeShapeType="1"/>
          </p:cNvSpPr>
          <p:nvPr/>
        </p:nvSpPr>
        <p:spPr bwMode="auto">
          <a:xfrm>
            <a:off x="3810000" y="4038600"/>
            <a:ext cx="0" cy="457200"/>
          </a:xfrm>
          <a:prstGeom prst="line">
            <a:avLst/>
          </a:prstGeom>
          <a:noFill/>
          <a:ln w="9525">
            <a:solidFill>
              <a:schemeClr val="tx1"/>
            </a:solidFill>
            <a:round/>
            <a:headEnd/>
            <a:tailEnd/>
          </a:ln>
          <a:effectLst/>
        </p:spPr>
        <p:txBody>
          <a:bodyPr/>
          <a:lstStyle/>
          <a:p>
            <a:endParaRPr lang="en-US"/>
          </a:p>
        </p:txBody>
      </p:sp>
      <p:sp>
        <p:nvSpPr>
          <p:cNvPr id="64546" name="AutoShape 34"/>
          <p:cNvSpPr>
            <a:spLocks noChangeArrowheads="1"/>
          </p:cNvSpPr>
          <p:nvPr/>
        </p:nvSpPr>
        <p:spPr bwMode="auto">
          <a:xfrm>
            <a:off x="3733800" y="44196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47" name="Line 35"/>
          <p:cNvSpPr>
            <a:spLocks noChangeShapeType="1"/>
          </p:cNvSpPr>
          <p:nvPr/>
        </p:nvSpPr>
        <p:spPr bwMode="auto">
          <a:xfrm>
            <a:off x="1295400" y="1524000"/>
            <a:ext cx="304800" cy="304800"/>
          </a:xfrm>
          <a:prstGeom prst="line">
            <a:avLst/>
          </a:prstGeom>
          <a:noFill/>
          <a:ln w="9525">
            <a:solidFill>
              <a:schemeClr val="tx1"/>
            </a:solidFill>
            <a:round/>
            <a:headEnd/>
            <a:tailEnd/>
          </a:ln>
          <a:effectLst/>
        </p:spPr>
        <p:txBody>
          <a:bodyPr/>
          <a:lstStyle/>
          <a:p>
            <a:endParaRPr lang="en-US"/>
          </a:p>
        </p:txBody>
      </p:sp>
      <p:sp>
        <p:nvSpPr>
          <p:cNvPr id="64548" name="Line 36"/>
          <p:cNvSpPr>
            <a:spLocks noChangeShapeType="1"/>
          </p:cNvSpPr>
          <p:nvPr/>
        </p:nvSpPr>
        <p:spPr bwMode="auto">
          <a:xfrm>
            <a:off x="1600200" y="1828800"/>
            <a:ext cx="228600" cy="381000"/>
          </a:xfrm>
          <a:prstGeom prst="line">
            <a:avLst/>
          </a:prstGeom>
          <a:noFill/>
          <a:ln w="9525">
            <a:solidFill>
              <a:schemeClr val="tx1"/>
            </a:solidFill>
            <a:round/>
            <a:headEnd/>
            <a:tailEnd/>
          </a:ln>
          <a:effectLst/>
        </p:spPr>
        <p:txBody>
          <a:bodyPr/>
          <a:lstStyle/>
          <a:p>
            <a:endParaRPr lang="en-US"/>
          </a:p>
        </p:txBody>
      </p:sp>
      <p:sp>
        <p:nvSpPr>
          <p:cNvPr id="64549" name="Line 37"/>
          <p:cNvSpPr>
            <a:spLocks noChangeShapeType="1"/>
          </p:cNvSpPr>
          <p:nvPr/>
        </p:nvSpPr>
        <p:spPr bwMode="auto">
          <a:xfrm flipV="1">
            <a:off x="1600200" y="1524000"/>
            <a:ext cx="304800" cy="304800"/>
          </a:xfrm>
          <a:prstGeom prst="line">
            <a:avLst/>
          </a:prstGeom>
          <a:noFill/>
          <a:ln w="9525">
            <a:solidFill>
              <a:schemeClr val="tx1"/>
            </a:solidFill>
            <a:round/>
            <a:headEnd/>
            <a:tailEnd/>
          </a:ln>
          <a:effectLst/>
        </p:spPr>
        <p:txBody>
          <a:bodyPr/>
          <a:lstStyle/>
          <a:p>
            <a:endParaRPr lang="en-US"/>
          </a:p>
        </p:txBody>
      </p:sp>
      <p:sp>
        <p:nvSpPr>
          <p:cNvPr id="64550" name="Line 38"/>
          <p:cNvSpPr>
            <a:spLocks noChangeShapeType="1"/>
          </p:cNvSpPr>
          <p:nvPr/>
        </p:nvSpPr>
        <p:spPr bwMode="auto">
          <a:xfrm flipH="1">
            <a:off x="1371600" y="1828800"/>
            <a:ext cx="228600" cy="381000"/>
          </a:xfrm>
          <a:prstGeom prst="line">
            <a:avLst/>
          </a:prstGeom>
          <a:noFill/>
          <a:ln w="9525">
            <a:solidFill>
              <a:schemeClr val="tx1"/>
            </a:solidFill>
            <a:round/>
            <a:headEnd/>
            <a:tailEnd/>
          </a:ln>
          <a:effectLst/>
        </p:spPr>
        <p:txBody>
          <a:bodyPr/>
          <a:lstStyle/>
          <a:p>
            <a:endParaRPr lang="en-US"/>
          </a:p>
        </p:txBody>
      </p:sp>
      <p:sp>
        <p:nvSpPr>
          <p:cNvPr id="64551" name="Line 39"/>
          <p:cNvSpPr>
            <a:spLocks noChangeShapeType="1"/>
          </p:cNvSpPr>
          <p:nvPr/>
        </p:nvSpPr>
        <p:spPr bwMode="auto">
          <a:xfrm>
            <a:off x="1600200" y="1828800"/>
            <a:ext cx="457200" cy="76200"/>
          </a:xfrm>
          <a:prstGeom prst="line">
            <a:avLst/>
          </a:prstGeom>
          <a:noFill/>
          <a:ln w="9525">
            <a:solidFill>
              <a:schemeClr val="tx1"/>
            </a:solidFill>
            <a:round/>
            <a:headEnd/>
            <a:tailEnd/>
          </a:ln>
          <a:effectLst/>
        </p:spPr>
        <p:txBody>
          <a:bodyPr/>
          <a:lstStyle/>
          <a:p>
            <a:endParaRPr lang="en-US"/>
          </a:p>
        </p:txBody>
      </p:sp>
      <p:sp>
        <p:nvSpPr>
          <p:cNvPr id="64552" name="Line 40"/>
          <p:cNvSpPr>
            <a:spLocks noChangeShapeType="1"/>
          </p:cNvSpPr>
          <p:nvPr/>
        </p:nvSpPr>
        <p:spPr bwMode="auto">
          <a:xfrm flipH="1">
            <a:off x="1143000" y="1828800"/>
            <a:ext cx="457200" cy="76200"/>
          </a:xfrm>
          <a:prstGeom prst="line">
            <a:avLst/>
          </a:prstGeom>
          <a:noFill/>
          <a:ln w="9525">
            <a:solidFill>
              <a:schemeClr val="tx1"/>
            </a:solidFill>
            <a:round/>
            <a:headEnd/>
            <a:tailEnd/>
          </a:ln>
          <a:effectLst/>
        </p:spPr>
        <p:txBody>
          <a:bodyPr/>
          <a:lstStyle/>
          <a:p>
            <a:endParaRPr lang="en-US"/>
          </a:p>
        </p:txBody>
      </p:sp>
      <p:sp>
        <p:nvSpPr>
          <p:cNvPr id="64553" name="Line 41"/>
          <p:cNvSpPr>
            <a:spLocks noChangeShapeType="1"/>
          </p:cNvSpPr>
          <p:nvPr/>
        </p:nvSpPr>
        <p:spPr bwMode="auto">
          <a:xfrm>
            <a:off x="1600200" y="1371600"/>
            <a:ext cx="0" cy="457200"/>
          </a:xfrm>
          <a:prstGeom prst="line">
            <a:avLst/>
          </a:prstGeom>
          <a:noFill/>
          <a:ln w="9525">
            <a:solidFill>
              <a:schemeClr val="tx1"/>
            </a:solidFill>
            <a:round/>
            <a:headEnd/>
            <a:tailEnd/>
          </a:ln>
          <a:effectLst/>
        </p:spPr>
        <p:txBody>
          <a:bodyPr/>
          <a:lstStyle/>
          <a:p>
            <a:endParaRPr lang="en-US"/>
          </a:p>
        </p:txBody>
      </p:sp>
      <p:sp>
        <p:nvSpPr>
          <p:cNvPr id="64554" name="AutoShape 42"/>
          <p:cNvSpPr>
            <a:spLocks noChangeArrowheads="1"/>
          </p:cNvSpPr>
          <p:nvPr/>
        </p:nvSpPr>
        <p:spPr bwMode="auto">
          <a:xfrm>
            <a:off x="1524000" y="17526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55" name="Text Box 43"/>
          <p:cNvSpPr txBox="1">
            <a:spLocks noChangeArrowheads="1"/>
          </p:cNvSpPr>
          <p:nvPr/>
        </p:nvSpPr>
        <p:spPr bwMode="auto">
          <a:xfrm>
            <a:off x="1447800" y="987425"/>
            <a:ext cx="412750" cy="366713"/>
          </a:xfrm>
          <a:prstGeom prst="rect">
            <a:avLst/>
          </a:prstGeom>
          <a:noFill/>
          <a:ln w="9525">
            <a:noFill/>
            <a:miter lim="800000"/>
            <a:headEnd/>
            <a:tailEnd/>
          </a:ln>
          <a:effectLst/>
        </p:spPr>
        <p:txBody>
          <a:bodyPr wrap="none">
            <a:spAutoFit/>
          </a:bodyPr>
          <a:lstStyle/>
          <a:p>
            <a:r>
              <a:rPr lang="en-US" sz="1800"/>
              <a:t>d1</a:t>
            </a:r>
          </a:p>
        </p:txBody>
      </p:sp>
      <p:sp>
        <p:nvSpPr>
          <p:cNvPr id="64556" name="Text Box 44"/>
          <p:cNvSpPr txBox="1">
            <a:spLocks noChangeArrowheads="1"/>
          </p:cNvSpPr>
          <p:nvPr/>
        </p:nvSpPr>
        <p:spPr bwMode="auto">
          <a:xfrm>
            <a:off x="1828800" y="1219200"/>
            <a:ext cx="412750" cy="366713"/>
          </a:xfrm>
          <a:prstGeom prst="rect">
            <a:avLst/>
          </a:prstGeom>
          <a:noFill/>
          <a:ln w="9525">
            <a:noFill/>
            <a:miter lim="800000"/>
            <a:headEnd/>
            <a:tailEnd/>
          </a:ln>
          <a:effectLst/>
        </p:spPr>
        <p:txBody>
          <a:bodyPr wrap="none">
            <a:spAutoFit/>
          </a:bodyPr>
          <a:lstStyle/>
          <a:p>
            <a:r>
              <a:rPr lang="en-US" sz="1800"/>
              <a:t>d2</a:t>
            </a:r>
          </a:p>
        </p:txBody>
      </p:sp>
      <p:sp>
        <p:nvSpPr>
          <p:cNvPr id="64557" name="Text Box 45"/>
          <p:cNvSpPr txBox="1">
            <a:spLocks noChangeArrowheads="1"/>
          </p:cNvSpPr>
          <p:nvPr/>
        </p:nvSpPr>
        <p:spPr bwMode="auto">
          <a:xfrm>
            <a:off x="2057400" y="1752600"/>
            <a:ext cx="412750" cy="366713"/>
          </a:xfrm>
          <a:prstGeom prst="rect">
            <a:avLst/>
          </a:prstGeom>
          <a:noFill/>
          <a:ln w="9525">
            <a:noFill/>
            <a:miter lim="800000"/>
            <a:headEnd/>
            <a:tailEnd/>
          </a:ln>
          <a:effectLst/>
        </p:spPr>
        <p:txBody>
          <a:bodyPr wrap="none">
            <a:spAutoFit/>
          </a:bodyPr>
          <a:lstStyle/>
          <a:p>
            <a:r>
              <a:rPr lang="en-US" sz="1800"/>
              <a:t>d3</a:t>
            </a:r>
          </a:p>
        </p:txBody>
      </p:sp>
      <p:sp>
        <p:nvSpPr>
          <p:cNvPr id="64558" name="Text Box 46"/>
          <p:cNvSpPr txBox="1">
            <a:spLocks noChangeArrowheads="1"/>
          </p:cNvSpPr>
          <p:nvPr/>
        </p:nvSpPr>
        <p:spPr bwMode="auto">
          <a:xfrm>
            <a:off x="1752600" y="2133600"/>
            <a:ext cx="412750" cy="366713"/>
          </a:xfrm>
          <a:prstGeom prst="rect">
            <a:avLst/>
          </a:prstGeom>
          <a:noFill/>
          <a:ln w="9525">
            <a:noFill/>
            <a:miter lim="800000"/>
            <a:headEnd/>
            <a:tailEnd/>
          </a:ln>
          <a:effectLst/>
        </p:spPr>
        <p:txBody>
          <a:bodyPr wrap="none">
            <a:spAutoFit/>
          </a:bodyPr>
          <a:lstStyle/>
          <a:p>
            <a:r>
              <a:rPr lang="en-US" sz="1800" dirty="0"/>
              <a:t>d4</a:t>
            </a:r>
          </a:p>
        </p:txBody>
      </p:sp>
      <p:sp>
        <p:nvSpPr>
          <p:cNvPr id="64559" name="Text Box 47"/>
          <p:cNvSpPr txBox="1">
            <a:spLocks noChangeArrowheads="1"/>
          </p:cNvSpPr>
          <p:nvPr/>
        </p:nvSpPr>
        <p:spPr bwMode="auto">
          <a:xfrm>
            <a:off x="1143000" y="2209800"/>
            <a:ext cx="412750" cy="366713"/>
          </a:xfrm>
          <a:prstGeom prst="rect">
            <a:avLst/>
          </a:prstGeom>
          <a:noFill/>
          <a:ln w="9525">
            <a:noFill/>
            <a:miter lim="800000"/>
            <a:headEnd/>
            <a:tailEnd/>
          </a:ln>
          <a:effectLst/>
        </p:spPr>
        <p:txBody>
          <a:bodyPr wrap="none">
            <a:spAutoFit/>
          </a:bodyPr>
          <a:lstStyle/>
          <a:p>
            <a:r>
              <a:rPr lang="en-US" sz="1800"/>
              <a:t>d5</a:t>
            </a:r>
          </a:p>
        </p:txBody>
      </p:sp>
      <p:sp>
        <p:nvSpPr>
          <p:cNvPr id="64560" name="Text Box 48"/>
          <p:cNvSpPr txBox="1">
            <a:spLocks noChangeArrowheads="1"/>
          </p:cNvSpPr>
          <p:nvPr/>
        </p:nvSpPr>
        <p:spPr bwMode="auto">
          <a:xfrm>
            <a:off x="762000" y="1828800"/>
            <a:ext cx="412750" cy="366713"/>
          </a:xfrm>
          <a:prstGeom prst="rect">
            <a:avLst/>
          </a:prstGeom>
          <a:noFill/>
          <a:ln w="9525">
            <a:noFill/>
            <a:miter lim="800000"/>
            <a:headEnd/>
            <a:tailEnd/>
          </a:ln>
          <a:effectLst/>
        </p:spPr>
        <p:txBody>
          <a:bodyPr wrap="none">
            <a:spAutoFit/>
          </a:bodyPr>
          <a:lstStyle/>
          <a:p>
            <a:r>
              <a:rPr lang="en-US" sz="1800"/>
              <a:t>d6</a:t>
            </a:r>
          </a:p>
        </p:txBody>
      </p:sp>
      <p:sp>
        <p:nvSpPr>
          <p:cNvPr id="64561" name="Text Box 49"/>
          <p:cNvSpPr txBox="1">
            <a:spLocks noChangeArrowheads="1"/>
          </p:cNvSpPr>
          <p:nvPr/>
        </p:nvSpPr>
        <p:spPr bwMode="auto">
          <a:xfrm>
            <a:off x="914400" y="1295400"/>
            <a:ext cx="412750" cy="366713"/>
          </a:xfrm>
          <a:prstGeom prst="rect">
            <a:avLst/>
          </a:prstGeom>
          <a:noFill/>
          <a:ln w="9525">
            <a:noFill/>
            <a:miter lim="800000"/>
            <a:headEnd/>
            <a:tailEnd/>
          </a:ln>
          <a:effectLst/>
        </p:spPr>
        <p:txBody>
          <a:bodyPr wrap="none">
            <a:spAutoFit/>
          </a:bodyPr>
          <a:lstStyle/>
          <a:p>
            <a:r>
              <a:rPr lang="en-US" sz="1800"/>
              <a:t>d7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a:t>
            </a:r>
            <a:endParaRPr lang="en-US" dirty="0"/>
          </a:p>
        </p:txBody>
      </p:sp>
      <p:sp>
        <p:nvSpPr>
          <p:cNvPr id="5" name="Text Placeholder 4"/>
          <p:cNvSpPr>
            <a:spLocks noGrp="1"/>
          </p:cNvSpPr>
          <p:nvPr>
            <p:ph type="body" idx="1"/>
          </p:nvPr>
        </p:nvSpPr>
        <p:spPr/>
        <p:txBody>
          <a:bodyPr/>
          <a:lstStyle/>
          <a:p>
            <a:r>
              <a:rPr lang="en-US" sz="2000" dirty="0" smtClean="0"/>
              <a:t>Use tables when</a:t>
            </a:r>
          </a:p>
        </p:txBody>
      </p:sp>
      <p:sp>
        <p:nvSpPr>
          <p:cNvPr id="6" name="Text Placeholder 5"/>
          <p:cNvSpPr>
            <a:spLocks noGrp="1"/>
          </p:cNvSpPr>
          <p:nvPr>
            <p:ph type="body" sz="half" idx="3"/>
          </p:nvPr>
        </p:nvSpPr>
        <p:spPr/>
        <p:txBody>
          <a:bodyPr/>
          <a:lstStyle/>
          <a:p>
            <a:r>
              <a:rPr lang="en-US" sz="2000" dirty="0" smtClean="0"/>
              <a:t>Use graphs when</a:t>
            </a:r>
          </a:p>
        </p:txBody>
      </p:sp>
      <p:sp>
        <p:nvSpPr>
          <p:cNvPr id="3" name="Content Placeholder 2"/>
          <p:cNvSpPr>
            <a:spLocks noGrp="1"/>
          </p:cNvSpPr>
          <p:nvPr>
            <p:ph sz="quarter" idx="2"/>
          </p:nvPr>
        </p:nvSpPr>
        <p:spPr/>
        <p:txBody>
          <a:bodyPr>
            <a:noAutofit/>
          </a:bodyPr>
          <a:lstStyle/>
          <a:p>
            <a:r>
              <a:rPr lang="en-US" sz="2200" dirty="0" smtClean="0"/>
              <a:t>The document will be used to look up individual values</a:t>
            </a:r>
          </a:p>
          <a:p>
            <a:r>
              <a:rPr lang="en-US" sz="2200" dirty="0" smtClean="0"/>
              <a:t>The document will be used to compare individual values</a:t>
            </a:r>
          </a:p>
          <a:p>
            <a:r>
              <a:rPr lang="en-US" sz="2200" dirty="0" smtClean="0"/>
              <a:t>Precise values are required</a:t>
            </a:r>
          </a:p>
          <a:p>
            <a:r>
              <a:rPr lang="en-US" sz="2200" dirty="0" smtClean="0"/>
              <a:t>The quantitative info to be communicated involves more than one unit of measure</a:t>
            </a:r>
            <a:endParaRPr lang="en-US" sz="2200" dirty="0"/>
          </a:p>
        </p:txBody>
      </p:sp>
      <p:sp>
        <p:nvSpPr>
          <p:cNvPr id="4" name="Content Placeholder 3"/>
          <p:cNvSpPr>
            <a:spLocks noGrp="1"/>
          </p:cNvSpPr>
          <p:nvPr>
            <p:ph sz="quarter" idx="4"/>
          </p:nvPr>
        </p:nvSpPr>
        <p:spPr/>
        <p:txBody>
          <a:bodyPr>
            <a:normAutofit/>
          </a:bodyPr>
          <a:lstStyle/>
          <a:p>
            <a:r>
              <a:rPr lang="en-US" sz="2200" dirty="0" smtClean="0"/>
              <a:t>The message is contained in the shape of the values</a:t>
            </a:r>
          </a:p>
          <a:p>
            <a:r>
              <a:rPr lang="en-US" sz="2200" dirty="0" smtClean="0"/>
              <a:t>The document will be used to reveal relationships among values</a:t>
            </a:r>
            <a:endParaRPr lang="en-US" sz="2200" dirty="0"/>
          </a:p>
        </p:txBody>
      </p:sp>
      <p:sp>
        <p:nvSpPr>
          <p:cNvPr id="7" name="TextBox 6"/>
          <p:cNvSpPr txBox="1"/>
          <p:nvPr/>
        </p:nvSpPr>
        <p:spPr>
          <a:xfrm>
            <a:off x="381000" y="6477000"/>
            <a:ext cx="8229600" cy="369332"/>
          </a:xfrm>
          <a:prstGeom prst="rect">
            <a:avLst/>
          </a:prstGeom>
          <a:noFill/>
        </p:spPr>
        <p:txBody>
          <a:bodyPr wrap="square" rtlCol="0">
            <a:spAutoFit/>
          </a:bodyPr>
          <a:lstStyle/>
          <a:p>
            <a:r>
              <a:rPr lang="en-US" dirty="0" smtClean="0"/>
              <a:t>S. Few, Show Me the Numbers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914400"/>
            <a:ext cx="8229600" cy="1069848"/>
          </a:xfrm>
        </p:spPr>
        <p:txBody>
          <a:bodyPr/>
          <a:lstStyle/>
          <a:p>
            <a:r>
              <a:rPr lang="en-US" dirty="0"/>
              <a:t>Star </a:t>
            </a:r>
            <a:r>
              <a:rPr lang="en-US" b="1" dirty="0"/>
              <a:t>Plots</a:t>
            </a:r>
          </a:p>
        </p:txBody>
      </p:sp>
      <p:sp>
        <p:nvSpPr>
          <p:cNvPr id="228355" name="Line 3"/>
          <p:cNvSpPr>
            <a:spLocks noChangeShapeType="1"/>
          </p:cNvSpPr>
          <p:nvPr/>
        </p:nvSpPr>
        <p:spPr bwMode="auto">
          <a:xfrm flipV="1">
            <a:off x="1920875" y="2230438"/>
            <a:ext cx="0" cy="12954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56" name="Line 4"/>
          <p:cNvSpPr>
            <a:spLocks noChangeShapeType="1"/>
          </p:cNvSpPr>
          <p:nvPr/>
        </p:nvSpPr>
        <p:spPr bwMode="auto">
          <a:xfrm flipV="1">
            <a:off x="1158875" y="3525838"/>
            <a:ext cx="762000" cy="990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57" name="Line 5"/>
          <p:cNvSpPr>
            <a:spLocks noChangeShapeType="1"/>
          </p:cNvSpPr>
          <p:nvPr/>
        </p:nvSpPr>
        <p:spPr bwMode="auto">
          <a:xfrm flipH="1" flipV="1">
            <a:off x="1920875" y="3525838"/>
            <a:ext cx="762000" cy="990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58" name="Line 6"/>
          <p:cNvSpPr>
            <a:spLocks noChangeShapeType="1"/>
          </p:cNvSpPr>
          <p:nvPr/>
        </p:nvSpPr>
        <p:spPr bwMode="auto">
          <a:xfrm flipH="1" flipV="1">
            <a:off x="777875" y="2916238"/>
            <a:ext cx="1143000" cy="609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59" name="Line 7"/>
          <p:cNvSpPr>
            <a:spLocks noChangeShapeType="1"/>
          </p:cNvSpPr>
          <p:nvPr/>
        </p:nvSpPr>
        <p:spPr bwMode="auto">
          <a:xfrm flipV="1">
            <a:off x="1920875" y="2840038"/>
            <a:ext cx="1219200" cy="6858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60" name="Text Box 8"/>
          <p:cNvSpPr txBox="1">
            <a:spLocks noChangeArrowheads="1"/>
          </p:cNvSpPr>
          <p:nvPr/>
        </p:nvSpPr>
        <p:spPr bwMode="auto">
          <a:xfrm>
            <a:off x="1600200" y="1905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1</a:t>
            </a:r>
          </a:p>
        </p:txBody>
      </p:sp>
      <p:sp>
        <p:nvSpPr>
          <p:cNvPr id="228361" name="Text Box 9"/>
          <p:cNvSpPr txBox="1">
            <a:spLocks noChangeArrowheads="1"/>
          </p:cNvSpPr>
          <p:nvPr/>
        </p:nvSpPr>
        <p:spPr bwMode="auto">
          <a:xfrm>
            <a:off x="3200400" y="2667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2</a:t>
            </a:r>
          </a:p>
        </p:txBody>
      </p:sp>
      <p:sp>
        <p:nvSpPr>
          <p:cNvPr id="228362" name="Text Box 10"/>
          <p:cNvSpPr txBox="1">
            <a:spLocks noChangeArrowheads="1"/>
          </p:cNvSpPr>
          <p:nvPr/>
        </p:nvSpPr>
        <p:spPr bwMode="auto">
          <a:xfrm>
            <a:off x="2438400" y="4572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3</a:t>
            </a:r>
          </a:p>
        </p:txBody>
      </p:sp>
      <p:sp>
        <p:nvSpPr>
          <p:cNvPr id="228363" name="Text Box 11"/>
          <p:cNvSpPr txBox="1">
            <a:spLocks noChangeArrowheads="1"/>
          </p:cNvSpPr>
          <p:nvPr/>
        </p:nvSpPr>
        <p:spPr bwMode="auto">
          <a:xfrm>
            <a:off x="685800" y="4572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4</a:t>
            </a:r>
          </a:p>
        </p:txBody>
      </p:sp>
      <p:sp>
        <p:nvSpPr>
          <p:cNvPr id="228364" name="Text Box 12"/>
          <p:cNvSpPr txBox="1">
            <a:spLocks noChangeArrowheads="1"/>
          </p:cNvSpPr>
          <p:nvPr/>
        </p:nvSpPr>
        <p:spPr bwMode="auto">
          <a:xfrm>
            <a:off x="152400" y="2667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5</a:t>
            </a:r>
          </a:p>
        </p:txBody>
      </p:sp>
      <p:sp>
        <p:nvSpPr>
          <p:cNvPr id="228365" name="Line 13"/>
          <p:cNvSpPr>
            <a:spLocks noChangeShapeType="1"/>
          </p:cNvSpPr>
          <p:nvPr/>
        </p:nvSpPr>
        <p:spPr bwMode="auto">
          <a:xfrm>
            <a:off x="2057400" y="3505200"/>
            <a:ext cx="762000" cy="990600"/>
          </a:xfrm>
          <a:prstGeom prst="line">
            <a:avLst/>
          </a:prstGeom>
          <a:noFill/>
          <a:ln w="38100" cap="sq">
            <a:solidFill>
              <a:schemeClr val="tx1"/>
            </a:solidFill>
            <a:round/>
            <a:headEnd type="triangle" w="sm" len="sm"/>
            <a:tailEnd type="triangle" w="sm" len="sm"/>
          </a:ln>
          <a:effectLst/>
        </p:spPr>
        <p:txBody>
          <a:bodyPr wrap="none" anchor="ctr"/>
          <a:lstStyle/>
          <a:p>
            <a:endParaRPr lang="en-US"/>
          </a:p>
        </p:txBody>
      </p:sp>
      <p:sp>
        <p:nvSpPr>
          <p:cNvPr id="228366" name="Text Box 14"/>
          <p:cNvSpPr txBox="1">
            <a:spLocks noChangeArrowheads="1"/>
          </p:cNvSpPr>
          <p:nvPr/>
        </p:nvSpPr>
        <p:spPr bwMode="auto">
          <a:xfrm>
            <a:off x="2498725" y="3613150"/>
            <a:ext cx="741363" cy="366713"/>
          </a:xfrm>
          <a:prstGeom prst="rect">
            <a:avLst/>
          </a:prstGeom>
          <a:noFill/>
          <a:ln w="12700" cap="sq">
            <a:noFill/>
            <a:miter lim="800000"/>
            <a:headEnd type="none" w="sm" len="sm"/>
            <a:tailEnd type="none" w="sm" len="sm"/>
          </a:ln>
          <a:effectLst/>
        </p:spPr>
        <p:txBody>
          <a:bodyPr wrap="none">
            <a:spAutoFit/>
          </a:bodyPr>
          <a:lstStyle/>
          <a:p>
            <a:pPr eaLnBrk="0" hangingPunct="0"/>
            <a:r>
              <a:rPr lang="en-US">
                <a:latin typeface="Tahoma" pitchFamily="34" charset="0"/>
              </a:rPr>
              <a:t>Value</a:t>
            </a:r>
            <a:endParaRPr lang="en-US" sz="2400">
              <a:latin typeface="Verdana" pitchFamily="34" charset="0"/>
            </a:endParaRPr>
          </a:p>
        </p:txBody>
      </p:sp>
      <p:sp>
        <p:nvSpPr>
          <p:cNvPr id="228367" name="Line 15"/>
          <p:cNvSpPr>
            <a:spLocks noChangeShapeType="1"/>
          </p:cNvSpPr>
          <p:nvPr/>
        </p:nvSpPr>
        <p:spPr bwMode="auto">
          <a:xfrm flipH="1" flipV="1">
            <a:off x="1219200" y="3124200"/>
            <a:ext cx="228600" cy="10668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68" name="Line 16"/>
          <p:cNvSpPr>
            <a:spLocks noChangeShapeType="1"/>
          </p:cNvSpPr>
          <p:nvPr/>
        </p:nvSpPr>
        <p:spPr bwMode="auto">
          <a:xfrm>
            <a:off x="1219200" y="3124200"/>
            <a:ext cx="685800" cy="1524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69" name="Line 17"/>
          <p:cNvSpPr>
            <a:spLocks noChangeShapeType="1"/>
          </p:cNvSpPr>
          <p:nvPr/>
        </p:nvSpPr>
        <p:spPr bwMode="auto">
          <a:xfrm flipV="1">
            <a:off x="1905000" y="2971800"/>
            <a:ext cx="990600" cy="3048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70" name="Line 18"/>
          <p:cNvSpPr>
            <a:spLocks noChangeShapeType="1"/>
          </p:cNvSpPr>
          <p:nvPr/>
        </p:nvSpPr>
        <p:spPr bwMode="auto">
          <a:xfrm flipH="1">
            <a:off x="2514600" y="2971800"/>
            <a:ext cx="381000" cy="12954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71" name="Line 19"/>
          <p:cNvSpPr>
            <a:spLocks noChangeShapeType="1"/>
          </p:cNvSpPr>
          <p:nvPr/>
        </p:nvSpPr>
        <p:spPr bwMode="auto">
          <a:xfrm flipH="1" flipV="1">
            <a:off x="1447800" y="4191000"/>
            <a:ext cx="1066800" cy="762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72" name="Text Box 20"/>
          <p:cNvSpPr txBox="1">
            <a:spLocks noChangeArrowheads="1"/>
          </p:cNvSpPr>
          <p:nvPr/>
        </p:nvSpPr>
        <p:spPr bwMode="auto">
          <a:xfrm>
            <a:off x="4708525" y="2166938"/>
            <a:ext cx="3146425" cy="264795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Tahoma" pitchFamily="34" charset="0"/>
              </a:rPr>
              <a:t>Space out the n</a:t>
            </a:r>
          </a:p>
          <a:p>
            <a:pPr eaLnBrk="0" hangingPunct="0"/>
            <a:r>
              <a:rPr lang="en-US" sz="2400">
                <a:latin typeface="Tahoma" pitchFamily="34" charset="0"/>
              </a:rPr>
              <a:t>variables at equal</a:t>
            </a:r>
          </a:p>
          <a:p>
            <a:pPr eaLnBrk="0" hangingPunct="0"/>
            <a:r>
              <a:rPr lang="en-US" sz="2400">
                <a:latin typeface="Tahoma" pitchFamily="34" charset="0"/>
              </a:rPr>
              <a:t>angles around a </a:t>
            </a:r>
          </a:p>
          <a:p>
            <a:pPr eaLnBrk="0" hangingPunct="0"/>
            <a:r>
              <a:rPr lang="en-US" sz="2400">
                <a:latin typeface="Tahoma" pitchFamily="34" charset="0"/>
              </a:rPr>
              <a:t>circle</a:t>
            </a:r>
          </a:p>
          <a:p>
            <a:pPr eaLnBrk="0" hangingPunct="0"/>
            <a:endParaRPr lang="en-US" sz="2400">
              <a:latin typeface="Tahoma" pitchFamily="34" charset="0"/>
            </a:endParaRPr>
          </a:p>
          <a:p>
            <a:pPr eaLnBrk="0" hangingPunct="0"/>
            <a:r>
              <a:rPr lang="en-US" sz="2400">
                <a:latin typeface="Tahoma" pitchFamily="34" charset="0"/>
              </a:rPr>
              <a:t>Each “spoke” encodes</a:t>
            </a:r>
          </a:p>
          <a:p>
            <a:pPr eaLnBrk="0" hangingPunct="0"/>
            <a:r>
              <a:rPr lang="en-US" sz="2400">
                <a:latin typeface="Tahoma" pitchFamily="34" charset="0"/>
              </a:rPr>
              <a:t>a variable’s value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7200" y="914400"/>
            <a:ext cx="8229600" cy="1069848"/>
          </a:xfrm>
        </p:spPr>
        <p:txBody>
          <a:bodyPr/>
          <a:lstStyle/>
          <a:p>
            <a:r>
              <a:rPr lang="en-US" dirty="0"/>
              <a:t>Star Plot examples</a:t>
            </a:r>
          </a:p>
        </p:txBody>
      </p:sp>
      <p:pic>
        <p:nvPicPr>
          <p:cNvPr id="229379" name="Picture 3" descr="star_plot"/>
          <p:cNvPicPr>
            <a:picLocks noChangeAspect="1" noChangeArrowheads="1"/>
          </p:cNvPicPr>
          <p:nvPr/>
        </p:nvPicPr>
        <p:blipFill>
          <a:blip r:embed="rId3" cstate="print"/>
          <a:srcRect/>
          <a:stretch>
            <a:fillRect/>
          </a:stretch>
        </p:blipFill>
        <p:spPr bwMode="auto">
          <a:xfrm>
            <a:off x="4572000" y="1828800"/>
            <a:ext cx="4029075" cy="3733800"/>
          </a:xfrm>
          <a:prstGeom prst="rect">
            <a:avLst/>
          </a:prstGeom>
          <a:noFill/>
        </p:spPr>
      </p:pic>
      <p:pic>
        <p:nvPicPr>
          <p:cNvPr id="229380" name="Picture 4" descr="radar_plot"/>
          <p:cNvPicPr>
            <a:picLocks noChangeAspect="1" noChangeArrowheads="1"/>
          </p:cNvPicPr>
          <p:nvPr/>
        </p:nvPicPr>
        <p:blipFill>
          <a:blip r:embed="rId4" cstate="print"/>
          <a:srcRect/>
          <a:stretch>
            <a:fillRect/>
          </a:stretch>
        </p:blipFill>
        <p:spPr bwMode="auto">
          <a:xfrm>
            <a:off x="1066800" y="2590800"/>
            <a:ext cx="2857500" cy="2476500"/>
          </a:xfrm>
          <a:prstGeom prst="rect">
            <a:avLst/>
          </a:prstGeom>
          <a:noFill/>
        </p:spPr>
      </p:pic>
      <p:sp>
        <p:nvSpPr>
          <p:cNvPr id="229381" name="Rectangle 5"/>
          <p:cNvSpPr>
            <a:spLocks noChangeArrowheads="1"/>
          </p:cNvSpPr>
          <p:nvPr/>
        </p:nvSpPr>
        <p:spPr bwMode="auto">
          <a:xfrm>
            <a:off x="1066800" y="5791200"/>
            <a:ext cx="7204075" cy="517525"/>
          </a:xfrm>
          <a:prstGeom prst="rect">
            <a:avLst/>
          </a:prstGeom>
          <a:noFill/>
          <a:ln w="12700" cap="sq">
            <a:noFill/>
            <a:miter lim="800000"/>
            <a:headEnd type="none" w="sm" len="sm"/>
            <a:tailEnd type="none" w="sm" len="sm"/>
          </a:ln>
          <a:effectLst/>
        </p:spPr>
        <p:txBody>
          <a:bodyPr wrap="none">
            <a:spAutoFit/>
          </a:bodyPr>
          <a:lstStyle/>
          <a:p>
            <a:pPr eaLnBrk="0" hangingPunct="0"/>
            <a:r>
              <a:rPr lang="en-US" sz="1400">
                <a:latin typeface="Courier New" pitchFamily="49" charset="0"/>
              </a:rPr>
              <a:t>http://seamonkey.ed.asu.edu/~behrens/asu/reports/compre/comp1.html</a:t>
            </a:r>
          </a:p>
          <a:p>
            <a:pPr eaLnBrk="0" hangingPunct="0"/>
            <a:endParaRPr lang="en-US" sz="1400" i="1">
              <a:latin typeface="Courier New" pitchFamily="49"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Star Coordinates</a:t>
            </a:r>
          </a:p>
        </p:txBody>
      </p:sp>
      <p:sp>
        <p:nvSpPr>
          <p:cNvPr id="70659" name="Rectangle 3"/>
          <p:cNvSpPr>
            <a:spLocks noGrp="1" noChangeArrowheads="1"/>
          </p:cNvSpPr>
          <p:nvPr>
            <p:ph type="body" idx="1"/>
          </p:nvPr>
        </p:nvSpPr>
        <p:spPr>
          <a:xfrm>
            <a:off x="457200" y="1981200"/>
            <a:ext cx="3733800" cy="4517136"/>
          </a:xfrm>
        </p:spPr>
        <p:txBody>
          <a:bodyPr/>
          <a:lstStyle/>
          <a:p>
            <a:endParaRPr lang="en-US" dirty="0"/>
          </a:p>
          <a:p>
            <a:r>
              <a:rPr lang="en-US" dirty="0" err="1"/>
              <a:t>Kandogan</a:t>
            </a:r>
            <a:r>
              <a:rPr lang="en-US" dirty="0"/>
              <a:t>, “Star Coordinates</a:t>
            </a:r>
            <a:r>
              <a:rPr lang="en-US" dirty="0" smtClean="0"/>
              <a:t>”</a:t>
            </a:r>
          </a:p>
          <a:p>
            <a:endParaRPr lang="en-US" dirty="0" smtClean="0"/>
          </a:p>
          <a:p>
            <a:r>
              <a:rPr lang="en-US" dirty="0" smtClean="0"/>
              <a:t>A </a:t>
            </a:r>
            <a:r>
              <a:rPr lang="en-US" dirty="0" err="1" smtClean="0"/>
              <a:t>scatterplot</a:t>
            </a:r>
            <a:r>
              <a:rPr lang="en-US" dirty="0" smtClean="0"/>
              <a:t> on Star Coordinate system </a:t>
            </a:r>
            <a:endParaRPr lang="en-US" dirty="0"/>
          </a:p>
        </p:txBody>
      </p:sp>
      <p:pic>
        <p:nvPicPr>
          <p:cNvPr id="70660" name="Picture 4" descr="junk2"/>
          <p:cNvPicPr>
            <a:picLocks noChangeAspect="1" noChangeArrowheads="1"/>
          </p:cNvPicPr>
          <p:nvPr/>
        </p:nvPicPr>
        <p:blipFill>
          <a:blip r:embed="rId3" cstate="print"/>
          <a:srcRect/>
          <a:stretch>
            <a:fillRect/>
          </a:stretch>
        </p:blipFill>
        <p:spPr bwMode="auto">
          <a:xfrm>
            <a:off x="4114800" y="465810"/>
            <a:ext cx="4419600" cy="639219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a:t>Multiple Views</a:t>
            </a:r>
          </a:p>
        </p:txBody>
      </p:sp>
      <p:sp>
        <p:nvSpPr>
          <p:cNvPr id="225283" name="Text Box 3"/>
          <p:cNvSpPr txBox="1">
            <a:spLocks noChangeArrowheads="1"/>
          </p:cNvSpPr>
          <p:nvPr/>
        </p:nvSpPr>
        <p:spPr bwMode="auto">
          <a:xfrm>
            <a:off x="593725" y="1938338"/>
            <a:ext cx="4724400"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Tahoma" pitchFamily="34" charset="0"/>
              </a:rPr>
              <a:t>Give each variable its own display</a:t>
            </a:r>
            <a:endParaRPr lang="en-US" sz="2400">
              <a:latin typeface="Verdana" pitchFamily="34" charset="0"/>
            </a:endParaRPr>
          </a:p>
        </p:txBody>
      </p:sp>
      <p:sp>
        <p:nvSpPr>
          <p:cNvPr id="225284" name="Rectangle 4"/>
          <p:cNvSpPr>
            <a:spLocks noChangeArrowheads="1"/>
          </p:cNvSpPr>
          <p:nvPr/>
        </p:nvSpPr>
        <p:spPr bwMode="auto">
          <a:xfrm>
            <a:off x="1752600" y="3276600"/>
            <a:ext cx="2192338" cy="19177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Courier New" pitchFamily="49" charset="0"/>
              </a:rPr>
              <a:t>  A B C D E</a:t>
            </a:r>
          </a:p>
          <a:p>
            <a:pPr eaLnBrk="0" hangingPunct="0"/>
            <a:r>
              <a:rPr lang="en-US" sz="2400">
                <a:latin typeface="Courier New" pitchFamily="49" charset="0"/>
              </a:rPr>
              <a:t>1 4 1 8 3 5</a:t>
            </a:r>
          </a:p>
          <a:p>
            <a:pPr eaLnBrk="0" hangingPunct="0"/>
            <a:r>
              <a:rPr lang="en-US" sz="2400">
                <a:latin typeface="Courier New" pitchFamily="49" charset="0"/>
              </a:rPr>
              <a:t>2 6 3 4 2 1</a:t>
            </a:r>
          </a:p>
          <a:p>
            <a:pPr eaLnBrk="0" hangingPunct="0"/>
            <a:r>
              <a:rPr lang="en-US" sz="2400">
                <a:latin typeface="Courier New" pitchFamily="49" charset="0"/>
              </a:rPr>
              <a:t>3 5 7 2 4 3</a:t>
            </a:r>
          </a:p>
          <a:p>
            <a:pPr eaLnBrk="0" hangingPunct="0"/>
            <a:r>
              <a:rPr lang="en-US" sz="2400">
                <a:latin typeface="Courier New" pitchFamily="49" charset="0"/>
              </a:rPr>
              <a:t>4 2 6 3 1 5</a:t>
            </a:r>
          </a:p>
        </p:txBody>
      </p:sp>
      <p:sp>
        <p:nvSpPr>
          <p:cNvPr id="225285" name="Line 5"/>
          <p:cNvSpPr>
            <a:spLocks noChangeShapeType="1"/>
          </p:cNvSpPr>
          <p:nvPr/>
        </p:nvSpPr>
        <p:spPr bwMode="auto">
          <a:xfrm>
            <a:off x="2133600" y="36576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86" name="Line 6"/>
          <p:cNvSpPr>
            <a:spLocks noChangeShapeType="1"/>
          </p:cNvSpPr>
          <p:nvPr/>
        </p:nvSpPr>
        <p:spPr bwMode="auto">
          <a:xfrm>
            <a:off x="2133600" y="3657600"/>
            <a:ext cx="0" cy="14478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87" name="Line 7"/>
          <p:cNvSpPr>
            <a:spLocks noChangeShapeType="1"/>
          </p:cNvSpPr>
          <p:nvPr/>
        </p:nvSpPr>
        <p:spPr bwMode="auto">
          <a:xfrm>
            <a:off x="5699125" y="3352800"/>
            <a:ext cx="0" cy="6858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88" name="Line 8"/>
          <p:cNvSpPr>
            <a:spLocks noChangeShapeType="1"/>
          </p:cNvSpPr>
          <p:nvPr/>
        </p:nvSpPr>
        <p:spPr bwMode="auto">
          <a:xfrm>
            <a:off x="5699125" y="40386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89" name="Line 9"/>
          <p:cNvSpPr>
            <a:spLocks noChangeShapeType="1"/>
          </p:cNvSpPr>
          <p:nvPr/>
        </p:nvSpPr>
        <p:spPr bwMode="auto">
          <a:xfrm>
            <a:off x="5699125" y="4267200"/>
            <a:ext cx="0" cy="609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90" name="Line 10"/>
          <p:cNvSpPr>
            <a:spLocks noChangeShapeType="1"/>
          </p:cNvSpPr>
          <p:nvPr/>
        </p:nvSpPr>
        <p:spPr bwMode="auto">
          <a:xfrm>
            <a:off x="5699125" y="48768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91" name="Line 11"/>
          <p:cNvSpPr>
            <a:spLocks noChangeShapeType="1"/>
          </p:cNvSpPr>
          <p:nvPr/>
        </p:nvSpPr>
        <p:spPr bwMode="auto">
          <a:xfrm>
            <a:off x="5699125" y="2590800"/>
            <a:ext cx="0" cy="609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92" name="Line 12"/>
          <p:cNvSpPr>
            <a:spLocks noChangeShapeType="1"/>
          </p:cNvSpPr>
          <p:nvPr/>
        </p:nvSpPr>
        <p:spPr bwMode="auto">
          <a:xfrm>
            <a:off x="5699125" y="32004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93" name="Rectangle 13"/>
          <p:cNvSpPr>
            <a:spLocks noChangeArrowheads="1"/>
          </p:cNvSpPr>
          <p:nvPr/>
        </p:nvSpPr>
        <p:spPr bwMode="auto">
          <a:xfrm>
            <a:off x="5699125" y="2819400"/>
            <a:ext cx="228600" cy="3810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4" name="Rectangle 14"/>
          <p:cNvSpPr>
            <a:spLocks noChangeArrowheads="1"/>
          </p:cNvSpPr>
          <p:nvPr/>
        </p:nvSpPr>
        <p:spPr bwMode="auto">
          <a:xfrm>
            <a:off x="5927725" y="3048000"/>
            <a:ext cx="228600" cy="152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5" name="Rectangle 15"/>
          <p:cNvSpPr>
            <a:spLocks noChangeArrowheads="1"/>
          </p:cNvSpPr>
          <p:nvPr/>
        </p:nvSpPr>
        <p:spPr bwMode="auto">
          <a:xfrm>
            <a:off x="6156325" y="2362200"/>
            <a:ext cx="228600" cy="8382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6" name="Rectangle 16"/>
          <p:cNvSpPr>
            <a:spLocks noChangeArrowheads="1"/>
          </p:cNvSpPr>
          <p:nvPr/>
        </p:nvSpPr>
        <p:spPr bwMode="auto">
          <a:xfrm>
            <a:off x="6384925" y="2895600"/>
            <a:ext cx="228600" cy="304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7" name="Rectangle 17"/>
          <p:cNvSpPr>
            <a:spLocks noChangeArrowheads="1"/>
          </p:cNvSpPr>
          <p:nvPr/>
        </p:nvSpPr>
        <p:spPr bwMode="auto">
          <a:xfrm>
            <a:off x="6613525" y="2667000"/>
            <a:ext cx="228600" cy="533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8" name="Rectangle 18"/>
          <p:cNvSpPr>
            <a:spLocks noChangeArrowheads="1"/>
          </p:cNvSpPr>
          <p:nvPr/>
        </p:nvSpPr>
        <p:spPr bwMode="auto">
          <a:xfrm>
            <a:off x="6613525" y="3886200"/>
            <a:ext cx="228600" cy="152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9" name="Rectangle 19"/>
          <p:cNvSpPr>
            <a:spLocks noChangeArrowheads="1"/>
          </p:cNvSpPr>
          <p:nvPr/>
        </p:nvSpPr>
        <p:spPr bwMode="auto">
          <a:xfrm>
            <a:off x="6156325" y="3657600"/>
            <a:ext cx="228600" cy="3810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0" name="Rectangle 20"/>
          <p:cNvSpPr>
            <a:spLocks noChangeArrowheads="1"/>
          </p:cNvSpPr>
          <p:nvPr/>
        </p:nvSpPr>
        <p:spPr bwMode="auto">
          <a:xfrm>
            <a:off x="5927725" y="3733800"/>
            <a:ext cx="228600" cy="304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1" name="Rectangle 21"/>
          <p:cNvSpPr>
            <a:spLocks noChangeArrowheads="1"/>
          </p:cNvSpPr>
          <p:nvPr/>
        </p:nvSpPr>
        <p:spPr bwMode="auto">
          <a:xfrm>
            <a:off x="6384925" y="3810000"/>
            <a:ext cx="228600" cy="228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2" name="Rectangle 22"/>
          <p:cNvSpPr>
            <a:spLocks noChangeArrowheads="1"/>
          </p:cNvSpPr>
          <p:nvPr/>
        </p:nvSpPr>
        <p:spPr bwMode="auto">
          <a:xfrm>
            <a:off x="5699125" y="3429000"/>
            <a:ext cx="228600" cy="609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3" name="Rectangle 23"/>
          <p:cNvSpPr>
            <a:spLocks noChangeArrowheads="1"/>
          </p:cNvSpPr>
          <p:nvPr/>
        </p:nvSpPr>
        <p:spPr bwMode="auto">
          <a:xfrm>
            <a:off x="5699125" y="4343400"/>
            <a:ext cx="228600" cy="533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4" name="Rectangle 24"/>
          <p:cNvSpPr>
            <a:spLocks noChangeArrowheads="1"/>
          </p:cNvSpPr>
          <p:nvPr/>
        </p:nvSpPr>
        <p:spPr bwMode="auto">
          <a:xfrm>
            <a:off x="5927725" y="4191000"/>
            <a:ext cx="228600" cy="685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5" name="Rectangle 25"/>
          <p:cNvSpPr>
            <a:spLocks noChangeArrowheads="1"/>
          </p:cNvSpPr>
          <p:nvPr/>
        </p:nvSpPr>
        <p:spPr bwMode="auto">
          <a:xfrm>
            <a:off x="6156325" y="4648200"/>
            <a:ext cx="228600" cy="228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6" name="Rectangle 26"/>
          <p:cNvSpPr>
            <a:spLocks noChangeArrowheads="1"/>
          </p:cNvSpPr>
          <p:nvPr/>
        </p:nvSpPr>
        <p:spPr bwMode="auto">
          <a:xfrm>
            <a:off x="6384925" y="4495800"/>
            <a:ext cx="228600" cy="3810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7" name="Rectangle 27"/>
          <p:cNvSpPr>
            <a:spLocks noChangeArrowheads="1"/>
          </p:cNvSpPr>
          <p:nvPr/>
        </p:nvSpPr>
        <p:spPr bwMode="auto">
          <a:xfrm>
            <a:off x="6613525" y="4572000"/>
            <a:ext cx="228600" cy="304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8" name="Line 28"/>
          <p:cNvSpPr>
            <a:spLocks noChangeShapeType="1"/>
          </p:cNvSpPr>
          <p:nvPr/>
        </p:nvSpPr>
        <p:spPr bwMode="auto">
          <a:xfrm>
            <a:off x="5699125" y="5181600"/>
            <a:ext cx="0" cy="609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309" name="Line 29"/>
          <p:cNvSpPr>
            <a:spLocks noChangeShapeType="1"/>
          </p:cNvSpPr>
          <p:nvPr/>
        </p:nvSpPr>
        <p:spPr bwMode="auto">
          <a:xfrm>
            <a:off x="5699125" y="57912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310" name="Rectangle 30"/>
          <p:cNvSpPr>
            <a:spLocks noChangeArrowheads="1"/>
          </p:cNvSpPr>
          <p:nvPr/>
        </p:nvSpPr>
        <p:spPr bwMode="auto">
          <a:xfrm>
            <a:off x="6384925" y="5638800"/>
            <a:ext cx="228600" cy="152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1" name="Rectangle 31"/>
          <p:cNvSpPr>
            <a:spLocks noChangeArrowheads="1"/>
          </p:cNvSpPr>
          <p:nvPr/>
        </p:nvSpPr>
        <p:spPr bwMode="auto">
          <a:xfrm>
            <a:off x="6156325" y="5486400"/>
            <a:ext cx="228600" cy="304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2" name="Rectangle 32"/>
          <p:cNvSpPr>
            <a:spLocks noChangeArrowheads="1"/>
          </p:cNvSpPr>
          <p:nvPr/>
        </p:nvSpPr>
        <p:spPr bwMode="auto">
          <a:xfrm>
            <a:off x="5699125" y="5562600"/>
            <a:ext cx="228600" cy="228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3" name="Rectangle 33"/>
          <p:cNvSpPr>
            <a:spLocks noChangeArrowheads="1"/>
          </p:cNvSpPr>
          <p:nvPr/>
        </p:nvSpPr>
        <p:spPr bwMode="auto">
          <a:xfrm>
            <a:off x="6613525" y="5257800"/>
            <a:ext cx="228600" cy="533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4" name="Rectangle 34"/>
          <p:cNvSpPr>
            <a:spLocks noChangeArrowheads="1"/>
          </p:cNvSpPr>
          <p:nvPr/>
        </p:nvSpPr>
        <p:spPr bwMode="auto">
          <a:xfrm>
            <a:off x="5927725" y="5181600"/>
            <a:ext cx="228600" cy="609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5" name="Rectangle 35"/>
          <p:cNvSpPr>
            <a:spLocks noChangeArrowheads="1"/>
          </p:cNvSpPr>
          <p:nvPr/>
        </p:nvSpPr>
        <p:spPr bwMode="auto">
          <a:xfrm>
            <a:off x="5622925" y="5791200"/>
            <a:ext cx="14128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A B C D E</a:t>
            </a:r>
          </a:p>
        </p:txBody>
      </p:sp>
      <p:sp>
        <p:nvSpPr>
          <p:cNvPr id="225316" name="Rectangle 36"/>
          <p:cNvSpPr>
            <a:spLocks noChangeArrowheads="1"/>
          </p:cNvSpPr>
          <p:nvPr/>
        </p:nvSpPr>
        <p:spPr bwMode="auto">
          <a:xfrm>
            <a:off x="7832725" y="2667000"/>
            <a:ext cx="3206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1</a:t>
            </a:r>
          </a:p>
        </p:txBody>
      </p:sp>
      <p:sp>
        <p:nvSpPr>
          <p:cNvPr id="225317" name="Rectangle 37"/>
          <p:cNvSpPr>
            <a:spLocks noChangeArrowheads="1"/>
          </p:cNvSpPr>
          <p:nvPr/>
        </p:nvSpPr>
        <p:spPr bwMode="auto">
          <a:xfrm>
            <a:off x="7832725" y="3505200"/>
            <a:ext cx="3206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2</a:t>
            </a:r>
          </a:p>
        </p:txBody>
      </p:sp>
      <p:sp>
        <p:nvSpPr>
          <p:cNvPr id="225318" name="Rectangle 38"/>
          <p:cNvSpPr>
            <a:spLocks noChangeArrowheads="1"/>
          </p:cNvSpPr>
          <p:nvPr/>
        </p:nvSpPr>
        <p:spPr bwMode="auto">
          <a:xfrm>
            <a:off x="7832725" y="4267200"/>
            <a:ext cx="3206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3</a:t>
            </a:r>
          </a:p>
        </p:txBody>
      </p:sp>
      <p:sp>
        <p:nvSpPr>
          <p:cNvPr id="225319" name="Rectangle 39"/>
          <p:cNvSpPr>
            <a:spLocks noChangeArrowheads="1"/>
          </p:cNvSpPr>
          <p:nvPr/>
        </p:nvSpPr>
        <p:spPr bwMode="auto">
          <a:xfrm>
            <a:off x="7832725" y="5257800"/>
            <a:ext cx="3206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4</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81000"/>
            <a:ext cx="8229600" cy="1066800"/>
          </a:xfrm>
        </p:spPr>
        <p:txBody>
          <a:bodyPr>
            <a:normAutofit fontScale="90000"/>
          </a:bodyPr>
          <a:lstStyle/>
          <a:p>
            <a:r>
              <a:rPr lang="en-US" dirty="0"/>
              <a:t>Multiple </a:t>
            </a:r>
            <a:r>
              <a:rPr lang="en-US" dirty="0" smtClean="0"/>
              <a:t>Views: Brushing-and-linking</a:t>
            </a:r>
            <a:endParaRPr lang="en-US" dirty="0"/>
          </a:p>
        </p:txBody>
      </p:sp>
      <p:pic>
        <p:nvPicPr>
          <p:cNvPr id="65539" name="Picture 3"/>
          <p:cNvPicPr>
            <a:picLocks noChangeAspect="1" noChangeArrowheads="1"/>
          </p:cNvPicPr>
          <p:nvPr/>
        </p:nvPicPr>
        <p:blipFill>
          <a:blip r:embed="rId3" cstate="print"/>
          <a:srcRect/>
          <a:stretch>
            <a:fillRect/>
          </a:stretch>
        </p:blipFill>
        <p:spPr bwMode="auto">
          <a:xfrm>
            <a:off x="762000" y="1246188"/>
            <a:ext cx="7696200" cy="5611812"/>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57200" y="838200"/>
            <a:ext cx="8229600" cy="1069848"/>
          </a:xfrm>
        </p:spPr>
        <p:txBody>
          <a:bodyPr/>
          <a:lstStyle/>
          <a:p>
            <a:r>
              <a:rPr lang="en-US" dirty="0" err="1"/>
              <a:t>Scatterplot</a:t>
            </a:r>
            <a:r>
              <a:rPr lang="en-US" dirty="0"/>
              <a:t> Matrix</a:t>
            </a:r>
          </a:p>
        </p:txBody>
      </p:sp>
      <p:pic>
        <p:nvPicPr>
          <p:cNvPr id="226307" name="Picture 3" descr="carssp"/>
          <p:cNvPicPr>
            <a:picLocks noChangeAspect="1" noChangeArrowheads="1"/>
          </p:cNvPicPr>
          <p:nvPr/>
        </p:nvPicPr>
        <p:blipFill>
          <a:blip r:embed="rId3" cstate="print"/>
          <a:srcRect l="8749" t="3714" b="2602"/>
          <a:stretch>
            <a:fillRect/>
          </a:stretch>
        </p:blipFill>
        <p:spPr bwMode="auto">
          <a:xfrm>
            <a:off x="4114800" y="1752600"/>
            <a:ext cx="4497388" cy="4435475"/>
          </a:xfrm>
          <a:prstGeom prst="rect">
            <a:avLst/>
          </a:prstGeom>
          <a:noFill/>
        </p:spPr>
      </p:pic>
      <p:sp>
        <p:nvSpPr>
          <p:cNvPr id="226308" name="Text Box 4"/>
          <p:cNvSpPr txBox="1">
            <a:spLocks noChangeArrowheads="1"/>
          </p:cNvSpPr>
          <p:nvPr/>
        </p:nvSpPr>
        <p:spPr bwMode="auto">
          <a:xfrm>
            <a:off x="304800" y="2209800"/>
            <a:ext cx="3436938" cy="2647950"/>
          </a:xfrm>
          <a:prstGeom prst="rect">
            <a:avLst/>
          </a:prstGeom>
          <a:noFill/>
          <a:ln w="12700">
            <a:noFill/>
            <a:miter lim="800000"/>
            <a:headEnd type="none" w="sm" len="sm"/>
            <a:tailEnd type="none" w="sm" len="sm"/>
          </a:ln>
          <a:effectLst/>
        </p:spPr>
        <p:txBody>
          <a:bodyPr wrap="none">
            <a:spAutoFit/>
          </a:bodyPr>
          <a:lstStyle/>
          <a:p>
            <a:pPr eaLnBrk="0" hangingPunct="0"/>
            <a:r>
              <a:rPr lang="en-US" sz="2400" dirty="0">
                <a:latin typeface="Tahoma" pitchFamily="34" charset="0"/>
              </a:rPr>
              <a:t>Represent each possible</a:t>
            </a:r>
          </a:p>
          <a:p>
            <a:pPr eaLnBrk="0" hangingPunct="0"/>
            <a:r>
              <a:rPr lang="en-US" sz="2400" dirty="0">
                <a:latin typeface="Tahoma" pitchFamily="34" charset="0"/>
              </a:rPr>
              <a:t>pair of variables in their</a:t>
            </a:r>
          </a:p>
          <a:p>
            <a:pPr eaLnBrk="0" hangingPunct="0"/>
            <a:r>
              <a:rPr lang="en-US" sz="2400" dirty="0">
                <a:latin typeface="Tahoma" pitchFamily="34" charset="0"/>
              </a:rPr>
              <a:t>own 2-D </a:t>
            </a:r>
            <a:r>
              <a:rPr lang="en-US" sz="2400" dirty="0" err="1">
                <a:latin typeface="Tahoma" pitchFamily="34" charset="0"/>
              </a:rPr>
              <a:t>scatterplot</a:t>
            </a:r>
            <a:endParaRPr lang="en-US" sz="2400" dirty="0">
              <a:latin typeface="Tahoma" pitchFamily="34" charset="0"/>
            </a:endParaRPr>
          </a:p>
          <a:p>
            <a:pPr eaLnBrk="0" hangingPunct="0"/>
            <a:endParaRPr lang="en-US" sz="2400" dirty="0">
              <a:latin typeface="Tahoma" pitchFamily="34" charset="0"/>
            </a:endParaRPr>
          </a:p>
          <a:p>
            <a:pPr eaLnBrk="0" hangingPunct="0"/>
            <a:endParaRPr lang="en-US" sz="2400" dirty="0">
              <a:latin typeface="Tahoma" pitchFamily="34" charset="0"/>
            </a:endParaRPr>
          </a:p>
          <a:p>
            <a:pPr eaLnBrk="0" hangingPunct="0"/>
            <a:r>
              <a:rPr lang="en-US" sz="2400" dirty="0">
                <a:latin typeface="Tahoma" pitchFamily="34" charset="0"/>
              </a:rPr>
              <a:t>Useful for what?</a:t>
            </a:r>
          </a:p>
          <a:p>
            <a:pPr eaLnBrk="0" hangingPunct="0"/>
            <a:r>
              <a:rPr lang="en-US" sz="2400" dirty="0">
                <a:latin typeface="Tahoma" pitchFamily="34" charset="0"/>
              </a:rPr>
              <a:t>Misses what?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 on steroids</a:t>
            </a:r>
          </a:p>
        </p:txBody>
      </p:sp>
      <p:pic>
        <p:nvPicPr>
          <p:cNvPr id="67587" name="Picture 3" descr="exterior.gif (62217 bytes)"/>
          <p:cNvPicPr>
            <a:picLocks noChangeAspect="1" noChangeArrowheads="1"/>
          </p:cNvPicPr>
          <p:nvPr/>
        </p:nvPicPr>
        <p:blipFill>
          <a:blip r:embed="rId3" cstate="print"/>
          <a:srcRect t="9132" b="7365"/>
          <a:stretch>
            <a:fillRect/>
          </a:stretch>
        </p:blipFill>
        <p:spPr bwMode="auto">
          <a:xfrm>
            <a:off x="1828800" y="1371600"/>
            <a:ext cx="5829300" cy="48768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Parallel Coordinates</a:t>
            </a:r>
          </a:p>
        </p:txBody>
      </p:sp>
      <p:sp>
        <p:nvSpPr>
          <p:cNvPr id="69635" name="Rectangle 3"/>
          <p:cNvSpPr>
            <a:spLocks noGrp="1" noChangeArrowheads="1"/>
          </p:cNvSpPr>
          <p:nvPr>
            <p:ph type="body" idx="1"/>
          </p:nvPr>
        </p:nvSpPr>
        <p:spPr>
          <a:xfrm>
            <a:off x="457200" y="1600200"/>
            <a:ext cx="4267200" cy="4898136"/>
          </a:xfrm>
        </p:spPr>
        <p:txBody>
          <a:bodyPr/>
          <a:lstStyle/>
          <a:p>
            <a:endParaRPr lang="en-US" dirty="0"/>
          </a:p>
          <a:p>
            <a:r>
              <a:rPr lang="en-US" dirty="0" err="1"/>
              <a:t>Inselberg</a:t>
            </a:r>
            <a:r>
              <a:rPr lang="en-US" dirty="0"/>
              <a:t>, “Multidimensional detective” </a:t>
            </a:r>
            <a:br>
              <a:rPr lang="en-US" dirty="0"/>
            </a:br>
            <a:r>
              <a:rPr lang="en-US" dirty="0"/>
              <a:t>(parallel coordinates</a:t>
            </a:r>
            <a:r>
              <a:rPr lang="en-US" dirty="0" smtClean="0"/>
              <a:t>) </a:t>
            </a:r>
            <a:endParaRPr lang="en-US" dirty="0"/>
          </a:p>
          <a:p>
            <a:endParaRPr lang="en-US" dirty="0"/>
          </a:p>
        </p:txBody>
      </p:sp>
      <p:pic>
        <p:nvPicPr>
          <p:cNvPr id="69636" name="Picture 4" descr="extentscaling1"/>
          <p:cNvPicPr>
            <a:picLocks noChangeAspect="1" noChangeArrowheads="1"/>
          </p:cNvPicPr>
          <p:nvPr/>
        </p:nvPicPr>
        <p:blipFill>
          <a:blip r:embed="rId3" cstate="print"/>
          <a:srcRect/>
          <a:stretch>
            <a:fillRect/>
          </a:stretch>
        </p:blipFill>
        <p:spPr bwMode="auto">
          <a:xfrm>
            <a:off x="5006975" y="2362200"/>
            <a:ext cx="4005263" cy="43434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838200"/>
            <a:ext cx="8229600" cy="1069848"/>
          </a:xfrm>
        </p:spPr>
        <p:txBody>
          <a:bodyPr/>
          <a:lstStyle/>
          <a:p>
            <a:r>
              <a:rPr lang="en-US" dirty="0"/>
              <a:t>Parallel </a:t>
            </a:r>
            <a:r>
              <a:rPr lang="en-US" dirty="0" smtClean="0"/>
              <a:t>Coordinates (2D)</a:t>
            </a:r>
            <a:endParaRPr lang="en-US" dirty="0"/>
          </a:p>
        </p:txBody>
      </p:sp>
      <p:sp>
        <p:nvSpPr>
          <p:cNvPr id="232461" name="Text Box 13"/>
          <p:cNvSpPr txBox="1">
            <a:spLocks noChangeArrowheads="1"/>
          </p:cNvSpPr>
          <p:nvPr/>
        </p:nvSpPr>
        <p:spPr bwMode="auto">
          <a:xfrm>
            <a:off x="990600" y="1600200"/>
            <a:ext cx="6777038" cy="822325"/>
          </a:xfrm>
          <a:prstGeom prst="rect">
            <a:avLst/>
          </a:prstGeom>
          <a:noFill/>
          <a:ln w="12700" cap="sq">
            <a:noFill/>
            <a:miter lim="800000"/>
            <a:headEnd type="none" w="sm" len="sm"/>
            <a:tailEnd type="none" w="sm" len="sm"/>
          </a:ln>
          <a:effectLst/>
        </p:spPr>
        <p:txBody>
          <a:bodyPr>
            <a:spAutoFit/>
          </a:bodyPr>
          <a:lstStyle/>
          <a:p>
            <a:pPr eaLnBrk="0" hangingPunct="0">
              <a:buFontTx/>
              <a:buChar char="•"/>
            </a:pPr>
            <a:r>
              <a:rPr lang="en-US" sz="2400" dirty="0">
                <a:latin typeface="Tahoma" pitchFamily="34" charset="0"/>
              </a:rPr>
              <a:t> Encode variables along a horizontal row</a:t>
            </a:r>
          </a:p>
          <a:p>
            <a:pPr eaLnBrk="0" hangingPunct="0">
              <a:buFontTx/>
              <a:buChar char="•"/>
            </a:pPr>
            <a:r>
              <a:rPr lang="en-US" sz="2400" dirty="0">
                <a:latin typeface="Tahoma" pitchFamily="34" charset="0"/>
              </a:rPr>
              <a:t> Vertical line specifies values</a:t>
            </a:r>
          </a:p>
        </p:txBody>
      </p:sp>
      <p:pic>
        <p:nvPicPr>
          <p:cNvPr id="232462" name="Picture 14" descr="cartesline"/>
          <p:cNvPicPr>
            <a:picLocks noChangeAspect="1" noChangeArrowheads="1"/>
          </p:cNvPicPr>
          <p:nvPr/>
        </p:nvPicPr>
        <p:blipFill>
          <a:blip r:embed="rId3" cstate="print"/>
          <a:srcRect/>
          <a:stretch>
            <a:fillRect/>
          </a:stretch>
        </p:blipFill>
        <p:spPr bwMode="auto">
          <a:xfrm>
            <a:off x="1295400" y="3124200"/>
            <a:ext cx="2057400" cy="2057400"/>
          </a:xfrm>
          <a:prstGeom prst="rect">
            <a:avLst/>
          </a:prstGeom>
          <a:noFill/>
          <a:ln w="9525">
            <a:noFill/>
            <a:miter lim="800000"/>
            <a:headEnd/>
            <a:tailEnd/>
          </a:ln>
        </p:spPr>
      </p:pic>
      <p:pic>
        <p:nvPicPr>
          <p:cNvPr id="232463" name="Picture 15" descr="paraline"/>
          <p:cNvPicPr>
            <a:picLocks noChangeAspect="1" noChangeArrowheads="1"/>
          </p:cNvPicPr>
          <p:nvPr/>
        </p:nvPicPr>
        <p:blipFill>
          <a:blip r:embed="rId4" cstate="print"/>
          <a:srcRect/>
          <a:stretch>
            <a:fillRect/>
          </a:stretch>
        </p:blipFill>
        <p:spPr bwMode="auto">
          <a:xfrm>
            <a:off x="5181600" y="3276600"/>
            <a:ext cx="2667000" cy="1646238"/>
          </a:xfrm>
          <a:prstGeom prst="rect">
            <a:avLst/>
          </a:prstGeom>
          <a:noFill/>
        </p:spPr>
      </p:pic>
      <p:sp>
        <p:nvSpPr>
          <p:cNvPr id="232464" name="Text Box 16"/>
          <p:cNvSpPr txBox="1">
            <a:spLocks noChangeArrowheads="1"/>
          </p:cNvSpPr>
          <p:nvPr/>
        </p:nvSpPr>
        <p:spPr bwMode="auto">
          <a:xfrm>
            <a:off x="609600" y="5334000"/>
            <a:ext cx="3352800" cy="336550"/>
          </a:xfrm>
          <a:prstGeom prst="rect">
            <a:avLst/>
          </a:prstGeom>
          <a:noFill/>
          <a:ln w="9525">
            <a:noFill/>
            <a:miter lim="800000"/>
            <a:headEnd/>
            <a:tailEnd/>
          </a:ln>
          <a:effectLst/>
        </p:spPr>
        <p:txBody>
          <a:bodyPr>
            <a:spAutoFit/>
          </a:bodyPr>
          <a:lstStyle/>
          <a:p>
            <a:pPr algn="ctr">
              <a:spcBef>
                <a:spcPct val="50000"/>
              </a:spcBef>
            </a:pPr>
            <a:r>
              <a:rPr lang="en-US" sz="1600">
                <a:latin typeface="Tahoma" pitchFamily="34" charset="0"/>
              </a:rPr>
              <a:t>Dataset in a Cartesian graph</a:t>
            </a:r>
          </a:p>
        </p:txBody>
      </p:sp>
      <p:sp>
        <p:nvSpPr>
          <p:cNvPr id="232465" name="Text Box 17"/>
          <p:cNvSpPr txBox="1">
            <a:spLocks noChangeArrowheads="1"/>
          </p:cNvSpPr>
          <p:nvPr/>
        </p:nvSpPr>
        <p:spPr bwMode="auto">
          <a:xfrm>
            <a:off x="4876800" y="5334000"/>
            <a:ext cx="3886200" cy="336550"/>
          </a:xfrm>
          <a:prstGeom prst="rect">
            <a:avLst/>
          </a:prstGeom>
          <a:noFill/>
          <a:ln w="9525">
            <a:noFill/>
            <a:miter lim="800000"/>
            <a:headEnd/>
            <a:tailEnd/>
          </a:ln>
          <a:effectLst/>
        </p:spPr>
        <p:txBody>
          <a:bodyPr>
            <a:spAutoFit/>
          </a:bodyPr>
          <a:lstStyle/>
          <a:p>
            <a:pPr algn="ctr">
              <a:spcBef>
                <a:spcPct val="50000"/>
              </a:spcBef>
            </a:pPr>
            <a:r>
              <a:rPr lang="en-US" sz="1600">
                <a:latin typeface="Tahoma" pitchFamily="34" charset="0"/>
              </a:rPr>
              <a:t>Same dataset in parallel coordinates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dirty="0"/>
              <a:t>Parallel </a:t>
            </a:r>
            <a:r>
              <a:rPr lang="en-US" dirty="0" smtClean="0"/>
              <a:t>Coordinates (4D)</a:t>
            </a:r>
            <a:endParaRPr lang="en-US" dirty="0"/>
          </a:p>
        </p:txBody>
      </p:sp>
      <p:sp>
        <p:nvSpPr>
          <p:cNvPr id="132099" name="Rectangle 3"/>
          <p:cNvSpPr>
            <a:spLocks noGrp="1" noChangeArrowheads="1"/>
          </p:cNvSpPr>
          <p:nvPr>
            <p:ph type="body" idx="1"/>
          </p:nvPr>
        </p:nvSpPr>
        <p:spPr/>
        <p:txBody>
          <a:bodyPr/>
          <a:lstStyle/>
          <a:p>
            <a:r>
              <a:rPr lang="en-US"/>
              <a:t>Forget about Cartesian orthogonal axes</a:t>
            </a:r>
          </a:p>
          <a:p>
            <a:r>
              <a:rPr lang="en-US"/>
              <a:t>(0,1,-1,2)=</a:t>
            </a:r>
          </a:p>
        </p:txBody>
      </p:sp>
      <p:sp>
        <p:nvSpPr>
          <p:cNvPr id="132100" name="Line 4"/>
          <p:cNvSpPr>
            <a:spLocks noChangeShapeType="1"/>
          </p:cNvSpPr>
          <p:nvPr/>
        </p:nvSpPr>
        <p:spPr bwMode="auto">
          <a:xfrm>
            <a:off x="3048000" y="2819400"/>
            <a:ext cx="0" cy="3048000"/>
          </a:xfrm>
          <a:prstGeom prst="line">
            <a:avLst/>
          </a:prstGeom>
          <a:noFill/>
          <a:ln w="9525">
            <a:solidFill>
              <a:schemeClr val="tx1"/>
            </a:solidFill>
            <a:round/>
            <a:headEnd type="arrow" w="med" len="med"/>
            <a:tailEnd type="arrow" w="med" len="med"/>
          </a:ln>
          <a:effectLst/>
        </p:spPr>
        <p:txBody>
          <a:bodyPr/>
          <a:lstStyle/>
          <a:p>
            <a:endParaRPr lang="en-US"/>
          </a:p>
        </p:txBody>
      </p:sp>
      <p:sp>
        <p:nvSpPr>
          <p:cNvPr id="132101" name="Line 5"/>
          <p:cNvSpPr>
            <a:spLocks noChangeShapeType="1"/>
          </p:cNvSpPr>
          <p:nvPr/>
        </p:nvSpPr>
        <p:spPr bwMode="auto">
          <a:xfrm>
            <a:off x="2971800" y="4267200"/>
            <a:ext cx="152400" cy="0"/>
          </a:xfrm>
          <a:prstGeom prst="line">
            <a:avLst/>
          </a:prstGeom>
          <a:noFill/>
          <a:ln w="9525">
            <a:solidFill>
              <a:schemeClr val="tx1"/>
            </a:solidFill>
            <a:round/>
            <a:headEnd/>
            <a:tailEnd/>
          </a:ln>
          <a:effectLst/>
        </p:spPr>
        <p:txBody>
          <a:bodyPr/>
          <a:lstStyle/>
          <a:p>
            <a:endParaRPr lang="en-US"/>
          </a:p>
        </p:txBody>
      </p:sp>
      <p:sp>
        <p:nvSpPr>
          <p:cNvPr id="132102" name="Line 6"/>
          <p:cNvSpPr>
            <a:spLocks noChangeShapeType="1"/>
          </p:cNvSpPr>
          <p:nvPr/>
        </p:nvSpPr>
        <p:spPr bwMode="auto">
          <a:xfrm>
            <a:off x="2971800" y="3657600"/>
            <a:ext cx="152400" cy="0"/>
          </a:xfrm>
          <a:prstGeom prst="line">
            <a:avLst/>
          </a:prstGeom>
          <a:noFill/>
          <a:ln w="9525">
            <a:solidFill>
              <a:schemeClr val="tx1"/>
            </a:solidFill>
            <a:round/>
            <a:headEnd/>
            <a:tailEnd/>
          </a:ln>
          <a:effectLst/>
        </p:spPr>
        <p:txBody>
          <a:bodyPr/>
          <a:lstStyle/>
          <a:p>
            <a:endParaRPr lang="en-US"/>
          </a:p>
        </p:txBody>
      </p:sp>
      <p:sp>
        <p:nvSpPr>
          <p:cNvPr id="132103" name="Line 7"/>
          <p:cNvSpPr>
            <a:spLocks noChangeShapeType="1"/>
          </p:cNvSpPr>
          <p:nvPr/>
        </p:nvSpPr>
        <p:spPr bwMode="auto">
          <a:xfrm>
            <a:off x="2971800" y="4800600"/>
            <a:ext cx="152400" cy="0"/>
          </a:xfrm>
          <a:prstGeom prst="line">
            <a:avLst/>
          </a:prstGeom>
          <a:noFill/>
          <a:ln w="9525">
            <a:solidFill>
              <a:schemeClr val="tx1"/>
            </a:solidFill>
            <a:round/>
            <a:headEnd/>
            <a:tailEnd/>
          </a:ln>
          <a:effectLst/>
        </p:spPr>
        <p:txBody>
          <a:bodyPr/>
          <a:lstStyle/>
          <a:p>
            <a:endParaRPr lang="en-US"/>
          </a:p>
        </p:txBody>
      </p:sp>
      <p:sp>
        <p:nvSpPr>
          <p:cNvPr id="132104" name="Line 8"/>
          <p:cNvSpPr>
            <a:spLocks noChangeShapeType="1"/>
          </p:cNvSpPr>
          <p:nvPr/>
        </p:nvSpPr>
        <p:spPr bwMode="auto">
          <a:xfrm>
            <a:off x="2971800" y="3124200"/>
            <a:ext cx="152400" cy="0"/>
          </a:xfrm>
          <a:prstGeom prst="line">
            <a:avLst/>
          </a:prstGeom>
          <a:noFill/>
          <a:ln w="9525">
            <a:solidFill>
              <a:schemeClr val="tx1"/>
            </a:solidFill>
            <a:round/>
            <a:headEnd/>
            <a:tailEnd/>
          </a:ln>
          <a:effectLst/>
        </p:spPr>
        <p:txBody>
          <a:bodyPr/>
          <a:lstStyle/>
          <a:p>
            <a:endParaRPr lang="en-US"/>
          </a:p>
        </p:txBody>
      </p:sp>
      <p:sp>
        <p:nvSpPr>
          <p:cNvPr id="132105" name="Line 9"/>
          <p:cNvSpPr>
            <a:spLocks noChangeShapeType="1"/>
          </p:cNvSpPr>
          <p:nvPr/>
        </p:nvSpPr>
        <p:spPr bwMode="auto">
          <a:xfrm>
            <a:off x="2971800" y="5410200"/>
            <a:ext cx="152400" cy="0"/>
          </a:xfrm>
          <a:prstGeom prst="line">
            <a:avLst/>
          </a:prstGeom>
          <a:noFill/>
          <a:ln w="9525">
            <a:solidFill>
              <a:schemeClr val="tx1"/>
            </a:solidFill>
            <a:round/>
            <a:headEnd/>
            <a:tailEnd/>
          </a:ln>
          <a:effectLst/>
        </p:spPr>
        <p:txBody>
          <a:bodyPr/>
          <a:lstStyle/>
          <a:p>
            <a:endParaRPr lang="en-US"/>
          </a:p>
        </p:txBody>
      </p:sp>
      <p:sp>
        <p:nvSpPr>
          <p:cNvPr id="132106" name="Text Box 10"/>
          <p:cNvSpPr txBox="1">
            <a:spLocks noChangeArrowheads="1"/>
          </p:cNvSpPr>
          <p:nvPr/>
        </p:nvSpPr>
        <p:spPr bwMode="auto">
          <a:xfrm>
            <a:off x="2667000" y="4052888"/>
            <a:ext cx="228600" cy="366712"/>
          </a:xfrm>
          <a:prstGeom prst="rect">
            <a:avLst/>
          </a:prstGeom>
          <a:noFill/>
          <a:ln w="9525">
            <a:noFill/>
            <a:miter lim="800000"/>
            <a:headEnd/>
            <a:tailEnd/>
          </a:ln>
          <a:effectLst/>
        </p:spPr>
        <p:txBody>
          <a:bodyPr>
            <a:spAutoFit/>
          </a:bodyPr>
          <a:lstStyle/>
          <a:p>
            <a:pPr>
              <a:spcBef>
                <a:spcPct val="50000"/>
              </a:spcBef>
            </a:pPr>
            <a:r>
              <a:rPr lang="en-US" sz="1800"/>
              <a:t>0</a:t>
            </a:r>
          </a:p>
        </p:txBody>
      </p:sp>
      <p:sp>
        <p:nvSpPr>
          <p:cNvPr id="132107" name="Text Box 11"/>
          <p:cNvSpPr txBox="1">
            <a:spLocks noChangeArrowheads="1"/>
          </p:cNvSpPr>
          <p:nvPr/>
        </p:nvSpPr>
        <p:spPr bwMode="auto">
          <a:xfrm>
            <a:off x="2895600" y="2362200"/>
            <a:ext cx="381000" cy="457200"/>
          </a:xfrm>
          <a:prstGeom prst="rect">
            <a:avLst/>
          </a:prstGeom>
          <a:noFill/>
          <a:ln w="9525">
            <a:noFill/>
            <a:miter lim="800000"/>
            <a:headEnd/>
            <a:tailEnd/>
          </a:ln>
          <a:effectLst/>
        </p:spPr>
        <p:txBody>
          <a:bodyPr>
            <a:spAutoFit/>
          </a:bodyPr>
          <a:lstStyle/>
          <a:p>
            <a:pPr>
              <a:spcBef>
                <a:spcPct val="50000"/>
              </a:spcBef>
            </a:pPr>
            <a:r>
              <a:rPr lang="en-US"/>
              <a:t>x</a:t>
            </a:r>
          </a:p>
        </p:txBody>
      </p:sp>
      <p:sp>
        <p:nvSpPr>
          <p:cNvPr id="132108" name="Line 12"/>
          <p:cNvSpPr>
            <a:spLocks noChangeShapeType="1"/>
          </p:cNvSpPr>
          <p:nvPr/>
        </p:nvSpPr>
        <p:spPr bwMode="auto">
          <a:xfrm>
            <a:off x="4419600" y="2819400"/>
            <a:ext cx="0" cy="3048000"/>
          </a:xfrm>
          <a:prstGeom prst="line">
            <a:avLst/>
          </a:prstGeom>
          <a:noFill/>
          <a:ln w="9525">
            <a:solidFill>
              <a:schemeClr val="tx1"/>
            </a:solidFill>
            <a:round/>
            <a:headEnd type="arrow" w="med" len="med"/>
            <a:tailEnd type="arrow" w="med" len="med"/>
          </a:ln>
          <a:effectLst/>
        </p:spPr>
        <p:txBody>
          <a:bodyPr/>
          <a:lstStyle/>
          <a:p>
            <a:endParaRPr lang="en-US"/>
          </a:p>
        </p:txBody>
      </p:sp>
      <p:sp>
        <p:nvSpPr>
          <p:cNvPr id="132109" name="Line 13"/>
          <p:cNvSpPr>
            <a:spLocks noChangeShapeType="1"/>
          </p:cNvSpPr>
          <p:nvPr/>
        </p:nvSpPr>
        <p:spPr bwMode="auto">
          <a:xfrm>
            <a:off x="4343400" y="4267200"/>
            <a:ext cx="152400" cy="0"/>
          </a:xfrm>
          <a:prstGeom prst="line">
            <a:avLst/>
          </a:prstGeom>
          <a:noFill/>
          <a:ln w="9525">
            <a:solidFill>
              <a:schemeClr val="tx1"/>
            </a:solidFill>
            <a:round/>
            <a:headEnd/>
            <a:tailEnd/>
          </a:ln>
          <a:effectLst/>
        </p:spPr>
        <p:txBody>
          <a:bodyPr/>
          <a:lstStyle/>
          <a:p>
            <a:endParaRPr lang="en-US"/>
          </a:p>
        </p:txBody>
      </p:sp>
      <p:sp>
        <p:nvSpPr>
          <p:cNvPr id="132110" name="Line 14"/>
          <p:cNvSpPr>
            <a:spLocks noChangeShapeType="1"/>
          </p:cNvSpPr>
          <p:nvPr/>
        </p:nvSpPr>
        <p:spPr bwMode="auto">
          <a:xfrm>
            <a:off x="4343400" y="3657600"/>
            <a:ext cx="152400" cy="0"/>
          </a:xfrm>
          <a:prstGeom prst="line">
            <a:avLst/>
          </a:prstGeom>
          <a:noFill/>
          <a:ln w="9525">
            <a:solidFill>
              <a:schemeClr val="tx1"/>
            </a:solidFill>
            <a:round/>
            <a:headEnd/>
            <a:tailEnd/>
          </a:ln>
          <a:effectLst/>
        </p:spPr>
        <p:txBody>
          <a:bodyPr/>
          <a:lstStyle/>
          <a:p>
            <a:endParaRPr lang="en-US"/>
          </a:p>
        </p:txBody>
      </p:sp>
      <p:sp>
        <p:nvSpPr>
          <p:cNvPr id="132111" name="Line 15"/>
          <p:cNvSpPr>
            <a:spLocks noChangeShapeType="1"/>
          </p:cNvSpPr>
          <p:nvPr/>
        </p:nvSpPr>
        <p:spPr bwMode="auto">
          <a:xfrm>
            <a:off x="4343400" y="4800600"/>
            <a:ext cx="152400" cy="0"/>
          </a:xfrm>
          <a:prstGeom prst="line">
            <a:avLst/>
          </a:prstGeom>
          <a:noFill/>
          <a:ln w="9525">
            <a:solidFill>
              <a:schemeClr val="tx1"/>
            </a:solidFill>
            <a:round/>
            <a:headEnd/>
            <a:tailEnd/>
          </a:ln>
          <a:effectLst/>
        </p:spPr>
        <p:txBody>
          <a:bodyPr/>
          <a:lstStyle/>
          <a:p>
            <a:endParaRPr lang="en-US"/>
          </a:p>
        </p:txBody>
      </p:sp>
      <p:sp>
        <p:nvSpPr>
          <p:cNvPr id="132112" name="Line 16"/>
          <p:cNvSpPr>
            <a:spLocks noChangeShapeType="1"/>
          </p:cNvSpPr>
          <p:nvPr/>
        </p:nvSpPr>
        <p:spPr bwMode="auto">
          <a:xfrm>
            <a:off x="4343400" y="3124200"/>
            <a:ext cx="152400" cy="0"/>
          </a:xfrm>
          <a:prstGeom prst="line">
            <a:avLst/>
          </a:prstGeom>
          <a:noFill/>
          <a:ln w="9525">
            <a:solidFill>
              <a:schemeClr val="tx1"/>
            </a:solidFill>
            <a:round/>
            <a:headEnd/>
            <a:tailEnd/>
          </a:ln>
          <a:effectLst/>
        </p:spPr>
        <p:txBody>
          <a:bodyPr/>
          <a:lstStyle/>
          <a:p>
            <a:endParaRPr lang="en-US"/>
          </a:p>
        </p:txBody>
      </p:sp>
      <p:sp>
        <p:nvSpPr>
          <p:cNvPr id="132113" name="Line 17"/>
          <p:cNvSpPr>
            <a:spLocks noChangeShapeType="1"/>
          </p:cNvSpPr>
          <p:nvPr/>
        </p:nvSpPr>
        <p:spPr bwMode="auto">
          <a:xfrm>
            <a:off x="4343400" y="5410200"/>
            <a:ext cx="152400" cy="0"/>
          </a:xfrm>
          <a:prstGeom prst="line">
            <a:avLst/>
          </a:prstGeom>
          <a:noFill/>
          <a:ln w="9525">
            <a:solidFill>
              <a:schemeClr val="tx1"/>
            </a:solidFill>
            <a:round/>
            <a:headEnd/>
            <a:tailEnd/>
          </a:ln>
          <a:effectLst/>
        </p:spPr>
        <p:txBody>
          <a:bodyPr/>
          <a:lstStyle/>
          <a:p>
            <a:endParaRPr lang="en-US"/>
          </a:p>
        </p:txBody>
      </p:sp>
      <p:sp>
        <p:nvSpPr>
          <p:cNvPr id="132114" name="Text Box 18"/>
          <p:cNvSpPr txBox="1">
            <a:spLocks noChangeArrowheads="1"/>
          </p:cNvSpPr>
          <p:nvPr/>
        </p:nvSpPr>
        <p:spPr bwMode="auto">
          <a:xfrm>
            <a:off x="4038600" y="4052888"/>
            <a:ext cx="228600" cy="366712"/>
          </a:xfrm>
          <a:prstGeom prst="rect">
            <a:avLst/>
          </a:prstGeom>
          <a:noFill/>
          <a:ln w="9525">
            <a:noFill/>
            <a:miter lim="800000"/>
            <a:headEnd/>
            <a:tailEnd/>
          </a:ln>
          <a:effectLst/>
        </p:spPr>
        <p:txBody>
          <a:bodyPr>
            <a:spAutoFit/>
          </a:bodyPr>
          <a:lstStyle/>
          <a:p>
            <a:pPr>
              <a:spcBef>
                <a:spcPct val="50000"/>
              </a:spcBef>
            </a:pPr>
            <a:r>
              <a:rPr lang="en-US" sz="1800"/>
              <a:t>0</a:t>
            </a:r>
          </a:p>
        </p:txBody>
      </p:sp>
      <p:sp>
        <p:nvSpPr>
          <p:cNvPr id="132115" name="Text Box 19"/>
          <p:cNvSpPr txBox="1">
            <a:spLocks noChangeArrowheads="1"/>
          </p:cNvSpPr>
          <p:nvPr/>
        </p:nvSpPr>
        <p:spPr bwMode="auto">
          <a:xfrm>
            <a:off x="4267200" y="2362200"/>
            <a:ext cx="381000" cy="457200"/>
          </a:xfrm>
          <a:prstGeom prst="rect">
            <a:avLst/>
          </a:prstGeom>
          <a:noFill/>
          <a:ln w="9525">
            <a:noFill/>
            <a:miter lim="800000"/>
            <a:headEnd/>
            <a:tailEnd/>
          </a:ln>
          <a:effectLst/>
        </p:spPr>
        <p:txBody>
          <a:bodyPr>
            <a:spAutoFit/>
          </a:bodyPr>
          <a:lstStyle/>
          <a:p>
            <a:pPr>
              <a:spcBef>
                <a:spcPct val="50000"/>
              </a:spcBef>
            </a:pPr>
            <a:r>
              <a:rPr lang="en-US"/>
              <a:t>y</a:t>
            </a:r>
          </a:p>
        </p:txBody>
      </p:sp>
      <p:sp>
        <p:nvSpPr>
          <p:cNvPr id="132116" name="Line 20"/>
          <p:cNvSpPr>
            <a:spLocks noChangeShapeType="1"/>
          </p:cNvSpPr>
          <p:nvPr/>
        </p:nvSpPr>
        <p:spPr bwMode="auto">
          <a:xfrm>
            <a:off x="5791200" y="2819400"/>
            <a:ext cx="0" cy="3048000"/>
          </a:xfrm>
          <a:prstGeom prst="line">
            <a:avLst/>
          </a:prstGeom>
          <a:noFill/>
          <a:ln w="9525">
            <a:solidFill>
              <a:schemeClr val="tx1"/>
            </a:solidFill>
            <a:round/>
            <a:headEnd type="arrow" w="med" len="med"/>
            <a:tailEnd type="arrow" w="med" len="med"/>
          </a:ln>
          <a:effectLst/>
        </p:spPr>
        <p:txBody>
          <a:bodyPr/>
          <a:lstStyle/>
          <a:p>
            <a:endParaRPr lang="en-US"/>
          </a:p>
        </p:txBody>
      </p:sp>
      <p:sp>
        <p:nvSpPr>
          <p:cNvPr id="132117" name="Line 21"/>
          <p:cNvSpPr>
            <a:spLocks noChangeShapeType="1"/>
          </p:cNvSpPr>
          <p:nvPr/>
        </p:nvSpPr>
        <p:spPr bwMode="auto">
          <a:xfrm>
            <a:off x="5715000" y="4267200"/>
            <a:ext cx="152400" cy="0"/>
          </a:xfrm>
          <a:prstGeom prst="line">
            <a:avLst/>
          </a:prstGeom>
          <a:noFill/>
          <a:ln w="9525">
            <a:solidFill>
              <a:schemeClr val="tx1"/>
            </a:solidFill>
            <a:round/>
            <a:headEnd/>
            <a:tailEnd/>
          </a:ln>
          <a:effectLst/>
        </p:spPr>
        <p:txBody>
          <a:bodyPr/>
          <a:lstStyle/>
          <a:p>
            <a:endParaRPr lang="en-US"/>
          </a:p>
        </p:txBody>
      </p:sp>
      <p:sp>
        <p:nvSpPr>
          <p:cNvPr id="132118" name="Line 22"/>
          <p:cNvSpPr>
            <a:spLocks noChangeShapeType="1"/>
          </p:cNvSpPr>
          <p:nvPr/>
        </p:nvSpPr>
        <p:spPr bwMode="auto">
          <a:xfrm>
            <a:off x="5715000" y="3657600"/>
            <a:ext cx="152400" cy="0"/>
          </a:xfrm>
          <a:prstGeom prst="line">
            <a:avLst/>
          </a:prstGeom>
          <a:noFill/>
          <a:ln w="9525">
            <a:solidFill>
              <a:schemeClr val="tx1"/>
            </a:solidFill>
            <a:round/>
            <a:headEnd/>
            <a:tailEnd/>
          </a:ln>
          <a:effectLst/>
        </p:spPr>
        <p:txBody>
          <a:bodyPr/>
          <a:lstStyle/>
          <a:p>
            <a:endParaRPr lang="en-US"/>
          </a:p>
        </p:txBody>
      </p:sp>
      <p:sp>
        <p:nvSpPr>
          <p:cNvPr id="132119" name="Line 23"/>
          <p:cNvSpPr>
            <a:spLocks noChangeShapeType="1"/>
          </p:cNvSpPr>
          <p:nvPr/>
        </p:nvSpPr>
        <p:spPr bwMode="auto">
          <a:xfrm>
            <a:off x="5715000" y="4800600"/>
            <a:ext cx="152400" cy="0"/>
          </a:xfrm>
          <a:prstGeom prst="line">
            <a:avLst/>
          </a:prstGeom>
          <a:noFill/>
          <a:ln w="9525">
            <a:solidFill>
              <a:schemeClr val="tx1"/>
            </a:solidFill>
            <a:round/>
            <a:headEnd/>
            <a:tailEnd/>
          </a:ln>
          <a:effectLst/>
        </p:spPr>
        <p:txBody>
          <a:bodyPr/>
          <a:lstStyle/>
          <a:p>
            <a:endParaRPr lang="en-US"/>
          </a:p>
        </p:txBody>
      </p:sp>
      <p:sp>
        <p:nvSpPr>
          <p:cNvPr id="132120" name="Line 24"/>
          <p:cNvSpPr>
            <a:spLocks noChangeShapeType="1"/>
          </p:cNvSpPr>
          <p:nvPr/>
        </p:nvSpPr>
        <p:spPr bwMode="auto">
          <a:xfrm>
            <a:off x="5715000" y="3124200"/>
            <a:ext cx="152400" cy="0"/>
          </a:xfrm>
          <a:prstGeom prst="line">
            <a:avLst/>
          </a:prstGeom>
          <a:noFill/>
          <a:ln w="9525">
            <a:solidFill>
              <a:schemeClr val="tx1"/>
            </a:solidFill>
            <a:round/>
            <a:headEnd/>
            <a:tailEnd/>
          </a:ln>
          <a:effectLst/>
        </p:spPr>
        <p:txBody>
          <a:bodyPr/>
          <a:lstStyle/>
          <a:p>
            <a:endParaRPr lang="en-US"/>
          </a:p>
        </p:txBody>
      </p:sp>
      <p:sp>
        <p:nvSpPr>
          <p:cNvPr id="132121" name="Line 25"/>
          <p:cNvSpPr>
            <a:spLocks noChangeShapeType="1"/>
          </p:cNvSpPr>
          <p:nvPr/>
        </p:nvSpPr>
        <p:spPr bwMode="auto">
          <a:xfrm>
            <a:off x="5715000" y="5410200"/>
            <a:ext cx="152400" cy="0"/>
          </a:xfrm>
          <a:prstGeom prst="line">
            <a:avLst/>
          </a:prstGeom>
          <a:noFill/>
          <a:ln w="9525">
            <a:solidFill>
              <a:schemeClr val="tx1"/>
            </a:solidFill>
            <a:round/>
            <a:headEnd/>
            <a:tailEnd/>
          </a:ln>
          <a:effectLst/>
        </p:spPr>
        <p:txBody>
          <a:bodyPr/>
          <a:lstStyle/>
          <a:p>
            <a:endParaRPr lang="en-US"/>
          </a:p>
        </p:txBody>
      </p:sp>
      <p:sp>
        <p:nvSpPr>
          <p:cNvPr id="132122" name="Text Box 26"/>
          <p:cNvSpPr txBox="1">
            <a:spLocks noChangeArrowheads="1"/>
          </p:cNvSpPr>
          <p:nvPr/>
        </p:nvSpPr>
        <p:spPr bwMode="auto">
          <a:xfrm>
            <a:off x="5410200" y="4052888"/>
            <a:ext cx="228600" cy="366712"/>
          </a:xfrm>
          <a:prstGeom prst="rect">
            <a:avLst/>
          </a:prstGeom>
          <a:noFill/>
          <a:ln w="9525">
            <a:noFill/>
            <a:miter lim="800000"/>
            <a:headEnd/>
            <a:tailEnd/>
          </a:ln>
          <a:effectLst/>
        </p:spPr>
        <p:txBody>
          <a:bodyPr>
            <a:spAutoFit/>
          </a:bodyPr>
          <a:lstStyle/>
          <a:p>
            <a:pPr>
              <a:spcBef>
                <a:spcPct val="50000"/>
              </a:spcBef>
            </a:pPr>
            <a:r>
              <a:rPr lang="en-US" sz="1800"/>
              <a:t>0</a:t>
            </a:r>
          </a:p>
        </p:txBody>
      </p:sp>
      <p:sp>
        <p:nvSpPr>
          <p:cNvPr id="132123" name="Text Box 27"/>
          <p:cNvSpPr txBox="1">
            <a:spLocks noChangeArrowheads="1"/>
          </p:cNvSpPr>
          <p:nvPr/>
        </p:nvSpPr>
        <p:spPr bwMode="auto">
          <a:xfrm>
            <a:off x="5638800" y="2362200"/>
            <a:ext cx="381000" cy="457200"/>
          </a:xfrm>
          <a:prstGeom prst="rect">
            <a:avLst/>
          </a:prstGeom>
          <a:noFill/>
          <a:ln w="9525">
            <a:noFill/>
            <a:miter lim="800000"/>
            <a:headEnd/>
            <a:tailEnd/>
          </a:ln>
          <a:effectLst/>
        </p:spPr>
        <p:txBody>
          <a:bodyPr>
            <a:spAutoFit/>
          </a:bodyPr>
          <a:lstStyle/>
          <a:p>
            <a:pPr>
              <a:spcBef>
                <a:spcPct val="50000"/>
              </a:spcBef>
            </a:pPr>
            <a:r>
              <a:rPr lang="en-US"/>
              <a:t>z</a:t>
            </a:r>
          </a:p>
        </p:txBody>
      </p:sp>
      <p:sp>
        <p:nvSpPr>
          <p:cNvPr id="132124" name="Line 28"/>
          <p:cNvSpPr>
            <a:spLocks noChangeShapeType="1"/>
          </p:cNvSpPr>
          <p:nvPr/>
        </p:nvSpPr>
        <p:spPr bwMode="auto">
          <a:xfrm>
            <a:off x="7086600" y="2819400"/>
            <a:ext cx="0" cy="3048000"/>
          </a:xfrm>
          <a:prstGeom prst="line">
            <a:avLst/>
          </a:prstGeom>
          <a:noFill/>
          <a:ln w="9525">
            <a:solidFill>
              <a:schemeClr val="tx1"/>
            </a:solidFill>
            <a:round/>
            <a:headEnd type="arrow" w="med" len="med"/>
            <a:tailEnd type="arrow" w="med" len="med"/>
          </a:ln>
          <a:effectLst/>
        </p:spPr>
        <p:txBody>
          <a:bodyPr/>
          <a:lstStyle/>
          <a:p>
            <a:endParaRPr lang="en-US"/>
          </a:p>
        </p:txBody>
      </p:sp>
      <p:sp>
        <p:nvSpPr>
          <p:cNvPr id="132125" name="Line 29"/>
          <p:cNvSpPr>
            <a:spLocks noChangeShapeType="1"/>
          </p:cNvSpPr>
          <p:nvPr/>
        </p:nvSpPr>
        <p:spPr bwMode="auto">
          <a:xfrm>
            <a:off x="7010400" y="4267200"/>
            <a:ext cx="152400" cy="0"/>
          </a:xfrm>
          <a:prstGeom prst="line">
            <a:avLst/>
          </a:prstGeom>
          <a:noFill/>
          <a:ln w="9525">
            <a:solidFill>
              <a:schemeClr val="tx1"/>
            </a:solidFill>
            <a:round/>
            <a:headEnd/>
            <a:tailEnd/>
          </a:ln>
          <a:effectLst/>
        </p:spPr>
        <p:txBody>
          <a:bodyPr/>
          <a:lstStyle/>
          <a:p>
            <a:endParaRPr lang="en-US"/>
          </a:p>
        </p:txBody>
      </p:sp>
      <p:sp>
        <p:nvSpPr>
          <p:cNvPr id="132126" name="Line 30"/>
          <p:cNvSpPr>
            <a:spLocks noChangeShapeType="1"/>
          </p:cNvSpPr>
          <p:nvPr/>
        </p:nvSpPr>
        <p:spPr bwMode="auto">
          <a:xfrm>
            <a:off x="7010400" y="3657600"/>
            <a:ext cx="152400" cy="0"/>
          </a:xfrm>
          <a:prstGeom prst="line">
            <a:avLst/>
          </a:prstGeom>
          <a:noFill/>
          <a:ln w="9525">
            <a:solidFill>
              <a:schemeClr val="tx1"/>
            </a:solidFill>
            <a:round/>
            <a:headEnd/>
            <a:tailEnd/>
          </a:ln>
          <a:effectLst/>
        </p:spPr>
        <p:txBody>
          <a:bodyPr/>
          <a:lstStyle/>
          <a:p>
            <a:endParaRPr lang="en-US"/>
          </a:p>
        </p:txBody>
      </p:sp>
      <p:sp>
        <p:nvSpPr>
          <p:cNvPr id="132127" name="Line 31"/>
          <p:cNvSpPr>
            <a:spLocks noChangeShapeType="1"/>
          </p:cNvSpPr>
          <p:nvPr/>
        </p:nvSpPr>
        <p:spPr bwMode="auto">
          <a:xfrm>
            <a:off x="7010400" y="4800600"/>
            <a:ext cx="152400" cy="0"/>
          </a:xfrm>
          <a:prstGeom prst="line">
            <a:avLst/>
          </a:prstGeom>
          <a:noFill/>
          <a:ln w="9525">
            <a:solidFill>
              <a:schemeClr val="tx1"/>
            </a:solidFill>
            <a:round/>
            <a:headEnd/>
            <a:tailEnd/>
          </a:ln>
          <a:effectLst/>
        </p:spPr>
        <p:txBody>
          <a:bodyPr/>
          <a:lstStyle/>
          <a:p>
            <a:endParaRPr lang="en-US"/>
          </a:p>
        </p:txBody>
      </p:sp>
      <p:sp>
        <p:nvSpPr>
          <p:cNvPr id="132128" name="Line 32"/>
          <p:cNvSpPr>
            <a:spLocks noChangeShapeType="1"/>
          </p:cNvSpPr>
          <p:nvPr/>
        </p:nvSpPr>
        <p:spPr bwMode="auto">
          <a:xfrm>
            <a:off x="7010400" y="3124200"/>
            <a:ext cx="152400" cy="0"/>
          </a:xfrm>
          <a:prstGeom prst="line">
            <a:avLst/>
          </a:prstGeom>
          <a:noFill/>
          <a:ln w="9525">
            <a:solidFill>
              <a:schemeClr val="tx1"/>
            </a:solidFill>
            <a:round/>
            <a:headEnd/>
            <a:tailEnd/>
          </a:ln>
          <a:effectLst/>
        </p:spPr>
        <p:txBody>
          <a:bodyPr/>
          <a:lstStyle/>
          <a:p>
            <a:endParaRPr lang="en-US"/>
          </a:p>
        </p:txBody>
      </p:sp>
      <p:sp>
        <p:nvSpPr>
          <p:cNvPr id="132129" name="Line 33"/>
          <p:cNvSpPr>
            <a:spLocks noChangeShapeType="1"/>
          </p:cNvSpPr>
          <p:nvPr/>
        </p:nvSpPr>
        <p:spPr bwMode="auto">
          <a:xfrm>
            <a:off x="7010400" y="5410200"/>
            <a:ext cx="152400" cy="0"/>
          </a:xfrm>
          <a:prstGeom prst="line">
            <a:avLst/>
          </a:prstGeom>
          <a:noFill/>
          <a:ln w="9525">
            <a:solidFill>
              <a:schemeClr val="tx1"/>
            </a:solidFill>
            <a:round/>
            <a:headEnd/>
            <a:tailEnd/>
          </a:ln>
          <a:effectLst/>
        </p:spPr>
        <p:txBody>
          <a:bodyPr/>
          <a:lstStyle/>
          <a:p>
            <a:endParaRPr lang="en-US"/>
          </a:p>
        </p:txBody>
      </p:sp>
      <p:sp>
        <p:nvSpPr>
          <p:cNvPr id="132130" name="Text Box 34"/>
          <p:cNvSpPr txBox="1">
            <a:spLocks noChangeArrowheads="1"/>
          </p:cNvSpPr>
          <p:nvPr/>
        </p:nvSpPr>
        <p:spPr bwMode="auto">
          <a:xfrm>
            <a:off x="6705600" y="4052888"/>
            <a:ext cx="228600" cy="366712"/>
          </a:xfrm>
          <a:prstGeom prst="rect">
            <a:avLst/>
          </a:prstGeom>
          <a:noFill/>
          <a:ln w="9525">
            <a:noFill/>
            <a:miter lim="800000"/>
            <a:headEnd/>
            <a:tailEnd/>
          </a:ln>
          <a:effectLst/>
        </p:spPr>
        <p:txBody>
          <a:bodyPr>
            <a:spAutoFit/>
          </a:bodyPr>
          <a:lstStyle/>
          <a:p>
            <a:pPr>
              <a:spcBef>
                <a:spcPct val="50000"/>
              </a:spcBef>
            </a:pPr>
            <a:r>
              <a:rPr lang="en-US" sz="1800"/>
              <a:t>0</a:t>
            </a:r>
          </a:p>
        </p:txBody>
      </p:sp>
      <p:sp>
        <p:nvSpPr>
          <p:cNvPr id="132131" name="Text Box 35"/>
          <p:cNvSpPr txBox="1">
            <a:spLocks noChangeArrowheads="1"/>
          </p:cNvSpPr>
          <p:nvPr/>
        </p:nvSpPr>
        <p:spPr bwMode="auto">
          <a:xfrm>
            <a:off x="6858000" y="2362200"/>
            <a:ext cx="457200" cy="457200"/>
          </a:xfrm>
          <a:prstGeom prst="rect">
            <a:avLst/>
          </a:prstGeom>
          <a:noFill/>
          <a:ln w="9525">
            <a:noFill/>
            <a:miter lim="800000"/>
            <a:headEnd/>
            <a:tailEnd/>
          </a:ln>
          <a:effectLst/>
        </p:spPr>
        <p:txBody>
          <a:bodyPr>
            <a:spAutoFit/>
          </a:bodyPr>
          <a:lstStyle/>
          <a:p>
            <a:pPr>
              <a:spcBef>
                <a:spcPct val="50000"/>
              </a:spcBef>
            </a:pPr>
            <a:r>
              <a:rPr lang="en-US"/>
              <a:t>w</a:t>
            </a:r>
          </a:p>
        </p:txBody>
      </p:sp>
      <p:sp>
        <p:nvSpPr>
          <p:cNvPr id="132132" name="Line 36"/>
          <p:cNvSpPr>
            <a:spLocks noChangeShapeType="1"/>
          </p:cNvSpPr>
          <p:nvPr/>
        </p:nvSpPr>
        <p:spPr bwMode="auto">
          <a:xfrm flipV="1">
            <a:off x="3048000" y="3657600"/>
            <a:ext cx="1371600" cy="609600"/>
          </a:xfrm>
          <a:prstGeom prst="line">
            <a:avLst/>
          </a:prstGeom>
          <a:noFill/>
          <a:ln w="38100">
            <a:solidFill>
              <a:schemeClr val="tx1"/>
            </a:solidFill>
            <a:round/>
            <a:headEnd/>
            <a:tailEnd/>
          </a:ln>
          <a:effectLst/>
        </p:spPr>
        <p:txBody>
          <a:bodyPr/>
          <a:lstStyle/>
          <a:p>
            <a:endParaRPr lang="en-US"/>
          </a:p>
        </p:txBody>
      </p:sp>
      <p:sp>
        <p:nvSpPr>
          <p:cNvPr id="132133" name="Line 37"/>
          <p:cNvSpPr>
            <a:spLocks noChangeShapeType="1"/>
          </p:cNvSpPr>
          <p:nvPr/>
        </p:nvSpPr>
        <p:spPr bwMode="auto">
          <a:xfrm>
            <a:off x="4419600" y="3657600"/>
            <a:ext cx="1371600" cy="1143000"/>
          </a:xfrm>
          <a:prstGeom prst="line">
            <a:avLst/>
          </a:prstGeom>
          <a:noFill/>
          <a:ln w="38100">
            <a:solidFill>
              <a:schemeClr val="tx1"/>
            </a:solidFill>
            <a:round/>
            <a:headEnd/>
            <a:tailEnd/>
          </a:ln>
          <a:effectLst/>
        </p:spPr>
        <p:txBody>
          <a:bodyPr/>
          <a:lstStyle/>
          <a:p>
            <a:endParaRPr lang="en-US"/>
          </a:p>
        </p:txBody>
      </p:sp>
      <p:sp>
        <p:nvSpPr>
          <p:cNvPr id="132134" name="Line 38"/>
          <p:cNvSpPr>
            <a:spLocks noChangeShapeType="1"/>
          </p:cNvSpPr>
          <p:nvPr/>
        </p:nvSpPr>
        <p:spPr bwMode="auto">
          <a:xfrm flipV="1">
            <a:off x="5791200" y="3124200"/>
            <a:ext cx="1295400" cy="1676400"/>
          </a:xfrm>
          <a:prstGeom prst="line">
            <a:avLst/>
          </a:prstGeom>
          <a:noFill/>
          <a:ln w="38100">
            <a:solidFill>
              <a:schemeClr val="tx1"/>
            </a:solidFill>
            <a:round/>
            <a:headEnd/>
            <a:tailEnd/>
          </a:ln>
          <a:effectLst/>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Table Design</a:t>
            </a:r>
            <a:endParaRPr lang="en-US" dirty="0"/>
          </a:p>
        </p:txBody>
      </p:sp>
      <p:sp>
        <p:nvSpPr>
          <p:cNvPr id="7" name="Content Placeholder 6"/>
          <p:cNvSpPr>
            <a:spLocks noGrp="1"/>
          </p:cNvSpPr>
          <p:nvPr>
            <p:ph idx="1"/>
          </p:nvPr>
        </p:nvSpPr>
        <p:spPr/>
        <p:txBody>
          <a:bodyPr/>
          <a:lstStyle/>
          <a:p>
            <a:r>
              <a:rPr lang="en-US" dirty="0" smtClean="0"/>
              <a:t>See Show Me the Numbers</a:t>
            </a:r>
          </a:p>
          <a:p>
            <a:r>
              <a:rPr lang="en-US" dirty="0" smtClean="0"/>
              <a:t>Proper and effective use of layout, typography, shading, etc. can go a long way</a:t>
            </a:r>
          </a:p>
          <a:p>
            <a:r>
              <a:rPr lang="en-US" dirty="0" smtClean="0"/>
              <a:t>(Tables may be underused)</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57200" y="838200"/>
            <a:ext cx="8229600" cy="1069848"/>
          </a:xfrm>
        </p:spPr>
        <p:txBody>
          <a:bodyPr/>
          <a:lstStyle/>
          <a:p>
            <a:r>
              <a:rPr lang="en-US" dirty="0"/>
              <a:t>Parallel </a:t>
            </a:r>
            <a:r>
              <a:rPr lang="en-US" dirty="0" smtClean="0"/>
              <a:t>Coordinates </a:t>
            </a:r>
            <a:r>
              <a:rPr lang="en-US" dirty="0"/>
              <a:t>Example</a:t>
            </a:r>
          </a:p>
        </p:txBody>
      </p:sp>
      <p:pic>
        <p:nvPicPr>
          <p:cNvPr id="233475" name="Picture 3" descr="pc1"/>
          <p:cNvPicPr>
            <a:picLocks noChangeAspect="1" noChangeArrowheads="1"/>
          </p:cNvPicPr>
          <p:nvPr/>
        </p:nvPicPr>
        <p:blipFill>
          <a:blip r:embed="rId3" cstate="print"/>
          <a:srcRect/>
          <a:stretch>
            <a:fillRect/>
          </a:stretch>
        </p:blipFill>
        <p:spPr bwMode="auto">
          <a:xfrm>
            <a:off x="2438400" y="3124200"/>
            <a:ext cx="3581400" cy="1249363"/>
          </a:xfrm>
          <a:prstGeom prst="rect">
            <a:avLst/>
          </a:prstGeom>
          <a:noFill/>
        </p:spPr>
      </p:pic>
      <p:pic>
        <p:nvPicPr>
          <p:cNvPr id="233476" name="Picture 4" descr="pc2"/>
          <p:cNvPicPr>
            <a:picLocks noChangeAspect="1" noChangeArrowheads="1"/>
          </p:cNvPicPr>
          <p:nvPr/>
        </p:nvPicPr>
        <p:blipFill>
          <a:blip r:embed="rId4" cstate="print"/>
          <a:srcRect/>
          <a:stretch>
            <a:fillRect/>
          </a:stretch>
        </p:blipFill>
        <p:spPr bwMode="auto">
          <a:xfrm>
            <a:off x="381000" y="1752600"/>
            <a:ext cx="3581400" cy="1249363"/>
          </a:xfrm>
          <a:prstGeom prst="rect">
            <a:avLst/>
          </a:prstGeom>
          <a:noFill/>
        </p:spPr>
      </p:pic>
      <p:pic>
        <p:nvPicPr>
          <p:cNvPr id="233477" name="Picture 5" descr="pc3"/>
          <p:cNvPicPr>
            <a:picLocks noChangeAspect="1" noChangeArrowheads="1"/>
          </p:cNvPicPr>
          <p:nvPr/>
        </p:nvPicPr>
        <p:blipFill>
          <a:blip r:embed="rId5" cstate="print"/>
          <a:srcRect/>
          <a:stretch>
            <a:fillRect/>
          </a:stretch>
        </p:blipFill>
        <p:spPr bwMode="auto">
          <a:xfrm>
            <a:off x="4800600" y="4495800"/>
            <a:ext cx="3581400" cy="1249363"/>
          </a:xfrm>
          <a:prstGeom prst="rect">
            <a:avLst/>
          </a:prstGeom>
          <a:noFill/>
        </p:spPr>
      </p:pic>
      <p:sp>
        <p:nvSpPr>
          <p:cNvPr id="233478" name="Text Box 6"/>
          <p:cNvSpPr txBox="1">
            <a:spLocks noChangeArrowheads="1"/>
          </p:cNvSpPr>
          <p:nvPr/>
        </p:nvSpPr>
        <p:spPr bwMode="auto">
          <a:xfrm>
            <a:off x="381000" y="3124200"/>
            <a:ext cx="977900"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Verdana" pitchFamily="34" charset="0"/>
              </a:rPr>
              <a:t>Basic</a:t>
            </a:r>
          </a:p>
        </p:txBody>
      </p:sp>
      <p:sp>
        <p:nvSpPr>
          <p:cNvPr id="233479" name="Text Box 7"/>
          <p:cNvSpPr txBox="1">
            <a:spLocks noChangeArrowheads="1"/>
          </p:cNvSpPr>
          <p:nvPr/>
        </p:nvSpPr>
        <p:spPr bwMode="auto">
          <a:xfrm>
            <a:off x="2422525" y="4451350"/>
            <a:ext cx="1679575"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Verdana" pitchFamily="34" charset="0"/>
              </a:rPr>
              <a:t>Grayscale</a:t>
            </a:r>
          </a:p>
        </p:txBody>
      </p:sp>
      <p:sp>
        <p:nvSpPr>
          <p:cNvPr id="233480" name="Text Box 8"/>
          <p:cNvSpPr txBox="1">
            <a:spLocks noChangeArrowheads="1"/>
          </p:cNvSpPr>
          <p:nvPr/>
        </p:nvSpPr>
        <p:spPr bwMode="auto">
          <a:xfrm>
            <a:off x="4876800" y="5791200"/>
            <a:ext cx="982663"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Verdana" pitchFamily="34" charset="0"/>
              </a:rPr>
              <a:t>Color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Different Arrangements of Axes</a:t>
            </a:r>
          </a:p>
        </p:txBody>
      </p:sp>
      <p:sp>
        <p:nvSpPr>
          <p:cNvPr id="68611" name="Rectangle 3"/>
          <p:cNvSpPr>
            <a:spLocks noGrp="1" noChangeArrowheads="1"/>
          </p:cNvSpPr>
          <p:nvPr>
            <p:ph type="body" idx="1"/>
          </p:nvPr>
        </p:nvSpPr>
        <p:spPr/>
        <p:txBody>
          <a:bodyPr/>
          <a:lstStyle/>
          <a:p>
            <a:r>
              <a:rPr lang="en-US"/>
              <a:t>Axes are good </a:t>
            </a:r>
          </a:p>
          <a:p>
            <a:pPr lvl="1"/>
            <a:r>
              <a:rPr lang="en-US"/>
              <a:t>Lays out all points in a single space</a:t>
            </a:r>
          </a:p>
          <a:p>
            <a:pPr lvl="1"/>
            <a:r>
              <a:rPr lang="en-US"/>
              <a:t>“position” is 1</a:t>
            </a:r>
            <a:r>
              <a:rPr lang="en-US" baseline="30000"/>
              <a:t>st</a:t>
            </a:r>
            <a:r>
              <a:rPr lang="en-US"/>
              <a:t> in Cleveland’s rules</a:t>
            </a:r>
          </a:p>
          <a:p>
            <a:pPr lvl="1"/>
            <a:r>
              <a:rPr lang="en-US"/>
              <a:t>Uniform treatment of dimensions</a:t>
            </a:r>
          </a:p>
          <a:p>
            <a:endParaRPr lang="en-US"/>
          </a:p>
          <a:p>
            <a:r>
              <a:rPr lang="en-US"/>
              <a:t>Space &gt; 3D ?</a:t>
            </a:r>
          </a:p>
          <a:p>
            <a:endParaRPr lang="en-US"/>
          </a:p>
          <a:p>
            <a:r>
              <a:rPr lang="en-US"/>
              <a:t>Must trash </a:t>
            </a:r>
            <a:br>
              <a:rPr lang="en-US"/>
            </a:br>
            <a:r>
              <a:rPr lang="en-US"/>
              <a:t>orthogonality</a:t>
            </a:r>
          </a:p>
        </p:txBody>
      </p:sp>
      <p:graphicFrame>
        <p:nvGraphicFramePr>
          <p:cNvPr id="68612" name="Object 4"/>
          <p:cNvGraphicFramePr>
            <a:graphicFrameLocks noChangeAspect="1"/>
          </p:cNvGraphicFramePr>
          <p:nvPr/>
        </p:nvGraphicFramePr>
        <p:xfrm>
          <a:off x="4495800" y="3394075"/>
          <a:ext cx="4648200" cy="3463925"/>
        </p:xfrm>
        <a:graphic>
          <a:graphicData uri="http://schemas.openxmlformats.org/presentationml/2006/ole">
            <p:oleObj spid="_x0000_s275458" name="Photo Editor Photo" r:id="rId4" imgW="9790476" imgH="7085714" progId="">
              <p:embed/>
            </p:oleObj>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Table Lens</a:t>
            </a:r>
          </a:p>
        </p:txBody>
      </p:sp>
      <p:sp>
        <p:nvSpPr>
          <p:cNvPr id="81923" name="Rectangle 3"/>
          <p:cNvSpPr>
            <a:spLocks noGrp="1" noChangeArrowheads="1"/>
          </p:cNvSpPr>
          <p:nvPr>
            <p:ph type="body" idx="1"/>
          </p:nvPr>
        </p:nvSpPr>
        <p:spPr>
          <a:xfrm>
            <a:off x="457200" y="1676400"/>
            <a:ext cx="2819400" cy="4821936"/>
          </a:xfrm>
        </p:spPr>
        <p:txBody>
          <a:bodyPr/>
          <a:lstStyle/>
          <a:p>
            <a:r>
              <a:rPr lang="en-US" dirty="0" err="1"/>
              <a:t>Rao</a:t>
            </a:r>
            <a:r>
              <a:rPr lang="en-US" dirty="0"/>
              <a:t>, “Table Lens”</a:t>
            </a:r>
          </a:p>
          <a:p>
            <a:pPr lvl="2"/>
            <a:r>
              <a:rPr lang="en-US" dirty="0"/>
              <a:t> </a:t>
            </a:r>
          </a:p>
          <a:p>
            <a:pPr lvl="2"/>
            <a:endParaRPr lang="en-US" dirty="0"/>
          </a:p>
        </p:txBody>
      </p:sp>
      <p:pic>
        <p:nvPicPr>
          <p:cNvPr id="81924" name="Picture 4" descr="homerunfocus"/>
          <p:cNvPicPr>
            <a:picLocks noChangeAspect="1" noChangeArrowheads="1"/>
          </p:cNvPicPr>
          <p:nvPr/>
        </p:nvPicPr>
        <p:blipFill>
          <a:blip r:embed="rId3" cstate="print"/>
          <a:srcRect/>
          <a:stretch>
            <a:fillRect/>
          </a:stretch>
        </p:blipFill>
        <p:spPr bwMode="auto">
          <a:xfrm>
            <a:off x="3810000" y="1752600"/>
            <a:ext cx="5257800" cy="5030788"/>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Lens</a:t>
            </a:r>
          </a:p>
        </p:txBody>
      </p:sp>
      <p:sp>
        <p:nvSpPr>
          <p:cNvPr id="3" name="Content Placeholder 2"/>
          <p:cNvSpPr>
            <a:spLocks noGrp="1"/>
          </p:cNvSpPr>
          <p:nvPr>
            <p:ph idx="1"/>
          </p:nvPr>
        </p:nvSpPr>
        <p:spPr/>
        <p:txBody>
          <a:bodyPr/>
          <a:lstStyle/>
          <a:p>
            <a:r>
              <a:rPr lang="en-US" dirty="0"/>
              <a:t>Spreadsheet is certainly one </a:t>
            </a:r>
            <a:r>
              <a:rPr lang="en-US" dirty="0" err="1" smtClean="0"/>
              <a:t>hypervariate</a:t>
            </a:r>
            <a:r>
              <a:rPr lang="en-US" dirty="0" smtClean="0"/>
              <a:t> data presentation</a:t>
            </a:r>
          </a:p>
          <a:p>
            <a:r>
              <a:rPr lang="en-US" dirty="0" smtClean="0"/>
              <a:t>Idea</a:t>
            </a:r>
            <a:r>
              <a:rPr lang="en-US" dirty="0"/>
              <a:t>: Make the text more visual </a:t>
            </a:r>
            <a:r>
              <a:rPr lang="en-US" dirty="0" smtClean="0"/>
              <a:t>and symbolic</a:t>
            </a:r>
          </a:p>
          <a:p>
            <a:r>
              <a:rPr lang="en-US" dirty="0" smtClean="0"/>
              <a:t>Just </a:t>
            </a:r>
            <a:r>
              <a:rPr lang="en-US" dirty="0"/>
              <a:t>leverage basic bar chart idea</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Mapping</a:t>
            </a:r>
          </a:p>
        </p:txBody>
      </p:sp>
      <p:pic>
        <p:nvPicPr>
          <p:cNvPr id="2050" name="Picture 2"/>
          <p:cNvPicPr>
            <a:picLocks noGrp="1" noChangeAspect="1" noChangeArrowheads="1"/>
          </p:cNvPicPr>
          <p:nvPr>
            <p:ph idx="1"/>
          </p:nvPr>
        </p:nvPicPr>
        <p:blipFill>
          <a:blip r:embed="rId3" cstate="print"/>
          <a:stretch>
            <a:fillRect/>
          </a:stretch>
        </p:blipFill>
        <p:spPr bwMode="auto">
          <a:xfrm>
            <a:off x="2133600" y="1828800"/>
            <a:ext cx="4778829" cy="22860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114800" y="3962400"/>
            <a:ext cx="1029703" cy="1524000"/>
          </a:xfrm>
          <a:prstGeom prst="rect">
            <a:avLst/>
          </a:prstGeom>
          <a:noFill/>
          <a:ln w="9525">
            <a:noFill/>
            <a:miter lim="800000"/>
            <a:headEnd/>
            <a:tailEnd/>
          </a:ln>
        </p:spPr>
      </p:pic>
      <p:sp>
        <p:nvSpPr>
          <p:cNvPr id="6" name="TextBox 5"/>
          <p:cNvSpPr txBox="1"/>
          <p:nvPr/>
        </p:nvSpPr>
        <p:spPr>
          <a:xfrm>
            <a:off x="1143000" y="5181600"/>
            <a:ext cx="2590800" cy="646331"/>
          </a:xfrm>
          <a:prstGeom prst="rect">
            <a:avLst/>
          </a:prstGeom>
          <a:noFill/>
        </p:spPr>
        <p:txBody>
          <a:bodyPr wrap="square" rtlCol="0">
            <a:spAutoFit/>
          </a:bodyPr>
          <a:lstStyle/>
          <a:p>
            <a:r>
              <a:rPr lang="en-US" dirty="0"/>
              <a:t>Change quantitative</a:t>
            </a:r>
          </a:p>
          <a:p>
            <a:r>
              <a:rPr lang="en-US" dirty="0"/>
              <a:t>values to bars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Tricky Part</a:t>
            </a:r>
          </a:p>
        </p:txBody>
      </p:sp>
      <p:pic>
        <p:nvPicPr>
          <p:cNvPr id="3075" name="Picture 3"/>
          <p:cNvPicPr>
            <a:picLocks noGrp="1" noChangeAspect="1" noChangeArrowheads="1"/>
          </p:cNvPicPr>
          <p:nvPr>
            <p:ph idx="1"/>
          </p:nvPr>
        </p:nvPicPr>
        <p:blipFill>
          <a:blip r:embed="rId3" cstate="print"/>
          <a:srcRect/>
          <a:stretch>
            <a:fillRect/>
          </a:stretch>
        </p:blipFill>
        <p:spPr bwMode="auto">
          <a:xfrm>
            <a:off x="1676400" y="1676400"/>
            <a:ext cx="6035041" cy="3352800"/>
          </a:xfrm>
          <a:prstGeom prst="rect">
            <a:avLst/>
          </a:prstGeom>
          <a:noFill/>
          <a:ln w="9525">
            <a:noFill/>
            <a:miter lim="800000"/>
            <a:headEnd/>
            <a:tailEnd/>
          </a:ln>
        </p:spPr>
      </p:pic>
      <p:sp>
        <p:nvSpPr>
          <p:cNvPr id="5" name="TextBox 4"/>
          <p:cNvSpPr txBox="1"/>
          <p:nvPr/>
        </p:nvSpPr>
        <p:spPr>
          <a:xfrm>
            <a:off x="1600200" y="5029200"/>
            <a:ext cx="3352800" cy="646331"/>
          </a:xfrm>
          <a:prstGeom prst="rect">
            <a:avLst/>
          </a:prstGeom>
          <a:noFill/>
        </p:spPr>
        <p:txBody>
          <a:bodyPr wrap="square" rtlCol="0">
            <a:spAutoFit/>
          </a:bodyPr>
          <a:lstStyle/>
          <a:p>
            <a:r>
              <a:rPr lang="en-US" dirty="0"/>
              <a:t>What do you do for</a:t>
            </a:r>
          </a:p>
          <a:p>
            <a:r>
              <a:rPr lang="en-US" dirty="0"/>
              <a:t>nominal data?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Instantiation</a:t>
            </a:r>
          </a:p>
        </p:txBody>
      </p:sp>
      <p:pic>
        <p:nvPicPr>
          <p:cNvPr id="4098" name="Picture 2"/>
          <p:cNvPicPr>
            <a:picLocks noGrp="1" noChangeAspect="1" noChangeArrowheads="1"/>
          </p:cNvPicPr>
          <p:nvPr>
            <p:ph idx="1"/>
          </p:nvPr>
        </p:nvPicPr>
        <p:blipFill>
          <a:blip r:embed="rId3" cstate="print"/>
          <a:srcRect/>
          <a:stretch>
            <a:fillRect/>
          </a:stretch>
        </p:blipFill>
        <p:spPr bwMode="auto">
          <a:xfrm>
            <a:off x="1600200" y="1524000"/>
            <a:ext cx="6014265" cy="4502422"/>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p>
        </p:txBody>
      </p:sp>
      <p:pic>
        <p:nvPicPr>
          <p:cNvPr id="5122" name="Picture 2"/>
          <p:cNvPicPr>
            <a:picLocks noGrp="1" noChangeAspect="1" noChangeArrowheads="1"/>
          </p:cNvPicPr>
          <p:nvPr>
            <p:ph idx="1"/>
          </p:nvPr>
        </p:nvPicPr>
        <p:blipFill>
          <a:blip r:embed="rId3" cstate="print"/>
          <a:stretch>
            <a:fillRect/>
          </a:stretch>
        </p:blipFill>
        <p:spPr bwMode="auto">
          <a:xfrm>
            <a:off x="2354580" y="1546495"/>
            <a:ext cx="5951220" cy="4049284"/>
          </a:xfrm>
          <a:prstGeom prst="rect">
            <a:avLst/>
          </a:prstGeom>
          <a:noFill/>
          <a:ln w="9525">
            <a:noFill/>
            <a:miter lim="800000"/>
            <a:headEnd/>
            <a:tailEnd/>
          </a:ln>
        </p:spPr>
      </p:pic>
      <p:sp>
        <p:nvSpPr>
          <p:cNvPr id="5" name="TextBox 4"/>
          <p:cNvSpPr txBox="1"/>
          <p:nvPr/>
        </p:nvSpPr>
        <p:spPr>
          <a:xfrm>
            <a:off x="381000" y="2209800"/>
            <a:ext cx="1600200" cy="1477328"/>
          </a:xfrm>
          <a:prstGeom prst="rect">
            <a:avLst/>
          </a:prstGeom>
          <a:noFill/>
        </p:spPr>
        <p:txBody>
          <a:bodyPr wrap="square" rtlCol="0">
            <a:spAutoFit/>
          </a:bodyPr>
          <a:lstStyle/>
          <a:p>
            <a:r>
              <a:rPr lang="en-US" dirty="0"/>
              <a:t>Focus on</a:t>
            </a:r>
          </a:p>
          <a:p>
            <a:r>
              <a:rPr lang="en-US" dirty="0"/>
              <a:t>item(s)</a:t>
            </a:r>
          </a:p>
          <a:p>
            <a:r>
              <a:rPr lang="en-US" dirty="0"/>
              <a:t>while</a:t>
            </a:r>
          </a:p>
          <a:p>
            <a:r>
              <a:rPr lang="en-US" dirty="0"/>
              <a:t>showing</a:t>
            </a:r>
          </a:p>
          <a:p>
            <a:r>
              <a:rPr lang="en-US" dirty="0"/>
              <a:t>the context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 It</a:t>
            </a:r>
          </a:p>
        </p:txBody>
      </p:sp>
      <p:pic>
        <p:nvPicPr>
          <p:cNvPr id="6146" name="Picture 2"/>
          <p:cNvPicPr>
            <a:picLocks noGrp="1" noChangeAspect="1" noChangeArrowheads="1"/>
          </p:cNvPicPr>
          <p:nvPr>
            <p:ph idx="1"/>
          </p:nvPr>
        </p:nvPicPr>
        <p:blipFill>
          <a:blip r:embed="rId3" cstate="print"/>
          <a:srcRect/>
          <a:stretch>
            <a:fillRect/>
          </a:stretch>
        </p:blipFill>
        <p:spPr bwMode="auto">
          <a:xfrm>
            <a:off x="609600" y="1524000"/>
            <a:ext cx="8108569" cy="2735421"/>
          </a:xfrm>
          <a:prstGeom prst="rect">
            <a:avLst/>
          </a:prstGeom>
          <a:noFill/>
          <a:ln w="9525">
            <a:noFill/>
            <a:miter lim="800000"/>
            <a:headEnd/>
            <a:tailEnd/>
          </a:ln>
        </p:spPr>
      </p:pic>
      <p:sp>
        <p:nvSpPr>
          <p:cNvPr id="5" name="TextBox 4"/>
          <p:cNvSpPr txBox="1"/>
          <p:nvPr/>
        </p:nvSpPr>
        <p:spPr>
          <a:xfrm>
            <a:off x="762000" y="5181600"/>
            <a:ext cx="6781800" cy="369332"/>
          </a:xfrm>
          <a:prstGeom prst="rect">
            <a:avLst/>
          </a:prstGeom>
          <a:noFill/>
        </p:spPr>
        <p:txBody>
          <a:bodyPr wrap="square" rtlCol="0">
            <a:spAutoFit/>
          </a:bodyPr>
          <a:lstStyle/>
          <a:p>
            <a:r>
              <a:rPr lang="en-US" dirty="0">
                <a:hlinkClick r:id="rId4"/>
              </a:rPr>
              <a:t>http://www.open-video.org/details.php?videoid=8304</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a:t>
            </a:r>
          </a:p>
        </p:txBody>
      </p:sp>
      <p:sp>
        <p:nvSpPr>
          <p:cNvPr id="3" name="Content Placeholder 2"/>
          <p:cNvSpPr>
            <a:spLocks noGrp="1"/>
          </p:cNvSpPr>
          <p:nvPr>
            <p:ph idx="1"/>
          </p:nvPr>
        </p:nvSpPr>
        <p:spPr/>
        <p:txBody>
          <a:bodyPr/>
          <a:lstStyle/>
          <a:p>
            <a:r>
              <a:rPr lang="en-US" dirty="0" smtClean="0"/>
              <a:t>Feature-Oriented </a:t>
            </a:r>
            <a:r>
              <a:rPr lang="en-US" dirty="0"/>
              <a:t>Catalog User Interface</a:t>
            </a:r>
          </a:p>
          <a:p>
            <a:r>
              <a:rPr lang="en-US" dirty="0" smtClean="0"/>
              <a:t>Leverages </a:t>
            </a:r>
            <a:r>
              <a:rPr lang="en-US" dirty="0"/>
              <a:t>spreadsheet metaphor again</a:t>
            </a:r>
          </a:p>
          <a:p>
            <a:r>
              <a:rPr lang="en-US" dirty="0" smtClean="0"/>
              <a:t>Items </a:t>
            </a:r>
            <a:r>
              <a:rPr lang="en-US" dirty="0"/>
              <a:t>in columns, attributes in rows</a:t>
            </a:r>
          </a:p>
          <a:p>
            <a:r>
              <a:rPr lang="en-US" dirty="0" smtClean="0"/>
              <a:t>Uses </a:t>
            </a:r>
            <a:r>
              <a:rPr lang="en-US" dirty="0"/>
              <a:t>bars and other representations </a:t>
            </a:r>
            <a:r>
              <a:rPr lang="en-US" dirty="0" smtClean="0"/>
              <a:t>for attribute </a:t>
            </a:r>
            <a:r>
              <a:rPr lang="en-US" dirty="0"/>
              <a:t>values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Symbolic Displays</a:t>
            </a:r>
            <a:endParaRPr lang="en-US" dirty="0"/>
          </a:p>
        </p:txBody>
      </p:sp>
      <p:sp>
        <p:nvSpPr>
          <p:cNvPr id="3" name="Content Placeholder 2"/>
          <p:cNvSpPr>
            <a:spLocks noGrp="1"/>
          </p:cNvSpPr>
          <p:nvPr>
            <p:ph idx="1"/>
          </p:nvPr>
        </p:nvSpPr>
        <p:spPr/>
        <p:txBody>
          <a:bodyPr/>
          <a:lstStyle/>
          <a:p>
            <a:r>
              <a:rPr lang="en-US" dirty="0" smtClean="0"/>
              <a:t>Graphs </a:t>
            </a:r>
          </a:p>
          <a:p>
            <a:r>
              <a:rPr lang="en-US" dirty="0" smtClean="0"/>
              <a:t>Charts</a:t>
            </a:r>
          </a:p>
          <a:p>
            <a:r>
              <a:rPr lang="en-US" dirty="0" smtClean="0"/>
              <a:t>Maps</a:t>
            </a:r>
          </a:p>
          <a:p>
            <a:r>
              <a:rPr lang="en-US" dirty="0" smtClean="0"/>
              <a:t>Diagrams</a:t>
            </a:r>
          </a:p>
          <a:p>
            <a:pPr>
              <a:buNone/>
            </a:pPr>
            <a:endParaRPr lang="en-US" dirty="0" smtClean="0"/>
          </a:p>
          <a:p>
            <a:pPr>
              <a:buNone/>
            </a:pPr>
            <a:endParaRPr lang="en-US" dirty="0" smtClean="0"/>
          </a:p>
          <a:p>
            <a:pPr>
              <a:buNone/>
            </a:pPr>
            <a:endParaRPr lang="en-US" dirty="0" smtClean="0"/>
          </a:p>
          <a:p>
            <a:pPr>
              <a:buNone/>
            </a:pPr>
            <a:r>
              <a:rPr lang="en-US" dirty="0" smtClean="0"/>
              <a:t>From: S. </a:t>
            </a:r>
            <a:r>
              <a:rPr lang="en-US" dirty="0" err="1" smtClean="0"/>
              <a:t>Kosslyn</a:t>
            </a:r>
            <a:r>
              <a:rPr lang="en-US" dirty="0" smtClean="0"/>
              <a:t>, “Understanding charts and graphs”, Applied Cognitive Psychology, 1989.</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3" cstate="print"/>
          <a:stretch>
            <a:fillRect/>
          </a:stretch>
        </p:blipFill>
        <p:spPr bwMode="auto">
          <a:xfrm>
            <a:off x="1640906" y="1676400"/>
            <a:ext cx="5862187" cy="482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a:t>
            </a:r>
          </a:p>
        </p:txBody>
      </p:sp>
      <p:sp>
        <p:nvSpPr>
          <p:cNvPr id="3" name="Content Placeholder 2"/>
          <p:cNvSpPr>
            <a:spLocks noGrp="1"/>
          </p:cNvSpPr>
          <p:nvPr>
            <p:ph idx="1"/>
          </p:nvPr>
        </p:nvSpPr>
        <p:spPr/>
        <p:txBody>
          <a:bodyPr/>
          <a:lstStyle/>
          <a:p>
            <a:r>
              <a:rPr lang="en-US" dirty="0" smtClean="0"/>
              <a:t>Can </a:t>
            </a:r>
            <a:r>
              <a:rPr lang="en-US" dirty="0"/>
              <a:t>sort on any attribute (row)</a:t>
            </a:r>
          </a:p>
          <a:p>
            <a:r>
              <a:rPr lang="en-US" dirty="0" smtClean="0"/>
              <a:t>Focus </a:t>
            </a:r>
            <a:r>
              <a:rPr lang="en-US" dirty="0"/>
              <a:t>on an attribute value (show </a:t>
            </a:r>
            <a:r>
              <a:rPr lang="en-US" dirty="0" smtClean="0"/>
              <a:t>only cases </a:t>
            </a:r>
            <a:r>
              <a:rPr lang="en-US" dirty="0"/>
              <a:t>having that value) by </a:t>
            </a:r>
            <a:r>
              <a:rPr lang="en-US" dirty="0" err="1" smtClean="0"/>
              <a:t>doubleclicking</a:t>
            </a:r>
            <a:r>
              <a:rPr lang="en-US" dirty="0" smtClean="0"/>
              <a:t> on </a:t>
            </a:r>
            <a:r>
              <a:rPr lang="en-US" dirty="0"/>
              <a:t>it</a:t>
            </a:r>
          </a:p>
          <a:p>
            <a:r>
              <a:rPr lang="en-US" dirty="0" smtClean="0"/>
              <a:t>Can </a:t>
            </a:r>
            <a:r>
              <a:rPr lang="en-US" dirty="0"/>
              <a:t>type in queries on different </a:t>
            </a:r>
            <a:r>
              <a:rPr lang="en-US" dirty="0" smtClean="0"/>
              <a:t>attributes to </a:t>
            </a:r>
            <a:r>
              <a:rPr lang="en-US" dirty="0"/>
              <a:t>limit what is presented </a:t>
            </a:r>
            <a:r>
              <a:rPr lang="en-US" dirty="0" smtClean="0"/>
              <a:t>to.   Note this is main contribution: dynamic control (selection/change/querying/filtering) of individual attributes. </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 by Query</a:t>
            </a:r>
          </a:p>
        </p:txBody>
      </p:sp>
      <p:pic>
        <p:nvPicPr>
          <p:cNvPr id="8194" name="Picture 2"/>
          <p:cNvPicPr>
            <a:picLocks noGrp="1" noChangeAspect="1" noChangeArrowheads="1"/>
          </p:cNvPicPr>
          <p:nvPr>
            <p:ph idx="1"/>
          </p:nvPr>
        </p:nvPicPr>
        <p:blipFill>
          <a:blip r:embed="rId3" cstate="print"/>
          <a:stretch>
            <a:fillRect/>
          </a:stretch>
        </p:blipFill>
        <p:spPr bwMode="auto">
          <a:xfrm>
            <a:off x="2316480" y="1892459"/>
            <a:ext cx="4511040" cy="4389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Manifestation</a:t>
            </a:r>
          </a:p>
        </p:txBody>
      </p:sp>
      <p:pic>
        <p:nvPicPr>
          <p:cNvPr id="9219" name="Picture 3"/>
          <p:cNvPicPr>
            <a:picLocks noGrp="1" noChangeAspect="1" noChangeArrowheads="1"/>
          </p:cNvPicPr>
          <p:nvPr>
            <p:ph idx="1"/>
          </p:nvPr>
        </p:nvPicPr>
        <p:blipFill>
          <a:blip r:embed="rId3" cstate="print"/>
          <a:srcRect/>
          <a:stretch>
            <a:fillRect/>
          </a:stretch>
        </p:blipFill>
        <p:spPr bwMode="auto">
          <a:xfrm>
            <a:off x="2438400" y="1752600"/>
            <a:ext cx="5917659" cy="4624489"/>
          </a:xfrm>
          <a:prstGeom prst="rect">
            <a:avLst/>
          </a:prstGeom>
          <a:noFill/>
          <a:ln w="9525">
            <a:noFill/>
            <a:miter lim="800000"/>
            <a:headEnd/>
            <a:tailEnd/>
          </a:ln>
        </p:spPr>
      </p:pic>
      <p:sp>
        <p:nvSpPr>
          <p:cNvPr id="6" name="Rectangle 5"/>
          <p:cNvSpPr/>
          <p:nvPr/>
        </p:nvSpPr>
        <p:spPr>
          <a:xfrm>
            <a:off x="838200" y="2438400"/>
            <a:ext cx="1082476" cy="369332"/>
          </a:xfrm>
          <a:prstGeom prst="rect">
            <a:avLst/>
          </a:prstGeom>
        </p:spPr>
        <p:txBody>
          <a:bodyPr wrap="none">
            <a:spAutoFit/>
          </a:bodyPr>
          <a:lstStyle/>
          <a:p>
            <a:r>
              <a:rPr lang="en-US" dirty="0" err="1"/>
              <a:t>InfoZoom</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Categorical data?</a:t>
            </a:r>
            <a:endParaRPr lang="en-US" dirty="0"/>
          </a:p>
        </p:txBody>
      </p:sp>
      <p:sp>
        <p:nvSpPr>
          <p:cNvPr id="3" name="Content Placeholder 2"/>
          <p:cNvSpPr>
            <a:spLocks noGrp="1"/>
          </p:cNvSpPr>
          <p:nvPr>
            <p:ph idx="1"/>
          </p:nvPr>
        </p:nvSpPr>
        <p:spPr/>
        <p:txBody>
          <a:bodyPr/>
          <a:lstStyle/>
          <a:p>
            <a:r>
              <a:rPr lang="en-US" dirty="0" smtClean="0"/>
              <a:t>How about multivariate categorical data?</a:t>
            </a:r>
          </a:p>
          <a:p>
            <a:r>
              <a:rPr lang="en-US" dirty="0" smtClean="0"/>
              <a:t>Students</a:t>
            </a:r>
          </a:p>
          <a:p>
            <a:pPr lvl="1"/>
            <a:r>
              <a:rPr lang="en-US" dirty="0" smtClean="0"/>
              <a:t>Gender: Female, male</a:t>
            </a:r>
          </a:p>
          <a:p>
            <a:pPr lvl="1"/>
            <a:r>
              <a:rPr lang="en-US" dirty="0" smtClean="0"/>
              <a:t>Eye color: Brown, blue, green, hazel</a:t>
            </a:r>
          </a:p>
          <a:p>
            <a:pPr lvl="1"/>
            <a:r>
              <a:rPr lang="en-US" dirty="0" smtClean="0"/>
              <a:t>Hair color: Black, red, brown, blonde, gray</a:t>
            </a:r>
          </a:p>
          <a:p>
            <a:pPr lvl="1"/>
            <a:r>
              <a:rPr lang="en-US" dirty="0" smtClean="0"/>
              <a:t>Home country: USA, China, Italy, India, …</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Mosaic Plot</a:t>
            </a:r>
            <a:endParaRPr lang="en-US" dirty="0"/>
          </a:p>
        </p:txBody>
      </p:sp>
      <p:sp>
        <p:nvSpPr>
          <p:cNvPr id="3" name="Content Placeholder 2"/>
          <p:cNvSpPr>
            <a:spLocks noGrp="1"/>
          </p:cNvSpPr>
          <p:nvPr>
            <p:ph idx="1"/>
          </p:nvPr>
        </p:nvSpPr>
        <p:spPr/>
        <p:txBody>
          <a:bodyPr/>
          <a:lstStyle/>
          <a:p>
            <a:endParaRPr lang="en-US" dirty="0"/>
          </a:p>
        </p:txBody>
      </p:sp>
      <p:pic>
        <p:nvPicPr>
          <p:cNvPr id="5124" name="Picture 4"/>
          <p:cNvPicPr>
            <a:picLocks noChangeAspect="1" noChangeArrowheads="1"/>
          </p:cNvPicPr>
          <p:nvPr/>
        </p:nvPicPr>
        <p:blipFill>
          <a:blip r:embed="rId3" cstate="print"/>
          <a:srcRect/>
          <a:stretch>
            <a:fillRect/>
          </a:stretch>
        </p:blipFill>
        <p:spPr bwMode="auto">
          <a:xfrm>
            <a:off x="2667000" y="2286000"/>
            <a:ext cx="3671888" cy="2714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Mosaic Plot </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2209800" y="2514600"/>
            <a:ext cx="4481513" cy="27893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Mosaic Plot </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1981200" y="1752600"/>
            <a:ext cx="5506966" cy="3748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Mosaic Plot</a:t>
            </a:r>
            <a:br>
              <a:rPr lang="en-US" dirty="0" smtClean="0"/>
            </a:br>
            <a:r>
              <a:rPr lang="en-US" sz="3100" dirty="0" smtClean="0"/>
              <a:t>Reminds you of? (</a:t>
            </a:r>
            <a:r>
              <a:rPr lang="en-US" sz="3100" dirty="0" err="1" smtClean="0"/>
              <a:t>treemaps</a:t>
            </a:r>
            <a:r>
              <a:rPr lang="en-US" sz="3100" dirty="0" smtClean="0"/>
              <a:t>)</a:t>
            </a:r>
            <a:endParaRPr lang="en-US" dirty="0"/>
          </a:p>
        </p:txBody>
      </p:sp>
      <p:pic>
        <p:nvPicPr>
          <p:cNvPr id="6149" name="Picture 5"/>
          <p:cNvPicPr>
            <a:picLocks noGrp="1" noChangeAspect="1" noChangeArrowheads="1"/>
          </p:cNvPicPr>
          <p:nvPr>
            <p:ph idx="1"/>
          </p:nvPr>
        </p:nvPicPr>
        <p:blipFill>
          <a:blip r:embed="rId3" cstate="print"/>
          <a:srcRect/>
          <a:stretch>
            <a:fillRect/>
          </a:stretch>
        </p:blipFill>
        <p:spPr bwMode="auto">
          <a:xfrm>
            <a:off x="1791307" y="2209800"/>
            <a:ext cx="553081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 Attribute </a:t>
            </a:r>
            <a:r>
              <a:rPr lang="en-US" dirty="0"/>
              <a:t>Explorer</a:t>
            </a:r>
          </a:p>
        </p:txBody>
      </p:sp>
      <p:sp>
        <p:nvSpPr>
          <p:cNvPr id="3" name="Content Placeholder 2"/>
          <p:cNvSpPr>
            <a:spLocks noGrp="1"/>
          </p:cNvSpPr>
          <p:nvPr>
            <p:ph idx="1"/>
          </p:nvPr>
        </p:nvSpPr>
        <p:spPr/>
        <p:txBody>
          <a:bodyPr>
            <a:normAutofit/>
          </a:bodyPr>
          <a:lstStyle/>
          <a:p>
            <a:r>
              <a:rPr lang="en-US" dirty="0" smtClean="0"/>
              <a:t>Multiple </a:t>
            </a:r>
            <a:r>
              <a:rPr lang="en-US" dirty="0"/>
              <a:t>histogram views, one per attribute (</a:t>
            </a:r>
            <a:r>
              <a:rPr lang="en-US" dirty="0" smtClean="0"/>
              <a:t>like trellis</a:t>
            </a:r>
            <a:r>
              <a:rPr lang="en-US" dirty="0"/>
              <a:t>)</a:t>
            </a:r>
          </a:p>
          <a:p>
            <a:r>
              <a:rPr lang="en-US" dirty="0" smtClean="0"/>
              <a:t>Each </a:t>
            </a:r>
            <a:r>
              <a:rPr lang="en-US" dirty="0"/>
              <a:t>data case represented by a square</a:t>
            </a:r>
          </a:p>
          <a:p>
            <a:r>
              <a:rPr lang="en-US" dirty="0" smtClean="0"/>
              <a:t>Square </a:t>
            </a:r>
            <a:r>
              <a:rPr lang="en-US" dirty="0"/>
              <a:t>is positioned relative to that case’s </a:t>
            </a:r>
            <a:r>
              <a:rPr lang="en-US" dirty="0" smtClean="0"/>
              <a:t>value on </a:t>
            </a:r>
            <a:r>
              <a:rPr lang="en-US" dirty="0"/>
              <a:t>that attribute</a:t>
            </a:r>
          </a:p>
          <a:p>
            <a:r>
              <a:rPr lang="en-US" dirty="0" smtClean="0"/>
              <a:t>Selecting </a:t>
            </a:r>
            <a:r>
              <a:rPr lang="en-US" dirty="0"/>
              <a:t>case in one view lights it up in others</a:t>
            </a:r>
          </a:p>
          <a:p>
            <a:r>
              <a:rPr lang="en-US" dirty="0" smtClean="0"/>
              <a:t>Query </a:t>
            </a:r>
            <a:r>
              <a:rPr lang="en-US" dirty="0"/>
              <a:t>sliders for narrowing</a:t>
            </a:r>
          </a:p>
          <a:p>
            <a:r>
              <a:rPr lang="en-US" dirty="0" smtClean="0"/>
              <a:t>Use </a:t>
            </a:r>
            <a:r>
              <a:rPr lang="en-US" dirty="0"/>
              <a:t>shading to indicate level of query </a:t>
            </a:r>
            <a:r>
              <a:rPr lang="en-US" dirty="0" smtClean="0"/>
              <a:t>match (darkest </a:t>
            </a:r>
            <a:r>
              <a:rPr lang="en-US" dirty="0"/>
              <a:t>for full match)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Graph</a:t>
            </a:r>
            <a:endParaRPr lang="en-US" dirty="0"/>
          </a:p>
        </p:txBody>
      </p:sp>
      <p:sp>
        <p:nvSpPr>
          <p:cNvPr id="3" name="Content Placeholder 2"/>
          <p:cNvSpPr>
            <a:spLocks noGrp="1"/>
          </p:cNvSpPr>
          <p:nvPr>
            <p:ph idx="1"/>
          </p:nvPr>
        </p:nvSpPr>
        <p:spPr/>
        <p:txBody>
          <a:bodyPr/>
          <a:lstStyle/>
          <a:p>
            <a:r>
              <a:rPr lang="en-US" dirty="0" smtClean="0"/>
              <a:t>Showing the relationships between variables‟ values in a data table</a:t>
            </a:r>
            <a:endParaRPr lang="en-US" dirty="0"/>
          </a:p>
        </p:txBody>
      </p:sp>
      <p:pic>
        <p:nvPicPr>
          <p:cNvPr id="9222" name="Picture 6"/>
          <p:cNvPicPr>
            <a:picLocks noChangeAspect="1" noChangeArrowheads="1"/>
          </p:cNvPicPr>
          <p:nvPr/>
        </p:nvPicPr>
        <p:blipFill>
          <a:blip r:embed="rId3" cstate="print"/>
          <a:srcRect/>
          <a:stretch>
            <a:fillRect/>
          </a:stretch>
        </p:blipFill>
        <p:spPr bwMode="auto">
          <a:xfrm>
            <a:off x="2133600" y="2819400"/>
            <a:ext cx="4429404" cy="3233737"/>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a:xfrm>
            <a:off x="457200" y="1600200"/>
            <a:ext cx="4038600" cy="4525963"/>
          </a:xfrm>
        </p:spPr>
        <p:txBody>
          <a:bodyPr/>
          <a:lstStyle/>
          <a:p>
            <a:r>
              <a:rPr lang="en-US" dirty="0" smtClean="0"/>
              <a:t>Attribute </a:t>
            </a:r>
            <a:r>
              <a:rPr lang="en-US" dirty="0"/>
              <a:t>histogram</a:t>
            </a:r>
          </a:p>
          <a:p>
            <a:r>
              <a:rPr lang="en-US" dirty="0" smtClean="0"/>
              <a:t>All </a:t>
            </a:r>
            <a:r>
              <a:rPr lang="en-US" dirty="0"/>
              <a:t>objects on </a:t>
            </a:r>
            <a:r>
              <a:rPr lang="en-US" dirty="0" smtClean="0"/>
              <a:t>all attribute </a:t>
            </a:r>
            <a:r>
              <a:rPr lang="en-US" dirty="0"/>
              <a:t>scales</a:t>
            </a:r>
          </a:p>
          <a:p>
            <a:r>
              <a:rPr lang="en-US" dirty="0" smtClean="0"/>
              <a:t>Interaction with attributes </a:t>
            </a:r>
            <a:r>
              <a:rPr lang="en-US" dirty="0"/>
              <a:t>limits</a:t>
            </a:r>
          </a:p>
        </p:txBody>
      </p:sp>
      <p:pic>
        <p:nvPicPr>
          <p:cNvPr id="10243" name="Picture 3"/>
          <p:cNvPicPr>
            <a:picLocks noChangeAspect="1" noChangeArrowheads="1"/>
          </p:cNvPicPr>
          <p:nvPr/>
        </p:nvPicPr>
        <p:blipFill>
          <a:blip r:embed="rId3" cstate="print"/>
          <a:srcRect/>
          <a:stretch>
            <a:fillRect/>
          </a:stretch>
        </p:blipFill>
        <p:spPr bwMode="auto">
          <a:xfrm>
            <a:off x="4876800" y="1676400"/>
            <a:ext cx="3773439"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1295400" y="2362200"/>
            <a:ext cx="6111275" cy="3821518"/>
          </a:xfrm>
          <a:prstGeom prst="rect">
            <a:avLst/>
          </a:prstGeom>
          <a:noFill/>
          <a:ln w="9525">
            <a:noFill/>
            <a:miter lim="800000"/>
            <a:headEnd/>
            <a:tailEnd/>
          </a:ln>
        </p:spPr>
      </p:pic>
      <p:sp>
        <p:nvSpPr>
          <p:cNvPr id="5" name="TextBox 4"/>
          <p:cNvSpPr txBox="1"/>
          <p:nvPr/>
        </p:nvSpPr>
        <p:spPr>
          <a:xfrm>
            <a:off x="1447800" y="1600200"/>
            <a:ext cx="5943600" cy="369332"/>
          </a:xfrm>
          <a:prstGeom prst="rect">
            <a:avLst/>
          </a:prstGeom>
          <a:noFill/>
        </p:spPr>
        <p:txBody>
          <a:bodyPr wrap="square" rtlCol="0">
            <a:spAutoFit/>
          </a:bodyPr>
          <a:lstStyle/>
          <a:p>
            <a:r>
              <a:rPr lang="en-US" dirty="0"/>
              <a:t>Inter-relations between attributes – brushing</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a:xfrm>
            <a:off x="457200" y="1600201"/>
            <a:ext cx="8305800" cy="533400"/>
          </a:xfrm>
        </p:spPr>
        <p:txBody>
          <a:bodyPr>
            <a:normAutofit lnSpcReduction="10000"/>
          </a:bodyPr>
          <a:lstStyle/>
          <a:p>
            <a:r>
              <a:rPr lang="en-US" dirty="0"/>
              <a:t>Color-encoded sensitivity</a:t>
            </a:r>
          </a:p>
        </p:txBody>
      </p:sp>
      <p:pic>
        <p:nvPicPr>
          <p:cNvPr id="12290" name="Picture 2"/>
          <p:cNvPicPr>
            <a:picLocks noChangeAspect="1" noChangeArrowheads="1"/>
          </p:cNvPicPr>
          <p:nvPr/>
        </p:nvPicPr>
        <p:blipFill>
          <a:blip r:embed="rId3" cstate="print"/>
          <a:srcRect/>
          <a:stretch>
            <a:fillRect/>
          </a:stretch>
        </p:blipFill>
        <p:spPr bwMode="auto">
          <a:xfrm>
            <a:off x="1066800" y="2230648"/>
            <a:ext cx="6981666" cy="4017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 Explorer</a:t>
            </a:r>
          </a:p>
        </p:txBody>
      </p:sp>
      <p:pic>
        <p:nvPicPr>
          <p:cNvPr id="13314" name="Picture 2"/>
          <p:cNvPicPr>
            <a:picLocks noGrp="1" noChangeAspect="1" noChangeArrowheads="1"/>
          </p:cNvPicPr>
          <p:nvPr>
            <p:ph idx="1"/>
          </p:nvPr>
        </p:nvPicPr>
        <p:blipFill>
          <a:blip r:embed="rId3" cstate="print"/>
          <a:srcRect/>
          <a:stretch>
            <a:fillRect/>
          </a:stretch>
        </p:blipFill>
        <p:spPr bwMode="auto">
          <a:xfrm>
            <a:off x="2590800" y="1981200"/>
            <a:ext cx="3911600" cy="3200400"/>
          </a:xfrm>
          <a:prstGeom prst="rect">
            <a:avLst/>
          </a:prstGeom>
          <a:noFill/>
          <a:ln w="9525">
            <a:noFill/>
            <a:miter lim="800000"/>
            <a:headEnd/>
            <a:tailEnd/>
          </a:ln>
        </p:spPr>
      </p:pic>
      <p:sp>
        <p:nvSpPr>
          <p:cNvPr id="5" name="TextBox 4"/>
          <p:cNvSpPr txBox="1"/>
          <p:nvPr/>
        </p:nvSpPr>
        <p:spPr>
          <a:xfrm>
            <a:off x="1219200" y="5638800"/>
            <a:ext cx="7162800" cy="369332"/>
          </a:xfrm>
          <a:prstGeom prst="rect">
            <a:avLst/>
          </a:prstGeom>
          <a:noFill/>
        </p:spPr>
        <p:txBody>
          <a:bodyPr wrap="square" rtlCol="0">
            <a:spAutoFit/>
          </a:bodyPr>
          <a:lstStyle/>
          <a:p>
            <a:r>
              <a:rPr lang="en-US" dirty="0">
                <a:hlinkClick r:id="rId4"/>
              </a:rPr>
              <a:t>http://www.open-video.org/details.php?videoid=8162</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Polaris</a:t>
            </a:r>
            <a:endParaRPr lang="en-US" dirty="0"/>
          </a:p>
        </p:txBody>
      </p:sp>
      <p:sp>
        <p:nvSpPr>
          <p:cNvPr id="3" name="Content Placeholder 2"/>
          <p:cNvSpPr>
            <a:spLocks noGrp="1"/>
          </p:cNvSpPr>
          <p:nvPr>
            <p:ph idx="1"/>
          </p:nvPr>
        </p:nvSpPr>
        <p:spPr/>
        <p:txBody>
          <a:bodyPr/>
          <a:lstStyle/>
          <a:p>
            <a:r>
              <a:rPr lang="en-US" dirty="0" smtClean="0"/>
              <a:t>See Chris </a:t>
            </a:r>
            <a:r>
              <a:rPr lang="en-US" dirty="0" err="1" smtClean="0"/>
              <a:t>Solte</a:t>
            </a:r>
            <a:r>
              <a:rPr lang="en-US" dirty="0" smtClean="0"/>
              <a:t> reading for class</a:t>
            </a:r>
          </a:p>
          <a:p>
            <a:r>
              <a:rPr lang="en-US" dirty="0" smtClean="0"/>
              <a:t>Good example of integrated control, dynamic filtering, display.  </a:t>
            </a:r>
          </a:p>
          <a:p>
            <a:r>
              <a:rPr lang="en-US" dirty="0" smtClean="0"/>
              <a:t>Now best seen in Tableau (Chris </a:t>
            </a:r>
            <a:r>
              <a:rPr lang="en-US" dirty="0" err="1" smtClean="0"/>
              <a:t>Solte</a:t>
            </a:r>
            <a:r>
              <a:rPr lang="en-US" dirty="0" smtClean="0"/>
              <a:t> co-founder with adviser, Pat </a:t>
            </a:r>
            <a:r>
              <a:rPr lang="en-US" dirty="0" err="1" smtClean="0"/>
              <a:t>Hanrahan</a:t>
            </a:r>
            <a:r>
              <a:rPr lang="en-US" dirty="0" smtClean="0"/>
              <a:t>). </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dirty="0"/>
              <a:t>Combining </a:t>
            </a:r>
            <a:r>
              <a:rPr lang="en-US" dirty="0" smtClean="0"/>
              <a:t>Techniques</a:t>
            </a:r>
            <a:endParaRPr lang="en-US" dirty="0"/>
          </a:p>
        </p:txBody>
      </p:sp>
      <p:sp>
        <p:nvSpPr>
          <p:cNvPr id="135171" name="Rectangle 3"/>
          <p:cNvSpPr>
            <a:spLocks noGrp="1" noChangeArrowheads="1"/>
          </p:cNvSpPr>
          <p:nvPr>
            <p:ph type="body" idx="1"/>
          </p:nvPr>
        </p:nvSpPr>
        <p:spPr/>
        <p:txBody>
          <a:bodyPr/>
          <a:lstStyle/>
          <a:p>
            <a:r>
              <a:rPr lang="en-US" dirty="0"/>
              <a:t>Multi-Dimensional + </a:t>
            </a:r>
            <a:r>
              <a:rPr lang="en-US" dirty="0" err="1" smtClean="0"/>
              <a:t>GeoSpatial</a:t>
            </a:r>
            <a:r>
              <a:rPr lang="en-US" dirty="0" smtClean="0"/>
              <a:t> (</a:t>
            </a:r>
            <a:r>
              <a:rPr lang="en-US" dirty="0" err="1" smtClean="0"/>
              <a:t>DataMaps</a:t>
            </a:r>
            <a:r>
              <a:rPr lang="en-US" dirty="0"/>
              <a:t> </a:t>
            </a:r>
            <a:r>
              <a:rPr lang="en-US" dirty="0" smtClean="0"/>
              <a:t>VT)</a:t>
            </a:r>
            <a:endParaRPr lang="en-US" dirty="0"/>
          </a:p>
        </p:txBody>
      </p:sp>
      <p:pic>
        <p:nvPicPr>
          <p:cNvPr id="135172" name="Picture 4"/>
          <p:cNvPicPr>
            <a:picLocks noChangeAspect="1" noChangeArrowheads="1"/>
          </p:cNvPicPr>
          <p:nvPr/>
        </p:nvPicPr>
        <p:blipFill>
          <a:blip r:embed="rId3" cstate="print"/>
          <a:srcRect/>
          <a:stretch>
            <a:fillRect/>
          </a:stretch>
        </p:blipFill>
        <p:spPr bwMode="auto">
          <a:xfrm>
            <a:off x="1906588" y="2495550"/>
            <a:ext cx="7237412" cy="4362450"/>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t>1. Small Multiples</a:t>
            </a:r>
          </a:p>
        </p:txBody>
      </p:sp>
      <p:graphicFrame>
        <p:nvGraphicFramePr>
          <p:cNvPr id="137219" name="Object 3"/>
          <p:cNvGraphicFramePr>
            <a:graphicFrameLocks noChangeAspect="1"/>
          </p:cNvGraphicFramePr>
          <p:nvPr>
            <p:ph sz="quarter" idx="2"/>
          </p:nvPr>
        </p:nvGraphicFramePr>
        <p:xfrm>
          <a:off x="1073150" y="4262438"/>
          <a:ext cx="6165850" cy="2214562"/>
        </p:xfrm>
        <a:graphic>
          <a:graphicData uri="http://schemas.openxmlformats.org/presentationml/2006/ole">
            <p:oleObj spid="_x0000_s357378" name="Photo Editor Photo" r:id="rId4" imgW="5990476" imgH="1838095" progId="">
              <p:embed/>
            </p:oleObj>
          </a:graphicData>
        </a:graphic>
      </p:graphicFrame>
      <p:pic>
        <p:nvPicPr>
          <p:cNvPr id="137234" name="Picture 18" descr="multsShrunk"/>
          <p:cNvPicPr>
            <a:picLocks noChangeAspect="1" noChangeArrowheads="1"/>
          </p:cNvPicPr>
          <p:nvPr/>
        </p:nvPicPr>
        <p:blipFill>
          <a:blip r:embed="rId5" cstate="print"/>
          <a:srcRect/>
          <a:stretch>
            <a:fillRect/>
          </a:stretch>
        </p:blipFill>
        <p:spPr bwMode="auto">
          <a:xfrm>
            <a:off x="1096963" y="1892300"/>
            <a:ext cx="5761037" cy="1706563"/>
          </a:xfrm>
          <a:prstGeom prst="rect">
            <a:avLst/>
          </a:prstGeom>
          <a:noFill/>
          <a:ln w="38100">
            <a:noFill/>
            <a:miter lim="800000"/>
            <a:headEnd/>
            <a:tailEnd/>
          </a:ln>
          <a:effectLst/>
        </p:spPr>
      </p:pic>
      <p:sp>
        <p:nvSpPr>
          <p:cNvPr id="137272" name="Line 56"/>
          <p:cNvSpPr>
            <a:spLocks noChangeShapeType="1"/>
          </p:cNvSpPr>
          <p:nvPr/>
        </p:nvSpPr>
        <p:spPr bwMode="auto">
          <a:xfrm flipH="1">
            <a:off x="1096963" y="3429000"/>
            <a:ext cx="363537" cy="914400"/>
          </a:xfrm>
          <a:prstGeom prst="line">
            <a:avLst/>
          </a:prstGeom>
          <a:noFill/>
          <a:ln w="38100">
            <a:solidFill>
              <a:srgbClr val="FF0000"/>
            </a:solidFill>
            <a:round/>
            <a:headEnd/>
            <a:tailEnd/>
          </a:ln>
          <a:effectLst/>
        </p:spPr>
        <p:txBody>
          <a:bodyPr/>
          <a:lstStyle/>
          <a:p>
            <a:endParaRPr lang="en-US"/>
          </a:p>
        </p:txBody>
      </p:sp>
      <p:sp>
        <p:nvSpPr>
          <p:cNvPr id="137273" name="Line 57"/>
          <p:cNvSpPr>
            <a:spLocks noChangeShapeType="1"/>
          </p:cNvSpPr>
          <p:nvPr/>
        </p:nvSpPr>
        <p:spPr bwMode="auto">
          <a:xfrm>
            <a:off x="1806575" y="3429000"/>
            <a:ext cx="5432425" cy="914400"/>
          </a:xfrm>
          <a:prstGeom prst="line">
            <a:avLst/>
          </a:prstGeom>
          <a:noFill/>
          <a:ln w="38100">
            <a:solidFill>
              <a:srgbClr val="FF0000"/>
            </a:solidFill>
            <a:round/>
            <a:headEnd/>
            <a:tailEnd/>
          </a:ln>
          <a:effectLst/>
        </p:spPr>
        <p:txBody>
          <a:bodyPr/>
          <a:lstStyle/>
          <a:p>
            <a:endParaRPr lang="en-US"/>
          </a:p>
        </p:txBody>
      </p:sp>
      <p:sp>
        <p:nvSpPr>
          <p:cNvPr id="137274" name="Text Box 58"/>
          <p:cNvSpPr txBox="1">
            <a:spLocks noChangeArrowheads="1"/>
          </p:cNvSpPr>
          <p:nvPr/>
        </p:nvSpPr>
        <p:spPr bwMode="auto">
          <a:xfrm>
            <a:off x="3886200" y="6110288"/>
            <a:ext cx="1066800" cy="366712"/>
          </a:xfrm>
          <a:prstGeom prst="rect">
            <a:avLst/>
          </a:prstGeom>
          <a:noFill/>
          <a:ln w="9525">
            <a:noFill/>
            <a:miter lim="800000"/>
            <a:headEnd/>
            <a:tailEnd/>
          </a:ln>
          <a:effectLst/>
        </p:spPr>
        <p:txBody>
          <a:bodyPr>
            <a:spAutoFit/>
          </a:bodyPr>
          <a:lstStyle/>
          <a:p>
            <a:pPr>
              <a:spcBef>
                <a:spcPct val="50000"/>
              </a:spcBef>
            </a:pPr>
            <a:r>
              <a:rPr lang="en-US" sz="1800">
                <a:latin typeface="Arial" pitchFamily="34" charset="0"/>
              </a:rPr>
              <a:t>1976</a:t>
            </a:r>
          </a:p>
        </p:txBody>
      </p:sp>
      <p:pic>
        <p:nvPicPr>
          <p:cNvPr id="137281" name="Picture 65"/>
          <p:cNvPicPr>
            <a:picLocks noChangeAspect="1" noChangeArrowheads="1"/>
          </p:cNvPicPr>
          <p:nvPr/>
        </p:nvPicPr>
        <p:blipFill>
          <a:blip r:embed="rId6" cstate="print"/>
          <a:srcRect/>
          <a:stretch>
            <a:fillRect/>
          </a:stretch>
        </p:blipFill>
        <p:spPr bwMode="auto">
          <a:xfrm>
            <a:off x="7772400" y="4614863"/>
            <a:ext cx="1146175" cy="1743075"/>
          </a:xfrm>
          <a:prstGeom prst="rect">
            <a:avLst/>
          </a:prstGeom>
          <a:noFill/>
        </p:spPr>
      </p:pic>
      <p:sp>
        <p:nvSpPr>
          <p:cNvPr id="137282" name="Line 66"/>
          <p:cNvSpPr>
            <a:spLocks noChangeShapeType="1"/>
          </p:cNvSpPr>
          <p:nvPr/>
        </p:nvSpPr>
        <p:spPr bwMode="auto">
          <a:xfrm flipV="1">
            <a:off x="6781800" y="4614863"/>
            <a:ext cx="990600" cy="542925"/>
          </a:xfrm>
          <a:prstGeom prst="line">
            <a:avLst/>
          </a:prstGeom>
          <a:noFill/>
          <a:ln w="38100">
            <a:solidFill>
              <a:srgbClr val="FF0000"/>
            </a:solidFill>
            <a:round/>
            <a:headEnd/>
            <a:tailEnd/>
          </a:ln>
          <a:effectLst/>
        </p:spPr>
        <p:txBody>
          <a:bodyPr/>
          <a:lstStyle/>
          <a:p>
            <a:endParaRPr lang="en-US"/>
          </a:p>
        </p:txBody>
      </p:sp>
      <p:sp>
        <p:nvSpPr>
          <p:cNvPr id="137283" name="Line 67"/>
          <p:cNvSpPr>
            <a:spLocks noChangeShapeType="1"/>
          </p:cNvSpPr>
          <p:nvPr/>
        </p:nvSpPr>
        <p:spPr bwMode="auto">
          <a:xfrm>
            <a:off x="6781800" y="5824538"/>
            <a:ext cx="990600" cy="533400"/>
          </a:xfrm>
          <a:prstGeom prst="line">
            <a:avLst/>
          </a:prstGeom>
          <a:noFill/>
          <a:ln w="38100">
            <a:solidFill>
              <a:srgbClr val="FF0000"/>
            </a:solidFill>
            <a:round/>
            <a:headEnd/>
            <a:tailEnd/>
          </a:ln>
          <a:effectLst/>
        </p:spPr>
        <p:txBody>
          <a:bodyPr/>
          <a:lstStyle/>
          <a:p>
            <a:endParaRPr lang="en-US"/>
          </a:p>
        </p:txBody>
      </p:sp>
      <p:sp>
        <p:nvSpPr>
          <p:cNvPr id="137284" name="Text Box 68"/>
          <p:cNvSpPr txBox="1">
            <a:spLocks noChangeArrowheads="1"/>
          </p:cNvSpPr>
          <p:nvPr/>
        </p:nvSpPr>
        <p:spPr bwMode="auto">
          <a:xfrm>
            <a:off x="601663" y="1130300"/>
            <a:ext cx="4257675" cy="457200"/>
          </a:xfrm>
          <a:prstGeom prst="rect">
            <a:avLst/>
          </a:prstGeom>
          <a:noFill/>
          <a:ln w="9525">
            <a:noFill/>
            <a:miter lim="800000"/>
            <a:headEnd/>
            <a:tailEnd/>
          </a:ln>
          <a:effectLst/>
        </p:spPr>
        <p:txBody>
          <a:bodyPr wrap="none">
            <a:spAutoFit/>
          </a:bodyPr>
          <a:lstStyle/>
          <a:p>
            <a:r>
              <a:rPr lang="en-US"/>
              <a:t>Multiple views:  1 attribute / map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2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82" grpId="0" animBg="1"/>
      <p:bldP spid="13728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t>2. Embedded Visualizations</a:t>
            </a:r>
          </a:p>
        </p:txBody>
      </p:sp>
      <p:graphicFrame>
        <p:nvGraphicFramePr>
          <p:cNvPr id="138246" name="Object 6"/>
          <p:cNvGraphicFramePr>
            <a:graphicFrameLocks noChangeAspect="1"/>
          </p:cNvGraphicFramePr>
          <p:nvPr/>
        </p:nvGraphicFramePr>
        <p:xfrm>
          <a:off x="6469063" y="2971800"/>
          <a:ext cx="1941512" cy="3359150"/>
        </p:xfrm>
        <a:graphic>
          <a:graphicData uri="http://schemas.openxmlformats.org/presentationml/2006/ole">
            <p:oleObj spid="_x0000_s358402" name="Photo Editor Photo" r:id="rId4" imgW="2704762" imgH="7144747" progId="">
              <p:embed/>
            </p:oleObj>
          </a:graphicData>
        </a:graphic>
      </p:graphicFrame>
      <p:pic>
        <p:nvPicPr>
          <p:cNvPr id="138258" name="Picture 18" descr="3bars150wide"/>
          <p:cNvPicPr>
            <a:picLocks noGrp="1" noChangeAspect="1" noChangeArrowheads="1"/>
          </p:cNvPicPr>
          <p:nvPr>
            <p:ph sz="half" idx="2"/>
          </p:nvPr>
        </p:nvPicPr>
        <p:blipFill>
          <a:blip r:embed="rId5" cstate="print"/>
          <a:srcRect/>
          <a:stretch>
            <a:fillRect/>
          </a:stretch>
        </p:blipFill>
        <p:spPr>
          <a:xfrm>
            <a:off x="731838" y="2084388"/>
            <a:ext cx="4725987" cy="1417637"/>
          </a:xfrm>
          <a:noFill/>
          <a:ln/>
        </p:spPr>
      </p:pic>
      <p:sp>
        <p:nvSpPr>
          <p:cNvPr id="138291" name="Line 51"/>
          <p:cNvSpPr>
            <a:spLocks noChangeShapeType="1"/>
          </p:cNvSpPr>
          <p:nvPr/>
        </p:nvSpPr>
        <p:spPr bwMode="auto">
          <a:xfrm>
            <a:off x="5148263" y="3082925"/>
            <a:ext cx="1320800" cy="3248025"/>
          </a:xfrm>
          <a:prstGeom prst="line">
            <a:avLst/>
          </a:prstGeom>
          <a:noFill/>
          <a:ln w="38100">
            <a:solidFill>
              <a:srgbClr val="FF0000"/>
            </a:solidFill>
            <a:round/>
            <a:headEnd/>
            <a:tailEnd/>
          </a:ln>
          <a:effectLst/>
        </p:spPr>
        <p:txBody>
          <a:bodyPr/>
          <a:lstStyle/>
          <a:p>
            <a:endParaRPr lang="en-US"/>
          </a:p>
        </p:txBody>
      </p:sp>
      <p:sp>
        <p:nvSpPr>
          <p:cNvPr id="138292" name="Line 52"/>
          <p:cNvSpPr>
            <a:spLocks noChangeShapeType="1"/>
          </p:cNvSpPr>
          <p:nvPr/>
        </p:nvSpPr>
        <p:spPr bwMode="auto">
          <a:xfrm>
            <a:off x="5148263" y="2698750"/>
            <a:ext cx="1320800" cy="273050"/>
          </a:xfrm>
          <a:prstGeom prst="line">
            <a:avLst/>
          </a:prstGeom>
          <a:noFill/>
          <a:ln w="38100">
            <a:solidFill>
              <a:srgbClr val="FF0000"/>
            </a:solidFill>
            <a:round/>
            <a:headEnd/>
            <a:tailEnd/>
          </a:ln>
          <a:effectLst/>
        </p:spPr>
        <p:txBody>
          <a:bodyPr/>
          <a:lstStyle/>
          <a:p>
            <a:endParaRPr lang="en-US"/>
          </a:p>
        </p:txBody>
      </p:sp>
      <p:sp>
        <p:nvSpPr>
          <p:cNvPr id="138296" name="Text Box 56"/>
          <p:cNvSpPr txBox="1">
            <a:spLocks noChangeArrowheads="1"/>
          </p:cNvSpPr>
          <p:nvPr/>
        </p:nvSpPr>
        <p:spPr bwMode="auto">
          <a:xfrm>
            <a:off x="568325" y="1316038"/>
            <a:ext cx="7685088" cy="457200"/>
          </a:xfrm>
          <a:prstGeom prst="rect">
            <a:avLst/>
          </a:prstGeom>
          <a:noFill/>
          <a:ln w="9525">
            <a:noFill/>
            <a:miter lim="800000"/>
            <a:headEnd/>
            <a:tailEnd/>
          </a:ln>
          <a:effectLst/>
        </p:spPr>
        <p:txBody>
          <a:bodyPr wrap="none">
            <a:spAutoFit/>
          </a:bodyPr>
          <a:lstStyle/>
          <a:p>
            <a:r>
              <a:rPr lang="en-US"/>
              <a:t>Complex glyphs:  For each location, show vis of all attributes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Comparison of Techniques</a:t>
            </a:r>
          </a:p>
        </p:txBody>
      </p:sp>
      <p:sp>
        <p:nvSpPr>
          <p:cNvPr id="87043" name="Rectangle 3"/>
          <p:cNvSpPr>
            <a:spLocks noGrp="1" noChangeArrowheads="1"/>
          </p:cNvSpPr>
          <p:nvPr>
            <p:ph type="body" idx="1"/>
          </p:nvPr>
        </p:nvSpPr>
        <p:spPr>
          <a:xfrm>
            <a:off x="228600" y="1219200"/>
            <a:ext cx="8915400" cy="5410200"/>
          </a:xfrm>
        </p:spPr>
        <p:txBody>
          <a:bodyPr/>
          <a:lstStyle/>
          <a:p>
            <a:r>
              <a:rPr lang="en-US"/>
              <a:t>ParCood:  &lt;1000 items, &lt;20 attrs</a:t>
            </a:r>
          </a:p>
          <a:p>
            <a:pPr lvl="4"/>
            <a:r>
              <a:rPr lang="en-US"/>
              <a:t>Relate between adjacent attr pairs</a:t>
            </a:r>
          </a:p>
          <a:p>
            <a:r>
              <a:rPr lang="en-US"/>
              <a:t>StarCoord:  &lt;1,000,000 items, &lt;20 attrs</a:t>
            </a:r>
          </a:p>
          <a:p>
            <a:pPr lvl="4"/>
            <a:r>
              <a:rPr lang="en-US"/>
              <a:t>Interaction intensive</a:t>
            </a:r>
          </a:p>
          <a:p>
            <a:r>
              <a:rPr lang="en-US"/>
              <a:t>TableLens:  similar to par-coords</a:t>
            </a:r>
          </a:p>
          <a:p>
            <a:pPr lvl="4"/>
            <a:r>
              <a:rPr lang="en-US"/>
              <a:t>more items with aggregation</a:t>
            </a:r>
          </a:p>
          <a:p>
            <a:pPr lvl="4"/>
            <a:r>
              <a:rPr lang="en-US"/>
              <a:t>Relate 1:m attrs (sorting),  short learn time</a:t>
            </a:r>
          </a:p>
          <a:p>
            <a:r>
              <a:rPr lang="en-US"/>
              <a:t>Visdb:  100,000 items with 10 attrs</a:t>
            </a:r>
          </a:p>
          <a:p>
            <a:pPr lvl="4"/>
            <a:r>
              <a:rPr lang="en-US"/>
              <a:t>Items*attrs = screenspace,  long learn time,  must query</a:t>
            </a:r>
          </a:p>
          <a:p>
            <a:r>
              <a:rPr lang="en-US"/>
              <a:t>Spotfire:  &lt;1,000,000 items, &lt;10 attrs (DQ many)</a:t>
            </a:r>
          </a:p>
          <a:p>
            <a:pPr lvl="4"/>
            <a:r>
              <a:rPr lang="en-US"/>
              <a:t>Filtering,  short learn time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a:t>Limitations and Issues</a:t>
            </a:r>
          </a:p>
        </p:txBody>
      </p:sp>
      <p:sp>
        <p:nvSpPr>
          <p:cNvPr id="261123" name="Rectangle 3"/>
          <p:cNvSpPr>
            <a:spLocks noGrp="1" noChangeArrowheads="1"/>
          </p:cNvSpPr>
          <p:nvPr>
            <p:ph type="body" idx="1"/>
          </p:nvPr>
        </p:nvSpPr>
        <p:spPr/>
        <p:txBody>
          <a:bodyPr/>
          <a:lstStyle/>
          <a:p>
            <a:r>
              <a:rPr lang="en-US"/>
              <a:t>Complexity</a:t>
            </a:r>
          </a:p>
          <a:p>
            <a:pPr marL="742950" lvl="1" indent="-285750"/>
            <a:r>
              <a:rPr lang="en-US" sz="2200"/>
              <a:t>Many of</a:t>
            </a:r>
            <a:r>
              <a:rPr lang="en-US" sz="1900"/>
              <a:t> </a:t>
            </a:r>
            <a:r>
              <a:rPr lang="en-US" sz="2200"/>
              <a:t>these systems seem only appropriate for expert use</a:t>
            </a:r>
          </a:p>
          <a:p>
            <a:r>
              <a:rPr lang="en-US"/>
              <a:t>User testing</a:t>
            </a:r>
          </a:p>
          <a:p>
            <a:pPr marL="742950" lvl="1" indent="-285750"/>
            <a:r>
              <a:rPr lang="en-US" sz="2200"/>
              <a:t>Minimal evidence of user testing in most cases</a:t>
            </a:r>
          </a:p>
          <a:p>
            <a:endParaRPr lang="en-US"/>
          </a:p>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Properties</a:t>
            </a:r>
            <a:endParaRPr lang="en-US" dirty="0"/>
          </a:p>
        </p:txBody>
      </p:sp>
      <p:sp>
        <p:nvSpPr>
          <p:cNvPr id="3" name="Content Placeholder 2"/>
          <p:cNvSpPr>
            <a:spLocks noGrp="1"/>
          </p:cNvSpPr>
          <p:nvPr>
            <p:ph idx="1"/>
          </p:nvPr>
        </p:nvSpPr>
        <p:spPr/>
        <p:txBody>
          <a:bodyPr/>
          <a:lstStyle/>
          <a:p>
            <a:r>
              <a:rPr lang="en-US" dirty="0" smtClean="0"/>
              <a:t>Graph </a:t>
            </a:r>
          </a:p>
          <a:p>
            <a:pPr lvl="1"/>
            <a:r>
              <a:rPr lang="en-US" dirty="0" smtClean="0"/>
              <a:t>Visual display that illustrates one or more relationships among entities </a:t>
            </a:r>
          </a:p>
          <a:p>
            <a:pPr lvl="1"/>
            <a:r>
              <a:rPr lang="en-US" dirty="0" smtClean="0"/>
              <a:t>Shorthand way to present information </a:t>
            </a:r>
          </a:p>
          <a:p>
            <a:pPr lvl="1"/>
            <a:r>
              <a:rPr lang="en-US" dirty="0" smtClean="0"/>
              <a:t>Allows a trend, pattern or comparison to be easily comprehended</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Scaling up further</a:t>
            </a:r>
          </a:p>
        </p:txBody>
      </p:sp>
      <p:sp>
        <p:nvSpPr>
          <p:cNvPr id="139267" name="Rectangle 3"/>
          <p:cNvSpPr>
            <a:spLocks noGrp="1" noChangeArrowheads="1"/>
          </p:cNvSpPr>
          <p:nvPr>
            <p:ph type="body" idx="1"/>
          </p:nvPr>
        </p:nvSpPr>
        <p:spPr/>
        <p:txBody>
          <a:bodyPr>
            <a:normAutofit lnSpcReduction="10000"/>
          </a:bodyPr>
          <a:lstStyle/>
          <a:p>
            <a:pPr marL="609600" indent="-609600">
              <a:buNone/>
            </a:pPr>
            <a:r>
              <a:rPr lang="en-US" dirty="0"/>
              <a:t>Beyond 20 dimensions?</a:t>
            </a:r>
          </a:p>
          <a:p>
            <a:pPr marL="609600" indent="-609600"/>
            <a:endParaRPr lang="en-US" dirty="0"/>
          </a:p>
          <a:p>
            <a:pPr marL="609600" indent="-609600"/>
            <a:r>
              <a:rPr lang="en-US" dirty="0"/>
              <a:t>Interaction</a:t>
            </a:r>
          </a:p>
          <a:p>
            <a:pPr marL="1371600" lvl="2" indent="-457200"/>
            <a:r>
              <a:rPr lang="en-US" dirty="0"/>
              <a:t>E.g. Offload some dims to Dynamic Query sliders, …</a:t>
            </a:r>
          </a:p>
          <a:p>
            <a:pPr marL="609600" indent="-609600"/>
            <a:r>
              <a:rPr lang="en-US" dirty="0"/>
              <a:t>Reduce dimensionality of the data</a:t>
            </a:r>
          </a:p>
          <a:p>
            <a:pPr marL="1371600" lvl="2" indent="-457200"/>
            <a:r>
              <a:rPr lang="en-US" dirty="0"/>
              <a:t>E.g. Multi-dimensional scaling </a:t>
            </a:r>
          </a:p>
          <a:p>
            <a:pPr marL="609600" indent="-609600"/>
            <a:r>
              <a:rPr lang="en-US" dirty="0"/>
              <a:t>Visualize features of the dimensions, instead of the data</a:t>
            </a:r>
          </a:p>
          <a:p>
            <a:pPr marL="1371600" lvl="2" indent="-457200"/>
            <a:r>
              <a:rPr lang="en-US" dirty="0"/>
              <a:t>E.g. rank-by-feature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Control</a:t>
            </a:r>
            <a:endParaRPr lang="en-US" dirty="0"/>
          </a:p>
        </p:txBody>
      </p:sp>
      <p:sp>
        <p:nvSpPr>
          <p:cNvPr id="3" name="Content Placeholder 2"/>
          <p:cNvSpPr>
            <a:spLocks noGrp="1"/>
          </p:cNvSpPr>
          <p:nvPr>
            <p:ph sz="half" idx="1"/>
          </p:nvPr>
        </p:nvSpPr>
        <p:spPr>
          <a:xfrm>
            <a:off x="457200" y="2249424"/>
            <a:ext cx="8077200" cy="4525963"/>
          </a:xfrm>
        </p:spPr>
        <p:txBody>
          <a:bodyPr>
            <a:normAutofit/>
          </a:bodyPr>
          <a:lstStyle/>
          <a:p>
            <a:pPr>
              <a:buNone/>
            </a:pPr>
            <a:r>
              <a:rPr lang="en-US" sz="2400" dirty="0" smtClean="0"/>
              <a:t>The most effective tool at your disposal for dealing with multiple dimensions of data is INTERACTIVITY. </a:t>
            </a:r>
          </a:p>
          <a:p>
            <a:pPr>
              <a:buNone/>
            </a:pPr>
            <a:endParaRPr lang="en-US" sz="2400" dirty="0" smtClean="0"/>
          </a:p>
          <a:p>
            <a:pPr>
              <a:buNone/>
            </a:pPr>
            <a:r>
              <a:rPr lang="en-US" sz="2400" dirty="0" smtClean="0"/>
              <a:t>Use it to allow user to control what dimensions are seen, how they filter mass of information into selected important parts of information, and to show linkages, and help in understanding data. </a:t>
            </a:r>
            <a:endParaRPr lang="en-US" sz="24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Main Presentation</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Examples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MultiNav</a:t>
            </a:r>
            <a:endParaRPr lang="en-US" dirty="0"/>
          </a:p>
        </p:txBody>
      </p:sp>
      <p:sp>
        <p:nvSpPr>
          <p:cNvPr id="3" name="Content Placeholder 2"/>
          <p:cNvSpPr>
            <a:spLocks noGrp="1"/>
          </p:cNvSpPr>
          <p:nvPr>
            <p:ph idx="1"/>
          </p:nvPr>
        </p:nvSpPr>
        <p:spPr/>
        <p:txBody>
          <a:bodyPr/>
          <a:lstStyle/>
          <a:p>
            <a:r>
              <a:rPr lang="en-US" dirty="0" smtClean="0"/>
              <a:t> </a:t>
            </a:r>
            <a:r>
              <a:rPr lang="en-US" dirty="0"/>
              <a:t>Each different attribute is placed in </a:t>
            </a:r>
            <a:r>
              <a:rPr lang="en-US" dirty="0" smtClean="0"/>
              <a:t>a different </a:t>
            </a:r>
            <a:r>
              <a:rPr lang="en-US" dirty="0"/>
              <a:t>row</a:t>
            </a:r>
          </a:p>
          <a:p>
            <a:r>
              <a:rPr lang="en-US" dirty="0" smtClean="0"/>
              <a:t>Sort </a:t>
            </a:r>
            <a:r>
              <a:rPr lang="en-US" dirty="0"/>
              <a:t>the values of each row</a:t>
            </a:r>
          </a:p>
          <a:p>
            <a:pPr lvl="1"/>
            <a:r>
              <a:rPr lang="en-US" dirty="0" smtClean="0"/>
              <a:t>Thus</a:t>
            </a:r>
            <a:r>
              <a:rPr lang="en-US" dirty="0"/>
              <a:t>, a particular item is not just in </a:t>
            </a:r>
            <a:r>
              <a:rPr lang="en-US" dirty="0" smtClean="0"/>
              <a:t>one column</a:t>
            </a:r>
            <a:endParaRPr lang="en-US" dirty="0"/>
          </a:p>
          <a:p>
            <a:r>
              <a:rPr lang="en-US" dirty="0" smtClean="0"/>
              <a:t>Want </a:t>
            </a:r>
            <a:r>
              <a:rPr lang="en-US" dirty="0"/>
              <a:t>to support browsing</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a:t>
            </a:r>
          </a:p>
        </p:txBody>
      </p:sp>
      <p:pic>
        <p:nvPicPr>
          <p:cNvPr id="14338" name="Picture 2"/>
          <p:cNvPicPr>
            <a:picLocks noGrp="1" noChangeAspect="1" noChangeArrowheads="1"/>
          </p:cNvPicPr>
          <p:nvPr>
            <p:ph idx="1"/>
          </p:nvPr>
        </p:nvPicPr>
        <p:blipFill>
          <a:blip r:embed="rId3" cstate="print"/>
          <a:stretch>
            <a:fillRect/>
          </a:stretch>
        </p:blipFill>
        <p:spPr bwMode="auto">
          <a:xfrm>
            <a:off x="1127760" y="1682909"/>
            <a:ext cx="6888480" cy="480822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UI</a:t>
            </a:r>
          </a:p>
        </p:txBody>
      </p:sp>
      <p:sp>
        <p:nvSpPr>
          <p:cNvPr id="3" name="Content Placeholder 2"/>
          <p:cNvSpPr>
            <a:spLocks noGrp="1"/>
          </p:cNvSpPr>
          <p:nvPr>
            <p:ph idx="1"/>
          </p:nvPr>
        </p:nvSpPr>
        <p:spPr/>
        <p:txBody>
          <a:bodyPr/>
          <a:lstStyle/>
          <a:p>
            <a:r>
              <a:rPr lang="en-US" dirty="0" smtClean="0"/>
              <a:t> </a:t>
            </a:r>
            <a:r>
              <a:rPr lang="en-US" dirty="0"/>
              <a:t>Can slide the values in a row horizontally</a:t>
            </a:r>
          </a:p>
          <a:p>
            <a:r>
              <a:rPr lang="en-US" dirty="0" smtClean="0"/>
              <a:t>A </a:t>
            </a:r>
            <a:r>
              <a:rPr lang="en-US" dirty="0"/>
              <a:t>particular data case then can be </a:t>
            </a:r>
            <a:r>
              <a:rPr lang="en-US" dirty="0" smtClean="0"/>
              <a:t>lined up </a:t>
            </a:r>
            <a:r>
              <a:rPr lang="en-US" dirty="0"/>
              <a:t>in one column, but the rows </a:t>
            </a:r>
            <a:r>
              <a:rPr lang="en-US" dirty="0" smtClean="0"/>
              <a:t>are pushed </a:t>
            </a:r>
            <a:r>
              <a:rPr lang="en-US" dirty="0"/>
              <a:t>unequally left and right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Attributes as Sliding Rods</a:t>
            </a:r>
          </a:p>
        </p:txBody>
      </p:sp>
      <p:pic>
        <p:nvPicPr>
          <p:cNvPr id="15362" name="Picture 2"/>
          <p:cNvPicPr>
            <a:picLocks noGrp="1" noChangeAspect="1" noChangeArrowheads="1"/>
          </p:cNvPicPr>
          <p:nvPr>
            <p:ph idx="1"/>
          </p:nvPr>
        </p:nvPicPr>
        <p:blipFill>
          <a:blip r:embed="rId3" cstate="print"/>
          <a:srcRect/>
          <a:stretch>
            <a:fillRect/>
          </a:stretch>
        </p:blipFill>
        <p:spPr bwMode="auto">
          <a:xfrm>
            <a:off x="1364721" y="1676400"/>
            <a:ext cx="6370320" cy="4343400"/>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Information-Seeking Dialog</a:t>
            </a:r>
          </a:p>
        </p:txBody>
      </p:sp>
      <p:pic>
        <p:nvPicPr>
          <p:cNvPr id="16386" name="Picture 2"/>
          <p:cNvPicPr>
            <a:picLocks noGrp="1" noChangeAspect="1" noChangeArrowheads="1"/>
          </p:cNvPicPr>
          <p:nvPr>
            <p:ph idx="1"/>
          </p:nvPr>
        </p:nvPicPr>
        <p:blipFill>
          <a:blip r:embed="rId3" cstate="print"/>
          <a:stretch>
            <a:fillRect/>
          </a:stretch>
        </p:blipFill>
        <p:spPr bwMode="auto">
          <a:xfrm>
            <a:off x="1893534" y="1676400"/>
            <a:ext cx="5356931" cy="482123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Issues</a:t>
            </a:r>
            <a:endParaRPr lang="en-US" dirty="0"/>
          </a:p>
        </p:txBody>
      </p:sp>
      <p:sp>
        <p:nvSpPr>
          <p:cNvPr id="3" name="Content Placeholder 2"/>
          <p:cNvSpPr>
            <a:spLocks noGrp="1"/>
          </p:cNvSpPr>
          <p:nvPr>
            <p:ph idx="1"/>
          </p:nvPr>
        </p:nvSpPr>
        <p:spPr/>
        <p:txBody>
          <a:bodyPr/>
          <a:lstStyle/>
          <a:p>
            <a:r>
              <a:rPr lang="en-US" dirty="0" smtClean="0"/>
              <a:t>Critical to remain task-centric</a:t>
            </a:r>
          </a:p>
          <a:p>
            <a:pPr lvl="1"/>
            <a:r>
              <a:rPr lang="en-US" dirty="0" smtClean="0"/>
              <a:t>Why do you need a graph?</a:t>
            </a:r>
          </a:p>
          <a:p>
            <a:pPr lvl="1"/>
            <a:r>
              <a:rPr lang="en-US" dirty="0" smtClean="0"/>
              <a:t>What questions are being answered?</a:t>
            </a:r>
          </a:p>
          <a:p>
            <a:pPr lvl="1"/>
            <a:r>
              <a:rPr lang="en-US" dirty="0" smtClean="0"/>
              <a:t>What data is needed to answer those questions?</a:t>
            </a:r>
          </a:p>
          <a:p>
            <a:pPr lvl="1"/>
            <a:r>
              <a:rPr lang="en-US" dirty="0" smtClean="0"/>
              <a:t>Who is the audience?</a:t>
            </a:r>
          </a:p>
          <a:p>
            <a:endParaRPr lang="en-US" dirty="0"/>
          </a:p>
        </p:txBody>
      </p:sp>
      <p:pic>
        <p:nvPicPr>
          <p:cNvPr id="10243" name="Picture 3"/>
          <p:cNvPicPr>
            <a:picLocks noChangeAspect="1" noChangeArrowheads="1"/>
          </p:cNvPicPr>
          <p:nvPr/>
        </p:nvPicPr>
        <p:blipFill>
          <a:blip r:embed="rId3" cstate="print"/>
          <a:srcRect/>
          <a:stretch>
            <a:fillRect/>
          </a:stretch>
        </p:blipFill>
        <p:spPr bwMode="auto">
          <a:xfrm>
            <a:off x="5486400" y="4114800"/>
            <a:ext cx="2379435" cy="16383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Instantiation</a:t>
            </a:r>
          </a:p>
        </p:txBody>
      </p:sp>
      <p:pic>
        <p:nvPicPr>
          <p:cNvPr id="17410" name="Picture 2"/>
          <p:cNvPicPr>
            <a:picLocks noGrp="1" noChangeAspect="1" noChangeArrowheads="1"/>
          </p:cNvPicPr>
          <p:nvPr>
            <p:ph idx="1"/>
          </p:nvPr>
        </p:nvPicPr>
        <p:blipFill>
          <a:blip r:embed="rId3" cstate="print"/>
          <a:stretch>
            <a:fillRect/>
          </a:stretch>
        </p:blipFill>
        <p:spPr bwMode="auto">
          <a:xfrm>
            <a:off x="2438400" y="1600200"/>
            <a:ext cx="4800600" cy="51963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idx="1"/>
          </p:nvPr>
        </p:nvSpPr>
        <p:spPr/>
        <p:txBody>
          <a:bodyPr/>
          <a:lstStyle/>
          <a:p>
            <a:r>
              <a:rPr lang="en-US" dirty="0" smtClean="0"/>
              <a:t>Number </a:t>
            </a:r>
            <a:r>
              <a:rPr lang="en-US" dirty="0"/>
              <a:t>of cases (horizontal space)</a:t>
            </a:r>
          </a:p>
          <a:p>
            <a:r>
              <a:rPr lang="en-US" dirty="0" smtClean="0"/>
              <a:t>Nominal </a:t>
            </a:r>
            <a:r>
              <a:rPr lang="en-US" dirty="0"/>
              <a:t>&amp; textual attributes don’t </a:t>
            </a:r>
            <a:r>
              <a:rPr lang="en-US" dirty="0" smtClean="0"/>
              <a:t>work quite </a:t>
            </a:r>
            <a:r>
              <a:rPr lang="en-US" dirty="0"/>
              <a:t>as well</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&amp; Magnet</a:t>
            </a:r>
          </a:p>
        </p:txBody>
      </p:sp>
      <p:sp>
        <p:nvSpPr>
          <p:cNvPr id="3" name="Content Placeholder 2"/>
          <p:cNvSpPr>
            <a:spLocks noGrp="1"/>
          </p:cNvSpPr>
          <p:nvPr>
            <p:ph idx="1"/>
          </p:nvPr>
        </p:nvSpPr>
        <p:spPr/>
        <p:txBody>
          <a:bodyPr/>
          <a:lstStyle/>
          <a:p>
            <a:r>
              <a:rPr lang="en-US" dirty="0" smtClean="0"/>
              <a:t>Altogether </a:t>
            </a:r>
            <a:r>
              <a:rPr lang="en-US" dirty="0"/>
              <a:t>different metaphor</a:t>
            </a:r>
          </a:p>
          <a:p>
            <a:r>
              <a:rPr lang="en-US" dirty="0" smtClean="0"/>
              <a:t>Data </a:t>
            </a:r>
            <a:r>
              <a:rPr lang="en-US" dirty="0"/>
              <a:t>cases represented as small bits </a:t>
            </a:r>
            <a:r>
              <a:rPr lang="en-US" dirty="0" smtClean="0"/>
              <a:t>of iron </a:t>
            </a:r>
            <a:r>
              <a:rPr lang="en-US" dirty="0"/>
              <a:t>dust</a:t>
            </a:r>
          </a:p>
          <a:p>
            <a:r>
              <a:rPr lang="en-US" dirty="0" smtClean="0"/>
              <a:t>Different </a:t>
            </a:r>
            <a:r>
              <a:rPr lang="en-US" dirty="0"/>
              <a:t>attributes given </a:t>
            </a:r>
            <a:r>
              <a:rPr lang="en-US" dirty="0" smtClean="0"/>
              <a:t>physical manifestation </a:t>
            </a:r>
            <a:r>
              <a:rPr lang="en-US" dirty="0"/>
              <a:t>as magnets</a:t>
            </a:r>
          </a:p>
          <a:p>
            <a:r>
              <a:rPr lang="en-US" dirty="0" smtClean="0"/>
              <a:t>Interact </a:t>
            </a:r>
            <a:r>
              <a:rPr lang="en-US" dirty="0"/>
              <a:t>with objects to explore data</a:t>
            </a:r>
          </a:p>
        </p:txBody>
      </p:sp>
      <p:sp>
        <p:nvSpPr>
          <p:cNvPr id="4" name="TextBox 3"/>
          <p:cNvSpPr txBox="1"/>
          <p:nvPr/>
        </p:nvSpPr>
        <p:spPr>
          <a:xfrm>
            <a:off x="381000" y="6019800"/>
            <a:ext cx="8382000" cy="646331"/>
          </a:xfrm>
          <a:prstGeom prst="rect">
            <a:avLst/>
          </a:prstGeom>
          <a:noFill/>
        </p:spPr>
        <p:txBody>
          <a:bodyPr wrap="square" rtlCol="0">
            <a:spAutoFit/>
          </a:bodyPr>
          <a:lstStyle/>
          <a:p>
            <a:r>
              <a:rPr lang="en-US" dirty="0"/>
              <a:t>Yi, Melton, </a:t>
            </a:r>
            <a:r>
              <a:rPr lang="en-US" dirty="0" err="1"/>
              <a:t>Stasko</a:t>
            </a:r>
            <a:r>
              <a:rPr lang="en-US" dirty="0"/>
              <a:t> &amp; </a:t>
            </a:r>
            <a:r>
              <a:rPr lang="en-US" dirty="0" err="1"/>
              <a:t>Jacko</a:t>
            </a:r>
            <a:endParaRPr lang="en-US" dirty="0"/>
          </a:p>
          <a:p>
            <a:r>
              <a:rPr lang="en-US" dirty="0"/>
              <a:t>Info Vis ‘05</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a:t>
            </a:r>
            <a:endParaRPr lang="en-US" dirty="0"/>
          </a:p>
        </p:txBody>
      </p:sp>
      <p:pic>
        <p:nvPicPr>
          <p:cNvPr id="18434" name="Picture 2"/>
          <p:cNvPicPr>
            <a:picLocks noGrp="1" noChangeAspect="1" noChangeArrowheads="1"/>
          </p:cNvPicPr>
          <p:nvPr>
            <p:ph idx="1"/>
          </p:nvPr>
        </p:nvPicPr>
        <p:blipFill>
          <a:blip r:embed="rId3" cstate="print"/>
          <a:srcRect/>
          <a:stretch>
            <a:fillRect/>
          </a:stretch>
        </p:blipFill>
        <p:spPr bwMode="auto">
          <a:xfrm>
            <a:off x="1219200" y="1752600"/>
            <a:ext cx="6731211" cy="4495800"/>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a:t>
            </a:r>
          </a:p>
        </p:txBody>
      </p:sp>
      <p:sp>
        <p:nvSpPr>
          <p:cNvPr id="3" name="Content Placeholder 2"/>
          <p:cNvSpPr>
            <a:spLocks noGrp="1"/>
          </p:cNvSpPr>
          <p:nvPr>
            <p:ph idx="1"/>
          </p:nvPr>
        </p:nvSpPr>
        <p:spPr/>
        <p:txBody>
          <a:bodyPr>
            <a:normAutofit/>
          </a:bodyPr>
          <a:lstStyle/>
          <a:p>
            <a:r>
              <a:rPr lang="en-US" dirty="0" smtClean="0"/>
              <a:t>Iron </a:t>
            </a:r>
            <a:r>
              <a:rPr lang="en-US" dirty="0"/>
              <a:t>bits (data) are drawn toward </a:t>
            </a:r>
            <a:r>
              <a:rPr lang="en-US" dirty="0" smtClean="0"/>
              <a:t>magnets (attributes</a:t>
            </a:r>
            <a:r>
              <a:rPr lang="en-US" dirty="0"/>
              <a:t>) proportional to that </a:t>
            </a:r>
            <a:r>
              <a:rPr lang="en-US" dirty="0" smtClean="0"/>
              <a:t>data element’s </a:t>
            </a:r>
            <a:r>
              <a:rPr lang="en-US" dirty="0"/>
              <a:t>value in that attribute</a:t>
            </a:r>
          </a:p>
          <a:p>
            <a:pPr lvl="1"/>
            <a:r>
              <a:rPr lang="en-US" dirty="0" smtClean="0"/>
              <a:t>Higher </a:t>
            </a:r>
            <a:r>
              <a:rPr lang="en-US" dirty="0"/>
              <a:t>values attracted more strongly</a:t>
            </a:r>
          </a:p>
          <a:p>
            <a:r>
              <a:rPr lang="en-US" dirty="0" smtClean="0"/>
              <a:t>All </a:t>
            </a:r>
            <a:r>
              <a:rPr lang="en-US" dirty="0"/>
              <a:t>magnets present on display affect </a:t>
            </a:r>
            <a:r>
              <a:rPr lang="en-US" dirty="0" smtClean="0"/>
              <a:t>position of </a:t>
            </a:r>
            <a:r>
              <a:rPr lang="en-US" dirty="0"/>
              <a:t>all dust</a:t>
            </a:r>
          </a:p>
          <a:p>
            <a:r>
              <a:rPr lang="en-US" dirty="0" smtClean="0"/>
              <a:t>Individual </a:t>
            </a:r>
            <a:r>
              <a:rPr lang="en-US" dirty="0"/>
              <a:t>power of magnets can be changed</a:t>
            </a:r>
          </a:p>
          <a:p>
            <a:r>
              <a:rPr lang="en-US" dirty="0" smtClean="0"/>
              <a:t>Dust’s </a:t>
            </a:r>
            <a:r>
              <a:rPr lang="en-US" dirty="0"/>
              <a:t>color and size can connected </a:t>
            </a:r>
            <a:r>
              <a:rPr lang="en-US" dirty="0" smtClean="0"/>
              <a:t>to attributes </a:t>
            </a:r>
            <a:r>
              <a:rPr lang="en-US" dirty="0"/>
              <a:t>as well</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a:t>
            </a:r>
          </a:p>
        </p:txBody>
      </p:sp>
      <p:sp>
        <p:nvSpPr>
          <p:cNvPr id="3" name="Content Placeholder 2"/>
          <p:cNvSpPr>
            <a:spLocks noGrp="1"/>
          </p:cNvSpPr>
          <p:nvPr>
            <p:ph idx="1"/>
          </p:nvPr>
        </p:nvSpPr>
        <p:spPr/>
        <p:txBody>
          <a:bodyPr/>
          <a:lstStyle/>
          <a:p>
            <a:r>
              <a:rPr lang="en-US" dirty="0"/>
              <a:t>Moving a magnet makes all the dust move</a:t>
            </a:r>
          </a:p>
          <a:p>
            <a:pPr lvl="1"/>
            <a:r>
              <a:rPr lang="en-US" dirty="0" smtClean="0"/>
              <a:t>Also </a:t>
            </a:r>
            <a:r>
              <a:rPr lang="en-US" dirty="0"/>
              <a:t>command for shaking dust</a:t>
            </a:r>
          </a:p>
          <a:p>
            <a:r>
              <a:rPr lang="en-US" dirty="0" smtClean="0"/>
              <a:t>Different </a:t>
            </a:r>
            <a:r>
              <a:rPr lang="en-US" dirty="0"/>
              <a:t>strategies for how to </a:t>
            </a:r>
            <a:r>
              <a:rPr lang="en-US" dirty="0" smtClean="0"/>
              <a:t>position magnets </a:t>
            </a:r>
            <a:r>
              <a:rPr lang="en-US" dirty="0"/>
              <a:t>in order to explore the data</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 It Live</a:t>
            </a:r>
          </a:p>
        </p:txBody>
      </p:sp>
      <p:pic>
        <p:nvPicPr>
          <p:cNvPr id="19458" name="Picture 2"/>
          <p:cNvPicPr>
            <a:picLocks noGrp="1" noChangeAspect="1" noChangeArrowheads="1"/>
          </p:cNvPicPr>
          <p:nvPr>
            <p:ph idx="1"/>
          </p:nvPr>
        </p:nvPicPr>
        <p:blipFill>
          <a:blip r:embed="rId3" cstate="print"/>
          <a:srcRect/>
          <a:stretch>
            <a:fillRect/>
          </a:stretch>
        </p:blipFill>
        <p:spPr bwMode="auto">
          <a:xfrm>
            <a:off x="2133600" y="1676400"/>
            <a:ext cx="4991738" cy="3952296"/>
          </a:xfrm>
          <a:prstGeom prst="rect">
            <a:avLst/>
          </a:prstGeom>
          <a:noFill/>
          <a:ln w="9525">
            <a:noFill/>
            <a:miter lim="800000"/>
            <a:headEnd/>
            <a:tailEnd/>
          </a:ln>
        </p:spPr>
      </p:pic>
      <p:sp>
        <p:nvSpPr>
          <p:cNvPr id="5" name="TextBox 4"/>
          <p:cNvSpPr txBox="1"/>
          <p:nvPr/>
        </p:nvSpPr>
        <p:spPr>
          <a:xfrm>
            <a:off x="2057400" y="5715000"/>
            <a:ext cx="6781800" cy="369332"/>
          </a:xfrm>
          <a:prstGeom prst="rect">
            <a:avLst/>
          </a:prstGeom>
          <a:noFill/>
        </p:spPr>
        <p:txBody>
          <a:bodyPr wrap="square" rtlCol="0">
            <a:spAutoFit/>
          </a:bodyPr>
          <a:lstStyle/>
          <a:p>
            <a:r>
              <a:rPr lang="en-US" dirty="0">
                <a:hlinkClick r:id="rId4"/>
              </a:rPr>
              <a:t>ftp://ftp.cc.gatech.edu/pub/people/stasko/movies/dnm.mov</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FOCUS / InfoZoom</a:t>
            </a:r>
          </a:p>
        </p:txBody>
      </p:sp>
      <p:sp>
        <p:nvSpPr>
          <p:cNvPr id="84995" name="Rectangle 3"/>
          <p:cNvSpPr>
            <a:spLocks noGrp="1" noChangeArrowheads="1"/>
          </p:cNvSpPr>
          <p:nvPr>
            <p:ph type="body" idx="1"/>
          </p:nvPr>
        </p:nvSpPr>
        <p:spPr/>
        <p:txBody>
          <a:bodyPr/>
          <a:lstStyle/>
          <a:p>
            <a:r>
              <a:rPr lang="en-US"/>
              <a:t>Spenke, “FOCUS”</a:t>
            </a:r>
          </a:p>
          <a:p>
            <a:pPr lvl="2"/>
            <a:r>
              <a:rPr lang="en-US"/>
              <a:t> </a:t>
            </a:r>
          </a:p>
          <a:p>
            <a:pPr lvl="2"/>
            <a:endParaRPr lang="en-US"/>
          </a:p>
        </p:txBody>
      </p:sp>
      <p:pic>
        <p:nvPicPr>
          <p:cNvPr id="84997" name="Picture 5"/>
          <p:cNvPicPr>
            <a:picLocks noChangeAspect="1" noChangeArrowheads="1"/>
          </p:cNvPicPr>
          <p:nvPr/>
        </p:nvPicPr>
        <p:blipFill>
          <a:blip r:embed="rId3" cstate="print"/>
          <a:srcRect/>
          <a:stretch>
            <a:fillRect/>
          </a:stretch>
        </p:blipFill>
        <p:spPr bwMode="auto">
          <a:xfrm>
            <a:off x="3200400" y="2309813"/>
            <a:ext cx="5943600" cy="45481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VisDB &amp; Pixel Bar Charts</a:t>
            </a:r>
          </a:p>
        </p:txBody>
      </p:sp>
      <p:sp>
        <p:nvSpPr>
          <p:cNvPr id="86019" name="Rectangle 3"/>
          <p:cNvSpPr>
            <a:spLocks noGrp="1" noChangeArrowheads="1"/>
          </p:cNvSpPr>
          <p:nvPr>
            <p:ph type="body" idx="1"/>
          </p:nvPr>
        </p:nvSpPr>
        <p:spPr>
          <a:xfrm>
            <a:off x="228600" y="1219200"/>
            <a:ext cx="8915400" cy="5486400"/>
          </a:xfrm>
        </p:spPr>
        <p:txBody>
          <a:bodyPr/>
          <a:lstStyle/>
          <a:p>
            <a:r>
              <a:rPr lang="en-US"/>
              <a:t>Keim, “VisDB”</a:t>
            </a:r>
          </a:p>
          <a:p>
            <a:pPr lvl="2"/>
            <a:r>
              <a:rPr lang="en-US"/>
              <a:t>  </a:t>
            </a:r>
          </a:p>
          <a:p>
            <a:pPr lvl="4"/>
            <a:endParaRPr lang="en-US"/>
          </a:p>
        </p:txBody>
      </p:sp>
      <p:pic>
        <p:nvPicPr>
          <p:cNvPr id="86020" name="Picture 4"/>
          <p:cNvPicPr>
            <a:picLocks noChangeAspect="1" noChangeArrowheads="1"/>
          </p:cNvPicPr>
          <p:nvPr/>
        </p:nvPicPr>
        <p:blipFill>
          <a:blip r:embed="rId3" cstate="print"/>
          <a:srcRect l="18988" t="6944" r="15190" b="4521"/>
          <a:stretch>
            <a:fillRect/>
          </a:stretch>
        </p:blipFill>
        <p:spPr bwMode="auto">
          <a:xfrm>
            <a:off x="3505200" y="1354138"/>
            <a:ext cx="5486400" cy="5378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34276</TotalTime>
  <Words>2341</Words>
  <Application>Microsoft Office PowerPoint</Application>
  <PresentationFormat>On-screen Show (4:3)</PresentationFormat>
  <Paragraphs>583</Paragraphs>
  <Slides>98</Slides>
  <Notes>98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00" baseType="lpstr">
      <vt:lpstr>Urban</vt:lpstr>
      <vt:lpstr>Photo Editor Photo</vt:lpstr>
      <vt:lpstr>Multivariate Display</vt:lpstr>
      <vt:lpstr>How Many Variables?</vt:lpstr>
      <vt:lpstr>Representation</vt:lpstr>
      <vt:lpstr>Strengths?</vt:lpstr>
      <vt:lpstr>Effective Table Design</vt:lpstr>
      <vt:lpstr>Basic Symbolic Displays</vt:lpstr>
      <vt:lpstr>Graph</vt:lpstr>
      <vt:lpstr>Properties</vt:lpstr>
      <vt:lpstr>Issues</vt:lpstr>
      <vt:lpstr>Graph Components</vt:lpstr>
      <vt:lpstr>Many Examples</vt:lpstr>
      <vt:lpstr>Quick Aside </vt:lpstr>
      <vt:lpstr>Chart </vt:lpstr>
      <vt:lpstr>Map</vt:lpstr>
      <vt:lpstr>Diagram</vt:lpstr>
      <vt:lpstr>Some History</vt:lpstr>
      <vt:lpstr>Details</vt:lpstr>
      <vt:lpstr>Visual Structures</vt:lpstr>
      <vt:lpstr>Space</vt:lpstr>
      <vt:lpstr>Marks</vt:lpstr>
      <vt:lpstr>Graphical Properties</vt:lpstr>
      <vt:lpstr>Few’s Selection &amp; Design Process</vt:lpstr>
      <vt:lpstr>Points, Lines, Bars, Boxes</vt:lpstr>
      <vt:lpstr>Bars</vt:lpstr>
      <vt:lpstr>Multiple Graphs</vt:lpstr>
      <vt:lpstr>Few’s Selection &amp; Design Process</vt:lpstr>
      <vt:lpstr>Points, Lines, Bars, Boxes</vt:lpstr>
      <vt:lpstr>Bars</vt:lpstr>
      <vt:lpstr>Multivariate:  Beyond Tables and Charts</vt:lpstr>
      <vt:lpstr>Univariate Data</vt:lpstr>
      <vt:lpstr>Bivariate Data</vt:lpstr>
      <vt:lpstr>Trivariate Data</vt:lpstr>
      <vt:lpstr>Trivariate</vt:lpstr>
      <vt:lpstr>4D = 3D (spatial) + 1D variable</vt:lpstr>
      <vt:lpstr>So we can do some “4D”</vt:lpstr>
      <vt:lpstr>Multivariate Data</vt:lpstr>
      <vt:lpstr>Map n-D space onto 2-D screen</vt:lpstr>
      <vt:lpstr>Chernoff Faces</vt:lpstr>
      <vt:lpstr>           Glyphs:  Stars</vt:lpstr>
      <vt:lpstr>Star Plots</vt:lpstr>
      <vt:lpstr>Star Plot examples</vt:lpstr>
      <vt:lpstr>Star Coordinates</vt:lpstr>
      <vt:lpstr>Multiple Views</vt:lpstr>
      <vt:lpstr>Multiple Views: Brushing-and-linking</vt:lpstr>
      <vt:lpstr>Scatterplot Matrix</vt:lpstr>
      <vt:lpstr>… on steroids</vt:lpstr>
      <vt:lpstr>Parallel Coordinates</vt:lpstr>
      <vt:lpstr>Parallel Coordinates (2D)</vt:lpstr>
      <vt:lpstr>Parallel Coordinates (4D)</vt:lpstr>
      <vt:lpstr>Parallel Coordinates Example</vt:lpstr>
      <vt:lpstr>Different Arrangements of Axes</vt:lpstr>
      <vt:lpstr>Table Lens</vt:lpstr>
      <vt:lpstr>Table Lens</vt:lpstr>
      <vt:lpstr>Visual Mapping</vt:lpstr>
      <vt:lpstr>Tricky Part</vt:lpstr>
      <vt:lpstr>Instantiation</vt:lpstr>
      <vt:lpstr>Details</vt:lpstr>
      <vt:lpstr>See It</vt:lpstr>
      <vt:lpstr>FOCUS</vt:lpstr>
      <vt:lpstr>Slide 60</vt:lpstr>
      <vt:lpstr>Characteristics</vt:lpstr>
      <vt:lpstr>Limit by Query</vt:lpstr>
      <vt:lpstr>Manifestation</vt:lpstr>
      <vt:lpstr>Categorical data?</vt:lpstr>
      <vt:lpstr>Mosaic Plot</vt:lpstr>
      <vt:lpstr>Mosaic Plot </vt:lpstr>
      <vt:lpstr>Mosaic Plot </vt:lpstr>
      <vt:lpstr>Mosaic Plot Reminds you of? (treemaps)</vt:lpstr>
      <vt:lpstr>IBM Attribute Explorer</vt:lpstr>
      <vt:lpstr>Features</vt:lpstr>
      <vt:lpstr>Features</vt:lpstr>
      <vt:lpstr>Features</vt:lpstr>
      <vt:lpstr>Attribute Explorer</vt:lpstr>
      <vt:lpstr>Polaris</vt:lpstr>
      <vt:lpstr>Combining Techniques</vt:lpstr>
      <vt:lpstr>1. Small Multiples</vt:lpstr>
      <vt:lpstr>2. Embedded Visualizations</vt:lpstr>
      <vt:lpstr>Comparison of Techniques</vt:lpstr>
      <vt:lpstr>Limitations and Issues</vt:lpstr>
      <vt:lpstr>Scaling up further</vt:lpstr>
      <vt:lpstr>Interactive Control</vt:lpstr>
      <vt:lpstr>End of Main Presentation</vt:lpstr>
      <vt:lpstr>Slide 83</vt:lpstr>
      <vt:lpstr>Additional Examples</vt:lpstr>
      <vt:lpstr>MultiNav</vt:lpstr>
      <vt:lpstr>Interface</vt:lpstr>
      <vt:lpstr>Alternate UI</vt:lpstr>
      <vt:lpstr>Attributes as Sliding Rods</vt:lpstr>
      <vt:lpstr>Information-Seeking Dialog</vt:lpstr>
      <vt:lpstr>Instantiation</vt:lpstr>
      <vt:lpstr>Limitations</vt:lpstr>
      <vt:lpstr>Dust &amp; Magnet</vt:lpstr>
      <vt:lpstr>Interface</vt:lpstr>
      <vt:lpstr>Interaction</vt:lpstr>
      <vt:lpstr>Interaction</vt:lpstr>
      <vt:lpstr>See It Live</vt:lpstr>
      <vt:lpstr>FOCUS / InfoZoom</vt:lpstr>
      <vt:lpstr>VisDB &amp; Pixel Bar Charts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dc:creator>
  <cp:lastModifiedBy>bmh</cp:lastModifiedBy>
  <cp:revision>750</cp:revision>
  <dcterms:created xsi:type="dcterms:W3CDTF">2006-08-16T00:00:00Z</dcterms:created>
  <dcterms:modified xsi:type="dcterms:W3CDTF">2010-03-22T14:24:31Z</dcterms:modified>
</cp:coreProperties>
</file>