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8" r:id="rId19"/>
    <p:sldId id="279" r:id="rId20"/>
    <p:sldId id="280" r:id="rId21"/>
    <p:sldId id="281" r:id="rId22"/>
    <p:sldId id="283" r:id="rId23"/>
    <p:sldId id="284" r:id="rId24"/>
    <p:sldId id="290" r:id="rId25"/>
    <p:sldId id="288" r:id="rId26"/>
    <p:sldId id="289" r:id="rId2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68" d="100"/>
          <a:sy n="68" d="100"/>
        </p:scale>
        <p:origin x="-3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8AD5B-4F4C-445F-A234-B81E3DA7AB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4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1F344-1347-4CDA-BA99-91B7C4A24B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61D27-2517-48B1-9170-DB081112F7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5E0E-5230-4E46-AE81-7CD696977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4B062-F26A-4EAB-BDB0-BA261708E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1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97A55-796E-47A9-B15C-2D4858A8E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1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D2B41-1D8D-44B8-B0C1-91EE25E356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25C51-76C4-4CB2-96B8-9A9291767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AD514-C945-4D71-AADB-F7CB8766E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9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EF17-6B79-4D6C-BBCF-8236798C5D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91366-B94F-421C-9BFC-A6D6AAD4B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3DA6A6-CC1D-479C-BC57-4A5EEA6231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uzzdata.com/stew/tweets-linking-to-scientific-papers-jul-20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0050" y="5486400"/>
            <a:ext cx="7820025" cy="1028700"/>
          </a:xfrm>
        </p:spPr>
        <p:txBody>
          <a:bodyPr lIns="0" tIns="0" rIns="0" bIns="0"/>
          <a:lstStyle/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sz="2900" dirty="0">
                <a:solidFill>
                  <a:srgbClr val="FFFFFF"/>
                </a:solidFill>
                <a:latin typeface="Arial" pitchFamily="34" charset="0"/>
              </a:rPr>
              <a:t>Jason </a:t>
            </a:r>
            <a:r>
              <a:rPr lang="en-US" sz="2900" dirty="0" err="1">
                <a:solidFill>
                  <a:srgbClr val="FFFFFF"/>
                </a:solidFill>
                <a:latin typeface="Arial" pitchFamily="34" charset="0"/>
              </a:rPr>
              <a:t>Priem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900" dirty="0">
                <a:solidFill>
                  <a:srgbClr val="FFFFFF"/>
                </a:solidFill>
                <a:latin typeface="Arial" pitchFamily="34" charset="0"/>
              </a:rPr>
              <a:t>@</a:t>
            </a:r>
            <a:r>
              <a:rPr lang="en-US" sz="2900" dirty="0" err="1">
                <a:solidFill>
                  <a:srgbClr val="FFFFFF"/>
                </a:solidFill>
                <a:latin typeface="Arial" pitchFamily="34" charset="0"/>
              </a:rPr>
              <a:t>jasonpriem</a:t>
            </a:r>
            <a:endParaRPr lang="en-US" dirty="0"/>
          </a:p>
          <a:p>
            <a:pPr algn="r">
              <a:lnSpc>
                <a:spcPct val="95000"/>
              </a:lnSpc>
              <a:spcBef>
                <a:spcPct val="0"/>
              </a:spcBef>
            </a:pPr>
            <a:endParaRPr lang="en-US" sz="21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0850" y="2336800"/>
            <a:ext cx="7720013" cy="7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5300" b="1" dirty="0" err="1" smtClean="0">
                <a:solidFill>
                  <a:srgbClr val="FF9900"/>
                </a:solidFill>
                <a:latin typeface="Arial" pitchFamily="34" charset="0"/>
              </a:rPr>
              <a:t>altmetrics</a:t>
            </a:r>
            <a:r>
              <a:rPr lang="en-US" sz="5300" b="1" dirty="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endParaRPr lang="en-US" sz="5300" b="1" dirty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0850" y="3149600"/>
            <a:ext cx="5195888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pitchFamily="34" charset="0"/>
              </a:rPr>
              <a:t>an exploratory study of impact metrics based on </a:t>
            </a:r>
            <a:br>
              <a:rPr lang="en-US" sz="270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>
                <a:solidFill>
                  <a:srgbClr val="000000"/>
                </a:solidFill>
                <a:latin typeface="Arial" pitchFamily="34" charset="0"/>
              </a:rPr>
              <a:t>social media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Research questions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3144838"/>
            <a:ext cx="8037513" cy="2289175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AutoNum type="arabicPeriod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Which altmetrics sources generate enough data to be useful?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AutoNum type="arabicPeriod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Is the amount of altmetrics data growing or shrinking?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AutoNum type="arabicPeriod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How rich is the altmetrics data?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62050" y="2133600"/>
            <a:ext cx="76311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700" b="1">
                <a:solidFill>
                  <a:srgbClr val="FF9900"/>
                </a:solidFill>
                <a:latin typeface="Arial" pitchFamily="34" charset="0"/>
              </a:rPr>
              <a:t>1. How much and what kind of altmetrics data are out there?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Research questions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3144838"/>
            <a:ext cx="8037513" cy="2289175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AutoNum type="arabicPeriod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How do they correlate with one another and with citation metrics?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AutoNum type="arabicPeriod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Can we predict citation counts with altmetrics counts?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62050" y="2133600"/>
            <a:ext cx="76311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700" b="1">
                <a:solidFill>
                  <a:srgbClr val="FF9900"/>
                </a:solidFill>
                <a:latin typeface="Arial" pitchFamily="34" charset="0"/>
              </a:rPr>
              <a:t>2. How much and what kind of altmetrics data are out there?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Public Library of Science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422400"/>
            <a:ext cx="3341688" cy="654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4050" y="1727200"/>
            <a:ext cx="5195888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Open-access science publisher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6 journals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IF range 4.4 - 12.9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623 - 14,102 articles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Article-Level Metrics (ALM): 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citations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blogs posts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bookmarking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Dataset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54050" y="2235200"/>
            <a:ext cx="861853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We collected data for all article published by PLoS: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79650" y="2946400"/>
            <a:ext cx="519588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2800" b="1">
                <a:solidFill>
                  <a:srgbClr val="FF9900"/>
                </a:solidFill>
                <a:latin typeface="Arial" pitchFamily="34" charset="0"/>
              </a:rPr>
              <a:t>24,334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 sz="3200">
                <a:solidFill>
                  <a:srgbClr val="FFFFFF"/>
                </a:solidFill>
                <a:latin typeface="Arial" pitchFamily="34" charset="0"/>
              </a:rPr>
              <a:t>articles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Data collection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2925" y="1625600"/>
            <a:ext cx="89058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We built a crawler to find events related to these articles from:</a:t>
            </a:r>
            <a:endParaRPr lang="en-US"/>
          </a:p>
          <a:p>
            <a:pPr>
              <a:lnSpc>
                <a:spcPct val="95000"/>
              </a:lnSpc>
            </a:pPr>
            <a:endParaRPr lang="en-US" b="1">
              <a:solidFill>
                <a:srgbClr val="FFFFFF"/>
              </a:solidFill>
              <a:latin typeface="Arial" pitchFamily="34" charset="0"/>
            </a:endParaRPr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citation in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Web of Science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CrossRef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PubMed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Central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and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Scopus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 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scholarly bookmarking/reference-management services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Mendeley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 and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CiteULike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blogs as tracked by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Postgenomic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Nature Blogs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and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Research Blogging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popular Web 2.0 services: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Facebook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Twitter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, and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Delicious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citations from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Wikipedia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 </a:t>
            </a:r>
            <a:endParaRPr lang="en-US"/>
          </a:p>
          <a:p>
            <a:pPr lvl="1">
              <a:lnSpc>
                <a:spcPct val="95000"/>
              </a:lnSpc>
              <a:buClr>
                <a:srgbClr val="FF9900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comments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 from within the PLoS platform,as well as monthly PDF and html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downloads</a:t>
            </a: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.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ratings by </a:t>
            </a:r>
            <a:r>
              <a:rPr lang="en-US" sz="2100">
                <a:solidFill>
                  <a:srgbClr val="FF9900"/>
                </a:solidFill>
                <a:latin typeface="Arial" pitchFamily="34" charset="0"/>
              </a:rPr>
              <a:t>Faculty of 1000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Data collection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4050" y="2235200"/>
            <a:ext cx="861853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The resulting dataset contained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68325" y="2840038"/>
            <a:ext cx="8685213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2800" b="1">
                <a:solidFill>
                  <a:srgbClr val="FF9900"/>
                </a:solidFill>
                <a:latin typeface="Arial" pitchFamily="34" charset="0"/>
              </a:rPr>
              <a:t>1.8 million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 sz="3200">
                <a:solidFill>
                  <a:srgbClr val="FFFFFF"/>
                </a:solidFill>
                <a:latin typeface="Arial" pitchFamily="34" charset="0"/>
              </a:rPr>
              <a:t>rows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Cleaning the data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62050" y="2032000"/>
            <a:ext cx="7693025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Two major sources of noise obscuring the impact signal:</a:t>
            </a:r>
            <a:endParaRPr lang="en-US"/>
          </a:p>
          <a:p>
            <a:pPr>
              <a:lnSpc>
                <a:spcPct val="95000"/>
              </a:lnSpc>
            </a:pPr>
            <a:endParaRPr lang="en-US" b="1">
              <a:solidFill>
                <a:srgbClr val="FFFFFF"/>
              </a:solidFill>
              <a:latin typeface="Arial" pitchFamily="34" charset="0"/>
            </a:endParaRPr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trends in global adoption of different services: services get more and less popular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100">
                <a:solidFill>
                  <a:srgbClr val="FFFFFF"/>
                </a:solidFill>
                <a:latin typeface="Arial" pitchFamily="34" charset="0"/>
              </a:rPr>
              <a:t>propensity for older articles to have more citation/usage events of all types.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2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0513" y="303213"/>
            <a:ext cx="9391650" cy="83185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Arial" pitchFamily="34" charset="0"/>
              </a:rPr>
              <a:t>RQ 1.1 Is there enough data?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7000" y="1676400"/>
            <a:ext cx="3163888" cy="3217863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2700" dirty="0">
                <a:solidFill>
                  <a:srgbClr val="FFFFFF"/>
                </a:solidFill>
                <a:latin typeface="Arial" pitchFamily="34" charset="0"/>
              </a:rPr>
              <a:t>Some metrics were much more sparse than others, but most event types showed activity on a reasonable percentage of articles.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684557"/>
            <a:ext cx="6861175" cy="693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3213"/>
            <a:ext cx="9563100" cy="1252537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Arial" pitchFamily="34" charset="0"/>
              </a:rPr>
              <a:t>RQ 1.2 Is the amount of data growing?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727200"/>
            <a:ext cx="8432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3213"/>
            <a:ext cx="9664700" cy="1252537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Arial" pitchFamily="34" charset="0"/>
              </a:rPr>
              <a:t>RQ 1.2 Is the amount of data growing?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727200"/>
            <a:ext cx="8432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0500" y="304800"/>
            <a:ext cx="8191500" cy="839788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What's a citation?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01700" y="1828800"/>
            <a:ext cx="9043988" cy="54610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Precisely: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  <a:latin typeface="Courier New" pitchFamily="49" charset="0"/>
              </a:rPr>
              <a:t>&lt;resource&gt; &lt;uses&gt; &lt;resource&gt;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i="1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More generally, we can think of citations as a trace of a person's use:</a:t>
            </a:r>
            <a:r>
              <a:rPr lang="en-US" i="1">
                <a:solidFill>
                  <a:srgbClr val="FFFFFF"/>
                </a:solidFill>
                <a:latin typeface="Arial" pitchFamily="34" charset="0"/>
              </a:rPr>
              <a:t> 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i="1">
              <a:solidFill>
                <a:srgbClr val="FFFFFF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  <a:latin typeface="Courier New" pitchFamily="49" charset="0"/>
              </a:rPr>
              <a:t>&lt;person&gt; &lt;uses&gt; &lt;resource&gt;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941705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RQ 1.3: How rich is the altmetrics data?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450" y="1828800"/>
            <a:ext cx="2171700" cy="35814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2800">
                <a:solidFill>
                  <a:srgbClr val="FFFFFF"/>
                </a:solidFill>
                <a:latin typeface="Arial" pitchFamily="34" charset="0"/>
              </a:rPr>
              <a:t>Altmetrics can provide rich metadata, not just counts.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876425"/>
            <a:ext cx="73787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941705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RQ2.1: How do altmetrics correlate?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3250" y="1600200"/>
            <a:ext cx="2857500" cy="4649788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2800">
                <a:solidFill>
                  <a:srgbClr val="FFFFFF"/>
                </a:solidFill>
                <a:latin typeface="Arial" pitchFamily="34" charset="0"/>
              </a:rPr>
              <a:t>Altmetrics impact is mostly orthogonal to traditional citation impact.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800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 sz="2800">
                <a:solidFill>
                  <a:srgbClr val="FFFFFF"/>
                </a:solidFill>
                <a:latin typeface="Arial" pitchFamily="34" charset="0"/>
              </a:rPr>
              <a:t>We need to think about n-dimensional “impact space” 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3" y="1295400"/>
            <a:ext cx="6186487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941705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RQ 2.2: Can altmetrics predict citation?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7650" y="1524000"/>
            <a:ext cx="9282113" cy="433388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400">
                <a:solidFill>
                  <a:srgbClr val="FF9900"/>
                </a:solidFill>
                <a:latin typeface="Arial" pitchFamily="34" charset="0"/>
              </a:rPr>
              <a:t>Too early to predict 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future</a:t>
            </a:r>
            <a:r>
              <a:rPr lang="en-US" sz="2400">
                <a:solidFill>
                  <a:srgbClr val="FF9900"/>
                </a:solidFill>
                <a:latin typeface="Arial" pitchFamily="34" charset="0"/>
              </a:rPr>
              <a:t> citation, but looks encouraging: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235200"/>
            <a:ext cx="7816850" cy="528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941705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Conclusions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98450" y="1905000"/>
            <a:ext cx="9486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There are enough altmetrics events to support robust research into usable impact measures. 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Social media altmetrics are a significant contributor to citation prediction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Correlation: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altmetrics track impact on varied audiences </a:t>
            </a:r>
            <a:endParaRPr lang="en-US"/>
          </a:p>
          <a:p>
            <a:pPr lvl="2">
              <a:lnSpc>
                <a:spcPct val="95000"/>
              </a:lnSpc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altmetrics captures a different sort of impact than citations.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66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Cleaning the data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65250" y="1727200"/>
            <a:ext cx="7512050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700" b="1">
                <a:solidFill>
                  <a:srgbClr val="FFFFFF"/>
                </a:solidFill>
                <a:latin typeface="Arial" pitchFamily="34" charset="0"/>
              </a:rPr>
              <a:t>We used a Hamming window to normalise event counts for each metric, by: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3000">
                <a:solidFill>
                  <a:srgbClr val="FFFFFF"/>
                </a:solidFill>
                <a:latin typeface="Arial" pitchFamily="34" charset="0"/>
              </a:rPr>
              <a:t>dividing it by the average metric value of all articles published at about the same time </a:t>
            </a:r>
            <a:r>
              <a:rPr lang="en-US" sz="3000">
                <a:solidFill>
                  <a:srgbClr val="999999"/>
                </a:solidFill>
                <a:latin typeface="Arial" pitchFamily="34" charset="0"/>
              </a:rPr>
              <a:t>(1yr window)</a:t>
            </a:r>
            <a:r>
              <a:rPr lang="en-US" sz="3000">
                <a:solidFill>
                  <a:srgbClr val="FFFFFF"/>
                </a:solidFill>
                <a:latin typeface="Arial" pitchFamily="34" charset="0"/>
              </a:rPr>
              <a:t>,</a:t>
            </a:r>
            <a:endParaRPr lang="en-US"/>
          </a:p>
          <a:p>
            <a:pPr lvl="1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3000">
                <a:solidFill>
                  <a:srgbClr val="FFFFFF"/>
                </a:solidFill>
                <a:latin typeface="Arial" pitchFamily="34" charset="0"/>
              </a:rPr>
              <a:t>weighted such that articles published further away in time contributed less to the average.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65250" y="5486400"/>
            <a:ext cx="7132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700" b="1">
                <a:solidFill>
                  <a:srgbClr val="FFFFFF"/>
                </a:solidFill>
                <a:latin typeface="Arial" pitchFamily="34" charset="0"/>
              </a:rPr>
              <a:t>We then log-transformed counts.</a:t>
            </a:r>
          </a:p>
        </p:txBody>
      </p:sp>
    </p:spTree>
    <p:extLst>
      <p:ext uri="{BB962C8B-B14F-4D97-AF65-F5344CB8AC3E}">
        <p14:creationId xmlns:p14="http://schemas.microsoft.com/office/powerpoint/2010/main" val="1352635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Cleaning the data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41300" y="1546225"/>
            <a:ext cx="3527425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sz="2700">
                <a:solidFill>
                  <a:srgbClr val="FFFFFF"/>
                </a:solidFill>
                <a:latin typeface="Arial" pitchFamily="34" charset="0"/>
              </a:rPr>
              <a:t>Normalised distributions of each event type: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508125"/>
            <a:ext cx="5802313" cy="57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01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0500" y="2032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The traditional citation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727200"/>
            <a:ext cx="9043988" cy="54610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&lt;some scholar&gt; 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b="1">
              <a:solidFill>
                <a:srgbClr val="FFFFFF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&lt;wrote part of a peer-reviewed article with the vaguely-defined assistance of&gt; 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b="1">
              <a:solidFill>
                <a:srgbClr val="FFFFFF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&lt;some other peer-reviewed article&gt;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i="1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92100" y="2032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This is a Good Thing.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727200"/>
            <a:ext cx="9043988" cy="54610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1. Traditional citation maps closely to what we intuitively think of as "impact."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2. For a long time, traditional citation was the only kind of use/impact that left a trace.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i="1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93700" y="2032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500">
                <a:solidFill>
                  <a:srgbClr val="FFFFFF"/>
                </a:solidFill>
                <a:latin typeface="Arial" pitchFamily="34" charset="0"/>
              </a:rPr>
              <a:t>But only part of the picture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727200"/>
            <a:ext cx="9043988" cy="54610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1. Only one type of </a:t>
            </a:r>
            <a:r>
              <a:rPr lang="en-US" b="1">
                <a:solidFill>
                  <a:srgbClr val="FFFFFF"/>
                </a:solidFill>
                <a:latin typeface="Courier New" pitchFamily="49" charset="0"/>
              </a:rPr>
              <a:t>person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: academics.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2. Only one kind of </a:t>
            </a:r>
            <a:r>
              <a:rPr lang="en-US" b="1">
                <a:solidFill>
                  <a:srgbClr val="FFFFFF"/>
                </a:solidFill>
                <a:latin typeface="Courier New" pitchFamily="49" charset="0"/>
              </a:rPr>
              <a:t>resource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: scholarly articles.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3. Only one kind of </a:t>
            </a:r>
            <a:r>
              <a:rPr lang="en-US" b="1">
                <a:solidFill>
                  <a:srgbClr val="FFFFFF"/>
                </a:solidFill>
                <a:latin typeface="Courier New" pitchFamily="49" charset="0"/>
              </a:rPr>
              <a:t>use</a:t>
            </a:r>
            <a:r>
              <a:rPr lang="en-US" i="1">
                <a:solidFill>
                  <a:srgbClr val="FFFFFF"/>
                </a:solidFill>
                <a:latin typeface="Arial" pitchFamily="34" charset="0"/>
              </a:rPr>
              <a:t>: 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using to support a scholarly article.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i="1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93700" y="2032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500">
                <a:solidFill>
                  <a:srgbClr val="FFFFFF"/>
                </a:solidFill>
                <a:latin typeface="Arial" pitchFamily="34" charset="0"/>
              </a:rPr>
              <a:t>What about all the other uses?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727200"/>
            <a:ext cx="9043988" cy="5461000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Reading, annotating, bookmarking, saving, discussing, teaching, etc?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We start to confuse “</a:t>
            </a:r>
            <a:r>
              <a:rPr lang="en-US">
                <a:solidFill>
                  <a:srgbClr val="FF9900"/>
                </a:solidFill>
                <a:latin typeface="Arial" pitchFamily="34" charset="0"/>
              </a:rPr>
              <a:t>the kind of use we can track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” with </a:t>
            </a:r>
            <a:r>
              <a:rPr lang="en-US" i="1">
                <a:solidFill>
                  <a:srgbClr val="FFFFFF"/>
                </a:solidFill>
                <a:latin typeface="Arial" pitchFamily="34" charset="0"/>
              </a:rPr>
              <a:t>use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 and “</a:t>
            </a:r>
            <a:r>
              <a:rPr lang="en-US">
                <a:solidFill>
                  <a:srgbClr val="FF9900"/>
                </a:solidFill>
                <a:latin typeface="Arial" pitchFamily="34" charset="0"/>
              </a:rPr>
              <a:t>citation impact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” with </a:t>
            </a:r>
            <a:r>
              <a:rPr lang="en-US" i="1">
                <a:solidFill>
                  <a:srgbClr val="FFFFFF"/>
                </a:solidFill>
                <a:latin typeface="Arial" pitchFamily="34" charset="0"/>
              </a:rPr>
              <a:t>impact</a:t>
            </a:r>
            <a:r>
              <a:rPr lang="en-US">
                <a:solidFill>
                  <a:srgbClr val="FFFFFF"/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8425"/>
            <a:ext cx="10160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900" y="101600"/>
            <a:ext cx="7088188" cy="92392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Enter the Web.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3700" y="3048000"/>
            <a:ext cx="5084763" cy="3436938"/>
          </a:xfrm>
        </p:spPr>
        <p:txBody>
          <a:bodyPr lIns="0" tIns="0" rIns="0" bIns="0"/>
          <a:lstStyle/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sz="3400">
                <a:solidFill>
                  <a:srgbClr val="CCCCCC"/>
                </a:solidFill>
                <a:latin typeface="Arial" pitchFamily="34" charset="0"/>
              </a:rPr>
              <a:t>reference managers</a:t>
            </a:r>
            <a:endParaRPr lang="en-US"/>
          </a:p>
          <a:p>
            <a:pPr algn="r">
              <a:lnSpc>
                <a:spcPct val="95000"/>
              </a:lnSpc>
              <a:spcBef>
                <a:spcPct val="0"/>
              </a:spcBef>
            </a:pPr>
            <a:endParaRPr lang="en-US" sz="2400">
              <a:solidFill>
                <a:srgbClr val="CCCCCC"/>
              </a:solidFill>
              <a:latin typeface="Arial" pitchFamily="34" charset="0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sz="3400">
                <a:solidFill>
                  <a:srgbClr val="CCCCCC"/>
                </a:solidFill>
                <a:latin typeface="Arial" pitchFamily="34" charset="0"/>
              </a:rPr>
              <a:t>blog citations</a:t>
            </a:r>
            <a:endParaRPr lang="en-US"/>
          </a:p>
          <a:p>
            <a:pPr algn="r">
              <a:lnSpc>
                <a:spcPct val="95000"/>
              </a:lnSpc>
              <a:spcBef>
                <a:spcPct val="0"/>
              </a:spcBef>
            </a:pPr>
            <a:endParaRPr lang="en-US" sz="2400">
              <a:solidFill>
                <a:srgbClr val="CCCCCC"/>
              </a:solidFill>
              <a:latin typeface="Arial" pitchFamily="34" charset="0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sz="3400">
                <a:solidFill>
                  <a:srgbClr val="CCCCCC"/>
                </a:solidFill>
                <a:latin typeface="Arial" pitchFamily="34" charset="0"/>
              </a:rPr>
              <a:t>social bookmarking</a:t>
            </a:r>
            <a:endParaRPr lang="en-US"/>
          </a:p>
          <a:p>
            <a:pPr algn="r">
              <a:lnSpc>
                <a:spcPct val="95000"/>
              </a:lnSpc>
              <a:spcBef>
                <a:spcPct val="0"/>
              </a:spcBef>
            </a:pPr>
            <a:endParaRPr lang="en-US" sz="2400">
              <a:solidFill>
                <a:srgbClr val="CCCCCC"/>
              </a:solidFill>
              <a:latin typeface="Arial" pitchFamily="34" charset="0"/>
            </a:endParaRPr>
          </a:p>
          <a:p>
            <a:pPr algn="r">
              <a:lnSpc>
                <a:spcPct val="95000"/>
              </a:lnSpc>
              <a:spcBef>
                <a:spcPct val="0"/>
              </a:spcBef>
            </a:pPr>
            <a:r>
              <a:rPr lang="en-US" sz="3400">
                <a:solidFill>
                  <a:srgbClr val="CCCCCC"/>
                </a:solidFill>
                <a:latin typeface="Arial" pitchFamily="34" charset="0"/>
              </a:rPr>
              <a:t>social networks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3752850"/>
            <a:ext cx="7445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857625"/>
            <a:ext cx="46831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3857625"/>
            <a:ext cx="4413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3700" y="1828800"/>
            <a:ext cx="9282113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3200">
                <a:solidFill>
                  <a:srgbClr val="FFFFFF"/>
                </a:solidFill>
                <a:latin typeface="Arial" pitchFamily="34" charset="0"/>
              </a:rPr>
              <a:t>Suddenly, many forms of use are leaving traces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3048000"/>
            <a:ext cx="544513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67250"/>
            <a:ext cx="754063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5581650"/>
            <a:ext cx="5349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581650"/>
            <a:ext cx="506413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4772025"/>
            <a:ext cx="4587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5581650"/>
            <a:ext cx="5461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2743200"/>
            <a:ext cx="58738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943225"/>
            <a:ext cx="73501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93700" y="2032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500">
                <a:solidFill>
                  <a:srgbClr val="FFFFFF"/>
                </a:solidFill>
                <a:latin typeface="Arial" pitchFamily="34" charset="0"/>
              </a:rPr>
              <a:t>Examples: Mendeley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95300" y="2336800"/>
            <a:ext cx="4332288" cy="5300663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1.1 million user libraries</a:t>
            </a:r>
            <a:endParaRPr lang="en-US"/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>
              <a:solidFill>
                <a:srgbClr val="FFFFFF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106 million papers (MEDLINE has 18 million...)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2228850"/>
            <a:ext cx="5053012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838450"/>
            <a:ext cx="43846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3248025"/>
            <a:ext cx="23558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12700" y="304800"/>
            <a:ext cx="8180388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pitchFamily="34" charset="0"/>
              </a:rPr>
              <a:t> Examples: Twitter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06500" y="3860800"/>
            <a:ext cx="8124825" cy="2846388"/>
          </a:xfrm>
        </p:spPr>
        <p:txBody>
          <a:bodyPr lIns="0" tIns="0" rIns="0" bIns="0"/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Arial" pitchFamily="34" charset="0"/>
              </a:rPr>
              <a:t>It is like having a jury preselect what will probably interest you…. Occasionally there will be something that people will link to, and it will change what I think, or what I’m doing, or what I’m interested in.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95400" y="1727200"/>
            <a:ext cx="7923213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3200">
                <a:solidFill>
                  <a:srgbClr val="FFFFFF"/>
                </a:solidFill>
                <a:latin typeface="Arial" pitchFamily="34" charset="0"/>
              </a:rPr>
              <a:t>In one month, over </a:t>
            </a:r>
            <a:r>
              <a:rPr lang="en-US" sz="3200" u="sng">
                <a:solidFill>
                  <a:srgbClr val="FF9900"/>
                </a:solidFill>
                <a:latin typeface="Arial" pitchFamily="34" charset="0"/>
                <a:hlinkClick r:id="rId4"/>
              </a:rPr>
              <a:t>58k citations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>
                <a:solidFill>
                  <a:srgbClr val="FFFFFF"/>
                </a:solidFill>
                <a:latin typeface="Arial" pitchFamily="34" charset="0"/>
              </a:rPr>
              <a:t>from Twitter to scholarly articles (citwaitions?)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591300" y="6604000"/>
            <a:ext cx="26130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145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717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100" i="1">
                <a:solidFill>
                  <a:srgbClr val="FF9900"/>
                </a:solidFill>
                <a:latin typeface="Arial" pitchFamily="34" charset="0"/>
              </a:rPr>
              <a:t>-study participant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627</Words>
  <Application>Microsoft Office PowerPoint</Application>
  <PresentationFormat>Custom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What's a citation?</vt:lpstr>
      <vt:lpstr>The traditional citation</vt:lpstr>
      <vt:lpstr>This is a Good Thing.</vt:lpstr>
      <vt:lpstr>But only part of the picture</vt:lpstr>
      <vt:lpstr>What about all the other uses?</vt:lpstr>
      <vt:lpstr>Enter the Web.</vt:lpstr>
      <vt:lpstr>Examples: Mendeley</vt:lpstr>
      <vt:lpstr> Examples: Twitter</vt:lpstr>
      <vt:lpstr>Research questions</vt:lpstr>
      <vt:lpstr>Research questions</vt:lpstr>
      <vt:lpstr>Public Library of Science</vt:lpstr>
      <vt:lpstr>Dataset</vt:lpstr>
      <vt:lpstr>Data collection</vt:lpstr>
      <vt:lpstr>Data collection</vt:lpstr>
      <vt:lpstr>Cleaning the data</vt:lpstr>
      <vt:lpstr>RQ 1.1 Is there enough data?</vt:lpstr>
      <vt:lpstr>RQ 1.2 Is the amount of data growing?</vt:lpstr>
      <vt:lpstr>RQ 1.2 Is the amount of data growing?</vt:lpstr>
      <vt:lpstr>RQ 1.3: How rich is the altmetrics data?</vt:lpstr>
      <vt:lpstr>RQ2.1: How do altmetrics correlate?</vt:lpstr>
      <vt:lpstr>RQ 2.2: Can altmetrics predict citation?</vt:lpstr>
      <vt:lpstr>Conclusions</vt:lpstr>
      <vt:lpstr>PowerPoint Presentation</vt:lpstr>
      <vt:lpstr>Cleaning the data</vt:lpstr>
      <vt:lpstr>Cleaning the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ils960</cp:lastModifiedBy>
  <cp:revision>4</cp:revision>
  <dcterms:created xsi:type="dcterms:W3CDTF">2004-05-06T09:28:21Z</dcterms:created>
  <dcterms:modified xsi:type="dcterms:W3CDTF">2011-12-05T22:26:31Z</dcterms:modified>
</cp:coreProperties>
</file>