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2"/>
  </p:notesMasterIdLst>
  <p:handoutMasterIdLst>
    <p:handoutMasterId r:id="rId13"/>
  </p:handoutMasterIdLst>
  <p:sldIdLst>
    <p:sldId id="1082" r:id="rId2"/>
    <p:sldId id="1099" r:id="rId3"/>
    <p:sldId id="1100" r:id="rId4"/>
    <p:sldId id="1101" r:id="rId5"/>
    <p:sldId id="1102" r:id="rId6"/>
    <p:sldId id="1087" r:id="rId7"/>
    <p:sldId id="1088" r:id="rId8"/>
    <p:sldId id="1089" r:id="rId9"/>
    <p:sldId id="1106" r:id="rId10"/>
    <p:sldId id="1090" r:id="rId1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45EA"/>
    <a:srgbClr val="CC66FF"/>
    <a:srgbClr val="5F5F5F"/>
    <a:srgbClr val="4D4D4D"/>
    <a:srgbClr val="336699"/>
    <a:srgbClr val="FF41CD"/>
    <a:srgbClr val="33CC33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918" autoAdjust="0"/>
    <p:restoredTop sz="79484" autoAdjust="0"/>
  </p:normalViewPr>
  <p:slideViewPr>
    <p:cSldViewPr snapToGrid="0">
      <p:cViewPr>
        <p:scale>
          <a:sx n="100" d="100"/>
          <a:sy n="100" d="100"/>
        </p:scale>
        <p:origin x="-5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1938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r>
              <a:rPr lang="en-US"/>
              <a:t>CHI 2003 Tutorial</a:t>
            </a:r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3888" y="8831263"/>
            <a:ext cx="303688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96880B4D-4F70-45CB-B9BA-63D87CA5BB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3177" tIns="46589" rIns="93177" bIns="46589" anchor="b"/>
          <a:lstStyle/>
          <a:p>
            <a:pPr algn="r" defTabSz="931863">
              <a:defRPr/>
            </a:pPr>
            <a:r>
              <a:rPr lang="en-US" sz="1200"/>
              <a:t>Marti Hearst</a:t>
            </a:r>
          </a:p>
        </p:txBody>
      </p:sp>
    </p:spTree>
    <p:extLst>
      <p:ext uri="{BB962C8B-B14F-4D97-AF65-F5344CB8AC3E}">
        <p14:creationId xmlns:p14="http://schemas.microsoft.com/office/powerpoint/2010/main" val="18387964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E7A3A95D-3E06-47F6-8A3F-6AAE7E741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7846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842BC0-ED8E-41D7-80C2-C73DFDFF25F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Graphics taken from http://www.cs171.net/lectures/files/03-Models.pdf</a:t>
            </a:r>
          </a:p>
          <a:p>
            <a:endParaRPr lang="en-US" dirty="0" smtClean="0"/>
          </a:p>
          <a:p>
            <a:r>
              <a:rPr lang="en-US" dirty="0" smtClean="0"/>
              <a:t>Possible examples:</a:t>
            </a:r>
          </a:p>
          <a:p>
            <a:r>
              <a:rPr lang="en-US" dirty="0" smtClean="0"/>
              <a:t>Secret Lives of Numbers: http://www.turbulence.org/Works/nums/applet.html</a:t>
            </a:r>
          </a:p>
          <a:p>
            <a:r>
              <a:rPr lang="en-US" dirty="0" smtClean="0"/>
              <a:t>Climate Change: http://2.bp.blogspot.com/_oy2DMM6iwUU/Srr4WFbZBcI/AAAAAAAABMU/mgZnd6eccWU/s1600-h/cop15geo_blog_post1.jpg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842BC0-ED8E-41D7-80C2-C73DFDFF25F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1F38E1-49BA-48F2-A2A9-2D0EAB030AF3}" type="slidenum">
              <a:rPr lang="en-US"/>
              <a:pPr/>
              <a:t>2</a:t>
            </a:fld>
            <a:endParaRPr lang="en-US"/>
          </a:p>
        </p:txBody>
      </p:sp>
      <p:sp>
        <p:nvSpPr>
          <p:cNvPr id="84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62038" y="228600"/>
            <a:ext cx="4884737" cy="3663950"/>
          </a:xfrm>
          <a:ln/>
        </p:spPr>
      </p:sp>
      <p:sp>
        <p:nvSpPr>
          <p:cNvPr id="844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5575" y="3892550"/>
            <a:ext cx="6699250" cy="49403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8C90C8-F200-42DD-818F-4CEBB0056E75}" type="slidenum">
              <a:rPr lang="en-US"/>
              <a:pPr/>
              <a:t>3</a:t>
            </a:fld>
            <a:endParaRPr lang="en-US"/>
          </a:p>
        </p:txBody>
      </p:sp>
      <p:sp>
        <p:nvSpPr>
          <p:cNvPr id="84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62038" y="228600"/>
            <a:ext cx="4884737" cy="3663950"/>
          </a:xfrm>
          <a:ln/>
        </p:spPr>
      </p:sp>
      <p:sp>
        <p:nvSpPr>
          <p:cNvPr id="846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5575" y="3892550"/>
            <a:ext cx="6699250" cy="49403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B5B944-B5C6-4EE5-90E4-57D97EF9BDEB}" type="slidenum">
              <a:rPr lang="en-US"/>
              <a:pPr/>
              <a:t>4</a:t>
            </a:fld>
            <a:endParaRPr lang="en-US"/>
          </a:p>
        </p:txBody>
      </p:sp>
      <p:sp>
        <p:nvSpPr>
          <p:cNvPr id="84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62038" y="228600"/>
            <a:ext cx="4884737" cy="3663950"/>
          </a:xfrm>
          <a:ln/>
        </p:spPr>
      </p:sp>
      <p:sp>
        <p:nvSpPr>
          <p:cNvPr id="84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5575" y="3892550"/>
            <a:ext cx="6699250" cy="49403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7C54C2-DF14-4B7A-8389-5279563BCCCE}" type="slidenum">
              <a:rPr lang="en-US"/>
              <a:pPr/>
              <a:t>5</a:t>
            </a:fld>
            <a:endParaRPr lang="en-US"/>
          </a:p>
        </p:txBody>
      </p:sp>
      <p:sp>
        <p:nvSpPr>
          <p:cNvPr id="85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62038" y="228600"/>
            <a:ext cx="4884737" cy="3663950"/>
          </a:xfrm>
          <a:ln/>
        </p:spPr>
      </p:sp>
      <p:sp>
        <p:nvSpPr>
          <p:cNvPr id="85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5575" y="3892550"/>
            <a:ext cx="6699250" cy="49403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842BC0-ED8E-41D7-80C2-C73DFDFF25F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842BC0-ED8E-41D7-80C2-C73DFDFF25F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842BC0-ED8E-41D7-80C2-C73DFDFF25F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A3A95D-3E06-47F6-8A3F-6AAE7E74193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>
            <a:noAutofit/>
          </a:bodyPr>
          <a:lstStyle>
            <a:lvl1pPr marL="0" indent="0">
              <a:buNone/>
              <a:defRPr sz="54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3200">
                <a:solidFill>
                  <a:srgbClr val="545E82"/>
                </a:solidFill>
                <a:latin typeface="Calibri" pitchFamily="34" charset="0"/>
              </a:defRPr>
            </a:lvl2pPr>
            <a:lvl3pPr>
              <a:defRPr sz="2800">
                <a:latin typeface="Calibri" pitchFamily="34" charset="0"/>
              </a:defRPr>
            </a:lvl3pPr>
            <a:lvl4pPr>
              <a:defRPr sz="2800">
                <a:solidFill>
                  <a:srgbClr val="545E82"/>
                </a:solidFill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6200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8229600" cy="48219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algn="l" eaLnBrk="1" latinLnBrk="0" hangingPunct="1"/>
            <a:fld id="{C3F416CD-67A3-4CF0-A210-F6AF31AC147F}" type="datetimeFigureOut">
              <a:rPr lang="en-US" smtClean="0"/>
              <a:pPr algn="l" eaLnBrk="1" latinLnBrk="0" hangingPunct="1"/>
              <a:t>6/5/2013</a:t>
            </a:fld>
            <a:endParaRPr lang="en-US" sz="800" dirty="0">
              <a:solidFill>
                <a:schemeClr val="accent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152400"/>
            <a:ext cx="5334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315200" y="0"/>
            <a:ext cx="13716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UNC</a:t>
            </a:r>
            <a:endParaRPr lang="en-US" sz="36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tx2"/>
        </a:buClr>
        <a:buSzPct val="110000"/>
        <a:buFont typeface="Arial" pitchFamily="34" charset="0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 baseline="0">
          <a:solidFill>
            <a:schemeClr val="accent1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Eye_color#Spectrum_of_eye_color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://en.wikipedia.org/wiki/List_of_popular_music_genres" TargetMode="External"/><Relationship Id="rId4" Type="http://schemas.openxmlformats.org/officeDocument/2006/relationships/hyperlink" Target="http://manyeyes.alphaworks.ibm.com/manyeyes/visualizations/favorite-fruits-in-the-classroom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List_of_boxing_weight_classes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Models, Representation, Transformation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Proportional, ordered set</a:t>
            </a:r>
          </a:p>
          <a:p>
            <a:r>
              <a:rPr lang="en-US" dirty="0" smtClean="0"/>
              <a:t>Operators:  =, &lt;, &gt;, *, /, %</a:t>
            </a:r>
          </a:p>
          <a:p>
            <a:r>
              <a:rPr lang="en-US" dirty="0" smtClean="0"/>
              <a:t>Also know as “Quantitative, Ratio”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Temperature</a:t>
            </a:r>
          </a:p>
          <a:p>
            <a:pPr lvl="1"/>
            <a:r>
              <a:rPr lang="en-US" dirty="0" smtClean="0"/>
              <a:t>Weight</a:t>
            </a:r>
          </a:p>
          <a:p>
            <a:pPr lvl="1"/>
            <a:r>
              <a:rPr lang="en-US" dirty="0" smtClean="0"/>
              <a:t>Pressure</a:t>
            </a:r>
          </a:p>
          <a:p>
            <a:pPr lvl="1"/>
            <a:r>
              <a:rPr lang="en-US" dirty="0" smtClean="0"/>
              <a:t>Population</a:t>
            </a:r>
          </a:p>
          <a:p>
            <a:pPr lvl="1"/>
            <a:r>
              <a:rPr lang="en-US" dirty="0" smtClean="0"/>
              <a:t>Number of words in document</a:t>
            </a:r>
          </a:p>
          <a:p>
            <a:pPr lvl="1"/>
            <a:r>
              <a:rPr lang="en-US" dirty="0" smtClean="0"/>
              <a:t>Any quantities properly represented by integers or rational numbers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62700" y="3257550"/>
            <a:ext cx="17811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Adapted from Stone &amp; Zellweger</a:t>
            </a:r>
          </a:p>
        </p:txBody>
      </p:sp>
      <p:sp>
        <p:nvSpPr>
          <p:cNvPr id="84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Elements of a Data Model</a:t>
            </a:r>
          </a:p>
        </p:txBody>
      </p:sp>
      <p:sp>
        <p:nvSpPr>
          <p:cNvPr id="84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data model</a:t>
            </a:r>
            <a:r>
              <a:rPr lang="en-US" dirty="0"/>
              <a:t> represents some aspect of the world</a:t>
            </a:r>
          </a:p>
          <a:p>
            <a:endParaRPr lang="en-US" dirty="0"/>
          </a:p>
          <a:p>
            <a:r>
              <a:rPr lang="en-US" dirty="0"/>
              <a:t>Data models consist of these basic elements:</a:t>
            </a:r>
          </a:p>
          <a:p>
            <a:pPr lvl="1"/>
            <a:r>
              <a:rPr lang="en-US" dirty="0" smtClean="0"/>
              <a:t>Entities (objects)</a:t>
            </a:r>
            <a:endParaRPr lang="en-US" dirty="0"/>
          </a:p>
          <a:p>
            <a:pPr lvl="1"/>
            <a:r>
              <a:rPr lang="en-US" dirty="0" smtClean="0"/>
              <a:t>Attributes (values/characteristics of Entities)</a:t>
            </a:r>
            <a:endParaRPr lang="en-US" dirty="0"/>
          </a:p>
          <a:p>
            <a:pPr lvl="1"/>
            <a:r>
              <a:rPr lang="en-US" dirty="0" smtClean="0"/>
              <a:t>Relationships between entities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Adapted from Stone &amp; Zellweger</a:t>
            </a:r>
          </a:p>
        </p:txBody>
      </p:sp>
      <p:sp>
        <p:nvSpPr>
          <p:cNvPr id="84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Elements: </a:t>
            </a:r>
            <a:r>
              <a:rPr lang="en-US" dirty="0" smtClean="0"/>
              <a:t>Entities</a:t>
            </a:r>
            <a:endParaRPr lang="en-US" dirty="0"/>
          </a:p>
        </p:txBody>
      </p:sp>
      <p:sp>
        <p:nvSpPr>
          <p:cNvPr id="84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Entities are objects of </a:t>
            </a:r>
            <a:r>
              <a:rPr lang="en-US" dirty="0"/>
              <a:t>interest</a:t>
            </a:r>
          </a:p>
          <a:p>
            <a:pPr lvl="1"/>
            <a:r>
              <a:rPr lang="en-US" dirty="0" smtClean="0"/>
              <a:t>Places, people, movies, animals</a:t>
            </a:r>
            <a:endParaRPr lang="en-US" dirty="0"/>
          </a:p>
          <a:p>
            <a:r>
              <a:rPr lang="en-US" dirty="0" smtClean="0"/>
              <a:t>Entities allow </a:t>
            </a:r>
            <a:r>
              <a:rPr lang="en-US" dirty="0"/>
              <a:t>you to define and reason about a domain</a:t>
            </a:r>
          </a:p>
          <a:p>
            <a:pPr lvl="1"/>
            <a:r>
              <a:rPr lang="en-US" dirty="0" smtClean="0"/>
              <a:t>Business</a:t>
            </a:r>
          </a:p>
          <a:p>
            <a:pPr lvl="1"/>
            <a:r>
              <a:rPr lang="en-US" dirty="0" smtClean="0"/>
              <a:t>Family tree</a:t>
            </a:r>
          </a:p>
          <a:p>
            <a:pPr lvl="1"/>
            <a:r>
              <a:rPr lang="en-US" dirty="0" smtClean="0"/>
              <a:t>University </a:t>
            </a:r>
          </a:p>
          <a:p>
            <a:pPr lvl="1"/>
            <a:r>
              <a:rPr lang="en-US" dirty="0" smtClean="0"/>
              <a:t>Scientific model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Adapted from Stone &amp; Zellweger</a:t>
            </a:r>
          </a:p>
        </p:txBody>
      </p:sp>
      <p:sp>
        <p:nvSpPr>
          <p:cNvPr id="84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Elements: Values</a:t>
            </a:r>
          </a:p>
        </p:txBody>
      </p:sp>
      <p:sp>
        <p:nvSpPr>
          <p:cNvPr id="84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 smtClean="0"/>
              <a:t>Attributes </a:t>
            </a:r>
            <a:r>
              <a:rPr lang="en-US" dirty="0" smtClean="0"/>
              <a:t>are </a:t>
            </a:r>
            <a:r>
              <a:rPr lang="en-US" dirty="0"/>
              <a:t>properties of </a:t>
            </a:r>
            <a:r>
              <a:rPr lang="en-US" dirty="0" smtClean="0"/>
              <a:t>Entities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Two major types</a:t>
            </a:r>
          </a:p>
          <a:p>
            <a:pPr lvl="1"/>
            <a:r>
              <a:rPr lang="en-US" dirty="0" smtClean="0"/>
              <a:t>Quantitative </a:t>
            </a:r>
            <a:endParaRPr lang="en-US" dirty="0"/>
          </a:p>
          <a:p>
            <a:pPr lvl="1"/>
            <a:r>
              <a:rPr lang="en-US" dirty="0" smtClean="0"/>
              <a:t>Categorical (several classes)</a:t>
            </a:r>
            <a:endParaRPr lang="en-US" dirty="0"/>
          </a:p>
          <a:p>
            <a:endParaRPr lang="en-US" dirty="0"/>
          </a:p>
          <a:p>
            <a:r>
              <a:rPr lang="en-US" dirty="0"/>
              <a:t>Appropriate visualizations often depend upon the type of the data values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Adapted from Stone &amp; Zellweger</a:t>
            </a:r>
          </a:p>
        </p:txBody>
      </p:sp>
      <p:sp>
        <p:nvSpPr>
          <p:cNvPr id="84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Elements: Relations</a:t>
            </a:r>
          </a:p>
        </p:txBody>
      </p:sp>
      <p:sp>
        <p:nvSpPr>
          <p:cNvPr id="84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Relations</a:t>
            </a:r>
            <a:r>
              <a:rPr lang="en-US" dirty="0"/>
              <a:t> relate two or more </a:t>
            </a:r>
            <a:r>
              <a:rPr lang="en-US" dirty="0" smtClean="0"/>
              <a:t>Entities</a:t>
            </a:r>
            <a:endParaRPr lang="en-US" dirty="0"/>
          </a:p>
          <a:p>
            <a:pPr lvl="1"/>
            <a:r>
              <a:rPr lang="en-US" i="1" dirty="0"/>
              <a:t>leaves</a:t>
            </a:r>
            <a:r>
              <a:rPr lang="en-US" dirty="0"/>
              <a:t> are part of a </a:t>
            </a:r>
            <a:r>
              <a:rPr lang="en-US" i="1" dirty="0"/>
              <a:t>plant</a:t>
            </a:r>
          </a:p>
          <a:p>
            <a:pPr lvl="1"/>
            <a:r>
              <a:rPr lang="en-US" dirty="0"/>
              <a:t>a </a:t>
            </a:r>
            <a:r>
              <a:rPr lang="en-US" i="1" dirty="0"/>
              <a:t>department</a:t>
            </a:r>
            <a:r>
              <a:rPr lang="en-US" dirty="0"/>
              <a:t> consists of </a:t>
            </a:r>
            <a:r>
              <a:rPr lang="en-US" i="1" dirty="0" smtClean="0"/>
              <a:t>employees</a:t>
            </a:r>
          </a:p>
          <a:p>
            <a:pPr lvl="1"/>
            <a:r>
              <a:rPr lang="en-US" i="1" dirty="0" smtClean="0"/>
              <a:t>A person is related to another person</a:t>
            </a:r>
          </a:p>
          <a:p>
            <a:pPr lvl="1"/>
            <a:endParaRPr lang="en-US" i="1" dirty="0"/>
          </a:p>
          <a:p>
            <a:pPr lvl="1"/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Data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Categorical</a:t>
            </a:r>
            <a:r>
              <a:rPr lang="en-US" dirty="0" smtClean="0"/>
              <a:t> (unordered set, supports =)</a:t>
            </a:r>
          </a:p>
          <a:p>
            <a:r>
              <a:rPr lang="en-US" b="1" dirty="0" smtClean="0"/>
              <a:t>Ordinal</a:t>
            </a:r>
            <a:r>
              <a:rPr lang="en-US" dirty="0" smtClean="0"/>
              <a:t> (ordered set, supports &lt;, &gt;, =)</a:t>
            </a:r>
          </a:p>
          <a:p>
            <a:pPr marL="365760" lvl="1" indent="-256032">
              <a:buClr>
                <a:schemeClr val="tx2"/>
              </a:buClr>
              <a:buSzPct val="110000"/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Interval </a:t>
            </a:r>
            <a:r>
              <a:rPr lang="en-US" dirty="0" smtClean="0">
                <a:solidFill>
                  <a:schemeClr val="tx1"/>
                </a:solidFill>
              </a:rPr>
              <a:t>(starts out as quantitative, but is made categorical by subdividing into ordered ranges)</a:t>
            </a:r>
            <a:endParaRPr lang="en-US" dirty="0" smtClean="0"/>
          </a:p>
          <a:p>
            <a:r>
              <a:rPr lang="en-US" b="1" dirty="0" smtClean="0"/>
              <a:t>Continuous</a:t>
            </a:r>
            <a:r>
              <a:rPr lang="en-US" dirty="0" smtClean="0"/>
              <a:t> (ordered and proportional, supports general arithmetic operators)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unordered set</a:t>
            </a:r>
          </a:p>
          <a:p>
            <a:r>
              <a:rPr lang="en-US" dirty="0" smtClean="0"/>
              <a:t>Operators:  = (equality)</a:t>
            </a:r>
          </a:p>
          <a:p>
            <a:r>
              <a:rPr lang="en-US" dirty="0" smtClean="0"/>
              <a:t>Also know as “Nominal”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>
                <a:hlinkClick r:id="rId3"/>
              </a:rPr>
              <a:t>Eye Color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Fruits</a:t>
            </a:r>
            <a:endParaRPr lang="en-US" dirty="0" smtClean="0"/>
          </a:p>
          <a:p>
            <a:pPr lvl="1"/>
            <a:r>
              <a:rPr lang="en-US" dirty="0" smtClean="0"/>
              <a:t>Directions:  East, West, South, North</a:t>
            </a:r>
          </a:p>
          <a:p>
            <a:pPr lvl="1"/>
            <a:r>
              <a:rPr lang="en-US" dirty="0" smtClean="0"/>
              <a:t>Symbols</a:t>
            </a:r>
          </a:p>
          <a:p>
            <a:pPr lvl="1"/>
            <a:r>
              <a:rPr lang="en-US" dirty="0" smtClean="0"/>
              <a:t>Colors	</a:t>
            </a:r>
          </a:p>
          <a:p>
            <a:pPr lvl="1"/>
            <a:r>
              <a:rPr lang="en-US" dirty="0" smtClean="0">
                <a:hlinkClick r:id="rId5"/>
              </a:rPr>
              <a:t>Music Genre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90825" y="5076825"/>
            <a:ext cx="20193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52725" y="5467350"/>
            <a:ext cx="1592580" cy="426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Ordinal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ordered set</a:t>
            </a:r>
          </a:p>
          <a:p>
            <a:r>
              <a:rPr lang="en-US" dirty="0" smtClean="0"/>
              <a:t>Operators:  =, &lt;, &gt;</a:t>
            </a:r>
          </a:p>
          <a:p>
            <a:r>
              <a:rPr lang="en-US" dirty="0" smtClean="0"/>
              <a:t>Also know as “Ordered”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Low, Medium, High</a:t>
            </a:r>
          </a:p>
          <a:p>
            <a:pPr lvl="1"/>
            <a:r>
              <a:rPr lang="en-US" dirty="0" smtClean="0"/>
              <a:t>Cold, Warm, Hot</a:t>
            </a:r>
          </a:p>
          <a:p>
            <a:pPr lvl="1"/>
            <a:r>
              <a:rPr lang="en-US" dirty="0" smtClean="0"/>
              <a:t>First-born, second-born, third-born, …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hlinkClick r:id="rId3"/>
              </a:rPr>
              <a:t>Boxing Weight Classes </a:t>
            </a:r>
            <a:endParaRPr lang="en-US" dirty="0" smtClean="0"/>
          </a:p>
          <a:p>
            <a:pPr lvl="1"/>
            <a:r>
              <a:rPr lang="en-US" dirty="0" smtClean="0"/>
              <a:t>Months: Jan, Feb, Mar, Apr, …</a:t>
            </a:r>
          </a:p>
          <a:p>
            <a:pPr lvl="1"/>
            <a:r>
              <a:rPr lang="en-US" dirty="0" smtClean="0"/>
              <a:t>Binned numbers 0-9, 10-19, 20-29, …</a:t>
            </a:r>
          </a:p>
          <a:p>
            <a:pPr lvl="1"/>
            <a:r>
              <a:rPr lang="en-US" dirty="0" smtClean="0"/>
              <a:t>Women’s dress sizes </a:t>
            </a:r>
            <a:r>
              <a:rPr lang="en-US" dirty="0" smtClean="0">
                <a:sym typeface="Wingdings" pitchFamily="2" charset="2"/>
              </a:rPr>
              <a:t>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t-ddv.V2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cut-ddv.V2</Template>
  <TotalTime>757</TotalTime>
  <Words>363</Words>
  <Application>Microsoft Office PowerPoint</Application>
  <PresentationFormat>On-screen Show (4:3)</PresentationFormat>
  <Paragraphs>88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cut-ddv.V2</vt:lpstr>
      <vt:lpstr>Data Models, Representation, Transformation</vt:lpstr>
      <vt:lpstr>Basic Elements of a Data Model</vt:lpstr>
      <vt:lpstr>Basic Elements: Entities</vt:lpstr>
      <vt:lpstr>Basic Elements: Values</vt:lpstr>
      <vt:lpstr>Basic Elements: Relations</vt:lpstr>
      <vt:lpstr>Common Data Types</vt:lpstr>
      <vt:lpstr>Categorical</vt:lpstr>
      <vt:lpstr>Ordinal</vt:lpstr>
      <vt:lpstr>Interval</vt:lpstr>
      <vt:lpstr>Continuous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CUT-DDV Framework (simplify)</dc:title>
  <dc:creator>Julia TerMaat</dc:creator>
  <cp:lastModifiedBy>Brad Hemminger</cp:lastModifiedBy>
  <cp:revision>74</cp:revision>
  <dcterms:created xsi:type="dcterms:W3CDTF">2010-01-14T01:37:08Z</dcterms:created>
  <dcterms:modified xsi:type="dcterms:W3CDTF">2013-06-05T22:24:05Z</dcterms:modified>
</cp:coreProperties>
</file>