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9" r:id="rId2"/>
    <p:sldMasterId id="2147483682" r:id="rId3"/>
    <p:sldMasterId id="2147483693" r:id="rId4"/>
    <p:sldMasterId id="2147483704" r:id="rId5"/>
    <p:sldMasterId id="2147483715" r:id="rId6"/>
    <p:sldMasterId id="2147483740" r:id="rId7"/>
    <p:sldMasterId id="2147483753" r:id="rId8"/>
  </p:sldMasterIdLst>
  <p:notesMasterIdLst>
    <p:notesMasterId r:id="rId53"/>
  </p:notesMasterIdLst>
  <p:sldIdLst>
    <p:sldId id="256" r:id="rId9"/>
    <p:sldId id="257" r:id="rId10"/>
    <p:sldId id="322" r:id="rId11"/>
    <p:sldId id="296" r:id="rId12"/>
    <p:sldId id="291" r:id="rId13"/>
    <p:sldId id="293" r:id="rId14"/>
    <p:sldId id="294" r:id="rId15"/>
    <p:sldId id="315" r:id="rId16"/>
    <p:sldId id="295" r:id="rId17"/>
    <p:sldId id="301" r:id="rId18"/>
    <p:sldId id="297" r:id="rId19"/>
    <p:sldId id="298" r:id="rId20"/>
    <p:sldId id="299" r:id="rId21"/>
    <p:sldId id="300" r:id="rId22"/>
    <p:sldId id="304" r:id="rId23"/>
    <p:sldId id="305" r:id="rId24"/>
    <p:sldId id="264" r:id="rId25"/>
    <p:sldId id="258" r:id="rId26"/>
    <p:sldId id="260" r:id="rId27"/>
    <p:sldId id="262" r:id="rId28"/>
    <p:sldId id="276" r:id="rId29"/>
    <p:sldId id="263" r:id="rId30"/>
    <p:sldId id="265" r:id="rId31"/>
    <p:sldId id="266" r:id="rId32"/>
    <p:sldId id="267" r:id="rId33"/>
    <p:sldId id="268" r:id="rId34"/>
    <p:sldId id="316" r:id="rId35"/>
    <p:sldId id="321" r:id="rId36"/>
    <p:sldId id="270" r:id="rId37"/>
    <p:sldId id="275" r:id="rId38"/>
    <p:sldId id="273" r:id="rId39"/>
    <p:sldId id="313" r:id="rId40"/>
    <p:sldId id="269" r:id="rId41"/>
    <p:sldId id="323" r:id="rId42"/>
    <p:sldId id="307" r:id="rId43"/>
    <p:sldId id="306" r:id="rId44"/>
    <p:sldId id="319" r:id="rId45"/>
    <p:sldId id="320" r:id="rId46"/>
    <p:sldId id="318" r:id="rId47"/>
    <p:sldId id="309" r:id="rId48"/>
    <p:sldId id="312" r:id="rId49"/>
    <p:sldId id="314" r:id="rId50"/>
    <p:sldId id="274" r:id="rId51"/>
    <p:sldId id="317"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AB0CA"/>
    <a:srgbClr val="95AAC3"/>
    <a:srgbClr val="9CB4C3"/>
    <a:srgbClr val="A6B4C3"/>
    <a:srgbClr val="9AA5C3"/>
    <a:srgbClr val="8CA8C4"/>
    <a:srgbClr val="A7C9E5"/>
    <a:srgbClr val="A5B1D0"/>
    <a:srgbClr val="86A1BC"/>
    <a:srgbClr val="96B4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39"/>
    <p:restoredTop sz="75962"/>
  </p:normalViewPr>
  <p:slideViewPr>
    <p:cSldViewPr snapToGrid="0" snapToObjects="1">
      <p:cViewPr varScale="1">
        <p:scale>
          <a:sx n="80" d="100"/>
          <a:sy n="80" d="100"/>
        </p:scale>
        <p:origin x="1344"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notesMaster" Target="notesMasters/notesMaster1.xml"/><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 Target="slides/slide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361F7A-DB24-3E46-A5F6-6BA036C2A47D}" type="datetimeFigureOut">
              <a:rPr lang="en-US" smtClean="0"/>
              <a:t>2/5/16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FBC2CA-8380-EC48-8F5B-D5F9897C3356}" type="slidenum">
              <a:rPr lang="en-US" smtClean="0"/>
              <a:t>‹#›</a:t>
            </a:fld>
            <a:endParaRPr lang="en-US"/>
          </a:p>
        </p:txBody>
      </p:sp>
    </p:spTree>
    <p:extLst>
      <p:ext uri="{BB962C8B-B14F-4D97-AF65-F5344CB8AC3E}">
        <p14:creationId xmlns:p14="http://schemas.microsoft.com/office/powerpoint/2010/main" val="802268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 Id="rId3" Type="http://schemas.openxmlformats.org/officeDocument/2006/relationships/hyperlink" Target="https://osf.io/crdhg/"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 I’m David Arctur, research scientist / research fellow at</a:t>
            </a:r>
            <a:r>
              <a:rPr lang="en-US" baseline="0" dirty="0" smtClean="0"/>
              <a:t> three different schools at the University of Texas at Austin. I’d like to talk with you today about some events and advancements that have come out of the last couple years of research. I think this the first presentation I’ve given that ties in all the different threads of my activities at UT Austin. And I have a lot of folks to thank for material and insights that went into this. Before I get started, just want to point out that a lot of references &amp; links &amp; spelled out acronyms are in the speaker notes for this presentation, and I’m making it downloadable.  </a:t>
            </a:r>
            <a:endParaRPr lang="en-US" dirty="0"/>
          </a:p>
        </p:txBody>
      </p:sp>
      <p:sp>
        <p:nvSpPr>
          <p:cNvPr id="4" name="Slide Number Placeholder 3"/>
          <p:cNvSpPr>
            <a:spLocks noGrp="1"/>
          </p:cNvSpPr>
          <p:nvPr>
            <p:ph type="sldNum" sz="quarter" idx="10"/>
          </p:nvPr>
        </p:nvSpPr>
        <p:spPr/>
        <p:txBody>
          <a:bodyPr/>
          <a:lstStyle/>
          <a:p>
            <a:fld id="{F7FBC2CA-8380-EC48-8F5B-D5F9897C3356}" type="slidenum">
              <a:rPr lang="en-US" smtClean="0"/>
              <a:t>1</a:t>
            </a:fld>
            <a:endParaRPr lang="en-US"/>
          </a:p>
        </p:txBody>
      </p:sp>
    </p:spTree>
    <p:extLst>
      <p:ext uri="{BB962C8B-B14F-4D97-AF65-F5344CB8AC3E}">
        <p14:creationId xmlns:p14="http://schemas.microsoft.com/office/powerpoint/2010/main" val="169763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a:ln/>
        </p:spPr>
      </p:sp>
      <p:sp>
        <p:nvSpPr>
          <p:cNvPr id="58370"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smtClean="0"/>
              <a:t>WaterML is a profile of OGC O&amp;M specifically designed for </a:t>
            </a:r>
            <a:r>
              <a:rPr lang="en-US" baseline="0" dirty="0" smtClean="0"/>
              <a:t>water observations (time series). </a:t>
            </a:r>
            <a:r>
              <a:rPr lang="en-US" baseline="0" dirty="0" smtClean="0">
                <a:ea typeface="ＭＳ Ｐゴシック" charset="0"/>
                <a:cs typeface="ＭＳ Ｐゴシック" charset="0"/>
              </a:rPr>
              <a:t>This diagram shows recent WaterML output from the US Geological Survey for one of their 8 or 9 thousand river gages (this one is on the Colorado River in Austin TX). The red marks represent calibrations of the stream gage. </a:t>
            </a:r>
          </a:p>
          <a:p>
            <a:endParaRPr lang="en-US" baseline="0" dirty="0" smtClean="0">
              <a:ea typeface="ＭＳ Ｐゴシック" charset="0"/>
              <a:cs typeface="ＭＳ Ｐゴシック" charset="0"/>
            </a:endParaRPr>
          </a:p>
        </p:txBody>
      </p:sp>
      <p:sp>
        <p:nvSpPr>
          <p:cNvPr id="5837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3752" eaLnBrk="0" hangingPunct="0">
              <a:defRPr sz="1000" b="1">
                <a:solidFill>
                  <a:schemeClr val="tx1"/>
                </a:solidFill>
                <a:latin typeface="CG Times" charset="0"/>
                <a:ea typeface="ＭＳ Ｐゴシック" charset="0"/>
                <a:cs typeface="ＭＳ Ｐゴシック" charset="0"/>
              </a:defRPr>
            </a:lvl1pPr>
            <a:lvl2pPr marL="737304" indent="-283578" defTabSz="913752" eaLnBrk="0" hangingPunct="0">
              <a:defRPr sz="1000" b="1">
                <a:solidFill>
                  <a:schemeClr val="tx1"/>
                </a:solidFill>
                <a:latin typeface="CG Times" charset="0"/>
                <a:ea typeface="ＭＳ Ｐゴシック" charset="0"/>
              </a:defRPr>
            </a:lvl2pPr>
            <a:lvl3pPr marL="1134313" indent="-226863" defTabSz="913752" eaLnBrk="0" hangingPunct="0">
              <a:defRPr sz="1000" b="1">
                <a:solidFill>
                  <a:schemeClr val="tx1"/>
                </a:solidFill>
                <a:latin typeface="CG Times" charset="0"/>
                <a:ea typeface="ＭＳ Ｐゴシック" charset="0"/>
              </a:defRPr>
            </a:lvl3pPr>
            <a:lvl4pPr marL="1588038" indent="-226863" defTabSz="913752" eaLnBrk="0" hangingPunct="0">
              <a:defRPr sz="1000" b="1">
                <a:solidFill>
                  <a:schemeClr val="tx1"/>
                </a:solidFill>
                <a:latin typeface="CG Times" charset="0"/>
                <a:ea typeface="ＭＳ Ｐゴシック" charset="0"/>
              </a:defRPr>
            </a:lvl4pPr>
            <a:lvl5pPr marL="2041764" indent="-226863" defTabSz="913752" eaLnBrk="0" hangingPunct="0">
              <a:defRPr sz="1000" b="1">
                <a:solidFill>
                  <a:schemeClr val="tx1"/>
                </a:solidFill>
                <a:latin typeface="CG Times" charset="0"/>
                <a:ea typeface="ＭＳ Ｐゴシック" charset="0"/>
              </a:defRPr>
            </a:lvl5pPr>
            <a:lvl6pPr marL="2495489" indent="-226863" defTabSz="913752" eaLnBrk="0" fontAlgn="base" hangingPunct="0">
              <a:spcBef>
                <a:spcPct val="0"/>
              </a:spcBef>
              <a:spcAft>
                <a:spcPct val="0"/>
              </a:spcAft>
              <a:defRPr sz="1000" b="1">
                <a:solidFill>
                  <a:schemeClr val="tx1"/>
                </a:solidFill>
                <a:latin typeface="CG Times" charset="0"/>
                <a:ea typeface="ＭＳ Ｐゴシック" charset="0"/>
              </a:defRPr>
            </a:lvl6pPr>
            <a:lvl7pPr marL="2949214" indent="-226863" defTabSz="913752" eaLnBrk="0" fontAlgn="base" hangingPunct="0">
              <a:spcBef>
                <a:spcPct val="0"/>
              </a:spcBef>
              <a:spcAft>
                <a:spcPct val="0"/>
              </a:spcAft>
              <a:defRPr sz="1000" b="1">
                <a:solidFill>
                  <a:schemeClr val="tx1"/>
                </a:solidFill>
                <a:latin typeface="CG Times" charset="0"/>
                <a:ea typeface="ＭＳ Ｐゴシック" charset="0"/>
              </a:defRPr>
            </a:lvl7pPr>
            <a:lvl8pPr marL="3402940" indent="-226863" defTabSz="913752" eaLnBrk="0" fontAlgn="base" hangingPunct="0">
              <a:spcBef>
                <a:spcPct val="0"/>
              </a:spcBef>
              <a:spcAft>
                <a:spcPct val="0"/>
              </a:spcAft>
              <a:defRPr sz="1000" b="1">
                <a:solidFill>
                  <a:schemeClr val="tx1"/>
                </a:solidFill>
                <a:latin typeface="CG Times" charset="0"/>
                <a:ea typeface="ＭＳ Ｐゴシック" charset="0"/>
              </a:defRPr>
            </a:lvl8pPr>
            <a:lvl9pPr marL="3856665" indent="-226863" defTabSz="913752" eaLnBrk="0" fontAlgn="base" hangingPunct="0">
              <a:spcBef>
                <a:spcPct val="0"/>
              </a:spcBef>
              <a:spcAft>
                <a:spcPct val="0"/>
              </a:spcAft>
              <a:defRPr sz="1000" b="1">
                <a:solidFill>
                  <a:schemeClr val="tx1"/>
                </a:solidFill>
                <a:latin typeface="CG Times" charset="0"/>
                <a:ea typeface="ＭＳ Ｐゴシック" charset="0"/>
              </a:defRPr>
            </a:lvl9pPr>
          </a:lstStyle>
          <a:p>
            <a:fld id="{FAA79957-7226-064B-9B4D-802AEDB78A37}" type="slidenum">
              <a:rPr lang="en-US" sz="1200">
                <a:solidFill>
                  <a:srgbClr val="000000"/>
                </a:solidFill>
                <a:latin typeface="Calibri" charset="0"/>
                <a:cs typeface="Arial" charset="0"/>
              </a:rPr>
              <a:pPr/>
              <a:t>10</a:t>
            </a:fld>
            <a:endParaRPr lang="en-US" sz="1200">
              <a:solidFill>
                <a:srgbClr val="000000"/>
              </a:solidFill>
              <a:latin typeface="Calibri" charset="0"/>
              <a:cs typeface="Arial" charset="0"/>
            </a:endParaRPr>
          </a:p>
        </p:txBody>
      </p:sp>
    </p:spTree>
    <p:extLst>
      <p:ext uri="{BB962C8B-B14F-4D97-AF65-F5344CB8AC3E}">
        <p14:creationId xmlns:p14="http://schemas.microsoft.com/office/powerpoint/2010/main" val="1422298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a:t>
            </a:r>
            <a:r>
              <a:rPr lang="en-US" dirty="0" smtClean="0"/>
              <a:t>ne of the ways science is helping the data is in the careful definition of observations, as described in the Open Geospatial Consortium (OGC) / ISO data model standard presented here. </a:t>
            </a:r>
            <a:r>
              <a:rPr lang="en-US" baseline="0" dirty="0" smtClean="0"/>
              <a:t>This describes and relates several distinct aspects of an observation or measurement. The diagram shows a subset of key properties of the various components of an observation. The labels on the directed arrows represent the role of each target class. </a:t>
            </a:r>
            <a:endParaRPr lang="en-US" dirty="0" smtClean="0"/>
          </a:p>
          <a:p>
            <a:endParaRPr lang="en-US" dirty="0" smtClean="0"/>
          </a:p>
          <a:p>
            <a:r>
              <a:rPr lang="en-US" dirty="0" smtClean="0"/>
              <a:t>The OGC Observations &amp; Measurements</a:t>
            </a:r>
            <a:r>
              <a:rPr lang="en-US" baseline="0" dirty="0" smtClean="0"/>
              <a:t> conceptual model is also known as ISO 19156.</a:t>
            </a:r>
            <a:r>
              <a:rPr lang="en-US" dirty="0" smtClean="0"/>
              <a:t> </a:t>
            </a:r>
            <a:r>
              <a:rPr lang="en-US" baseline="0" dirty="0" smtClean="0"/>
              <a:t>This is the underlying data model for OGC WaterML </a:t>
            </a:r>
            <a:r>
              <a:rPr lang="en-US" i="1" baseline="0" dirty="0" smtClean="0"/>
              <a:t>(next slide)</a:t>
            </a:r>
            <a:endParaRPr lang="en-US" i="1" dirty="0"/>
          </a:p>
        </p:txBody>
      </p:sp>
      <p:sp>
        <p:nvSpPr>
          <p:cNvPr id="4" name="Slide Number Placeholder 3"/>
          <p:cNvSpPr>
            <a:spLocks noGrp="1"/>
          </p:cNvSpPr>
          <p:nvPr>
            <p:ph type="sldNum" sz="quarter" idx="10"/>
          </p:nvPr>
        </p:nvSpPr>
        <p:spPr/>
        <p:txBody>
          <a:bodyPr/>
          <a:lstStyle/>
          <a:p>
            <a:fld id="{F7FBC2CA-8380-EC48-8F5B-D5F9897C3356}" type="slidenum">
              <a:rPr lang="en-US" smtClean="0"/>
              <a:t>11</a:t>
            </a:fld>
            <a:endParaRPr lang="en-US"/>
          </a:p>
        </p:txBody>
      </p:sp>
    </p:spTree>
    <p:extLst>
      <p:ext uri="{BB962C8B-B14F-4D97-AF65-F5344CB8AC3E}">
        <p14:creationId xmlns:p14="http://schemas.microsoft.com/office/powerpoint/2010/main" val="1843766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p>
            <a:pPr>
              <a:defRPr/>
            </a:pPr>
            <a:fld id="{5521A414-44EE-410C-A1B8-579872A9817C}" type="slidenum">
              <a:rPr lang="en-US">
                <a:solidFill>
                  <a:prstClr val="black"/>
                </a:solidFill>
                <a:latin typeface="Calibri"/>
              </a:rPr>
              <a:pPr>
                <a:defRPr/>
              </a:pPr>
              <a:t>12</a:t>
            </a:fld>
            <a:endParaRPr lang="en-US">
              <a:solidFill>
                <a:prstClr val="black"/>
              </a:solidFill>
              <a:latin typeface="Calibri"/>
            </a:endParaRPr>
          </a:p>
        </p:txBody>
      </p:sp>
      <p:sp>
        <p:nvSpPr>
          <p:cNvPr id="1515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1556"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baseline="0" dirty="0" smtClean="0"/>
              <a:t>This diagram shows how WaterML2 applies the OGC O&amp;M model to a stream gage time series. The height (or depth) of a stream is generally a quick, direct measurement. </a:t>
            </a:r>
          </a:p>
          <a:p>
            <a:endParaRPr lang="en-US" dirty="0" smtClean="0"/>
          </a:p>
        </p:txBody>
      </p:sp>
    </p:spTree>
    <p:extLst>
      <p:ext uri="{BB962C8B-B14F-4D97-AF65-F5344CB8AC3E}">
        <p14:creationId xmlns:p14="http://schemas.microsoft.com/office/powerpoint/2010/main" val="2100512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p>
            <a:pPr>
              <a:defRPr/>
            </a:pPr>
            <a:fld id="{5521A414-44EE-410C-A1B8-579872A9817C}" type="slidenum">
              <a:rPr lang="en-US">
                <a:solidFill>
                  <a:prstClr val="black"/>
                </a:solidFill>
                <a:latin typeface="Calibri"/>
              </a:rPr>
              <a:pPr>
                <a:defRPr/>
              </a:pPr>
              <a:t>13</a:t>
            </a:fld>
            <a:endParaRPr lang="en-US">
              <a:solidFill>
                <a:prstClr val="black"/>
              </a:solidFill>
              <a:latin typeface="Calibri"/>
            </a:endParaRPr>
          </a:p>
        </p:txBody>
      </p:sp>
      <p:sp>
        <p:nvSpPr>
          <p:cNvPr id="1515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15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Rating curves are developed on a planned &amp; as-needed basis, by taking direct measurements of depth and flow, and plotting the curve from this data. This computation is what it means to calibrate a stream gage (red asterisk in time series graphs). The curve is then used to convert real-time measurements of depth into real-time values of discharge.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object of WaterML 2.0 Part 2 is to apply the OGC O&amp;M conceptual model and WaterML XML schema to convey the set of (stage, discharge) values.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Source:  </a:t>
            </a:r>
            <a:r>
              <a:rPr lang="en-US" sz="1200" baseline="0" dirty="0" smtClean="0">
                <a:solidFill>
                  <a:srgbClr val="FFFFFF"/>
                </a:solidFill>
              </a:rPr>
              <a:t>http://</a:t>
            </a:r>
            <a:r>
              <a:rPr lang="en-US" sz="1200" baseline="0" dirty="0" err="1" smtClean="0">
                <a:solidFill>
                  <a:srgbClr val="FFFFFF"/>
                </a:solidFill>
              </a:rPr>
              <a:t>water.usgs.gov</a:t>
            </a:r>
            <a:r>
              <a:rPr lang="en-US" sz="1200" baseline="0" dirty="0" smtClean="0">
                <a:solidFill>
                  <a:srgbClr val="FFFFFF"/>
                </a:solidFill>
              </a:rPr>
              <a:t>/</a:t>
            </a:r>
            <a:r>
              <a:rPr lang="en-US" sz="1200" baseline="0" dirty="0" err="1" smtClean="0">
                <a:solidFill>
                  <a:srgbClr val="FFFFFF"/>
                </a:solidFill>
              </a:rPr>
              <a:t>edu</a:t>
            </a:r>
            <a:r>
              <a:rPr lang="en-US" sz="1200" baseline="0" dirty="0" smtClean="0">
                <a:solidFill>
                  <a:srgbClr val="FFFFFF"/>
                </a:solidFill>
              </a:rPr>
              <a:t>/</a:t>
            </a:r>
            <a:r>
              <a:rPr lang="en-US" sz="1200" baseline="0" dirty="0" err="1" smtClean="0">
                <a:solidFill>
                  <a:srgbClr val="FFFFFF"/>
                </a:solidFill>
              </a:rPr>
              <a:t>measureflow.html</a:t>
            </a:r>
            <a:r>
              <a:rPr lang="en-US" sz="1200" baseline="0" dirty="0" smtClean="0">
                <a:solidFill>
                  <a:srgbClr val="FFFFFF"/>
                </a:solidFill>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solidFill>
                  <a:srgbClr val="FFFFFF"/>
                </a:solidFill>
              </a:rPr>
              <a:t>See also:</a:t>
            </a:r>
            <a:r>
              <a:rPr lang="en-US" baseline="0" dirty="0" smtClean="0"/>
              <a:t> </a:t>
            </a:r>
            <a:r>
              <a:rPr lang="en-US" sz="1200" dirty="0" smtClean="0">
                <a:solidFill>
                  <a:srgbClr val="FFFFFF"/>
                </a:solidFill>
              </a:rPr>
              <a:t>OGC 13-021r3 WaterML 2.0 – Part 2.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Tree>
    <p:extLst>
      <p:ext uri="{BB962C8B-B14F-4D97-AF65-F5344CB8AC3E}">
        <p14:creationId xmlns:p14="http://schemas.microsoft.com/office/powerpoint/2010/main" val="588554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p:txBody>
          <a:bodyPr/>
          <a:lstStyle/>
          <a:p>
            <a:pPr>
              <a:defRPr/>
            </a:pPr>
            <a:fld id="{5521A414-44EE-410C-A1B8-579872A9817C}" type="slidenum">
              <a:rPr lang="en-US">
                <a:solidFill>
                  <a:prstClr val="black"/>
                </a:solidFill>
                <a:latin typeface="Calibri"/>
              </a:rPr>
              <a:pPr>
                <a:defRPr/>
              </a:pPr>
              <a:t>14</a:t>
            </a:fld>
            <a:endParaRPr lang="en-US">
              <a:solidFill>
                <a:prstClr val="black"/>
              </a:solidFill>
              <a:latin typeface="Calibri"/>
            </a:endParaRPr>
          </a:p>
        </p:txBody>
      </p:sp>
      <p:sp>
        <p:nvSpPr>
          <p:cNvPr id="1515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1556"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dirty="0" smtClean="0"/>
              <a:t>Stream flow in cubic</a:t>
            </a:r>
            <a:r>
              <a:rPr lang="en-US" baseline="0" dirty="0" smtClean="0"/>
              <a:t> feet or meters per second is typically not determined in real-time, as it depends on the integration of varying flow rates at a given cross-section; not just a point measurement. This calibration information is captured in a rating curve is shown in the next slide. </a:t>
            </a:r>
          </a:p>
          <a:p>
            <a:endParaRPr lang="en-US" dirty="0" smtClean="0"/>
          </a:p>
          <a:p>
            <a:r>
              <a:rPr lang="en-US" dirty="0" smtClean="0"/>
              <a:t>Graph</a:t>
            </a:r>
            <a:r>
              <a:rPr lang="en-US" baseline="0" dirty="0" smtClean="0"/>
              <a:t> source:  http://</a:t>
            </a:r>
            <a:r>
              <a:rPr lang="en-US" baseline="0" dirty="0" err="1" smtClean="0"/>
              <a:t>waterdata.usgs.gov</a:t>
            </a:r>
            <a:r>
              <a:rPr lang="en-US" baseline="0" dirty="0" smtClean="0"/>
              <a:t>/</a:t>
            </a:r>
            <a:r>
              <a:rPr lang="en-US" baseline="0" dirty="0" err="1" smtClean="0"/>
              <a:t>nwis</a:t>
            </a:r>
            <a:r>
              <a:rPr lang="en-US" baseline="0" dirty="0" smtClean="0"/>
              <a:t>/uv?cb_00060=on&amp;cb_00065=on&amp;cb_00065=</a:t>
            </a:r>
            <a:r>
              <a:rPr lang="en-US" baseline="0" dirty="0" err="1" smtClean="0"/>
              <a:t>on&amp;format</a:t>
            </a:r>
            <a:r>
              <a:rPr lang="en-US" baseline="0" dirty="0" smtClean="0"/>
              <a:t>=</a:t>
            </a:r>
            <a:r>
              <a:rPr lang="en-US" baseline="0" dirty="0" err="1" smtClean="0"/>
              <a:t>gif_default&amp;site_no</a:t>
            </a:r>
            <a:r>
              <a:rPr lang="en-US" baseline="0" dirty="0" smtClean="0"/>
              <a:t>=08158000&amp;period=&amp;</a:t>
            </a:r>
            <a:r>
              <a:rPr lang="en-US" baseline="0" dirty="0" err="1" smtClean="0"/>
              <a:t>begin_date</a:t>
            </a:r>
            <a:r>
              <a:rPr lang="en-US" baseline="0" dirty="0" smtClean="0"/>
              <a:t>=2015-02-02&amp;end_date=2015-02-16</a:t>
            </a:r>
            <a:endParaRPr lang="en-US" dirty="0" smtClean="0"/>
          </a:p>
        </p:txBody>
      </p:sp>
    </p:spTree>
    <p:extLst>
      <p:ext uri="{BB962C8B-B14F-4D97-AF65-F5344CB8AC3E}">
        <p14:creationId xmlns:p14="http://schemas.microsoft.com/office/powerpoint/2010/main" val="1320574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Time series can be measured, modeled, or categorical. </a:t>
            </a:r>
            <a:r>
              <a:rPr lang="en-US" dirty="0" smtClean="0"/>
              <a:t>This is a list of the types of measured or modeled time series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F7FBC2CA-8380-EC48-8F5B-D5F9897C3356}" type="slidenum">
              <a:rPr lang="en-US" smtClean="0"/>
              <a:t>15</a:t>
            </a:fld>
            <a:endParaRPr lang="en-US"/>
          </a:p>
        </p:txBody>
      </p:sp>
    </p:spTree>
    <p:extLst>
      <p:ext uri="{BB962C8B-B14F-4D97-AF65-F5344CB8AC3E}">
        <p14:creationId xmlns:p14="http://schemas.microsoft.com/office/powerpoint/2010/main" val="17008958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OGC</a:t>
            </a:r>
            <a:r>
              <a:rPr lang="en-US" baseline="0" dirty="0" smtClean="0"/>
              <a:t> WaterML also defines time-instance-level metadata that could be assigned to observations. For example, USGS generally marks their initial observations as “P” for provisional, until a validation check has been completed. </a:t>
            </a:r>
            <a:endParaRPr lang="en-US" dirty="0"/>
          </a:p>
        </p:txBody>
      </p:sp>
      <p:sp>
        <p:nvSpPr>
          <p:cNvPr id="4" name="Slide Number Placeholder 3"/>
          <p:cNvSpPr>
            <a:spLocks noGrp="1"/>
          </p:cNvSpPr>
          <p:nvPr>
            <p:ph type="sldNum" sz="quarter" idx="10"/>
          </p:nvPr>
        </p:nvSpPr>
        <p:spPr/>
        <p:txBody>
          <a:bodyPr/>
          <a:lstStyle/>
          <a:p>
            <a:fld id="{F7FBC2CA-8380-EC48-8F5B-D5F9897C3356}" type="slidenum">
              <a:rPr lang="en-US" smtClean="0"/>
              <a:t>16</a:t>
            </a:fld>
            <a:endParaRPr lang="en-US"/>
          </a:p>
        </p:txBody>
      </p:sp>
    </p:spTree>
    <p:extLst>
      <p:ext uri="{BB962C8B-B14F-4D97-AF65-F5344CB8AC3E}">
        <p14:creationId xmlns:p14="http://schemas.microsoft.com/office/powerpoint/2010/main" val="901740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how are we doing so far? Tired of metaphors yet? My primary goal is really to</a:t>
            </a:r>
            <a:r>
              <a:rPr lang="en-US" baseline="0" dirty="0" smtClean="0"/>
              <a:t> </a:t>
            </a:r>
            <a:r>
              <a:rPr lang="en-US" b="1" baseline="0" dirty="0" smtClean="0"/>
              <a:t>enable sharing data across disciplines, in practical &amp; useful ways</a:t>
            </a:r>
            <a:r>
              <a:rPr lang="en-US" baseline="0" dirty="0" smtClean="0"/>
              <a:t>. I wanted to show you one example how that’s being advanced; how data is helping science. </a:t>
            </a:r>
          </a:p>
          <a:p>
            <a:endParaRPr lang="en-US" baseline="0" dirty="0" smtClean="0"/>
          </a:p>
          <a:p>
            <a:r>
              <a:rPr lang="en-US" baseline="0" dirty="0" smtClean="0"/>
              <a:t>Now I’d like to mention a few reasons </a:t>
            </a:r>
            <a:r>
              <a:rPr lang="en-US" b="1" baseline="0" dirty="0" smtClean="0"/>
              <a:t>why we should care about sharing data</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F7FBC2CA-8380-EC48-8F5B-D5F9897C3356}" type="slidenum">
              <a:rPr lang="en-US" smtClean="0"/>
              <a:t>17</a:t>
            </a:fld>
            <a:endParaRPr lang="en-US"/>
          </a:p>
        </p:txBody>
      </p:sp>
    </p:spTree>
    <p:extLst>
      <p:ext uri="{BB962C8B-B14F-4D97-AF65-F5344CB8AC3E}">
        <p14:creationId xmlns:p14="http://schemas.microsoft.com/office/powerpoint/2010/main" val="1601945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Consider what</a:t>
            </a:r>
            <a:r>
              <a:rPr lang="en-US" baseline="0" dirty="0" smtClean="0"/>
              <a:t> a small percentage of all previous life on Earth has been captured in fossils, and what a small percentage of these we’ve even found. </a:t>
            </a:r>
            <a:endParaRPr lang="en-US" dirty="0"/>
          </a:p>
        </p:txBody>
      </p:sp>
      <p:sp>
        <p:nvSpPr>
          <p:cNvPr id="4" name="Slide Number Placeholder 3"/>
          <p:cNvSpPr>
            <a:spLocks noGrp="1"/>
          </p:cNvSpPr>
          <p:nvPr>
            <p:ph type="sldNum" sz="quarter" idx="10"/>
          </p:nvPr>
        </p:nvSpPr>
        <p:spPr/>
        <p:txBody>
          <a:bodyPr/>
          <a:lstStyle/>
          <a:p>
            <a:fld id="{F7FBC2CA-8380-EC48-8F5B-D5F9897C3356}" type="slidenum">
              <a:rPr lang="en-US" smtClean="0"/>
              <a:t>18</a:t>
            </a:fld>
            <a:endParaRPr lang="en-US"/>
          </a:p>
        </p:txBody>
      </p:sp>
    </p:spTree>
    <p:extLst>
      <p:ext uri="{BB962C8B-B14F-4D97-AF65-F5344CB8AC3E}">
        <p14:creationId xmlns:p14="http://schemas.microsoft.com/office/powerpoint/2010/main" val="984687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consider the Internet fossil record. Oh wait, there aren’t any. They just give 404 errors.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F7FBC2CA-8380-EC48-8F5B-D5F9897C3356}" type="slidenum">
              <a:rPr lang="en-US" smtClean="0"/>
              <a:t>19</a:t>
            </a:fld>
            <a:endParaRPr lang="en-US"/>
          </a:p>
        </p:txBody>
      </p:sp>
    </p:spTree>
    <p:extLst>
      <p:ext uri="{BB962C8B-B14F-4D97-AF65-F5344CB8AC3E}">
        <p14:creationId xmlns:p14="http://schemas.microsoft.com/office/powerpoint/2010/main" val="1747922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I should mention that social issues play as much of a role here as technical.</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F7FBC2CA-8380-EC48-8F5B-D5F9897C3356}" type="slidenum">
              <a:rPr lang="en-US" smtClean="0"/>
              <a:t>2</a:t>
            </a:fld>
            <a:endParaRPr lang="en-US"/>
          </a:p>
        </p:txBody>
      </p:sp>
    </p:spTree>
    <p:extLst>
      <p:ext uri="{BB962C8B-B14F-4D97-AF65-F5344CB8AC3E}">
        <p14:creationId xmlns:p14="http://schemas.microsoft.com/office/powerpoint/2010/main" val="355742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And how much of your own data will find its way to</a:t>
            </a:r>
            <a:r>
              <a:rPr lang="en-US" baseline="0" dirty="0" smtClean="0"/>
              <a:t> future scientists (which may be you!) a few months or decades from now? </a:t>
            </a:r>
            <a:endParaRPr lang="en-US" dirty="0"/>
          </a:p>
        </p:txBody>
      </p:sp>
      <p:sp>
        <p:nvSpPr>
          <p:cNvPr id="4" name="Slide Number Placeholder 3"/>
          <p:cNvSpPr>
            <a:spLocks noGrp="1"/>
          </p:cNvSpPr>
          <p:nvPr>
            <p:ph type="sldNum" sz="quarter" idx="10"/>
          </p:nvPr>
        </p:nvSpPr>
        <p:spPr/>
        <p:txBody>
          <a:bodyPr/>
          <a:lstStyle/>
          <a:p>
            <a:fld id="{F7FBC2CA-8380-EC48-8F5B-D5F9897C3356}" type="slidenum">
              <a:rPr lang="en-US" smtClean="0"/>
              <a:t>20</a:t>
            </a:fld>
            <a:endParaRPr lang="en-US"/>
          </a:p>
        </p:txBody>
      </p:sp>
    </p:spTree>
    <p:extLst>
      <p:ext uri="{BB962C8B-B14F-4D97-AF65-F5344CB8AC3E}">
        <p14:creationId xmlns:p14="http://schemas.microsoft.com/office/powerpoint/2010/main" val="991197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your data is managed through</a:t>
            </a:r>
            <a:r>
              <a:rPr lang="en-US" baseline="0" dirty="0" smtClean="0"/>
              <a:t> the ASP at UTIG, you’re actually in pretty good shape. The University of Texas Institute for Geophysics (UTIG) and the Lamont Doherty Earth Observatory (LDEO) at Columbia University document and host a large amount of marine seismic and other data for current use. The National Geophysical Data Center (NGDC) in Boulder harvests and archives that data. It should be accessible for many decades. </a:t>
            </a:r>
            <a:endParaRPr lang="en-US" dirty="0"/>
          </a:p>
        </p:txBody>
      </p:sp>
      <p:sp>
        <p:nvSpPr>
          <p:cNvPr id="4" name="Slide Number Placeholder 3"/>
          <p:cNvSpPr>
            <a:spLocks noGrp="1"/>
          </p:cNvSpPr>
          <p:nvPr>
            <p:ph type="sldNum" sz="quarter" idx="10"/>
          </p:nvPr>
        </p:nvSpPr>
        <p:spPr/>
        <p:txBody>
          <a:bodyPr/>
          <a:lstStyle/>
          <a:p>
            <a:fld id="{F7FBC2CA-8380-EC48-8F5B-D5F9897C3356}" type="slidenum">
              <a:rPr lang="en-US" smtClean="0"/>
              <a:t>21</a:t>
            </a:fld>
            <a:endParaRPr lang="en-US"/>
          </a:p>
        </p:txBody>
      </p:sp>
    </p:spTree>
    <p:extLst>
      <p:ext uri="{BB962C8B-B14F-4D97-AF65-F5344CB8AC3E}">
        <p14:creationId xmlns:p14="http://schemas.microsoft.com/office/powerpoint/2010/main" val="1192012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how would others outside your discipline know where to find it? Google? </a:t>
            </a:r>
          </a:p>
          <a:p>
            <a:endParaRPr lang="en-US" dirty="0" smtClean="0"/>
          </a:p>
        </p:txBody>
      </p:sp>
      <p:sp>
        <p:nvSpPr>
          <p:cNvPr id="4" name="Slide Number Placeholder 3"/>
          <p:cNvSpPr>
            <a:spLocks noGrp="1"/>
          </p:cNvSpPr>
          <p:nvPr>
            <p:ph type="sldNum" sz="quarter" idx="10"/>
          </p:nvPr>
        </p:nvSpPr>
        <p:spPr/>
        <p:txBody>
          <a:bodyPr/>
          <a:lstStyle/>
          <a:p>
            <a:fld id="{F7FBC2CA-8380-EC48-8F5B-D5F9897C3356}" type="slidenum">
              <a:rPr lang="en-US" smtClean="0"/>
              <a:t>22</a:t>
            </a:fld>
            <a:endParaRPr lang="en-US"/>
          </a:p>
        </p:txBody>
      </p:sp>
    </p:spTree>
    <p:extLst>
      <p:ext uri="{BB962C8B-B14F-4D97-AF65-F5344CB8AC3E}">
        <p14:creationId xmlns:p14="http://schemas.microsoft.com/office/powerpoint/2010/main" val="6737566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revisit that map of the Internet (</a:t>
            </a:r>
            <a:r>
              <a:rPr lang="en-US" baseline="0" dirty="0" smtClean="0"/>
              <a:t>made in </a:t>
            </a:r>
            <a:r>
              <a:rPr lang="en-US" dirty="0" smtClean="0"/>
              <a:t>1995) </a:t>
            </a:r>
            <a:r>
              <a:rPr lang="is-IS" dirty="0" smtClean="0"/>
              <a:t>… </a:t>
            </a:r>
            <a:endParaRPr lang="en-US" dirty="0"/>
          </a:p>
        </p:txBody>
      </p:sp>
      <p:sp>
        <p:nvSpPr>
          <p:cNvPr id="4" name="Slide Number Placeholder 3"/>
          <p:cNvSpPr>
            <a:spLocks noGrp="1"/>
          </p:cNvSpPr>
          <p:nvPr>
            <p:ph type="sldNum" sz="quarter" idx="10"/>
          </p:nvPr>
        </p:nvSpPr>
        <p:spPr/>
        <p:txBody>
          <a:bodyPr/>
          <a:lstStyle/>
          <a:p>
            <a:fld id="{F7FBC2CA-8380-EC48-8F5B-D5F9897C3356}" type="slidenum">
              <a:rPr lang="en-US" smtClean="0"/>
              <a:t>23</a:t>
            </a:fld>
            <a:endParaRPr lang="en-US"/>
          </a:p>
        </p:txBody>
      </p:sp>
    </p:spTree>
    <p:extLst>
      <p:ext uri="{BB962C8B-B14F-4D97-AF65-F5344CB8AC3E}">
        <p14:creationId xmlns:p14="http://schemas.microsoft.com/office/powerpoint/2010/main" val="18226959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compare it with this map of a neural network. Or</a:t>
            </a:r>
            <a:r>
              <a:rPr lang="is-IS" dirty="0" smtClean="0"/>
              <a:t>… </a:t>
            </a:r>
            <a:r>
              <a:rPr lang="is-IS" i="1" dirty="0" smtClean="0"/>
              <a:t>(next slide)</a:t>
            </a:r>
            <a:endParaRPr lang="en-US" i="1" dirty="0"/>
          </a:p>
        </p:txBody>
      </p:sp>
      <p:sp>
        <p:nvSpPr>
          <p:cNvPr id="4" name="Slide Number Placeholder 3"/>
          <p:cNvSpPr>
            <a:spLocks noGrp="1"/>
          </p:cNvSpPr>
          <p:nvPr>
            <p:ph type="sldNum" sz="quarter" idx="10"/>
          </p:nvPr>
        </p:nvSpPr>
        <p:spPr/>
        <p:txBody>
          <a:bodyPr/>
          <a:lstStyle/>
          <a:p>
            <a:fld id="{F7FBC2CA-8380-EC48-8F5B-D5F9897C3356}" type="slidenum">
              <a:rPr lang="en-US" smtClean="0"/>
              <a:t>24</a:t>
            </a:fld>
            <a:endParaRPr lang="en-US"/>
          </a:p>
        </p:txBody>
      </p:sp>
    </p:spTree>
    <p:extLst>
      <p:ext uri="{BB962C8B-B14F-4D97-AF65-F5344CB8AC3E}">
        <p14:creationId xmlns:p14="http://schemas.microsoft.com/office/powerpoint/2010/main" val="19110042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And how about this network of linked open datasets (made in 2014)?  </a:t>
            </a:r>
            <a:r>
              <a:rPr lang="en-US" i="1" dirty="0" smtClean="0"/>
              <a:t>(next slide)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Note: Below DBpedia is </a:t>
            </a:r>
            <a:r>
              <a:rPr lang="en-US" sz="1200" b="0" i="0" kern="1200" dirty="0" smtClean="0">
                <a:solidFill>
                  <a:schemeClr val="tx1"/>
                </a:solidFill>
                <a:effectLst/>
                <a:latin typeface="+mn-lt"/>
                <a:ea typeface="+mn-ea"/>
                <a:cs typeface="+mn-cs"/>
              </a:rPr>
              <a:t>FOAF (an acronym of </a:t>
            </a:r>
            <a:r>
              <a:rPr lang="en-US" sz="1200" b="1" i="0" kern="1200" dirty="0" smtClean="0">
                <a:solidFill>
                  <a:schemeClr val="tx1"/>
                </a:solidFill>
                <a:effectLst/>
                <a:latin typeface="+mn-lt"/>
                <a:ea typeface="+mn-ea"/>
                <a:cs typeface="+mn-cs"/>
              </a:rPr>
              <a:t>Friend of a friend</a:t>
            </a:r>
            <a:r>
              <a:rPr lang="en-US" sz="1200" b="0" i="0" kern="1200" dirty="0" smtClean="0">
                <a:solidFill>
                  <a:schemeClr val="tx1"/>
                </a:solidFill>
                <a:effectLst/>
                <a:latin typeface="+mn-lt"/>
                <a:ea typeface="+mn-ea"/>
                <a:cs typeface="+mn-cs"/>
              </a:rPr>
              <a:t>) – this is a machine-readable ontology describing persons, their activities and their relations to other people and objects. Anyone can use FOAF to describe him- or herself. See http://</a:t>
            </a:r>
            <a:r>
              <a:rPr lang="en-US" sz="1200" b="0" i="0" kern="1200" dirty="0" err="1" smtClean="0">
                <a:solidFill>
                  <a:schemeClr val="tx1"/>
                </a:solidFill>
                <a:effectLst/>
                <a:latin typeface="+mn-lt"/>
                <a:ea typeface="+mn-ea"/>
                <a:cs typeface="+mn-cs"/>
              </a:rPr>
              <a:t>semanticweb.org</a:t>
            </a:r>
            <a:r>
              <a:rPr lang="en-US" sz="1200" b="0" i="0" kern="1200" dirty="0" smtClean="0">
                <a:solidFill>
                  <a:schemeClr val="tx1"/>
                </a:solidFill>
                <a:effectLst/>
                <a:latin typeface="+mn-lt"/>
                <a:ea typeface="+mn-ea"/>
                <a:cs typeface="+mn-cs"/>
              </a:rPr>
              <a:t>/wiki/FOAF</a:t>
            </a:r>
          </a:p>
        </p:txBody>
      </p:sp>
      <p:sp>
        <p:nvSpPr>
          <p:cNvPr id="4" name="Slide Number Placeholder 3"/>
          <p:cNvSpPr>
            <a:spLocks noGrp="1"/>
          </p:cNvSpPr>
          <p:nvPr>
            <p:ph type="sldNum" sz="quarter" idx="10"/>
          </p:nvPr>
        </p:nvSpPr>
        <p:spPr/>
        <p:txBody>
          <a:bodyPr/>
          <a:lstStyle/>
          <a:p>
            <a:fld id="{F7FBC2CA-8380-EC48-8F5B-D5F9897C3356}" type="slidenum">
              <a:rPr lang="en-US" smtClean="0"/>
              <a:t>25</a:t>
            </a:fld>
            <a:endParaRPr lang="en-US"/>
          </a:p>
        </p:txBody>
      </p:sp>
    </p:spTree>
    <p:extLst>
      <p:ext uri="{BB962C8B-B14F-4D97-AF65-F5344CB8AC3E}">
        <p14:creationId xmlns:p14="http://schemas.microsoft.com/office/powerpoint/2010/main" val="8892304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are all connectivity networks. Every relationship provides further context. The more context</a:t>
            </a:r>
            <a:r>
              <a:rPr lang="en-US" baseline="0" dirty="0" smtClean="0"/>
              <a:t> a dataset has, the more forms of meaning it can have. This is how an interdisciplinary knowledge base gets formed. To be a part of the “bigger brain” that’s emerging from our collective knowledge, it’s not enough to share your publications. It’s important to share the data as soon as you can.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F7FBC2CA-8380-EC48-8F5B-D5F9897C3356}" type="slidenum">
              <a:rPr lang="en-US" smtClean="0"/>
              <a:t>26</a:t>
            </a:fld>
            <a:endParaRPr lang="en-US"/>
          </a:p>
        </p:txBody>
      </p:sp>
    </p:spTree>
    <p:extLst>
      <p:ext uri="{BB962C8B-B14F-4D97-AF65-F5344CB8AC3E}">
        <p14:creationId xmlns:p14="http://schemas.microsoft.com/office/powerpoint/2010/main" val="19283523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1400" b="1">
                <a:solidFill>
                  <a:schemeClr val="tx1"/>
                </a:solidFill>
                <a:latin typeface="Tahoma" charset="0"/>
                <a:ea typeface="ＭＳ Ｐゴシック" charset="-128"/>
              </a:defRPr>
            </a:lvl1pPr>
            <a:lvl2pPr marL="37931725" indent="-37474525" defTabSz="912813">
              <a:defRPr sz="1400" b="1">
                <a:solidFill>
                  <a:schemeClr val="tx1"/>
                </a:solidFill>
                <a:latin typeface="Tahoma" charset="0"/>
                <a:ea typeface="ＭＳ Ｐゴシック" charset="-128"/>
              </a:defRPr>
            </a:lvl2pPr>
            <a:lvl3pPr>
              <a:defRPr sz="1400" b="1">
                <a:solidFill>
                  <a:schemeClr val="tx1"/>
                </a:solidFill>
                <a:latin typeface="Tahoma" charset="0"/>
                <a:ea typeface="ＭＳ Ｐゴシック" charset="-128"/>
              </a:defRPr>
            </a:lvl3pPr>
            <a:lvl4pPr>
              <a:defRPr sz="1400" b="1">
                <a:solidFill>
                  <a:schemeClr val="tx1"/>
                </a:solidFill>
                <a:latin typeface="Tahoma" charset="0"/>
                <a:ea typeface="ＭＳ Ｐゴシック" charset="-128"/>
              </a:defRPr>
            </a:lvl4pPr>
            <a:lvl5pPr>
              <a:defRPr sz="1400" b="1">
                <a:solidFill>
                  <a:schemeClr val="tx1"/>
                </a:solidFill>
                <a:latin typeface="Tahoma" charset="0"/>
                <a:ea typeface="ＭＳ Ｐゴシック" charset="-128"/>
              </a:defRPr>
            </a:lvl5pPr>
            <a:lvl6pPr marL="457200" eaLnBrk="0" fontAlgn="base" hangingPunct="0">
              <a:spcBef>
                <a:spcPct val="0"/>
              </a:spcBef>
              <a:spcAft>
                <a:spcPct val="0"/>
              </a:spcAft>
              <a:defRPr sz="1400" b="1">
                <a:solidFill>
                  <a:schemeClr val="tx1"/>
                </a:solidFill>
                <a:latin typeface="Tahoma" charset="0"/>
                <a:ea typeface="ＭＳ Ｐゴシック" charset="-128"/>
              </a:defRPr>
            </a:lvl6pPr>
            <a:lvl7pPr marL="914400" eaLnBrk="0" fontAlgn="base" hangingPunct="0">
              <a:spcBef>
                <a:spcPct val="0"/>
              </a:spcBef>
              <a:spcAft>
                <a:spcPct val="0"/>
              </a:spcAft>
              <a:defRPr sz="1400" b="1">
                <a:solidFill>
                  <a:schemeClr val="tx1"/>
                </a:solidFill>
                <a:latin typeface="Tahoma" charset="0"/>
                <a:ea typeface="ＭＳ Ｐゴシック" charset="-128"/>
              </a:defRPr>
            </a:lvl7pPr>
            <a:lvl8pPr marL="1371600" eaLnBrk="0" fontAlgn="base" hangingPunct="0">
              <a:spcBef>
                <a:spcPct val="0"/>
              </a:spcBef>
              <a:spcAft>
                <a:spcPct val="0"/>
              </a:spcAft>
              <a:defRPr sz="1400" b="1">
                <a:solidFill>
                  <a:schemeClr val="tx1"/>
                </a:solidFill>
                <a:latin typeface="Tahoma" charset="0"/>
                <a:ea typeface="ＭＳ Ｐゴシック" charset="-128"/>
              </a:defRPr>
            </a:lvl8pPr>
            <a:lvl9pPr marL="1828800" eaLnBrk="0" fontAlgn="base" hangingPunct="0">
              <a:spcBef>
                <a:spcPct val="0"/>
              </a:spcBef>
              <a:spcAft>
                <a:spcPct val="0"/>
              </a:spcAft>
              <a:defRPr sz="1400" b="1">
                <a:solidFill>
                  <a:schemeClr val="tx1"/>
                </a:solidFill>
                <a:latin typeface="Tahoma" charset="0"/>
                <a:ea typeface="ＭＳ Ｐゴシック" charset="-128"/>
              </a:defRPr>
            </a:lvl9pPr>
          </a:lstStyle>
          <a:p>
            <a:fld id="{E08B2831-B303-B14B-9E22-45782A93E623}" type="slidenum">
              <a:rPr lang="en-US" altLang="en-US" sz="1200">
                <a:latin typeface="Arial" charset="0"/>
              </a:rPr>
              <a:pPr/>
              <a:t>29</a:t>
            </a:fld>
            <a:endParaRPr lang="en-US" altLang="en-US" sz="1200">
              <a:latin typeface="Arial"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New Roman" charset="0"/>
              </a:rPr>
              <a:t>It’s hard enough managing a domain-specific</a:t>
            </a:r>
            <a:r>
              <a:rPr lang="en-US" altLang="en-US" baseline="0" dirty="0" smtClean="0">
                <a:latin typeface="Times New Roman" charset="0"/>
              </a:rPr>
              <a:t> database like marine seismic surveys. What does it even mean to plan for interdisciplinary questions? </a:t>
            </a:r>
          </a:p>
          <a:p>
            <a:endParaRPr lang="en-US" altLang="en-US" baseline="0" dirty="0" smtClean="0">
              <a:latin typeface="Times New Roman" charset="0"/>
            </a:endParaRPr>
          </a:p>
          <a:p>
            <a:r>
              <a:rPr lang="en-US" altLang="en-US" baseline="0" dirty="0" smtClean="0">
                <a:latin typeface="Times New Roman" charset="0"/>
              </a:rPr>
              <a:t>There is a general approach, and in general you start with what you know. </a:t>
            </a:r>
            <a:endParaRPr lang="en-US" altLang="en-US" dirty="0">
              <a:latin typeface="Times New Roman" charset="0"/>
            </a:endParaRPr>
          </a:p>
        </p:txBody>
      </p:sp>
    </p:spTree>
    <p:extLst>
      <p:ext uri="{BB962C8B-B14F-4D97-AF65-F5344CB8AC3E}">
        <p14:creationId xmlns:p14="http://schemas.microsoft.com/office/powerpoint/2010/main" val="4454689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trying </a:t>
            </a:r>
            <a:r>
              <a:rPr lang="en-US" baseline="0" dirty="0" smtClean="0"/>
              <a:t>to advance the concept of data sharing. Here’s where it starts: with good descriptions using community-adopted vocabularies. </a:t>
            </a:r>
          </a:p>
          <a:p>
            <a:r>
              <a:rPr lang="en-US" baseline="0" dirty="0" smtClean="0"/>
              <a:t>The descriptions should be machine-processable. That means using tools to build standard metadata, with standard terms and meanings. The data formats should be standard, and the means of discovering, requesting and receiving the data should use standard formats and protocols. </a:t>
            </a:r>
            <a:endParaRPr lang="en-US" dirty="0"/>
          </a:p>
        </p:txBody>
      </p:sp>
      <p:sp>
        <p:nvSpPr>
          <p:cNvPr id="4" name="Slide Number Placeholder 3"/>
          <p:cNvSpPr>
            <a:spLocks noGrp="1"/>
          </p:cNvSpPr>
          <p:nvPr>
            <p:ph type="sldNum" sz="quarter" idx="10"/>
          </p:nvPr>
        </p:nvSpPr>
        <p:spPr/>
        <p:txBody>
          <a:bodyPr/>
          <a:lstStyle/>
          <a:p>
            <a:fld id="{F7FBC2CA-8380-EC48-8F5B-D5F9897C3356}" type="slidenum">
              <a:rPr lang="en-US" smtClean="0"/>
              <a:t>30</a:t>
            </a:fld>
            <a:endParaRPr lang="en-US"/>
          </a:p>
        </p:txBody>
      </p:sp>
    </p:spTree>
    <p:extLst>
      <p:ext uri="{BB962C8B-B14F-4D97-AF65-F5344CB8AC3E}">
        <p14:creationId xmlns:p14="http://schemas.microsoft.com/office/powerpoint/2010/main" val="12528427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ISBN = International Standard Book Number</a:t>
            </a:r>
          </a:p>
          <a:p>
            <a:r>
              <a:rPr lang="en-US" dirty="0" smtClean="0"/>
              <a:t>DOI = Digital Object Identifier; involves</a:t>
            </a:r>
            <a:r>
              <a:rPr lang="en-US" baseline="0" dirty="0" smtClean="0"/>
              <a:t> a commitment to maintained permanently</a:t>
            </a:r>
            <a:endParaRPr lang="en-US" dirty="0" smtClean="0"/>
          </a:p>
          <a:p>
            <a:r>
              <a:rPr lang="en-US" dirty="0" smtClean="0"/>
              <a:t>ARK = Archival Resource Key; does not require permanent status</a:t>
            </a:r>
          </a:p>
          <a:p>
            <a:r>
              <a:rPr lang="en-US" dirty="0" smtClean="0"/>
              <a:t>ORCID = Open Researcher and Contributor ID</a:t>
            </a:r>
            <a:endParaRPr lang="en-US" dirty="0"/>
          </a:p>
        </p:txBody>
      </p:sp>
      <p:sp>
        <p:nvSpPr>
          <p:cNvPr id="4" name="Slide Number Placeholder 3"/>
          <p:cNvSpPr>
            <a:spLocks noGrp="1"/>
          </p:cNvSpPr>
          <p:nvPr>
            <p:ph type="sldNum" sz="quarter" idx="10"/>
          </p:nvPr>
        </p:nvSpPr>
        <p:spPr/>
        <p:txBody>
          <a:bodyPr/>
          <a:lstStyle/>
          <a:p>
            <a:fld id="{F7FBC2CA-8380-EC48-8F5B-D5F9897C3356}" type="slidenum">
              <a:rPr lang="en-US" smtClean="0"/>
              <a:t>31</a:t>
            </a:fld>
            <a:endParaRPr lang="en-US"/>
          </a:p>
        </p:txBody>
      </p:sp>
    </p:spTree>
    <p:extLst>
      <p:ext uri="{BB962C8B-B14F-4D97-AF65-F5344CB8AC3E}">
        <p14:creationId xmlns:p14="http://schemas.microsoft.com/office/powerpoint/2010/main" val="1772970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seems like every year or</a:t>
            </a:r>
            <a:r>
              <a:rPr lang="en-US" baseline="0" dirty="0" smtClean="0"/>
              <a:t> two, there’s more data and it’s at higher spatial &amp; temporal resolution than before. It even changes during a project, which is why the guy in this cartoon is hurting so much. We have to keep getting smarter about how we manage data. Somehow we have to start getting ahead of it, not always playing catchup. </a:t>
            </a:r>
          </a:p>
          <a:p>
            <a:endParaRPr lang="en-US" baseline="0" dirty="0" smtClean="0"/>
          </a:p>
          <a:p>
            <a:r>
              <a:rPr lang="en-US" sz="1200" kern="1200" dirty="0" smtClean="0">
                <a:solidFill>
                  <a:schemeClr val="tx1"/>
                </a:solidFill>
                <a:latin typeface="+mn-lt"/>
                <a:ea typeface="+mn-ea"/>
                <a:cs typeface="+mn-cs"/>
              </a:rPr>
              <a:t>The point with the first story ahead is to briefly summarize one example of big data in the real world, and one of the underlying information models. It’s not to teach how to model water observations or streamflow forecasts, but to point out that this one information model can actually accommodate multiple disparate subject domains, and that treating the entire national river network as a network instead of as individual rivers enabled a huge advance in real-world forecasting capability. This is one of the most amazing breakthroughs I’ve seen in my career.</a:t>
            </a:r>
            <a:endParaRPr lang="en-US" dirty="0"/>
          </a:p>
        </p:txBody>
      </p:sp>
      <p:sp>
        <p:nvSpPr>
          <p:cNvPr id="4" name="Slide Number Placeholder 3"/>
          <p:cNvSpPr>
            <a:spLocks noGrp="1"/>
          </p:cNvSpPr>
          <p:nvPr>
            <p:ph type="sldNum" sz="quarter" idx="10"/>
          </p:nvPr>
        </p:nvSpPr>
        <p:spPr/>
        <p:txBody>
          <a:bodyPr/>
          <a:lstStyle/>
          <a:p>
            <a:fld id="{F7FBC2CA-8380-EC48-8F5B-D5F9897C3356}" type="slidenum">
              <a:rPr lang="en-US" smtClean="0"/>
              <a:t>3</a:t>
            </a:fld>
            <a:endParaRPr lang="en-US"/>
          </a:p>
        </p:txBody>
      </p:sp>
    </p:spTree>
    <p:extLst>
      <p:ext uri="{BB962C8B-B14F-4D97-AF65-F5344CB8AC3E}">
        <p14:creationId xmlns:p14="http://schemas.microsoft.com/office/powerpoint/2010/main" val="20696663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URI = Uniform Resource Identifier, could be URL (see http://</a:t>
            </a:r>
            <a:r>
              <a:rPr lang="en-US" dirty="0" err="1" smtClean="0"/>
              <a:t>tools.ietf.org</a:t>
            </a:r>
            <a:r>
              <a:rPr lang="en-US" dirty="0" smtClean="0"/>
              <a:t>/pdf/rfc3986.pdf) </a:t>
            </a:r>
          </a:p>
          <a:p>
            <a:r>
              <a:rPr lang="en-US" dirty="0" smtClean="0"/>
              <a:t>RDF</a:t>
            </a:r>
            <a:r>
              <a:rPr lang="en-US" baseline="0" dirty="0" smtClean="0"/>
              <a:t> = Resource Description Framework, a flexible schema-less data model. It is one of the core technologies of the Semantic Web and the current W3C standard to represent data on the web. An RDF data store is sometimes called a “triple-store” because it has 3 columns: source, object, and predicate. </a:t>
            </a:r>
          </a:p>
          <a:p>
            <a:r>
              <a:rPr lang="en-US" baseline="0" dirty="0" smtClean="0"/>
              <a:t>SPARQL  = is a recursive acronym standing for SPARQL Protocol and RDF Query Language. Able to retrieve and manipulate data stored in RDF format. </a:t>
            </a:r>
          </a:p>
          <a:p>
            <a:r>
              <a:rPr lang="en-US" baseline="0" dirty="0" smtClean="0"/>
              <a:t>JSON = JavaScript Object Notation; JSON-LD = JSON for linked data, which directly maps to RDF. </a:t>
            </a:r>
          </a:p>
          <a:p>
            <a:r>
              <a:rPr lang="en-US" baseline="0" dirty="0" smtClean="0"/>
              <a:t>ODM2 = Observation Data Model v2; built on CUAHSI ODM &amp; OGC O&amp;M; see docs: https://</a:t>
            </a:r>
            <a:r>
              <a:rPr lang="en-US" baseline="0" dirty="0" err="1" smtClean="0"/>
              <a:t>github.com</a:t>
            </a:r>
            <a:r>
              <a:rPr lang="en-US" baseline="0" dirty="0" smtClean="0"/>
              <a:t>/ODM2/ODM2/wiki/documentation</a:t>
            </a:r>
            <a:endParaRPr lang="en-US" dirty="0" smtClean="0"/>
          </a:p>
        </p:txBody>
      </p:sp>
      <p:sp>
        <p:nvSpPr>
          <p:cNvPr id="4" name="Slide Number Placeholder 3"/>
          <p:cNvSpPr>
            <a:spLocks noGrp="1"/>
          </p:cNvSpPr>
          <p:nvPr>
            <p:ph type="sldNum" sz="quarter" idx="10"/>
          </p:nvPr>
        </p:nvSpPr>
        <p:spPr/>
        <p:txBody>
          <a:bodyPr/>
          <a:lstStyle/>
          <a:p>
            <a:fld id="{F7FBC2CA-8380-EC48-8F5B-D5F9897C3356}" type="slidenum">
              <a:rPr lang="en-US" smtClean="0"/>
              <a:t>32</a:t>
            </a:fld>
            <a:endParaRPr lang="en-US"/>
          </a:p>
        </p:txBody>
      </p:sp>
    </p:spTree>
    <p:extLst>
      <p:ext uri="{BB962C8B-B14F-4D97-AF65-F5344CB8AC3E}">
        <p14:creationId xmlns:p14="http://schemas.microsoft.com/office/powerpoint/2010/main" val="14881289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 the yellow datasets have to do with geospatial data,</a:t>
            </a:r>
            <a:r>
              <a:rPr lang="en-US" baseline="0" dirty="0" smtClean="0"/>
              <a:t> including </a:t>
            </a:r>
            <a:r>
              <a:rPr lang="en-US" baseline="0" dirty="0" err="1" smtClean="0"/>
              <a:t>GeoNames</a:t>
            </a:r>
            <a:r>
              <a:rPr lang="en-US" baseline="0" dirty="0" smtClean="0"/>
              <a:t> (</a:t>
            </a:r>
            <a:r>
              <a:rPr lang="en-US" baseline="0" dirty="0" err="1" smtClean="0"/>
              <a:t>placenames</a:t>
            </a:r>
            <a:r>
              <a:rPr lang="en-US" baseline="0" dirty="0" smtClean="0"/>
              <a:t> gazetteer) and </a:t>
            </a:r>
            <a:r>
              <a:rPr lang="en-US" baseline="0" dirty="0" err="1" smtClean="0"/>
              <a:t>OpenDrillingBorehole</a:t>
            </a:r>
            <a:r>
              <a:rPr lang="en-US" baseline="0" dirty="0" smtClean="0"/>
              <a:t>. These are mostly because the British are ahead of us in this area. </a:t>
            </a:r>
            <a:endParaRPr lang="en-US" dirty="0"/>
          </a:p>
        </p:txBody>
      </p:sp>
      <p:sp>
        <p:nvSpPr>
          <p:cNvPr id="4" name="Slide Number Placeholder 3"/>
          <p:cNvSpPr>
            <a:spLocks noGrp="1"/>
          </p:cNvSpPr>
          <p:nvPr>
            <p:ph type="sldNum" sz="quarter" idx="10"/>
          </p:nvPr>
        </p:nvSpPr>
        <p:spPr/>
        <p:txBody>
          <a:bodyPr/>
          <a:lstStyle/>
          <a:p>
            <a:fld id="{F7FBC2CA-8380-EC48-8F5B-D5F9897C3356}" type="slidenum">
              <a:rPr lang="en-US" smtClean="0"/>
              <a:t>33</a:t>
            </a:fld>
            <a:endParaRPr lang="en-US"/>
          </a:p>
        </p:txBody>
      </p:sp>
    </p:spTree>
    <p:extLst>
      <p:ext uri="{BB962C8B-B14F-4D97-AF65-F5344CB8AC3E}">
        <p14:creationId xmlns:p14="http://schemas.microsoft.com/office/powerpoint/2010/main" val="921773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climate science community</a:t>
            </a:r>
            <a:r>
              <a:rPr lang="en-US" baseline="0" dirty="0" smtClean="0"/>
              <a:t> – a call for information (Jan-Feb 2016 timeframe) and watch this space!</a:t>
            </a:r>
            <a:endParaRPr lang="en-US" dirty="0" smtClean="0"/>
          </a:p>
          <a:p>
            <a:r>
              <a:rPr lang="en-US" dirty="0" smtClean="0"/>
              <a:t>Tom</a:t>
            </a:r>
            <a:r>
              <a:rPr lang="en-US" baseline="0" dirty="0" smtClean="0"/>
              <a:t> Narock is active in the Earth Science Information Partners (ESIP) which has an newly formed group called the Semantics Technologies Committee. He posted this on Jan 15, 2016: </a:t>
            </a:r>
          </a:p>
          <a:p>
            <a:endParaRPr lang="en-US" baseline="0" dirty="0" smtClean="0"/>
          </a:p>
          <a:p>
            <a:r>
              <a:rPr lang="en-US" sz="1200" kern="1200" dirty="0" smtClean="0">
                <a:solidFill>
                  <a:schemeClr val="tx1"/>
                </a:solidFill>
                <a:latin typeface="+mn-lt"/>
                <a:ea typeface="+mn-ea"/>
                <a:cs typeface="+mn-cs"/>
              </a:rPr>
              <a:t>Steve Adler (IBM) gave an interesting presentation at the Winter ESIP meeting [Jan 4-8, 2016, Wash DC] regarding open climate data and what this might entail. </a:t>
            </a:r>
          </a:p>
          <a:p>
            <a:r>
              <a:rPr lang="en-US" sz="1200" kern="1200" dirty="0" smtClean="0">
                <a:solidFill>
                  <a:schemeClr val="tx1"/>
                </a:solidFill>
                <a:latin typeface="+mn-lt"/>
                <a:ea typeface="+mn-ea"/>
                <a:cs typeface="+mn-cs"/>
              </a:rPr>
              <a:t>I have since followed up with Steve to see what our ESIP Semantic Technologies Committee might do to help out. Personally, I am intrigued by his discussion of semantics and Linked Data. But, this has led to a broader discussion of bringing in other ESIP Clusters, Working Groups, and individual members who have knowledge and experience in climate data, societal impacts, data management, and data integration.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To this end, we have created a project using the Open Science Framework: </a:t>
            </a:r>
            <a:r>
              <a:rPr lang="en-US" sz="1200" u="sng" kern="1200" dirty="0" smtClean="0">
                <a:solidFill>
                  <a:schemeClr val="tx1"/>
                </a:solidFill>
                <a:latin typeface="+mn-lt"/>
                <a:ea typeface="+mn-ea"/>
                <a:cs typeface="+mn-cs"/>
                <a:hlinkClick r:id="rId3"/>
              </a:rPr>
              <a:t>https://osf.io/crdhg/</a:t>
            </a:r>
            <a:r>
              <a:rPr lang="en-US" sz="1200" u="sng" kern="1200" dirty="0" smtClean="0">
                <a:solidFill>
                  <a:schemeClr val="tx1"/>
                </a:solidFill>
                <a:latin typeface="+mn-lt"/>
                <a:ea typeface="+mn-ea"/>
                <a:cs typeface="+mn-cs"/>
              </a:rPr>
              <a:t>.</a:t>
            </a:r>
            <a:r>
              <a:rPr lang="en-US" sz="1200" u="sng"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At the moment, it’s very basic as we are just in the information gathering phase. But this is where you can help!</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If you are interested in working on some of the things Steve discussed or have pointers to relevant information - please email me. We can add you to the project discussion and/or link to your resources in our wiki page.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 offered to help gather resources and information within ESIP. Steve is doing the same at IBM and NASA. In a few weeks we’ll regroup and see where we are. Any comments/suggestions on what you’d like to see or where this might go are welcome.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Reply</a:t>
            </a:r>
            <a:r>
              <a:rPr lang="en-US" sz="1200" kern="1200" baseline="0" dirty="0" smtClean="0">
                <a:solidFill>
                  <a:schemeClr val="tx1"/>
                </a:solidFill>
                <a:latin typeface="+mn-lt"/>
                <a:ea typeface="+mn-ea"/>
                <a:cs typeface="+mn-cs"/>
              </a:rPr>
              <a:t> to: Tom Narock &lt;</a:t>
            </a:r>
            <a:r>
              <a:rPr lang="en-US" sz="1200" kern="1200" baseline="0" dirty="0" err="1" smtClean="0">
                <a:solidFill>
                  <a:schemeClr val="tx1"/>
                </a:solidFill>
                <a:latin typeface="+mn-lt"/>
                <a:ea typeface="+mn-ea"/>
                <a:cs typeface="+mn-cs"/>
              </a:rPr>
              <a:t>tnarock@marymount.edu</a:t>
            </a:r>
            <a:r>
              <a:rPr lang="en-US" sz="1200" kern="1200" baseline="0" dirty="0" smtClean="0">
                <a:solidFill>
                  <a:schemeClr val="tx1"/>
                </a:solidFill>
                <a:latin typeface="+mn-lt"/>
                <a:ea typeface="+mn-ea"/>
                <a:cs typeface="+mn-cs"/>
              </a:rPr>
              <a:t>&gt;</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7FBC2CA-8380-EC48-8F5B-D5F9897C3356}" type="slidenum">
              <a:rPr lang="en-US" smtClean="0"/>
              <a:t>34</a:t>
            </a:fld>
            <a:endParaRPr lang="en-US"/>
          </a:p>
        </p:txBody>
      </p:sp>
    </p:spTree>
    <p:extLst>
      <p:ext uri="{BB962C8B-B14F-4D97-AF65-F5344CB8AC3E}">
        <p14:creationId xmlns:p14="http://schemas.microsoft.com/office/powerpoint/2010/main" val="13456057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fundamental challenge is to bring all the players to the table,</a:t>
            </a:r>
            <a:r>
              <a:rPr lang="en-CA" baseline="0" dirty="0" smtClean="0"/>
              <a:t> but we face a fractured &amp; fragmented landscape.</a:t>
            </a:r>
            <a:endParaRPr lang="en-CA" dirty="0"/>
          </a:p>
        </p:txBody>
      </p:sp>
    </p:spTree>
    <p:extLst>
      <p:ext uri="{BB962C8B-B14F-4D97-AF65-F5344CB8AC3E}">
        <p14:creationId xmlns:p14="http://schemas.microsoft.com/office/powerpoint/2010/main" val="397831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4" name="Shape 74"/>
          <p:cNvSpPr txBox="1">
            <a:spLocks noGrp="1"/>
          </p:cNvSpPr>
          <p:nvPr>
            <p:ph type="body" idx="1"/>
          </p:nvPr>
        </p:nvSpPr>
        <p:spPr>
          <a:xfrm>
            <a:off x="914400" y="4343400"/>
            <a:ext cx="5029199" cy="4114800"/>
          </a:xfrm>
          <a:prstGeom prst="rect">
            <a:avLst/>
          </a:prstGeom>
          <a:noFill/>
          <a:ln>
            <a:noFill/>
          </a:ln>
        </p:spPr>
        <p:txBody>
          <a:bodyPr lIns="91425" tIns="45700" rIns="91425" bIns="45700" anchor="t" anchorCtr="0">
            <a:noAutofit/>
          </a:bodyPr>
          <a:lstStyle/>
          <a:p>
            <a:pPr marL="0" marR="0" lvl="0" indent="0" algn="l" rtl="0">
              <a:lnSpc>
                <a:spcPct val="125000"/>
              </a:lnSpc>
              <a:spcBef>
                <a:spcPts val="0"/>
              </a:spcBef>
              <a:buSzPct val="25000"/>
              <a:buFont typeface="Helvetica Neue"/>
              <a:buNone/>
            </a:pPr>
            <a:r>
              <a:rPr lang="en-US" sz="1200" b="0" i="0" u="none" strike="noStrike" cap="none" baseline="0" dirty="0" smtClean="0">
                <a:latin typeface="Helvetica Neue"/>
                <a:ea typeface="Helvetica Neue"/>
                <a:cs typeface="Helvetica Neue"/>
                <a:sym typeface="Helvetica Neue"/>
              </a:rPr>
              <a:t>Which brings me to my last topic. </a:t>
            </a:r>
          </a:p>
          <a:p>
            <a:pPr marL="0" marR="0" lvl="0" indent="0" algn="l" rtl="0">
              <a:lnSpc>
                <a:spcPct val="125000"/>
              </a:lnSpc>
              <a:spcBef>
                <a:spcPts val="0"/>
              </a:spcBef>
              <a:buSzPct val="25000"/>
              <a:buFont typeface="Helvetica Neue"/>
              <a:buNone/>
            </a:pPr>
            <a:r>
              <a:rPr lang="en-US" sz="1200" b="0" i="0" u="none" strike="noStrike" cap="none" baseline="0" dirty="0" smtClean="0">
                <a:latin typeface="Helvetica Neue"/>
                <a:ea typeface="Helvetica Neue"/>
                <a:cs typeface="Helvetica Neue"/>
                <a:sym typeface="Helvetica Neue"/>
              </a:rPr>
              <a:t>EarthCube is a long-term NSF initiative to advance science through advancements in data creation, management and sharing. </a:t>
            </a:r>
          </a:p>
          <a:p>
            <a:pPr marL="0" marR="0" lvl="0" indent="0" algn="l" rtl="0">
              <a:lnSpc>
                <a:spcPct val="125000"/>
              </a:lnSpc>
              <a:spcBef>
                <a:spcPts val="0"/>
              </a:spcBef>
              <a:buSzPct val="25000"/>
              <a:buFont typeface="Helvetica Neue"/>
              <a:buNone/>
            </a:pPr>
            <a:r>
              <a:rPr lang="en-US" sz="1200" b="0" i="0" u="none" strike="noStrike" cap="none" baseline="0" dirty="0" smtClean="0">
                <a:latin typeface="Helvetica Neue"/>
                <a:ea typeface="Helvetica Neue"/>
                <a:cs typeface="Helvetica Neue"/>
                <a:sym typeface="Helvetica Neue"/>
              </a:rPr>
              <a:t>Balancing “Scientific Progress” and “Cyberinfrastructure Development” is a significant challenge, and it requires acknowledging that cyberinfrastructure solutions are primarily scientifically driven. The portfolio of initiatives that EarthCube has supported reflect fundamental investments in cyberinfrastructure development, motivated by scientific advancement within the geosciences.</a:t>
            </a:r>
            <a:endParaRPr sz="1200" b="0" i="0" u="none" strike="noStrike" cap="none" baseline="0" dirty="0">
              <a:latin typeface="Arial"/>
              <a:ea typeface="Arial"/>
              <a:cs typeface="Arial"/>
              <a:sym typeface="Arial"/>
            </a:endParaRPr>
          </a:p>
        </p:txBody>
      </p:sp>
    </p:spTree>
    <p:extLst>
      <p:ext uri="{BB962C8B-B14F-4D97-AF65-F5344CB8AC3E}">
        <p14:creationId xmlns:p14="http://schemas.microsoft.com/office/powerpoint/2010/main" val="4565039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IEDA = Interdisciplinary Earth Data Alliance, http://</a:t>
            </a:r>
            <a:r>
              <a:rPr lang="en-US" dirty="0" err="1" smtClean="0"/>
              <a:t>www.iedadata.org</a:t>
            </a:r>
            <a:r>
              <a:rPr lang="en-US" dirty="0" smtClean="0"/>
              <a:t>/</a:t>
            </a:r>
          </a:p>
          <a:p>
            <a:r>
              <a:rPr lang="en-US" dirty="0" smtClean="0"/>
              <a:t>SESAR = System for Earth Sample Registration, http://</a:t>
            </a:r>
            <a:r>
              <a:rPr lang="en-US" dirty="0" err="1" smtClean="0"/>
              <a:t>www.geosamples.org</a:t>
            </a:r>
            <a:r>
              <a:rPr lang="en-US" dirty="0" smtClean="0"/>
              <a:t>/</a:t>
            </a:r>
          </a:p>
          <a:p>
            <a:r>
              <a:rPr lang="en-US" dirty="0" smtClean="0"/>
              <a:t>IODP = Integrated Ocean Drilling Program, http://</a:t>
            </a:r>
            <a:r>
              <a:rPr lang="en-US" dirty="0" err="1" smtClean="0"/>
              <a:t>www.iodp.org</a:t>
            </a:r>
            <a:r>
              <a:rPr lang="en-US" dirty="0" smtClean="0"/>
              <a:t>/</a:t>
            </a:r>
          </a:p>
          <a:p>
            <a:r>
              <a:rPr lang="en-US" dirty="0" smtClean="0"/>
              <a:t>R2R = Rolling Deck to Repository Program, http://</a:t>
            </a:r>
            <a:r>
              <a:rPr lang="en-US" dirty="0" err="1" smtClean="0"/>
              <a:t>www.rvdata.us</a:t>
            </a:r>
            <a:r>
              <a:rPr lang="en-US" dirty="0" smtClean="0"/>
              <a:t>/</a:t>
            </a:r>
          </a:p>
          <a:p>
            <a:r>
              <a:rPr lang="en-US" dirty="0" smtClean="0"/>
              <a:t>BCO-DMO = Biological &amp; Chemical Oceanography Data Management Office, http://</a:t>
            </a:r>
            <a:r>
              <a:rPr lang="en-US" dirty="0" err="1" smtClean="0"/>
              <a:t>www.bco-dmo.org</a:t>
            </a:r>
            <a:r>
              <a:rPr lang="en-US" dirty="0" smtClean="0"/>
              <a:t>/</a:t>
            </a:r>
          </a:p>
          <a:p>
            <a:r>
              <a:rPr lang="en-US" dirty="0" smtClean="0"/>
              <a:t>Other </a:t>
            </a:r>
            <a:r>
              <a:rPr lang="en-US" dirty="0" err="1" smtClean="0"/>
              <a:t>GeoLink</a:t>
            </a:r>
            <a:r>
              <a:rPr lang="en-US" dirty="0" smtClean="0"/>
              <a:t> partner repositories include: </a:t>
            </a:r>
          </a:p>
          <a:p>
            <a:pPr marL="171450" indent="-171450">
              <a:buFontTx/>
              <a:buChar char="-"/>
            </a:pPr>
            <a:r>
              <a:rPr lang="en-US" dirty="0" err="1" smtClean="0"/>
              <a:t>DataONE</a:t>
            </a:r>
            <a:r>
              <a:rPr lang="en-US" dirty="0" smtClean="0"/>
              <a:t> = Data Observation Network for Earth, https://</a:t>
            </a:r>
            <a:r>
              <a:rPr lang="en-US" dirty="0" err="1" smtClean="0"/>
              <a:t>www.dataone.org</a:t>
            </a:r>
            <a:r>
              <a:rPr lang="en-US" dirty="0" smtClean="0"/>
              <a:t>/</a:t>
            </a:r>
          </a:p>
          <a:p>
            <a:pPr marL="171450" indent="-171450">
              <a:buFontTx/>
              <a:buChar char="-"/>
            </a:pPr>
            <a:r>
              <a:rPr lang="en-US" dirty="0" smtClean="0"/>
              <a:t>LTER = Long-Term</a:t>
            </a:r>
            <a:r>
              <a:rPr lang="en-US" baseline="0" dirty="0" smtClean="0"/>
              <a:t> Ecological Research Program, http://</a:t>
            </a:r>
            <a:r>
              <a:rPr lang="en-US" baseline="0" dirty="0" err="1" smtClean="0"/>
              <a:t>www.lternet.edu</a:t>
            </a:r>
            <a:r>
              <a:rPr lang="en-US" baseline="0" dirty="0" smtClean="0"/>
              <a:t>/</a:t>
            </a:r>
          </a:p>
          <a:p>
            <a:pPr marL="171450" indent="-171450">
              <a:buFontTx/>
              <a:buChar char="-"/>
            </a:pPr>
            <a:r>
              <a:rPr lang="en-US" baseline="0" dirty="0" smtClean="0"/>
              <a:t>MBLWHOI = Library of the Marine Biological Laboratory / Woods Hole Oceanographic </a:t>
            </a:r>
            <a:r>
              <a:rPr lang="en-US" baseline="0" dirty="0" err="1" smtClean="0"/>
              <a:t>Insititute</a:t>
            </a:r>
            <a:r>
              <a:rPr lang="en-US" baseline="0" dirty="0" smtClean="0"/>
              <a:t>, http://</a:t>
            </a:r>
            <a:r>
              <a:rPr lang="en-US" baseline="0" dirty="0" err="1" smtClean="0"/>
              <a:t>www.mblwhoilibrary.org</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F7FBC2CA-8380-EC48-8F5B-D5F9897C3356}" type="slidenum">
              <a:rPr lang="en-US" smtClean="0"/>
              <a:t>37</a:t>
            </a:fld>
            <a:endParaRPr lang="en-US"/>
          </a:p>
        </p:txBody>
      </p:sp>
    </p:spTree>
    <p:extLst>
      <p:ext uri="{BB962C8B-B14F-4D97-AF65-F5344CB8AC3E}">
        <p14:creationId xmlns:p14="http://schemas.microsoft.com/office/powerpoint/2010/main" val="6486344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Example google searches:</a:t>
            </a:r>
            <a:r>
              <a:rPr lang="en-US" sz="1200" kern="1200" baseline="0" dirty="0" smtClean="0">
                <a:solidFill>
                  <a:schemeClr val="tx1"/>
                </a:solidFill>
                <a:latin typeface="+mn-lt"/>
                <a:ea typeface="+mn-ea"/>
                <a:cs typeface="+mn-cs"/>
              </a:rPr>
              <a:t> “Cruise </a:t>
            </a:r>
            <a:r>
              <a:rPr lang="en-US" sz="1200" kern="1200" baseline="0" smtClean="0">
                <a:solidFill>
                  <a:schemeClr val="tx1"/>
                </a:solidFill>
                <a:latin typeface="+mn-lt"/>
                <a:ea typeface="+mn-ea"/>
                <a:cs typeface="+mn-cs"/>
              </a:rPr>
              <a:t>TN303</a:t>
            </a:r>
            <a:r>
              <a:rPr lang="en-US" sz="1200" kern="1200" baseline="0" smtClean="0">
                <a:solidFill>
                  <a:schemeClr val="tx1"/>
                </a:solidFill>
                <a:latin typeface="+mn-lt"/>
                <a:ea typeface="+mn-ea"/>
                <a:cs typeface="+mn-cs"/>
              </a:rPr>
              <a: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Example use case: A scientist is reading an online journal article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about a trace element dataset collected and analyzed during</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 recent oceanographic research cruise.  She clicks on the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DOI for the dataset, and arrives at the BCO-DMO database.  BCO-DMO provides a link to download the dataset +accompanying documentation.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addition, BCO-DMO provides a link to the GeoLink knowledgebase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which has additional info related to the field expedition</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(cruise) and/or the person who collected +published the dataset.</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This might include the cruise report and navigation data from the R2R database; links to related cruises from the same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large-scale science program (eg. GEOTRACES), curatorial details about the physical samples from the SESAR database; related conference abstracts from the AGU Meetings database; funding awa</a:t>
            </a:r>
            <a:r>
              <a:rPr lang="en-US" sz="1200" kern="1200" baseline="0" dirty="0" smtClean="0">
                <a:solidFill>
                  <a:schemeClr val="tx1"/>
                </a:solidFill>
                <a:latin typeface="+mn-lt"/>
                <a:ea typeface="+mn-ea"/>
                <a:cs typeface="+mn-cs"/>
              </a:rPr>
              <a:t>rd </a:t>
            </a:r>
            <a:r>
              <a:rPr lang="en-US" sz="1200" kern="1200" dirty="0" smtClean="0">
                <a:solidFill>
                  <a:schemeClr val="tx1"/>
                </a:solidFill>
                <a:latin typeface="+mn-lt"/>
                <a:ea typeface="+mn-ea"/>
                <a:cs typeface="+mn-cs"/>
              </a:rPr>
              <a:t>abstracts from the NSF Fastlane database, etc.</a:t>
            </a:r>
            <a:endParaRPr lang="en-US" dirty="0"/>
          </a:p>
        </p:txBody>
      </p:sp>
      <p:sp>
        <p:nvSpPr>
          <p:cNvPr id="4" name="Slide Number Placeholder 3"/>
          <p:cNvSpPr>
            <a:spLocks noGrp="1"/>
          </p:cNvSpPr>
          <p:nvPr>
            <p:ph type="sldNum" sz="quarter" idx="10"/>
          </p:nvPr>
        </p:nvSpPr>
        <p:spPr/>
        <p:txBody>
          <a:bodyPr/>
          <a:lstStyle/>
          <a:p>
            <a:fld id="{F7FBC2CA-8380-EC48-8F5B-D5F9897C3356}" type="slidenum">
              <a:rPr lang="en-US" smtClean="0"/>
              <a:t>38</a:t>
            </a:fld>
            <a:endParaRPr lang="en-US"/>
          </a:p>
        </p:txBody>
      </p:sp>
    </p:spTree>
    <p:extLst>
      <p:ext uri="{BB962C8B-B14F-4D97-AF65-F5344CB8AC3E}">
        <p14:creationId xmlns:p14="http://schemas.microsoft.com/office/powerpoint/2010/main" val="17129650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25000"/>
              </a:lnSpc>
              <a:spcBef>
                <a:spcPts val="0"/>
              </a:spcBef>
              <a:spcAft>
                <a:spcPts val="0"/>
              </a:spcAft>
              <a:buClrTx/>
              <a:buSzTx/>
              <a:buFontTx/>
              <a:buNone/>
              <a:tabLst/>
              <a:defRPr/>
            </a:pPr>
            <a:r>
              <a:rPr lang="en-CA" dirty="0" smtClean="0"/>
              <a:t>These are just three of the several BBs underway</a:t>
            </a:r>
            <a:r>
              <a:rPr lang="en-CA" baseline="0" dirty="0" smtClean="0"/>
              <a:t> or recently completed.  Prof. David Maidment was PI of DisConBB (2013-2015, now completed)</a:t>
            </a:r>
            <a:endParaRPr lang="en-CA" dirty="0" smtClean="0"/>
          </a:p>
          <a:p>
            <a:endParaRPr lang="en-CA" dirty="0" smtClean="0"/>
          </a:p>
          <a:p>
            <a:r>
              <a:rPr lang="en-CA" dirty="0" err="1" smtClean="0"/>
              <a:t>GeoSoft</a:t>
            </a:r>
            <a:r>
              <a:rPr lang="en-CA" dirty="0" smtClean="0"/>
              <a:t> Collaborative Open Source Software Sharing for the Geosciences</a:t>
            </a:r>
          </a:p>
          <a:p>
            <a:r>
              <a:rPr lang="en-CA" dirty="0" err="1" smtClean="0"/>
              <a:t>GeoWS</a:t>
            </a:r>
            <a:r>
              <a:rPr lang="en-CA" dirty="0" smtClean="0"/>
              <a:t> Geoscience Web Services</a:t>
            </a:r>
          </a:p>
          <a:p>
            <a:r>
              <a:rPr lang="en-CA" dirty="0" smtClean="0"/>
              <a:t>ODSIP An Open Data-Services-Invocation Protocol (ODSIP)</a:t>
            </a:r>
          </a:p>
          <a:p>
            <a:r>
              <a:rPr lang="en-CA" dirty="0" smtClean="0"/>
              <a:t>CHORDS Cloud-Hosted Real-Time Data Services for the Geosciences</a:t>
            </a:r>
          </a:p>
          <a:p>
            <a:r>
              <a:rPr lang="en-CA" dirty="0" err="1" smtClean="0"/>
              <a:t>CyberConnector</a:t>
            </a:r>
            <a:r>
              <a:rPr lang="en-CA" dirty="0" smtClean="0"/>
              <a:t> - Bridging the Earth Observations and Earth Science Modeling for Supporting Model Validation, Verification, and Inter-comparison</a:t>
            </a:r>
          </a:p>
          <a:p>
            <a:r>
              <a:rPr lang="en-CA" dirty="0" smtClean="0"/>
              <a:t>Digital Crust - An Exploratory Environment for Earth Science Research and Learning</a:t>
            </a:r>
          </a:p>
          <a:p>
            <a:r>
              <a:rPr lang="en-CA" dirty="0" err="1" smtClean="0"/>
              <a:t>EarthCollab</a:t>
            </a:r>
            <a:r>
              <a:rPr lang="en-CA" dirty="0" smtClean="0"/>
              <a:t> - Enabling Scientific Collaboration and Discovery through Semantic Connections</a:t>
            </a:r>
          </a:p>
          <a:p>
            <a:r>
              <a:rPr lang="en-CA" dirty="0" err="1" smtClean="0"/>
              <a:t>GeoDataspace</a:t>
            </a:r>
            <a:r>
              <a:rPr lang="en-CA" dirty="0" smtClean="0"/>
              <a:t> - Simplifying Data Management for Geoscience Models</a:t>
            </a:r>
          </a:p>
          <a:p>
            <a:r>
              <a:rPr lang="en-CA" dirty="0" smtClean="0"/>
              <a:t>GeoLink - Leveraging Semantics and Linked Data for Data Sharing and Discovery in the Geosciences</a:t>
            </a:r>
          </a:p>
          <a:p>
            <a:r>
              <a:rPr lang="en-CA" dirty="0" err="1" smtClean="0"/>
              <a:t>GeoSemantics</a:t>
            </a:r>
            <a:r>
              <a:rPr lang="en-CA" dirty="0" smtClean="0"/>
              <a:t>  - A Geo-Semantic Framework for Integrating Long-Tail Data and Models</a:t>
            </a:r>
          </a:p>
        </p:txBody>
      </p:sp>
    </p:spTree>
    <p:extLst>
      <p:ext uri="{BB962C8B-B14F-4D97-AF65-F5344CB8AC3E}">
        <p14:creationId xmlns:p14="http://schemas.microsoft.com/office/powerpoint/2010/main" val="9939155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To that end,</a:t>
            </a:r>
            <a:r>
              <a:rPr lang="en-CA" baseline="0" dirty="0" smtClean="0"/>
              <a:t> research coordination networks have been developed to connect domain scientists to developments in cyberinfrastructure, providing a range of resources.</a:t>
            </a:r>
          </a:p>
          <a:p>
            <a:endParaRPr lang="en-CA" dirty="0" smtClean="0"/>
          </a:p>
          <a:p>
            <a:r>
              <a:rPr lang="en-CA" dirty="0" smtClean="0"/>
              <a:t>These are 4 of at least 16 RCNs underway or recently completed</a:t>
            </a:r>
            <a:r>
              <a:rPr lang="en-CA" baseline="0" dirty="0" smtClean="0"/>
              <a:t>.  One of the </a:t>
            </a:r>
            <a:r>
              <a:rPr lang="en-CA" baseline="0" dirty="0" err="1" smtClean="0"/>
              <a:t>iSamples</a:t>
            </a:r>
            <a:r>
              <a:rPr lang="en-CA" baseline="0" dirty="0" smtClean="0"/>
              <a:t> co-PI’s is Ann Molineux, and the PI of SEN is </a:t>
            </a:r>
            <a:r>
              <a:rPr lang="en-CA" baseline="0" dirty="0" err="1" smtClean="0"/>
              <a:t>Wonsuck</a:t>
            </a:r>
            <a:r>
              <a:rPr lang="en-CA" baseline="0" dirty="0" smtClean="0"/>
              <a:t> Kim, both in UT JSG. </a:t>
            </a:r>
            <a:endParaRPr lang="en-CA" dirty="0"/>
          </a:p>
        </p:txBody>
      </p:sp>
    </p:spTree>
    <p:extLst>
      <p:ext uri="{BB962C8B-B14F-4D97-AF65-F5344CB8AC3E}">
        <p14:creationId xmlns:p14="http://schemas.microsoft.com/office/powerpoint/2010/main" val="5523709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EarthCube governance, and how to engage</a:t>
            </a:r>
            <a:r>
              <a:rPr lang="is-IS" dirty="0" smtClean="0"/>
              <a:t>… </a:t>
            </a:r>
            <a:endParaRPr lang="en-US" dirty="0"/>
          </a:p>
        </p:txBody>
      </p:sp>
    </p:spTree>
    <p:extLst>
      <p:ext uri="{BB962C8B-B14F-4D97-AF65-F5344CB8AC3E}">
        <p14:creationId xmlns:p14="http://schemas.microsoft.com/office/powerpoint/2010/main" val="1624743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Big Data story from a recent project,</a:t>
            </a:r>
            <a:r>
              <a:rPr lang="en-US" baseline="0" dirty="0" smtClean="0"/>
              <a:t> just finishing its second year. This has been led by Prof. David Maidment at the Center for Research in Water Resources, in collaboration with these universities, research centers, and the National Weather Service. Dr. </a:t>
            </a:r>
            <a:r>
              <a:rPr lang="en-US" baseline="0" dirty="0" err="1" smtClean="0"/>
              <a:t>Maidment’s</a:t>
            </a:r>
            <a:r>
              <a:rPr lang="en-US" baseline="0" dirty="0" smtClean="0"/>
              <a:t> been working for several years with a number of researchers and developers, to come up with a way of predicting the streamflow and flooding at a continental scale. In 2014, a few key breakthroughs catalyzed the project that became NFIE. This is enabling the NWS to advance the coverage and density of its River Forecasting System by more than two orders of magnitude. It’s also incorporating all coastal areas, which are not included in the current River Forecasting System. </a:t>
            </a:r>
          </a:p>
          <a:p>
            <a:endParaRPr lang="en-US" baseline="0" dirty="0" smtClean="0"/>
          </a:p>
          <a:p>
            <a:r>
              <a:rPr lang="en-US" baseline="0" dirty="0" smtClean="0"/>
              <a:t>NCAR = National Center for Atmospheric Research, Boulder CO</a:t>
            </a:r>
          </a:p>
          <a:p>
            <a:r>
              <a:rPr lang="en-US" baseline="0" dirty="0" smtClean="0"/>
              <a:t>CUAHSI = Consortium of Universities for the Advancement of Hydrologic Science, Medford MA</a:t>
            </a:r>
          </a:p>
          <a:p>
            <a:r>
              <a:rPr lang="en-US" baseline="0" dirty="0" smtClean="0"/>
              <a:t>Note that </a:t>
            </a:r>
            <a:r>
              <a:rPr lang="en-US" baseline="0" dirty="0" err="1" smtClean="0"/>
              <a:t>Univ</a:t>
            </a:r>
            <a:r>
              <a:rPr lang="en-US" baseline="0" dirty="0" smtClean="0"/>
              <a:t> of Alabama in Tuscaloosa is the home of the new National Water Center of the National Weather Service. </a:t>
            </a:r>
            <a:endParaRPr lang="en-US" dirty="0"/>
          </a:p>
        </p:txBody>
      </p:sp>
      <p:sp>
        <p:nvSpPr>
          <p:cNvPr id="4" name="Slide Number Placeholder 3"/>
          <p:cNvSpPr>
            <a:spLocks noGrp="1"/>
          </p:cNvSpPr>
          <p:nvPr>
            <p:ph type="sldNum" sz="quarter" idx="10"/>
          </p:nvPr>
        </p:nvSpPr>
        <p:spPr/>
        <p:txBody>
          <a:bodyPr/>
          <a:lstStyle/>
          <a:p>
            <a:fld id="{F7FBC2CA-8380-EC48-8F5B-D5F9897C3356}" type="slidenum">
              <a:rPr lang="en-US" smtClean="0"/>
              <a:t>4</a:t>
            </a:fld>
            <a:endParaRPr lang="en-US"/>
          </a:p>
        </p:txBody>
      </p:sp>
    </p:spTree>
    <p:extLst>
      <p:ext uri="{BB962C8B-B14F-4D97-AF65-F5344CB8AC3E}">
        <p14:creationId xmlns:p14="http://schemas.microsoft.com/office/powerpoint/2010/main" val="13892555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CFP was just released</a:t>
            </a:r>
            <a:r>
              <a:rPr lang="en-US" baseline="0" dirty="0" smtClean="0"/>
              <a:t> Dec 5, 2015. </a:t>
            </a:r>
            <a:endParaRPr lang="en-US" dirty="0"/>
          </a:p>
        </p:txBody>
      </p:sp>
      <p:sp>
        <p:nvSpPr>
          <p:cNvPr id="4" name="Slide Number Placeholder 3"/>
          <p:cNvSpPr>
            <a:spLocks noGrp="1"/>
          </p:cNvSpPr>
          <p:nvPr>
            <p:ph type="sldNum" sz="quarter" idx="10"/>
          </p:nvPr>
        </p:nvSpPr>
        <p:spPr/>
        <p:txBody>
          <a:bodyPr/>
          <a:lstStyle/>
          <a:p>
            <a:fld id="{F7FBC2CA-8380-EC48-8F5B-D5F9897C3356}" type="slidenum">
              <a:rPr lang="en-US" smtClean="0"/>
              <a:t>42</a:t>
            </a:fld>
            <a:endParaRPr lang="en-US"/>
          </a:p>
        </p:txBody>
      </p:sp>
    </p:spTree>
    <p:extLst>
      <p:ext uri="{BB962C8B-B14F-4D97-AF65-F5344CB8AC3E}">
        <p14:creationId xmlns:p14="http://schemas.microsoft.com/office/powerpoint/2010/main" val="8180111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Share link for this presentation on EarthCube is: http://</a:t>
            </a:r>
            <a:r>
              <a:rPr lang="en-US" dirty="0" err="1" smtClean="0"/>
              <a:t>earthcube.org</a:t>
            </a:r>
            <a:r>
              <a:rPr lang="en-US" dirty="0" smtClean="0"/>
              <a:t>/document/2016/science-helping-data</a:t>
            </a:r>
          </a:p>
          <a:p>
            <a:r>
              <a:rPr lang="en-US" dirty="0" smtClean="0"/>
              <a:t>QR</a:t>
            </a:r>
            <a:r>
              <a:rPr lang="en-US" baseline="0" dirty="0" smtClean="0"/>
              <a:t> code is for the same URL. </a:t>
            </a:r>
            <a:endParaRPr lang="en-US" dirty="0"/>
          </a:p>
        </p:txBody>
      </p:sp>
      <p:sp>
        <p:nvSpPr>
          <p:cNvPr id="4" name="Slide Number Placeholder 3"/>
          <p:cNvSpPr>
            <a:spLocks noGrp="1"/>
          </p:cNvSpPr>
          <p:nvPr>
            <p:ph type="sldNum" sz="quarter" idx="10"/>
          </p:nvPr>
        </p:nvSpPr>
        <p:spPr/>
        <p:txBody>
          <a:bodyPr/>
          <a:lstStyle/>
          <a:p>
            <a:fld id="{F7FBC2CA-8380-EC48-8F5B-D5F9897C3356}" type="slidenum">
              <a:rPr lang="en-US" smtClean="0"/>
              <a:t>43</a:t>
            </a:fld>
            <a:endParaRPr lang="en-US"/>
          </a:p>
        </p:txBody>
      </p:sp>
    </p:spTree>
    <p:extLst>
      <p:ext uri="{BB962C8B-B14F-4D97-AF65-F5344CB8AC3E}">
        <p14:creationId xmlns:p14="http://schemas.microsoft.com/office/powerpoint/2010/main" val="1855209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diagram represents two distinct modeling workflows: one for the US NWS, and one for global prediction (academic use only). The stream network, GIS layers, and grid-downscaling matrix are prepared ahead of time, to provide important context (inputs) for the forecasting models. The total processing time from weather forecast input to streamflow forecast output is about 12 minutes for the continental US, thanks to TACC. This workflow is repeated every 3 hours, 24x7 (will be every hour in 2016).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global modeling workflow is run every 12 hours, for selected watersheds in various countries participating in the research (US, Colombia, Greece, New Zealand, and others). The ERA Interim product provides &gt;35 years of global weather </a:t>
            </a:r>
            <a:r>
              <a:rPr lang="en-US" baseline="0" dirty="0" err="1" smtClean="0"/>
              <a:t>backcasting</a:t>
            </a:r>
            <a:r>
              <a:rPr lang="en-US" baseline="0" dirty="0" smtClean="0"/>
              <a:t>. This is very useful for developing countries and remote regions lacking meteorological &amp; hydrological records. This is downscaled to the same catchments and watershed boundaries used in the forecasting models. I was the programmatic lead in the global outreach project. The science lead was Prof. Jim Nelson at BYU. </a:t>
            </a:r>
          </a:p>
          <a:p>
            <a:endParaRPr lang="en-US" dirty="0" smtClean="0"/>
          </a:p>
          <a:p>
            <a:r>
              <a:rPr lang="en-US" dirty="0" smtClean="0"/>
              <a:t>NHDPlus = USGS National Hydrography Dataset;</a:t>
            </a:r>
            <a:r>
              <a:rPr lang="en-US" baseline="0" dirty="0" smtClean="0"/>
              <a:t> digital map of US stream network at 1:100k, with 2.7 million stream segments &amp; catchments, topologically related.</a:t>
            </a:r>
            <a:endParaRPr lang="en-US" dirty="0" smtClean="0"/>
          </a:p>
          <a:p>
            <a:r>
              <a:rPr lang="en-US" dirty="0" smtClean="0"/>
              <a:t>HRRR = National Weather Service’ s High-Resolution Rapid-Refresh</a:t>
            </a:r>
            <a:r>
              <a:rPr lang="en-US" baseline="0" dirty="0" smtClean="0"/>
              <a:t> weather forecast, http://</a:t>
            </a:r>
            <a:r>
              <a:rPr lang="en-US" baseline="0" dirty="0" err="1" smtClean="0"/>
              <a:t>ruc.noaa.gov</a:t>
            </a:r>
            <a:r>
              <a:rPr lang="en-US" baseline="0" dirty="0" smtClean="0"/>
              <a:t>/</a:t>
            </a:r>
            <a:r>
              <a:rPr lang="en-US" baseline="0" dirty="0" err="1" smtClean="0"/>
              <a:t>hrrr</a:t>
            </a:r>
            <a:r>
              <a:rPr lang="en-US" baseline="0" dirty="0" smtClean="0"/>
              <a:t>/</a:t>
            </a:r>
          </a:p>
          <a:p>
            <a:r>
              <a:rPr lang="en-US" baseline="0" dirty="0" smtClean="0"/>
              <a:t>WRF-Hydro = Weather Research &amp; Forecast – Hydrologic modeling framework, https://</a:t>
            </a:r>
            <a:r>
              <a:rPr lang="en-US" baseline="0" dirty="0" err="1" smtClean="0"/>
              <a:t>www.ral.ucar.edu</a:t>
            </a:r>
            <a:r>
              <a:rPr lang="en-US" baseline="0" dirty="0" smtClean="0"/>
              <a:t>/projects/</a:t>
            </a:r>
            <a:r>
              <a:rPr lang="en-US" baseline="0" dirty="0" err="1" smtClean="0"/>
              <a:t>wrf_hydro</a:t>
            </a:r>
            <a:endParaRPr lang="en-US" baseline="0" dirty="0" smtClean="0"/>
          </a:p>
          <a:p>
            <a:r>
              <a:rPr lang="en-US" baseline="0" dirty="0" smtClean="0"/>
              <a:t>NOAH-MP is a land-surface model, which is coupled with RAPID in WRF-Hydro. This is developed and maintained by NCAR.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RAPID = </a:t>
            </a:r>
            <a:r>
              <a:rPr lang="en-US" sz="1200" dirty="0" smtClean="0">
                <a:solidFill>
                  <a:srgbClr val="FF0000"/>
                </a:solidFill>
                <a:latin typeface="Arial"/>
                <a:ea typeface="ＭＳ Ｐゴシック"/>
              </a:rPr>
              <a:t>R</a:t>
            </a:r>
            <a:r>
              <a:rPr lang="en-US" sz="1200" dirty="0" smtClean="0">
                <a:solidFill>
                  <a:srgbClr val="0070C0"/>
                </a:solidFill>
                <a:latin typeface="Arial"/>
                <a:ea typeface="ＭＳ Ｐゴシック"/>
              </a:rPr>
              <a:t>iver </a:t>
            </a:r>
            <a:r>
              <a:rPr lang="en-US" sz="1200" dirty="0" smtClean="0">
                <a:solidFill>
                  <a:srgbClr val="FF0000"/>
                </a:solidFill>
                <a:latin typeface="Arial"/>
                <a:ea typeface="ＭＳ Ｐゴシック"/>
              </a:rPr>
              <a:t>A</a:t>
            </a:r>
            <a:r>
              <a:rPr lang="en-US" sz="1200" dirty="0" smtClean="0">
                <a:solidFill>
                  <a:srgbClr val="0070C0"/>
                </a:solidFill>
                <a:latin typeface="Arial"/>
                <a:ea typeface="ＭＳ Ｐゴシック"/>
              </a:rPr>
              <a:t>pplication for </a:t>
            </a:r>
            <a:r>
              <a:rPr lang="en-US" sz="1200" dirty="0" smtClean="0">
                <a:solidFill>
                  <a:srgbClr val="FF0000"/>
                </a:solidFill>
                <a:latin typeface="Arial"/>
                <a:ea typeface="ＭＳ Ｐゴシック"/>
              </a:rPr>
              <a:t>P</a:t>
            </a:r>
            <a:r>
              <a:rPr lang="en-US" sz="1200" dirty="0" smtClean="0">
                <a:solidFill>
                  <a:srgbClr val="0070C0"/>
                </a:solidFill>
                <a:latin typeface="Arial"/>
                <a:ea typeface="ＭＳ Ｐゴシック"/>
              </a:rPr>
              <a:t>arallel </a:t>
            </a:r>
            <a:r>
              <a:rPr lang="en-US" sz="1200" dirty="0" err="1" smtClean="0">
                <a:solidFill>
                  <a:srgbClr val="0070C0"/>
                </a:solidFill>
                <a:latin typeface="Arial"/>
                <a:ea typeface="ＭＳ Ｐゴシック"/>
              </a:rPr>
              <a:t>Computat</a:t>
            </a:r>
            <a:r>
              <a:rPr lang="en-US" sz="1200" dirty="0" err="1" smtClean="0">
                <a:solidFill>
                  <a:srgbClr val="FF0000"/>
                </a:solidFill>
                <a:latin typeface="Arial"/>
                <a:ea typeface="ＭＳ Ｐゴシック"/>
              </a:rPr>
              <a:t>I</a:t>
            </a:r>
            <a:r>
              <a:rPr lang="en-US" sz="1200" dirty="0" err="1" smtClean="0">
                <a:solidFill>
                  <a:srgbClr val="0070C0"/>
                </a:solidFill>
                <a:latin typeface="Arial"/>
                <a:ea typeface="ＭＳ Ｐゴシック"/>
              </a:rPr>
              <a:t>on</a:t>
            </a:r>
            <a:r>
              <a:rPr lang="en-US" sz="1200" dirty="0" smtClean="0">
                <a:solidFill>
                  <a:srgbClr val="0070C0"/>
                </a:solidFill>
                <a:latin typeface="Arial"/>
                <a:ea typeface="ＭＳ Ｐゴシック"/>
              </a:rPr>
              <a:t> of </a:t>
            </a:r>
            <a:r>
              <a:rPr lang="en-US" sz="1200" dirty="0" smtClean="0">
                <a:solidFill>
                  <a:srgbClr val="FF0000"/>
                </a:solidFill>
                <a:latin typeface="Arial"/>
                <a:ea typeface="ＭＳ Ｐゴシック"/>
              </a:rPr>
              <a:t>D</a:t>
            </a:r>
            <a:r>
              <a:rPr lang="en-US" sz="1200" dirty="0" smtClean="0">
                <a:solidFill>
                  <a:srgbClr val="0070C0"/>
                </a:solidFill>
                <a:latin typeface="Arial"/>
                <a:ea typeface="ＭＳ Ｐゴシック"/>
              </a:rPr>
              <a:t>ischarge</a:t>
            </a:r>
            <a:r>
              <a:rPr lang="en-US" sz="1200" dirty="0" smtClean="0">
                <a:solidFill>
                  <a:schemeClr val="tx1"/>
                </a:solidFill>
                <a:latin typeface="Times" pitchFamily="-112" charset="0"/>
                <a:ea typeface="ＭＳ Ｐゴシック" pitchFamily="-65" charset="-128"/>
              </a:rPr>
              <a:t>,</a:t>
            </a:r>
            <a:r>
              <a:rPr lang="en-US" sz="1200" baseline="0" dirty="0" smtClean="0">
                <a:solidFill>
                  <a:schemeClr val="tx1"/>
                </a:solidFill>
                <a:latin typeface="Times" pitchFamily="-112" charset="0"/>
                <a:ea typeface="ＭＳ Ｐゴシック" pitchFamily="-65" charset="-128"/>
              </a:rPr>
              <a:t> </a:t>
            </a:r>
            <a:r>
              <a:rPr lang="en-US" sz="1200" dirty="0" smtClean="0">
                <a:solidFill>
                  <a:prstClr val="black"/>
                </a:solidFill>
                <a:latin typeface="Arial"/>
                <a:ea typeface="ＭＳ Ｐゴシック"/>
                <a:cs typeface="ＭＳ Ｐゴシック"/>
              </a:rPr>
              <a:t>http://rapid-</a:t>
            </a:r>
            <a:r>
              <a:rPr lang="en-US" sz="1200" dirty="0" err="1" smtClean="0">
                <a:solidFill>
                  <a:prstClr val="black"/>
                </a:solidFill>
                <a:latin typeface="Arial"/>
                <a:ea typeface="ＭＳ Ｐゴシック"/>
                <a:cs typeface="ＭＳ Ｐゴシック"/>
              </a:rPr>
              <a:t>hub.org</a:t>
            </a:r>
            <a:r>
              <a:rPr lang="en-US" sz="1200" dirty="0" smtClean="0">
                <a:solidFill>
                  <a:prstClr val="black"/>
                </a:solidFill>
                <a:latin typeface="Arial"/>
                <a:ea typeface="ＭＳ Ｐゴシック"/>
                <a:cs typeface="ＭＳ Ｐゴシック"/>
              </a:rPr>
              <a:t>/</a:t>
            </a:r>
            <a:r>
              <a:rPr lang="en-US" sz="1200" baseline="0" dirty="0" smtClean="0">
                <a:solidFill>
                  <a:prstClr val="black"/>
                </a:solidFill>
                <a:latin typeface="Arial"/>
                <a:ea typeface="ＭＳ Ｐゴシック"/>
                <a:cs typeface="ＭＳ Ｐゴシック"/>
              </a:rPr>
              <a:t> </a:t>
            </a:r>
            <a:r>
              <a:rPr lang="en-US" sz="1200" i="1" dirty="0" smtClean="0">
                <a:solidFill>
                  <a:srgbClr val="0070C0"/>
                </a:solidFill>
                <a:latin typeface="Arial"/>
                <a:ea typeface="ＭＳ Ｐゴシック"/>
              </a:rPr>
              <a:t> (see next slide)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ECMWF = European Centre for Medium-Range Weather Forecasting; uses HTESSL land-surface model. ERA Interim is the ECMWF Reanalysis product.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NWS does not use the ECMWF forecasts or modeling outputs; it’s part of the academic research workflow.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TACC = </a:t>
            </a:r>
            <a:r>
              <a:rPr lang="en-US" baseline="0" dirty="0" err="1" smtClean="0"/>
              <a:t>Univ</a:t>
            </a:r>
            <a:r>
              <a:rPr lang="en-US" baseline="0" dirty="0" smtClean="0"/>
              <a:t> of Texas Advanced Computing Center in Austin. Provides computational platform for academic research workflow.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BYU = Brigham Young </a:t>
            </a:r>
            <a:r>
              <a:rPr lang="en-US" baseline="0" dirty="0" err="1" smtClean="0"/>
              <a:t>Univ</a:t>
            </a:r>
            <a:r>
              <a:rPr lang="en-US" baseline="0" dirty="0" smtClean="0"/>
              <a:t>, Provo UT, which provides computational support for the global forecasting applications; to be hosted through HydroShare (in progress) See www.tethysplatform.org.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pPr>
              <a:defRPr/>
            </a:pPr>
            <a:fld id="{EC8F0B9F-261A-A14A-948B-3040BF655A03}" type="slidenum">
              <a:rPr lang="en-US">
                <a:solidFill>
                  <a:srgbClr val="000000"/>
                </a:solidFill>
              </a:rPr>
              <a:pPr>
                <a:defRPr/>
              </a:pPr>
              <a:t>5</a:t>
            </a:fld>
            <a:endParaRPr lang="en-US">
              <a:solidFill>
                <a:srgbClr val="000000"/>
              </a:solidFill>
            </a:endParaRPr>
          </a:p>
        </p:txBody>
      </p:sp>
    </p:spTree>
    <p:extLst>
      <p:ext uri="{BB962C8B-B14F-4D97-AF65-F5344CB8AC3E}">
        <p14:creationId xmlns:p14="http://schemas.microsoft.com/office/powerpoint/2010/main" val="944626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RAPID is a hydrologic model</a:t>
            </a:r>
            <a:r>
              <a:rPr lang="en-US" baseline="0" dirty="0" smtClean="0"/>
              <a:t> that estimates the flow rate in cubic feet or meters per second, in each stream segment, based on the incoming streamflow and the runoff from its surrounding catchment. It also takes into account releases from dams in the stream, where these are known. This </a:t>
            </a:r>
            <a:r>
              <a:rPr lang="en-US" dirty="0" smtClean="0"/>
              <a:t>was developed by Cedric David at </a:t>
            </a:r>
            <a:r>
              <a:rPr lang="en-US" dirty="0" err="1" smtClean="0"/>
              <a:t>Univ</a:t>
            </a:r>
            <a:r>
              <a:rPr lang="en-US" dirty="0" smtClean="0"/>
              <a:t> of Texas at Austin, now maintained</a:t>
            </a:r>
            <a:r>
              <a:rPr lang="en-US" baseline="0" dirty="0" smtClean="0"/>
              <a:t> at NASA Jet Propulsion Lab (JPL).</a:t>
            </a:r>
          </a:p>
          <a:p>
            <a:endParaRPr lang="en-US" dirty="0" smtClean="0"/>
          </a:p>
          <a:p>
            <a:r>
              <a:rPr lang="en-US" dirty="0" smtClean="0"/>
              <a:t>The orange grid overlay represents the NOAH-MP</a:t>
            </a:r>
            <a:r>
              <a:rPr lang="en-US" baseline="0" dirty="0" smtClean="0"/>
              <a:t> land surface model </a:t>
            </a:r>
            <a:r>
              <a:rPr lang="en-US" dirty="0" smtClean="0"/>
              <a:t>grid,</a:t>
            </a:r>
            <a:r>
              <a:rPr lang="en-US" baseline="0" dirty="0" smtClean="0"/>
              <a:t> which is mapped to the NHDPlus catchment boundaries, using an area-based weighting approach. </a:t>
            </a:r>
            <a:endParaRPr lang="en-US" dirty="0"/>
          </a:p>
        </p:txBody>
      </p:sp>
      <p:sp>
        <p:nvSpPr>
          <p:cNvPr id="4" name="Slide Number Placeholder 3"/>
          <p:cNvSpPr>
            <a:spLocks noGrp="1"/>
          </p:cNvSpPr>
          <p:nvPr>
            <p:ph type="sldNum" sz="quarter" idx="10"/>
          </p:nvPr>
        </p:nvSpPr>
        <p:spPr/>
        <p:txBody>
          <a:bodyPr/>
          <a:lstStyle/>
          <a:p>
            <a:fld id="{F7FBC2CA-8380-EC48-8F5B-D5F9897C3356}" type="slidenum">
              <a:rPr lang="en-US" smtClean="0"/>
              <a:t>6</a:t>
            </a:fld>
            <a:endParaRPr lang="en-US"/>
          </a:p>
        </p:txBody>
      </p:sp>
    </p:spTree>
    <p:extLst>
      <p:ext uri="{BB962C8B-B14F-4D97-AF65-F5344CB8AC3E}">
        <p14:creationId xmlns:p14="http://schemas.microsoft.com/office/powerpoint/2010/main" val="168307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a:t>
            </a:r>
            <a:r>
              <a:rPr lang="en-US" baseline="0" dirty="0" smtClean="0"/>
              <a:t>graph comparing model results with observation. This graph shows high correlation when the reservoir releases are taken into account. But the model does not always correlate so well, such as when flooding goes above the stream banks. </a:t>
            </a:r>
          </a:p>
          <a:p>
            <a:endParaRPr lang="en-US" dirty="0" smtClean="0"/>
          </a:p>
          <a:p>
            <a:r>
              <a:rPr lang="en-US" dirty="0" smtClean="0"/>
              <a:t>USGS </a:t>
            </a:r>
            <a:r>
              <a:rPr lang="en-US" dirty="0"/>
              <a:t>Flow = observations from USGS NWIS stream gage (identified just above graph</a:t>
            </a:r>
            <a:r>
              <a:rPr lang="en-US" baseline="0" dirty="0"/>
              <a:t> frame)</a:t>
            </a:r>
            <a:endParaRPr lang="en-US" dirty="0"/>
          </a:p>
          <a:p>
            <a:r>
              <a:rPr lang="en-US" dirty="0"/>
              <a:t>RAPID Flow</a:t>
            </a:r>
            <a:r>
              <a:rPr lang="en-US" baseline="0" dirty="0"/>
              <a:t> (No Res) = RAPID simulation without reservoir releases taken into account</a:t>
            </a:r>
          </a:p>
          <a:p>
            <a:r>
              <a:rPr lang="en-US" baseline="0" dirty="0"/>
              <a:t>RAPID Flow = RAPID simulations with reservoir releases accounted as external inputs (NWS feed)</a:t>
            </a:r>
          </a:p>
          <a:p>
            <a:endParaRPr lang="en-US" dirty="0"/>
          </a:p>
        </p:txBody>
      </p:sp>
      <p:sp>
        <p:nvSpPr>
          <p:cNvPr id="4" name="Slide Number Placeholder 3"/>
          <p:cNvSpPr>
            <a:spLocks noGrp="1"/>
          </p:cNvSpPr>
          <p:nvPr>
            <p:ph type="sldNum" sz="quarter" idx="10"/>
          </p:nvPr>
        </p:nvSpPr>
        <p:spPr/>
        <p:txBody>
          <a:bodyPr/>
          <a:lstStyle/>
          <a:p>
            <a:pPr>
              <a:defRPr/>
            </a:pPr>
            <a:fld id="{EC8F0B9F-261A-A14A-948B-3040BF655A03}" type="slidenum">
              <a:rPr lang="en-US">
                <a:solidFill>
                  <a:srgbClr val="000000"/>
                </a:solidFill>
              </a:rPr>
              <a:pPr>
                <a:defRPr/>
              </a:pPr>
              <a:t>7</a:t>
            </a:fld>
            <a:endParaRPr lang="en-US">
              <a:solidFill>
                <a:srgbClr val="000000"/>
              </a:solidFill>
            </a:endParaRPr>
          </a:p>
        </p:txBody>
      </p:sp>
    </p:spTree>
    <p:extLst>
      <p:ext uri="{BB962C8B-B14F-4D97-AF65-F5344CB8AC3E}">
        <p14:creationId xmlns:p14="http://schemas.microsoft.com/office/powerpoint/2010/main" val="1648748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Streamflow Prediction Tool is a web app developed at BYU for NFIE. It’s showing a map of Texas coastal streams and gages</a:t>
            </a:r>
            <a:r>
              <a:rPr lang="en-US" baseline="0" dirty="0" smtClean="0"/>
              <a:t>.</a:t>
            </a: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Click once to see ERA Interim</a:t>
            </a:r>
            <a:r>
              <a:rPr lang="en-US" baseline="0" dirty="0" smtClean="0"/>
              <a:t> data added to forecast; this is 35-year history of streamflow at this location, based on ECMWF Reanalysis product. </a:t>
            </a:r>
            <a:endParaRPr lang="en-US" dirty="0" smtClean="0"/>
          </a:p>
          <a:p>
            <a:r>
              <a:rPr lang="en-US" dirty="0" smtClean="0"/>
              <a:t>Click again</a:t>
            </a:r>
            <a:r>
              <a:rPr lang="en-US" baseline="0" dirty="0" smtClean="0"/>
              <a:t> and you should see a fuzzy speaker icon; click on the icon and it will show a video of a recent storm that created floods across Texas.</a:t>
            </a:r>
            <a:endParaRPr lang="en-US" dirty="0" smtClean="0"/>
          </a:p>
          <a:p>
            <a:r>
              <a:rPr lang="en-US" dirty="0" smtClean="0"/>
              <a:t>With (free) Esri</a:t>
            </a:r>
            <a:r>
              <a:rPr lang="en-US" baseline="0" dirty="0" smtClean="0"/>
              <a:t> post processing tools we can generate animations of the 15 day forecasts showing the timing of the larger flows from last October’s flooding. </a:t>
            </a:r>
            <a:endParaRPr lang="en-US" dirty="0"/>
          </a:p>
        </p:txBody>
      </p:sp>
      <p:sp>
        <p:nvSpPr>
          <p:cNvPr id="4" name="Slide Number Placeholder 3"/>
          <p:cNvSpPr>
            <a:spLocks noGrp="1"/>
          </p:cNvSpPr>
          <p:nvPr>
            <p:ph type="sldNum" sz="quarter" idx="10"/>
          </p:nvPr>
        </p:nvSpPr>
        <p:spPr/>
        <p:txBody>
          <a:bodyPr/>
          <a:lstStyle/>
          <a:p>
            <a:fld id="{C11E66E9-CBF5-804C-8FC9-DDADE087D38D}"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586114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stage of development is to map flood</a:t>
            </a:r>
            <a:r>
              <a:rPr lang="en-US" baseline="0" dirty="0" smtClean="0"/>
              <a:t> inundation. This can’t be done in real-time (yet). Several approaches are being investigated. This is planned to be complete during 2016. I could say more about this, but I want to get into a couple other topics in the time remaining. </a:t>
            </a:r>
            <a:endParaRPr lang="en-US" dirty="0"/>
          </a:p>
        </p:txBody>
      </p:sp>
      <p:sp>
        <p:nvSpPr>
          <p:cNvPr id="4" name="Slide Number Placeholder 3"/>
          <p:cNvSpPr>
            <a:spLocks noGrp="1"/>
          </p:cNvSpPr>
          <p:nvPr>
            <p:ph type="sldNum" sz="quarter" idx="10"/>
          </p:nvPr>
        </p:nvSpPr>
        <p:spPr/>
        <p:txBody>
          <a:bodyPr/>
          <a:lstStyle/>
          <a:p>
            <a:fld id="{F7FBC2CA-8380-EC48-8F5B-D5F9897C3356}" type="slidenum">
              <a:rPr lang="en-US" smtClean="0"/>
              <a:t>9</a:t>
            </a:fld>
            <a:endParaRPr lang="en-US"/>
          </a:p>
        </p:txBody>
      </p:sp>
    </p:spTree>
    <p:extLst>
      <p:ext uri="{BB962C8B-B14F-4D97-AF65-F5344CB8AC3E}">
        <p14:creationId xmlns:p14="http://schemas.microsoft.com/office/powerpoint/2010/main" val="1802770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3.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5.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jp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2/5/16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t>2/5/16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2/5/16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t>2/5/16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t>2/5/16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t>2/5/16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t>2/5/16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2/5/16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2/5/16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Shape 7"/>
        <p:cNvGrpSpPr/>
        <p:nvPr/>
      </p:nvGrpSpPr>
      <p:grpSpPr>
        <a:xfrm>
          <a:off x="0" y="0"/>
          <a:ext cx="0" cy="0"/>
          <a:chOff x="0" y="0"/>
          <a:chExt cx="0" cy="0"/>
        </a:xfrm>
      </p:grpSpPr>
      <p:sp>
        <p:nvSpPr>
          <p:cNvPr id="8" name="Shape 8"/>
          <p:cNvSpPr txBox="1">
            <a:spLocks noGrp="1"/>
          </p:cNvSpPr>
          <p:nvPr>
            <p:ph type="title"/>
          </p:nvPr>
        </p:nvSpPr>
        <p:spPr>
          <a:xfrm>
            <a:off x="1190625" y="1151930"/>
            <a:ext cx="9810750" cy="2321718"/>
          </a:xfrm>
          <a:prstGeom prst="rect">
            <a:avLst/>
          </a:prstGeom>
          <a:noFill/>
          <a:ln>
            <a:noFill/>
          </a:ln>
        </p:spPr>
        <p:txBody>
          <a:bodyPr lIns="91425" tIns="91425" rIns="91425" bIns="91425" anchor="b" anchorCtr="0"/>
          <a:lstStyle>
            <a:lvl1pPr algn="ctr" rtl="0">
              <a:spcBef>
                <a:spcPts val="0"/>
              </a:spcBef>
              <a:defRPr/>
            </a:lvl1pPr>
            <a:lvl2pPr indent="160729" algn="ctr" rtl="0">
              <a:spcBef>
                <a:spcPts val="0"/>
              </a:spcBef>
              <a:defRPr/>
            </a:lvl2pPr>
            <a:lvl3pPr indent="321457" algn="ctr" rtl="0">
              <a:spcBef>
                <a:spcPts val="0"/>
              </a:spcBef>
              <a:defRPr/>
            </a:lvl3pPr>
            <a:lvl4pPr indent="482186" algn="ctr" rtl="0">
              <a:spcBef>
                <a:spcPts val="0"/>
              </a:spcBef>
              <a:defRPr/>
            </a:lvl4pPr>
            <a:lvl5pPr indent="642915" algn="ctr" rtl="0">
              <a:spcBef>
                <a:spcPts val="0"/>
              </a:spcBef>
              <a:defRPr/>
            </a:lvl5pPr>
            <a:lvl6pPr indent="803643" algn="ctr" rtl="0">
              <a:spcBef>
                <a:spcPts val="0"/>
              </a:spcBef>
              <a:defRPr/>
            </a:lvl6pPr>
            <a:lvl7pPr indent="964372" algn="ctr" rtl="0">
              <a:spcBef>
                <a:spcPts val="0"/>
              </a:spcBef>
              <a:defRPr/>
            </a:lvl7pPr>
            <a:lvl8pPr indent="1125101" algn="ctr" rtl="0">
              <a:spcBef>
                <a:spcPts val="0"/>
              </a:spcBef>
              <a:defRPr/>
            </a:lvl8pPr>
            <a:lvl9pPr indent="1285829" algn="ctr" rtl="0">
              <a:spcBef>
                <a:spcPts val="0"/>
              </a:spcBef>
              <a:defRPr/>
            </a:lvl9pPr>
          </a:lstStyle>
          <a:p>
            <a:endParaRPr/>
          </a:p>
        </p:txBody>
      </p:sp>
      <p:sp>
        <p:nvSpPr>
          <p:cNvPr id="9" name="Shape 9"/>
          <p:cNvSpPr txBox="1">
            <a:spLocks noGrp="1"/>
          </p:cNvSpPr>
          <p:nvPr>
            <p:ph type="body" idx="1"/>
          </p:nvPr>
        </p:nvSpPr>
        <p:spPr>
          <a:xfrm>
            <a:off x="1190625" y="3536157"/>
            <a:ext cx="9810750" cy="794741"/>
          </a:xfrm>
          <a:prstGeom prst="rect">
            <a:avLst/>
          </a:prstGeom>
          <a:noFill/>
          <a:ln>
            <a:noFill/>
          </a:ln>
        </p:spPr>
        <p:txBody>
          <a:bodyPr lIns="91425" tIns="91425" rIns="91425" bIns="91425" anchor="t" anchorCtr="0"/>
          <a:lstStyle>
            <a:lvl1pPr marL="0" indent="0" algn="ctr" rtl="0">
              <a:spcBef>
                <a:spcPts val="0"/>
              </a:spcBef>
              <a:buFont typeface="Helvetica Neue"/>
              <a:buNone/>
              <a:defRPr/>
            </a:lvl1pPr>
            <a:lvl2pPr marL="0" indent="160729" algn="ctr" rtl="0">
              <a:spcBef>
                <a:spcPts val="0"/>
              </a:spcBef>
              <a:buFont typeface="Helvetica Neue"/>
              <a:buNone/>
              <a:defRPr/>
            </a:lvl2pPr>
            <a:lvl3pPr marL="0" indent="321457" algn="ctr" rtl="0">
              <a:spcBef>
                <a:spcPts val="0"/>
              </a:spcBef>
              <a:buFont typeface="Helvetica Neue"/>
              <a:buNone/>
              <a:defRPr/>
            </a:lvl3pPr>
            <a:lvl4pPr marL="0" indent="482186" algn="ctr" rtl="0">
              <a:spcBef>
                <a:spcPts val="0"/>
              </a:spcBef>
              <a:buFont typeface="Helvetica Neue"/>
              <a:buNone/>
              <a:defRPr/>
            </a:lvl4pPr>
            <a:lvl5pPr marL="0" indent="642915" algn="ctr" rtl="0">
              <a:spcBef>
                <a:spcPts val="0"/>
              </a:spcBef>
              <a:buFont typeface="Helvetica Neue"/>
              <a:buNone/>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1861585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itle - Top">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892969" y="312540"/>
            <a:ext cx="10406062" cy="1518046"/>
          </a:xfrm>
          <a:prstGeom prst="rect">
            <a:avLst/>
          </a:prstGeom>
          <a:noFill/>
          <a:ln>
            <a:noFill/>
          </a:ln>
        </p:spPr>
        <p:txBody>
          <a:bodyPr lIns="91425" tIns="91425" rIns="91425" bIns="91425" anchor="ctr" anchorCtr="0"/>
          <a:lstStyle>
            <a:lvl1pPr algn="ctr" rtl="0">
              <a:spcBef>
                <a:spcPts val="0"/>
              </a:spcBef>
              <a:defRPr/>
            </a:lvl1pPr>
            <a:lvl2pPr indent="160729" algn="ctr" rtl="0">
              <a:spcBef>
                <a:spcPts val="0"/>
              </a:spcBef>
              <a:defRPr/>
            </a:lvl2pPr>
            <a:lvl3pPr indent="321457" algn="ctr" rtl="0">
              <a:spcBef>
                <a:spcPts val="0"/>
              </a:spcBef>
              <a:defRPr/>
            </a:lvl3pPr>
            <a:lvl4pPr indent="482186" algn="ctr" rtl="0">
              <a:spcBef>
                <a:spcPts val="0"/>
              </a:spcBef>
              <a:defRPr/>
            </a:lvl4pPr>
            <a:lvl5pPr indent="642915" algn="ctr" rtl="0">
              <a:spcBef>
                <a:spcPts val="0"/>
              </a:spcBef>
              <a:defRPr/>
            </a:lvl5pPr>
            <a:lvl6pPr indent="803643" algn="ctr" rtl="0">
              <a:spcBef>
                <a:spcPts val="0"/>
              </a:spcBef>
              <a:defRPr/>
            </a:lvl6pPr>
            <a:lvl7pPr indent="964372" algn="ctr" rtl="0">
              <a:spcBef>
                <a:spcPts val="0"/>
              </a:spcBef>
              <a:defRPr/>
            </a:lvl7pPr>
            <a:lvl8pPr indent="1125101" algn="ctr" rtl="0">
              <a:spcBef>
                <a:spcPts val="0"/>
              </a:spcBef>
              <a:defRPr/>
            </a:lvl8pPr>
            <a:lvl9pPr indent="1285829" algn="ctr" rtl="0">
              <a:spcBef>
                <a:spcPts val="0"/>
              </a:spcBef>
              <a:defRPr/>
            </a:lvl9pPr>
          </a:lstStyle>
          <a:p>
            <a:endParaRPr/>
          </a:p>
        </p:txBody>
      </p:sp>
    </p:spTree>
    <p:extLst>
      <p:ext uri="{BB962C8B-B14F-4D97-AF65-F5344CB8AC3E}">
        <p14:creationId xmlns:p14="http://schemas.microsoft.com/office/powerpoint/2010/main" val="205421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2/5/16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7" name="Rectangle 2"/>
          <p:cNvSpPr>
            <a:spLocks/>
          </p:cNvSpPr>
          <p:nvPr/>
        </p:nvSpPr>
        <p:spPr bwMode="hidden">
          <a:xfrm>
            <a:off x="0" y="0"/>
            <a:ext cx="12192000" cy="5257800"/>
          </a:xfrm>
          <a:prstGeom prst="rect">
            <a:avLst/>
          </a:prstGeom>
          <a:gradFill rotWithShape="0">
            <a:gsLst>
              <a:gs pos="0">
                <a:srgbClr val="004575"/>
              </a:gs>
              <a:gs pos="100000">
                <a:srgbClr val="007AC2"/>
              </a:gs>
            </a:gsLst>
            <a:lin ang="2400000" scaled="1"/>
          </a:gradFill>
          <a:ln w="25400" cap="flat">
            <a:noFill/>
            <a:miter lim="800000"/>
            <a:headEnd type="none" w="med" len="med"/>
            <a:tailEnd type="none" w="med" len="med"/>
          </a:ln>
        </p:spPr>
        <p:txBody>
          <a:bodyPr lIns="0" tIns="0" rIns="0" bIns="0">
            <a:prstTxWarp prst="textNoShape">
              <a:avLst/>
            </a:prstTxWarp>
          </a:bodyPr>
          <a:lstStyle/>
          <a:p>
            <a:endParaRPr lang="en-US" sz="1800">
              <a:solidFill>
                <a:prstClr val="black"/>
              </a:solidFill>
            </a:endParaRPr>
          </a:p>
        </p:txBody>
      </p:sp>
      <p:sp>
        <p:nvSpPr>
          <p:cNvPr id="2" name="Title 1"/>
          <p:cNvSpPr>
            <a:spLocks noGrp="1"/>
          </p:cNvSpPr>
          <p:nvPr>
            <p:ph type="ctrTitle" hasCustomPrompt="1"/>
          </p:nvPr>
        </p:nvSpPr>
        <p:spPr>
          <a:xfrm>
            <a:off x="1828800" y="1828800"/>
            <a:ext cx="8534400" cy="1271016"/>
          </a:xfrm>
        </p:spPr>
        <p:txBody>
          <a:bodyPr rIns="0" anchor="b">
            <a:noAutofit/>
          </a:bodyPr>
          <a:lstStyle>
            <a:lvl1pPr algn="l">
              <a:defRPr sz="5400"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828800" y="3246120"/>
            <a:ext cx="8534400" cy="758952"/>
          </a:xfrm>
        </p:spPr>
        <p:txBody>
          <a:bodyPr>
            <a:noAutofit/>
          </a:bodyPr>
          <a:lstStyle>
            <a:lvl1pPr marL="0" indent="0" algn="l">
              <a:spcBef>
                <a:spcPts val="0"/>
              </a:spcBef>
              <a:spcAft>
                <a:spcPts val="300"/>
              </a:spcAft>
              <a:buNone/>
              <a:defRPr sz="2400" b="0" i="0">
                <a:solidFill>
                  <a:schemeClr val="bg1"/>
                </a:solidFill>
                <a:latin typeface="+mn-lt"/>
                <a:cs typeface="Avenir LT Std 65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Tree>
    <p:extLst>
      <p:ext uri="{BB962C8B-B14F-4D97-AF65-F5344CB8AC3E}">
        <p14:creationId xmlns:p14="http://schemas.microsoft.com/office/powerpoint/2010/main" val="1813026961"/>
      </p:ext>
    </p:extLst>
  </p:cSld>
  <p:clrMapOvr>
    <a:masterClrMapping/>
  </p:clrMapOvr>
  <p:transition spd="med">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sz="1800">
              <a:solidFill>
                <a:srgbClr val="A3CA4B">
                  <a:lumMod val="60000"/>
                  <a:lumOff val="40000"/>
                </a:srgbClr>
              </a:solidFill>
            </a:endParaRPr>
          </a:p>
        </p:txBody>
      </p:sp>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endParaRPr lang="en-US" sz="1800">
              <a:solidFill>
                <a:prstClr val="black"/>
              </a:solidFill>
            </a:endParaRPr>
          </a:p>
        </p:txBody>
      </p:sp>
      <p:sp>
        <p:nvSpPr>
          <p:cNvPr id="2" name="Title 1"/>
          <p:cNvSpPr>
            <a:spLocks noGrp="1"/>
          </p:cNvSpPr>
          <p:nvPr>
            <p:ph type="title" hasCustomPrompt="1"/>
          </p:nvPr>
        </p:nvSpPr>
        <p:spPr>
          <a:xfrm>
            <a:off x="914400" y="457213"/>
            <a:ext cx="9753600" cy="484631"/>
          </a:xfrm>
        </p:spPr>
        <p:txBody>
          <a:bodyPr anchor="t"/>
          <a:lstStyle>
            <a:lvl1pPr>
              <a:defRPr lang="en-US" sz="3000"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914400" y="1602421"/>
            <a:ext cx="7315200" cy="2286000"/>
          </a:xfrm>
        </p:spPr>
        <p:txBody>
          <a:bodyPr/>
          <a:lstStyle>
            <a:lvl1pPr marL="0" marR="0" indent="0" algn="l" defTabSz="457200" rtl="0" eaLnBrk="1" fontAlgn="auto" latinLnBrk="0" hangingPunct="1">
              <a:lnSpc>
                <a:spcPct val="100000"/>
              </a:lnSpc>
              <a:spcBef>
                <a:spcPts val="300"/>
              </a:spcBef>
              <a:spcAft>
                <a:spcPts val="1200"/>
              </a:spcAft>
              <a:buClrTx/>
              <a:buSzPct val="80000"/>
              <a:buFontTx/>
              <a:buNone/>
              <a:tabLst/>
              <a:defRPr lang="en-US" sz="2600" b="0" i="0" kern="1200">
                <a:solidFill>
                  <a:schemeClr val="tx1"/>
                </a:solidFill>
                <a:latin typeface="+mn-lt"/>
                <a:ea typeface="+mn-ea"/>
                <a:cs typeface="Avenir LT Std 65 Medium" pitchFamily="34" charset="0"/>
              </a:defRPr>
            </a:lvl1pPr>
            <a:lvl2pPr marL="173038" indent="-173038">
              <a:defRPr/>
            </a:lvl2pPr>
            <a:lvl3pPr>
              <a:buFontTx/>
              <a:buNone/>
              <a:defRPr lang="en-US" sz="2400" b="0" i="0" kern="1200">
                <a:solidFill>
                  <a:schemeClr val="tx1"/>
                </a:solidFill>
                <a:latin typeface="Avenir LT Std 55 Roman"/>
                <a:ea typeface="+mn-ea"/>
                <a:cs typeface="Avenir LT Std 55 Roman"/>
              </a:defRPr>
            </a:lvl3pPr>
            <a:lvl4pPr>
              <a:defRPr/>
            </a:lvl4pPr>
            <a:lvl5pPr>
              <a:lnSpc>
                <a:spcPts val="1800"/>
              </a:lnSpc>
              <a:defRPr/>
            </a:lvl5pPr>
          </a:lstStyle>
          <a:p>
            <a:pPr marL="0" marR="0" lvl="0" indent="0" algn="l" defTabSz="457200" rtl="0" eaLnBrk="1" fontAlgn="auto" latinLnBrk="0" hangingPunct="1">
              <a:lnSpc>
                <a:spcPct val="100000"/>
              </a:lnSpc>
              <a:spcBef>
                <a:spcPts val="300"/>
              </a:spcBef>
              <a:spcAft>
                <a:spcPts val="1200"/>
              </a:spcAft>
              <a:buClrTx/>
              <a:buSzPct val="80000"/>
              <a:buFontTx/>
              <a:buNone/>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631073557"/>
      </p:ext>
    </p:extLst>
  </p:cSld>
  <p:clrMapOvr>
    <a:masterClrMapping/>
  </p:clrMapOvr>
  <p:transition spd="med">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sz="1800">
              <a:solidFill>
                <a:srgbClr val="A3CA4B">
                  <a:lumMod val="60000"/>
                  <a:lumOff val="40000"/>
                </a:srgbClr>
              </a:solidFill>
            </a:endParaRPr>
          </a:p>
        </p:txBody>
      </p:sp>
      <p:sp>
        <p:nvSpPr>
          <p:cNvPr id="5" name="Rectangle 1"/>
          <p:cNvSpPr>
            <a:spLocks/>
          </p:cNvSpPr>
          <p:nvPr userDrawn="1"/>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endParaRPr lang="en-US" sz="1800">
              <a:solidFill>
                <a:prstClr val="black"/>
              </a:solidFill>
            </a:endParaRPr>
          </a:p>
        </p:txBody>
      </p:sp>
      <p:sp>
        <p:nvSpPr>
          <p:cNvPr id="2" name="Title 1"/>
          <p:cNvSpPr>
            <a:spLocks noGrp="1"/>
          </p:cNvSpPr>
          <p:nvPr>
            <p:ph type="title" hasCustomPrompt="1"/>
          </p:nvPr>
        </p:nvSpPr>
        <p:spPr/>
        <p:txBody>
          <a:bodyPr/>
          <a:lstStyle>
            <a:lvl1pPr algn="l" defTabSz="457200" rtl="0" eaLnBrk="1" latinLnBrk="0" hangingPunct="1">
              <a:lnSpc>
                <a:spcPct val="100000"/>
              </a:lnSpc>
              <a:spcBef>
                <a:spcPct val="0"/>
              </a:spcBef>
              <a:buNone/>
              <a:defRPr lang="en-US" sz="3000"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402336" indent="-173736">
              <a:lnSpc>
                <a:spcPts val="2700"/>
              </a:lnSpc>
              <a:spcAft>
                <a:spcPts val="1200"/>
              </a:spcAft>
              <a:defRPr sz="2400">
                <a:latin typeface="+mn-lt"/>
              </a:defRPr>
            </a:lvl2pPr>
            <a:lvl3pPr marL="569913" indent="-109538">
              <a:lnSpc>
                <a:spcPct val="100000"/>
              </a:lnSpc>
              <a:spcAft>
                <a:spcPts val="600"/>
              </a:spcAft>
              <a:defRPr sz="2400">
                <a:latin typeface="+mn-lt"/>
              </a:defRPr>
            </a:lvl3pPr>
            <a:lvl4pPr marL="800100" indent="-174625">
              <a:lnSpc>
                <a:spcPct val="100000"/>
              </a:lnSpc>
              <a:spcAft>
                <a:spcPts val="600"/>
              </a:spcAft>
              <a:defRPr sz="2400">
                <a:latin typeface="+mn-lt"/>
              </a:defRPr>
            </a:lvl4pPr>
            <a:lvl5pPr>
              <a:lnSpc>
                <a:spcPct val="100000"/>
              </a:lnSpc>
              <a:spcAft>
                <a:spcPts val="600"/>
              </a:spcAft>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11231400"/>
      </p:ext>
    </p:extLst>
  </p:cSld>
  <p:clrMapOvr>
    <a:masterClrMapping/>
  </p:clrMapOvr>
  <p:transition spd="med">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endParaRPr lang="en-US" sz="1800">
              <a:solidFill>
                <a:prstClr val="black"/>
              </a:solidFill>
            </a:endParaRPr>
          </a:p>
        </p:txBody>
      </p:sp>
      <p:sp>
        <p:nvSpPr>
          <p:cNvPr id="8" name="Rectangle 1"/>
          <p:cNvSpPr>
            <a:spLocks/>
          </p:cNvSpPr>
          <p:nvPr/>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sz="1800">
              <a:solidFill>
                <a:srgbClr val="A3CA4B">
                  <a:lumMod val="60000"/>
                  <a:lumOff val="40000"/>
                </a:srgbClr>
              </a:solidFill>
            </a:endParaRPr>
          </a:p>
        </p:txBody>
      </p:sp>
      <p:sp>
        <p:nvSpPr>
          <p:cNvPr id="2" name="Title 1"/>
          <p:cNvSpPr>
            <a:spLocks noGrp="1"/>
          </p:cNvSpPr>
          <p:nvPr>
            <p:ph type="title" hasCustomPrompt="1"/>
          </p:nvPr>
        </p:nvSpPr>
        <p:spPr>
          <a:xfrm>
            <a:off x="1219200" y="1600200"/>
            <a:ext cx="9753600" cy="2057400"/>
          </a:xfrm>
        </p:spPr>
        <p:txBody>
          <a:bodyPr anchor="t"/>
          <a:lstStyle>
            <a:lvl1pPr>
              <a:defRPr lang="en-US" sz="720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Tree>
    <p:extLst>
      <p:ext uri="{BB962C8B-B14F-4D97-AF65-F5344CB8AC3E}">
        <p14:creationId xmlns:p14="http://schemas.microsoft.com/office/powerpoint/2010/main" val="368186916"/>
      </p:ext>
    </p:extLst>
  </p:cSld>
  <p:clrMapOvr>
    <a:masterClrMapping/>
  </p:clrMapOvr>
  <p:transition spd="med">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endParaRPr lang="en-US" sz="1800">
              <a:solidFill>
                <a:prstClr val="black"/>
              </a:solidFill>
            </a:endParaRPr>
          </a:p>
        </p:txBody>
      </p:sp>
      <p:sp>
        <p:nvSpPr>
          <p:cNvPr id="8" name="Rectangle 1"/>
          <p:cNvSpPr>
            <a:spLocks/>
          </p:cNvSpPr>
          <p:nvPr userDrawn="1"/>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sz="1800">
              <a:solidFill>
                <a:srgbClr val="A3CA4B">
                  <a:lumMod val="60000"/>
                  <a:lumOff val="40000"/>
                </a:srgbClr>
              </a:solidFill>
            </a:endParaRPr>
          </a:p>
        </p:txBody>
      </p:sp>
      <p:sp>
        <p:nvSpPr>
          <p:cNvPr id="2" name="Title 1"/>
          <p:cNvSpPr>
            <a:spLocks noGrp="1"/>
          </p:cNvSpPr>
          <p:nvPr>
            <p:ph type="title" hasCustomPrompt="1"/>
          </p:nvPr>
        </p:nvSpPr>
        <p:spPr>
          <a:xfrm>
            <a:off x="1219200" y="1600200"/>
            <a:ext cx="7315200" cy="2057400"/>
          </a:xfrm>
        </p:spPr>
        <p:txBody>
          <a:bodyPr anchor="t"/>
          <a:lstStyle>
            <a:lvl1pPr marL="169863" indent="-169863">
              <a:lnSpc>
                <a:spcPts val="3700"/>
              </a:lnSpc>
              <a:spcAft>
                <a:spcPts val="300"/>
              </a:spcAft>
              <a:defRPr sz="3000" b="0" i="0" baseline="0">
                <a:solidFill>
                  <a:srgbClr val="000000"/>
                </a:solidFill>
                <a:latin typeface="+mn-lt"/>
                <a:cs typeface="Avenir LT Std 65 Medium"/>
              </a:defRPr>
            </a:lvl1pPr>
          </a:lstStyle>
          <a:p>
            <a:r>
              <a:rPr lang="en-US" dirty="0"/>
              <a:t>“Click to edit quote” </a:t>
            </a:r>
          </a:p>
        </p:txBody>
      </p:sp>
      <p:sp>
        <p:nvSpPr>
          <p:cNvPr id="10" name="Text Placeholder 9"/>
          <p:cNvSpPr>
            <a:spLocks noGrp="1"/>
          </p:cNvSpPr>
          <p:nvPr>
            <p:ph type="body" sz="quarter" idx="10" hasCustomPrompt="1"/>
          </p:nvPr>
        </p:nvSpPr>
        <p:spPr>
          <a:xfrm>
            <a:off x="4198760" y="4114800"/>
            <a:ext cx="4267200" cy="728662"/>
          </a:xfrm>
        </p:spPr>
        <p:txBody>
          <a:bodyPr anchor="t"/>
          <a:lstStyle>
            <a:lvl1pPr marL="0" indent="0" algn="r">
              <a:spcBef>
                <a:spcPts val="0"/>
              </a:spcBef>
              <a:spcAft>
                <a:spcPts val="300"/>
              </a:spcAft>
              <a:buFontTx/>
              <a:buNone/>
              <a:defRPr lang="en-US" sz="2600" b="0" i="0" kern="1200" baseline="0" dirty="0">
                <a:solidFill>
                  <a:srgbClr val="007AC2"/>
                </a:solidFill>
                <a:latin typeface="+mn-lt"/>
                <a:ea typeface="+mn-ea"/>
                <a:cs typeface="Avenir LT Std 65 Medium"/>
              </a:defRPr>
            </a:lvl1pPr>
          </a:lstStyle>
          <a:p>
            <a:pPr lvl="0"/>
            <a:r>
              <a:rPr lang="en-US" dirty="0"/>
              <a:t>Name</a:t>
            </a:r>
          </a:p>
        </p:txBody>
      </p:sp>
    </p:spTree>
    <p:extLst>
      <p:ext uri="{BB962C8B-B14F-4D97-AF65-F5344CB8AC3E}">
        <p14:creationId xmlns:p14="http://schemas.microsoft.com/office/powerpoint/2010/main" val="1189477760"/>
      </p:ext>
    </p:extLst>
  </p:cSld>
  <p:clrMapOvr>
    <a:masterClrMapping/>
  </p:clrMapOvr>
  <p:transition spd="med">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sz="1800">
              <a:solidFill>
                <a:srgbClr val="A3CA4B">
                  <a:lumMod val="60000"/>
                  <a:lumOff val="40000"/>
                </a:srgbClr>
              </a:solidFill>
            </a:endParaRPr>
          </a:p>
        </p:txBody>
      </p:sp>
      <p:sp>
        <p:nvSpPr>
          <p:cNvPr id="2" name="Title 1"/>
          <p:cNvSpPr>
            <a:spLocks noGrp="1"/>
          </p:cNvSpPr>
          <p:nvPr>
            <p:ph type="title" hasCustomPrompt="1"/>
          </p:nvPr>
        </p:nvSpPr>
        <p:spPr>
          <a:xfrm>
            <a:off x="914409" y="457200"/>
            <a:ext cx="9750655"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spTree>
    <p:extLst>
      <p:ext uri="{BB962C8B-B14F-4D97-AF65-F5344CB8AC3E}">
        <p14:creationId xmlns:p14="http://schemas.microsoft.com/office/powerpoint/2010/main" val="1279659609"/>
      </p:ext>
    </p:extLst>
  </p:cSld>
  <p:clrMapOvr>
    <a:masterClrMapping/>
  </p:clrMapOvr>
  <p:transition spd="med">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_water">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sz="1800">
              <a:solidFill>
                <a:srgbClr val="A3CA4B">
                  <a:lumMod val="60000"/>
                  <a:lumOff val="40000"/>
                </a:srgbClr>
              </a:solidFill>
            </a:endParaRPr>
          </a:p>
        </p:txBody>
      </p:sp>
      <p:sp>
        <p:nvSpPr>
          <p:cNvPr id="2" name="Title 1"/>
          <p:cNvSpPr>
            <a:spLocks noGrp="1"/>
          </p:cNvSpPr>
          <p:nvPr>
            <p:ph type="title" hasCustomPrompt="1"/>
          </p:nvPr>
        </p:nvSpPr>
        <p:spPr>
          <a:xfrm>
            <a:off x="914409" y="457200"/>
            <a:ext cx="9750655"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pic>
        <p:nvPicPr>
          <p:cNvPr id="5" name="Picture 4"/>
          <p:cNvPicPr>
            <a:picLocks noChangeAspect="1"/>
          </p:cNvPicPr>
          <p:nvPr userDrawn="1"/>
        </p:nvPicPr>
        <p:blipFill rotWithShape="1">
          <a:blip r:embed="rId2">
            <a:alphaModFix/>
            <a:extLst>
              <a:ext uri="{28A0092B-C50C-407E-A947-70E740481C1C}">
                <a14:useLocalDpi xmlns:a14="http://schemas.microsoft.com/office/drawing/2010/main" val="0"/>
              </a:ext>
            </a:extLst>
          </a:blip>
          <a:srcRect b="42205"/>
          <a:stretch/>
        </p:blipFill>
        <p:spPr>
          <a:xfrm>
            <a:off x="0" y="2947262"/>
            <a:ext cx="12192000" cy="3910751"/>
          </a:xfrm>
          <a:prstGeom prst="rect">
            <a:avLst/>
          </a:prstGeom>
        </p:spPr>
      </p:pic>
    </p:spTree>
    <p:extLst>
      <p:ext uri="{BB962C8B-B14F-4D97-AF65-F5344CB8AC3E}">
        <p14:creationId xmlns:p14="http://schemas.microsoft.com/office/powerpoint/2010/main" val="1168250323"/>
      </p:ext>
    </p:extLst>
  </p:cSld>
  <p:clrMapOvr>
    <a:masterClrMapping/>
  </p:clrMapOvr>
  <p:transition spd="med">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sz="1800">
              <a:solidFill>
                <a:srgbClr val="A3CA4B">
                  <a:lumMod val="60000"/>
                  <a:lumOff val="40000"/>
                </a:srgbClr>
              </a:solidFill>
            </a:endParaRPr>
          </a:p>
        </p:txBody>
      </p:sp>
    </p:spTree>
    <p:extLst>
      <p:ext uri="{BB962C8B-B14F-4D97-AF65-F5344CB8AC3E}">
        <p14:creationId xmlns:p14="http://schemas.microsoft.com/office/powerpoint/2010/main" val="1041442666"/>
      </p:ext>
    </p:extLst>
  </p:cSld>
  <p:clrMapOvr>
    <a:masterClrMapping/>
  </p:clrMapOvr>
  <p:transition spd="med">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5" name="Rectangle 2"/>
          <p:cNvSpPr>
            <a:spLocks/>
          </p:cNvSpPr>
          <p:nvPr/>
        </p:nvSpPr>
        <p:spPr bwMode="ltGray">
          <a:xfrm>
            <a:off x="0" y="5257800"/>
            <a:ext cx="12192000" cy="1600200"/>
          </a:xfrm>
          <a:prstGeom prst="rect">
            <a:avLst/>
          </a:prstGeom>
          <a:gradFill rotWithShape="0">
            <a:gsLst>
              <a:gs pos="0">
                <a:srgbClr val="662506"/>
              </a:gs>
              <a:gs pos="100000">
                <a:srgbClr val="C35327"/>
              </a:gs>
            </a:gsLst>
            <a:lin ang="2400000" scaled="1"/>
          </a:gradFill>
          <a:ln w="25400" cap="flat">
            <a:noFill/>
            <a:miter lim="800000"/>
            <a:headEnd type="none" w="med" len="med"/>
            <a:tailEnd type="none" w="med" len="med"/>
          </a:ln>
        </p:spPr>
        <p:txBody>
          <a:bodyPr lIns="0" tIns="0" rIns="0" bIns="0">
            <a:prstTxWarp prst="textNoShape">
              <a:avLst/>
            </a:prstTxWarp>
          </a:bodyPr>
          <a:lstStyle/>
          <a:p>
            <a:endParaRPr lang="en-US" sz="1800">
              <a:solidFill>
                <a:prstClr val="black"/>
              </a:solidFill>
            </a:endParaRPr>
          </a:p>
        </p:txBody>
      </p:sp>
    </p:spTree>
    <p:extLst>
      <p:ext uri="{BB962C8B-B14F-4D97-AF65-F5344CB8AC3E}">
        <p14:creationId xmlns:p14="http://schemas.microsoft.com/office/powerpoint/2010/main" val="1639737426"/>
      </p:ext>
    </p:extLst>
  </p:cSld>
  <p:clrMapOvr>
    <a:masterClrMapping/>
  </p:clrMapOvr>
  <p:transition spd="med">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7085" y="687388"/>
            <a:ext cx="9751483" cy="365760"/>
          </a:xfrm>
        </p:spPr>
        <p:txBody>
          <a:bodyPr lIns="0" tIns="0" rIns="0" bIns="0"/>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1217085" y="1078992"/>
            <a:ext cx="9751483" cy="342900"/>
          </a:xfrm>
        </p:spPr>
        <p:txBody>
          <a:bodyPr lIns="0" tIns="0" rIns="0" bIns="0"/>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hasCustomPrompt="1"/>
          </p:nvPr>
        </p:nvSpPr>
        <p:spPr>
          <a:xfrm>
            <a:off x="1214967" y="5716588"/>
            <a:ext cx="97536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r>
              <a:rPr lang="en-US"/>
              <a:t>Click to edit tagline</a:t>
            </a:r>
          </a:p>
        </p:txBody>
      </p:sp>
    </p:spTree>
    <p:extLst>
      <p:ext uri="{BB962C8B-B14F-4D97-AF65-F5344CB8AC3E}">
        <p14:creationId xmlns:p14="http://schemas.microsoft.com/office/powerpoint/2010/main" val="32557727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2/5/16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63"/>
            <a:ext cx="2844800" cy="365125"/>
          </a:xfrm>
          <a:prstGeom prst="rect">
            <a:avLst/>
          </a:prstGeom>
        </p:spPr>
        <p:txBody>
          <a:bodyPr/>
          <a:lstStyle/>
          <a:p>
            <a:pPr defTabSz="914400"/>
            <a:endParaRPr lang="en-US" dirty="0">
              <a:solidFill>
                <a:prstClr val="black"/>
              </a:solidFill>
            </a:endParaRPr>
          </a:p>
        </p:txBody>
      </p:sp>
      <p:sp>
        <p:nvSpPr>
          <p:cNvPr id="6" name="Footer Placeholder 5"/>
          <p:cNvSpPr>
            <a:spLocks noGrp="1"/>
          </p:cNvSpPr>
          <p:nvPr>
            <p:ph type="ftr" sz="quarter" idx="11"/>
          </p:nvPr>
        </p:nvSpPr>
        <p:spPr>
          <a:xfrm>
            <a:off x="4165600" y="6356363"/>
            <a:ext cx="3860800" cy="365125"/>
          </a:xfrm>
          <a:prstGeom prst="rect">
            <a:avLst/>
          </a:prstGeom>
        </p:spPr>
        <p:txBody>
          <a:bodyPr/>
          <a:lstStyle/>
          <a:p>
            <a:pPr defTabSz="914400"/>
            <a:endParaRPr lang="en-US" dirty="0">
              <a:solidFill>
                <a:prstClr val="black"/>
              </a:solidFill>
            </a:endParaRPr>
          </a:p>
        </p:txBody>
      </p:sp>
      <p:sp>
        <p:nvSpPr>
          <p:cNvPr id="7" name="Slide Number Placeholder 6"/>
          <p:cNvSpPr>
            <a:spLocks noGrp="1"/>
          </p:cNvSpPr>
          <p:nvPr>
            <p:ph type="sldNum" sz="quarter" idx="12"/>
          </p:nvPr>
        </p:nvSpPr>
        <p:spPr>
          <a:xfrm>
            <a:off x="8737600" y="6356363"/>
            <a:ext cx="2844800" cy="365125"/>
          </a:xfrm>
          <a:prstGeom prst="rect">
            <a:avLst/>
          </a:prstGeom>
        </p:spPr>
        <p:txBody>
          <a:bodyPr/>
          <a:lstStyle/>
          <a:p>
            <a:pPr defTabSz="914400"/>
            <a:fld id="{B497F040-B850-EF4D-8141-826F90229F85}"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16207427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63"/>
            <a:ext cx="2844800" cy="365125"/>
          </a:xfrm>
          <a:prstGeom prst="rect">
            <a:avLst/>
          </a:prstGeom>
        </p:spPr>
        <p:txBody>
          <a:bodyPr/>
          <a:lstStyle/>
          <a:p>
            <a:pPr defTabSz="914400"/>
            <a:endParaRPr lang="en-US" dirty="0">
              <a:solidFill>
                <a:prstClr val="black"/>
              </a:solidFill>
            </a:endParaRPr>
          </a:p>
        </p:txBody>
      </p:sp>
      <p:sp>
        <p:nvSpPr>
          <p:cNvPr id="6" name="Footer Placeholder 5"/>
          <p:cNvSpPr>
            <a:spLocks noGrp="1"/>
          </p:cNvSpPr>
          <p:nvPr>
            <p:ph type="ftr" sz="quarter" idx="11"/>
          </p:nvPr>
        </p:nvSpPr>
        <p:spPr>
          <a:xfrm>
            <a:off x="4165600" y="6356363"/>
            <a:ext cx="3860800" cy="365125"/>
          </a:xfrm>
          <a:prstGeom prst="rect">
            <a:avLst/>
          </a:prstGeom>
        </p:spPr>
        <p:txBody>
          <a:bodyPr/>
          <a:lstStyle/>
          <a:p>
            <a:pPr defTabSz="914400"/>
            <a:endParaRPr lang="en-US" dirty="0">
              <a:solidFill>
                <a:prstClr val="black"/>
              </a:solidFill>
            </a:endParaRPr>
          </a:p>
        </p:txBody>
      </p:sp>
      <p:sp>
        <p:nvSpPr>
          <p:cNvPr id="7" name="Slide Number Placeholder 6"/>
          <p:cNvSpPr>
            <a:spLocks noGrp="1"/>
          </p:cNvSpPr>
          <p:nvPr>
            <p:ph type="sldNum" sz="quarter" idx="12"/>
          </p:nvPr>
        </p:nvSpPr>
        <p:spPr>
          <a:xfrm>
            <a:off x="8737600" y="6356363"/>
            <a:ext cx="2844800" cy="365125"/>
          </a:xfrm>
          <a:prstGeom prst="rect">
            <a:avLst/>
          </a:prstGeom>
        </p:spPr>
        <p:txBody>
          <a:bodyPr/>
          <a:lstStyle/>
          <a:p>
            <a:pPr defTabSz="914400"/>
            <a:fld id="{B497F040-B850-EF4D-8141-826F90229F85}" type="slidenum">
              <a:rPr lang="en-US" smtClean="0">
                <a:solidFill>
                  <a:prstClr val="black"/>
                </a:solidFill>
              </a:rPr>
              <a:pPr defTabSz="914400"/>
              <a:t>‹#›</a:t>
            </a:fld>
            <a:endParaRPr lang="en-US" dirty="0">
              <a:solidFill>
                <a:prstClr val="black"/>
              </a:solidFill>
            </a:endParaRPr>
          </a:p>
        </p:txBody>
      </p:sp>
    </p:spTree>
    <p:extLst>
      <p:ext uri="{BB962C8B-B14F-4D97-AF65-F5344CB8AC3E}">
        <p14:creationId xmlns:p14="http://schemas.microsoft.com/office/powerpoint/2010/main" val="12641747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7" name="Rectangle 2"/>
          <p:cNvSpPr>
            <a:spLocks/>
          </p:cNvSpPr>
          <p:nvPr/>
        </p:nvSpPr>
        <p:spPr bwMode="hidden">
          <a:xfrm>
            <a:off x="0" y="0"/>
            <a:ext cx="12192000" cy="5257800"/>
          </a:xfrm>
          <a:prstGeom prst="rect">
            <a:avLst/>
          </a:prstGeom>
          <a:gradFill rotWithShape="0">
            <a:gsLst>
              <a:gs pos="0">
                <a:srgbClr val="004575"/>
              </a:gs>
              <a:gs pos="100000">
                <a:srgbClr val="007AC2"/>
              </a:gs>
            </a:gsLst>
            <a:lin ang="2400000" scaled="1"/>
          </a:gradFill>
          <a:ln w="25400" cap="flat">
            <a:noFill/>
            <a:miter lim="800000"/>
            <a:headEnd type="none" w="med" len="med"/>
            <a:tailEnd type="none" w="med" len="med"/>
          </a:ln>
        </p:spPr>
        <p:txBody>
          <a:bodyPr lIns="0" tIns="0" rIns="0" bIns="0">
            <a:prstTxWarp prst="textNoShape">
              <a:avLst/>
            </a:prstTxWarp>
          </a:bodyPr>
          <a:lstStyle/>
          <a:p>
            <a:endParaRPr lang="en-US" sz="1800">
              <a:solidFill>
                <a:prstClr val="black"/>
              </a:solidFill>
            </a:endParaRPr>
          </a:p>
        </p:txBody>
      </p:sp>
      <p:sp>
        <p:nvSpPr>
          <p:cNvPr id="2" name="Title 1"/>
          <p:cNvSpPr>
            <a:spLocks noGrp="1"/>
          </p:cNvSpPr>
          <p:nvPr>
            <p:ph type="ctrTitle" hasCustomPrompt="1"/>
          </p:nvPr>
        </p:nvSpPr>
        <p:spPr>
          <a:xfrm>
            <a:off x="1828800" y="1828800"/>
            <a:ext cx="8534400" cy="1271016"/>
          </a:xfrm>
        </p:spPr>
        <p:txBody>
          <a:bodyPr rIns="0" anchor="b">
            <a:noAutofit/>
          </a:bodyPr>
          <a:lstStyle>
            <a:lvl1pPr algn="l">
              <a:defRPr sz="5400"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828800" y="3246120"/>
            <a:ext cx="8534400" cy="758952"/>
          </a:xfrm>
        </p:spPr>
        <p:txBody>
          <a:bodyPr>
            <a:noAutofit/>
          </a:bodyPr>
          <a:lstStyle>
            <a:lvl1pPr marL="0" indent="0" algn="l">
              <a:spcBef>
                <a:spcPts val="0"/>
              </a:spcBef>
              <a:spcAft>
                <a:spcPts val="300"/>
              </a:spcAft>
              <a:buNone/>
              <a:defRPr sz="2400" b="0" i="0">
                <a:solidFill>
                  <a:schemeClr val="bg1"/>
                </a:solidFill>
                <a:latin typeface="+mn-lt"/>
                <a:cs typeface="Avenir LT Std 65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Tree>
    <p:extLst>
      <p:ext uri="{BB962C8B-B14F-4D97-AF65-F5344CB8AC3E}">
        <p14:creationId xmlns:p14="http://schemas.microsoft.com/office/powerpoint/2010/main" val="251542848"/>
      </p:ext>
    </p:extLst>
  </p:cSld>
  <p:clrMapOvr>
    <a:masterClrMapping/>
  </p:clrMapOvr>
  <p:transition spd="med">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sz="1800">
              <a:solidFill>
                <a:srgbClr val="A3CA4B">
                  <a:lumMod val="60000"/>
                  <a:lumOff val="40000"/>
                </a:srgbClr>
              </a:solidFill>
            </a:endParaRPr>
          </a:p>
        </p:txBody>
      </p:sp>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endParaRPr lang="en-US" sz="1800">
              <a:solidFill>
                <a:prstClr val="black"/>
              </a:solidFill>
            </a:endParaRPr>
          </a:p>
        </p:txBody>
      </p:sp>
      <p:sp>
        <p:nvSpPr>
          <p:cNvPr id="2" name="Title 1"/>
          <p:cNvSpPr>
            <a:spLocks noGrp="1"/>
          </p:cNvSpPr>
          <p:nvPr>
            <p:ph type="title" hasCustomPrompt="1"/>
          </p:nvPr>
        </p:nvSpPr>
        <p:spPr>
          <a:xfrm>
            <a:off x="914400" y="457213"/>
            <a:ext cx="9753600" cy="484631"/>
          </a:xfrm>
        </p:spPr>
        <p:txBody>
          <a:bodyPr anchor="t"/>
          <a:lstStyle>
            <a:lvl1pPr>
              <a:defRPr lang="en-US" sz="3000"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914400" y="1602421"/>
            <a:ext cx="7315200" cy="2286000"/>
          </a:xfrm>
        </p:spPr>
        <p:txBody>
          <a:bodyPr/>
          <a:lstStyle>
            <a:lvl1pPr marL="0" marR="0" indent="0" algn="l" defTabSz="457200" rtl="0" eaLnBrk="1" fontAlgn="auto" latinLnBrk="0" hangingPunct="1">
              <a:lnSpc>
                <a:spcPct val="100000"/>
              </a:lnSpc>
              <a:spcBef>
                <a:spcPts val="300"/>
              </a:spcBef>
              <a:spcAft>
                <a:spcPts val="1200"/>
              </a:spcAft>
              <a:buClrTx/>
              <a:buSzPct val="80000"/>
              <a:buFontTx/>
              <a:buNone/>
              <a:tabLst/>
              <a:defRPr lang="en-US" sz="2600" b="0" i="0" kern="1200">
                <a:solidFill>
                  <a:schemeClr val="tx1"/>
                </a:solidFill>
                <a:latin typeface="+mn-lt"/>
                <a:ea typeface="+mn-ea"/>
                <a:cs typeface="Avenir LT Std 65 Medium" pitchFamily="34" charset="0"/>
              </a:defRPr>
            </a:lvl1pPr>
            <a:lvl2pPr marL="173038" indent="-173038">
              <a:defRPr/>
            </a:lvl2pPr>
            <a:lvl3pPr>
              <a:buFontTx/>
              <a:buNone/>
              <a:defRPr lang="en-US" sz="2400" b="0" i="0" kern="1200">
                <a:solidFill>
                  <a:schemeClr val="tx1"/>
                </a:solidFill>
                <a:latin typeface="Avenir LT Std 55 Roman"/>
                <a:ea typeface="+mn-ea"/>
                <a:cs typeface="Avenir LT Std 55 Roman"/>
              </a:defRPr>
            </a:lvl3pPr>
            <a:lvl4pPr>
              <a:defRPr/>
            </a:lvl4pPr>
            <a:lvl5pPr>
              <a:lnSpc>
                <a:spcPts val="1800"/>
              </a:lnSpc>
              <a:defRPr/>
            </a:lvl5pPr>
          </a:lstStyle>
          <a:p>
            <a:pPr marL="0" marR="0" lvl="0" indent="0" algn="l" defTabSz="457200" rtl="0" eaLnBrk="1" fontAlgn="auto" latinLnBrk="0" hangingPunct="1">
              <a:lnSpc>
                <a:spcPct val="100000"/>
              </a:lnSpc>
              <a:spcBef>
                <a:spcPts val="300"/>
              </a:spcBef>
              <a:spcAft>
                <a:spcPts val="1200"/>
              </a:spcAft>
              <a:buClrTx/>
              <a:buSzPct val="80000"/>
              <a:buFontTx/>
              <a:buNone/>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1823541469"/>
      </p:ext>
    </p:extLst>
  </p:cSld>
  <p:clrMapOvr>
    <a:masterClrMapping/>
  </p:clrMapOvr>
  <p:transition spd="med">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sz="1800">
              <a:solidFill>
                <a:srgbClr val="A3CA4B">
                  <a:lumMod val="60000"/>
                  <a:lumOff val="40000"/>
                </a:srgbClr>
              </a:solidFill>
            </a:endParaRPr>
          </a:p>
        </p:txBody>
      </p:sp>
      <p:sp>
        <p:nvSpPr>
          <p:cNvPr id="5" name="Rectangle 1"/>
          <p:cNvSpPr>
            <a:spLocks/>
          </p:cNvSpPr>
          <p:nvPr userDrawn="1"/>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endParaRPr lang="en-US" sz="1800">
              <a:solidFill>
                <a:prstClr val="black"/>
              </a:solidFill>
            </a:endParaRPr>
          </a:p>
        </p:txBody>
      </p:sp>
      <p:sp>
        <p:nvSpPr>
          <p:cNvPr id="2" name="Title 1"/>
          <p:cNvSpPr>
            <a:spLocks noGrp="1"/>
          </p:cNvSpPr>
          <p:nvPr>
            <p:ph type="title" hasCustomPrompt="1"/>
          </p:nvPr>
        </p:nvSpPr>
        <p:spPr/>
        <p:txBody>
          <a:bodyPr/>
          <a:lstStyle>
            <a:lvl1pPr algn="l" defTabSz="457200" rtl="0" eaLnBrk="1" latinLnBrk="0" hangingPunct="1">
              <a:lnSpc>
                <a:spcPct val="100000"/>
              </a:lnSpc>
              <a:spcBef>
                <a:spcPct val="0"/>
              </a:spcBef>
              <a:buNone/>
              <a:defRPr lang="en-US" sz="3000"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402336" indent="-173736">
              <a:lnSpc>
                <a:spcPts val="2700"/>
              </a:lnSpc>
              <a:spcAft>
                <a:spcPts val="1200"/>
              </a:spcAft>
              <a:defRPr sz="2400">
                <a:latin typeface="+mn-lt"/>
              </a:defRPr>
            </a:lvl2pPr>
            <a:lvl3pPr marL="569913" indent="-109538">
              <a:lnSpc>
                <a:spcPct val="100000"/>
              </a:lnSpc>
              <a:spcAft>
                <a:spcPts val="600"/>
              </a:spcAft>
              <a:defRPr sz="2400">
                <a:latin typeface="+mn-lt"/>
              </a:defRPr>
            </a:lvl3pPr>
            <a:lvl4pPr marL="800100" indent="-174625">
              <a:lnSpc>
                <a:spcPct val="100000"/>
              </a:lnSpc>
              <a:spcAft>
                <a:spcPts val="600"/>
              </a:spcAft>
              <a:defRPr sz="2400">
                <a:latin typeface="+mn-lt"/>
              </a:defRPr>
            </a:lvl4pPr>
            <a:lvl5pPr>
              <a:lnSpc>
                <a:spcPct val="100000"/>
              </a:lnSpc>
              <a:spcAft>
                <a:spcPts val="600"/>
              </a:spcAft>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01084464"/>
      </p:ext>
    </p:extLst>
  </p:cSld>
  <p:clrMapOvr>
    <a:masterClrMapping/>
  </p:clrMapOvr>
  <p:transition spd="med">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endParaRPr lang="en-US" sz="1800">
              <a:solidFill>
                <a:prstClr val="black"/>
              </a:solidFill>
            </a:endParaRPr>
          </a:p>
        </p:txBody>
      </p:sp>
      <p:sp>
        <p:nvSpPr>
          <p:cNvPr id="8" name="Rectangle 1"/>
          <p:cNvSpPr>
            <a:spLocks/>
          </p:cNvSpPr>
          <p:nvPr/>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sz="1800">
              <a:solidFill>
                <a:srgbClr val="A3CA4B">
                  <a:lumMod val="60000"/>
                  <a:lumOff val="40000"/>
                </a:srgbClr>
              </a:solidFill>
            </a:endParaRPr>
          </a:p>
        </p:txBody>
      </p:sp>
      <p:sp>
        <p:nvSpPr>
          <p:cNvPr id="2" name="Title 1"/>
          <p:cNvSpPr>
            <a:spLocks noGrp="1"/>
          </p:cNvSpPr>
          <p:nvPr>
            <p:ph type="title" hasCustomPrompt="1"/>
          </p:nvPr>
        </p:nvSpPr>
        <p:spPr>
          <a:xfrm>
            <a:off x="1219200" y="1600200"/>
            <a:ext cx="9753600" cy="2057400"/>
          </a:xfrm>
        </p:spPr>
        <p:txBody>
          <a:bodyPr anchor="t"/>
          <a:lstStyle>
            <a:lvl1pPr>
              <a:defRPr lang="en-US" sz="720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Tree>
    <p:extLst>
      <p:ext uri="{BB962C8B-B14F-4D97-AF65-F5344CB8AC3E}">
        <p14:creationId xmlns:p14="http://schemas.microsoft.com/office/powerpoint/2010/main" val="697353457"/>
      </p:ext>
    </p:extLst>
  </p:cSld>
  <p:clrMapOvr>
    <a:masterClrMapping/>
  </p:clrMapOvr>
  <p:transition spd="med">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endParaRPr lang="en-US" sz="1800">
              <a:solidFill>
                <a:prstClr val="black"/>
              </a:solidFill>
            </a:endParaRPr>
          </a:p>
        </p:txBody>
      </p:sp>
      <p:sp>
        <p:nvSpPr>
          <p:cNvPr id="8" name="Rectangle 1"/>
          <p:cNvSpPr>
            <a:spLocks/>
          </p:cNvSpPr>
          <p:nvPr userDrawn="1"/>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sz="1800">
              <a:solidFill>
                <a:srgbClr val="A3CA4B">
                  <a:lumMod val="60000"/>
                  <a:lumOff val="40000"/>
                </a:srgbClr>
              </a:solidFill>
            </a:endParaRPr>
          </a:p>
        </p:txBody>
      </p:sp>
      <p:sp>
        <p:nvSpPr>
          <p:cNvPr id="2" name="Title 1"/>
          <p:cNvSpPr>
            <a:spLocks noGrp="1"/>
          </p:cNvSpPr>
          <p:nvPr>
            <p:ph type="title" hasCustomPrompt="1"/>
          </p:nvPr>
        </p:nvSpPr>
        <p:spPr>
          <a:xfrm>
            <a:off x="1219200" y="1600200"/>
            <a:ext cx="7315200" cy="2057400"/>
          </a:xfrm>
        </p:spPr>
        <p:txBody>
          <a:bodyPr anchor="t"/>
          <a:lstStyle>
            <a:lvl1pPr marL="169863" indent="-169863">
              <a:lnSpc>
                <a:spcPts val="3700"/>
              </a:lnSpc>
              <a:spcAft>
                <a:spcPts val="300"/>
              </a:spcAft>
              <a:defRPr sz="3000" b="0" i="0" baseline="0">
                <a:solidFill>
                  <a:srgbClr val="000000"/>
                </a:solidFill>
                <a:latin typeface="+mn-lt"/>
                <a:cs typeface="Avenir LT Std 65 Medium"/>
              </a:defRPr>
            </a:lvl1pPr>
          </a:lstStyle>
          <a:p>
            <a:r>
              <a:rPr lang="en-US" dirty="0"/>
              <a:t>“Click to edit quote” </a:t>
            </a:r>
          </a:p>
        </p:txBody>
      </p:sp>
      <p:sp>
        <p:nvSpPr>
          <p:cNvPr id="10" name="Text Placeholder 9"/>
          <p:cNvSpPr>
            <a:spLocks noGrp="1"/>
          </p:cNvSpPr>
          <p:nvPr>
            <p:ph type="body" sz="quarter" idx="10" hasCustomPrompt="1"/>
          </p:nvPr>
        </p:nvSpPr>
        <p:spPr>
          <a:xfrm>
            <a:off x="4198760" y="4114800"/>
            <a:ext cx="4267200" cy="728662"/>
          </a:xfrm>
        </p:spPr>
        <p:txBody>
          <a:bodyPr anchor="t"/>
          <a:lstStyle>
            <a:lvl1pPr marL="0" indent="0" algn="r">
              <a:spcBef>
                <a:spcPts val="0"/>
              </a:spcBef>
              <a:spcAft>
                <a:spcPts val="300"/>
              </a:spcAft>
              <a:buFontTx/>
              <a:buNone/>
              <a:defRPr lang="en-US" sz="2600" b="0" i="0" kern="1200" baseline="0" dirty="0">
                <a:solidFill>
                  <a:srgbClr val="007AC2"/>
                </a:solidFill>
                <a:latin typeface="+mn-lt"/>
                <a:ea typeface="+mn-ea"/>
                <a:cs typeface="Avenir LT Std 65 Medium"/>
              </a:defRPr>
            </a:lvl1pPr>
          </a:lstStyle>
          <a:p>
            <a:pPr lvl="0"/>
            <a:r>
              <a:rPr lang="en-US" dirty="0"/>
              <a:t>Name</a:t>
            </a:r>
          </a:p>
        </p:txBody>
      </p:sp>
    </p:spTree>
    <p:extLst>
      <p:ext uri="{BB962C8B-B14F-4D97-AF65-F5344CB8AC3E}">
        <p14:creationId xmlns:p14="http://schemas.microsoft.com/office/powerpoint/2010/main" val="617982636"/>
      </p:ext>
    </p:extLst>
  </p:cSld>
  <p:clrMapOvr>
    <a:masterClrMapping/>
  </p:clrMapOvr>
  <p:transition spd="med">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sz="1800">
              <a:solidFill>
                <a:srgbClr val="A3CA4B">
                  <a:lumMod val="60000"/>
                  <a:lumOff val="40000"/>
                </a:srgbClr>
              </a:solidFill>
            </a:endParaRPr>
          </a:p>
        </p:txBody>
      </p:sp>
      <p:sp>
        <p:nvSpPr>
          <p:cNvPr id="2" name="Title 1"/>
          <p:cNvSpPr>
            <a:spLocks noGrp="1"/>
          </p:cNvSpPr>
          <p:nvPr>
            <p:ph type="title" hasCustomPrompt="1"/>
          </p:nvPr>
        </p:nvSpPr>
        <p:spPr>
          <a:xfrm>
            <a:off x="914409" y="457200"/>
            <a:ext cx="9750655"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spTree>
    <p:extLst>
      <p:ext uri="{BB962C8B-B14F-4D97-AF65-F5344CB8AC3E}">
        <p14:creationId xmlns:p14="http://schemas.microsoft.com/office/powerpoint/2010/main" val="108068721"/>
      </p:ext>
    </p:extLst>
  </p:cSld>
  <p:clrMapOvr>
    <a:masterClrMapping/>
  </p:clrMapOvr>
  <p:transition spd="med">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_water">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sz="1800">
              <a:solidFill>
                <a:srgbClr val="A3CA4B">
                  <a:lumMod val="60000"/>
                  <a:lumOff val="40000"/>
                </a:srgbClr>
              </a:solidFill>
            </a:endParaRPr>
          </a:p>
        </p:txBody>
      </p:sp>
      <p:sp>
        <p:nvSpPr>
          <p:cNvPr id="2" name="Title 1"/>
          <p:cNvSpPr>
            <a:spLocks noGrp="1"/>
          </p:cNvSpPr>
          <p:nvPr>
            <p:ph type="title" hasCustomPrompt="1"/>
          </p:nvPr>
        </p:nvSpPr>
        <p:spPr>
          <a:xfrm>
            <a:off x="914409" y="457200"/>
            <a:ext cx="9750655"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pic>
        <p:nvPicPr>
          <p:cNvPr id="5" name="Picture 4"/>
          <p:cNvPicPr>
            <a:picLocks noChangeAspect="1"/>
          </p:cNvPicPr>
          <p:nvPr userDrawn="1"/>
        </p:nvPicPr>
        <p:blipFill rotWithShape="1">
          <a:blip r:embed="rId2">
            <a:alphaModFix/>
            <a:extLst>
              <a:ext uri="{28A0092B-C50C-407E-A947-70E740481C1C}">
                <a14:useLocalDpi xmlns:a14="http://schemas.microsoft.com/office/drawing/2010/main" val="0"/>
              </a:ext>
            </a:extLst>
          </a:blip>
          <a:srcRect b="42205"/>
          <a:stretch/>
        </p:blipFill>
        <p:spPr>
          <a:xfrm>
            <a:off x="0" y="2947262"/>
            <a:ext cx="12192000" cy="3910751"/>
          </a:xfrm>
          <a:prstGeom prst="rect">
            <a:avLst/>
          </a:prstGeom>
        </p:spPr>
      </p:pic>
    </p:spTree>
    <p:extLst>
      <p:ext uri="{BB962C8B-B14F-4D97-AF65-F5344CB8AC3E}">
        <p14:creationId xmlns:p14="http://schemas.microsoft.com/office/powerpoint/2010/main" val="1133443889"/>
      </p:ext>
    </p:extLst>
  </p:cSld>
  <p:clrMapOvr>
    <a:masterClrMapping/>
  </p:clrMapOvr>
  <p:transition spd="med">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sz="1800">
              <a:solidFill>
                <a:srgbClr val="A3CA4B">
                  <a:lumMod val="60000"/>
                  <a:lumOff val="40000"/>
                </a:srgbClr>
              </a:solidFill>
            </a:endParaRPr>
          </a:p>
        </p:txBody>
      </p:sp>
    </p:spTree>
    <p:extLst>
      <p:ext uri="{BB962C8B-B14F-4D97-AF65-F5344CB8AC3E}">
        <p14:creationId xmlns:p14="http://schemas.microsoft.com/office/powerpoint/2010/main" val="308053167"/>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2/5/16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5" name="Rectangle 2"/>
          <p:cNvSpPr>
            <a:spLocks/>
          </p:cNvSpPr>
          <p:nvPr/>
        </p:nvSpPr>
        <p:spPr bwMode="ltGray">
          <a:xfrm>
            <a:off x="0" y="5257800"/>
            <a:ext cx="12192000" cy="1600200"/>
          </a:xfrm>
          <a:prstGeom prst="rect">
            <a:avLst/>
          </a:prstGeom>
          <a:gradFill rotWithShape="0">
            <a:gsLst>
              <a:gs pos="0">
                <a:srgbClr val="662506"/>
              </a:gs>
              <a:gs pos="100000">
                <a:srgbClr val="C35327"/>
              </a:gs>
            </a:gsLst>
            <a:lin ang="2400000" scaled="1"/>
          </a:gradFill>
          <a:ln w="25400" cap="flat">
            <a:noFill/>
            <a:miter lim="800000"/>
            <a:headEnd type="none" w="med" len="med"/>
            <a:tailEnd type="none" w="med" len="med"/>
          </a:ln>
        </p:spPr>
        <p:txBody>
          <a:bodyPr lIns="0" tIns="0" rIns="0" bIns="0">
            <a:prstTxWarp prst="textNoShape">
              <a:avLst/>
            </a:prstTxWarp>
          </a:bodyPr>
          <a:lstStyle/>
          <a:p>
            <a:endParaRPr lang="en-US" sz="1800">
              <a:solidFill>
                <a:prstClr val="black"/>
              </a:solidFill>
            </a:endParaRPr>
          </a:p>
        </p:txBody>
      </p:sp>
    </p:spTree>
    <p:extLst>
      <p:ext uri="{BB962C8B-B14F-4D97-AF65-F5344CB8AC3E}">
        <p14:creationId xmlns:p14="http://schemas.microsoft.com/office/powerpoint/2010/main" val="467458679"/>
      </p:ext>
    </p:extLst>
  </p:cSld>
  <p:clrMapOvr>
    <a:masterClrMapping/>
  </p:clrMapOvr>
  <p:transition spd="med">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7085" y="687388"/>
            <a:ext cx="9751483" cy="365760"/>
          </a:xfrm>
        </p:spPr>
        <p:txBody>
          <a:bodyPr lIns="0" tIns="0" rIns="0" bIns="0"/>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1217085" y="1078992"/>
            <a:ext cx="9751483" cy="342900"/>
          </a:xfrm>
        </p:spPr>
        <p:txBody>
          <a:bodyPr lIns="0" tIns="0" rIns="0" bIns="0"/>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hasCustomPrompt="1"/>
          </p:nvPr>
        </p:nvSpPr>
        <p:spPr>
          <a:xfrm>
            <a:off x="1214967" y="5716588"/>
            <a:ext cx="97536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r>
              <a:rPr lang="en-US"/>
              <a:t>Click to edit tagline</a:t>
            </a:r>
          </a:p>
        </p:txBody>
      </p:sp>
    </p:spTree>
    <p:extLst>
      <p:ext uri="{BB962C8B-B14F-4D97-AF65-F5344CB8AC3E}">
        <p14:creationId xmlns:p14="http://schemas.microsoft.com/office/powerpoint/2010/main" val="1468849511"/>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7" name="Rectangle 2"/>
          <p:cNvSpPr>
            <a:spLocks/>
          </p:cNvSpPr>
          <p:nvPr/>
        </p:nvSpPr>
        <p:spPr bwMode="hidden">
          <a:xfrm>
            <a:off x="0" y="0"/>
            <a:ext cx="12192000" cy="5257800"/>
          </a:xfrm>
          <a:prstGeom prst="rect">
            <a:avLst/>
          </a:prstGeom>
          <a:gradFill rotWithShape="0">
            <a:gsLst>
              <a:gs pos="0">
                <a:srgbClr val="004575"/>
              </a:gs>
              <a:gs pos="100000">
                <a:srgbClr val="007AC2"/>
              </a:gs>
            </a:gsLst>
            <a:lin ang="2400000" scaled="1"/>
          </a:gradFill>
          <a:ln w="25400" cap="flat">
            <a:noFill/>
            <a:miter lim="800000"/>
            <a:headEnd type="none" w="med" len="med"/>
            <a:tailEnd type="none" w="med" len="med"/>
          </a:ln>
        </p:spPr>
        <p:txBody>
          <a:bodyPr lIns="0" tIns="0" rIns="0" bIns="0">
            <a:prstTxWarp prst="textNoShape">
              <a:avLst/>
            </a:prstTxWarp>
          </a:bodyPr>
          <a:lstStyle/>
          <a:p>
            <a:endParaRPr lang="en-US" sz="1800">
              <a:solidFill>
                <a:prstClr val="black"/>
              </a:solidFill>
            </a:endParaRPr>
          </a:p>
        </p:txBody>
      </p:sp>
      <p:sp>
        <p:nvSpPr>
          <p:cNvPr id="2" name="Title 1"/>
          <p:cNvSpPr>
            <a:spLocks noGrp="1"/>
          </p:cNvSpPr>
          <p:nvPr>
            <p:ph type="ctrTitle" hasCustomPrompt="1"/>
          </p:nvPr>
        </p:nvSpPr>
        <p:spPr>
          <a:xfrm>
            <a:off x="1828800" y="1828800"/>
            <a:ext cx="8534400" cy="1271016"/>
          </a:xfrm>
        </p:spPr>
        <p:txBody>
          <a:bodyPr rIns="0" anchor="b">
            <a:noAutofit/>
          </a:bodyPr>
          <a:lstStyle>
            <a:lvl1pPr algn="l">
              <a:defRPr sz="5400"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828800" y="3246120"/>
            <a:ext cx="8534400" cy="758952"/>
          </a:xfrm>
        </p:spPr>
        <p:txBody>
          <a:bodyPr>
            <a:noAutofit/>
          </a:bodyPr>
          <a:lstStyle>
            <a:lvl1pPr marL="0" indent="0" algn="l">
              <a:spcBef>
                <a:spcPts val="0"/>
              </a:spcBef>
              <a:spcAft>
                <a:spcPts val="300"/>
              </a:spcAft>
              <a:buNone/>
              <a:defRPr sz="2400" b="0" i="0">
                <a:solidFill>
                  <a:schemeClr val="bg1"/>
                </a:solidFill>
                <a:latin typeface="+mn-lt"/>
                <a:cs typeface="Avenir LT Std 65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Tree>
    <p:extLst>
      <p:ext uri="{BB962C8B-B14F-4D97-AF65-F5344CB8AC3E}">
        <p14:creationId xmlns:p14="http://schemas.microsoft.com/office/powerpoint/2010/main" val="296048958"/>
      </p:ext>
    </p:extLst>
  </p:cSld>
  <p:clrMapOvr>
    <a:masterClrMapping/>
  </p:clrMapOvr>
  <p:transition spd="med">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sz="1800">
              <a:solidFill>
                <a:srgbClr val="A3CA4B">
                  <a:lumMod val="60000"/>
                  <a:lumOff val="40000"/>
                </a:srgbClr>
              </a:solidFill>
            </a:endParaRPr>
          </a:p>
        </p:txBody>
      </p:sp>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endParaRPr lang="en-US" sz="1800">
              <a:solidFill>
                <a:prstClr val="black"/>
              </a:solidFill>
            </a:endParaRPr>
          </a:p>
        </p:txBody>
      </p:sp>
      <p:sp>
        <p:nvSpPr>
          <p:cNvPr id="2" name="Title 1"/>
          <p:cNvSpPr>
            <a:spLocks noGrp="1"/>
          </p:cNvSpPr>
          <p:nvPr>
            <p:ph type="title" hasCustomPrompt="1"/>
          </p:nvPr>
        </p:nvSpPr>
        <p:spPr>
          <a:xfrm>
            <a:off x="914400" y="457203"/>
            <a:ext cx="9753600" cy="484631"/>
          </a:xfrm>
        </p:spPr>
        <p:txBody>
          <a:bodyPr anchor="t"/>
          <a:lstStyle>
            <a:lvl1pPr>
              <a:defRPr lang="en-US" sz="3000"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914400" y="1602421"/>
            <a:ext cx="7315200" cy="2286000"/>
          </a:xfrm>
        </p:spPr>
        <p:txBody>
          <a:bodyPr/>
          <a:lstStyle>
            <a:lvl1pPr marL="0" marR="0" indent="0" algn="l" defTabSz="457200" rtl="0" eaLnBrk="1" fontAlgn="auto" latinLnBrk="0" hangingPunct="1">
              <a:lnSpc>
                <a:spcPct val="100000"/>
              </a:lnSpc>
              <a:spcBef>
                <a:spcPts val="300"/>
              </a:spcBef>
              <a:spcAft>
                <a:spcPts val="1200"/>
              </a:spcAft>
              <a:buClrTx/>
              <a:buSzPct val="80000"/>
              <a:buFontTx/>
              <a:buNone/>
              <a:tabLst/>
              <a:defRPr lang="en-US" sz="2600" b="0" i="0" kern="1200">
                <a:solidFill>
                  <a:schemeClr val="tx1"/>
                </a:solidFill>
                <a:latin typeface="+mn-lt"/>
                <a:ea typeface="+mn-ea"/>
                <a:cs typeface="Avenir LT Std 65 Medium" pitchFamily="34" charset="0"/>
              </a:defRPr>
            </a:lvl1pPr>
            <a:lvl2pPr marL="173038" indent="-173038">
              <a:defRPr/>
            </a:lvl2pPr>
            <a:lvl3pPr>
              <a:buFontTx/>
              <a:buNone/>
              <a:defRPr lang="en-US" sz="2400" b="0" i="0" kern="1200">
                <a:solidFill>
                  <a:schemeClr val="tx1"/>
                </a:solidFill>
                <a:latin typeface="Avenir LT Std 55 Roman"/>
                <a:ea typeface="+mn-ea"/>
                <a:cs typeface="Avenir LT Std 55 Roman"/>
              </a:defRPr>
            </a:lvl3pPr>
            <a:lvl4pPr>
              <a:defRPr/>
            </a:lvl4pPr>
            <a:lvl5pPr>
              <a:lnSpc>
                <a:spcPts val="1800"/>
              </a:lnSpc>
              <a:defRPr/>
            </a:lvl5pPr>
          </a:lstStyle>
          <a:p>
            <a:pPr marL="0" marR="0" lvl="0" indent="0" algn="l" defTabSz="457200" rtl="0" eaLnBrk="1" fontAlgn="auto" latinLnBrk="0" hangingPunct="1">
              <a:lnSpc>
                <a:spcPct val="100000"/>
              </a:lnSpc>
              <a:spcBef>
                <a:spcPts val="300"/>
              </a:spcBef>
              <a:spcAft>
                <a:spcPts val="1200"/>
              </a:spcAft>
              <a:buClrTx/>
              <a:buSzPct val="80000"/>
              <a:buFontTx/>
              <a:buNone/>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252134167"/>
      </p:ext>
    </p:extLst>
  </p:cSld>
  <p:clrMapOvr>
    <a:masterClrMapping/>
  </p:clrMapOvr>
  <p:transition spd="med">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sz="1800">
              <a:solidFill>
                <a:srgbClr val="A3CA4B">
                  <a:lumMod val="60000"/>
                  <a:lumOff val="40000"/>
                </a:srgbClr>
              </a:solidFill>
            </a:endParaRPr>
          </a:p>
        </p:txBody>
      </p:sp>
      <p:sp>
        <p:nvSpPr>
          <p:cNvPr id="5" name="Rectangle 1"/>
          <p:cNvSpPr>
            <a:spLocks/>
          </p:cNvSpPr>
          <p:nvPr userDrawn="1"/>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endParaRPr lang="en-US" sz="1800">
              <a:solidFill>
                <a:prstClr val="black"/>
              </a:solidFill>
            </a:endParaRPr>
          </a:p>
        </p:txBody>
      </p:sp>
      <p:sp>
        <p:nvSpPr>
          <p:cNvPr id="2" name="Title 1"/>
          <p:cNvSpPr>
            <a:spLocks noGrp="1"/>
          </p:cNvSpPr>
          <p:nvPr>
            <p:ph type="title" hasCustomPrompt="1"/>
          </p:nvPr>
        </p:nvSpPr>
        <p:spPr/>
        <p:txBody>
          <a:bodyPr/>
          <a:lstStyle>
            <a:lvl1pPr algn="l" defTabSz="457200" rtl="0" eaLnBrk="1" latinLnBrk="0" hangingPunct="1">
              <a:lnSpc>
                <a:spcPct val="100000"/>
              </a:lnSpc>
              <a:spcBef>
                <a:spcPct val="0"/>
              </a:spcBef>
              <a:buNone/>
              <a:defRPr lang="en-US" sz="3000"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402336" indent="-173736">
              <a:lnSpc>
                <a:spcPts val="2700"/>
              </a:lnSpc>
              <a:spcAft>
                <a:spcPts val="1200"/>
              </a:spcAft>
              <a:defRPr sz="2400">
                <a:latin typeface="+mn-lt"/>
              </a:defRPr>
            </a:lvl2pPr>
            <a:lvl3pPr marL="569913" indent="-109538">
              <a:lnSpc>
                <a:spcPct val="100000"/>
              </a:lnSpc>
              <a:spcAft>
                <a:spcPts val="600"/>
              </a:spcAft>
              <a:defRPr sz="2400">
                <a:latin typeface="+mn-lt"/>
              </a:defRPr>
            </a:lvl3pPr>
            <a:lvl4pPr marL="800100" indent="-174625">
              <a:lnSpc>
                <a:spcPct val="100000"/>
              </a:lnSpc>
              <a:spcAft>
                <a:spcPts val="600"/>
              </a:spcAft>
              <a:defRPr sz="2400">
                <a:latin typeface="+mn-lt"/>
              </a:defRPr>
            </a:lvl4pPr>
            <a:lvl5pPr>
              <a:lnSpc>
                <a:spcPct val="100000"/>
              </a:lnSpc>
              <a:spcAft>
                <a:spcPts val="600"/>
              </a:spcAft>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79757593"/>
      </p:ext>
    </p:extLst>
  </p:cSld>
  <p:clrMapOvr>
    <a:masterClrMapping/>
  </p:clrMapOvr>
  <p:transition spd="med">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endParaRPr lang="en-US" sz="1800">
              <a:solidFill>
                <a:prstClr val="black"/>
              </a:solidFill>
            </a:endParaRPr>
          </a:p>
        </p:txBody>
      </p:sp>
      <p:sp>
        <p:nvSpPr>
          <p:cNvPr id="8" name="Rectangle 1"/>
          <p:cNvSpPr>
            <a:spLocks/>
          </p:cNvSpPr>
          <p:nvPr/>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sz="1800">
              <a:solidFill>
                <a:srgbClr val="A3CA4B">
                  <a:lumMod val="60000"/>
                  <a:lumOff val="40000"/>
                </a:srgbClr>
              </a:solidFill>
            </a:endParaRPr>
          </a:p>
        </p:txBody>
      </p:sp>
      <p:sp>
        <p:nvSpPr>
          <p:cNvPr id="2" name="Title 1"/>
          <p:cNvSpPr>
            <a:spLocks noGrp="1"/>
          </p:cNvSpPr>
          <p:nvPr>
            <p:ph type="title" hasCustomPrompt="1"/>
          </p:nvPr>
        </p:nvSpPr>
        <p:spPr>
          <a:xfrm>
            <a:off x="1219200" y="1600200"/>
            <a:ext cx="9753600" cy="2057400"/>
          </a:xfrm>
        </p:spPr>
        <p:txBody>
          <a:bodyPr anchor="t"/>
          <a:lstStyle>
            <a:lvl1pPr>
              <a:defRPr lang="en-US" sz="720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Tree>
    <p:extLst>
      <p:ext uri="{BB962C8B-B14F-4D97-AF65-F5344CB8AC3E}">
        <p14:creationId xmlns:p14="http://schemas.microsoft.com/office/powerpoint/2010/main" val="2055053790"/>
      </p:ext>
    </p:extLst>
  </p:cSld>
  <p:clrMapOvr>
    <a:masterClrMapping/>
  </p:clrMapOvr>
  <p:transition spd="med">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endParaRPr lang="en-US" sz="1800">
              <a:solidFill>
                <a:prstClr val="black"/>
              </a:solidFill>
            </a:endParaRPr>
          </a:p>
        </p:txBody>
      </p:sp>
      <p:sp>
        <p:nvSpPr>
          <p:cNvPr id="8" name="Rectangle 1"/>
          <p:cNvSpPr>
            <a:spLocks/>
          </p:cNvSpPr>
          <p:nvPr userDrawn="1"/>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sz="1800">
              <a:solidFill>
                <a:srgbClr val="A3CA4B">
                  <a:lumMod val="60000"/>
                  <a:lumOff val="40000"/>
                </a:srgbClr>
              </a:solidFill>
            </a:endParaRPr>
          </a:p>
        </p:txBody>
      </p:sp>
      <p:sp>
        <p:nvSpPr>
          <p:cNvPr id="2" name="Title 1"/>
          <p:cNvSpPr>
            <a:spLocks noGrp="1"/>
          </p:cNvSpPr>
          <p:nvPr>
            <p:ph type="title" hasCustomPrompt="1"/>
          </p:nvPr>
        </p:nvSpPr>
        <p:spPr>
          <a:xfrm>
            <a:off x="1219200" y="1600200"/>
            <a:ext cx="7315200" cy="2057400"/>
          </a:xfrm>
        </p:spPr>
        <p:txBody>
          <a:bodyPr anchor="t"/>
          <a:lstStyle>
            <a:lvl1pPr marL="169863" indent="-169863">
              <a:lnSpc>
                <a:spcPts val="3700"/>
              </a:lnSpc>
              <a:spcAft>
                <a:spcPts val="300"/>
              </a:spcAft>
              <a:defRPr sz="3000" b="0" i="0" baseline="0">
                <a:solidFill>
                  <a:srgbClr val="000000"/>
                </a:solidFill>
                <a:latin typeface="+mn-lt"/>
                <a:cs typeface="Avenir LT Std 65 Medium"/>
              </a:defRPr>
            </a:lvl1pPr>
          </a:lstStyle>
          <a:p>
            <a:r>
              <a:rPr lang="en-US" dirty="0"/>
              <a:t>“Click to edit quote” </a:t>
            </a:r>
          </a:p>
        </p:txBody>
      </p:sp>
      <p:sp>
        <p:nvSpPr>
          <p:cNvPr id="10" name="Text Placeholder 9"/>
          <p:cNvSpPr>
            <a:spLocks noGrp="1"/>
          </p:cNvSpPr>
          <p:nvPr>
            <p:ph type="body" sz="quarter" idx="10" hasCustomPrompt="1"/>
          </p:nvPr>
        </p:nvSpPr>
        <p:spPr>
          <a:xfrm>
            <a:off x="4198760" y="4114800"/>
            <a:ext cx="4267200" cy="728662"/>
          </a:xfrm>
        </p:spPr>
        <p:txBody>
          <a:bodyPr anchor="t"/>
          <a:lstStyle>
            <a:lvl1pPr marL="0" indent="0" algn="r">
              <a:spcBef>
                <a:spcPts val="0"/>
              </a:spcBef>
              <a:spcAft>
                <a:spcPts val="300"/>
              </a:spcAft>
              <a:buFontTx/>
              <a:buNone/>
              <a:defRPr lang="en-US" sz="2600" b="0" i="0" kern="1200" baseline="0" dirty="0">
                <a:solidFill>
                  <a:srgbClr val="007AC2"/>
                </a:solidFill>
                <a:latin typeface="+mn-lt"/>
                <a:ea typeface="+mn-ea"/>
                <a:cs typeface="Avenir LT Std 65 Medium"/>
              </a:defRPr>
            </a:lvl1pPr>
          </a:lstStyle>
          <a:p>
            <a:pPr lvl="0"/>
            <a:r>
              <a:rPr lang="en-US" dirty="0"/>
              <a:t>Name</a:t>
            </a:r>
          </a:p>
        </p:txBody>
      </p:sp>
    </p:spTree>
    <p:extLst>
      <p:ext uri="{BB962C8B-B14F-4D97-AF65-F5344CB8AC3E}">
        <p14:creationId xmlns:p14="http://schemas.microsoft.com/office/powerpoint/2010/main" val="111305900"/>
      </p:ext>
    </p:extLst>
  </p:cSld>
  <p:clrMapOvr>
    <a:masterClrMapping/>
  </p:clrMapOvr>
  <p:transition spd="med">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sz="1800">
              <a:solidFill>
                <a:srgbClr val="A3CA4B">
                  <a:lumMod val="60000"/>
                  <a:lumOff val="40000"/>
                </a:srgbClr>
              </a:solidFill>
            </a:endParaRPr>
          </a:p>
        </p:txBody>
      </p:sp>
      <p:sp>
        <p:nvSpPr>
          <p:cNvPr id="2" name="Title 1"/>
          <p:cNvSpPr>
            <a:spLocks noGrp="1"/>
          </p:cNvSpPr>
          <p:nvPr>
            <p:ph type="title" hasCustomPrompt="1"/>
          </p:nvPr>
        </p:nvSpPr>
        <p:spPr>
          <a:xfrm>
            <a:off x="914402" y="457200"/>
            <a:ext cx="9750655"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spTree>
    <p:extLst>
      <p:ext uri="{BB962C8B-B14F-4D97-AF65-F5344CB8AC3E}">
        <p14:creationId xmlns:p14="http://schemas.microsoft.com/office/powerpoint/2010/main" val="1918313743"/>
      </p:ext>
    </p:extLst>
  </p:cSld>
  <p:clrMapOvr>
    <a:masterClrMapping/>
  </p:clrMapOvr>
  <p:transition spd="med">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_water">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sz="1800">
              <a:solidFill>
                <a:srgbClr val="A3CA4B">
                  <a:lumMod val="60000"/>
                  <a:lumOff val="40000"/>
                </a:srgbClr>
              </a:solidFill>
            </a:endParaRPr>
          </a:p>
        </p:txBody>
      </p:sp>
      <p:sp>
        <p:nvSpPr>
          <p:cNvPr id="2" name="Title 1"/>
          <p:cNvSpPr>
            <a:spLocks noGrp="1"/>
          </p:cNvSpPr>
          <p:nvPr>
            <p:ph type="title" hasCustomPrompt="1"/>
          </p:nvPr>
        </p:nvSpPr>
        <p:spPr>
          <a:xfrm>
            <a:off x="914402" y="457200"/>
            <a:ext cx="9750655"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pic>
        <p:nvPicPr>
          <p:cNvPr id="5" name="Picture 4"/>
          <p:cNvPicPr>
            <a:picLocks noChangeAspect="1"/>
          </p:cNvPicPr>
          <p:nvPr userDrawn="1"/>
        </p:nvPicPr>
        <p:blipFill rotWithShape="1">
          <a:blip r:embed="rId2">
            <a:alphaModFix/>
            <a:extLst>
              <a:ext uri="{28A0092B-C50C-407E-A947-70E740481C1C}">
                <a14:useLocalDpi xmlns:a14="http://schemas.microsoft.com/office/drawing/2010/main" val="0"/>
              </a:ext>
            </a:extLst>
          </a:blip>
          <a:srcRect b="42205"/>
          <a:stretch/>
        </p:blipFill>
        <p:spPr>
          <a:xfrm>
            <a:off x="0" y="2947252"/>
            <a:ext cx="12192000" cy="3910751"/>
          </a:xfrm>
          <a:prstGeom prst="rect">
            <a:avLst/>
          </a:prstGeom>
        </p:spPr>
      </p:pic>
    </p:spTree>
    <p:extLst>
      <p:ext uri="{BB962C8B-B14F-4D97-AF65-F5344CB8AC3E}">
        <p14:creationId xmlns:p14="http://schemas.microsoft.com/office/powerpoint/2010/main" val="1543736345"/>
      </p:ext>
    </p:extLst>
  </p:cSld>
  <p:clrMapOvr>
    <a:masterClrMapping/>
  </p:clrMapOvr>
  <p:transition spd="med">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sz="1800">
              <a:solidFill>
                <a:srgbClr val="A3CA4B">
                  <a:lumMod val="60000"/>
                  <a:lumOff val="40000"/>
                </a:srgbClr>
              </a:solidFill>
            </a:endParaRPr>
          </a:p>
        </p:txBody>
      </p:sp>
    </p:spTree>
    <p:extLst>
      <p:ext uri="{BB962C8B-B14F-4D97-AF65-F5344CB8AC3E}">
        <p14:creationId xmlns:p14="http://schemas.microsoft.com/office/powerpoint/2010/main" val="638910297"/>
      </p:ext>
    </p:extLst>
  </p:cSld>
  <p:clrMapOvr>
    <a:masterClrMapping/>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2/5/16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5" name="Rectangle 2"/>
          <p:cNvSpPr>
            <a:spLocks/>
          </p:cNvSpPr>
          <p:nvPr/>
        </p:nvSpPr>
        <p:spPr bwMode="ltGray">
          <a:xfrm>
            <a:off x="0" y="5257800"/>
            <a:ext cx="12192000" cy="1600200"/>
          </a:xfrm>
          <a:prstGeom prst="rect">
            <a:avLst/>
          </a:prstGeom>
          <a:gradFill rotWithShape="0">
            <a:gsLst>
              <a:gs pos="0">
                <a:srgbClr val="662506"/>
              </a:gs>
              <a:gs pos="100000">
                <a:srgbClr val="C35327"/>
              </a:gs>
            </a:gsLst>
            <a:lin ang="2400000" scaled="1"/>
          </a:gradFill>
          <a:ln w="25400" cap="flat">
            <a:noFill/>
            <a:miter lim="800000"/>
            <a:headEnd type="none" w="med" len="med"/>
            <a:tailEnd type="none" w="med" len="med"/>
          </a:ln>
        </p:spPr>
        <p:txBody>
          <a:bodyPr lIns="0" tIns="0" rIns="0" bIns="0">
            <a:prstTxWarp prst="textNoShape">
              <a:avLst/>
            </a:prstTxWarp>
          </a:bodyPr>
          <a:lstStyle/>
          <a:p>
            <a:endParaRPr lang="en-US" sz="1800">
              <a:solidFill>
                <a:prstClr val="black"/>
              </a:solidFill>
            </a:endParaRPr>
          </a:p>
        </p:txBody>
      </p:sp>
    </p:spTree>
    <p:extLst>
      <p:ext uri="{BB962C8B-B14F-4D97-AF65-F5344CB8AC3E}">
        <p14:creationId xmlns:p14="http://schemas.microsoft.com/office/powerpoint/2010/main" val="621209944"/>
      </p:ext>
    </p:extLst>
  </p:cSld>
  <p:clrMapOvr>
    <a:masterClrMapping/>
  </p:clrMapOvr>
  <p:transition spd="med">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7085" y="687388"/>
            <a:ext cx="9751483" cy="365760"/>
          </a:xfrm>
        </p:spPr>
        <p:txBody>
          <a:bodyPr lIns="0" tIns="0" rIns="0" bIns="0"/>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1217085" y="1078992"/>
            <a:ext cx="9751483" cy="342900"/>
          </a:xfrm>
        </p:spPr>
        <p:txBody>
          <a:bodyPr lIns="0" tIns="0" rIns="0" bIns="0"/>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hasCustomPrompt="1"/>
          </p:nvPr>
        </p:nvSpPr>
        <p:spPr>
          <a:xfrm>
            <a:off x="1214967" y="5716588"/>
            <a:ext cx="97536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r>
              <a:rPr lang="en-US"/>
              <a:t>Click to edit tagline</a:t>
            </a:r>
          </a:p>
        </p:txBody>
      </p:sp>
    </p:spTree>
    <p:extLst>
      <p:ext uri="{BB962C8B-B14F-4D97-AF65-F5344CB8AC3E}">
        <p14:creationId xmlns:p14="http://schemas.microsoft.com/office/powerpoint/2010/main" val="13529502"/>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7" name="Rectangle 2"/>
          <p:cNvSpPr>
            <a:spLocks/>
          </p:cNvSpPr>
          <p:nvPr/>
        </p:nvSpPr>
        <p:spPr bwMode="hidden">
          <a:xfrm>
            <a:off x="0" y="0"/>
            <a:ext cx="12192000" cy="5257800"/>
          </a:xfrm>
          <a:prstGeom prst="rect">
            <a:avLst/>
          </a:prstGeom>
          <a:gradFill rotWithShape="0">
            <a:gsLst>
              <a:gs pos="0">
                <a:srgbClr val="004575"/>
              </a:gs>
              <a:gs pos="100000">
                <a:srgbClr val="007AC2"/>
              </a:gs>
            </a:gsLst>
            <a:lin ang="2400000" scaled="1"/>
          </a:gradFill>
          <a:ln w="25400" cap="flat">
            <a:noFill/>
            <a:miter lim="800000"/>
            <a:headEnd type="none" w="med" len="med"/>
            <a:tailEnd type="none" w="med" len="med"/>
          </a:ln>
        </p:spPr>
        <p:txBody>
          <a:bodyPr lIns="0" tIns="0" rIns="0" bIns="0">
            <a:prstTxWarp prst="textNoShape">
              <a:avLst/>
            </a:prstTxWarp>
          </a:bodyPr>
          <a:lstStyle/>
          <a:p>
            <a:endParaRPr lang="en-US" sz="1800">
              <a:solidFill>
                <a:prstClr val="black"/>
              </a:solidFill>
            </a:endParaRPr>
          </a:p>
        </p:txBody>
      </p:sp>
      <p:sp>
        <p:nvSpPr>
          <p:cNvPr id="2" name="Title 1"/>
          <p:cNvSpPr>
            <a:spLocks noGrp="1"/>
          </p:cNvSpPr>
          <p:nvPr>
            <p:ph type="ctrTitle" hasCustomPrompt="1"/>
          </p:nvPr>
        </p:nvSpPr>
        <p:spPr>
          <a:xfrm>
            <a:off x="1828800" y="1828800"/>
            <a:ext cx="8534400" cy="1271016"/>
          </a:xfrm>
        </p:spPr>
        <p:txBody>
          <a:bodyPr rIns="0" anchor="b">
            <a:noAutofit/>
          </a:bodyPr>
          <a:lstStyle>
            <a:lvl1pPr algn="l">
              <a:defRPr sz="5400" b="1" i="0">
                <a:solidFill>
                  <a:srgbClr val="FFFFFF"/>
                </a:solidFill>
                <a:latin typeface="+mj-lt"/>
                <a:cs typeface="Avenir LT Std 55 Roman" pitchFamily="34" charset="0"/>
              </a:defRPr>
            </a:lvl1pPr>
          </a:lstStyle>
          <a:p>
            <a:r>
              <a:rPr lang="en-US" dirty="0"/>
              <a:t>Presentation title</a:t>
            </a:r>
          </a:p>
        </p:txBody>
      </p:sp>
      <p:sp>
        <p:nvSpPr>
          <p:cNvPr id="3" name="Subtitle 2"/>
          <p:cNvSpPr>
            <a:spLocks noGrp="1"/>
          </p:cNvSpPr>
          <p:nvPr>
            <p:ph type="subTitle" idx="1" hasCustomPrompt="1"/>
          </p:nvPr>
        </p:nvSpPr>
        <p:spPr>
          <a:xfrm>
            <a:off x="1828800" y="3246120"/>
            <a:ext cx="8534400" cy="758952"/>
          </a:xfrm>
        </p:spPr>
        <p:txBody>
          <a:bodyPr>
            <a:noAutofit/>
          </a:bodyPr>
          <a:lstStyle>
            <a:lvl1pPr marL="0" indent="0" algn="l">
              <a:spcBef>
                <a:spcPts val="0"/>
              </a:spcBef>
              <a:spcAft>
                <a:spcPts val="300"/>
              </a:spcAft>
              <a:buNone/>
              <a:defRPr sz="2400" b="0" i="0">
                <a:solidFill>
                  <a:schemeClr val="bg1"/>
                </a:solidFill>
                <a:latin typeface="+mn-lt"/>
                <a:cs typeface="Avenir LT Std 65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spTree>
    <p:extLst>
      <p:ext uri="{BB962C8B-B14F-4D97-AF65-F5344CB8AC3E}">
        <p14:creationId xmlns:p14="http://schemas.microsoft.com/office/powerpoint/2010/main" val="1433412598"/>
      </p:ext>
    </p:extLst>
  </p:cSld>
  <p:clrMapOvr>
    <a:masterClrMapping/>
  </p:clrMapOvr>
  <p:transition spd="med">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8" name="Rectangle 1"/>
          <p:cNvSpPr>
            <a:spLocks/>
          </p:cNvSpPr>
          <p:nvPr/>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sz="1800">
              <a:solidFill>
                <a:srgbClr val="A3CA4B">
                  <a:lumMod val="60000"/>
                  <a:lumOff val="40000"/>
                </a:srgbClr>
              </a:solidFill>
            </a:endParaRPr>
          </a:p>
        </p:txBody>
      </p:sp>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endParaRPr lang="en-US" sz="1800">
              <a:solidFill>
                <a:prstClr val="black"/>
              </a:solidFill>
            </a:endParaRPr>
          </a:p>
        </p:txBody>
      </p:sp>
      <p:sp>
        <p:nvSpPr>
          <p:cNvPr id="2" name="Title 1"/>
          <p:cNvSpPr>
            <a:spLocks noGrp="1"/>
          </p:cNvSpPr>
          <p:nvPr>
            <p:ph type="title" hasCustomPrompt="1"/>
          </p:nvPr>
        </p:nvSpPr>
        <p:spPr>
          <a:xfrm>
            <a:off x="914400" y="457203"/>
            <a:ext cx="9753600" cy="484631"/>
          </a:xfrm>
        </p:spPr>
        <p:txBody>
          <a:bodyPr anchor="t"/>
          <a:lstStyle>
            <a:lvl1pPr>
              <a:defRPr lang="en-US" sz="3000" b="1" i="0" kern="1200" dirty="0">
                <a:solidFill>
                  <a:srgbClr val="007AC2"/>
                </a:solidFill>
                <a:latin typeface="+mj-lt"/>
                <a:ea typeface="+mj-ea"/>
                <a:cs typeface="Avenir LT Std 55 Roman"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914400" y="1602421"/>
            <a:ext cx="7315200" cy="2286000"/>
          </a:xfrm>
        </p:spPr>
        <p:txBody>
          <a:bodyPr/>
          <a:lstStyle>
            <a:lvl1pPr marL="0" marR="0" indent="0" algn="l" defTabSz="457200" rtl="0" eaLnBrk="1" fontAlgn="auto" latinLnBrk="0" hangingPunct="1">
              <a:lnSpc>
                <a:spcPct val="100000"/>
              </a:lnSpc>
              <a:spcBef>
                <a:spcPts val="300"/>
              </a:spcBef>
              <a:spcAft>
                <a:spcPts val="1200"/>
              </a:spcAft>
              <a:buClrTx/>
              <a:buSzPct val="80000"/>
              <a:buFontTx/>
              <a:buNone/>
              <a:tabLst/>
              <a:defRPr lang="en-US" sz="2600" b="0" i="0" kern="1200">
                <a:solidFill>
                  <a:schemeClr val="tx1"/>
                </a:solidFill>
                <a:latin typeface="+mn-lt"/>
                <a:ea typeface="+mn-ea"/>
                <a:cs typeface="Avenir LT Std 65 Medium" pitchFamily="34" charset="0"/>
              </a:defRPr>
            </a:lvl1pPr>
            <a:lvl2pPr marL="173038" indent="-173038">
              <a:defRPr/>
            </a:lvl2pPr>
            <a:lvl3pPr>
              <a:buFontTx/>
              <a:buNone/>
              <a:defRPr lang="en-US" sz="2400" b="0" i="0" kern="1200">
                <a:solidFill>
                  <a:schemeClr val="tx1"/>
                </a:solidFill>
                <a:latin typeface="Avenir LT Std 55 Roman"/>
                <a:ea typeface="+mn-ea"/>
                <a:cs typeface="Avenir LT Std 55 Roman"/>
              </a:defRPr>
            </a:lvl3pPr>
            <a:lvl4pPr>
              <a:defRPr/>
            </a:lvl4pPr>
            <a:lvl5pPr>
              <a:lnSpc>
                <a:spcPts val="1800"/>
              </a:lnSpc>
              <a:defRPr/>
            </a:lvl5pPr>
          </a:lstStyle>
          <a:p>
            <a:pPr marL="0" marR="0" lvl="0" indent="0" algn="l" defTabSz="457200" rtl="0" eaLnBrk="1" fontAlgn="auto" latinLnBrk="0" hangingPunct="1">
              <a:lnSpc>
                <a:spcPct val="100000"/>
              </a:lnSpc>
              <a:spcBef>
                <a:spcPts val="300"/>
              </a:spcBef>
              <a:spcAft>
                <a:spcPts val="1200"/>
              </a:spcAft>
              <a:buClrTx/>
              <a:buSzPct val="80000"/>
              <a:buFontTx/>
              <a:buNone/>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body text</a:t>
            </a:r>
          </a:p>
        </p:txBody>
      </p:sp>
    </p:spTree>
    <p:extLst>
      <p:ext uri="{BB962C8B-B14F-4D97-AF65-F5344CB8AC3E}">
        <p14:creationId xmlns:p14="http://schemas.microsoft.com/office/powerpoint/2010/main" val="1368955368"/>
      </p:ext>
    </p:extLst>
  </p:cSld>
  <p:clrMapOvr>
    <a:masterClrMapping/>
  </p:clrMapOvr>
  <p:transition spd="med">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sz="1800">
              <a:solidFill>
                <a:srgbClr val="A3CA4B">
                  <a:lumMod val="60000"/>
                  <a:lumOff val="40000"/>
                </a:srgbClr>
              </a:solidFill>
            </a:endParaRPr>
          </a:p>
        </p:txBody>
      </p:sp>
      <p:sp>
        <p:nvSpPr>
          <p:cNvPr id="5" name="Rectangle 1"/>
          <p:cNvSpPr>
            <a:spLocks/>
          </p:cNvSpPr>
          <p:nvPr userDrawn="1"/>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endParaRPr lang="en-US" sz="1800">
              <a:solidFill>
                <a:prstClr val="black"/>
              </a:solidFill>
            </a:endParaRPr>
          </a:p>
        </p:txBody>
      </p:sp>
      <p:sp>
        <p:nvSpPr>
          <p:cNvPr id="2" name="Title 1"/>
          <p:cNvSpPr>
            <a:spLocks noGrp="1"/>
          </p:cNvSpPr>
          <p:nvPr>
            <p:ph type="title" hasCustomPrompt="1"/>
          </p:nvPr>
        </p:nvSpPr>
        <p:spPr/>
        <p:txBody>
          <a:bodyPr/>
          <a:lstStyle>
            <a:lvl1pPr algn="l" defTabSz="457200" rtl="0" eaLnBrk="1" latinLnBrk="0" hangingPunct="1">
              <a:lnSpc>
                <a:spcPct val="100000"/>
              </a:lnSpc>
              <a:spcBef>
                <a:spcPct val="0"/>
              </a:spcBef>
              <a:buNone/>
              <a:defRPr lang="en-US" sz="3000" b="1" i="0" kern="1200">
                <a:solidFill>
                  <a:srgbClr val="007AC2"/>
                </a:solidFill>
                <a:latin typeface="+mj-lt"/>
                <a:ea typeface="+mj-ea"/>
                <a:cs typeface="Avenir LT Std 55 Roman" pitchFamily="34" charset="0"/>
              </a:defRPr>
            </a:lvl1pPr>
          </a:lstStyle>
          <a:p>
            <a:r>
              <a:rPr lang="en-US"/>
              <a:t>Click to edit master title style</a:t>
            </a:r>
          </a:p>
        </p:txBody>
      </p:sp>
      <p:sp>
        <p:nvSpPr>
          <p:cNvPr id="3" name="Content Placeholder 2"/>
          <p:cNvSpPr>
            <a:spLocks noGrp="1"/>
          </p:cNvSpPr>
          <p:nvPr>
            <p:ph idx="1"/>
          </p:nvPr>
        </p:nvSpPr>
        <p:spPr/>
        <p:txBody>
          <a:bodyPr/>
          <a:lstStyle>
            <a:lvl2pPr marL="402336" indent="-173736">
              <a:lnSpc>
                <a:spcPts val="2700"/>
              </a:lnSpc>
              <a:spcAft>
                <a:spcPts val="1200"/>
              </a:spcAft>
              <a:defRPr sz="2400">
                <a:latin typeface="+mn-lt"/>
              </a:defRPr>
            </a:lvl2pPr>
            <a:lvl3pPr marL="569913" indent="-109538">
              <a:lnSpc>
                <a:spcPct val="100000"/>
              </a:lnSpc>
              <a:spcAft>
                <a:spcPts val="600"/>
              </a:spcAft>
              <a:defRPr sz="2400">
                <a:latin typeface="+mn-lt"/>
              </a:defRPr>
            </a:lvl3pPr>
            <a:lvl4pPr marL="800100" indent="-174625">
              <a:lnSpc>
                <a:spcPct val="100000"/>
              </a:lnSpc>
              <a:spcAft>
                <a:spcPts val="600"/>
              </a:spcAft>
              <a:defRPr sz="2400">
                <a:latin typeface="+mn-lt"/>
              </a:defRPr>
            </a:lvl4pPr>
            <a:lvl5pPr>
              <a:lnSpc>
                <a:spcPct val="100000"/>
              </a:lnSpc>
              <a:spcAft>
                <a:spcPts val="600"/>
              </a:spcAft>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2447065"/>
      </p:ext>
    </p:extLst>
  </p:cSld>
  <p:clrMapOvr>
    <a:masterClrMapping/>
  </p:clrMapOvr>
  <p:transition spd="med">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endParaRPr lang="en-US" sz="1800">
              <a:solidFill>
                <a:prstClr val="black"/>
              </a:solidFill>
            </a:endParaRPr>
          </a:p>
        </p:txBody>
      </p:sp>
      <p:sp>
        <p:nvSpPr>
          <p:cNvPr id="8" name="Rectangle 1"/>
          <p:cNvSpPr>
            <a:spLocks/>
          </p:cNvSpPr>
          <p:nvPr/>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sz="1800">
              <a:solidFill>
                <a:srgbClr val="A3CA4B">
                  <a:lumMod val="60000"/>
                  <a:lumOff val="40000"/>
                </a:srgbClr>
              </a:solidFill>
            </a:endParaRPr>
          </a:p>
        </p:txBody>
      </p:sp>
      <p:sp>
        <p:nvSpPr>
          <p:cNvPr id="2" name="Title 1"/>
          <p:cNvSpPr>
            <a:spLocks noGrp="1"/>
          </p:cNvSpPr>
          <p:nvPr>
            <p:ph type="title" hasCustomPrompt="1"/>
          </p:nvPr>
        </p:nvSpPr>
        <p:spPr>
          <a:xfrm>
            <a:off x="1219200" y="1600200"/>
            <a:ext cx="9753600" cy="2057400"/>
          </a:xfrm>
        </p:spPr>
        <p:txBody>
          <a:bodyPr anchor="t"/>
          <a:lstStyle>
            <a:lvl1pPr>
              <a:defRPr lang="en-US" sz="7200" b="1" i="0" kern="1200" baseline="0" dirty="0">
                <a:solidFill>
                  <a:srgbClr val="007AC2"/>
                </a:solidFill>
                <a:latin typeface="+mj-lt"/>
                <a:ea typeface="+mj-ea"/>
                <a:cs typeface="Avenir LT Std 55 Roman" pitchFamily="34" charset="0"/>
              </a:defRPr>
            </a:lvl1pPr>
          </a:lstStyle>
          <a:p>
            <a:r>
              <a:rPr lang="en-US" dirty="0"/>
              <a:t>BIG but short</a:t>
            </a:r>
            <a:br>
              <a:rPr lang="en-US" dirty="0"/>
            </a:br>
            <a:r>
              <a:rPr lang="en-US" dirty="0"/>
              <a:t>message here</a:t>
            </a:r>
          </a:p>
        </p:txBody>
      </p:sp>
    </p:spTree>
    <p:extLst>
      <p:ext uri="{BB962C8B-B14F-4D97-AF65-F5344CB8AC3E}">
        <p14:creationId xmlns:p14="http://schemas.microsoft.com/office/powerpoint/2010/main" val="280276824"/>
      </p:ext>
    </p:extLst>
  </p:cSld>
  <p:clrMapOvr>
    <a:masterClrMapping/>
  </p:clrMapOvr>
  <p:transition spd="med">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6"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w="25400" cap="flat">
            <a:noFill/>
            <a:miter lim="800000"/>
            <a:headEnd type="none" w="med" len="med"/>
            <a:tailEnd type="none" w="med" len="med"/>
          </a:ln>
        </p:spPr>
        <p:txBody>
          <a:bodyPr lIns="0" tIns="0" rIns="0" bIns="0">
            <a:prstTxWarp prst="textNoShape">
              <a:avLst/>
            </a:prstTxWarp>
          </a:bodyPr>
          <a:lstStyle/>
          <a:p>
            <a:endParaRPr lang="en-US" sz="1800">
              <a:solidFill>
                <a:prstClr val="black"/>
              </a:solidFill>
            </a:endParaRPr>
          </a:p>
        </p:txBody>
      </p:sp>
      <p:sp>
        <p:nvSpPr>
          <p:cNvPr id="8" name="Rectangle 1"/>
          <p:cNvSpPr>
            <a:spLocks/>
          </p:cNvSpPr>
          <p:nvPr userDrawn="1"/>
        </p:nvSpPr>
        <p:spPr bwMode="auto">
          <a:xfrm>
            <a:off x="0" y="0"/>
            <a:ext cx="12192000" cy="52578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sz="1800">
              <a:solidFill>
                <a:srgbClr val="A3CA4B">
                  <a:lumMod val="60000"/>
                  <a:lumOff val="40000"/>
                </a:srgbClr>
              </a:solidFill>
            </a:endParaRPr>
          </a:p>
        </p:txBody>
      </p:sp>
      <p:sp>
        <p:nvSpPr>
          <p:cNvPr id="2" name="Title 1"/>
          <p:cNvSpPr>
            <a:spLocks noGrp="1"/>
          </p:cNvSpPr>
          <p:nvPr>
            <p:ph type="title" hasCustomPrompt="1"/>
          </p:nvPr>
        </p:nvSpPr>
        <p:spPr>
          <a:xfrm>
            <a:off x="1219200" y="1600200"/>
            <a:ext cx="7315200" cy="2057400"/>
          </a:xfrm>
        </p:spPr>
        <p:txBody>
          <a:bodyPr anchor="t"/>
          <a:lstStyle>
            <a:lvl1pPr marL="169863" indent="-169863">
              <a:lnSpc>
                <a:spcPts val="3700"/>
              </a:lnSpc>
              <a:spcAft>
                <a:spcPts val="300"/>
              </a:spcAft>
              <a:defRPr sz="3000" b="0" i="0" baseline="0">
                <a:solidFill>
                  <a:srgbClr val="000000"/>
                </a:solidFill>
                <a:latin typeface="+mn-lt"/>
                <a:cs typeface="Avenir LT Std 65 Medium"/>
              </a:defRPr>
            </a:lvl1pPr>
          </a:lstStyle>
          <a:p>
            <a:r>
              <a:rPr lang="en-US" dirty="0"/>
              <a:t>“Click to edit quote” </a:t>
            </a:r>
          </a:p>
        </p:txBody>
      </p:sp>
      <p:sp>
        <p:nvSpPr>
          <p:cNvPr id="10" name="Text Placeholder 9"/>
          <p:cNvSpPr>
            <a:spLocks noGrp="1"/>
          </p:cNvSpPr>
          <p:nvPr>
            <p:ph type="body" sz="quarter" idx="10" hasCustomPrompt="1"/>
          </p:nvPr>
        </p:nvSpPr>
        <p:spPr>
          <a:xfrm>
            <a:off x="4198760" y="4114800"/>
            <a:ext cx="4267200" cy="728662"/>
          </a:xfrm>
        </p:spPr>
        <p:txBody>
          <a:bodyPr anchor="t"/>
          <a:lstStyle>
            <a:lvl1pPr marL="0" indent="0" algn="r">
              <a:spcBef>
                <a:spcPts val="0"/>
              </a:spcBef>
              <a:spcAft>
                <a:spcPts val="300"/>
              </a:spcAft>
              <a:buFontTx/>
              <a:buNone/>
              <a:defRPr lang="en-US" sz="2600" b="0" i="0" kern="1200" baseline="0" dirty="0">
                <a:solidFill>
                  <a:srgbClr val="007AC2"/>
                </a:solidFill>
                <a:latin typeface="+mn-lt"/>
                <a:ea typeface="+mn-ea"/>
                <a:cs typeface="Avenir LT Std 65 Medium"/>
              </a:defRPr>
            </a:lvl1pPr>
          </a:lstStyle>
          <a:p>
            <a:pPr lvl="0"/>
            <a:r>
              <a:rPr lang="en-US" dirty="0"/>
              <a:t>Name</a:t>
            </a:r>
          </a:p>
        </p:txBody>
      </p:sp>
    </p:spTree>
    <p:extLst>
      <p:ext uri="{BB962C8B-B14F-4D97-AF65-F5344CB8AC3E}">
        <p14:creationId xmlns:p14="http://schemas.microsoft.com/office/powerpoint/2010/main" val="1066765705"/>
      </p:ext>
    </p:extLst>
  </p:cSld>
  <p:clrMapOvr>
    <a:masterClrMapping/>
  </p:clrMapOvr>
  <p:transition spd="med">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sz="1800">
              <a:solidFill>
                <a:srgbClr val="A3CA4B">
                  <a:lumMod val="60000"/>
                  <a:lumOff val="40000"/>
                </a:srgbClr>
              </a:solidFill>
            </a:endParaRPr>
          </a:p>
        </p:txBody>
      </p:sp>
      <p:sp>
        <p:nvSpPr>
          <p:cNvPr id="2" name="Title 1"/>
          <p:cNvSpPr>
            <a:spLocks noGrp="1"/>
          </p:cNvSpPr>
          <p:nvPr>
            <p:ph type="title" hasCustomPrompt="1"/>
          </p:nvPr>
        </p:nvSpPr>
        <p:spPr>
          <a:xfrm>
            <a:off x="914402" y="457200"/>
            <a:ext cx="9750655"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spTree>
    <p:extLst>
      <p:ext uri="{BB962C8B-B14F-4D97-AF65-F5344CB8AC3E}">
        <p14:creationId xmlns:p14="http://schemas.microsoft.com/office/powerpoint/2010/main" val="650011898"/>
      </p:ext>
    </p:extLst>
  </p:cSld>
  <p:clrMapOvr>
    <a:masterClrMapping/>
  </p:clrMapOvr>
  <p:transition spd="med">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_water">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sz="1800">
              <a:solidFill>
                <a:srgbClr val="A3CA4B">
                  <a:lumMod val="60000"/>
                  <a:lumOff val="40000"/>
                </a:srgbClr>
              </a:solidFill>
            </a:endParaRPr>
          </a:p>
        </p:txBody>
      </p:sp>
      <p:sp>
        <p:nvSpPr>
          <p:cNvPr id="2" name="Title 1"/>
          <p:cNvSpPr>
            <a:spLocks noGrp="1"/>
          </p:cNvSpPr>
          <p:nvPr>
            <p:ph type="title" hasCustomPrompt="1"/>
          </p:nvPr>
        </p:nvSpPr>
        <p:spPr>
          <a:xfrm>
            <a:off x="914402" y="457200"/>
            <a:ext cx="9750655"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dirty="0" smtClean="0"/>
              <a:t>Click to edit master title style</a:t>
            </a:r>
            <a:endParaRPr lang="en-US" dirty="0"/>
          </a:p>
        </p:txBody>
      </p:sp>
      <p:pic>
        <p:nvPicPr>
          <p:cNvPr id="5" name="Picture 4"/>
          <p:cNvPicPr>
            <a:picLocks noChangeAspect="1"/>
          </p:cNvPicPr>
          <p:nvPr userDrawn="1"/>
        </p:nvPicPr>
        <p:blipFill rotWithShape="1">
          <a:blip r:embed="rId2">
            <a:alphaModFix/>
            <a:extLst>
              <a:ext uri="{28A0092B-C50C-407E-A947-70E740481C1C}">
                <a14:useLocalDpi xmlns:a14="http://schemas.microsoft.com/office/drawing/2010/main" val="0"/>
              </a:ext>
            </a:extLst>
          </a:blip>
          <a:srcRect b="42205"/>
          <a:stretch/>
        </p:blipFill>
        <p:spPr>
          <a:xfrm>
            <a:off x="0" y="2947252"/>
            <a:ext cx="12192000" cy="3910751"/>
          </a:xfrm>
          <a:prstGeom prst="rect">
            <a:avLst/>
          </a:prstGeom>
        </p:spPr>
      </p:pic>
    </p:spTree>
    <p:extLst>
      <p:ext uri="{BB962C8B-B14F-4D97-AF65-F5344CB8AC3E}">
        <p14:creationId xmlns:p14="http://schemas.microsoft.com/office/powerpoint/2010/main" val="707942433"/>
      </p:ext>
    </p:extLst>
  </p:cSld>
  <p:clrMapOvr>
    <a:masterClrMapping/>
  </p:clrMapOvr>
  <p:transition spd="med">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4" name="Rectangle 1"/>
          <p:cNvSpPr>
            <a:spLocks/>
          </p:cNvSpPr>
          <p:nvPr/>
        </p:nvSpPr>
        <p:spPr bwMode="auto">
          <a:xfrm>
            <a:off x="0" y="0"/>
            <a:ext cx="12192000" cy="6858000"/>
          </a:xfrm>
          <a:prstGeom prst="rect">
            <a:avLst/>
          </a:prstGeom>
          <a:solidFill>
            <a:srgbClr val="B9E0F7">
              <a:alpha val="60000"/>
            </a:srgbClr>
          </a:solidFill>
          <a:ln w="25400" cap="flat">
            <a:noFill/>
            <a:miter lim="800000"/>
            <a:headEnd type="none" w="med" len="med"/>
            <a:tailEnd type="none" w="med" len="med"/>
          </a:ln>
        </p:spPr>
        <p:txBody>
          <a:bodyPr lIns="0" tIns="0" rIns="0" bIns="0">
            <a:prstTxWarp prst="textNoShape">
              <a:avLst/>
            </a:prstTxWarp>
          </a:bodyPr>
          <a:lstStyle/>
          <a:p>
            <a:endParaRPr lang="en-US" sz="1800">
              <a:solidFill>
                <a:srgbClr val="A3CA4B">
                  <a:lumMod val="60000"/>
                  <a:lumOff val="40000"/>
                </a:srgbClr>
              </a:solidFill>
            </a:endParaRPr>
          </a:p>
        </p:txBody>
      </p:sp>
    </p:spTree>
    <p:extLst>
      <p:ext uri="{BB962C8B-B14F-4D97-AF65-F5344CB8AC3E}">
        <p14:creationId xmlns:p14="http://schemas.microsoft.com/office/powerpoint/2010/main" val="1652513710"/>
      </p:ext>
    </p:extLst>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2/5/16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5" name="Rectangle 2"/>
          <p:cNvSpPr>
            <a:spLocks/>
          </p:cNvSpPr>
          <p:nvPr/>
        </p:nvSpPr>
        <p:spPr bwMode="ltGray">
          <a:xfrm>
            <a:off x="0" y="5257800"/>
            <a:ext cx="12192000" cy="1600200"/>
          </a:xfrm>
          <a:prstGeom prst="rect">
            <a:avLst/>
          </a:prstGeom>
          <a:gradFill rotWithShape="0">
            <a:gsLst>
              <a:gs pos="0">
                <a:srgbClr val="662506"/>
              </a:gs>
              <a:gs pos="100000">
                <a:srgbClr val="C35327"/>
              </a:gs>
            </a:gsLst>
            <a:lin ang="2400000" scaled="1"/>
          </a:gradFill>
          <a:ln w="25400" cap="flat">
            <a:noFill/>
            <a:miter lim="800000"/>
            <a:headEnd type="none" w="med" len="med"/>
            <a:tailEnd type="none" w="med" len="med"/>
          </a:ln>
        </p:spPr>
        <p:txBody>
          <a:bodyPr lIns="0" tIns="0" rIns="0" bIns="0">
            <a:prstTxWarp prst="textNoShape">
              <a:avLst/>
            </a:prstTxWarp>
          </a:bodyPr>
          <a:lstStyle/>
          <a:p>
            <a:endParaRPr lang="en-US" sz="1800">
              <a:solidFill>
                <a:prstClr val="black"/>
              </a:solidFill>
            </a:endParaRPr>
          </a:p>
        </p:txBody>
      </p:sp>
    </p:spTree>
    <p:extLst>
      <p:ext uri="{BB962C8B-B14F-4D97-AF65-F5344CB8AC3E}">
        <p14:creationId xmlns:p14="http://schemas.microsoft.com/office/powerpoint/2010/main" val="622035084"/>
      </p:ext>
    </p:extLst>
  </p:cSld>
  <p:clrMapOvr>
    <a:masterClrMapping/>
  </p:clrMapOvr>
  <p:transition spd="med">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7085" y="687388"/>
            <a:ext cx="9751483" cy="365760"/>
          </a:xfrm>
        </p:spPr>
        <p:txBody>
          <a:bodyPr lIns="0" tIns="0" rIns="0" bIns="0"/>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1217085" y="1078992"/>
            <a:ext cx="9751483" cy="342900"/>
          </a:xfrm>
        </p:spPr>
        <p:txBody>
          <a:bodyPr lIns="0" tIns="0" rIns="0" bIns="0"/>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hasCustomPrompt="1"/>
          </p:nvPr>
        </p:nvSpPr>
        <p:spPr>
          <a:xfrm>
            <a:off x="1214967" y="5716588"/>
            <a:ext cx="97536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r>
              <a:rPr lang="en-US"/>
              <a:t>Click to edit tagline</a:t>
            </a:r>
          </a:p>
        </p:txBody>
      </p:sp>
    </p:spTree>
    <p:extLst>
      <p:ext uri="{BB962C8B-B14F-4D97-AF65-F5344CB8AC3E}">
        <p14:creationId xmlns:p14="http://schemas.microsoft.com/office/powerpoint/2010/main" val="207894923"/>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4" name="Rectangle 2"/>
          <p:cNvSpPr>
            <a:spLocks/>
          </p:cNvSpPr>
          <p:nvPr/>
        </p:nvSpPr>
        <p:spPr bwMode="hidden">
          <a:xfrm>
            <a:off x="0" y="0"/>
            <a:ext cx="12192000" cy="5257800"/>
          </a:xfrm>
          <a:prstGeom prst="rect">
            <a:avLst/>
          </a:prstGeom>
          <a:gradFill rotWithShape="0">
            <a:gsLst>
              <a:gs pos="0">
                <a:srgbClr val="004575"/>
              </a:gs>
              <a:gs pos="100000">
                <a:srgbClr val="007AC2"/>
              </a:gs>
            </a:gsLst>
            <a:lin ang="2400000" scaled="1"/>
          </a:gra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fontAlgn="base">
              <a:spcBef>
                <a:spcPct val="0"/>
              </a:spcBef>
              <a:spcAft>
                <a:spcPct val="0"/>
              </a:spcAft>
            </a:pPr>
            <a:endParaRPr lang="en-US" sz="1800" smtClean="0">
              <a:solidFill>
                <a:srgbClr val="000000"/>
              </a:solidFill>
            </a:endParaRPr>
          </a:p>
        </p:txBody>
      </p:sp>
      <p:sp>
        <p:nvSpPr>
          <p:cNvPr id="2" name="Title 1"/>
          <p:cNvSpPr>
            <a:spLocks noGrp="1"/>
          </p:cNvSpPr>
          <p:nvPr>
            <p:ph type="ctrTitle"/>
          </p:nvPr>
        </p:nvSpPr>
        <p:spPr>
          <a:xfrm>
            <a:off x="1828800" y="1828800"/>
            <a:ext cx="8534400" cy="1271016"/>
          </a:xfrm>
        </p:spPr>
        <p:txBody>
          <a:bodyPr anchor="b">
            <a:noAutofit/>
          </a:bodyPr>
          <a:lstStyle>
            <a:lvl1pPr algn="l">
              <a:defRPr sz="5400" b="1" i="0">
                <a:solidFill>
                  <a:srgbClr val="FFFFFF"/>
                </a:solidFill>
                <a:latin typeface="+mj-lt"/>
                <a:cs typeface="Avenir LT Std 55 Roman"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828800" y="3246120"/>
            <a:ext cx="8534400" cy="758952"/>
          </a:xfrm>
        </p:spPr>
        <p:txBody>
          <a:bodyPr/>
          <a:lstStyle>
            <a:lvl1pPr marL="0" indent="0" algn="l">
              <a:spcBef>
                <a:spcPts val="0"/>
              </a:spcBef>
              <a:spcAft>
                <a:spcPts val="300"/>
              </a:spcAft>
              <a:buNone/>
              <a:defRPr sz="2400" b="0" i="0">
                <a:solidFill>
                  <a:schemeClr val="bg1"/>
                </a:solidFill>
                <a:latin typeface="+mn-lt"/>
                <a:cs typeface="Avenir LT Std 65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595591258"/>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4" name="Rectangle 1"/>
          <p:cNvSpPr>
            <a:spLocks/>
          </p:cNvSpPr>
          <p:nvPr/>
        </p:nvSpPr>
        <p:spPr bwMode="auto">
          <a:xfrm>
            <a:off x="0" y="0"/>
            <a:ext cx="12192000" cy="5257800"/>
          </a:xfrm>
          <a:prstGeom prst="rect">
            <a:avLst/>
          </a:prstGeom>
          <a:solidFill>
            <a:srgbClr val="B9E0F7">
              <a:alpha val="59999"/>
            </a:srgbClr>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fontAlgn="base">
              <a:spcBef>
                <a:spcPct val="0"/>
              </a:spcBef>
              <a:spcAft>
                <a:spcPct val="0"/>
              </a:spcAft>
            </a:pPr>
            <a:endParaRPr lang="en-US" sz="1800" smtClean="0">
              <a:solidFill>
                <a:srgbClr val="C8DF93"/>
              </a:solidFill>
            </a:endParaRPr>
          </a:p>
        </p:txBody>
      </p:sp>
      <p:sp>
        <p:nvSpPr>
          <p:cNvPr id="5"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fontAlgn="base">
              <a:spcBef>
                <a:spcPct val="0"/>
              </a:spcBef>
              <a:spcAft>
                <a:spcPct val="0"/>
              </a:spcAft>
            </a:pPr>
            <a:endParaRPr lang="en-US" sz="1800" smtClean="0">
              <a:solidFill>
                <a:srgbClr val="000000"/>
              </a:solidFill>
            </a:endParaRPr>
          </a:p>
        </p:txBody>
      </p:sp>
      <p:sp>
        <p:nvSpPr>
          <p:cNvPr id="2" name="Title 1"/>
          <p:cNvSpPr>
            <a:spLocks noGrp="1"/>
          </p:cNvSpPr>
          <p:nvPr>
            <p:ph type="title"/>
          </p:nvPr>
        </p:nvSpPr>
        <p:spPr>
          <a:xfrm>
            <a:off x="914400" y="457203"/>
            <a:ext cx="9753600" cy="484631"/>
          </a:xfrm>
        </p:spPr>
        <p:txBody>
          <a:bodyPr/>
          <a:lstStyle>
            <a:lvl1pPr>
              <a:defRPr lang="en-US" sz="3000" b="1" i="0" kern="1200" dirty="0">
                <a:solidFill>
                  <a:srgbClr val="007AC2"/>
                </a:solidFill>
                <a:latin typeface="+mj-lt"/>
                <a:ea typeface="+mj-ea"/>
                <a:cs typeface="Avenir LT Std 55 Roman"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914400" y="1602421"/>
            <a:ext cx="7315200" cy="2286000"/>
          </a:xfrm>
        </p:spPr>
        <p:txBody>
          <a:bodyPr/>
          <a:lstStyle>
            <a:lvl1pPr marL="0" marR="0" indent="0" algn="l" defTabSz="457200" rtl="0" eaLnBrk="1" fontAlgn="auto" latinLnBrk="0" hangingPunct="1">
              <a:lnSpc>
                <a:spcPct val="100000"/>
              </a:lnSpc>
              <a:spcBef>
                <a:spcPts val="300"/>
              </a:spcBef>
              <a:spcAft>
                <a:spcPts val="1200"/>
              </a:spcAft>
              <a:buClrTx/>
              <a:buSzPct val="80000"/>
              <a:buFontTx/>
              <a:buNone/>
              <a:tabLst/>
              <a:defRPr lang="en-US" sz="2600" b="0" i="0" kern="1200">
                <a:solidFill>
                  <a:schemeClr val="tx1"/>
                </a:solidFill>
                <a:latin typeface="+mn-lt"/>
                <a:ea typeface="+mn-ea"/>
                <a:cs typeface="Avenir LT Std 65 Medium" pitchFamily="34" charset="0"/>
              </a:defRPr>
            </a:lvl1pPr>
            <a:lvl2pPr marL="173038" indent="-173038">
              <a:defRPr/>
            </a:lvl2pPr>
            <a:lvl3pPr>
              <a:buFontTx/>
              <a:buNone/>
              <a:defRPr lang="en-US" sz="2400" b="0" i="0" kern="1200">
                <a:solidFill>
                  <a:schemeClr val="tx1"/>
                </a:solidFill>
                <a:latin typeface="Avenir LT Std 55 Roman"/>
                <a:ea typeface="+mn-ea"/>
                <a:cs typeface="Avenir LT Std 55 Roman"/>
              </a:defRPr>
            </a:lvl3pPr>
            <a:lvl4pPr>
              <a:defRPr/>
            </a:lvl4pPr>
            <a:lvl5pPr>
              <a:lnSpc>
                <a:spcPts val="1800"/>
              </a:lnSpc>
              <a:defRPr/>
            </a:lvl5pPr>
          </a:lstStyle>
          <a:p>
            <a:pPr lvl="0"/>
            <a:r>
              <a:rPr lang="en-US" noProof="0" smtClean="0"/>
              <a:t>Click to edit Master text styles</a:t>
            </a:r>
          </a:p>
        </p:txBody>
      </p:sp>
    </p:spTree>
    <p:extLst>
      <p:ext uri="{BB962C8B-B14F-4D97-AF65-F5344CB8AC3E}">
        <p14:creationId xmlns:p14="http://schemas.microsoft.com/office/powerpoint/2010/main" val="1534862110"/>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12192000" cy="5257800"/>
          </a:xfrm>
          <a:prstGeom prst="rect">
            <a:avLst/>
          </a:prstGeom>
          <a:solidFill>
            <a:srgbClr val="B9E0F7">
              <a:alpha val="59999"/>
            </a:srgbClr>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fontAlgn="base">
              <a:spcBef>
                <a:spcPct val="0"/>
              </a:spcBef>
              <a:spcAft>
                <a:spcPct val="0"/>
              </a:spcAft>
            </a:pPr>
            <a:endParaRPr lang="en-US" sz="1800" smtClean="0">
              <a:solidFill>
                <a:srgbClr val="C8DF93"/>
              </a:solidFill>
            </a:endParaRPr>
          </a:p>
        </p:txBody>
      </p:sp>
      <p:sp>
        <p:nvSpPr>
          <p:cNvPr id="5" name="Rectangle 1"/>
          <p:cNvSpPr>
            <a:spLocks/>
          </p:cNvSpPr>
          <p:nvPr userDrawn="1"/>
        </p:nvSpPr>
        <p:spPr bwMode="ltGray">
          <a:xfrm>
            <a:off x="0" y="5257800"/>
            <a:ext cx="12192000" cy="1600200"/>
          </a:xfrm>
          <a:prstGeom prst="rect">
            <a:avLst/>
          </a:prstGeom>
          <a:gradFill rotWithShape="0">
            <a:gsLst>
              <a:gs pos="0">
                <a:srgbClr val="003053"/>
              </a:gs>
              <a:gs pos="100000">
                <a:srgbClr val="0083D4"/>
              </a:gs>
            </a:gsLst>
            <a:lin ang="2400000" scaled="1"/>
          </a:gra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fontAlgn="base">
              <a:spcBef>
                <a:spcPct val="0"/>
              </a:spcBef>
              <a:spcAft>
                <a:spcPct val="0"/>
              </a:spcAft>
            </a:pPr>
            <a:endParaRPr lang="en-US" sz="1800" smtClean="0">
              <a:solidFill>
                <a:srgbClr val="000000"/>
              </a:solidFill>
            </a:endParaRPr>
          </a:p>
        </p:txBody>
      </p:sp>
      <p:sp>
        <p:nvSpPr>
          <p:cNvPr id="2" name="Title 1"/>
          <p:cNvSpPr>
            <a:spLocks noGrp="1"/>
          </p:cNvSpPr>
          <p:nvPr>
            <p:ph type="title"/>
          </p:nvPr>
        </p:nvSpPr>
        <p:spPr/>
        <p:txBody>
          <a:bodyPr/>
          <a:lstStyle>
            <a:lvl1pPr algn="l" defTabSz="457200" rtl="0" eaLnBrk="1" latinLnBrk="0" hangingPunct="1">
              <a:lnSpc>
                <a:spcPct val="100000"/>
              </a:lnSpc>
              <a:spcBef>
                <a:spcPct val="0"/>
              </a:spcBef>
              <a:buNone/>
              <a:defRPr lang="en-US" sz="3000" b="1" i="0" kern="1200">
                <a:solidFill>
                  <a:srgbClr val="007AC2"/>
                </a:solidFill>
                <a:latin typeface="+mj-lt"/>
                <a:ea typeface="+mj-ea"/>
                <a:cs typeface="Avenir LT Std 55 Roman" pitchFamily="34" charset="0"/>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2pPr marL="402336" indent="-173736">
              <a:lnSpc>
                <a:spcPts val="2700"/>
              </a:lnSpc>
              <a:spcAft>
                <a:spcPts val="1200"/>
              </a:spcAft>
              <a:defRPr sz="2400">
                <a:latin typeface="+mn-lt"/>
              </a:defRPr>
            </a:lvl2pPr>
            <a:lvl3pPr marL="569913" indent="-109538">
              <a:lnSpc>
                <a:spcPct val="100000"/>
              </a:lnSpc>
              <a:spcAft>
                <a:spcPts val="600"/>
              </a:spcAft>
              <a:defRPr sz="2400">
                <a:latin typeface="+mn-lt"/>
              </a:defRPr>
            </a:lvl3pPr>
            <a:lvl4pPr marL="800100" indent="-174625">
              <a:lnSpc>
                <a:spcPct val="100000"/>
              </a:lnSpc>
              <a:spcAft>
                <a:spcPts val="600"/>
              </a:spcAft>
              <a:defRPr sz="2400">
                <a:latin typeface="+mn-lt"/>
              </a:defRPr>
            </a:lvl4pPr>
            <a:lvl5pPr>
              <a:lnSpc>
                <a:spcPct val="100000"/>
              </a:lnSpc>
              <a:spcAft>
                <a:spcPts val="600"/>
              </a:spcAft>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6292941"/>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3"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fontAlgn="base">
              <a:spcBef>
                <a:spcPct val="0"/>
              </a:spcBef>
              <a:spcAft>
                <a:spcPct val="0"/>
              </a:spcAft>
            </a:pPr>
            <a:endParaRPr lang="en-US" sz="1800" smtClean="0">
              <a:solidFill>
                <a:srgbClr val="000000"/>
              </a:solidFill>
            </a:endParaRPr>
          </a:p>
        </p:txBody>
      </p:sp>
      <p:sp>
        <p:nvSpPr>
          <p:cNvPr id="4" name="Rectangle 1"/>
          <p:cNvSpPr>
            <a:spLocks/>
          </p:cNvSpPr>
          <p:nvPr/>
        </p:nvSpPr>
        <p:spPr bwMode="auto">
          <a:xfrm>
            <a:off x="0" y="0"/>
            <a:ext cx="12192000" cy="5257800"/>
          </a:xfrm>
          <a:prstGeom prst="rect">
            <a:avLst/>
          </a:prstGeom>
          <a:solidFill>
            <a:srgbClr val="B9E0F7">
              <a:alpha val="59999"/>
            </a:srgbClr>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fontAlgn="base">
              <a:spcBef>
                <a:spcPct val="0"/>
              </a:spcBef>
              <a:spcAft>
                <a:spcPct val="0"/>
              </a:spcAft>
            </a:pPr>
            <a:endParaRPr lang="en-US" sz="1800" smtClean="0">
              <a:solidFill>
                <a:srgbClr val="C8DF93"/>
              </a:solidFill>
            </a:endParaRPr>
          </a:p>
        </p:txBody>
      </p:sp>
      <p:sp>
        <p:nvSpPr>
          <p:cNvPr id="2" name="Title 1"/>
          <p:cNvSpPr>
            <a:spLocks noGrp="1"/>
          </p:cNvSpPr>
          <p:nvPr>
            <p:ph type="title"/>
          </p:nvPr>
        </p:nvSpPr>
        <p:spPr>
          <a:xfrm>
            <a:off x="1219200" y="1600200"/>
            <a:ext cx="9753600" cy="2057400"/>
          </a:xfrm>
        </p:spPr>
        <p:txBody>
          <a:bodyPr/>
          <a:lstStyle>
            <a:lvl1pPr>
              <a:defRPr lang="en-US" sz="7200" b="1" i="0" kern="1200" baseline="0" dirty="0">
                <a:solidFill>
                  <a:srgbClr val="007AC2"/>
                </a:solidFill>
                <a:latin typeface="+mj-lt"/>
                <a:ea typeface="+mj-ea"/>
                <a:cs typeface="Avenir LT Std 55 Roman"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506384657"/>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4"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fontAlgn="base">
              <a:spcBef>
                <a:spcPct val="0"/>
              </a:spcBef>
              <a:spcAft>
                <a:spcPct val="0"/>
              </a:spcAft>
            </a:pPr>
            <a:endParaRPr lang="en-US" sz="1800" smtClean="0">
              <a:solidFill>
                <a:srgbClr val="000000"/>
              </a:solidFill>
            </a:endParaRPr>
          </a:p>
        </p:txBody>
      </p:sp>
      <p:sp>
        <p:nvSpPr>
          <p:cNvPr id="5" name="Rectangle 1"/>
          <p:cNvSpPr>
            <a:spLocks/>
          </p:cNvSpPr>
          <p:nvPr userDrawn="1"/>
        </p:nvSpPr>
        <p:spPr bwMode="auto">
          <a:xfrm>
            <a:off x="0" y="0"/>
            <a:ext cx="12192000" cy="5257800"/>
          </a:xfrm>
          <a:prstGeom prst="rect">
            <a:avLst/>
          </a:prstGeom>
          <a:solidFill>
            <a:srgbClr val="B9E0F7">
              <a:alpha val="59999"/>
            </a:srgbClr>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fontAlgn="base">
              <a:spcBef>
                <a:spcPct val="0"/>
              </a:spcBef>
              <a:spcAft>
                <a:spcPct val="0"/>
              </a:spcAft>
            </a:pPr>
            <a:endParaRPr lang="en-US" sz="1800" smtClean="0">
              <a:solidFill>
                <a:srgbClr val="C8DF93"/>
              </a:solidFill>
            </a:endParaRPr>
          </a:p>
        </p:txBody>
      </p:sp>
      <p:sp>
        <p:nvSpPr>
          <p:cNvPr id="2" name="Title 1"/>
          <p:cNvSpPr>
            <a:spLocks noGrp="1"/>
          </p:cNvSpPr>
          <p:nvPr>
            <p:ph type="title"/>
          </p:nvPr>
        </p:nvSpPr>
        <p:spPr>
          <a:xfrm>
            <a:off x="1219200" y="1600200"/>
            <a:ext cx="7315200" cy="2057400"/>
          </a:xfrm>
        </p:spPr>
        <p:txBody>
          <a:bodyPr/>
          <a:lstStyle>
            <a:lvl1pPr marL="169863" indent="-169863">
              <a:lnSpc>
                <a:spcPts val="3700"/>
              </a:lnSpc>
              <a:spcAft>
                <a:spcPts val="300"/>
              </a:spcAft>
              <a:defRPr sz="3000" b="0" i="0" baseline="0">
                <a:solidFill>
                  <a:srgbClr val="000000"/>
                </a:solidFill>
                <a:latin typeface="+mn-lt"/>
                <a:cs typeface="Avenir LT Std 65 Medium"/>
              </a:defRPr>
            </a:lvl1pPr>
          </a:lstStyle>
          <a:p>
            <a:r>
              <a:rPr lang="en-US" smtClean="0"/>
              <a:t>Click to edit Master title style</a:t>
            </a:r>
            <a:endParaRPr lang="en-US" dirty="0"/>
          </a:p>
        </p:txBody>
      </p:sp>
      <p:sp>
        <p:nvSpPr>
          <p:cNvPr id="10" name="Text Placeholder 9"/>
          <p:cNvSpPr>
            <a:spLocks noGrp="1"/>
          </p:cNvSpPr>
          <p:nvPr>
            <p:ph type="body" sz="quarter" idx="10"/>
          </p:nvPr>
        </p:nvSpPr>
        <p:spPr>
          <a:xfrm>
            <a:off x="4198760" y="4114800"/>
            <a:ext cx="4267200" cy="728662"/>
          </a:xfrm>
        </p:spPr>
        <p:txBody>
          <a:bodyPr anchor="t"/>
          <a:lstStyle>
            <a:lvl1pPr marL="0" indent="0" algn="r">
              <a:spcBef>
                <a:spcPts val="0"/>
              </a:spcBef>
              <a:spcAft>
                <a:spcPts val="300"/>
              </a:spcAft>
              <a:buFontTx/>
              <a:buNone/>
              <a:defRPr lang="en-US" sz="2600" b="0" i="0" kern="1200" baseline="0" dirty="0">
                <a:solidFill>
                  <a:srgbClr val="007AC2"/>
                </a:solidFill>
                <a:latin typeface="+mn-lt"/>
                <a:ea typeface="+mn-ea"/>
                <a:cs typeface="Avenir LT Std 65 Medium"/>
              </a:defRPr>
            </a:lvl1pPr>
          </a:lstStyle>
          <a:p>
            <a:pPr lvl="0"/>
            <a:r>
              <a:rPr lang="en-US" smtClean="0"/>
              <a:t>Click to edit Master text styles</a:t>
            </a:r>
          </a:p>
        </p:txBody>
      </p:sp>
    </p:spTree>
    <p:extLst>
      <p:ext uri="{BB962C8B-B14F-4D97-AF65-F5344CB8AC3E}">
        <p14:creationId xmlns:p14="http://schemas.microsoft.com/office/powerpoint/2010/main" val="1570703694"/>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3" name="Rectangle 1"/>
          <p:cNvSpPr>
            <a:spLocks/>
          </p:cNvSpPr>
          <p:nvPr/>
        </p:nvSpPr>
        <p:spPr bwMode="auto">
          <a:xfrm>
            <a:off x="0" y="0"/>
            <a:ext cx="12192000" cy="6858000"/>
          </a:xfrm>
          <a:prstGeom prst="rect">
            <a:avLst/>
          </a:prstGeom>
          <a:solidFill>
            <a:srgbClr val="B9E0F7">
              <a:alpha val="59999"/>
            </a:srgbClr>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fontAlgn="base">
              <a:spcBef>
                <a:spcPct val="0"/>
              </a:spcBef>
              <a:spcAft>
                <a:spcPct val="0"/>
              </a:spcAft>
            </a:pPr>
            <a:endParaRPr lang="en-US" sz="1800" smtClean="0">
              <a:solidFill>
                <a:srgbClr val="C8DF93"/>
              </a:solidFill>
            </a:endParaRPr>
          </a:p>
        </p:txBody>
      </p:sp>
      <p:sp>
        <p:nvSpPr>
          <p:cNvPr id="2" name="Title 1"/>
          <p:cNvSpPr>
            <a:spLocks noGrp="1"/>
          </p:cNvSpPr>
          <p:nvPr>
            <p:ph type="title"/>
          </p:nvPr>
        </p:nvSpPr>
        <p:spPr>
          <a:xfrm>
            <a:off x="914402" y="457200"/>
            <a:ext cx="9750655"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smtClean="0"/>
              <a:t>Click to edit Master title style</a:t>
            </a:r>
            <a:endParaRPr lang="en-US" dirty="0"/>
          </a:p>
        </p:txBody>
      </p:sp>
    </p:spTree>
    <p:extLst>
      <p:ext uri="{BB962C8B-B14F-4D97-AF65-F5344CB8AC3E}">
        <p14:creationId xmlns:p14="http://schemas.microsoft.com/office/powerpoint/2010/main" val="1582825623"/>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_water">
    <p:spTree>
      <p:nvGrpSpPr>
        <p:cNvPr id="1" name=""/>
        <p:cNvGrpSpPr/>
        <p:nvPr/>
      </p:nvGrpSpPr>
      <p:grpSpPr>
        <a:xfrm>
          <a:off x="0" y="0"/>
          <a:ext cx="0" cy="0"/>
          <a:chOff x="0" y="0"/>
          <a:chExt cx="0" cy="0"/>
        </a:xfrm>
      </p:grpSpPr>
      <p:sp>
        <p:nvSpPr>
          <p:cNvPr id="3" name="Rectangle 1"/>
          <p:cNvSpPr>
            <a:spLocks/>
          </p:cNvSpPr>
          <p:nvPr/>
        </p:nvSpPr>
        <p:spPr bwMode="auto">
          <a:xfrm>
            <a:off x="0" y="0"/>
            <a:ext cx="12192000" cy="6858000"/>
          </a:xfrm>
          <a:prstGeom prst="rect">
            <a:avLst/>
          </a:prstGeom>
          <a:solidFill>
            <a:srgbClr val="B9E0F7">
              <a:alpha val="59999"/>
            </a:srgbClr>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fontAlgn="base">
              <a:spcBef>
                <a:spcPct val="0"/>
              </a:spcBef>
              <a:spcAft>
                <a:spcPct val="0"/>
              </a:spcAft>
            </a:pPr>
            <a:endParaRPr lang="en-US" sz="1800" smtClean="0">
              <a:solidFill>
                <a:srgbClr val="C8DF93"/>
              </a:solidFill>
            </a:endParaRPr>
          </a:p>
        </p:txBody>
      </p:sp>
      <p:pic>
        <p:nvPicPr>
          <p:cNvPr id="4" name="Picture 4"/>
          <p:cNvPicPr>
            <a:picLocks noChangeAspect="1"/>
          </p:cNvPicPr>
          <p:nvPr userDrawn="1"/>
        </p:nvPicPr>
        <p:blipFill>
          <a:blip r:embed="rId2" cstate="email">
            <a:extLst>
              <a:ext uri="{28A0092B-C50C-407E-A947-70E740481C1C}">
                <a14:useLocalDpi xmlns:a14="http://schemas.microsoft.com/office/drawing/2010/main" val="0"/>
              </a:ext>
            </a:extLst>
          </a:blip>
          <a:srcRect b="42204"/>
          <a:stretch>
            <a:fillRect/>
          </a:stretch>
        </p:blipFill>
        <p:spPr bwMode="auto">
          <a:xfrm>
            <a:off x="0" y="2947988"/>
            <a:ext cx="12192000" cy="3910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914402" y="457200"/>
            <a:ext cx="9750655"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smtClean="0"/>
              <a:t>Click to edit Master title style</a:t>
            </a:r>
            <a:endParaRPr lang="en-US" dirty="0"/>
          </a:p>
        </p:txBody>
      </p:sp>
    </p:spTree>
    <p:extLst>
      <p:ext uri="{BB962C8B-B14F-4D97-AF65-F5344CB8AC3E}">
        <p14:creationId xmlns:p14="http://schemas.microsoft.com/office/powerpoint/2010/main" val="1000188620"/>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2" name="Rectangle 1"/>
          <p:cNvSpPr>
            <a:spLocks/>
          </p:cNvSpPr>
          <p:nvPr/>
        </p:nvSpPr>
        <p:spPr bwMode="auto">
          <a:xfrm>
            <a:off x="0" y="0"/>
            <a:ext cx="12192000" cy="6858000"/>
          </a:xfrm>
          <a:prstGeom prst="rect">
            <a:avLst/>
          </a:prstGeom>
          <a:solidFill>
            <a:srgbClr val="B9E0F7">
              <a:alpha val="59999"/>
            </a:srgbClr>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fontAlgn="base">
              <a:spcBef>
                <a:spcPct val="0"/>
              </a:spcBef>
              <a:spcAft>
                <a:spcPct val="0"/>
              </a:spcAft>
            </a:pPr>
            <a:endParaRPr lang="en-US" sz="1800" smtClean="0">
              <a:solidFill>
                <a:srgbClr val="C8DF93"/>
              </a:solidFill>
            </a:endParaRPr>
          </a:p>
        </p:txBody>
      </p:sp>
    </p:spTree>
    <p:extLst>
      <p:ext uri="{BB962C8B-B14F-4D97-AF65-F5344CB8AC3E}">
        <p14:creationId xmlns:p14="http://schemas.microsoft.com/office/powerpoint/2010/main" val="1719631474"/>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2/5/16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2" name="Rectangle 2"/>
          <p:cNvSpPr>
            <a:spLocks/>
          </p:cNvSpPr>
          <p:nvPr/>
        </p:nvSpPr>
        <p:spPr bwMode="ltGray">
          <a:xfrm>
            <a:off x="0" y="5257800"/>
            <a:ext cx="12192000" cy="1600200"/>
          </a:xfrm>
          <a:prstGeom prst="rect">
            <a:avLst/>
          </a:prstGeom>
          <a:gradFill rotWithShape="0">
            <a:gsLst>
              <a:gs pos="0">
                <a:srgbClr val="662506"/>
              </a:gs>
              <a:gs pos="100000">
                <a:srgbClr val="C35327"/>
              </a:gs>
            </a:gsLst>
            <a:lin ang="2400000" scaled="1"/>
          </a:gra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fontAlgn="base">
              <a:spcBef>
                <a:spcPct val="0"/>
              </a:spcBef>
              <a:spcAft>
                <a:spcPct val="0"/>
              </a:spcAft>
            </a:pPr>
            <a:endParaRPr lang="en-US" sz="1800" smtClean="0">
              <a:solidFill>
                <a:srgbClr val="000000"/>
              </a:solidFill>
            </a:endParaRPr>
          </a:p>
        </p:txBody>
      </p:sp>
    </p:spTree>
    <p:extLst>
      <p:ext uri="{BB962C8B-B14F-4D97-AF65-F5344CB8AC3E}">
        <p14:creationId xmlns:p14="http://schemas.microsoft.com/office/powerpoint/2010/main" val="1098078586"/>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7085" y="687388"/>
            <a:ext cx="9751483" cy="365760"/>
          </a:xfrm>
        </p:spPr>
        <p:txBody>
          <a:bodyPr/>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1217085" y="1078992"/>
            <a:ext cx="9751483" cy="342900"/>
          </a:xfrm>
        </p:spPr>
        <p:txBody>
          <a:bodyPr/>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p:nvPr>
        </p:nvSpPr>
        <p:spPr>
          <a:xfrm>
            <a:off x="1214967" y="5716588"/>
            <a:ext cx="97536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pPr lvl="0"/>
            <a:r>
              <a:rPr lang="en-US" smtClean="0"/>
              <a:t>Click to edit Master text styles</a:t>
            </a:r>
          </a:p>
        </p:txBody>
      </p:sp>
    </p:spTree>
    <p:extLst>
      <p:ext uri="{BB962C8B-B14F-4D97-AF65-F5344CB8AC3E}">
        <p14:creationId xmlns:p14="http://schemas.microsoft.com/office/powerpoint/2010/main" val="880072198"/>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3_Title Only_water">
    <p:spTree>
      <p:nvGrpSpPr>
        <p:cNvPr id="1" name=""/>
        <p:cNvGrpSpPr/>
        <p:nvPr/>
      </p:nvGrpSpPr>
      <p:grpSpPr>
        <a:xfrm>
          <a:off x="0" y="0"/>
          <a:ext cx="0" cy="0"/>
          <a:chOff x="0" y="0"/>
          <a:chExt cx="0" cy="0"/>
        </a:xfrm>
      </p:grpSpPr>
      <p:sp>
        <p:nvSpPr>
          <p:cNvPr id="3" name="Rectangle 1"/>
          <p:cNvSpPr>
            <a:spLocks/>
          </p:cNvSpPr>
          <p:nvPr/>
        </p:nvSpPr>
        <p:spPr bwMode="auto">
          <a:xfrm>
            <a:off x="0" y="0"/>
            <a:ext cx="12192000" cy="6858000"/>
          </a:xfrm>
          <a:prstGeom prst="rect">
            <a:avLst/>
          </a:prstGeom>
          <a:solidFill>
            <a:srgbClr val="B9E0F7">
              <a:alpha val="59999"/>
            </a:srgbClr>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fontAlgn="base">
              <a:spcBef>
                <a:spcPct val="0"/>
              </a:spcBef>
              <a:spcAft>
                <a:spcPct val="0"/>
              </a:spcAft>
            </a:pPr>
            <a:endParaRPr lang="en-US" sz="1800" smtClean="0">
              <a:solidFill>
                <a:srgbClr val="C8DF93"/>
              </a:solidFill>
            </a:endParaRPr>
          </a:p>
        </p:txBody>
      </p:sp>
      <p:pic>
        <p:nvPicPr>
          <p:cNvPr id="4" name="Picture 4"/>
          <p:cNvPicPr>
            <a:picLocks noChangeAspect="1"/>
          </p:cNvPicPr>
          <p:nvPr userDrawn="1"/>
        </p:nvPicPr>
        <p:blipFill>
          <a:blip r:embed="rId2" cstate="email">
            <a:extLst>
              <a:ext uri="{28A0092B-C50C-407E-A947-70E740481C1C}">
                <a14:useLocalDpi xmlns:a14="http://schemas.microsoft.com/office/drawing/2010/main" val="0"/>
              </a:ext>
            </a:extLst>
          </a:blip>
          <a:srcRect b="42204"/>
          <a:stretch>
            <a:fillRect/>
          </a:stretch>
        </p:blipFill>
        <p:spPr bwMode="auto">
          <a:xfrm>
            <a:off x="0" y="2947988"/>
            <a:ext cx="12192000" cy="3910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914401" y="457200"/>
            <a:ext cx="9750655" cy="484632"/>
          </a:xfrm>
        </p:spPr>
        <p:txBody>
          <a:bodyPr/>
          <a:lstStyle>
            <a:lvl1pPr algn="l" defTabSz="457200" rtl="0" eaLnBrk="1" latinLnBrk="0" hangingPunct="1">
              <a:lnSpc>
                <a:spcPct val="100000"/>
              </a:lnSpc>
              <a:spcBef>
                <a:spcPct val="0"/>
              </a:spcBef>
              <a:buNone/>
              <a:defRPr lang="en-US" sz="3600" b="1" i="0" kern="1200" baseline="0" dirty="0" smtClean="0">
                <a:solidFill>
                  <a:schemeClr val="tx1"/>
                </a:solidFill>
                <a:effectLst>
                  <a:outerShdw blurRad="50800" dist="50800" dir="2700000" algn="tl" rotWithShape="0">
                    <a:srgbClr val="000000">
                      <a:alpha val="43000"/>
                    </a:srgbClr>
                  </a:outerShdw>
                </a:effectLst>
                <a:latin typeface="Candara"/>
                <a:ea typeface="+mj-ea"/>
                <a:cs typeface="Candara"/>
              </a:defRPr>
            </a:lvl1pPr>
          </a:lstStyle>
          <a:p>
            <a:r>
              <a:rPr lang="en-US" dirty="0" smtClean="0"/>
              <a:t>Click to edit Master title style</a:t>
            </a:r>
            <a:endParaRPr lang="en-US" dirty="0"/>
          </a:p>
        </p:txBody>
      </p:sp>
      <p:sp>
        <p:nvSpPr>
          <p:cNvPr id="6" name="Content Placeholder 5"/>
          <p:cNvSpPr>
            <a:spLocks noGrp="1"/>
          </p:cNvSpPr>
          <p:nvPr>
            <p:ph sz="quarter" idx="10"/>
          </p:nvPr>
        </p:nvSpPr>
        <p:spPr>
          <a:xfrm>
            <a:off x="914401" y="1362076"/>
            <a:ext cx="9751484" cy="3775075"/>
          </a:xfrm>
        </p:spPr>
        <p:txBody>
          <a:bodyPr/>
          <a:lstStyle>
            <a:lvl1pPr>
              <a:defRPr>
                <a:latin typeface="Candara"/>
                <a:cs typeface="Candara"/>
              </a:defRPr>
            </a:lvl1pPr>
            <a:lvl2pPr>
              <a:defRPr>
                <a:latin typeface="Candara"/>
                <a:cs typeface="Candara"/>
              </a:defRPr>
            </a:lvl2pPr>
            <a:lvl3pPr>
              <a:defRPr>
                <a:latin typeface="Candara"/>
                <a:cs typeface="Candara"/>
              </a:defRPr>
            </a:lvl3pPr>
            <a:lvl4pPr>
              <a:defRPr>
                <a:latin typeface="Candara"/>
                <a:cs typeface="Candara"/>
              </a:defRPr>
            </a:lvl4pPr>
            <a:lvl5pPr>
              <a:defRPr>
                <a:latin typeface="Candara"/>
                <a:cs typeface="Candar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11278052"/>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4_Title Only_water">
    <p:spTree>
      <p:nvGrpSpPr>
        <p:cNvPr id="1" name=""/>
        <p:cNvGrpSpPr/>
        <p:nvPr/>
      </p:nvGrpSpPr>
      <p:grpSpPr>
        <a:xfrm>
          <a:off x="0" y="0"/>
          <a:ext cx="0" cy="0"/>
          <a:chOff x="0" y="0"/>
          <a:chExt cx="0" cy="0"/>
        </a:xfrm>
      </p:grpSpPr>
      <p:sp>
        <p:nvSpPr>
          <p:cNvPr id="3" name="Rectangle 1"/>
          <p:cNvSpPr>
            <a:spLocks/>
          </p:cNvSpPr>
          <p:nvPr/>
        </p:nvSpPr>
        <p:spPr bwMode="auto">
          <a:xfrm>
            <a:off x="0" y="0"/>
            <a:ext cx="12192000" cy="6858000"/>
          </a:xfrm>
          <a:prstGeom prst="rect">
            <a:avLst/>
          </a:prstGeom>
          <a:solidFill>
            <a:srgbClr val="B9E0F7">
              <a:alpha val="59999"/>
            </a:srgbClr>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fontAlgn="base">
              <a:spcBef>
                <a:spcPct val="0"/>
              </a:spcBef>
              <a:spcAft>
                <a:spcPct val="0"/>
              </a:spcAft>
            </a:pPr>
            <a:endParaRPr lang="en-US" sz="1800" smtClean="0">
              <a:solidFill>
                <a:srgbClr val="C8DF93"/>
              </a:solidFill>
            </a:endParaRPr>
          </a:p>
        </p:txBody>
      </p:sp>
      <p:pic>
        <p:nvPicPr>
          <p:cNvPr id="4" name="Picture 4"/>
          <p:cNvPicPr>
            <a:picLocks noChangeAspect="1"/>
          </p:cNvPicPr>
          <p:nvPr userDrawn="1"/>
        </p:nvPicPr>
        <p:blipFill>
          <a:blip r:embed="rId2" cstate="email">
            <a:extLst>
              <a:ext uri="{28A0092B-C50C-407E-A947-70E740481C1C}">
                <a14:useLocalDpi xmlns:a14="http://schemas.microsoft.com/office/drawing/2010/main" val="0"/>
              </a:ext>
            </a:extLst>
          </a:blip>
          <a:srcRect b="42204"/>
          <a:stretch>
            <a:fillRect/>
          </a:stretch>
        </p:blipFill>
        <p:spPr bwMode="auto">
          <a:xfrm>
            <a:off x="0" y="2947988"/>
            <a:ext cx="12192000" cy="3910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914401" y="457200"/>
            <a:ext cx="9750655" cy="484632"/>
          </a:xfrm>
        </p:spPr>
        <p:txBody>
          <a:bodyPr/>
          <a:lstStyle>
            <a:lvl1pPr algn="l" defTabSz="457200" rtl="0" eaLnBrk="1" latinLnBrk="0" hangingPunct="1">
              <a:lnSpc>
                <a:spcPct val="100000"/>
              </a:lnSpc>
              <a:spcBef>
                <a:spcPct val="0"/>
              </a:spcBef>
              <a:buNone/>
              <a:defRPr lang="en-US" sz="3600" b="1" i="0" kern="1200" baseline="0" dirty="0" smtClean="0">
                <a:solidFill>
                  <a:schemeClr val="tx1"/>
                </a:solidFill>
                <a:effectLst>
                  <a:outerShdw blurRad="50800" dist="50800" dir="2700000" algn="tl" rotWithShape="0">
                    <a:srgbClr val="000000">
                      <a:alpha val="43000"/>
                    </a:srgbClr>
                  </a:outerShdw>
                </a:effectLst>
                <a:latin typeface="Candara"/>
                <a:ea typeface="+mj-ea"/>
                <a:cs typeface="Candara"/>
              </a:defRPr>
            </a:lvl1pPr>
          </a:lstStyle>
          <a:p>
            <a:r>
              <a:rPr lang="en-US" dirty="0" smtClean="0"/>
              <a:t>Click to edit Master title style</a:t>
            </a:r>
            <a:endParaRPr lang="en-US" dirty="0"/>
          </a:p>
        </p:txBody>
      </p:sp>
      <p:sp>
        <p:nvSpPr>
          <p:cNvPr id="6" name="Content Placeholder 5"/>
          <p:cNvSpPr>
            <a:spLocks noGrp="1"/>
          </p:cNvSpPr>
          <p:nvPr>
            <p:ph sz="quarter" idx="10"/>
          </p:nvPr>
        </p:nvSpPr>
        <p:spPr>
          <a:xfrm>
            <a:off x="914401" y="1362076"/>
            <a:ext cx="9751484" cy="3775075"/>
          </a:xfrm>
        </p:spPr>
        <p:txBody>
          <a:bodyPr/>
          <a:lstStyle>
            <a:lvl1pPr>
              <a:defRPr>
                <a:latin typeface="Candara"/>
                <a:cs typeface="Candara"/>
              </a:defRPr>
            </a:lvl1pPr>
            <a:lvl2pPr>
              <a:defRPr>
                <a:latin typeface="Candara"/>
                <a:cs typeface="Candara"/>
              </a:defRPr>
            </a:lvl2pPr>
            <a:lvl3pPr>
              <a:defRPr>
                <a:latin typeface="Candara"/>
                <a:cs typeface="Candara"/>
              </a:defRPr>
            </a:lvl3pPr>
            <a:lvl4pPr>
              <a:defRPr>
                <a:latin typeface="Candara"/>
                <a:cs typeface="Candara"/>
              </a:defRPr>
            </a:lvl4pPr>
            <a:lvl5pPr>
              <a:defRPr>
                <a:latin typeface="Candara"/>
                <a:cs typeface="Candar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35150121"/>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5_Title Only_water">
    <p:spTree>
      <p:nvGrpSpPr>
        <p:cNvPr id="1" name=""/>
        <p:cNvGrpSpPr/>
        <p:nvPr/>
      </p:nvGrpSpPr>
      <p:grpSpPr>
        <a:xfrm>
          <a:off x="0" y="0"/>
          <a:ext cx="0" cy="0"/>
          <a:chOff x="0" y="0"/>
          <a:chExt cx="0" cy="0"/>
        </a:xfrm>
      </p:grpSpPr>
      <p:sp>
        <p:nvSpPr>
          <p:cNvPr id="3" name="Rectangle 1"/>
          <p:cNvSpPr>
            <a:spLocks/>
          </p:cNvSpPr>
          <p:nvPr/>
        </p:nvSpPr>
        <p:spPr bwMode="auto">
          <a:xfrm>
            <a:off x="0" y="0"/>
            <a:ext cx="12192000" cy="6858000"/>
          </a:xfrm>
          <a:prstGeom prst="rect">
            <a:avLst/>
          </a:prstGeom>
          <a:solidFill>
            <a:srgbClr val="B9E0F7">
              <a:alpha val="59999"/>
            </a:srgbClr>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fontAlgn="base">
              <a:spcBef>
                <a:spcPct val="0"/>
              </a:spcBef>
              <a:spcAft>
                <a:spcPct val="0"/>
              </a:spcAft>
            </a:pPr>
            <a:endParaRPr lang="en-US" sz="1800" smtClean="0">
              <a:solidFill>
                <a:srgbClr val="C8DF93"/>
              </a:solidFill>
            </a:endParaRPr>
          </a:p>
        </p:txBody>
      </p:sp>
      <p:pic>
        <p:nvPicPr>
          <p:cNvPr id="4" name="Picture 4"/>
          <p:cNvPicPr>
            <a:picLocks noChangeAspect="1"/>
          </p:cNvPicPr>
          <p:nvPr userDrawn="1"/>
        </p:nvPicPr>
        <p:blipFill>
          <a:blip r:embed="rId2" cstate="email">
            <a:extLst>
              <a:ext uri="{28A0092B-C50C-407E-A947-70E740481C1C}">
                <a14:useLocalDpi xmlns:a14="http://schemas.microsoft.com/office/drawing/2010/main" val="0"/>
              </a:ext>
            </a:extLst>
          </a:blip>
          <a:srcRect b="42204"/>
          <a:stretch>
            <a:fillRect/>
          </a:stretch>
        </p:blipFill>
        <p:spPr bwMode="auto">
          <a:xfrm>
            <a:off x="0" y="2947988"/>
            <a:ext cx="12192000" cy="3910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914401" y="457200"/>
            <a:ext cx="9750655" cy="484632"/>
          </a:xfrm>
        </p:spPr>
        <p:txBody>
          <a:bodyPr/>
          <a:lstStyle>
            <a:lvl1pPr algn="l" defTabSz="457200" rtl="0" eaLnBrk="1" latinLnBrk="0" hangingPunct="1">
              <a:lnSpc>
                <a:spcPct val="100000"/>
              </a:lnSpc>
              <a:spcBef>
                <a:spcPct val="0"/>
              </a:spcBef>
              <a:buNone/>
              <a:defRPr lang="en-US" sz="3600" b="1" i="0" kern="1200" baseline="0" dirty="0" smtClean="0">
                <a:solidFill>
                  <a:schemeClr val="tx1"/>
                </a:solidFill>
                <a:effectLst>
                  <a:outerShdw blurRad="50800" dist="50800" dir="2700000" algn="tl" rotWithShape="0">
                    <a:srgbClr val="000000">
                      <a:alpha val="43000"/>
                    </a:srgbClr>
                  </a:outerShdw>
                </a:effectLst>
                <a:latin typeface="Candara"/>
                <a:ea typeface="+mj-ea"/>
                <a:cs typeface="Candara"/>
              </a:defRPr>
            </a:lvl1pPr>
          </a:lstStyle>
          <a:p>
            <a:r>
              <a:rPr lang="en-US" dirty="0" smtClean="0"/>
              <a:t>Click to edit Master title style</a:t>
            </a:r>
            <a:endParaRPr lang="en-US" dirty="0"/>
          </a:p>
        </p:txBody>
      </p:sp>
      <p:sp>
        <p:nvSpPr>
          <p:cNvPr id="6" name="Content Placeholder 5"/>
          <p:cNvSpPr>
            <a:spLocks noGrp="1"/>
          </p:cNvSpPr>
          <p:nvPr>
            <p:ph sz="quarter" idx="10"/>
          </p:nvPr>
        </p:nvSpPr>
        <p:spPr>
          <a:xfrm>
            <a:off x="914401" y="1362076"/>
            <a:ext cx="9751484" cy="3775075"/>
          </a:xfrm>
        </p:spPr>
        <p:txBody>
          <a:bodyPr/>
          <a:lstStyle>
            <a:lvl1pPr>
              <a:defRPr>
                <a:latin typeface="Candara"/>
                <a:cs typeface="Candara"/>
              </a:defRPr>
            </a:lvl1pPr>
            <a:lvl2pPr>
              <a:defRPr>
                <a:latin typeface="Candara"/>
                <a:cs typeface="Candara"/>
              </a:defRPr>
            </a:lvl2pPr>
            <a:lvl3pPr>
              <a:defRPr>
                <a:latin typeface="Candara"/>
                <a:cs typeface="Candara"/>
              </a:defRPr>
            </a:lvl3pPr>
            <a:lvl4pPr>
              <a:defRPr>
                <a:latin typeface="Candara"/>
                <a:cs typeface="Candara"/>
              </a:defRPr>
            </a:lvl4pPr>
            <a:lvl5pPr>
              <a:defRPr>
                <a:latin typeface="Candara"/>
                <a:cs typeface="Candar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24749732"/>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_blue">
    <p:spTree>
      <p:nvGrpSpPr>
        <p:cNvPr id="1" name=""/>
        <p:cNvGrpSpPr/>
        <p:nvPr/>
      </p:nvGrpSpPr>
      <p:grpSpPr>
        <a:xfrm>
          <a:off x="0" y="0"/>
          <a:ext cx="0" cy="0"/>
          <a:chOff x="0" y="0"/>
          <a:chExt cx="0" cy="0"/>
        </a:xfrm>
      </p:grpSpPr>
      <p:sp>
        <p:nvSpPr>
          <p:cNvPr id="4" name="Rectangle 2"/>
          <p:cNvSpPr>
            <a:spLocks/>
          </p:cNvSpPr>
          <p:nvPr/>
        </p:nvSpPr>
        <p:spPr bwMode="hidden">
          <a:xfrm>
            <a:off x="0" y="0"/>
            <a:ext cx="12192000" cy="5257800"/>
          </a:xfrm>
          <a:prstGeom prst="rect">
            <a:avLst/>
          </a:prstGeom>
          <a:gradFill rotWithShape="0">
            <a:gsLst>
              <a:gs pos="0">
                <a:srgbClr val="004575"/>
              </a:gs>
              <a:gs pos="100000">
                <a:srgbClr val="007AC2"/>
              </a:gs>
            </a:gsLst>
            <a:lin ang="2400000" scaled="1"/>
          </a:gra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fontAlgn="base">
              <a:spcBef>
                <a:spcPct val="0"/>
              </a:spcBef>
              <a:spcAft>
                <a:spcPct val="0"/>
              </a:spcAft>
            </a:pPr>
            <a:endParaRPr lang="en-US" sz="1800" smtClean="0">
              <a:solidFill>
                <a:srgbClr val="000000"/>
              </a:solidFill>
            </a:endParaRPr>
          </a:p>
        </p:txBody>
      </p:sp>
      <p:sp>
        <p:nvSpPr>
          <p:cNvPr id="2" name="Title 1"/>
          <p:cNvSpPr>
            <a:spLocks noGrp="1"/>
          </p:cNvSpPr>
          <p:nvPr>
            <p:ph type="ctrTitle"/>
          </p:nvPr>
        </p:nvSpPr>
        <p:spPr>
          <a:xfrm>
            <a:off x="1828800" y="1828800"/>
            <a:ext cx="8534400" cy="1271016"/>
          </a:xfrm>
        </p:spPr>
        <p:txBody>
          <a:bodyPr anchor="b">
            <a:noAutofit/>
          </a:bodyPr>
          <a:lstStyle>
            <a:lvl1pPr algn="l">
              <a:defRPr sz="5400" b="1" i="0">
                <a:solidFill>
                  <a:srgbClr val="FFFFFF"/>
                </a:solidFill>
                <a:latin typeface="+mj-lt"/>
                <a:cs typeface="Avenir LT Std 55 Roman"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828800" y="3246120"/>
            <a:ext cx="8534400" cy="758952"/>
          </a:xfrm>
        </p:spPr>
        <p:txBody>
          <a:bodyPr/>
          <a:lstStyle>
            <a:lvl1pPr marL="0" indent="0" algn="l">
              <a:spcBef>
                <a:spcPts val="0"/>
              </a:spcBef>
              <a:spcAft>
                <a:spcPts val="300"/>
              </a:spcAft>
              <a:buNone/>
              <a:defRPr sz="2400" b="0" i="0">
                <a:solidFill>
                  <a:schemeClr val="bg1"/>
                </a:solidFill>
                <a:latin typeface="+mn-lt"/>
                <a:cs typeface="Avenir LT Std 65 Medium"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515004594"/>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_blue">
    <p:spTree>
      <p:nvGrpSpPr>
        <p:cNvPr id="1" name=""/>
        <p:cNvGrpSpPr/>
        <p:nvPr/>
      </p:nvGrpSpPr>
      <p:grpSpPr>
        <a:xfrm>
          <a:off x="0" y="0"/>
          <a:ext cx="0" cy="0"/>
          <a:chOff x="0" y="0"/>
          <a:chExt cx="0" cy="0"/>
        </a:xfrm>
      </p:grpSpPr>
      <p:sp>
        <p:nvSpPr>
          <p:cNvPr id="4" name="Rectangle 1"/>
          <p:cNvSpPr>
            <a:spLocks/>
          </p:cNvSpPr>
          <p:nvPr/>
        </p:nvSpPr>
        <p:spPr bwMode="auto">
          <a:xfrm>
            <a:off x="0" y="0"/>
            <a:ext cx="12192000" cy="5257800"/>
          </a:xfrm>
          <a:prstGeom prst="rect">
            <a:avLst/>
          </a:prstGeom>
          <a:solidFill>
            <a:srgbClr val="B9E0F7">
              <a:alpha val="59999"/>
            </a:srgbClr>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fontAlgn="base">
              <a:spcBef>
                <a:spcPct val="0"/>
              </a:spcBef>
              <a:spcAft>
                <a:spcPct val="0"/>
              </a:spcAft>
            </a:pPr>
            <a:endParaRPr lang="en-US" sz="1800" smtClean="0">
              <a:solidFill>
                <a:srgbClr val="C8DF93"/>
              </a:solidFill>
            </a:endParaRPr>
          </a:p>
        </p:txBody>
      </p:sp>
      <p:sp>
        <p:nvSpPr>
          <p:cNvPr id="5"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fontAlgn="base">
              <a:spcBef>
                <a:spcPct val="0"/>
              </a:spcBef>
              <a:spcAft>
                <a:spcPct val="0"/>
              </a:spcAft>
            </a:pPr>
            <a:endParaRPr lang="en-US" sz="1800" smtClean="0">
              <a:solidFill>
                <a:srgbClr val="000000"/>
              </a:solidFill>
            </a:endParaRPr>
          </a:p>
        </p:txBody>
      </p:sp>
      <p:sp>
        <p:nvSpPr>
          <p:cNvPr id="2" name="Title 1"/>
          <p:cNvSpPr>
            <a:spLocks noGrp="1"/>
          </p:cNvSpPr>
          <p:nvPr>
            <p:ph type="title"/>
          </p:nvPr>
        </p:nvSpPr>
        <p:spPr>
          <a:xfrm>
            <a:off x="914400" y="457201"/>
            <a:ext cx="9753600" cy="484631"/>
          </a:xfrm>
        </p:spPr>
        <p:txBody>
          <a:bodyPr/>
          <a:lstStyle>
            <a:lvl1pPr>
              <a:defRPr lang="en-US" sz="3000" b="1" i="0" kern="1200" dirty="0">
                <a:solidFill>
                  <a:srgbClr val="007AC2"/>
                </a:solidFill>
                <a:latin typeface="+mj-lt"/>
                <a:ea typeface="+mj-ea"/>
                <a:cs typeface="Avenir LT Std 55 Roman"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914400" y="1602421"/>
            <a:ext cx="7315200" cy="2286000"/>
          </a:xfrm>
        </p:spPr>
        <p:txBody>
          <a:bodyPr/>
          <a:lstStyle>
            <a:lvl1pPr marL="0" marR="0" indent="0" algn="l" defTabSz="457200" rtl="0" eaLnBrk="1" fontAlgn="auto" latinLnBrk="0" hangingPunct="1">
              <a:lnSpc>
                <a:spcPct val="100000"/>
              </a:lnSpc>
              <a:spcBef>
                <a:spcPts val="300"/>
              </a:spcBef>
              <a:spcAft>
                <a:spcPts val="1200"/>
              </a:spcAft>
              <a:buClrTx/>
              <a:buSzPct val="80000"/>
              <a:buFontTx/>
              <a:buNone/>
              <a:tabLst/>
              <a:defRPr lang="en-US" sz="2600" b="0" i="0" kern="1200">
                <a:solidFill>
                  <a:schemeClr val="tx1"/>
                </a:solidFill>
                <a:latin typeface="+mn-lt"/>
                <a:ea typeface="+mn-ea"/>
                <a:cs typeface="Avenir LT Std 65 Medium" pitchFamily="34" charset="0"/>
              </a:defRPr>
            </a:lvl1pPr>
            <a:lvl2pPr marL="173038" indent="-173038">
              <a:defRPr/>
            </a:lvl2pPr>
            <a:lvl3pPr>
              <a:buFontTx/>
              <a:buNone/>
              <a:defRPr lang="en-US" sz="2400" b="0" i="0" kern="1200">
                <a:solidFill>
                  <a:schemeClr val="tx1"/>
                </a:solidFill>
                <a:latin typeface="Avenir LT Std 55 Roman"/>
                <a:ea typeface="+mn-ea"/>
                <a:cs typeface="Avenir LT Std 55 Roman"/>
              </a:defRPr>
            </a:lvl3pPr>
            <a:lvl4pPr>
              <a:defRPr/>
            </a:lvl4pPr>
            <a:lvl5pPr>
              <a:lnSpc>
                <a:spcPts val="1800"/>
              </a:lnSpc>
              <a:defRPr/>
            </a:lvl5pPr>
          </a:lstStyle>
          <a:p>
            <a:pPr lvl="0"/>
            <a:r>
              <a:rPr lang="en-US" noProof="0" smtClean="0"/>
              <a:t>Click to edit Master text styles</a:t>
            </a:r>
          </a:p>
        </p:txBody>
      </p:sp>
    </p:spTree>
    <p:extLst>
      <p:ext uri="{BB962C8B-B14F-4D97-AF65-F5344CB8AC3E}">
        <p14:creationId xmlns:p14="http://schemas.microsoft.com/office/powerpoint/2010/main" val="690406515"/>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_bullet_blue">
    <p:spTree>
      <p:nvGrpSpPr>
        <p:cNvPr id="1" name=""/>
        <p:cNvGrpSpPr/>
        <p:nvPr/>
      </p:nvGrpSpPr>
      <p:grpSpPr>
        <a:xfrm>
          <a:off x="0" y="0"/>
          <a:ext cx="0" cy="0"/>
          <a:chOff x="0" y="0"/>
          <a:chExt cx="0" cy="0"/>
        </a:xfrm>
      </p:grpSpPr>
      <p:sp>
        <p:nvSpPr>
          <p:cNvPr id="4" name="Rectangle 1"/>
          <p:cNvSpPr>
            <a:spLocks/>
          </p:cNvSpPr>
          <p:nvPr userDrawn="1"/>
        </p:nvSpPr>
        <p:spPr bwMode="auto">
          <a:xfrm>
            <a:off x="0" y="0"/>
            <a:ext cx="12192000" cy="5257800"/>
          </a:xfrm>
          <a:prstGeom prst="rect">
            <a:avLst/>
          </a:prstGeom>
          <a:solidFill>
            <a:srgbClr val="B9E0F7">
              <a:alpha val="59999"/>
            </a:srgbClr>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fontAlgn="base">
              <a:spcBef>
                <a:spcPct val="0"/>
              </a:spcBef>
              <a:spcAft>
                <a:spcPct val="0"/>
              </a:spcAft>
            </a:pPr>
            <a:endParaRPr lang="en-US" sz="1800" smtClean="0">
              <a:solidFill>
                <a:srgbClr val="C8DF93"/>
              </a:solidFill>
            </a:endParaRPr>
          </a:p>
        </p:txBody>
      </p:sp>
      <p:sp>
        <p:nvSpPr>
          <p:cNvPr id="5" name="Rectangle 1"/>
          <p:cNvSpPr>
            <a:spLocks/>
          </p:cNvSpPr>
          <p:nvPr userDrawn="1"/>
        </p:nvSpPr>
        <p:spPr bwMode="ltGray">
          <a:xfrm>
            <a:off x="0" y="5257800"/>
            <a:ext cx="12192000" cy="1600200"/>
          </a:xfrm>
          <a:prstGeom prst="rect">
            <a:avLst/>
          </a:prstGeom>
          <a:gradFill rotWithShape="0">
            <a:gsLst>
              <a:gs pos="0">
                <a:srgbClr val="003053"/>
              </a:gs>
              <a:gs pos="100000">
                <a:srgbClr val="0083D4"/>
              </a:gs>
            </a:gsLst>
            <a:lin ang="2400000" scaled="1"/>
          </a:gra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fontAlgn="base">
              <a:spcBef>
                <a:spcPct val="0"/>
              </a:spcBef>
              <a:spcAft>
                <a:spcPct val="0"/>
              </a:spcAft>
            </a:pPr>
            <a:endParaRPr lang="en-US" sz="1800" smtClean="0">
              <a:solidFill>
                <a:srgbClr val="000000"/>
              </a:solidFill>
            </a:endParaRPr>
          </a:p>
        </p:txBody>
      </p:sp>
      <p:sp>
        <p:nvSpPr>
          <p:cNvPr id="2" name="Title 1"/>
          <p:cNvSpPr>
            <a:spLocks noGrp="1"/>
          </p:cNvSpPr>
          <p:nvPr>
            <p:ph type="title"/>
          </p:nvPr>
        </p:nvSpPr>
        <p:spPr/>
        <p:txBody>
          <a:bodyPr/>
          <a:lstStyle>
            <a:lvl1pPr algn="l" defTabSz="457200" rtl="0" eaLnBrk="1" latinLnBrk="0" hangingPunct="1">
              <a:lnSpc>
                <a:spcPct val="100000"/>
              </a:lnSpc>
              <a:spcBef>
                <a:spcPct val="0"/>
              </a:spcBef>
              <a:buNone/>
              <a:defRPr lang="en-US" sz="3000" b="1" i="0" kern="1200">
                <a:solidFill>
                  <a:srgbClr val="007AC2"/>
                </a:solidFill>
                <a:latin typeface="+mj-lt"/>
                <a:ea typeface="+mj-ea"/>
                <a:cs typeface="Avenir LT Std 55 Roman" pitchFamily="34" charset="0"/>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2pPr marL="402336" indent="-173736">
              <a:lnSpc>
                <a:spcPts val="2700"/>
              </a:lnSpc>
              <a:spcAft>
                <a:spcPts val="1200"/>
              </a:spcAft>
              <a:defRPr sz="2400">
                <a:latin typeface="+mn-lt"/>
              </a:defRPr>
            </a:lvl2pPr>
            <a:lvl3pPr marL="569913" indent="-109538">
              <a:lnSpc>
                <a:spcPct val="100000"/>
              </a:lnSpc>
              <a:spcAft>
                <a:spcPts val="600"/>
              </a:spcAft>
              <a:defRPr sz="2400">
                <a:latin typeface="+mn-lt"/>
              </a:defRPr>
            </a:lvl3pPr>
            <a:lvl4pPr marL="800100" indent="-174625">
              <a:lnSpc>
                <a:spcPct val="100000"/>
              </a:lnSpc>
              <a:spcAft>
                <a:spcPts val="600"/>
              </a:spcAft>
              <a:defRPr sz="2400">
                <a:latin typeface="+mn-lt"/>
              </a:defRPr>
            </a:lvl4pPr>
            <a:lvl5pPr>
              <a:lnSpc>
                <a:spcPct val="100000"/>
              </a:lnSpc>
              <a:spcAft>
                <a:spcPts val="600"/>
              </a:spcAft>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38601620"/>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BIG title_blue">
    <p:spTree>
      <p:nvGrpSpPr>
        <p:cNvPr id="1" name=""/>
        <p:cNvGrpSpPr/>
        <p:nvPr/>
      </p:nvGrpSpPr>
      <p:grpSpPr>
        <a:xfrm>
          <a:off x="0" y="0"/>
          <a:ext cx="0" cy="0"/>
          <a:chOff x="0" y="0"/>
          <a:chExt cx="0" cy="0"/>
        </a:xfrm>
      </p:grpSpPr>
      <p:sp>
        <p:nvSpPr>
          <p:cNvPr id="3"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fontAlgn="base">
              <a:spcBef>
                <a:spcPct val="0"/>
              </a:spcBef>
              <a:spcAft>
                <a:spcPct val="0"/>
              </a:spcAft>
            </a:pPr>
            <a:endParaRPr lang="en-US" sz="1800" smtClean="0">
              <a:solidFill>
                <a:srgbClr val="000000"/>
              </a:solidFill>
            </a:endParaRPr>
          </a:p>
        </p:txBody>
      </p:sp>
      <p:sp>
        <p:nvSpPr>
          <p:cNvPr id="4" name="Rectangle 1"/>
          <p:cNvSpPr>
            <a:spLocks/>
          </p:cNvSpPr>
          <p:nvPr/>
        </p:nvSpPr>
        <p:spPr bwMode="auto">
          <a:xfrm>
            <a:off x="0" y="0"/>
            <a:ext cx="12192000" cy="5257800"/>
          </a:xfrm>
          <a:prstGeom prst="rect">
            <a:avLst/>
          </a:prstGeom>
          <a:solidFill>
            <a:srgbClr val="B9E0F7">
              <a:alpha val="59999"/>
            </a:srgbClr>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fontAlgn="base">
              <a:spcBef>
                <a:spcPct val="0"/>
              </a:spcBef>
              <a:spcAft>
                <a:spcPct val="0"/>
              </a:spcAft>
            </a:pPr>
            <a:endParaRPr lang="en-US" sz="1800" smtClean="0">
              <a:solidFill>
                <a:srgbClr val="C8DF93"/>
              </a:solidFill>
            </a:endParaRPr>
          </a:p>
        </p:txBody>
      </p:sp>
      <p:sp>
        <p:nvSpPr>
          <p:cNvPr id="2" name="Title 1"/>
          <p:cNvSpPr>
            <a:spLocks noGrp="1"/>
          </p:cNvSpPr>
          <p:nvPr>
            <p:ph type="title"/>
          </p:nvPr>
        </p:nvSpPr>
        <p:spPr>
          <a:xfrm>
            <a:off x="1219200" y="1600200"/>
            <a:ext cx="9753600" cy="2057400"/>
          </a:xfrm>
        </p:spPr>
        <p:txBody>
          <a:bodyPr/>
          <a:lstStyle>
            <a:lvl1pPr>
              <a:defRPr lang="en-US" sz="7200" b="1" i="0" kern="1200" baseline="0" dirty="0">
                <a:solidFill>
                  <a:srgbClr val="007AC2"/>
                </a:solidFill>
                <a:latin typeface="+mj-lt"/>
                <a:ea typeface="+mj-ea"/>
                <a:cs typeface="Avenir LT Std 55 Roman"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98484637"/>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Quote_blue">
    <p:spTree>
      <p:nvGrpSpPr>
        <p:cNvPr id="1" name=""/>
        <p:cNvGrpSpPr/>
        <p:nvPr/>
      </p:nvGrpSpPr>
      <p:grpSpPr>
        <a:xfrm>
          <a:off x="0" y="0"/>
          <a:ext cx="0" cy="0"/>
          <a:chOff x="0" y="0"/>
          <a:chExt cx="0" cy="0"/>
        </a:xfrm>
      </p:grpSpPr>
      <p:sp>
        <p:nvSpPr>
          <p:cNvPr id="4" name="Rectangle 2"/>
          <p:cNvSpPr>
            <a:spLocks/>
          </p:cNvSpPr>
          <p:nvPr/>
        </p:nvSpPr>
        <p:spPr bwMode="ltGray">
          <a:xfrm>
            <a:off x="0" y="5257800"/>
            <a:ext cx="12192000" cy="1600200"/>
          </a:xfrm>
          <a:prstGeom prst="rect">
            <a:avLst/>
          </a:prstGeom>
          <a:gradFill rotWithShape="0">
            <a:gsLst>
              <a:gs pos="0">
                <a:srgbClr val="003053"/>
              </a:gs>
              <a:gs pos="100000">
                <a:srgbClr val="0083D4"/>
              </a:gs>
            </a:gsLst>
            <a:lin ang="2400000" scaled="1"/>
          </a:gra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fontAlgn="base">
              <a:spcBef>
                <a:spcPct val="0"/>
              </a:spcBef>
              <a:spcAft>
                <a:spcPct val="0"/>
              </a:spcAft>
            </a:pPr>
            <a:endParaRPr lang="en-US" sz="1800" smtClean="0">
              <a:solidFill>
                <a:srgbClr val="000000"/>
              </a:solidFill>
            </a:endParaRPr>
          </a:p>
        </p:txBody>
      </p:sp>
      <p:sp>
        <p:nvSpPr>
          <p:cNvPr id="5" name="Rectangle 1"/>
          <p:cNvSpPr>
            <a:spLocks/>
          </p:cNvSpPr>
          <p:nvPr userDrawn="1"/>
        </p:nvSpPr>
        <p:spPr bwMode="auto">
          <a:xfrm>
            <a:off x="0" y="0"/>
            <a:ext cx="12192000" cy="5257800"/>
          </a:xfrm>
          <a:prstGeom prst="rect">
            <a:avLst/>
          </a:prstGeom>
          <a:solidFill>
            <a:srgbClr val="B9E0F7">
              <a:alpha val="59999"/>
            </a:srgbClr>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fontAlgn="base">
              <a:spcBef>
                <a:spcPct val="0"/>
              </a:spcBef>
              <a:spcAft>
                <a:spcPct val="0"/>
              </a:spcAft>
            </a:pPr>
            <a:endParaRPr lang="en-US" sz="1800" smtClean="0">
              <a:solidFill>
                <a:srgbClr val="C8DF93"/>
              </a:solidFill>
            </a:endParaRPr>
          </a:p>
        </p:txBody>
      </p:sp>
      <p:sp>
        <p:nvSpPr>
          <p:cNvPr id="2" name="Title 1"/>
          <p:cNvSpPr>
            <a:spLocks noGrp="1"/>
          </p:cNvSpPr>
          <p:nvPr>
            <p:ph type="title"/>
          </p:nvPr>
        </p:nvSpPr>
        <p:spPr>
          <a:xfrm>
            <a:off x="1219200" y="1600200"/>
            <a:ext cx="7315200" cy="2057400"/>
          </a:xfrm>
        </p:spPr>
        <p:txBody>
          <a:bodyPr/>
          <a:lstStyle>
            <a:lvl1pPr marL="169863" indent="-169863">
              <a:lnSpc>
                <a:spcPts val="3700"/>
              </a:lnSpc>
              <a:spcAft>
                <a:spcPts val="300"/>
              </a:spcAft>
              <a:defRPr sz="3000" b="0" i="0" baseline="0">
                <a:solidFill>
                  <a:srgbClr val="000000"/>
                </a:solidFill>
                <a:latin typeface="+mn-lt"/>
                <a:cs typeface="Avenir LT Std 65 Medium"/>
              </a:defRPr>
            </a:lvl1pPr>
          </a:lstStyle>
          <a:p>
            <a:r>
              <a:rPr lang="en-US" smtClean="0"/>
              <a:t>Click to edit Master title style</a:t>
            </a:r>
            <a:endParaRPr lang="en-US" dirty="0"/>
          </a:p>
        </p:txBody>
      </p:sp>
      <p:sp>
        <p:nvSpPr>
          <p:cNvPr id="10" name="Text Placeholder 9"/>
          <p:cNvSpPr>
            <a:spLocks noGrp="1"/>
          </p:cNvSpPr>
          <p:nvPr>
            <p:ph type="body" sz="quarter" idx="10"/>
          </p:nvPr>
        </p:nvSpPr>
        <p:spPr>
          <a:xfrm>
            <a:off x="4198760" y="4114800"/>
            <a:ext cx="4267200" cy="728662"/>
          </a:xfrm>
        </p:spPr>
        <p:txBody>
          <a:bodyPr anchor="t"/>
          <a:lstStyle>
            <a:lvl1pPr marL="0" indent="0" algn="r">
              <a:spcBef>
                <a:spcPts val="0"/>
              </a:spcBef>
              <a:spcAft>
                <a:spcPts val="300"/>
              </a:spcAft>
              <a:buFontTx/>
              <a:buNone/>
              <a:defRPr lang="en-US" sz="2600" b="0" i="0" kern="1200" baseline="0" dirty="0">
                <a:solidFill>
                  <a:srgbClr val="007AC2"/>
                </a:solidFill>
                <a:latin typeface="+mn-lt"/>
                <a:ea typeface="+mn-ea"/>
                <a:cs typeface="Avenir LT Std 65 Medium"/>
              </a:defRPr>
            </a:lvl1pPr>
          </a:lstStyle>
          <a:p>
            <a:pPr lvl="0"/>
            <a:r>
              <a:rPr lang="en-US" smtClean="0"/>
              <a:t>Click to edit Master text styles</a:t>
            </a:r>
          </a:p>
        </p:txBody>
      </p:sp>
    </p:spTree>
    <p:extLst>
      <p:ext uri="{BB962C8B-B14F-4D97-AF65-F5344CB8AC3E}">
        <p14:creationId xmlns:p14="http://schemas.microsoft.com/office/powerpoint/2010/main" val="1632114424"/>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t>2/5/16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
        <p:cNvGrpSpPr/>
        <p:nvPr/>
      </p:nvGrpSpPr>
      <p:grpSpPr>
        <a:xfrm>
          <a:off x="0" y="0"/>
          <a:ext cx="0" cy="0"/>
          <a:chOff x="0" y="0"/>
          <a:chExt cx="0" cy="0"/>
        </a:xfrm>
      </p:grpSpPr>
      <p:sp>
        <p:nvSpPr>
          <p:cNvPr id="3" name="Rectangle 1"/>
          <p:cNvSpPr>
            <a:spLocks/>
          </p:cNvSpPr>
          <p:nvPr/>
        </p:nvSpPr>
        <p:spPr bwMode="auto">
          <a:xfrm>
            <a:off x="0" y="0"/>
            <a:ext cx="12192000" cy="6858000"/>
          </a:xfrm>
          <a:prstGeom prst="rect">
            <a:avLst/>
          </a:prstGeom>
          <a:solidFill>
            <a:srgbClr val="B9E0F7">
              <a:alpha val="59999"/>
            </a:srgbClr>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fontAlgn="base">
              <a:spcBef>
                <a:spcPct val="0"/>
              </a:spcBef>
              <a:spcAft>
                <a:spcPct val="0"/>
              </a:spcAft>
            </a:pPr>
            <a:endParaRPr lang="en-US" sz="1800" smtClean="0">
              <a:solidFill>
                <a:srgbClr val="C8DF93"/>
              </a:solidFill>
            </a:endParaRPr>
          </a:p>
        </p:txBody>
      </p:sp>
      <p:sp>
        <p:nvSpPr>
          <p:cNvPr id="2" name="Title 1"/>
          <p:cNvSpPr>
            <a:spLocks noGrp="1"/>
          </p:cNvSpPr>
          <p:nvPr>
            <p:ph type="title"/>
          </p:nvPr>
        </p:nvSpPr>
        <p:spPr>
          <a:xfrm>
            <a:off x="914401" y="457200"/>
            <a:ext cx="9750655" cy="484632"/>
          </a:xfrm>
        </p:spPr>
        <p:txBody>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r>
              <a:rPr lang="en-US" smtClean="0"/>
              <a:t>Click to edit Master title style</a:t>
            </a:r>
            <a:endParaRPr lang="en-US" dirty="0"/>
          </a:p>
        </p:txBody>
      </p:sp>
    </p:spTree>
    <p:extLst>
      <p:ext uri="{BB962C8B-B14F-4D97-AF65-F5344CB8AC3E}">
        <p14:creationId xmlns:p14="http://schemas.microsoft.com/office/powerpoint/2010/main" val="707634089"/>
      </p:ext>
    </p:extLst>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Only_water">
    <p:spTree>
      <p:nvGrpSpPr>
        <p:cNvPr id="1" name=""/>
        <p:cNvGrpSpPr/>
        <p:nvPr/>
      </p:nvGrpSpPr>
      <p:grpSpPr>
        <a:xfrm>
          <a:off x="0" y="0"/>
          <a:ext cx="0" cy="0"/>
          <a:chOff x="0" y="0"/>
          <a:chExt cx="0" cy="0"/>
        </a:xfrm>
      </p:grpSpPr>
      <p:sp>
        <p:nvSpPr>
          <p:cNvPr id="3" name="Rectangle 1"/>
          <p:cNvSpPr>
            <a:spLocks/>
          </p:cNvSpPr>
          <p:nvPr/>
        </p:nvSpPr>
        <p:spPr bwMode="auto">
          <a:xfrm>
            <a:off x="0" y="0"/>
            <a:ext cx="12192000" cy="6858000"/>
          </a:xfrm>
          <a:prstGeom prst="rect">
            <a:avLst/>
          </a:prstGeom>
          <a:solidFill>
            <a:srgbClr val="B9E0F7">
              <a:alpha val="59999"/>
            </a:srgbClr>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fontAlgn="base">
              <a:spcBef>
                <a:spcPct val="0"/>
              </a:spcBef>
              <a:spcAft>
                <a:spcPct val="0"/>
              </a:spcAft>
            </a:pPr>
            <a:endParaRPr lang="en-US" sz="1800" smtClean="0">
              <a:solidFill>
                <a:srgbClr val="C8DF93"/>
              </a:solidFill>
            </a:endParaRPr>
          </a:p>
        </p:txBody>
      </p:sp>
      <p:pic>
        <p:nvPicPr>
          <p:cNvPr id="4" name="Picture 4"/>
          <p:cNvPicPr>
            <a:picLocks noChangeAspect="1"/>
          </p:cNvPicPr>
          <p:nvPr userDrawn="1"/>
        </p:nvPicPr>
        <p:blipFill>
          <a:blip r:embed="rId2" cstate="email">
            <a:extLst>
              <a:ext uri="{28A0092B-C50C-407E-A947-70E740481C1C}">
                <a14:useLocalDpi xmlns:a14="http://schemas.microsoft.com/office/drawing/2010/main" val="0"/>
              </a:ext>
            </a:extLst>
          </a:blip>
          <a:srcRect b="42204"/>
          <a:stretch>
            <a:fillRect/>
          </a:stretch>
        </p:blipFill>
        <p:spPr bwMode="auto">
          <a:xfrm>
            <a:off x="0" y="2947988"/>
            <a:ext cx="12192000" cy="3910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914401" y="457200"/>
            <a:ext cx="9750655" cy="484632"/>
          </a:xfrm>
        </p:spPr>
        <p:txBody>
          <a:bodyPr/>
          <a:lstStyle>
            <a:lvl1pPr algn="l" defTabSz="457200" rtl="0" eaLnBrk="1" latinLnBrk="0" hangingPunct="1">
              <a:lnSpc>
                <a:spcPct val="100000"/>
              </a:lnSpc>
              <a:spcBef>
                <a:spcPct val="0"/>
              </a:spcBef>
              <a:buNone/>
              <a:defRPr lang="en-US" sz="3600" b="1" i="0" kern="1200" baseline="0" dirty="0" smtClean="0">
                <a:solidFill>
                  <a:schemeClr val="tx1"/>
                </a:solidFill>
                <a:effectLst>
                  <a:outerShdw blurRad="50800" dist="50800" dir="2700000" algn="tl" rotWithShape="0">
                    <a:srgbClr val="000000">
                      <a:alpha val="43000"/>
                    </a:srgbClr>
                  </a:outerShdw>
                </a:effectLst>
                <a:latin typeface="Candara"/>
                <a:ea typeface="+mj-ea"/>
                <a:cs typeface="Candara"/>
              </a:defRPr>
            </a:lvl1pPr>
          </a:lstStyle>
          <a:p>
            <a:r>
              <a:rPr lang="en-US" dirty="0" smtClean="0"/>
              <a:t>Click to edit Master title style</a:t>
            </a:r>
            <a:endParaRPr lang="en-US" dirty="0"/>
          </a:p>
        </p:txBody>
      </p:sp>
      <p:sp>
        <p:nvSpPr>
          <p:cNvPr id="6" name="Content Placeholder 5"/>
          <p:cNvSpPr>
            <a:spLocks noGrp="1"/>
          </p:cNvSpPr>
          <p:nvPr>
            <p:ph sz="quarter" idx="10"/>
          </p:nvPr>
        </p:nvSpPr>
        <p:spPr>
          <a:xfrm>
            <a:off x="914401" y="1362076"/>
            <a:ext cx="9751484" cy="3775075"/>
          </a:xfrm>
        </p:spPr>
        <p:txBody>
          <a:bodyPr/>
          <a:lstStyle>
            <a:lvl1pPr>
              <a:defRPr>
                <a:latin typeface="Candara"/>
                <a:cs typeface="Candara"/>
              </a:defRPr>
            </a:lvl1pPr>
            <a:lvl2pPr>
              <a:defRPr>
                <a:latin typeface="Candara"/>
                <a:cs typeface="Candara"/>
              </a:defRPr>
            </a:lvl2pPr>
            <a:lvl3pPr>
              <a:defRPr>
                <a:latin typeface="Candara"/>
                <a:cs typeface="Candara"/>
              </a:defRPr>
            </a:lvl3pPr>
            <a:lvl4pPr>
              <a:defRPr>
                <a:latin typeface="Candara"/>
                <a:cs typeface="Candara"/>
              </a:defRPr>
            </a:lvl4pPr>
            <a:lvl5pPr>
              <a:defRPr>
                <a:latin typeface="Candara"/>
                <a:cs typeface="Candar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93574727"/>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_blue">
    <p:spTree>
      <p:nvGrpSpPr>
        <p:cNvPr id="1" name=""/>
        <p:cNvGrpSpPr/>
        <p:nvPr/>
      </p:nvGrpSpPr>
      <p:grpSpPr>
        <a:xfrm>
          <a:off x="0" y="0"/>
          <a:ext cx="0" cy="0"/>
          <a:chOff x="0" y="0"/>
          <a:chExt cx="0" cy="0"/>
        </a:xfrm>
      </p:grpSpPr>
      <p:sp>
        <p:nvSpPr>
          <p:cNvPr id="2" name="Rectangle 1"/>
          <p:cNvSpPr>
            <a:spLocks/>
          </p:cNvSpPr>
          <p:nvPr/>
        </p:nvSpPr>
        <p:spPr bwMode="auto">
          <a:xfrm>
            <a:off x="0" y="0"/>
            <a:ext cx="12192000" cy="6858000"/>
          </a:xfrm>
          <a:prstGeom prst="rect">
            <a:avLst/>
          </a:prstGeom>
          <a:solidFill>
            <a:srgbClr val="B9E0F7">
              <a:alpha val="59999"/>
            </a:srgbClr>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fontAlgn="base">
              <a:spcBef>
                <a:spcPct val="0"/>
              </a:spcBef>
              <a:spcAft>
                <a:spcPct val="0"/>
              </a:spcAft>
            </a:pPr>
            <a:endParaRPr lang="en-US" sz="1800" smtClean="0">
              <a:solidFill>
                <a:srgbClr val="C8DF93"/>
              </a:solidFill>
            </a:endParaRPr>
          </a:p>
        </p:txBody>
      </p:sp>
    </p:spTree>
    <p:extLst>
      <p:ext uri="{BB962C8B-B14F-4D97-AF65-F5344CB8AC3E}">
        <p14:creationId xmlns:p14="http://schemas.microsoft.com/office/powerpoint/2010/main" val="587078766"/>
      </p:ext>
    </p:extLst>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2" name="Rectangle 2"/>
          <p:cNvSpPr>
            <a:spLocks/>
          </p:cNvSpPr>
          <p:nvPr/>
        </p:nvSpPr>
        <p:spPr bwMode="ltGray">
          <a:xfrm>
            <a:off x="0" y="5257800"/>
            <a:ext cx="12192000" cy="1600200"/>
          </a:xfrm>
          <a:prstGeom prst="rect">
            <a:avLst/>
          </a:prstGeom>
          <a:gradFill rotWithShape="0">
            <a:gsLst>
              <a:gs pos="0">
                <a:srgbClr val="662506"/>
              </a:gs>
              <a:gs pos="100000">
                <a:srgbClr val="C35327"/>
              </a:gs>
            </a:gsLst>
            <a:lin ang="2400000" scaled="1"/>
          </a:gra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fontAlgn="base">
              <a:spcBef>
                <a:spcPct val="0"/>
              </a:spcBef>
              <a:spcAft>
                <a:spcPct val="0"/>
              </a:spcAft>
            </a:pPr>
            <a:endParaRPr lang="en-US" sz="1800" smtClean="0">
              <a:solidFill>
                <a:srgbClr val="000000"/>
              </a:solidFill>
            </a:endParaRPr>
          </a:p>
        </p:txBody>
      </p:sp>
    </p:spTree>
    <p:extLst>
      <p:ext uri="{BB962C8B-B14F-4D97-AF65-F5344CB8AC3E}">
        <p14:creationId xmlns:p14="http://schemas.microsoft.com/office/powerpoint/2010/main" val="741868560"/>
      </p:ext>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7084" y="687388"/>
            <a:ext cx="9751483" cy="365760"/>
          </a:xfrm>
        </p:spPr>
        <p:txBody>
          <a:bodyPr/>
          <a:lstStyle>
            <a:lvl1pPr>
              <a:defRPr baseline="0"/>
            </a:lvl1pPr>
          </a:lstStyle>
          <a:p>
            <a:r>
              <a:rPr lang="en-US" dirty="0"/>
              <a:t>Click to edit Master title style</a:t>
            </a:r>
            <a:endParaRPr lang="en-US"/>
          </a:p>
        </p:txBody>
      </p:sp>
      <p:sp>
        <p:nvSpPr>
          <p:cNvPr id="5" name="Text Placeholder 4"/>
          <p:cNvSpPr>
            <a:spLocks noGrp="1"/>
          </p:cNvSpPr>
          <p:nvPr>
            <p:ph type="body" sz="quarter" idx="10"/>
          </p:nvPr>
        </p:nvSpPr>
        <p:spPr>
          <a:xfrm>
            <a:off x="1217084" y="1078992"/>
            <a:ext cx="9751483" cy="342900"/>
          </a:xfrm>
        </p:spPr>
        <p:txBody>
          <a:bodyPr/>
          <a:lstStyle>
            <a:lvl1pPr marL="0" indent="0">
              <a:buFontTx/>
              <a:buNone/>
              <a:defRPr lang="en-US" sz="1600" b="1" i="1">
                <a:solidFill>
                  <a:schemeClr val="accent2"/>
                </a:solidFill>
                <a:effectLst>
                  <a:outerShdw blurRad="50800" dist="38100" dir="2700000" algn="tl">
                    <a:srgbClr val="000000">
                      <a:alpha val="43000"/>
                    </a:srgbClr>
                  </a:outerShdw>
                </a:effectLst>
                <a:latin typeface="+mj-lt"/>
                <a:ea typeface="+mj-ea"/>
                <a:cs typeface="ＭＳ Ｐゴシック" pitchFamily="-110" charset="-128"/>
              </a:defRPr>
            </a:lvl1pPr>
          </a:lstStyle>
          <a:p>
            <a:pPr lvl="0"/>
            <a:r>
              <a:rPr lang="en-US"/>
              <a:t>Click to edit Master text styles</a:t>
            </a:r>
          </a:p>
        </p:txBody>
      </p:sp>
      <p:sp>
        <p:nvSpPr>
          <p:cNvPr id="12" name="Text Placeholder 11"/>
          <p:cNvSpPr>
            <a:spLocks noGrp="1"/>
          </p:cNvSpPr>
          <p:nvPr>
            <p:ph type="body" sz="quarter" idx="11"/>
          </p:nvPr>
        </p:nvSpPr>
        <p:spPr>
          <a:xfrm>
            <a:off x="1214967" y="5716588"/>
            <a:ext cx="9753600" cy="457200"/>
          </a:xfrm>
        </p:spPr>
        <p:txBody>
          <a:bodyPr anchor="b"/>
          <a:lstStyle>
            <a:lvl1pPr algn="r">
              <a:buFontTx/>
              <a:buNone/>
              <a:defRPr sz="1300" i="1">
                <a:solidFill>
                  <a:schemeClr val="accent2"/>
                </a:solidFill>
                <a:effectLst>
                  <a:outerShdw blurRad="50800" dist="38100" dir="2700000" algn="tl">
                    <a:srgbClr val="000000">
                      <a:alpha val="43000"/>
                    </a:srgbClr>
                  </a:outerShdw>
                </a:effectLst>
                <a:latin typeface="Arial"/>
                <a:cs typeface="Arial"/>
              </a:defRPr>
            </a:lvl1pPr>
          </a:lstStyle>
          <a:p>
            <a:pPr lvl="0"/>
            <a:r>
              <a:rPr lang="en-US" smtClean="0"/>
              <a:t>Click to edit Master text styles</a:t>
            </a:r>
          </a:p>
        </p:txBody>
      </p:sp>
    </p:spTree>
    <p:extLst>
      <p:ext uri="{BB962C8B-B14F-4D97-AF65-F5344CB8AC3E}">
        <p14:creationId xmlns:p14="http://schemas.microsoft.com/office/powerpoint/2010/main" val="1020818837"/>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Start Slide">
    <p:spTree>
      <p:nvGrpSpPr>
        <p:cNvPr id="1" name="Shape 12"/>
        <p:cNvGrpSpPr/>
        <p:nvPr/>
      </p:nvGrpSpPr>
      <p:grpSpPr>
        <a:xfrm>
          <a:off x="0" y="0"/>
          <a:ext cx="0" cy="0"/>
          <a:chOff x="0" y="0"/>
          <a:chExt cx="0" cy="0"/>
        </a:xfrm>
      </p:grpSpPr>
      <p:pic>
        <p:nvPicPr>
          <p:cNvPr id="13" name="Shape 13"/>
          <p:cNvPicPr preferRelativeResize="0"/>
          <p:nvPr/>
        </p:nvPicPr>
        <p:blipFill rotWithShape="1">
          <a:blip r:embed="rId2">
            <a:alphaModFix/>
          </a:blip>
          <a:srcRect r="6684"/>
          <a:stretch/>
        </p:blipFill>
        <p:spPr>
          <a:xfrm>
            <a:off x="806139" y="1296144"/>
            <a:ext cx="11387020" cy="5589240"/>
          </a:xfrm>
          <a:prstGeom prst="rect">
            <a:avLst/>
          </a:prstGeom>
          <a:noFill/>
          <a:ln>
            <a:noFill/>
          </a:ln>
        </p:spPr>
      </p:pic>
      <p:sp>
        <p:nvSpPr>
          <p:cNvPr id="14" name="Shape 14"/>
          <p:cNvSpPr/>
          <p:nvPr/>
        </p:nvSpPr>
        <p:spPr>
          <a:xfrm>
            <a:off x="8016211" y="5013176"/>
            <a:ext cx="121919" cy="91439"/>
          </a:xfrm>
          <a:prstGeom prst="donut">
            <a:avLst>
              <a:gd name="adj" fmla="val 25000"/>
            </a:avLst>
          </a:prstGeom>
          <a:solidFill>
            <a:srgbClr val="005FAA"/>
          </a:solidFill>
          <a:ln w="9525" cap="flat" cmpd="sng">
            <a:solidFill>
              <a:srgbClr val="005FAA"/>
            </a:solidFill>
            <a:prstDash val="solid"/>
            <a:round/>
            <a:headEnd type="none" w="med" len="med"/>
            <a:tailEnd type="none" w="med" len="med"/>
          </a:ln>
        </p:spPr>
        <p:txBody>
          <a:bodyPr lIns="91425" tIns="45700" rIns="91425" bIns="45700" anchor="t" anchorCtr="0">
            <a:noAutofit/>
          </a:bodyPr>
          <a:lstStyle/>
          <a:p>
            <a:pPr algn="ctr">
              <a:buClr>
                <a:srgbClr val="000000"/>
              </a:buClr>
              <a:buFont typeface="Times New Roman"/>
              <a:buNone/>
            </a:pPr>
            <a:endParaRPr sz="2400">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7696703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527382" y="697104"/>
            <a:ext cx="11137237" cy="718592"/>
          </a:xfrm>
          <a:prstGeom prst="rect">
            <a:avLst/>
          </a:prstGeom>
          <a:noFill/>
          <a:ln>
            <a:noFill/>
          </a:ln>
        </p:spPr>
        <p:txBody>
          <a:bodyPr lIns="91425" tIns="91425" rIns="91425" bIns="91425" anchor="ctr" anchorCtr="0"/>
          <a:lstStyle>
            <a:lvl1pPr algn="l" rtl="0">
              <a:spcBef>
                <a:spcPts val="0"/>
              </a:spcBef>
              <a:spcAft>
                <a:spcPts val="0"/>
              </a:spcAft>
              <a:defRPr sz="2800" b="1">
                <a:solidFill>
                  <a:srgbClr val="005FAA"/>
                </a:solidFill>
                <a:latin typeface="Arial"/>
                <a:ea typeface="Arial"/>
                <a:cs typeface="Arial"/>
                <a:sym typeface="Arial"/>
              </a:defRPr>
            </a:lvl1pPr>
            <a:lvl2pPr algn="l" rtl="0">
              <a:spcBef>
                <a:spcPts val="0"/>
              </a:spcBef>
              <a:spcAft>
                <a:spcPts val="0"/>
              </a:spcAft>
              <a:defRPr sz="2800" b="1">
                <a:solidFill>
                  <a:srgbClr val="005FAA"/>
                </a:solidFill>
                <a:latin typeface="Arial"/>
                <a:ea typeface="Arial"/>
                <a:cs typeface="Arial"/>
                <a:sym typeface="Arial"/>
              </a:defRPr>
            </a:lvl2pPr>
            <a:lvl3pPr algn="l" rtl="0">
              <a:spcBef>
                <a:spcPts val="0"/>
              </a:spcBef>
              <a:spcAft>
                <a:spcPts val="0"/>
              </a:spcAft>
              <a:defRPr sz="2800" b="1">
                <a:solidFill>
                  <a:srgbClr val="005FAA"/>
                </a:solidFill>
                <a:latin typeface="Arial"/>
                <a:ea typeface="Arial"/>
                <a:cs typeface="Arial"/>
                <a:sym typeface="Arial"/>
              </a:defRPr>
            </a:lvl3pPr>
            <a:lvl4pPr algn="l" rtl="0">
              <a:spcBef>
                <a:spcPts val="0"/>
              </a:spcBef>
              <a:spcAft>
                <a:spcPts val="0"/>
              </a:spcAft>
              <a:defRPr sz="2800" b="1">
                <a:solidFill>
                  <a:srgbClr val="005FAA"/>
                </a:solidFill>
                <a:latin typeface="Arial"/>
                <a:ea typeface="Arial"/>
                <a:cs typeface="Arial"/>
                <a:sym typeface="Arial"/>
              </a:defRPr>
            </a:lvl4pPr>
            <a:lvl5pPr algn="l" rtl="0">
              <a:spcBef>
                <a:spcPts val="0"/>
              </a:spcBef>
              <a:spcAft>
                <a:spcPts val="0"/>
              </a:spcAft>
              <a:defRPr sz="2800" b="1">
                <a:solidFill>
                  <a:srgbClr val="005FAA"/>
                </a:solidFill>
                <a:latin typeface="Arial"/>
                <a:ea typeface="Arial"/>
                <a:cs typeface="Arial"/>
                <a:sym typeface="Arial"/>
              </a:defRPr>
            </a:lvl5pPr>
            <a:lvl6pPr marL="457200" algn="l" rtl="0">
              <a:spcBef>
                <a:spcPts val="0"/>
              </a:spcBef>
              <a:spcAft>
                <a:spcPts val="0"/>
              </a:spcAft>
              <a:defRPr sz="2800" b="1">
                <a:solidFill>
                  <a:srgbClr val="005FAA"/>
                </a:solidFill>
                <a:latin typeface="Arial"/>
                <a:ea typeface="Arial"/>
                <a:cs typeface="Arial"/>
                <a:sym typeface="Arial"/>
              </a:defRPr>
            </a:lvl6pPr>
            <a:lvl7pPr marL="914400" algn="l" rtl="0">
              <a:spcBef>
                <a:spcPts val="0"/>
              </a:spcBef>
              <a:spcAft>
                <a:spcPts val="0"/>
              </a:spcAft>
              <a:defRPr sz="2800" b="1">
                <a:solidFill>
                  <a:srgbClr val="005FAA"/>
                </a:solidFill>
                <a:latin typeface="Arial"/>
                <a:ea typeface="Arial"/>
                <a:cs typeface="Arial"/>
                <a:sym typeface="Arial"/>
              </a:defRPr>
            </a:lvl7pPr>
            <a:lvl8pPr marL="1371600" algn="l" rtl="0">
              <a:spcBef>
                <a:spcPts val="0"/>
              </a:spcBef>
              <a:spcAft>
                <a:spcPts val="0"/>
              </a:spcAft>
              <a:defRPr sz="2800" b="1">
                <a:solidFill>
                  <a:srgbClr val="005FAA"/>
                </a:solidFill>
                <a:latin typeface="Arial"/>
                <a:ea typeface="Arial"/>
                <a:cs typeface="Arial"/>
                <a:sym typeface="Arial"/>
              </a:defRPr>
            </a:lvl8pPr>
            <a:lvl9pPr marL="1828800" algn="l" rtl="0">
              <a:spcBef>
                <a:spcPts val="0"/>
              </a:spcBef>
              <a:spcAft>
                <a:spcPts val="0"/>
              </a:spcAft>
              <a:defRPr sz="2800" b="1">
                <a:solidFill>
                  <a:srgbClr val="005FAA"/>
                </a:solidFill>
                <a:latin typeface="Arial"/>
                <a:ea typeface="Arial"/>
                <a:cs typeface="Arial"/>
                <a:sym typeface="Arial"/>
              </a:defRPr>
            </a:lvl9pPr>
          </a:lstStyle>
          <a:p>
            <a:endParaRPr/>
          </a:p>
        </p:txBody>
      </p:sp>
    </p:spTree>
    <p:extLst>
      <p:ext uri="{BB962C8B-B14F-4D97-AF65-F5344CB8AC3E}">
        <p14:creationId xmlns:p14="http://schemas.microsoft.com/office/powerpoint/2010/main" val="17593244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bullet list">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527382" y="697104"/>
            <a:ext cx="11137237" cy="718592"/>
          </a:xfrm>
          <a:prstGeom prst="rect">
            <a:avLst/>
          </a:prstGeom>
          <a:noFill/>
          <a:ln>
            <a:noFill/>
          </a:ln>
        </p:spPr>
        <p:txBody>
          <a:bodyPr lIns="91425" tIns="91425" rIns="91425" bIns="91425" anchor="ctr" anchorCtr="0"/>
          <a:lstStyle>
            <a:lvl1pPr algn="l" rtl="0">
              <a:spcBef>
                <a:spcPts val="0"/>
              </a:spcBef>
              <a:spcAft>
                <a:spcPts val="0"/>
              </a:spcAft>
              <a:defRPr sz="2800" b="1">
                <a:solidFill>
                  <a:srgbClr val="005FAA"/>
                </a:solidFill>
                <a:latin typeface="Arial"/>
                <a:ea typeface="Arial"/>
                <a:cs typeface="Arial"/>
                <a:sym typeface="Arial"/>
              </a:defRPr>
            </a:lvl1pPr>
            <a:lvl2pPr algn="l" rtl="0">
              <a:spcBef>
                <a:spcPts val="0"/>
              </a:spcBef>
              <a:spcAft>
                <a:spcPts val="0"/>
              </a:spcAft>
              <a:defRPr sz="2800" b="1">
                <a:solidFill>
                  <a:srgbClr val="005FAA"/>
                </a:solidFill>
                <a:latin typeface="Arial"/>
                <a:ea typeface="Arial"/>
                <a:cs typeface="Arial"/>
                <a:sym typeface="Arial"/>
              </a:defRPr>
            </a:lvl2pPr>
            <a:lvl3pPr algn="l" rtl="0">
              <a:spcBef>
                <a:spcPts val="0"/>
              </a:spcBef>
              <a:spcAft>
                <a:spcPts val="0"/>
              </a:spcAft>
              <a:defRPr sz="2800" b="1">
                <a:solidFill>
                  <a:srgbClr val="005FAA"/>
                </a:solidFill>
                <a:latin typeface="Arial"/>
                <a:ea typeface="Arial"/>
                <a:cs typeface="Arial"/>
                <a:sym typeface="Arial"/>
              </a:defRPr>
            </a:lvl3pPr>
            <a:lvl4pPr algn="l" rtl="0">
              <a:spcBef>
                <a:spcPts val="0"/>
              </a:spcBef>
              <a:spcAft>
                <a:spcPts val="0"/>
              </a:spcAft>
              <a:defRPr sz="2800" b="1">
                <a:solidFill>
                  <a:srgbClr val="005FAA"/>
                </a:solidFill>
                <a:latin typeface="Arial"/>
                <a:ea typeface="Arial"/>
                <a:cs typeface="Arial"/>
                <a:sym typeface="Arial"/>
              </a:defRPr>
            </a:lvl4pPr>
            <a:lvl5pPr algn="l" rtl="0">
              <a:spcBef>
                <a:spcPts val="0"/>
              </a:spcBef>
              <a:spcAft>
                <a:spcPts val="0"/>
              </a:spcAft>
              <a:defRPr sz="2800" b="1">
                <a:solidFill>
                  <a:srgbClr val="005FAA"/>
                </a:solidFill>
                <a:latin typeface="Arial"/>
                <a:ea typeface="Arial"/>
                <a:cs typeface="Arial"/>
                <a:sym typeface="Arial"/>
              </a:defRPr>
            </a:lvl5pPr>
            <a:lvl6pPr marL="457200" algn="l" rtl="0">
              <a:spcBef>
                <a:spcPts val="0"/>
              </a:spcBef>
              <a:spcAft>
                <a:spcPts val="0"/>
              </a:spcAft>
              <a:defRPr sz="2800" b="1">
                <a:solidFill>
                  <a:srgbClr val="005FAA"/>
                </a:solidFill>
                <a:latin typeface="Arial"/>
                <a:ea typeface="Arial"/>
                <a:cs typeface="Arial"/>
                <a:sym typeface="Arial"/>
              </a:defRPr>
            </a:lvl6pPr>
            <a:lvl7pPr marL="914400" algn="l" rtl="0">
              <a:spcBef>
                <a:spcPts val="0"/>
              </a:spcBef>
              <a:spcAft>
                <a:spcPts val="0"/>
              </a:spcAft>
              <a:defRPr sz="2800" b="1">
                <a:solidFill>
                  <a:srgbClr val="005FAA"/>
                </a:solidFill>
                <a:latin typeface="Arial"/>
                <a:ea typeface="Arial"/>
                <a:cs typeface="Arial"/>
                <a:sym typeface="Arial"/>
              </a:defRPr>
            </a:lvl7pPr>
            <a:lvl8pPr marL="1371600" algn="l" rtl="0">
              <a:spcBef>
                <a:spcPts val="0"/>
              </a:spcBef>
              <a:spcAft>
                <a:spcPts val="0"/>
              </a:spcAft>
              <a:defRPr sz="2800" b="1">
                <a:solidFill>
                  <a:srgbClr val="005FAA"/>
                </a:solidFill>
                <a:latin typeface="Arial"/>
                <a:ea typeface="Arial"/>
                <a:cs typeface="Arial"/>
                <a:sym typeface="Arial"/>
              </a:defRPr>
            </a:lvl8pPr>
            <a:lvl9pPr marL="1828800" algn="l" rtl="0">
              <a:spcBef>
                <a:spcPts val="0"/>
              </a:spcBef>
              <a:spcAft>
                <a:spcPts val="0"/>
              </a:spcAft>
              <a:defRPr sz="2800" b="1">
                <a:solidFill>
                  <a:srgbClr val="005FAA"/>
                </a:solidFill>
                <a:latin typeface="Arial"/>
                <a:ea typeface="Arial"/>
                <a:cs typeface="Arial"/>
                <a:sym typeface="Arial"/>
              </a:defRPr>
            </a:lvl9pPr>
          </a:lstStyle>
          <a:p>
            <a:endParaRPr lang="en-US" noProof="0" dirty="0"/>
          </a:p>
        </p:txBody>
      </p:sp>
      <p:sp>
        <p:nvSpPr>
          <p:cNvPr id="19" name="Shape 19"/>
          <p:cNvSpPr txBox="1">
            <a:spLocks noGrp="1"/>
          </p:cNvSpPr>
          <p:nvPr>
            <p:ph type="body" idx="1"/>
          </p:nvPr>
        </p:nvSpPr>
        <p:spPr>
          <a:xfrm>
            <a:off x="527382" y="1700809"/>
            <a:ext cx="11137237" cy="4752527"/>
          </a:xfrm>
          <a:prstGeom prst="rect">
            <a:avLst/>
          </a:prstGeom>
          <a:noFill/>
          <a:ln>
            <a:noFill/>
          </a:ln>
        </p:spPr>
        <p:txBody>
          <a:bodyPr lIns="91425" tIns="91425" rIns="91425" bIns="91425" anchor="t" anchorCtr="0"/>
          <a:lstStyle>
            <a:lvl1pPr marL="342900" indent="-1905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1pPr>
            <a:lvl2pPr marL="742950" indent="-13335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4pPr>
            <a:lvl5pPr marL="20574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5pPr>
            <a:lvl6pPr marL="25146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6pPr>
            <a:lvl7pPr marL="29718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7pPr>
            <a:lvl8pPr marL="3429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8pPr>
            <a:lvl9pPr marL="38862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9pPr>
          </a:lstStyle>
          <a:p>
            <a:endParaRPr lang="en-US" noProof="0" dirty="0"/>
          </a:p>
        </p:txBody>
      </p:sp>
    </p:spTree>
    <p:extLst>
      <p:ext uri="{BB962C8B-B14F-4D97-AF65-F5344CB8AC3E}">
        <p14:creationId xmlns:p14="http://schemas.microsoft.com/office/powerpoint/2010/main" val="184010121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Shape 20"/>
        <p:cNvGrpSpPr/>
        <p:nvPr/>
      </p:nvGrpSpPr>
      <p:grpSpPr>
        <a:xfrm>
          <a:off x="0" y="0"/>
          <a:ext cx="0" cy="0"/>
          <a:chOff x="0" y="0"/>
          <a:chExt cx="0" cy="0"/>
        </a:xfrm>
      </p:grpSpPr>
    </p:spTree>
    <p:extLst>
      <p:ext uri="{BB962C8B-B14F-4D97-AF65-F5344CB8AC3E}">
        <p14:creationId xmlns:p14="http://schemas.microsoft.com/office/powerpoint/2010/main" val="6588564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_blue">
    <p:spTree>
      <p:nvGrpSpPr>
        <p:cNvPr id="1" name="Shape 21"/>
        <p:cNvGrpSpPr/>
        <p:nvPr/>
      </p:nvGrpSpPr>
      <p:grpSpPr>
        <a:xfrm>
          <a:off x="0" y="0"/>
          <a:ext cx="0" cy="0"/>
          <a:chOff x="0" y="0"/>
          <a:chExt cx="0" cy="0"/>
        </a:xfrm>
      </p:grpSpPr>
      <p:sp>
        <p:nvSpPr>
          <p:cNvPr id="22" name="Shape 22"/>
          <p:cNvSpPr/>
          <p:nvPr/>
        </p:nvSpPr>
        <p:spPr>
          <a:xfrm>
            <a:off x="0" y="0"/>
            <a:ext cx="12192000" cy="6858000"/>
          </a:xfrm>
          <a:prstGeom prst="rect">
            <a:avLst/>
          </a:prstGeom>
          <a:solidFill>
            <a:srgbClr val="B9E0F7">
              <a:alpha val="60000"/>
            </a:srgbClr>
          </a:solidFill>
          <a:ln>
            <a:noFill/>
          </a:ln>
        </p:spPr>
        <p:txBody>
          <a:bodyPr lIns="0" tIns="0" rIns="0" bIns="0" anchor="t" anchorCtr="0">
            <a:noAutofit/>
          </a:bodyPr>
          <a:lstStyle/>
          <a:p>
            <a:endParaRPr sz="2400">
              <a:solidFill>
                <a:srgbClr val="C7DF91"/>
              </a:solidFill>
              <a:ea typeface="Arial"/>
              <a:cs typeface="Arial"/>
              <a:sym typeface="Arial"/>
            </a:endParaRPr>
          </a:p>
        </p:txBody>
      </p:sp>
      <p:sp>
        <p:nvSpPr>
          <p:cNvPr id="23" name="Shape 23"/>
          <p:cNvSpPr txBox="1">
            <a:spLocks noGrp="1"/>
          </p:cNvSpPr>
          <p:nvPr>
            <p:ph type="title"/>
          </p:nvPr>
        </p:nvSpPr>
        <p:spPr>
          <a:xfrm>
            <a:off x="914408" y="457201"/>
            <a:ext cx="9750653" cy="484631"/>
          </a:xfrm>
          <a:prstGeom prst="rect">
            <a:avLst/>
          </a:prstGeom>
          <a:noFill/>
          <a:ln>
            <a:noFill/>
          </a:ln>
        </p:spPr>
        <p:txBody>
          <a:bodyPr lIns="91425" tIns="91425" rIns="91425" bIns="91425" anchor="ctr" anchorCtr="0"/>
          <a:lstStyle>
            <a:lvl1pPr algn="l" rtl="0">
              <a:lnSpc>
                <a:spcPct val="100000"/>
              </a:lnSpc>
              <a:spcBef>
                <a:spcPts val="0"/>
              </a:spcBef>
              <a:buClr>
                <a:srgbClr val="007AC2"/>
              </a:buClr>
              <a:buFont typeface="Arial"/>
              <a:buNone/>
              <a:defRPr sz="2800" b="1" i="0" baseline="0">
                <a:solidFill>
                  <a:srgbClr val="007AC2"/>
                </a:solidFill>
                <a:latin typeface="Arial"/>
                <a:ea typeface="Arial"/>
                <a:cs typeface="Arial"/>
                <a:sym typeface="Arial"/>
              </a:defRPr>
            </a:lvl1pPr>
            <a:lvl2pPr rtl="0">
              <a:spcBef>
                <a:spcPts val="0"/>
              </a:spcBef>
              <a:defRPr sz="2800" b="1">
                <a:solidFill>
                  <a:srgbClr val="005FAA"/>
                </a:solidFill>
                <a:latin typeface="Arial"/>
                <a:ea typeface="Arial"/>
                <a:cs typeface="Arial"/>
                <a:sym typeface="Arial"/>
              </a:defRPr>
            </a:lvl2pPr>
            <a:lvl3pPr rtl="0">
              <a:spcBef>
                <a:spcPts val="0"/>
              </a:spcBef>
              <a:defRPr sz="2800" b="1">
                <a:solidFill>
                  <a:srgbClr val="005FAA"/>
                </a:solidFill>
                <a:latin typeface="Arial"/>
                <a:ea typeface="Arial"/>
                <a:cs typeface="Arial"/>
                <a:sym typeface="Arial"/>
              </a:defRPr>
            </a:lvl3pPr>
            <a:lvl4pPr rtl="0">
              <a:spcBef>
                <a:spcPts val="0"/>
              </a:spcBef>
              <a:defRPr sz="2800" b="1">
                <a:solidFill>
                  <a:srgbClr val="005FAA"/>
                </a:solidFill>
                <a:latin typeface="Arial"/>
                <a:ea typeface="Arial"/>
                <a:cs typeface="Arial"/>
                <a:sym typeface="Arial"/>
              </a:defRPr>
            </a:lvl4pPr>
            <a:lvl5pPr rtl="0">
              <a:spcBef>
                <a:spcPts val="0"/>
              </a:spcBef>
              <a:defRPr sz="2800" b="1">
                <a:solidFill>
                  <a:srgbClr val="005FAA"/>
                </a:solidFill>
                <a:latin typeface="Arial"/>
                <a:ea typeface="Arial"/>
                <a:cs typeface="Arial"/>
                <a:sym typeface="Arial"/>
              </a:defRPr>
            </a:lvl5pPr>
            <a:lvl6pPr rtl="0">
              <a:spcBef>
                <a:spcPts val="0"/>
              </a:spcBef>
              <a:defRPr sz="2800" b="1">
                <a:solidFill>
                  <a:srgbClr val="005FAA"/>
                </a:solidFill>
                <a:latin typeface="Arial"/>
                <a:ea typeface="Arial"/>
                <a:cs typeface="Arial"/>
                <a:sym typeface="Arial"/>
              </a:defRPr>
            </a:lvl6pPr>
            <a:lvl7pPr rtl="0">
              <a:spcBef>
                <a:spcPts val="0"/>
              </a:spcBef>
              <a:defRPr sz="2800" b="1">
                <a:solidFill>
                  <a:srgbClr val="005FAA"/>
                </a:solidFill>
                <a:latin typeface="Arial"/>
                <a:ea typeface="Arial"/>
                <a:cs typeface="Arial"/>
                <a:sym typeface="Arial"/>
              </a:defRPr>
            </a:lvl7pPr>
            <a:lvl8pPr rtl="0">
              <a:spcBef>
                <a:spcPts val="0"/>
              </a:spcBef>
              <a:defRPr sz="2800" b="1">
                <a:solidFill>
                  <a:srgbClr val="005FAA"/>
                </a:solidFill>
                <a:latin typeface="Arial"/>
                <a:ea typeface="Arial"/>
                <a:cs typeface="Arial"/>
                <a:sym typeface="Arial"/>
              </a:defRPr>
            </a:lvl8pPr>
            <a:lvl9pPr rtl="0">
              <a:spcBef>
                <a:spcPts val="0"/>
              </a:spcBef>
              <a:defRPr sz="2800" b="1">
                <a:solidFill>
                  <a:srgbClr val="005FAA"/>
                </a:solidFill>
                <a:latin typeface="Arial"/>
                <a:ea typeface="Arial"/>
                <a:cs typeface="Arial"/>
                <a:sym typeface="Arial"/>
              </a:defRPr>
            </a:lvl9pPr>
          </a:lstStyle>
          <a:p>
            <a:endParaRPr/>
          </a:p>
        </p:txBody>
      </p:sp>
    </p:spTree>
    <p:extLst>
      <p:ext uri="{BB962C8B-B14F-4D97-AF65-F5344CB8AC3E}">
        <p14:creationId xmlns:p14="http://schemas.microsoft.com/office/powerpoint/2010/main" val="1818596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t>2/5/16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Shape 24"/>
        <p:cNvGrpSpPr/>
        <p:nvPr/>
      </p:nvGrpSpPr>
      <p:grpSpPr>
        <a:xfrm>
          <a:off x="0" y="0"/>
          <a:ext cx="0" cy="0"/>
          <a:chOff x="0" y="0"/>
          <a:chExt cx="0" cy="0"/>
        </a:xfrm>
      </p:grpSpPr>
      <p:pic>
        <p:nvPicPr>
          <p:cNvPr id="25" name="Shape 25"/>
          <p:cNvPicPr preferRelativeResize="0"/>
          <p:nvPr/>
        </p:nvPicPr>
        <p:blipFill rotWithShape="1">
          <a:blip r:embed="rId2">
            <a:alphaModFix/>
          </a:blip>
          <a:srcRect/>
          <a:stretch/>
        </p:blipFill>
        <p:spPr>
          <a:xfrm>
            <a:off x="0" y="1075"/>
            <a:ext cx="12192000" cy="6858000"/>
          </a:xfrm>
          <a:prstGeom prst="rect">
            <a:avLst/>
          </a:prstGeom>
          <a:noFill/>
          <a:ln>
            <a:noFill/>
          </a:ln>
        </p:spPr>
      </p:pic>
    </p:spTree>
    <p:extLst>
      <p:ext uri="{BB962C8B-B14F-4D97-AF65-F5344CB8AC3E}">
        <p14:creationId xmlns:p14="http://schemas.microsoft.com/office/powerpoint/2010/main" val="14464745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2 columns">
    <p:spTree>
      <p:nvGrpSpPr>
        <p:cNvPr id="1" name="Shape 26"/>
        <p:cNvGrpSpPr/>
        <p:nvPr/>
      </p:nvGrpSpPr>
      <p:grpSpPr>
        <a:xfrm>
          <a:off x="0" y="0"/>
          <a:ext cx="0" cy="0"/>
          <a:chOff x="0" y="0"/>
          <a:chExt cx="0" cy="0"/>
        </a:xfrm>
      </p:grpSpPr>
      <p:sp>
        <p:nvSpPr>
          <p:cNvPr id="27" name="Shape 27"/>
          <p:cNvSpPr txBox="1">
            <a:spLocks noGrp="1"/>
          </p:cNvSpPr>
          <p:nvPr>
            <p:ph type="body" idx="1"/>
          </p:nvPr>
        </p:nvSpPr>
        <p:spPr>
          <a:xfrm>
            <a:off x="527382" y="1772817"/>
            <a:ext cx="5467017" cy="4752527"/>
          </a:xfrm>
          <a:prstGeom prst="rect">
            <a:avLst/>
          </a:prstGeom>
          <a:noFill/>
          <a:ln>
            <a:noFill/>
          </a:ln>
        </p:spPr>
        <p:txBody>
          <a:bodyPr lIns="91425" tIns="91425" rIns="91425" bIns="91425" anchor="t" anchorCtr="0"/>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28" name="Shape 28"/>
          <p:cNvSpPr txBox="1">
            <a:spLocks noGrp="1"/>
          </p:cNvSpPr>
          <p:nvPr>
            <p:ph type="body" idx="2"/>
          </p:nvPr>
        </p:nvSpPr>
        <p:spPr>
          <a:xfrm>
            <a:off x="6197601" y="1772817"/>
            <a:ext cx="5467017" cy="4752527"/>
          </a:xfrm>
          <a:prstGeom prst="rect">
            <a:avLst/>
          </a:prstGeom>
          <a:noFill/>
          <a:ln>
            <a:noFill/>
          </a:ln>
        </p:spPr>
        <p:txBody>
          <a:bodyPr lIns="91425" tIns="91425" rIns="91425" bIns="91425" anchor="t" anchorCtr="0"/>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29" name="Shape 29"/>
          <p:cNvSpPr txBox="1">
            <a:spLocks noGrp="1"/>
          </p:cNvSpPr>
          <p:nvPr>
            <p:ph type="title"/>
          </p:nvPr>
        </p:nvSpPr>
        <p:spPr>
          <a:xfrm>
            <a:off x="527382" y="838200"/>
            <a:ext cx="11137237" cy="718592"/>
          </a:xfrm>
          <a:prstGeom prst="rect">
            <a:avLst/>
          </a:prstGeom>
          <a:noFill/>
          <a:ln>
            <a:noFill/>
          </a:ln>
        </p:spPr>
        <p:txBody>
          <a:bodyPr lIns="91425" tIns="91425" rIns="91425" bIns="91425" anchor="ctr" anchorCtr="0"/>
          <a:lstStyle>
            <a:lvl1pPr algn="l" rtl="0">
              <a:spcBef>
                <a:spcPts val="0"/>
              </a:spcBef>
              <a:spcAft>
                <a:spcPts val="0"/>
              </a:spcAft>
              <a:defRPr sz="2800" b="1">
                <a:solidFill>
                  <a:srgbClr val="005FAA"/>
                </a:solidFill>
                <a:latin typeface="Arial"/>
                <a:ea typeface="Arial"/>
                <a:cs typeface="Arial"/>
                <a:sym typeface="Arial"/>
              </a:defRPr>
            </a:lvl1pPr>
            <a:lvl2pPr algn="l" rtl="0">
              <a:spcBef>
                <a:spcPts val="0"/>
              </a:spcBef>
              <a:spcAft>
                <a:spcPts val="0"/>
              </a:spcAft>
              <a:defRPr sz="2800" b="1">
                <a:solidFill>
                  <a:srgbClr val="005FAA"/>
                </a:solidFill>
                <a:latin typeface="Arial"/>
                <a:ea typeface="Arial"/>
                <a:cs typeface="Arial"/>
                <a:sym typeface="Arial"/>
              </a:defRPr>
            </a:lvl2pPr>
            <a:lvl3pPr algn="l" rtl="0">
              <a:spcBef>
                <a:spcPts val="0"/>
              </a:spcBef>
              <a:spcAft>
                <a:spcPts val="0"/>
              </a:spcAft>
              <a:defRPr sz="2800" b="1">
                <a:solidFill>
                  <a:srgbClr val="005FAA"/>
                </a:solidFill>
                <a:latin typeface="Arial"/>
                <a:ea typeface="Arial"/>
                <a:cs typeface="Arial"/>
                <a:sym typeface="Arial"/>
              </a:defRPr>
            </a:lvl3pPr>
            <a:lvl4pPr algn="l" rtl="0">
              <a:spcBef>
                <a:spcPts val="0"/>
              </a:spcBef>
              <a:spcAft>
                <a:spcPts val="0"/>
              </a:spcAft>
              <a:defRPr sz="2800" b="1">
                <a:solidFill>
                  <a:srgbClr val="005FAA"/>
                </a:solidFill>
                <a:latin typeface="Arial"/>
                <a:ea typeface="Arial"/>
                <a:cs typeface="Arial"/>
                <a:sym typeface="Arial"/>
              </a:defRPr>
            </a:lvl4pPr>
            <a:lvl5pPr algn="l" rtl="0">
              <a:spcBef>
                <a:spcPts val="0"/>
              </a:spcBef>
              <a:spcAft>
                <a:spcPts val="0"/>
              </a:spcAft>
              <a:defRPr sz="2800" b="1">
                <a:solidFill>
                  <a:srgbClr val="005FAA"/>
                </a:solidFill>
                <a:latin typeface="Arial"/>
                <a:ea typeface="Arial"/>
                <a:cs typeface="Arial"/>
                <a:sym typeface="Arial"/>
              </a:defRPr>
            </a:lvl5pPr>
            <a:lvl6pPr marL="457200" algn="l" rtl="0">
              <a:spcBef>
                <a:spcPts val="0"/>
              </a:spcBef>
              <a:spcAft>
                <a:spcPts val="0"/>
              </a:spcAft>
              <a:defRPr sz="2800" b="1">
                <a:solidFill>
                  <a:srgbClr val="005FAA"/>
                </a:solidFill>
                <a:latin typeface="Arial"/>
                <a:ea typeface="Arial"/>
                <a:cs typeface="Arial"/>
                <a:sym typeface="Arial"/>
              </a:defRPr>
            </a:lvl6pPr>
            <a:lvl7pPr marL="914400" algn="l" rtl="0">
              <a:spcBef>
                <a:spcPts val="0"/>
              </a:spcBef>
              <a:spcAft>
                <a:spcPts val="0"/>
              </a:spcAft>
              <a:defRPr sz="2800" b="1">
                <a:solidFill>
                  <a:srgbClr val="005FAA"/>
                </a:solidFill>
                <a:latin typeface="Arial"/>
                <a:ea typeface="Arial"/>
                <a:cs typeface="Arial"/>
                <a:sym typeface="Arial"/>
              </a:defRPr>
            </a:lvl7pPr>
            <a:lvl8pPr marL="1371600" algn="l" rtl="0">
              <a:spcBef>
                <a:spcPts val="0"/>
              </a:spcBef>
              <a:spcAft>
                <a:spcPts val="0"/>
              </a:spcAft>
              <a:defRPr sz="2800" b="1">
                <a:solidFill>
                  <a:srgbClr val="005FAA"/>
                </a:solidFill>
                <a:latin typeface="Arial"/>
                <a:ea typeface="Arial"/>
                <a:cs typeface="Arial"/>
                <a:sym typeface="Arial"/>
              </a:defRPr>
            </a:lvl8pPr>
            <a:lvl9pPr marL="1828800" algn="l" rtl="0">
              <a:spcBef>
                <a:spcPts val="0"/>
              </a:spcBef>
              <a:spcAft>
                <a:spcPts val="0"/>
              </a:spcAft>
              <a:defRPr sz="2800" b="1">
                <a:solidFill>
                  <a:srgbClr val="005FAA"/>
                </a:solidFill>
                <a:latin typeface="Arial"/>
                <a:ea typeface="Arial"/>
                <a:cs typeface="Arial"/>
                <a:sym typeface="Arial"/>
              </a:defRPr>
            </a:lvl9pPr>
          </a:lstStyle>
          <a:p>
            <a:endParaRPr/>
          </a:p>
        </p:txBody>
      </p:sp>
    </p:spTree>
    <p:extLst>
      <p:ext uri="{BB962C8B-B14F-4D97-AF65-F5344CB8AC3E}">
        <p14:creationId xmlns:p14="http://schemas.microsoft.com/office/powerpoint/2010/main" val="976752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2 columns w/title">
    <p:spTree>
      <p:nvGrpSpPr>
        <p:cNvPr id="1" name="Shape 30"/>
        <p:cNvGrpSpPr/>
        <p:nvPr/>
      </p:nvGrpSpPr>
      <p:grpSpPr>
        <a:xfrm>
          <a:off x="0" y="0"/>
          <a:ext cx="0" cy="0"/>
          <a:chOff x="0" y="0"/>
          <a:chExt cx="0" cy="0"/>
        </a:xfrm>
      </p:grpSpPr>
      <p:sp>
        <p:nvSpPr>
          <p:cNvPr id="31" name="Shape 31"/>
          <p:cNvSpPr txBox="1">
            <a:spLocks noGrp="1"/>
          </p:cNvSpPr>
          <p:nvPr>
            <p:ph type="body" idx="1"/>
          </p:nvPr>
        </p:nvSpPr>
        <p:spPr>
          <a:xfrm>
            <a:off x="527381" y="1781125"/>
            <a:ext cx="5469136" cy="639762"/>
          </a:xfrm>
          <a:prstGeom prst="rect">
            <a:avLst/>
          </a:prstGeom>
          <a:noFill/>
          <a:ln>
            <a:noFill/>
          </a:ln>
        </p:spPr>
        <p:txBody>
          <a:bodyPr lIns="91425" tIns="91425" rIns="91425" bIns="91425" anchor="b" anchorCtr="0"/>
          <a:lstStyle>
            <a:lvl1pPr marL="0" indent="0" rtl="0">
              <a:spcBef>
                <a:spcPts val="0"/>
              </a:spcBef>
              <a:buFont typeface="Arial"/>
              <a:buNone/>
              <a:defRPr sz="2400" b="1"/>
            </a:lvl1pPr>
            <a:lvl2pPr marL="457200" indent="0" rtl="0">
              <a:spcBef>
                <a:spcPts val="0"/>
              </a:spcBef>
              <a:buFont typeface="Arial"/>
              <a:buNone/>
              <a:defRPr sz="2000" b="1"/>
            </a:lvl2pPr>
            <a:lvl3pPr marL="914400" indent="0" rtl="0">
              <a:spcBef>
                <a:spcPts val="0"/>
              </a:spcBef>
              <a:buFont typeface="Arial"/>
              <a:buNone/>
              <a:defRPr sz="1800" b="1"/>
            </a:lvl3pPr>
            <a:lvl4pPr marL="1371600" indent="0" rtl="0">
              <a:spcBef>
                <a:spcPts val="0"/>
              </a:spcBef>
              <a:buFont typeface="Arial"/>
              <a:buNone/>
              <a:defRPr sz="1600" b="1"/>
            </a:lvl4pPr>
            <a:lvl5pPr marL="1828800" indent="0" rtl="0">
              <a:spcBef>
                <a:spcPts val="0"/>
              </a:spcBef>
              <a:buFont typeface="Arial"/>
              <a:buNone/>
              <a:defRPr sz="1600" b="1"/>
            </a:lvl5pPr>
            <a:lvl6pPr marL="2286000" indent="0" rtl="0">
              <a:spcBef>
                <a:spcPts val="0"/>
              </a:spcBef>
              <a:buFont typeface="Arial"/>
              <a:buNone/>
              <a:defRPr sz="1600" b="1"/>
            </a:lvl6pPr>
            <a:lvl7pPr marL="2743200" indent="0" rtl="0">
              <a:spcBef>
                <a:spcPts val="0"/>
              </a:spcBef>
              <a:buFont typeface="Arial"/>
              <a:buNone/>
              <a:defRPr sz="1600" b="1"/>
            </a:lvl7pPr>
            <a:lvl8pPr marL="3200400" indent="0" rtl="0">
              <a:spcBef>
                <a:spcPts val="0"/>
              </a:spcBef>
              <a:buFont typeface="Arial"/>
              <a:buNone/>
              <a:defRPr sz="1600" b="1"/>
            </a:lvl8pPr>
            <a:lvl9pPr marL="3657600" indent="0" rtl="0">
              <a:spcBef>
                <a:spcPts val="0"/>
              </a:spcBef>
              <a:buFont typeface="Arial"/>
              <a:buNone/>
              <a:defRPr sz="1600" b="1"/>
            </a:lvl9pPr>
          </a:lstStyle>
          <a:p>
            <a:endParaRPr/>
          </a:p>
        </p:txBody>
      </p:sp>
      <p:sp>
        <p:nvSpPr>
          <p:cNvPr id="32" name="Shape 32"/>
          <p:cNvSpPr txBox="1">
            <a:spLocks noGrp="1"/>
          </p:cNvSpPr>
          <p:nvPr>
            <p:ph type="body" idx="2"/>
          </p:nvPr>
        </p:nvSpPr>
        <p:spPr>
          <a:xfrm>
            <a:off x="527381" y="2574057"/>
            <a:ext cx="5469136" cy="3951287"/>
          </a:xfrm>
          <a:prstGeom prst="rect">
            <a:avLst/>
          </a:prstGeom>
          <a:noFill/>
          <a:ln>
            <a:noFill/>
          </a:ln>
        </p:spPr>
        <p:txBody>
          <a:bodyPr lIns="91425" tIns="91425" rIns="91425" bIns="91425" anchor="t" anchorCtr="0"/>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33" name="Shape 33"/>
          <p:cNvSpPr txBox="1">
            <a:spLocks noGrp="1"/>
          </p:cNvSpPr>
          <p:nvPr>
            <p:ph type="body" idx="3"/>
          </p:nvPr>
        </p:nvSpPr>
        <p:spPr>
          <a:xfrm>
            <a:off x="6193367" y="1781125"/>
            <a:ext cx="5471251" cy="639762"/>
          </a:xfrm>
          <a:prstGeom prst="rect">
            <a:avLst/>
          </a:prstGeom>
          <a:noFill/>
          <a:ln>
            <a:noFill/>
          </a:ln>
        </p:spPr>
        <p:txBody>
          <a:bodyPr lIns="91425" tIns="91425" rIns="91425" bIns="91425" anchor="b" anchorCtr="0"/>
          <a:lstStyle>
            <a:lvl1pPr marL="0" indent="0" rtl="0">
              <a:spcBef>
                <a:spcPts val="0"/>
              </a:spcBef>
              <a:buFont typeface="Arial"/>
              <a:buNone/>
              <a:defRPr sz="2400" b="1"/>
            </a:lvl1pPr>
            <a:lvl2pPr marL="457200" indent="0" rtl="0">
              <a:spcBef>
                <a:spcPts val="0"/>
              </a:spcBef>
              <a:buFont typeface="Arial"/>
              <a:buNone/>
              <a:defRPr sz="2000" b="1"/>
            </a:lvl2pPr>
            <a:lvl3pPr marL="914400" indent="0" rtl="0">
              <a:spcBef>
                <a:spcPts val="0"/>
              </a:spcBef>
              <a:buFont typeface="Arial"/>
              <a:buNone/>
              <a:defRPr sz="1800" b="1"/>
            </a:lvl3pPr>
            <a:lvl4pPr marL="1371600" indent="0" rtl="0">
              <a:spcBef>
                <a:spcPts val="0"/>
              </a:spcBef>
              <a:buFont typeface="Arial"/>
              <a:buNone/>
              <a:defRPr sz="1600" b="1"/>
            </a:lvl4pPr>
            <a:lvl5pPr marL="1828800" indent="0" rtl="0">
              <a:spcBef>
                <a:spcPts val="0"/>
              </a:spcBef>
              <a:buFont typeface="Arial"/>
              <a:buNone/>
              <a:defRPr sz="1600" b="1"/>
            </a:lvl5pPr>
            <a:lvl6pPr marL="2286000" indent="0" rtl="0">
              <a:spcBef>
                <a:spcPts val="0"/>
              </a:spcBef>
              <a:buFont typeface="Arial"/>
              <a:buNone/>
              <a:defRPr sz="1600" b="1"/>
            </a:lvl6pPr>
            <a:lvl7pPr marL="2743200" indent="0" rtl="0">
              <a:spcBef>
                <a:spcPts val="0"/>
              </a:spcBef>
              <a:buFont typeface="Arial"/>
              <a:buNone/>
              <a:defRPr sz="1600" b="1"/>
            </a:lvl7pPr>
            <a:lvl8pPr marL="3200400" indent="0" rtl="0">
              <a:spcBef>
                <a:spcPts val="0"/>
              </a:spcBef>
              <a:buFont typeface="Arial"/>
              <a:buNone/>
              <a:defRPr sz="1600" b="1"/>
            </a:lvl8pPr>
            <a:lvl9pPr marL="3657600" indent="0" rtl="0">
              <a:spcBef>
                <a:spcPts val="0"/>
              </a:spcBef>
              <a:buFont typeface="Arial"/>
              <a:buNone/>
              <a:defRPr sz="1600" b="1"/>
            </a:lvl9pPr>
          </a:lstStyle>
          <a:p>
            <a:endParaRPr/>
          </a:p>
        </p:txBody>
      </p:sp>
      <p:sp>
        <p:nvSpPr>
          <p:cNvPr id="34" name="Shape 34"/>
          <p:cNvSpPr txBox="1">
            <a:spLocks noGrp="1"/>
          </p:cNvSpPr>
          <p:nvPr>
            <p:ph type="body" idx="4"/>
          </p:nvPr>
        </p:nvSpPr>
        <p:spPr>
          <a:xfrm>
            <a:off x="6193367" y="2574057"/>
            <a:ext cx="5471251" cy="3951287"/>
          </a:xfrm>
          <a:prstGeom prst="rect">
            <a:avLst/>
          </a:prstGeom>
          <a:noFill/>
          <a:ln>
            <a:noFill/>
          </a:ln>
        </p:spPr>
        <p:txBody>
          <a:bodyPr lIns="91425" tIns="91425" rIns="91425" bIns="91425" anchor="t" anchorCtr="0"/>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35" name="Shape 35"/>
          <p:cNvSpPr txBox="1">
            <a:spLocks noGrp="1"/>
          </p:cNvSpPr>
          <p:nvPr>
            <p:ph type="title"/>
          </p:nvPr>
        </p:nvSpPr>
        <p:spPr>
          <a:xfrm>
            <a:off x="527382" y="838200"/>
            <a:ext cx="11137237" cy="718592"/>
          </a:xfrm>
          <a:prstGeom prst="rect">
            <a:avLst/>
          </a:prstGeom>
          <a:noFill/>
          <a:ln>
            <a:noFill/>
          </a:ln>
        </p:spPr>
        <p:txBody>
          <a:bodyPr lIns="91425" tIns="91425" rIns="91425" bIns="91425" anchor="ctr" anchorCtr="0"/>
          <a:lstStyle>
            <a:lvl1pPr algn="l" rtl="0">
              <a:spcBef>
                <a:spcPts val="0"/>
              </a:spcBef>
              <a:spcAft>
                <a:spcPts val="0"/>
              </a:spcAft>
              <a:defRPr sz="2800" b="1">
                <a:solidFill>
                  <a:srgbClr val="005FAA"/>
                </a:solidFill>
                <a:latin typeface="Arial"/>
                <a:ea typeface="Arial"/>
                <a:cs typeface="Arial"/>
                <a:sym typeface="Arial"/>
              </a:defRPr>
            </a:lvl1pPr>
            <a:lvl2pPr algn="l" rtl="0">
              <a:spcBef>
                <a:spcPts val="0"/>
              </a:spcBef>
              <a:spcAft>
                <a:spcPts val="0"/>
              </a:spcAft>
              <a:defRPr sz="2800" b="1">
                <a:solidFill>
                  <a:srgbClr val="005FAA"/>
                </a:solidFill>
                <a:latin typeface="Arial"/>
                <a:ea typeface="Arial"/>
                <a:cs typeface="Arial"/>
                <a:sym typeface="Arial"/>
              </a:defRPr>
            </a:lvl2pPr>
            <a:lvl3pPr algn="l" rtl="0">
              <a:spcBef>
                <a:spcPts val="0"/>
              </a:spcBef>
              <a:spcAft>
                <a:spcPts val="0"/>
              </a:spcAft>
              <a:defRPr sz="2800" b="1">
                <a:solidFill>
                  <a:srgbClr val="005FAA"/>
                </a:solidFill>
                <a:latin typeface="Arial"/>
                <a:ea typeface="Arial"/>
                <a:cs typeface="Arial"/>
                <a:sym typeface="Arial"/>
              </a:defRPr>
            </a:lvl3pPr>
            <a:lvl4pPr algn="l" rtl="0">
              <a:spcBef>
                <a:spcPts val="0"/>
              </a:spcBef>
              <a:spcAft>
                <a:spcPts val="0"/>
              </a:spcAft>
              <a:defRPr sz="2800" b="1">
                <a:solidFill>
                  <a:srgbClr val="005FAA"/>
                </a:solidFill>
                <a:latin typeface="Arial"/>
                <a:ea typeface="Arial"/>
                <a:cs typeface="Arial"/>
                <a:sym typeface="Arial"/>
              </a:defRPr>
            </a:lvl4pPr>
            <a:lvl5pPr algn="l" rtl="0">
              <a:spcBef>
                <a:spcPts val="0"/>
              </a:spcBef>
              <a:spcAft>
                <a:spcPts val="0"/>
              </a:spcAft>
              <a:defRPr sz="2800" b="1">
                <a:solidFill>
                  <a:srgbClr val="005FAA"/>
                </a:solidFill>
                <a:latin typeface="Arial"/>
                <a:ea typeface="Arial"/>
                <a:cs typeface="Arial"/>
                <a:sym typeface="Arial"/>
              </a:defRPr>
            </a:lvl5pPr>
            <a:lvl6pPr marL="457200" algn="l" rtl="0">
              <a:spcBef>
                <a:spcPts val="0"/>
              </a:spcBef>
              <a:spcAft>
                <a:spcPts val="0"/>
              </a:spcAft>
              <a:defRPr sz="2800" b="1">
                <a:solidFill>
                  <a:srgbClr val="005FAA"/>
                </a:solidFill>
                <a:latin typeface="Arial"/>
                <a:ea typeface="Arial"/>
                <a:cs typeface="Arial"/>
                <a:sym typeface="Arial"/>
              </a:defRPr>
            </a:lvl6pPr>
            <a:lvl7pPr marL="914400" algn="l" rtl="0">
              <a:spcBef>
                <a:spcPts val="0"/>
              </a:spcBef>
              <a:spcAft>
                <a:spcPts val="0"/>
              </a:spcAft>
              <a:defRPr sz="2800" b="1">
                <a:solidFill>
                  <a:srgbClr val="005FAA"/>
                </a:solidFill>
                <a:latin typeface="Arial"/>
                <a:ea typeface="Arial"/>
                <a:cs typeface="Arial"/>
                <a:sym typeface="Arial"/>
              </a:defRPr>
            </a:lvl7pPr>
            <a:lvl8pPr marL="1371600" algn="l" rtl="0">
              <a:spcBef>
                <a:spcPts val="0"/>
              </a:spcBef>
              <a:spcAft>
                <a:spcPts val="0"/>
              </a:spcAft>
              <a:defRPr sz="2800" b="1">
                <a:solidFill>
                  <a:srgbClr val="005FAA"/>
                </a:solidFill>
                <a:latin typeface="Arial"/>
                <a:ea typeface="Arial"/>
                <a:cs typeface="Arial"/>
                <a:sym typeface="Arial"/>
              </a:defRPr>
            </a:lvl8pPr>
            <a:lvl9pPr marL="1828800" algn="l" rtl="0">
              <a:spcBef>
                <a:spcPts val="0"/>
              </a:spcBef>
              <a:spcAft>
                <a:spcPts val="0"/>
              </a:spcAft>
              <a:defRPr sz="2800" b="1">
                <a:solidFill>
                  <a:srgbClr val="005FAA"/>
                </a:solidFill>
                <a:latin typeface="Arial"/>
                <a:ea typeface="Arial"/>
                <a:cs typeface="Arial"/>
                <a:sym typeface="Arial"/>
              </a:defRPr>
            </a:lvl9pPr>
          </a:lstStyle>
          <a:p>
            <a:endParaRPr/>
          </a:p>
        </p:txBody>
      </p:sp>
    </p:spTree>
    <p:extLst>
      <p:ext uri="{BB962C8B-B14F-4D97-AF65-F5344CB8AC3E}">
        <p14:creationId xmlns:p14="http://schemas.microsoft.com/office/powerpoint/2010/main" val="4538858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itle and media">
    <p:spTree>
      <p:nvGrpSpPr>
        <p:cNvPr id="1" name="Shape 36"/>
        <p:cNvGrpSpPr/>
        <p:nvPr/>
      </p:nvGrpSpPr>
      <p:grpSpPr>
        <a:xfrm>
          <a:off x="0" y="0"/>
          <a:ext cx="0" cy="0"/>
          <a:chOff x="0" y="0"/>
          <a:chExt cx="0" cy="0"/>
        </a:xfrm>
      </p:grpSpPr>
      <p:sp>
        <p:nvSpPr>
          <p:cNvPr id="37" name="Shape 37"/>
          <p:cNvSpPr txBox="1"/>
          <p:nvPr/>
        </p:nvSpPr>
        <p:spPr>
          <a:xfrm>
            <a:off x="527382" y="5517232"/>
            <a:ext cx="11137237" cy="426170"/>
          </a:xfrm>
          <a:prstGeom prst="rect">
            <a:avLst/>
          </a:prstGeom>
          <a:noFill/>
          <a:ln>
            <a:noFill/>
          </a:ln>
        </p:spPr>
        <p:txBody>
          <a:bodyPr lIns="91425" tIns="45700" rIns="91425" bIns="45700" anchor="b" anchorCtr="0">
            <a:noAutofit/>
          </a:bodyPr>
          <a:lstStyle/>
          <a:p>
            <a:pPr>
              <a:buSzPct val="25000"/>
            </a:pPr>
            <a:r>
              <a:rPr lang="fr-CH" sz="2000" b="1">
                <a:solidFill>
                  <a:srgbClr val="005FAA"/>
                </a:solidFill>
                <a:ea typeface="Arial"/>
                <a:cs typeface="Arial"/>
                <a:sym typeface="Arial"/>
              </a:rPr>
              <a:t>Click to edit Master title style</a:t>
            </a:r>
          </a:p>
        </p:txBody>
      </p:sp>
      <p:sp>
        <p:nvSpPr>
          <p:cNvPr id="38" name="Shape 38"/>
          <p:cNvSpPr>
            <a:spLocks noGrp="1"/>
          </p:cNvSpPr>
          <p:nvPr>
            <p:ph type="pic" idx="2"/>
          </p:nvPr>
        </p:nvSpPr>
        <p:spPr>
          <a:xfrm>
            <a:off x="527382" y="1628800"/>
            <a:ext cx="11137237" cy="3744415"/>
          </a:xfrm>
          <a:prstGeom prst="rect">
            <a:avLst/>
          </a:prstGeom>
          <a:noFill/>
          <a:ln>
            <a:noFill/>
          </a:ln>
        </p:spPr>
        <p:txBody>
          <a:bodyPr lIns="91425" tIns="91425" rIns="91425" bIns="91425" anchor="t" anchorCtr="0"/>
          <a:lstStyle>
            <a:lvl1pPr marL="0" marR="0" indent="0" algn="l" rtl="0">
              <a:spcBef>
                <a:spcPts val="0"/>
              </a:spcBef>
              <a:buClr>
                <a:schemeClr val="dk1"/>
              </a:buClr>
              <a:buFont typeface="Arial"/>
              <a:buNone/>
              <a:defRPr sz="3200" b="0" i="0" u="none" strike="noStrike" cap="none" baseline="0">
                <a:solidFill>
                  <a:schemeClr val="dk1"/>
                </a:solidFill>
                <a:latin typeface="Arial"/>
                <a:ea typeface="Arial"/>
                <a:cs typeface="Arial"/>
                <a:sym typeface="Arial"/>
              </a:defRPr>
            </a:lvl1pPr>
            <a:lvl2pPr marL="457200" marR="0" indent="0" algn="l" rtl="0">
              <a:spcBef>
                <a:spcPts val="0"/>
              </a:spcBef>
              <a:buClr>
                <a:schemeClr val="dk1"/>
              </a:buClr>
              <a:buFont typeface="Arial"/>
              <a:buNone/>
              <a:defRPr sz="2800" b="0" i="0" u="none" strike="noStrike" cap="none" baseline="0">
                <a:solidFill>
                  <a:schemeClr val="dk1"/>
                </a:solidFill>
                <a:latin typeface="Arial"/>
                <a:ea typeface="Arial"/>
                <a:cs typeface="Arial"/>
                <a:sym typeface="Arial"/>
              </a:defRPr>
            </a:lvl2pPr>
            <a:lvl3pPr marL="914400" marR="0" indent="0" algn="l" rtl="0">
              <a:spcBef>
                <a:spcPts val="0"/>
              </a:spcBef>
              <a:buClr>
                <a:schemeClr val="dk1"/>
              </a:buClr>
              <a:buFont typeface="Arial"/>
              <a:buNone/>
              <a:defRPr sz="2400" b="0" i="0" u="none" strike="noStrike" cap="none" baseline="0">
                <a:solidFill>
                  <a:schemeClr val="dk1"/>
                </a:solidFill>
                <a:latin typeface="Arial"/>
                <a:ea typeface="Arial"/>
                <a:cs typeface="Arial"/>
                <a:sym typeface="Arial"/>
              </a:defRPr>
            </a:lvl3pPr>
            <a:lvl4pPr marL="1371600" marR="0" indent="0" algn="l" rtl="0">
              <a:spcBef>
                <a:spcPts val="0"/>
              </a:spcBef>
              <a:buClr>
                <a:schemeClr val="dk1"/>
              </a:buClr>
              <a:buFont typeface="Arial"/>
              <a:buNone/>
              <a:defRPr sz="2000" b="0" i="0" u="none" strike="noStrike" cap="none" baseline="0">
                <a:solidFill>
                  <a:schemeClr val="dk1"/>
                </a:solidFill>
                <a:latin typeface="Arial"/>
                <a:ea typeface="Arial"/>
                <a:cs typeface="Arial"/>
                <a:sym typeface="Arial"/>
              </a:defRPr>
            </a:lvl4pPr>
            <a:lvl5pPr marL="1828800" marR="0" indent="0" algn="l" rtl="0">
              <a:spcBef>
                <a:spcPts val="0"/>
              </a:spcBef>
              <a:buClr>
                <a:schemeClr val="dk1"/>
              </a:buClr>
              <a:buFont typeface="Arial"/>
              <a:buNone/>
              <a:defRPr sz="2000" b="0" i="0" u="none" strike="noStrike" cap="none" baseline="0">
                <a:solidFill>
                  <a:schemeClr val="dk1"/>
                </a:solidFill>
                <a:latin typeface="Arial"/>
                <a:ea typeface="Arial"/>
                <a:cs typeface="Arial"/>
                <a:sym typeface="Arial"/>
              </a:defRPr>
            </a:lvl5pPr>
            <a:lvl6pPr marL="2286000" marR="0" indent="0" algn="l" rtl="0">
              <a:spcBef>
                <a:spcPts val="0"/>
              </a:spcBef>
              <a:buClr>
                <a:schemeClr val="dk1"/>
              </a:buClr>
              <a:buFont typeface="Arial"/>
              <a:buNone/>
              <a:defRPr sz="2000" b="0" i="0" u="none" strike="noStrike" cap="none" baseline="0">
                <a:solidFill>
                  <a:schemeClr val="dk1"/>
                </a:solidFill>
                <a:latin typeface="Arial"/>
                <a:ea typeface="Arial"/>
                <a:cs typeface="Arial"/>
                <a:sym typeface="Arial"/>
              </a:defRPr>
            </a:lvl6pPr>
            <a:lvl7pPr marL="2743200" marR="0" indent="0" algn="l" rtl="0">
              <a:spcBef>
                <a:spcPts val="0"/>
              </a:spcBef>
              <a:buClr>
                <a:schemeClr val="dk1"/>
              </a:buClr>
              <a:buFont typeface="Arial"/>
              <a:buNone/>
              <a:defRPr sz="2000" b="0" i="0" u="none" strike="noStrike" cap="none" baseline="0">
                <a:solidFill>
                  <a:schemeClr val="dk1"/>
                </a:solidFill>
                <a:latin typeface="Arial"/>
                <a:ea typeface="Arial"/>
                <a:cs typeface="Arial"/>
                <a:sym typeface="Arial"/>
              </a:defRPr>
            </a:lvl7pPr>
            <a:lvl8pPr marL="3200400" marR="0" indent="0" algn="l" rtl="0">
              <a:spcBef>
                <a:spcPts val="0"/>
              </a:spcBef>
              <a:buClr>
                <a:schemeClr val="dk1"/>
              </a:buClr>
              <a:buFont typeface="Arial"/>
              <a:buNone/>
              <a:defRPr sz="2000" b="0" i="0" u="none" strike="noStrike" cap="none" baseline="0">
                <a:solidFill>
                  <a:schemeClr val="dk1"/>
                </a:solidFill>
                <a:latin typeface="Arial"/>
                <a:ea typeface="Arial"/>
                <a:cs typeface="Arial"/>
                <a:sym typeface="Arial"/>
              </a:defRPr>
            </a:lvl8pPr>
            <a:lvl9pPr marL="3657600" marR="0" indent="0" algn="l" rtl="0">
              <a:spcBef>
                <a:spcPts val="0"/>
              </a:spcBef>
              <a:buClr>
                <a:schemeClr val="dk1"/>
              </a:buClr>
              <a:buFont typeface="Arial"/>
              <a:buNone/>
              <a:defRPr sz="2000" b="0" i="0" u="none" strike="noStrike" cap="none" baseline="0">
                <a:solidFill>
                  <a:schemeClr val="dk1"/>
                </a:solidFill>
                <a:latin typeface="Arial"/>
                <a:ea typeface="Arial"/>
                <a:cs typeface="Arial"/>
                <a:sym typeface="Arial"/>
              </a:defRPr>
            </a:lvl9pPr>
          </a:lstStyle>
          <a:p>
            <a:endParaRPr/>
          </a:p>
        </p:txBody>
      </p:sp>
      <p:sp>
        <p:nvSpPr>
          <p:cNvPr id="39" name="Shape 39"/>
          <p:cNvSpPr txBox="1">
            <a:spLocks noGrp="1"/>
          </p:cNvSpPr>
          <p:nvPr>
            <p:ph type="body" idx="1"/>
          </p:nvPr>
        </p:nvSpPr>
        <p:spPr>
          <a:xfrm>
            <a:off x="527382" y="6093296"/>
            <a:ext cx="11137237" cy="441882"/>
          </a:xfrm>
          <a:prstGeom prst="rect">
            <a:avLst/>
          </a:prstGeom>
          <a:noFill/>
          <a:ln>
            <a:noFill/>
          </a:ln>
        </p:spPr>
        <p:txBody>
          <a:bodyPr lIns="91425" tIns="91425" rIns="91425" bIns="91425" anchor="t" anchorCtr="0"/>
          <a:lstStyle>
            <a:lvl1pPr marL="0" indent="0" rtl="0">
              <a:spcBef>
                <a:spcPts val="0"/>
              </a:spcBef>
              <a:buFont typeface="Arial"/>
              <a:buNone/>
              <a:defRPr sz="1400"/>
            </a:lvl1pPr>
            <a:lvl2pPr marL="457200" indent="0" rtl="0">
              <a:spcBef>
                <a:spcPts val="0"/>
              </a:spcBef>
              <a:buFont typeface="Arial"/>
              <a:buNone/>
              <a:defRPr sz="1200"/>
            </a:lvl2pPr>
            <a:lvl3pPr marL="914400" indent="0" rtl="0">
              <a:spcBef>
                <a:spcPts val="0"/>
              </a:spcBef>
              <a:buFont typeface="Arial"/>
              <a:buNone/>
              <a:defRPr sz="1000"/>
            </a:lvl3pPr>
            <a:lvl4pPr marL="1371600" indent="0" rtl="0">
              <a:spcBef>
                <a:spcPts val="0"/>
              </a:spcBef>
              <a:buFont typeface="Arial"/>
              <a:buNone/>
              <a:defRPr sz="900"/>
            </a:lvl4pPr>
            <a:lvl5pPr marL="1828800" indent="0" rtl="0">
              <a:spcBef>
                <a:spcPts val="0"/>
              </a:spcBef>
              <a:buFont typeface="Arial"/>
              <a:buNone/>
              <a:defRPr sz="900"/>
            </a:lvl5pPr>
            <a:lvl6pPr marL="2286000" indent="0" rtl="0">
              <a:spcBef>
                <a:spcPts val="0"/>
              </a:spcBef>
              <a:buFont typeface="Arial"/>
              <a:buNone/>
              <a:defRPr sz="900"/>
            </a:lvl6pPr>
            <a:lvl7pPr marL="2743200" indent="0" rtl="0">
              <a:spcBef>
                <a:spcPts val="0"/>
              </a:spcBef>
              <a:buFont typeface="Arial"/>
              <a:buNone/>
              <a:defRPr sz="900"/>
            </a:lvl7pPr>
            <a:lvl8pPr marL="3200400" indent="0" rtl="0">
              <a:spcBef>
                <a:spcPts val="0"/>
              </a:spcBef>
              <a:buFont typeface="Arial"/>
              <a:buNone/>
              <a:defRPr sz="900"/>
            </a:lvl8pPr>
            <a:lvl9pPr marL="3657600" indent="0" rtl="0">
              <a:spcBef>
                <a:spcPts val="0"/>
              </a:spcBef>
              <a:buFont typeface="Arial"/>
              <a:buNone/>
              <a:defRPr sz="900"/>
            </a:lvl9pPr>
          </a:lstStyle>
          <a:p>
            <a:endParaRPr/>
          </a:p>
        </p:txBody>
      </p:sp>
      <p:sp>
        <p:nvSpPr>
          <p:cNvPr id="40" name="Shape 40"/>
          <p:cNvSpPr txBox="1">
            <a:spLocks noGrp="1"/>
          </p:cNvSpPr>
          <p:nvPr>
            <p:ph type="title"/>
          </p:nvPr>
        </p:nvSpPr>
        <p:spPr>
          <a:xfrm>
            <a:off x="527382" y="838200"/>
            <a:ext cx="11137237" cy="718592"/>
          </a:xfrm>
          <a:prstGeom prst="rect">
            <a:avLst/>
          </a:prstGeom>
          <a:noFill/>
          <a:ln>
            <a:noFill/>
          </a:ln>
        </p:spPr>
        <p:txBody>
          <a:bodyPr lIns="91425" tIns="91425" rIns="91425" bIns="91425" anchor="ctr" anchorCtr="0"/>
          <a:lstStyle>
            <a:lvl1pPr algn="l" rtl="0">
              <a:spcBef>
                <a:spcPts val="0"/>
              </a:spcBef>
              <a:spcAft>
                <a:spcPts val="0"/>
              </a:spcAft>
              <a:defRPr sz="2800" b="1">
                <a:solidFill>
                  <a:srgbClr val="005FAA"/>
                </a:solidFill>
                <a:latin typeface="Arial"/>
                <a:ea typeface="Arial"/>
                <a:cs typeface="Arial"/>
                <a:sym typeface="Arial"/>
              </a:defRPr>
            </a:lvl1pPr>
            <a:lvl2pPr algn="l" rtl="0">
              <a:spcBef>
                <a:spcPts val="0"/>
              </a:spcBef>
              <a:spcAft>
                <a:spcPts val="0"/>
              </a:spcAft>
              <a:defRPr sz="2800" b="1">
                <a:solidFill>
                  <a:srgbClr val="005FAA"/>
                </a:solidFill>
                <a:latin typeface="Arial"/>
                <a:ea typeface="Arial"/>
                <a:cs typeface="Arial"/>
                <a:sym typeface="Arial"/>
              </a:defRPr>
            </a:lvl2pPr>
            <a:lvl3pPr algn="l" rtl="0">
              <a:spcBef>
                <a:spcPts val="0"/>
              </a:spcBef>
              <a:spcAft>
                <a:spcPts val="0"/>
              </a:spcAft>
              <a:defRPr sz="2800" b="1">
                <a:solidFill>
                  <a:srgbClr val="005FAA"/>
                </a:solidFill>
                <a:latin typeface="Arial"/>
                <a:ea typeface="Arial"/>
                <a:cs typeface="Arial"/>
                <a:sym typeface="Arial"/>
              </a:defRPr>
            </a:lvl3pPr>
            <a:lvl4pPr algn="l" rtl="0">
              <a:spcBef>
                <a:spcPts val="0"/>
              </a:spcBef>
              <a:spcAft>
                <a:spcPts val="0"/>
              </a:spcAft>
              <a:defRPr sz="2800" b="1">
                <a:solidFill>
                  <a:srgbClr val="005FAA"/>
                </a:solidFill>
                <a:latin typeface="Arial"/>
                <a:ea typeface="Arial"/>
                <a:cs typeface="Arial"/>
                <a:sym typeface="Arial"/>
              </a:defRPr>
            </a:lvl4pPr>
            <a:lvl5pPr algn="l" rtl="0">
              <a:spcBef>
                <a:spcPts val="0"/>
              </a:spcBef>
              <a:spcAft>
                <a:spcPts val="0"/>
              </a:spcAft>
              <a:defRPr sz="2800" b="1">
                <a:solidFill>
                  <a:srgbClr val="005FAA"/>
                </a:solidFill>
                <a:latin typeface="Arial"/>
                <a:ea typeface="Arial"/>
                <a:cs typeface="Arial"/>
                <a:sym typeface="Arial"/>
              </a:defRPr>
            </a:lvl5pPr>
            <a:lvl6pPr marL="457200" algn="l" rtl="0">
              <a:spcBef>
                <a:spcPts val="0"/>
              </a:spcBef>
              <a:spcAft>
                <a:spcPts val="0"/>
              </a:spcAft>
              <a:defRPr sz="2800" b="1">
                <a:solidFill>
                  <a:srgbClr val="005FAA"/>
                </a:solidFill>
                <a:latin typeface="Arial"/>
                <a:ea typeface="Arial"/>
                <a:cs typeface="Arial"/>
                <a:sym typeface="Arial"/>
              </a:defRPr>
            </a:lvl6pPr>
            <a:lvl7pPr marL="914400" algn="l" rtl="0">
              <a:spcBef>
                <a:spcPts val="0"/>
              </a:spcBef>
              <a:spcAft>
                <a:spcPts val="0"/>
              </a:spcAft>
              <a:defRPr sz="2800" b="1">
                <a:solidFill>
                  <a:srgbClr val="005FAA"/>
                </a:solidFill>
                <a:latin typeface="Arial"/>
                <a:ea typeface="Arial"/>
                <a:cs typeface="Arial"/>
                <a:sym typeface="Arial"/>
              </a:defRPr>
            </a:lvl7pPr>
            <a:lvl8pPr marL="1371600" algn="l" rtl="0">
              <a:spcBef>
                <a:spcPts val="0"/>
              </a:spcBef>
              <a:spcAft>
                <a:spcPts val="0"/>
              </a:spcAft>
              <a:defRPr sz="2800" b="1">
                <a:solidFill>
                  <a:srgbClr val="005FAA"/>
                </a:solidFill>
                <a:latin typeface="Arial"/>
                <a:ea typeface="Arial"/>
                <a:cs typeface="Arial"/>
                <a:sym typeface="Arial"/>
              </a:defRPr>
            </a:lvl8pPr>
            <a:lvl9pPr marL="1828800" algn="l" rtl="0">
              <a:spcBef>
                <a:spcPts val="0"/>
              </a:spcBef>
              <a:spcAft>
                <a:spcPts val="0"/>
              </a:spcAft>
              <a:defRPr sz="2800" b="1">
                <a:solidFill>
                  <a:srgbClr val="005FAA"/>
                </a:solidFill>
                <a:latin typeface="Arial"/>
                <a:ea typeface="Arial"/>
                <a:cs typeface="Arial"/>
                <a:sym typeface="Arial"/>
              </a:defRPr>
            </a:lvl9pPr>
          </a:lstStyle>
          <a:p>
            <a:endParaRPr/>
          </a:p>
        </p:txBody>
      </p:sp>
    </p:spTree>
    <p:extLst>
      <p:ext uri="{BB962C8B-B14F-4D97-AF65-F5344CB8AC3E}">
        <p14:creationId xmlns:p14="http://schemas.microsoft.com/office/powerpoint/2010/main" val="8821878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2983CF4-0508-114E-9A24-DE8B065D8531}" type="datetimeFigureOut">
              <a:rPr lang="en-US" smtClean="0">
                <a:solidFill>
                  <a:srgbClr val="000000"/>
                </a:solidFill>
              </a:rPr>
              <a:pPr/>
              <a:t>2/5/16</a:t>
            </a:fld>
            <a:endParaRPr lang="en-US">
              <a:solidFill>
                <a:srgbClr val="000000"/>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srgbClr val="000000"/>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C26FA33A-30C4-F645-8C0A-E74EE7A0E78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68924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Demo, Video - Accent 2">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73392" y="4343407"/>
            <a:ext cx="10240453" cy="461665"/>
          </a:xfrm>
        </p:spPr>
        <p:txBody>
          <a:bodyPr>
            <a:noAutofit/>
          </a:bodyPr>
          <a:lstStyle>
            <a:lvl1pPr marL="0" indent="0" algn="l">
              <a:lnSpc>
                <a:spcPct val="90000"/>
              </a:lnSpc>
              <a:spcBef>
                <a:spcPts val="0"/>
              </a:spcBef>
              <a:buNone/>
              <a:defRPr lang="en-US" sz="3600" kern="1200" spc="-70" baseline="0" dirty="0">
                <a:gradFill>
                  <a:gsLst>
                    <a:gs pos="2083">
                      <a:schemeClr val="tx1"/>
                    </a:gs>
                    <a:gs pos="99000">
                      <a:schemeClr val="tx1"/>
                    </a:gs>
                  </a:gsLst>
                  <a:lin ang="5400000" scaled="0"/>
                </a:gradFill>
                <a:latin typeface="+mj-lt"/>
                <a:ea typeface="+mn-ea"/>
                <a:cs typeface="+mn-cs"/>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pPr marL="0" marR="0" lvl="0" indent="0" algn="l" defTabSz="914363" rtl="0" eaLnBrk="1" fontAlgn="auto" latinLnBrk="0" hangingPunct="1">
              <a:lnSpc>
                <a:spcPct val="90000"/>
              </a:lnSpc>
              <a:spcBef>
                <a:spcPts val="0"/>
              </a:spcBef>
              <a:spcAft>
                <a:spcPts val="0"/>
              </a:spcAft>
              <a:buClrTx/>
              <a:buSzPct val="90000"/>
              <a:buFont typeface="Arial" pitchFamily="34" charset="0"/>
              <a:buNone/>
              <a:tabLst/>
            </a:pPr>
            <a:r>
              <a:rPr lang="en-US" dirty="0" smtClean="0"/>
              <a:t>Click to edit Master subtitle style</a:t>
            </a:r>
            <a:endParaRPr lang="en-US" dirty="0"/>
          </a:p>
        </p:txBody>
      </p:sp>
      <p:sp>
        <p:nvSpPr>
          <p:cNvPr id="7" name="Text Placeholder 6"/>
          <p:cNvSpPr>
            <a:spLocks noGrp="1"/>
          </p:cNvSpPr>
          <p:nvPr>
            <p:ph type="body" sz="quarter" idx="10" hasCustomPrompt="1"/>
          </p:nvPr>
        </p:nvSpPr>
        <p:spPr>
          <a:xfrm>
            <a:off x="976569" y="2739678"/>
            <a:ext cx="10245219" cy="1378644"/>
          </a:xfrm>
        </p:spPr>
        <p:txBody>
          <a:bodyPr anchor="ctr" anchorCtr="0">
            <a:noAutofit/>
            <a:scene3d>
              <a:camera prst="orthographicFront"/>
              <a:lightRig rig="flat" dir="t"/>
            </a:scene3d>
            <a:sp3d>
              <a:contourClr>
                <a:schemeClr val="tx2"/>
              </a:contourClr>
            </a:sp3d>
          </a:bodyPr>
          <a:lstStyle>
            <a:lvl1pPr marL="0" indent="0" algn="l">
              <a:spcBef>
                <a:spcPts val="0"/>
              </a:spcBef>
              <a:buFont typeface="Arial" pitchFamily="34" charset="0"/>
              <a:buNone/>
              <a:defRPr lang="en-US" sz="9600" b="0" kern="1200" cap="none" spc="-400" baseline="0" dirty="0" smtClean="0">
                <a:ln w="3175">
                  <a:noFill/>
                </a:ln>
                <a:gradFill>
                  <a:gsLst>
                    <a:gs pos="100000">
                      <a:schemeClr val="tx1"/>
                    </a:gs>
                    <a:gs pos="0">
                      <a:schemeClr val="tx1"/>
                    </a:gs>
                  </a:gsLst>
                  <a:lin ang="5400000" scaled="0"/>
                </a:gradFill>
                <a:effectLst/>
                <a:latin typeface="+mj-lt"/>
                <a:ea typeface="+mn-ea"/>
                <a:cs typeface="Arial" charset="0"/>
              </a:defRPr>
            </a:lvl1pPr>
          </a:lstStyle>
          <a:p>
            <a:pPr lvl="0"/>
            <a:r>
              <a:rPr lang="en-US" dirty="0" smtClean="0"/>
              <a:t>click to…</a:t>
            </a:r>
          </a:p>
        </p:txBody>
      </p:sp>
      <p:sp>
        <p:nvSpPr>
          <p:cNvPr id="5" name="Text Placeholder 4"/>
          <p:cNvSpPr>
            <a:spLocks noGrp="1"/>
          </p:cNvSpPr>
          <p:nvPr>
            <p:ph type="body" sz="quarter" idx="11"/>
          </p:nvPr>
        </p:nvSpPr>
        <p:spPr>
          <a:xfrm>
            <a:off x="972601" y="1443190"/>
            <a:ext cx="10240455" cy="914096"/>
          </a:xfrm>
        </p:spPr>
        <p:txBody>
          <a:bodyPr wrap="square" anchor="ctr">
            <a:noAutofit/>
          </a:bodyPr>
          <a:lstStyle>
            <a:lvl1pPr marL="0" indent="0">
              <a:buNone/>
              <a:defRPr sz="6600" spc="-150"/>
            </a:lvl1pPr>
          </a:lstStyle>
          <a:p>
            <a:pPr lvl="0"/>
            <a:r>
              <a:rPr lang="en-US" dirty="0" smtClean="0"/>
              <a:t>Click to edit Master text styles</a:t>
            </a:r>
          </a:p>
        </p:txBody>
      </p:sp>
    </p:spTree>
    <p:extLst>
      <p:ext uri="{BB962C8B-B14F-4D97-AF65-F5344CB8AC3E}">
        <p14:creationId xmlns:p14="http://schemas.microsoft.com/office/powerpoint/2010/main" val="9890629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Demo, Video - Accent 2">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73392" y="4343405"/>
            <a:ext cx="10240453" cy="461665"/>
          </a:xfrm>
        </p:spPr>
        <p:txBody>
          <a:bodyPr>
            <a:noAutofit/>
          </a:bodyPr>
          <a:lstStyle>
            <a:lvl1pPr marL="0" indent="0" algn="l">
              <a:lnSpc>
                <a:spcPct val="90000"/>
              </a:lnSpc>
              <a:spcBef>
                <a:spcPts val="0"/>
              </a:spcBef>
              <a:buNone/>
              <a:defRPr lang="en-US" sz="3600" kern="1200" spc="-70" baseline="0" dirty="0">
                <a:gradFill>
                  <a:gsLst>
                    <a:gs pos="2083">
                      <a:schemeClr val="tx1"/>
                    </a:gs>
                    <a:gs pos="99000">
                      <a:schemeClr val="tx1"/>
                    </a:gs>
                  </a:gsLst>
                  <a:lin ang="5400000" scaled="0"/>
                </a:gradFill>
                <a:latin typeface="+mj-lt"/>
                <a:ea typeface="+mn-ea"/>
                <a:cs typeface="+mn-cs"/>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pPr marL="0" marR="0" lvl="0" indent="0" algn="l" defTabSz="914363" rtl="0" eaLnBrk="1" fontAlgn="auto" latinLnBrk="0" hangingPunct="1">
              <a:lnSpc>
                <a:spcPct val="90000"/>
              </a:lnSpc>
              <a:spcBef>
                <a:spcPts val="0"/>
              </a:spcBef>
              <a:spcAft>
                <a:spcPts val="0"/>
              </a:spcAft>
              <a:buClrTx/>
              <a:buSzPct val="90000"/>
              <a:buFont typeface="Arial" pitchFamily="34" charset="0"/>
              <a:buNone/>
              <a:tabLst/>
            </a:pPr>
            <a:r>
              <a:rPr lang="en-US" dirty="0" smtClean="0"/>
              <a:t>Click to edit Master subtitle style</a:t>
            </a:r>
            <a:endParaRPr lang="en-US" dirty="0"/>
          </a:p>
        </p:txBody>
      </p:sp>
      <p:sp>
        <p:nvSpPr>
          <p:cNvPr id="7" name="Text Placeholder 6"/>
          <p:cNvSpPr>
            <a:spLocks noGrp="1"/>
          </p:cNvSpPr>
          <p:nvPr>
            <p:ph type="body" sz="quarter" idx="10" hasCustomPrompt="1"/>
          </p:nvPr>
        </p:nvSpPr>
        <p:spPr>
          <a:xfrm>
            <a:off x="976568" y="2739678"/>
            <a:ext cx="10245219" cy="1378644"/>
          </a:xfrm>
        </p:spPr>
        <p:txBody>
          <a:bodyPr anchor="ctr" anchorCtr="0">
            <a:noAutofit/>
            <a:scene3d>
              <a:camera prst="orthographicFront"/>
              <a:lightRig rig="flat" dir="t"/>
            </a:scene3d>
            <a:sp3d>
              <a:contourClr>
                <a:schemeClr val="tx2"/>
              </a:contourClr>
            </a:sp3d>
          </a:bodyPr>
          <a:lstStyle>
            <a:lvl1pPr marL="0" indent="0" algn="l">
              <a:spcBef>
                <a:spcPts val="0"/>
              </a:spcBef>
              <a:buFont typeface="Arial" pitchFamily="34" charset="0"/>
              <a:buNone/>
              <a:defRPr lang="en-US" sz="9600" b="0" kern="1200" cap="none" spc="-400" baseline="0" dirty="0" smtClean="0">
                <a:ln w="3175">
                  <a:noFill/>
                </a:ln>
                <a:gradFill>
                  <a:gsLst>
                    <a:gs pos="100000">
                      <a:schemeClr val="tx1"/>
                    </a:gs>
                    <a:gs pos="0">
                      <a:schemeClr val="tx1"/>
                    </a:gs>
                  </a:gsLst>
                  <a:lin ang="5400000" scaled="0"/>
                </a:gradFill>
                <a:effectLst/>
                <a:latin typeface="+mj-lt"/>
                <a:ea typeface="+mn-ea"/>
                <a:cs typeface="Arial" charset="0"/>
              </a:defRPr>
            </a:lvl1pPr>
          </a:lstStyle>
          <a:p>
            <a:pPr lvl="0"/>
            <a:r>
              <a:rPr lang="en-US" dirty="0" smtClean="0"/>
              <a:t>click to…</a:t>
            </a:r>
          </a:p>
        </p:txBody>
      </p:sp>
      <p:sp>
        <p:nvSpPr>
          <p:cNvPr id="5" name="Text Placeholder 4"/>
          <p:cNvSpPr>
            <a:spLocks noGrp="1"/>
          </p:cNvSpPr>
          <p:nvPr>
            <p:ph type="body" sz="quarter" idx="11"/>
          </p:nvPr>
        </p:nvSpPr>
        <p:spPr>
          <a:xfrm>
            <a:off x="972599" y="1443190"/>
            <a:ext cx="10240455" cy="914096"/>
          </a:xfrm>
        </p:spPr>
        <p:txBody>
          <a:bodyPr wrap="square" anchor="ctr">
            <a:noAutofit/>
          </a:bodyPr>
          <a:lstStyle>
            <a:lvl1pPr marL="0" indent="0">
              <a:buNone/>
              <a:defRPr sz="6600" spc="-150"/>
            </a:lvl1pPr>
          </a:lstStyle>
          <a:p>
            <a:pPr lvl="0"/>
            <a:r>
              <a:rPr lang="en-US" dirty="0" smtClean="0"/>
              <a:t>Click to edit Master text styles</a:t>
            </a:r>
          </a:p>
        </p:txBody>
      </p:sp>
    </p:spTree>
    <p:extLst>
      <p:ext uri="{BB962C8B-B14F-4D97-AF65-F5344CB8AC3E}">
        <p14:creationId xmlns:p14="http://schemas.microsoft.com/office/powerpoint/2010/main" val="17850343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21"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0.xml"/><Relationship Id="rId12" Type="http://schemas.openxmlformats.org/officeDocument/2006/relationships/slideLayout" Target="../slideLayouts/slideLayout31.xml"/><Relationship Id="rId13" Type="http://schemas.openxmlformats.org/officeDocument/2006/relationships/theme" Target="../theme/theme2.xml"/><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 Id="rId9" Type="http://schemas.openxmlformats.org/officeDocument/2006/relationships/slideLayout" Target="../slideLayouts/slideLayout28.xml"/><Relationship Id="rId10"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4.xml"/><Relationship Id="rId4" Type="http://schemas.openxmlformats.org/officeDocument/2006/relationships/slideLayout" Target="../slideLayouts/slideLayout35.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 Id="rId9" Type="http://schemas.openxmlformats.org/officeDocument/2006/relationships/slideLayout" Target="../slideLayouts/slideLayout40.xml"/><Relationship Id="rId10" Type="http://schemas.openxmlformats.org/officeDocument/2006/relationships/slideLayout" Target="../slideLayouts/slideLayout41.xml"/><Relationship Id="rId11" Type="http://schemas.openxmlformats.org/officeDocument/2006/relationships/theme" Target="../theme/theme3.xml"/><Relationship Id="rId1" Type="http://schemas.openxmlformats.org/officeDocument/2006/relationships/slideLayout" Target="../slideLayouts/slideLayout32.xml"/><Relationship Id="rId2"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4.xml"/><Relationship Id="rId4" Type="http://schemas.openxmlformats.org/officeDocument/2006/relationships/slideLayout" Target="../slideLayouts/slideLayout45.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slideLayout" Target="../slideLayouts/slideLayout49.xml"/><Relationship Id="rId9" Type="http://schemas.openxmlformats.org/officeDocument/2006/relationships/slideLayout" Target="../slideLayouts/slideLayout50.xml"/><Relationship Id="rId10" Type="http://schemas.openxmlformats.org/officeDocument/2006/relationships/slideLayout" Target="../slideLayouts/slideLayout51.xml"/><Relationship Id="rId11" Type="http://schemas.openxmlformats.org/officeDocument/2006/relationships/theme" Target="../theme/theme4.xml"/><Relationship Id="rId1" Type="http://schemas.openxmlformats.org/officeDocument/2006/relationships/slideLayout" Target="../slideLayouts/slideLayout42.xml"/><Relationship Id="rId2"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4.xml"/><Relationship Id="rId4" Type="http://schemas.openxmlformats.org/officeDocument/2006/relationships/slideLayout" Target="../slideLayouts/slideLayout55.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slideLayout" Target="../slideLayouts/slideLayout58.xml"/><Relationship Id="rId8" Type="http://schemas.openxmlformats.org/officeDocument/2006/relationships/slideLayout" Target="../slideLayouts/slideLayout59.xml"/><Relationship Id="rId9" Type="http://schemas.openxmlformats.org/officeDocument/2006/relationships/slideLayout" Target="../slideLayouts/slideLayout60.xml"/><Relationship Id="rId10" Type="http://schemas.openxmlformats.org/officeDocument/2006/relationships/slideLayout" Target="../slideLayouts/slideLayout61.xml"/><Relationship Id="rId11" Type="http://schemas.openxmlformats.org/officeDocument/2006/relationships/theme" Target="../theme/theme5.xml"/><Relationship Id="rId1" Type="http://schemas.openxmlformats.org/officeDocument/2006/relationships/slideLayout" Target="../slideLayouts/slideLayout52.xml"/><Relationship Id="rId2"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2.xml"/><Relationship Id="rId12" Type="http://schemas.openxmlformats.org/officeDocument/2006/relationships/slideLayout" Target="../slideLayouts/slideLayout73.xml"/><Relationship Id="rId13" Type="http://schemas.openxmlformats.org/officeDocument/2006/relationships/slideLayout" Target="../slideLayouts/slideLayout74.xml"/><Relationship Id="rId14" Type="http://schemas.openxmlformats.org/officeDocument/2006/relationships/theme" Target="../theme/theme6.xml"/><Relationship Id="rId1" Type="http://schemas.openxmlformats.org/officeDocument/2006/relationships/slideLayout" Target="../slideLayouts/slideLayout62.xml"/><Relationship Id="rId2" Type="http://schemas.openxmlformats.org/officeDocument/2006/relationships/slideLayout" Target="../slideLayouts/slideLayout63.xml"/><Relationship Id="rId3" Type="http://schemas.openxmlformats.org/officeDocument/2006/relationships/slideLayout" Target="../slideLayouts/slideLayout64.xml"/><Relationship Id="rId4" Type="http://schemas.openxmlformats.org/officeDocument/2006/relationships/slideLayout" Target="../slideLayouts/slideLayout65.xml"/><Relationship Id="rId5" Type="http://schemas.openxmlformats.org/officeDocument/2006/relationships/slideLayout" Target="../slideLayouts/slideLayout66.xml"/><Relationship Id="rId6" Type="http://schemas.openxmlformats.org/officeDocument/2006/relationships/slideLayout" Target="../slideLayouts/slideLayout67.xml"/><Relationship Id="rId7" Type="http://schemas.openxmlformats.org/officeDocument/2006/relationships/slideLayout" Target="../slideLayouts/slideLayout68.xml"/><Relationship Id="rId8" Type="http://schemas.openxmlformats.org/officeDocument/2006/relationships/slideLayout" Target="../slideLayouts/slideLayout69.xml"/><Relationship Id="rId9" Type="http://schemas.openxmlformats.org/officeDocument/2006/relationships/slideLayout" Target="../slideLayouts/slideLayout70.xml"/><Relationship Id="rId10"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7.xml"/><Relationship Id="rId4" Type="http://schemas.openxmlformats.org/officeDocument/2006/relationships/slideLayout" Target="../slideLayouts/slideLayout78.xml"/><Relationship Id="rId5" Type="http://schemas.openxmlformats.org/officeDocument/2006/relationships/slideLayout" Target="../slideLayouts/slideLayout79.xml"/><Relationship Id="rId6" Type="http://schemas.openxmlformats.org/officeDocument/2006/relationships/slideLayout" Target="../slideLayouts/slideLayout80.xml"/><Relationship Id="rId7" Type="http://schemas.openxmlformats.org/officeDocument/2006/relationships/slideLayout" Target="../slideLayouts/slideLayout81.xml"/><Relationship Id="rId8" Type="http://schemas.openxmlformats.org/officeDocument/2006/relationships/slideLayout" Target="../slideLayouts/slideLayout82.xml"/><Relationship Id="rId9" Type="http://schemas.openxmlformats.org/officeDocument/2006/relationships/slideLayout" Target="../slideLayouts/slideLayout83.xml"/><Relationship Id="rId10" Type="http://schemas.openxmlformats.org/officeDocument/2006/relationships/slideLayout" Target="../slideLayouts/slideLayout84.xml"/><Relationship Id="rId11" Type="http://schemas.openxmlformats.org/officeDocument/2006/relationships/theme" Target="../theme/theme7.xml"/><Relationship Id="rId1" Type="http://schemas.openxmlformats.org/officeDocument/2006/relationships/slideLayout" Target="../slideLayouts/slideLayout75.xml"/><Relationship Id="rId2"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5.xml"/><Relationship Id="rId12" Type="http://schemas.openxmlformats.org/officeDocument/2006/relationships/slideLayout" Target="../slideLayouts/slideLayout96.xml"/><Relationship Id="rId13" Type="http://schemas.openxmlformats.org/officeDocument/2006/relationships/theme" Target="../theme/theme8.xml"/><Relationship Id="rId14" Type="http://schemas.openxmlformats.org/officeDocument/2006/relationships/image" Target="../media/image4.jpg"/><Relationship Id="rId1" Type="http://schemas.openxmlformats.org/officeDocument/2006/relationships/slideLayout" Target="../slideLayouts/slideLayout85.xml"/><Relationship Id="rId2" Type="http://schemas.openxmlformats.org/officeDocument/2006/relationships/slideLayout" Target="../slideLayouts/slideLayout86.xml"/><Relationship Id="rId3" Type="http://schemas.openxmlformats.org/officeDocument/2006/relationships/slideLayout" Target="../slideLayouts/slideLayout87.xml"/><Relationship Id="rId4" Type="http://schemas.openxmlformats.org/officeDocument/2006/relationships/slideLayout" Target="../slideLayouts/slideLayout88.xml"/><Relationship Id="rId5" Type="http://schemas.openxmlformats.org/officeDocument/2006/relationships/slideLayout" Target="../slideLayouts/slideLayout89.xml"/><Relationship Id="rId6" Type="http://schemas.openxmlformats.org/officeDocument/2006/relationships/slideLayout" Target="../slideLayouts/slideLayout90.xml"/><Relationship Id="rId7" Type="http://schemas.openxmlformats.org/officeDocument/2006/relationships/slideLayout" Target="../slideLayouts/slideLayout91.xml"/><Relationship Id="rId8" Type="http://schemas.openxmlformats.org/officeDocument/2006/relationships/slideLayout" Target="../slideLayouts/slideLayout92.xml"/><Relationship Id="rId9" Type="http://schemas.openxmlformats.org/officeDocument/2006/relationships/slideLayout" Target="../slideLayouts/slideLayout93.xml"/><Relationship Id="rId10"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2/5/16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751" r:id="rId18"/>
    <p:sldLayoutId id="2147483752" r:id="rId19"/>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57213"/>
            <a:ext cx="9753600" cy="484631"/>
          </a:xfrm>
          <a:prstGeom prst="rect">
            <a:avLst/>
          </a:prstGeom>
        </p:spPr>
        <p:txBody>
          <a:bodyPr vert="horz" lIns="0" tIns="0" rIns="0" bIns="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914400" y="1602421"/>
            <a:ext cx="7315200" cy="2743200"/>
          </a:xfrm>
          <a:prstGeom prst="rect">
            <a:avLst/>
          </a:prstGeom>
        </p:spPr>
        <p:txBody>
          <a:bodyPr vert="horz" lIns="0" tIns="0" rIns="0" bIns="0" rtlCol="0">
            <a:noAutofit/>
          </a:bodyPr>
          <a:lstStyle/>
          <a:p>
            <a:pPr marL="173736" marR="0" lvl="0" indent="-173736" algn="l" defTabSz="457200" rtl="0" eaLnBrk="1" fontAlgn="auto" latinLnBrk="0" hangingPunct="1">
              <a:lnSpc>
                <a:spcPct val="100000"/>
              </a:lnSpc>
              <a:spcBef>
                <a:spcPts val="300"/>
              </a:spcBef>
              <a:spcAft>
                <a:spcPts val="1200"/>
              </a:spcAft>
              <a:buClrTx/>
              <a:buSzPct val="80000"/>
              <a:buFont typeface="Arial"/>
              <a:buChar char="•"/>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151136221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transition spd="med">
    <p:fade/>
  </p:transition>
  <p:timing>
    <p:tnLst>
      <p:par>
        <p:cTn id="1" dur="indefinite" restart="never" nodeType="tmRoot"/>
      </p:par>
    </p:tnLst>
  </p:timing>
  <p:hf hdr="0" ftr="0" dt="0"/>
  <p:txStyles>
    <p:titleStyle>
      <a:lvl1pPr algn="l" defTabSz="457200" rtl="0" eaLnBrk="1" latinLnBrk="0" hangingPunct="1">
        <a:lnSpc>
          <a:spcPct val="100000"/>
        </a:lnSpc>
        <a:spcBef>
          <a:spcPct val="0"/>
        </a:spcBef>
        <a:buNone/>
        <a:defRPr sz="2800" b="1" i="0" kern="1200">
          <a:solidFill>
            <a:schemeClr val="tx1"/>
          </a:solidFill>
          <a:latin typeface="+mj-lt"/>
          <a:ea typeface="+mj-ea"/>
          <a:cs typeface="Avenir LT Std 55 Roman" pitchFamily="34" charset="0"/>
        </a:defRPr>
      </a:lvl1pPr>
    </p:titleStyle>
    <p:body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57213"/>
            <a:ext cx="9753600" cy="484631"/>
          </a:xfrm>
          <a:prstGeom prst="rect">
            <a:avLst/>
          </a:prstGeom>
        </p:spPr>
        <p:txBody>
          <a:bodyPr vert="horz" lIns="0" tIns="0" rIns="0" bIns="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914400" y="1602421"/>
            <a:ext cx="7315200" cy="2743200"/>
          </a:xfrm>
          <a:prstGeom prst="rect">
            <a:avLst/>
          </a:prstGeom>
        </p:spPr>
        <p:txBody>
          <a:bodyPr vert="horz" lIns="0" tIns="0" rIns="0" bIns="0" rtlCol="0">
            <a:noAutofit/>
          </a:bodyPr>
          <a:lstStyle/>
          <a:p>
            <a:pPr marL="173736" marR="0" lvl="0" indent="-173736" algn="l" defTabSz="457200" rtl="0" eaLnBrk="1" fontAlgn="auto" latinLnBrk="0" hangingPunct="1">
              <a:lnSpc>
                <a:spcPct val="100000"/>
              </a:lnSpc>
              <a:spcBef>
                <a:spcPts val="300"/>
              </a:spcBef>
              <a:spcAft>
                <a:spcPts val="1200"/>
              </a:spcAft>
              <a:buClrTx/>
              <a:buSzPct val="80000"/>
              <a:buFont typeface="Arial"/>
              <a:buChar char="•"/>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203248515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Lst>
  <p:transition spd="med">
    <p:fade/>
  </p:transition>
  <p:timing>
    <p:tnLst>
      <p:par>
        <p:cTn id="1" dur="indefinite" restart="never" nodeType="tmRoot"/>
      </p:par>
    </p:tnLst>
  </p:timing>
  <p:txStyles>
    <p:titleStyle>
      <a:lvl1pPr algn="l" defTabSz="457200" rtl="0" eaLnBrk="1" latinLnBrk="0" hangingPunct="1">
        <a:lnSpc>
          <a:spcPct val="100000"/>
        </a:lnSpc>
        <a:spcBef>
          <a:spcPct val="0"/>
        </a:spcBef>
        <a:buNone/>
        <a:defRPr sz="2800" b="1" i="0" kern="1200">
          <a:solidFill>
            <a:schemeClr val="tx1"/>
          </a:solidFill>
          <a:latin typeface="+mj-lt"/>
          <a:ea typeface="+mj-ea"/>
          <a:cs typeface="Avenir LT Std 55 Roman" pitchFamily="34" charset="0"/>
        </a:defRPr>
      </a:lvl1pPr>
    </p:titleStyle>
    <p:body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57203"/>
            <a:ext cx="9753600" cy="484631"/>
          </a:xfrm>
          <a:prstGeom prst="rect">
            <a:avLst/>
          </a:prstGeom>
        </p:spPr>
        <p:txBody>
          <a:bodyPr vert="horz" lIns="0" tIns="0" rIns="0" bIns="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914400" y="1602421"/>
            <a:ext cx="7315200" cy="2743200"/>
          </a:xfrm>
          <a:prstGeom prst="rect">
            <a:avLst/>
          </a:prstGeom>
        </p:spPr>
        <p:txBody>
          <a:bodyPr vert="horz" lIns="0" tIns="0" rIns="0" bIns="0" rtlCol="0">
            <a:noAutofit/>
          </a:bodyPr>
          <a:lstStyle/>
          <a:p>
            <a:pPr marL="173736" marR="0" lvl="0" indent="-173736" algn="l" defTabSz="457200" rtl="0" eaLnBrk="1" fontAlgn="auto" latinLnBrk="0" hangingPunct="1">
              <a:lnSpc>
                <a:spcPct val="100000"/>
              </a:lnSpc>
              <a:spcBef>
                <a:spcPts val="300"/>
              </a:spcBef>
              <a:spcAft>
                <a:spcPts val="1200"/>
              </a:spcAft>
              <a:buClrTx/>
              <a:buSzPct val="80000"/>
              <a:buFont typeface="Arial"/>
              <a:buChar char="•"/>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87442042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Lst>
  <p:transition spd="med">
    <p:fade/>
  </p:transition>
  <p:timing>
    <p:tnLst>
      <p:par>
        <p:cTn id="1" dur="indefinite" restart="never" nodeType="tmRoot"/>
      </p:par>
    </p:tnLst>
  </p:timing>
  <p:txStyles>
    <p:titleStyle>
      <a:lvl1pPr algn="l" defTabSz="457200" rtl="0" eaLnBrk="1" latinLnBrk="0" hangingPunct="1">
        <a:lnSpc>
          <a:spcPct val="100000"/>
        </a:lnSpc>
        <a:spcBef>
          <a:spcPct val="0"/>
        </a:spcBef>
        <a:buNone/>
        <a:defRPr sz="2800" b="1" i="0" kern="1200">
          <a:solidFill>
            <a:schemeClr val="tx1"/>
          </a:solidFill>
          <a:latin typeface="+mj-lt"/>
          <a:ea typeface="+mj-ea"/>
          <a:cs typeface="Avenir LT Std 55 Roman" pitchFamily="34" charset="0"/>
        </a:defRPr>
      </a:lvl1pPr>
    </p:titleStyle>
    <p:body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57203"/>
            <a:ext cx="9753600" cy="484631"/>
          </a:xfrm>
          <a:prstGeom prst="rect">
            <a:avLst/>
          </a:prstGeom>
        </p:spPr>
        <p:txBody>
          <a:bodyPr vert="horz" lIns="0" tIns="0" rIns="0" bIns="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914400" y="1602421"/>
            <a:ext cx="7315200" cy="2743200"/>
          </a:xfrm>
          <a:prstGeom prst="rect">
            <a:avLst/>
          </a:prstGeom>
        </p:spPr>
        <p:txBody>
          <a:bodyPr vert="horz" lIns="0" tIns="0" rIns="0" bIns="0" rtlCol="0">
            <a:noAutofit/>
          </a:bodyPr>
          <a:lstStyle/>
          <a:p>
            <a:pPr marL="173736" marR="0" lvl="0" indent="-173736" algn="l" defTabSz="457200" rtl="0" eaLnBrk="1" fontAlgn="auto" latinLnBrk="0" hangingPunct="1">
              <a:lnSpc>
                <a:spcPct val="100000"/>
              </a:lnSpc>
              <a:spcBef>
                <a:spcPts val="300"/>
              </a:spcBef>
              <a:spcAft>
                <a:spcPts val="1200"/>
              </a:spcAft>
              <a:buClrTx/>
              <a:buSzPct val="80000"/>
              <a:buFont typeface="Arial"/>
              <a:buChar char="•"/>
              <a:tabLst/>
              <a:defRPr/>
            </a:pPr>
            <a:r>
              <a:rPr kumimoji="0" lang="en-US" sz="2600" b="0" i="0" u="none" strike="noStrike" kern="1200" cap="none" spc="0" normalizeH="0" baseline="0" noProof="0" dirty="0">
                <a:ln>
                  <a:noFill/>
                </a:ln>
                <a:solidFill>
                  <a:prstClr val="black"/>
                </a:solidFill>
                <a:effectLst/>
                <a:uLnTx/>
                <a:uFillTx/>
                <a:latin typeface="Avenir LT Std 65 Medium"/>
                <a:ea typeface="+mn-ea"/>
                <a:cs typeface="Avenir LT Std 65 Medium"/>
              </a:rPr>
              <a:t>Click to edit master text styles</a:t>
            </a:r>
          </a:p>
          <a:p>
            <a:pPr lvl="2"/>
            <a:r>
              <a:rPr lang="en-US" dirty="0"/>
              <a:t>Second level</a:t>
            </a:r>
          </a:p>
        </p:txBody>
      </p:sp>
    </p:spTree>
    <p:extLst>
      <p:ext uri="{BB962C8B-B14F-4D97-AF65-F5344CB8AC3E}">
        <p14:creationId xmlns:p14="http://schemas.microsoft.com/office/powerpoint/2010/main" val="700936187"/>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Lst>
  <p:transition spd="med">
    <p:fade/>
  </p:transition>
  <p:timing>
    <p:tnLst>
      <p:par>
        <p:cTn id="1" dur="indefinite" restart="never" nodeType="tmRoot"/>
      </p:par>
    </p:tnLst>
  </p:timing>
  <p:txStyles>
    <p:titleStyle>
      <a:lvl1pPr algn="l" defTabSz="457200" rtl="0" eaLnBrk="1" latinLnBrk="0" hangingPunct="1">
        <a:lnSpc>
          <a:spcPct val="100000"/>
        </a:lnSpc>
        <a:spcBef>
          <a:spcPct val="0"/>
        </a:spcBef>
        <a:buNone/>
        <a:defRPr sz="2800" b="1" i="0" kern="1200">
          <a:solidFill>
            <a:schemeClr val="tx1"/>
          </a:solidFill>
          <a:latin typeface="+mj-lt"/>
          <a:ea typeface="+mj-ea"/>
          <a:cs typeface="Avenir LT Std 55 Roman" pitchFamily="34" charset="0"/>
        </a:defRPr>
      </a:lvl1pPr>
    </p:titleStyle>
    <p:bodyStyle>
      <a:lvl1pPr marL="173736" marR="0" indent="-173736" algn="l" defTabSz="457200" rtl="0" eaLnBrk="1" fontAlgn="auto" latinLnBrk="0" hangingPunct="1">
        <a:lnSpc>
          <a:spcPct val="100000"/>
        </a:lnSpc>
        <a:spcBef>
          <a:spcPts val="300"/>
        </a:spcBef>
        <a:spcAft>
          <a:spcPts val="1200"/>
        </a:spcAft>
        <a:buClrTx/>
        <a:buSzPct val="80000"/>
        <a:buFont typeface="Arial"/>
        <a:buChar char="•"/>
        <a:tabLst/>
        <a:defRPr lang="en-US" sz="2600" b="0" i="0" kern="1200">
          <a:solidFill>
            <a:schemeClr val="tx1"/>
          </a:solidFill>
          <a:latin typeface="+mn-lt"/>
          <a:ea typeface="+mn-ea"/>
          <a:cs typeface="Avenir LT Std 55 Roman"/>
        </a:defRPr>
      </a:lvl1pPr>
      <a:lvl2pPr marL="173038" indent="-173038" algn="l" defTabSz="457200" rtl="0" eaLnBrk="1" latinLnBrk="0" hangingPunct="1">
        <a:lnSpc>
          <a:spcPts val="2200"/>
        </a:lnSpc>
        <a:spcBef>
          <a:spcPts val="0"/>
        </a:spcBef>
        <a:spcAft>
          <a:spcPts val="600"/>
        </a:spcAft>
        <a:buClr>
          <a:schemeClr val="tx1">
            <a:lumMod val="65000"/>
          </a:schemeClr>
        </a:buClr>
        <a:buSzPct val="80000"/>
        <a:buFont typeface="Lucida Grande"/>
        <a:buChar char="-"/>
        <a:defRPr sz="2200" b="0" i="0" kern="1200">
          <a:solidFill>
            <a:schemeClr val="tx1"/>
          </a:solidFill>
          <a:latin typeface="Avenir LT Std 55 Roman"/>
          <a:ea typeface="+mn-ea"/>
          <a:cs typeface="Avenir LT Std 55 Roman"/>
        </a:defRPr>
      </a:lvl2pPr>
      <a:lvl3pPr marL="401638" indent="-173038" algn="l" defTabSz="457200" rtl="0" eaLnBrk="1" latinLnBrk="0" hangingPunct="1">
        <a:lnSpc>
          <a:spcPts val="2700"/>
        </a:lnSpc>
        <a:spcBef>
          <a:spcPts val="0"/>
        </a:spcBef>
        <a:spcAft>
          <a:spcPts val="1200"/>
        </a:spcAft>
        <a:buClr>
          <a:schemeClr val="tx1">
            <a:lumMod val="65000"/>
          </a:schemeClr>
        </a:buClr>
        <a:buSzPct val="80000"/>
        <a:buFont typeface="Lucida Grande"/>
        <a:buChar char="-"/>
        <a:defRPr sz="2400" b="0" i="0" kern="1200">
          <a:solidFill>
            <a:schemeClr val="tx1"/>
          </a:solidFill>
          <a:latin typeface="+mn-lt"/>
          <a:ea typeface="+mn-ea"/>
          <a:cs typeface="Avenir LT Std 65 Medium"/>
        </a:defRPr>
      </a:lvl3pPr>
      <a:lvl4pPr marL="742950" indent="-173038" algn="l" defTabSz="457200" rtl="0" eaLnBrk="1" latinLnBrk="0" hangingPunct="1">
        <a:lnSpc>
          <a:spcPts val="1800"/>
        </a:lnSpc>
        <a:spcBef>
          <a:spcPts val="0"/>
        </a:spcBef>
        <a:spcAft>
          <a:spcPts val="600"/>
        </a:spcAft>
        <a:buClr>
          <a:schemeClr val="tx1">
            <a:lumMod val="65000"/>
          </a:schemeClr>
        </a:buClr>
        <a:buSzPct val="80000"/>
        <a:buFont typeface="Lucida Grande"/>
        <a:buChar char="-"/>
        <a:defRPr sz="1800" b="0" i="0" kern="1200">
          <a:solidFill>
            <a:schemeClr val="tx1"/>
          </a:solidFill>
          <a:latin typeface="Avenir LT Std 55 Roman"/>
          <a:ea typeface="+mn-ea"/>
          <a:cs typeface="Avenir LT Std 55 Roman"/>
        </a:defRPr>
      </a:lvl4pPr>
      <a:lvl5pPr marL="1082675" indent="-176213" algn="l" defTabSz="457200" rtl="0" eaLnBrk="1" latinLnBrk="0" hangingPunct="1">
        <a:lnSpc>
          <a:spcPts val="1900"/>
        </a:lnSpc>
        <a:spcBef>
          <a:spcPts val="0"/>
        </a:spcBef>
        <a:spcAft>
          <a:spcPts val="600"/>
        </a:spcAft>
        <a:buClr>
          <a:schemeClr val="tx1">
            <a:lumMod val="65000"/>
          </a:schemeClr>
        </a:buClr>
        <a:buSzPct val="80000"/>
        <a:buFont typeface="Lucida Grande"/>
        <a:buChar char="-"/>
        <a:defRPr sz="1600" b="0" i="0" kern="1200">
          <a:solidFill>
            <a:schemeClr val="tx1"/>
          </a:solidFill>
          <a:latin typeface="Avenir LT Std 55 Roman"/>
          <a:ea typeface="+mn-ea"/>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434" name="Title Placeholder 1"/>
          <p:cNvSpPr>
            <a:spLocks noGrp="1"/>
          </p:cNvSpPr>
          <p:nvPr>
            <p:ph type="title"/>
          </p:nvPr>
        </p:nvSpPr>
        <p:spPr bwMode="auto">
          <a:xfrm>
            <a:off x="914400" y="457200"/>
            <a:ext cx="9753600" cy="484188"/>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title style</a:t>
            </a:r>
          </a:p>
        </p:txBody>
      </p:sp>
      <p:sp>
        <p:nvSpPr>
          <p:cNvPr id="3" name="Text Placeholder 2"/>
          <p:cNvSpPr>
            <a:spLocks noGrp="1"/>
          </p:cNvSpPr>
          <p:nvPr>
            <p:ph type="body" idx="1"/>
          </p:nvPr>
        </p:nvSpPr>
        <p:spPr>
          <a:xfrm>
            <a:off x="914400" y="1601788"/>
            <a:ext cx="7315200" cy="2743200"/>
          </a:xfrm>
          <a:prstGeom prst="rect">
            <a:avLst/>
          </a:prstGeom>
        </p:spPr>
        <p:txBody>
          <a:bodyPr vert="horz" lIns="0" tIns="0" rIns="0" bIns="0" rtlCol="0">
            <a:noAutofit/>
          </a:bodyPr>
          <a:lstStyle/>
          <a:p>
            <a:pPr lvl="0"/>
            <a:r>
              <a:rPr lang="en-US" noProof="0" dirty="0"/>
              <a:t>Click to edit master text styles</a:t>
            </a:r>
          </a:p>
          <a:p>
            <a:pPr lvl="2"/>
            <a:r>
              <a:rPr lang="en-US" dirty="0"/>
              <a:t>Second level</a:t>
            </a:r>
          </a:p>
        </p:txBody>
      </p:sp>
    </p:spTree>
    <p:extLst>
      <p:ext uri="{BB962C8B-B14F-4D97-AF65-F5344CB8AC3E}">
        <p14:creationId xmlns:p14="http://schemas.microsoft.com/office/powerpoint/2010/main" val="151285292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Lst>
  <p:transition spd="med">
    <p:fade/>
  </p:transition>
  <p:timing>
    <p:tnLst>
      <p:par>
        <p:cTn id="1" dur="indefinite" restart="never" nodeType="tmRoot"/>
      </p:par>
    </p:tnLst>
  </p:timing>
  <p:txStyles>
    <p:titleStyle>
      <a:lvl1pPr algn="l" defTabSz="457200" rtl="0" fontAlgn="base">
        <a:spcBef>
          <a:spcPct val="0"/>
        </a:spcBef>
        <a:spcAft>
          <a:spcPct val="0"/>
        </a:spcAft>
        <a:defRPr sz="2800" b="1" kern="1200">
          <a:solidFill>
            <a:schemeClr val="tx1"/>
          </a:solidFill>
          <a:latin typeface="+mj-lt"/>
          <a:ea typeface="+mj-ea"/>
          <a:cs typeface="Avenir LT Std 55 Roman" pitchFamily="34" charset="0"/>
        </a:defRPr>
      </a:lvl1pPr>
      <a:lvl2pPr algn="l" defTabSz="457200" rtl="0" fontAlgn="base">
        <a:spcBef>
          <a:spcPct val="0"/>
        </a:spcBef>
        <a:spcAft>
          <a:spcPct val="0"/>
        </a:spcAft>
        <a:defRPr sz="2800" b="1">
          <a:solidFill>
            <a:schemeClr val="tx1"/>
          </a:solidFill>
          <a:latin typeface="Arial" charset="0"/>
          <a:ea typeface="ＭＳ Ｐゴシック" charset="0"/>
        </a:defRPr>
      </a:lvl2pPr>
      <a:lvl3pPr algn="l" defTabSz="457200" rtl="0" fontAlgn="base">
        <a:spcBef>
          <a:spcPct val="0"/>
        </a:spcBef>
        <a:spcAft>
          <a:spcPct val="0"/>
        </a:spcAft>
        <a:defRPr sz="2800" b="1">
          <a:solidFill>
            <a:schemeClr val="tx1"/>
          </a:solidFill>
          <a:latin typeface="Arial" charset="0"/>
          <a:ea typeface="ＭＳ Ｐゴシック" charset="0"/>
        </a:defRPr>
      </a:lvl3pPr>
      <a:lvl4pPr algn="l" defTabSz="457200" rtl="0" fontAlgn="base">
        <a:spcBef>
          <a:spcPct val="0"/>
        </a:spcBef>
        <a:spcAft>
          <a:spcPct val="0"/>
        </a:spcAft>
        <a:defRPr sz="2800" b="1">
          <a:solidFill>
            <a:schemeClr val="tx1"/>
          </a:solidFill>
          <a:latin typeface="Arial" charset="0"/>
          <a:ea typeface="ＭＳ Ｐゴシック" charset="0"/>
        </a:defRPr>
      </a:lvl4pPr>
      <a:lvl5pPr algn="l" defTabSz="457200" rtl="0" fontAlgn="base">
        <a:spcBef>
          <a:spcPct val="0"/>
        </a:spcBef>
        <a:spcAft>
          <a:spcPct val="0"/>
        </a:spcAft>
        <a:defRPr sz="2800" b="1">
          <a:solidFill>
            <a:schemeClr val="tx1"/>
          </a:solidFill>
          <a:latin typeface="Arial" charset="0"/>
          <a:ea typeface="ＭＳ Ｐゴシック" charset="0"/>
        </a:defRPr>
      </a:lvl5pPr>
      <a:lvl6pPr marL="457200" algn="l" defTabSz="457200" rtl="0" fontAlgn="base">
        <a:spcBef>
          <a:spcPct val="0"/>
        </a:spcBef>
        <a:spcAft>
          <a:spcPct val="0"/>
        </a:spcAft>
        <a:defRPr sz="2800" b="1">
          <a:solidFill>
            <a:schemeClr val="tx1"/>
          </a:solidFill>
          <a:latin typeface="Arial" charset="0"/>
          <a:ea typeface="ＭＳ Ｐゴシック" charset="0"/>
        </a:defRPr>
      </a:lvl6pPr>
      <a:lvl7pPr marL="914400" algn="l" defTabSz="457200" rtl="0" fontAlgn="base">
        <a:spcBef>
          <a:spcPct val="0"/>
        </a:spcBef>
        <a:spcAft>
          <a:spcPct val="0"/>
        </a:spcAft>
        <a:defRPr sz="2800" b="1">
          <a:solidFill>
            <a:schemeClr val="tx1"/>
          </a:solidFill>
          <a:latin typeface="Arial" charset="0"/>
          <a:ea typeface="ＭＳ Ｐゴシック" charset="0"/>
        </a:defRPr>
      </a:lvl7pPr>
      <a:lvl8pPr marL="1371600" algn="l" defTabSz="457200" rtl="0" fontAlgn="base">
        <a:spcBef>
          <a:spcPct val="0"/>
        </a:spcBef>
        <a:spcAft>
          <a:spcPct val="0"/>
        </a:spcAft>
        <a:defRPr sz="2800" b="1">
          <a:solidFill>
            <a:schemeClr val="tx1"/>
          </a:solidFill>
          <a:latin typeface="Arial" charset="0"/>
          <a:ea typeface="ＭＳ Ｐゴシック" charset="0"/>
        </a:defRPr>
      </a:lvl8pPr>
      <a:lvl9pPr marL="1828800" algn="l" defTabSz="457200" rtl="0" fontAlgn="base">
        <a:spcBef>
          <a:spcPct val="0"/>
        </a:spcBef>
        <a:spcAft>
          <a:spcPct val="0"/>
        </a:spcAft>
        <a:defRPr sz="2800" b="1">
          <a:solidFill>
            <a:schemeClr val="tx1"/>
          </a:solidFill>
          <a:latin typeface="Arial" charset="0"/>
          <a:ea typeface="ＭＳ Ｐゴシック" charset="0"/>
        </a:defRPr>
      </a:lvl9pPr>
    </p:titleStyle>
    <p:bodyStyle>
      <a:lvl1pPr marL="173038" indent="-173038" algn="l" defTabSz="457200" rtl="0" fontAlgn="base">
        <a:spcBef>
          <a:spcPts val="300"/>
        </a:spcBef>
        <a:spcAft>
          <a:spcPts val="1200"/>
        </a:spcAft>
        <a:buSzPct val="80000"/>
        <a:buFont typeface="Arial" charset="0"/>
        <a:buChar char="•"/>
        <a:defRPr lang="en-US" sz="2600" kern="1200">
          <a:solidFill>
            <a:schemeClr val="tx1"/>
          </a:solidFill>
          <a:latin typeface="+mn-lt"/>
          <a:ea typeface="+mn-ea"/>
          <a:cs typeface="Avenir LT Std 55 Roman"/>
        </a:defRPr>
      </a:lvl1pPr>
      <a:lvl2pPr marL="173038" indent="-173038" algn="l" defTabSz="457200" rtl="0" fontAlgn="base">
        <a:lnSpc>
          <a:spcPts val="2200"/>
        </a:lnSpc>
        <a:spcBef>
          <a:spcPct val="0"/>
        </a:spcBef>
        <a:spcAft>
          <a:spcPts val="600"/>
        </a:spcAft>
        <a:buClr>
          <a:srgbClr val="000000"/>
        </a:buClr>
        <a:buSzPct val="80000"/>
        <a:buFont typeface="Lucida Grande" charset="0"/>
        <a:buChar char="-"/>
        <a:defRPr sz="2200" kern="1200">
          <a:solidFill>
            <a:schemeClr val="tx1"/>
          </a:solidFill>
          <a:latin typeface="Avenir LT Std 55 Roman"/>
          <a:ea typeface="+mn-ea"/>
          <a:cs typeface="Avenir LT Std 55 Roman"/>
        </a:defRPr>
      </a:lvl2pPr>
      <a:lvl3pPr marL="401638" indent="-173038" algn="l" defTabSz="457200" rtl="0" fontAlgn="base">
        <a:lnSpc>
          <a:spcPts val="2700"/>
        </a:lnSpc>
        <a:spcBef>
          <a:spcPct val="0"/>
        </a:spcBef>
        <a:spcAft>
          <a:spcPts val="1200"/>
        </a:spcAft>
        <a:buClr>
          <a:srgbClr val="000000"/>
        </a:buClr>
        <a:buSzPct val="80000"/>
        <a:buFont typeface="Lucida Grande" charset="0"/>
        <a:buChar char="-"/>
        <a:defRPr sz="2400" kern="1200">
          <a:solidFill>
            <a:schemeClr val="tx1"/>
          </a:solidFill>
          <a:latin typeface="+mn-lt"/>
          <a:ea typeface="+mn-ea"/>
          <a:cs typeface="Avenir LT Std 65 Medium"/>
        </a:defRPr>
      </a:lvl3pPr>
      <a:lvl4pPr marL="742950" indent="-173038" algn="l" defTabSz="457200" rtl="0" fontAlgn="base">
        <a:lnSpc>
          <a:spcPts val="1800"/>
        </a:lnSpc>
        <a:spcBef>
          <a:spcPct val="0"/>
        </a:spcBef>
        <a:spcAft>
          <a:spcPts val="600"/>
        </a:spcAft>
        <a:buClr>
          <a:srgbClr val="000000"/>
        </a:buClr>
        <a:buSzPct val="80000"/>
        <a:buFont typeface="Lucida Grande" charset="0"/>
        <a:buChar char="-"/>
        <a:defRPr kern="1200">
          <a:solidFill>
            <a:schemeClr val="tx1"/>
          </a:solidFill>
          <a:latin typeface="Avenir LT Std 55 Roman"/>
          <a:ea typeface="Avenir LT Std 55 Roman" charset="0"/>
          <a:cs typeface="Avenir LT Std 55 Roman"/>
        </a:defRPr>
      </a:lvl4pPr>
      <a:lvl5pPr marL="1082675" indent="-176213" algn="l" defTabSz="457200" rtl="0" fontAlgn="base">
        <a:lnSpc>
          <a:spcPts val="1900"/>
        </a:lnSpc>
        <a:spcBef>
          <a:spcPct val="0"/>
        </a:spcBef>
        <a:spcAft>
          <a:spcPts val="600"/>
        </a:spcAft>
        <a:buClr>
          <a:srgbClr val="000000"/>
        </a:buClr>
        <a:buSzPct val="80000"/>
        <a:buFont typeface="Lucida Grande" charset="0"/>
        <a:buChar char="-"/>
        <a:defRPr sz="1600" kern="1200">
          <a:solidFill>
            <a:schemeClr val="tx1"/>
          </a:solidFill>
          <a:latin typeface="Avenir LT Std 55 Roman"/>
          <a:ea typeface="Avenir LT Std 55 Roman" charset="0"/>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434" name="Title Placeholder 1"/>
          <p:cNvSpPr>
            <a:spLocks noGrp="1"/>
          </p:cNvSpPr>
          <p:nvPr>
            <p:ph type="title"/>
          </p:nvPr>
        </p:nvSpPr>
        <p:spPr bwMode="auto">
          <a:xfrm>
            <a:off x="914400" y="457200"/>
            <a:ext cx="9753600" cy="484188"/>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Master title style</a:t>
            </a:r>
          </a:p>
        </p:txBody>
      </p:sp>
      <p:sp>
        <p:nvSpPr>
          <p:cNvPr id="3" name="Text Placeholder 2"/>
          <p:cNvSpPr>
            <a:spLocks noGrp="1"/>
          </p:cNvSpPr>
          <p:nvPr>
            <p:ph type="body" idx="1"/>
          </p:nvPr>
        </p:nvSpPr>
        <p:spPr>
          <a:xfrm>
            <a:off x="914400" y="1601788"/>
            <a:ext cx="7315200" cy="2743200"/>
          </a:xfrm>
          <a:prstGeom prst="rect">
            <a:avLst/>
          </a:prstGeom>
        </p:spPr>
        <p:txBody>
          <a:bodyPr vert="horz" lIns="0" tIns="0" rIns="0" bIns="0" rtlCol="0">
            <a:noAutofit/>
          </a:bodyPr>
          <a:lstStyle/>
          <a:p>
            <a:pPr lvl="0"/>
            <a:r>
              <a:rPr lang="en-US" noProof="0" dirty="0"/>
              <a:t>Click to edit master text styles</a:t>
            </a:r>
          </a:p>
          <a:p>
            <a:pPr lvl="2"/>
            <a:r>
              <a:rPr lang="en-US" dirty="0"/>
              <a:t>Second level</a:t>
            </a:r>
          </a:p>
        </p:txBody>
      </p:sp>
    </p:spTree>
    <p:extLst>
      <p:ext uri="{BB962C8B-B14F-4D97-AF65-F5344CB8AC3E}">
        <p14:creationId xmlns:p14="http://schemas.microsoft.com/office/powerpoint/2010/main" val="1156857226"/>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Lst>
  <p:transition spd="med">
    <p:fade/>
  </p:transition>
  <p:timing>
    <p:tnLst>
      <p:par>
        <p:cTn id="1" dur="indefinite" restart="never" nodeType="tmRoot"/>
      </p:par>
    </p:tnLst>
  </p:timing>
  <p:txStyles>
    <p:titleStyle>
      <a:lvl1pPr algn="l" defTabSz="457200" rtl="0" fontAlgn="base">
        <a:spcBef>
          <a:spcPct val="0"/>
        </a:spcBef>
        <a:spcAft>
          <a:spcPct val="0"/>
        </a:spcAft>
        <a:defRPr sz="2800" b="1" kern="1200">
          <a:solidFill>
            <a:schemeClr val="tx1"/>
          </a:solidFill>
          <a:latin typeface="+mj-lt"/>
          <a:ea typeface="+mj-ea"/>
          <a:cs typeface="Avenir LT Std 55 Roman" pitchFamily="34" charset="0"/>
        </a:defRPr>
      </a:lvl1pPr>
      <a:lvl2pPr algn="l" defTabSz="457200" rtl="0" fontAlgn="base">
        <a:spcBef>
          <a:spcPct val="0"/>
        </a:spcBef>
        <a:spcAft>
          <a:spcPct val="0"/>
        </a:spcAft>
        <a:defRPr sz="2800" b="1">
          <a:solidFill>
            <a:schemeClr val="tx1"/>
          </a:solidFill>
          <a:latin typeface="Arial" charset="0"/>
          <a:ea typeface="ＭＳ Ｐゴシック" charset="0"/>
        </a:defRPr>
      </a:lvl2pPr>
      <a:lvl3pPr algn="l" defTabSz="457200" rtl="0" fontAlgn="base">
        <a:spcBef>
          <a:spcPct val="0"/>
        </a:spcBef>
        <a:spcAft>
          <a:spcPct val="0"/>
        </a:spcAft>
        <a:defRPr sz="2800" b="1">
          <a:solidFill>
            <a:schemeClr val="tx1"/>
          </a:solidFill>
          <a:latin typeface="Arial" charset="0"/>
          <a:ea typeface="ＭＳ Ｐゴシック" charset="0"/>
        </a:defRPr>
      </a:lvl3pPr>
      <a:lvl4pPr algn="l" defTabSz="457200" rtl="0" fontAlgn="base">
        <a:spcBef>
          <a:spcPct val="0"/>
        </a:spcBef>
        <a:spcAft>
          <a:spcPct val="0"/>
        </a:spcAft>
        <a:defRPr sz="2800" b="1">
          <a:solidFill>
            <a:schemeClr val="tx1"/>
          </a:solidFill>
          <a:latin typeface="Arial" charset="0"/>
          <a:ea typeface="ＭＳ Ｐゴシック" charset="0"/>
        </a:defRPr>
      </a:lvl4pPr>
      <a:lvl5pPr algn="l" defTabSz="457200" rtl="0" fontAlgn="base">
        <a:spcBef>
          <a:spcPct val="0"/>
        </a:spcBef>
        <a:spcAft>
          <a:spcPct val="0"/>
        </a:spcAft>
        <a:defRPr sz="2800" b="1">
          <a:solidFill>
            <a:schemeClr val="tx1"/>
          </a:solidFill>
          <a:latin typeface="Arial" charset="0"/>
          <a:ea typeface="ＭＳ Ｐゴシック" charset="0"/>
        </a:defRPr>
      </a:lvl5pPr>
      <a:lvl6pPr marL="457200" algn="l" defTabSz="457200" rtl="0" fontAlgn="base">
        <a:spcBef>
          <a:spcPct val="0"/>
        </a:spcBef>
        <a:spcAft>
          <a:spcPct val="0"/>
        </a:spcAft>
        <a:defRPr sz="2800" b="1">
          <a:solidFill>
            <a:schemeClr val="tx1"/>
          </a:solidFill>
          <a:latin typeface="Arial" charset="0"/>
          <a:ea typeface="ＭＳ Ｐゴシック" charset="0"/>
        </a:defRPr>
      </a:lvl6pPr>
      <a:lvl7pPr marL="914400" algn="l" defTabSz="457200" rtl="0" fontAlgn="base">
        <a:spcBef>
          <a:spcPct val="0"/>
        </a:spcBef>
        <a:spcAft>
          <a:spcPct val="0"/>
        </a:spcAft>
        <a:defRPr sz="2800" b="1">
          <a:solidFill>
            <a:schemeClr val="tx1"/>
          </a:solidFill>
          <a:latin typeface="Arial" charset="0"/>
          <a:ea typeface="ＭＳ Ｐゴシック" charset="0"/>
        </a:defRPr>
      </a:lvl7pPr>
      <a:lvl8pPr marL="1371600" algn="l" defTabSz="457200" rtl="0" fontAlgn="base">
        <a:spcBef>
          <a:spcPct val="0"/>
        </a:spcBef>
        <a:spcAft>
          <a:spcPct val="0"/>
        </a:spcAft>
        <a:defRPr sz="2800" b="1">
          <a:solidFill>
            <a:schemeClr val="tx1"/>
          </a:solidFill>
          <a:latin typeface="Arial" charset="0"/>
          <a:ea typeface="ＭＳ Ｐゴシック" charset="0"/>
        </a:defRPr>
      </a:lvl8pPr>
      <a:lvl9pPr marL="1828800" algn="l" defTabSz="457200" rtl="0" fontAlgn="base">
        <a:spcBef>
          <a:spcPct val="0"/>
        </a:spcBef>
        <a:spcAft>
          <a:spcPct val="0"/>
        </a:spcAft>
        <a:defRPr sz="2800" b="1">
          <a:solidFill>
            <a:schemeClr val="tx1"/>
          </a:solidFill>
          <a:latin typeface="Arial" charset="0"/>
          <a:ea typeface="ＭＳ Ｐゴシック" charset="0"/>
        </a:defRPr>
      </a:lvl9pPr>
    </p:titleStyle>
    <p:bodyStyle>
      <a:lvl1pPr marL="173038" indent="-173038" algn="l" defTabSz="457200" rtl="0" fontAlgn="base">
        <a:spcBef>
          <a:spcPts val="300"/>
        </a:spcBef>
        <a:spcAft>
          <a:spcPts val="1200"/>
        </a:spcAft>
        <a:buSzPct val="80000"/>
        <a:buFont typeface="Arial" charset="0"/>
        <a:buChar char="•"/>
        <a:defRPr lang="en-US" sz="2600" kern="1200">
          <a:solidFill>
            <a:schemeClr val="tx1"/>
          </a:solidFill>
          <a:latin typeface="+mn-lt"/>
          <a:ea typeface="+mn-ea"/>
          <a:cs typeface="Avenir LT Std 55 Roman"/>
        </a:defRPr>
      </a:lvl1pPr>
      <a:lvl2pPr marL="173038" indent="-173038" algn="l" defTabSz="457200" rtl="0" fontAlgn="base">
        <a:lnSpc>
          <a:spcPts val="2200"/>
        </a:lnSpc>
        <a:spcBef>
          <a:spcPct val="0"/>
        </a:spcBef>
        <a:spcAft>
          <a:spcPts val="600"/>
        </a:spcAft>
        <a:buClr>
          <a:srgbClr val="000000"/>
        </a:buClr>
        <a:buSzPct val="80000"/>
        <a:buFont typeface="Lucida Grande" charset="0"/>
        <a:buChar char="-"/>
        <a:defRPr sz="2200" kern="1200">
          <a:solidFill>
            <a:schemeClr val="tx1"/>
          </a:solidFill>
          <a:latin typeface="Avenir LT Std 55 Roman"/>
          <a:ea typeface="+mn-ea"/>
          <a:cs typeface="Avenir LT Std 55 Roman"/>
        </a:defRPr>
      </a:lvl2pPr>
      <a:lvl3pPr marL="401638" indent="-173038" algn="l" defTabSz="457200" rtl="0" fontAlgn="base">
        <a:lnSpc>
          <a:spcPts val="2700"/>
        </a:lnSpc>
        <a:spcBef>
          <a:spcPct val="0"/>
        </a:spcBef>
        <a:spcAft>
          <a:spcPts val="1200"/>
        </a:spcAft>
        <a:buClr>
          <a:srgbClr val="000000"/>
        </a:buClr>
        <a:buSzPct val="80000"/>
        <a:buFont typeface="Lucida Grande" charset="0"/>
        <a:buChar char="-"/>
        <a:defRPr sz="2400" kern="1200">
          <a:solidFill>
            <a:schemeClr val="tx1"/>
          </a:solidFill>
          <a:latin typeface="+mn-lt"/>
          <a:ea typeface="+mn-ea"/>
          <a:cs typeface="Avenir LT Std 65 Medium"/>
        </a:defRPr>
      </a:lvl3pPr>
      <a:lvl4pPr marL="742950" indent="-173038" algn="l" defTabSz="457200" rtl="0" fontAlgn="base">
        <a:lnSpc>
          <a:spcPts val="1800"/>
        </a:lnSpc>
        <a:spcBef>
          <a:spcPct val="0"/>
        </a:spcBef>
        <a:spcAft>
          <a:spcPts val="600"/>
        </a:spcAft>
        <a:buClr>
          <a:srgbClr val="000000"/>
        </a:buClr>
        <a:buSzPct val="80000"/>
        <a:buFont typeface="Lucida Grande" charset="0"/>
        <a:buChar char="-"/>
        <a:defRPr kern="1200">
          <a:solidFill>
            <a:schemeClr val="tx1"/>
          </a:solidFill>
          <a:latin typeface="Avenir LT Std 55 Roman"/>
          <a:ea typeface="Avenir LT Std 55 Roman" charset="0"/>
          <a:cs typeface="Avenir LT Std 55 Roman"/>
        </a:defRPr>
      </a:lvl4pPr>
      <a:lvl5pPr marL="1082675" indent="-176213" algn="l" defTabSz="457200" rtl="0" fontAlgn="base">
        <a:lnSpc>
          <a:spcPts val="1900"/>
        </a:lnSpc>
        <a:spcBef>
          <a:spcPct val="0"/>
        </a:spcBef>
        <a:spcAft>
          <a:spcPts val="600"/>
        </a:spcAft>
        <a:buClr>
          <a:srgbClr val="000000"/>
        </a:buClr>
        <a:buSzPct val="80000"/>
        <a:buFont typeface="Lucida Grande" charset="0"/>
        <a:buChar char="-"/>
        <a:defRPr sz="1600" kern="1200">
          <a:solidFill>
            <a:schemeClr val="tx1"/>
          </a:solidFill>
          <a:latin typeface="Avenir LT Std 55 Roman"/>
          <a:ea typeface="Avenir LT Std 55 Roman" charset="0"/>
          <a:cs typeface="Avenir LT Std 55 Roman"/>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8"/>
        <p:cNvGrpSpPr/>
        <p:nvPr/>
      </p:nvGrpSpPr>
      <p:grpSpPr>
        <a:xfrm>
          <a:off x="0" y="0"/>
          <a:ext cx="0" cy="0"/>
          <a:chOff x="0" y="0"/>
          <a:chExt cx="0" cy="0"/>
        </a:xfrm>
      </p:grpSpPr>
      <p:pic>
        <p:nvPicPr>
          <p:cNvPr id="9" name="Shape 9"/>
          <p:cNvPicPr preferRelativeResize="0"/>
          <p:nvPr/>
        </p:nvPicPr>
        <p:blipFill rotWithShape="1">
          <a:blip r:embed="rId14">
            <a:alphaModFix/>
          </a:blip>
          <a:srcRect/>
          <a:stretch/>
        </p:blipFill>
        <p:spPr>
          <a:xfrm>
            <a:off x="0" y="0"/>
            <a:ext cx="12192000" cy="6858000"/>
          </a:xfrm>
          <a:prstGeom prst="rect">
            <a:avLst/>
          </a:prstGeom>
          <a:noFill/>
          <a:ln>
            <a:noFill/>
          </a:ln>
        </p:spPr>
      </p:pic>
      <p:sp>
        <p:nvSpPr>
          <p:cNvPr id="10" name="Shape 10"/>
          <p:cNvSpPr txBox="1">
            <a:spLocks noGrp="1"/>
          </p:cNvSpPr>
          <p:nvPr>
            <p:ph type="title"/>
          </p:nvPr>
        </p:nvSpPr>
        <p:spPr>
          <a:xfrm>
            <a:off x="914400" y="838200"/>
            <a:ext cx="10363200" cy="718592"/>
          </a:xfrm>
          <a:prstGeom prst="rect">
            <a:avLst/>
          </a:prstGeom>
          <a:noFill/>
          <a:ln>
            <a:noFill/>
          </a:ln>
        </p:spPr>
        <p:txBody>
          <a:bodyPr lIns="91425" tIns="91425" rIns="91425" bIns="91425" anchor="ctr" anchorCtr="0"/>
          <a:lstStyle>
            <a:lvl1pPr marL="0" marR="0" indent="0" algn="l" rtl="0">
              <a:spcBef>
                <a:spcPts val="0"/>
              </a:spcBef>
              <a:spcAft>
                <a:spcPts val="0"/>
              </a:spcAft>
              <a:defRPr sz="2800" b="1" i="0" u="none" strike="noStrike" cap="none" baseline="0">
                <a:solidFill>
                  <a:srgbClr val="005FAA"/>
                </a:solidFill>
                <a:latin typeface="Arial"/>
                <a:ea typeface="Arial"/>
                <a:cs typeface="Arial"/>
                <a:sym typeface="Arial"/>
              </a:defRPr>
            </a:lvl1pPr>
            <a:lvl2pPr marL="0" marR="0" indent="0" algn="l" rtl="0">
              <a:spcBef>
                <a:spcPts val="0"/>
              </a:spcBef>
              <a:spcAft>
                <a:spcPts val="0"/>
              </a:spcAft>
              <a:defRPr sz="2800" b="1" i="0" u="none" strike="noStrike" cap="none" baseline="0">
                <a:solidFill>
                  <a:srgbClr val="005FAA"/>
                </a:solidFill>
                <a:latin typeface="Arial"/>
                <a:ea typeface="Arial"/>
                <a:cs typeface="Arial"/>
                <a:sym typeface="Arial"/>
              </a:defRPr>
            </a:lvl2pPr>
            <a:lvl3pPr marL="0" marR="0" indent="0" algn="l" rtl="0">
              <a:spcBef>
                <a:spcPts val="0"/>
              </a:spcBef>
              <a:spcAft>
                <a:spcPts val="0"/>
              </a:spcAft>
              <a:defRPr sz="2800" b="1" i="0" u="none" strike="noStrike" cap="none" baseline="0">
                <a:solidFill>
                  <a:srgbClr val="005FAA"/>
                </a:solidFill>
                <a:latin typeface="Arial"/>
                <a:ea typeface="Arial"/>
                <a:cs typeface="Arial"/>
                <a:sym typeface="Arial"/>
              </a:defRPr>
            </a:lvl3pPr>
            <a:lvl4pPr marL="0" marR="0" indent="0" algn="l" rtl="0">
              <a:spcBef>
                <a:spcPts val="0"/>
              </a:spcBef>
              <a:spcAft>
                <a:spcPts val="0"/>
              </a:spcAft>
              <a:defRPr sz="2800" b="1" i="0" u="none" strike="noStrike" cap="none" baseline="0">
                <a:solidFill>
                  <a:srgbClr val="005FAA"/>
                </a:solidFill>
                <a:latin typeface="Arial"/>
                <a:ea typeface="Arial"/>
                <a:cs typeface="Arial"/>
                <a:sym typeface="Arial"/>
              </a:defRPr>
            </a:lvl4pPr>
            <a:lvl5pPr marL="0" marR="0" indent="0" algn="l" rtl="0">
              <a:spcBef>
                <a:spcPts val="0"/>
              </a:spcBef>
              <a:spcAft>
                <a:spcPts val="0"/>
              </a:spcAft>
              <a:defRPr sz="2800" b="1" i="0" u="none" strike="noStrike" cap="none" baseline="0">
                <a:solidFill>
                  <a:srgbClr val="005FAA"/>
                </a:solidFill>
                <a:latin typeface="Arial"/>
                <a:ea typeface="Arial"/>
                <a:cs typeface="Arial"/>
                <a:sym typeface="Arial"/>
              </a:defRPr>
            </a:lvl5pPr>
            <a:lvl6pPr marL="457200" marR="0" indent="0" algn="l" rtl="0">
              <a:spcBef>
                <a:spcPts val="0"/>
              </a:spcBef>
              <a:spcAft>
                <a:spcPts val="0"/>
              </a:spcAft>
              <a:defRPr sz="2800" b="1" i="0" u="none" strike="noStrike" cap="none" baseline="0">
                <a:solidFill>
                  <a:srgbClr val="005FAA"/>
                </a:solidFill>
                <a:latin typeface="Arial"/>
                <a:ea typeface="Arial"/>
                <a:cs typeface="Arial"/>
                <a:sym typeface="Arial"/>
              </a:defRPr>
            </a:lvl6pPr>
            <a:lvl7pPr marL="914400" marR="0" indent="0" algn="l" rtl="0">
              <a:spcBef>
                <a:spcPts val="0"/>
              </a:spcBef>
              <a:spcAft>
                <a:spcPts val="0"/>
              </a:spcAft>
              <a:defRPr sz="2800" b="1" i="0" u="none" strike="noStrike" cap="none" baseline="0">
                <a:solidFill>
                  <a:srgbClr val="005FAA"/>
                </a:solidFill>
                <a:latin typeface="Arial"/>
                <a:ea typeface="Arial"/>
                <a:cs typeface="Arial"/>
                <a:sym typeface="Arial"/>
              </a:defRPr>
            </a:lvl7pPr>
            <a:lvl8pPr marL="1371600" marR="0" indent="0" algn="l" rtl="0">
              <a:spcBef>
                <a:spcPts val="0"/>
              </a:spcBef>
              <a:spcAft>
                <a:spcPts val="0"/>
              </a:spcAft>
              <a:defRPr sz="2800" b="1" i="0" u="none" strike="noStrike" cap="none" baseline="0">
                <a:solidFill>
                  <a:srgbClr val="005FAA"/>
                </a:solidFill>
                <a:latin typeface="Arial"/>
                <a:ea typeface="Arial"/>
                <a:cs typeface="Arial"/>
                <a:sym typeface="Arial"/>
              </a:defRPr>
            </a:lvl8pPr>
            <a:lvl9pPr marL="1828800" marR="0" indent="0" algn="l" rtl="0">
              <a:spcBef>
                <a:spcPts val="0"/>
              </a:spcBef>
              <a:spcAft>
                <a:spcPts val="0"/>
              </a:spcAft>
              <a:defRPr sz="2800" b="1" i="0" u="none" strike="noStrike" cap="none" baseline="0">
                <a:solidFill>
                  <a:srgbClr val="005FAA"/>
                </a:solidFill>
                <a:latin typeface="Arial"/>
                <a:ea typeface="Arial"/>
                <a:cs typeface="Arial"/>
                <a:sym typeface="Arial"/>
              </a:defRPr>
            </a:lvl9pPr>
          </a:lstStyle>
          <a:p>
            <a:endParaRPr lang="en-US" noProof="0" dirty="0"/>
          </a:p>
        </p:txBody>
      </p:sp>
      <p:sp>
        <p:nvSpPr>
          <p:cNvPr id="11" name="Shape 11"/>
          <p:cNvSpPr txBox="1">
            <a:spLocks noGrp="1"/>
          </p:cNvSpPr>
          <p:nvPr>
            <p:ph type="body" idx="1"/>
          </p:nvPr>
        </p:nvSpPr>
        <p:spPr>
          <a:xfrm>
            <a:off x="914400" y="1700809"/>
            <a:ext cx="10363200" cy="4752527"/>
          </a:xfrm>
          <a:prstGeom prst="rect">
            <a:avLst/>
          </a:prstGeom>
          <a:noFill/>
          <a:ln>
            <a:noFill/>
          </a:ln>
        </p:spPr>
        <p:txBody>
          <a:bodyPr lIns="91425" tIns="91425" rIns="91425" bIns="91425" anchor="t" anchorCtr="0"/>
          <a:lstStyle>
            <a:lvl1pPr marL="342900" marR="0" indent="-190500" algn="l" rtl="0">
              <a:spcBef>
                <a:spcPts val="480"/>
              </a:spcBef>
              <a:spcAft>
                <a:spcPts val="0"/>
              </a:spcAft>
              <a:buClr>
                <a:schemeClr val="dk1"/>
              </a:buClr>
              <a:buFont typeface="Arial"/>
              <a:buChar char="•"/>
              <a:defRPr sz="2400" b="0" i="0" u="none" strike="noStrike" cap="none" baseline="0">
                <a:solidFill>
                  <a:schemeClr val="dk1"/>
                </a:solidFill>
                <a:latin typeface="Arial"/>
                <a:ea typeface="Arial"/>
                <a:cs typeface="Arial"/>
                <a:sym typeface="Arial"/>
              </a:defRPr>
            </a:lvl1pPr>
            <a:lvl2pPr marL="742950" marR="0" indent="-133350" algn="l" rtl="0">
              <a:spcBef>
                <a:spcPts val="480"/>
              </a:spcBef>
              <a:spcAft>
                <a:spcPts val="0"/>
              </a:spcAft>
              <a:buClr>
                <a:schemeClr val="dk1"/>
              </a:buClr>
              <a:buFont typeface="Arial"/>
              <a:buChar char="–"/>
              <a:defRPr sz="2400" b="0" i="0" u="none" strike="noStrike" cap="none" baseline="0">
                <a:solidFill>
                  <a:schemeClr val="dk1"/>
                </a:solidFill>
                <a:latin typeface="Arial"/>
                <a:ea typeface="Arial"/>
                <a:cs typeface="Arial"/>
                <a:sym typeface="Arial"/>
              </a:defRPr>
            </a:lvl2pPr>
            <a:lvl3pPr marL="1143000" marR="0" indent="-76200" algn="l" rtl="0">
              <a:spcBef>
                <a:spcPts val="480"/>
              </a:spcBef>
              <a:spcAft>
                <a:spcPts val="0"/>
              </a:spcAft>
              <a:buClr>
                <a:schemeClr val="dk1"/>
              </a:buClr>
              <a:buFont typeface="Arial"/>
              <a:buChar char="•"/>
              <a:defRPr sz="2400" b="0" i="0" u="none" strike="noStrike" cap="none" baseline="0">
                <a:solidFill>
                  <a:schemeClr val="dk1"/>
                </a:solidFill>
                <a:latin typeface="Arial"/>
                <a:ea typeface="Arial"/>
                <a:cs typeface="Arial"/>
                <a:sym typeface="Arial"/>
              </a:defRPr>
            </a:lvl3pPr>
            <a:lvl4pPr marL="1600200" marR="0" indent="-76200" algn="l" rtl="0">
              <a:spcBef>
                <a:spcPts val="480"/>
              </a:spcBef>
              <a:spcAft>
                <a:spcPts val="0"/>
              </a:spcAft>
              <a:buClr>
                <a:schemeClr val="dk1"/>
              </a:buClr>
              <a:buFont typeface="Arial"/>
              <a:buChar char="–"/>
              <a:defRPr sz="2400" b="0" i="0" u="none" strike="noStrike" cap="none" baseline="0">
                <a:solidFill>
                  <a:schemeClr val="dk1"/>
                </a:solidFill>
                <a:latin typeface="Arial"/>
                <a:ea typeface="Arial"/>
                <a:cs typeface="Arial"/>
                <a:sym typeface="Arial"/>
              </a:defRPr>
            </a:lvl4pPr>
            <a:lvl5pPr marL="2057400" marR="0" indent="-76200" algn="l" rtl="0">
              <a:spcBef>
                <a:spcPts val="480"/>
              </a:spcBef>
              <a:spcAft>
                <a:spcPts val="0"/>
              </a:spcAft>
              <a:buClr>
                <a:schemeClr val="dk1"/>
              </a:buClr>
              <a:buFont typeface="Arial"/>
              <a:buChar char="»"/>
              <a:defRPr sz="2400" b="0" i="0" u="none" strike="noStrike" cap="none" baseline="0">
                <a:solidFill>
                  <a:schemeClr val="dk1"/>
                </a:solidFill>
                <a:latin typeface="Arial"/>
                <a:ea typeface="Arial"/>
                <a:cs typeface="Arial"/>
                <a:sym typeface="Arial"/>
              </a:defRPr>
            </a:lvl5pPr>
            <a:lvl6pPr marL="2514600" marR="0" indent="-76200" algn="l" rtl="0">
              <a:spcBef>
                <a:spcPts val="480"/>
              </a:spcBef>
              <a:spcAft>
                <a:spcPts val="0"/>
              </a:spcAft>
              <a:buClr>
                <a:schemeClr val="dk1"/>
              </a:buClr>
              <a:buFont typeface="Arial"/>
              <a:buChar char="»"/>
              <a:defRPr sz="2400" b="0" i="0" u="none" strike="noStrike" cap="none" baseline="0">
                <a:solidFill>
                  <a:schemeClr val="dk1"/>
                </a:solidFill>
                <a:latin typeface="Arial"/>
                <a:ea typeface="Arial"/>
                <a:cs typeface="Arial"/>
                <a:sym typeface="Arial"/>
              </a:defRPr>
            </a:lvl6pPr>
            <a:lvl7pPr marL="2971800" marR="0" indent="-76200" algn="l" rtl="0">
              <a:spcBef>
                <a:spcPts val="480"/>
              </a:spcBef>
              <a:spcAft>
                <a:spcPts val="0"/>
              </a:spcAft>
              <a:buClr>
                <a:schemeClr val="dk1"/>
              </a:buClr>
              <a:buFont typeface="Arial"/>
              <a:buChar char="»"/>
              <a:defRPr sz="2400" b="0" i="0" u="none" strike="noStrike" cap="none" baseline="0">
                <a:solidFill>
                  <a:schemeClr val="dk1"/>
                </a:solidFill>
                <a:latin typeface="Arial"/>
                <a:ea typeface="Arial"/>
                <a:cs typeface="Arial"/>
                <a:sym typeface="Arial"/>
              </a:defRPr>
            </a:lvl7pPr>
            <a:lvl8pPr marL="3429000" marR="0" indent="-76200" algn="l" rtl="0">
              <a:spcBef>
                <a:spcPts val="480"/>
              </a:spcBef>
              <a:spcAft>
                <a:spcPts val="0"/>
              </a:spcAft>
              <a:buClr>
                <a:schemeClr val="dk1"/>
              </a:buClr>
              <a:buFont typeface="Arial"/>
              <a:buChar char="»"/>
              <a:defRPr sz="2400" b="0" i="0" u="none" strike="noStrike" cap="none" baseline="0">
                <a:solidFill>
                  <a:schemeClr val="dk1"/>
                </a:solidFill>
                <a:latin typeface="Arial"/>
                <a:ea typeface="Arial"/>
                <a:cs typeface="Arial"/>
                <a:sym typeface="Arial"/>
              </a:defRPr>
            </a:lvl8pPr>
            <a:lvl9pPr marL="3886200" marR="0" indent="-76200" algn="l" rtl="0">
              <a:spcBef>
                <a:spcPts val="480"/>
              </a:spcBef>
              <a:spcAft>
                <a:spcPts val="0"/>
              </a:spcAft>
              <a:buClr>
                <a:schemeClr val="dk1"/>
              </a:buClr>
              <a:buFont typeface="Arial"/>
              <a:buChar char="»"/>
              <a:defRPr sz="2400" b="0" i="0" u="none" strike="noStrike" cap="none" baseline="0">
                <a:solidFill>
                  <a:schemeClr val="dk1"/>
                </a:solidFill>
                <a:latin typeface="Arial"/>
                <a:ea typeface="Arial"/>
                <a:cs typeface="Arial"/>
                <a:sym typeface="Arial"/>
              </a:defRPr>
            </a:lvl9pPr>
          </a:lstStyle>
          <a:p>
            <a:endParaRPr lang="en-US" noProof="0" dirty="0"/>
          </a:p>
        </p:txBody>
      </p:sp>
    </p:spTree>
    <p:extLst>
      <p:ext uri="{BB962C8B-B14F-4D97-AF65-F5344CB8AC3E}">
        <p14:creationId xmlns:p14="http://schemas.microsoft.com/office/powerpoint/2010/main" val="587441806"/>
      </p:ext>
    </p:extLst>
  </p:cSld>
  <p:clrMap bg1="lt1" tx1="dk1" bg2="dk2" tx2="lt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hyperlink" Target="http://waterservices.usgs.gov/nwis/iv/?format=waterml,2.0&amp;sites=08158000&amp;period=P1D&amp;parameterCd=00060" TargetMode="External"/><Relationship Id="rId8" Type="http://schemas.openxmlformats.org/officeDocument/2006/relationships/image" Target="../media/image41.png"/><Relationship Id="rId1" Type="http://schemas.openxmlformats.org/officeDocument/2006/relationships/slideLayout" Target="../slideLayouts/slideLayout7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6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6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3.png"/><Relationship Id="rId1" Type="http://schemas.openxmlformats.org/officeDocument/2006/relationships/slideLayout" Target="../slideLayouts/slideLayout6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6.xml"/><Relationship Id="rId3"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hyperlink" Target="http://xkcd.com/1522/" TargetMode="External"/><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4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5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5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5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5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earthcube.org/document/2014/marine-seismic-domain-workshop-report"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5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7.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hyperlink" Target="http://ezid.cdlib.org/)" TargetMode="External"/><Relationship Id="rId4" Type="http://schemas.openxmlformats.org/officeDocument/2006/relationships/hyperlink" Target="http://www.geosamples.org/" TargetMode="External"/><Relationship Id="rId5" Type="http://schemas.openxmlformats.org/officeDocument/2006/relationships/hyperlink" Target="http://orcid.org/" TargetMode="External"/><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hyperlink" Target="http://orcid.org/0000-0002-4708-6302" TargetMode="External"/><Relationship Id="rId4" Type="http://schemas.openxmlformats.org/officeDocument/2006/relationships/image" Target="../media/image57.jpg"/><Relationship Id="rId5" Type="http://schemas.openxmlformats.org/officeDocument/2006/relationships/hyperlink" Target="http://www.w3.org/DesignIssues/LinkedData" TargetMode="External"/><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hyperlink" Target="https://osf.io/crdhg/" TargetMode="External"/><Relationship Id="rId4" Type="http://schemas.openxmlformats.org/officeDocument/2006/relationships/hyperlink" Target="http://esipfed.org/" TargetMode="External"/><Relationship Id="rId5" Type="http://schemas.openxmlformats.org/officeDocument/2006/relationships/image" Target="../media/image59.png"/><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hyperlink" Target="http://www.nature.com/naturejobs/science/articles/10.1038/nj7584-117a" TargetMode="External"/><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18.jpg"/><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3" Type="http://schemas.openxmlformats.org/officeDocument/2006/relationships/hyperlink" Target="http://earthcube.org/group/geolink" TargetMode="External"/><Relationship Id="rId4" Type="http://schemas.openxmlformats.org/officeDocument/2006/relationships/image" Target="../media/image62.png"/><Relationship Id="rId5" Type="http://schemas.openxmlformats.org/officeDocument/2006/relationships/image" Target="../media/image63.jpg"/><Relationship Id="rId6" Type="http://schemas.openxmlformats.org/officeDocument/2006/relationships/image" Target="../media/image64.png"/><Relationship Id="rId7" Type="http://schemas.openxmlformats.org/officeDocument/2006/relationships/image" Target="../media/image65.jpg"/><Relationship Id="rId8" Type="http://schemas.openxmlformats.org/officeDocument/2006/relationships/image" Target="../media/image66.png"/><Relationship Id="rId1" Type="http://schemas.openxmlformats.org/officeDocument/2006/relationships/slideLayout" Target="../slideLayouts/slideLayout19.xml"/><Relationship Id="rId2"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hyperlink" Target="http://earthcube.org/group/geolink" TargetMode="External"/><Relationship Id="rId4" Type="http://schemas.openxmlformats.org/officeDocument/2006/relationships/image" Target="../media/image62.png"/><Relationship Id="rId5" Type="http://schemas.openxmlformats.org/officeDocument/2006/relationships/image" Target="../media/image63.jpg"/><Relationship Id="rId6" Type="http://schemas.openxmlformats.org/officeDocument/2006/relationships/image" Target="../media/image64.png"/><Relationship Id="rId7" Type="http://schemas.openxmlformats.org/officeDocument/2006/relationships/image" Target="../media/image65.jpg"/><Relationship Id="rId8" Type="http://schemas.openxmlformats.org/officeDocument/2006/relationships/image" Target="../media/image66.png"/><Relationship Id="rId1" Type="http://schemas.openxmlformats.org/officeDocument/2006/relationships/slideLayout" Target="../slideLayouts/slideLayout19.xml"/><Relationship Id="rId2"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3" Type="http://schemas.openxmlformats.org/officeDocument/2006/relationships/hyperlink" Target="http://earthcube.org/group/earth-system-bridge" TargetMode="External"/><Relationship Id="rId4" Type="http://schemas.openxmlformats.org/officeDocument/2006/relationships/image" Target="../media/image67.png"/><Relationship Id="rId5" Type="http://schemas.openxmlformats.org/officeDocument/2006/relationships/hyperlink" Target="http://earthcube.org/group/discrete-continuous-data-disconbb" TargetMode="External"/><Relationship Id="rId6" Type="http://schemas.openxmlformats.org/officeDocument/2006/relationships/image" Target="../media/image68.jpeg"/><Relationship Id="rId7" Type="http://schemas.openxmlformats.org/officeDocument/2006/relationships/hyperlink" Target="http://earthcube.org/group/geodataspace" TargetMode="External"/><Relationship Id="rId8" Type="http://schemas.openxmlformats.org/officeDocument/2006/relationships/image" Target="../media/image69.png"/><Relationship Id="rId1" Type="http://schemas.openxmlformats.org/officeDocument/2006/relationships/slideLayout" Target="../slideLayouts/slideLayout19.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jpg"/><Relationship Id="rId1" Type="http://schemas.openxmlformats.org/officeDocument/2006/relationships/slideLayout" Target="../slideLayouts/slideLayout57.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hyperlink" Target="http://earthcube.org/group/c4p" TargetMode="External"/><Relationship Id="rId5" Type="http://schemas.openxmlformats.org/officeDocument/2006/relationships/hyperlink" Target="http://earthcube.org/group/isamples" TargetMode="External"/><Relationship Id="rId6" Type="http://schemas.openxmlformats.org/officeDocument/2006/relationships/image" Target="../media/image71.png"/><Relationship Id="rId7" Type="http://schemas.openxmlformats.org/officeDocument/2006/relationships/hyperlink" Target="http://earthcube.org/group/oceanography-geobiology-environmental-omics" TargetMode="External"/><Relationship Id="rId8" Type="http://schemas.openxmlformats.org/officeDocument/2006/relationships/image" Target="../media/image72.jpeg"/><Relationship Id="rId1" Type="http://schemas.openxmlformats.org/officeDocument/2006/relationships/slideLayout" Target="../slideLayouts/slideLayout19.xml"/><Relationship Id="rId2"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9.xml"/><Relationship Id="rId3" Type="http://schemas.openxmlformats.org/officeDocument/2006/relationships/image" Target="../media/image6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hyperlink" Target="http://www.nsf.gov/funding/pgm_summ.jsp?pims_id=504780"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73.jpg"/><Relationship Id="rId4" Type="http://schemas.openxmlformats.org/officeDocument/2006/relationships/image" Target="../media/image74.pn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3" Type="http://schemas.openxmlformats.org/officeDocument/2006/relationships/hyperlink" Target="http://www.dlib.org/dlib/july15/downs/07downs.html" TargetMode="External"/><Relationship Id="rId4" Type="http://schemas.openxmlformats.org/officeDocument/2006/relationships/hyperlink" Target="http://dx.doi.org/10.1016/j.grj.2015.02.007" TargetMode="External"/><Relationship Id="rId5" Type="http://schemas.openxmlformats.org/officeDocument/2006/relationships/hyperlink" Target="http://dx.doi.org/10.1016/j.grj.2015.04.002" TargetMode="External"/><Relationship Id="rId6" Type="http://schemas.openxmlformats.org/officeDocument/2006/relationships/hyperlink" Target="https://eos.org/opinions/the-importance-of-data-set-provenance-for-science" TargetMode="External"/><Relationship Id="rId7" Type="http://schemas.openxmlformats.org/officeDocument/2006/relationships/hyperlink" Target="http://dx.doi.org/10.2481/dsj.14-049" TargetMode="External"/><Relationship Id="rId8" Type="http://schemas.openxmlformats.org/officeDocument/2006/relationships/hyperlink" Target="http://istl.org/15-spring/refereed4.html" TargetMode="External"/><Relationship Id="rId1" Type="http://schemas.openxmlformats.org/officeDocument/2006/relationships/slideLayout" Target="../slideLayouts/slideLayout2.xml"/><Relationship Id="rId2" Type="http://schemas.openxmlformats.org/officeDocument/2006/relationships/hyperlink" Target="http://dx.doi.org/10.1175/2015MWR2222.1" TargetMode="External"/></Relationships>
</file>

<file path=ppt/slides/_rels/slide5.xml.rels><?xml version="1.0" encoding="UTF-8" standalone="yes"?>
<Relationships xmlns="http://schemas.openxmlformats.org/package/2006/relationships"><Relationship Id="rId11" Type="http://schemas.openxmlformats.org/officeDocument/2006/relationships/image" Target="../media/image27.png"/><Relationship Id="rId12" Type="http://schemas.openxmlformats.org/officeDocument/2006/relationships/image" Target="../media/image28.png"/><Relationship Id="rId13" Type="http://schemas.openxmlformats.org/officeDocument/2006/relationships/image" Target="../media/image29.jpg"/><Relationship Id="rId1" Type="http://schemas.openxmlformats.org/officeDocument/2006/relationships/slideLayout" Target="../slideLayouts/slideLayout26.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jpeg"/><Relationship Id="rId9" Type="http://schemas.openxmlformats.org/officeDocument/2006/relationships/image" Target="../media/image25.jpeg"/><Relationship Id="rId10" Type="http://schemas.openxmlformats.org/officeDocument/2006/relationships/image" Target="../media/image26.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6.xml"/><Relationship Id="rId3"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7.xml"/><Relationship Id="rId3"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6.xml"/><Relationship Id="rId4" Type="http://schemas.openxmlformats.org/officeDocument/2006/relationships/notesSlide" Target="../notesSlides/notesSlide8.xml"/><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hyperlink" Target="http://demo.tethysplatform.org/apps/erfp-tool/" TargetMode="External"/><Relationship Id="rId1" Type="http://schemas.microsoft.com/office/2007/relationships/media" Target="../media/media1.mp4"/><Relationship Id="rId2" Type="http://schemas.openxmlformats.org/officeDocument/2006/relationships/video" Target="../media/media1.mp4"/></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9.xml"/><Relationship Id="rId3"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06599" y="2209800"/>
            <a:ext cx="9144000" cy="3895718"/>
          </a:xfrm>
        </p:spPr>
        <p:txBody>
          <a:bodyPr>
            <a:normAutofit fontScale="90000"/>
          </a:bodyPr>
          <a:lstStyle/>
          <a:p>
            <a:r>
              <a:rPr lang="en-US" dirty="0" smtClean="0"/>
              <a:t>Science helping</a:t>
            </a:r>
            <a:br>
              <a:rPr lang="en-US" dirty="0" smtClean="0"/>
            </a:br>
            <a:r>
              <a:rPr lang="en-US" dirty="0" smtClean="0"/>
              <a:t>the data</a:t>
            </a:r>
            <a:br>
              <a:rPr lang="en-US" dirty="0" smtClean="0"/>
            </a:br>
            <a:r>
              <a:rPr lang="en-US" dirty="0" smtClean="0"/>
              <a:t>to help the science</a:t>
            </a:r>
            <a:endParaRPr lang="en-US" dirty="0"/>
          </a:p>
        </p:txBody>
      </p:sp>
      <p:sp>
        <p:nvSpPr>
          <p:cNvPr id="4" name="TextBox 3"/>
          <p:cNvSpPr txBox="1"/>
          <p:nvPr/>
        </p:nvSpPr>
        <p:spPr>
          <a:xfrm>
            <a:off x="176463" y="6105518"/>
            <a:ext cx="10974137" cy="646331"/>
          </a:xfrm>
          <a:prstGeom prst="rect">
            <a:avLst/>
          </a:prstGeom>
          <a:noFill/>
        </p:spPr>
        <p:txBody>
          <a:bodyPr wrap="square" rtlCol="0">
            <a:spAutoFit/>
          </a:bodyPr>
          <a:lstStyle/>
          <a:p>
            <a:pPr algn="r"/>
            <a:r>
              <a:rPr lang="en-US" dirty="0" smtClean="0"/>
              <a:t>Acknowledgments: David Maidment</a:t>
            </a:r>
            <a:r>
              <a:rPr lang="en-US" smtClean="0"/>
              <a:t>, </a:t>
            </a:r>
            <a:r>
              <a:rPr lang="en-US" smtClean="0"/>
              <a:t>Edward </a:t>
            </a:r>
            <a:r>
              <a:rPr lang="en-US" dirty="0" smtClean="0"/>
              <a:t>Clark, David Gochis, Fernando Salas, Cedric David, Jim Nelson, Simon Cox, Tim </a:t>
            </a:r>
            <a:r>
              <a:rPr lang="en-US" dirty="0"/>
              <a:t>Whiteaker</a:t>
            </a:r>
            <a:r>
              <a:rPr lang="en-US" dirty="0" smtClean="0"/>
              <a:t>, </a:t>
            </a:r>
            <a:r>
              <a:rPr lang="en-US" dirty="0"/>
              <a:t>Bill Anderson, Bob </a:t>
            </a:r>
            <a:r>
              <a:rPr lang="en-US" dirty="0" smtClean="0"/>
              <a:t>Arko, Tom Narock, </a:t>
            </a:r>
            <a:r>
              <a:rPr lang="en-US" dirty="0"/>
              <a:t>Maryia </a:t>
            </a:r>
            <a:r>
              <a:rPr lang="en-US" dirty="0" smtClean="0"/>
              <a:t>Halubok, EarthCube Engagement Team </a:t>
            </a:r>
            <a:endParaRPr lang="en-US" dirty="0"/>
          </a:p>
        </p:txBody>
      </p:sp>
      <p:sp>
        <p:nvSpPr>
          <p:cNvPr id="6" name="Subtitle 2"/>
          <p:cNvSpPr>
            <a:spLocks noGrp="1"/>
          </p:cNvSpPr>
          <p:nvPr>
            <p:ph type="subTitle" idx="1"/>
          </p:nvPr>
        </p:nvSpPr>
        <p:spPr>
          <a:xfrm>
            <a:off x="575733" y="700089"/>
            <a:ext cx="10574866" cy="1335312"/>
          </a:xfrm>
        </p:spPr>
        <p:txBody>
          <a:bodyPr>
            <a:normAutofit fontScale="92500" lnSpcReduction="20000"/>
          </a:bodyPr>
          <a:lstStyle/>
          <a:p>
            <a:r>
              <a:rPr lang="en-US" dirty="0" smtClean="0"/>
              <a:t>David K Arctur, PhD</a:t>
            </a:r>
          </a:p>
          <a:p>
            <a:r>
              <a:rPr lang="en-US" dirty="0" smtClean="0"/>
              <a:t>UT Schools of Geosciences, Engineering, Information</a:t>
            </a:r>
          </a:p>
          <a:p>
            <a:r>
              <a:rPr lang="en-US" dirty="0" smtClean="0"/>
              <a:t>UNC-SILS Seminar, 2016-02-05</a:t>
            </a:r>
            <a:endParaRPr lang="en-US" dirty="0"/>
          </a:p>
        </p:txBody>
      </p:sp>
    </p:spTree>
    <p:extLst>
      <p:ext uri="{BB962C8B-B14F-4D97-AF65-F5344CB8AC3E}">
        <p14:creationId xmlns:p14="http://schemas.microsoft.com/office/powerpoint/2010/main" val="117801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bwMode="auto">
          <a:xfrm>
            <a:off x="185853" y="1157454"/>
            <a:ext cx="9144000" cy="5562600"/>
          </a:xfrm>
          <a:prstGeom prst="rect">
            <a:avLst/>
          </a:prstGeom>
          <a:gradFill flip="none" rotWithShape="1">
            <a:gsLst>
              <a:gs pos="0">
                <a:schemeClr val="tx2">
                  <a:alpha val="60000"/>
                </a:schemeClr>
              </a:gs>
              <a:gs pos="49000">
                <a:schemeClr val="accent4">
                  <a:lumMod val="75000"/>
                </a:schemeClr>
              </a:gs>
              <a:gs pos="100000">
                <a:schemeClr val="tx2"/>
              </a:gs>
            </a:gsLst>
            <a:lin ang="16200000" scaled="0"/>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wrap="none" anchor="ctr"/>
          <a:lstStyle/>
          <a:p>
            <a:pPr algn="ctr" defTabSz="914400" eaLnBrk="0" fontAlgn="base" hangingPunct="0">
              <a:spcBef>
                <a:spcPct val="0"/>
              </a:spcBef>
              <a:spcAft>
                <a:spcPct val="0"/>
              </a:spcAft>
              <a:defRPr/>
            </a:pPr>
            <a:endParaRPr lang="en-US" sz="1400" b="1" dirty="0">
              <a:solidFill>
                <a:srgbClr val="000000"/>
              </a:solidFill>
            </a:endParaRPr>
          </a:p>
        </p:txBody>
      </p:sp>
      <p:pic>
        <p:nvPicPr>
          <p:cNvPr id="5" name="Picture 4" descr="stream discharge curve2.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1226" y="1732190"/>
            <a:ext cx="4853944" cy="2667972"/>
          </a:xfrm>
          <a:prstGeom prst="rect">
            <a:avLst/>
          </a:prstGeom>
        </p:spPr>
      </p:pic>
      <p:sp>
        <p:nvSpPr>
          <p:cNvPr id="2" name="Title 1"/>
          <p:cNvSpPr>
            <a:spLocks noGrp="1"/>
          </p:cNvSpPr>
          <p:nvPr>
            <p:ph type="title"/>
          </p:nvPr>
        </p:nvSpPr>
        <p:spPr>
          <a:xfrm>
            <a:off x="186760" y="53289"/>
            <a:ext cx="10681868" cy="1025071"/>
          </a:xfrm>
          <a:effectLst/>
        </p:spPr>
        <p:txBody>
          <a:bodyPr rtlCol="0">
            <a:noAutofit/>
          </a:bodyPr>
          <a:lstStyle/>
          <a:p>
            <a:pPr fontAlgn="auto">
              <a:spcAft>
                <a:spcPts val="0"/>
              </a:spcAft>
              <a:defRPr/>
            </a:pPr>
            <a:r>
              <a:rPr lang="en-US" dirty="0" smtClean="0">
                <a:solidFill>
                  <a:srgbClr val="007AC2"/>
                </a:solidFill>
                <a:effectLst>
                  <a:outerShdw blurRad="50800" dist="38100" dir="2700000" algn="tl" rotWithShape="0">
                    <a:srgbClr val="000000">
                      <a:alpha val="43000"/>
                    </a:srgbClr>
                  </a:outerShdw>
                </a:effectLst>
              </a:rPr>
              <a:t>Enabled by data standards, protocols &amp; institutions</a:t>
            </a:r>
            <a:r>
              <a:rPr lang="is-IS" dirty="0" smtClean="0">
                <a:solidFill>
                  <a:srgbClr val="007AC2"/>
                </a:solidFill>
                <a:effectLst>
                  <a:outerShdw blurRad="50800" dist="38100" dir="2700000" algn="tl" rotWithShape="0">
                    <a:srgbClr val="000000">
                      <a:alpha val="43000"/>
                    </a:srgbClr>
                  </a:outerShdw>
                </a:effectLst>
              </a:rPr>
              <a:t>…</a:t>
            </a:r>
            <a:r>
              <a:rPr lang="en-US" dirty="0" smtClean="0">
                <a:solidFill>
                  <a:schemeClr val="accent4">
                    <a:lumMod val="50000"/>
                  </a:schemeClr>
                </a:solidFill>
                <a:effectLst/>
              </a:rPr>
              <a:t/>
            </a:r>
            <a:br>
              <a:rPr lang="en-US" dirty="0" smtClean="0">
                <a:solidFill>
                  <a:schemeClr val="accent4">
                    <a:lumMod val="50000"/>
                  </a:schemeClr>
                </a:solidFill>
                <a:effectLst/>
              </a:rPr>
            </a:br>
            <a:r>
              <a:rPr lang="en-US" sz="3200" dirty="0" smtClean="0">
                <a:effectLst>
                  <a:outerShdw blurRad="50800" dist="38100" dir="2700000" algn="tl" rotWithShape="0">
                    <a:srgbClr val="000000">
                      <a:alpha val="43000"/>
                    </a:srgbClr>
                  </a:outerShdw>
                </a:effectLst>
              </a:rPr>
              <a:t>WaterML</a:t>
            </a:r>
            <a:r>
              <a:rPr dirty="0" smtClean="0"/>
              <a:t> </a:t>
            </a:r>
            <a:r>
              <a:rPr lang="en-US" dirty="0" smtClean="0"/>
              <a:t>&amp; </a:t>
            </a:r>
            <a:r>
              <a:rPr sz="3200" dirty="0" smtClean="0"/>
              <a:t>Web Services</a:t>
            </a:r>
            <a:endParaRPr b="0" dirty="0"/>
          </a:p>
        </p:txBody>
      </p:sp>
      <p:sp>
        <p:nvSpPr>
          <p:cNvPr id="48131" name="TextBox 4"/>
          <p:cNvSpPr txBox="1">
            <a:spLocks noChangeArrowheads="1"/>
          </p:cNvSpPr>
          <p:nvPr/>
        </p:nvSpPr>
        <p:spPr bwMode="auto">
          <a:xfrm>
            <a:off x="916103" y="1340018"/>
            <a:ext cx="4229100" cy="287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457200" eaLnBrk="0" hangingPunct="0">
              <a:defRPr sz="1000" b="1">
                <a:solidFill>
                  <a:schemeClr val="tx1"/>
                </a:solidFill>
                <a:latin typeface="CG Times" charset="0"/>
                <a:ea typeface="ＭＳ Ｐゴシック" charset="0"/>
                <a:cs typeface="ＭＳ Ｐゴシック" charset="0"/>
              </a:defRPr>
            </a:lvl1pPr>
            <a:lvl2pPr marL="742950" indent="-285750" defTabSz="457200" eaLnBrk="0" hangingPunct="0">
              <a:defRPr sz="1000" b="1">
                <a:solidFill>
                  <a:schemeClr val="tx1"/>
                </a:solidFill>
                <a:latin typeface="CG Times" charset="0"/>
                <a:ea typeface="ＭＳ Ｐゴシック" charset="0"/>
              </a:defRPr>
            </a:lvl2pPr>
            <a:lvl3pPr marL="1143000" indent="-228600" defTabSz="457200" eaLnBrk="0" hangingPunct="0">
              <a:defRPr sz="1000" b="1">
                <a:solidFill>
                  <a:schemeClr val="tx1"/>
                </a:solidFill>
                <a:latin typeface="CG Times" charset="0"/>
                <a:ea typeface="ＭＳ Ｐゴシック" charset="0"/>
              </a:defRPr>
            </a:lvl3pPr>
            <a:lvl4pPr marL="1600200" indent="-228600" defTabSz="457200" eaLnBrk="0" hangingPunct="0">
              <a:defRPr sz="1000" b="1">
                <a:solidFill>
                  <a:schemeClr val="tx1"/>
                </a:solidFill>
                <a:latin typeface="CG Times" charset="0"/>
                <a:ea typeface="ＭＳ Ｐゴシック" charset="0"/>
              </a:defRPr>
            </a:lvl4pPr>
            <a:lvl5pPr marL="2057400" indent="-228600" defTabSz="4572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algn="ctr" fontAlgn="base">
              <a:spcBef>
                <a:spcPct val="0"/>
              </a:spcBef>
              <a:spcAft>
                <a:spcPct val="0"/>
              </a:spcAft>
            </a:pPr>
            <a:r>
              <a:rPr lang="en-US" sz="1600" b="0" dirty="0">
                <a:solidFill>
                  <a:srgbClr val="DFF0FA"/>
                </a:solidFill>
                <a:latin typeface="Candara"/>
                <a:cs typeface="Candara"/>
              </a:rPr>
              <a:t>Water time series data on the internet</a:t>
            </a:r>
          </a:p>
        </p:txBody>
      </p:sp>
      <p:pic>
        <p:nvPicPr>
          <p:cNvPr id="5123" name="Picture 3"/>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t="2154"/>
          <a:stretch/>
        </p:blipFill>
        <p:spPr bwMode="auto">
          <a:xfrm>
            <a:off x="5476992" y="1636879"/>
            <a:ext cx="2490787" cy="838200"/>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476992" y="2894179"/>
            <a:ext cx="3159125" cy="1830388"/>
          </a:xfrm>
          <a:prstGeom prst="rect">
            <a:avLst/>
          </a:prstGeom>
          <a:noFill/>
          <a:ln w="19050" cmpd="sng">
            <a:solidFill>
              <a:schemeClr val="accent4"/>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5260814" y="5045849"/>
            <a:ext cx="4077139" cy="544299"/>
          </a:xfrm>
          <a:prstGeom prst="rect">
            <a:avLst/>
          </a:prstGeom>
          <a:gradFill flip="none" rotWithShape="1">
            <a:gsLst>
              <a:gs pos="10000">
                <a:schemeClr val="accent3">
                  <a:alpha val="0"/>
                </a:schemeClr>
              </a:gs>
              <a:gs pos="49000">
                <a:schemeClr val="accent3"/>
              </a:gs>
            </a:gsLst>
            <a:lin ang="0" scaled="1"/>
            <a:tileRect/>
          </a:gradFill>
          <a:effectLst/>
        </p:spPr>
        <p:txBody>
          <a:bodyPr lIns="1371600" rIns="0"/>
          <a:lstStyle>
            <a:defPPr>
              <a:defRPr lang="en-US"/>
            </a:defPPr>
            <a:lvl1pPr algn="ctr" defTabSz="457200" eaLnBrk="0" hangingPunct="0">
              <a:defRPr>
                <a:solidFill>
                  <a:srgbClr val="595959"/>
                </a:solidFill>
                <a:cs typeface="Avenir LT Std 85 Heavy"/>
              </a:defRPr>
            </a:lvl1pPr>
          </a:lstStyle>
          <a:p>
            <a:pPr algn="l">
              <a:defRPr/>
            </a:pPr>
            <a:r>
              <a:rPr lang="en-US" sz="1400" b="1" dirty="0">
                <a:solidFill>
                  <a:prstClr val="black"/>
                </a:solidFill>
                <a:latin typeface="Candara"/>
                <a:cs typeface="Candara"/>
              </a:rPr>
              <a:t>24/7/365 service </a:t>
            </a:r>
          </a:p>
          <a:p>
            <a:pPr algn="l">
              <a:defRPr/>
            </a:pPr>
            <a:r>
              <a:rPr lang="en-US" sz="1400" dirty="0">
                <a:solidFill>
                  <a:prstClr val="black"/>
                </a:solidFill>
                <a:latin typeface="Candara"/>
                <a:cs typeface="Candara"/>
              </a:rPr>
              <a:t>For daily and real-time data</a:t>
            </a:r>
          </a:p>
        </p:txBody>
      </p:sp>
      <p:sp>
        <p:nvSpPr>
          <p:cNvPr id="48137" name="TextBox 12"/>
          <p:cNvSpPr txBox="1">
            <a:spLocks noChangeArrowheads="1"/>
          </p:cNvSpPr>
          <p:nvPr/>
        </p:nvSpPr>
        <p:spPr bwMode="auto">
          <a:xfrm>
            <a:off x="3083042" y="5996155"/>
            <a:ext cx="5553075" cy="265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lstStyle>
            <a:lvl1pPr eaLnBrk="0" hangingPunct="0">
              <a:defRPr sz="1000" b="1">
                <a:solidFill>
                  <a:schemeClr val="tx1"/>
                </a:solidFill>
                <a:latin typeface="CG Times" charset="0"/>
                <a:ea typeface="ＭＳ Ｐゴシック" charset="0"/>
                <a:cs typeface="ＭＳ Ｐゴシック" charset="0"/>
              </a:defRPr>
            </a:lvl1pPr>
            <a:lvl2pPr marL="742950" indent="-285750" eaLnBrk="0" hangingPunct="0">
              <a:defRPr sz="1000" b="1">
                <a:solidFill>
                  <a:schemeClr val="tx1"/>
                </a:solidFill>
                <a:latin typeface="CG Times" charset="0"/>
                <a:ea typeface="ＭＳ Ｐゴシック" charset="0"/>
              </a:defRPr>
            </a:lvl2pPr>
            <a:lvl3pPr marL="1143000" indent="-228600" eaLnBrk="0" hangingPunct="0">
              <a:defRPr sz="1000" b="1">
                <a:solidFill>
                  <a:schemeClr val="tx1"/>
                </a:solidFill>
                <a:latin typeface="CG Times" charset="0"/>
                <a:ea typeface="ＭＳ Ｐゴシック" charset="0"/>
              </a:defRPr>
            </a:lvl3pPr>
            <a:lvl4pPr marL="1600200" indent="-228600" eaLnBrk="0" hangingPunct="0">
              <a:defRPr sz="1000" b="1">
                <a:solidFill>
                  <a:schemeClr val="tx1"/>
                </a:solidFill>
                <a:latin typeface="CG Times" charset="0"/>
                <a:ea typeface="ＭＳ Ｐゴシック" charset="0"/>
              </a:defRPr>
            </a:lvl4pPr>
            <a:lvl5pPr marL="2057400" indent="-228600" eaLnBrk="0" hangingPunct="0">
              <a:defRPr sz="1000" b="1">
                <a:solidFill>
                  <a:schemeClr val="tx1"/>
                </a:solidFill>
                <a:latin typeface="CG Times" charset="0"/>
                <a:ea typeface="ＭＳ Ｐゴシック" charset="0"/>
              </a:defRPr>
            </a:lvl5pPr>
            <a:lvl6pPr marL="2514600" indent="-228600" eaLnBrk="0" fontAlgn="base" hangingPunct="0">
              <a:spcBef>
                <a:spcPct val="0"/>
              </a:spcBef>
              <a:spcAft>
                <a:spcPct val="0"/>
              </a:spcAft>
              <a:defRPr sz="1000" b="1">
                <a:solidFill>
                  <a:schemeClr val="tx1"/>
                </a:solidFill>
                <a:latin typeface="CG Times" charset="0"/>
                <a:ea typeface="ＭＳ Ｐゴシック" charset="0"/>
              </a:defRPr>
            </a:lvl6pPr>
            <a:lvl7pPr marL="2971800" indent="-228600" eaLnBrk="0" fontAlgn="base" hangingPunct="0">
              <a:spcBef>
                <a:spcPct val="0"/>
              </a:spcBef>
              <a:spcAft>
                <a:spcPct val="0"/>
              </a:spcAft>
              <a:defRPr sz="1000" b="1">
                <a:solidFill>
                  <a:schemeClr val="tx1"/>
                </a:solidFill>
                <a:latin typeface="CG Times" charset="0"/>
                <a:ea typeface="ＭＳ Ｐゴシック" charset="0"/>
              </a:defRPr>
            </a:lvl7pPr>
            <a:lvl8pPr marL="3429000" indent="-228600" eaLnBrk="0" fontAlgn="base" hangingPunct="0">
              <a:spcBef>
                <a:spcPct val="0"/>
              </a:spcBef>
              <a:spcAft>
                <a:spcPct val="0"/>
              </a:spcAft>
              <a:defRPr sz="1000" b="1">
                <a:solidFill>
                  <a:schemeClr val="tx1"/>
                </a:solidFill>
                <a:latin typeface="CG Times" charset="0"/>
                <a:ea typeface="ＭＳ Ｐゴシック" charset="0"/>
              </a:defRPr>
            </a:lvl8pPr>
            <a:lvl9pPr marL="3886200" indent="-228600" eaLnBrk="0" fontAlgn="base" hangingPunct="0">
              <a:spcBef>
                <a:spcPct val="0"/>
              </a:spcBef>
              <a:spcAft>
                <a:spcPct val="0"/>
              </a:spcAft>
              <a:defRPr sz="1000" b="1">
                <a:solidFill>
                  <a:schemeClr val="tx1"/>
                </a:solidFill>
                <a:latin typeface="CG Times" charset="0"/>
                <a:ea typeface="ＭＳ Ｐゴシック" charset="0"/>
              </a:defRPr>
            </a:lvl9pPr>
          </a:lstStyle>
          <a:p>
            <a:pPr algn="r" defTabSz="914400" fontAlgn="base">
              <a:spcBef>
                <a:spcPct val="0"/>
              </a:spcBef>
              <a:spcAft>
                <a:spcPct val="0"/>
              </a:spcAft>
            </a:pPr>
            <a:r>
              <a:rPr lang="en-US" sz="1400" b="0" dirty="0">
                <a:solidFill>
                  <a:srgbClr val="BFE1F5"/>
                </a:solidFill>
                <a:latin typeface="Candara"/>
                <a:cs typeface="Candara"/>
              </a:rPr>
              <a:t>. . . Operational water web services system for the United States                  </a:t>
            </a:r>
          </a:p>
        </p:txBody>
      </p:sp>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1708" y="2022224"/>
            <a:ext cx="3133725" cy="285750"/>
          </a:xfrm>
          <a:prstGeom prst="rect">
            <a:avLst/>
          </a:prstGeom>
          <a:noFill/>
          <a:ln w="9525">
            <a:solidFill>
              <a:schemeClr val="bg1">
                <a:lumMod val="65000"/>
              </a:schemeClr>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 name="TextBox 15"/>
          <p:cNvSpPr txBox="1"/>
          <p:nvPr/>
        </p:nvSpPr>
        <p:spPr>
          <a:xfrm>
            <a:off x="566853" y="6408904"/>
            <a:ext cx="8763000" cy="311150"/>
          </a:xfrm>
          <a:prstGeom prst="rect">
            <a:avLst/>
          </a:prstGeom>
          <a:gradFill flip="none" rotWithShape="1">
            <a:gsLst>
              <a:gs pos="0">
                <a:srgbClr val="00B9F2">
                  <a:alpha val="0"/>
                </a:srgbClr>
              </a:gs>
              <a:gs pos="100000">
                <a:srgbClr val="007AC2"/>
              </a:gs>
            </a:gsLst>
            <a:lin ang="0" scaled="1"/>
            <a:tileRect/>
          </a:gradFill>
          <a:effectLst/>
        </p:spPr>
        <p:txBody>
          <a:bodyPr lIns="731520" rIns="548640"/>
          <a:lstStyle>
            <a:defPPr>
              <a:defRPr lang="en-US"/>
            </a:defPPr>
            <a:lvl1pPr algn="ctr" defTabSz="457200" eaLnBrk="0" hangingPunct="0">
              <a:defRPr>
                <a:solidFill>
                  <a:srgbClr val="595959"/>
                </a:solidFill>
                <a:cs typeface="Avenir LT Std 85 Heavy"/>
              </a:defRPr>
            </a:lvl1pPr>
          </a:lstStyle>
          <a:p>
            <a:pPr algn="r">
              <a:defRPr/>
            </a:pPr>
            <a:r>
              <a:rPr lang="en-US" sz="1050" dirty="0">
                <a:solidFill>
                  <a:prstClr val="white"/>
                </a:solidFill>
                <a:hlinkClick r:id="rId7"/>
              </a:rPr>
              <a:t>http://waterservices.usgs.gov/nwis/iv/?format=waterml,2.0&amp;sites=08158000&amp;period=P1D&amp;parameterCd=00060</a:t>
            </a:r>
            <a:r>
              <a:rPr lang="en-US" sz="1050" dirty="0">
                <a:solidFill>
                  <a:prstClr val="white"/>
                </a:solidFill>
              </a:rPr>
              <a:t> </a:t>
            </a:r>
          </a:p>
        </p:txBody>
      </p:sp>
      <p:pic>
        <p:nvPicPr>
          <p:cNvPr id="4" name="Picture 3"/>
          <p:cNvPicPr>
            <a:picLocks noChangeAspect="1"/>
          </p:cNvPicPr>
          <p:nvPr/>
        </p:nvPicPr>
        <p:blipFill>
          <a:blip r:embed="rId8"/>
          <a:stretch>
            <a:fillRect/>
          </a:stretch>
        </p:blipFill>
        <p:spPr>
          <a:xfrm>
            <a:off x="451226" y="4479256"/>
            <a:ext cx="4853944" cy="1485217"/>
          </a:xfrm>
          <a:prstGeom prst="rect">
            <a:avLst/>
          </a:prstGeom>
        </p:spPr>
      </p:pic>
      <p:sp>
        <p:nvSpPr>
          <p:cNvPr id="6" name="TextBox 5"/>
          <p:cNvSpPr txBox="1"/>
          <p:nvPr/>
        </p:nvSpPr>
        <p:spPr>
          <a:xfrm>
            <a:off x="9501675" y="1157454"/>
            <a:ext cx="2690325" cy="4160544"/>
          </a:xfrm>
          <a:prstGeom prst="rect">
            <a:avLst/>
          </a:prstGeom>
          <a:noFill/>
          <a:effectLst/>
        </p:spPr>
        <p:txBody>
          <a:bodyPr wrap="square" lIns="0" tIns="0" rIns="0" bIns="0" rtlCol="0">
            <a:noAutofit/>
          </a:bodyPr>
          <a:lstStyle/>
          <a:p>
            <a:pPr eaLnBrk="0" hangingPunct="0">
              <a:lnSpc>
                <a:spcPts val="1800"/>
              </a:lnSpc>
            </a:pPr>
            <a:r>
              <a:rPr lang="en-US" sz="1600" b="1" dirty="0" smtClean="0">
                <a:ea typeface="+mn-ea"/>
                <a:cs typeface="+mn-cs"/>
              </a:rPr>
              <a:t>CUAHSI </a:t>
            </a:r>
            <a:r>
              <a:rPr lang="en-US" sz="1400" b="1" dirty="0" smtClean="0">
                <a:ea typeface="+mn-ea"/>
                <a:cs typeface="+mn-cs"/>
              </a:rPr>
              <a:t>– </a:t>
            </a:r>
            <a:r>
              <a:rPr lang="en-US" sz="1400" dirty="0" smtClean="0">
                <a:ea typeface="+mn-ea"/>
                <a:cs typeface="+mn-cs"/>
              </a:rPr>
              <a:t>Consortium of Universities for Advancement of Hydrologic Science</a:t>
            </a:r>
          </a:p>
          <a:p>
            <a:pPr eaLnBrk="0" hangingPunct="0">
              <a:lnSpc>
                <a:spcPts val="1800"/>
              </a:lnSpc>
            </a:pPr>
            <a:endParaRPr lang="en-US" sz="1400" dirty="0"/>
          </a:p>
          <a:p>
            <a:pPr eaLnBrk="0" hangingPunct="0">
              <a:lnSpc>
                <a:spcPts val="1800"/>
              </a:lnSpc>
            </a:pPr>
            <a:r>
              <a:rPr lang="en-US" sz="1600" b="1" dirty="0" smtClean="0">
                <a:ea typeface="+mn-ea"/>
                <a:cs typeface="+mn-cs"/>
              </a:rPr>
              <a:t>USGS</a:t>
            </a:r>
            <a:r>
              <a:rPr lang="en-US" sz="1600" dirty="0" smtClean="0">
                <a:ea typeface="+mn-ea"/>
                <a:cs typeface="+mn-cs"/>
              </a:rPr>
              <a:t> </a:t>
            </a:r>
            <a:r>
              <a:rPr lang="en-US" sz="1400" dirty="0" smtClean="0">
                <a:ea typeface="+mn-ea"/>
                <a:cs typeface="+mn-cs"/>
              </a:rPr>
              <a:t>– U.S. Geological Survey</a:t>
            </a:r>
          </a:p>
          <a:p>
            <a:pPr eaLnBrk="0" hangingPunct="0">
              <a:lnSpc>
                <a:spcPts val="1800"/>
              </a:lnSpc>
            </a:pPr>
            <a:endParaRPr lang="en-US" sz="1400" dirty="0"/>
          </a:p>
          <a:p>
            <a:pPr eaLnBrk="0" hangingPunct="0">
              <a:lnSpc>
                <a:spcPts val="1800"/>
              </a:lnSpc>
            </a:pPr>
            <a:r>
              <a:rPr lang="en-US" sz="1600" b="1" dirty="0" smtClean="0"/>
              <a:t>NWS</a:t>
            </a:r>
            <a:r>
              <a:rPr lang="en-US" sz="1600" dirty="0" smtClean="0"/>
              <a:t> </a:t>
            </a:r>
            <a:r>
              <a:rPr lang="en-US" sz="1400" dirty="0" smtClean="0"/>
              <a:t>– U.S. National Weather Service</a:t>
            </a:r>
          </a:p>
          <a:p>
            <a:pPr eaLnBrk="0" hangingPunct="0">
              <a:lnSpc>
                <a:spcPts val="1800"/>
              </a:lnSpc>
            </a:pPr>
            <a:endParaRPr lang="en-US" sz="1400" dirty="0"/>
          </a:p>
          <a:p>
            <a:pPr eaLnBrk="0" hangingPunct="0">
              <a:lnSpc>
                <a:spcPts val="1800"/>
              </a:lnSpc>
            </a:pPr>
            <a:r>
              <a:rPr lang="en-US" sz="1600" b="1" dirty="0" smtClean="0"/>
              <a:t>OGC</a:t>
            </a:r>
            <a:r>
              <a:rPr lang="en-US" sz="1400" dirty="0" smtClean="0"/>
              <a:t> – Open Geospatial Consortium (international standards for data exchange)</a:t>
            </a:r>
          </a:p>
          <a:p>
            <a:pPr eaLnBrk="0" hangingPunct="0">
              <a:lnSpc>
                <a:spcPts val="1800"/>
              </a:lnSpc>
            </a:pPr>
            <a:endParaRPr lang="en-US" sz="1400" dirty="0"/>
          </a:p>
          <a:p>
            <a:pPr eaLnBrk="0" hangingPunct="0">
              <a:lnSpc>
                <a:spcPts val="1800"/>
              </a:lnSpc>
            </a:pPr>
            <a:r>
              <a:rPr lang="en-US" sz="1600" b="1" dirty="0" smtClean="0"/>
              <a:t>WMO</a:t>
            </a:r>
            <a:r>
              <a:rPr lang="en-US" sz="1600" dirty="0" smtClean="0"/>
              <a:t> </a:t>
            </a:r>
            <a:r>
              <a:rPr lang="en-US" sz="1400" dirty="0" smtClean="0"/>
              <a:t>– World Meteorological Organization (operational meteorology &amp; climate data)</a:t>
            </a:r>
          </a:p>
          <a:p>
            <a:pPr eaLnBrk="0" hangingPunct="0">
              <a:lnSpc>
                <a:spcPts val="1800"/>
              </a:lnSpc>
            </a:pPr>
            <a:endParaRPr lang="en-US" sz="1400" dirty="0">
              <a:ea typeface="+mn-ea"/>
              <a:cs typeface="+mn-cs"/>
            </a:endParaRPr>
          </a:p>
          <a:p>
            <a:pPr eaLnBrk="0" hangingPunct="0">
              <a:lnSpc>
                <a:spcPts val="1800"/>
              </a:lnSpc>
            </a:pPr>
            <a:endParaRPr lang="en-US" sz="1400" dirty="0" smtClean="0">
              <a:ea typeface="+mn-ea"/>
              <a:cs typeface="+mn-cs"/>
            </a:endParaRPr>
          </a:p>
          <a:p>
            <a:pPr eaLnBrk="0" hangingPunct="0">
              <a:lnSpc>
                <a:spcPts val="1800"/>
              </a:lnSpc>
            </a:pPr>
            <a:endParaRPr lang="en-US" sz="1400" b="1" dirty="0"/>
          </a:p>
          <a:p>
            <a:pPr eaLnBrk="0" hangingPunct="0">
              <a:lnSpc>
                <a:spcPts val="1800"/>
              </a:lnSpc>
            </a:pPr>
            <a:endParaRPr lang="en-US" sz="1400" b="1" dirty="0" smtClean="0">
              <a:ea typeface="+mn-ea"/>
              <a:cs typeface="+mn-cs"/>
            </a:endParaRPr>
          </a:p>
        </p:txBody>
      </p:sp>
    </p:spTree>
    <p:extLst>
      <p:ext uri="{BB962C8B-B14F-4D97-AF65-F5344CB8AC3E}">
        <p14:creationId xmlns:p14="http://schemas.microsoft.com/office/powerpoint/2010/main" val="647255725"/>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Rectangle 169"/>
          <p:cNvSpPr/>
          <p:nvPr/>
        </p:nvSpPr>
        <p:spPr>
          <a:xfrm>
            <a:off x="6769100" y="1768946"/>
            <a:ext cx="3872740" cy="4432861"/>
          </a:xfrm>
          <a:prstGeom prst="rect">
            <a:avLst/>
          </a:prstGeom>
          <a:solidFill>
            <a:schemeClr val="tx2">
              <a:lumMod val="10000"/>
              <a:lumOff val="90000"/>
            </a:schemeClr>
          </a:solidFill>
          <a:ln>
            <a:solidFill>
              <a:schemeClr val="tx2">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endParaRPr>
          </a:p>
        </p:txBody>
      </p:sp>
      <p:sp>
        <p:nvSpPr>
          <p:cNvPr id="2" name="Title 1"/>
          <p:cNvSpPr>
            <a:spLocks noGrp="1"/>
          </p:cNvSpPr>
          <p:nvPr>
            <p:ph type="title"/>
          </p:nvPr>
        </p:nvSpPr>
        <p:spPr>
          <a:xfrm>
            <a:off x="1246740" y="261258"/>
            <a:ext cx="9532101" cy="484632"/>
          </a:xfrm>
          <a:effectLst/>
        </p:spPr>
        <p:txBody>
          <a:bodyPr/>
          <a:lstStyle/>
          <a:p>
            <a:pPr algn="ctr"/>
            <a:r>
              <a:rPr lang="en-US" dirty="0">
                <a:solidFill>
                  <a:srgbClr val="007AC2"/>
                </a:solidFill>
                <a:effectLst>
                  <a:outerShdw blurRad="50800" dist="38100" dir="2700000" algn="tl" rotWithShape="0">
                    <a:srgbClr val="000000">
                      <a:alpha val="43000"/>
                    </a:srgbClr>
                  </a:outerShdw>
                </a:effectLst>
              </a:rPr>
              <a:t>OGC</a:t>
            </a:r>
            <a:r>
              <a:rPr lang="en-US" dirty="0">
                <a:solidFill>
                  <a:schemeClr val="accent4">
                    <a:lumMod val="50000"/>
                  </a:schemeClr>
                </a:solidFill>
              </a:rPr>
              <a:t> </a:t>
            </a:r>
            <a:r>
              <a:rPr lang="en-US" dirty="0">
                <a:solidFill>
                  <a:srgbClr val="007AC2"/>
                </a:solidFill>
                <a:effectLst>
                  <a:outerShdw blurRad="50800" dist="38100" dir="2700000" algn="tl" rotWithShape="0">
                    <a:srgbClr val="000000">
                      <a:alpha val="43000"/>
                    </a:srgbClr>
                  </a:outerShdw>
                </a:effectLst>
              </a:rPr>
              <a:t>Observations &amp; Measurements data model: </a:t>
            </a:r>
            <a:br>
              <a:rPr lang="en-US" dirty="0">
                <a:solidFill>
                  <a:srgbClr val="007AC2"/>
                </a:solidFill>
                <a:effectLst>
                  <a:outerShdw blurRad="50800" dist="38100" dir="2700000" algn="tl" rotWithShape="0">
                    <a:srgbClr val="000000">
                      <a:alpha val="43000"/>
                    </a:srgbClr>
                  </a:outerShdw>
                </a:effectLst>
              </a:rPr>
            </a:br>
            <a:r>
              <a:rPr lang="en-US" dirty="0"/>
              <a:t>a way of relating features &amp; phenomena</a:t>
            </a:r>
          </a:p>
        </p:txBody>
      </p:sp>
      <p:sp>
        <p:nvSpPr>
          <p:cNvPr id="3" name="Content Placeholder 2"/>
          <p:cNvSpPr>
            <a:spLocks noGrp="1"/>
          </p:cNvSpPr>
          <p:nvPr>
            <p:ph sz="quarter" idx="10"/>
          </p:nvPr>
        </p:nvSpPr>
        <p:spPr>
          <a:xfrm>
            <a:off x="1905394" y="1763066"/>
            <a:ext cx="8214795" cy="3232972"/>
          </a:xfrm>
        </p:spPr>
        <p:txBody>
          <a:bodyPr>
            <a:normAutofit/>
          </a:bodyPr>
          <a:lstStyle/>
          <a:p>
            <a:pPr marL="0" indent="0">
              <a:spcBef>
                <a:spcPct val="0"/>
              </a:spcBef>
              <a:spcAft>
                <a:spcPct val="0"/>
              </a:spcAft>
              <a:buNone/>
            </a:pPr>
            <a:r>
              <a:rPr lang="en-AU" sz="2800" dirty="0"/>
              <a:t>An</a:t>
            </a:r>
            <a:r>
              <a:rPr lang="en-AU" sz="2800" dirty="0">
                <a:solidFill>
                  <a:srgbClr val="0F3277"/>
                </a:solidFill>
                <a:ea typeface="ＭＳ Ｐゴシック"/>
              </a:rPr>
              <a:t> </a:t>
            </a:r>
            <a:r>
              <a:rPr lang="en-AU" sz="2800" b="1" dirty="0">
                <a:solidFill>
                  <a:srgbClr val="FF0066"/>
                </a:solidFill>
                <a:ea typeface="ＭＳ Ｐゴシック"/>
              </a:rPr>
              <a:t>Observation</a:t>
            </a:r>
            <a:r>
              <a:rPr lang="en-AU" sz="2800" dirty="0">
                <a:solidFill>
                  <a:srgbClr val="0F3277"/>
                </a:solidFill>
                <a:ea typeface="ＭＳ Ｐゴシック"/>
              </a:rPr>
              <a:t> </a:t>
            </a:r>
            <a:r>
              <a:rPr lang="en-AU" sz="2800" dirty="0"/>
              <a:t>is an action </a:t>
            </a:r>
            <a:br>
              <a:rPr lang="en-AU" sz="2800" dirty="0"/>
            </a:br>
            <a:r>
              <a:rPr lang="en-AU" sz="2800" dirty="0"/>
              <a:t>whose</a:t>
            </a:r>
            <a:r>
              <a:rPr lang="en-AU" sz="2800" dirty="0">
                <a:solidFill>
                  <a:srgbClr val="0F3277"/>
                </a:solidFill>
                <a:ea typeface="ＭＳ Ｐゴシック"/>
              </a:rPr>
              <a:t> </a:t>
            </a:r>
            <a:r>
              <a:rPr lang="en-AU" sz="2800" b="1" dirty="0">
                <a:solidFill>
                  <a:srgbClr val="008000"/>
                </a:solidFill>
                <a:ea typeface="ＭＳ Ｐゴシック"/>
              </a:rPr>
              <a:t>result</a:t>
            </a:r>
            <a:r>
              <a:rPr lang="en-AU" sz="2800" dirty="0">
                <a:solidFill>
                  <a:srgbClr val="008000"/>
                </a:solidFill>
                <a:ea typeface="ＭＳ Ｐゴシック"/>
              </a:rPr>
              <a:t> </a:t>
            </a:r>
            <a:r>
              <a:rPr lang="en-AU" sz="2800" dirty="0"/>
              <a:t>is an estimate </a:t>
            </a:r>
            <a:br>
              <a:rPr lang="en-AU" sz="2800" dirty="0"/>
            </a:br>
            <a:r>
              <a:rPr lang="en-AU" sz="2800" dirty="0"/>
              <a:t>of the value of some</a:t>
            </a:r>
            <a:r>
              <a:rPr lang="en-AU" sz="2800" dirty="0">
                <a:solidFill>
                  <a:srgbClr val="0F3277"/>
                </a:solidFill>
                <a:ea typeface="ＭＳ Ｐゴシック"/>
              </a:rPr>
              <a:t> </a:t>
            </a:r>
            <a:r>
              <a:rPr lang="en-AU" sz="2800" b="1" dirty="0">
                <a:solidFill>
                  <a:srgbClr val="0000FF"/>
                </a:solidFill>
                <a:ea typeface="ＭＳ Ｐゴシック"/>
              </a:rPr>
              <a:t>property</a:t>
            </a:r>
            <a:r>
              <a:rPr lang="en-AU" sz="2800" dirty="0">
                <a:solidFill>
                  <a:srgbClr val="0000FF"/>
                </a:solidFill>
                <a:ea typeface="ＭＳ Ｐゴシック"/>
              </a:rPr>
              <a:t> </a:t>
            </a:r>
            <a:br>
              <a:rPr lang="en-AU" sz="2800" dirty="0">
                <a:solidFill>
                  <a:srgbClr val="0000FF"/>
                </a:solidFill>
                <a:ea typeface="ＭＳ Ｐゴシック"/>
              </a:rPr>
            </a:br>
            <a:r>
              <a:rPr lang="en-AU" sz="2800" dirty="0"/>
              <a:t>of the</a:t>
            </a:r>
            <a:r>
              <a:rPr lang="en-AU" sz="2800" dirty="0">
                <a:solidFill>
                  <a:srgbClr val="0F3277"/>
                </a:solidFill>
                <a:ea typeface="ＭＳ Ｐゴシック"/>
              </a:rPr>
              <a:t> </a:t>
            </a:r>
            <a:r>
              <a:rPr lang="en-AU" sz="2800" b="1" dirty="0">
                <a:solidFill>
                  <a:schemeClr val="accent3">
                    <a:lumMod val="50000"/>
                  </a:schemeClr>
                </a:solidFill>
                <a:ea typeface="ＭＳ Ｐゴシック"/>
              </a:rPr>
              <a:t>feature-of-interest</a:t>
            </a:r>
            <a:r>
              <a:rPr lang="en-AU" sz="2800" dirty="0"/>
              <a:t>,</a:t>
            </a:r>
            <a:r>
              <a:rPr lang="en-AU" sz="2800" dirty="0">
                <a:solidFill>
                  <a:srgbClr val="0F3277"/>
                </a:solidFill>
                <a:ea typeface="ＭＳ Ｐゴシック"/>
              </a:rPr>
              <a:t> </a:t>
            </a:r>
            <a:br>
              <a:rPr lang="en-AU" sz="2800" dirty="0">
                <a:solidFill>
                  <a:srgbClr val="0F3277"/>
                </a:solidFill>
                <a:ea typeface="ＭＳ Ｐゴシック"/>
              </a:rPr>
            </a:br>
            <a:r>
              <a:rPr lang="en-AU" sz="2800" dirty="0"/>
              <a:t>obtained using a specified</a:t>
            </a:r>
            <a:r>
              <a:rPr lang="en-AU" sz="2800" dirty="0">
                <a:solidFill>
                  <a:srgbClr val="0F3277"/>
                </a:solidFill>
                <a:ea typeface="ＭＳ Ｐゴシック"/>
              </a:rPr>
              <a:t> </a:t>
            </a:r>
            <a:br>
              <a:rPr lang="en-AU" sz="2800" dirty="0">
                <a:solidFill>
                  <a:srgbClr val="0F3277"/>
                </a:solidFill>
                <a:ea typeface="ＭＳ Ｐゴシック"/>
              </a:rPr>
            </a:br>
            <a:r>
              <a:rPr lang="en-AU" sz="2800" b="1" dirty="0">
                <a:solidFill>
                  <a:schemeClr val="accent6">
                    <a:lumMod val="75000"/>
                  </a:schemeClr>
                </a:solidFill>
                <a:ea typeface="ＭＳ Ｐゴシック"/>
              </a:rPr>
              <a:t>procedure</a:t>
            </a:r>
          </a:p>
        </p:txBody>
      </p:sp>
      <p:grpSp>
        <p:nvGrpSpPr>
          <p:cNvPr id="4" name="Group 3"/>
          <p:cNvGrpSpPr/>
          <p:nvPr/>
        </p:nvGrpSpPr>
        <p:grpSpPr>
          <a:xfrm>
            <a:off x="7011863" y="2029001"/>
            <a:ext cx="3417888" cy="3913188"/>
            <a:chOff x="5322763" y="2611700"/>
            <a:chExt cx="3417888" cy="3913188"/>
          </a:xfrm>
        </p:grpSpPr>
        <p:sp>
          <p:nvSpPr>
            <p:cNvPr id="5" name="Rectangle 4"/>
            <p:cNvSpPr/>
            <p:nvPr/>
          </p:nvSpPr>
          <p:spPr>
            <a:xfrm>
              <a:off x="7011863" y="4051563"/>
              <a:ext cx="1728788" cy="93662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AU">
                <a:solidFill>
                  <a:srgbClr val="FFFFFF"/>
                </a:solidFill>
                <a:latin typeface="Calibri"/>
              </a:endParaRPr>
            </a:p>
          </p:txBody>
        </p:sp>
        <p:grpSp>
          <p:nvGrpSpPr>
            <p:cNvPr id="6" name="Group 271"/>
            <p:cNvGrpSpPr>
              <a:grpSpLocks/>
            </p:cNvGrpSpPr>
            <p:nvPr/>
          </p:nvGrpSpPr>
          <p:grpSpPr bwMode="auto">
            <a:xfrm>
              <a:off x="5322763" y="4124588"/>
              <a:ext cx="1574800" cy="1152525"/>
              <a:chOff x="3464" y="2111"/>
              <a:chExt cx="1074" cy="726"/>
            </a:xfrm>
          </p:grpSpPr>
          <p:sp>
            <p:nvSpPr>
              <p:cNvPr id="7" name="Rectangle 12"/>
              <p:cNvSpPr>
                <a:spLocks noChangeArrowheads="1"/>
              </p:cNvSpPr>
              <p:nvPr/>
            </p:nvSpPr>
            <p:spPr bwMode="auto">
              <a:xfrm>
                <a:off x="3482" y="2129"/>
                <a:ext cx="1056" cy="708"/>
              </a:xfrm>
              <a:prstGeom prst="rect">
                <a:avLst/>
              </a:prstGeom>
              <a:solidFill>
                <a:srgbClr val="C0BFC0"/>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8" name="Rectangle 13"/>
              <p:cNvSpPr>
                <a:spLocks noChangeArrowheads="1"/>
              </p:cNvSpPr>
              <p:nvPr/>
            </p:nvSpPr>
            <p:spPr bwMode="auto">
              <a:xfrm>
                <a:off x="3464" y="2111"/>
                <a:ext cx="36" cy="708"/>
              </a:xfrm>
              <a:prstGeom prst="rect">
                <a:avLst/>
              </a:prstGeom>
              <a:solidFill>
                <a:srgbClr val="E8CDCA"/>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9" name="Rectangle 14"/>
              <p:cNvSpPr>
                <a:spLocks noChangeArrowheads="1"/>
              </p:cNvSpPr>
              <p:nvPr/>
            </p:nvSpPr>
            <p:spPr bwMode="auto">
              <a:xfrm>
                <a:off x="3500" y="2111"/>
                <a:ext cx="42" cy="708"/>
              </a:xfrm>
              <a:prstGeom prst="rect">
                <a:avLst/>
              </a:prstGeom>
              <a:solidFill>
                <a:srgbClr val="EACFCC"/>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0" name="Rectangle 15"/>
              <p:cNvSpPr>
                <a:spLocks noChangeArrowheads="1"/>
              </p:cNvSpPr>
              <p:nvPr/>
            </p:nvSpPr>
            <p:spPr bwMode="auto">
              <a:xfrm>
                <a:off x="3542" y="2111"/>
                <a:ext cx="48" cy="708"/>
              </a:xfrm>
              <a:prstGeom prst="rect">
                <a:avLst/>
              </a:prstGeom>
              <a:solidFill>
                <a:srgbClr val="ECD1CE"/>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1" name="Rectangle 16"/>
              <p:cNvSpPr>
                <a:spLocks noChangeArrowheads="1"/>
              </p:cNvSpPr>
              <p:nvPr/>
            </p:nvSpPr>
            <p:spPr bwMode="auto">
              <a:xfrm>
                <a:off x="3590" y="2111"/>
                <a:ext cx="42" cy="708"/>
              </a:xfrm>
              <a:prstGeom prst="rect">
                <a:avLst/>
              </a:prstGeom>
              <a:solidFill>
                <a:srgbClr val="EED3D0"/>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2" name="Rectangle 17"/>
              <p:cNvSpPr>
                <a:spLocks noChangeArrowheads="1"/>
              </p:cNvSpPr>
              <p:nvPr/>
            </p:nvSpPr>
            <p:spPr bwMode="auto">
              <a:xfrm>
                <a:off x="3632" y="2111"/>
                <a:ext cx="42" cy="708"/>
              </a:xfrm>
              <a:prstGeom prst="rect">
                <a:avLst/>
              </a:prstGeom>
              <a:solidFill>
                <a:srgbClr val="F0D5D2"/>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3" name="Rectangle 18"/>
              <p:cNvSpPr>
                <a:spLocks noChangeArrowheads="1"/>
              </p:cNvSpPr>
              <p:nvPr/>
            </p:nvSpPr>
            <p:spPr bwMode="auto">
              <a:xfrm>
                <a:off x="3674" y="2111"/>
                <a:ext cx="48" cy="708"/>
              </a:xfrm>
              <a:prstGeom prst="rect">
                <a:avLst/>
              </a:prstGeom>
              <a:solidFill>
                <a:srgbClr val="F2D7D4"/>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4" name="Rectangle 19"/>
              <p:cNvSpPr>
                <a:spLocks noChangeArrowheads="1"/>
              </p:cNvSpPr>
              <p:nvPr/>
            </p:nvSpPr>
            <p:spPr bwMode="auto">
              <a:xfrm>
                <a:off x="3722" y="2111"/>
                <a:ext cx="60" cy="708"/>
              </a:xfrm>
              <a:prstGeom prst="rect">
                <a:avLst/>
              </a:prstGeom>
              <a:solidFill>
                <a:srgbClr val="F4D9D6"/>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5" name="Rectangle 20"/>
              <p:cNvSpPr>
                <a:spLocks noChangeArrowheads="1"/>
              </p:cNvSpPr>
              <p:nvPr/>
            </p:nvSpPr>
            <p:spPr bwMode="auto">
              <a:xfrm>
                <a:off x="3782" y="2111"/>
                <a:ext cx="48" cy="708"/>
              </a:xfrm>
              <a:prstGeom prst="rect">
                <a:avLst/>
              </a:prstGeom>
              <a:solidFill>
                <a:srgbClr val="F6DBD8"/>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6" name="Rectangle 21"/>
              <p:cNvSpPr>
                <a:spLocks noChangeArrowheads="1"/>
              </p:cNvSpPr>
              <p:nvPr/>
            </p:nvSpPr>
            <p:spPr bwMode="auto">
              <a:xfrm>
                <a:off x="3830" y="2111"/>
                <a:ext cx="42" cy="708"/>
              </a:xfrm>
              <a:prstGeom prst="rect">
                <a:avLst/>
              </a:prstGeom>
              <a:solidFill>
                <a:srgbClr val="F8DDDA"/>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7" name="Rectangle 22"/>
              <p:cNvSpPr>
                <a:spLocks noChangeArrowheads="1"/>
              </p:cNvSpPr>
              <p:nvPr/>
            </p:nvSpPr>
            <p:spPr bwMode="auto">
              <a:xfrm>
                <a:off x="3872" y="2111"/>
                <a:ext cx="48" cy="708"/>
              </a:xfrm>
              <a:prstGeom prst="rect">
                <a:avLst/>
              </a:prstGeom>
              <a:solidFill>
                <a:srgbClr val="FADFDC"/>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8" name="Rectangle 23"/>
              <p:cNvSpPr>
                <a:spLocks noChangeArrowheads="1"/>
              </p:cNvSpPr>
              <p:nvPr/>
            </p:nvSpPr>
            <p:spPr bwMode="auto">
              <a:xfrm>
                <a:off x="3920" y="2111"/>
                <a:ext cx="42" cy="708"/>
              </a:xfrm>
              <a:prstGeom prst="rect">
                <a:avLst/>
              </a:prstGeom>
              <a:solidFill>
                <a:srgbClr val="FCE1DE"/>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9" name="Rectangle 24"/>
              <p:cNvSpPr>
                <a:spLocks noChangeArrowheads="1"/>
              </p:cNvSpPr>
              <p:nvPr/>
            </p:nvSpPr>
            <p:spPr bwMode="auto">
              <a:xfrm>
                <a:off x="3962" y="2111"/>
                <a:ext cx="558" cy="708"/>
              </a:xfrm>
              <a:prstGeom prst="rect">
                <a:avLst/>
              </a:prstGeom>
              <a:solidFill>
                <a:srgbClr val="FFE4E1"/>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0" name="Rectangle 25"/>
              <p:cNvSpPr>
                <a:spLocks noChangeArrowheads="1"/>
              </p:cNvSpPr>
              <p:nvPr/>
            </p:nvSpPr>
            <p:spPr bwMode="auto">
              <a:xfrm>
                <a:off x="3464" y="2111"/>
                <a:ext cx="1056" cy="708"/>
              </a:xfrm>
              <a:prstGeom prst="rect">
                <a:avLst/>
              </a:prstGeom>
              <a:noFill/>
              <a:ln w="9525">
                <a:solidFill>
                  <a:srgbClr val="000000"/>
                </a:solid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1" name="Rectangle 26"/>
              <p:cNvSpPr>
                <a:spLocks noChangeArrowheads="1"/>
              </p:cNvSpPr>
              <p:nvPr/>
            </p:nvSpPr>
            <p:spPr bwMode="auto">
              <a:xfrm>
                <a:off x="3704" y="2165"/>
                <a:ext cx="659"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rPr>
                  <a:t>OM_Observation</a:t>
                </a:r>
                <a:endParaRPr lang="en-US">
                  <a:solidFill>
                    <a:srgbClr val="000000"/>
                  </a:solidFill>
                </a:endParaRPr>
              </a:p>
            </p:txBody>
          </p:sp>
          <p:sp>
            <p:nvSpPr>
              <p:cNvPr id="22" name="Line 27"/>
              <p:cNvSpPr>
                <a:spLocks noChangeShapeType="1"/>
              </p:cNvSpPr>
              <p:nvPr/>
            </p:nvSpPr>
            <p:spPr bwMode="auto">
              <a:xfrm>
                <a:off x="3464" y="2291"/>
                <a:ext cx="1056" cy="0"/>
              </a:xfrm>
              <a:prstGeom prst="line">
                <a:avLst/>
              </a:prstGeom>
              <a:noFill/>
              <a:ln w="9525">
                <a:solidFill>
                  <a:srgbClr val="000000"/>
                </a:solid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3" name="Rectangle 28"/>
              <p:cNvSpPr>
                <a:spLocks noChangeArrowheads="1"/>
              </p:cNvSpPr>
              <p:nvPr/>
            </p:nvSpPr>
            <p:spPr bwMode="auto">
              <a:xfrm>
                <a:off x="3494" y="2315"/>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 </a:t>
                </a:r>
                <a:endParaRPr lang="en-US">
                  <a:solidFill>
                    <a:srgbClr val="000000"/>
                  </a:solidFill>
                </a:endParaRPr>
              </a:p>
            </p:txBody>
          </p:sp>
          <p:sp>
            <p:nvSpPr>
              <p:cNvPr id="24" name="Rectangle 29"/>
              <p:cNvSpPr>
                <a:spLocks noChangeArrowheads="1"/>
              </p:cNvSpPr>
              <p:nvPr/>
            </p:nvSpPr>
            <p:spPr bwMode="auto">
              <a:xfrm>
                <a:off x="3620" y="2315"/>
                <a:ext cx="701"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phenomenonTime</a:t>
                </a:r>
                <a:endParaRPr lang="en-US">
                  <a:solidFill>
                    <a:srgbClr val="000000"/>
                  </a:solidFill>
                </a:endParaRPr>
              </a:p>
            </p:txBody>
          </p:sp>
          <p:sp>
            <p:nvSpPr>
              <p:cNvPr id="25" name="Rectangle 30"/>
              <p:cNvSpPr>
                <a:spLocks noChangeArrowheads="1"/>
              </p:cNvSpPr>
              <p:nvPr/>
            </p:nvSpPr>
            <p:spPr bwMode="auto">
              <a:xfrm>
                <a:off x="3494" y="2411"/>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 </a:t>
                </a:r>
                <a:endParaRPr lang="en-US">
                  <a:solidFill>
                    <a:srgbClr val="000000"/>
                  </a:solidFill>
                </a:endParaRPr>
              </a:p>
            </p:txBody>
          </p:sp>
          <p:sp>
            <p:nvSpPr>
              <p:cNvPr id="26" name="Rectangle 31"/>
              <p:cNvSpPr>
                <a:spLocks noChangeArrowheads="1"/>
              </p:cNvSpPr>
              <p:nvPr/>
            </p:nvSpPr>
            <p:spPr bwMode="auto">
              <a:xfrm>
                <a:off x="3620" y="2411"/>
                <a:ext cx="408"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dirty="0">
                    <a:solidFill>
                      <a:srgbClr val="8B0000"/>
                    </a:solidFill>
                  </a:rPr>
                  <a:t>resultTime</a:t>
                </a:r>
                <a:endParaRPr lang="en-US" dirty="0">
                  <a:solidFill>
                    <a:srgbClr val="000000"/>
                  </a:solidFill>
                </a:endParaRPr>
              </a:p>
            </p:txBody>
          </p:sp>
          <p:sp>
            <p:nvSpPr>
              <p:cNvPr id="27" name="Rectangle 32"/>
              <p:cNvSpPr>
                <a:spLocks noChangeArrowheads="1"/>
              </p:cNvSpPr>
              <p:nvPr/>
            </p:nvSpPr>
            <p:spPr bwMode="auto">
              <a:xfrm>
                <a:off x="3494" y="2507"/>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 </a:t>
                </a:r>
                <a:endParaRPr lang="en-US">
                  <a:solidFill>
                    <a:srgbClr val="000000"/>
                  </a:solidFill>
                </a:endParaRPr>
              </a:p>
            </p:txBody>
          </p:sp>
          <p:sp>
            <p:nvSpPr>
              <p:cNvPr id="28" name="Rectangle 33"/>
              <p:cNvSpPr>
                <a:spLocks noChangeArrowheads="1"/>
              </p:cNvSpPr>
              <p:nvPr/>
            </p:nvSpPr>
            <p:spPr bwMode="auto">
              <a:xfrm>
                <a:off x="3620" y="2507"/>
                <a:ext cx="591"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validTime [0..1]</a:t>
                </a:r>
                <a:endParaRPr lang="en-US">
                  <a:solidFill>
                    <a:srgbClr val="000000"/>
                  </a:solidFill>
                </a:endParaRPr>
              </a:p>
            </p:txBody>
          </p:sp>
          <p:sp>
            <p:nvSpPr>
              <p:cNvPr id="29" name="Rectangle 34"/>
              <p:cNvSpPr>
                <a:spLocks noChangeArrowheads="1"/>
              </p:cNvSpPr>
              <p:nvPr/>
            </p:nvSpPr>
            <p:spPr bwMode="auto">
              <a:xfrm>
                <a:off x="3494" y="2603"/>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 </a:t>
                </a:r>
                <a:endParaRPr lang="en-US">
                  <a:solidFill>
                    <a:srgbClr val="000000"/>
                  </a:solidFill>
                </a:endParaRPr>
              </a:p>
            </p:txBody>
          </p:sp>
          <p:sp>
            <p:nvSpPr>
              <p:cNvPr id="30" name="Rectangle 35"/>
              <p:cNvSpPr>
                <a:spLocks noChangeArrowheads="1"/>
              </p:cNvSpPr>
              <p:nvPr/>
            </p:nvSpPr>
            <p:spPr bwMode="auto">
              <a:xfrm>
                <a:off x="3620" y="2603"/>
                <a:ext cx="687"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resultQuality [0..*]</a:t>
                </a:r>
                <a:endParaRPr lang="en-US">
                  <a:solidFill>
                    <a:srgbClr val="000000"/>
                  </a:solidFill>
                </a:endParaRPr>
              </a:p>
            </p:txBody>
          </p:sp>
          <p:sp>
            <p:nvSpPr>
              <p:cNvPr id="31" name="Rectangle 36"/>
              <p:cNvSpPr>
                <a:spLocks noChangeArrowheads="1"/>
              </p:cNvSpPr>
              <p:nvPr/>
            </p:nvSpPr>
            <p:spPr bwMode="auto">
              <a:xfrm>
                <a:off x="3494" y="2699"/>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 </a:t>
                </a:r>
                <a:endParaRPr lang="en-US">
                  <a:solidFill>
                    <a:srgbClr val="000000"/>
                  </a:solidFill>
                </a:endParaRPr>
              </a:p>
            </p:txBody>
          </p:sp>
          <p:sp>
            <p:nvSpPr>
              <p:cNvPr id="32" name="Rectangle 37"/>
              <p:cNvSpPr>
                <a:spLocks noChangeArrowheads="1"/>
              </p:cNvSpPr>
              <p:nvPr/>
            </p:nvSpPr>
            <p:spPr bwMode="auto">
              <a:xfrm>
                <a:off x="3620" y="2699"/>
                <a:ext cx="599"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parameter [0..*]</a:t>
                </a:r>
                <a:endParaRPr lang="en-US">
                  <a:solidFill>
                    <a:srgbClr val="000000"/>
                  </a:solidFill>
                </a:endParaRPr>
              </a:p>
            </p:txBody>
          </p:sp>
        </p:grpSp>
        <p:grpSp>
          <p:nvGrpSpPr>
            <p:cNvPr id="33" name="Group 269"/>
            <p:cNvGrpSpPr>
              <a:grpSpLocks/>
            </p:cNvGrpSpPr>
            <p:nvPr/>
          </p:nvGrpSpPr>
          <p:grpSpPr bwMode="auto">
            <a:xfrm>
              <a:off x="7223000" y="4162688"/>
              <a:ext cx="1313483" cy="542925"/>
              <a:chOff x="4760" y="2135"/>
              <a:chExt cx="726" cy="342"/>
            </a:xfrm>
          </p:grpSpPr>
          <p:sp>
            <p:nvSpPr>
              <p:cNvPr id="34" name="Rectangle 38"/>
              <p:cNvSpPr>
                <a:spLocks noChangeArrowheads="1"/>
              </p:cNvSpPr>
              <p:nvPr/>
            </p:nvSpPr>
            <p:spPr bwMode="auto">
              <a:xfrm>
                <a:off x="4778" y="2153"/>
                <a:ext cx="708" cy="324"/>
              </a:xfrm>
              <a:prstGeom prst="rect">
                <a:avLst/>
              </a:prstGeom>
              <a:solidFill>
                <a:srgbClr val="C0BFC0"/>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35" name="Rectangle 39"/>
              <p:cNvSpPr>
                <a:spLocks noChangeArrowheads="1"/>
              </p:cNvSpPr>
              <p:nvPr/>
            </p:nvSpPr>
            <p:spPr bwMode="auto">
              <a:xfrm>
                <a:off x="4760" y="2135"/>
                <a:ext cx="12" cy="324"/>
              </a:xfrm>
              <a:prstGeom prst="rect">
                <a:avLst/>
              </a:prstGeom>
              <a:solidFill>
                <a:srgbClr val="B5E8E8"/>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36" name="Rectangle 40"/>
              <p:cNvSpPr>
                <a:spLocks noChangeArrowheads="1"/>
              </p:cNvSpPr>
              <p:nvPr/>
            </p:nvSpPr>
            <p:spPr bwMode="auto">
              <a:xfrm>
                <a:off x="4772" y="2135"/>
                <a:ext cx="12" cy="324"/>
              </a:xfrm>
              <a:prstGeom prst="rect">
                <a:avLst/>
              </a:prstGeom>
              <a:solidFill>
                <a:srgbClr val="B6E9E9"/>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37" name="Rectangle 41"/>
              <p:cNvSpPr>
                <a:spLocks noChangeArrowheads="1"/>
              </p:cNvSpPr>
              <p:nvPr/>
            </p:nvSpPr>
            <p:spPr bwMode="auto">
              <a:xfrm>
                <a:off x="4784" y="2135"/>
                <a:ext cx="18" cy="324"/>
              </a:xfrm>
              <a:prstGeom prst="rect">
                <a:avLst/>
              </a:prstGeom>
              <a:solidFill>
                <a:srgbClr val="B7EAEA"/>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38" name="Rectangle 42"/>
              <p:cNvSpPr>
                <a:spLocks noChangeArrowheads="1"/>
              </p:cNvSpPr>
              <p:nvPr/>
            </p:nvSpPr>
            <p:spPr bwMode="auto">
              <a:xfrm>
                <a:off x="4802" y="2135"/>
                <a:ext cx="12" cy="324"/>
              </a:xfrm>
              <a:prstGeom prst="rect">
                <a:avLst/>
              </a:prstGeom>
              <a:solidFill>
                <a:srgbClr val="B8EBEB"/>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39" name="Rectangle 43"/>
              <p:cNvSpPr>
                <a:spLocks noChangeArrowheads="1"/>
              </p:cNvSpPr>
              <p:nvPr/>
            </p:nvSpPr>
            <p:spPr bwMode="auto">
              <a:xfrm>
                <a:off x="4814" y="2135"/>
                <a:ext cx="18" cy="324"/>
              </a:xfrm>
              <a:prstGeom prst="rect">
                <a:avLst/>
              </a:prstGeom>
              <a:solidFill>
                <a:srgbClr val="B9ECEC"/>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40" name="Rectangle 44"/>
              <p:cNvSpPr>
                <a:spLocks noChangeArrowheads="1"/>
              </p:cNvSpPr>
              <p:nvPr/>
            </p:nvSpPr>
            <p:spPr bwMode="auto">
              <a:xfrm>
                <a:off x="4832" y="2135"/>
                <a:ext cx="12" cy="324"/>
              </a:xfrm>
              <a:prstGeom prst="rect">
                <a:avLst/>
              </a:prstGeom>
              <a:solidFill>
                <a:srgbClr val="BAEDED"/>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41" name="Rectangle 45"/>
              <p:cNvSpPr>
                <a:spLocks noChangeArrowheads="1"/>
              </p:cNvSpPr>
              <p:nvPr/>
            </p:nvSpPr>
            <p:spPr bwMode="auto">
              <a:xfrm>
                <a:off x="4844" y="2135"/>
                <a:ext cx="12" cy="324"/>
              </a:xfrm>
              <a:prstGeom prst="rect">
                <a:avLst/>
              </a:prstGeom>
              <a:solidFill>
                <a:srgbClr val="BBEEEE"/>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42" name="Rectangle 46"/>
              <p:cNvSpPr>
                <a:spLocks noChangeArrowheads="1"/>
              </p:cNvSpPr>
              <p:nvPr/>
            </p:nvSpPr>
            <p:spPr bwMode="auto">
              <a:xfrm>
                <a:off x="4856" y="2135"/>
                <a:ext cx="18" cy="324"/>
              </a:xfrm>
              <a:prstGeom prst="rect">
                <a:avLst/>
              </a:prstGeom>
              <a:solidFill>
                <a:srgbClr val="BCEFEF"/>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43" name="Rectangle 47"/>
              <p:cNvSpPr>
                <a:spLocks noChangeArrowheads="1"/>
              </p:cNvSpPr>
              <p:nvPr/>
            </p:nvSpPr>
            <p:spPr bwMode="auto">
              <a:xfrm>
                <a:off x="4874" y="2135"/>
                <a:ext cx="12" cy="324"/>
              </a:xfrm>
              <a:prstGeom prst="rect">
                <a:avLst/>
              </a:prstGeom>
              <a:solidFill>
                <a:srgbClr val="BDF0F0"/>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44" name="Rectangle 48"/>
              <p:cNvSpPr>
                <a:spLocks noChangeArrowheads="1"/>
              </p:cNvSpPr>
              <p:nvPr/>
            </p:nvSpPr>
            <p:spPr bwMode="auto">
              <a:xfrm>
                <a:off x="4886" y="2135"/>
                <a:ext cx="18" cy="324"/>
              </a:xfrm>
              <a:prstGeom prst="rect">
                <a:avLst/>
              </a:prstGeom>
              <a:solidFill>
                <a:srgbClr val="BEF1F1"/>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45" name="Rectangle 49"/>
              <p:cNvSpPr>
                <a:spLocks noChangeArrowheads="1"/>
              </p:cNvSpPr>
              <p:nvPr/>
            </p:nvSpPr>
            <p:spPr bwMode="auto">
              <a:xfrm>
                <a:off x="4904" y="2135"/>
                <a:ext cx="12" cy="324"/>
              </a:xfrm>
              <a:prstGeom prst="rect">
                <a:avLst/>
              </a:prstGeom>
              <a:solidFill>
                <a:srgbClr val="BFF2F2"/>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46" name="Rectangle 50"/>
              <p:cNvSpPr>
                <a:spLocks noChangeArrowheads="1"/>
              </p:cNvSpPr>
              <p:nvPr/>
            </p:nvSpPr>
            <p:spPr bwMode="auto">
              <a:xfrm>
                <a:off x="4916" y="2135"/>
                <a:ext cx="18" cy="324"/>
              </a:xfrm>
              <a:prstGeom prst="rect">
                <a:avLst/>
              </a:prstGeom>
              <a:solidFill>
                <a:srgbClr val="C0F3F3"/>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47" name="Rectangle 51"/>
              <p:cNvSpPr>
                <a:spLocks noChangeArrowheads="1"/>
              </p:cNvSpPr>
              <p:nvPr/>
            </p:nvSpPr>
            <p:spPr bwMode="auto">
              <a:xfrm>
                <a:off x="4934" y="2135"/>
                <a:ext cx="18" cy="324"/>
              </a:xfrm>
              <a:prstGeom prst="rect">
                <a:avLst/>
              </a:prstGeom>
              <a:solidFill>
                <a:srgbClr val="C1F4F4"/>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48" name="Rectangle 52"/>
              <p:cNvSpPr>
                <a:spLocks noChangeArrowheads="1"/>
              </p:cNvSpPr>
              <p:nvPr/>
            </p:nvSpPr>
            <p:spPr bwMode="auto">
              <a:xfrm>
                <a:off x="4952" y="2135"/>
                <a:ext cx="24" cy="324"/>
              </a:xfrm>
              <a:prstGeom prst="rect">
                <a:avLst/>
              </a:prstGeom>
              <a:solidFill>
                <a:srgbClr val="C2F5F5"/>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49" name="Rectangle 53"/>
              <p:cNvSpPr>
                <a:spLocks noChangeArrowheads="1"/>
              </p:cNvSpPr>
              <p:nvPr/>
            </p:nvSpPr>
            <p:spPr bwMode="auto">
              <a:xfrm>
                <a:off x="4976" y="2135"/>
                <a:ext cx="18" cy="324"/>
              </a:xfrm>
              <a:prstGeom prst="rect">
                <a:avLst/>
              </a:prstGeom>
              <a:solidFill>
                <a:srgbClr val="C3F6F6"/>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50" name="Rectangle 54"/>
              <p:cNvSpPr>
                <a:spLocks noChangeArrowheads="1"/>
              </p:cNvSpPr>
              <p:nvPr/>
            </p:nvSpPr>
            <p:spPr bwMode="auto">
              <a:xfrm>
                <a:off x="4994" y="2135"/>
                <a:ext cx="12" cy="324"/>
              </a:xfrm>
              <a:prstGeom prst="rect">
                <a:avLst/>
              </a:prstGeom>
              <a:solidFill>
                <a:srgbClr val="C4F7F7"/>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51" name="Rectangle 55"/>
              <p:cNvSpPr>
                <a:spLocks noChangeArrowheads="1"/>
              </p:cNvSpPr>
              <p:nvPr/>
            </p:nvSpPr>
            <p:spPr bwMode="auto">
              <a:xfrm>
                <a:off x="5006" y="2135"/>
                <a:ext cx="18" cy="324"/>
              </a:xfrm>
              <a:prstGeom prst="rect">
                <a:avLst/>
              </a:prstGeom>
              <a:solidFill>
                <a:srgbClr val="C5F8F8"/>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52" name="Rectangle 56"/>
              <p:cNvSpPr>
                <a:spLocks noChangeArrowheads="1"/>
              </p:cNvSpPr>
              <p:nvPr/>
            </p:nvSpPr>
            <p:spPr bwMode="auto">
              <a:xfrm>
                <a:off x="5024" y="2135"/>
                <a:ext cx="12" cy="324"/>
              </a:xfrm>
              <a:prstGeom prst="rect">
                <a:avLst/>
              </a:prstGeom>
              <a:solidFill>
                <a:srgbClr val="C6F9F9"/>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53" name="Rectangle 57"/>
              <p:cNvSpPr>
                <a:spLocks noChangeArrowheads="1"/>
              </p:cNvSpPr>
              <p:nvPr/>
            </p:nvSpPr>
            <p:spPr bwMode="auto">
              <a:xfrm>
                <a:off x="5036" y="2135"/>
                <a:ext cx="12" cy="324"/>
              </a:xfrm>
              <a:prstGeom prst="rect">
                <a:avLst/>
              </a:prstGeom>
              <a:solidFill>
                <a:srgbClr val="C7FAFA"/>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54" name="Rectangle 58"/>
              <p:cNvSpPr>
                <a:spLocks noChangeArrowheads="1"/>
              </p:cNvSpPr>
              <p:nvPr/>
            </p:nvSpPr>
            <p:spPr bwMode="auto">
              <a:xfrm>
                <a:off x="5048" y="2135"/>
                <a:ext cx="18" cy="324"/>
              </a:xfrm>
              <a:prstGeom prst="rect">
                <a:avLst/>
              </a:prstGeom>
              <a:solidFill>
                <a:srgbClr val="C8FBFB"/>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55" name="Rectangle 59"/>
              <p:cNvSpPr>
                <a:spLocks noChangeArrowheads="1"/>
              </p:cNvSpPr>
              <p:nvPr/>
            </p:nvSpPr>
            <p:spPr bwMode="auto">
              <a:xfrm>
                <a:off x="5066" y="2135"/>
                <a:ext cx="12" cy="324"/>
              </a:xfrm>
              <a:prstGeom prst="rect">
                <a:avLst/>
              </a:prstGeom>
              <a:solidFill>
                <a:srgbClr val="C9FCFC"/>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56" name="Rectangle 60"/>
              <p:cNvSpPr>
                <a:spLocks noChangeArrowheads="1"/>
              </p:cNvSpPr>
              <p:nvPr/>
            </p:nvSpPr>
            <p:spPr bwMode="auto">
              <a:xfrm>
                <a:off x="5078" y="2135"/>
                <a:ext cx="18" cy="324"/>
              </a:xfrm>
              <a:prstGeom prst="rect">
                <a:avLst/>
              </a:prstGeom>
              <a:solidFill>
                <a:srgbClr val="CAFDFD"/>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57" name="Rectangle 61"/>
              <p:cNvSpPr>
                <a:spLocks noChangeArrowheads="1"/>
              </p:cNvSpPr>
              <p:nvPr/>
            </p:nvSpPr>
            <p:spPr bwMode="auto">
              <a:xfrm>
                <a:off x="5096" y="2135"/>
                <a:ext cx="12" cy="324"/>
              </a:xfrm>
              <a:prstGeom prst="rect">
                <a:avLst/>
              </a:prstGeom>
              <a:solidFill>
                <a:srgbClr val="CBFEFE"/>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58" name="Rectangle 62"/>
              <p:cNvSpPr>
                <a:spLocks noChangeArrowheads="1"/>
              </p:cNvSpPr>
              <p:nvPr/>
            </p:nvSpPr>
            <p:spPr bwMode="auto">
              <a:xfrm>
                <a:off x="5108" y="2135"/>
                <a:ext cx="360" cy="324"/>
              </a:xfrm>
              <a:prstGeom prst="rect">
                <a:avLst/>
              </a:prstGeom>
              <a:solidFill>
                <a:srgbClr val="CCFFFF"/>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59" name="Rectangle 63"/>
              <p:cNvSpPr>
                <a:spLocks noChangeArrowheads="1"/>
              </p:cNvSpPr>
              <p:nvPr/>
            </p:nvSpPr>
            <p:spPr bwMode="auto">
              <a:xfrm>
                <a:off x="4760" y="2135"/>
                <a:ext cx="708" cy="324"/>
              </a:xfrm>
              <a:prstGeom prst="rect">
                <a:avLst/>
              </a:prstGeom>
              <a:noFill/>
              <a:ln w="9525">
                <a:solidFill>
                  <a:srgbClr val="000000"/>
                </a:solid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60" name="Rectangle 64"/>
              <p:cNvSpPr>
                <a:spLocks noChangeArrowheads="1"/>
              </p:cNvSpPr>
              <p:nvPr/>
            </p:nvSpPr>
            <p:spPr bwMode="auto">
              <a:xfrm>
                <a:off x="4802" y="2189"/>
                <a:ext cx="561"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dirty="0">
                    <a:solidFill>
                      <a:srgbClr val="000000"/>
                    </a:solidFill>
                  </a:rPr>
                  <a:t>GF_PropertyType</a:t>
                </a:r>
                <a:endParaRPr lang="en-US" dirty="0">
                  <a:solidFill>
                    <a:srgbClr val="000000"/>
                  </a:solidFill>
                </a:endParaRPr>
              </a:p>
            </p:txBody>
          </p:sp>
          <p:sp>
            <p:nvSpPr>
              <p:cNvPr id="61" name="Line 65"/>
              <p:cNvSpPr>
                <a:spLocks noChangeShapeType="1"/>
              </p:cNvSpPr>
              <p:nvPr/>
            </p:nvSpPr>
            <p:spPr bwMode="auto">
              <a:xfrm>
                <a:off x="4760" y="2315"/>
                <a:ext cx="708" cy="0"/>
              </a:xfrm>
              <a:prstGeom prst="line">
                <a:avLst/>
              </a:prstGeom>
              <a:noFill/>
              <a:ln w="9525">
                <a:solidFill>
                  <a:srgbClr val="000000"/>
                </a:solidFill>
                <a:miter lim="800000"/>
                <a:headEnd/>
                <a:tailEnd/>
              </a:ln>
            </p:spPr>
            <p:txBody>
              <a:bodyPr/>
              <a:lstStyle/>
              <a:p>
                <a:pPr defTabSz="914400" fontAlgn="base">
                  <a:spcBef>
                    <a:spcPct val="0"/>
                  </a:spcBef>
                  <a:spcAft>
                    <a:spcPct val="0"/>
                  </a:spcAft>
                </a:pPr>
                <a:endParaRPr lang="en-AU">
                  <a:solidFill>
                    <a:srgbClr val="000000"/>
                  </a:solidFill>
                </a:endParaRPr>
              </a:p>
            </p:txBody>
          </p:sp>
        </p:grpSp>
        <p:grpSp>
          <p:nvGrpSpPr>
            <p:cNvPr id="62" name="Group 264"/>
            <p:cNvGrpSpPr>
              <a:grpSpLocks/>
            </p:cNvGrpSpPr>
            <p:nvPr/>
          </p:nvGrpSpPr>
          <p:grpSpPr bwMode="auto">
            <a:xfrm>
              <a:off x="7083301" y="2611700"/>
              <a:ext cx="1066800" cy="542925"/>
              <a:chOff x="1790" y="2225"/>
              <a:chExt cx="606" cy="342"/>
            </a:xfrm>
          </p:grpSpPr>
          <p:sp>
            <p:nvSpPr>
              <p:cNvPr id="63" name="Rectangle 66"/>
              <p:cNvSpPr>
                <a:spLocks noChangeArrowheads="1"/>
              </p:cNvSpPr>
              <p:nvPr/>
            </p:nvSpPr>
            <p:spPr bwMode="auto">
              <a:xfrm>
                <a:off x="1808" y="2243"/>
                <a:ext cx="588" cy="324"/>
              </a:xfrm>
              <a:prstGeom prst="rect">
                <a:avLst/>
              </a:prstGeom>
              <a:solidFill>
                <a:srgbClr val="C0BFC0"/>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64" name="Rectangle 67"/>
              <p:cNvSpPr>
                <a:spLocks noChangeArrowheads="1"/>
              </p:cNvSpPr>
              <p:nvPr/>
            </p:nvSpPr>
            <p:spPr bwMode="auto">
              <a:xfrm>
                <a:off x="1790" y="2225"/>
                <a:ext cx="12" cy="324"/>
              </a:xfrm>
              <a:prstGeom prst="rect">
                <a:avLst/>
              </a:prstGeom>
              <a:solidFill>
                <a:srgbClr val="E8E8C9"/>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65" name="Rectangle 68"/>
              <p:cNvSpPr>
                <a:spLocks noChangeArrowheads="1"/>
              </p:cNvSpPr>
              <p:nvPr/>
            </p:nvSpPr>
            <p:spPr bwMode="auto">
              <a:xfrm>
                <a:off x="1802" y="2225"/>
                <a:ext cx="12" cy="324"/>
              </a:xfrm>
              <a:prstGeom prst="rect">
                <a:avLst/>
              </a:prstGeom>
              <a:solidFill>
                <a:srgbClr val="E9E9CA"/>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66" name="Rectangle 69"/>
              <p:cNvSpPr>
                <a:spLocks noChangeArrowheads="1"/>
              </p:cNvSpPr>
              <p:nvPr/>
            </p:nvSpPr>
            <p:spPr bwMode="auto">
              <a:xfrm>
                <a:off x="1814" y="2225"/>
                <a:ext cx="12" cy="324"/>
              </a:xfrm>
              <a:prstGeom prst="rect">
                <a:avLst/>
              </a:prstGeom>
              <a:solidFill>
                <a:srgbClr val="EAEACB"/>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67" name="Rectangle 70"/>
              <p:cNvSpPr>
                <a:spLocks noChangeArrowheads="1"/>
              </p:cNvSpPr>
              <p:nvPr/>
            </p:nvSpPr>
            <p:spPr bwMode="auto">
              <a:xfrm>
                <a:off x="1826" y="2225"/>
                <a:ext cx="12" cy="324"/>
              </a:xfrm>
              <a:prstGeom prst="rect">
                <a:avLst/>
              </a:prstGeom>
              <a:solidFill>
                <a:srgbClr val="EBEBCC"/>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68" name="Rectangle 71"/>
              <p:cNvSpPr>
                <a:spLocks noChangeArrowheads="1"/>
              </p:cNvSpPr>
              <p:nvPr/>
            </p:nvSpPr>
            <p:spPr bwMode="auto">
              <a:xfrm>
                <a:off x="1838" y="2225"/>
                <a:ext cx="12" cy="324"/>
              </a:xfrm>
              <a:prstGeom prst="rect">
                <a:avLst/>
              </a:prstGeom>
              <a:solidFill>
                <a:srgbClr val="ECECCD"/>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69" name="Rectangle 72"/>
              <p:cNvSpPr>
                <a:spLocks noChangeArrowheads="1"/>
              </p:cNvSpPr>
              <p:nvPr/>
            </p:nvSpPr>
            <p:spPr bwMode="auto">
              <a:xfrm>
                <a:off x="1850" y="2225"/>
                <a:ext cx="12" cy="324"/>
              </a:xfrm>
              <a:prstGeom prst="rect">
                <a:avLst/>
              </a:prstGeom>
              <a:solidFill>
                <a:srgbClr val="EDEDCE"/>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70" name="Rectangle 73"/>
              <p:cNvSpPr>
                <a:spLocks noChangeArrowheads="1"/>
              </p:cNvSpPr>
              <p:nvPr/>
            </p:nvSpPr>
            <p:spPr bwMode="auto">
              <a:xfrm>
                <a:off x="1862" y="2225"/>
                <a:ext cx="12" cy="324"/>
              </a:xfrm>
              <a:prstGeom prst="rect">
                <a:avLst/>
              </a:prstGeom>
              <a:solidFill>
                <a:srgbClr val="EEEECF"/>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71" name="Rectangle 74"/>
              <p:cNvSpPr>
                <a:spLocks noChangeArrowheads="1"/>
              </p:cNvSpPr>
              <p:nvPr/>
            </p:nvSpPr>
            <p:spPr bwMode="auto">
              <a:xfrm>
                <a:off x="1874" y="2225"/>
                <a:ext cx="12" cy="324"/>
              </a:xfrm>
              <a:prstGeom prst="rect">
                <a:avLst/>
              </a:prstGeom>
              <a:solidFill>
                <a:srgbClr val="EFEFD0"/>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72" name="Rectangle 75"/>
              <p:cNvSpPr>
                <a:spLocks noChangeArrowheads="1"/>
              </p:cNvSpPr>
              <p:nvPr/>
            </p:nvSpPr>
            <p:spPr bwMode="auto">
              <a:xfrm>
                <a:off x="1886" y="2225"/>
                <a:ext cx="12" cy="324"/>
              </a:xfrm>
              <a:prstGeom prst="rect">
                <a:avLst/>
              </a:prstGeom>
              <a:solidFill>
                <a:srgbClr val="F0F0D1"/>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73" name="Rectangle 76"/>
              <p:cNvSpPr>
                <a:spLocks noChangeArrowheads="1"/>
              </p:cNvSpPr>
              <p:nvPr/>
            </p:nvSpPr>
            <p:spPr bwMode="auto">
              <a:xfrm>
                <a:off x="1898" y="2225"/>
                <a:ext cx="12" cy="324"/>
              </a:xfrm>
              <a:prstGeom prst="rect">
                <a:avLst/>
              </a:prstGeom>
              <a:solidFill>
                <a:srgbClr val="F1F1D2"/>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74" name="Rectangle 77"/>
              <p:cNvSpPr>
                <a:spLocks noChangeArrowheads="1"/>
              </p:cNvSpPr>
              <p:nvPr/>
            </p:nvSpPr>
            <p:spPr bwMode="auto">
              <a:xfrm>
                <a:off x="1910" y="2225"/>
                <a:ext cx="12" cy="324"/>
              </a:xfrm>
              <a:prstGeom prst="rect">
                <a:avLst/>
              </a:prstGeom>
              <a:solidFill>
                <a:srgbClr val="F2F2D3"/>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75" name="Rectangle 78"/>
              <p:cNvSpPr>
                <a:spLocks noChangeArrowheads="1"/>
              </p:cNvSpPr>
              <p:nvPr/>
            </p:nvSpPr>
            <p:spPr bwMode="auto">
              <a:xfrm>
                <a:off x="1922" y="2225"/>
                <a:ext cx="12" cy="324"/>
              </a:xfrm>
              <a:prstGeom prst="rect">
                <a:avLst/>
              </a:prstGeom>
              <a:solidFill>
                <a:srgbClr val="F3F3D4"/>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76" name="Rectangle 79"/>
              <p:cNvSpPr>
                <a:spLocks noChangeArrowheads="1"/>
              </p:cNvSpPr>
              <p:nvPr/>
            </p:nvSpPr>
            <p:spPr bwMode="auto">
              <a:xfrm>
                <a:off x="1934" y="2225"/>
                <a:ext cx="18" cy="324"/>
              </a:xfrm>
              <a:prstGeom prst="rect">
                <a:avLst/>
              </a:prstGeom>
              <a:solidFill>
                <a:srgbClr val="F4F4D5"/>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77" name="Rectangle 80"/>
              <p:cNvSpPr>
                <a:spLocks noChangeArrowheads="1"/>
              </p:cNvSpPr>
              <p:nvPr/>
            </p:nvSpPr>
            <p:spPr bwMode="auto">
              <a:xfrm>
                <a:off x="1952" y="2225"/>
                <a:ext cx="18" cy="324"/>
              </a:xfrm>
              <a:prstGeom prst="rect">
                <a:avLst/>
              </a:prstGeom>
              <a:solidFill>
                <a:srgbClr val="F5F5D6"/>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78" name="Rectangle 81"/>
              <p:cNvSpPr>
                <a:spLocks noChangeArrowheads="1"/>
              </p:cNvSpPr>
              <p:nvPr/>
            </p:nvSpPr>
            <p:spPr bwMode="auto">
              <a:xfrm>
                <a:off x="1970" y="2225"/>
                <a:ext cx="12" cy="324"/>
              </a:xfrm>
              <a:prstGeom prst="rect">
                <a:avLst/>
              </a:prstGeom>
              <a:solidFill>
                <a:srgbClr val="F6F6D7"/>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79" name="Rectangle 82"/>
              <p:cNvSpPr>
                <a:spLocks noChangeArrowheads="1"/>
              </p:cNvSpPr>
              <p:nvPr/>
            </p:nvSpPr>
            <p:spPr bwMode="auto">
              <a:xfrm>
                <a:off x="1982" y="2225"/>
                <a:ext cx="12" cy="324"/>
              </a:xfrm>
              <a:prstGeom prst="rect">
                <a:avLst/>
              </a:prstGeom>
              <a:solidFill>
                <a:srgbClr val="F7F7D8"/>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80" name="Rectangle 83"/>
              <p:cNvSpPr>
                <a:spLocks noChangeArrowheads="1"/>
              </p:cNvSpPr>
              <p:nvPr/>
            </p:nvSpPr>
            <p:spPr bwMode="auto">
              <a:xfrm>
                <a:off x="1994" y="2225"/>
                <a:ext cx="12" cy="324"/>
              </a:xfrm>
              <a:prstGeom prst="rect">
                <a:avLst/>
              </a:prstGeom>
              <a:solidFill>
                <a:srgbClr val="F8F8D9"/>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81" name="Rectangle 84"/>
              <p:cNvSpPr>
                <a:spLocks noChangeArrowheads="1"/>
              </p:cNvSpPr>
              <p:nvPr/>
            </p:nvSpPr>
            <p:spPr bwMode="auto">
              <a:xfrm>
                <a:off x="2006" y="2225"/>
                <a:ext cx="12" cy="324"/>
              </a:xfrm>
              <a:prstGeom prst="rect">
                <a:avLst/>
              </a:prstGeom>
              <a:solidFill>
                <a:srgbClr val="F9F9DA"/>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82" name="Rectangle 85"/>
              <p:cNvSpPr>
                <a:spLocks noChangeArrowheads="1"/>
              </p:cNvSpPr>
              <p:nvPr/>
            </p:nvSpPr>
            <p:spPr bwMode="auto">
              <a:xfrm>
                <a:off x="2018" y="2225"/>
                <a:ext cx="12" cy="324"/>
              </a:xfrm>
              <a:prstGeom prst="rect">
                <a:avLst/>
              </a:prstGeom>
              <a:solidFill>
                <a:srgbClr val="FAFADB"/>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83" name="Rectangle 86"/>
              <p:cNvSpPr>
                <a:spLocks noChangeArrowheads="1"/>
              </p:cNvSpPr>
              <p:nvPr/>
            </p:nvSpPr>
            <p:spPr bwMode="auto">
              <a:xfrm>
                <a:off x="2030" y="2225"/>
                <a:ext cx="12" cy="324"/>
              </a:xfrm>
              <a:prstGeom prst="rect">
                <a:avLst/>
              </a:prstGeom>
              <a:solidFill>
                <a:srgbClr val="FBFBDC"/>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84" name="Rectangle 87"/>
              <p:cNvSpPr>
                <a:spLocks noChangeArrowheads="1"/>
              </p:cNvSpPr>
              <p:nvPr/>
            </p:nvSpPr>
            <p:spPr bwMode="auto">
              <a:xfrm>
                <a:off x="2042" y="2225"/>
                <a:ext cx="12" cy="324"/>
              </a:xfrm>
              <a:prstGeom prst="rect">
                <a:avLst/>
              </a:prstGeom>
              <a:solidFill>
                <a:srgbClr val="FCFCDD"/>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85" name="Rectangle 88"/>
              <p:cNvSpPr>
                <a:spLocks noChangeArrowheads="1"/>
              </p:cNvSpPr>
              <p:nvPr/>
            </p:nvSpPr>
            <p:spPr bwMode="auto">
              <a:xfrm>
                <a:off x="2054" y="2225"/>
                <a:ext cx="12" cy="324"/>
              </a:xfrm>
              <a:prstGeom prst="rect">
                <a:avLst/>
              </a:prstGeom>
              <a:solidFill>
                <a:srgbClr val="FDFDDE"/>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86" name="Rectangle 89"/>
              <p:cNvSpPr>
                <a:spLocks noChangeArrowheads="1"/>
              </p:cNvSpPr>
              <p:nvPr/>
            </p:nvSpPr>
            <p:spPr bwMode="auto">
              <a:xfrm>
                <a:off x="2066" y="2225"/>
                <a:ext cx="12" cy="324"/>
              </a:xfrm>
              <a:prstGeom prst="rect">
                <a:avLst/>
              </a:prstGeom>
              <a:solidFill>
                <a:srgbClr val="FEFEDF"/>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87" name="Rectangle 90"/>
              <p:cNvSpPr>
                <a:spLocks noChangeArrowheads="1"/>
              </p:cNvSpPr>
              <p:nvPr/>
            </p:nvSpPr>
            <p:spPr bwMode="auto">
              <a:xfrm>
                <a:off x="2078" y="2225"/>
                <a:ext cx="300" cy="324"/>
              </a:xfrm>
              <a:prstGeom prst="rect">
                <a:avLst/>
              </a:prstGeom>
              <a:solidFill>
                <a:srgbClr val="FFFFE0"/>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88" name="Rectangle 91"/>
              <p:cNvSpPr>
                <a:spLocks noChangeArrowheads="1"/>
              </p:cNvSpPr>
              <p:nvPr/>
            </p:nvSpPr>
            <p:spPr bwMode="auto">
              <a:xfrm>
                <a:off x="1790" y="2225"/>
                <a:ext cx="588" cy="324"/>
              </a:xfrm>
              <a:prstGeom prst="rect">
                <a:avLst/>
              </a:prstGeom>
              <a:noFill/>
              <a:ln w="9525">
                <a:solidFill>
                  <a:srgbClr val="000000"/>
                </a:solid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89" name="Rectangle 92"/>
              <p:cNvSpPr>
                <a:spLocks noChangeArrowheads="1"/>
              </p:cNvSpPr>
              <p:nvPr/>
            </p:nvSpPr>
            <p:spPr bwMode="auto">
              <a:xfrm>
                <a:off x="1868" y="2279"/>
                <a:ext cx="411"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rPr>
                  <a:t>GFI_Feature</a:t>
                </a:r>
                <a:endParaRPr lang="en-US">
                  <a:solidFill>
                    <a:srgbClr val="000000"/>
                  </a:solidFill>
                </a:endParaRPr>
              </a:p>
            </p:txBody>
          </p:sp>
          <p:sp>
            <p:nvSpPr>
              <p:cNvPr id="90" name="Line 93"/>
              <p:cNvSpPr>
                <a:spLocks noChangeShapeType="1"/>
              </p:cNvSpPr>
              <p:nvPr/>
            </p:nvSpPr>
            <p:spPr bwMode="auto">
              <a:xfrm>
                <a:off x="1790" y="2405"/>
                <a:ext cx="588" cy="0"/>
              </a:xfrm>
              <a:prstGeom prst="line">
                <a:avLst/>
              </a:prstGeom>
              <a:noFill/>
              <a:ln w="9525">
                <a:solidFill>
                  <a:srgbClr val="000000"/>
                </a:solidFill>
                <a:miter lim="800000"/>
                <a:headEnd/>
                <a:tailEnd/>
              </a:ln>
            </p:spPr>
            <p:txBody>
              <a:bodyPr/>
              <a:lstStyle/>
              <a:p>
                <a:pPr defTabSz="914400" fontAlgn="base">
                  <a:spcBef>
                    <a:spcPct val="0"/>
                  </a:spcBef>
                  <a:spcAft>
                    <a:spcPct val="0"/>
                  </a:spcAft>
                </a:pPr>
                <a:endParaRPr lang="en-AU">
                  <a:solidFill>
                    <a:srgbClr val="000000"/>
                  </a:solidFill>
                </a:endParaRPr>
              </a:p>
            </p:txBody>
          </p:sp>
        </p:grpSp>
        <p:grpSp>
          <p:nvGrpSpPr>
            <p:cNvPr id="91" name="Group 267"/>
            <p:cNvGrpSpPr>
              <a:grpSpLocks/>
            </p:cNvGrpSpPr>
            <p:nvPr/>
          </p:nvGrpSpPr>
          <p:grpSpPr bwMode="auto">
            <a:xfrm>
              <a:off x="5446588" y="5972438"/>
              <a:ext cx="1133475" cy="542925"/>
              <a:chOff x="3548" y="3275"/>
              <a:chExt cx="594" cy="342"/>
            </a:xfrm>
          </p:grpSpPr>
          <p:sp>
            <p:nvSpPr>
              <p:cNvPr id="92" name="Rectangle 94"/>
              <p:cNvSpPr>
                <a:spLocks noChangeArrowheads="1"/>
              </p:cNvSpPr>
              <p:nvPr/>
            </p:nvSpPr>
            <p:spPr bwMode="auto">
              <a:xfrm>
                <a:off x="3566" y="3293"/>
                <a:ext cx="576" cy="324"/>
              </a:xfrm>
              <a:prstGeom prst="rect">
                <a:avLst/>
              </a:prstGeom>
              <a:solidFill>
                <a:srgbClr val="C0BFC0"/>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93" name="Rectangle 95"/>
              <p:cNvSpPr>
                <a:spLocks noChangeArrowheads="1"/>
              </p:cNvSpPr>
              <p:nvPr/>
            </p:nvSpPr>
            <p:spPr bwMode="auto">
              <a:xfrm>
                <a:off x="3548" y="3275"/>
                <a:ext cx="12" cy="324"/>
              </a:xfrm>
              <a:prstGeom prst="rect">
                <a:avLst/>
              </a:prstGeom>
              <a:solidFill>
                <a:srgbClr val="B582E8"/>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94" name="Rectangle 96"/>
              <p:cNvSpPr>
                <a:spLocks noChangeArrowheads="1"/>
              </p:cNvSpPr>
              <p:nvPr/>
            </p:nvSpPr>
            <p:spPr bwMode="auto">
              <a:xfrm>
                <a:off x="3560" y="3275"/>
                <a:ext cx="6" cy="324"/>
              </a:xfrm>
              <a:prstGeom prst="rect">
                <a:avLst/>
              </a:prstGeom>
              <a:solidFill>
                <a:srgbClr val="B683E9"/>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95" name="Rectangle 97"/>
              <p:cNvSpPr>
                <a:spLocks noChangeArrowheads="1"/>
              </p:cNvSpPr>
              <p:nvPr/>
            </p:nvSpPr>
            <p:spPr bwMode="auto">
              <a:xfrm>
                <a:off x="3566" y="3275"/>
                <a:ext cx="18" cy="324"/>
              </a:xfrm>
              <a:prstGeom prst="rect">
                <a:avLst/>
              </a:prstGeom>
              <a:solidFill>
                <a:srgbClr val="B784EA"/>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96" name="Rectangle 98"/>
              <p:cNvSpPr>
                <a:spLocks noChangeArrowheads="1"/>
              </p:cNvSpPr>
              <p:nvPr/>
            </p:nvSpPr>
            <p:spPr bwMode="auto">
              <a:xfrm>
                <a:off x="3584" y="3275"/>
                <a:ext cx="12" cy="324"/>
              </a:xfrm>
              <a:prstGeom prst="rect">
                <a:avLst/>
              </a:prstGeom>
              <a:solidFill>
                <a:srgbClr val="B885EB"/>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97" name="Rectangle 99"/>
              <p:cNvSpPr>
                <a:spLocks noChangeArrowheads="1"/>
              </p:cNvSpPr>
              <p:nvPr/>
            </p:nvSpPr>
            <p:spPr bwMode="auto">
              <a:xfrm>
                <a:off x="3596" y="3275"/>
                <a:ext cx="6" cy="324"/>
              </a:xfrm>
              <a:prstGeom prst="rect">
                <a:avLst/>
              </a:prstGeom>
              <a:solidFill>
                <a:srgbClr val="B986EC"/>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98" name="Rectangle 100"/>
              <p:cNvSpPr>
                <a:spLocks noChangeArrowheads="1"/>
              </p:cNvSpPr>
              <p:nvPr/>
            </p:nvSpPr>
            <p:spPr bwMode="auto">
              <a:xfrm>
                <a:off x="3602" y="3275"/>
                <a:ext cx="18" cy="324"/>
              </a:xfrm>
              <a:prstGeom prst="rect">
                <a:avLst/>
              </a:prstGeom>
              <a:solidFill>
                <a:srgbClr val="BA87ED"/>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99" name="Rectangle 101"/>
              <p:cNvSpPr>
                <a:spLocks noChangeArrowheads="1"/>
              </p:cNvSpPr>
              <p:nvPr/>
            </p:nvSpPr>
            <p:spPr bwMode="auto">
              <a:xfrm>
                <a:off x="3620" y="3275"/>
                <a:ext cx="12" cy="324"/>
              </a:xfrm>
              <a:prstGeom prst="rect">
                <a:avLst/>
              </a:prstGeom>
              <a:solidFill>
                <a:srgbClr val="BB88EE"/>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00" name="Rectangle 102"/>
              <p:cNvSpPr>
                <a:spLocks noChangeArrowheads="1"/>
              </p:cNvSpPr>
              <p:nvPr/>
            </p:nvSpPr>
            <p:spPr bwMode="auto">
              <a:xfrm>
                <a:off x="3632" y="3275"/>
                <a:ext cx="6" cy="324"/>
              </a:xfrm>
              <a:prstGeom prst="rect">
                <a:avLst/>
              </a:prstGeom>
              <a:solidFill>
                <a:srgbClr val="BC89EF"/>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01" name="Rectangle 103"/>
              <p:cNvSpPr>
                <a:spLocks noChangeArrowheads="1"/>
              </p:cNvSpPr>
              <p:nvPr/>
            </p:nvSpPr>
            <p:spPr bwMode="auto">
              <a:xfrm>
                <a:off x="3638" y="3275"/>
                <a:ext cx="18" cy="324"/>
              </a:xfrm>
              <a:prstGeom prst="rect">
                <a:avLst/>
              </a:prstGeom>
              <a:solidFill>
                <a:srgbClr val="BD8AF0"/>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02" name="Rectangle 104"/>
              <p:cNvSpPr>
                <a:spLocks noChangeArrowheads="1"/>
              </p:cNvSpPr>
              <p:nvPr/>
            </p:nvSpPr>
            <p:spPr bwMode="auto">
              <a:xfrm>
                <a:off x="3656" y="3275"/>
                <a:ext cx="12" cy="324"/>
              </a:xfrm>
              <a:prstGeom prst="rect">
                <a:avLst/>
              </a:prstGeom>
              <a:solidFill>
                <a:srgbClr val="BE8BF1"/>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03" name="Rectangle 105"/>
              <p:cNvSpPr>
                <a:spLocks noChangeArrowheads="1"/>
              </p:cNvSpPr>
              <p:nvPr/>
            </p:nvSpPr>
            <p:spPr bwMode="auto">
              <a:xfrm>
                <a:off x="3668" y="3275"/>
                <a:ext cx="6" cy="324"/>
              </a:xfrm>
              <a:prstGeom prst="rect">
                <a:avLst/>
              </a:prstGeom>
              <a:solidFill>
                <a:srgbClr val="BF8CF2"/>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04" name="Rectangle 106"/>
              <p:cNvSpPr>
                <a:spLocks noChangeArrowheads="1"/>
              </p:cNvSpPr>
              <p:nvPr/>
            </p:nvSpPr>
            <p:spPr bwMode="auto">
              <a:xfrm>
                <a:off x="3674" y="3275"/>
                <a:ext cx="18" cy="324"/>
              </a:xfrm>
              <a:prstGeom prst="rect">
                <a:avLst/>
              </a:prstGeom>
              <a:solidFill>
                <a:srgbClr val="C08DF3"/>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05" name="Rectangle 107"/>
              <p:cNvSpPr>
                <a:spLocks noChangeArrowheads="1"/>
              </p:cNvSpPr>
              <p:nvPr/>
            </p:nvSpPr>
            <p:spPr bwMode="auto">
              <a:xfrm>
                <a:off x="3692" y="3275"/>
                <a:ext cx="12" cy="324"/>
              </a:xfrm>
              <a:prstGeom prst="rect">
                <a:avLst/>
              </a:prstGeom>
              <a:solidFill>
                <a:srgbClr val="C18EF4"/>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06" name="Rectangle 108"/>
              <p:cNvSpPr>
                <a:spLocks noChangeArrowheads="1"/>
              </p:cNvSpPr>
              <p:nvPr/>
            </p:nvSpPr>
            <p:spPr bwMode="auto">
              <a:xfrm>
                <a:off x="3704" y="3275"/>
                <a:ext cx="18" cy="324"/>
              </a:xfrm>
              <a:prstGeom prst="rect">
                <a:avLst/>
              </a:prstGeom>
              <a:solidFill>
                <a:srgbClr val="C28FF5"/>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07" name="Rectangle 109"/>
              <p:cNvSpPr>
                <a:spLocks noChangeArrowheads="1"/>
              </p:cNvSpPr>
              <p:nvPr/>
            </p:nvSpPr>
            <p:spPr bwMode="auto">
              <a:xfrm>
                <a:off x="3722" y="3275"/>
                <a:ext cx="18" cy="324"/>
              </a:xfrm>
              <a:prstGeom prst="rect">
                <a:avLst/>
              </a:prstGeom>
              <a:solidFill>
                <a:srgbClr val="C390F6"/>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08" name="Rectangle 110"/>
              <p:cNvSpPr>
                <a:spLocks noChangeArrowheads="1"/>
              </p:cNvSpPr>
              <p:nvPr/>
            </p:nvSpPr>
            <p:spPr bwMode="auto">
              <a:xfrm>
                <a:off x="3740" y="3275"/>
                <a:ext cx="6" cy="324"/>
              </a:xfrm>
              <a:prstGeom prst="rect">
                <a:avLst/>
              </a:prstGeom>
              <a:solidFill>
                <a:srgbClr val="C491F7"/>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09" name="Rectangle 111"/>
              <p:cNvSpPr>
                <a:spLocks noChangeArrowheads="1"/>
              </p:cNvSpPr>
              <p:nvPr/>
            </p:nvSpPr>
            <p:spPr bwMode="auto">
              <a:xfrm>
                <a:off x="3746" y="3275"/>
                <a:ext cx="18" cy="324"/>
              </a:xfrm>
              <a:prstGeom prst="rect">
                <a:avLst/>
              </a:prstGeom>
              <a:solidFill>
                <a:srgbClr val="C592F8"/>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10" name="Rectangle 112"/>
              <p:cNvSpPr>
                <a:spLocks noChangeArrowheads="1"/>
              </p:cNvSpPr>
              <p:nvPr/>
            </p:nvSpPr>
            <p:spPr bwMode="auto">
              <a:xfrm>
                <a:off x="3764" y="3275"/>
                <a:ext cx="12" cy="324"/>
              </a:xfrm>
              <a:prstGeom prst="rect">
                <a:avLst/>
              </a:prstGeom>
              <a:solidFill>
                <a:srgbClr val="C693F9"/>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11" name="Rectangle 113"/>
              <p:cNvSpPr>
                <a:spLocks noChangeArrowheads="1"/>
              </p:cNvSpPr>
              <p:nvPr/>
            </p:nvSpPr>
            <p:spPr bwMode="auto">
              <a:xfrm>
                <a:off x="3776" y="3275"/>
                <a:ext cx="6" cy="324"/>
              </a:xfrm>
              <a:prstGeom prst="rect">
                <a:avLst/>
              </a:prstGeom>
              <a:solidFill>
                <a:srgbClr val="C794FA"/>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12" name="Rectangle 114"/>
              <p:cNvSpPr>
                <a:spLocks noChangeArrowheads="1"/>
              </p:cNvSpPr>
              <p:nvPr/>
            </p:nvSpPr>
            <p:spPr bwMode="auto">
              <a:xfrm>
                <a:off x="3782" y="3275"/>
                <a:ext cx="18" cy="324"/>
              </a:xfrm>
              <a:prstGeom prst="rect">
                <a:avLst/>
              </a:prstGeom>
              <a:solidFill>
                <a:srgbClr val="C895FB"/>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13" name="Rectangle 115"/>
              <p:cNvSpPr>
                <a:spLocks noChangeArrowheads="1"/>
              </p:cNvSpPr>
              <p:nvPr/>
            </p:nvSpPr>
            <p:spPr bwMode="auto">
              <a:xfrm>
                <a:off x="3800" y="3275"/>
                <a:ext cx="12" cy="324"/>
              </a:xfrm>
              <a:prstGeom prst="rect">
                <a:avLst/>
              </a:prstGeom>
              <a:solidFill>
                <a:srgbClr val="C996FC"/>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14" name="Rectangle 116"/>
              <p:cNvSpPr>
                <a:spLocks noChangeArrowheads="1"/>
              </p:cNvSpPr>
              <p:nvPr/>
            </p:nvSpPr>
            <p:spPr bwMode="auto">
              <a:xfrm>
                <a:off x="3812" y="3275"/>
                <a:ext cx="6" cy="324"/>
              </a:xfrm>
              <a:prstGeom prst="rect">
                <a:avLst/>
              </a:prstGeom>
              <a:solidFill>
                <a:srgbClr val="CA97FD"/>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15" name="Rectangle 117"/>
              <p:cNvSpPr>
                <a:spLocks noChangeArrowheads="1"/>
              </p:cNvSpPr>
              <p:nvPr/>
            </p:nvSpPr>
            <p:spPr bwMode="auto">
              <a:xfrm>
                <a:off x="3818" y="3275"/>
                <a:ext cx="18" cy="324"/>
              </a:xfrm>
              <a:prstGeom prst="rect">
                <a:avLst/>
              </a:prstGeom>
              <a:solidFill>
                <a:srgbClr val="CB98FE"/>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16" name="Rectangle 118"/>
              <p:cNvSpPr>
                <a:spLocks noChangeArrowheads="1"/>
              </p:cNvSpPr>
              <p:nvPr/>
            </p:nvSpPr>
            <p:spPr bwMode="auto">
              <a:xfrm>
                <a:off x="3836" y="3275"/>
                <a:ext cx="288" cy="324"/>
              </a:xfrm>
              <a:prstGeom prst="rect">
                <a:avLst/>
              </a:prstGeom>
              <a:solidFill>
                <a:srgbClr val="CC99FF"/>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17" name="Rectangle 119"/>
              <p:cNvSpPr>
                <a:spLocks noChangeArrowheads="1"/>
              </p:cNvSpPr>
              <p:nvPr/>
            </p:nvSpPr>
            <p:spPr bwMode="auto">
              <a:xfrm>
                <a:off x="3548" y="3275"/>
                <a:ext cx="576" cy="324"/>
              </a:xfrm>
              <a:prstGeom prst="rect">
                <a:avLst/>
              </a:prstGeom>
              <a:noFill/>
              <a:ln w="9525">
                <a:solidFill>
                  <a:srgbClr val="000000"/>
                </a:solid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18" name="Rectangle 120"/>
              <p:cNvSpPr>
                <a:spLocks noChangeArrowheads="1"/>
              </p:cNvSpPr>
              <p:nvPr/>
            </p:nvSpPr>
            <p:spPr bwMode="auto">
              <a:xfrm>
                <a:off x="3614" y="3329"/>
                <a:ext cx="387"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rPr>
                  <a:t>OM_Process</a:t>
                </a:r>
                <a:endParaRPr lang="en-US">
                  <a:solidFill>
                    <a:srgbClr val="000000"/>
                  </a:solidFill>
                </a:endParaRPr>
              </a:p>
            </p:txBody>
          </p:sp>
          <p:sp>
            <p:nvSpPr>
              <p:cNvPr id="119" name="Line 121"/>
              <p:cNvSpPr>
                <a:spLocks noChangeShapeType="1"/>
              </p:cNvSpPr>
              <p:nvPr/>
            </p:nvSpPr>
            <p:spPr bwMode="auto">
              <a:xfrm>
                <a:off x="3548" y="3455"/>
                <a:ext cx="576" cy="0"/>
              </a:xfrm>
              <a:prstGeom prst="line">
                <a:avLst/>
              </a:prstGeom>
              <a:noFill/>
              <a:ln w="9525">
                <a:solidFill>
                  <a:srgbClr val="000000"/>
                </a:solidFill>
                <a:miter lim="800000"/>
                <a:headEnd/>
                <a:tailEnd/>
              </a:ln>
            </p:spPr>
            <p:txBody>
              <a:bodyPr/>
              <a:lstStyle/>
              <a:p>
                <a:pPr defTabSz="914400" fontAlgn="base">
                  <a:spcBef>
                    <a:spcPct val="0"/>
                  </a:spcBef>
                  <a:spcAft>
                    <a:spcPct val="0"/>
                  </a:spcAft>
                </a:pPr>
                <a:endParaRPr lang="en-AU">
                  <a:solidFill>
                    <a:srgbClr val="000000"/>
                  </a:solidFill>
                </a:endParaRPr>
              </a:p>
            </p:txBody>
          </p:sp>
        </p:grpSp>
        <p:grpSp>
          <p:nvGrpSpPr>
            <p:cNvPr id="120" name="Group 268"/>
            <p:cNvGrpSpPr>
              <a:grpSpLocks/>
            </p:cNvGrpSpPr>
            <p:nvPr/>
          </p:nvGrpSpPr>
          <p:grpSpPr bwMode="auto">
            <a:xfrm>
              <a:off x="7327776" y="5981963"/>
              <a:ext cx="809625" cy="542925"/>
              <a:chOff x="4832" y="3281"/>
              <a:chExt cx="552" cy="342"/>
            </a:xfrm>
          </p:grpSpPr>
          <p:sp>
            <p:nvSpPr>
              <p:cNvPr id="121" name="Rectangle 166"/>
              <p:cNvSpPr>
                <a:spLocks noChangeArrowheads="1"/>
              </p:cNvSpPr>
              <p:nvPr/>
            </p:nvSpPr>
            <p:spPr bwMode="auto">
              <a:xfrm>
                <a:off x="4850" y="3299"/>
                <a:ext cx="534" cy="324"/>
              </a:xfrm>
              <a:prstGeom prst="rect">
                <a:avLst/>
              </a:prstGeom>
              <a:solidFill>
                <a:srgbClr val="C0BFC0"/>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22" name="Rectangle 167"/>
              <p:cNvSpPr>
                <a:spLocks noChangeArrowheads="1"/>
              </p:cNvSpPr>
              <p:nvPr/>
            </p:nvSpPr>
            <p:spPr bwMode="auto">
              <a:xfrm>
                <a:off x="4832" y="3281"/>
                <a:ext cx="6" cy="324"/>
              </a:xfrm>
              <a:prstGeom prst="rect">
                <a:avLst/>
              </a:prstGeom>
              <a:solidFill>
                <a:srgbClr val="B5E8B5"/>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23" name="Rectangle 168"/>
              <p:cNvSpPr>
                <a:spLocks noChangeArrowheads="1"/>
              </p:cNvSpPr>
              <p:nvPr/>
            </p:nvSpPr>
            <p:spPr bwMode="auto">
              <a:xfrm>
                <a:off x="4838" y="3281"/>
                <a:ext cx="12" cy="324"/>
              </a:xfrm>
              <a:prstGeom prst="rect">
                <a:avLst/>
              </a:prstGeom>
              <a:solidFill>
                <a:srgbClr val="B6E9B6"/>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24" name="Rectangle 169"/>
              <p:cNvSpPr>
                <a:spLocks noChangeArrowheads="1"/>
              </p:cNvSpPr>
              <p:nvPr/>
            </p:nvSpPr>
            <p:spPr bwMode="auto">
              <a:xfrm>
                <a:off x="4850" y="3281"/>
                <a:ext cx="12" cy="324"/>
              </a:xfrm>
              <a:prstGeom prst="rect">
                <a:avLst/>
              </a:prstGeom>
              <a:solidFill>
                <a:srgbClr val="B7EAB7"/>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25" name="Rectangle 170"/>
              <p:cNvSpPr>
                <a:spLocks noChangeArrowheads="1"/>
              </p:cNvSpPr>
              <p:nvPr/>
            </p:nvSpPr>
            <p:spPr bwMode="auto">
              <a:xfrm>
                <a:off x="4862" y="3281"/>
                <a:ext cx="12" cy="324"/>
              </a:xfrm>
              <a:prstGeom prst="rect">
                <a:avLst/>
              </a:prstGeom>
              <a:solidFill>
                <a:srgbClr val="B8EBB8"/>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26" name="Rectangle 171"/>
              <p:cNvSpPr>
                <a:spLocks noChangeArrowheads="1"/>
              </p:cNvSpPr>
              <p:nvPr/>
            </p:nvSpPr>
            <p:spPr bwMode="auto">
              <a:xfrm>
                <a:off x="4874" y="3281"/>
                <a:ext cx="12" cy="324"/>
              </a:xfrm>
              <a:prstGeom prst="rect">
                <a:avLst/>
              </a:prstGeom>
              <a:solidFill>
                <a:srgbClr val="B9ECB9"/>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27" name="Rectangle 172"/>
              <p:cNvSpPr>
                <a:spLocks noChangeArrowheads="1"/>
              </p:cNvSpPr>
              <p:nvPr/>
            </p:nvSpPr>
            <p:spPr bwMode="auto">
              <a:xfrm>
                <a:off x="4886" y="3281"/>
                <a:ext cx="12" cy="324"/>
              </a:xfrm>
              <a:prstGeom prst="rect">
                <a:avLst/>
              </a:prstGeom>
              <a:solidFill>
                <a:srgbClr val="BAEDBA"/>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28" name="Rectangle 173"/>
              <p:cNvSpPr>
                <a:spLocks noChangeArrowheads="1"/>
              </p:cNvSpPr>
              <p:nvPr/>
            </p:nvSpPr>
            <p:spPr bwMode="auto">
              <a:xfrm>
                <a:off x="4898" y="3281"/>
                <a:ext cx="12" cy="324"/>
              </a:xfrm>
              <a:prstGeom prst="rect">
                <a:avLst/>
              </a:prstGeom>
              <a:solidFill>
                <a:srgbClr val="BBEEBB"/>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29" name="Rectangle 174"/>
              <p:cNvSpPr>
                <a:spLocks noChangeArrowheads="1"/>
              </p:cNvSpPr>
              <p:nvPr/>
            </p:nvSpPr>
            <p:spPr bwMode="auto">
              <a:xfrm>
                <a:off x="4910" y="3281"/>
                <a:ext cx="6" cy="324"/>
              </a:xfrm>
              <a:prstGeom prst="rect">
                <a:avLst/>
              </a:prstGeom>
              <a:solidFill>
                <a:srgbClr val="BCEFBC"/>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30" name="Rectangle 175"/>
              <p:cNvSpPr>
                <a:spLocks noChangeArrowheads="1"/>
              </p:cNvSpPr>
              <p:nvPr/>
            </p:nvSpPr>
            <p:spPr bwMode="auto">
              <a:xfrm>
                <a:off x="4916" y="3281"/>
                <a:ext cx="12" cy="324"/>
              </a:xfrm>
              <a:prstGeom prst="rect">
                <a:avLst/>
              </a:prstGeom>
              <a:solidFill>
                <a:srgbClr val="BDF0BD"/>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31" name="Rectangle 176"/>
              <p:cNvSpPr>
                <a:spLocks noChangeArrowheads="1"/>
              </p:cNvSpPr>
              <p:nvPr/>
            </p:nvSpPr>
            <p:spPr bwMode="auto">
              <a:xfrm>
                <a:off x="4928" y="3281"/>
                <a:ext cx="12" cy="324"/>
              </a:xfrm>
              <a:prstGeom prst="rect">
                <a:avLst/>
              </a:prstGeom>
              <a:solidFill>
                <a:srgbClr val="BEF1BE"/>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32" name="Rectangle 177"/>
              <p:cNvSpPr>
                <a:spLocks noChangeArrowheads="1"/>
              </p:cNvSpPr>
              <p:nvPr/>
            </p:nvSpPr>
            <p:spPr bwMode="auto">
              <a:xfrm>
                <a:off x="4940" y="3281"/>
                <a:ext cx="12" cy="324"/>
              </a:xfrm>
              <a:prstGeom prst="rect">
                <a:avLst/>
              </a:prstGeom>
              <a:solidFill>
                <a:srgbClr val="BFF2BF"/>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33" name="Rectangle 178"/>
              <p:cNvSpPr>
                <a:spLocks noChangeArrowheads="1"/>
              </p:cNvSpPr>
              <p:nvPr/>
            </p:nvSpPr>
            <p:spPr bwMode="auto">
              <a:xfrm>
                <a:off x="4952" y="3281"/>
                <a:ext cx="12" cy="324"/>
              </a:xfrm>
              <a:prstGeom prst="rect">
                <a:avLst/>
              </a:prstGeom>
              <a:solidFill>
                <a:srgbClr val="C0F3C0"/>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34" name="Rectangle 179"/>
              <p:cNvSpPr>
                <a:spLocks noChangeArrowheads="1"/>
              </p:cNvSpPr>
              <p:nvPr/>
            </p:nvSpPr>
            <p:spPr bwMode="auto">
              <a:xfrm>
                <a:off x="4964" y="3281"/>
                <a:ext cx="12" cy="324"/>
              </a:xfrm>
              <a:prstGeom prst="rect">
                <a:avLst/>
              </a:prstGeom>
              <a:solidFill>
                <a:srgbClr val="C1F4C1"/>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35" name="Rectangle 180"/>
              <p:cNvSpPr>
                <a:spLocks noChangeArrowheads="1"/>
              </p:cNvSpPr>
              <p:nvPr/>
            </p:nvSpPr>
            <p:spPr bwMode="auto">
              <a:xfrm>
                <a:off x="4976" y="3281"/>
                <a:ext cx="18" cy="324"/>
              </a:xfrm>
              <a:prstGeom prst="rect">
                <a:avLst/>
              </a:prstGeom>
              <a:solidFill>
                <a:srgbClr val="C2F5C2"/>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36" name="Rectangle 181"/>
              <p:cNvSpPr>
                <a:spLocks noChangeArrowheads="1"/>
              </p:cNvSpPr>
              <p:nvPr/>
            </p:nvSpPr>
            <p:spPr bwMode="auto">
              <a:xfrm>
                <a:off x="4994" y="3281"/>
                <a:ext cx="12" cy="324"/>
              </a:xfrm>
              <a:prstGeom prst="rect">
                <a:avLst/>
              </a:prstGeom>
              <a:solidFill>
                <a:srgbClr val="C3F6C3"/>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37" name="Rectangle 182"/>
              <p:cNvSpPr>
                <a:spLocks noChangeArrowheads="1"/>
              </p:cNvSpPr>
              <p:nvPr/>
            </p:nvSpPr>
            <p:spPr bwMode="auto">
              <a:xfrm>
                <a:off x="5006" y="3281"/>
                <a:ext cx="12" cy="324"/>
              </a:xfrm>
              <a:prstGeom prst="rect">
                <a:avLst/>
              </a:prstGeom>
              <a:solidFill>
                <a:srgbClr val="C4F7C4"/>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38" name="Rectangle 183"/>
              <p:cNvSpPr>
                <a:spLocks noChangeArrowheads="1"/>
              </p:cNvSpPr>
              <p:nvPr/>
            </p:nvSpPr>
            <p:spPr bwMode="auto">
              <a:xfrm>
                <a:off x="5018" y="3281"/>
                <a:ext cx="12" cy="324"/>
              </a:xfrm>
              <a:prstGeom prst="rect">
                <a:avLst/>
              </a:prstGeom>
              <a:solidFill>
                <a:srgbClr val="C5F8C5"/>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39" name="Rectangle 184"/>
              <p:cNvSpPr>
                <a:spLocks noChangeArrowheads="1"/>
              </p:cNvSpPr>
              <p:nvPr/>
            </p:nvSpPr>
            <p:spPr bwMode="auto">
              <a:xfrm>
                <a:off x="5030" y="3281"/>
                <a:ext cx="12" cy="324"/>
              </a:xfrm>
              <a:prstGeom prst="rect">
                <a:avLst/>
              </a:prstGeom>
              <a:solidFill>
                <a:srgbClr val="C6F9C6"/>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40" name="Rectangle 185"/>
              <p:cNvSpPr>
                <a:spLocks noChangeArrowheads="1"/>
              </p:cNvSpPr>
              <p:nvPr/>
            </p:nvSpPr>
            <p:spPr bwMode="auto">
              <a:xfrm>
                <a:off x="5042" y="3281"/>
                <a:ext cx="12" cy="324"/>
              </a:xfrm>
              <a:prstGeom prst="rect">
                <a:avLst/>
              </a:prstGeom>
              <a:solidFill>
                <a:srgbClr val="C7FAC7"/>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41" name="Rectangle 186"/>
              <p:cNvSpPr>
                <a:spLocks noChangeArrowheads="1"/>
              </p:cNvSpPr>
              <p:nvPr/>
            </p:nvSpPr>
            <p:spPr bwMode="auto">
              <a:xfrm>
                <a:off x="5054" y="3281"/>
                <a:ext cx="12" cy="324"/>
              </a:xfrm>
              <a:prstGeom prst="rect">
                <a:avLst/>
              </a:prstGeom>
              <a:solidFill>
                <a:srgbClr val="C8FBC8"/>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42" name="Rectangle 187"/>
              <p:cNvSpPr>
                <a:spLocks noChangeArrowheads="1"/>
              </p:cNvSpPr>
              <p:nvPr/>
            </p:nvSpPr>
            <p:spPr bwMode="auto">
              <a:xfrm>
                <a:off x="5066" y="3281"/>
                <a:ext cx="6" cy="324"/>
              </a:xfrm>
              <a:prstGeom prst="rect">
                <a:avLst/>
              </a:prstGeom>
              <a:solidFill>
                <a:srgbClr val="C9FCC9"/>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43" name="Rectangle 188"/>
              <p:cNvSpPr>
                <a:spLocks noChangeArrowheads="1"/>
              </p:cNvSpPr>
              <p:nvPr/>
            </p:nvSpPr>
            <p:spPr bwMode="auto">
              <a:xfrm>
                <a:off x="5072" y="3281"/>
                <a:ext cx="12" cy="324"/>
              </a:xfrm>
              <a:prstGeom prst="rect">
                <a:avLst/>
              </a:prstGeom>
              <a:solidFill>
                <a:srgbClr val="CAFDCA"/>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44" name="Rectangle 189"/>
              <p:cNvSpPr>
                <a:spLocks noChangeArrowheads="1"/>
              </p:cNvSpPr>
              <p:nvPr/>
            </p:nvSpPr>
            <p:spPr bwMode="auto">
              <a:xfrm>
                <a:off x="5084" y="3281"/>
                <a:ext cx="12" cy="324"/>
              </a:xfrm>
              <a:prstGeom prst="rect">
                <a:avLst/>
              </a:prstGeom>
              <a:solidFill>
                <a:srgbClr val="CBFECB"/>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45" name="Rectangle 190"/>
              <p:cNvSpPr>
                <a:spLocks noChangeArrowheads="1"/>
              </p:cNvSpPr>
              <p:nvPr/>
            </p:nvSpPr>
            <p:spPr bwMode="auto">
              <a:xfrm>
                <a:off x="5096" y="3281"/>
                <a:ext cx="270" cy="324"/>
              </a:xfrm>
              <a:prstGeom prst="rect">
                <a:avLst/>
              </a:prstGeom>
              <a:solidFill>
                <a:srgbClr val="CCFFCC"/>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46" name="Rectangle 191"/>
              <p:cNvSpPr>
                <a:spLocks noChangeArrowheads="1"/>
              </p:cNvSpPr>
              <p:nvPr/>
            </p:nvSpPr>
            <p:spPr bwMode="auto">
              <a:xfrm>
                <a:off x="4832" y="3281"/>
                <a:ext cx="534" cy="324"/>
              </a:xfrm>
              <a:prstGeom prst="rect">
                <a:avLst/>
              </a:prstGeom>
              <a:noFill/>
              <a:ln w="9525">
                <a:solidFill>
                  <a:srgbClr val="000000"/>
                </a:solid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47" name="Rectangle 192"/>
              <p:cNvSpPr>
                <a:spLocks noChangeArrowheads="1"/>
              </p:cNvSpPr>
              <p:nvPr/>
            </p:nvSpPr>
            <p:spPr bwMode="auto">
              <a:xfrm>
                <a:off x="5030" y="3335"/>
                <a:ext cx="150"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rPr>
                  <a:t>Any</a:t>
                </a:r>
                <a:endParaRPr lang="en-US">
                  <a:solidFill>
                    <a:srgbClr val="000000"/>
                  </a:solidFill>
                </a:endParaRPr>
              </a:p>
            </p:txBody>
          </p:sp>
          <p:sp>
            <p:nvSpPr>
              <p:cNvPr id="148" name="Line 193"/>
              <p:cNvSpPr>
                <a:spLocks noChangeShapeType="1"/>
              </p:cNvSpPr>
              <p:nvPr/>
            </p:nvSpPr>
            <p:spPr bwMode="auto">
              <a:xfrm>
                <a:off x="4832" y="3461"/>
                <a:ext cx="534" cy="0"/>
              </a:xfrm>
              <a:prstGeom prst="line">
                <a:avLst/>
              </a:prstGeom>
              <a:noFill/>
              <a:ln w="9525">
                <a:solidFill>
                  <a:srgbClr val="000000"/>
                </a:solidFill>
                <a:miter lim="800000"/>
                <a:headEnd/>
                <a:tailEnd/>
              </a:ln>
            </p:spPr>
            <p:txBody>
              <a:bodyPr/>
              <a:lstStyle/>
              <a:p>
                <a:pPr defTabSz="914400" fontAlgn="base">
                  <a:spcBef>
                    <a:spcPct val="0"/>
                  </a:spcBef>
                  <a:spcAft>
                    <a:spcPct val="0"/>
                  </a:spcAft>
                </a:pPr>
                <a:endParaRPr lang="en-AU">
                  <a:solidFill>
                    <a:srgbClr val="000000"/>
                  </a:solidFill>
                </a:endParaRPr>
              </a:p>
            </p:txBody>
          </p:sp>
        </p:grpSp>
        <p:grpSp>
          <p:nvGrpSpPr>
            <p:cNvPr id="149" name="Group 273"/>
            <p:cNvGrpSpPr>
              <a:grpSpLocks/>
            </p:cNvGrpSpPr>
            <p:nvPr/>
          </p:nvGrpSpPr>
          <p:grpSpPr bwMode="auto">
            <a:xfrm>
              <a:off x="6880101" y="4477013"/>
              <a:ext cx="1546225" cy="431800"/>
              <a:chOff x="4526" y="2333"/>
              <a:chExt cx="1055" cy="272"/>
            </a:xfrm>
          </p:grpSpPr>
          <p:sp>
            <p:nvSpPr>
              <p:cNvPr id="150" name="Line 225"/>
              <p:cNvSpPr>
                <a:spLocks noChangeShapeType="1"/>
              </p:cNvSpPr>
              <p:nvPr/>
            </p:nvSpPr>
            <p:spPr bwMode="auto">
              <a:xfrm flipV="1">
                <a:off x="4526" y="2429"/>
                <a:ext cx="234" cy="30"/>
              </a:xfrm>
              <a:prstGeom prst="line">
                <a:avLst/>
              </a:prstGeom>
              <a:noFill/>
              <a:ln w="9525">
                <a:solidFill>
                  <a:srgbClr val="000000"/>
                </a:solid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51" name="Freeform 226"/>
              <p:cNvSpPr>
                <a:spLocks noEditPoints="1"/>
              </p:cNvSpPr>
              <p:nvPr/>
            </p:nvSpPr>
            <p:spPr bwMode="auto">
              <a:xfrm>
                <a:off x="4664" y="2405"/>
                <a:ext cx="96" cy="72"/>
              </a:xfrm>
              <a:custGeom>
                <a:avLst/>
                <a:gdLst>
                  <a:gd name="T0" fmla="*/ 96 w 96"/>
                  <a:gd name="T1" fmla="*/ 24 h 72"/>
                  <a:gd name="T2" fmla="*/ 12 w 96"/>
                  <a:gd name="T3" fmla="*/ 72 h 72"/>
                  <a:gd name="T4" fmla="*/ 96 w 96"/>
                  <a:gd name="T5" fmla="*/ 24 h 72"/>
                  <a:gd name="T6" fmla="*/ 0 w 96"/>
                  <a:gd name="T7" fmla="*/ 0 h 72"/>
                  <a:gd name="T8" fmla="*/ 0 60000 65536"/>
                  <a:gd name="T9" fmla="*/ 0 60000 65536"/>
                  <a:gd name="T10" fmla="*/ 0 60000 65536"/>
                  <a:gd name="T11" fmla="*/ 0 60000 65536"/>
                  <a:gd name="T12" fmla="*/ 0 w 96"/>
                  <a:gd name="T13" fmla="*/ 0 h 72"/>
                  <a:gd name="T14" fmla="*/ 96 w 96"/>
                  <a:gd name="T15" fmla="*/ 72 h 72"/>
                </a:gdLst>
                <a:ahLst/>
                <a:cxnLst>
                  <a:cxn ang="T8">
                    <a:pos x="T0" y="T1"/>
                  </a:cxn>
                  <a:cxn ang="T9">
                    <a:pos x="T2" y="T3"/>
                  </a:cxn>
                  <a:cxn ang="T10">
                    <a:pos x="T4" y="T5"/>
                  </a:cxn>
                  <a:cxn ang="T11">
                    <a:pos x="T6" y="T7"/>
                  </a:cxn>
                </a:cxnLst>
                <a:rect l="T12" t="T13" r="T14" b="T15"/>
                <a:pathLst>
                  <a:path w="96" h="72">
                    <a:moveTo>
                      <a:pt x="96" y="24"/>
                    </a:moveTo>
                    <a:lnTo>
                      <a:pt x="12" y="72"/>
                    </a:lnTo>
                    <a:moveTo>
                      <a:pt x="96" y="24"/>
                    </a:moveTo>
                    <a:lnTo>
                      <a:pt x="0" y="0"/>
                    </a:lnTo>
                  </a:path>
                </a:pathLst>
              </a:custGeom>
              <a:noFill/>
              <a:ln w="9525" cap="flat">
                <a:solidFill>
                  <a:srgbClr val="000000"/>
                </a:solidFill>
                <a:prstDash val="solid"/>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52" name="Rectangle 227"/>
              <p:cNvSpPr>
                <a:spLocks noChangeArrowheads="1"/>
              </p:cNvSpPr>
              <p:nvPr/>
            </p:nvSpPr>
            <p:spPr bwMode="auto">
              <a:xfrm>
                <a:off x="4694" y="2489"/>
                <a:ext cx="887" cy="116"/>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a:solidFill>
                      <a:srgbClr val="000000"/>
                    </a:solidFill>
                  </a:rPr>
                  <a:t>+observedProperty</a:t>
                </a:r>
                <a:endParaRPr lang="en-US" sz="3600">
                  <a:solidFill>
                    <a:srgbClr val="000000"/>
                  </a:solidFill>
                </a:endParaRPr>
              </a:p>
            </p:txBody>
          </p:sp>
          <p:sp>
            <p:nvSpPr>
              <p:cNvPr id="153" name="Rectangle 228"/>
              <p:cNvSpPr>
                <a:spLocks noChangeArrowheads="1"/>
              </p:cNvSpPr>
              <p:nvPr/>
            </p:nvSpPr>
            <p:spPr bwMode="auto">
              <a:xfrm>
                <a:off x="4694" y="2333"/>
                <a:ext cx="39" cy="78"/>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rPr>
                  <a:t>1</a:t>
                </a:r>
                <a:endParaRPr lang="en-US">
                  <a:solidFill>
                    <a:srgbClr val="000000"/>
                  </a:solidFill>
                </a:endParaRPr>
              </a:p>
            </p:txBody>
          </p:sp>
        </p:grpSp>
        <p:grpSp>
          <p:nvGrpSpPr>
            <p:cNvPr id="154" name="Group 178"/>
            <p:cNvGrpSpPr>
              <a:grpSpLocks/>
            </p:cNvGrpSpPr>
            <p:nvPr/>
          </p:nvGrpSpPr>
          <p:grpSpPr bwMode="auto">
            <a:xfrm rot="7440675">
              <a:off x="6228433" y="3553881"/>
              <a:ext cx="1281112" cy="180975"/>
              <a:chOff x="3532889" y="2379360"/>
              <a:chExt cx="1582615" cy="190500"/>
            </a:xfrm>
          </p:grpSpPr>
          <p:sp>
            <p:nvSpPr>
              <p:cNvPr id="155" name="Line 229"/>
              <p:cNvSpPr>
                <a:spLocks noChangeShapeType="1"/>
              </p:cNvSpPr>
              <p:nvPr/>
            </p:nvSpPr>
            <p:spPr bwMode="auto">
              <a:xfrm flipH="1" flipV="1">
                <a:off x="3532889" y="2426985"/>
                <a:ext cx="1582615" cy="142875"/>
              </a:xfrm>
              <a:prstGeom prst="line">
                <a:avLst/>
              </a:prstGeom>
              <a:noFill/>
              <a:ln w="9525">
                <a:solidFill>
                  <a:srgbClr val="000000"/>
                </a:solid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56" name="Freeform 230"/>
              <p:cNvSpPr>
                <a:spLocks noEditPoints="1"/>
              </p:cNvSpPr>
              <p:nvPr/>
            </p:nvSpPr>
            <p:spPr bwMode="auto">
              <a:xfrm>
                <a:off x="3532889" y="2379360"/>
                <a:ext cx="131885" cy="114300"/>
              </a:xfrm>
              <a:custGeom>
                <a:avLst/>
                <a:gdLst>
                  <a:gd name="T0" fmla="*/ 0 w 90"/>
                  <a:gd name="T1" fmla="*/ 75604680 h 72"/>
                  <a:gd name="T2" fmla="*/ 193262840 w 90"/>
                  <a:gd name="T3" fmla="*/ 0 h 72"/>
                  <a:gd name="T4" fmla="*/ 0 w 90"/>
                  <a:gd name="T5" fmla="*/ 75604680 h 72"/>
                  <a:gd name="T6" fmla="*/ 180379099 w 90"/>
                  <a:gd name="T7" fmla="*/ 181451223 h 72"/>
                  <a:gd name="T8" fmla="*/ 0 60000 65536"/>
                  <a:gd name="T9" fmla="*/ 0 60000 65536"/>
                  <a:gd name="T10" fmla="*/ 0 60000 65536"/>
                  <a:gd name="T11" fmla="*/ 0 60000 65536"/>
                  <a:gd name="T12" fmla="*/ 0 w 90"/>
                  <a:gd name="T13" fmla="*/ 0 h 72"/>
                  <a:gd name="T14" fmla="*/ 90 w 90"/>
                  <a:gd name="T15" fmla="*/ 72 h 72"/>
                </a:gdLst>
                <a:ahLst/>
                <a:cxnLst>
                  <a:cxn ang="T8">
                    <a:pos x="T0" y="T1"/>
                  </a:cxn>
                  <a:cxn ang="T9">
                    <a:pos x="T2" y="T3"/>
                  </a:cxn>
                  <a:cxn ang="T10">
                    <a:pos x="T4" y="T5"/>
                  </a:cxn>
                  <a:cxn ang="T11">
                    <a:pos x="T6" y="T7"/>
                  </a:cxn>
                </a:cxnLst>
                <a:rect l="T12" t="T13" r="T14" b="T15"/>
                <a:pathLst>
                  <a:path w="90" h="72">
                    <a:moveTo>
                      <a:pt x="0" y="30"/>
                    </a:moveTo>
                    <a:lnTo>
                      <a:pt x="90" y="0"/>
                    </a:lnTo>
                    <a:moveTo>
                      <a:pt x="0" y="30"/>
                    </a:moveTo>
                    <a:lnTo>
                      <a:pt x="84" y="72"/>
                    </a:lnTo>
                  </a:path>
                </a:pathLst>
              </a:custGeom>
              <a:noFill/>
              <a:ln w="9525" cap="flat">
                <a:solidFill>
                  <a:srgbClr val="000000"/>
                </a:solidFill>
                <a:prstDash val="solid"/>
                <a:miter lim="800000"/>
                <a:headEnd/>
                <a:tailEnd/>
              </a:ln>
            </p:spPr>
            <p:txBody>
              <a:bodyPr/>
              <a:lstStyle/>
              <a:p>
                <a:pPr defTabSz="914400" fontAlgn="base">
                  <a:spcBef>
                    <a:spcPct val="0"/>
                  </a:spcBef>
                  <a:spcAft>
                    <a:spcPct val="0"/>
                  </a:spcAft>
                </a:pPr>
                <a:endParaRPr lang="en-AU">
                  <a:solidFill>
                    <a:srgbClr val="000000"/>
                  </a:solidFill>
                </a:endParaRPr>
              </a:p>
            </p:txBody>
          </p:sp>
        </p:grpSp>
        <p:sp>
          <p:nvSpPr>
            <p:cNvPr id="157" name="Rectangle 232"/>
            <p:cNvSpPr>
              <a:spLocks noChangeArrowheads="1"/>
            </p:cNvSpPr>
            <p:nvPr/>
          </p:nvSpPr>
          <p:spPr bwMode="auto">
            <a:xfrm>
              <a:off x="6292726" y="3908688"/>
              <a:ext cx="155492" cy="123111"/>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rPr>
                <a:t>0..*</a:t>
              </a:r>
              <a:endParaRPr lang="en-US">
                <a:solidFill>
                  <a:srgbClr val="000000"/>
                </a:solidFill>
              </a:endParaRPr>
            </a:p>
          </p:txBody>
        </p:sp>
        <p:sp>
          <p:nvSpPr>
            <p:cNvPr id="158" name="Rectangle 233"/>
            <p:cNvSpPr>
              <a:spLocks noChangeArrowheads="1"/>
            </p:cNvSpPr>
            <p:nvPr/>
          </p:nvSpPr>
          <p:spPr bwMode="auto">
            <a:xfrm>
              <a:off x="7351588" y="3187963"/>
              <a:ext cx="1244600" cy="184150"/>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dirty="0">
                  <a:solidFill>
                    <a:srgbClr val="000000"/>
                  </a:solidFill>
                </a:rPr>
                <a:t>+featureOfInterest</a:t>
              </a:r>
              <a:endParaRPr lang="en-US" sz="3600" dirty="0">
                <a:solidFill>
                  <a:srgbClr val="000000"/>
                </a:solidFill>
              </a:endParaRPr>
            </a:p>
          </p:txBody>
        </p:sp>
        <p:sp>
          <p:nvSpPr>
            <p:cNvPr id="159" name="Rectangle 234"/>
            <p:cNvSpPr>
              <a:spLocks noChangeArrowheads="1"/>
            </p:cNvSpPr>
            <p:nvPr/>
          </p:nvSpPr>
          <p:spPr bwMode="auto">
            <a:xfrm>
              <a:off x="6864494" y="3187963"/>
              <a:ext cx="203500" cy="123825"/>
            </a:xfrm>
            <a:prstGeom prst="rect">
              <a:avLst/>
            </a:prstGeom>
            <a:noFill/>
            <a:ln w="9525">
              <a:noFill/>
              <a:miter lim="800000"/>
              <a:headEnd/>
              <a:tailEnd/>
            </a:ln>
          </p:spPr>
          <p:txBody>
            <a:bodyPr wrap="square" lIns="0" tIns="0" rIns="0" bIns="0">
              <a:spAutoFit/>
            </a:bodyPr>
            <a:lstStyle/>
            <a:p>
              <a:pPr marL="361950" indent="-361950" algn="r" defTabSz="966788" fontAlgn="base">
                <a:spcBef>
                  <a:spcPct val="0"/>
                </a:spcBef>
                <a:spcAft>
                  <a:spcPct val="0"/>
                </a:spcAft>
                <a:tabLst>
                  <a:tab pos="188913" algn="l"/>
                </a:tabLst>
              </a:pPr>
              <a:r>
                <a:rPr lang="en-US" sz="800" dirty="0">
                  <a:solidFill>
                    <a:srgbClr val="000000"/>
                  </a:solidFill>
                </a:rPr>
                <a:t>1</a:t>
              </a:r>
              <a:endParaRPr lang="en-US" dirty="0">
                <a:solidFill>
                  <a:srgbClr val="000000"/>
                </a:solidFill>
              </a:endParaRPr>
            </a:p>
          </p:txBody>
        </p:sp>
        <p:sp>
          <p:nvSpPr>
            <p:cNvPr id="160" name="Line 241"/>
            <p:cNvSpPr>
              <a:spLocks noChangeShapeType="1"/>
            </p:cNvSpPr>
            <p:nvPr/>
          </p:nvSpPr>
          <p:spPr bwMode="auto">
            <a:xfrm flipH="1">
              <a:off x="5754563" y="5258063"/>
              <a:ext cx="280988" cy="714375"/>
            </a:xfrm>
            <a:prstGeom prst="line">
              <a:avLst/>
            </a:prstGeom>
            <a:noFill/>
            <a:ln w="9525">
              <a:solidFill>
                <a:srgbClr val="000000"/>
              </a:solid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61" name="Freeform 242"/>
            <p:cNvSpPr>
              <a:spLocks noEditPoints="1"/>
            </p:cNvSpPr>
            <p:nvPr/>
          </p:nvSpPr>
          <p:spPr bwMode="auto">
            <a:xfrm>
              <a:off x="5754563" y="5820038"/>
              <a:ext cx="96838" cy="152400"/>
            </a:xfrm>
            <a:custGeom>
              <a:avLst/>
              <a:gdLst>
                <a:gd name="T0" fmla="*/ 0 w 66"/>
                <a:gd name="T1" fmla="*/ 241935022 h 96"/>
                <a:gd name="T2" fmla="*/ 0 w 66"/>
                <a:gd name="T3" fmla="*/ 0 h 96"/>
                <a:gd name="T4" fmla="*/ 0 w 66"/>
                <a:gd name="T5" fmla="*/ 241935022 h 96"/>
                <a:gd name="T6" fmla="*/ 142084802 w 66"/>
                <a:gd name="T7" fmla="*/ 75604688 h 96"/>
                <a:gd name="T8" fmla="*/ 0 60000 65536"/>
                <a:gd name="T9" fmla="*/ 0 60000 65536"/>
                <a:gd name="T10" fmla="*/ 0 60000 65536"/>
                <a:gd name="T11" fmla="*/ 0 60000 65536"/>
                <a:gd name="T12" fmla="*/ 0 w 66"/>
                <a:gd name="T13" fmla="*/ 0 h 96"/>
                <a:gd name="T14" fmla="*/ 66 w 66"/>
                <a:gd name="T15" fmla="*/ 96 h 96"/>
              </a:gdLst>
              <a:ahLst/>
              <a:cxnLst>
                <a:cxn ang="T8">
                  <a:pos x="T0" y="T1"/>
                </a:cxn>
                <a:cxn ang="T9">
                  <a:pos x="T2" y="T3"/>
                </a:cxn>
                <a:cxn ang="T10">
                  <a:pos x="T4" y="T5"/>
                </a:cxn>
                <a:cxn ang="T11">
                  <a:pos x="T6" y="T7"/>
                </a:cxn>
              </a:cxnLst>
              <a:rect l="T12" t="T13" r="T14" b="T15"/>
              <a:pathLst>
                <a:path w="66" h="96">
                  <a:moveTo>
                    <a:pt x="0" y="96"/>
                  </a:moveTo>
                  <a:lnTo>
                    <a:pt x="0" y="0"/>
                  </a:lnTo>
                  <a:moveTo>
                    <a:pt x="0" y="96"/>
                  </a:moveTo>
                  <a:lnTo>
                    <a:pt x="66" y="30"/>
                  </a:lnTo>
                </a:path>
              </a:pathLst>
            </a:custGeom>
            <a:noFill/>
            <a:ln w="9525" cap="flat">
              <a:solidFill>
                <a:srgbClr val="000000"/>
              </a:solidFill>
              <a:prstDash val="solid"/>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62" name="Rectangle 244"/>
            <p:cNvSpPr>
              <a:spLocks noChangeArrowheads="1"/>
            </p:cNvSpPr>
            <p:nvPr/>
          </p:nvSpPr>
          <p:spPr bwMode="auto">
            <a:xfrm>
              <a:off x="6026026" y="5429513"/>
              <a:ext cx="155575" cy="123825"/>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rPr>
                <a:t>0..*</a:t>
              </a:r>
              <a:endParaRPr lang="en-US">
                <a:solidFill>
                  <a:srgbClr val="000000"/>
                </a:solidFill>
              </a:endParaRPr>
            </a:p>
          </p:txBody>
        </p:sp>
        <p:sp>
          <p:nvSpPr>
            <p:cNvPr id="163" name="Rectangle 245"/>
            <p:cNvSpPr>
              <a:spLocks noChangeArrowheads="1"/>
            </p:cNvSpPr>
            <p:nvPr/>
          </p:nvSpPr>
          <p:spPr bwMode="auto">
            <a:xfrm>
              <a:off x="5932363" y="5708913"/>
              <a:ext cx="777875" cy="184150"/>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a:solidFill>
                    <a:srgbClr val="000000"/>
                  </a:solidFill>
                </a:rPr>
                <a:t>+procedure</a:t>
              </a:r>
              <a:endParaRPr lang="en-US" sz="3600">
                <a:solidFill>
                  <a:srgbClr val="000000"/>
                </a:solidFill>
              </a:endParaRPr>
            </a:p>
          </p:txBody>
        </p:sp>
        <p:sp>
          <p:nvSpPr>
            <p:cNvPr id="164" name="Rectangle 246"/>
            <p:cNvSpPr>
              <a:spLocks noChangeArrowheads="1"/>
            </p:cNvSpPr>
            <p:nvPr/>
          </p:nvSpPr>
          <p:spPr bwMode="auto">
            <a:xfrm>
              <a:off x="5578351" y="5762888"/>
              <a:ext cx="57150" cy="123825"/>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rPr>
                <a:t>1</a:t>
              </a:r>
              <a:endParaRPr lang="en-US">
                <a:solidFill>
                  <a:srgbClr val="000000"/>
                </a:solidFill>
              </a:endParaRPr>
            </a:p>
          </p:txBody>
        </p:sp>
        <p:sp>
          <p:nvSpPr>
            <p:cNvPr id="165" name="Line 258"/>
            <p:cNvSpPr>
              <a:spLocks noChangeShapeType="1"/>
            </p:cNvSpPr>
            <p:nvPr/>
          </p:nvSpPr>
          <p:spPr bwMode="auto">
            <a:xfrm flipH="1" flipV="1">
              <a:off x="6880101" y="5229488"/>
              <a:ext cx="782637" cy="752475"/>
            </a:xfrm>
            <a:prstGeom prst="line">
              <a:avLst/>
            </a:prstGeom>
            <a:noFill/>
            <a:ln w="9525">
              <a:solidFill>
                <a:srgbClr val="000000"/>
              </a:solid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66" name="Freeform 259"/>
            <p:cNvSpPr>
              <a:spLocks/>
            </p:cNvSpPr>
            <p:nvPr/>
          </p:nvSpPr>
          <p:spPr bwMode="auto">
            <a:xfrm>
              <a:off x="6880101" y="5229488"/>
              <a:ext cx="131762" cy="123825"/>
            </a:xfrm>
            <a:custGeom>
              <a:avLst/>
              <a:gdLst>
                <a:gd name="T0" fmla="*/ 141461145 w 90"/>
                <a:gd name="T1" fmla="*/ 45362807 h 78"/>
                <a:gd name="T2" fmla="*/ 0 w 90"/>
                <a:gd name="T3" fmla="*/ 0 h 78"/>
                <a:gd name="T4" fmla="*/ 51441354 w 90"/>
                <a:gd name="T5" fmla="*/ 151209365 h 78"/>
                <a:gd name="T6" fmla="*/ 192902522 w 90"/>
                <a:gd name="T7" fmla="*/ 196572160 h 78"/>
                <a:gd name="T8" fmla="*/ 141461145 w 90"/>
                <a:gd name="T9" fmla="*/ 45362807 h 78"/>
                <a:gd name="T10" fmla="*/ 0 60000 65536"/>
                <a:gd name="T11" fmla="*/ 0 60000 65536"/>
                <a:gd name="T12" fmla="*/ 0 60000 65536"/>
                <a:gd name="T13" fmla="*/ 0 60000 65536"/>
                <a:gd name="T14" fmla="*/ 0 60000 65536"/>
                <a:gd name="T15" fmla="*/ 0 w 90"/>
                <a:gd name="T16" fmla="*/ 0 h 78"/>
                <a:gd name="T17" fmla="*/ 90 w 90"/>
                <a:gd name="T18" fmla="*/ 78 h 78"/>
              </a:gdLst>
              <a:ahLst/>
              <a:cxnLst>
                <a:cxn ang="T10">
                  <a:pos x="T0" y="T1"/>
                </a:cxn>
                <a:cxn ang="T11">
                  <a:pos x="T2" y="T3"/>
                </a:cxn>
                <a:cxn ang="T12">
                  <a:pos x="T4" y="T5"/>
                </a:cxn>
                <a:cxn ang="T13">
                  <a:pos x="T6" y="T7"/>
                </a:cxn>
                <a:cxn ang="T14">
                  <a:pos x="T8" y="T9"/>
                </a:cxn>
              </a:cxnLst>
              <a:rect l="T15" t="T16" r="T17" b="T18"/>
              <a:pathLst>
                <a:path w="90" h="78">
                  <a:moveTo>
                    <a:pt x="66" y="18"/>
                  </a:moveTo>
                  <a:lnTo>
                    <a:pt x="0" y="0"/>
                  </a:lnTo>
                  <a:lnTo>
                    <a:pt x="24" y="60"/>
                  </a:lnTo>
                  <a:lnTo>
                    <a:pt x="90" y="78"/>
                  </a:lnTo>
                  <a:lnTo>
                    <a:pt x="66" y="18"/>
                  </a:lnTo>
                  <a:close/>
                </a:path>
              </a:pathLst>
            </a:custGeom>
            <a:solidFill>
              <a:srgbClr val="000000"/>
            </a:solidFill>
            <a:ln w="9525">
              <a:noFill/>
              <a:round/>
              <a:headEnd/>
              <a:tailEnd/>
            </a:ln>
          </p:spPr>
          <p:txBody>
            <a:bodyPr/>
            <a:lstStyle/>
            <a:p>
              <a:pPr defTabSz="914400" fontAlgn="base">
                <a:spcBef>
                  <a:spcPct val="0"/>
                </a:spcBef>
                <a:spcAft>
                  <a:spcPct val="0"/>
                </a:spcAft>
              </a:pPr>
              <a:endParaRPr lang="en-AU">
                <a:solidFill>
                  <a:srgbClr val="000000"/>
                </a:solidFill>
              </a:endParaRPr>
            </a:p>
          </p:txBody>
        </p:sp>
        <p:sp>
          <p:nvSpPr>
            <p:cNvPr id="167" name="Freeform 260"/>
            <p:cNvSpPr>
              <a:spLocks/>
            </p:cNvSpPr>
            <p:nvPr/>
          </p:nvSpPr>
          <p:spPr bwMode="auto">
            <a:xfrm>
              <a:off x="6880101" y="5229488"/>
              <a:ext cx="131762" cy="123825"/>
            </a:xfrm>
            <a:custGeom>
              <a:avLst/>
              <a:gdLst>
                <a:gd name="T0" fmla="*/ 141461145 w 90"/>
                <a:gd name="T1" fmla="*/ 45362807 h 78"/>
                <a:gd name="T2" fmla="*/ 0 w 90"/>
                <a:gd name="T3" fmla="*/ 0 h 78"/>
                <a:gd name="T4" fmla="*/ 51441354 w 90"/>
                <a:gd name="T5" fmla="*/ 151209365 h 78"/>
                <a:gd name="T6" fmla="*/ 192902522 w 90"/>
                <a:gd name="T7" fmla="*/ 196572160 h 78"/>
                <a:gd name="T8" fmla="*/ 141461145 w 90"/>
                <a:gd name="T9" fmla="*/ 45362807 h 78"/>
                <a:gd name="T10" fmla="*/ 0 60000 65536"/>
                <a:gd name="T11" fmla="*/ 0 60000 65536"/>
                <a:gd name="T12" fmla="*/ 0 60000 65536"/>
                <a:gd name="T13" fmla="*/ 0 60000 65536"/>
                <a:gd name="T14" fmla="*/ 0 60000 65536"/>
                <a:gd name="T15" fmla="*/ 0 w 90"/>
                <a:gd name="T16" fmla="*/ 0 h 78"/>
                <a:gd name="T17" fmla="*/ 90 w 90"/>
                <a:gd name="T18" fmla="*/ 78 h 78"/>
              </a:gdLst>
              <a:ahLst/>
              <a:cxnLst>
                <a:cxn ang="T10">
                  <a:pos x="T0" y="T1"/>
                </a:cxn>
                <a:cxn ang="T11">
                  <a:pos x="T2" y="T3"/>
                </a:cxn>
                <a:cxn ang="T12">
                  <a:pos x="T4" y="T5"/>
                </a:cxn>
                <a:cxn ang="T13">
                  <a:pos x="T6" y="T7"/>
                </a:cxn>
                <a:cxn ang="T14">
                  <a:pos x="T8" y="T9"/>
                </a:cxn>
              </a:cxnLst>
              <a:rect l="T15" t="T16" r="T17" b="T18"/>
              <a:pathLst>
                <a:path w="90" h="78">
                  <a:moveTo>
                    <a:pt x="66" y="18"/>
                  </a:moveTo>
                  <a:lnTo>
                    <a:pt x="0" y="0"/>
                  </a:lnTo>
                  <a:lnTo>
                    <a:pt x="24" y="60"/>
                  </a:lnTo>
                  <a:lnTo>
                    <a:pt x="90" y="78"/>
                  </a:lnTo>
                  <a:lnTo>
                    <a:pt x="66" y="18"/>
                  </a:lnTo>
                  <a:close/>
                </a:path>
              </a:pathLst>
            </a:custGeom>
            <a:noFill/>
            <a:ln w="9525" cap="flat">
              <a:solidFill>
                <a:srgbClr val="000000"/>
              </a:solidFill>
              <a:prstDash val="solid"/>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68" name="Freeform 261"/>
            <p:cNvSpPr>
              <a:spLocks noEditPoints="1"/>
            </p:cNvSpPr>
            <p:nvPr/>
          </p:nvSpPr>
          <p:spPr bwMode="auto">
            <a:xfrm>
              <a:off x="7530976" y="5848613"/>
              <a:ext cx="131762" cy="133350"/>
            </a:xfrm>
            <a:custGeom>
              <a:avLst/>
              <a:gdLst>
                <a:gd name="T0" fmla="*/ 192902522 w 90"/>
                <a:gd name="T1" fmla="*/ 211693147 h 84"/>
                <a:gd name="T2" fmla="*/ 102881244 w 90"/>
                <a:gd name="T3" fmla="*/ 0 h 84"/>
                <a:gd name="T4" fmla="*/ 192902522 w 90"/>
                <a:gd name="T5" fmla="*/ 211693147 h 84"/>
                <a:gd name="T6" fmla="*/ 0 w 90"/>
                <a:gd name="T7" fmla="*/ 136088438 h 84"/>
                <a:gd name="T8" fmla="*/ 0 60000 65536"/>
                <a:gd name="T9" fmla="*/ 0 60000 65536"/>
                <a:gd name="T10" fmla="*/ 0 60000 65536"/>
                <a:gd name="T11" fmla="*/ 0 60000 65536"/>
                <a:gd name="T12" fmla="*/ 0 w 90"/>
                <a:gd name="T13" fmla="*/ 0 h 84"/>
                <a:gd name="T14" fmla="*/ 90 w 90"/>
                <a:gd name="T15" fmla="*/ 84 h 84"/>
              </a:gdLst>
              <a:ahLst/>
              <a:cxnLst>
                <a:cxn ang="T8">
                  <a:pos x="T0" y="T1"/>
                </a:cxn>
                <a:cxn ang="T9">
                  <a:pos x="T2" y="T3"/>
                </a:cxn>
                <a:cxn ang="T10">
                  <a:pos x="T4" y="T5"/>
                </a:cxn>
                <a:cxn ang="T11">
                  <a:pos x="T6" y="T7"/>
                </a:cxn>
              </a:cxnLst>
              <a:rect l="T12" t="T13" r="T14" b="T15"/>
              <a:pathLst>
                <a:path w="90" h="84">
                  <a:moveTo>
                    <a:pt x="90" y="84"/>
                  </a:moveTo>
                  <a:lnTo>
                    <a:pt x="48" y="0"/>
                  </a:lnTo>
                  <a:moveTo>
                    <a:pt x="90" y="84"/>
                  </a:moveTo>
                  <a:lnTo>
                    <a:pt x="0" y="54"/>
                  </a:lnTo>
                </a:path>
              </a:pathLst>
            </a:custGeom>
            <a:noFill/>
            <a:ln w="9525" cap="flat">
              <a:solidFill>
                <a:srgbClr val="000000"/>
              </a:solidFill>
              <a:prstDash val="solid"/>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69" name="Rectangle 262"/>
            <p:cNvSpPr>
              <a:spLocks noChangeArrowheads="1"/>
            </p:cNvSpPr>
            <p:nvPr/>
          </p:nvSpPr>
          <p:spPr bwMode="auto">
            <a:xfrm>
              <a:off x="7732588" y="5739075"/>
              <a:ext cx="465138" cy="185738"/>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a:solidFill>
                    <a:srgbClr val="000000"/>
                  </a:solidFill>
                </a:rPr>
                <a:t>+result</a:t>
              </a:r>
              <a:endParaRPr lang="en-US" sz="3600">
                <a:solidFill>
                  <a:srgbClr val="000000"/>
                </a:solidFill>
              </a:endParaRPr>
            </a:p>
          </p:txBody>
        </p:sp>
      </p:grpSp>
      <p:sp>
        <p:nvSpPr>
          <p:cNvPr id="171" name="TextBox 170"/>
          <p:cNvSpPr txBox="1"/>
          <p:nvPr/>
        </p:nvSpPr>
        <p:spPr>
          <a:xfrm>
            <a:off x="1600200" y="6442854"/>
            <a:ext cx="3416300" cy="369332"/>
          </a:xfrm>
          <a:prstGeom prst="rect">
            <a:avLst/>
          </a:prstGeom>
          <a:noFill/>
        </p:spPr>
        <p:txBody>
          <a:bodyPr wrap="square" rtlCol="0">
            <a:spAutoFit/>
          </a:bodyPr>
          <a:lstStyle/>
          <a:p>
            <a:pPr defTabSz="914400"/>
            <a:r>
              <a:rPr lang="en-US" dirty="0">
                <a:solidFill>
                  <a:prstClr val="white"/>
                </a:solidFill>
                <a:latin typeface="Candara"/>
                <a:cs typeface="Candara"/>
              </a:rPr>
              <a:t>Source: ISO 19156</a:t>
            </a:r>
          </a:p>
        </p:txBody>
      </p:sp>
    </p:spTree>
    <p:extLst>
      <p:ext uri="{BB962C8B-B14F-4D97-AF65-F5344CB8AC3E}">
        <p14:creationId xmlns:p14="http://schemas.microsoft.com/office/powerpoint/2010/main" val="1709287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usgs-graph-gage ht 2wks.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073813" y="2987627"/>
            <a:ext cx="4594187" cy="3027618"/>
          </a:xfrm>
          <a:prstGeom prst="rect">
            <a:avLst/>
          </a:prstGeom>
        </p:spPr>
      </p:pic>
      <p:sp>
        <p:nvSpPr>
          <p:cNvPr id="905497" name="Rectangle 281"/>
          <p:cNvSpPr>
            <a:spLocks noChangeArrowheads="1"/>
          </p:cNvSpPr>
          <p:nvPr/>
        </p:nvSpPr>
        <p:spPr bwMode="auto">
          <a:xfrm>
            <a:off x="1591871" y="6051332"/>
            <a:ext cx="9077424" cy="707886"/>
          </a:xfrm>
          <a:prstGeom prst="rect">
            <a:avLst/>
          </a:prstGeom>
          <a:noFill/>
          <a:ln w="9525">
            <a:noFill/>
            <a:miter lim="800000"/>
            <a:headEnd/>
            <a:tailEnd/>
          </a:ln>
        </p:spPr>
        <p:txBody>
          <a:bodyPr wrap="none">
            <a:spAutoFit/>
          </a:bodyPr>
          <a:lstStyle/>
          <a:p>
            <a:pPr marL="342900" indent="-342900" defTabSz="914400" fontAlgn="base">
              <a:spcBef>
                <a:spcPct val="0"/>
              </a:spcBef>
              <a:spcAft>
                <a:spcPct val="0"/>
              </a:spcAft>
            </a:pPr>
            <a:r>
              <a:rPr lang="en-AU" sz="2000" dirty="0">
                <a:solidFill>
                  <a:srgbClr val="0F3277"/>
                </a:solidFill>
                <a:latin typeface="Candara"/>
                <a:cs typeface="Candara"/>
              </a:rPr>
              <a:t>An </a:t>
            </a:r>
            <a:r>
              <a:rPr lang="en-AU" sz="2000" b="1" dirty="0">
                <a:solidFill>
                  <a:srgbClr val="FF0066"/>
                </a:solidFill>
                <a:latin typeface="Candara"/>
                <a:cs typeface="Candara"/>
              </a:rPr>
              <a:t>Observation</a:t>
            </a:r>
            <a:r>
              <a:rPr lang="en-AU" sz="2000" dirty="0">
                <a:solidFill>
                  <a:srgbClr val="0F3277"/>
                </a:solidFill>
                <a:latin typeface="Candara"/>
                <a:cs typeface="Candara"/>
              </a:rPr>
              <a:t> is an action whose </a:t>
            </a:r>
            <a:r>
              <a:rPr lang="en-AU" sz="2000" b="1" dirty="0">
                <a:solidFill>
                  <a:srgbClr val="A3CA4B">
                    <a:lumMod val="50000"/>
                  </a:srgbClr>
                </a:solidFill>
                <a:latin typeface="Candara"/>
                <a:cs typeface="Candara"/>
              </a:rPr>
              <a:t>result</a:t>
            </a:r>
            <a:r>
              <a:rPr lang="en-AU" sz="2000" dirty="0">
                <a:solidFill>
                  <a:srgbClr val="A3CA4B">
                    <a:lumMod val="50000"/>
                  </a:srgbClr>
                </a:solidFill>
                <a:latin typeface="Candara"/>
                <a:cs typeface="Candara"/>
              </a:rPr>
              <a:t> </a:t>
            </a:r>
            <a:r>
              <a:rPr lang="en-AU" sz="2000" dirty="0">
                <a:solidFill>
                  <a:srgbClr val="0F3277"/>
                </a:solidFill>
                <a:latin typeface="Candara"/>
                <a:cs typeface="Candara"/>
              </a:rPr>
              <a:t>is an estimate of the value of </a:t>
            </a:r>
            <a:br>
              <a:rPr lang="en-AU" sz="2000" dirty="0">
                <a:solidFill>
                  <a:srgbClr val="0F3277"/>
                </a:solidFill>
                <a:latin typeface="Candara"/>
                <a:cs typeface="Candara"/>
              </a:rPr>
            </a:br>
            <a:r>
              <a:rPr lang="en-AU" sz="2000" dirty="0">
                <a:solidFill>
                  <a:srgbClr val="0F3277"/>
                </a:solidFill>
                <a:latin typeface="Candara"/>
                <a:cs typeface="Candara"/>
              </a:rPr>
              <a:t>some </a:t>
            </a:r>
            <a:r>
              <a:rPr lang="en-AU" sz="2000" b="1" dirty="0">
                <a:solidFill>
                  <a:srgbClr val="8DA3E8">
                    <a:lumMod val="75000"/>
                  </a:srgbClr>
                </a:solidFill>
                <a:latin typeface="Candara"/>
                <a:cs typeface="Candara"/>
              </a:rPr>
              <a:t>property</a:t>
            </a:r>
            <a:r>
              <a:rPr lang="en-AU" sz="2000" dirty="0">
                <a:solidFill>
                  <a:srgbClr val="8DA3E8">
                    <a:lumMod val="75000"/>
                  </a:srgbClr>
                </a:solidFill>
                <a:latin typeface="Candara"/>
                <a:cs typeface="Candara"/>
              </a:rPr>
              <a:t> </a:t>
            </a:r>
            <a:r>
              <a:rPr lang="en-AU" sz="2000" dirty="0">
                <a:solidFill>
                  <a:srgbClr val="0F3277"/>
                </a:solidFill>
                <a:latin typeface="Candara"/>
                <a:cs typeface="Candara"/>
              </a:rPr>
              <a:t>of the </a:t>
            </a:r>
            <a:r>
              <a:rPr lang="en-AU" sz="2000" b="1" dirty="0">
                <a:solidFill>
                  <a:srgbClr val="FAC15A">
                    <a:lumMod val="50000"/>
                  </a:srgbClr>
                </a:solidFill>
                <a:latin typeface="Candara"/>
                <a:cs typeface="Candara"/>
              </a:rPr>
              <a:t>feature-of-interest</a:t>
            </a:r>
            <a:r>
              <a:rPr lang="en-AU" sz="2000" dirty="0">
                <a:solidFill>
                  <a:srgbClr val="0F3277"/>
                </a:solidFill>
                <a:latin typeface="Candara"/>
                <a:cs typeface="Candara"/>
              </a:rPr>
              <a:t>, obtained using a specified </a:t>
            </a:r>
            <a:r>
              <a:rPr lang="en-AU" sz="2000" b="1" dirty="0">
                <a:solidFill>
                  <a:srgbClr val="8E55BB"/>
                </a:solidFill>
                <a:latin typeface="Candara"/>
                <a:cs typeface="Candara"/>
              </a:rPr>
              <a:t>procedure</a:t>
            </a:r>
          </a:p>
        </p:txBody>
      </p:sp>
      <p:sp>
        <p:nvSpPr>
          <p:cNvPr id="16" name="Title 15"/>
          <p:cNvSpPr>
            <a:spLocks noGrp="1"/>
          </p:cNvSpPr>
          <p:nvPr>
            <p:ph type="title"/>
          </p:nvPr>
        </p:nvSpPr>
        <p:spPr>
          <a:xfrm>
            <a:off x="1364105" y="136508"/>
            <a:ext cx="4778402" cy="979500"/>
          </a:xfrm>
        </p:spPr>
        <p:txBody>
          <a:bodyPr/>
          <a:lstStyle/>
          <a:p>
            <a:r>
              <a:rPr lang="en-US" sz="3600" dirty="0">
                <a:effectLst>
                  <a:outerShdw blurRad="50800" dist="38100" dir="2700000" algn="tl" rotWithShape="0">
                    <a:srgbClr val="000000">
                      <a:alpha val="43000"/>
                    </a:srgbClr>
                  </a:outerShdw>
                </a:effectLst>
                <a:latin typeface="Candara"/>
                <a:cs typeface="Candara"/>
              </a:rPr>
              <a:t>Using OGC O&amp;M model for </a:t>
            </a:r>
            <a:r>
              <a:rPr lang="en-US" sz="3600" dirty="0">
                <a:solidFill>
                  <a:srgbClr val="000000"/>
                </a:solidFill>
                <a:effectLst>
                  <a:outerShdw blurRad="50800" dist="38100" dir="2700000" algn="tl" rotWithShape="0">
                    <a:srgbClr val="000000">
                      <a:alpha val="43000"/>
                    </a:srgbClr>
                  </a:outerShdw>
                </a:effectLst>
                <a:latin typeface="Candara"/>
                <a:cs typeface="Candara"/>
              </a:rPr>
              <a:t>water level </a:t>
            </a:r>
            <a:r>
              <a:rPr lang="en-US" sz="3600" dirty="0">
                <a:effectLst>
                  <a:outerShdw blurRad="50800" dist="38100" dir="2700000" algn="tl" rotWithShape="0">
                    <a:srgbClr val="000000">
                      <a:alpha val="43000"/>
                    </a:srgbClr>
                  </a:outerShdw>
                </a:effectLst>
                <a:latin typeface="Candara"/>
                <a:cs typeface="Candara"/>
              </a:rPr>
              <a:t>…</a:t>
            </a:r>
          </a:p>
        </p:txBody>
      </p:sp>
      <p:grpSp>
        <p:nvGrpSpPr>
          <p:cNvPr id="12" name="Group 11"/>
          <p:cNvGrpSpPr/>
          <p:nvPr/>
        </p:nvGrpSpPr>
        <p:grpSpPr>
          <a:xfrm>
            <a:off x="1956273" y="1335705"/>
            <a:ext cx="3223580" cy="3913188"/>
            <a:chOff x="432273" y="1335705"/>
            <a:chExt cx="3223580" cy="3913188"/>
          </a:xfrm>
        </p:grpSpPr>
        <p:grpSp>
          <p:nvGrpSpPr>
            <p:cNvPr id="9" name="Group 8"/>
            <p:cNvGrpSpPr/>
            <p:nvPr/>
          </p:nvGrpSpPr>
          <p:grpSpPr>
            <a:xfrm>
              <a:off x="2332511" y="2886693"/>
              <a:ext cx="1280918" cy="514350"/>
              <a:chOff x="2332511" y="2886693"/>
              <a:chExt cx="1280918" cy="514350"/>
            </a:xfrm>
          </p:grpSpPr>
          <p:sp>
            <p:nvSpPr>
              <p:cNvPr id="313" name="Rectangle 63"/>
              <p:cNvSpPr>
                <a:spLocks noChangeArrowheads="1"/>
              </p:cNvSpPr>
              <p:nvPr/>
            </p:nvSpPr>
            <p:spPr bwMode="auto">
              <a:xfrm>
                <a:off x="2332511" y="2886693"/>
                <a:ext cx="1280918" cy="514350"/>
              </a:xfrm>
              <a:prstGeom prst="rect">
                <a:avLst/>
              </a:prstGeom>
              <a:gradFill flip="none" rotWithShape="1">
                <a:gsLst>
                  <a:gs pos="100000">
                    <a:srgbClr val="FFFFFF"/>
                  </a:gs>
                  <a:gs pos="98000">
                    <a:schemeClr val="tx2">
                      <a:lumMod val="25000"/>
                      <a:lumOff val="75000"/>
                    </a:schemeClr>
                  </a:gs>
                  <a:gs pos="99000">
                    <a:schemeClr val="tx2">
                      <a:lumMod val="10000"/>
                      <a:lumOff val="90000"/>
                    </a:schemeClr>
                  </a:gs>
                </a:gsLst>
                <a:lin ang="0" scaled="1"/>
                <a:tileRect/>
              </a:gradFill>
              <a:ln w="9525">
                <a:solidFill>
                  <a:srgbClr val="000000"/>
                </a:solid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314" name="Rectangle 64"/>
              <p:cNvSpPr>
                <a:spLocks noChangeArrowheads="1"/>
              </p:cNvSpPr>
              <p:nvPr/>
            </p:nvSpPr>
            <p:spPr bwMode="auto">
              <a:xfrm>
                <a:off x="2472643" y="2946763"/>
                <a:ext cx="1014701" cy="153888"/>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dirty="0">
                    <a:solidFill>
                      <a:srgbClr val="000000"/>
                    </a:solidFill>
                  </a:rPr>
                  <a:t>GF_PropertyType</a:t>
                </a:r>
                <a:endParaRPr lang="en-US" dirty="0">
                  <a:solidFill>
                    <a:srgbClr val="000000"/>
                  </a:solidFill>
                </a:endParaRPr>
              </a:p>
            </p:txBody>
          </p:sp>
          <p:sp>
            <p:nvSpPr>
              <p:cNvPr id="315" name="Line 65"/>
              <p:cNvSpPr>
                <a:spLocks noChangeShapeType="1"/>
              </p:cNvSpPr>
              <p:nvPr/>
            </p:nvSpPr>
            <p:spPr bwMode="auto">
              <a:xfrm>
                <a:off x="2332511" y="3172443"/>
                <a:ext cx="1280918" cy="0"/>
              </a:xfrm>
              <a:prstGeom prst="line">
                <a:avLst/>
              </a:prstGeom>
              <a:noFill/>
              <a:ln w="9525">
                <a:solidFill>
                  <a:srgbClr val="000000"/>
                </a:solidFill>
                <a:miter lim="800000"/>
                <a:headEnd/>
                <a:tailEnd/>
              </a:ln>
            </p:spPr>
            <p:txBody>
              <a:bodyPr/>
              <a:lstStyle/>
              <a:p>
                <a:pPr defTabSz="914400" fontAlgn="base">
                  <a:spcBef>
                    <a:spcPct val="0"/>
                  </a:spcBef>
                  <a:spcAft>
                    <a:spcPct val="0"/>
                  </a:spcAft>
                </a:pPr>
                <a:endParaRPr lang="en-AU">
                  <a:solidFill>
                    <a:srgbClr val="000000"/>
                  </a:solidFill>
                </a:endParaRPr>
              </a:p>
            </p:txBody>
          </p:sp>
        </p:grpSp>
        <p:grpSp>
          <p:nvGrpSpPr>
            <p:cNvPr id="11" name="Group 10"/>
            <p:cNvGrpSpPr/>
            <p:nvPr/>
          </p:nvGrpSpPr>
          <p:grpSpPr>
            <a:xfrm>
              <a:off x="432273" y="1335705"/>
              <a:ext cx="3223580" cy="3913188"/>
              <a:chOff x="432273" y="1335705"/>
              <a:chExt cx="3223580" cy="3913188"/>
            </a:xfrm>
          </p:grpSpPr>
          <p:grpSp>
            <p:nvGrpSpPr>
              <p:cNvPr id="176" name="Group 271"/>
              <p:cNvGrpSpPr>
                <a:grpSpLocks/>
              </p:cNvGrpSpPr>
              <p:nvPr/>
            </p:nvGrpSpPr>
            <p:grpSpPr bwMode="auto">
              <a:xfrm>
                <a:off x="432273" y="2848593"/>
                <a:ext cx="1574800" cy="1152525"/>
                <a:chOff x="3464" y="2111"/>
                <a:chExt cx="1074" cy="726"/>
              </a:xfrm>
            </p:grpSpPr>
            <p:sp>
              <p:nvSpPr>
                <p:cNvPr id="316" name="Rectangle 12"/>
                <p:cNvSpPr>
                  <a:spLocks noChangeArrowheads="1"/>
                </p:cNvSpPr>
                <p:nvPr/>
              </p:nvSpPr>
              <p:spPr bwMode="auto">
                <a:xfrm>
                  <a:off x="3482" y="2129"/>
                  <a:ext cx="1056" cy="708"/>
                </a:xfrm>
                <a:prstGeom prst="rect">
                  <a:avLst/>
                </a:prstGeom>
                <a:solidFill>
                  <a:srgbClr val="C0BFC0"/>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317" name="Rectangle 13"/>
                <p:cNvSpPr>
                  <a:spLocks noChangeArrowheads="1"/>
                </p:cNvSpPr>
                <p:nvPr/>
              </p:nvSpPr>
              <p:spPr bwMode="auto">
                <a:xfrm>
                  <a:off x="3464" y="2111"/>
                  <a:ext cx="36" cy="708"/>
                </a:xfrm>
                <a:prstGeom prst="rect">
                  <a:avLst/>
                </a:prstGeom>
                <a:solidFill>
                  <a:srgbClr val="E8CDCA"/>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318" name="Rectangle 14"/>
                <p:cNvSpPr>
                  <a:spLocks noChangeArrowheads="1"/>
                </p:cNvSpPr>
                <p:nvPr/>
              </p:nvSpPr>
              <p:spPr bwMode="auto">
                <a:xfrm>
                  <a:off x="3500" y="2111"/>
                  <a:ext cx="42" cy="708"/>
                </a:xfrm>
                <a:prstGeom prst="rect">
                  <a:avLst/>
                </a:prstGeom>
                <a:solidFill>
                  <a:srgbClr val="EACFCC"/>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319" name="Rectangle 15"/>
                <p:cNvSpPr>
                  <a:spLocks noChangeArrowheads="1"/>
                </p:cNvSpPr>
                <p:nvPr/>
              </p:nvSpPr>
              <p:spPr bwMode="auto">
                <a:xfrm>
                  <a:off x="3542" y="2111"/>
                  <a:ext cx="48" cy="708"/>
                </a:xfrm>
                <a:prstGeom prst="rect">
                  <a:avLst/>
                </a:prstGeom>
                <a:solidFill>
                  <a:srgbClr val="ECD1CE"/>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320" name="Rectangle 16"/>
                <p:cNvSpPr>
                  <a:spLocks noChangeArrowheads="1"/>
                </p:cNvSpPr>
                <p:nvPr/>
              </p:nvSpPr>
              <p:spPr bwMode="auto">
                <a:xfrm>
                  <a:off x="3590" y="2111"/>
                  <a:ext cx="42" cy="708"/>
                </a:xfrm>
                <a:prstGeom prst="rect">
                  <a:avLst/>
                </a:prstGeom>
                <a:solidFill>
                  <a:srgbClr val="EED3D0"/>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321" name="Rectangle 17"/>
                <p:cNvSpPr>
                  <a:spLocks noChangeArrowheads="1"/>
                </p:cNvSpPr>
                <p:nvPr/>
              </p:nvSpPr>
              <p:spPr bwMode="auto">
                <a:xfrm>
                  <a:off x="3632" y="2111"/>
                  <a:ext cx="42" cy="708"/>
                </a:xfrm>
                <a:prstGeom prst="rect">
                  <a:avLst/>
                </a:prstGeom>
                <a:solidFill>
                  <a:srgbClr val="F0D5D2"/>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322" name="Rectangle 18"/>
                <p:cNvSpPr>
                  <a:spLocks noChangeArrowheads="1"/>
                </p:cNvSpPr>
                <p:nvPr/>
              </p:nvSpPr>
              <p:spPr bwMode="auto">
                <a:xfrm>
                  <a:off x="3674" y="2111"/>
                  <a:ext cx="48" cy="708"/>
                </a:xfrm>
                <a:prstGeom prst="rect">
                  <a:avLst/>
                </a:prstGeom>
                <a:solidFill>
                  <a:srgbClr val="F2D7D4"/>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323" name="Rectangle 19"/>
                <p:cNvSpPr>
                  <a:spLocks noChangeArrowheads="1"/>
                </p:cNvSpPr>
                <p:nvPr/>
              </p:nvSpPr>
              <p:spPr bwMode="auto">
                <a:xfrm>
                  <a:off x="3722" y="2111"/>
                  <a:ext cx="60" cy="708"/>
                </a:xfrm>
                <a:prstGeom prst="rect">
                  <a:avLst/>
                </a:prstGeom>
                <a:solidFill>
                  <a:srgbClr val="F4D9D6"/>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324" name="Rectangle 20"/>
                <p:cNvSpPr>
                  <a:spLocks noChangeArrowheads="1"/>
                </p:cNvSpPr>
                <p:nvPr/>
              </p:nvSpPr>
              <p:spPr bwMode="auto">
                <a:xfrm>
                  <a:off x="3782" y="2111"/>
                  <a:ext cx="48" cy="708"/>
                </a:xfrm>
                <a:prstGeom prst="rect">
                  <a:avLst/>
                </a:prstGeom>
                <a:solidFill>
                  <a:srgbClr val="F6DBD8"/>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325" name="Rectangle 21"/>
                <p:cNvSpPr>
                  <a:spLocks noChangeArrowheads="1"/>
                </p:cNvSpPr>
                <p:nvPr/>
              </p:nvSpPr>
              <p:spPr bwMode="auto">
                <a:xfrm>
                  <a:off x="3830" y="2111"/>
                  <a:ext cx="42" cy="708"/>
                </a:xfrm>
                <a:prstGeom prst="rect">
                  <a:avLst/>
                </a:prstGeom>
                <a:solidFill>
                  <a:srgbClr val="F8DDDA"/>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326" name="Rectangle 22"/>
                <p:cNvSpPr>
                  <a:spLocks noChangeArrowheads="1"/>
                </p:cNvSpPr>
                <p:nvPr/>
              </p:nvSpPr>
              <p:spPr bwMode="auto">
                <a:xfrm>
                  <a:off x="3872" y="2111"/>
                  <a:ext cx="48" cy="708"/>
                </a:xfrm>
                <a:prstGeom prst="rect">
                  <a:avLst/>
                </a:prstGeom>
                <a:solidFill>
                  <a:srgbClr val="FADFDC"/>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327" name="Rectangle 23"/>
                <p:cNvSpPr>
                  <a:spLocks noChangeArrowheads="1"/>
                </p:cNvSpPr>
                <p:nvPr/>
              </p:nvSpPr>
              <p:spPr bwMode="auto">
                <a:xfrm>
                  <a:off x="3920" y="2111"/>
                  <a:ext cx="42" cy="708"/>
                </a:xfrm>
                <a:prstGeom prst="rect">
                  <a:avLst/>
                </a:prstGeom>
                <a:solidFill>
                  <a:srgbClr val="FCE1DE"/>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328" name="Rectangle 24"/>
                <p:cNvSpPr>
                  <a:spLocks noChangeArrowheads="1"/>
                </p:cNvSpPr>
                <p:nvPr/>
              </p:nvSpPr>
              <p:spPr bwMode="auto">
                <a:xfrm>
                  <a:off x="3962" y="2111"/>
                  <a:ext cx="558" cy="708"/>
                </a:xfrm>
                <a:prstGeom prst="rect">
                  <a:avLst/>
                </a:prstGeom>
                <a:solidFill>
                  <a:srgbClr val="FFE4E1"/>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329" name="Rectangle 25"/>
                <p:cNvSpPr>
                  <a:spLocks noChangeArrowheads="1"/>
                </p:cNvSpPr>
                <p:nvPr/>
              </p:nvSpPr>
              <p:spPr bwMode="auto">
                <a:xfrm>
                  <a:off x="3464" y="2111"/>
                  <a:ext cx="1056" cy="708"/>
                </a:xfrm>
                <a:prstGeom prst="rect">
                  <a:avLst/>
                </a:prstGeom>
                <a:noFill/>
                <a:ln w="9525">
                  <a:solidFill>
                    <a:srgbClr val="000000"/>
                  </a:solid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330" name="Rectangle 26"/>
                <p:cNvSpPr>
                  <a:spLocks noChangeArrowheads="1"/>
                </p:cNvSpPr>
                <p:nvPr/>
              </p:nvSpPr>
              <p:spPr bwMode="auto">
                <a:xfrm>
                  <a:off x="3704" y="2165"/>
                  <a:ext cx="659"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rPr>
                    <a:t>OM_Observation</a:t>
                  </a:r>
                  <a:endParaRPr lang="en-US">
                    <a:solidFill>
                      <a:srgbClr val="000000"/>
                    </a:solidFill>
                  </a:endParaRPr>
                </a:p>
              </p:txBody>
            </p:sp>
            <p:sp>
              <p:nvSpPr>
                <p:cNvPr id="331" name="Line 27"/>
                <p:cNvSpPr>
                  <a:spLocks noChangeShapeType="1"/>
                </p:cNvSpPr>
                <p:nvPr/>
              </p:nvSpPr>
              <p:spPr bwMode="auto">
                <a:xfrm>
                  <a:off x="3464" y="2291"/>
                  <a:ext cx="1056" cy="0"/>
                </a:xfrm>
                <a:prstGeom prst="line">
                  <a:avLst/>
                </a:prstGeom>
                <a:noFill/>
                <a:ln w="9525">
                  <a:solidFill>
                    <a:srgbClr val="000000"/>
                  </a:solid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332" name="Rectangle 28"/>
                <p:cNvSpPr>
                  <a:spLocks noChangeArrowheads="1"/>
                </p:cNvSpPr>
                <p:nvPr/>
              </p:nvSpPr>
              <p:spPr bwMode="auto">
                <a:xfrm>
                  <a:off x="3494" y="2315"/>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 </a:t>
                  </a:r>
                  <a:endParaRPr lang="en-US">
                    <a:solidFill>
                      <a:srgbClr val="000000"/>
                    </a:solidFill>
                  </a:endParaRPr>
                </a:p>
              </p:txBody>
            </p:sp>
            <p:sp>
              <p:nvSpPr>
                <p:cNvPr id="333" name="Rectangle 29"/>
                <p:cNvSpPr>
                  <a:spLocks noChangeArrowheads="1"/>
                </p:cNvSpPr>
                <p:nvPr/>
              </p:nvSpPr>
              <p:spPr bwMode="auto">
                <a:xfrm>
                  <a:off x="3620" y="2315"/>
                  <a:ext cx="701"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dirty="0" err="1">
                      <a:solidFill>
                        <a:srgbClr val="8B0000"/>
                      </a:solidFill>
                    </a:rPr>
                    <a:t>phenomenonTime</a:t>
                  </a:r>
                  <a:endParaRPr lang="en-US" dirty="0">
                    <a:solidFill>
                      <a:srgbClr val="000000"/>
                    </a:solidFill>
                  </a:endParaRPr>
                </a:p>
              </p:txBody>
            </p:sp>
            <p:sp>
              <p:nvSpPr>
                <p:cNvPr id="334" name="Rectangle 30"/>
                <p:cNvSpPr>
                  <a:spLocks noChangeArrowheads="1"/>
                </p:cNvSpPr>
                <p:nvPr/>
              </p:nvSpPr>
              <p:spPr bwMode="auto">
                <a:xfrm>
                  <a:off x="3494" y="2411"/>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 </a:t>
                  </a:r>
                  <a:endParaRPr lang="en-US">
                    <a:solidFill>
                      <a:srgbClr val="000000"/>
                    </a:solidFill>
                  </a:endParaRPr>
                </a:p>
              </p:txBody>
            </p:sp>
            <p:sp>
              <p:nvSpPr>
                <p:cNvPr id="335" name="Rectangle 31"/>
                <p:cNvSpPr>
                  <a:spLocks noChangeArrowheads="1"/>
                </p:cNvSpPr>
                <p:nvPr/>
              </p:nvSpPr>
              <p:spPr bwMode="auto">
                <a:xfrm>
                  <a:off x="3620" y="2411"/>
                  <a:ext cx="408"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dirty="0">
                      <a:solidFill>
                        <a:srgbClr val="8B0000"/>
                      </a:solidFill>
                    </a:rPr>
                    <a:t>resultTime</a:t>
                  </a:r>
                  <a:endParaRPr lang="en-US" dirty="0">
                    <a:solidFill>
                      <a:srgbClr val="000000"/>
                    </a:solidFill>
                  </a:endParaRPr>
                </a:p>
              </p:txBody>
            </p:sp>
            <p:sp>
              <p:nvSpPr>
                <p:cNvPr id="336" name="Rectangle 32"/>
                <p:cNvSpPr>
                  <a:spLocks noChangeArrowheads="1"/>
                </p:cNvSpPr>
                <p:nvPr/>
              </p:nvSpPr>
              <p:spPr bwMode="auto">
                <a:xfrm>
                  <a:off x="3494" y="2507"/>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 </a:t>
                  </a:r>
                  <a:endParaRPr lang="en-US">
                    <a:solidFill>
                      <a:srgbClr val="000000"/>
                    </a:solidFill>
                  </a:endParaRPr>
                </a:p>
              </p:txBody>
            </p:sp>
            <p:sp>
              <p:nvSpPr>
                <p:cNvPr id="337" name="Rectangle 33"/>
                <p:cNvSpPr>
                  <a:spLocks noChangeArrowheads="1"/>
                </p:cNvSpPr>
                <p:nvPr/>
              </p:nvSpPr>
              <p:spPr bwMode="auto">
                <a:xfrm>
                  <a:off x="3620" y="2507"/>
                  <a:ext cx="591"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validTime [0..1]</a:t>
                  </a:r>
                  <a:endParaRPr lang="en-US">
                    <a:solidFill>
                      <a:srgbClr val="000000"/>
                    </a:solidFill>
                  </a:endParaRPr>
                </a:p>
              </p:txBody>
            </p:sp>
            <p:sp>
              <p:nvSpPr>
                <p:cNvPr id="338" name="Rectangle 34"/>
                <p:cNvSpPr>
                  <a:spLocks noChangeArrowheads="1"/>
                </p:cNvSpPr>
                <p:nvPr/>
              </p:nvSpPr>
              <p:spPr bwMode="auto">
                <a:xfrm>
                  <a:off x="3494" y="2603"/>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 </a:t>
                  </a:r>
                  <a:endParaRPr lang="en-US">
                    <a:solidFill>
                      <a:srgbClr val="000000"/>
                    </a:solidFill>
                  </a:endParaRPr>
                </a:p>
              </p:txBody>
            </p:sp>
            <p:sp>
              <p:nvSpPr>
                <p:cNvPr id="339" name="Rectangle 35"/>
                <p:cNvSpPr>
                  <a:spLocks noChangeArrowheads="1"/>
                </p:cNvSpPr>
                <p:nvPr/>
              </p:nvSpPr>
              <p:spPr bwMode="auto">
                <a:xfrm>
                  <a:off x="3620" y="2603"/>
                  <a:ext cx="687"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resultQuality [0..*]</a:t>
                  </a:r>
                  <a:endParaRPr lang="en-US">
                    <a:solidFill>
                      <a:srgbClr val="000000"/>
                    </a:solidFill>
                  </a:endParaRPr>
                </a:p>
              </p:txBody>
            </p:sp>
            <p:sp>
              <p:nvSpPr>
                <p:cNvPr id="340" name="Rectangle 36"/>
                <p:cNvSpPr>
                  <a:spLocks noChangeArrowheads="1"/>
                </p:cNvSpPr>
                <p:nvPr/>
              </p:nvSpPr>
              <p:spPr bwMode="auto">
                <a:xfrm>
                  <a:off x="3494" y="2699"/>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 </a:t>
                  </a:r>
                  <a:endParaRPr lang="en-US">
                    <a:solidFill>
                      <a:srgbClr val="000000"/>
                    </a:solidFill>
                  </a:endParaRPr>
                </a:p>
              </p:txBody>
            </p:sp>
            <p:sp>
              <p:nvSpPr>
                <p:cNvPr id="341" name="Rectangle 37"/>
                <p:cNvSpPr>
                  <a:spLocks noChangeArrowheads="1"/>
                </p:cNvSpPr>
                <p:nvPr/>
              </p:nvSpPr>
              <p:spPr bwMode="auto">
                <a:xfrm>
                  <a:off x="3620" y="2699"/>
                  <a:ext cx="599"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parameter [0..*]</a:t>
                  </a:r>
                  <a:endParaRPr lang="en-US">
                    <a:solidFill>
                      <a:srgbClr val="000000"/>
                    </a:solidFill>
                  </a:endParaRPr>
                </a:p>
              </p:txBody>
            </p:sp>
          </p:grpSp>
          <p:grpSp>
            <p:nvGrpSpPr>
              <p:cNvPr id="178" name="Group 264"/>
              <p:cNvGrpSpPr>
                <a:grpSpLocks/>
              </p:cNvGrpSpPr>
              <p:nvPr/>
            </p:nvGrpSpPr>
            <p:grpSpPr bwMode="auto">
              <a:xfrm>
                <a:off x="2192811" y="1335705"/>
                <a:ext cx="1066800" cy="542925"/>
                <a:chOff x="1790" y="2225"/>
                <a:chExt cx="606" cy="342"/>
              </a:xfrm>
            </p:grpSpPr>
            <p:sp>
              <p:nvSpPr>
                <p:cNvPr id="260" name="Rectangle 66"/>
                <p:cNvSpPr>
                  <a:spLocks noChangeArrowheads="1"/>
                </p:cNvSpPr>
                <p:nvPr/>
              </p:nvSpPr>
              <p:spPr bwMode="auto">
                <a:xfrm>
                  <a:off x="1808" y="2243"/>
                  <a:ext cx="588" cy="324"/>
                </a:xfrm>
                <a:prstGeom prst="rect">
                  <a:avLst/>
                </a:prstGeom>
                <a:solidFill>
                  <a:srgbClr val="C0BFC0"/>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61" name="Rectangle 67"/>
                <p:cNvSpPr>
                  <a:spLocks noChangeArrowheads="1"/>
                </p:cNvSpPr>
                <p:nvPr/>
              </p:nvSpPr>
              <p:spPr bwMode="auto">
                <a:xfrm>
                  <a:off x="1790" y="2225"/>
                  <a:ext cx="12" cy="324"/>
                </a:xfrm>
                <a:prstGeom prst="rect">
                  <a:avLst/>
                </a:prstGeom>
                <a:solidFill>
                  <a:srgbClr val="E8E8C9"/>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62" name="Rectangle 68"/>
                <p:cNvSpPr>
                  <a:spLocks noChangeArrowheads="1"/>
                </p:cNvSpPr>
                <p:nvPr/>
              </p:nvSpPr>
              <p:spPr bwMode="auto">
                <a:xfrm>
                  <a:off x="1802" y="2225"/>
                  <a:ext cx="12" cy="324"/>
                </a:xfrm>
                <a:prstGeom prst="rect">
                  <a:avLst/>
                </a:prstGeom>
                <a:solidFill>
                  <a:srgbClr val="E9E9CA"/>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63" name="Rectangle 69"/>
                <p:cNvSpPr>
                  <a:spLocks noChangeArrowheads="1"/>
                </p:cNvSpPr>
                <p:nvPr/>
              </p:nvSpPr>
              <p:spPr bwMode="auto">
                <a:xfrm>
                  <a:off x="1814" y="2225"/>
                  <a:ext cx="12" cy="324"/>
                </a:xfrm>
                <a:prstGeom prst="rect">
                  <a:avLst/>
                </a:prstGeom>
                <a:solidFill>
                  <a:srgbClr val="EAEACB"/>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64" name="Rectangle 70"/>
                <p:cNvSpPr>
                  <a:spLocks noChangeArrowheads="1"/>
                </p:cNvSpPr>
                <p:nvPr/>
              </p:nvSpPr>
              <p:spPr bwMode="auto">
                <a:xfrm>
                  <a:off x="1826" y="2225"/>
                  <a:ext cx="12" cy="324"/>
                </a:xfrm>
                <a:prstGeom prst="rect">
                  <a:avLst/>
                </a:prstGeom>
                <a:solidFill>
                  <a:srgbClr val="EBEBCC"/>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65" name="Rectangle 71"/>
                <p:cNvSpPr>
                  <a:spLocks noChangeArrowheads="1"/>
                </p:cNvSpPr>
                <p:nvPr/>
              </p:nvSpPr>
              <p:spPr bwMode="auto">
                <a:xfrm>
                  <a:off x="1838" y="2225"/>
                  <a:ext cx="12" cy="324"/>
                </a:xfrm>
                <a:prstGeom prst="rect">
                  <a:avLst/>
                </a:prstGeom>
                <a:solidFill>
                  <a:srgbClr val="ECECCD"/>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66" name="Rectangle 72"/>
                <p:cNvSpPr>
                  <a:spLocks noChangeArrowheads="1"/>
                </p:cNvSpPr>
                <p:nvPr/>
              </p:nvSpPr>
              <p:spPr bwMode="auto">
                <a:xfrm>
                  <a:off x="1850" y="2225"/>
                  <a:ext cx="12" cy="324"/>
                </a:xfrm>
                <a:prstGeom prst="rect">
                  <a:avLst/>
                </a:prstGeom>
                <a:solidFill>
                  <a:srgbClr val="EDEDCE"/>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67" name="Rectangle 73"/>
                <p:cNvSpPr>
                  <a:spLocks noChangeArrowheads="1"/>
                </p:cNvSpPr>
                <p:nvPr/>
              </p:nvSpPr>
              <p:spPr bwMode="auto">
                <a:xfrm>
                  <a:off x="1862" y="2225"/>
                  <a:ext cx="12" cy="324"/>
                </a:xfrm>
                <a:prstGeom prst="rect">
                  <a:avLst/>
                </a:prstGeom>
                <a:solidFill>
                  <a:srgbClr val="EEEECF"/>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68" name="Rectangle 74"/>
                <p:cNvSpPr>
                  <a:spLocks noChangeArrowheads="1"/>
                </p:cNvSpPr>
                <p:nvPr/>
              </p:nvSpPr>
              <p:spPr bwMode="auto">
                <a:xfrm>
                  <a:off x="1874" y="2225"/>
                  <a:ext cx="12" cy="324"/>
                </a:xfrm>
                <a:prstGeom prst="rect">
                  <a:avLst/>
                </a:prstGeom>
                <a:solidFill>
                  <a:srgbClr val="EFEFD0"/>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69" name="Rectangle 75"/>
                <p:cNvSpPr>
                  <a:spLocks noChangeArrowheads="1"/>
                </p:cNvSpPr>
                <p:nvPr/>
              </p:nvSpPr>
              <p:spPr bwMode="auto">
                <a:xfrm>
                  <a:off x="1886" y="2225"/>
                  <a:ext cx="12" cy="324"/>
                </a:xfrm>
                <a:prstGeom prst="rect">
                  <a:avLst/>
                </a:prstGeom>
                <a:solidFill>
                  <a:srgbClr val="F0F0D1"/>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70" name="Rectangle 76"/>
                <p:cNvSpPr>
                  <a:spLocks noChangeArrowheads="1"/>
                </p:cNvSpPr>
                <p:nvPr/>
              </p:nvSpPr>
              <p:spPr bwMode="auto">
                <a:xfrm>
                  <a:off x="1898" y="2225"/>
                  <a:ext cx="12" cy="324"/>
                </a:xfrm>
                <a:prstGeom prst="rect">
                  <a:avLst/>
                </a:prstGeom>
                <a:solidFill>
                  <a:srgbClr val="F1F1D2"/>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71" name="Rectangle 77"/>
                <p:cNvSpPr>
                  <a:spLocks noChangeArrowheads="1"/>
                </p:cNvSpPr>
                <p:nvPr/>
              </p:nvSpPr>
              <p:spPr bwMode="auto">
                <a:xfrm>
                  <a:off x="1910" y="2225"/>
                  <a:ext cx="12" cy="324"/>
                </a:xfrm>
                <a:prstGeom prst="rect">
                  <a:avLst/>
                </a:prstGeom>
                <a:solidFill>
                  <a:srgbClr val="F2F2D3"/>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72" name="Rectangle 78"/>
                <p:cNvSpPr>
                  <a:spLocks noChangeArrowheads="1"/>
                </p:cNvSpPr>
                <p:nvPr/>
              </p:nvSpPr>
              <p:spPr bwMode="auto">
                <a:xfrm>
                  <a:off x="1922" y="2225"/>
                  <a:ext cx="12" cy="324"/>
                </a:xfrm>
                <a:prstGeom prst="rect">
                  <a:avLst/>
                </a:prstGeom>
                <a:solidFill>
                  <a:srgbClr val="F3F3D4"/>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73" name="Rectangle 79"/>
                <p:cNvSpPr>
                  <a:spLocks noChangeArrowheads="1"/>
                </p:cNvSpPr>
                <p:nvPr/>
              </p:nvSpPr>
              <p:spPr bwMode="auto">
                <a:xfrm>
                  <a:off x="1934" y="2225"/>
                  <a:ext cx="18" cy="324"/>
                </a:xfrm>
                <a:prstGeom prst="rect">
                  <a:avLst/>
                </a:prstGeom>
                <a:solidFill>
                  <a:srgbClr val="F4F4D5"/>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74" name="Rectangle 80"/>
                <p:cNvSpPr>
                  <a:spLocks noChangeArrowheads="1"/>
                </p:cNvSpPr>
                <p:nvPr/>
              </p:nvSpPr>
              <p:spPr bwMode="auto">
                <a:xfrm>
                  <a:off x="1952" y="2225"/>
                  <a:ext cx="18" cy="324"/>
                </a:xfrm>
                <a:prstGeom prst="rect">
                  <a:avLst/>
                </a:prstGeom>
                <a:solidFill>
                  <a:srgbClr val="F5F5D6"/>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75" name="Rectangle 81"/>
                <p:cNvSpPr>
                  <a:spLocks noChangeArrowheads="1"/>
                </p:cNvSpPr>
                <p:nvPr/>
              </p:nvSpPr>
              <p:spPr bwMode="auto">
                <a:xfrm>
                  <a:off x="1970" y="2225"/>
                  <a:ext cx="12" cy="324"/>
                </a:xfrm>
                <a:prstGeom prst="rect">
                  <a:avLst/>
                </a:prstGeom>
                <a:solidFill>
                  <a:srgbClr val="F6F6D7"/>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76" name="Rectangle 82"/>
                <p:cNvSpPr>
                  <a:spLocks noChangeArrowheads="1"/>
                </p:cNvSpPr>
                <p:nvPr/>
              </p:nvSpPr>
              <p:spPr bwMode="auto">
                <a:xfrm>
                  <a:off x="1982" y="2225"/>
                  <a:ext cx="12" cy="324"/>
                </a:xfrm>
                <a:prstGeom prst="rect">
                  <a:avLst/>
                </a:prstGeom>
                <a:solidFill>
                  <a:srgbClr val="F7F7D8"/>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77" name="Rectangle 83"/>
                <p:cNvSpPr>
                  <a:spLocks noChangeArrowheads="1"/>
                </p:cNvSpPr>
                <p:nvPr/>
              </p:nvSpPr>
              <p:spPr bwMode="auto">
                <a:xfrm>
                  <a:off x="1994" y="2225"/>
                  <a:ext cx="12" cy="324"/>
                </a:xfrm>
                <a:prstGeom prst="rect">
                  <a:avLst/>
                </a:prstGeom>
                <a:solidFill>
                  <a:srgbClr val="F8F8D9"/>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78" name="Rectangle 84"/>
                <p:cNvSpPr>
                  <a:spLocks noChangeArrowheads="1"/>
                </p:cNvSpPr>
                <p:nvPr/>
              </p:nvSpPr>
              <p:spPr bwMode="auto">
                <a:xfrm>
                  <a:off x="2006" y="2225"/>
                  <a:ext cx="12" cy="324"/>
                </a:xfrm>
                <a:prstGeom prst="rect">
                  <a:avLst/>
                </a:prstGeom>
                <a:solidFill>
                  <a:srgbClr val="F9F9DA"/>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79" name="Rectangle 85"/>
                <p:cNvSpPr>
                  <a:spLocks noChangeArrowheads="1"/>
                </p:cNvSpPr>
                <p:nvPr/>
              </p:nvSpPr>
              <p:spPr bwMode="auto">
                <a:xfrm>
                  <a:off x="2018" y="2225"/>
                  <a:ext cx="12" cy="324"/>
                </a:xfrm>
                <a:prstGeom prst="rect">
                  <a:avLst/>
                </a:prstGeom>
                <a:solidFill>
                  <a:srgbClr val="FAFADB"/>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80" name="Rectangle 86"/>
                <p:cNvSpPr>
                  <a:spLocks noChangeArrowheads="1"/>
                </p:cNvSpPr>
                <p:nvPr/>
              </p:nvSpPr>
              <p:spPr bwMode="auto">
                <a:xfrm>
                  <a:off x="2030" y="2225"/>
                  <a:ext cx="12" cy="324"/>
                </a:xfrm>
                <a:prstGeom prst="rect">
                  <a:avLst/>
                </a:prstGeom>
                <a:solidFill>
                  <a:srgbClr val="FBFBDC"/>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81" name="Rectangle 87"/>
                <p:cNvSpPr>
                  <a:spLocks noChangeArrowheads="1"/>
                </p:cNvSpPr>
                <p:nvPr/>
              </p:nvSpPr>
              <p:spPr bwMode="auto">
                <a:xfrm>
                  <a:off x="2042" y="2225"/>
                  <a:ext cx="12" cy="324"/>
                </a:xfrm>
                <a:prstGeom prst="rect">
                  <a:avLst/>
                </a:prstGeom>
                <a:solidFill>
                  <a:srgbClr val="FCFCDD"/>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82" name="Rectangle 88"/>
                <p:cNvSpPr>
                  <a:spLocks noChangeArrowheads="1"/>
                </p:cNvSpPr>
                <p:nvPr/>
              </p:nvSpPr>
              <p:spPr bwMode="auto">
                <a:xfrm>
                  <a:off x="2054" y="2225"/>
                  <a:ext cx="12" cy="324"/>
                </a:xfrm>
                <a:prstGeom prst="rect">
                  <a:avLst/>
                </a:prstGeom>
                <a:solidFill>
                  <a:srgbClr val="FDFDDE"/>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83" name="Rectangle 89"/>
                <p:cNvSpPr>
                  <a:spLocks noChangeArrowheads="1"/>
                </p:cNvSpPr>
                <p:nvPr/>
              </p:nvSpPr>
              <p:spPr bwMode="auto">
                <a:xfrm>
                  <a:off x="2066" y="2225"/>
                  <a:ext cx="12" cy="324"/>
                </a:xfrm>
                <a:prstGeom prst="rect">
                  <a:avLst/>
                </a:prstGeom>
                <a:solidFill>
                  <a:srgbClr val="FEFEDF"/>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84" name="Rectangle 90"/>
                <p:cNvSpPr>
                  <a:spLocks noChangeArrowheads="1"/>
                </p:cNvSpPr>
                <p:nvPr/>
              </p:nvSpPr>
              <p:spPr bwMode="auto">
                <a:xfrm>
                  <a:off x="2078" y="2225"/>
                  <a:ext cx="300" cy="324"/>
                </a:xfrm>
                <a:prstGeom prst="rect">
                  <a:avLst/>
                </a:prstGeom>
                <a:solidFill>
                  <a:srgbClr val="FFFFE0"/>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85" name="Rectangle 91"/>
                <p:cNvSpPr>
                  <a:spLocks noChangeArrowheads="1"/>
                </p:cNvSpPr>
                <p:nvPr/>
              </p:nvSpPr>
              <p:spPr bwMode="auto">
                <a:xfrm>
                  <a:off x="1790" y="2225"/>
                  <a:ext cx="588" cy="324"/>
                </a:xfrm>
                <a:prstGeom prst="rect">
                  <a:avLst/>
                </a:prstGeom>
                <a:noFill/>
                <a:ln w="9525">
                  <a:solidFill>
                    <a:srgbClr val="000000"/>
                  </a:solid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86" name="Rectangle 92"/>
                <p:cNvSpPr>
                  <a:spLocks noChangeArrowheads="1"/>
                </p:cNvSpPr>
                <p:nvPr/>
              </p:nvSpPr>
              <p:spPr bwMode="auto">
                <a:xfrm>
                  <a:off x="1868" y="2279"/>
                  <a:ext cx="411"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rPr>
                    <a:t>GFI_Feature</a:t>
                  </a:r>
                  <a:endParaRPr lang="en-US">
                    <a:solidFill>
                      <a:srgbClr val="000000"/>
                    </a:solidFill>
                  </a:endParaRPr>
                </a:p>
              </p:txBody>
            </p:sp>
            <p:sp>
              <p:nvSpPr>
                <p:cNvPr id="287" name="Line 93"/>
                <p:cNvSpPr>
                  <a:spLocks noChangeShapeType="1"/>
                </p:cNvSpPr>
                <p:nvPr/>
              </p:nvSpPr>
              <p:spPr bwMode="auto">
                <a:xfrm>
                  <a:off x="1790" y="2405"/>
                  <a:ext cx="588" cy="0"/>
                </a:xfrm>
                <a:prstGeom prst="line">
                  <a:avLst/>
                </a:prstGeom>
                <a:noFill/>
                <a:ln w="9525">
                  <a:solidFill>
                    <a:srgbClr val="000000"/>
                  </a:solidFill>
                  <a:miter lim="800000"/>
                  <a:headEnd/>
                  <a:tailEnd/>
                </a:ln>
              </p:spPr>
              <p:txBody>
                <a:bodyPr/>
                <a:lstStyle/>
                <a:p>
                  <a:pPr defTabSz="914400" fontAlgn="base">
                    <a:spcBef>
                      <a:spcPct val="0"/>
                    </a:spcBef>
                    <a:spcAft>
                      <a:spcPct val="0"/>
                    </a:spcAft>
                  </a:pPr>
                  <a:endParaRPr lang="en-AU">
                    <a:solidFill>
                      <a:srgbClr val="000000"/>
                    </a:solidFill>
                  </a:endParaRPr>
                </a:p>
              </p:txBody>
            </p:sp>
          </p:grpSp>
          <p:grpSp>
            <p:nvGrpSpPr>
              <p:cNvPr id="179" name="Group 267"/>
              <p:cNvGrpSpPr>
                <a:grpSpLocks/>
              </p:cNvGrpSpPr>
              <p:nvPr/>
            </p:nvGrpSpPr>
            <p:grpSpPr bwMode="auto">
              <a:xfrm>
                <a:off x="556098" y="4696443"/>
                <a:ext cx="1133475" cy="542925"/>
                <a:chOff x="3548" y="3275"/>
                <a:chExt cx="594" cy="342"/>
              </a:xfrm>
            </p:grpSpPr>
            <p:sp>
              <p:nvSpPr>
                <p:cNvPr id="232" name="Rectangle 94"/>
                <p:cNvSpPr>
                  <a:spLocks noChangeArrowheads="1"/>
                </p:cNvSpPr>
                <p:nvPr/>
              </p:nvSpPr>
              <p:spPr bwMode="auto">
                <a:xfrm>
                  <a:off x="3566" y="3293"/>
                  <a:ext cx="576" cy="324"/>
                </a:xfrm>
                <a:prstGeom prst="rect">
                  <a:avLst/>
                </a:prstGeom>
                <a:solidFill>
                  <a:srgbClr val="C0BFC0"/>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33" name="Rectangle 95"/>
                <p:cNvSpPr>
                  <a:spLocks noChangeArrowheads="1"/>
                </p:cNvSpPr>
                <p:nvPr/>
              </p:nvSpPr>
              <p:spPr bwMode="auto">
                <a:xfrm>
                  <a:off x="3548" y="3275"/>
                  <a:ext cx="12" cy="324"/>
                </a:xfrm>
                <a:prstGeom prst="rect">
                  <a:avLst/>
                </a:prstGeom>
                <a:solidFill>
                  <a:srgbClr val="B582E8"/>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34" name="Rectangle 96"/>
                <p:cNvSpPr>
                  <a:spLocks noChangeArrowheads="1"/>
                </p:cNvSpPr>
                <p:nvPr/>
              </p:nvSpPr>
              <p:spPr bwMode="auto">
                <a:xfrm>
                  <a:off x="3560" y="3275"/>
                  <a:ext cx="6" cy="324"/>
                </a:xfrm>
                <a:prstGeom prst="rect">
                  <a:avLst/>
                </a:prstGeom>
                <a:solidFill>
                  <a:srgbClr val="B683E9"/>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35" name="Rectangle 97"/>
                <p:cNvSpPr>
                  <a:spLocks noChangeArrowheads="1"/>
                </p:cNvSpPr>
                <p:nvPr/>
              </p:nvSpPr>
              <p:spPr bwMode="auto">
                <a:xfrm>
                  <a:off x="3566" y="3275"/>
                  <a:ext cx="18" cy="324"/>
                </a:xfrm>
                <a:prstGeom prst="rect">
                  <a:avLst/>
                </a:prstGeom>
                <a:solidFill>
                  <a:srgbClr val="B784EA"/>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36" name="Rectangle 98"/>
                <p:cNvSpPr>
                  <a:spLocks noChangeArrowheads="1"/>
                </p:cNvSpPr>
                <p:nvPr/>
              </p:nvSpPr>
              <p:spPr bwMode="auto">
                <a:xfrm>
                  <a:off x="3584" y="3275"/>
                  <a:ext cx="12" cy="324"/>
                </a:xfrm>
                <a:prstGeom prst="rect">
                  <a:avLst/>
                </a:prstGeom>
                <a:solidFill>
                  <a:srgbClr val="B885EB"/>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37" name="Rectangle 99"/>
                <p:cNvSpPr>
                  <a:spLocks noChangeArrowheads="1"/>
                </p:cNvSpPr>
                <p:nvPr/>
              </p:nvSpPr>
              <p:spPr bwMode="auto">
                <a:xfrm>
                  <a:off x="3596" y="3275"/>
                  <a:ext cx="6" cy="324"/>
                </a:xfrm>
                <a:prstGeom prst="rect">
                  <a:avLst/>
                </a:prstGeom>
                <a:solidFill>
                  <a:srgbClr val="B986EC"/>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38" name="Rectangle 100"/>
                <p:cNvSpPr>
                  <a:spLocks noChangeArrowheads="1"/>
                </p:cNvSpPr>
                <p:nvPr/>
              </p:nvSpPr>
              <p:spPr bwMode="auto">
                <a:xfrm>
                  <a:off x="3602" y="3275"/>
                  <a:ext cx="18" cy="324"/>
                </a:xfrm>
                <a:prstGeom prst="rect">
                  <a:avLst/>
                </a:prstGeom>
                <a:solidFill>
                  <a:srgbClr val="BA87ED"/>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39" name="Rectangle 101"/>
                <p:cNvSpPr>
                  <a:spLocks noChangeArrowheads="1"/>
                </p:cNvSpPr>
                <p:nvPr/>
              </p:nvSpPr>
              <p:spPr bwMode="auto">
                <a:xfrm>
                  <a:off x="3620" y="3275"/>
                  <a:ext cx="12" cy="324"/>
                </a:xfrm>
                <a:prstGeom prst="rect">
                  <a:avLst/>
                </a:prstGeom>
                <a:solidFill>
                  <a:srgbClr val="BB88EE"/>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40" name="Rectangle 102"/>
                <p:cNvSpPr>
                  <a:spLocks noChangeArrowheads="1"/>
                </p:cNvSpPr>
                <p:nvPr/>
              </p:nvSpPr>
              <p:spPr bwMode="auto">
                <a:xfrm>
                  <a:off x="3632" y="3275"/>
                  <a:ext cx="6" cy="324"/>
                </a:xfrm>
                <a:prstGeom prst="rect">
                  <a:avLst/>
                </a:prstGeom>
                <a:solidFill>
                  <a:srgbClr val="BC89EF"/>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41" name="Rectangle 103"/>
                <p:cNvSpPr>
                  <a:spLocks noChangeArrowheads="1"/>
                </p:cNvSpPr>
                <p:nvPr/>
              </p:nvSpPr>
              <p:spPr bwMode="auto">
                <a:xfrm>
                  <a:off x="3638" y="3275"/>
                  <a:ext cx="18" cy="324"/>
                </a:xfrm>
                <a:prstGeom prst="rect">
                  <a:avLst/>
                </a:prstGeom>
                <a:solidFill>
                  <a:srgbClr val="BD8AF0"/>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42" name="Rectangle 104"/>
                <p:cNvSpPr>
                  <a:spLocks noChangeArrowheads="1"/>
                </p:cNvSpPr>
                <p:nvPr/>
              </p:nvSpPr>
              <p:spPr bwMode="auto">
                <a:xfrm>
                  <a:off x="3656" y="3275"/>
                  <a:ext cx="12" cy="324"/>
                </a:xfrm>
                <a:prstGeom prst="rect">
                  <a:avLst/>
                </a:prstGeom>
                <a:solidFill>
                  <a:srgbClr val="BE8BF1"/>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43" name="Rectangle 105"/>
                <p:cNvSpPr>
                  <a:spLocks noChangeArrowheads="1"/>
                </p:cNvSpPr>
                <p:nvPr/>
              </p:nvSpPr>
              <p:spPr bwMode="auto">
                <a:xfrm>
                  <a:off x="3668" y="3275"/>
                  <a:ext cx="6" cy="324"/>
                </a:xfrm>
                <a:prstGeom prst="rect">
                  <a:avLst/>
                </a:prstGeom>
                <a:solidFill>
                  <a:srgbClr val="BF8CF2"/>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44" name="Rectangle 106"/>
                <p:cNvSpPr>
                  <a:spLocks noChangeArrowheads="1"/>
                </p:cNvSpPr>
                <p:nvPr/>
              </p:nvSpPr>
              <p:spPr bwMode="auto">
                <a:xfrm>
                  <a:off x="3674" y="3275"/>
                  <a:ext cx="18" cy="324"/>
                </a:xfrm>
                <a:prstGeom prst="rect">
                  <a:avLst/>
                </a:prstGeom>
                <a:solidFill>
                  <a:srgbClr val="C08DF3"/>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45" name="Rectangle 107"/>
                <p:cNvSpPr>
                  <a:spLocks noChangeArrowheads="1"/>
                </p:cNvSpPr>
                <p:nvPr/>
              </p:nvSpPr>
              <p:spPr bwMode="auto">
                <a:xfrm>
                  <a:off x="3692" y="3275"/>
                  <a:ext cx="12" cy="324"/>
                </a:xfrm>
                <a:prstGeom prst="rect">
                  <a:avLst/>
                </a:prstGeom>
                <a:solidFill>
                  <a:srgbClr val="C18EF4"/>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46" name="Rectangle 108"/>
                <p:cNvSpPr>
                  <a:spLocks noChangeArrowheads="1"/>
                </p:cNvSpPr>
                <p:nvPr/>
              </p:nvSpPr>
              <p:spPr bwMode="auto">
                <a:xfrm>
                  <a:off x="3704" y="3275"/>
                  <a:ext cx="18" cy="324"/>
                </a:xfrm>
                <a:prstGeom prst="rect">
                  <a:avLst/>
                </a:prstGeom>
                <a:solidFill>
                  <a:srgbClr val="C28FF5"/>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47" name="Rectangle 109"/>
                <p:cNvSpPr>
                  <a:spLocks noChangeArrowheads="1"/>
                </p:cNvSpPr>
                <p:nvPr/>
              </p:nvSpPr>
              <p:spPr bwMode="auto">
                <a:xfrm>
                  <a:off x="3722" y="3275"/>
                  <a:ext cx="18" cy="324"/>
                </a:xfrm>
                <a:prstGeom prst="rect">
                  <a:avLst/>
                </a:prstGeom>
                <a:solidFill>
                  <a:srgbClr val="C390F6"/>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48" name="Rectangle 110"/>
                <p:cNvSpPr>
                  <a:spLocks noChangeArrowheads="1"/>
                </p:cNvSpPr>
                <p:nvPr/>
              </p:nvSpPr>
              <p:spPr bwMode="auto">
                <a:xfrm>
                  <a:off x="3740" y="3275"/>
                  <a:ext cx="6" cy="324"/>
                </a:xfrm>
                <a:prstGeom prst="rect">
                  <a:avLst/>
                </a:prstGeom>
                <a:solidFill>
                  <a:srgbClr val="C491F7"/>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49" name="Rectangle 111"/>
                <p:cNvSpPr>
                  <a:spLocks noChangeArrowheads="1"/>
                </p:cNvSpPr>
                <p:nvPr/>
              </p:nvSpPr>
              <p:spPr bwMode="auto">
                <a:xfrm>
                  <a:off x="3746" y="3275"/>
                  <a:ext cx="18" cy="324"/>
                </a:xfrm>
                <a:prstGeom prst="rect">
                  <a:avLst/>
                </a:prstGeom>
                <a:solidFill>
                  <a:srgbClr val="C592F8"/>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50" name="Rectangle 112"/>
                <p:cNvSpPr>
                  <a:spLocks noChangeArrowheads="1"/>
                </p:cNvSpPr>
                <p:nvPr/>
              </p:nvSpPr>
              <p:spPr bwMode="auto">
                <a:xfrm>
                  <a:off x="3764" y="3275"/>
                  <a:ext cx="12" cy="324"/>
                </a:xfrm>
                <a:prstGeom prst="rect">
                  <a:avLst/>
                </a:prstGeom>
                <a:solidFill>
                  <a:srgbClr val="C693F9"/>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51" name="Rectangle 113"/>
                <p:cNvSpPr>
                  <a:spLocks noChangeArrowheads="1"/>
                </p:cNvSpPr>
                <p:nvPr/>
              </p:nvSpPr>
              <p:spPr bwMode="auto">
                <a:xfrm>
                  <a:off x="3776" y="3275"/>
                  <a:ext cx="6" cy="324"/>
                </a:xfrm>
                <a:prstGeom prst="rect">
                  <a:avLst/>
                </a:prstGeom>
                <a:solidFill>
                  <a:srgbClr val="C794FA"/>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52" name="Rectangle 114"/>
                <p:cNvSpPr>
                  <a:spLocks noChangeArrowheads="1"/>
                </p:cNvSpPr>
                <p:nvPr/>
              </p:nvSpPr>
              <p:spPr bwMode="auto">
                <a:xfrm>
                  <a:off x="3782" y="3275"/>
                  <a:ext cx="18" cy="324"/>
                </a:xfrm>
                <a:prstGeom prst="rect">
                  <a:avLst/>
                </a:prstGeom>
                <a:solidFill>
                  <a:srgbClr val="C895FB"/>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53" name="Rectangle 115"/>
                <p:cNvSpPr>
                  <a:spLocks noChangeArrowheads="1"/>
                </p:cNvSpPr>
                <p:nvPr/>
              </p:nvSpPr>
              <p:spPr bwMode="auto">
                <a:xfrm>
                  <a:off x="3800" y="3275"/>
                  <a:ext cx="12" cy="324"/>
                </a:xfrm>
                <a:prstGeom prst="rect">
                  <a:avLst/>
                </a:prstGeom>
                <a:solidFill>
                  <a:srgbClr val="C996FC"/>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54" name="Rectangle 116"/>
                <p:cNvSpPr>
                  <a:spLocks noChangeArrowheads="1"/>
                </p:cNvSpPr>
                <p:nvPr/>
              </p:nvSpPr>
              <p:spPr bwMode="auto">
                <a:xfrm>
                  <a:off x="3812" y="3275"/>
                  <a:ext cx="6" cy="324"/>
                </a:xfrm>
                <a:prstGeom prst="rect">
                  <a:avLst/>
                </a:prstGeom>
                <a:solidFill>
                  <a:srgbClr val="CA97FD"/>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55" name="Rectangle 117"/>
                <p:cNvSpPr>
                  <a:spLocks noChangeArrowheads="1"/>
                </p:cNvSpPr>
                <p:nvPr/>
              </p:nvSpPr>
              <p:spPr bwMode="auto">
                <a:xfrm>
                  <a:off x="3818" y="3275"/>
                  <a:ext cx="18" cy="324"/>
                </a:xfrm>
                <a:prstGeom prst="rect">
                  <a:avLst/>
                </a:prstGeom>
                <a:solidFill>
                  <a:srgbClr val="CB98FE"/>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56" name="Rectangle 118"/>
                <p:cNvSpPr>
                  <a:spLocks noChangeArrowheads="1"/>
                </p:cNvSpPr>
                <p:nvPr/>
              </p:nvSpPr>
              <p:spPr bwMode="auto">
                <a:xfrm>
                  <a:off x="3836" y="3275"/>
                  <a:ext cx="288" cy="324"/>
                </a:xfrm>
                <a:prstGeom prst="rect">
                  <a:avLst/>
                </a:prstGeom>
                <a:solidFill>
                  <a:srgbClr val="CC99FF"/>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57" name="Rectangle 119"/>
                <p:cNvSpPr>
                  <a:spLocks noChangeArrowheads="1"/>
                </p:cNvSpPr>
                <p:nvPr/>
              </p:nvSpPr>
              <p:spPr bwMode="auto">
                <a:xfrm>
                  <a:off x="3548" y="3275"/>
                  <a:ext cx="576" cy="324"/>
                </a:xfrm>
                <a:prstGeom prst="rect">
                  <a:avLst/>
                </a:prstGeom>
                <a:noFill/>
                <a:ln w="9525">
                  <a:solidFill>
                    <a:srgbClr val="000000"/>
                  </a:solid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58" name="Rectangle 120"/>
                <p:cNvSpPr>
                  <a:spLocks noChangeArrowheads="1"/>
                </p:cNvSpPr>
                <p:nvPr/>
              </p:nvSpPr>
              <p:spPr bwMode="auto">
                <a:xfrm>
                  <a:off x="3614" y="3329"/>
                  <a:ext cx="387"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rPr>
                    <a:t>OM_Process</a:t>
                  </a:r>
                  <a:endParaRPr lang="en-US">
                    <a:solidFill>
                      <a:srgbClr val="000000"/>
                    </a:solidFill>
                  </a:endParaRPr>
                </a:p>
              </p:txBody>
            </p:sp>
            <p:sp>
              <p:nvSpPr>
                <p:cNvPr id="259" name="Line 121"/>
                <p:cNvSpPr>
                  <a:spLocks noChangeShapeType="1"/>
                </p:cNvSpPr>
                <p:nvPr/>
              </p:nvSpPr>
              <p:spPr bwMode="auto">
                <a:xfrm>
                  <a:off x="3548" y="3455"/>
                  <a:ext cx="576" cy="0"/>
                </a:xfrm>
                <a:prstGeom prst="line">
                  <a:avLst/>
                </a:prstGeom>
                <a:noFill/>
                <a:ln w="9525">
                  <a:solidFill>
                    <a:srgbClr val="000000"/>
                  </a:solidFill>
                  <a:miter lim="800000"/>
                  <a:headEnd/>
                  <a:tailEnd/>
                </a:ln>
              </p:spPr>
              <p:txBody>
                <a:bodyPr/>
                <a:lstStyle/>
                <a:p>
                  <a:pPr defTabSz="914400" fontAlgn="base">
                    <a:spcBef>
                      <a:spcPct val="0"/>
                    </a:spcBef>
                    <a:spcAft>
                      <a:spcPct val="0"/>
                    </a:spcAft>
                  </a:pPr>
                  <a:endParaRPr lang="en-AU">
                    <a:solidFill>
                      <a:srgbClr val="000000"/>
                    </a:solidFill>
                  </a:endParaRPr>
                </a:p>
              </p:txBody>
            </p:sp>
          </p:grpSp>
          <p:grpSp>
            <p:nvGrpSpPr>
              <p:cNvPr id="182" name="Group 268"/>
              <p:cNvGrpSpPr>
                <a:grpSpLocks/>
              </p:cNvGrpSpPr>
              <p:nvPr/>
            </p:nvGrpSpPr>
            <p:grpSpPr bwMode="auto">
              <a:xfrm>
                <a:off x="2437286" y="4705968"/>
                <a:ext cx="809625" cy="542925"/>
                <a:chOff x="4832" y="3281"/>
                <a:chExt cx="552" cy="342"/>
              </a:xfrm>
            </p:grpSpPr>
            <p:sp>
              <p:nvSpPr>
                <p:cNvPr id="204" name="Rectangle 166"/>
                <p:cNvSpPr>
                  <a:spLocks noChangeArrowheads="1"/>
                </p:cNvSpPr>
                <p:nvPr/>
              </p:nvSpPr>
              <p:spPr bwMode="auto">
                <a:xfrm>
                  <a:off x="4850" y="3299"/>
                  <a:ext cx="534" cy="324"/>
                </a:xfrm>
                <a:prstGeom prst="rect">
                  <a:avLst/>
                </a:prstGeom>
                <a:solidFill>
                  <a:srgbClr val="C0BFC0"/>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05" name="Rectangle 167"/>
                <p:cNvSpPr>
                  <a:spLocks noChangeArrowheads="1"/>
                </p:cNvSpPr>
                <p:nvPr/>
              </p:nvSpPr>
              <p:spPr bwMode="auto">
                <a:xfrm>
                  <a:off x="4832" y="3281"/>
                  <a:ext cx="6" cy="324"/>
                </a:xfrm>
                <a:prstGeom prst="rect">
                  <a:avLst/>
                </a:prstGeom>
                <a:solidFill>
                  <a:srgbClr val="B5E8B5"/>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06" name="Rectangle 168"/>
                <p:cNvSpPr>
                  <a:spLocks noChangeArrowheads="1"/>
                </p:cNvSpPr>
                <p:nvPr/>
              </p:nvSpPr>
              <p:spPr bwMode="auto">
                <a:xfrm>
                  <a:off x="4838" y="3281"/>
                  <a:ext cx="12" cy="324"/>
                </a:xfrm>
                <a:prstGeom prst="rect">
                  <a:avLst/>
                </a:prstGeom>
                <a:solidFill>
                  <a:srgbClr val="B6E9B6"/>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07" name="Rectangle 169"/>
                <p:cNvSpPr>
                  <a:spLocks noChangeArrowheads="1"/>
                </p:cNvSpPr>
                <p:nvPr/>
              </p:nvSpPr>
              <p:spPr bwMode="auto">
                <a:xfrm>
                  <a:off x="4850" y="3281"/>
                  <a:ext cx="12" cy="324"/>
                </a:xfrm>
                <a:prstGeom prst="rect">
                  <a:avLst/>
                </a:prstGeom>
                <a:solidFill>
                  <a:srgbClr val="B7EAB7"/>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08" name="Rectangle 170"/>
                <p:cNvSpPr>
                  <a:spLocks noChangeArrowheads="1"/>
                </p:cNvSpPr>
                <p:nvPr/>
              </p:nvSpPr>
              <p:spPr bwMode="auto">
                <a:xfrm>
                  <a:off x="4862" y="3281"/>
                  <a:ext cx="12" cy="324"/>
                </a:xfrm>
                <a:prstGeom prst="rect">
                  <a:avLst/>
                </a:prstGeom>
                <a:solidFill>
                  <a:srgbClr val="B8EBB8"/>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09" name="Rectangle 171"/>
                <p:cNvSpPr>
                  <a:spLocks noChangeArrowheads="1"/>
                </p:cNvSpPr>
                <p:nvPr/>
              </p:nvSpPr>
              <p:spPr bwMode="auto">
                <a:xfrm>
                  <a:off x="4874" y="3281"/>
                  <a:ext cx="12" cy="324"/>
                </a:xfrm>
                <a:prstGeom prst="rect">
                  <a:avLst/>
                </a:prstGeom>
                <a:solidFill>
                  <a:srgbClr val="B9ECB9"/>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10" name="Rectangle 172"/>
                <p:cNvSpPr>
                  <a:spLocks noChangeArrowheads="1"/>
                </p:cNvSpPr>
                <p:nvPr/>
              </p:nvSpPr>
              <p:spPr bwMode="auto">
                <a:xfrm>
                  <a:off x="4886" y="3281"/>
                  <a:ext cx="12" cy="324"/>
                </a:xfrm>
                <a:prstGeom prst="rect">
                  <a:avLst/>
                </a:prstGeom>
                <a:solidFill>
                  <a:srgbClr val="BAEDBA"/>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11" name="Rectangle 173"/>
                <p:cNvSpPr>
                  <a:spLocks noChangeArrowheads="1"/>
                </p:cNvSpPr>
                <p:nvPr/>
              </p:nvSpPr>
              <p:spPr bwMode="auto">
                <a:xfrm>
                  <a:off x="4898" y="3281"/>
                  <a:ext cx="12" cy="324"/>
                </a:xfrm>
                <a:prstGeom prst="rect">
                  <a:avLst/>
                </a:prstGeom>
                <a:solidFill>
                  <a:srgbClr val="BBEEBB"/>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12" name="Rectangle 174"/>
                <p:cNvSpPr>
                  <a:spLocks noChangeArrowheads="1"/>
                </p:cNvSpPr>
                <p:nvPr/>
              </p:nvSpPr>
              <p:spPr bwMode="auto">
                <a:xfrm>
                  <a:off x="4910" y="3281"/>
                  <a:ext cx="6" cy="324"/>
                </a:xfrm>
                <a:prstGeom prst="rect">
                  <a:avLst/>
                </a:prstGeom>
                <a:solidFill>
                  <a:srgbClr val="BCEFBC"/>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13" name="Rectangle 175"/>
                <p:cNvSpPr>
                  <a:spLocks noChangeArrowheads="1"/>
                </p:cNvSpPr>
                <p:nvPr/>
              </p:nvSpPr>
              <p:spPr bwMode="auto">
                <a:xfrm>
                  <a:off x="4916" y="3281"/>
                  <a:ext cx="12" cy="324"/>
                </a:xfrm>
                <a:prstGeom prst="rect">
                  <a:avLst/>
                </a:prstGeom>
                <a:solidFill>
                  <a:srgbClr val="BDF0BD"/>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14" name="Rectangle 176"/>
                <p:cNvSpPr>
                  <a:spLocks noChangeArrowheads="1"/>
                </p:cNvSpPr>
                <p:nvPr/>
              </p:nvSpPr>
              <p:spPr bwMode="auto">
                <a:xfrm>
                  <a:off x="4928" y="3281"/>
                  <a:ext cx="12" cy="324"/>
                </a:xfrm>
                <a:prstGeom prst="rect">
                  <a:avLst/>
                </a:prstGeom>
                <a:solidFill>
                  <a:srgbClr val="BEF1BE"/>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15" name="Rectangle 177"/>
                <p:cNvSpPr>
                  <a:spLocks noChangeArrowheads="1"/>
                </p:cNvSpPr>
                <p:nvPr/>
              </p:nvSpPr>
              <p:spPr bwMode="auto">
                <a:xfrm>
                  <a:off x="4940" y="3281"/>
                  <a:ext cx="12" cy="324"/>
                </a:xfrm>
                <a:prstGeom prst="rect">
                  <a:avLst/>
                </a:prstGeom>
                <a:solidFill>
                  <a:srgbClr val="BFF2BF"/>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16" name="Rectangle 178"/>
                <p:cNvSpPr>
                  <a:spLocks noChangeArrowheads="1"/>
                </p:cNvSpPr>
                <p:nvPr/>
              </p:nvSpPr>
              <p:spPr bwMode="auto">
                <a:xfrm>
                  <a:off x="4952" y="3281"/>
                  <a:ext cx="12" cy="324"/>
                </a:xfrm>
                <a:prstGeom prst="rect">
                  <a:avLst/>
                </a:prstGeom>
                <a:solidFill>
                  <a:srgbClr val="C0F3C0"/>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17" name="Rectangle 179"/>
                <p:cNvSpPr>
                  <a:spLocks noChangeArrowheads="1"/>
                </p:cNvSpPr>
                <p:nvPr/>
              </p:nvSpPr>
              <p:spPr bwMode="auto">
                <a:xfrm>
                  <a:off x="4964" y="3281"/>
                  <a:ext cx="12" cy="324"/>
                </a:xfrm>
                <a:prstGeom prst="rect">
                  <a:avLst/>
                </a:prstGeom>
                <a:solidFill>
                  <a:srgbClr val="C1F4C1"/>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18" name="Rectangle 180"/>
                <p:cNvSpPr>
                  <a:spLocks noChangeArrowheads="1"/>
                </p:cNvSpPr>
                <p:nvPr/>
              </p:nvSpPr>
              <p:spPr bwMode="auto">
                <a:xfrm>
                  <a:off x="4976" y="3281"/>
                  <a:ext cx="18" cy="324"/>
                </a:xfrm>
                <a:prstGeom prst="rect">
                  <a:avLst/>
                </a:prstGeom>
                <a:solidFill>
                  <a:srgbClr val="C2F5C2"/>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19" name="Rectangle 181"/>
                <p:cNvSpPr>
                  <a:spLocks noChangeArrowheads="1"/>
                </p:cNvSpPr>
                <p:nvPr/>
              </p:nvSpPr>
              <p:spPr bwMode="auto">
                <a:xfrm>
                  <a:off x="4994" y="3281"/>
                  <a:ext cx="12" cy="324"/>
                </a:xfrm>
                <a:prstGeom prst="rect">
                  <a:avLst/>
                </a:prstGeom>
                <a:solidFill>
                  <a:srgbClr val="C3F6C3"/>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20" name="Rectangle 182"/>
                <p:cNvSpPr>
                  <a:spLocks noChangeArrowheads="1"/>
                </p:cNvSpPr>
                <p:nvPr/>
              </p:nvSpPr>
              <p:spPr bwMode="auto">
                <a:xfrm>
                  <a:off x="5006" y="3281"/>
                  <a:ext cx="12" cy="324"/>
                </a:xfrm>
                <a:prstGeom prst="rect">
                  <a:avLst/>
                </a:prstGeom>
                <a:solidFill>
                  <a:srgbClr val="C4F7C4"/>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21" name="Rectangle 183"/>
                <p:cNvSpPr>
                  <a:spLocks noChangeArrowheads="1"/>
                </p:cNvSpPr>
                <p:nvPr/>
              </p:nvSpPr>
              <p:spPr bwMode="auto">
                <a:xfrm>
                  <a:off x="5018" y="3281"/>
                  <a:ext cx="12" cy="324"/>
                </a:xfrm>
                <a:prstGeom prst="rect">
                  <a:avLst/>
                </a:prstGeom>
                <a:solidFill>
                  <a:srgbClr val="C5F8C5"/>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22" name="Rectangle 184"/>
                <p:cNvSpPr>
                  <a:spLocks noChangeArrowheads="1"/>
                </p:cNvSpPr>
                <p:nvPr/>
              </p:nvSpPr>
              <p:spPr bwMode="auto">
                <a:xfrm>
                  <a:off x="5030" y="3281"/>
                  <a:ext cx="12" cy="324"/>
                </a:xfrm>
                <a:prstGeom prst="rect">
                  <a:avLst/>
                </a:prstGeom>
                <a:solidFill>
                  <a:srgbClr val="C6F9C6"/>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23" name="Rectangle 185"/>
                <p:cNvSpPr>
                  <a:spLocks noChangeArrowheads="1"/>
                </p:cNvSpPr>
                <p:nvPr/>
              </p:nvSpPr>
              <p:spPr bwMode="auto">
                <a:xfrm>
                  <a:off x="5042" y="3281"/>
                  <a:ext cx="12" cy="324"/>
                </a:xfrm>
                <a:prstGeom prst="rect">
                  <a:avLst/>
                </a:prstGeom>
                <a:solidFill>
                  <a:srgbClr val="C7FAC7"/>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24" name="Rectangle 186"/>
                <p:cNvSpPr>
                  <a:spLocks noChangeArrowheads="1"/>
                </p:cNvSpPr>
                <p:nvPr/>
              </p:nvSpPr>
              <p:spPr bwMode="auto">
                <a:xfrm>
                  <a:off x="5054" y="3281"/>
                  <a:ext cx="12" cy="324"/>
                </a:xfrm>
                <a:prstGeom prst="rect">
                  <a:avLst/>
                </a:prstGeom>
                <a:solidFill>
                  <a:srgbClr val="C8FBC8"/>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25" name="Rectangle 187"/>
                <p:cNvSpPr>
                  <a:spLocks noChangeArrowheads="1"/>
                </p:cNvSpPr>
                <p:nvPr/>
              </p:nvSpPr>
              <p:spPr bwMode="auto">
                <a:xfrm>
                  <a:off x="5066" y="3281"/>
                  <a:ext cx="6" cy="324"/>
                </a:xfrm>
                <a:prstGeom prst="rect">
                  <a:avLst/>
                </a:prstGeom>
                <a:solidFill>
                  <a:srgbClr val="C9FCC9"/>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26" name="Rectangle 188"/>
                <p:cNvSpPr>
                  <a:spLocks noChangeArrowheads="1"/>
                </p:cNvSpPr>
                <p:nvPr/>
              </p:nvSpPr>
              <p:spPr bwMode="auto">
                <a:xfrm>
                  <a:off x="5072" y="3281"/>
                  <a:ext cx="12" cy="324"/>
                </a:xfrm>
                <a:prstGeom prst="rect">
                  <a:avLst/>
                </a:prstGeom>
                <a:solidFill>
                  <a:srgbClr val="CAFDCA"/>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27" name="Rectangle 189"/>
                <p:cNvSpPr>
                  <a:spLocks noChangeArrowheads="1"/>
                </p:cNvSpPr>
                <p:nvPr/>
              </p:nvSpPr>
              <p:spPr bwMode="auto">
                <a:xfrm>
                  <a:off x="5084" y="3281"/>
                  <a:ext cx="12" cy="324"/>
                </a:xfrm>
                <a:prstGeom prst="rect">
                  <a:avLst/>
                </a:prstGeom>
                <a:solidFill>
                  <a:srgbClr val="CBFECB"/>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28" name="Rectangle 190"/>
                <p:cNvSpPr>
                  <a:spLocks noChangeArrowheads="1"/>
                </p:cNvSpPr>
                <p:nvPr/>
              </p:nvSpPr>
              <p:spPr bwMode="auto">
                <a:xfrm>
                  <a:off x="5096" y="3281"/>
                  <a:ext cx="270" cy="324"/>
                </a:xfrm>
                <a:prstGeom prst="rect">
                  <a:avLst/>
                </a:prstGeom>
                <a:solidFill>
                  <a:srgbClr val="CCFFCC"/>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29" name="Rectangle 191"/>
                <p:cNvSpPr>
                  <a:spLocks noChangeArrowheads="1"/>
                </p:cNvSpPr>
                <p:nvPr/>
              </p:nvSpPr>
              <p:spPr bwMode="auto">
                <a:xfrm>
                  <a:off x="4832" y="3281"/>
                  <a:ext cx="534" cy="324"/>
                </a:xfrm>
                <a:prstGeom prst="rect">
                  <a:avLst/>
                </a:prstGeom>
                <a:noFill/>
                <a:ln w="9525">
                  <a:solidFill>
                    <a:srgbClr val="000000"/>
                  </a:solid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30" name="Rectangle 192"/>
                <p:cNvSpPr>
                  <a:spLocks noChangeArrowheads="1"/>
                </p:cNvSpPr>
                <p:nvPr/>
              </p:nvSpPr>
              <p:spPr bwMode="auto">
                <a:xfrm>
                  <a:off x="5030" y="3335"/>
                  <a:ext cx="150"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rPr>
                    <a:t>Any</a:t>
                  </a:r>
                  <a:endParaRPr lang="en-US">
                    <a:solidFill>
                      <a:srgbClr val="000000"/>
                    </a:solidFill>
                  </a:endParaRPr>
                </a:p>
              </p:txBody>
            </p:sp>
            <p:sp>
              <p:nvSpPr>
                <p:cNvPr id="231" name="Line 193"/>
                <p:cNvSpPr>
                  <a:spLocks noChangeShapeType="1"/>
                </p:cNvSpPr>
                <p:nvPr/>
              </p:nvSpPr>
              <p:spPr bwMode="auto">
                <a:xfrm>
                  <a:off x="4832" y="3461"/>
                  <a:ext cx="534" cy="0"/>
                </a:xfrm>
                <a:prstGeom prst="line">
                  <a:avLst/>
                </a:prstGeom>
                <a:noFill/>
                <a:ln w="9525">
                  <a:solidFill>
                    <a:srgbClr val="000000"/>
                  </a:solidFill>
                  <a:miter lim="800000"/>
                  <a:headEnd/>
                  <a:tailEnd/>
                </a:ln>
              </p:spPr>
              <p:txBody>
                <a:bodyPr/>
                <a:lstStyle/>
                <a:p>
                  <a:pPr defTabSz="914400" fontAlgn="base">
                    <a:spcBef>
                      <a:spcPct val="0"/>
                    </a:spcBef>
                    <a:spcAft>
                      <a:spcPct val="0"/>
                    </a:spcAft>
                  </a:pPr>
                  <a:endParaRPr lang="en-AU">
                    <a:solidFill>
                      <a:srgbClr val="000000"/>
                    </a:solidFill>
                  </a:endParaRPr>
                </a:p>
              </p:txBody>
            </p:sp>
          </p:grpSp>
          <p:grpSp>
            <p:nvGrpSpPr>
              <p:cNvPr id="183" name="Group 273"/>
              <p:cNvGrpSpPr>
                <a:grpSpLocks/>
              </p:cNvGrpSpPr>
              <p:nvPr/>
            </p:nvGrpSpPr>
            <p:grpSpPr bwMode="auto">
              <a:xfrm>
                <a:off x="1989611" y="3201018"/>
                <a:ext cx="1546225" cy="431800"/>
                <a:chOff x="4526" y="2333"/>
                <a:chExt cx="1055" cy="272"/>
              </a:xfrm>
            </p:grpSpPr>
            <p:sp>
              <p:nvSpPr>
                <p:cNvPr id="200" name="Line 225"/>
                <p:cNvSpPr>
                  <a:spLocks noChangeShapeType="1"/>
                </p:cNvSpPr>
                <p:nvPr/>
              </p:nvSpPr>
              <p:spPr bwMode="auto">
                <a:xfrm flipV="1">
                  <a:off x="4526" y="2429"/>
                  <a:ext cx="234" cy="30"/>
                </a:xfrm>
                <a:prstGeom prst="line">
                  <a:avLst/>
                </a:prstGeom>
                <a:noFill/>
                <a:ln w="9525">
                  <a:solidFill>
                    <a:srgbClr val="000000"/>
                  </a:solid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01" name="Freeform 226"/>
                <p:cNvSpPr>
                  <a:spLocks noEditPoints="1"/>
                </p:cNvSpPr>
                <p:nvPr/>
              </p:nvSpPr>
              <p:spPr bwMode="auto">
                <a:xfrm>
                  <a:off x="4664" y="2405"/>
                  <a:ext cx="96" cy="72"/>
                </a:xfrm>
                <a:custGeom>
                  <a:avLst/>
                  <a:gdLst>
                    <a:gd name="T0" fmla="*/ 96 w 96"/>
                    <a:gd name="T1" fmla="*/ 24 h 72"/>
                    <a:gd name="T2" fmla="*/ 12 w 96"/>
                    <a:gd name="T3" fmla="*/ 72 h 72"/>
                    <a:gd name="T4" fmla="*/ 96 w 96"/>
                    <a:gd name="T5" fmla="*/ 24 h 72"/>
                    <a:gd name="T6" fmla="*/ 0 w 96"/>
                    <a:gd name="T7" fmla="*/ 0 h 72"/>
                    <a:gd name="T8" fmla="*/ 0 60000 65536"/>
                    <a:gd name="T9" fmla="*/ 0 60000 65536"/>
                    <a:gd name="T10" fmla="*/ 0 60000 65536"/>
                    <a:gd name="T11" fmla="*/ 0 60000 65536"/>
                    <a:gd name="T12" fmla="*/ 0 w 96"/>
                    <a:gd name="T13" fmla="*/ 0 h 72"/>
                    <a:gd name="T14" fmla="*/ 96 w 96"/>
                    <a:gd name="T15" fmla="*/ 72 h 72"/>
                  </a:gdLst>
                  <a:ahLst/>
                  <a:cxnLst>
                    <a:cxn ang="T8">
                      <a:pos x="T0" y="T1"/>
                    </a:cxn>
                    <a:cxn ang="T9">
                      <a:pos x="T2" y="T3"/>
                    </a:cxn>
                    <a:cxn ang="T10">
                      <a:pos x="T4" y="T5"/>
                    </a:cxn>
                    <a:cxn ang="T11">
                      <a:pos x="T6" y="T7"/>
                    </a:cxn>
                  </a:cxnLst>
                  <a:rect l="T12" t="T13" r="T14" b="T15"/>
                  <a:pathLst>
                    <a:path w="96" h="72">
                      <a:moveTo>
                        <a:pt x="96" y="24"/>
                      </a:moveTo>
                      <a:lnTo>
                        <a:pt x="12" y="72"/>
                      </a:lnTo>
                      <a:moveTo>
                        <a:pt x="96" y="24"/>
                      </a:moveTo>
                      <a:lnTo>
                        <a:pt x="0" y="0"/>
                      </a:lnTo>
                    </a:path>
                  </a:pathLst>
                </a:custGeom>
                <a:noFill/>
                <a:ln w="9525" cap="flat">
                  <a:solidFill>
                    <a:srgbClr val="000000"/>
                  </a:solidFill>
                  <a:prstDash val="solid"/>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02" name="Rectangle 227"/>
                <p:cNvSpPr>
                  <a:spLocks noChangeArrowheads="1"/>
                </p:cNvSpPr>
                <p:nvPr/>
              </p:nvSpPr>
              <p:spPr bwMode="auto">
                <a:xfrm>
                  <a:off x="4694" y="2489"/>
                  <a:ext cx="887" cy="116"/>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a:solidFill>
                        <a:srgbClr val="000000"/>
                      </a:solidFill>
                    </a:rPr>
                    <a:t>+observedProperty</a:t>
                  </a:r>
                  <a:endParaRPr lang="en-US" sz="3600">
                    <a:solidFill>
                      <a:srgbClr val="000000"/>
                    </a:solidFill>
                  </a:endParaRPr>
                </a:p>
              </p:txBody>
            </p:sp>
            <p:sp>
              <p:nvSpPr>
                <p:cNvPr id="203" name="Rectangle 228"/>
                <p:cNvSpPr>
                  <a:spLocks noChangeArrowheads="1"/>
                </p:cNvSpPr>
                <p:nvPr/>
              </p:nvSpPr>
              <p:spPr bwMode="auto">
                <a:xfrm>
                  <a:off x="4694" y="2333"/>
                  <a:ext cx="39" cy="78"/>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rPr>
                    <a:t>1</a:t>
                  </a:r>
                  <a:endParaRPr lang="en-US">
                    <a:solidFill>
                      <a:srgbClr val="000000"/>
                    </a:solidFill>
                  </a:endParaRPr>
                </a:p>
              </p:txBody>
            </p:sp>
          </p:grpSp>
          <p:grpSp>
            <p:nvGrpSpPr>
              <p:cNvPr id="184" name="Group 178"/>
              <p:cNvGrpSpPr>
                <a:grpSpLocks/>
              </p:cNvGrpSpPr>
              <p:nvPr/>
            </p:nvGrpSpPr>
            <p:grpSpPr bwMode="auto">
              <a:xfrm rot="7440675">
                <a:off x="1337943" y="2277886"/>
                <a:ext cx="1281112" cy="180975"/>
                <a:chOff x="3532889" y="2379360"/>
                <a:chExt cx="1582615" cy="190500"/>
              </a:xfrm>
            </p:grpSpPr>
            <p:sp>
              <p:nvSpPr>
                <p:cNvPr id="198" name="Line 229"/>
                <p:cNvSpPr>
                  <a:spLocks noChangeShapeType="1"/>
                </p:cNvSpPr>
                <p:nvPr/>
              </p:nvSpPr>
              <p:spPr bwMode="auto">
                <a:xfrm flipH="1" flipV="1">
                  <a:off x="3532889" y="2426985"/>
                  <a:ext cx="1582615" cy="142875"/>
                </a:xfrm>
                <a:prstGeom prst="line">
                  <a:avLst/>
                </a:prstGeom>
                <a:noFill/>
                <a:ln w="9525">
                  <a:solidFill>
                    <a:srgbClr val="000000"/>
                  </a:solid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99" name="Freeform 230"/>
                <p:cNvSpPr>
                  <a:spLocks noEditPoints="1"/>
                </p:cNvSpPr>
                <p:nvPr/>
              </p:nvSpPr>
              <p:spPr bwMode="auto">
                <a:xfrm>
                  <a:off x="3532889" y="2379360"/>
                  <a:ext cx="131885" cy="114300"/>
                </a:xfrm>
                <a:custGeom>
                  <a:avLst/>
                  <a:gdLst>
                    <a:gd name="T0" fmla="*/ 0 w 90"/>
                    <a:gd name="T1" fmla="*/ 75604680 h 72"/>
                    <a:gd name="T2" fmla="*/ 193262840 w 90"/>
                    <a:gd name="T3" fmla="*/ 0 h 72"/>
                    <a:gd name="T4" fmla="*/ 0 w 90"/>
                    <a:gd name="T5" fmla="*/ 75604680 h 72"/>
                    <a:gd name="T6" fmla="*/ 180379099 w 90"/>
                    <a:gd name="T7" fmla="*/ 181451223 h 72"/>
                    <a:gd name="T8" fmla="*/ 0 60000 65536"/>
                    <a:gd name="T9" fmla="*/ 0 60000 65536"/>
                    <a:gd name="T10" fmla="*/ 0 60000 65536"/>
                    <a:gd name="T11" fmla="*/ 0 60000 65536"/>
                    <a:gd name="T12" fmla="*/ 0 w 90"/>
                    <a:gd name="T13" fmla="*/ 0 h 72"/>
                    <a:gd name="T14" fmla="*/ 90 w 90"/>
                    <a:gd name="T15" fmla="*/ 72 h 72"/>
                  </a:gdLst>
                  <a:ahLst/>
                  <a:cxnLst>
                    <a:cxn ang="T8">
                      <a:pos x="T0" y="T1"/>
                    </a:cxn>
                    <a:cxn ang="T9">
                      <a:pos x="T2" y="T3"/>
                    </a:cxn>
                    <a:cxn ang="T10">
                      <a:pos x="T4" y="T5"/>
                    </a:cxn>
                    <a:cxn ang="T11">
                      <a:pos x="T6" y="T7"/>
                    </a:cxn>
                  </a:cxnLst>
                  <a:rect l="T12" t="T13" r="T14" b="T15"/>
                  <a:pathLst>
                    <a:path w="90" h="72">
                      <a:moveTo>
                        <a:pt x="0" y="30"/>
                      </a:moveTo>
                      <a:lnTo>
                        <a:pt x="90" y="0"/>
                      </a:lnTo>
                      <a:moveTo>
                        <a:pt x="0" y="30"/>
                      </a:moveTo>
                      <a:lnTo>
                        <a:pt x="84" y="72"/>
                      </a:lnTo>
                    </a:path>
                  </a:pathLst>
                </a:custGeom>
                <a:noFill/>
                <a:ln w="9525" cap="flat">
                  <a:solidFill>
                    <a:srgbClr val="000000"/>
                  </a:solidFill>
                  <a:prstDash val="solid"/>
                  <a:miter lim="800000"/>
                  <a:headEnd/>
                  <a:tailEnd/>
                </a:ln>
              </p:spPr>
              <p:txBody>
                <a:bodyPr/>
                <a:lstStyle/>
                <a:p>
                  <a:pPr defTabSz="914400" fontAlgn="base">
                    <a:spcBef>
                      <a:spcPct val="0"/>
                    </a:spcBef>
                    <a:spcAft>
                      <a:spcPct val="0"/>
                    </a:spcAft>
                  </a:pPr>
                  <a:endParaRPr lang="en-AU">
                    <a:solidFill>
                      <a:srgbClr val="000000"/>
                    </a:solidFill>
                  </a:endParaRPr>
                </a:p>
              </p:txBody>
            </p:sp>
          </p:grpSp>
          <p:sp>
            <p:nvSpPr>
              <p:cNvPr id="185" name="Rectangle 232"/>
              <p:cNvSpPr>
                <a:spLocks noChangeArrowheads="1"/>
              </p:cNvSpPr>
              <p:nvPr/>
            </p:nvSpPr>
            <p:spPr bwMode="auto">
              <a:xfrm>
                <a:off x="1402236" y="2632693"/>
                <a:ext cx="155492" cy="123111"/>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rPr>
                  <a:t>0..*</a:t>
                </a:r>
                <a:endParaRPr lang="en-US">
                  <a:solidFill>
                    <a:srgbClr val="000000"/>
                  </a:solidFill>
                </a:endParaRPr>
              </a:p>
            </p:txBody>
          </p:sp>
          <p:sp>
            <p:nvSpPr>
              <p:cNvPr id="186" name="Rectangle 233"/>
              <p:cNvSpPr>
                <a:spLocks noChangeArrowheads="1"/>
              </p:cNvSpPr>
              <p:nvPr/>
            </p:nvSpPr>
            <p:spPr bwMode="auto">
              <a:xfrm>
                <a:off x="2411253" y="1899140"/>
                <a:ext cx="1244600" cy="184150"/>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dirty="0">
                    <a:solidFill>
                      <a:srgbClr val="000000"/>
                    </a:solidFill>
                  </a:rPr>
                  <a:t>+featureOfInterest</a:t>
                </a:r>
                <a:endParaRPr lang="en-US" sz="3600" dirty="0">
                  <a:solidFill>
                    <a:srgbClr val="000000"/>
                  </a:solidFill>
                </a:endParaRPr>
              </a:p>
            </p:txBody>
          </p:sp>
          <p:sp>
            <p:nvSpPr>
              <p:cNvPr id="187" name="Rectangle 234"/>
              <p:cNvSpPr>
                <a:spLocks noChangeArrowheads="1"/>
              </p:cNvSpPr>
              <p:nvPr/>
            </p:nvSpPr>
            <p:spPr bwMode="auto">
              <a:xfrm>
                <a:off x="2084037" y="1911968"/>
                <a:ext cx="46037" cy="123825"/>
              </a:xfrm>
              <a:prstGeom prst="rect">
                <a:avLst/>
              </a:prstGeom>
              <a:noFill/>
              <a:ln w="9525">
                <a:noFill/>
                <a:miter lim="800000"/>
                <a:headEnd/>
                <a:tailEnd/>
              </a:ln>
            </p:spPr>
            <p:txBody>
              <a:bodyPr lIns="0" tIns="0" rIns="0" bIns="0">
                <a:spAutoFit/>
              </a:bodyPr>
              <a:lstStyle/>
              <a:p>
                <a:pPr marL="361950" indent="-361950" defTabSz="966788" fontAlgn="base">
                  <a:spcBef>
                    <a:spcPct val="0"/>
                  </a:spcBef>
                  <a:spcAft>
                    <a:spcPct val="0"/>
                  </a:spcAft>
                  <a:tabLst>
                    <a:tab pos="188913" algn="l"/>
                  </a:tabLst>
                </a:pPr>
                <a:r>
                  <a:rPr lang="en-US" sz="800" dirty="0">
                    <a:solidFill>
                      <a:srgbClr val="000000"/>
                    </a:solidFill>
                  </a:rPr>
                  <a:t>1</a:t>
                </a:r>
                <a:endParaRPr lang="en-US" dirty="0">
                  <a:solidFill>
                    <a:srgbClr val="000000"/>
                  </a:solidFill>
                </a:endParaRPr>
              </a:p>
            </p:txBody>
          </p:sp>
          <p:sp>
            <p:nvSpPr>
              <p:cNvPr id="188" name="Line 241"/>
              <p:cNvSpPr>
                <a:spLocks noChangeShapeType="1"/>
              </p:cNvSpPr>
              <p:nvPr/>
            </p:nvSpPr>
            <p:spPr bwMode="auto">
              <a:xfrm flipH="1">
                <a:off x="864073" y="3982068"/>
                <a:ext cx="280988" cy="714375"/>
              </a:xfrm>
              <a:prstGeom prst="line">
                <a:avLst/>
              </a:prstGeom>
              <a:noFill/>
              <a:ln w="9525">
                <a:solidFill>
                  <a:srgbClr val="000000"/>
                </a:solid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89" name="Freeform 242"/>
              <p:cNvSpPr>
                <a:spLocks noEditPoints="1"/>
              </p:cNvSpPr>
              <p:nvPr/>
            </p:nvSpPr>
            <p:spPr bwMode="auto">
              <a:xfrm>
                <a:off x="864073" y="4544043"/>
                <a:ext cx="96838" cy="152400"/>
              </a:xfrm>
              <a:custGeom>
                <a:avLst/>
                <a:gdLst>
                  <a:gd name="T0" fmla="*/ 0 w 66"/>
                  <a:gd name="T1" fmla="*/ 241935022 h 96"/>
                  <a:gd name="T2" fmla="*/ 0 w 66"/>
                  <a:gd name="T3" fmla="*/ 0 h 96"/>
                  <a:gd name="T4" fmla="*/ 0 w 66"/>
                  <a:gd name="T5" fmla="*/ 241935022 h 96"/>
                  <a:gd name="T6" fmla="*/ 142084802 w 66"/>
                  <a:gd name="T7" fmla="*/ 75604688 h 96"/>
                  <a:gd name="T8" fmla="*/ 0 60000 65536"/>
                  <a:gd name="T9" fmla="*/ 0 60000 65536"/>
                  <a:gd name="T10" fmla="*/ 0 60000 65536"/>
                  <a:gd name="T11" fmla="*/ 0 60000 65536"/>
                  <a:gd name="T12" fmla="*/ 0 w 66"/>
                  <a:gd name="T13" fmla="*/ 0 h 96"/>
                  <a:gd name="T14" fmla="*/ 66 w 66"/>
                  <a:gd name="T15" fmla="*/ 96 h 96"/>
                </a:gdLst>
                <a:ahLst/>
                <a:cxnLst>
                  <a:cxn ang="T8">
                    <a:pos x="T0" y="T1"/>
                  </a:cxn>
                  <a:cxn ang="T9">
                    <a:pos x="T2" y="T3"/>
                  </a:cxn>
                  <a:cxn ang="T10">
                    <a:pos x="T4" y="T5"/>
                  </a:cxn>
                  <a:cxn ang="T11">
                    <a:pos x="T6" y="T7"/>
                  </a:cxn>
                </a:cxnLst>
                <a:rect l="T12" t="T13" r="T14" b="T15"/>
                <a:pathLst>
                  <a:path w="66" h="96">
                    <a:moveTo>
                      <a:pt x="0" y="96"/>
                    </a:moveTo>
                    <a:lnTo>
                      <a:pt x="0" y="0"/>
                    </a:lnTo>
                    <a:moveTo>
                      <a:pt x="0" y="96"/>
                    </a:moveTo>
                    <a:lnTo>
                      <a:pt x="66" y="30"/>
                    </a:lnTo>
                  </a:path>
                </a:pathLst>
              </a:custGeom>
              <a:noFill/>
              <a:ln w="9525" cap="flat">
                <a:solidFill>
                  <a:srgbClr val="000000"/>
                </a:solidFill>
                <a:prstDash val="solid"/>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90" name="Rectangle 244"/>
              <p:cNvSpPr>
                <a:spLocks noChangeArrowheads="1"/>
              </p:cNvSpPr>
              <p:nvPr/>
            </p:nvSpPr>
            <p:spPr bwMode="auto">
              <a:xfrm>
                <a:off x="1135536" y="4153518"/>
                <a:ext cx="155575" cy="123825"/>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rPr>
                  <a:t>0..*</a:t>
                </a:r>
                <a:endParaRPr lang="en-US">
                  <a:solidFill>
                    <a:srgbClr val="000000"/>
                  </a:solidFill>
                </a:endParaRPr>
              </a:p>
            </p:txBody>
          </p:sp>
          <p:sp>
            <p:nvSpPr>
              <p:cNvPr id="191" name="Rectangle 245"/>
              <p:cNvSpPr>
                <a:spLocks noChangeArrowheads="1"/>
              </p:cNvSpPr>
              <p:nvPr/>
            </p:nvSpPr>
            <p:spPr bwMode="auto">
              <a:xfrm>
                <a:off x="1041873" y="4432918"/>
                <a:ext cx="777875" cy="184150"/>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a:solidFill>
                      <a:srgbClr val="000000"/>
                    </a:solidFill>
                  </a:rPr>
                  <a:t>+procedure</a:t>
                </a:r>
                <a:endParaRPr lang="en-US" sz="3600">
                  <a:solidFill>
                    <a:srgbClr val="000000"/>
                  </a:solidFill>
                </a:endParaRPr>
              </a:p>
            </p:txBody>
          </p:sp>
          <p:sp>
            <p:nvSpPr>
              <p:cNvPr id="192" name="Rectangle 246"/>
              <p:cNvSpPr>
                <a:spLocks noChangeArrowheads="1"/>
              </p:cNvSpPr>
              <p:nvPr/>
            </p:nvSpPr>
            <p:spPr bwMode="auto">
              <a:xfrm>
                <a:off x="687861" y="4486893"/>
                <a:ext cx="57150" cy="123825"/>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rPr>
                  <a:t>1</a:t>
                </a:r>
                <a:endParaRPr lang="en-US">
                  <a:solidFill>
                    <a:srgbClr val="000000"/>
                  </a:solidFill>
                </a:endParaRPr>
              </a:p>
            </p:txBody>
          </p:sp>
          <p:sp>
            <p:nvSpPr>
              <p:cNvPr id="193" name="Line 258"/>
              <p:cNvSpPr>
                <a:spLocks noChangeShapeType="1"/>
              </p:cNvSpPr>
              <p:nvPr/>
            </p:nvSpPr>
            <p:spPr bwMode="auto">
              <a:xfrm flipH="1" flipV="1">
                <a:off x="1989611" y="3953493"/>
                <a:ext cx="782637" cy="752475"/>
              </a:xfrm>
              <a:prstGeom prst="line">
                <a:avLst/>
              </a:prstGeom>
              <a:noFill/>
              <a:ln w="9525">
                <a:solidFill>
                  <a:srgbClr val="000000"/>
                </a:solid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94" name="Freeform 259"/>
              <p:cNvSpPr>
                <a:spLocks/>
              </p:cNvSpPr>
              <p:nvPr/>
            </p:nvSpPr>
            <p:spPr bwMode="auto">
              <a:xfrm>
                <a:off x="1989611" y="3953493"/>
                <a:ext cx="131762" cy="123825"/>
              </a:xfrm>
              <a:custGeom>
                <a:avLst/>
                <a:gdLst>
                  <a:gd name="T0" fmla="*/ 141461145 w 90"/>
                  <a:gd name="T1" fmla="*/ 45362807 h 78"/>
                  <a:gd name="T2" fmla="*/ 0 w 90"/>
                  <a:gd name="T3" fmla="*/ 0 h 78"/>
                  <a:gd name="T4" fmla="*/ 51441354 w 90"/>
                  <a:gd name="T5" fmla="*/ 151209365 h 78"/>
                  <a:gd name="T6" fmla="*/ 192902522 w 90"/>
                  <a:gd name="T7" fmla="*/ 196572160 h 78"/>
                  <a:gd name="T8" fmla="*/ 141461145 w 90"/>
                  <a:gd name="T9" fmla="*/ 45362807 h 78"/>
                  <a:gd name="T10" fmla="*/ 0 60000 65536"/>
                  <a:gd name="T11" fmla="*/ 0 60000 65536"/>
                  <a:gd name="T12" fmla="*/ 0 60000 65536"/>
                  <a:gd name="T13" fmla="*/ 0 60000 65536"/>
                  <a:gd name="T14" fmla="*/ 0 60000 65536"/>
                  <a:gd name="T15" fmla="*/ 0 w 90"/>
                  <a:gd name="T16" fmla="*/ 0 h 78"/>
                  <a:gd name="T17" fmla="*/ 90 w 90"/>
                  <a:gd name="T18" fmla="*/ 78 h 78"/>
                </a:gdLst>
                <a:ahLst/>
                <a:cxnLst>
                  <a:cxn ang="T10">
                    <a:pos x="T0" y="T1"/>
                  </a:cxn>
                  <a:cxn ang="T11">
                    <a:pos x="T2" y="T3"/>
                  </a:cxn>
                  <a:cxn ang="T12">
                    <a:pos x="T4" y="T5"/>
                  </a:cxn>
                  <a:cxn ang="T13">
                    <a:pos x="T6" y="T7"/>
                  </a:cxn>
                  <a:cxn ang="T14">
                    <a:pos x="T8" y="T9"/>
                  </a:cxn>
                </a:cxnLst>
                <a:rect l="T15" t="T16" r="T17" b="T18"/>
                <a:pathLst>
                  <a:path w="90" h="78">
                    <a:moveTo>
                      <a:pt x="66" y="18"/>
                    </a:moveTo>
                    <a:lnTo>
                      <a:pt x="0" y="0"/>
                    </a:lnTo>
                    <a:lnTo>
                      <a:pt x="24" y="60"/>
                    </a:lnTo>
                    <a:lnTo>
                      <a:pt x="90" y="78"/>
                    </a:lnTo>
                    <a:lnTo>
                      <a:pt x="66" y="18"/>
                    </a:lnTo>
                    <a:close/>
                  </a:path>
                </a:pathLst>
              </a:custGeom>
              <a:solidFill>
                <a:srgbClr val="000000"/>
              </a:solidFill>
              <a:ln w="9525">
                <a:noFill/>
                <a:round/>
                <a:headEnd/>
                <a:tailEnd/>
              </a:ln>
            </p:spPr>
            <p:txBody>
              <a:bodyPr/>
              <a:lstStyle/>
              <a:p>
                <a:pPr defTabSz="914400" fontAlgn="base">
                  <a:spcBef>
                    <a:spcPct val="0"/>
                  </a:spcBef>
                  <a:spcAft>
                    <a:spcPct val="0"/>
                  </a:spcAft>
                </a:pPr>
                <a:endParaRPr lang="en-AU">
                  <a:solidFill>
                    <a:srgbClr val="000000"/>
                  </a:solidFill>
                </a:endParaRPr>
              </a:p>
            </p:txBody>
          </p:sp>
          <p:sp>
            <p:nvSpPr>
              <p:cNvPr id="195" name="Freeform 260"/>
              <p:cNvSpPr>
                <a:spLocks/>
              </p:cNvSpPr>
              <p:nvPr/>
            </p:nvSpPr>
            <p:spPr bwMode="auto">
              <a:xfrm>
                <a:off x="1989611" y="3953493"/>
                <a:ext cx="131762" cy="123825"/>
              </a:xfrm>
              <a:custGeom>
                <a:avLst/>
                <a:gdLst>
                  <a:gd name="T0" fmla="*/ 141461145 w 90"/>
                  <a:gd name="T1" fmla="*/ 45362807 h 78"/>
                  <a:gd name="T2" fmla="*/ 0 w 90"/>
                  <a:gd name="T3" fmla="*/ 0 h 78"/>
                  <a:gd name="T4" fmla="*/ 51441354 w 90"/>
                  <a:gd name="T5" fmla="*/ 151209365 h 78"/>
                  <a:gd name="T6" fmla="*/ 192902522 w 90"/>
                  <a:gd name="T7" fmla="*/ 196572160 h 78"/>
                  <a:gd name="T8" fmla="*/ 141461145 w 90"/>
                  <a:gd name="T9" fmla="*/ 45362807 h 78"/>
                  <a:gd name="T10" fmla="*/ 0 60000 65536"/>
                  <a:gd name="T11" fmla="*/ 0 60000 65536"/>
                  <a:gd name="T12" fmla="*/ 0 60000 65536"/>
                  <a:gd name="T13" fmla="*/ 0 60000 65536"/>
                  <a:gd name="T14" fmla="*/ 0 60000 65536"/>
                  <a:gd name="T15" fmla="*/ 0 w 90"/>
                  <a:gd name="T16" fmla="*/ 0 h 78"/>
                  <a:gd name="T17" fmla="*/ 90 w 90"/>
                  <a:gd name="T18" fmla="*/ 78 h 78"/>
                </a:gdLst>
                <a:ahLst/>
                <a:cxnLst>
                  <a:cxn ang="T10">
                    <a:pos x="T0" y="T1"/>
                  </a:cxn>
                  <a:cxn ang="T11">
                    <a:pos x="T2" y="T3"/>
                  </a:cxn>
                  <a:cxn ang="T12">
                    <a:pos x="T4" y="T5"/>
                  </a:cxn>
                  <a:cxn ang="T13">
                    <a:pos x="T6" y="T7"/>
                  </a:cxn>
                  <a:cxn ang="T14">
                    <a:pos x="T8" y="T9"/>
                  </a:cxn>
                </a:cxnLst>
                <a:rect l="T15" t="T16" r="T17" b="T18"/>
                <a:pathLst>
                  <a:path w="90" h="78">
                    <a:moveTo>
                      <a:pt x="66" y="18"/>
                    </a:moveTo>
                    <a:lnTo>
                      <a:pt x="0" y="0"/>
                    </a:lnTo>
                    <a:lnTo>
                      <a:pt x="24" y="60"/>
                    </a:lnTo>
                    <a:lnTo>
                      <a:pt x="90" y="78"/>
                    </a:lnTo>
                    <a:lnTo>
                      <a:pt x="66" y="18"/>
                    </a:lnTo>
                    <a:close/>
                  </a:path>
                </a:pathLst>
              </a:custGeom>
              <a:noFill/>
              <a:ln w="9525" cap="flat">
                <a:solidFill>
                  <a:srgbClr val="000000"/>
                </a:solidFill>
                <a:prstDash val="solid"/>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96" name="Freeform 261"/>
              <p:cNvSpPr>
                <a:spLocks noEditPoints="1"/>
              </p:cNvSpPr>
              <p:nvPr/>
            </p:nvSpPr>
            <p:spPr bwMode="auto">
              <a:xfrm>
                <a:off x="2640486" y="4572618"/>
                <a:ext cx="131762" cy="133350"/>
              </a:xfrm>
              <a:custGeom>
                <a:avLst/>
                <a:gdLst>
                  <a:gd name="T0" fmla="*/ 192902522 w 90"/>
                  <a:gd name="T1" fmla="*/ 211693147 h 84"/>
                  <a:gd name="T2" fmla="*/ 102881244 w 90"/>
                  <a:gd name="T3" fmla="*/ 0 h 84"/>
                  <a:gd name="T4" fmla="*/ 192902522 w 90"/>
                  <a:gd name="T5" fmla="*/ 211693147 h 84"/>
                  <a:gd name="T6" fmla="*/ 0 w 90"/>
                  <a:gd name="T7" fmla="*/ 136088438 h 84"/>
                  <a:gd name="T8" fmla="*/ 0 60000 65536"/>
                  <a:gd name="T9" fmla="*/ 0 60000 65536"/>
                  <a:gd name="T10" fmla="*/ 0 60000 65536"/>
                  <a:gd name="T11" fmla="*/ 0 60000 65536"/>
                  <a:gd name="T12" fmla="*/ 0 w 90"/>
                  <a:gd name="T13" fmla="*/ 0 h 84"/>
                  <a:gd name="T14" fmla="*/ 90 w 90"/>
                  <a:gd name="T15" fmla="*/ 84 h 84"/>
                </a:gdLst>
                <a:ahLst/>
                <a:cxnLst>
                  <a:cxn ang="T8">
                    <a:pos x="T0" y="T1"/>
                  </a:cxn>
                  <a:cxn ang="T9">
                    <a:pos x="T2" y="T3"/>
                  </a:cxn>
                  <a:cxn ang="T10">
                    <a:pos x="T4" y="T5"/>
                  </a:cxn>
                  <a:cxn ang="T11">
                    <a:pos x="T6" y="T7"/>
                  </a:cxn>
                </a:cxnLst>
                <a:rect l="T12" t="T13" r="T14" b="T15"/>
                <a:pathLst>
                  <a:path w="90" h="84">
                    <a:moveTo>
                      <a:pt x="90" y="84"/>
                    </a:moveTo>
                    <a:lnTo>
                      <a:pt x="48" y="0"/>
                    </a:lnTo>
                    <a:moveTo>
                      <a:pt x="90" y="84"/>
                    </a:moveTo>
                    <a:lnTo>
                      <a:pt x="0" y="54"/>
                    </a:lnTo>
                  </a:path>
                </a:pathLst>
              </a:custGeom>
              <a:noFill/>
              <a:ln w="9525" cap="flat">
                <a:solidFill>
                  <a:srgbClr val="000000"/>
                </a:solidFill>
                <a:prstDash val="solid"/>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97" name="Rectangle 262"/>
              <p:cNvSpPr>
                <a:spLocks noChangeArrowheads="1"/>
              </p:cNvSpPr>
              <p:nvPr/>
            </p:nvSpPr>
            <p:spPr bwMode="auto">
              <a:xfrm>
                <a:off x="2842098" y="4463080"/>
                <a:ext cx="465138" cy="185738"/>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a:solidFill>
                      <a:srgbClr val="000000"/>
                    </a:solidFill>
                  </a:rPr>
                  <a:t>+result</a:t>
                </a:r>
                <a:endParaRPr lang="en-US" sz="3600">
                  <a:solidFill>
                    <a:srgbClr val="000000"/>
                  </a:solidFill>
                </a:endParaRPr>
              </a:p>
            </p:txBody>
          </p:sp>
        </p:grpSp>
      </p:grpSp>
      <p:pic>
        <p:nvPicPr>
          <p:cNvPr id="154" name="Picture 153" descr="SatTelFlaF3LG.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073813" y="30834"/>
            <a:ext cx="4595482" cy="3199012"/>
          </a:xfrm>
          <a:prstGeom prst="rect">
            <a:avLst/>
          </a:prstGeom>
        </p:spPr>
      </p:pic>
      <p:sp>
        <p:nvSpPr>
          <p:cNvPr id="156" name="Right Arrow 155"/>
          <p:cNvSpPr/>
          <p:nvPr/>
        </p:nvSpPr>
        <p:spPr bwMode="auto">
          <a:xfrm rot="21309732">
            <a:off x="5212198" y="2777979"/>
            <a:ext cx="2853134" cy="461796"/>
          </a:xfrm>
          <a:prstGeom prst="rightArrow">
            <a:avLst/>
          </a:prstGeom>
          <a:gradFill flip="none" rotWithShape="1">
            <a:gsLst>
              <a:gs pos="66000">
                <a:schemeClr val="tx2">
                  <a:lumMod val="25000"/>
                  <a:lumOff val="75000"/>
                </a:schemeClr>
              </a:gs>
              <a:gs pos="100000">
                <a:srgbClr val="FFFFFF"/>
              </a:gs>
            </a:gsLst>
            <a:lin ang="0" scaled="1"/>
            <a:tileRect/>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lang="en-US" sz="1400" b="1" dirty="0">
                <a:solidFill>
                  <a:srgbClr val="000000"/>
                </a:solidFill>
              </a:rPr>
              <a:t>Stage Height</a:t>
            </a:r>
          </a:p>
        </p:txBody>
      </p:sp>
      <p:sp>
        <p:nvSpPr>
          <p:cNvPr id="15" name="TextBox 14"/>
          <p:cNvSpPr txBox="1"/>
          <p:nvPr/>
        </p:nvSpPr>
        <p:spPr>
          <a:xfrm>
            <a:off x="1801288" y="5220866"/>
            <a:ext cx="1731940" cy="474625"/>
          </a:xfrm>
          <a:prstGeom prst="rect">
            <a:avLst/>
          </a:prstGeom>
          <a:noFill/>
          <a:effectLst/>
        </p:spPr>
        <p:txBody>
          <a:bodyPr wrap="square" lIns="0" tIns="0" rIns="0" bIns="0" rtlCol="0">
            <a:noAutofit/>
          </a:bodyPr>
          <a:lstStyle/>
          <a:p>
            <a:pPr algn="ctr" defTabSz="914400" eaLnBrk="0" fontAlgn="base" hangingPunct="0">
              <a:lnSpc>
                <a:spcPts val="1800"/>
              </a:lnSpc>
              <a:spcBef>
                <a:spcPct val="0"/>
              </a:spcBef>
              <a:spcAft>
                <a:spcPct val="0"/>
              </a:spcAft>
            </a:pPr>
            <a:r>
              <a:rPr lang="en-US" sz="1400" b="1" i="1" dirty="0">
                <a:solidFill>
                  <a:srgbClr val="B996D5">
                    <a:lumMod val="75000"/>
                  </a:srgbClr>
                </a:solidFill>
              </a:rPr>
              <a:t>Water level measurement</a:t>
            </a:r>
          </a:p>
        </p:txBody>
      </p:sp>
      <p:grpSp>
        <p:nvGrpSpPr>
          <p:cNvPr id="3" name="Group 2"/>
          <p:cNvGrpSpPr/>
          <p:nvPr/>
        </p:nvGrpSpPr>
        <p:grpSpPr>
          <a:xfrm>
            <a:off x="3576671" y="1385389"/>
            <a:ext cx="4215687" cy="1322784"/>
            <a:chOff x="2052670" y="1385389"/>
            <a:chExt cx="4215687" cy="1322784"/>
          </a:xfrm>
        </p:grpSpPr>
        <p:sp>
          <p:nvSpPr>
            <p:cNvPr id="342" name="TextBox 341"/>
            <p:cNvSpPr txBox="1"/>
            <p:nvPr/>
          </p:nvSpPr>
          <p:spPr>
            <a:xfrm>
              <a:off x="2052670" y="2127861"/>
              <a:ext cx="2039840" cy="309398"/>
            </a:xfrm>
            <a:prstGeom prst="rect">
              <a:avLst/>
            </a:prstGeom>
            <a:noFill/>
            <a:effectLst/>
          </p:spPr>
          <p:txBody>
            <a:bodyPr wrap="square" lIns="0" tIns="0" rIns="0" bIns="0" rtlCol="0">
              <a:noAutofit/>
            </a:bodyPr>
            <a:lstStyle/>
            <a:p>
              <a:pPr algn="ctr" defTabSz="914400" eaLnBrk="0" fontAlgn="base" hangingPunct="0">
                <a:lnSpc>
                  <a:spcPts val="1800"/>
                </a:lnSpc>
                <a:spcBef>
                  <a:spcPct val="0"/>
                </a:spcBef>
                <a:spcAft>
                  <a:spcPct val="0"/>
                </a:spcAft>
              </a:pPr>
              <a:r>
                <a:rPr lang="en-US" sz="1400" b="1" i="1" dirty="0">
                  <a:solidFill>
                    <a:srgbClr val="ED982D"/>
                  </a:solidFill>
                  <a:effectLst>
                    <a:outerShdw blurRad="50800" dist="38100" dir="2700000" algn="tl" rotWithShape="0">
                      <a:srgbClr val="000000">
                        <a:alpha val="43000"/>
                      </a:srgbClr>
                    </a:outerShdw>
                  </a:effectLst>
                </a:rPr>
                <a:t>sampl</a:t>
              </a:r>
              <a:r>
                <a:rPr lang="en-US" sz="1400" b="1" i="1" u="sng" dirty="0">
                  <a:solidFill>
                    <a:srgbClr val="ED982D"/>
                  </a:solidFill>
                  <a:effectLst>
                    <a:outerShdw blurRad="50800" dist="38100" dir="2700000" algn="tl" rotWithShape="0">
                      <a:srgbClr val="000000">
                        <a:alpha val="43000"/>
                      </a:srgbClr>
                    </a:outerShdw>
                  </a:effectLst>
                </a:rPr>
                <a:t>ing</a:t>
              </a:r>
              <a:r>
                <a:rPr lang="en-US" sz="1400" b="1" i="1" dirty="0">
                  <a:solidFill>
                    <a:srgbClr val="ED982D"/>
                  </a:solidFill>
                  <a:effectLst>
                    <a:outerShdw blurRad="50800" dist="38100" dir="2700000" algn="tl" rotWithShape="0">
                      <a:srgbClr val="000000">
                        <a:alpha val="43000"/>
                      </a:srgbClr>
                    </a:outerShdw>
                  </a:effectLst>
                </a:rPr>
                <a:t> feature</a:t>
              </a:r>
            </a:p>
          </p:txBody>
        </p:sp>
        <p:sp>
          <p:nvSpPr>
            <p:cNvPr id="155" name="Right Arrow 154"/>
            <p:cNvSpPr/>
            <p:nvPr/>
          </p:nvSpPr>
          <p:spPr bwMode="auto">
            <a:xfrm>
              <a:off x="3309930" y="1385389"/>
              <a:ext cx="2873736" cy="461796"/>
            </a:xfrm>
            <a:prstGeom prst="rightArrow">
              <a:avLst/>
            </a:prstGeom>
            <a:gradFill flip="none" rotWithShape="1">
              <a:gsLst>
                <a:gs pos="52000">
                  <a:schemeClr val="accent2"/>
                </a:gs>
                <a:gs pos="100000">
                  <a:srgbClr val="FFFFFF"/>
                </a:gs>
              </a:gsLst>
              <a:lin ang="0" scaled="1"/>
              <a:tileRect/>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lang="en-US" sz="1400" b="1" dirty="0">
                  <a:solidFill>
                    <a:srgbClr val="000000"/>
                  </a:solidFill>
                </a:rPr>
                <a:t>Stream Gage</a:t>
              </a:r>
            </a:p>
          </p:txBody>
        </p:sp>
        <p:sp>
          <p:nvSpPr>
            <p:cNvPr id="157" name="TextBox 156"/>
            <p:cNvSpPr txBox="1"/>
            <p:nvPr/>
          </p:nvSpPr>
          <p:spPr>
            <a:xfrm>
              <a:off x="4618507" y="2127861"/>
              <a:ext cx="1649850" cy="580312"/>
            </a:xfrm>
            <a:prstGeom prst="rect">
              <a:avLst/>
            </a:prstGeom>
            <a:noFill/>
            <a:effectLst/>
          </p:spPr>
          <p:txBody>
            <a:bodyPr wrap="square" lIns="0" tIns="0" rIns="0" bIns="0" rtlCol="0">
              <a:noAutofit/>
            </a:bodyPr>
            <a:lstStyle/>
            <a:p>
              <a:pPr algn="ctr" defTabSz="914400" eaLnBrk="0" fontAlgn="base" hangingPunct="0">
                <a:lnSpc>
                  <a:spcPts val="1800"/>
                </a:lnSpc>
                <a:spcBef>
                  <a:spcPct val="0"/>
                </a:spcBef>
                <a:spcAft>
                  <a:spcPct val="0"/>
                </a:spcAft>
              </a:pPr>
              <a:r>
                <a:rPr lang="en-US" sz="1400" b="1" i="1" dirty="0">
                  <a:solidFill>
                    <a:prstClr val="white"/>
                  </a:solidFill>
                </a:rPr>
                <a:t>River is a </a:t>
              </a:r>
            </a:p>
            <a:p>
              <a:pPr algn="ctr" defTabSz="914400" eaLnBrk="0" fontAlgn="base" hangingPunct="0">
                <a:lnSpc>
                  <a:spcPts val="1800"/>
                </a:lnSpc>
                <a:spcBef>
                  <a:spcPct val="0"/>
                </a:spcBef>
                <a:spcAft>
                  <a:spcPct val="0"/>
                </a:spcAft>
              </a:pPr>
              <a:r>
                <a:rPr lang="en-US" sz="1400" b="1" i="1" dirty="0">
                  <a:solidFill>
                    <a:prstClr val="white"/>
                  </a:solidFill>
                </a:rPr>
                <a:t>sampl</a:t>
              </a:r>
              <a:r>
                <a:rPr lang="en-US" sz="1400" b="1" i="1" u="sng" dirty="0">
                  <a:solidFill>
                    <a:prstClr val="white"/>
                  </a:solidFill>
                </a:rPr>
                <a:t>ed</a:t>
              </a:r>
              <a:r>
                <a:rPr lang="en-US" sz="1400" b="1" i="1" dirty="0">
                  <a:solidFill>
                    <a:prstClr val="white"/>
                  </a:solidFill>
                </a:rPr>
                <a:t> feature</a:t>
              </a:r>
            </a:p>
          </p:txBody>
        </p:sp>
      </p:grpSp>
      <p:sp>
        <p:nvSpPr>
          <p:cNvPr id="181" name="Right Arrow 180"/>
          <p:cNvSpPr/>
          <p:nvPr/>
        </p:nvSpPr>
        <p:spPr bwMode="auto">
          <a:xfrm rot="20920639">
            <a:off x="4768831" y="4386170"/>
            <a:ext cx="2217081" cy="461796"/>
          </a:xfrm>
          <a:prstGeom prst="rightArrow">
            <a:avLst/>
          </a:prstGeom>
          <a:gradFill>
            <a:gsLst>
              <a:gs pos="0">
                <a:schemeClr val="accent1">
                  <a:lumMod val="60000"/>
                  <a:lumOff val="40000"/>
                </a:schemeClr>
              </a:gs>
              <a:gs pos="64000">
                <a:schemeClr val="accent1">
                  <a:tint val="50000"/>
                  <a:shade val="100000"/>
                  <a:satMod val="350000"/>
                </a:schemeClr>
              </a:gs>
              <a:gs pos="100000">
                <a:schemeClr val="bg1"/>
              </a:gs>
            </a:gsLst>
            <a:lin ang="840000" scaled="0"/>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lang="en-US" sz="1400" b="1" dirty="0">
                <a:solidFill>
                  <a:srgbClr val="000000"/>
                </a:solidFill>
              </a:rPr>
              <a:t>Time series of values</a:t>
            </a:r>
          </a:p>
        </p:txBody>
      </p:sp>
      <p:sp>
        <p:nvSpPr>
          <p:cNvPr id="161" name="TextBox 160"/>
          <p:cNvSpPr txBox="1"/>
          <p:nvPr/>
        </p:nvSpPr>
        <p:spPr>
          <a:xfrm>
            <a:off x="7574887" y="5971110"/>
            <a:ext cx="3038736" cy="187580"/>
          </a:xfrm>
          <a:prstGeom prst="rect">
            <a:avLst/>
          </a:prstGeom>
          <a:noFill/>
          <a:effectLst/>
        </p:spPr>
        <p:txBody>
          <a:bodyPr wrap="square" lIns="0" tIns="0" rIns="0" bIns="0" rtlCol="0">
            <a:noAutofit/>
          </a:bodyPr>
          <a:lstStyle/>
          <a:p>
            <a:pPr algn="r">
              <a:defRPr/>
            </a:pPr>
            <a:r>
              <a:rPr lang="en-US" sz="1100" dirty="0">
                <a:solidFill>
                  <a:prstClr val="black"/>
                </a:solidFill>
              </a:rPr>
              <a:t>Source: USGS</a:t>
            </a:r>
          </a:p>
          <a:p>
            <a:pPr algn="r" defTabSz="914400"/>
            <a:endParaRPr lang="en-US" sz="1100" dirty="0">
              <a:solidFill>
                <a:prstClr val="black"/>
              </a:solidFill>
            </a:endParaRPr>
          </a:p>
          <a:p>
            <a:pPr algn="r" defTabSz="914400" eaLnBrk="0" hangingPunct="0">
              <a:lnSpc>
                <a:spcPts val="1800"/>
              </a:lnSpc>
            </a:pPr>
            <a:endParaRPr lang="en-US" sz="1100" b="1" dirty="0">
              <a:solidFill>
                <a:prstClr val="black"/>
              </a:solidFill>
            </a:endParaRPr>
          </a:p>
        </p:txBody>
      </p:sp>
      <p:sp>
        <p:nvSpPr>
          <p:cNvPr id="163" name="TextBox 162"/>
          <p:cNvSpPr txBox="1"/>
          <p:nvPr/>
        </p:nvSpPr>
        <p:spPr>
          <a:xfrm>
            <a:off x="1365533" y="1190131"/>
            <a:ext cx="1542460" cy="563435"/>
          </a:xfrm>
          <a:prstGeom prst="rect">
            <a:avLst/>
          </a:prstGeom>
          <a:noFill/>
          <a:effectLst/>
        </p:spPr>
        <p:txBody>
          <a:bodyPr wrap="square" lIns="0" tIns="0" rIns="0" bIns="0" rtlCol="0">
            <a:noAutofit/>
          </a:bodyPr>
          <a:lstStyle/>
          <a:p>
            <a:pPr defTabSz="914400" eaLnBrk="0" hangingPunct="0">
              <a:lnSpc>
                <a:spcPts val="1800"/>
              </a:lnSpc>
            </a:pPr>
            <a:r>
              <a:rPr lang="en-US" sz="1400" i="1" dirty="0">
                <a:solidFill>
                  <a:prstClr val="black"/>
                </a:solidFill>
                <a:latin typeface="Candara"/>
                <a:cs typeface="Candara"/>
              </a:rPr>
              <a:t>(WaterML2 Part 1)</a:t>
            </a:r>
          </a:p>
        </p:txBody>
      </p:sp>
    </p:spTree>
    <p:extLst>
      <p:ext uri="{BB962C8B-B14F-4D97-AF65-F5344CB8AC3E}">
        <p14:creationId xmlns:p14="http://schemas.microsoft.com/office/powerpoint/2010/main" val="1114434783"/>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ream discharge measurement.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059942" y="245530"/>
            <a:ext cx="4608058" cy="3012305"/>
          </a:xfrm>
          <a:prstGeom prst="rect">
            <a:avLst/>
          </a:prstGeom>
        </p:spPr>
      </p:pic>
      <p:pic>
        <p:nvPicPr>
          <p:cNvPr id="2" name="Picture 1" descr="stream rating curve.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059943" y="3251200"/>
            <a:ext cx="4608057" cy="2444290"/>
          </a:xfrm>
          <a:prstGeom prst="rect">
            <a:avLst/>
          </a:prstGeom>
        </p:spPr>
      </p:pic>
      <p:sp>
        <p:nvSpPr>
          <p:cNvPr id="180" name="Right Arrow 179"/>
          <p:cNvSpPr/>
          <p:nvPr/>
        </p:nvSpPr>
        <p:spPr bwMode="auto">
          <a:xfrm rot="20253305">
            <a:off x="5160528" y="2469660"/>
            <a:ext cx="2044774" cy="461796"/>
          </a:xfrm>
          <a:prstGeom prst="rightArrow">
            <a:avLst/>
          </a:prstGeom>
          <a:gradFill flip="none" rotWithShape="1">
            <a:gsLst>
              <a:gs pos="66000">
                <a:schemeClr val="tx2">
                  <a:lumMod val="25000"/>
                  <a:lumOff val="75000"/>
                </a:schemeClr>
              </a:gs>
              <a:gs pos="100000">
                <a:srgbClr val="FFFFFF"/>
              </a:gs>
            </a:gsLst>
            <a:lin ang="0" scaled="1"/>
            <a:tileRect/>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lang="en-US" sz="1400" b="1" dirty="0" smtClean="0">
                <a:solidFill>
                  <a:srgbClr val="000000"/>
                </a:solidFill>
              </a:rPr>
              <a:t>(Depth, Flowrate) </a:t>
            </a:r>
            <a:r>
              <a:rPr lang="en-US" sz="1400" b="1" dirty="0">
                <a:solidFill>
                  <a:srgbClr val="000000"/>
                </a:solidFill>
              </a:rPr>
              <a:t>pair</a:t>
            </a:r>
          </a:p>
        </p:txBody>
      </p:sp>
      <p:grpSp>
        <p:nvGrpSpPr>
          <p:cNvPr id="12" name="Group 11"/>
          <p:cNvGrpSpPr/>
          <p:nvPr/>
        </p:nvGrpSpPr>
        <p:grpSpPr>
          <a:xfrm>
            <a:off x="1956273" y="1335705"/>
            <a:ext cx="3223580" cy="3913188"/>
            <a:chOff x="432273" y="1335705"/>
            <a:chExt cx="3223580" cy="3913188"/>
          </a:xfrm>
        </p:grpSpPr>
        <p:grpSp>
          <p:nvGrpSpPr>
            <p:cNvPr id="9" name="Group 8"/>
            <p:cNvGrpSpPr/>
            <p:nvPr/>
          </p:nvGrpSpPr>
          <p:grpSpPr>
            <a:xfrm>
              <a:off x="2332511" y="2886693"/>
              <a:ext cx="1280918" cy="514350"/>
              <a:chOff x="2332511" y="2886693"/>
              <a:chExt cx="1280918" cy="514350"/>
            </a:xfrm>
          </p:grpSpPr>
          <p:sp>
            <p:nvSpPr>
              <p:cNvPr id="313" name="Rectangle 63"/>
              <p:cNvSpPr>
                <a:spLocks noChangeArrowheads="1"/>
              </p:cNvSpPr>
              <p:nvPr/>
            </p:nvSpPr>
            <p:spPr bwMode="auto">
              <a:xfrm>
                <a:off x="2332511" y="2886693"/>
                <a:ext cx="1280918" cy="514350"/>
              </a:xfrm>
              <a:prstGeom prst="rect">
                <a:avLst/>
              </a:prstGeom>
              <a:gradFill flip="none" rotWithShape="1">
                <a:gsLst>
                  <a:gs pos="100000">
                    <a:srgbClr val="FFFFFF"/>
                  </a:gs>
                  <a:gs pos="98000">
                    <a:schemeClr val="tx2">
                      <a:lumMod val="25000"/>
                      <a:lumOff val="75000"/>
                    </a:schemeClr>
                  </a:gs>
                  <a:gs pos="99000">
                    <a:schemeClr val="tx2">
                      <a:lumMod val="10000"/>
                      <a:lumOff val="90000"/>
                    </a:schemeClr>
                  </a:gs>
                </a:gsLst>
                <a:lin ang="0" scaled="1"/>
                <a:tileRect/>
              </a:gradFill>
              <a:ln w="9525">
                <a:solidFill>
                  <a:srgbClr val="000000"/>
                </a:solid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314" name="Rectangle 64"/>
              <p:cNvSpPr>
                <a:spLocks noChangeArrowheads="1"/>
              </p:cNvSpPr>
              <p:nvPr/>
            </p:nvSpPr>
            <p:spPr bwMode="auto">
              <a:xfrm>
                <a:off x="2472643" y="2946763"/>
                <a:ext cx="1014701" cy="153888"/>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dirty="0">
                    <a:solidFill>
                      <a:srgbClr val="000000"/>
                    </a:solidFill>
                  </a:rPr>
                  <a:t>GF_PropertyType</a:t>
                </a:r>
                <a:endParaRPr lang="en-US" dirty="0">
                  <a:solidFill>
                    <a:srgbClr val="000000"/>
                  </a:solidFill>
                </a:endParaRPr>
              </a:p>
            </p:txBody>
          </p:sp>
          <p:sp>
            <p:nvSpPr>
              <p:cNvPr id="315" name="Line 65"/>
              <p:cNvSpPr>
                <a:spLocks noChangeShapeType="1"/>
              </p:cNvSpPr>
              <p:nvPr/>
            </p:nvSpPr>
            <p:spPr bwMode="auto">
              <a:xfrm>
                <a:off x="2332511" y="3172443"/>
                <a:ext cx="1280918" cy="0"/>
              </a:xfrm>
              <a:prstGeom prst="line">
                <a:avLst/>
              </a:prstGeom>
              <a:noFill/>
              <a:ln w="9525">
                <a:solidFill>
                  <a:srgbClr val="000000"/>
                </a:solidFill>
                <a:miter lim="800000"/>
                <a:headEnd/>
                <a:tailEnd/>
              </a:ln>
            </p:spPr>
            <p:txBody>
              <a:bodyPr/>
              <a:lstStyle/>
              <a:p>
                <a:pPr defTabSz="914400" fontAlgn="base">
                  <a:spcBef>
                    <a:spcPct val="0"/>
                  </a:spcBef>
                  <a:spcAft>
                    <a:spcPct val="0"/>
                  </a:spcAft>
                </a:pPr>
                <a:endParaRPr lang="en-AU">
                  <a:solidFill>
                    <a:srgbClr val="000000"/>
                  </a:solidFill>
                </a:endParaRPr>
              </a:p>
            </p:txBody>
          </p:sp>
        </p:grpSp>
        <p:grpSp>
          <p:nvGrpSpPr>
            <p:cNvPr id="11" name="Group 10"/>
            <p:cNvGrpSpPr/>
            <p:nvPr/>
          </p:nvGrpSpPr>
          <p:grpSpPr>
            <a:xfrm>
              <a:off x="432273" y="1335705"/>
              <a:ext cx="3223580" cy="3913188"/>
              <a:chOff x="432273" y="1335705"/>
              <a:chExt cx="3223580" cy="3913188"/>
            </a:xfrm>
          </p:grpSpPr>
          <p:grpSp>
            <p:nvGrpSpPr>
              <p:cNvPr id="176" name="Group 271"/>
              <p:cNvGrpSpPr>
                <a:grpSpLocks/>
              </p:cNvGrpSpPr>
              <p:nvPr/>
            </p:nvGrpSpPr>
            <p:grpSpPr bwMode="auto">
              <a:xfrm>
                <a:off x="432273" y="2848593"/>
                <a:ext cx="1574800" cy="1152525"/>
                <a:chOff x="3464" y="2111"/>
                <a:chExt cx="1074" cy="726"/>
              </a:xfrm>
            </p:grpSpPr>
            <p:sp>
              <p:nvSpPr>
                <p:cNvPr id="316" name="Rectangle 12"/>
                <p:cNvSpPr>
                  <a:spLocks noChangeArrowheads="1"/>
                </p:cNvSpPr>
                <p:nvPr/>
              </p:nvSpPr>
              <p:spPr bwMode="auto">
                <a:xfrm>
                  <a:off x="3482" y="2129"/>
                  <a:ext cx="1056" cy="708"/>
                </a:xfrm>
                <a:prstGeom prst="rect">
                  <a:avLst/>
                </a:prstGeom>
                <a:solidFill>
                  <a:srgbClr val="C0BFC0"/>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317" name="Rectangle 13"/>
                <p:cNvSpPr>
                  <a:spLocks noChangeArrowheads="1"/>
                </p:cNvSpPr>
                <p:nvPr/>
              </p:nvSpPr>
              <p:spPr bwMode="auto">
                <a:xfrm>
                  <a:off x="3464" y="2111"/>
                  <a:ext cx="36" cy="708"/>
                </a:xfrm>
                <a:prstGeom prst="rect">
                  <a:avLst/>
                </a:prstGeom>
                <a:solidFill>
                  <a:srgbClr val="E8CDCA"/>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318" name="Rectangle 14"/>
                <p:cNvSpPr>
                  <a:spLocks noChangeArrowheads="1"/>
                </p:cNvSpPr>
                <p:nvPr/>
              </p:nvSpPr>
              <p:spPr bwMode="auto">
                <a:xfrm>
                  <a:off x="3500" y="2111"/>
                  <a:ext cx="42" cy="708"/>
                </a:xfrm>
                <a:prstGeom prst="rect">
                  <a:avLst/>
                </a:prstGeom>
                <a:solidFill>
                  <a:srgbClr val="EACFCC"/>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319" name="Rectangle 15"/>
                <p:cNvSpPr>
                  <a:spLocks noChangeArrowheads="1"/>
                </p:cNvSpPr>
                <p:nvPr/>
              </p:nvSpPr>
              <p:spPr bwMode="auto">
                <a:xfrm>
                  <a:off x="3542" y="2111"/>
                  <a:ext cx="48" cy="708"/>
                </a:xfrm>
                <a:prstGeom prst="rect">
                  <a:avLst/>
                </a:prstGeom>
                <a:solidFill>
                  <a:srgbClr val="ECD1CE"/>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320" name="Rectangle 16"/>
                <p:cNvSpPr>
                  <a:spLocks noChangeArrowheads="1"/>
                </p:cNvSpPr>
                <p:nvPr/>
              </p:nvSpPr>
              <p:spPr bwMode="auto">
                <a:xfrm>
                  <a:off x="3590" y="2111"/>
                  <a:ext cx="42" cy="708"/>
                </a:xfrm>
                <a:prstGeom prst="rect">
                  <a:avLst/>
                </a:prstGeom>
                <a:solidFill>
                  <a:srgbClr val="EED3D0"/>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321" name="Rectangle 17"/>
                <p:cNvSpPr>
                  <a:spLocks noChangeArrowheads="1"/>
                </p:cNvSpPr>
                <p:nvPr/>
              </p:nvSpPr>
              <p:spPr bwMode="auto">
                <a:xfrm>
                  <a:off x="3632" y="2111"/>
                  <a:ext cx="42" cy="708"/>
                </a:xfrm>
                <a:prstGeom prst="rect">
                  <a:avLst/>
                </a:prstGeom>
                <a:solidFill>
                  <a:srgbClr val="F0D5D2"/>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322" name="Rectangle 18"/>
                <p:cNvSpPr>
                  <a:spLocks noChangeArrowheads="1"/>
                </p:cNvSpPr>
                <p:nvPr/>
              </p:nvSpPr>
              <p:spPr bwMode="auto">
                <a:xfrm>
                  <a:off x="3674" y="2111"/>
                  <a:ext cx="48" cy="708"/>
                </a:xfrm>
                <a:prstGeom prst="rect">
                  <a:avLst/>
                </a:prstGeom>
                <a:solidFill>
                  <a:srgbClr val="F2D7D4"/>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323" name="Rectangle 19"/>
                <p:cNvSpPr>
                  <a:spLocks noChangeArrowheads="1"/>
                </p:cNvSpPr>
                <p:nvPr/>
              </p:nvSpPr>
              <p:spPr bwMode="auto">
                <a:xfrm>
                  <a:off x="3722" y="2111"/>
                  <a:ext cx="60" cy="708"/>
                </a:xfrm>
                <a:prstGeom prst="rect">
                  <a:avLst/>
                </a:prstGeom>
                <a:solidFill>
                  <a:srgbClr val="F4D9D6"/>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324" name="Rectangle 20"/>
                <p:cNvSpPr>
                  <a:spLocks noChangeArrowheads="1"/>
                </p:cNvSpPr>
                <p:nvPr/>
              </p:nvSpPr>
              <p:spPr bwMode="auto">
                <a:xfrm>
                  <a:off x="3782" y="2111"/>
                  <a:ext cx="48" cy="708"/>
                </a:xfrm>
                <a:prstGeom prst="rect">
                  <a:avLst/>
                </a:prstGeom>
                <a:solidFill>
                  <a:srgbClr val="F6DBD8"/>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325" name="Rectangle 21"/>
                <p:cNvSpPr>
                  <a:spLocks noChangeArrowheads="1"/>
                </p:cNvSpPr>
                <p:nvPr/>
              </p:nvSpPr>
              <p:spPr bwMode="auto">
                <a:xfrm>
                  <a:off x="3830" y="2111"/>
                  <a:ext cx="42" cy="708"/>
                </a:xfrm>
                <a:prstGeom prst="rect">
                  <a:avLst/>
                </a:prstGeom>
                <a:solidFill>
                  <a:srgbClr val="F8DDDA"/>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326" name="Rectangle 22"/>
                <p:cNvSpPr>
                  <a:spLocks noChangeArrowheads="1"/>
                </p:cNvSpPr>
                <p:nvPr/>
              </p:nvSpPr>
              <p:spPr bwMode="auto">
                <a:xfrm>
                  <a:off x="3872" y="2111"/>
                  <a:ext cx="48" cy="708"/>
                </a:xfrm>
                <a:prstGeom prst="rect">
                  <a:avLst/>
                </a:prstGeom>
                <a:solidFill>
                  <a:srgbClr val="FADFDC"/>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327" name="Rectangle 23"/>
                <p:cNvSpPr>
                  <a:spLocks noChangeArrowheads="1"/>
                </p:cNvSpPr>
                <p:nvPr/>
              </p:nvSpPr>
              <p:spPr bwMode="auto">
                <a:xfrm>
                  <a:off x="3920" y="2111"/>
                  <a:ext cx="42" cy="708"/>
                </a:xfrm>
                <a:prstGeom prst="rect">
                  <a:avLst/>
                </a:prstGeom>
                <a:solidFill>
                  <a:srgbClr val="FCE1DE"/>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328" name="Rectangle 24"/>
                <p:cNvSpPr>
                  <a:spLocks noChangeArrowheads="1"/>
                </p:cNvSpPr>
                <p:nvPr/>
              </p:nvSpPr>
              <p:spPr bwMode="auto">
                <a:xfrm>
                  <a:off x="3962" y="2111"/>
                  <a:ext cx="558" cy="708"/>
                </a:xfrm>
                <a:prstGeom prst="rect">
                  <a:avLst/>
                </a:prstGeom>
                <a:solidFill>
                  <a:srgbClr val="FFE4E1"/>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329" name="Rectangle 25"/>
                <p:cNvSpPr>
                  <a:spLocks noChangeArrowheads="1"/>
                </p:cNvSpPr>
                <p:nvPr/>
              </p:nvSpPr>
              <p:spPr bwMode="auto">
                <a:xfrm>
                  <a:off x="3464" y="2111"/>
                  <a:ext cx="1056" cy="708"/>
                </a:xfrm>
                <a:prstGeom prst="rect">
                  <a:avLst/>
                </a:prstGeom>
                <a:noFill/>
                <a:ln w="9525">
                  <a:solidFill>
                    <a:srgbClr val="000000"/>
                  </a:solid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330" name="Rectangle 26"/>
                <p:cNvSpPr>
                  <a:spLocks noChangeArrowheads="1"/>
                </p:cNvSpPr>
                <p:nvPr/>
              </p:nvSpPr>
              <p:spPr bwMode="auto">
                <a:xfrm>
                  <a:off x="3704" y="2165"/>
                  <a:ext cx="659"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rPr>
                    <a:t>OM_Observation</a:t>
                  </a:r>
                  <a:endParaRPr lang="en-US">
                    <a:solidFill>
                      <a:srgbClr val="000000"/>
                    </a:solidFill>
                  </a:endParaRPr>
                </a:p>
              </p:txBody>
            </p:sp>
            <p:sp>
              <p:nvSpPr>
                <p:cNvPr id="331" name="Line 27"/>
                <p:cNvSpPr>
                  <a:spLocks noChangeShapeType="1"/>
                </p:cNvSpPr>
                <p:nvPr/>
              </p:nvSpPr>
              <p:spPr bwMode="auto">
                <a:xfrm>
                  <a:off x="3464" y="2291"/>
                  <a:ext cx="1056" cy="0"/>
                </a:xfrm>
                <a:prstGeom prst="line">
                  <a:avLst/>
                </a:prstGeom>
                <a:noFill/>
                <a:ln w="9525">
                  <a:solidFill>
                    <a:srgbClr val="000000"/>
                  </a:solid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332" name="Rectangle 28"/>
                <p:cNvSpPr>
                  <a:spLocks noChangeArrowheads="1"/>
                </p:cNvSpPr>
                <p:nvPr/>
              </p:nvSpPr>
              <p:spPr bwMode="auto">
                <a:xfrm>
                  <a:off x="3494" y="2315"/>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 </a:t>
                  </a:r>
                  <a:endParaRPr lang="en-US">
                    <a:solidFill>
                      <a:srgbClr val="000000"/>
                    </a:solidFill>
                  </a:endParaRPr>
                </a:p>
              </p:txBody>
            </p:sp>
            <p:sp>
              <p:nvSpPr>
                <p:cNvPr id="333" name="Rectangle 29"/>
                <p:cNvSpPr>
                  <a:spLocks noChangeArrowheads="1"/>
                </p:cNvSpPr>
                <p:nvPr/>
              </p:nvSpPr>
              <p:spPr bwMode="auto">
                <a:xfrm>
                  <a:off x="3620" y="2315"/>
                  <a:ext cx="701"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dirty="0" err="1">
                      <a:solidFill>
                        <a:srgbClr val="8B0000"/>
                      </a:solidFill>
                    </a:rPr>
                    <a:t>phenomenonTime</a:t>
                  </a:r>
                  <a:endParaRPr lang="en-US" dirty="0">
                    <a:solidFill>
                      <a:srgbClr val="000000"/>
                    </a:solidFill>
                  </a:endParaRPr>
                </a:p>
              </p:txBody>
            </p:sp>
            <p:sp>
              <p:nvSpPr>
                <p:cNvPr id="334" name="Rectangle 30"/>
                <p:cNvSpPr>
                  <a:spLocks noChangeArrowheads="1"/>
                </p:cNvSpPr>
                <p:nvPr/>
              </p:nvSpPr>
              <p:spPr bwMode="auto">
                <a:xfrm>
                  <a:off x="3494" y="2411"/>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 </a:t>
                  </a:r>
                  <a:endParaRPr lang="en-US">
                    <a:solidFill>
                      <a:srgbClr val="000000"/>
                    </a:solidFill>
                  </a:endParaRPr>
                </a:p>
              </p:txBody>
            </p:sp>
            <p:sp>
              <p:nvSpPr>
                <p:cNvPr id="335" name="Rectangle 31"/>
                <p:cNvSpPr>
                  <a:spLocks noChangeArrowheads="1"/>
                </p:cNvSpPr>
                <p:nvPr/>
              </p:nvSpPr>
              <p:spPr bwMode="auto">
                <a:xfrm>
                  <a:off x="3620" y="2411"/>
                  <a:ext cx="408"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dirty="0">
                      <a:solidFill>
                        <a:srgbClr val="8B0000"/>
                      </a:solidFill>
                    </a:rPr>
                    <a:t>resultTime</a:t>
                  </a:r>
                  <a:endParaRPr lang="en-US" dirty="0">
                    <a:solidFill>
                      <a:srgbClr val="000000"/>
                    </a:solidFill>
                  </a:endParaRPr>
                </a:p>
              </p:txBody>
            </p:sp>
            <p:sp>
              <p:nvSpPr>
                <p:cNvPr id="336" name="Rectangle 32"/>
                <p:cNvSpPr>
                  <a:spLocks noChangeArrowheads="1"/>
                </p:cNvSpPr>
                <p:nvPr/>
              </p:nvSpPr>
              <p:spPr bwMode="auto">
                <a:xfrm>
                  <a:off x="3494" y="2507"/>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 </a:t>
                  </a:r>
                  <a:endParaRPr lang="en-US">
                    <a:solidFill>
                      <a:srgbClr val="000000"/>
                    </a:solidFill>
                  </a:endParaRPr>
                </a:p>
              </p:txBody>
            </p:sp>
            <p:sp>
              <p:nvSpPr>
                <p:cNvPr id="337" name="Rectangle 33"/>
                <p:cNvSpPr>
                  <a:spLocks noChangeArrowheads="1"/>
                </p:cNvSpPr>
                <p:nvPr/>
              </p:nvSpPr>
              <p:spPr bwMode="auto">
                <a:xfrm>
                  <a:off x="3620" y="2507"/>
                  <a:ext cx="591"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validTime [0..1]</a:t>
                  </a:r>
                  <a:endParaRPr lang="en-US">
                    <a:solidFill>
                      <a:srgbClr val="000000"/>
                    </a:solidFill>
                  </a:endParaRPr>
                </a:p>
              </p:txBody>
            </p:sp>
            <p:sp>
              <p:nvSpPr>
                <p:cNvPr id="338" name="Rectangle 34"/>
                <p:cNvSpPr>
                  <a:spLocks noChangeArrowheads="1"/>
                </p:cNvSpPr>
                <p:nvPr/>
              </p:nvSpPr>
              <p:spPr bwMode="auto">
                <a:xfrm>
                  <a:off x="3494" y="2603"/>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 </a:t>
                  </a:r>
                  <a:endParaRPr lang="en-US">
                    <a:solidFill>
                      <a:srgbClr val="000000"/>
                    </a:solidFill>
                  </a:endParaRPr>
                </a:p>
              </p:txBody>
            </p:sp>
            <p:sp>
              <p:nvSpPr>
                <p:cNvPr id="339" name="Rectangle 35"/>
                <p:cNvSpPr>
                  <a:spLocks noChangeArrowheads="1"/>
                </p:cNvSpPr>
                <p:nvPr/>
              </p:nvSpPr>
              <p:spPr bwMode="auto">
                <a:xfrm>
                  <a:off x="3620" y="2603"/>
                  <a:ext cx="687"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resultQuality [0..*]</a:t>
                  </a:r>
                  <a:endParaRPr lang="en-US">
                    <a:solidFill>
                      <a:srgbClr val="000000"/>
                    </a:solidFill>
                  </a:endParaRPr>
                </a:p>
              </p:txBody>
            </p:sp>
            <p:sp>
              <p:nvSpPr>
                <p:cNvPr id="340" name="Rectangle 36"/>
                <p:cNvSpPr>
                  <a:spLocks noChangeArrowheads="1"/>
                </p:cNvSpPr>
                <p:nvPr/>
              </p:nvSpPr>
              <p:spPr bwMode="auto">
                <a:xfrm>
                  <a:off x="3494" y="2699"/>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 </a:t>
                  </a:r>
                  <a:endParaRPr lang="en-US">
                    <a:solidFill>
                      <a:srgbClr val="000000"/>
                    </a:solidFill>
                  </a:endParaRPr>
                </a:p>
              </p:txBody>
            </p:sp>
            <p:sp>
              <p:nvSpPr>
                <p:cNvPr id="341" name="Rectangle 37"/>
                <p:cNvSpPr>
                  <a:spLocks noChangeArrowheads="1"/>
                </p:cNvSpPr>
                <p:nvPr/>
              </p:nvSpPr>
              <p:spPr bwMode="auto">
                <a:xfrm>
                  <a:off x="3620" y="2699"/>
                  <a:ext cx="599"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parameter [0..*]</a:t>
                  </a:r>
                  <a:endParaRPr lang="en-US">
                    <a:solidFill>
                      <a:srgbClr val="000000"/>
                    </a:solidFill>
                  </a:endParaRPr>
                </a:p>
              </p:txBody>
            </p:sp>
          </p:grpSp>
          <p:grpSp>
            <p:nvGrpSpPr>
              <p:cNvPr id="178" name="Group 264"/>
              <p:cNvGrpSpPr>
                <a:grpSpLocks/>
              </p:cNvGrpSpPr>
              <p:nvPr/>
            </p:nvGrpSpPr>
            <p:grpSpPr bwMode="auto">
              <a:xfrm>
                <a:off x="2192811" y="1335705"/>
                <a:ext cx="1066800" cy="542925"/>
                <a:chOff x="1790" y="2225"/>
                <a:chExt cx="606" cy="342"/>
              </a:xfrm>
            </p:grpSpPr>
            <p:sp>
              <p:nvSpPr>
                <p:cNvPr id="260" name="Rectangle 66"/>
                <p:cNvSpPr>
                  <a:spLocks noChangeArrowheads="1"/>
                </p:cNvSpPr>
                <p:nvPr/>
              </p:nvSpPr>
              <p:spPr bwMode="auto">
                <a:xfrm>
                  <a:off x="1808" y="2243"/>
                  <a:ext cx="588" cy="324"/>
                </a:xfrm>
                <a:prstGeom prst="rect">
                  <a:avLst/>
                </a:prstGeom>
                <a:solidFill>
                  <a:srgbClr val="C0BFC0"/>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61" name="Rectangle 67"/>
                <p:cNvSpPr>
                  <a:spLocks noChangeArrowheads="1"/>
                </p:cNvSpPr>
                <p:nvPr/>
              </p:nvSpPr>
              <p:spPr bwMode="auto">
                <a:xfrm>
                  <a:off x="1790" y="2225"/>
                  <a:ext cx="12" cy="324"/>
                </a:xfrm>
                <a:prstGeom prst="rect">
                  <a:avLst/>
                </a:prstGeom>
                <a:solidFill>
                  <a:srgbClr val="E8E8C9"/>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62" name="Rectangle 68"/>
                <p:cNvSpPr>
                  <a:spLocks noChangeArrowheads="1"/>
                </p:cNvSpPr>
                <p:nvPr/>
              </p:nvSpPr>
              <p:spPr bwMode="auto">
                <a:xfrm>
                  <a:off x="1802" y="2225"/>
                  <a:ext cx="12" cy="324"/>
                </a:xfrm>
                <a:prstGeom prst="rect">
                  <a:avLst/>
                </a:prstGeom>
                <a:solidFill>
                  <a:srgbClr val="E9E9CA"/>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63" name="Rectangle 69"/>
                <p:cNvSpPr>
                  <a:spLocks noChangeArrowheads="1"/>
                </p:cNvSpPr>
                <p:nvPr/>
              </p:nvSpPr>
              <p:spPr bwMode="auto">
                <a:xfrm>
                  <a:off x="1814" y="2225"/>
                  <a:ext cx="12" cy="324"/>
                </a:xfrm>
                <a:prstGeom prst="rect">
                  <a:avLst/>
                </a:prstGeom>
                <a:solidFill>
                  <a:srgbClr val="EAEACB"/>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64" name="Rectangle 70"/>
                <p:cNvSpPr>
                  <a:spLocks noChangeArrowheads="1"/>
                </p:cNvSpPr>
                <p:nvPr/>
              </p:nvSpPr>
              <p:spPr bwMode="auto">
                <a:xfrm>
                  <a:off x="1826" y="2225"/>
                  <a:ext cx="12" cy="324"/>
                </a:xfrm>
                <a:prstGeom prst="rect">
                  <a:avLst/>
                </a:prstGeom>
                <a:solidFill>
                  <a:srgbClr val="EBEBCC"/>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65" name="Rectangle 71"/>
                <p:cNvSpPr>
                  <a:spLocks noChangeArrowheads="1"/>
                </p:cNvSpPr>
                <p:nvPr/>
              </p:nvSpPr>
              <p:spPr bwMode="auto">
                <a:xfrm>
                  <a:off x="1838" y="2225"/>
                  <a:ext cx="12" cy="324"/>
                </a:xfrm>
                <a:prstGeom prst="rect">
                  <a:avLst/>
                </a:prstGeom>
                <a:solidFill>
                  <a:srgbClr val="ECECCD"/>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66" name="Rectangle 72"/>
                <p:cNvSpPr>
                  <a:spLocks noChangeArrowheads="1"/>
                </p:cNvSpPr>
                <p:nvPr/>
              </p:nvSpPr>
              <p:spPr bwMode="auto">
                <a:xfrm>
                  <a:off x="1850" y="2225"/>
                  <a:ext cx="12" cy="324"/>
                </a:xfrm>
                <a:prstGeom prst="rect">
                  <a:avLst/>
                </a:prstGeom>
                <a:solidFill>
                  <a:srgbClr val="EDEDCE"/>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67" name="Rectangle 73"/>
                <p:cNvSpPr>
                  <a:spLocks noChangeArrowheads="1"/>
                </p:cNvSpPr>
                <p:nvPr/>
              </p:nvSpPr>
              <p:spPr bwMode="auto">
                <a:xfrm>
                  <a:off x="1862" y="2225"/>
                  <a:ext cx="12" cy="324"/>
                </a:xfrm>
                <a:prstGeom prst="rect">
                  <a:avLst/>
                </a:prstGeom>
                <a:solidFill>
                  <a:srgbClr val="EEEECF"/>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68" name="Rectangle 74"/>
                <p:cNvSpPr>
                  <a:spLocks noChangeArrowheads="1"/>
                </p:cNvSpPr>
                <p:nvPr/>
              </p:nvSpPr>
              <p:spPr bwMode="auto">
                <a:xfrm>
                  <a:off x="1874" y="2225"/>
                  <a:ext cx="12" cy="324"/>
                </a:xfrm>
                <a:prstGeom prst="rect">
                  <a:avLst/>
                </a:prstGeom>
                <a:solidFill>
                  <a:srgbClr val="EFEFD0"/>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69" name="Rectangle 75"/>
                <p:cNvSpPr>
                  <a:spLocks noChangeArrowheads="1"/>
                </p:cNvSpPr>
                <p:nvPr/>
              </p:nvSpPr>
              <p:spPr bwMode="auto">
                <a:xfrm>
                  <a:off x="1886" y="2225"/>
                  <a:ext cx="12" cy="324"/>
                </a:xfrm>
                <a:prstGeom prst="rect">
                  <a:avLst/>
                </a:prstGeom>
                <a:solidFill>
                  <a:srgbClr val="F0F0D1"/>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70" name="Rectangle 76"/>
                <p:cNvSpPr>
                  <a:spLocks noChangeArrowheads="1"/>
                </p:cNvSpPr>
                <p:nvPr/>
              </p:nvSpPr>
              <p:spPr bwMode="auto">
                <a:xfrm>
                  <a:off x="1898" y="2225"/>
                  <a:ext cx="12" cy="324"/>
                </a:xfrm>
                <a:prstGeom prst="rect">
                  <a:avLst/>
                </a:prstGeom>
                <a:solidFill>
                  <a:srgbClr val="F1F1D2"/>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71" name="Rectangle 77"/>
                <p:cNvSpPr>
                  <a:spLocks noChangeArrowheads="1"/>
                </p:cNvSpPr>
                <p:nvPr/>
              </p:nvSpPr>
              <p:spPr bwMode="auto">
                <a:xfrm>
                  <a:off x="1910" y="2225"/>
                  <a:ext cx="12" cy="324"/>
                </a:xfrm>
                <a:prstGeom prst="rect">
                  <a:avLst/>
                </a:prstGeom>
                <a:solidFill>
                  <a:srgbClr val="F2F2D3"/>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72" name="Rectangle 78"/>
                <p:cNvSpPr>
                  <a:spLocks noChangeArrowheads="1"/>
                </p:cNvSpPr>
                <p:nvPr/>
              </p:nvSpPr>
              <p:spPr bwMode="auto">
                <a:xfrm>
                  <a:off x="1922" y="2225"/>
                  <a:ext cx="12" cy="324"/>
                </a:xfrm>
                <a:prstGeom prst="rect">
                  <a:avLst/>
                </a:prstGeom>
                <a:solidFill>
                  <a:srgbClr val="F3F3D4"/>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73" name="Rectangle 79"/>
                <p:cNvSpPr>
                  <a:spLocks noChangeArrowheads="1"/>
                </p:cNvSpPr>
                <p:nvPr/>
              </p:nvSpPr>
              <p:spPr bwMode="auto">
                <a:xfrm>
                  <a:off x="1934" y="2225"/>
                  <a:ext cx="18" cy="324"/>
                </a:xfrm>
                <a:prstGeom prst="rect">
                  <a:avLst/>
                </a:prstGeom>
                <a:solidFill>
                  <a:srgbClr val="F4F4D5"/>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74" name="Rectangle 80"/>
                <p:cNvSpPr>
                  <a:spLocks noChangeArrowheads="1"/>
                </p:cNvSpPr>
                <p:nvPr/>
              </p:nvSpPr>
              <p:spPr bwMode="auto">
                <a:xfrm>
                  <a:off x="1952" y="2225"/>
                  <a:ext cx="18" cy="324"/>
                </a:xfrm>
                <a:prstGeom prst="rect">
                  <a:avLst/>
                </a:prstGeom>
                <a:solidFill>
                  <a:srgbClr val="F5F5D6"/>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75" name="Rectangle 81"/>
                <p:cNvSpPr>
                  <a:spLocks noChangeArrowheads="1"/>
                </p:cNvSpPr>
                <p:nvPr/>
              </p:nvSpPr>
              <p:spPr bwMode="auto">
                <a:xfrm>
                  <a:off x="1970" y="2225"/>
                  <a:ext cx="12" cy="324"/>
                </a:xfrm>
                <a:prstGeom prst="rect">
                  <a:avLst/>
                </a:prstGeom>
                <a:solidFill>
                  <a:srgbClr val="F6F6D7"/>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76" name="Rectangle 82"/>
                <p:cNvSpPr>
                  <a:spLocks noChangeArrowheads="1"/>
                </p:cNvSpPr>
                <p:nvPr/>
              </p:nvSpPr>
              <p:spPr bwMode="auto">
                <a:xfrm>
                  <a:off x="1982" y="2225"/>
                  <a:ext cx="12" cy="324"/>
                </a:xfrm>
                <a:prstGeom prst="rect">
                  <a:avLst/>
                </a:prstGeom>
                <a:solidFill>
                  <a:srgbClr val="F7F7D8"/>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77" name="Rectangle 83"/>
                <p:cNvSpPr>
                  <a:spLocks noChangeArrowheads="1"/>
                </p:cNvSpPr>
                <p:nvPr/>
              </p:nvSpPr>
              <p:spPr bwMode="auto">
                <a:xfrm>
                  <a:off x="1994" y="2225"/>
                  <a:ext cx="12" cy="324"/>
                </a:xfrm>
                <a:prstGeom prst="rect">
                  <a:avLst/>
                </a:prstGeom>
                <a:solidFill>
                  <a:srgbClr val="F8F8D9"/>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78" name="Rectangle 84"/>
                <p:cNvSpPr>
                  <a:spLocks noChangeArrowheads="1"/>
                </p:cNvSpPr>
                <p:nvPr/>
              </p:nvSpPr>
              <p:spPr bwMode="auto">
                <a:xfrm>
                  <a:off x="2006" y="2225"/>
                  <a:ext cx="12" cy="324"/>
                </a:xfrm>
                <a:prstGeom prst="rect">
                  <a:avLst/>
                </a:prstGeom>
                <a:solidFill>
                  <a:srgbClr val="F9F9DA"/>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79" name="Rectangle 85"/>
                <p:cNvSpPr>
                  <a:spLocks noChangeArrowheads="1"/>
                </p:cNvSpPr>
                <p:nvPr/>
              </p:nvSpPr>
              <p:spPr bwMode="auto">
                <a:xfrm>
                  <a:off x="2018" y="2225"/>
                  <a:ext cx="12" cy="324"/>
                </a:xfrm>
                <a:prstGeom prst="rect">
                  <a:avLst/>
                </a:prstGeom>
                <a:solidFill>
                  <a:srgbClr val="FAFADB"/>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80" name="Rectangle 86"/>
                <p:cNvSpPr>
                  <a:spLocks noChangeArrowheads="1"/>
                </p:cNvSpPr>
                <p:nvPr/>
              </p:nvSpPr>
              <p:spPr bwMode="auto">
                <a:xfrm>
                  <a:off x="2030" y="2225"/>
                  <a:ext cx="12" cy="324"/>
                </a:xfrm>
                <a:prstGeom prst="rect">
                  <a:avLst/>
                </a:prstGeom>
                <a:solidFill>
                  <a:srgbClr val="FBFBDC"/>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81" name="Rectangle 87"/>
                <p:cNvSpPr>
                  <a:spLocks noChangeArrowheads="1"/>
                </p:cNvSpPr>
                <p:nvPr/>
              </p:nvSpPr>
              <p:spPr bwMode="auto">
                <a:xfrm>
                  <a:off x="2042" y="2225"/>
                  <a:ext cx="12" cy="324"/>
                </a:xfrm>
                <a:prstGeom prst="rect">
                  <a:avLst/>
                </a:prstGeom>
                <a:solidFill>
                  <a:srgbClr val="FCFCDD"/>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82" name="Rectangle 88"/>
                <p:cNvSpPr>
                  <a:spLocks noChangeArrowheads="1"/>
                </p:cNvSpPr>
                <p:nvPr/>
              </p:nvSpPr>
              <p:spPr bwMode="auto">
                <a:xfrm>
                  <a:off x="2054" y="2225"/>
                  <a:ext cx="12" cy="324"/>
                </a:xfrm>
                <a:prstGeom prst="rect">
                  <a:avLst/>
                </a:prstGeom>
                <a:solidFill>
                  <a:srgbClr val="FDFDDE"/>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83" name="Rectangle 89"/>
                <p:cNvSpPr>
                  <a:spLocks noChangeArrowheads="1"/>
                </p:cNvSpPr>
                <p:nvPr/>
              </p:nvSpPr>
              <p:spPr bwMode="auto">
                <a:xfrm>
                  <a:off x="2066" y="2225"/>
                  <a:ext cx="12" cy="324"/>
                </a:xfrm>
                <a:prstGeom prst="rect">
                  <a:avLst/>
                </a:prstGeom>
                <a:solidFill>
                  <a:srgbClr val="FEFEDF"/>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84" name="Rectangle 90"/>
                <p:cNvSpPr>
                  <a:spLocks noChangeArrowheads="1"/>
                </p:cNvSpPr>
                <p:nvPr/>
              </p:nvSpPr>
              <p:spPr bwMode="auto">
                <a:xfrm>
                  <a:off x="2078" y="2225"/>
                  <a:ext cx="300" cy="324"/>
                </a:xfrm>
                <a:prstGeom prst="rect">
                  <a:avLst/>
                </a:prstGeom>
                <a:solidFill>
                  <a:srgbClr val="FFFFE0"/>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85" name="Rectangle 91"/>
                <p:cNvSpPr>
                  <a:spLocks noChangeArrowheads="1"/>
                </p:cNvSpPr>
                <p:nvPr/>
              </p:nvSpPr>
              <p:spPr bwMode="auto">
                <a:xfrm>
                  <a:off x="1790" y="2225"/>
                  <a:ext cx="588" cy="324"/>
                </a:xfrm>
                <a:prstGeom prst="rect">
                  <a:avLst/>
                </a:prstGeom>
                <a:noFill/>
                <a:ln w="9525">
                  <a:solidFill>
                    <a:srgbClr val="000000"/>
                  </a:solid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86" name="Rectangle 92"/>
                <p:cNvSpPr>
                  <a:spLocks noChangeArrowheads="1"/>
                </p:cNvSpPr>
                <p:nvPr/>
              </p:nvSpPr>
              <p:spPr bwMode="auto">
                <a:xfrm>
                  <a:off x="1868" y="2279"/>
                  <a:ext cx="411"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rPr>
                    <a:t>GFI_Feature</a:t>
                  </a:r>
                  <a:endParaRPr lang="en-US">
                    <a:solidFill>
                      <a:srgbClr val="000000"/>
                    </a:solidFill>
                  </a:endParaRPr>
                </a:p>
              </p:txBody>
            </p:sp>
            <p:sp>
              <p:nvSpPr>
                <p:cNvPr id="287" name="Line 93"/>
                <p:cNvSpPr>
                  <a:spLocks noChangeShapeType="1"/>
                </p:cNvSpPr>
                <p:nvPr/>
              </p:nvSpPr>
              <p:spPr bwMode="auto">
                <a:xfrm>
                  <a:off x="1790" y="2405"/>
                  <a:ext cx="588" cy="0"/>
                </a:xfrm>
                <a:prstGeom prst="line">
                  <a:avLst/>
                </a:prstGeom>
                <a:noFill/>
                <a:ln w="9525">
                  <a:solidFill>
                    <a:srgbClr val="000000"/>
                  </a:solidFill>
                  <a:miter lim="800000"/>
                  <a:headEnd/>
                  <a:tailEnd/>
                </a:ln>
              </p:spPr>
              <p:txBody>
                <a:bodyPr/>
                <a:lstStyle/>
                <a:p>
                  <a:pPr defTabSz="914400" fontAlgn="base">
                    <a:spcBef>
                      <a:spcPct val="0"/>
                    </a:spcBef>
                    <a:spcAft>
                      <a:spcPct val="0"/>
                    </a:spcAft>
                  </a:pPr>
                  <a:endParaRPr lang="en-AU">
                    <a:solidFill>
                      <a:srgbClr val="000000"/>
                    </a:solidFill>
                  </a:endParaRPr>
                </a:p>
              </p:txBody>
            </p:sp>
          </p:grpSp>
          <p:grpSp>
            <p:nvGrpSpPr>
              <p:cNvPr id="179" name="Group 267"/>
              <p:cNvGrpSpPr>
                <a:grpSpLocks/>
              </p:cNvGrpSpPr>
              <p:nvPr/>
            </p:nvGrpSpPr>
            <p:grpSpPr bwMode="auto">
              <a:xfrm>
                <a:off x="556098" y="4696443"/>
                <a:ext cx="1133475" cy="542925"/>
                <a:chOff x="3548" y="3275"/>
                <a:chExt cx="594" cy="342"/>
              </a:xfrm>
            </p:grpSpPr>
            <p:sp>
              <p:nvSpPr>
                <p:cNvPr id="232" name="Rectangle 94"/>
                <p:cNvSpPr>
                  <a:spLocks noChangeArrowheads="1"/>
                </p:cNvSpPr>
                <p:nvPr/>
              </p:nvSpPr>
              <p:spPr bwMode="auto">
                <a:xfrm>
                  <a:off x="3566" y="3293"/>
                  <a:ext cx="576" cy="324"/>
                </a:xfrm>
                <a:prstGeom prst="rect">
                  <a:avLst/>
                </a:prstGeom>
                <a:solidFill>
                  <a:srgbClr val="C0BFC0"/>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33" name="Rectangle 95"/>
                <p:cNvSpPr>
                  <a:spLocks noChangeArrowheads="1"/>
                </p:cNvSpPr>
                <p:nvPr/>
              </p:nvSpPr>
              <p:spPr bwMode="auto">
                <a:xfrm>
                  <a:off x="3548" y="3275"/>
                  <a:ext cx="12" cy="324"/>
                </a:xfrm>
                <a:prstGeom prst="rect">
                  <a:avLst/>
                </a:prstGeom>
                <a:solidFill>
                  <a:srgbClr val="B582E8"/>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34" name="Rectangle 96"/>
                <p:cNvSpPr>
                  <a:spLocks noChangeArrowheads="1"/>
                </p:cNvSpPr>
                <p:nvPr/>
              </p:nvSpPr>
              <p:spPr bwMode="auto">
                <a:xfrm>
                  <a:off x="3560" y="3275"/>
                  <a:ext cx="6" cy="324"/>
                </a:xfrm>
                <a:prstGeom prst="rect">
                  <a:avLst/>
                </a:prstGeom>
                <a:solidFill>
                  <a:srgbClr val="B683E9"/>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35" name="Rectangle 97"/>
                <p:cNvSpPr>
                  <a:spLocks noChangeArrowheads="1"/>
                </p:cNvSpPr>
                <p:nvPr/>
              </p:nvSpPr>
              <p:spPr bwMode="auto">
                <a:xfrm>
                  <a:off x="3566" y="3275"/>
                  <a:ext cx="18" cy="324"/>
                </a:xfrm>
                <a:prstGeom prst="rect">
                  <a:avLst/>
                </a:prstGeom>
                <a:solidFill>
                  <a:srgbClr val="B784EA"/>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36" name="Rectangle 98"/>
                <p:cNvSpPr>
                  <a:spLocks noChangeArrowheads="1"/>
                </p:cNvSpPr>
                <p:nvPr/>
              </p:nvSpPr>
              <p:spPr bwMode="auto">
                <a:xfrm>
                  <a:off x="3584" y="3275"/>
                  <a:ext cx="12" cy="324"/>
                </a:xfrm>
                <a:prstGeom prst="rect">
                  <a:avLst/>
                </a:prstGeom>
                <a:solidFill>
                  <a:srgbClr val="B885EB"/>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37" name="Rectangle 99"/>
                <p:cNvSpPr>
                  <a:spLocks noChangeArrowheads="1"/>
                </p:cNvSpPr>
                <p:nvPr/>
              </p:nvSpPr>
              <p:spPr bwMode="auto">
                <a:xfrm>
                  <a:off x="3596" y="3275"/>
                  <a:ext cx="6" cy="324"/>
                </a:xfrm>
                <a:prstGeom prst="rect">
                  <a:avLst/>
                </a:prstGeom>
                <a:solidFill>
                  <a:srgbClr val="B986EC"/>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38" name="Rectangle 100"/>
                <p:cNvSpPr>
                  <a:spLocks noChangeArrowheads="1"/>
                </p:cNvSpPr>
                <p:nvPr/>
              </p:nvSpPr>
              <p:spPr bwMode="auto">
                <a:xfrm>
                  <a:off x="3602" y="3275"/>
                  <a:ext cx="18" cy="324"/>
                </a:xfrm>
                <a:prstGeom prst="rect">
                  <a:avLst/>
                </a:prstGeom>
                <a:solidFill>
                  <a:srgbClr val="BA87ED"/>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39" name="Rectangle 101"/>
                <p:cNvSpPr>
                  <a:spLocks noChangeArrowheads="1"/>
                </p:cNvSpPr>
                <p:nvPr/>
              </p:nvSpPr>
              <p:spPr bwMode="auto">
                <a:xfrm>
                  <a:off x="3620" y="3275"/>
                  <a:ext cx="12" cy="324"/>
                </a:xfrm>
                <a:prstGeom prst="rect">
                  <a:avLst/>
                </a:prstGeom>
                <a:solidFill>
                  <a:srgbClr val="BB88EE"/>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40" name="Rectangle 102"/>
                <p:cNvSpPr>
                  <a:spLocks noChangeArrowheads="1"/>
                </p:cNvSpPr>
                <p:nvPr/>
              </p:nvSpPr>
              <p:spPr bwMode="auto">
                <a:xfrm>
                  <a:off x="3632" y="3275"/>
                  <a:ext cx="6" cy="324"/>
                </a:xfrm>
                <a:prstGeom prst="rect">
                  <a:avLst/>
                </a:prstGeom>
                <a:solidFill>
                  <a:srgbClr val="BC89EF"/>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41" name="Rectangle 103"/>
                <p:cNvSpPr>
                  <a:spLocks noChangeArrowheads="1"/>
                </p:cNvSpPr>
                <p:nvPr/>
              </p:nvSpPr>
              <p:spPr bwMode="auto">
                <a:xfrm>
                  <a:off x="3638" y="3275"/>
                  <a:ext cx="18" cy="324"/>
                </a:xfrm>
                <a:prstGeom prst="rect">
                  <a:avLst/>
                </a:prstGeom>
                <a:solidFill>
                  <a:srgbClr val="BD8AF0"/>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42" name="Rectangle 104"/>
                <p:cNvSpPr>
                  <a:spLocks noChangeArrowheads="1"/>
                </p:cNvSpPr>
                <p:nvPr/>
              </p:nvSpPr>
              <p:spPr bwMode="auto">
                <a:xfrm>
                  <a:off x="3656" y="3275"/>
                  <a:ext cx="12" cy="324"/>
                </a:xfrm>
                <a:prstGeom prst="rect">
                  <a:avLst/>
                </a:prstGeom>
                <a:solidFill>
                  <a:srgbClr val="BE8BF1"/>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43" name="Rectangle 105"/>
                <p:cNvSpPr>
                  <a:spLocks noChangeArrowheads="1"/>
                </p:cNvSpPr>
                <p:nvPr/>
              </p:nvSpPr>
              <p:spPr bwMode="auto">
                <a:xfrm>
                  <a:off x="3668" y="3275"/>
                  <a:ext cx="6" cy="324"/>
                </a:xfrm>
                <a:prstGeom prst="rect">
                  <a:avLst/>
                </a:prstGeom>
                <a:solidFill>
                  <a:srgbClr val="BF8CF2"/>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44" name="Rectangle 106"/>
                <p:cNvSpPr>
                  <a:spLocks noChangeArrowheads="1"/>
                </p:cNvSpPr>
                <p:nvPr/>
              </p:nvSpPr>
              <p:spPr bwMode="auto">
                <a:xfrm>
                  <a:off x="3674" y="3275"/>
                  <a:ext cx="18" cy="324"/>
                </a:xfrm>
                <a:prstGeom prst="rect">
                  <a:avLst/>
                </a:prstGeom>
                <a:solidFill>
                  <a:srgbClr val="C08DF3"/>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45" name="Rectangle 107"/>
                <p:cNvSpPr>
                  <a:spLocks noChangeArrowheads="1"/>
                </p:cNvSpPr>
                <p:nvPr/>
              </p:nvSpPr>
              <p:spPr bwMode="auto">
                <a:xfrm>
                  <a:off x="3692" y="3275"/>
                  <a:ext cx="12" cy="324"/>
                </a:xfrm>
                <a:prstGeom prst="rect">
                  <a:avLst/>
                </a:prstGeom>
                <a:solidFill>
                  <a:srgbClr val="C18EF4"/>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46" name="Rectangle 108"/>
                <p:cNvSpPr>
                  <a:spLocks noChangeArrowheads="1"/>
                </p:cNvSpPr>
                <p:nvPr/>
              </p:nvSpPr>
              <p:spPr bwMode="auto">
                <a:xfrm>
                  <a:off x="3704" y="3275"/>
                  <a:ext cx="18" cy="324"/>
                </a:xfrm>
                <a:prstGeom prst="rect">
                  <a:avLst/>
                </a:prstGeom>
                <a:solidFill>
                  <a:srgbClr val="C28FF5"/>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47" name="Rectangle 109"/>
                <p:cNvSpPr>
                  <a:spLocks noChangeArrowheads="1"/>
                </p:cNvSpPr>
                <p:nvPr/>
              </p:nvSpPr>
              <p:spPr bwMode="auto">
                <a:xfrm>
                  <a:off x="3722" y="3275"/>
                  <a:ext cx="18" cy="324"/>
                </a:xfrm>
                <a:prstGeom prst="rect">
                  <a:avLst/>
                </a:prstGeom>
                <a:solidFill>
                  <a:srgbClr val="C390F6"/>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48" name="Rectangle 110"/>
                <p:cNvSpPr>
                  <a:spLocks noChangeArrowheads="1"/>
                </p:cNvSpPr>
                <p:nvPr/>
              </p:nvSpPr>
              <p:spPr bwMode="auto">
                <a:xfrm>
                  <a:off x="3740" y="3275"/>
                  <a:ext cx="6" cy="324"/>
                </a:xfrm>
                <a:prstGeom prst="rect">
                  <a:avLst/>
                </a:prstGeom>
                <a:solidFill>
                  <a:srgbClr val="C491F7"/>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49" name="Rectangle 111"/>
                <p:cNvSpPr>
                  <a:spLocks noChangeArrowheads="1"/>
                </p:cNvSpPr>
                <p:nvPr/>
              </p:nvSpPr>
              <p:spPr bwMode="auto">
                <a:xfrm>
                  <a:off x="3746" y="3275"/>
                  <a:ext cx="18" cy="324"/>
                </a:xfrm>
                <a:prstGeom prst="rect">
                  <a:avLst/>
                </a:prstGeom>
                <a:solidFill>
                  <a:srgbClr val="C592F8"/>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50" name="Rectangle 112"/>
                <p:cNvSpPr>
                  <a:spLocks noChangeArrowheads="1"/>
                </p:cNvSpPr>
                <p:nvPr/>
              </p:nvSpPr>
              <p:spPr bwMode="auto">
                <a:xfrm>
                  <a:off x="3764" y="3275"/>
                  <a:ext cx="12" cy="324"/>
                </a:xfrm>
                <a:prstGeom prst="rect">
                  <a:avLst/>
                </a:prstGeom>
                <a:solidFill>
                  <a:srgbClr val="C693F9"/>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51" name="Rectangle 113"/>
                <p:cNvSpPr>
                  <a:spLocks noChangeArrowheads="1"/>
                </p:cNvSpPr>
                <p:nvPr/>
              </p:nvSpPr>
              <p:spPr bwMode="auto">
                <a:xfrm>
                  <a:off x="3776" y="3275"/>
                  <a:ext cx="6" cy="324"/>
                </a:xfrm>
                <a:prstGeom prst="rect">
                  <a:avLst/>
                </a:prstGeom>
                <a:solidFill>
                  <a:srgbClr val="C794FA"/>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52" name="Rectangle 114"/>
                <p:cNvSpPr>
                  <a:spLocks noChangeArrowheads="1"/>
                </p:cNvSpPr>
                <p:nvPr/>
              </p:nvSpPr>
              <p:spPr bwMode="auto">
                <a:xfrm>
                  <a:off x="3782" y="3275"/>
                  <a:ext cx="18" cy="324"/>
                </a:xfrm>
                <a:prstGeom prst="rect">
                  <a:avLst/>
                </a:prstGeom>
                <a:solidFill>
                  <a:srgbClr val="C895FB"/>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53" name="Rectangle 115"/>
                <p:cNvSpPr>
                  <a:spLocks noChangeArrowheads="1"/>
                </p:cNvSpPr>
                <p:nvPr/>
              </p:nvSpPr>
              <p:spPr bwMode="auto">
                <a:xfrm>
                  <a:off x="3800" y="3275"/>
                  <a:ext cx="12" cy="324"/>
                </a:xfrm>
                <a:prstGeom prst="rect">
                  <a:avLst/>
                </a:prstGeom>
                <a:solidFill>
                  <a:srgbClr val="C996FC"/>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54" name="Rectangle 116"/>
                <p:cNvSpPr>
                  <a:spLocks noChangeArrowheads="1"/>
                </p:cNvSpPr>
                <p:nvPr/>
              </p:nvSpPr>
              <p:spPr bwMode="auto">
                <a:xfrm>
                  <a:off x="3812" y="3275"/>
                  <a:ext cx="6" cy="324"/>
                </a:xfrm>
                <a:prstGeom prst="rect">
                  <a:avLst/>
                </a:prstGeom>
                <a:solidFill>
                  <a:srgbClr val="CA97FD"/>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55" name="Rectangle 117"/>
                <p:cNvSpPr>
                  <a:spLocks noChangeArrowheads="1"/>
                </p:cNvSpPr>
                <p:nvPr/>
              </p:nvSpPr>
              <p:spPr bwMode="auto">
                <a:xfrm>
                  <a:off x="3818" y="3275"/>
                  <a:ext cx="18" cy="324"/>
                </a:xfrm>
                <a:prstGeom prst="rect">
                  <a:avLst/>
                </a:prstGeom>
                <a:solidFill>
                  <a:srgbClr val="CB98FE"/>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56" name="Rectangle 118"/>
                <p:cNvSpPr>
                  <a:spLocks noChangeArrowheads="1"/>
                </p:cNvSpPr>
                <p:nvPr/>
              </p:nvSpPr>
              <p:spPr bwMode="auto">
                <a:xfrm>
                  <a:off x="3836" y="3275"/>
                  <a:ext cx="288" cy="324"/>
                </a:xfrm>
                <a:prstGeom prst="rect">
                  <a:avLst/>
                </a:prstGeom>
                <a:solidFill>
                  <a:srgbClr val="CC99FF"/>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57" name="Rectangle 119"/>
                <p:cNvSpPr>
                  <a:spLocks noChangeArrowheads="1"/>
                </p:cNvSpPr>
                <p:nvPr/>
              </p:nvSpPr>
              <p:spPr bwMode="auto">
                <a:xfrm>
                  <a:off x="3548" y="3275"/>
                  <a:ext cx="576" cy="324"/>
                </a:xfrm>
                <a:prstGeom prst="rect">
                  <a:avLst/>
                </a:prstGeom>
                <a:noFill/>
                <a:ln w="9525">
                  <a:solidFill>
                    <a:srgbClr val="000000"/>
                  </a:solid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58" name="Rectangle 120"/>
                <p:cNvSpPr>
                  <a:spLocks noChangeArrowheads="1"/>
                </p:cNvSpPr>
                <p:nvPr/>
              </p:nvSpPr>
              <p:spPr bwMode="auto">
                <a:xfrm>
                  <a:off x="3614" y="3329"/>
                  <a:ext cx="387"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rPr>
                    <a:t>OM_Process</a:t>
                  </a:r>
                  <a:endParaRPr lang="en-US">
                    <a:solidFill>
                      <a:srgbClr val="000000"/>
                    </a:solidFill>
                  </a:endParaRPr>
                </a:p>
              </p:txBody>
            </p:sp>
            <p:sp>
              <p:nvSpPr>
                <p:cNvPr id="259" name="Line 121"/>
                <p:cNvSpPr>
                  <a:spLocks noChangeShapeType="1"/>
                </p:cNvSpPr>
                <p:nvPr/>
              </p:nvSpPr>
              <p:spPr bwMode="auto">
                <a:xfrm>
                  <a:off x="3548" y="3455"/>
                  <a:ext cx="576" cy="0"/>
                </a:xfrm>
                <a:prstGeom prst="line">
                  <a:avLst/>
                </a:prstGeom>
                <a:noFill/>
                <a:ln w="9525">
                  <a:solidFill>
                    <a:srgbClr val="000000"/>
                  </a:solidFill>
                  <a:miter lim="800000"/>
                  <a:headEnd/>
                  <a:tailEnd/>
                </a:ln>
              </p:spPr>
              <p:txBody>
                <a:bodyPr/>
                <a:lstStyle/>
                <a:p>
                  <a:pPr defTabSz="914400" fontAlgn="base">
                    <a:spcBef>
                      <a:spcPct val="0"/>
                    </a:spcBef>
                    <a:spcAft>
                      <a:spcPct val="0"/>
                    </a:spcAft>
                  </a:pPr>
                  <a:endParaRPr lang="en-AU">
                    <a:solidFill>
                      <a:srgbClr val="000000"/>
                    </a:solidFill>
                  </a:endParaRPr>
                </a:p>
              </p:txBody>
            </p:sp>
          </p:grpSp>
          <p:grpSp>
            <p:nvGrpSpPr>
              <p:cNvPr id="182" name="Group 268"/>
              <p:cNvGrpSpPr>
                <a:grpSpLocks/>
              </p:cNvGrpSpPr>
              <p:nvPr/>
            </p:nvGrpSpPr>
            <p:grpSpPr bwMode="auto">
              <a:xfrm>
                <a:off x="2437286" y="4705968"/>
                <a:ext cx="809625" cy="542925"/>
                <a:chOff x="4832" y="3281"/>
                <a:chExt cx="552" cy="342"/>
              </a:xfrm>
            </p:grpSpPr>
            <p:sp>
              <p:nvSpPr>
                <p:cNvPr id="204" name="Rectangle 166"/>
                <p:cNvSpPr>
                  <a:spLocks noChangeArrowheads="1"/>
                </p:cNvSpPr>
                <p:nvPr/>
              </p:nvSpPr>
              <p:spPr bwMode="auto">
                <a:xfrm>
                  <a:off x="4850" y="3299"/>
                  <a:ext cx="534" cy="324"/>
                </a:xfrm>
                <a:prstGeom prst="rect">
                  <a:avLst/>
                </a:prstGeom>
                <a:solidFill>
                  <a:srgbClr val="C0BFC0"/>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05" name="Rectangle 167"/>
                <p:cNvSpPr>
                  <a:spLocks noChangeArrowheads="1"/>
                </p:cNvSpPr>
                <p:nvPr/>
              </p:nvSpPr>
              <p:spPr bwMode="auto">
                <a:xfrm>
                  <a:off x="4832" y="3281"/>
                  <a:ext cx="6" cy="324"/>
                </a:xfrm>
                <a:prstGeom prst="rect">
                  <a:avLst/>
                </a:prstGeom>
                <a:solidFill>
                  <a:srgbClr val="B5E8B5"/>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06" name="Rectangle 168"/>
                <p:cNvSpPr>
                  <a:spLocks noChangeArrowheads="1"/>
                </p:cNvSpPr>
                <p:nvPr/>
              </p:nvSpPr>
              <p:spPr bwMode="auto">
                <a:xfrm>
                  <a:off x="4838" y="3281"/>
                  <a:ext cx="12" cy="324"/>
                </a:xfrm>
                <a:prstGeom prst="rect">
                  <a:avLst/>
                </a:prstGeom>
                <a:solidFill>
                  <a:srgbClr val="B6E9B6"/>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07" name="Rectangle 169"/>
                <p:cNvSpPr>
                  <a:spLocks noChangeArrowheads="1"/>
                </p:cNvSpPr>
                <p:nvPr/>
              </p:nvSpPr>
              <p:spPr bwMode="auto">
                <a:xfrm>
                  <a:off x="4850" y="3281"/>
                  <a:ext cx="12" cy="324"/>
                </a:xfrm>
                <a:prstGeom prst="rect">
                  <a:avLst/>
                </a:prstGeom>
                <a:solidFill>
                  <a:srgbClr val="B7EAB7"/>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08" name="Rectangle 170"/>
                <p:cNvSpPr>
                  <a:spLocks noChangeArrowheads="1"/>
                </p:cNvSpPr>
                <p:nvPr/>
              </p:nvSpPr>
              <p:spPr bwMode="auto">
                <a:xfrm>
                  <a:off x="4862" y="3281"/>
                  <a:ext cx="12" cy="324"/>
                </a:xfrm>
                <a:prstGeom prst="rect">
                  <a:avLst/>
                </a:prstGeom>
                <a:solidFill>
                  <a:srgbClr val="B8EBB8"/>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09" name="Rectangle 171"/>
                <p:cNvSpPr>
                  <a:spLocks noChangeArrowheads="1"/>
                </p:cNvSpPr>
                <p:nvPr/>
              </p:nvSpPr>
              <p:spPr bwMode="auto">
                <a:xfrm>
                  <a:off x="4874" y="3281"/>
                  <a:ext cx="12" cy="324"/>
                </a:xfrm>
                <a:prstGeom prst="rect">
                  <a:avLst/>
                </a:prstGeom>
                <a:solidFill>
                  <a:srgbClr val="B9ECB9"/>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10" name="Rectangle 172"/>
                <p:cNvSpPr>
                  <a:spLocks noChangeArrowheads="1"/>
                </p:cNvSpPr>
                <p:nvPr/>
              </p:nvSpPr>
              <p:spPr bwMode="auto">
                <a:xfrm>
                  <a:off x="4886" y="3281"/>
                  <a:ext cx="12" cy="324"/>
                </a:xfrm>
                <a:prstGeom prst="rect">
                  <a:avLst/>
                </a:prstGeom>
                <a:solidFill>
                  <a:srgbClr val="BAEDBA"/>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11" name="Rectangle 173"/>
                <p:cNvSpPr>
                  <a:spLocks noChangeArrowheads="1"/>
                </p:cNvSpPr>
                <p:nvPr/>
              </p:nvSpPr>
              <p:spPr bwMode="auto">
                <a:xfrm>
                  <a:off x="4898" y="3281"/>
                  <a:ext cx="12" cy="324"/>
                </a:xfrm>
                <a:prstGeom prst="rect">
                  <a:avLst/>
                </a:prstGeom>
                <a:solidFill>
                  <a:srgbClr val="BBEEBB"/>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12" name="Rectangle 174"/>
                <p:cNvSpPr>
                  <a:spLocks noChangeArrowheads="1"/>
                </p:cNvSpPr>
                <p:nvPr/>
              </p:nvSpPr>
              <p:spPr bwMode="auto">
                <a:xfrm>
                  <a:off x="4910" y="3281"/>
                  <a:ext cx="6" cy="324"/>
                </a:xfrm>
                <a:prstGeom prst="rect">
                  <a:avLst/>
                </a:prstGeom>
                <a:solidFill>
                  <a:srgbClr val="BCEFBC"/>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13" name="Rectangle 175"/>
                <p:cNvSpPr>
                  <a:spLocks noChangeArrowheads="1"/>
                </p:cNvSpPr>
                <p:nvPr/>
              </p:nvSpPr>
              <p:spPr bwMode="auto">
                <a:xfrm>
                  <a:off x="4916" y="3281"/>
                  <a:ext cx="12" cy="324"/>
                </a:xfrm>
                <a:prstGeom prst="rect">
                  <a:avLst/>
                </a:prstGeom>
                <a:solidFill>
                  <a:srgbClr val="BDF0BD"/>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14" name="Rectangle 176"/>
                <p:cNvSpPr>
                  <a:spLocks noChangeArrowheads="1"/>
                </p:cNvSpPr>
                <p:nvPr/>
              </p:nvSpPr>
              <p:spPr bwMode="auto">
                <a:xfrm>
                  <a:off x="4928" y="3281"/>
                  <a:ext cx="12" cy="324"/>
                </a:xfrm>
                <a:prstGeom prst="rect">
                  <a:avLst/>
                </a:prstGeom>
                <a:solidFill>
                  <a:srgbClr val="BEF1BE"/>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15" name="Rectangle 177"/>
                <p:cNvSpPr>
                  <a:spLocks noChangeArrowheads="1"/>
                </p:cNvSpPr>
                <p:nvPr/>
              </p:nvSpPr>
              <p:spPr bwMode="auto">
                <a:xfrm>
                  <a:off x="4940" y="3281"/>
                  <a:ext cx="12" cy="324"/>
                </a:xfrm>
                <a:prstGeom prst="rect">
                  <a:avLst/>
                </a:prstGeom>
                <a:solidFill>
                  <a:srgbClr val="BFF2BF"/>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16" name="Rectangle 178"/>
                <p:cNvSpPr>
                  <a:spLocks noChangeArrowheads="1"/>
                </p:cNvSpPr>
                <p:nvPr/>
              </p:nvSpPr>
              <p:spPr bwMode="auto">
                <a:xfrm>
                  <a:off x="4952" y="3281"/>
                  <a:ext cx="12" cy="324"/>
                </a:xfrm>
                <a:prstGeom prst="rect">
                  <a:avLst/>
                </a:prstGeom>
                <a:solidFill>
                  <a:srgbClr val="C0F3C0"/>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17" name="Rectangle 179"/>
                <p:cNvSpPr>
                  <a:spLocks noChangeArrowheads="1"/>
                </p:cNvSpPr>
                <p:nvPr/>
              </p:nvSpPr>
              <p:spPr bwMode="auto">
                <a:xfrm>
                  <a:off x="4964" y="3281"/>
                  <a:ext cx="12" cy="324"/>
                </a:xfrm>
                <a:prstGeom prst="rect">
                  <a:avLst/>
                </a:prstGeom>
                <a:solidFill>
                  <a:srgbClr val="C1F4C1"/>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18" name="Rectangle 180"/>
                <p:cNvSpPr>
                  <a:spLocks noChangeArrowheads="1"/>
                </p:cNvSpPr>
                <p:nvPr/>
              </p:nvSpPr>
              <p:spPr bwMode="auto">
                <a:xfrm>
                  <a:off x="4976" y="3281"/>
                  <a:ext cx="18" cy="324"/>
                </a:xfrm>
                <a:prstGeom prst="rect">
                  <a:avLst/>
                </a:prstGeom>
                <a:solidFill>
                  <a:srgbClr val="C2F5C2"/>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19" name="Rectangle 181"/>
                <p:cNvSpPr>
                  <a:spLocks noChangeArrowheads="1"/>
                </p:cNvSpPr>
                <p:nvPr/>
              </p:nvSpPr>
              <p:spPr bwMode="auto">
                <a:xfrm>
                  <a:off x="4994" y="3281"/>
                  <a:ext cx="12" cy="324"/>
                </a:xfrm>
                <a:prstGeom prst="rect">
                  <a:avLst/>
                </a:prstGeom>
                <a:solidFill>
                  <a:srgbClr val="C3F6C3"/>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20" name="Rectangle 182"/>
                <p:cNvSpPr>
                  <a:spLocks noChangeArrowheads="1"/>
                </p:cNvSpPr>
                <p:nvPr/>
              </p:nvSpPr>
              <p:spPr bwMode="auto">
                <a:xfrm>
                  <a:off x="5006" y="3281"/>
                  <a:ext cx="12" cy="324"/>
                </a:xfrm>
                <a:prstGeom prst="rect">
                  <a:avLst/>
                </a:prstGeom>
                <a:solidFill>
                  <a:srgbClr val="C4F7C4"/>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21" name="Rectangle 183"/>
                <p:cNvSpPr>
                  <a:spLocks noChangeArrowheads="1"/>
                </p:cNvSpPr>
                <p:nvPr/>
              </p:nvSpPr>
              <p:spPr bwMode="auto">
                <a:xfrm>
                  <a:off x="5018" y="3281"/>
                  <a:ext cx="12" cy="324"/>
                </a:xfrm>
                <a:prstGeom prst="rect">
                  <a:avLst/>
                </a:prstGeom>
                <a:solidFill>
                  <a:srgbClr val="C5F8C5"/>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22" name="Rectangle 184"/>
                <p:cNvSpPr>
                  <a:spLocks noChangeArrowheads="1"/>
                </p:cNvSpPr>
                <p:nvPr/>
              </p:nvSpPr>
              <p:spPr bwMode="auto">
                <a:xfrm>
                  <a:off x="5030" y="3281"/>
                  <a:ext cx="12" cy="324"/>
                </a:xfrm>
                <a:prstGeom prst="rect">
                  <a:avLst/>
                </a:prstGeom>
                <a:solidFill>
                  <a:srgbClr val="C6F9C6"/>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23" name="Rectangle 185"/>
                <p:cNvSpPr>
                  <a:spLocks noChangeArrowheads="1"/>
                </p:cNvSpPr>
                <p:nvPr/>
              </p:nvSpPr>
              <p:spPr bwMode="auto">
                <a:xfrm>
                  <a:off x="5042" y="3281"/>
                  <a:ext cx="12" cy="324"/>
                </a:xfrm>
                <a:prstGeom prst="rect">
                  <a:avLst/>
                </a:prstGeom>
                <a:solidFill>
                  <a:srgbClr val="C7FAC7"/>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24" name="Rectangle 186"/>
                <p:cNvSpPr>
                  <a:spLocks noChangeArrowheads="1"/>
                </p:cNvSpPr>
                <p:nvPr/>
              </p:nvSpPr>
              <p:spPr bwMode="auto">
                <a:xfrm>
                  <a:off x="5054" y="3281"/>
                  <a:ext cx="12" cy="324"/>
                </a:xfrm>
                <a:prstGeom prst="rect">
                  <a:avLst/>
                </a:prstGeom>
                <a:solidFill>
                  <a:srgbClr val="C8FBC8"/>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25" name="Rectangle 187"/>
                <p:cNvSpPr>
                  <a:spLocks noChangeArrowheads="1"/>
                </p:cNvSpPr>
                <p:nvPr/>
              </p:nvSpPr>
              <p:spPr bwMode="auto">
                <a:xfrm>
                  <a:off x="5066" y="3281"/>
                  <a:ext cx="6" cy="324"/>
                </a:xfrm>
                <a:prstGeom prst="rect">
                  <a:avLst/>
                </a:prstGeom>
                <a:solidFill>
                  <a:srgbClr val="C9FCC9"/>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26" name="Rectangle 188"/>
                <p:cNvSpPr>
                  <a:spLocks noChangeArrowheads="1"/>
                </p:cNvSpPr>
                <p:nvPr/>
              </p:nvSpPr>
              <p:spPr bwMode="auto">
                <a:xfrm>
                  <a:off x="5072" y="3281"/>
                  <a:ext cx="12" cy="324"/>
                </a:xfrm>
                <a:prstGeom prst="rect">
                  <a:avLst/>
                </a:prstGeom>
                <a:solidFill>
                  <a:srgbClr val="CAFDCA"/>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27" name="Rectangle 189"/>
                <p:cNvSpPr>
                  <a:spLocks noChangeArrowheads="1"/>
                </p:cNvSpPr>
                <p:nvPr/>
              </p:nvSpPr>
              <p:spPr bwMode="auto">
                <a:xfrm>
                  <a:off x="5084" y="3281"/>
                  <a:ext cx="12" cy="324"/>
                </a:xfrm>
                <a:prstGeom prst="rect">
                  <a:avLst/>
                </a:prstGeom>
                <a:solidFill>
                  <a:srgbClr val="CBFECB"/>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28" name="Rectangle 190"/>
                <p:cNvSpPr>
                  <a:spLocks noChangeArrowheads="1"/>
                </p:cNvSpPr>
                <p:nvPr/>
              </p:nvSpPr>
              <p:spPr bwMode="auto">
                <a:xfrm>
                  <a:off x="5096" y="3281"/>
                  <a:ext cx="270" cy="324"/>
                </a:xfrm>
                <a:prstGeom prst="rect">
                  <a:avLst/>
                </a:prstGeom>
                <a:solidFill>
                  <a:srgbClr val="CCFFCC"/>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29" name="Rectangle 191"/>
                <p:cNvSpPr>
                  <a:spLocks noChangeArrowheads="1"/>
                </p:cNvSpPr>
                <p:nvPr/>
              </p:nvSpPr>
              <p:spPr bwMode="auto">
                <a:xfrm>
                  <a:off x="4832" y="3281"/>
                  <a:ext cx="534" cy="324"/>
                </a:xfrm>
                <a:prstGeom prst="rect">
                  <a:avLst/>
                </a:prstGeom>
                <a:noFill/>
                <a:ln w="9525">
                  <a:solidFill>
                    <a:srgbClr val="000000"/>
                  </a:solid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30" name="Rectangle 192"/>
                <p:cNvSpPr>
                  <a:spLocks noChangeArrowheads="1"/>
                </p:cNvSpPr>
                <p:nvPr/>
              </p:nvSpPr>
              <p:spPr bwMode="auto">
                <a:xfrm>
                  <a:off x="5030" y="3335"/>
                  <a:ext cx="150"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rPr>
                    <a:t>Any</a:t>
                  </a:r>
                  <a:endParaRPr lang="en-US">
                    <a:solidFill>
                      <a:srgbClr val="000000"/>
                    </a:solidFill>
                  </a:endParaRPr>
                </a:p>
              </p:txBody>
            </p:sp>
            <p:sp>
              <p:nvSpPr>
                <p:cNvPr id="231" name="Line 193"/>
                <p:cNvSpPr>
                  <a:spLocks noChangeShapeType="1"/>
                </p:cNvSpPr>
                <p:nvPr/>
              </p:nvSpPr>
              <p:spPr bwMode="auto">
                <a:xfrm>
                  <a:off x="4832" y="3461"/>
                  <a:ext cx="534" cy="0"/>
                </a:xfrm>
                <a:prstGeom prst="line">
                  <a:avLst/>
                </a:prstGeom>
                <a:noFill/>
                <a:ln w="9525">
                  <a:solidFill>
                    <a:srgbClr val="000000"/>
                  </a:solidFill>
                  <a:miter lim="800000"/>
                  <a:headEnd/>
                  <a:tailEnd/>
                </a:ln>
              </p:spPr>
              <p:txBody>
                <a:bodyPr/>
                <a:lstStyle/>
                <a:p>
                  <a:pPr defTabSz="914400" fontAlgn="base">
                    <a:spcBef>
                      <a:spcPct val="0"/>
                    </a:spcBef>
                    <a:spcAft>
                      <a:spcPct val="0"/>
                    </a:spcAft>
                  </a:pPr>
                  <a:endParaRPr lang="en-AU">
                    <a:solidFill>
                      <a:srgbClr val="000000"/>
                    </a:solidFill>
                  </a:endParaRPr>
                </a:p>
              </p:txBody>
            </p:sp>
          </p:grpSp>
          <p:grpSp>
            <p:nvGrpSpPr>
              <p:cNvPr id="183" name="Group 273"/>
              <p:cNvGrpSpPr>
                <a:grpSpLocks/>
              </p:cNvGrpSpPr>
              <p:nvPr/>
            </p:nvGrpSpPr>
            <p:grpSpPr bwMode="auto">
              <a:xfrm>
                <a:off x="1989611" y="3201018"/>
                <a:ext cx="1546225" cy="431800"/>
                <a:chOff x="4526" y="2333"/>
                <a:chExt cx="1055" cy="272"/>
              </a:xfrm>
            </p:grpSpPr>
            <p:sp>
              <p:nvSpPr>
                <p:cNvPr id="200" name="Line 225"/>
                <p:cNvSpPr>
                  <a:spLocks noChangeShapeType="1"/>
                </p:cNvSpPr>
                <p:nvPr/>
              </p:nvSpPr>
              <p:spPr bwMode="auto">
                <a:xfrm flipV="1">
                  <a:off x="4526" y="2429"/>
                  <a:ext cx="234" cy="30"/>
                </a:xfrm>
                <a:prstGeom prst="line">
                  <a:avLst/>
                </a:prstGeom>
                <a:noFill/>
                <a:ln w="9525">
                  <a:solidFill>
                    <a:srgbClr val="000000"/>
                  </a:solid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01" name="Freeform 226"/>
                <p:cNvSpPr>
                  <a:spLocks noEditPoints="1"/>
                </p:cNvSpPr>
                <p:nvPr/>
              </p:nvSpPr>
              <p:spPr bwMode="auto">
                <a:xfrm>
                  <a:off x="4664" y="2405"/>
                  <a:ext cx="96" cy="72"/>
                </a:xfrm>
                <a:custGeom>
                  <a:avLst/>
                  <a:gdLst>
                    <a:gd name="T0" fmla="*/ 96 w 96"/>
                    <a:gd name="T1" fmla="*/ 24 h 72"/>
                    <a:gd name="T2" fmla="*/ 12 w 96"/>
                    <a:gd name="T3" fmla="*/ 72 h 72"/>
                    <a:gd name="T4" fmla="*/ 96 w 96"/>
                    <a:gd name="T5" fmla="*/ 24 h 72"/>
                    <a:gd name="T6" fmla="*/ 0 w 96"/>
                    <a:gd name="T7" fmla="*/ 0 h 72"/>
                    <a:gd name="T8" fmla="*/ 0 60000 65536"/>
                    <a:gd name="T9" fmla="*/ 0 60000 65536"/>
                    <a:gd name="T10" fmla="*/ 0 60000 65536"/>
                    <a:gd name="T11" fmla="*/ 0 60000 65536"/>
                    <a:gd name="T12" fmla="*/ 0 w 96"/>
                    <a:gd name="T13" fmla="*/ 0 h 72"/>
                    <a:gd name="T14" fmla="*/ 96 w 96"/>
                    <a:gd name="T15" fmla="*/ 72 h 72"/>
                  </a:gdLst>
                  <a:ahLst/>
                  <a:cxnLst>
                    <a:cxn ang="T8">
                      <a:pos x="T0" y="T1"/>
                    </a:cxn>
                    <a:cxn ang="T9">
                      <a:pos x="T2" y="T3"/>
                    </a:cxn>
                    <a:cxn ang="T10">
                      <a:pos x="T4" y="T5"/>
                    </a:cxn>
                    <a:cxn ang="T11">
                      <a:pos x="T6" y="T7"/>
                    </a:cxn>
                  </a:cxnLst>
                  <a:rect l="T12" t="T13" r="T14" b="T15"/>
                  <a:pathLst>
                    <a:path w="96" h="72">
                      <a:moveTo>
                        <a:pt x="96" y="24"/>
                      </a:moveTo>
                      <a:lnTo>
                        <a:pt x="12" y="72"/>
                      </a:lnTo>
                      <a:moveTo>
                        <a:pt x="96" y="24"/>
                      </a:moveTo>
                      <a:lnTo>
                        <a:pt x="0" y="0"/>
                      </a:lnTo>
                    </a:path>
                  </a:pathLst>
                </a:custGeom>
                <a:noFill/>
                <a:ln w="9525" cap="flat">
                  <a:solidFill>
                    <a:srgbClr val="000000"/>
                  </a:solidFill>
                  <a:prstDash val="solid"/>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02" name="Rectangle 227"/>
                <p:cNvSpPr>
                  <a:spLocks noChangeArrowheads="1"/>
                </p:cNvSpPr>
                <p:nvPr/>
              </p:nvSpPr>
              <p:spPr bwMode="auto">
                <a:xfrm>
                  <a:off x="4694" y="2489"/>
                  <a:ext cx="887" cy="116"/>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a:solidFill>
                        <a:srgbClr val="000000"/>
                      </a:solidFill>
                    </a:rPr>
                    <a:t>+observedProperty</a:t>
                  </a:r>
                  <a:endParaRPr lang="en-US" sz="3600">
                    <a:solidFill>
                      <a:srgbClr val="000000"/>
                    </a:solidFill>
                  </a:endParaRPr>
                </a:p>
              </p:txBody>
            </p:sp>
            <p:sp>
              <p:nvSpPr>
                <p:cNvPr id="203" name="Rectangle 228"/>
                <p:cNvSpPr>
                  <a:spLocks noChangeArrowheads="1"/>
                </p:cNvSpPr>
                <p:nvPr/>
              </p:nvSpPr>
              <p:spPr bwMode="auto">
                <a:xfrm>
                  <a:off x="4694" y="2333"/>
                  <a:ext cx="39" cy="78"/>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rPr>
                    <a:t>1</a:t>
                  </a:r>
                  <a:endParaRPr lang="en-US">
                    <a:solidFill>
                      <a:srgbClr val="000000"/>
                    </a:solidFill>
                  </a:endParaRPr>
                </a:p>
              </p:txBody>
            </p:sp>
          </p:grpSp>
          <p:grpSp>
            <p:nvGrpSpPr>
              <p:cNvPr id="184" name="Group 178"/>
              <p:cNvGrpSpPr>
                <a:grpSpLocks/>
              </p:cNvGrpSpPr>
              <p:nvPr/>
            </p:nvGrpSpPr>
            <p:grpSpPr bwMode="auto">
              <a:xfrm rot="7440675">
                <a:off x="1337943" y="2277886"/>
                <a:ext cx="1281112" cy="180975"/>
                <a:chOff x="3532889" y="2379360"/>
                <a:chExt cx="1582615" cy="190500"/>
              </a:xfrm>
            </p:grpSpPr>
            <p:sp>
              <p:nvSpPr>
                <p:cNvPr id="198" name="Line 229"/>
                <p:cNvSpPr>
                  <a:spLocks noChangeShapeType="1"/>
                </p:cNvSpPr>
                <p:nvPr/>
              </p:nvSpPr>
              <p:spPr bwMode="auto">
                <a:xfrm flipH="1" flipV="1">
                  <a:off x="3532889" y="2426985"/>
                  <a:ext cx="1582615" cy="142875"/>
                </a:xfrm>
                <a:prstGeom prst="line">
                  <a:avLst/>
                </a:prstGeom>
                <a:noFill/>
                <a:ln w="9525">
                  <a:solidFill>
                    <a:srgbClr val="000000"/>
                  </a:solid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99" name="Freeform 230"/>
                <p:cNvSpPr>
                  <a:spLocks noEditPoints="1"/>
                </p:cNvSpPr>
                <p:nvPr/>
              </p:nvSpPr>
              <p:spPr bwMode="auto">
                <a:xfrm>
                  <a:off x="3532889" y="2379360"/>
                  <a:ext cx="131885" cy="114300"/>
                </a:xfrm>
                <a:custGeom>
                  <a:avLst/>
                  <a:gdLst>
                    <a:gd name="T0" fmla="*/ 0 w 90"/>
                    <a:gd name="T1" fmla="*/ 75604680 h 72"/>
                    <a:gd name="T2" fmla="*/ 193262840 w 90"/>
                    <a:gd name="T3" fmla="*/ 0 h 72"/>
                    <a:gd name="T4" fmla="*/ 0 w 90"/>
                    <a:gd name="T5" fmla="*/ 75604680 h 72"/>
                    <a:gd name="T6" fmla="*/ 180379099 w 90"/>
                    <a:gd name="T7" fmla="*/ 181451223 h 72"/>
                    <a:gd name="T8" fmla="*/ 0 60000 65536"/>
                    <a:gd name="T9" fmla="*/ 0 60000 65536"/>
                    <a:gd name="T10" fmla="*/ 0 60000 65536"/>
                    <a:gd name="T11" fmla="*/ 0 60000 65536"/>
                    <a:gd name="T12" fmla="*/ 0 w 90"/>
                    <a:gd name="T13" fmla="*/ 0 h 72"/>
                    <a:gd name="T14" fmla="*/ 90 w 90"/>
                    <a:gd name="T15" fmla="*/ 72 h 72"/>
                  </a:gdLst>
                  <a:ahLst/>
                  <a:cxnLst>
                    <a:cxn ang="T8">
                      <a:pos x="T0" y="T1"/>
                    </a:cxn>
                    <a:cxn ang="T9">
                      <a:pos x="T2" y="T3"/>
                    </a:cxn>
                    <a:cxn ang="T10">
                      <a:pos x="T4" y="T5"/>
                    </a:cxn>
                    <a:cxn ang="T11">
                      <a:pos x="T6" y="T7"/>
                    </a:cxn>
                  </a:cxnLst>
                  <a:rect l="T12" t="T13" r="T14" b="T15"/>
                  <a:pathLst>
                    <a:path w="90" h="72">
                      <a:moveTo>
                        <a:pt x="0" y="30"/>
                      </a:moveTo>
                      <a:lnTo>
                        <a:pt x="90" y="0"/>
                      </a:lnTo>
                      <a:moveTo>
                        <a:pt x="0" y="30"/>
                      </a:moveTo>
                      <a:lnTo>
                        <a:pt x="84" y="72"/>
                      </a:lnTo>
                    </a:path>
                  </a:pathLst>
                </a:custGeom>
                <a:noFill/>
                <a:ln w="9525" cap="flat">
                  <a:solidFill>
                    <a:srgbClr val="000000"/>
                  </a:solidFill>
                  <a:prstDash val="solid"/>
                  <a:miter lim="800000"/>
                  <a:headEnd/>
                  <a:tailEnd/>
                </a:ln>
              </p:spPr>
              <p:txBody>
                <a:bodyPr/>
                <a:lstStyle/>
                <a:p>
                  <a:pPr defTabSz="914400" fontAlgn="base">
                    <a:spcBef>
                      <a:spcPct val="0"/>
                    </a:spcBef>
                    <a:spcAft>
                      <a:spcPct val="0"/>
                    </a:spcAft>
                  </a:pPr>
                  <a:endParaRPr lang="en-AU">
                    <a:solidFill>
                      <a:srgbClr val="000000"/>
                    </a:solidFill>
                  </a:endParaRPr>
                </a:p>
              </p:txBody>
            </p:sp>
          </p:grpSp>
          <p:sp>
            <p:nvSpPr>
              <p:cNvPr id="185" name="Rectangle 232"/>
              <p:cNvSpPr>
                <a:spLocks noChangeArrowheads="1"/>
              </p:cNvSpPr>
              <p:nvPr/>
            </p:nvSpPr>
            <p:spPr bwMode="auto">
              <a:xfrm>
                <a:off x="1402236" y="2632693"/>
                <a:ext cx="155492" cy="123111"/>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rPr>
                  <a:t>0..*</a:t>
                </a:r>
                <a:endParaRPr lang="en-US">
                  <a:solidFill>
                    <a:srgbClr val="000000"/>
                  </a:solidFill>
                </a:endParaRPr>
              </a:p>
            </p:txBody>
          </p:sp>
          <p:sp>
            <p:nvSpPr>
              <p:cNvPr id="186" name="Rectangle 233"/>
              <p:cNvSpPr>
                <a:spLocks noChangeArrowheads="1"/>
              </p:cNvSpPr>
              <p:nvPr/>
            </p:nvSpPr>
            <p:spPr bwMode="auto">
              <a:xfrm>
                <a:off x="2411253" y="1899140"/>
                <a:ext cx="1244600" cy="184150"/>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dirty="0">
                    <a:solidFill>
                      <a:srgbClr val="000000"/>
                    </a:solidFill>
                  </a:rPr>
                  <a:t>+featureOfInterest</a:t>
                </a:r>
                <a:endParaRPr lang="en-US" sz="3600" dirty="0">
                  <a:solidFill>
                    <a:srgbClr val="000000"/>
                  </a:solidFill>
                </a:endParaRPr>
              </a:p>
            </p:txBody>
          </p:sp>
          <p:sp>
            <p:nvSpPr>
              <p:cNvPr id="187" name="Rectangle 234"/>
              <p:cNvSpPr>
                <a:spLocks noChangeArrowheads="1"/>
              </p:cNvSpPr>
              <p:nvPr/>
            </p:nvSpPr>
            <p:spPr bwMode="auto">
              <a:xfrm>
                <a:off x="2084037" y="1911968"/>
                <a:ext cx="46037" cy="123825"/>
              </a:xfrm>
              <a:prstGeom prst="rect">
                <a:avLst/>
              </a:prstGeom>
              <a:noFill/>
              <a:ln w="9525">
                <a:noFill/>
                <a:miter lim="800000"/>
                <a:headEnd/>
                <a:tailEnd/>
              </a:ln>
            </p:spPr>
            <p:txBody>
              <a:bodyPr lIns="0" tIns="0" rIns="0" bIns="0">
                <a:spAutoFit/>
              </a:bodyPr>
              <a:lstStyle/>
              <a:p>
                <a:pPr marL="361950" indent="-361950" defTabSz="966788" fontAlgn="base">
                  <a:spcBef>
                    <a:spcPct val="0"/>
                  </a:spcBef>
                  <a:spcAft>
                    <a:spcPct val="0"/>
                  </a:spcAft>
                  <a:tabLst>
                    <a:tab pos="188913" algn="l"/>
                  </a:tabLst>
                </a:pPr>
                <a:r>
                  <a:rPr lang="en-US" sz="800" dirty="0">
                    <a:solidFill>
                      <a:srgbClr val="000000"/>
                    </a:solidFill>
                  </a:rPr>
                  <a:t>1</a:t>
                </a:r>
                <a:endParaRPr lang="en-US" dirty="0">
                  <a:solidFill>
                    <a:srgbClr val="000000"/>
                  </a:solidFill>
                </a:endParaRPr>
              </a:p>
            </p:txBody>
          </p:sp>
          <p:sp>
            <p:nvSpPr>
              <p:cNvPr id="188" name="Line 241"/>
              <p:cNvSpPr>
                <a:spLocks noChangeShapeType="1"/>
              </p:cNvSpPr>
              <p:nvPr/>
            </p:nvSpPr>
            <p:spPr bwMode="auto">
              <a:xfrm flipH="1">
                <a:off x="864073" y="3982068"/>
                <a:ext cx="280988" cy="714375"/>
              </a:xfrm>
              <a:prstGeom prst="line">
                <a:avLst/>
              </a:prstGeom>
              <a:noFill/>
              <a:ln w="9525">
                <a:solidFill>
                  <a:srgbClr val="000000"/>
                </a:solid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89" name="Freeform 242"/>
              <p:cNvSpPr>
                <a:spLocks noEditPoints="1"/>
              </p:cNvSpPr>
              <p:nvPr/>
            </p:nvSpPr>
            <p:spPr bwMode="auto">
              <a:xfrm>
                <a:off x="864073" y="4544043"/>
                <a:ext cx="96838" cy="152400"/>
              </a:xfrm>
              <a:custGeom>
                <a:avLst/>
                <a:gdLst>
                  <a:gd name="T0" fmla="*/ 0 w 66"/>
                  <a:gd name="T1" fmla="*/ 241935022 h 96"/>
                  <a:gd name="T2" fmla="*/ 0 w 66"/>
                  <a:gd name="T3" fmla="*/ 0 h 96"/>
                  <a:gd name="T4" fmla="*/ 0 w 66"/>
                  <a:gd name="T5" fmla="*/ 241935022 h 96"/>
                  <a:gd name="T6" fmla="*/ 142084802 w 66"/>
                  <a:gd name="T7" fmla="*/ 75604688 h 96"/>
                  <a:gd name="T8" fmla="*/ 0 60000 65536"/>
                  <a:gd name="T9" fmla="*/ 0 60000 65536"/>
                  <a:gd name="T10" fmla="*/ 0 60000 65536"/>
                  <a:gd name="T11" fmla="*/ 0 60000 65536"/>
                  <a:gd name="T12" fmla="*/ 0 w 66"/>
                  <a:gd name="T13" fmla="*/ 0 h 96"/>
                  <a:gd name="T14" fmla="*/ 66 w 66"/>
                  <a:gd name="T15" fmla="*/ 96 h 96"/>
                </a:gdLst>
                <a:ahLst/>
                <a:cxnLst>
                  <a:cxn ang="T8">
                    <a:pos x="T0" y="T1"/>
                  </a:cxn>
                  <a:cxn ang="T9">
                    <a:pos x="T2" y="T3"/>
                  </a:cxn>
                  <a:cxn ang="T10">
                    <a:pos x="T4" y="T5"/>
                  </a:cxn>
                  <a:cxn ang="T11">
                    <a:pos x="T6" y="T7"/>
                  </a:cxn>
                </a:cxnLst>
                <a:rect l="T12" t="T13" r="T14" b="T15"/>
                <a:pathLst>
                  <a:path w="66" h="96">
                    <a:moveTo>
                      <a:pt x="0" y="96"/>
                    </a:moveTo>
                    <a:lnTo>
                      <a:pt x="0" y="0"/>
                    </a:lnTo>
                    <a:moveTo>
                      <a:pt x="0" y="96"/>
                    </a:moveTo>
                    <a:lnTo>
                      <a:pt x="66" y="30"/>
                    </a:lnTo>
                  </a:path>
                </a:pathLst>
              </a:custGeom>
              <a:noFill/>
              <a:ln w="9525" cap="flat">
                <a:solidFill>
                  <a:srgbClr val="000000"/>
                </a:solidFill>
                <a:prstDash val="solid"/>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90" name="Rectangle 244"/>
              <p:cNvSpPr>
                <a:spLocks noChangeArrowheads="1"/>
              </p:cNvSpPr>
              <p:nvPr/>
            </p:nvSpPr>
            <p:spPr bwMode="auto">
              <a:xfrm>
                <a:off x="1135536" y="4153518"/>
                <a:ext cx="155575" cy="123825"/>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rPr>
                  <a:t>0..*</a:t>
                </a:r>
                <a:endParaRPr lang="en-US">
                  <a:solidFill>
                    <a:srgbClr val="000000"/>
                  </a:solidFill>
                </a:endParaRPr>
              </a:p>
            </p:txBody>
          </p:sp>
          <p:sp>
            <p:nvSpPr>
              <p:cNvPr id="191" name="Rectangle 245"/>
              <p:cNvSpPr>
                <a:spLocks noChangeArrowheads="1"/>
              </p:cNvSpPr>
              <p:nvPr/>
            </p:nvSpPr>
            <p:spPr bwMode="auto">
              <a:xfrm>
                <a:off x="1041873" y="4432918"/>
                <a:ext cx="777875" cy="184150"/>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a:solidFill>
                      <a:srgbClr val="000000"/>
                    </a:solidFill>
                  </a:rPr>
                  <a:t>+procedure</a:t>
                </a:r>
                <a:endParaRPr lang="en-US" sz="3600">
                  <a:solidFill>
                    <a:srgbClr val="000000"/>
                  </a:solidFill>
                </a:endParaRPr>
              </a:p>
            </p:txBody>
          </p:sp>
          <p:sp>
            <p:nvSpPr>
              <p:cNvPr id="192" name="Rectangle 246"/>
              <p:cNvSpPr>
                <a:spLocks noChangeArrowheads="1"/>
              </p:cNvSpPr>
              <p:nvPr/>
            </p:nvSpPr>
            <p:spPr bwMode="auto">
              <a:xfrm>
                <a:off x="687861" y="4486893"/>
                <a:ext cx="57150" cy="123825"/>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rPr>
                  <a:t>1</a:t>
                </a:r>
                <a:endParaRPr lang="en-US">
                  <a:solidFill>
                    <a:srgbClr val="000000"/>
                  </a:solidFill>
                </a:endParaRPr>
              </a:p>
            </p:txBody>
          </p:sp>
          <p:sp>
            <p:nvSpPr>
              <p:cNvPr id="193" name="Line 258"/>
              <p:cNvSpPr>
                <a:spLocks noChangeShapeType="1"/>
              </p:cNvSpPr>
              <p:nvPr/>
            </p:nvSpPr>
            <p:spPr bwMode="auto">
              <a:xfrm flipH="1" flipV="1">
                <a:off x="1989611" y="3953493"/>
                <a:ext cx="782637" cy="752475"/>
              </a:xfrm>
              <a:prstGeom prst="line">
                <a:avLst/>
              </a:prstGeom>
              <a:noFill/>
              <a:ln w="9525">
                <a:solidFill>
                  <a:srgbClr val="000000"/>
                </a:solid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94" name="Freeform 259"/>
              <p:cNvSpPr>
                <a:spLocks/>
              </p:cNvSpPr>
              <p:nvPr/>
            </p:nvSpPr>
            <p:spPr bwMode="auto">
              <a:xfrm>
                <a:off x="1989611" y="3953493"/>
                <a:ext cx="131762" cy="123825"/>
              </a:xfrm>
              <a:custGeom>
                <a:avLst/>
                <a:gdLst>
                  <a:gd name="T0" fmla="*/ 141461145 w 90"/>
                  <a:gd name="T1" fmla="*/ 45362807 h 78"/>
                  <a:gd name="T2" fmla="*/ 0 w 90"/>
                  <a:gd name="T3" fmla="*/ 0 h 78"/>
                  <a:gd name="T4" fmla="*/ 51441354 w 90"/>
                  <a:gd name="T5" fmla="*/ 151209365 h 78"/>
                  <a:gd name="T6" fmla="*/ 192902522 w 90"/>
                  <a:gd name="T7" fmla="*/ 196572160 h 78"/>
                  <a:gd name="T8" fmla="*/ 141461145 w 90"/>
                  <a:gd name="T9" fmla="*/ 45362807 h 78"/>
                  <a:gd name="T10" fmla="*/ 0 60000 65536"/>
                  <a:gd name="T11" fmla="*/ 0 60000 65536"/>
                  <a:gd name="T12" fmla="*/ 0 60000 65536"/>
                  <a:gd name="T13" fmla="*/ 0 60000 65536"/>
                  <a:gd name="T14" fmla="*/ 0 60000 65536"/>
                  <a:gd name="T15" fmla="*/ 0 w 90"/>
                  <a:gd name="T16" fmla="*/ 0 h 78"/>
                  <a:gd name="T17" fmla="*/ 90 w 90"/>
                  <a:gd name="T18" fmla="*/ 78 h 78"/>
                </a:gdLst>
                <a:ahLst/>
                <a:cxnLst>
                  <a:cxn ang="T10">
                    <a:pos x="T0" y="T1"/>
                  </a:cxn>
                  <a:cxn ang="T11">
                    <a:pos x="T2" y="T3"/>
                  </a:cxn>
                  <a:cxn ang="T12">
                    <a:pos x="T4" y="T5"/>
                  </a:cxn>
                  <a:cxn ang="T13">
                    <a:pos x="T6" y="T7"/>
                  </a:cxn>
                  <a:cxn ang="T14">
                    <a:pos x="T8" y="T9"/>
                  </a:cxn>
                </a:cxnLst>
                <a:rect l="T15" t="T16" r="T17" b="T18"/>
                <a:pathLst>
                  <a:path w="90" h="78">
                    <a:moveTo>
                      <a:pt x="66" y="18"/>
                    </a:moveTo>
                    <a:lnTo>
                      <a:pt x="0" y="0"/>
                    </a:lnTo>
                    <a:lnTo>
                      <a:pt x="24" y="60"/>
                    </a:lnTo>
                    <a:lnTo>
                      <a:pt x="90" y="78"/>
                    </a:lnTo>
                    <a:lnTo>
                      <a:pt x="66" y="18"/>
                    </a:lnTo>
                    <a:close/>
                  </a:path>
                </a:pathLst>
              </a:custGeom>
              <a:solidFill>
                <a:srgbClr val="000000"/>
              </a:solidFill>
              <a:ln w="9525">
                <a:noFill/>
                <a:round/>
                <a:headEnd/>
                <a:tailEnd/>
              </a:ln>
            </p:spPr>
            <p:txBody>
              <a:bodyPr/>
              <a:lstStyle/>
              <a:p>
                <a:pPr defTabSz="914400" fontAlgn="base">
                  <a:spcBef>
                    <a:spcPct val="0"/>
                  </a:spcBef>
                  <a:spcAft>
                    <a:spcPct val="0"/>
                  </a:spcAft>
                </a:pPr>
                <a:endParaRPr lang="en-AU">
                  <a:solidFill>
                    <a:srgbClr val="000000"/>
                  </a:solidFill>
                </a:endParaRPr>
              </a:p>
            </p:txBody>
          </p:sp>
          <p:sp>
            <p:nvSpPr>
              <p:cNvPr id="195" name="Freeform 260"/>
              <p:cNvSpPr>
                <a:spLocks/>
              </p:cNvSpPr>
              <p:nvPr/>
            </p:nvSpPr>
            <p:spPr bwMode="auto">
              <a:xfrm>
                <a:off x="1989611" y="3953493"/>
                <a:ext cx="131762" cy="123825"/>
              </a:xfrm>
              <a:custGeom>
                <a:avLst/>
                <a:gdLst>
                  <a:gd name="T0" fmla="*/ 141461145 w 90"/>
                  <a:gd name="T1" fmla="*/ 45362807 h 78"/>
                  <a:gd name="T2" fmla="*/ 0 w 90"/>
                  <a:gd name="T3" fmla="*/ 0 h 78"/>
                  <a:gd name="T4" fmla="*/ 51441354 w 90"/>
                  <a:gd name="T5" fmla="*/ 151209365 h 78"/>
                  <a:gd name="T6" fmla="*/ 192902522 w 90"/>
                  <a:gd name="T7" fmla="*/ 196572160 h 78"/>
                  <a:gd name="T8" fmla="*/ 141461145 w 90"/>
                  <a:gd name="T9" fmla="*/ 45362807 h 78"/>
                  <a:gd name="T10" fmla="*/ 0 60000 65536"/>
                  <a:gd name="T11" fmla="*/ 0 60000 65536"/>
                  <a:gd name="T12" fmla="*/ 0 60000 65536"/>
                  <a:gd name="T13" fmla="*/ 0 60000 65536"/>
                  <a:gd name="T14" fmla="*/ 0 60000 65536"/>
                  <a:gd name="T15" fmla="*/ 0 w 90"/>
                  <a:gd name="T16" fmla="*/ 0 h 78"/>
                  <a:gd name="T17" fmla="*/ 90 w 90"/>
                  <a:gd name="T18" fmla="*/ 78 h 78"/>
                </a:gdLst>
                <a:ahLst/>
                <a:cxnLst>
                  <a:cxn ang="T10">
                    <a:pos x="T0" y="T1"/>
                  </a:cxn>
                  <a:cxn ang="T11">
                    <a:pos x="T2" y="T3"/>
                  </a:cxn>
                  <a:cxn ang="T12">
                    <a:pos x="T4" y="T5"/>
                  </a:cxn>
                  <a:cxn ang="T13">
                    <a:pos x="T6" y="T7"/>
                  </a:cxn>
                  <a:cxn ang="T14">
                    <a:pos x="T8" y="T9"/>
                  </a:cxn>
                </a:cxnLst>
                <a:rect l="T15" t="T16" r="T17" b="T18"/>
                <a:pathLst>
                  <a:path w="90" h="78">
                    <a:moveTo>
                      <a:pt x="66" y="18"/>
                    </a:moveTo>
                    <a:lnTo>
                      <a:pt x="0" y="0"/>
                    </a:lnTo>
                    <a:lnTo>
                      <a:pt x="24" y="60"/>
                    </a:lnTo>
                    <a:lnTo>
                      <a:pt x="90" y="78"/>
                    </a:lnTo>
                    <a:lnTo>
                      <a:pt x="66" y="18"/>
                    </a:lnTo>
                    <a:close/>
                  </a:path>
                </a:pathLst>
              </a:custGeom>
              <a:noFill/>
              <a:ln w="9525" cap="flat">
                <a:solidFill>
                  <a:srgbClr val="000000"/>
                </a:solidFill>
                <a:prstDash val="solid"/>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96" name="Freeform 261"/>
              <p:cNvSpPr>
                <a:spLocks noEditPoints="1"/>
              </p:cNvSpPr>
              <p:nvPr/>
            </p:nvSpPr>
            <p:spPr bwMode="auto">
              <a:xfrm>
                <a:off x="2640486" y="4572618"/>
                <a:ext cx="131762" cy="133350"/>
              </a:xfrm>
              <a:custGeom>
                <a:avLst/>
                <a:gdLst>
                  <a:gd name="T0" fmla="*/ 192902522 w 90"/>
                  <a:gd name="T1" fmla="*/ 211693147 h 84"/>
                  <a:gd name="T2" fmla="*/ 102881244 w 90"/>
                  <a:gd name="T3" fmla="*/ 0 h 84"/>
                  <a:gd name="T4" fmla="*/ 192902522 w 90"/>
                  <a:gd name="T5" fmla="*/ 211693147 h 84"/>
                  <a:gd name="T6" fmla="*/ 0 w 90"/>
                  <a:gd name="T7" fmla="*/ 136088438 h 84"/>
                  <a:gd name="T8" fmla="*/ 0 60000 65536"/>
                  <a:gd name="T9" fmla="*/ 0 60000 65536"/>
                  <a:gd name="T10" fmla="*/ 0 60000 65536"/>
                  <a:gd name="T11" fmla="*/ 0 60000 65536"/>
                  <a:gd name="T12" fmla="*/ 0 w 90"/>
                  <a:gd name="T13" fmla="*/ 0 h 84"/>
                  <a:gd name="T14" fmla="*/ 90 w 90"/>
                  <a:gd name="T15" fmla="*/ 84 h 84"/>
                </a:gdLst>
                <a:ahLst/>
                <a:cxnLst>
                  <a:cxn ang="T8">
                    <a:pos x="T0" y="T1"/>
                  </a:cxn>
                  <a:cxn ang="T9">
                    <a:pos x="T2" y="T3"/>
                  </a:cxn>
                  <a:cxn ang="T10">
                    <a:pos x="T4" y="T5"/>
                  </a:cxn>
                  <a:cxn ang="T11">
                    <a:pos x="T6" y="T7"/>
                  </a:cxn>
                </a:cxnLst>
                <a:rect l="T12" t="T13" r="T14" b="T15"/>
                <a:pathLst>
                  <a:path w="90" h="84">
                    <a:moveTo>
                      <a:pt x="90" y="84"/>
                    </a:moveTo>
                    <a:lnTo>
                      <a:pt x="48" y="0"/>
                    </a:lnTo>
                    <a:moveTo>
                      <a:pt x="90" y="84"/>
                    </a:moveTo>
                    <a:lnTo>
                      <a:pt x="0" y="54"/>
                    </a:lnTo>
                  </a:path>
                </a:pathLst>
              </a:custGeom>
              <a:noFill/>
              <a:ln w="9525" cap="flat">
                <a:solidFill>
                  <a:srgbClr val="000000"/>
                </a:solidFill>
                <a:prstDash val="solid"/>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97" name="Rectangle 262"/>
              <p:cNvSpPr>
                <a:spLocks noChangeArrowheads="1"/>
              </p:cNvSpPr>
              <p:nvPr/>
            </p:nvSpPr>
            <p:spPr bwMode="auto">
              <a:xfrm>
                <a:off x="2842098" y="4463080"/>
                <a:ext cx="465138" cy="185738"/>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a:solidFill>
                      <a:srgbClr val="000000"/>
                    </a:solidFill>
                  </a:rPr>
                  <a:t>+result</a:t>
                </a:r>
                <a:endParaRPr lang="en-US" sz="3600">
                  <a:solidFill>
                    <a:srgbClr val="000000"/>
                  </a:solidFill>
                </a:endParaRPr>
              </a:p>
            </p:txBody>
          </p:sp>
        </p:grpSp>
      </p:grpSp>
      <p:sp>
        <p:nvSpPr>
          <p:cNvPr id="14" name="Right Arrow 13"/>
          <p:cNvSpPr/>
          <p:nvPr/>
        </p:nvSpPr>
        <p:spPr bwMode="auto">
          <a:xfrm rot="462588">
            <a:off x="4829057" y="1409170"/>
            <a:ext cx="2522352" cy="461796"/>
          </a:xfrm>
          <a:prstGeom prst="rightArrow">
            <a:avLst/>
          </a:prstGeom>
          <a:gradFill flip="none" rotWithShape="1">
            <a:gsLst>
              <a:gs pos="52000">
                <a:schemeClr val="accent2"/>
              </a:gs>
              <a:gs pos="100000">
                <a:srgbClr val="FFFFFF"/>
              </a:gs>
            </a:gsLst>
            <a:lin ang="0" scaled="1"/>
            <a:tileRect/>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lang="en-US" sz="1400" b="1" dirty="0">
                <a:solidFill>
                  <a:srgbClr val="000000"/>
                </a:solidFill>
              </a:rPr>
              <a:t>Gage </a:t>
            </a:r>
            <a:r>
              <a:rPr lang="en-US" sz="1400" b="1" dirty="0" smtClean="0">
                <a:solidFill>
                  <a:srgbClr val="000000"/>
                </a:solidFill>
              </a:rPr>
              <a:t>Location (x-section)</a:t>
            </a:r>
            <a:endParaRPr lang="en-US" sz="1400" b="1" dirty="0">
              <a:solidFill>
                <a:srgbClr val="000000"/>
              </a:solidFill>
            </a:endParaRPr>
          </a:p>
        </p:txBody>
      </p:sp>
      <p:sp>
        <p:nvSpPr>
          <p:cNvPr id="15" name="TextBox 14"/>
          <p:cNvSpPr txBox="1"/>
          <p:nvPr/>
        </p:nvSpPr>
        <p:spPr>
          <a:xfrm>
            <a:off x="1801288" y="5220866"/>
            <a:ext cx="1703392" cy="474625"/>
          </a:xfrm>
          <a:prstGeom prst="rect">
            <a:avLst/>
          </a:prstGeom>
          <a:noFill/>
          <a:effectLst/>
        </p:spPr>
        <p:txBody>
          <a:bodyPr wrap="square" lIns="0" tIns="0" rIns="0" bIns="0" rtlCol="0">
            <a:noAutofit/>
          </a:bodyPr>
          <a:lstStyle/>
          <a:p>
            <a:pPr algn="ctr" defTabSz="914400" eaLnBrk="0" fontAlgn="base" hangingPunct="0">
              <a:lnSpc>
                <a:spcPts val="1800"/>
              </a:lnSpc>
              <a:spcBef>
                <a:spcPct val="0"/>
              </a:spcBef>
              <a:spcAft>
                <a:spcPct val="0"/>
              </a:spcAft>
            </a:pPr>
            <a:r>
              <a:rPr lang="en-US" sz="1400" b="1" i="1" dirty="0">
                <a:solidFill>
                  <a:srgbClr val="B996D5">
                    <a:lumMod val="75000"/>
                  </a:srgbClr>
                </a:solidFill>
              </a:rPr>
              <a:t>Observation or Conversion Method</a:t>
            </a:r>
          </a:p>
        </p:txBody>
      </p:sp>
      <p:sp>
        <p:nvSpPr>
          <p:cNvPr id="342" name="TextBox 341"/>
          <p:cNvSpPr txBox="1"/>
          <p:nvPr/>
        </p:nvSpPr>
        <p:spPr>
          <a:xfrm>
            <a:off x="3576670" y="2127861"/>
            <a:ext cx="2039840" cy="309398"/>
          </a:xfrm>
          <a:prstGeom prst="rect">
            <a:avLst/>
          </a:prstGeom>
          <a:noFill/>
          <a:effectLst/>
        </p:spPr>
        <p:txBody>
          <a:bodyPr wrap="square" lIns="0" tIns="0" rIns="0" bIns="0" rtlCol="0">
            <a:noAutofit/>
          </a:bodyPr>
          <a:lstStyle/>
          <a:p>
            <a:pPr algn="ctr" defTabSz="914400" eaLnBrk="0" fontAlgn="base" hangingPunct="0">
              <a:lnSpc>
                <a:spcPts val="1800"/>
              </a:lnSpc>
              <a:spcBef>
                <a:spcPct val="0"/>
              </a:spcBef>
              <a:spcAft>
                <a:spcPct val="0"/>
              </a:spcAft>
            </a:pPr>
            <a:r>
              <a:rPr lang="en-US" sz="1400" b="1" i="1" dirty="0">
                <a:solidFill>
                  <a:srgbClr val="ED982D"/>
                </a:solidFill>
                <a:effectLst>
                  <a:outerShdw blurRad="50800" dist="38100" dir="2700000" algn="tl" rotWithShape="0">
                    <a:srgbClr val="000000">
                      <a:alpha val="43000"/>
                    </a:srgbClr>
                  </a:outerShdw>
                </a:effectLst>
              </a:rPr>
              <a:t>sampl</a:t>
            </a:r>
            <a:r>
              <a:rPr lang="en-US" sz="1400" b="1" i="1" u="sng" dirty="0">
                <a:solidFill>
                  <a:srgbClr val="ED982D"/>
                </a:solidFill>
                <a:effectLst>
                  <a:outerShdw blurRad="50800" dist="38100" dir="2700000" algn="tl" rotWithShape="0">
                    <a:srgbClr val="000000">
                      <a:alpha val="43000"/>
                    </a:srgbClr>
                  </a:outerShdw>
                </a:effectLst>
              </a:rPr>
              <a:t>ing</a:t>
            </a:r>
            <a:r>
              <a:rPr lang="en-US" sz="1400" b="1" i="1" dirty="0">
                <a:solidFill>
                  <a:srgbClr val="ED982D"/>
                </a:solidFill>
                <a:effectLst>
                  <a:outerShdw blurRad="50800" dist="38100" dir="2700000" algn="tl" rotWithShape="0">
                    <a:srgbClr val="000000">
                      <a:alpha val="43000"/>
                    </a:srgbClr>
                  </a:outerShdw>
                </a:effectLst>
              </a:rPr>
              <a:t> feature</a:t>
            </a:r>
          </a:p>
        </p:txBody>
      </p:sp>
      <p:sp>
        <p:nvSpPr>
          <p:cNvPr id="155" name="Right Arrow 154"/>
          <p:cNvSpPr/>
          <p:nvPr/>
        </p:nvSpPr>
        <p:spPr bwMode="auto">
          <a:xfrm rot="20769698">
            <a:off x="4803611" y="4744195"/>
            <a:ext cx="2290541" cy="461796"/>
          </a:xfrm>
          <a:prstGeom prst="rightArrow">
            <a:avLst/>
          </a:prstGeom>
          <a:gradFill>
            <a:gsLst>
              <a:gs pos="0">
                <a:schemeClr val="accent1">
                  <a:lumMod val="60000"/>
                  <a:lumOff val="40000"/>
                </a:schemeClr>
              </a:gs>
              <a:gs pos="64000">
                <a:schemeClr val="accent1">
                  <a:tint val="50000"/>
                  <a:shade val="100000"/>
                  <a:satMod val="350000"/>
                </a:schemeClr>
              </a:gs>
              <a:gs pos="100000">
                <a:schemeClr val="bg1"/>
              </a:gs>
            </a:gsLst>
            <a:lin ang="840000" scaled="0"/>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lang="en-US" sz="1400" b="1" dirty="0" smtClean="0">
                <a:solidFill>
                  <a:srgbClr val="000000"/>
                </a:solidFill>
              </a:rPr>
              <a:t>(Depth, Flowrate) values</a:t>
            </a:r>
            <a:endParaRPr lang="en-US" sz="1400" b="1" dirty="0">
              <a:solidFill>
                <a:srgbClr val="000000"/>
              </a:solidFill>
            </a:endParaRPr>
          </a:p>
        </p:txBody>
      </p:sp>
      <p:sp>
        <p:nvSpPr>
          <p:cNvPr id="158" name="TextBox 157"/>
          <p:cNvSpPr txBox="1"/>
          <p:nvPr/>
        </p:nvSpPr>
        <p:spPr>
          <a:xfrm>
            <a:off x="7454810" y="5671947"/>
            <a:ext cx="2959435" cy="187580"/>
          </a:xfrm>
          <a:prstGeom prst="rect">
            <a:avLst/>
          </a:prstGeom>
          <a:noFill/>
          <a:effectLst/>
        </p:spPr>
        <p:txBody>
          <a:bodyPr wrap="square" lIns="0" tIns="0" rIns="0" bIns="0" rtlCol="0">
            <a:noAutofit/>
          </a:bodyPr>
          <a:lstStyle/>
          <a:p>
            <a:pPr algn="r">
              <a:defRPr/>
            </a:pPr>
            <a:r>
              <a:rPr lang="en-US" sz="1100" dirty="0">
                <a:solidFill>
                  <a:prstClr val="black"/>
                </a:solidFill>
              </a:rPr>
              <a:t>Source: USGS</a:t>
            </a:r>
          </a:p>
          <a:p>
            <a:pPr algn="r" defTabSz="914400"/>
            <a:endParaRPr lang="en-US" sz="1100" dirty="0">
              <a:solidFill>
                <a:prstClr val="black"/>
              </a:solidFill>
            </a:endParaRPr>
          </a:p>
          <a:p>
            <a:pPr algn="r" defTabSz="914400" eaLnBrk="0" hangingPunct="0">
              <a:lnSpc>
                <a:spcPts val="1800"/>
              </a:lnSpc>
            </a:pPr>
            <a:endParaRPr lang="en-US" sz="1100" b="1" dirty="0">
              <a:solidFill>
                <a:prstClr val="black"/>
              </a:solidFill>
            </a:endParaRPr>
          </a:p>
        </p:txBody>
      </p:sp>
      <p:sp>
        <p:nvSpPr>
          <p:cNvPr id="8" name="TextBox 7"/>
          <p:cNvSpPr txBox="1"/>
          <p:nvPr/>
        </p:nvSpPr>
        <p:spPr>
          <a:xfrm>
            <a:off x="1191739" y="1116008"/>
            <a:ext cx="1410699" cy="563435"/>
          </a:xfrm>
          <a:prstGeom prst="rect">
            <a:avLst/>
          </a:prstGeom>
          <a:noFill/>
          <a:effectLst/>
        </p:spPr>
        <p:txBody>
          <a:bodyPr wrap="square" lIns="0" tIns="0" rIns="0" bIns="0" rtlCol="0">
            <a:noAutofit/>
          </a:bodyPr>
          <a:lstStyle/>
          <a:p>
            <a:pPr defTabSz="914400" eaLnBrk="0" hangingPunct="0">
              <a:lnSpc>
                <a:spcPts val="1800"/>
              </a:lnSpc>
            </a:pPr>
            <a:r>
              <a:rPr lang="en-US" sz="1400" i="1" dirty="0">
                <a:solidFill>
                  <a:prstClr val="black"/>
                </a:solidFill>
                <a:latin typeface="Candara"/>
                <a:cs typeface="Candara"/>
              </a:rPr>
              <a:t>(WaterML2 Part 2)</a:t>
            </a:r>
          </a:p>
        </p:txBody>
      </p:sp>
      <p:sp>
        <p:nvSpPr>
          <p:cNvPr id="156" name="Title 15"/>
          <p:cNvSpPr>
            <a:spLocks noGrp="1"/>
          </p:cNvSpPr>
          <p:nvPr>
            <p:ph type="title"/>
          </p:nvPr>
        </p:nvSpPr>
        <p:spPr>
          <a:xfrm>
            <a:off x="1169233" y="136508"/>
            <a:ext cx="4781862" cy="979500"/>
          </a:xfrm>
        </p:spPr>
        <p:txBody>
          <a:bodyPr/>
          <a:lstStyle/>
          <a:p>
            <a:pPr>
              <a:lnSpc>
                <a:spcPct val="90000"/>
              </a:lnSpc>
            </a:pPr>
            <a:r>
              <a:rPr lang="en-US" sz="3600" dirty="0">
                <a:effectLst>
                  <a:outerShdw blurRad="50800" dist="38100" dir="2700000" algn="tl" rotWithShape="0">
                    <a:srgbClr val="000000">
                      <a:alpha val="43000"/>
                    </a:srgbClr>
                  </a:outerShdw>
                </a:effectLst>
                <a:latin typeface="Candara"/>
                <a:cs typeface="Candara"/>
              </a:rPr>
              <a:t>Treating </a:t>
            </a:r>
            <a:r>
              <a:rPr lang="en-US" sz="3600" dirty="0">
                <a:solidFill>
                  <a:srgbClr val="000000"/>
                </a:solidFill>
                <a:effectLst>
                  <a:outerShdw blurRad="50800" dist="38100" dir="2700000" algn="tl" rotWithShape="0">
                    <a:srgbClr val="000000">
                      <a:alpha val="43000"/>
                    </a:srgbClr>
                  </a:outerShdw>
                </a:effectLst>
                <a:latin typeface="Candara"/>
                <a:cs typeface="Candara"/>
              </a:rPr>
              <a:t>rating curves </a:t>
            </a:r>
            <a:r>
              <a:rPr lang="en-US" sz="3600" dirty="0">
                <a:effectLst>
                  <a:outerShdw blurRad="50800" dist="38100" dir="2700000" algn="tl" rotWithShape="0">
                    <a:srgbClr val="000000">
                      <a:alpha val="43000"/>
                    </a:srgbClr>
                  </a:outerShdw>
                </a:effectLst>
                <a:latin typeface="Candara"/>
                <a:cs typeface="Candara"/>
              </a:rPr>
              <a:t>as a measurement …</a:t>
            </a:r>
          </a:p>
        </p:txBody>
      </p:sp>
      <p:sp>
        <p:nvSpPr>
          <p:cNvPr id="4" name="Rectangle 3"/>
          <p:cNvSpPr/>
          <p:nvPr/>
        </p:nvSpPr>
        <p:spPr>
          <a:xfrm>
            <a:off x="1589225" y="6090089"/>
            <a:ext cx="9015275" cy="707886"/>
          </a:xfrm>
          <a:prstGeom prst="rect">
            <a:avLst/>
          </a:prstGeom>
        </p:spPr>
        <p:txBody>
          <a:bodyPr wrap="square">
            <a:spAutoFit/>
          </a:bodyPr>
          <a:lstStyle/>
          <a:p>
            <a:pPr marL="342900" indent="-342900" defTabSz="914400" fontAlgn="base">
              <a:spcBef>
                <a:spcPct val="0"/>
              </a:spcBef>
              <a:spcAft>
                <a:spcPct val="0"/>
              </a:spcAft>
            </a:pPr>
            <a:r>
              <a:rPr lang="en-AU" sz="2000" dirty="0">
                <a:solidFill>
                  <a:srgbClr val="0F3277"/>
                </a:solidFill>
                <a:latin typeface="Candara"/>
                <a:cs typeface="Candara"/>
              </a:rPr>
              <a:t>An </a:t>
            </a:r>
            <a:r>
              <a:rPr lang="en-AU" sz="2000" b="1" dirty="0">
                <a:solidFill>
                  <a:srgbClr val="FF0066"/>
                </a:solidFill>
                <a:latin typeface="Candara"/>
                <a:cs typeface="Candara"/>
              </a:rPr>
              <a:t>Observation</a:t>
            </a:r>
            <a:r>
              <a:rPr lang="en-AU" sz="2000" dirty="0">
                <a:solidFill>
                  <a:srgbClr val="0F3277"/>
                </a:solidFill>
                <a:latin typeface="Candara"/>
                <a:cs typeface="Candara"/>
              </a:rPr>
              <a:t> is an action whose </a:t>
            </a:r>
            <a:r>
              <a:rPr lang="en-AU" sz="2000" b="1" dirty="0">
                <a:solidFill>
                  <a:srgbClr val="A3CA4B">
                    <a:lumMod val="50000"/>
                  </a:srgbClr>
                </a:solidFill>
                <a:latin typeface="Candara"/>
                <a:cs typeface="Candara"/>
              </a:rPr>
              <a:t>result</a:t>
            </a:r>
            <a:r>
              <a:rPr lang="en-AU" sz="2000" dirty="0">
                <a:solidFill>
                  <a:srgbClr val="A3CA4B">
                    <a:lumMod val="50000"/>
                  </a:srgbClr>
                </a:solidFill>
                <a:latin typeface="Candara"/>
                <a:cs typeface="Candara"/>
              </a:rPr>
              <a:t> </a:t>
            </a:r>
            <a:r>
              <a:rPr lang="en-AU" sz="2000" dirty="0">
                <a:solidFill>
                  <a:srgbClr val="0F3277"/>
                </a:solidFill>
                <a:latin typeface="Candara"/>
                <a:cs typeface="Candara"/>
              </a:rPr>
              <a:t>is an estimate of the value of </a:t>
            </a:r>
            <a:br>
              <a:rPr lang="en-AU" sz="2000" dirty="0">
                <a:solidFill>
                  <a:srgbClr val="0F3277"/>
                </a:solidFill>
                <a:latin typeface="Candara"/>
                <a:cs typeface="Candara"/>
              </a:rPr>
            </a:br>
            <a:r>
              <a:rPr lang="en-AU" sz="2000" dirty="0">
                <a:solidFill>
                  <a:srgbClr val="0F3277"/>
                </a:solidFill>
                <a:latin typeface="Candara"/>
                <a:cs typeface="Candara"/>
              </a:rPr>
              <a:t>some </a:t>
            </a:r>
            <a:r>
              <a:rPr lang="en-AU" sz="2000" b="1" dirty="0">
                <a:solidFill>
                  <a:srgbClr val="8DA3E8">
                    <a:lumMod val="75000"/>
                  </a:srgbClr>
                </a:solidFill>
                <a:latin typeface="Candara"/>
                <a:cs typeface="Candara"/>
              </a:rPr>
              <a:t>property</a:t>
            </a:r>
            <a:r>
              <a:rPr lang="en-AU" sz="2000" dirty="0">
                <a:solidFill>
                  <a:srgbClr val="8DA3E8">
                    <a:lumMod val="75000"/>
                  </a:srgbClr>
                </a:solidFill>
                <a:latin typeface="Candara"/>
                <a:cs typeface="Candara"/>
              </a:rPr>
              <a:t> </a:t>
            </a:r>
            <a:r>
              <a:rPr lang="en-AU" sz="2000" dirty="0">
                <a:solidFill>
                  <a:srgbClr val="0F3277"/>
                </a:solidFill>
                <a:latin typeface="Candara"/>
                <a:cs typeface="Candara"/>
              </a:rPr>
              <a:t>of the </a:t>
            </a:r>
            <a:r>
              <a:rPr lang="en-AU" sz="2000" b="1" dirty="0">
                <a:solidFill>
                  <a:srgbClr val="FAC15A">
                    <a:lumMod val="50000"/>
                  </a:srgbClr>
                </a:solidFill>
                <a:latin typeface="Candara"/>
                <a:cs typeface="Candara"/>
              </a:rPr>
              <a:t>feature-of-interest</a:t>
            </a:r>
            <a:r>
              <a:rPr lang="en-AU" sz="2000" dirty="0">
                <a:solidFill>
                  <a:srgbClr val="0F3277"/>
                </a:solidFill>
                <a:latin typeface="Candara"/>
                <a:cs typeface="Candara"/>
              </a:rPr>
              <a:t>, obtained using a specified </a:t>
            </a:r>
            <a:r>
              <a:rPr lang="en-AU" sz="2000" b="1" dirty="0">
                <a:solidFill>
                  <a:srgbClr val="8E55BB"/>
                </a:solidFill>
                <a:latin typeface="Candara"/>
                <a:cs typeface="Candara"/>
              </a:rPr>
              <a:t>procedure</a:t>
            </a:r>
          </a:p>
        </p:txBody>
      </p:sp>
    </p:spTree>
    <p:extLst>
      <p:ext uri="{BB962C8B-B14F-4D97-AF65-F5344CB8AC3E}">
        <p14:creationId xmlns:p14="http://schemas.microsoft.com/office/powerpoint/2010/main" val="828132925"/>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usgs-graph-flow 2wks.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099059" y="3057804"/>
            <a:ext cx="4570236" cy="2930304"/>
          </a:xfrm>
          <a:prstGeom prst="rect">
            <a:avLst/>
          </a:prstGeom>
        </p:spPr>
      </p:pic>
      <p:pic>
        <p:nvPicPr>
          <p:cNvPr id="2" name="Picture 1" descr="SatTelFlaF3LG.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073813" y="30834"/>
            <a:ext cx="4594187" cy="3199012"/>
          </a:xfrm>
          <a:prstGeom prst="rect">
            <a:avLst/>
          </a:prstGeom>
        </p:spPr>
      </p:pic>
      <p:sp>
        <p:nvSpPr>
          <p:cNvPr id="180" name="Right Arrow 179"/>
          <p:cNvSpPr/>
          <p:nvPr/>
        </p:nvSpPr>
        <p:spPr bwMode="auto">
          <a:xfrm rot="21309732">
            <a:off x="5212198" y="2777979"/>
            <a:ext cx="2853134" cy="461796"/>
          </a:xfrm>
          <a:prstGeom prst="rightArrow">
            <a:avLst/>
          </a:prstGeom>
          <a:gradFill flip="none" rotWithShape="1">
            <a:gsLst>
              <a:gs pos="66000">
                <a:schemeClr val="tx2">
                  <a:lumMod val="25000"/>
                  <a:lumOff val="75000"/>
                </a:schemeClr>
              </a:gs>
              <a:gs pos="100000">
                <a:srgbClr val="FFFFFF"/>
              </a:gs>
            </a:gsLst>
            <a:lin ang="0" scaled="1"/>
            <a:tileRect/>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lang="en-US" sz="1400" b="1" dirty="0">
                <a:solidFill>
                  <a:srgbClr val="000000"/>
                </a:solidFill>
              </a:rPr>
              <a:t>Discharge</a:t>
            </a:r>
          </a:p>
        </p:txBody>
      </p:sp>
      <p:grpSp>
        <p:nvGrpSpPr>
          <p:cNvPr id="12" name="Group 11"/>
          <p:cNvGrpSpPr/>
          <p:nvPr/>
        </p:nvGrpSpPr>
        <p:grpSpPr>
          <a:xfrm>
            <a:off x="1956273" y="1335705"/>
            <a:ext cx="3223580" cy="3913188"/>
            <a:chOff x="432273" y="1335705"/>
            <a:chExt cx="3223580" cy="3913188"/>
          </a:xfrm>
        </p:grpSpPr>
        <p:grpSp>
          <p:nvGrpSpPr>
            <p:cNvPr id="9" name="Group 8"/>
            <p:cNvGrpSpPr/>
            <p:nvPr/>
          </p:nvGrpSpPr>
          <p:grpSpPr>
            <a:xfrm>
              <a:off x="2332511" y="2886693"/>
              <a:ext cx="1280918" cy="514350"/>
              <a:chOff x="2332511" y="2886693"/>
              <a:chExt cx="1280918" cy="514350"/>
            </a:xfrm>
          </p:grpSpPr>
          <p:sp>
            <p:nvSpPr>
              <p:cNvPr id="313" name="Rectangle 63"/>
              <p:cNvSpPr>
                <a:spLocks noChangeArrowheads="1"/>
              </p:cNvSpPr>
              <p:nvPr/>
            </p:nvSpPr>
            <p:spPr bwMode="auto">
              <a:xfrm>
                <a:off x="2332511" y="2886693"/>
                <a:ext cx="1280918" cy="514350"/>
              </a:xfrm>
              <a:prstGeom prst="rect">
                <a:avLst/>
              </a:prstGeom>
              <a:gradFill flip="none" rotWithShape="1">
                <a:gsLst>
                  <a:gs pos="100000">
                    <a:srgbClr val="FFFFFF"/>
                  </a:gs>
                  <a:gs pos="98000">
                    <a:schemeClr val="tx2">
                      <a:lumMod val="25000"/>
                      <a:lumOff val="75000"/>
                    </a:schemeClr>
                  </a:gs>
                  <a:gs pos="99000">
                    <a:schemeClr val="tx2">
                      <a:lumMod val="10000"/>
                      <a:lumOff val="90000"/>
                    </a:schemeClr>
                  </a:gs>
                </a:gsLst>
                <a:lin ang="0" scaled="1"/>
                <a:tileRect/>
              </a:gradFill>
              <a:ln w="9525">
                <a:solidFill>
                  <a:srgbClr val="000000"/>
                </a:solid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314" name="Rectangle 64"/>
              <p:cNvSpPr>
                <a:spLocks noChangeArrowheads="1"/>
              </p:cNvSpPr>
              <p:nvPr/>
            </p:nvSpPr>
            <p:spPr bwMode="auto">
              <a:xfrm>
                <a:off x="2472643" y="2946763"/>
                <a:ext cx="1014701" cy="153888"/>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dirty="0">
                    <a:solidFill>
                      <a:srgbClr val="000000"/>
                    </a:solidFill>
                  </a:rPr>
                  <a:t>GF_PropertyType</a:t>
                </a:r>
                <a:endParaRPr lang="en-US" dirty="0">
                  <a:solidFill>
                    <a:srgbClr val="000000"/>
                  </a:solidFill>
                </a:endParaRPr>
              </a:p>
            </p:txBody>
          </p:sp>
          <p:sp>
            <p:nvSpPr>
              <p:cNvPr id="315" name="Line 65"/>
              <p:cNvSpPr>
                <a:spLocks noChangeShapeType="1"/>
              </p:cNvSpPr>
              <p:nvPr/>
            </p:nvSpPr>
            <p:spPr bwMode="auto">
              <a:xfrm>
                <a:off x="2332511" y="3172443"/>
                <a:ext cx="1280918" cy="0"/>
              </a:xfrm>
              <a:prstGeom prst="line">
                <a:avLst/>
              </a:prstGeom>
              <a:noFill/>
              <a:ln w="9525">
                <a:solidFill>
                  <a:srgbClr val="000000"/>
                </a:solidFill>
                <a:miter lim="800000"/>
                <a:headEnd/>
                <a:tailEnd/>
              </a:ln>
            </p:spPr>
            <p:txBody>
              <a:bodyPr/>
              <a:lstStyle/>
              <a:p>
                <a:pPr defTabSz="914400" fontAlgn="base">
                  <a:spcBef>
                    <a:spcPct val="0"/>
                  </a:spcBef>
                  <a:spcAft>
                    <a:spcPct val="0"/>
                  </a:spcAft>
                </a:pPr>
                <a:endParaRPr lang="en-AU">
                  <a:solidFill>
                    <a:srgbClr val="000000"/>
                  </a:solidFill>
                </a:endParaRPr>
              </a:p>
            </p:txBody>
          </p:sp>
        </p:grpSp>
        <p:grpSp>
          <p:nvGrpSpPr>
            <p:cNvPr id="11" name="Group 10"/>
            <p:cNvGrpSpPr/>
            <p:nvPr/>
          </p:nvGrpSpPr>
          <p:grpSpPr>
            <a:xfrm>
              <a:off x="432273" y="1335705"/>
              <a:ext cx="3223580" cy="3913188"/>
              <a:chOff x="432273" y="1335705"/>
              <a:chExt cx="3223580" cy="3913188"/>
            </a:xfrm>
          </p:grpSpPr>
          <p:grpSp>
            <p:nvGrpSpPr>
              <p:cNvPr id="176" name="Group 271"/>
              <p:cNvGrpSpPr>
                <a:grpSpLocks/>
              </p:cNvGrpSpPr>
              <p:nvPr/>
            </p:nvGrpSpPr>
            <p:grpSpPr bwMode="auto">
              <a:xfrm>
                <a:off x="432273" y="2848593"/>
                <a:ext cx="1574800" cy="1152525"/>
                <a:chOff x="3464" y="2111"/>
                <a:chExt cx="1074" cy="726"/>
              </a:xfrm>
            </p:grpSpPr>
            <p:sp>
              <p:nvSpPr>
                <p:cNvPr id="316" name="Rectangle 12"/>
                <p:cNvSpPr>
                  <a:spLocks noChangeArrowheads="1"/>
                </p:cNvSpPr>
                <p:nvPr/>
              </p:nvSpPr>
              <p:spPr bwMode="auto">
                <a:xfrm>
                  <a:off x="3482" y="2129"/>
                  <a:ext cx="1056" cy="708"/>
                </a:xfrm>
                <a:prstGeom prst="rect">
                  <a:avLst/>
                </a:prstGeom>
                <a:solidFill>
                  <a:srgbClr val="C0BFC0"/>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317" name="Rectangle 13"/>
                <p:cNvSpPr>
                  <a:spLocks noChangeArrowheads="1"/>
                </p:cNvSpPr>
                <p:nvPr/>
              </p:nvSpPr>
              <p:spPr bwMode="auto">
                <a:xfrm>
                  <a:off x="3464" y="2111"/>
                  <a:ext cx="36" cy="708"/>
                </a:xfrm>
                <a:prstGeom prst="rect">
                  <a:avLst/>
                </a:prstGeom>
                <a:solidFill>
                  <a:srgbClr val="E8CDCA"/>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318" name="Rectangle 14"/>
                <p:cNvSpPr>
                  <a:spLocks noChangeArrowheads="1"/>
                </p:cNvSpPr>
                <p:nvPr/>
              </p:nvSpPr>
              <p:spPr bwMode="auto">
                <a:xfrm>
                  <a:off x="3500" y="2111"/>
                  <a:ext cx="42" cy="708"/>
                </a:xfrm>
                <a:prstGeom prst="rect">
                  <a:avLst/>
                </a:prstGeom>
                <a:solidFill>
                  <a:srgbClr val="EACFCC"/>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319" name="Rectangle 15"/>
                <p:cNvSpPr>
                  <a:spLocks noChangeArrowheads="1"/>
                </p:cNvSpPr>
                <p:nvPr/>
              </p:nvSpPr>
              <p:spPr bwMode="auto">
                <a:xfrm>
                  <a:off x="3542" y="2111"/>
                  <a:ext cx="48" cy="708"/>
                </a:xfrm>
                <a:prstGeom prst="rect">
                  <a:avLst/>
                </a:prstGeom>
                <a:solidFill>
                  <a:srgbClr val="ECD1CE"/>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320" name="Rectangle 16"/>
                <p:cNvSpPr>
                  <a:spLocks noChangeArrowheads="1"/>
                </p:cNvSpPr>
                <p:nvPr/>
              </p:nvSpPr>
              <p:spPr bwMode="auto">
                <a:xfrm>
                  <a:off x="3590" y="2111"/>
                  <a:ext cx="42" cy="708"/>
                </a:xfrm>
                <a:prstGeom prst="rect">
                  <a:avLst/>
                </a:prstGeom>
                <a:solidFill>
                  <a:srgbClr val="EED3D0"/>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321" name="Rectangle 17"/>
                <p:cNvSpPr>
                  <a:spLocks noChangeArrowheads="1"/>
                </p:cNvSpPr>
                <p:nvPr/>
              </p:nvSpPr>
              <p:spPr bwMode="auto">
                <a:xfrm>
                  <a:off x="3632" y="2111"/>
                  <a:ext cx="42" cy="708"/>
                </a:xfrm>
                <a:prstGeom prst="rect">
                  <a:avLst/>
                </a:prstGeom>
                <a:solidFill>
                  <a:srgbClr val="F0D5D2"/>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322" name="Rectangle 18"/>
                <p:cNvSpPr>
                  <a:spLocks noChangeArrowheads="1"/>
                </p:cNvSpPr>
                <p:nvPr/>
              </p:nvSpPr>
              <p:spPr bwMode="auto">
                <a:xfrm>
                  <a:off x="3674" y="2111"/>
                  <a:ext cx="48" cy="708"/>
                </a:xfrm>
                <a:prstGeom prst="rect">
                  <a:avLst/>
                </a:prstGeom>
                <a:solidFill>
                  <a:srgbClr val="F2D7D4"/>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323" name="Rectangle 19"/>
                <p:cNvSpPr>
                  <a:spLocks noChangeArrowheads="1"/>
                </p:cNvSpPr>
                <p:nvPr/>
              </p:nvSpPr>
              <p:spPr bwMode="auto">
                <a:xfrm>
                  <a:off x="3722" y="2111"/>
                  <a:ext cx="60" cy="708"/>
                </a:xfrm>
                <a:prstGeom prst="rect">
                  <a:avLst/>
                </a:prstGeom>
                <a:solidFill>
                  <a:srgbClr val="F4D9D6"/>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324" name="Rectangle 20"/>
                <p:cNvSpPr>
                  <a:spLocks noChangeArrowheads="1"/>
                </p:cNvSpPr>
                <p:nvPr/>
              </p:nvSpPr>
              <p:spPr bwMode="auto">
                <a:xfrm>
                  <a:off x="3782" y="2111"/>
                  <a:ext cx="48" cy="708"/>
                </a:xfrm>
                <a:prstGeom prst="rect">
                  <a:avLst/>
                </a:prstGeom>
                <a:solidFill>
                  <a:srgbClr val="F6DBD8"/>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325" name="Rectangle 21"/>
                <p:cNvSpPr>
                  <a:spLocks noChangeArrowheads="1"/>
                </p:cNvSpPr>
                <p:nvPr/>
              </p:nvSpPr>
              <p:spPr bwMode="auto">
                <a:xfrm>
                  <a:off x="3830" y="2111"/>
                  <a:ext cx="42" cy="708"/>
                </a:xfrm>
                <a:prstGeom prst="rect">
                  <a:avLst/>
                </a:prstGeom>
                <a:solidFill>
                  <a:srgbClr val="F8DDDA"/>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326" name="Rectangle 22"/>
                <p:cNvSpPr>
                  <a:spLocks noChangeArrowheads="1"/>
                </p:cNvSpPr>
                <p:nvPr/>
              </p:nvSpPr>
              <p:spPr bwMode="auto">
                <a:xfrm>
                  <a:off x="3872" y="2111"/>
                  <a:ext cx="48" cy="708"/>
                </a:xfrm>
                <a:prstGeom prst="rect">
                  <a:avLst/>
                </a:prstGeom>
                <a:solidFill>
                  <a:srgbClr val="FADFDC"/>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327" name="Rectangle 23"/>
                <p:cNvSpPr>
                  <a:spLocks noChangeArrowheads="1"/>
                </p:cNvSpPr>
                <p:nvPr/>
              </p:nvSpPr>
              <p:spPr bwMode="auto">
                <a:xfrm>
                  <a:off x="3920" y="2111"/>
                  <a:ext cx="42" cy="708"/>
                </a:xfrm>
                <a:prstGeom prst="rect">
                  <a:avLst/>
                </a:prstGeom>
                <a:solidFill>
                  <a:srgbClr val="FCE1DE"/>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328" name="Rectangle 24"/>
                <p:cNvSpPr>
                  <a:spLocks noChangeArrowheads="1"/>
                </p:cNvSpPr>
                <p:nvPr/>
              </p:nvSpPr>
              <p:spPr bwMode="auto">
                <a:xfrm>
                  <a:off x="3962" y="2111"/>
                  <a:ext cx="558" cy="708"/>
                </a:xfrm>
                <a:prstGeom prst="rect">
                  <a:avLst/>
                </a:prstGeom>
                <a:solidFill>
                  <a:srgbClr val="FFE4E1"/>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329" name="Rectangle 25"/>
                <p:cNvSpPr>
                  <a:spLocks noChangeArrowheads="1"/>
                </p:cNvSpPr>
                <p:nvPr/>
              </p:nvSpPr>
              <p:spPr bwMode="auto">
                <a:xfrm>
                  <a:off x="3464" y="2111"/>
                  <a:ext cx="1056" cy="708"/>
                </a:xfrm>
                <a:prstGeom prst="rect">
                  <a:avLst/>
                </a:prstGeom>
                <a:noFill/>
                <a:ln w="9525">
                  <a:solidFill>
                    <a:srgbClr val="000000"/>
                  </a:solid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330" name="Rectangle 26"/>
                <p:cNvSpPr>
                  <a:spLocks noChangeArrowheads="1"/>
                </p:cNvSpPr>
                <p:nvPr/>
              </p:nvSpPr>
              <p:spPr bwMode="auto">
                <a:xfrm>
                  <a:off x="3704" y="2165"/>
                  <a:ext cx="659"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rPr>
                    <a:t>OM_Observation</a:t>
                  </a:r>
                  <a:endParaRPr lang="en-US">
                    <a:solidFill>
                      <a:srgbClr val="000000"/>
                    </a:solidFill>
                  </a:endParaRPr>
                </a:p>
              </p:txBody>
            </p:sp>
            <p:sp>
              <p:nvSpPr>
                <p:cNvPr id="331" name="Line 27"/>
                <p:cNvSpPr>
                  <a:spLocks noChangeShapeType="1"/>
                </p:cNvSpPr>
                <p:nvPr/>
              </p:nvSpPr>
              <p:spPr bwMode="auto">
                <a:xfrm>
                  <a:off x="3464" y="2291"/>
                  <a:ext cx="1056" cy="0"/>
                </a:xfrm>
                <a:prstGeom prst="line">
                  <a:avLst/>
                </a:prstGeom>
                <a:noFill/>
                <a:ln w="9525">
                  <a:solidFill>
                    <a:srgbClr val="000000"/>
                  </a:solid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332" name="Rectangle 28"/>
                <p:cNvSpPr>
                  <a:spLocks noChangeArrowheads="1"/>
                </p:cNvSpPr>
                <p:nvPr/>
              </p:nvSpPr>
              <p:spPr bwMode="auto">
                <a:xfrm>
                  <a:off x="3494" y="2315"/>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 </a:t>
                  </a:r>
                  <a:endParaRPr lang="en-US">
                    <a:solidFill>
                      <a:srgbClr val="000000"/>
                    </a:solidFill>
                  </a:endParaRPr>
                </a:p>
              </p:txBody>
            </p:sp>
            <p:sp>
              <p:nvSpPr>
                <p:cNvPr id="333" name="Rectangle 29"/>
                <p:cNvSpPr>
                  <a:spLocks noChangeArrowheads="1"/>
                </p:cNvSpPr>
                <p:nvPr/>
              </p:nvSpPr>
              <p:spPr bwMode="auto">
                <a:xfrm>
                  <a:off x="3620" y="2315"/>
                  <a:ext cx="701"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dirty="0" err="1">
                      <a:solidFill>
                        <a:srgbClr val="8B0000"/>
                      </a:solidFill>
                    </a:rPr>
                    <a:t>phenomenonTime</a:t>
                  </a:r>
                  <a:endParaRPr lang="en-US" dirty="0">
                    <a:solidFill>
                      <a:srgbClr val="000000"/>
                    </a:solidFill>
                  </a:endParaRPr>
                </a:p>
              </p:txBody>
            </p:sp>
            <p:sp>
              <p:nvSpPr>
                <p:cNvPr id="334" name="Rectangle 30"/>
                <p:cNvSpPr>
                  <a:spLocks noChangeArrowheads="1"/>
                </p:cNvSpPr>
                <p:nvPr/>
              </p:nvSpPr>
              <p:spPr bwMode="auto">
                <a:xfrm>
                  <a:off x="3494" y="2411"/>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 </a:t>
                  </a:r>
                  <a:endParaRPr lang="en-US">
                    <a:solidFill>
                      <a:srgbClr val="000000"/>
                    </a:solidFill>
                  </a:endParaRPr>
                </a:p>
              </p:txBody>
            </p:sp>
            <p:sp>
              <p:nvSpPr>
                <p:cNvPr id="335" name="Rectangle 31"/>
                <p:cNvSpPr>
                  <a:spLocks noChangeArrowheads="1"/>
                </p:cNvSpPr>
                <p:nvPr/>
              </p:nvSpPr>
              <p:spPr bwMode="auto">
                <a:xfrm>
                  <a:off x="3620" y="2411"/>
                  <a:ext cx="408"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dirty="0">
                      <a:solidFill>
                        <a:srgbClr val="8B0000"/>
                      </a:solidFill>
                    </a:rPr>
                    <a:t>resultTime</a:t>
                  </a:r>
                  <a:endParaRPr lang="en-US" dirty="0">
                    <a:solidFill>
                      <a:srgbClr val="000000"/>
                    </a:solidFill>
                  </a:endParaRPr>
                </a:p>
              </p:txBody>
            </p:sp>
            <p:sp>
              <p:nvSpPr>
                <p:cNvPr id="336" name="Rectangle 32"/>
                <p:cNvSpPr>
                  <a:spLocks noChangeArrowheads="1"/>
                </p:cNvSpPr>
                <p:nvPr/>
              </p:nvSpPr>
              <p:spPr bwMode="auto">
                <a:xfrm>
                  <a:off x="3494" y="2507"/>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 </a:t>
                  </a:r>
                  <a:endParaRPr lang="en-US">
                    <a:solidFill>
                      <a:srgbClr val="000000"/>
                    </a:solidFill>
                  </a:endParaRPr>
                </a:p>
              </p:txBody>
            </p:sp>
            <p:sp>
              <p:nvSpPr>
                <p:cNvPr id="337" name="Rectangle 33"/>
                <p:cNvSpPr>
                  <a:spLocks noChangeArrowheads="1"/>
                </p:cNvSpPr>
                <p:nvPr/>
              </p:nvSpPr>
              <p:spPr bwMode="auto">
                <a:xfrm>
                  <a:off x="3620" y="2507"/>
                  <a:ext cx="591"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validTime [0..1]</a:t>
                  </a:r>
                  <a:endParaRPr lang="en-US">
                    <a:solidFill>
                      <a:srgbClr val="000000"/>
                    </a:solidFill>
                  </a:endParaRPr>
                </a:p>
              </p:txBody>
            </p:sp>
            <p:sp>
              <p:nvSpPr>
                <p:cNvPr id="338" name="Rectangle 34"/>
                <p:cNvSpPr>
                  <a:spLocks noChangeArrowheads="1"/>
                </p:cNvSpPr>
                <p:nvPr/>
              </p:nvSpPr>
              <p:spPr bwMode="auto">
                <a:xfrm>
                  <a:off x="3494" y="2603"/>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 </a:t>
                  </a:r>
                  <a:endParaRPr lang="en-US">
                    <a:solidFill>
                      <a:srgbClr val="000000"/>
                    </a:solidFill>
                  </a:endParaRPr>
                </a:p>
              </p:txBody>
            </p:sp>
            <p:sp>
              <p:nvSpPr>
                <p:cNvPr id="339" name="Rectangle 35"/>
                <p:cNvSpPr>
                  <a:spLocks noChangeArrowheads="1"/>
                </p:cNvSpPr>
                <p:nvPr/>
              </p:nvSpPr>
              <p:spPr bwMode="auto">
                <a:xfrm>
                  <a:off x="3620" y="2603"/>
                  <a:ext cx="687"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resultQuality [0..*]</a:t>
                  </a:r>
                  <a:endParaRPr lang="en-US">
                    <a:solidFill>
                      <a:srgbClr val="000000"/>
                    </a:solidFill>
                  </a:endParaRPr>
                </a:p>
              </p:txBody>
            </p:sp>
            <p:sp>
              <p:nvSpPr>
                <p:cNvPr id="340" name="Rectangle 36"/>
                <p:cNvSpPr>
                  <a:spLocks noChangeArrowheads="1"/>
                </p:cNvSpPr>
                <p:nvPr/>
              </p:nvSpPr>
              <p:spPr bwMode="auto">
                <a:xfrm>
                  <a:off x="3494" y="2699"/>
                  <a:ext cx="75"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 </a:t>
                  </a:r>
                  <a:endParaRPr lang="en-US">
                    <a:solidFill>
                      <a:srgbClr val="000000"/>
                    </a:solidFill>
                  </a:endParaRPr>
                </a:p>
              </p:txBody>
            </p:sp>
            <p:sp>
              <p:nvSpPr>
                <p:cNvPr id="341" name="Rectangle 37"/>
                <p:cNvSpPr>
                  <a:spLocks noChangeArrowheads="1"/>
                </p:cNvSpPr>
                <p:nvPr/>
              </p:nvSpPr>
              <p:spPr bwMode="auto">
                <a:xfrm>
                  <a:off x="3620" y="2699"/>
                  <a:ext cx="599"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8B0000"/>
                      </a:solidFill>
                    </a:rPr>
                    <a:t>parameter [0..*]</a:t>
                  </a:r>
                  <a:endParaRPr lang="en-US">
                    <a:solidFill>
                      <a:srgbClr val="000000"/>
                    </a:solidFill>
                  </a:endParaRPr>
                </a:p>
              </p:txBody>
            </p:sp>
          </p:grpSp>
          <p:grpSp>
            <p:nvGrpSpPr>
              <p:cNvPr id="178" name="Group 264"/>
              <p:cNvGrpSpPr>
                <a:grpSpLocks/>
              </p:cNvGrpSpPr>
              <p:nvPr/>
            </p:nvGrpSpPr>
            <p:grpSpPr bwMode="auto">
              <a:xfrm>
                <a:off x="2192811" y="1335705"/>
                <a:ext cx="1066800" cy="542925"/>
                <a:chOff x="1790" y="2225"/>
                <a:chExt cx="606" cy="342"/>
              </a:xfrm>
            </p:grpSpPr>
            <p:sp>
              <p:nvSpPr>
                <p:cNvPr id="260" name="Rectangle 66"/>
                <p:cNvSpPr>
                  <a:spLocks noChangeArrowheads="1"/>
                </p:cNvSpPr>
                <p:nvPr/>
              </p:nvSpPr>
              <p:spPr bwMode="auto">
                <a:xfrm>
                  <a:off x="1808" y="2243"/>
                  <a:ext cx="588" cy="324"/>
                </a:xfrm>
                <a:prstGeom prst="rect">
                  <a:avLst/>
                </a:prstGeom>
                <a:solidFill>
                  <a:srgbClr val="C0BFC0"/>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61" name="Rectangle 67"/>
                <p:cNvSpPr>
                  <a:spLocks noChangeArrowheads="1"/>
                </p:cNvSpPr>
                <p:nvPr/>
              </p:nvSpPr>
              <p:spPr bwMode="auto">
                <a:xfrm>
                  <a:off x="1790" y="2225"/>
                  <a:ext cx="12" cy="324"/>
                </a:xfrm>
                <a:prstGeom prst="rect">
                  <a:avLst/>
                </a:prstGeom>
                <a:solidFill>
                  <a:srgbClr val="E8E8C9"/>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62" name="Rectangle 68"/>
                <p:cNvSpPr>
                  <a:spLocks noChangeArrowheads="1"/>
                </p:cNvSpPr>
                <p:nvPr/>
              </p:nvSpPr>
              <p:spPr bwMode="auto">
                <a:xfrm>
                  <a:off x="1802" y="2225"/>
                  <a:ext cx="12" cy="324"/>
                </a:xfrm>
                <a:prstGeom prst="rect">
                  <a:avLst/>
                </a:prstGeom>
                <a:solidFill>
                  <a:srgbClr val="E9E9CA"/>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63" name="Rectangle 69"/>
                <p:cNvSpPr>
                  <a:spLocks noChangeArrowheads="1"/>
                </p:cNvSpPr>
                <p:nvPr/>
              </p:nvSpPr>
              <p:spPr bwMode="auto">
                <a:xfrm>
                  <a:off x="1814" y="2225"/>
                  <a:ext cx="12" cy="324"/>
                </a:xfrm>
                <a:prstGeom prst="rect">
                  <a:avLst/>
                </a:prstGeom>
                <a:solidFill>
                  <a:srgbClr val="EAEACB"/>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64" name="Rectangle 70"/>
                <p:cNvSpPr>
                  <a:spLocks noChangeArrowheads="1"/>
                </p:cNvSpPr>
                <p:nvPr/>
              </p:nvSpPr>
              <p:spPr bwMode="auto">
                <a:xfrm>
                  <a:off x="1826" y="2225"/>
                  <a:ext cx="12" cy="324"/>
                </a:xfrm>
                <a:prstGeom prst="rect">
                  <a:avLst/>
                </a:prstGeom>
                <a:solidFill>
                  <a:srgbClr val="EBEBCC"/>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65" name="Rectangle 71"/>
                <p:cNvSpPr>
                  <a:spLocks noChangeArrowheads="1"/>
                </p:cNvSpPr>
                <p:nvPr/>
              </p:nvSpPr>
              <p:spPr bwMode="auto">
                <a:xfrm>
                  <a:off x="1838" y="2225"/>
                  <a:ext cx="12" cy="324"/>
                </a:xfrm>
                <a:prstGeom prst="rect">
                  <a:avLst/>
                </a:prstGeom>
                <a:solidFill>
                  <a:srgbClr val="ECECCD"/>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66" name="Rectangle 72"/>
                <p:cNvSpPr>
                  <a:spLocks noChangeArrowheads="1"/>
                </p:cNvSpPr>
                <p:nvPr/>
              </p:nvSpPr>
              <p:spPr bwMode="auto">
                <a:xfrm>
                  <a:off x="1850" y="2225"/>
                  <a:ext cx="12" cy="324"/>
                </a:xfrm>
                <a:prstGeom prst="rect">
                  <a:avLst/>
                </a:prstGeom>
                <a:solidFill>
                  <a:srgbClr val="EDEDCE"/>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67" name="Rectangle 73"/>
                <p:cNvSpPr>
                  <a:spLocks noChangeArrowheads="1"/>
                </p:cNvSpPr>
                <p:nvPr/>
              </p:nvSpPr>
              <p:spPr bwMode="auto">
                <a:xfrm>
                  <a:off x="1862" y="2225"/>
                  <a:ext cx="12" cy="324"/>
                </a:xfrm>
                <a:prstGeom prst="rect">
                  <a:avLst/>
                </a:prstGeom>
                <a:solidFill>
                  <a:srgbClr val="EEEECF"/>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68" name="Rectangle 74"/>
                <p:cNvSpPr>
                  <a:spLocks noChangeArrowheads="1"/>
                </p:cNvSpPr>
                <p:nvPr/>
              </p:nvSpPr>
              <p:spPr bwMode="auto">
                <a:xfrm>
                  <a:off x="1874" y="2225"/>
                  <a:ext cx="12" cy="324"/>
                </a:xfrm>
                <a:prstGeom prst="rect">
                  <a:avLst/>
                </a:prstGeom>
                <a:solidFill>
                  <a:srgbClr val="EFEFD0"/>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69" name="Rectangle 75"/>
                <p:cNvSpPr>
                  <a:spLocks noChangeArrowheads="1"/>
                </p:cNvSpPr>
                <p:nvPr/>
              </p:nvSpPr>
              <p:spPr bwMode="auto">
                <a:xfrm>
                  <a:off x="1886" y="2225"/>
                  <a:ext cx="12" cy="324"/>
                </a:xfrm>
                <a:prstGeom prst="rect">
                  <a:avLst/>
                </a:prstGeom>
                <a:solidFill>
                  <a:srgbClr val="F0F0D1"/>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70" name="Rectangle 76"/>
                <p:cNvSpPr>
                  <a:spLocks noChangeArrowheads="1"/>
                </p:cNvSpPr>
                <p:nvPr/>
              </p:nvSpPr>
              <p:spPr bwMode="auto">
                <a:xfrm>
                  <a:off x="1898" y="2225"/>
                  <a:ext cx="12" cy="324"/>
                </a:xfrm>
                <a:prstGeom prst="rect">
                  <a:avLst/>
                </a:prstGeom>
                <a:solidFill>
                  <a:srgbClr val="F1F1D2"/>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71" name="Rectangle 77"/>
                <p:cNvSpPr>
                  <a:spLocks noChangeArrowheads="1"/>
                </p:cNvSpPr>
                <p:nvPr/>
              </p:nvSpPr>
              <p:spPr bwMode="auto">
                <a:xfrm>
                  <a:off x="1910" y="2225"/>
                  <a:ext cx="12" cy="324"/>
                </a:xfrm>
                <a:prstGeom prst="rect">
                  <a:avLst/>
                </a:prstGeom>
                <a:solidFill>
                  <a:srgbClr val="F2F2D3"/>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72" name="Rectangle 78"/>
                <p:cNvSpPr>
                  <a:spLocks noChangeArrowheads="1"/>
                </p:cNvSpPr>
                <p:nvPr/>
              </p:nvSpPr>
              <p:spPr bwMode="auto">
                <a:xfrm>
                  <a:off x="1922" y="2225"/>
                  <a:ext cx="12" cy="324"/>
                </a:xfrm>
                <a:prstGeom prst="rect">
                  <a:avLst/>
                </a:prstGeom>
                <a:solidFill>
                  <a:srgbClr val="F3F3D4"/>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73" name="Rectangle 79"/>
                <p:cNvSpPr>
                  <a:spLocks noChangeArrowheads="1"/>
                </p:cNvSpPr>
                <p:nvPr/>
              </p:nvSpPr>
              <p:spPr bwMode="auto">
                <a:xfrm>
                  <a:off x="1934" y="2225"/>
                  <a:ext cx="18" cy="324"/>
                </a:xfrm>
                <a:prstGeom prst="rect">
                  <a:avLst/>
                </a:prstGeom>
                <a:solidFill>
                  <a:srgbClr val="F4F4D5"/>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74" name="Rectangle 80"/>
                <p:cNvSpPr>
                  <a:spLocks noChangeArrowheads="1"/>
                </p:cNvSpPr>
                <p:nvPr/>
              </p:nvSpPr>
              <p:spPr bwMode="auto">
                <a:xfrm>
                  <a:off x="1952" y="2225"/>
                  <a:ext cx="18" cy="324"/>
                </a:xfrm>
                <a:prstGeom prst="rect">
                  <a:avLst/>
                </a:prstGeom>
                <a:solidFill>
                  <a:srgbClr val="F5F5D6"/>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75" name="Rectangle 81"/>
                <p:cNvSpPr>
                  <a:spLocks noChangeArrowheads="1"/>
                </p:cNvSpPr>
                <p:nvPr/>
              </p:nvSpPr>
              <p:spPr bwMode="auto">
                <a:xfrm>
                  <a:off x="1970" y="2225"/>
                  <a:ext cx="12" cy="324"/>
                </a:xfrm>
                <a:prstGeom prst="rect">
                  <a:avLst/>
                </a:prstGeom>
                <a:solidFill>
                  <a:srgbClr val="F6F6D7"/>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76" name="Rectangle 82"/>
                <p:cNvSpPr>
                  <a:spLocks noChangeArrowheads="1"/>
                </p:cNvSpPr>
                <p:nvPr/>
              </p:nvSpPr>
              <p:spPr bwMode="auto">
                <a:xfrm>
                  <a:off x="1982" y="2225"/>
                  <a:ext cx="12" cy="324"/>
                </a:xfrm>
                <a:prstGeom prst="rect">
                  <a:avLst/>
                </a:prstGeom>
                <a:solidFill>
                  <a:srgbClr val="F7F7D8"/>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77" name="Rectangle 83"/>
                <p:cNvSpPr>
                  <a:spLocks noChangeArrowheads="1"/>
                </p:cNvSpPr>
                <p:nvPr/>
              </p:nvSpPr>
              <p:spPr bwMode="auto">
                <a:xfrm>
                  <a:off x="1994" y="2225"/>
                  <a:ext cx="12" cy="324"/>
                </a:xfrm>
                <a:prstGeom prst="rect">
                  <a:avLst/>
                </a:prstGeom>
                <a:solidFill>
                  <a:srgbClr val="F8F8D9"/>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78" name="Rectangle 84"/>
                <p:cNvSpPr>
                  <a:spLocks noChangeArrowheads="1"/>
                </p:cNvSpPr>
                <p:nvPr/>
              </p:nvSpPr>
              <p:spPr bwMode="auto">
                <a:xfrm>
                  <a:off x="2006" y="2225"/>
                  <a:ext cx="12" cy="324"/>
                </a:xfrm>
                <a:prstGeom prst="rect">
                  <a:avLst/>
                </a:prstGeom>
                <a:solidFill>
                  <a:srgbClr val="F9F9DA"/>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79" name="Rectangle 85"/>
                <p:cNvSpPr>
                  <a:spLocks noChangeArrowheads="1"/>
                </p:cNvSpPr>
                <p:nvPr/>
              </p:nvSpPr>
              <p:spPr bwMode="auto">
                <a:xfrm>
                  <a:off x="2018" y="2225"/>
                  <a:ext cx="12" cy="324"/>
                </a:xfrm>
                <a:prstGeom prst="rect">
                  <a:avLst/>
                </a:prstGeom>
                <a:solidFill>
                  <a:srgbClr val="FAFADB"/>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80" name="Rectangle 86"/>
                <p:cNvSpPr>
                  <a:spLocks noChangeArrowheads="1"/>
                </p:cNvSpPr>
                <p:nvPr/>
              </p:nvSpPr>
              <p:spPr bwMode="auto">
                <a:xfrm>
                  <a:off x="2030" y="2225"/>
                  <a:ext cx="12" cy="324"/>
                </a:xfrm>
                <a:prstGeom prst="rect">
                  <a:avLst/>
                </a:prstGeom>
                <a:solidFill>
                  <a:srgbClr val="FBFBDC"/>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81" name="Rectangle 87"/>
                <p:cNvSpPr>
                  <a:spLocks noChangeArrowheads="1"/>
                </p:cNvSpPr>
                <p:nvPr/>
              </p:nvSpPr>
              <p:spPr bwMode="auto">
                <a:xfrm>
                  <a:off x="2042" y="2225"/>
                  <a:ext cx="12" cy="324"/>
                </a:xfrm>
                <a:prstGeom prst="rect">
                  <a:avLst/>
                </a:prstGeom>
                <a:solidFill>
                  <a:srgbClr val="FCFCDD"/>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82" name="Rectangle 88"/>
                <p:cNvSpPr>
                  <a:spLocks noChangeArrowheads="1"/>
                </p:cNvSpPr>
                <p:nvPr/>
              </p:nvSpPr>
              <p:spPr bwMode="auto">
                <a:xfrm>
                  <a:off x="2054" y="2225"/>
                  <a:ext cx="12" cy="324"/>
                </a:xfrm>
                <a:prstGeom prst="rect">
                  <a:avLst/>
                </a:prstGeom>
                <a:solidFill>
                  <a:srgbClr val="FDFDDE"/>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83" name="Rectangle 89"/>
                <p:cNvSpPr>
                  <a:spLocks noChangeArrowheads="1"/>
                </p:cNvSpPr>
                <p:nvPr/>
              </p:nvSpPr>
              <p:spPr bwMode="auto">
                <a:xfrm>
                  <a:off x="2066" y="2225"/>
                  <a:ext cx="12" cy="324"/>
                </a:xfrm>
                <a:prstGeom prst="rect">
                  <a:avLst/>
                </a:prstGeom>
                <a:solidFill>
                  <a:srgbClr val="FEFEDF"/>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84" name="Rectangle 90"/>
                <p:cNvSpPr>
                  <a:spLocks noChangeArrowheads="1"/>
                </p:cNvSpPr>
                <p:nvPr/>
              </p:nvSpPr>
              <p:spPr bwMode="auto">
                <a:xfrm>
                  <a:off x="2078" y="2225"/>
                  <a:ext cx="300" cy="324"/>
                </a:xfrm>
                <a:prstGeom prst="rect">
                  <a:avLst/>
                </a:prstGeom>
                <a:solidFill>
                  <a:srgbClr val="FFFFE0"/>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85" name="Rectangle 91"/>
                <p:cNvSpPr>
                  <a:spLocks noChangeArrowheads="1"/>
                </p:cNvSpPr>
                <p:nvPr/>
              </p:nvSpPr>
              <p:spPr bwMode="auto">
                <a:xfrm>
                  <a:off x="1790" y="2225"/>
                  <a:ext cx="588" cy="324"/>
                </a:xfrm>
                <a:prstGeom prst="rect">
                  <a:avLst/>
                </a:prstGeom>
                <a:noFill/>
                <a:ln w="9525">
                  <a:solidFill>
                    <a:srgbClr val="000000"/>
                  </a:solid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86" name="Rectangle 92"/>
                <p:cNvSpPr>
                  <a:spLocks noChangeArrowheads="1"/>
                </p:cNvSpPr>
                <p:nvPr/>
              </p:nvSpPr>
              <p:spPr bwMode="auto">
                <a:xfrm>
                  <a:off x="1868" y="2279"/>
                  <a:ext cx="411"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rPr>
                    <a:t>GFI_Feature</a:t>
                  </a:r>
                  <a:endParaRPr lang="en-US">
                    <a:solidFill>
                      <a:srgbClr val="000000"/>
                    </a:solidFill>
                  </a:endParaRPr>
                </a:p>
              </p:txBody>
            </p:sp>
            <p:sp>
              <p:nvSpPr>
                <p:cNvPr id="287" name="Line 93"/>
                <p:cNvSpPr>
                  <a:spLocks noChangeShapeType="1"/>
                </p:cNvSpPr>
                <p:nvPr/>
              </p:nvSpPr>
              <p:spPr bwMode="auto">
                <a:xfrm>
                  <a:off x="1790" y="2405"/>
                  <a:ext cx="588" cy="0"/>
                </a:xfrm>
                <a:prstGeom prst="line">
                  <a:avLst/>
                </a:prstGeom>
                <a:noFill/>
                <a:ln w="9525">
                  <a:solidFill>
                    <a:srgbClr val="000000"/>
                  </a:solidFill>
                  <a:miter lim="800000"/>
                  <a:headEnd/>
                  <a:tailEnd/>
                </a:ln>
              </p:spPr>
              <p:txBody>
                <a:bodyPr/>
                <a:lstStyle/>
                <a:p>
                  <a:pPr defTabSz="914400" fontAlgn="base">
                    <a:spcBef>
                      <a:spcPct val="0"/>
                    </a:spcBef>
                    <a:spcAft>
                      <a:spcPct val="0"/>
                    </a:spcAft>
                  </a:pPr>
                  <a:endParaRPr lang="en-AU">
                    <a:solidFill>
                      <a:srgbClr val="000000"/>
                    </a:solidFill>
                  </a:endParaRPr>
                </a:p>
              </p:txBody>
            </p:sp>
          </p:grpSp>
          <p:grpSp>
            <p:nvGrpSpPr>
              <p:cNvPr id="179" name="Group 267"/>
              <p:cNvGrpSpPr>
                <a:grpSpLocks/>
              </p:cNvGrpSpPr>
              <p:nvPr/>
            </p:nvGrpSpPr>
            <p:grpSpPr bwMode="auto">
              <a:xfrm>
                <a:off x="556098" y="4696443"/>
                <a:ext cx="1133475" cy="542925"/>
                <a:chOff x="3548" y="3275"/>
                <a:chExt cx="594" cy="342"/>
              </a:xfrm>
            </p:grpSpPr>
            <p:sp>
              <p:nvSpPr>
                <p:cNvPr id="232" name="Rectangle 94"/>
                <p:cNvSpPr>
                  <a:spLocks noChangeArrowheads="1"/>
                </p:cNvSpPr>
                <p:nvPr/>
              </p:nvSpPr>
              <p:spPr bwMode="auto">
                <a:xfrm>
                  <a:off x="3566" y="3293"/>
                  <a:ext cx="576" cy="324"/>
                </a:xfrm>
                <a:prstGeom prst="rect">
                  <a:avLst/>
                </a:prstGeom>
                <a:solidFill>
                  <a:srgbClr val="C0BFC0"/>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33" name="Rectangle 95"/>
                <p:cNvSpPr>
                  <a:spLocks noChangeArrowheads="1"/>
                </p:cNvSpPr>
                <p:nvPr/>
              </p:nvSpPr>
              <p:spPr bwMode="auto">
                <a:xfrm>
                  <a:off x="3548" y="3275"/>
                  <a:ext cx="12" cy="324"/>
                </a:xfrm>
                <a:prstGeom prst="rect">
                  <a:avLst/>
                </a:prstGeom>
                <a:solidFill>
                  <a:srgbClr val="B582E8"/>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34" name="Rectangle 96"/>
                <p:cNvSpPr>
                  <a:spLocks noChangeArrowheads="1"/>
                </p:cNvSpPr>
                <p:nvPr/>
              </p:nvSpPr>
              <p:spPr bwMode="auto">
                <a:xfrm>
                  <a:off x="3560" y="3275"/>
                  <a:ext cx="6" cy="324"/>
                </a:xfrm>
                <a:prstGeom prst="rect">
                  <a:avLst/>
                </a:prstGeom>
                <a:solidFill>
                  <a:srgbClr val="B683E9"/>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35" name="Rectangle 97"/>
                <p:cNvSpPr>
                  <a:spLocks noChangeArrowheads="1"/>
                </p:cNvSpPr>
                <p:nvPr/>
              </p:nvSpPr>
              <p:spPr bwMode="auto">
                <a:xfrm>
                  <a:off x="3566" y="3275"/>
                  <a:ext cx="18" cy="324"/>
                </a:xfrm>
                <a:prstGeom prst="rect">
                  <a:avLst/>
                </a:prstGeom>
                <a:solidFill>
                  <a:srgbClr val="B784EA"/>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36" name="Rectangle 98"/>
                <p:cNvSpPr>
                  <a:spLocks noChangeArrowheads="1"/>
                </p:cNvSpPr>
                <p:nvPr/>
              </p:nvSpPr>
              <p:spPr bwMode="auto">
                <a:xfrm>
                  <a:off x="3584" y="3275"/>
                  <a:ext cx="12" cy="324"/>
                </a:xfrm>
                <a:prstGeom prst="rect">
                  <a:avLst/>
                </a:prstGeom>
                <a:solidFill>
                  <a:srgbClr val="B885EB"/>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37" name="Rectangle 99"/>
                <p:cNvSpPr>
                  <a:spLocks noChangeArrowheads="1"/>
                </p:cNvSpPr>
                <p:nvPr/>
              </p:nvSpPr>
              <p:spPr bwMode="auto">
                <a:xfrm>
                  <a:off x="3596" y="3275"/>
                  <a:ext cx="6" cy="324"/>
                </a:xfrm>
                <a:prstGeom prst="rect">
                  <a:avLst/>
                </a:prstGeom>
                <a:solidFill>
                  <a:srgbClr val="B986EC"/>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38" name="Rectangle 100"/>
                <p:cNvSpPr>
                  <a:spLocks noChangeArrowheads="1"/>
                </p:cNvSpPr>
                <p:nvPr/>
              </p:nvSpPr>
              <p:spPr bwMode="auto">
                <a:xfrm>
                  <a:off x="3602" y="3275"/>
                  <a:ext cx="18" cy="324"/>
                </a:xfrm>
                <a:prstGeom prst="rect">
                  <a:avLst/>
                </a:prstGeom>
                <a:solidFill>
                  <a:srgbClr val="BA87ED"/>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39" name="Rectangle 101"/>
                <p:cNvSpPr>
                  <a:spLocks noChangeArrowheads="1"/>
                </p:cNvSpPr>
                <p:nvPr/>
              </p:nvSpPr>
              <p:spPr bwMode="auto">
                <a:xfrm>
                  <a:off x="3620" y="3275"/>
                  <a:ext cx="12" cy="324"/>
                </a:xfrm>
                <a:prstGeom prst="rect">
                  <a:avLst/>
                </a:prstGeom>
                <a:solidFill>
                  <a:srgbClr val="BB88EE"/>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40" name="Rectangle 102"/>
                <p:cNvSpPr>
                  <a:spLocks noChangeArrowheads="1"/>
                </p:cNvSpPr>
                <p:nvPr/>
              </p:nvSpPr>
              <p:spPr bwMode="auto">
                <a:xfrm>
                  <a:off x="3632" y="3275"/>
                  <a:ext cx="6" cy="324"/>
                </a:xfrm>
                <a:prstGeom prst="rect">
                  <a:avLst/>
                </a:prstGeom>
                <a:solidFill>
                  <a:srgbClr val="BC89EF"/>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41" name="Rectangle 103"/>
                <p:cNvSpPr>
                  <a:spLocks noChangeArrowheads="1"/>
                </p:cNvSpPr>
                <p:nvPr/>
              </p:nvSpPr>
              <p:spPr bwMode="auto">
                <a:xfrm>
                  <a:off x="3638" y="3275"/>
                  <a:ext cx="18" cy="324"/>
                </a:xfrm>
                <a:prstGeom prst="rect">
                  <a:avLst/>
                </a:prstGeom>
                <a:solidFill>
                  <a:srgbClr val="BD8AF0"/>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42" name="Rectangle 104"/>
                <p:cNvSpPr>
                  <a:spLocks noChangeArrowheads="1"/>
                </p:cNvSpPr>
                <p:nvPr/>
              </p:nvSpPr>
              <p:spPr bwMode="auto">
                <a:xfrm>
                  <a:off x="3656" y="3275"/>
                  <a:ext cx="12" cy="324"/>
                </a:xfrm>
                <a:prstGeom prst="rect">
                  <a:avLst/>
                </a:prstGeom>
                <a:solidFill>
                  <a:srgbClr val="BE8BF1"/>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43" name="Rectangle 105"/>
                <p:cNvSpPr>
                  <a:spLocks noChangeArrowheads="1"/>
                </p:cNvSpPr>
                <p:nvPr/>
              </p:nvSpPr>
              <p:spPr bwMode="auto">
                <a:xfrm>
                  <a:off x="3668" y="3275"/>
                  <a:ext cx="6" cy="324"/>
                </a:xfrm>
                <a:prstGeom prst="rect">
                  <a:avLst/>
                </a:prstGeom>
                <a:solidFill>
                  <a:srgbClr val="BF8CF2"/>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44" name="Rectangle 106"/>
                <p:cNvSpPr>
                  <a:spLocks noChangeArrowheads="1"/>
                </p:cNvSpPr>
                <p:nvPr/>
              </p:nvSpPr>
              <p:spPr bwMode="auto">
                <a:xfrm>
                  <a:off x="3674" y="3275"/>
                  <a:ext cx="18" cy="324"/>
                </a:xfrm>
                <a:prstGeom prst="rect">
                  <a:avLst/>
                </a:prstGeom>
                <a:solidFill>
                  <a:srgbClr val="C08DF3"/>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45" name="Rectangle 107"/>
                <p:cNvSpPr>
                  <a:spLocks noChangeArrowheads="1"/>
                </p:cNvSpPr>
                <p:nvPr/>
              </p:nvSpPr>
              <p:spPr bwMode="auto">
                <a:xfrm>
                  <a:off x="3692" y="3275"/>
                  <a:ext cx="12" cy="324"/>
                </a:xfrm>
                <a:prstGeom prst="rect">
                  <a:avLst/>
                </a:prstGeom>
                <a:solidFill>
                  <a:srgbClr val="C18EF4"/>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46" name="Rectangle 108"/>
                <p:cNvSpPr>
                  <a:spLocks noChangeArrowheads="1"/>
                </p:cNvSpPr>
                <p:nvPr/>
              </p:nvSpPr>
              <p:spPr bwMode="auto">
                <a:xfrm>
                  <a:off x="3704" y="3275"/>
                  <a:ext cx="18" cy="324"/>
                </a:xfrm>
                <a:prstGeom prst="rect">
                  <a:avLst/>
                </a:prstGeom>
                <a:solidFill>
                  <a:srgbClr val="C28FF5"/>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47" name="Rectangle 109"/>
                <p:cNvSpPr>
                  <a:spLocks noChangeArrowheads="1"/>
                </p:cNvSpPr>
                <p:nvPr/>
              </p:nvSpPr>
              <p:spPr bwMode="auto">
                <a:xfrm>
                  <a:off x="3722" y="3275"/>
                  <a:ext cx="18" cy="324"/>
                </a:xfrm>
                <a:prstGeom prst="rect">
                  <a:avLst/>
                </a:prstGeom>
                <a:solidFill>
                  <a:srgbClr val="C390F6"/>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48" name="Rectangle 110"/>
                <p:cNvSpPr>
                  <a:spLocks noChangeArrowheads="1"/>
                </p:cNvSpPr>
                <p:nvPr/>
              </p:nvSpPr>
              <p:spPr bwMode="auto">
                <a:xfrm>
                  <a:off x="3740" y="3275"/>
                  <a:ext cx="6" cy="324"/>
                </a:xfrm>
                <a:prstGeom prst="rect">
                  <a:avLst/>
                </a:prstGeom>
                <a:solidFill>
                  <a:srgbClr val="C491F7"/>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49" name="Rectangle 111"/>
                <p:cNvSpPr>
                  <a:spLocks noChangeArrowheads="1"/>
                </p:cNvSpPr>
                <p:nvPr/>
              </p:nvSpPr>
              <p:spPr bwMode="auto">
                <a:xfrm>
                  <a:off x="3746" y="3275"/>
                  <a:ext cx="18" cy="324"/>
                </a:xfrm>
                <a:prstGeom prst="rect">
                  <a:avLst/>
                </a:prstGeom>
                <a:solidFill>
                  <a:srgbClr val="C592F8"/>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50" name="Rectangle 112"/>
                <p:cNvSpPr>
                  <a:spLocks noChangeArrowheads="1"/>
                </p:cNvSpPr>
                <p:nvPr/>
              </p:nvSpPr>
              <p:spPr bwMode="auto">
                <a:xfrm>
                  <a:off x="3764" y="3275"/>
                  <a:ext cx="12" cy="324"/>
                </a:xfrm>
                <a:prstGeom prst="rect">
                  <a:avLst/>
                </a:prstGeom>
                <a:solidFill>
                  <a:srgbClr val="C693F9"/>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51" name="Rectangle 113"/>
                <p:cNvSpPr>
                  <a:spLocks noChangeArrowheads="1"/>
                </p:cNvSpPr>
                <p:nvPr/>
              </p:nvSpPr>
              <p:spPr bwMode="auto">
                <a:xfrm>
                  <a:off x="3776" y="3275"/>
                  <a:ext cx="6" cy="324"/>
                </a:xfrm>
                <a:prstGeom prst="rect">
                  <a:avLst/>
                </a:prstGeom>
                <a:solidFill>
                  <a:srgbClr val="C794FA"/>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52" name="Rectangle 114"/>
                <p:cNvSpPr>
                  <a:spLocks noChangeArrowheads="1"/>
                </p:cNvSpPr>
                <p:nvPr/>
              </p:nvSpPr>
              <p:spPr bwMode="auto">
                <a:xfrm>
                  <a:off x="3782" y="3275"/>
                  <a:ext cx="18" cy="324"/>
                </a:xfrm>
                <a:prstGeom prst="rect">
                  <a:avLst/>
                </a:prstGeom>
                <a:solidFill>
                  <a:srgbClr val="C895FB"/>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53" name="Rectangle 115"/>
                <p:cNvSpPr>
                  <a:spLocks noChangeArrowheads="1"/>
                </p:cNvSpPr>
                <p:nvPr/>
              </p:nvSpPr>
              <p:spPr bwMode="auto">
                <a:xfrm>
                  <a:off x="3800" y="3275"/>
                  <a:ext cx="12" cy="324"/>
                </a:xfrm>
                <a:prstGeom prst="rect">
                  <a:avLst/>
                </a:prstGeom>
                <a:solidFill>
                  <a:srgbClr val="C996FC"/>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54" name="Rectangle 116"/>
                <p:cNvSpPr>
                  <a:spLocks noChangeArrowheads="1"/>
                </p:cNvSpPr>
                <p:nvPr/>
              </p:nvSpPr>
              <p:spPr bwMode="auto">
                <a:xfrm>
                  <a:off x="3812" y="3275"/>
                  <a:ext cx="6" cy="324"/>
                </a:xfrm>
                <a:prstGeom prst="rect">
                  <a:avLst/>
                </a:prstGeom>
                <a:solidFill>
                  <a:srgbClr val="CA97FD"/>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55" name="Rectangle 117"/>
                <p:cNvSpPr>
                  <a:spLocks noChangeArrowheads="1"/>
                </p:cNvSpPr>
                <p:nvPr/>
              </p:nvSpPr>
              <p:spPr bwMode="auto">
                <a:xfrm>
                  <a:off x="3818" y="3275"/>
                  <a:ext cx="18" cy="324"/>
                </a:xfrm>
                <a:prstGeom prst="rect">
                  <a:avLst/>
                </a:prstGeom>
                <a:solidFill>
                  <a:srgbClr val="CB98FE"/>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56" name="Rectangle 118"/>
                <p:cNvSpPr>
                  <a:spLocks noChangeArrowheads="1"/>
                </p:cNvSpPr>
                <p:nvPr/>
              </p:nvSpPr>
              <p:spPr bwMode="auto">
                <a:xfrm>
                  <a:off x="3836" y="3275"/>
                  <a:ext cx="288" cy="324"/>
                </a:xfrm>
                <a:prstGeom prst="rect">
                  <a:avLst/>
                </a:prstGeom>
                <a:solidFill>
                  <a:srgbClr val="CC99FF"/>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57" name="Rectangle 119"/>
                <p:cNvSpPr>
                  <a:spLocks noChangeArrowheads="1"/>
                </p:cNvSpPr>
                <p:nvPr/>
              </p:nvSpPr>
              <p:spPr bwMode="auto">
                <a:xfrm>
                  <a:off x="3548" y="3275"/>
                  <a:ext cx="576" cy="324"/>
                </a:xfrm>
                <a:prstGeom prst="rect">
                  <a:avLst/>
                </a:prstGeom>
                <a:noFill/>
                <a:ln w="9525">
                  <a:solidFill>
                    <a:srgbClr val="000000"/>
                  </a:solid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58" name="Rectangle 120"/>
                <p:cNvSpPr>
                  <a:spLocks noChangeArrowheads="1"/>
                </p:cNvSpPr>
                <p:nvPr/>
              </p:nvSpPr>
              <p:spPr bwMode="auto">
                <a:xfrm>
                  <a:off x="3614" y="3329"/>
                  <a:ext cx="387"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rPr>
                    <a:t>OM_Process</a:t>
                  </a:r>
                  <a:endParaRPr lang="en-US">
                    <a:solidFill>
                      <a:srgbClr val="000000"/>
                    </a:solidFill>
                  </a:endParaRPr>
                </a:p>
              </p:txBody>
            </p:sp>
            <p:sp>
              <p:nvSpPr>
                <p:cNvPr id="259" name="Line 121"/>
                <p:cNvSpPr>
                  <a:spLocks noChangeShapeType="1"/>
                </p:cNvSpPr>
                <p:nvPr/>
              </p:nvSpPr>
              <p:spPr bwMode="auto">
                <a:xfrm>
                  <a:off x="3548" y="3455"/>
                  <a:ext cx="576" cy="0"/>
                </a:xfrm>
                <a:prstGeom prst="line">
                  <a:avLst/>
                </a:prstGeom>
                <a:noFill/>
                <a:ln w="9525">
                  <a:solidFill>
                    <a:srgbClr val="000000"/>
                  </a:solidFill>
                  <a:miter lim="800000"/>
                  <a:headEnd/>
                  <a:tailEnd/>
                </a:ln>
              </p:spPr>
              <p:txBody>
                <a:bodyPr/>
                <a:lstStyle/>
                <a:p>
                  <a:pPr defTabSz="914400" fontAlgn="base">
                    <a:spcBef>
                      <a:spcPct val="0"/>
                    </a:spcBef>
                    <a:spcAft>
                      <a:spcPct val="0"/>
                    </a:spcAft>
                  </a:pPr>
                  <a:endParaRPr lang="en-AU">
                    <a:solidFill>
                      <a:srgbClr val="000000"/>
                    </a:solidFill>
                  </a:endParaRPr>
                </a:p>
              </p:txBody>
            </p:sp>
          </p:grpSp>
          <p:grpSp>
            <p:nvGrpSpPr>
              <p:cNvPr id="182" name="Group 268"/>
              <p:cNvGrpSpPr>
                <a:grpSpLocks/>
              </p:cNvGrpSpPr>
              <p:nvPr/>
            </p:nvGrpSpPr>
            <p:grpSpPr bwMode="auto">
              <a:xfrm>
                <a:off x="2437286" y="4705968"/>
                <a:ext cx="809625" cy="542925"/>
                <a:chOff x="4832" y="3281"/>
                <a:chExt cx="552" cy="342"/>
              </a:xfrm>
            </p:grpSpPr>
            <p:sp>
              <p:nvSpPr>
                <p:cNvPr id="204" name="Rectangle 166"/>
                <p:cNvSpPr>
                  <a:spLocks noChangeArrowheads="1"/>
                </p:cNvSpPr>
                <p:nvPr/>
              </p:nvSpPr>
              <p:spPr bwMode="auto">
                <a:xfrm>
                  <a:off x="4850" y="3299"/>
                  <a:ext cx="534" cy="324"/>
                </a:xfrm>
                <a:prstGeom prst="rect">
                  <a:avLst/>
                </a:prstGeom>
                <a:solidFill>
                  <a:srgbClr val="C0BFC0"/>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05" name="Rectangle 167"/>
                <p:cNvSpPr>
                  <a:spLocks noChangeArrowheads="1"/>
                </p:cNvSpPr>
                <p:nvPr/>
              </p:nvSpPr>
              <p:spPr bwMode="auto">
                <a:xfrm>
                  <a:off x="4832" y="3281"/>
                  <a:ext cx="6" cy="324"/>
                </a:xfrm>
                <a:prstGeom prst="rect">
                  <a:avLst/>
                </a:prstGeom>
                <a:solidFill>
                  <a:srgbClr val="B5E8B5"/>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06" name="Rectangle 168"/>
                <p:cNvSpPr>
                  <a:spLocks noChangeArrowheads="1"/>
                </p:cNvSpPr>
                <p:nvPr/>
              </p:nvSpPr>
              <p:spPr bwMode="auto">
                <a:xfrm>
                  <a:off x="4838" y="3281"/>
                  <a:ext cx="12" cy="324"/>
                </a:xfrm>
                <a:prstGeom prst="rect">
                  <a:avLst/>
                </a:prstGeom>
                <a:solidFill>
                  <a:srgbClr val="B6E9B6"/>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07" name="Rectangle 169"/>
                <p:cNvSpPr>
                  <a:spLocks noChangeArrowheads="1"/>
                </p:cNvSpPr>
                <p:nvPr/>
              </p:nvSpPr>
              <p:spPr bwMode="auto">
                <a:xfrm>
                  <a:off x="4850" y="3281"/>
                  <a:ext cx="12" cy="324"/>
                </a:xfrm>
                <a:prstGeom prst="rect">
                  <a:avLst/>
                </a:prstGeom>
                <a:solidFill>
                  <a:srgbClr val="B7EAB7"/>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08" name="Rectangle 170"/>
                <p:cNvSpPr>
                  <a:spLocks noChangeArrowheads="1"/>
                </p:cNvSpPr>
                <p:nvPr/>
              </p:nvSpPr>
              <p:spPr bwMode="auto">
                <a:xfrm>
                  <a:off x="4862" y="3281"/>
                  <a:ext cx="12" cy="324"/>
                </a:xfrm>
                <a:prstGeom prst="rect">
                  <a:avLst/>
                </a:prstGeom>
                <a:solidFill>
                  <a:srgbClr val="B8EBB8"/>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09" name="Rectangle 171"/>
                <p:cNvSpPr>
                  <a:spLocks noChangeArrowheads="1"/>
                </p:cNvSpPr>
                <p:nvPr/>
              </p:nvSpPr>
              <p:spPr bwMode="auto">
                <a:xfrm>
                  <a:off x="4874" y="3281"/>
                  <a:ext cx="12" cy="324"/>
                </a:xfrm>
                <a:prstGeom prst="rect">
                  <a:avLst/>
                </a:prstGeom>
                <a:solidFill>
                  <a:srgbClr val="B9ECB9"/>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10" name="Rectangle 172"/>
                <p:cNvSpPr>
                  <a:spLocks noChangeArrowheads="1"/>
                </p:cNvSpPr>
                <p:nvPr/>
              </p:nvSpPr>
              <p:spPr bwMode="auto">
                <a:xfrm>
                  <a:off x="4886" y="3281"/>
                  <a:ext cx="12" cy="324"/>
                </a:xfrm>
                <a:prstGeom prst="rect">
                  <a:avLst/>
                </a:prstGeom>
                <a:solidFill>
                  <a:srgbClr val="BAEDBA"/>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11" name="Rectangle 173"/>
                <p:cNvSpPr>
                  <a:spLocks noChangeArrowheads="1"/>
                </p:cNvSpPr>
                <p:nvPr/>
              </p:nvSpPr>
              <p:spPr bwMode="auto">
                <a:xfrm>
                  <a:off x="4898" y="3281"/>
                  <a:ext cx="12" cy="324"/>
                </a:xfrm>
                <a:prstGeom prst="rect">
                  <a:avLst/>
                </a:prstGeom>
                <a:solidFill>
                  <a:srgbClr val="BBEEBB"/>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12" name="Rectangle 174"/>
                <p:cNvSpPr>
                  <a:spLocks noChangeArrowheads="1"/>
                </p:cNvSpPr>
                <p:nvPr/>
              </p:nvSpPr>
              <p:spPr bwMode="auto">
                <a:xfrm>
                  <a:off x="4910" y="3281"/>
                  <a:ext cx="6" cy="324"/>
                </a:xfrm>
                <a:prstGeom prst="rect">
                  <a:avLst/>
                </a:prstGeom>
                <a:solidFill>
                  <a:srgbClr val="BCEFBC"/>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13" name="Rectangle 175"/>
                <p:cNvSpPr>
                  <a:spLocks noChangeArrowheads="1"/>
                </p:cNvSpPr>
                <p:nvPr/>
              </p:nvSpPr>
              <p:spPr bwMode="auto">
                <a:xfrm>
                  <a:off x="4916" y="3281"/>
                  <a:ext cx="12" cy="324"/>
                </a:xfrm>
                <a:prstGeom prst="rect">
                  <a:avLst/>
                </a:prstGeom>
                <a:solidFill>
                  <a:srgbClr val="BDF0BD"/>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14" name="Rectangle 176"/>
                <p:cNvSpPr>
                  <a:spLocks noChangeArrowheads="1"/>
                </p:cNvSpPr>
                <p:nvPr/>
              </p:nvSpPr>
              <p:spPr bwMode="auto">
                <a:xfrm>
                  <a:off x="4928" y="3281"/>
                  <a:ext cx="12" cy="324"/>
                </a:xfrm>
                <a:prstGeom prst="rect">
                  <a:avLst/>
                </a:prstGeom>
                <a:solidFill>
                  <a:srgbClr val="BEF1BE"/>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15" name="Rectangle 177"/>
                <p:cNvSpPr>
                  <a:spLocks noChangeArrowheads="1"/>
                </p:cNvSpPr>
                <p:nvPr/>
              </p:nvSpPr>
              <p:spPr bwMode="auto">
                <a:xfrm>
                  <a:off x="4940" y="3281"/>
                  <a:ext cx="12" cy="324"/>
                </a:xfrm>
                <a:prstGeom prst="rect">
                  <a:avLst/>
                </a:prstGeom>
                <a:solidFill>
                  <a:srgbClr val="BFF2BF"/>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16" name="Rectangle 178"/>
                <p:cNvSpPr>
                  <a:spLocks noChangeArrowheads="1"/>
                </p:cNvSpPr>
                <p:nvPr/>
              </p:nvSpPr>
              <p:spPr bwMode="auto">
                <a:xfrm>
                  <a:off x="4952" y="3281"/>
                  <a:ext cx="12" cy="324"/>
                </a:xfrm>
                <a:prstGeom prst="rect">
                  <a:avLst/>
                </a:prstGeom>
                <a:solidFill>
                  <a:srgbClr val="C0F3C0"/>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17" name="Rectangle 179"/>
                <p:cNvSpPr>
                  <a:spLocks noChangeArrowheads="1"/>
                </p:cNvSpPr>
                <p:nvPr/>
              </p:nvSpPr>
              <p:spPr bwMode="auto">
                <a:xfrm>
                  <a:off x="4964" y="3281"/>
                  <a:ext cx="12" cy="324"/>
                </a:xfrm>
                <a:prstGeom prst="rect">
                  <a:avLst/>
                </a:prstGeom>
                <a:solidFill>
                  <a:srgbClr val="C1F4C1"/>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18" name="Rectangle 180"/>
                <p:cNvSpPr>
                  <a:spLocks noChangeArrowheads="1"/>
                </p:cNvSpPr>
                <p:nvPr/>
              </p:nvSpPr>
              <p:spPr bwMode="auto">
                <a:xfrm>
                  <a:off x="4976" y="3281"/>
                  <a:ext cx="18" cy="324"/>
                </a:xfrm>
                <a:prstGeom prst="rect">
                  <a:avLst/>
                </a:prstGeom>
                <a:solidFill>
                  <a:srgbClr val="C2F5C2"/>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19" name="Rectangle 181"/>
                <p:cNvSpPr>
                  <a:spLocks noChangeArrowheads="1"/>
                </p:cNvSpPr>
                <p:nvPr/>
              </p:nvSpPr>
              <p:spPr bwMode="auto">
                <a:xfrm>
                  <a:off x="4994" y="3281"/>
                  <a:ext cx="12" cy="324"/>
                </a:xfrm>
                <a:prstGeom prst="rect">
                  <a:avLst/>
                </a:prstGeom>
                <a:solidFill>
                  <a:srgbClr val="C3F6C3"/>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20" name="Rectangle 182"/>
                <p:cNvSpPr>
                  <a:spLocks noChangeArrowheads="1"/>
                </p:cNvSpPr>
                <p:nvPr/>
              </p:nvSpPr>
              <p:spPr bwMode="auto">
                <a:xfrm>
                  <a:off x="5006" y="3281"/>
                  <a:ext cx="12" cy="324"/>
                </a:xfrm>
                <a:prstGeom prst="rect">
                  <a:avLst/>
                </a:prstGeom>
                <a:solidFill>
                  <a:srgbClr val="C4F7C4"/>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21" name="Rectangle 183"/>
                <p:cNvSpPr>
                  <a:spLocks noChangeArrowheads="1"/>
                </p:cNvSpPr>
                <p:nvPr/>
              </p:nvSpPr>
              <p:spPr bwMode="auto">
                <a:xfrm>
                  <a:off x="5018" y="3281"/>
                  <a:ext cx="12" cy="324"/>
                </a:xfrm>
                <a:prstGeom prst="rect">
                  <a:avLst/>
                </a:prstGeom>
                <a:solidFill>
                  <a:srgbClr val="C5F8C5"/>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22" name="Rectangle 184"/>
                <p:cNvSpPr>
                  <a:spLocks noChangeArrowheads="1"/>
                </p:cNvSpPr>
                <p:nvPr/>
              </p:nvSpPr>
              <p:spPr bwMode="auto">
                <a:xfrm>
                  <a:off x="5030" y="3281"/>
                  <a:ext cx="12" cy="324"/>
                </a:xfrm>
                <a:prstGeom prst="rect">
                  <a:avLst/>
                </a:prstGeom>
                <a:solidFill>
                  <a:srgbClr val="C6F9C6"/>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23" name="Rectangle 185"/>
                <p:cNvSpPr>
                  <a:spLocks noChangeArrowheads="1"/>
                </p:cNvSpPr>
                <p:nvPr/>
              </p:nvSpPr>
              <p:spPr bwMode="auto">
                <a:xfrm>
                  <a:off x="5042" y="3281"/>
                  <a:ext cx="12" cy="324"/>
                </a:xfrm>
                <a:prstGeom prst="rect">
                  <a:avLst/>
                </a:prstGeom>
                <a:solidFill>
                  <a:srgbClr val="C7FAC7"/>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24" name="Rectangle 186"/>
                <p:cNvSpPr>
                  <a:spLocks noChangeArrowheads="1"/>
                </p:cNvSpPr>
                <p:nvPr/>
              </p:nvSpPr>
              <p:spPr bwMode="auto">
                <a:xfrm>
                  <a:off x="5054" y="3281"/>
                  <a:ext cx="12" cy="324"/>
                </a:xfrm>
                <a:prstGeom prst="rect">
                  <a:avLst/>
                </a:prstGeom>
                <a:solidFill>
                  <a:srgbClr val="C8FBC8"/>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25" name="Rectangle 187"/>
                <p:cNvSpPr>
                  <a:spLocks noChangeArrowheads="1"/>
                </p:cNvSpPr>
                <p:nvPr/>
              </p:nvSpPr>
              <p:spPr bwMode="auto">
                <a:xfrm>
                  <a:off x="5066" y="3281"/>
                  <a:ext cx="6" cy="324"/>
                </a:xfrm>
                <a:prstGeom prst="rect">
                  <a:avLst/>
                </a:prstGeom>
                <a:solidFill>
                  <a:srgbClr val="C9FCC9"/>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26" name="Rectangle 188"/>
                <p:cNvSpPr>
                  <a:spLocks noChangeArrowheads="1"/>
                </p:cNvSpPr>
                <p:nvPr/>
              </p:nvSpPr>
              <p:spPr bwMode="auto">
                <a:xfrm>
                  <a:off x="5072" y="3281"/>
                  <a:ext cx="12" cy="324"/>
                </a:xfrm>
                <a:prstGeom prst="rect">
                  <a:avLst/>
                </a:prstGeom>
                <a:solidFill>
                  <a:srgbClr val="CAFDCA"/>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27" name="Rectangle 189"/>
                <p:cNvSpPr>
                  <a:spLocks noChangeArrowheads="1"/>
                </p:cNvSpPr>
                <p:nvPr/>
              </p:nvSpPr>
              <p:spPr bwMode="auto">
                <a:xfrm>
                  <a:off x="5084" y="3281"/>
                  <a:ext cx="12" cy="324"/>
                </a:xfrm>
                <a:prstGeom prst="rect">
                  <a:avLst/>
                </a:prstGeom>
                <a:solidFill>
                  <a:srgbClr val="CBFECB"/>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28" name="Rectangle 190"/>
                <p:cNvSpPr>
                  <a:spLocks noChangeArrowheads="1"/>
                </p:cNvSpPr>
                <p:nvPr/>
              </p:nvSpPr>
              <p:spPr bwMode="auto">
                <a:xfrm>
                  <a:off x="5096" y="3281"/>
                  <a:ext cx="270" cy="324"/>
                </a:xfrm>
                <a:prstGeom prst="rect">
                  <a:avLst/>
                </a:prstGeom>
                <a:solidFill>
                  <a:srgbClr val="CCFFCC"/>
                </a:solidFill>
                <a:ln w="9525">
                  <a:no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29" name="Rectangle 191"/>
                <p:cNvSpPr>
                  <a:spLocks noChangeArrowheads="1"/>
                </p:cNvSpPr>
                <p:nvPr/>
              </p:nvSpPr>
              <p:spPr bwMode="auto">
                <a:xfrm>
                  <a:off x="4832" y="3281"/>
                  <a:ext cx="534" cy="324"/>
                </a:xfrm>
                <a:prstGeom prst="rect">
                  <a:avLst/>
                </a:prstGeom>
                <a:noFill/>
                <a:ln w="9525">
                  <a:solidFill>
                    <a:srgbClr val="000000"/>
                  </a:solid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30" name="Rectangle 192"/>
                <p:cNvSpPr>
                  <a:spLocks noChangeArrowheads="1"/>
                </p:cNvSpPr>
                <p:nvPr/>
              </p:nvSpPr>
              <p:spPr bwMode="auto">
                <a:xfrm>
                  <a:off x="5030" y="3335"/>
                  <a:ext cx="150" cy="97"/>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000">
                      <a:solidFill>
                        <a:srgbClr val="000000"/>
                      </a:solidFill>
                    </a:rPr>
                    <a:t>Any</a:t>
                  </a:r>
                  <a:endParaRPr lang="en-US">
                    <a:solidFill>
                      <a:srgbClr val="000000"/>
                    </a:solidFill>
                  </a:endParaRPr>
                </a:p>
              </p:txBody>
            </p:sp>
            <p:sp>
              <p:nvSpPr>
                <p:cNvPr id="231" name="Line 193"/>
                <p:cNvSpPr>
                  <a:spLocks noChangeShapeType="1"/>
                </p:cNvSpPr>
                <p:nvPr/>
              </p:nvSpPr>
              <p:spPr bwMode="auto">
                <a:xfrm>
                  <a:off x="4832" y="3461"/>
                  <a:ext cx="534" cy="0"/>
                </a:xfrm>
                <a:prstGeom prst="line">
                  <a:avLst/>
                </a:prstGeom>
                <a:noFill/>
                <a:ln w="9525">
                  <a:solidFill>
                    <a:srgbClr val="000000"/>
                  </a:solidFill>
                  <a:miter lim="800000"/>
                  <a:headEnd/>
                  <a:tailEnd/>
                </a:ln>
              </p:spPr>
              <p:txBody>
                <a:bodyPr/>
                <a:lstStyle/>
                <a:p>
                  <a:pPr defTabSz="914400" fontAlgn="base">
                    <a:spcBef>
                      <a:spcPct val="0"/>
                    </a:spcBef>
                    <a:spcAft>
                      <a:spcPct val="0"/>
                    </a:spcAft>
                  </a:pPr>
                  <a:endParaRPr lang="en-AU">
                    <a:solidFill>
                      <a:srgbClr val="000000"/>
                    </a:solidFill>
                  </a:endParaRPr>
                </a:p>
              </p:txBody>
            </p:sp>
          </p:grpSp>
          <p:grpSp>
            <p:nvGrpSpPr>
              <p:cNvPr id="183" name="Group 273"/>
              <p:cNvGrpSpPr>
                <a:grpSpLocks/>
              </p:cNvGrpSpPr>
              <p:nvPr/>
            </p:nvGrpSpPr>
            <p:grpSpPr bwMode="auto">
              <a:xfrm>
                <a:off x="1989611" y="3201018"/>
                <a:ext cx="1546225" cy="431800"/>
                <a:chOff x="4526" y="2333"/>
                <a:chExt cx="1055" cy="272"/>
              </a:xfrm>
            </p:grpSpPr>
            <p:sp>
              <p:nvSpPr>
                <p:cNvPr id="200" name="Line 225"/>
                <p:cNvSpPr>
                  <a:spLocks noChangeShapeType="1"/>
                </p:cNvSpPr>
                <p:nvPr/>
              </p:nvSpPr>
              <p:spPr bwMode="auto">
                <a:xfrm flipV="1">
                  <a:off x="4526" y="2429"/>
                  <a:ext cx="234" cy="30"/>
                </a:xfrm>
                <a:prstGeom prst="line">
                  <a:avLst/>
                </a:prstGeom>
                <a:noFill/>
                <a:ln w="9525">
                  <a:solidFill>
                    <a:srgbClr val="000000"/>
                  </a:solid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01" name="Freeform 226"/>
                <p:cNvSpPr>
                  <a:spLocks noEditPoints="1"/>
                </p:cNvSpPr>
                <p:nvPr/>
              </p:nvSpPr>
              <p:spPr bwMode="auto">
                <a:xfrm>
                  <a:off x="4664" y="2405"/>
                  <a:ext cx="96" cy="72"/>
                </a:xfrm>
                <a:custGeom>
                  <a:avLst/>
                  <a:gdLst>
                    <a:gd name="T0" fmla="*/ 96 w 96"/>
                    <a:gd name="T1" fmla="*/ 24 h 72"/>
                    <a:gd name="T2" fmla="*/ 12 w 96"/>
                    <a:gd name="T3" fmla="*/ 72 h 72"/>
                    <a:gd name="T4" fmla="*/ 96 w 96"/>
                    <a:gd name="T5" fmla="*/ 24 h 72"/>
                    <a:gd name="T6" fmla="*/ 0 w 96"/>
                    <a:gd name="T7" fmla="*/ 0 h 72"/>
                    <a:gd name="T8" fmla="*/ 0 60000 65536"/>
                    <a:gd name="T9" fmla="*/ 0 60000 65536"/>
                    <a:gd name="T10" fmla="*/ 0 60000 65536"/>
                    <a:gd name="T11" fmla="*/ 0 60000 65536"/>
                    <a:gd name="T12" fmla="*/ 0 w 96"/>
                    <a:gd name="T13" fmla="*/ 0 h 72"/>
                    <a:gd name="T14" fmla="*/ 96 w 96"/>
                    <a:gd name="T15" fmla="*/ 72 h 72"/>
                  </a:gdLst>
                  <a:ahLst/>
                  <a:cxnLst>
                    <a:cxn ang="T8">
                      <a:pos x="T0" y="T1"/>
                    </a:cxn>
                    <a:cxn ang="T9">
                      <a:pos x="T2" y="T3"/>
                    </a:cxn>
                    <a:cxn ang="T10">
                      <a:pos x="T4" y="T5"/>
                    </a:cxn>
                    <a:cxn ang="T11">
                      <a:pos x="T6" y="T7"/>
                    </a:cxn>
                  </a:cxnLst>
                  <a:rect l="T12" t="T13" r="T14" b="T15"/>
                  <a:pathLst>
                    <a:path w="96" h="72">
                      <a:moveTo>
                        <a:pt x="96" y="24"/>
                      </a:moveTo>
                      <a:lnTo>
                        <a:pt x="12" y="72"/>
                      </a:lnTo>
                      <a:moveTo>
                        <a:pt x="96" y="24"/>
                      </a:moveTo>
                      <a:lnTo>
                        <a:pt x="0" y="0"/>
                      </a:lnTo>
                    </a:path>
                  </a:pathLst>
                </a:custGeom>
                <a:noFill/>
                <a:ln w="9525" cap="flat">
                  <a:solidFill>
                    <a:srgbClr val="000000"/>
                  </a:solidFill>
                  <a:prstDash val="solid"/>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202" name="Rectangle 227"/>
                <p:cNvSpPr>
                  <a:spLocks noChangeArrowheads="1"/>
                </p:cNvSpPr>
                <p:nvPr/>
              </p:nvSpPr>
              <p:spPr bwMode="auto">
                <a:xfrm>
                  <a:off x="4694" y="2489"/>
                  <a:ext cx="887" cy="116"/>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a:solidFill>
                        <a:srgbClr val="000000"/>
                      </a:solidFill>
                    </a:rPr>
                    <a:t>+observedProperty</a:t>
                  </a:r>
                  <a:endParaRPr lang="en-US" sz="3600">
                    <a:solidFill>
                      <a:srgbClr val="000000"/>
                    </a:solidFill>
                  </a:endParaRPr>
                </a:p>
              </p:txBody>
            </p:sp>
            <p:sp>
              <p:nvSpPr>
                <p:cNvPr id="203" name="Rectangle 228"/>
                <p:cNvSpPr>
                  <a:spLocks noChangeArrowheads="1"/>
                </p:cNvSpPr>
                <p:nvPr/>
              </p:nvSpPr>
              <p:spPr bwMode="auto">
                <a:xfrm>
                  <a:off x="4694" y="2333"/>
                  <a:ext cx="39" cy="78"/>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rPr>
                    <a:t>1</a:t>
                  </a:r>
                  <a:endParaRPr lang="en-US">
                    <a:solidFill>
                      <a:srgbClr val="000000"/>
                    </a:solidFill>
                  </a:endParaRPr>
                </a:p>
              </p:txBody>
            </p:sp>
          </p:grpSp>
          <p:grpSp>
            <p:nvGrpSpPr>
              <p:cNvPr id="184" name="Group 178"/>
              <p:cNvGrpSpPr>
                <a:grpSpLocks/>
              </p:cNvGrpSpPr>
              <p:nvPr/>
            </p:nvGrpSpPr>
            <p:grpSpPr bwMode="auto">
              <a:xfrm rot="7440675">
                <a:off x="1337943" y="2277886"/>
                <a:ext cx="1281112" cy="180975"/>
                <a:chOff x="3532889" y="2379360"/>
                <a:chExt cx="1582615" cy="190500"/>
              </a:xfrm>
            </p:grpSpPr>
            <p:sp>
              <p:nvSpPr>
                <p:cNvPr id="198" name="Line 229"/>
                <p:cNvSpPr>
                  <a:spLocks noChangeShapeType="1"/>
                </p:cNvSpPr>
                <p:nvPr/>
              </p:nvSpPr>
              <p:spPr bwMode="auto">
                <a:xfrm flipH="1" flipV="1">
                  <a:off x="3532889" y="2426985"/>
                  <a:ext cx="1582615" cy="142875"/>
                </a:xfrm>
                <a:prstGeom prst="line">
                  <a:avLst/>
                </a:prstGeom>
                <a:noFill/>
                <a:ln w="9525">
                  <a:solidFill>
                    <a:srgbClr val="000000"/>
                  </a:solid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99" name="Freeform 230"/>
                <p:cNvSpPr>
                  <a:spLocks noEditPoints="1"/>
                </p:cNvSpPr>
                <p:nvPr/>
              </p:nvSpPr>
              <p:spPr bwMode="auto">
                <a:xfrm>
                  <a:off x="3532889" y="2379360"/>
                  <a:ext cx="131885" cy="114300"/>
                </a:xfrm>
                <a:custGeom>
                  <a:avLst/>
                  <a:gdLst>
                    <a:gd name="T0" fmla="*/ 0 w 90"/>
                    <a:gd name="T1" fmla="*/ 75604680 h 72"/>
                    <a:gd name="T2" fmla="*/ 193262840 w 90"/>
                    <a:gd name="T3" fmla="*/ 0 h 72"/>
                    <a:gd name="T4" fmla="*/ 0 w 90"/>
                    <a:gd name="T5" fmla="*/ 75604680 h 72"/>
                    <a:gd name="T6" fmla="*/ 180379099 w 90"/>
                    <a:gd name="T7" fmla="*/ 181451223 h 72"/>
                    <a:gd name="T8" fmla="*/ 0 60000 65536"/>
                    <a:gd name="T9" fmla="*/ 0 60000 65536"/>
                    <a:gd name="T10" fmla="*/ 0 60000 65536"/>
                    <a:gd name="T11" fmla="*/ 0 60000 65536"/>
                    <a:gd name="T12" fmla="*/ 0 w 90"/>
                    <a:gd name="T13" fmla="*/ 0 h 72"/>
                    <a:gd name="T14" fmla="*/ 90 w 90"/>
                    <a:gd name="T15" fmla="*/ 72 h 72"/>
                  </a:gdLst>
                  <a:ahLst/>
                  <a:cxnLst>
                    <a:cxn ang="T8">
                      <a:pos x="T0" y="T1"/>
                    </a:cxn>
                    <a:cxn ang="T9">
                      <a:pos x="T2" y="T3"/>
                    </a:cxn>
                    <a:cxn ang="T10">
                      <a:pos x="T4" y="T5"/>
                    </a:cxn>
                    <a:cxn ang="T11">
                      <a:pos x="T6" y="T7"/>
                    </a:cxn>
                  </a:cxnLst>
                  <a:rect l="T12" t="T13" r="T14" b="T15"/>
                  <a:pathLst>
                    <a:path w="90" h="72">
                      <a:moveTo>
                        <a:pt x="0" y="30"/>
                      </a:moveTo>
                      <a:lnTo>
                        <a:pt x="90" y="0"/>
                      </a:lnTo>
                      <a:moveTo>
                        <a:pt x="0" y="30"/>
                      </a:moveTo>
                      <a:lnTo>
                        <a:pt x="84" y="72"/>
                      </a:lnTo>
                    </a:path>
                  </a:pathLst>
                </a:custGeom>
                <a:noFill/>
                <a:ln w="9525" cap="flat">
                  <a:solidFill>
                    <a:srgbClr val="000000"/>
                  </a:solidFill>
                  <a:prstDash val="solid"/>
                  <a:miter lim="800000"/>
                  <a:headEnd/>
                  <a:tailEnd/>
                </a:ln>
              </p:spPr>
              <p:txBody>
                <a:bodyPr/>
                <a:lstStyle/>
                <a:p>
                  <a:pPr defTabSz="914400" fontAlgn="base">
                    <a:spcBef>
                      <a:spcPct val="0"/>
                    </a:spcBef>
                    <a:spcAft>
                      <a:spcPct val="0"/>
                    </a:spcAft>
                  </a:pPr>
                  <a:endParaRPr lang="en-AU">
                    <a:solidFill>
                      <a:srgbClr val="000000"/>
                    </a:solidFill>
                  </a:endParaRPr>
                </a:p>
              </p:txBody>
            </p:sp>
          </p:grpSp>
          <p:sp>
            <p:nvSpPr>
              <p:cNvPr id="185" name="Rectangle 232"/>
              <p:cNvSpPr>
                <a:spLocks noChangeArrowheads="1"/>
              </p:cNvSpPr>
              <p:nvPr/>
            </p:nvSpPr>
            <p:spPr bwMode="auto">
              <a:xfrm>
                <a:off x="1402236" y="2632693"/>
                <a:ext cx="155492" cy="123111"/>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rPr>
                  <a:t>0..*</a:t>
                </a:r>
                <a:endParaRPr lang="en-US">
                  <a:solidFill>
                    <a:srgbClr val="000000"/>
                  </a:solidFill>
                </a:endParaRPr>
              </a:p>
            </p:txBody>
          </p:sp>
          <p:sp>
            <p:nvSpPr>
              <p:cNvPr id="186" name="Rectangle 233"/>
              <p:cNvSpPr>
                <a:spLocks noChangeArrowheads="1"/>
              </p:cNvSpPr>
              <p:nvPr/>
            </p:nvSpPr>
            <p:spPr bwMode="auto">
              <a:xfrm>
                <a:off x="2411253" y="1899140"/>
                <a:ext cx="1244600" cy="184150"/>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dirty="0">
                    <a:solidFill>
                      <a:srgbClr val="000000"/>
                    </a:solidFill>
                  </a:rPr>
                  <a:t>+featureOfInterest</a:t>
                </a:r>
                <a:endParaRPr lang="en-US" sz="3600" dirty="0">
                  <a:solidFill>
                    <a:srgbClr val="000000"/>
                  </a:solidFill>
                </a:endParaRPr>
              </a:p>
            </p:txBody>
          </p:sp>
          <p:sp>
            <p:nvSpPr>
              <p:cNvPr id="187" name="Rectangle 234"/>
              <p:cNvSpPr>
                <a:spLocks noChangeArrowheads="1"/>
              </p:cNvSpPr>
              <p:nvPr/>
            </p:nvSpPr>
            <p:spPr bwMode="auto">
              <a:xfrm>
                <a:off x="2084037" y="1911968"/>
                <a:ext cx="46037" cy="123825"/>
              </a:xfrm>
              <a:prstGeom prst="rect">
                <a:avLst/>
              </a:prstGeom>
              <a:noFill/>
              <a:ln w="9525">
                <a:noFill/>
                <a:miter lim="800000"/>
                <a:headEnd/>
                <a:tailEnd/>
              </a:ln>
            </p:spPr>
            <p:txBody>
              <a:bodyPr lIns="0" tIns="0" rIns="0" bIns="0">
                <a:spAutoFit/>
              </a:bodyPr>
              <a:lstStyle/>
              <a:p>
                <a:pPr marL="361950" indent="-361950" defTabSz="966788" fontAlgn="base">
                  <a:spcBef>
                    <a:spcPct val="0"/>
                  </a:spcBef>
                  <a:spcAft>
                    <a:spcPct val="0"/>
                  </a:spcAft>
                  <a:tabLst>
                    <a:tab pos="188913" algn="l"/>
                  </a:tabLst>
                </a:pPr>
                <a:r>
                  <a:rPr lang="en-US" sz="800" dirty="0">
                    <a:solidFill>
                      <a:srgbClr val="000000"/>
                    </a:solidFill>
                  </a:rPr>
                  <a:t>1</a:t>
                </a:r>
                <a:endParaRPr lang="en-US" dirty="0">
                  <a:solidFill>
                    <a:srgbClr val="000000"/>
                  </a:solidFill>
                </a:endParaRPr>
              </a:p>
            </p:txBody>
          </p:sp>
          <p:sp>
            <p:nvSpPr>
              <p:cNvPr id="188" name="Line 241"/>
              <p:cNvSpPr>
                <a:spLocks noChangeShapeType="1"/>
              </p:cNvSpPr>
              <p:nvPr/>
            </p:nvSpPr>
            <p:spPr bwMode="auto">
              <a:xfrm flipH="1">
                <a:off x="864073" y="3982068"/>
                <a:ext cx="280988" cy="714375"/>
              </a:xfrm>
              <a:prstGeom prst="line">
                <a:avLst/>
              </a:prstGeom>
              <a:noFill/>
              <a:ln w="9525">
                <a:solidFill>
                  <a:srgbClr val="000000"/>
                </a:solid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89" name="Freeform 242"/>
              <p:cNvSpPr>
                <a:spLocks noEditPoints="1"/>
              </p:cNvSpPr>
              <p:nvPr/>
            </p:nvSpPr>
            <p:spPr bwMode="auto">
              <a:xfrm>
                <a:off x="864073" y="4544043"/>
                <a:ext cx="96838" cy="152400"/>
              </a:xfrm>
              <a:custGeom>
                <a:avLst/>
                <a:gdLst>
                  <a:gd name="T0" fmla="*/ 0 w 66"/>
                  <a:gd name="T1" fmla="*/ 241935022 h 96"/>
                  <a:gd name="T2" fmla="*/ 0 w 66"/>
                  <a:gd name="T3" fmla="*/ 0 h 96"/>
                  <a:gd name="T4" fmla="*/ 0 w 66"/>
                  <a:gd name="T5" fmla="*/ 241935022 h 96"/>
                  <a:gd name="T6" fmla="*/ 142084802 w 66"/>
                  <a:gd name="T7" fmla="*/ 75604688 h 96"/>
                  <a:gd name="T8" fmla="*/ 0 60000 65536"/>
                  <a:gd name="T9" fmla="*/ 0 60000 65536"/>
                  <a:gd name="T10" fmla="*/ 0 60000 65536"/>
                  <a:gd name="T11" fmla="*/ 0 60000 65536"/>
                  <a:gd name="T12" fmla="*/ 0 w 66"/>
                  <a:gd name="T13" fmla="*/ 0 h 96"/>
                  <a:gd name="T14" fmla="*/ 66 w 66"/>
                  <a:gd name="T15" fmla="*/ 96 h 96"/>
                </a:gdLst>
                <a:ahLst/>
                <a:cxnLst>
                  <a:cxn ang="T8">
                    <a:pos x="T0" y="T1"/>
                  </a:cxn>
                  <a:cxn ang="T9">
                    <a:pos x="T2" y="T3"/>
                  </a:cxn>
                  <a:cxn ang="T10">
                    <a:pos x="T4" y="T5"/>
                  </a:cxn>
                  <a:cxn ang="T11">
                    <a:pos x="T6" y="T7"/>
                  </a:cxn>
                </a:cxnLst>
                <a:rect l="T12" t="T13" r="T14" b="T15"/>
                <a:pathLst>
                  <a:path w="66" h="96">
                    <a:moveTo>
                      <a:pt x="0" y="96"/>
                    </a:moveTo>
                    <a:lnTo>
                      <a:pt x="0" y="0"/>
                    </a:lnTo>
                    <a:moveTo>
                      <a:pt x="0" y="96"/>
                    </a:moveTo>
                    <a:lnTo>
                      <a:pt x="66" y="30"/>
                    </a:lnTo>
                  </a:path>
                </a:pathLst>
              </a:custGeom>
              <a:noFill/>
              <a:ln w="9525" cap="flat">
                <a:solidFill>
                  <a:srgbClr val="000000"/>
                </a:solidFill>
                <a:prstDash val="solid"/>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90" name="Rectangle 244"/>
              <p:cNvSpPr>
                <a:spLocks noChangeArrowheads="1"/>
              </p:cNvSpPr>
              <p:nvPr/>
            </p:nvSpPr>
            <p:spPr bwMode="auto">
              <a:xfrm>
                <a:off x="1135536" y="4153518"/>
                <a:ext cx="155575" cy="123825"/>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rPr>
                  <a:t>0..*</a:t>
                </a:r>
                <a:endParaRPr lang="en-US">
                  <a:solidFill>
                    <a:srgbClr val="000000"/>
                  </a:solidFill>
                </a:endParaRPr>
              </a:p>
            </p:txBody>
          </p:sp>
          <p:sp>
            <p:nvSpPr>
              <p:cNvPr id="191" name="Rectangle 245"/>
              <p:cNvSpPr>
                <a:spLocks noChangeArrowheads="1"/>
              </p:cNvSpPr>
              <p:nvPr/>
            </p:nvSpPr>
            <p:spPr bwMode="auto">
              <a:xfrm>
                <a:off x="1041873" y="4432918"/>
                <a:ext cx="777875" cy="184150"/>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a:solidFill>
                      <a:srgbClr val="000000"/>
                    </a:solidFill>
                  </a:rPr>
                  <a:t>+procedure</a:t>
                </a:r>
                <a:endParaRPr lang="en-US" sz="3600">
                  <a:solidFill>
                    <a:srgbClr val="000000"/>
                  </a:solidFill>
                </a:endParaRPr>
              </a:p>
            </p:txBody>
          </p:sp>
          <p:sp>
            <p:nvSpPr>
              <p:cNvPr id="192" name="Rectangle 246"/>
              <p:cNvSpPr>
                <a:spLocks noChangeArrowheads="1"/>
              </p:cNvSpPr>
              <p:nvPr/>
            </p:nvSpPr>
            <p:spPr bwMode="auto">
              <a:xfrm>
                <a:off x="687861" y="4486893"/>
                <a:ext cx="57150" cy="123825"/>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800">
                    <a:solidFill>
                      <a:srgbClr val="000000"/>
                    </a:solidFill>
                  </a:rPr>
                  <a:t>1</a:t>
                </a:r>
                <a:endParaRPr lang="en-US">
                  <a:solidFill>
                    <a:srgbClr val="000000"/>
                  </a:solidFill>
                </a:endParaRPr>
              </a:p>
            </p:txBody>
          </p:sp>
          <p:sp>
            <p:nvSpPr>
              <p:cNvPr id="193" name="Line 258"/>
              <p:cNvSpPr>
                <a:spLocks noChangeShapeType="1"/>
              </p:cNvSpPr>
              <p:nvPr/>
            </p:nvSpPr>
            <p:spPr bwMode="auto">
              <a:xfrm flipH="1" flipV="1">
                <a:off x="1989611" y="3953493"/>
                <a:ext cx="782637" cy="752475"/>
              </a:xfrm>
              <a:prstGeom prst="line">
                <a:avLst/>
              </a:prstGeom>
              <a:noFill/>
              <a:ln w="9525">
                <a:solidFill>
                  <a:srgbClr val="000000"/>
                </a:solidFill>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94" name="Freeform 259"/>
              <p:cNvSpPr>
                <a:spLocks/>
              </p:cNvSpPr>
              <p:nvPr/>
            </p:nvSpPr>
            <p:spPr bwMode="auto">
              <a:xfrm>
                <a:off x="1989611" y="3953493"/>
                <a:ext cx="131762" cy="123825"/>
              </a:xfrm>
              <a:custGeom>
                <a:avLst/>
                <a:gdLst>
                  <a:gd name="T0" fmla="*/ 141461145 w 90"/>
                  <a:gd name="T1" fmla="*/ 45362807 h 78"/>
                  <a:gd name="T2" fmla="*/ 0 w 90"/>
                  <a:gd name="T3" fmla="*/ 0 h 78"/>
                  <a:gd name="T4" fmla="*/ 51441354 w 90"/>
                  <a:gd name="T5" fmla="*/ 151209365 h 78"/>
                  <a:gd name="T6" fmla="*/ 192902522 w 90"/>
                  <a:gd name="T7" fmla="*/ 196572160 h 78"/>
                  <a:gd name="T8" fmla="*/ 141461145 w 90"/>
                  <a:gd name="T9" fmla="*/ 45362807 h 78"/>
                  <a:gd name="T10" fmla="*/ 0 60000 65536"/>
                  <a:gd name="T11" fmla="*/ 0 60000 65536"/>
                  <a:gd name="T12" fmla="*/ 0 60000 65536"/>
                  <a:gd name="T13" fmla="*/ 0 60000 65536"/>
                  <a:gd name="T14" fmla="*/ 0 60000 65536"/>
                  <a:gd name="T15" fmla="*/ 0 w 90"/>
                  <a:gd name="T16" fmla="*/ 0 h 78"/>
                  <a:gd name="T17" fmla="*/ 90 w 90"/>
                  <a:gd name="T18" fmla="*/ 78 h 78"/>
                </a:gdLst>
                <a:ahLst/>
                <a:cxnLst>
                  <a:cxn ang="T10">
                    <a:pos x="T0" y="T1"/>
                  </a:cxn>
                  <a:cxn ang="T11">
                    <a:pos x="T2" y="T3"/>
                  </a:cxn>
                  <a:cxn ang="T12">
                    <a:pos x="T4" y="T5"/>
                  </a:cxn>
                  <a:cxn ang="T13">
                    <a:pos x="T6" y="T7"/>
                  </a:cxn>
                  <a:cxn ang="T14">
                    <a:pos x="T8" y="T9"/>
                  </a:cxn>
                </a:cxnLst>
                <a:rect l="T15" t="T16" r="T17" b="T18"/>
                <a:pathLst>
                  <a:path w="90" h="78">
                    <a:moveTo>
                      <a:pt x="66" y="18"/>
                    </a:moveTo>
                    <a:lnTo>
                      <a:pt x="0" y="0"/>
                    </a:lnTo>
                    <a:lnTo>
                      <a:pt x="24" y="60"/>
                    </a:lnTo>
                    <a:lnTo>
                      <a:pt x="90" y="78"/>
                    </a:lnTo>
                    <a:lnTo>
                      <a:pt x="66" y="18"/>
                    </a:lnTo>
                    <a:close/>
                  </a:path>
                </a:pathLst>
              </a:custGeom>
              <a:solidFill>
                <a:srgbClr val="000000"/>
              </a:solidFill>
              <a:ln w="9525">
                <a:noFill/>
                <a:round/>
                <a:headEnd/>
                <a:tailEnd/>
              </a:ln>
            </p:spPr>
            <p:txBody>
              <a:bodyPr/>
              <a:lstStyle/>
              <a:p>
                <a:pPr defTabSz="914400" fontAlgn="base">
                  <a:spcBef>
                    <a:spcPct val="0"/>
                  </a:spcBef>
                  <a:spcAft>
                    <a:spcPct val="0"/>
                  </a:spcAft>
                </a:pPr>
                <a:endParaRPr lang="en-AU">
                  <a:solidFill>
                    <a:srgbClr val="000000"/>
                  </a:solidFill>
                </a:endParaRPr>
              </a:p>
            </p:txBody>
          </p:sp>
          <p:sp>
            <p:nvSpPr>
              <p:cNvPr id="195" name="Freeform 260"/>
              <p:cNvSpPr>
                <a:spLocks/>
              </p:cNvSpPr>
              <p:nvPr/>
            </p:nvSpPr>
            <p:spPr bwMode="auto">
              <a:xfrm>
                <a:off x="1989611" y="3953493"/>
                <a:ext cx="131762" cy="123825"/>
              </a:xfrm>
              <a:custGeom>
                <a:avLst/>
                <a:gdLst>
                  <a:gd name="T0" fmla="*/ 141461145 w 90"/>
                  <a:gd name="T1" fmla="*/ 45362807 h 78"/>
                  <a:gd name="T2" fmla="*/ 0 w 90"/>
                  <a:gd name="T3" fmla="*/ 0 h 78"/>
                  <a:gd name="T4" fmla="*/ 51441354 w 90"/>
                  <a:gd name="T5" fmla="*/ 151209365 h 78"/>
                  <a:gd name="T6" fmla="*/ 192902522 w 90"/>
                  <a:gd name="T7" fmla="*/ 196572160 h 78"/>
                  <a:gd name="T8" fmla="*/ 141461145 w 90"/>
                  <a:gd name="T9" fmla="*/ 45362807 h 78"/>
                  <a:gd name="T10" fmla="*/ 0 60000 65536"/>
                  <a:gd name="T11" fmla="*/ 0 60000 65536"/>
                  <a:gd name="T12" fmla="*/ 0 60000 65536"/>
                  <a:gd name="T13" fmla="*/ 0 60000 65536"/>
                  <a:gd name="T14" fmla="*/ 0 60000 65536"/>
                  <a:gd name="T15" fmla="*/ 0 w 90"/>
                  <a:gd name="T16" fmla="*/ 0 h 78"/>
                  <a:gd name="T17" fmla="*/ 90 w 90"/>
                  <a:gd name="T18" fmla="*/ 78 h 78"/>
                </a:gdLst>
                <a:ahLst/>
                <a:cxnLst>
                  <a:cxn ang="T10">
                    <a:pos x="T0" y="T1"/>
                  </a:cxn>
                  <a:cxn ang="T11">
                    <a:pos x="T2" y="T3"/>
                  </a:cxn>
                  <a:cxn ang="T12">
                    <a:pos x="T4" y="T5"/>
                  </a:cxn>
                  <a:cxn ang="T13">
                    <a:pos x="T6" y="T7"/>
                  </a:cxn>
                  <a:cxn ang="T14">
                    <a:pos x="T8" y="T9"/>
                  </a:cxn>
                </a:cxnLst>
                <a:rect l="T15" t="T16" r="T17" b="T18"/>
                <a:pathLst>
                  <a:path w="90" h="78">
                    <a:moveTo>
                      <a:pt x="66" y="18"/>
                    </a:moveTo>
                    <a:lnTo>
                      <a:pt x="0" y="0"/>
                    </a:lnTo>
                    <a:lnTo>
                      <a:pt x="24" y="60"/>
                    </a:lnTo>
                    <a:lnTo>
                      <a:pt x="90" y="78"/>
                    </a:lnTo>
                    <a:lnTo>
                      <a:pt x="66" y="18"/>
                    </a:lnTo>
                    <a:close/>
                  </a:path>
                </a:pathLst>
              </a:custGeom>
              <a:noFill/>
              <a:ln w="9525" cap="flat">
                <a:solidFill>
                  <a:srgbClr val="000000"/>
                </a:solidFill>
                <a:prstDash val="solid"/>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96" name="Freeform 261"/>
              <p:cNvSpPr>
                <a:spLocks noEditPoints="1"/>
              </p:cNvSpPr>
              <p:nvPr/>
            </p:nvSpPr>
            <p:spPr bwMode="auto">
              <a:xfrm>
                <a:off x="2640486" y="4572618"/>
                <a:ext cx="131762" cy="133350"/>
              </a:xfrm>
              <a:custGeom>
                <a:avLst/>
                <a:gdLst>
                  <a:gd name="T0" fmla="*/ 192902522 w 90"/>
                  <a:gd name="T1" fmla="*/ 211693147 h 84"/>
                  <a:gd name="T2" fmla="*/ 102881244 w 90"/>
                  <a:gd name="T3" fmla="*/ 0 h 84"/>
                  <a:gd name="T4" fmla="*/ 192902522 w 90"/>
                  <a:gd name="T5" fmla="*/ 211693147 h 84"/>
                  <a:gd name="T6" fmla="*/ 0 w 90"/>
                  <a:gd name="T7" fmla="*/ 136088438 h 84"/>
                  <a:gd name="T8" fmla="*/ 0 60000 65536"/>
                  <a:gd name="T9" fmla="*/ 0 60000 65536"/>
                  <a:gd name="T10" fmla="*/ 0 60000 65536"/>
                  <a:gd name="T11" fmla="*/ 0 60000 65536"/>
                  <a:gd name="T12" fmla="*/ 0 w 90"/>
                  <a:gd name="T13" fmla="*/ 0 h 84"/>
                  <a:gd name="T14" fmla="*/ 90 w 90"/>
                  <a:gd name="T15" fmla="*/ 84 h 84"/>
                </a:gdLst>
                <a:ahLst/>
                <a:cxnLst>
                  <a:cxn ang="T8">
                    <a:pos x="T0" y="T1"/>
                  </a:cxn>
                  <a:cxn ang="T9">
                    <a:pos x="T2" y="T3"/>
                  </a:cxn>
                  <a:cxn ang="T10">
                    <a:pos x="T4" y="T5"/>
                  </a:cxn>
                  <a:cxn ang="T11">
                    <a:pos x="T6" y="T7"/>
                  </a:cxn>
                </a:cxnLst>
                <a:rect l="T12" t="T13" r="T14" b="T15"/>
                <a:pathLst>
                  <a:path w="90" h="84">
                    <a:moveTo>
                      <a:pt x="90" y="84"/>
                    </a:moveTo>
                    <a:lnTo>
                      <a:pt x="48" y="0"/>
                    </a:lnTo>
                    <a:moveTo>
                      <a:pt x="90" y="84"/>
                    </a:moveTo>
                    <a:lnTo>
                      <a:pt x="0" y="54"/>
                    </a:lnTo>
                  </a:path>
                </a:pathLst>
              </a:custGeom>
              <a:noFill/>
              <a:ln w="9525" cap="flat">
                <a:solidFill>
                  <a:srgbClr val="000000"/>
                </a:solidFill>
                <a:prstDash val="solid"/>
                <a:miter lim="800000"/>
                <a:headEnd/>
                <a:tailEnd/>
              </a:ln>
            </p:spPr>
            <p:txBody>
              <a:bodyPr/>
              <a:lstStyle/>
              <a:p>
                <a:pPr defTabSz="914400" fontAlgn="base">
                  <a:spcBef>
                    <a:spcPct val="0"/>
                  </a:spcBef>
                  <a:spcAft>
                    <a:spcPct val="0"/>
                  </a:spcAft>
                </a:pPr>
                <a:endParaRPr lang="en-AU">
                  <a:solidFill>
                    <a:srgbClr val="000000"/>
                  </a:solidFill>
                </a:endParaRPr>
              </a:p>
            </p:txBody>
          </p:sp>
          <p:sp>
            <p:nvSpPr>
              <p:cNvPr id="197" name="Rectangle 262"/>
              <p:cNvSpPr>
                <a:spLocks noChangeArrowheads="1"/>
              </p:cNvSpPr>
              <p:nvPr/>
            </p:nvSpPr>
            <p:spPr bwMode="auto">
              <a:xfrm>
                <a:off x="2842098" y="4463080"/>
                <a:ext cx="465138" cy="185738"/>
              </a:xfrm>
              <a:prstGeom prst="rect">
                <a:avLst/>
              </a:prstGeom>
              <a:noFill/>
              <a:ln w="9525">
                <a:noFill/>
                <a:miter lim="800000"/>
                <a:headEnd/>
                <a:tailEnd/>
              </a:ln>
            </p:spPr>
            <p:txBody>
              <a:bodyPr wrap="none" lIns="0" tIns="0" rIns="0" bIns="0">
                <a:spAutoFit/>
              </a:bodyPr>
              <a:lstStyle/>
              <a:p>
                <a:pPr marL="361950" indent="-361950" defTabSz="966788" fontAlgn="base">
                  <a:spcBef>
                    <a:spcPct val="0"/>
                  </a:spcBef>
                  <a:spcAft>
                    <a:spcPct val="0"/>
                  </a:spcAft>
                  <a:tabLst>
                    <a:tab pos="188913" algn="l"/>
                  </a:tabLst>
                </a:pPr>
                <a:r>
                  <a:rPr lang="en-US" sz="1200">
                    <a:solidFill>
                      <a:srgbClr val="000000"/>
                    </a:solidFill>
                  </a:rPr>
                  <a:t>+result</a:t>
                </a:r>
                <a:endParaRPr lang="en-US" sz="3600">
                  <a:solidFill>
                    <a:srgbClr val="000000"/>
                  </a:solidFill>
                </a:endParaRPr>
              </a:p>
            </p:txBody>
          </p:sp>
        </p:grpSp>
      </p:grpSp>
      <p:sp>
        <p:nvSpPr>
          <p:cNvPr id="14" name="Right Arrow 13"/>
          <p:cNvSpPr/>
          <p:nvPr/>
        </p:nvSpPr>
        <p:spPr bwMode="auto">
          <a:xfrm>
            <a:off x="4833930" y="1385389"/>
            <a:ext cx="2873736" cy="461796"/>
          </a:xfrm>
          <a:prstGeom prst="rightArrow">
            <a:avLst/>
          </a:prstGeom>
          <a:gradFill flip="none" rotWithShape="1">
            <a:gsLst>
              <a:gs pos="52000">
                <a:schemeClr val="accent2"/>
              </a:gs>
              <a:gs pos="100000">
                <a:srgbClr val="FFFFFF"/>
              </a:gs>
            </a:gsLst>
            <a:lin ang="0" scaled="1"/>
            <a:tileRect/>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lang="en-US" sz="1400" b="1" dirty="0">
                <a:solidFill>
                  <a:srgbClr val="000000"/>
                </a:solidFill>
              </a:rPr>
              <a:t>Stream Gage</a:t>
            </a:r>
          </a:p>
        </p:txBody>
      </p:sp>
      <p:sp>
        <p:nvSpPr>
          <p:cNvPr id="15" name="TextBox 14"/>
          <p:cNvSpPr txBox="1"/>
          <p:nvPr/>
        </p:nvSpPr>
        <p:spPr>
          <a:xfrm>
            <a:off x="1801288" y="5220866"/>
            <a:ext cx="1703392" cy="474625"/>
          </a:xfrm>
          <a:prstGeom prst="rect">
            <a:avLst/>
          </a:prstGeom>
          <a:noFill/>
          <a:effectLst/>
        </p:spPr>
        <p:txBody>
          <a:bodyPr wrap="square" lIns="0" tIns="0" rIns="0" bIns="0" rtlCol="0">
            <a:noAutofit/>
          </a:bodyPr>
          <a:lstStyle/>
          <a:p>
            <a:pPr algn="ctr" defTabSz="914400" eaLnBrk="0" fontAlgn="base" hangingPunct="0">
              <a:lnSpc>
                <a:spcPts val="1800"/>
              </a:lnSpc>
              <a:spcBef>
                <a:spcPct val="0"/>
              </a:spcBef>
              <a:spcAft>
                <a:spcPct val="0"/>
              </a:spcAft>
            </a:pPr>
            <a:r>
              <a:rPr lang="en-US" sz="1400" b="1" i="1" dirty="0">
                <a:solidFill>
                  <a:srgbClr val="B996D5">
                    <a:lumMod val="75000"/>
                  </a:srgbClr>
                </a:solidFill>
              </a:rPr>
              <a:t>Flow rate conversion</a:t>
            </a:r>
          </a:p>
        </p:txBody>
      </p:sp>
      <p:sp>
        <p:nvSpPr>
          <p:cNvPr id="342" name="TextBox 341"/>
          <p:cNvSpPr txBox="1"/>
          <p:nvPr/>
        </p:nvSpPr>
        <p:spPr>
          <a:xfrm>
            <a:off x="3576670" y="2127861"/>
            <a:ext cx="2039840" cy="309398"/>
          </a:xfrm>
          <a:prstGeom prst="rect">
            <a:avLst/>
          </a:prstGeom>
          <a:noFill/>
          <a:effectLst/>
        </p:spPr>
        <p:txBody>
          <a:bodyPr wrap="square" lIns="0" tIns="0" rIns="0" bIns="0" rtlCol="0">
            <a:noAutofit/>
          </a:bodyPr>
          <a:lstStyle/>
          <a:p>
            <a:pPr algn="ctr" defTabSz="914400" eaLnBrk="0" fontAlgn="base" hangingPunct="0">
              <a:lnSpc>
                <a:spcPts val="1800"/>
              </a:lnSpc>
              <a:spcBef>
                <a:spcPct val="0"/>
              </a:spcBef>
              <a:spcAft>
                <a:spcPct val="0"/>
              </a:spcAft>
            </a:pPr>
            <a:r>
              <a:rPr lang="en-US" sz="1400" b="1" i="1" dirty="0">
                <a:solidFill>
                  <a:srgbClr val="ED982D"/>
                </a:solidFill>
                <a:effectLst>
                  <a:outerShdw blurRad="50800" dist="38100" dir="2700000" algn="tl" rotWithShape="0">
                    <a:srgbClr val="000000">
                      <a:alpha val="43000"/>
                    </a:srgbClr>
                  </a:outerShdw>
                </a:effectLst>
              </a:rPr>
              <a:t>sampl</a:t>
            </a:r>
            <a:r>
              <a:rPr lang="en-US" sz="1400" b="1" i="1" u="sng" dirty="0">
                <a:solidFill>
                  <a:srgbClr val="ED982D"/>
                </a:solidFill>
                <a:effectLst>
                  <a:outerShdw blurRad="50800" dist="38100" dir="2700000" algn="tl" rotWithShape="0">
                    <a:srgbClr val="000000">
                      <a:alpha val="43000"/>
                    </a:srgbClr>
                  </a:outerShdw>
                </a:effectLst>
              </a:rPr>
              <a:t>ing</a:t>
            </a:r>
            <a:r>
              <a:rPr lang="en-US" sz="1400" b="1" i="1" dirty="0">
                <a:solidFill>
                  <a:srgbClr val="ED982D"/>
                </a:solidFill>
                <a:effectLst>
                  <a:outerShdw blurRad="50800" dist="38100" dir="2700000" algn="tl" rotWithShape="0">
                    <a:srgbClr val="000000">
                      <a:alpha val="43000"/>
                    </a:srgbClr>
                  </a:outerShdw>
                </a:effectLst>
              </a:rPr>
              <a:t> feature</a:t>
            </a:r>
          </a:p>
        </p:txBody>
      </p:sp>
      <p:sp>
        <p:nvSpPr>
          <p:cNvPr id="154" name="TextBox 153"/>
          <p:cNvSpPr txBox="1"/>
          <p:nvPr/>
        </p:nvSpPr>
        <p:spPr>
          <a:xfrm>
            <a:off x="6142507" y="2127861"/>
            <a:ext cx="1649850" cy="580312"/>
          </a:xfrm>
          <a:prstGeom prst="rect">
            <a:avLst/>
          </a:prstGeom>
          <a:noFill/>
          <a:effectLst/>
        </p:spPr>
        <p:txBody>
          <a:bodyPr wrap="square" lIns="0" tIns="0" rIns="0" bIns="0" rtlCol="0">
            <a:noAutofit/>
          </a:bodyPr>
          <a:lstStyle/>
          <a:p>
            <a:pPr algn="ctr" defTabSz="914400" eaLnBrk="0" fontAlgn="base" hangingPunct="0">
              <a:lnSpc>
                <a:spcPts val="1800"/>
              </a:lnSpc>
              <a:spcBef>
                <a:spcPct val="0"/>
              </a:spcBef>
              <a:spcAft>
                <a:spcPct val="0"/>
              </a:spcAft>
            </a:pPr>
            <a:r>
              <a:rPr lang="en-US" sz="1400" b="1" i="1" dirty="0">
                <a:solidFill>
                  <a:prstClr val="white"/>
                </a:solidFill>
              </a:rPr>
              <a:t>River is a </a:t>
            </a:r>
          </a:p>
          <a:p>
            <a:pPr algn="ctr" defTabSz="914400" eaLnBrk="0" fontAlgn="base" hangingPunct="0">
              <a:lnSpc>
                <a:spcPts val="1800"/>
              </a:lnSpc>
              <a:spcBef>
                <a:spcPct val="0"/>
              </a:spcBef>
              <a:spcAft>
                <a:spcPct val="0"/>
              </a:spcAft>
            </a:pPr>
            <a:r>
              <a:rPr lang="en-US" sz="1400" b="1" i="1" dirty="0">
                <a:solidFill>
                  <a:prstClr val="white"/>
                </a:solidFill>
              </a:rPr>
              <a:t>sampl</a:t>
            </a:r>
            <a:r>
              <a:rPr lang="en-US" sz="1400" b="1" i="1" u="sng" dirty="0">
                <a:solidFill>
                  <a:prstClr val="white"/>
                </a:solidFill>
              </a:rPr>
              <a:t>ed</a:t>
            </a:r>
            <a:r>
              <a:rPr lang="en-US" sz="1400" b="1" i="1" dirty="0">
                <a:solidFill>
                  <a:prstClr val="white"/>
                </a:solidFill>
              </a:rPr>
              <a:t> feature</a:t>
            </a:r>
          </a:p>
        </p:txBody>
      </p:sp>
      <p:sp>
        <p:nvSpPr>
          <p:cNvPr id="155" name="Right Arrow 154"/>
          <p:cNvSpPr/>
          <p:nvPr/>
        </p:nvSpPr>
        <p:spPr bwMode="auto">
          <a:xfrm rot="20920639">
            <a:off x="4768831" y="4386170"/>
            <a:ext cx="2159222" cy="461796"/>
          </a:xfrm>
          <a:prstGeom prst="rightArrow">
            <a:avLst/>
          </a:prstGeom>
          <a:gradFill>
            <a:gsLst>
              <a:gs pos="0">
                <a:schemeClr val="accent1">
                  <a:lumMod val="60000"/>
                  <a:lumOff val="40000"/>
                </a:schemeClr>
              </a:gs>
              <a:gs pos="64000">
                <a:schemeClr val="accent1">
                  <a:tint val="50000"/>
                  <a:shade val="100000"/>
                  <a:satMod val="350000"/>
                </a:schemeClr>
              </a:gs>
              <a:gs pos="100000">
                <a:schemeClr val="bg1"/>
              </a:gs>
            </a:gsLst>
            <a:lin ang="840000" scaled="0"/>
          </a:gradFill>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lang="en-US" sz="1400" b="1" dirty="0">
                <a:solidFill>
                  <a:srgbClr val="000000"/>
                </a:solidFill>
              </a:rPr>
              <a:t>Time series of values</a:t>
            </a:r>
          </a:p>
        </p:txBody>
      </p:sp>
      <p:sp>
        <p:nvSpPr>
          <p:cNvPr id="159" name="Title 15"/>
          <p:cNvSpPr>
            <a:spLocks noGrp="1"/>
          </p:cNvSpPr>
          <p:nvPr>
            <p:ph type="title"/>
          </p:nvPr>
        </p:nvSpPr>
        <p:spPr>
          <a:xfrm>
            <a:off x="344774" y="136508"/>
            <a:ext cx="5797734" cy="979500"/>
          </a:xfrm>
          <a:effectLst>
            <a:outerShdw blurRad="50800" dist="38100" dir="2700000" algn="tl" rotWithShape="0">
              <a:srgbClr val="000000">
                <a:alpha val="43000"/>
              </a:srgbClr>
            </a:outerShdw>
          </a:effectLst>
        </p:spPr>
        <p:txBody>
          <a:bodyPr/>
          <a:lstStyle/>
          <a:p>
            <a:pPr>
              <a:lnSpc>
                <a:spcPct val="90000"/>
              </a:lnSpc>
            </a:pPr>
            <a:r>
              <a:rPr lang="en-US" sz="3600" dirty="0">
                <a:effectLst>
                  <a:outerShdw blurRad="50800" dist="38100" dir="2700000" algn="tl" rotWithShape="0">
                    <a:srgbClr val="000000">
                      <a:alpha val="43000"/>
                    </a:srgbClr>
                  </a:outerShdw>
                </a:effectLst>
                <a:latin typeface="Candara"/>
                <a:cs typeface="Candara"/>
              </a:rPr>
              <a:t>The</a:t>
            </a:r>
            <a:r>
              <a:rPr lang="en-US" sz="3600" dirty="0" smtClean="0">
                <a:latin typeface="Candara"/>
                <a:cs typeface="Candara"/>
              </a:rPr>
              <a:t> </a:t>
            </a:r>
            <a:r>
              <a:rPr lang="en-US" sz="3600" dirty="0">
                <a:solidFill>
                  <a:schemeClr val="tx1"/>
                </a:solidFill>
                <a:latin typeface="Candara"/>
                <a:cs typeface="Candara"/>
              </a:rPr>
              <a:t>stream flow</a:t>
            </a:r>
            <a:r>
              <a:rPr lang="en-US" sz="3600" dirty="0">
                <a:latin typeface="Candara"/>
                <a:cs typeface="Candara"/>
              </a:rPr>
              <a:t> </a:t>
            </a:r>
            <a:r>
              <a:rPr lang="en-US" sz="3600" smtClean="0">
                <a:latin typeface="Candara"/>
                <a:cs typeface="Candara"/>
              </a:rPr>
              <a:t>determined from a </a:t>
            </a:r>
            <a:r>
              <a:rPr lang="en-US" sz="3600" dirty="0" smtClean="0">
                <a:latin typeface="Candara"/>
                <a:cs typeface="Candara"/>
              </a:rPr>
              <a:t>rating curve</a:t>
            </a:r>
            <a:endParaRPr lang="en-US" sz="3600" dirty="0">
              <a:latin typeface="Candara"/>
              <a:cs typeface="Candara"/>
            </a:endParaRPr>
          </a:p>
        </p:txBody>
      </p:sp>
      <p:sp>
        <p:nvSpPr>
          <p:cNvPr id="162" name="TextBox 161"/>
          <p:cNvSpPr txBox="1"/>
          <p:nvPr/>
        </p:nvSpPr>
        <p:spPr>
          <a:xfrm>
            <a:off x="7666472" y="5844508"/>
            <a:ext cx="2959435" cy="187580"/>
          </a:xfrm>
          <a:prstGeom prst="rect">
            <a:avLst/>
          </a:prstGeom>
          <a:noFill/>
          <a:effectLst/>
        </p:spPr>
        <p:txBody>
          <a:bodyPr wrap="square" lIns="0" tIns="0" rIns="0" bIns="0" rtlCol="0">
            <a:noAutofit/>
          </a:bodyPr>
          <a:lstStyle/>
          <a:p>
            <a:pPr algn="r">
              <a:defRPr/>
            </a:pPr>
            <a:r>
              <a:rPr lang="en-US" sz="1100" dirty="0">
                <a:solidFill>
                  <a:prstClr val="black"/>
                </a:solidFill>
              </a:rPr>
              <a:t>Source: USGS</a:t>
            </a:r>
          </a:p>
          <a:p>
            <a:pPr algn="r" defTabSz="914400"/>
            <a:endParaRPr lang="en-US" sz="1100" dirty="0">
              <a:solidFill>
                <a:prstClr val="black"/>
              </a:solidFill>
            </a:endParaRPr>
          </a:p>
          <a:p>
            <a:pPr algn="r" defTabSz="914400" eaLnBrk="0" hangingPunct="0">
              <a:lnSpc>
                <a:spcPts val="1800"/>
              </a:lnSpc>
            </a:pPr>
            <a:endParaRPr lang="en-US" sz="1100" b="1" dirty="0">
              <a:solidFill>
                <a:prstClr val="black"/>
              </a:solidFill>
            </a:endParaRPr>
          </a:p>
        </p:txBody>
      </p:sp>
      <p:sp>
        <p:nvSpPr>
          <p:cNvPr id="163" name="TextBox 162"/>
          <p:cNvSpPr txBox="1"/>
          <p:nvPr/>
        </p:nvSpPr>
        <p:spPr>
          <a:xfrm>
            <a:off x="381617" y="1124675"/>
            <a:ext cx="1542460" cy="563435"/>
          </a:xfrm>
          <a:prstGeom prst="rect">
            <a:avLst/>
          </a:prstGeom>
          <a:noFill/>
          <a:effectLst/>
        </p:spPr>
        <p:txBody>
          <a:bodyPr wrap="square" lIns="0" tIns="0" rIns="0" bIns="0" rtlCol="0">
            <a:noAutofit/>
          </a:bodyPr>
          <a:lstStyle/>
          <a:p>
            <a:pPr defTabSz="914400" eaLnBrk="0" hangingPunct="0">
              <a:lnSpc>
                <a:spcPts val="1800"/>
              </a:lnSpc>
            </a:pPr>
            <a:r>
              <a:rPr lang="en-US" sz="1400" i="1" dirty="0">
                <a:solidFill>
                  <a:prstClr val="black"/>
                </a:solidFill>
                <a:latin typeface="Candara"/>
                <a:cs typeface="Candara"/>
              </a:rPr>
              <a:t>(WaterML2 Part 1)</a:t>
            </a:r>
          </a:p>
        </p:txBody>
      </p:sp>
      <p:sp>
        <p:nvSpPr>
          <p:cNvPr id="157" name="Rectangle 156"/>
          <p:cNvSpPr/>
          <p:nvPr/>
        </p:nvSpPr>
        <p:spPr>
          <a:xfrm>
            <a:off x="1589225" y="6090089"/>
            <a:ext cx="9015275" cy="707886"/>
          </a:xfrm>
          <a:prstGeom prst="rect">
            <a:avLst/>
          </a:prstGeom>
        </p:spPr>
        <p:txBody>
          <a:bodyPr wrap="square">
            <a:spAutoFit/>
          </a:bodyPr>
          <a:lstStyle/>
          <a:p>
            <a:pPr marL="342900" indent="-342900" defTabSz="914400" fontAlgn="base">
              <a:spcBef>
                <a:spcPct val="0"/>
              </a:spcBef>
              <a:spcAft>
                <a:spcPct val="0"/>
              </a:spcAft>
            </a:pPr>
            <a:r>
              <a:rPr lang="en-AU" sz="2000" dirty="0">
                <a:solidFill>
                  <a:srgbClr val="0F3277"/>
                </a:solidFill>
                <a:latin typeface="Candara"/>
                <a:cs typeface="Candara"/>
              </a:rPr>
              <a:t>An </a:t>
            </a:r>
            <a:r>
              <a:rPr lang="en-AU" sz="2000" b="1" dirty="0">
                <a:solidFill>
                  <a:srgbClr val="FF0066"/>
                </a:solidFill>
                <a:latin typeface="Candara"/>
                <a:cs typeface="Candara"/>
              </a:rPr>
              <a:t>Observation</a:t>
            </a:r>
            <a:r>
              <a:rPr lang="en-AU" sz="2000" dirty="0">
                <a:solidFill>
                  <a:srgbClr val="0F3277"/>
                </a:solidFill>
                <a:latin typeface="Candara"/>
                <a:cs typeface="Candara"/>
              </a:rPr>
              <a:t> is an action whose </a:t>
            </a:r>
            <a:r>
              <a:rPr lang="en-AU" sz="2000" b="1" dirty="0">
                <a:solidFill>
                  <a:srgbClr val="A3CA4B">
                    <a:lumMod val="50000"/>
                  </a:srgbClr>
                </a:solidFill>
                <a:latin typeface="Candara"/>
                <a:cs typeface="Candara"/>
              </a:rPr>
              <a:t>result</a:t>
            </a:r>
            <a:r>
              <a:rPr lang="en-AU" sz="2000" dirty="0">
                <a:solidFill>
                  <a:srgbClr val="A3CA4B">
                    <a:lumMod val="50000"/>
                  </a:srgbClr>
                </a:solidFill>
                <a:latin typeface="Candara"/>
                <a:cs typeface="Candara"/>
              </a:rPr>
              <a:t> </a:t>
            </a:r>
            <a:r>
              <a:rPr lang="en-AU" sz="2000" dirty="0">
                <a:solidFill>
                  <a:srgbClr val="0F3277"/>
                </a:solidFill>
                <a:latin typeface="Candara"/>
                <a:cs typeface="Candara"/>
              </a:rPr>
              <a:t>is an estimate of the value of </a:t>
            </a:r>
            <a:br>
              <a:rPr lang="en-AU" sz="2000" dirty="0">
                <a:solidFill>
                  <a:srgbClr val="0F3277"/>
                </a:solidFill>
                <a:latin typeface="Candara"/>
                <a:cs typeface="Candara"/>
              </a:rPr>
            </a:br>
            <a:r>
              <a:rPr lang="en-AU" sz="2000" dirty="0">
                <a:solidFill>
                  <a:srgbClr val="0F3277"/>
                </a:solidFill>
                <a:latin typeface="Candara"/>
                <a:cs typeface="Candara"/>
              </a:rPr>
              <a:t>some </a:t>
            </a:r>
            <a:r>
              <a:rPr lang="en-AU" sz="2000" b="1" dirty="0">
                <a:solidFill>
                  <a:srgbClr val="8DA3E8">
                    <a:lumMod val="75000"/>
                  </a:srgbClr>
                </a:solidFill>
                <a:latin typeface="Candara"/>
                <a:cs typeface="Candara"/>
              </a:rPr>
              <a:t>property</a:t>
            </a:r>
            <a:r>
              <a:rPr lang="en-AU" sz="2000" dirty="0">
                <a:solidFill>
                  <a:srgbClr val="8DA3E8">
                    <a:lumMod val="75000"/>
                  </a:srgbClr>
                </a:solidFill>
                <a:latin typeface="Candara"/>
                <a:cs typeface="Candara"/>
              </a:rPr>
              <a:t> </a:t>
            </a:r>
            <a:r>
              <a:rPr lang="en-AU" sz="2000" dirty="0">
                <a:solidFill>
                  <a:srgbClr val="0F3277"/>
                </a:solidFill>
                <a:latin typeface="Candara"/>
                <a:cs typeface="Candara"/>
              </a:rPr>
              <a:t>of the </a:t>
            </a:r>
            <a:r>
              <a:rPr lang="en-AU" sz="2000" b="1" dirty="0">
                <a:solidFill>
                  <a:srgbClr val="FAC15A">
                    <a:lumMod val="50000"/>
                  </a:srgbClr>
                </a:solidFill>
                <a:latin typeface="Candara"/>
                <a:cs typeface="Candara"/>
              </a:rPr>
              <a:t>feature-of-interest</a:t>
            </a:r>
            <a:r>
              <a:rPr lang="en-AU" sz="2000" dirty="0">
                <a:solidFill>
                  <a:srgbClr val="0F3277"/>
                </a:solidFill>
                <a:latin typeface="Candara"/>
                <a:cs typeface="Candara"/>
              </a:rPr>
              <a:t>, obtained using a specified </a:t>
            </a:r>
            <a:r>
              <a:rPr lang="en-AU" sz="2000" b="1" dirty="0">
                <a:solidFill>
                  <a:srgbClr val="8E55BB"/>
                </a:solidFill>
                <a:latin typeface="Candara"/>
                <a:cs typeface="Candara"/>
              </a:rPr>
              <a:t>procedure</a:t>
            </a:r>
          </a:p>
        </p:txBody>
      </p:sp>
      <p:sp>
        <p:nvSpPr>
          <p:cNvPr id="3" name="TextBox 2"/>
          <p:cNvSpPr txBox="1"/>
          <p:nvPr/>
        </p:nvSpPr>
        <p:spPr>
          <a:xfrm>
            <a:off x="7649021" y="3645993"/>
            <a:ext cx="1935835" cy="307246"/>
          </a:xfrm>
          <a:prstGeom prst="rect">
            <a:avLst/>
          </a:prstGeom>
          <a:noFill/>
          <a:effectLst/>
        </p:spPr>
        <p:txBody>
          <a:bodyPr wrap="square" lIns="0" tIns="0" rIns="0" bIns="0" rtlCol="0">
            <a:noAutofit/>
          </a:bodyPr>
          <a:lstStyle/>
          <a:p>
            <a:pPr defTabSz="914400" eaLnBrk="0" fontAlgn="base" hangingPunct="0">
              <a:lnSpc>
                <a:spcPts val="1800"/>
              </a:lnSpc>
              <a:spcBef>
                <a:spcPct val="0"/>
              </a:spcBef>
              <a:spcAft>
                <a:spcPct val="0"/>
              </a:spcAft>
            </a:pPr>
            <a:r>
              <a:rPr lang="en-US" sz="1400" b="1" dirty="0">
                <a:solidFill>
                  <a:prstClr val="black"/>
                </a:solidFill>
              </a:rPr>
              <a:t>Rating Curve updated</a:t>
            </a:r>
          </a:p>
        </p:txBody>
      </p:sp>
      <p:cxnSp>
        <p:nvCxnSpPr>
          <p:cNvPr id="6" name="Straight Arrow Connector 5"/>
          <p:cNvCxnSpPr/>
          <p:nvPr/>
        </p:nvCxnSpPr>
        <p:spPr bwMode="auto">
          <a:xfrm flipH="1">
            <a:off x="7229081" y="3768893"/>
            <a:ext cx="368729" cy="194589"/>
          </a:xfrm>
          <a:prstGeom prst="straightConnector1">
            <a:avLst/>
          </a:prstGeom>
          <a:noFill/>
          <a:ln w="19050" cap="flat" cmpd="sng" algn="ctr">
            <a:solidFill>
              <a:schemeClr val="tx2"/>
            </a:solidFill>
            <a:prstDash val="solid"/>
            <a:round/>
            <a:headEnd type="none" w="med" len="med"/>
            <a:tailEnd type="arrow"/>
          </a:ln>
          <a:effectLst/>
        </p:spPr>
      </p:cxnSp>
    </p:spTree>
    <p:extLst>
      <p:ext uri="{BB962C8B-B14F-4D97-AF65-F5344CB8AC3E}">
        <p14:creationId xmlns:p14="http://schemas.microsoft.com/office/powerpoint/2010/main" val="521904194"/>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8702" y="385788"/>
            <a:ext cx="8498798" cy="484632"/>
          </a:xfrm>
        </p:spPr>
        <p:txBody>
          <a:bodyPr/>
          <a:lstStyle/>
          <a:p>
            <a:pPr algn="ctr"/>
            <a:r>
              <a:rPr lang="en-US" dirty="0" smtClean="0"/>
              <a:t>OGC WaterML2 Time Series Types </a:t>
            </a:r>
            <a:br>
              <a:rPr lang="en-US" dirty="0" smtClean="0"/>
            </a:br>
            <a:r>
              <a:rPr lang="en-US" b="0" dirty="0" smtClean="0"/>
              <a:t>(can vary per point)</a:t>
            </a:r>
            <a:endParaRPr lang="en-US" b="0" dirty="0"/>
          </a:p>
        </p:txBody>
      </p:sp>
      <p:sp>
        <p:nvSpPr>
          <p:cNvPr id="3" name="Content Placeholder 2"/>
          <p:cNvSpPr>
            <a:spLocks noGrp="1"/>
          </p:cNvSpPr>
          <p:nvPr>
            <p:ph sz="quarter" idx="10"/>
          </p:nvPr>
        </p:nvSpPr>
        <p:spPr>
          <a:xfrm>
            <a:off x="1778000" y="1571938"/>
            <a:ext cx="8699500" cy="3527425"/>
          </a:xfrm>
        </p:spPr>
        <p:txBody>
          <a:bodyPr numCol="2"/>
          <a:lstStyle/>
          <a:p>
            <a:pPr>
              <a:lnSpc>
                <a:spcPct val="80000"/>
              </a:lnSpc>
            </a:pPr>
            <a:r>
              <a:rPr lang="en-US" sz="2400" dirty="0"/>
              <a:t>Continuous </a:t>
            </a:r>
            <a:r>
              <a:rPr lang="en-US" sz="2000" i="1" dirty="0"/>
              <a:t>(</a:t>
            </a:r>
            <a:r>
              <a:rPr lang="en-US" sz="2000" i="1" dirty="0" err="1"/>
              <a:t>ie</a:t>
            </a:r>
            <a:r>
              <a:rPr lang="en-US" sz="2000" i="1" dirty="0"/>
              <a:t>, regular interval)</a:t>
            </a:r>
          </a:p>
          <a:p>
            <a:pPr>
              <a:lnSpc>
                <a:spcPct val="80000"/>
              </a:lnSpc>
            </a:pPr>
            <a:r>
              <a:rPr lang="en-US" sz="2400" dirty="0"/>
              <a:t>Discontinuous</a:t>
            </a:r>
          </a:p>
          <a:p>
            <a:pPr>
              <a:lnSpc>
                <a:spcPct val="80000"/>
              </a:lnSpc>
            </a:pPr>
            <a:r>
              <a:rPr lang="en-US" sz="2400" dirty="0"/>
              <a:t>Instantaneous total</a:t>
            </a:r>
          </a:p>
          <a:p>
            <a:pPr>
              <a:lnSpc>
                <a:spcPct val="80000"/>
              </a:lnSpc>
            </a:pPr>
            <a:r>
              <a:rPr lang="en-US" sz="2400" dirty="0"/>
              <a:t>Average in preceding interval</a:t>
            </a:r>
          </a:p>
          <a:p>
            <a:pPr>
              <a:lnSpc>
                <a:spcPct val="80000"/>
              </a:lnSpc>
            </a:pPr>
            <a:r>
              <a:rPr lang="en-US" sz="2400" dirty="0"/>
              <a:t>Maximum in preceding interval</a:t>
            </a:r>
          </a:p>
          <a:p>
            <a:pPr>
              <a:lnSpc>
                <a:spcPct val="80000"/>
              </a:lnSpc>
            </a:pPr>
            <a:r>
              <a:rPr lang="en-US" sz="2400" dirty="0"/>
              <a:t>Minimum in preceding interval</a:t>
            </a:r>
          </a:p>
          <a:p>
            <a:pPr>
              <a:lnSpc>
                <a:spcPct val="80000"/>
              </a:lnSpc>
            </a:pPr>
            <a:r>
              <a:rPr lang="en-US" sz="2400" dirty="0"/>
              <a:t>Preceding total</a:t>
            </a:r>
          </a:p>
          <a:p>
            <a:pPr>
              <a:lnSpc>
                <a:spcPct val="80000"/>
              </a:lnSpc>
            </a:pPr>
            <a:r>
              <a:rPr lang="en-US" sz="2400" dirty="0"/>
              <a:t>Average in succeeding interval</a:t>
            </a:r>
          </a:p>
          <a:p>
            <a:pPr>
              <a:lnSpc>
                <a:spcPct val="80000"/>
              </a:lnSpc>
            </a:pPr>
            <a:r>
              <a:rPr lang="en-US" sz="2400" dirty="0"/>
              <a:t>Maximum in succeeding interval</a:t>
            </a:r>
          </a:p>
          <a:p>
            <a:pPr>
              <a:lnSpc>
                <a:spcPct val="80000"/>
              </a:lnSpc>
            </a:pPr>
            <a:r>
              <a:rPr lang="en-US" sz="2400" dirty="0"/>
              <a:t>Minimum in succeeding interval</a:t>
            </a:r>
          </a:p>
          <a:p>
            <a:pPr>
              <a:lnSpc>
                <a:spcPct val="80000"/>
              </a:lnSpc>
            </a:pPr>
            <a:r>
              <a:rPr lang="en-US" sz="2400" dirty="0"/>
              <a:t>Succeeding total</a:t>
            </a:r>
          </a:p>
          <a:p>
            <a:pPr>
              <a:lnSpc>
                <a:spcPct val="80000"/>
              </a:lnSpc>
            </a:pPr>
            <a:r>
              <a:rPr lang="en-US" sz="2400" dirty="0"/>
              <a:t>Constant in preceding interval</a:t>
            </a:r>
          </a:p>
          <a:p>
            <a:pPr>
              <a:lnSpc>
                <a:spcPct val="80000"/>
              </a:lnSpc>
            </a:pPr>
            <a:r>
              <a:rPr lang="en-US" sz="2400" dirty="0"/>
              <a:t>Constant in succeeding interval</a:t>
            </a:r>
          </a:p>
          <a:p>
            <a:pPr>
              <a:lnSpc>
                <a:spcPct val="80000"/>
              </a:lnSpc>
            </a:pPr>
            <a:r>
              <a:rPr lang="en-US" sz="2400" dirty="0"/>
              <a:t>Statistical </a:t>
            </a:r>
            <a:r>
              <a:rPr lang="en-US" sz="2000" i="1" dirty="0"/>
              <a:t>(user-defined)</a:t>
            </a:r>
          </a:p>
          <a:p>
            <a:pPr>
              <a:lnSpc>
                <a:spcPct val="80000"/>
              </a:lnSpc>
            </a:pPr>
            <a:endParaRPr lang="en-US" sz="2400" dirty="0"/>
          </a:p>
          <a:p>
            <a:pPr>
              <a:lnSpc>
                <a:spcPct val="80000"/>
              </a:lnSpc>
            </a:pPr>
            <a:endParaRPr lang="en-US" sz="2400" dirty="0"/>
          </a:p>
        </p:txBody>
      </p:sp>
      <p:sp>
        <p:nvSpPr>
          <p:cNvPr id="4" name="TextBox 3"/>
          <p:cNvSpPr txBox="1"/>
          <p:nvPr/>
        </p:nvSpPr>
        <p:spPr>
          <a:xfrm>
            <a:off x="1524000" y="6502400"/>
            <a:ext cx="7962900" cy="369332"/>
          </a:xfrm>
          <a:prstGeom prst="rect">
            <a:avLst/>
          </a:prstGeom>
          <a:noFill/>
        </p:spPr>
        <p:txBody>
          <a:bodyPr wrap="square" rtlCol="0">
            <a:spAutoFit/>
          </a:bodyPr>
          <a:lstStyle/>
          <a:p>
            <a:pPr defTabSz="914400"/>
            <a:r>
              <a:rPr lang="en-US" dirty="0">
                <a:solidFill>
                  <a:srgbClr val="FFFFFF"/>
                </a:solidFill>
                <a:latin typeface="Candara"/>
                <a:cs typeface="Candara"/>
              </a:rPr>
              <a:t>Source: OGC 10-126r4 WaterML 2.0 Part 1 - Timeseries, p.50-55</a:t>
            </a:r>
          </a:p>
        </p:txBody>
      </p:sp>
    </p:spTree>
    <p:extLst>
      <p:ext uri="{BB962C8B-B14F-4D97-AF65-F5344CB8AC3E}">
        <p14:creationId xmlns:p14="http://schemas.microsoft.com/office/powerpoint/2010/main" val="655337576"/>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0" y="829713"/>
            <a:ext cx="2540000" cy="4708981"/>
          </a:xfrm>
          <a:prstGeom prst="rect">
            <a:avLst/>
          </a:prstGeom>
          <a:noFill/>
        </p:spPr>
        <p:txBody>
          <a:bodyPr wrap="square" rtlCol="0">
            <a:spAutoFit/>
          </a:bodyPr>
          <a:lstStyle/>
          <a:p>
            <a:pPr defTabSz="914400"/>
            <a:r>
              <a:rPr lang="en-US" sz="2000" b="1" dirty="0">
                <a:solidFill>
                  <a:prstClr val="black"/>
                </a:solidFill>
                <a:latin typeface="Candara"/>
                <a:cs typeface="Candara"/>
              </a:rPr>
              <a:t>Enables point-level: </a:t>
            </a:r>
          </a:p>
          <a:p>
            <a:pPr marL="285750" indent="-285750" defTabSz="914400">
              <a:buFont typeface="Arial"/>
              <a:buChar char="•"/>
            </a:pPr>
            <a:r>
              <a:rPr lang="en-US" dirty="0">
                <a:solidFill>
                  <a:prstClr val="black"/>
                </a:solidFill>
                <a:latin typeface="Candara"/>
                <a:cs typeface="Candara"/>
              </a:rPr>
              <a:t>Quality </a:t>
            </a:r>
          </a:p>
          <a:p>
            <a:pPr marL="285750" indent="-285750" defTabSz="914400">
              <a:buFont typeface="Arial"/>
              <a:buChar char="•"/>
            </a:pPr>
            <a:r>
              <a:rPr lang="en-US" dirty="0">
                <a:solidFill>
                  <a:prstClr val="black"/>
                </a:solidFill>
                <a:latin typeface="Candara"/>
                <a:cs typeface="Candara"/>
              </a:rPr>
              <a:t>Processing code</a:t>
            </a:r>
          </a:p>
          <a:p>
            <a:pPr marL="285750" indent="-285750" defTabSz="914400">
              <a:buFont typeface="Arial"/>
              <a:buChar char="•"/>
            </a:pPr>
            <a:r>
              <a:rPr lang="en-US" dirty="0">
                <a:solidFill>
                  <a:prstClr val="black"/>
                </a:solidFill>
                <a:latin typeface="Candara"/>
                <a:cs typeface="Candara"/>
              </a:rPr>
              <a:t>Related observation</a:t>
            </a:r>
          </a:p>
          <a:p>
            <a:pPr marL="285750" indent="-285750" defTabSz="914400">
              <a:buFont typeface="Arial"/>
              <a:buChar char="•"/>
            </a:pPr>
            <a:r>
              <a:rPr lang="en-US" dirty="0">
                <a:solidFill>
                  <a:prstClr val="black"/>
                </a:solidFill>
                <a:latin typeface="Candara"/>
                <a:cs typeface="Candara"/>
              </a:rPr>
              <a:t>Source</a:t>
            </a:r>
          </a:p>
          <a:p>
            <a:pPr marL="285750" indent="-285750" defTabSz="914400">
              <a:buFont typeface="Arial"/>
              <a:buChar char="•"/>
            </a:pPr>
            <a:r>
              <a:rPr lang="en-US" dirty="0">
                <a:solidFill>
                  <a:prstClr val="black"/>
                </a:solidFill>
                <a:latin typeface="Candara"/>
                <a:cs typeface="Candara"/>
              </a:rPr>
              <a:t>Etc</a:t>
            </a:r>
          </a:p>
          <a:p>
            <a:pPr marL="285750" indent="-285750" defTabSz="914400">
              <a:buFont typeface="Arial"/>
              <a:buChar char="•"/>
            </a:pPr>
            <a:endParaRPr lang="en-US" sz="1100" dirty="0">
              <a:solidFill>
                <a:prstClr val="black"/>
              </a:solidFill>
              <a:latin typeface="Candara"/>
              <a:cs typeface="Candara"/>
            </a:endParaRPr>
          </a:p>
          <a:p>
            <a:pPr defTabSz="914400"/>
            <a:r>
              <a:rPr lang="en-US" sz="2000" b="1" dirty="0">
                <a:solidFill>
                  <a:prstClr val="black"/>
                </a:solidFill>
                <a:latin typeface="Candara"/>
                <a:cs typeface="Candara"/>
              </a:rPr>
              <a:t>Quality numeric or categories:</a:t>
            </a:r>
          </a:p>
          <a:p>
            <a:pPr marL="285750" indent="-285750" defTabSz="914400">
              <a:buFont typeface="Arial"/>
              <a:buChar char="•"/>
            </a:pPr>
            <a:r>
              <a:rPr lang="en-US" dirty="0">
                <a:solidFill>
                  <a:prstClr val="black"/>
                </a:solidFill>
                <a:latin typeface="Candara"/>
                <a:cs typeface="Candara"/>
              </a:rPr>
              <a:t>Good</a:t>
            </a:r>
          </a:p>
          <a:p>
            <a:pPr marL="285750" indent="-285750" defTabSz="914400">
              <a:buFont typeface="Arial"/>
              <a:buChar char="•"/>
            </a:pPr>
            <a:r>
              <a:rPr lang="en-US" dirty="0">
                <a:solidFill>
                  <a:prstClr val="black"/>
                </a:solidFill>
                <a:latin typeface="Candara"/>
                <a:cs typeface="Candara"/>
              </a:rPr>
              <a:t>Suspect</a:t>
            </a:r>
          </a:p>
          <a:p>
            <a:pPr marL="285750" indent="-285750" defTabSz="914400">
              <a:buFont typeface="Arial"/>
              <a:buChar char="•"/>
            </a:pPr>
            <a:r>
              <a:rPr lang="en-US" dirty="0">
                <a:solidFill>
                  <a:prstClr val="black"/>
                </a:solidFill>
                <a:latin typeface="Candara"/>
                <a:cs typeface="Candara"/>
              </a:rPr>
              <a:t>Estimate</a:t>
            </a:r>
          </a:p>
          <a:p>
            <a:pPr marL="285750" indent="-285750" defTabSz="914400">
              <a:buFont typeface="Arial"/>
              <a:buChar char="•"/>
            </a:pPr>
            <a:r>
              <a:rPr lang="en-US" dirty="0">
                <a:solidFill>
                  <a:prstClr val="black"/>
                </a:solidFill>
                <a:latin typeface="Candara"/>
                <a:cs typeface="Candara"/>
              </a:rPr>
              <a:t>Poor</a:t>
            </a:r>
          </a:p>
          <a:p>
            <a:pPr marL="285750" indent="-285750" defTabSz="914400">
              <a:buFont typeface="Arial"/>
              <a:buChar char="•"/>
            </a:pPr>
            <a:r>
              <a:rPr lang="en-US" dirty="0">
                <a:solidFill>
                  <a:prstClr val="black"/>
                </a:solidFill>
                <a:latin typeface="Candara"/>
                <a:cs typeface="Candara"/>
              </a:rPr>
              <a:t>Unchecked</a:t>
            </a:r>
          </a:p>
          <a:p>
            <a:pPr marL="285750" indent="-285750" defTabSz="914400">
              <a:buFont typeface="Arial"/>
              <a:buChar char="•"/>
            </a:pPr>
            <a:r>
              <a:rPr lang="en-US" dirty="0">
                <a:solidFill>
                  <a:prstClr val="black"/>
                </a:solidFill>
                <a:latin typeface="Candara"/>
                <a:cs typeface="Candara"/>
              </a:rPr>
              <a:t>Missing</a:t>
            </a:r>
          </a:p>
          <a:p>
            <a:pPr marL="285750" indent="-285750" defTabSz="914400">
              <a:buFont typeface="Arial"/>
              <a:buChar char="•"/>
            </a:pPr>
            <a:endParaRPr lang="en-US" sz="1100" dirty="0">
              <a:solidFill>
                <a:prstClr val="black"/>
              </a:solidFill>
              <a:latin typeface="Candara"/>
              <a:cs typeface="Candara"/>
            </a:endParaRPr>
          </a:p>
          <a:p>
            <a:pPr defTabSz="914400"/>
            <a:r>
              <a:rPr lang="en-US" sz="2000" b="1" dirty="0">
                <a:solidFill>
                  <a:schemeClr val="bg2">
                    <a:lumMod val="75000"/>
                  </a:schemeClr>
                </a:solidFill>
                <a:latin typeface="Candara"/>
                <a:cs typeface="Candara"/>
              </a:rPr>
              <a:t>Could be extended</a:t>
            </a:r>
          </a:p>
        </p:txBody>
      </p:sp>
      <p:sp>
        <p:nvSpPr>
          <p:cNvPr id="2" name="Title 1"/>
          <p:cNvSpPr>
            <a:spLocks noGrp="1"/>
          </p:cNvSpPr>
          <p:nvPr>
            <p:ph type="title"/>
          </p:nvPr>
        </p:nvSpPr>
        <p:spPr>
          <a:xfrm>
            <a:off x="1836085" y="105544"/>
            <a:ext cx="8612059" cy="484632"/>
          </a:xfrm>
        </p:spPr>
        <p:txBody>
          <a:bodyPr/>
          <a:lstStyle/>
          <a:p>
            <a:pPr algn="ctr"/>
            <a:r>
              <a:rPr lang="en-US" dirty="0" smtClean="0"/>
              <a:t>WaterML2 Time Series </a:t>
            </a:r>
            <a:r>
              <a:rPr lang="en-US" dirty="0"/>
              <a:t>Point Metadata</a:t>
            </a:r>
          </a:p>
        </p:txBody>
      </p:sp>
      <p:sp>
        <p:nvSpPr>
          <p:cNvPr id="4" name="TextBox 3"/>
          <p:cNvSpPr txBox="1"/>
          <p:nvPr/>
        </p:nvSpPr>
        <p:spPr>
          <a:xfrm>
            <a:off x="1524000" y="6502400"/>
            <a:ext cx="7962900" cy="369332"/>
          </a:xfrm>
          <a:prstGeom prst="rect">
            <a:avLst/>
          </a:prstGeom>
          <a:noFill/>
        </p:spPr>
        <p:txBody>
          <a:bodyPr wrap="square" rtlCol="0">
            <a:spAutoFit/>
          </a:bodyPr>
          <a:lstStyle/>
          <a:p>
            <a:pPr defTabSz="914400"/>
            <a:r>
              <a:rPr lang="en-US" dirty="0">
                <a:solidFill>
                  <a:srgbClr val="FFFFFF"/>
                </a:solidFill>
                <a:latin typeface="Candara"/>
                <a:cs typeface="Candara"/>
              </a:rPr>
              <a:t>Source: OGC 10-126r4 WaterML 2.0 Part 1 - Timeseries, p.40</a:t>
            </a:r>
          </a:p>
        </p:txBody>
      </p:sp>
      <p:pic>
        <p:nvPicPr>
          <p:cNvPr id="5" name="Picture 4" descr="Timeseries point metadat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00" y="838201"/>
            <a:ext cx="6515100" cy="5655711"/>
          </a:xfrm>
          <a:prstGeom prst="rect">
            <a:avLst/>
          </a:prstGeom>
        </p:spPr>
      </p:pic>
    </p:spTree>
    <p:extLst>
      <p:ext uri="{BB962C8B-B14F-4D97-AF65-F5344CB8AC3E}">
        <p14:creationId xmlns:p14="http://schemas.microsoft.com/office/powerpoint/2010/main" val="1962498016"/>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743409" y="4333075"/>
            <a:ext cx="9924590" cy="26683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dirty="0" smtClean="0">
                <a:solidFill>
                  <a:schemeClr val="accent5">
                    <a:lumMod val="60000"/>
                    <a:lumOff val="40000"/>
                  </a:schemeClr>
                </a:solidFill>
              </a:rPr>
              <a:t>Okay, enough about the observation data model for now</a:t>
            </a:r>
            <a:r>
              <a:rPr lang="is-IS" dirty="0" smtClean="0">
                <a:solidFill>
                  <a:schemeClr val="accent5">
                    <a:lumMod val="60000"/>
                    <a:lumOff val="40000"/>
                  </a:schemeClr>
                </a:solidFill>
              </a:rPr>
              <a:t>… </a:t>
            </a:r>
            <a:endParaRPr lang="en-US" b="1" dirty="0">
              <a:solidFill>
                <a:schemeClr val="accent5">
                  <a:lumMod val="60000"/>
                  <a:lumOff val="40000"/>
                </a:scheme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4151870"/>
          </a:xfrm>
          <a:prstGeom prst="rect">
            <a:avLst/>
          </a:prstGeom>
        </p:spPr>
      </p:pic>
      <p:sp>
        <p:nvSpPr>
          <p:cNvPr id="5" name="TextBox 4"/>
          <p:cNvSpPr txBox="1"/>
          <p:nvPr/>
        </p:nvSpPr>
        <p:spPr>
          <a:xfrm>
            <a:off x="10381128" y="3873141"/>
            <a:ext cx="1810871" cy="307777"/>
          </a:xfrm>
          <a:prstGeom prst="rect">
            <a:avLst/>
          </a:prstGeom>
          <a:noFill/>
        </p:spPr>
        <p:txBody>
          <a:bodyPr wrap="square" rtlCol="0">
            <a:spAutoFit/>
          </a:bodyPr>
          <a:lstStyle/>
          <a:p>
            <a:r>
              <a:rPr lang="en-US" sz="1400" dirty="0" smtClean="0">
                <a:hlinkClick r:id="rId4"/>
              </a:rPr>
              <a:t>http://xkcd.com/1522/</a:t>
            </a:r>
            <a:r>
              <a:rPr lang="en-US" sz="1400" dirty="0" smtClean="0"/>
              <a:t> </a:t>
            </a:r>
            <a:endParaRPr lang="en-US" sz="1400" dirty="0"/>
          </a:p>
        </p:txBody>
      </p:sp>
    </p:spTree>
    <p:extLst>
      <p:ext uri="{BB962C8B-B14F-4D97-AF65-F5344CB8AC3E}">
        <p14:creationId xmlns:p14="http://schemas.microsoft.com/office/powerpoint/2010/main" val="568951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p:cNvSpPr>
            <a:spLocks noGrp="1"/>
          </p:cNvSpPr>
          <p:nvPr>
            <p:ph type="title"/>
          </p:nvPr>
        </p:nvSpPr>
        <p:spPr>
          <a:xfrm>
            <a:off x="-1" y="4651375"/>
            <a:ext cx="11687175" cy="1724932"/>
          </a:xfrm>
          <a:solidFill>
            <a:schemeClr val="accent5">
              <a:lumMod val="20000"/>
              <a:lumOff val="80000"/>
              <a:alpha val="57000"/>
            </a:schemeClr>
          </a:solidFill>
        </p:spPr>
        <p:txBody>
          <a:bodyPr>
            <a:normAutofit fontScale="90000"/>
          </a:bodyPr>
          <a:lstStyle/>
          <a:p>
            <a:r>
              <a:rPr lang="en-US" dirty="0" smtClean="0">
                <a:solidFill>
                  <a:schemeClr val="bg1"/>
                </a:solidFill>
              </a:rPr>
              <a:t>Consider how many creatures that ever lived </a:t>
            </a:r>
            <a:br>
              <a:rPr lang="en-US" dirty="0" smtClean="0">
                <a:solidFill>
                  <a:schemeClr val="bg1"/>
                </a:solidFill>
              </a:rPr>
            </a:br>
            <a:r>
              <a:rPr lang="en-US" b="1" dirty="0" smtClean="0">
                <a:solidFill>
                  <a:schemeClr val="bg1"/>
                </a:solidFill>
              </a:rPr>
              <a:t>became</a:t>
            </a:r>
            <a:r>
              <a:rPr lang="en-US" dirty="0" smtClean="0">
                <a:solidFill>
                  <a:schemeClr val="bg1"/>
                </a:solidFill>
              </a:rPr>
              <a:t> </a:t>
            </a:r>
            <a:r>
              <a:rPr lang="en-US" b="1" dirty="0" smtClean="0">
                <a:solidFill>
                  <a:schemeClr val="bg1"/>
                </a:solidFill>
              </a:rPr>
              <a:t>fossils?</a:t>
            </a:r>
            <a:r>
              <a:rPr lang="en-US" dirty="0" smtClean="0">
                <a:solidFill>
                  <a:schemeClr val="bg1"/>
                </a:solidFill>
              </a:rPr>
              <a:t> That </a:t>
            </a:r>
            <a:r>
              <a:rPr lang="en-US" b="1" dirty="0" smtClean="0">
                <a:solidFill>
                  <a:schemeClr val="bg1"/>
                </a:solidFill>
              </a:rPr>
              <a:t>we’ve found?</a:t>
            </a:r>
            <a:endParaRPr lang="en-US" b="1" dirty="0">
              <a:solidFill>
                <a:schemeClr val="bg1"/>
              </a:solidFill>
            </a:endParaRPr>
          </a:p>
        </p:txBody>
      </p:sp>
      <p:sp>
        <p:nvSpPr>
          <p:cNvPr id="2" name="TextBox 1"/>
          <p:cNvSpPr txBox="1"/>
          <p:nvPr/>
        </p:nvSpPr>
        <p:spPr>
          <a:xfrm>
            <a:off x="9872663" y="6063155"/>
            <a:ext cx="1814512" cy="369332"/>
          </a:xfrm>
          <a:prstGeom prst="rect">
            <a:avLst/>
          </a:prstGeom>
          <a:noFill/>
        </p:spPr>
        <p:txBody>
          <a:bodyPr wrap="square" rtlCol="0">
            <a:spAutoFit/>
          </a:bodyPr>
          <a:lstStyle/>
          <a:p>
            <a:r>
              <a:rPr lang="en-US" dirty="0" smtClean="0">
                <a:solidFill>
                  <a:schemeClr val="bg1">
                    <a:lumMod val="50000"/>
                    <a:lumOff val="50000"/>
                  </a:schemeClr>
                </a:solidFill>
              </a:rPr>
              <a:t>Photo: </a:t>
            </a:r>
            <a:r>
              <a:rPr lang="en-US" dirty="0" err="1" smtClean="0">
                <a:solidFill>
                  <a:schemeClr val="bg1">
                    <a:lumMod val="50000"/>
                    <a:lumOff val="50000"/>
                  </a:schemeClr>
                </a:solidFill>
              </a:rPr>
              <a:t>D.Arctur</a:t>
            </a:r>
            <a:endParaRPr lang="en-US" dirty="0">
              <a:solidFill>
                <a:schemeClr val="bg1">
                  <a:lumMod val="50000"/>
                  <a:lumOff val="50000"/>
                </a:schemeClr>
              </a:solidFill>
            </a:endParaRPr>
          </a:p>
        </p:txBody>
      </p:sp>
    </p:spTree>
    <p:extLst>
      <p:ext uri="{BB962C8B-B14F-4D97-AF65-F5344CB8AC3E}">
        <p14:creationId xmlns:p14="http://schemas.microsoft.com/office/powerpoint/2010/main" val="1915956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solidFill>
            <a:schemeClr val="bg1">
              <a:lumMod val="50000"/>
              <a:lumOff val="50000"/>
              <a:alpha val="49000"/>
            </a:schemeClr>
          </a:solidFill>
        </p:spPr>
        <p:txBody>
          <a:bodyPr>
            <a:normAutofit fontScale="90000"/>
          </a:bodyPr>
          <a:lstStyle/>
          <a:p>
            <a:pPr algn="ctr"/>
            <a:r>
              <a:rPr lang="en-US" dirty="0" smtClean="0"/>
              <a:t>How many </a:t>
            </a:r>
            <a:r>
              <a:rPr lang="en-US" b="1" dirty="0" smtClean="0"/>
              <a:t>nodes on the Internet </a:t>
            </a:r>
            <a:r>
              <a:rPr lang="en-US" dirty="0" smtClean="0"/>
              <a:t>today will still be around in </a:t>
            </a:r>
            <a:r>
              <a:rPr lang="en-US" b="1" dirty="0" smtClean="0"/>
              <a:t>5 years? 50? 100? </a:t>
            </a:r>
            <a:endParaRPr lang="en-US" b="1" dirty="0"/>
          </a:p>
        </p:txBody>
      </p:sp>
      <p:sp>
        <p:nvSpPr>
          <p:cNvPr id="4" name="TextBox 3"/>
          <p:cNvSpPr txBox="1"/>
          <p:nvPr/>
        </p:nvSpPr>
        <p:spPr>
          <a:xfrm>
            <a:off x="9524" y="6550223"/>
            <a:ext cx="6762751" cy="276999"/>
          </a:xfrm>
          <a:prstGeom prst="rect">
            <a:avLst/>
          </a:prstGeom>
          <a:noFill/>
        </p:spPr>
        <p:txBody>
          <a:bodyPr wrap="square" rtlCol="0">
            <a:spAutoFit/>
          </a:bodyPr>
          <a:lstStyle/>
          <a:p>
            <a:r>
              <a:rPr lang="en-US" sz="1200" dirty="0">
                <a:solidFill>
                  <a:schemeClr val="bg1">
                    <a:lumMod val="50000"/>
                    <a:lumOff val="50000"/>
                  </a:schemeClr>
                </a:solidFill>
              </a:rPr>
              <a:t>https://</a:t>
            </a:r>
            <a:r>
              <a:rPr lang="en-US" sz="1200" dirty="0" err="1">
                <a:solidFill>
                  <a:schemeClr val="bg1">
                    <a:lumMod val="50000"/>
                    <a:lumOff val="50000"/>
                  </a:schemeClr>
                </a:solidFill>
              </a:rPr>
              <a:t>en.wikipedia.org</a:t>
            </a:r>
            <a:r>
              <a:rPr lang="en-US" sz="1200" dirty="0">
                <a:solidFill>
                  <a:schemeClr val="bg1">
                    <a:lumMod val="50000"/>
                    <a:lumOff val="50000"/>
                  </a:schemeClr>
                </a:solidFill>
              </a:rPr>
              <a:t>/wiki/</a:t>
            </a:r>
            <a:r>
              <a:rPr lang="en-US" sz="1200" dirty="0" err="1">
                <a:solidFill>
                  <a:schemeClr val="bg1">
                    <a:lumMod val="50000"/>
                    <a:lumOff val="50000"/>
                  </a:schemeClr>
                </a:solidFill>
              </a:rPr>
              <a:t>Wikipedia:Featured_picture_candidates</a:t>
            </a:r>
            <a:r>
              <a:rPr lang="en-US" sz="1200" dirty="0">
                <a:solidFill>
                  <a:schemeClr val="bg1">
                    <a:lumMod val="50000"/>
                    <a:lumOff val="50000"/>
                  </a:schemeClr>
                </a:solidFill>
              </a:rPr>
              <a:t>/</a:t>
            </a:r>
            <a:r>
              <a:rPr lang="en-US" sz="1200" dirty="0" err="1">
                <a:solidFill>
                  <a:schemeClr val="bg1">
                    <a:lumMod val="50000"/>
                    <a:lumOff val="50000"/>
                  </a:schemeClr>
                </a:solidFill>
              </a:rPr>
              <a:t>Internet_Map</a:t>
            </a:r>
            <a:endParaRPr lang="en-US" sz="1200" dirty="0">
              <a:solidFill>
                <a:schemeClr val="bg1">
                  <a:lumMod val="50000"/>
                  <a:lumOff val="50000"/>
                </a:schemeClr>
              </a:solidFill>
            </a:endParaRPr>
          </a:p>
        </p:txBody>
      </p:sp>
    </p:spTree>
    <p:extLst>
      <p:ext uri="{BB962C8B-B14F-4D97-AF65-F5344CB8AC3E}">
        <p14:creationId xmlns:p14="http://schemas.microsoft.com/office/powerpoint/2010/main" val="1884702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ctrTitle"/>
          </p:nvPr>
        </p:nvSpPr>
        <p:spPr>
          <a:xfrm>
            <a:off x="2006599" y="2209800"/>
            <a:ext cx="9144000" cy="3895718"/>
          </a:xfrm>
        </p:spPr>
        <p:txBody>
          <a:bodyPr>
            <a:normAutofit fontScale="90000"/>
          </a:bodyPr>
          <a:lstStyle/>
          <a:p>
            <a:r>
              <a:rPr lang="en-US" dirty="0" smtClean="0">
                <a:solidFill>
                  <a:schemeClr val="accent5">
                    <a:lumMod val="60000"/>
                    <a:lumOff val="40000"/>
                  </a:schemeClr>
                </a:solidFill>
              </a:rPr>
              <a:t>Scientists</a:t>
            </a:r>
            <a:r>
              <a:rPr lang="en-US" dirty="0" smtClean="0"/>
              <a:t> helping</a:t>
            </a:r>
            <a:br>
              <a:rPr lang="en-US" dirty="0" smtClean="0"/>
            </a:br>
            <a:r>
              <a:rPr lang="en-US" dirty="0" smtClean="0"/>
              <a:t>the data</a:t>
            </a:r>
            <a:br>
              <a:rPr lang="en-US" dirty="0" smtClean="0"/>
            </a:br>
            <a:r>
              <a:rPr lang="en-US" dirty="0" smtClean="0"/>
              <a:t>to help the science</a:t>
            </a:r>
            <a:endParaRPr lang="en-US" dirty="0"/>
          </a:p>
        </p:txBody>
      </p:sp>
      <p:sp>
        <p:nvSpPr>
          <p:cNvPr id="7" name="Subtitle 2"/>
          <p:cNvSpPr>
            <a:spLocks noGrp="1"/>
          </p:cNvSpPr>
          <p:nvPr>
            <p:ph type="subTitle" idx="1"/>
          </p:nvPr>
        </p:nvSpPr>
        <p:spPr>
          <a:xfrm>
            <a:off x="575733" y="700089"/>
            <a:ext cx="10574866" cy="1335312"/>
          </a:xfrm>
        </p:spPr>
        <p:txBody>
          <a:bodyPr>
            <a:normAutofit fontScale="92500" lnSpcReduction="20000"/>
          </a:bodyPr>
          <a:lstStyle/>
          <a:p>
            <a:r>
              <a:rPr lang="en-US" dirty="0" smtClean="0"/>
              <a:t>David K Arctur, PhD</a:t>
            </a:r>
          </a:p>
          <a:p>
            <a:r>
              <a:rPr lang="en-US" dirty="0" smtClean="0"/>
              <a:t>UT Schools of Geosciences, Engineering, Information</a:t>
            </a:r>
          </a:p>
          <a:p>
            <a:r>
              <a:rPr lang="en-US" dirty="0"/>
              <a:t>UNC-SILS Seminar, 2016-02-05</a:t>
            </a:r>
          </a:p>
        </p:txBody>
      </p:sp>
      <p:sp>
        <p:nvSpPr>
          <p:cNvPr id="5" name="TextBox 4"/>
          <p:cNvSpPr txBox="1"/>
          <p:nvPr/>
        </p:nvSpPr>
        <p:spPr>
          <a:xfrm>
            <a:off x="176463" y="6105518"/>
            <a:ext cx="10974137" cy="646331"/>
          </a:xfrm>
          <a:prstGeom prst="rect">
            <a:avLst/>
          </a:prstGeom>
          <a:noFill/>
        </p:spPr>
        <p:txBody>
          <a:bodyPr wrap="square" rtlCol="0">
            <a:spAutoFit/>
          </a:bodyPr>
          <a:lstStyle/>
          <a:p>
            <a:pPr algn="r"/>
            <a:r>
              <a:rPr lang="en-US" dirty="0" smtClean="0"/>
              <a:t>Acknowledgments: David Maidment</a:t>
            </a:r>
            <a:r>
              <a:rPr lang="en-US" smtClean="0"/>
              <a:t>, </a:t>
            </a:r>
            <a:r>
              <a:rPr lang="en-US" smtClean="0"/>
              <a:t>Edward </a:t>
            </a:r>
            <a:r>
              <a:rPr lang="en-US" dirty="0" smtClean="0"/>
              <a:t>Clark, David Gochis, Fernando Salas, Cedric David, Jim Nelson, Simon Cox, Tim </a:t>
            </a:r>
            <a:r>
              <a:rPr lang="en-US" dirty="0"/>
              <a:t>Whiteaker</a:t>
            </a:r>
            <a:r>
              <a:rPr lang="en-US" dirty="0" smtClean="0"/>
              <a:t>, </a:t>
            </a:r>
            <a:r>
              <a:rPr lang="en-US" dirty="0"/>
              <a:t>Bill Anderson, Bob </a:t>
            </a:r>
            <a:r>
              <a:rPr lang="en-US" dirty="0" smtClean="0"/>
              <a:t>Arko, Tom Narock, </a:t>
            </a:r>
            <a:r>
              <a:rPr lang="en-US" dirty="0"/>
              <a:t>Maryia </a:t>
            </a:r>
            <a:r>
              <a:rPr lang="en-US" dirty="0" smtClean="0"/>
              <a:t>Halubok, EarthCube Engagement Team </a:t>
            </a:r>
            <a:endParaRPr lang="en-US" dirty="0"/>
          </a:p>
        </p:txBody>
      </p:sp>
    </p:spTree>
    <p:extLst>
      <p:ext uri="{BB962C8B-B14F-4D97-AF65-F5344CB8AC3E}">
        <p14:creationId xmlns:p14="http://schemas.microsoft.com/office/powerpoint/2010/main" val="1928519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64592" y="0"/>
            <a:ext cx="11460480" cy="1325563"/>
          </a:xfrm>
          <a:solidFill>
            <a:schemeClr val="tx1">
              <a:alpha val="46000"/>
            </a:schemeClr>
          </a:solidFill>
        </p:spPr>
        <p:txBody>
          <a:bodyPr>
            <a:normAutofit fontScale="90000"/>
          </a:bodyPr>
          <a:lstStyle/>
          <a:p>
            <a:r>
              <a:rPr lang="en-US" dirty="0">
                <a:solidFill>
                  <a:schemeClr val="bg1"/>
                </a:solidFill>
              </a:rPr>
              <a:t>How much of </a:t>
            </a:r>
            <a:r>
              <a:rPr lang="en-US" b="1" dirty="0">
                <a:solidFill>
                  <a:schemeClr val="bg1"/>
                </a:solidFill>
              </a:rPr>
              <a:t>your data </a:t>
            </a:r>
            <a:r>
              <a:rPr lang="en-US" dirty="0">
                <a:solidFill>
                  <a:schemeClr val="bg1"/>
                </a:solidFill>
              </a:rPr>
              <a:t>will </a:t>
            </a:r>
            <a:r>
              <a:rPr lang="en-US" dirty="0" smtClean="0">
                <a:solidFill>
                  <a:schemeClr val="bg1"/>
                </a:solidFill>
              </a:rPr>
              <a:t>anyone be </a:t>
            </a:r>
            <a:r>
              <a:rPr lang="en-US" dirty="0">
                <a:solidFill>
                  <a:schemeClr val="bg1"/>
                </a:solidFill>
              </a:rPr>
              <a:t>able to </a:t>
            </a:r>
            <a:r>
              <a:rPr lang="en-US" b="1" dirty="0">
                <a:solidFill>
                  <a:schemeClr val="bg1"/>
                </a:solidFill>
              </a:rPr>
              <a:t>find and understand in 5 years? 50?</a:t>
            </a:r>
          </a:p>
        </p:txBody>
      </p:sp>
      <p:sp>
        <p:nvSpPr>
          <p:cNvPr id="4" name="TextBox 3"/>
          <p:cNvSpPr txBox="1"/>
          <p:nvPr/>
        </p:nvSpPr>
        <p:spPr>
          <a:xfrm>
            <a:off x="6577013" y="6581001"/>
            <a:ext cx="5614987" cy="276999"/>
          </a:xfrm>
          <a:prstGeom prst="rect">
            <a:avLst/>
          </a:prstGeom>
          <a:noFill/>
        </p:spPr>
        <p:txBody>
          <a:bodyPr wrap="square" rtlCol="0">
            <a:spAutoFit/>
          </a:bodyPr>
          <a:lstStyle/>
          <a:p>
            <a:r>
              <a:rPr lang="en-US" sz="1200" dirty="0">
                <a:solidFill>
                  <a:schemeClr val="bg1">
                    <a:lumMod val="50000"/>
                    <a:lumOff val="50000"/>
                  </a:schemeClr>
                </a:solidFill>
              </a:rPr>
              <a:t>https://</a:t>
            </a:r>
            <a:r>
              <a:rPr lang="en-US" sz="1200" dirty="0" err="1">
                <a:solidFill>
                  <a:schemeClr val="bg1">
                    <a:lumMod val="50000"/>
                    <a:lumOff val="50000"/>
                  </a:schemeClr>
                </a:solidFill>
              </a:rPr>
              <a:t>www.datapipe.com</a:t>
            </a:r>
            <a:r>
              <a:rPr lang="en-US" sz="1200" dirty="0">
                <a:solidFill>
                  <a:schemeClr val="bg1">
                    <a:lumMod val="50000"/>
                    <a:lumOff val="50000"/>
                  </a:schemeClr>
                </a:solidFill>
              </a:rPr>
              <a:t>/blog/</a:t>
            </a:r>
            <a:r>
              <a:rPr lang="en-US" sz="1200" dirty="0" err="1">
                <a:solidFill>
                  <a:schemeClr val="bg1">
                    <a:lumMod val="50000"/>
                    <a:lumOff val="50000"/>
                  </a:schemeClr>
                </a:solidFill>
              </a:rPr>
              <a:t>wp</a:t>
            </a:r>
            <a:r>
              <a:rPr lang="en-US" sz="1200" dirty="0">
                <a:solidFill>
                  <a:schemeClr val="bg1">
                    <a:lumMod val="50000"/>
                    <a:lumOff val="50000"/>
                  </a:schemeClr>
                </a:solidFill>
              </a:rPr>
              <a:t>-content/uploads/2015/12/</a:t>
            </a:r>
            <a:r>
              <a:rPr lang="en-US" sz="1200" dirty="0" err="1">
                <a:solidFill>
                  <a:schemeClr val="bg1">
                    <a:lumMod val="50000"/>
                    <a:lumOff val="50000"/>
                  </a:schemeClr>
                </a:solidFill>
              </a:rPr>
              <a:t>data_management.png</a:t>
            </a:r>
            <a:endParaRPr lang="en-US" sz="1200" dirty="0">
              <a:solidFill>
                <a:schemeClr val="bg1">
                  <a:lumMod val="50000"/>
                  <a:lumOff val="50000"/>
                </a:schemeClr>
              </a:solidFill>
            </a:endParaRPr>
          </a:p>
        </p:txBody>
      </p:sp>
    </p:spTree>
    <p:extLst>
      <p:ext uri="{BB962C8B-B14F-4D97-AF65-F5344CB8AC3E}">
        <p14:creationId xmlns:p14="http://schemas.microsoft.com/office/powerpoint/2010/main" val="1165636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223527"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
            <a:ext cx="12223526" cy="6858000"/>
          </a:xfrm>
          <a:prstGeom prst="rect">
            <a:avLst/>
          </a:prstGeom>
        </p:spPr>
      </p:pic>
      <p:sp>
        <p:nvSpPr>
          <p:cNvPr id="2" name="Title 1"/>
          <p:cNvSpPr>
            <a:spLocks noGrp="1"/>
          </p:cNvSpPr>
          <p:nvPr>
            <p:ph type="title"/>
          </p:nvPr>
        </p:nvSpPr>
        <p:spPr>
          <a:xfrm>
            <a:off x="0" y="671512"/>
            <a:ext cx="11872913" cy="596901"/>
          </a:xfrm>
          <a:solidFill>
            <a:schemeClr val="tx1">
              <a:alpha val="78000"/>
            </a:schemeClr>
          </a:solidFill>
        </p:spPr>
        <p:txBody>
          <a:bodyPr>
            <a:normAutofit fontScale="90000"/>
          </a:bodyPr>
          <a:lstStyle/>
          <a:p>
            <a:pPr algn="ctr"/>
            <a:r>
              <a:rPr lang="en-US" b="1" i="1" dirty="0" smtClean="0">
                <a:solidFill>
                  <a:schemeClr val="accent1">
                    <a:lumMod val="75000"/>
                  </a:schemeClr>
                </a:solidFill>
              </a:rPr>
              <a:t>If it’s, e.g., marine seismic data, no problem</a:t>
            </a:r>
            <a:endParaRPr lang="en-US" b="1" i="1" dirty="0">
              <a:solidFill>
                <a:schemeClr val="accent1">
                  <a:lumMod val="75000"/>
                </a:schemeClr>
              </a:solidFill>
            </a:endParaRPr>
          </a:p>
        </p:txBody>
      </p:sp>
      <p:sp>
        <p:nvSpPr>
          <p:cNvPr id="6" name="TextBox 5"/>
          <p:cNvSpPr txBox="1"/>
          <p:nvPr/>
        </p:nvSpPr>
        <p:spPr>
          <a:xfrm>
            <a:off x="0" y="6581001"/>
            <a:ext cx="2571752" cy="276999"/>
          </a:xfrm>
          <a:prstGeom prst="rect">
            <a:avLst/>
          </a:prstGeom>
          <a:noFill/>
        </p:spPr>
        <p:txBody>
          <a:bodyPr wrap="square" rtlCol="0">
            <a:spAutoFit/>
          </a:bodyPr>
          <a:lstStyle/>
          <a:p>
            <a:r>
              <a:rPr lang="en-US" sz="1200" dirty="0">
                <a:solidFill>
                  <a:schemeClr val="bg1">
                    <a:lumMod val="50000"/>
                    <a:lumOff val="50000"/>
                  </a:schemeClr>
                </a:solidFill>
              </a:rPr>
              <a:t>http://www-</a:t>
            </a:r>
            <a:r>
              <a:rPr lang="en-US" sz="1200" dirty="0" err="1">
                <a:solidFill>
                  <a:schemeClr val="bg1">
                    <a:lumMod val="50000"/>
                    <a:lumOff val="50000"/>
                  </a:schemeClr>
                </a:solidFill>
              </a:rPr>
              <a:t>udc.ig.utexas.edu</a:t>
            </a:r>
            <a:r>
              <a:rPr lang="en-US" sz="1200" dirty="0">
                <a:solidFill>
                  <a:schemeClr val="bg1">
                    <a:lumMod val="50000"/>
                    <a:lumOff val="50000"/>
                  </a:schemeClr>
                </a:solidFill>
              </a:rPr>
              <a:t>/</a:t>
            </a:r>
            <a:r>
              <a:rPr lang="en-US" sz="1200" dirty="0" err="1">
                <a:solidFill>
                  <a:schemeClr val="bg1">
                    <a:lumMod val="50000"/>
                    <a:lumOff val="50000"/>
                  </a:schemeClr>
                </a:solidFill>
              </a:rPr>
              <a:t>sdc</a:t>
            </a:r>
            <a:r>
              <a:rPr lang="en-US" sz="1200" dirty="0">
                <a:solidFill>
                  <a:schemeClr val="bg1">
                    <a:lumMod val="50000"/>
                    <a:lumOff val="50000"/>
                  </a:schemeClr>
                </a:solidFill>
              </a:rPr>
              <a:t>/</a:t>
            </a:r>
          </a:p>
        </p:txBody>
      </p:sp>
    </p:spTree>
    <p:extLst>
      <p:ext uri="{BB962C8B-B14F-4D97-AF65-F5344CB8AC3E}">
        <p14:creationId xmlns:p14="http://schemas.microsoft.com/office/powerpoint/2010/main" val="210346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683" y="335867"/>
            <a:ext cx="10515600" cy="4663835"/>
          </a:xfrm>
        </p:spPr>
        <p:txBody>
          <a:bodyPr anchor="ctr">
            <a:normAutofit/>
          </a:bodyPr>
          <a:lstStyle/>
          <a:p>
            <a:r>
              <a:rPr lang="en-US" dirty="0" smtClean="0"/>
              <a:t>But suppose </a:t>
            </a:r>
            <a:r>
              <a:rPr lang="en-US" b="1" dirty="0" smtClean="0"/>
              <a:t>your</a:t>
            </a:r>
            <a:r>
              <a:rPr lang="en-US" dirty="0" smtClean="0"/>
              <a:t> data was </a:t>
            </a:r>
            <a:br>
              <a:rPr lang="en-US" dirty="0" smtClean="0"/>
            </a:br>
            <a:r>
              <a:rPr lang="en-US" dirty="0" smtClean="0">
                <a:solidFill>
                  <a:schemeClr val="accent5">
                    <a:lumMod val="60000"/>
                    <a:lumOff val="40000"/>
                  </a:schemeClr>
                </a:solidFill>
              </a:rPr>
              <a:t>someone else’s context</a:t>
            </a:r>
            <a:r>
              <a:rPr lang="is-IS" dirty="0" smtClean="0"/>
              <a:t>, or... </a:t>
            </a:r>
            <a:br>
              <a:rPr lang="is-IS" dirty="0" smtClean="0"/>
            </a:br>
            <a:r>
              <a:rPr lang="is-IS" dirty="0" smtClean="0"/>
              <a:t>you’re looking for context from someone else’s data... </a:t>
            </a:r>
            <a:br>
              <a:rPr lang="is-IS" dirty="0" smtClean="0"/>
            </a:br>
            <a:r>
              <a:rPr lang="is-IS" dirty="0" smtClean="0"/>
              <a:t>how would you find each other’s? </a:t>
            </a:r>
            <a:endParaRPr lang="en-US" dirty="0"/>
          </a:p>
        </p:txBody>
      </p:sp>
    </p:spTree>
    <p:extLst>
      <p:ext uri="{BB962C8B-B14F-4D97-AF65-F5344CB8AC3E}">
        <p14:creationId xmlns:p14="http://schemas.microsoft.com/office/powerpoint/2010/main" val="1957703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4" y="0"/>
            <a:ext cx="12192000" cy="6858000"/>
          </a:xfrm>
          <a:prstGeom prst="rect">
            <a:avLst/>
          </a:prstGeom>
        </p:spPr>
      </p:pic>
      <p:sp>
        <p:nvSpPr>
          <p:cNvPr id="5" name="Title 1"/>
          <p:cNvSpPr txBox="1">
            <a:spLocks/>
          </p:cNvSpPr>
          <p:nvPr/>
        </p:nvSpPr>
        <p:spPr>
          <a:xfrm>
            <a:off x="223837" y="422275"/>
            <a:ext cx="11177588" cy="1520825"/>
          </a:xfrm>
          <a:prstGeom prst="rect">
            <a:avLst/>
          </a:prstGeom>
          <a:solidFill>
            <a:schemeClr val="bg1">
              <a:lumMod val="50000"/>
              <a:lumOff val="50000"/>
              <a:alpha val="49000"/>
            </a:schemeClr>
          </a:solidFill>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i="1" dirty="0" smtClean="0">
                <a:solidFill>
                  <a:schemeClr val="accent5">
                    <a:lumMod val="60000"/>
                    <a:lumOff val="40000"/>
                  </a:schemeClr>
                </a:solidFill>
              </a:rPr>
              <a:t>Now consider: </a:t>
            </a:r>
            <a:r>
              <a:rPr lang="en-US" dirty="0" smtClean="0"/>
              <a:t>what does this </a:t>
            </a:r>
            <a:r>
              <a:rPr lang="en-US" dirty="0"/>
              <a:t>image of nodes on the Internet </a:t>
            </a:r>
            <a:r>
              <a:rPr lang="en-US" dirty="0" smtClean="0"/>
              <a:t>have in </a:t>
            </a:r>
            <a:r>
              <a:rPr lang="en-US" dirty="0"/>
              <a:t>common with…</a:t>
            </a:r>
            <a:endParaRPr lang="en-US" b="1" dirty="0"/>
          </a:p>
        </p:txBody>
      </p:sp>
      <p:sp>
        <p:nvSpPr>
          <p:cNvPr id="7" name="TextBox 6"/>
          <p:cNvSpPr txBox="1"/>
          <p:nvPr/>
        </p:nvSpPr>
        <p:spPr>
          <a:xfrm>
            <a:off x="9524" y="6550223"/>
            <a:ext cx="6762751" cy="276999"/>
          </a:xfrm>
          <a:prstGeom prst="rect">
            <a:avLst/>
          </a:prstGeom>
          <a:noFill/>
        </p:spPr>
        <p:txBody>
          <a:bodyPr wrap="square" rtlCol="0">
            <a:spAutoFit/>
          </a:bodyPr>
          <a:lstStyle/>
          <a:p>
            <a:r>
              <a:rPr lang="en-US" sz="1200" dirty="0">
                <a:solidFill>
                  <a:schemeClr val="bg1">
                    <a:lumMod val="50000"/>
                    <a:lumOff val="50000"/>
                  </a:schemeClr>
                </a:solidFill>
              </a:rPr>
              <a:t>https://</a:t>
            </a:r>
            <a:r>
              <a:rPr lang="en-US" sz="1200" dirty="0" err="1">
                <a:solidFill>
                  <a:schemeClr val="bg1">
                    <a:lumMod val="50000"/>
                    <a:lumOff val="50000"/>
                  </a:schemeClr>
                </a:solidFill>
              </a:rPr>
              <a:t>en.wikipedia.org</a:t>
            </a:r>
            <a:r>
              <a:rPr lang="en-US" sz="1200" dirty="0">
                <a:solidFill>
                  <a:schemeClr val="bg1">
                    <a:lumMod val="50000"/>
                    <a:lumOff val="50000"/>
                  </a:schemeClr>
                </a:solidFill>
              </a:rPr>
              <a:t>/wiki/</a:t>
            </a:r>
            <a:r>
              <a:rPr lang="en-US" sz="1200" dirty="0" err="1">
                <a:solidFill>
                  <a:schemeClr val="bg1">
                    <a:lumMod val="50000"/>
                    <a:lumOff val="50000"/>
                  </a:schemeClr>
                </a:solidFill>
              </a:rPr>
              <a:t>Wikipedia:Featured_picture_candidates</a:t>
            </a:r>
            <a:r>
              <a:rPr lang="en-US" sz="1200" dirty="0">
                <a:solidFill>
                  <a:schemeClr val="bg1">
                    <a:lumMod val="50000"/>
                    <a:lumOff val="50000"/>
                  </a:schemeClr>
                </a:solidFill>
              </a:rPr>
              <a:t>/</a:t>
            </a:r>
            <a:r>
              <a:rPr lang="en-US" sz="1200" dirty="0" err="1">
                <a:solidFill>
                  <a:schemeClr val="bg1">
                    <a:lumMod val="50000"/>
                    <a:lumOff val="50000"/>
                  </a:schemeClr>
                </a:solidFill>
              </a:rPr>
              <a:t>Internet_Map</a:t>
            </a:r>
            <a:endParaRPr lang="en-US" sz="1200" dirty="0">
              <a:solidFill>
                <a:schemeClr val="bg1">
                  <a:lumMod val="50000"/>
                  <a:lumOff val="50000"/>
                </a:schemeClr>
              </a:solidFill>
            </a:endParaRPr>
          </a:p>
        </p:txBody>
      </p:sp>
    </p:spTree>
    <p:extLst>
      <p:ext uri="{BB962C8B-B14F-4D97-AF65-F5344CB8AC3E}">
        <p14:creationId xmlns:p14="http://schemas.microsoft.com/office/powerpoint/2010/main" val="433082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23710"/>
          </a:xfrm>
          <a:prstGeom prst="rect">
            <a:avLst/>
          </a:prstGeom>
        </p:spPr>
      </p:pic>
      <p:sp>
        <p:nvSpPr>
          <p:cNvPr id="2" name="Title 1"/>
          <p:cNvSpPr>
            <a:spLocks noGrp="1"/>
          </p:cNvSpPr>
          <p:nvPr>
            <p:ph type="title"/>
          </p:nvPr>
        </p:nvSpPr>
        <p:spPr>
          <a:xfrm>
            <a:off x="3794760" y="5532437"/>
            <a:ext cx="8397240" cy="1325563"/>
          </a:xfrm>
        </p:spPr>
        <p:txBody>
          <a:bodyPr/>
          <a:lstStyle/>
          <a:p>
            <a:r>
              <a:rPr lang="is-IS" dirty="0" smtClean="0"/>
              <a:t>… this image of a neural net?</a:t>
            </a:r>
            <a:endParaRPr lang="en-US" dirty="0"/>
          </a:p>
        </p:txBody>
      </p:sp>
      <p:sp>
        <p:nvSpPr>
          <p:cNvPr id="4" name="TextBox 3"/>
          <p:cNvSpPr txBox="1"/>
          <p:nvPr/>
        </p:nvSpPr>
        <p:spPr>
          <a:xfrm>
            <a:off x="7562850" y="6546711"/>
            <a:ext cx="4629150" cy="276999"/>
          </a:xfrm>
          <a:prstGeom prst="rect">
            <a:avLst/>
          </a:prstGeom>
          <a:noFill/>
        </p:spPr>
        <p:txBody>
          <a:bodyPr wrap="square" rtlCol="0">
            <a:spAutoFit/>
          </a:bodyPr>
          <a:lstStyle/>
          <a:p>
            <a:r>
              <a:rPr lang="en-US" sz="1200" dirty="0">
                <a:solidFill>
                  <a:schemeClr val="bg1">
                    <a:lumMod val="50000"/>
                    <a:lumOff val="50000"/>
                  </a:schemeClr>
                </a:solidFill>
              </a:rPr>
              <a:t>http://</a:t>
            </a:r>
            <a:r>
              <a:rPr lang="en-US" sz="1200" dirty="0" err="1">
                <a:solidFill>
                  <a:schemeClr val="bg1">
                    <a:lumMod val="50000"/>
                    <a:lumOff val="50000"/>
                  </a:schemeClr>
                </a:solidFill>
              </a:rPr>
              <a:t>thelastwanderer.deviantart.com</a:t>
            </a:r>
            <a:r>
              <a:rPr lang="en-US" sz="1200" dirty="0">
                <a:solidFill>
                  <a:schemeClr val="bg1">
                    <a:lumMod val="50000"/>
                    <a:lumOff val="50000"/>
                  </a:schemeClr>
                </a:solidFill>
              </a:rPr>
              <a:t>/art/Neural-Network-205781521</a:t>
            </a:r>
          </a:p>
        </p:txBody>
      </p:sp>
    </p:spTree>
    <p:extLst>
      <p:ext uri="{BB962C8B-B14F-4D97-AF65-F5344CB8AC3E}">
        <p14:creationId xmlns:p14="http://schemas.microsoft.com/office/powerpoint/2010/main" val="1199634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074420" y="0"/>
            <a:ext cx="10043160" cy="1325563"/>
          </a:xfrm>
          <a:solidFill>
            <a:schemeClr val="tx1">
              <a:alpha val="47000"/>
            </a:schemeClr>
          </a:solidFill>
        </p:spPr>
        <p:txBody>
          <a:bodyPr/>
          <a:lstStyle/>
          <a:p>
            <a:r>
              <a:rPr lang="is-IS" dirty="0" smtClean="0">
                <a:solidFill>
                  <a:schemeClr val="bg1"/>
                </a:solidFill>
              </a:rPr>
              <a:t>… or this map of linked open data? </a:t>
            </a:r>
            <a:endParaRPr lang="en-US" dirty="0">
              <a:solidFill>
                <a:schemeClr val="bg1"/>
              </a:solidFill>
            </a:endParaRPr>
          </a:p>
        </p:txBody>
      </p:sp>
      <p:sp>
        <p:nvSpPr>
          <p:cNvPr id="4" name="TextBox 3"/>
          <p:cNvSpPr txBox="1"/>
          <p:nvPr/>
        </p:nvSpPr>
        <p:spPr>
          <a:xfrm>
            <a:off x="0" y="6581001"/>
            <a:ext cx="3300413" cy="276999"/>
          </a:xfrm>
          <a:prstGeom prst="rect">
            <a:avLst/>
          </a:prstGeom>
          <a:noFill/>
        </p:spPr>
        <p:txBody>
          <a:bodyPr wrap="square" rtlCol="0">
            <a:spAutoFit/>
          </a:bodyPr>
          <a:lstStyle/>
          <a:p>
            <a:r>
              <a:rPr lang="en-US" sz="1200" dirty="0">
                <a:solidFill>
                  <a:schemeClr val="bg1">
                    <a:lumMod val="50000"/>
                    <a:lumOff val="50000"/>
                  </a:schemeClr>
                </a:solidFill>
              </a:rPr>
              <a:t>https://</a:t>
            </a:r>
            <a:r>
              <a:rPr lang="en-US" sz="1200" dirty="0" err="1">
                <a:solidFill>
                  <a:schemeClr val="bg1">
                    <a:lumMod val="50000"/>
                    <a:lumOff val="50000"/>
                  </a:schemeClr>
                </a:solidFill>
              </a:rPr>
              <a:t>en.wikipedia.org</a:t>
            </a:r>
            <a:r>
              <a:rPr lang="en-US" sz="1200" dirty="0">
                <a:solidFill>
                  <a:schemeClr val="bg1">
                    <a:lumMod val="50000"/>
                    <a:lumOff val="50000"/>
                  </a:schemeClr>
                </a:solidFill>
              </a:rPr>
              <a:t>/wiki/</a:t>
            </a:r>
            <a:r>
              <a:rPr lang="en-US" sz="1200" dirty="0" err="1">
                <a:solidFill>
                  <a:schemeClr val="bg1">
                    <a:lumMod val="50000"/>
                    <a:lumOff val="50000"/>
                  </a:schemeClr>
                </a:solidFill>
              </a:rPr>
              <a:t>Linked_data</a:t>
            </a:r>
            <a:endParaRPr lang="en-US" sz="1200" dirty="0">
              <a:solidFill>
                <a:schemeClr val="bg1">
                  <a:lumMod val="50000"/>
                  <a:lumOff val="50000"/>
                </a:schemeClr>
              </a:solidFill>
            </a:endParaRPr>
          </a:p>
        </p:txBody>
      </p:sp>
    </p:spTree>
    <p:extLst>
      <p:ext uri="{BB962C8B-B14F-4D97-AF65-F5344CB8AC3E}">
        <p14:creationId xmlns:p14="http://schemas.microsoft.com/office/powerpoint/2010/main" val="1963537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414" y="974188"/>
            <a:ext cx="11267893" cy="3732724"/>
          </a:xfrm>
        </p:spPr>
        <p:txBody>
          <a:bodyPr>
            <a:noAutofit/>
          </a:bodyPr>
          <a:lstStyle/>
          <a:p>
            <a:r>
              <a:rPr lang="en-US" sz="4800" dirty="0" smtClean="0"/>
              <a:t>When we have more context, </a:t>
            </a:r>
            <a:br>
              <a:rPr lang="en-US" sz="4800" dirty="0" smtClean="0"/>
            </a:br>
            <a:r>
              <a:rPr lang="en-US" sz="4800" dirty="0" smtClean="0"/>
              <a:t>more connections with other data</a:t>
            </a:r>
            <a:r>
              <a:rPr lang="is-IS" sz="4800" dirty="0" smtClean="0"/>
              <a:t>…</a:t>
            </a:r>
            <a:r>
              <a:rPr lang="en-US" sz="4800" dirty="0" smtClean="0"/>
              <a:t> </a:t>
            </a:r>
            <a:r>
              <a:rPr lang="en-US" sz="4800" dirty="0"/>
              <a:t/>
            </a:r>
            <a:br>
              <a:rPr lang="en-US" sz="4800" dirty="0"/>
            </a:br>
            <a:r>
              <a:rPr lang="en-US" sz="4800" dirty="0" smtClean="0"/>
              <a:t/>
            </a:r>
            <a:br>
              <a:rPr lang="en-US" sz="4800" dirty="0" smtClean="0"/>
            </a:br>
            <a:r>
              <a:rPr lang="en-US" sz="4800" dirty="0" smtClean="0"/>
              <a:t>	</a:t>
            </a:r>
            <a:r>
              <a:rPr lang="en-US" sz="4800" i="1" dirty="0" smtClean="0">
                <a:solidFill>
                  <a:schemeClr val="accent5">
                    <a:lumMod val="60000"/>
                    <a:lumOff val="40000"/>
                  </a:schemeClr>
                </a:solidFill>
              </a:rPr>
              <a:t>We can cast a </a:t>
            </a:r>
            <a:r>
              <a:rPr lang="en-US" sz="4800" i="1" dirty="0" smtClean="0">
                <a:solidFill>
                  <a:schemeClr val="tx1"/>
                </a:solidFill>
              </a:rPr>
              <a:t>wider net </a:t>
            </a:r>
            <a:r>
              <a:rPr lang="en-US" sz="4800" i="1" dirty="0" smtClean="0">
                <a:solidFill>
                  <a:schemeClr val="accent5">
                    <a:lumMod val="60000"/>
                    <a:lumOff val="40000"/>
                  </a:schemeClr>
                </a:solidFill>
              </a:rPr>
              <a:t>when searching</a:t>
            </a:r>
            <a:r>
              <a:rPr lang="is-IS" sz="4800" i="1" dirty="0" smtClean="0">
                <a:solidFill>
                  <a:schemeClr val="accent5">
                    <a:lumMod val="60000"/>
                    <a:lumOff val="40000"/>
                  </a:schemeClr>
                </a:solidFill>
              </a:rPr>
              <a:t>…</a:t>
            </a:r>
            <a:br>
              <a:rPr lang="is-IS" sz="4800" i="1" dirty="0" smtClean="0">
                <a:solidFill>
                  <a:schemeClr val="accent5">
                    <a:lumMod val="60000"/>
                    <a:lumOff val="40000"/>
                  </a:schemeClr>
                </a:solidFill>
              </a:rPr>
            </a:br>
            <a:r>
              <a:rPr lang="is-IS" sz="4800" i="1" dirty="0">
                <a:solidFill>
                  <a:schemeClr val="accent5">
                    <a:lumMod val="60000"/>
                    <a:lumOff val="40000"/>
                  </a:schemeClr>
                </a:solidFill>
              </a:rPr>
              <a:t>	</a:t>
            </a:r>
            <a:r>
              <a:rPr lang="is-IS" sz="4800" i="1" dirty="0" smtClean="0">
                <a:solidFill>
                  <a:schemeClr val="accent5">
                    <a:lumMod val="60000"/>
                    <a:lumOff val="40000"/>
                  </a:schemeClr>
                </a:solidFill>
              </a:rPr>
              <a:t>and </a:t>
            </a:r>
            <a:r>
              <a:rPr lang="en-US" sz="4800" i="1" dirty="0" smtClean="0">
                <a:solidFill>
                  <a:schemeClr val="accent5">
                    <a:lumMod val="60000"/>
                    <a:lumOff val="40000"/>
                  </a:schemeClr>
                </a:solidFill>
              </a:rPr>
              <a:t>ask </a:t>
            </a:r>
            <a:r>
              <a:rPr lang="en-US" sz="4800" i="1" dirty="0" smtClean="0">
                <a:solidFill>
                  <a:schemeClr val="tx1"/>
                </a:solidFill>
              </a:rPr>
              <a:t>more kinds of questions</a:t>
            </a:r>
            <a:r>
              <a:rPr lang="is-IS" sz="4800" i="1" dirty="0" smtClean="0">
                <a:solidFill>
                  <a:schemeClr val="accent5">
                    <a:lumMod val="60000"/>
                    <a:lumOff val="40000"/>
                  </a:schemeClr>
                </a:solidFill>
              </a:rPr>
              <a:t>…</a:t>
            </a:r>
            <a:endParaRPr lang="en-US" sz="4800" i="1" dirty="0">
              <a:solidFill>
                <a:schemeClr val="accent5">
                  <a:lumMod val="60000"/>
                  <a:lumOff val="40000"/>
                </a:schemeClr>
              </a:solidFill>
            </a:endParaRPr>
          </a:p>
        </p:txBody>
      </p:sp>
    </p:spTree>
    <p:extLst>
      <p:ext uri="{BB962C8B-B14F-4D97-AF65-F5344CB8AC3E}">
        <p14:creationId xmlns:p14="http://schemas.microsoft.com/office/powerpoint/2010/main" val="679176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From a marine seismic perspective</a:t>
            </a:r>
            <a:r>
              <a:rPr lang="is-IS" dirty="0" smtClean="0"/>
              <a:t>...</a:t>
            </a:r>
            <a:endParaRPr lang="en-US" dirty="0"/>
          </a:p>
        </p:txBody>
      </p:sp>
      <p:sp>
        <p:nvSpPr>
          <p:cNvPr id="3" name="Content Placeholder 2"/>
          <p:cNvSpPr>
            <a:spLocks noGrp="1"/>
          </p:cNvSpPr>
          <p:nvPr>
            <p:ph idx="1"/>
          </p:nvPr>
        </p:nvSpPr>
        <p:spPr>
          <a:xfrm>
            <a:off x="1120000" y="1690688"/>
            <a:ext cx="10233800" cy="4351338"/>
          </a:xfrm>
        </p:spPr>
        <p:txBody>
          <a:bodyPr>
            <a:normAutofit fontScale="92500" lnSpcReduction="10000"/>
          </a:bodyPr>
          <a:lstStyle/>
          <a:p>
            <a:pPr marL="0" indent="0">
              <a:buNone/>
            </a:pPr>
            <a:r>
              <a:rPr lang="en-US" sz="3500" dirty="0" smtClean="0"/>
              <a:t>Suppose </a:t>
            </a:r>
            <a:r>
              <a:rPr lang="en-US" sz="3500" dirty="0"/>
              <a:t>you’re trying to </a:t>
            </a:r>
            <a:r>
              <a:rPr lang="en-US" sz="3500" dirty="0" smtClean="0"/>
              <a:t>understand </a:t>
            </a:r>
          </a:p>
          <a:p>
            <a:r>
              <a:rPr lang="en-US" dirty="0" smtClean="0"/>
              <a:t>Major </a:t>
            </a:r>
            <a:r>
              <a:rPr lang="en-US" dirty="0"/>
              <a:t>subsidence events/earthquakes/volcanic </a:t>
            </a:r>
            <a:r>
              <a:rPr lang="en-US" dirty="0" smtClean="0"/>
              <a:t>eruptions/hazards;</a:t>
            </a:r>
            <a:endParaRPr lang="en-US" dirty="0"/>
          </a:p>
          <a:p>
            <a:r>
              <a:rPr lang="en-US" dirty="0" smtClean="0"/>
              <a:t>Dynamics </a:t>
            </a:r>
            <a:r>
              <a:rPr lang="en-US" dirty="0"/>
              <a:t>of sea level rise; likely shoreline changes over next 100 </a:t>
            </a:r>
            <a:r>
              <a:rPr lang="en-US" dirty="0" smtClean="0"/>
              <a:t>years;</a:t>
            </a:r>
            <a:endParaRPr lang="en-US" dirty="0"/>
          </a:p>
          <a:p>
            <a:r>
              <a:rPr lang="en-US" dirty="0" smtClean="0"/>
              <a:t>Sedimentary evolution of continental margins from Greenhouse to Icehouse (warm climates to cold climates); </a:t>
            </a:r>
          </a:p>
          <a:p>
            <a:r>
              <a:rPr lang="en-US" dirty="0" smtClean="0"/>
              <a:t>Combinations </a:t>
            </a:r>
            <a:r>
              <a:rPr lang="en-US" dirty="0"/>
              <a:t>of factors </a:t>
            </a:r>
            <a:r>
              <a:rPr lang="en-US" dirty="0" smtClean="0"/>
              <a:t>for modes </a:t>
            </a:r>
            <a:r>
              <a:rPr lang="en-US" dirty="0"/>
              <a:t>of slip on fault zones;</a:t>
            </a:r>
          </a:p>
          <a:p>
            <a:r>
              <a:rPr lang="en-US" dirty="0" smtClean="0"/>
              <a:t>Impacts of seismic surveys on marine life, chemosynthetic seafloor communities near fluid seeps, etc. </a:t>
            </a:r>
          </a:p>
          <a:p>
            <a:pPr marL="0" indent="0">
              <a:buNone/>
            </a:pPr>
            <a:r>
              <a:rPr lang="en-US" dirty="0" smtClean="0">
                <a:solidFill>
                  <a:schemeClr val="accent5">
                    <a:lumMod val="60000"/>
                    <a:lumOff val="40000"/>
                  </a:schemeClr>
                </a:solidFill>
              </a:rPr>
              <a:t>These require studies of data from biology</a:t>
            </a:r>
            <a:r>
              <a:rPr lang="en-US" dirty="0">
                <a:solidFill>
                  <a:schemeClr val="accent5">
                    <a:lumMod val="60000"/>
                    <a:lumOff val="40000"/>
                  </a:schemeClr>
                </a:solidFill>
              </a:rPr>
              <a:t>, geology, geohydrology, tectonics, bathymetry, </a:t>
            </a:r>
            <a:r>
              <a:rPr lang="is-IS" dirty="0" smtClean="0">
                <a:solidFill>
                  <a:schemeClr val="accent5">
                    <a:lumMod val="60000"/>
                    <a:lumOff val="40000"/>
                  </a:schemeClr>
                </a:solidFill>
              </a:rPr>
              <a:t>…</a:t>
            </a:r>
            <a:endParaRPr lang="en-US" dirty="0">
              <a:solidFill>
                <a:schemeClr val="accent5">
                  <a:lumMod val="60000"/>
                  <a:lumOff val="40000"/>
                </a:schemeClr>
              </a:solidFill>
            </a:endParaRPr>
          </a:p>
        </p:txBody>
      </p:sp>
      <p:sp>
        <p:nvSpPr>
          <p:cNvPr id="4" name="TextBox 3"/>
          <p:cNvSpPr txBox="1"/>
          <p:nvPr/>
        </p:nvSpPr>
        <p:spPr>
          <a:xfrm>
            <a:off x="1120000" y="6042026"/>
            <a:ext cx="9600322" cy="646331"/>
          </a:xfrm>
          <a:prstGeom prst="rect">
            <a:avLst/>
          </a:prstGeom>
          <a:noFill/>
          <a:ln>
            <a:solidFill>
              <a:schemeClr val="tx1"/>
            </a:solidFill>
          </a:ln>
        </p:spPr>
        <p:txBody>
          <a:bodyPr wrap="square" rtlCol="0">
            <a:spAutoFit/>
          </a:bodyPr>
          <a:lstStyle/>
          <a:p>
            <a:r>
              <a:rPr lang="en-US" dirty="0" smtClean="0"/>
              <a:t>From the Marine Seismic Data Workshop, </a:t>
            </a:r>
            <a:r>
              <a:rPr lang="en-US" dirty="0"/>
              <a:t>Executive Summary, </a:t>
            </a:r>
            <a:r>
              <a:rPr lang="en-US" dirty="0" smtClean="0"/>
              <a:t>San Francisco, December 11-13, 2014</a:t>
            </a:r>
          </a:p>
          <a:p>
            <a:r>
              <a:rPr lang="en-US" dirty="0">
                <a:hlinkClick r:id="rId2"/>
              </a:rPr>
              <a:t>http://</a:t>
            </a:r>
            <a:r>
              <a:rPr lang="en-US" dirty="0" smtClean="0">
                <a:hlinkClick r:id="rId2"/>
              </a:rPr>
              <a:t>earthcube.org/document/2014/marine-seismic-domain-workshop-report</a:t>
            </a:r>
            <a:r>
              <a:rPr lang="en-US" dirty="0" smtClean="0"/>
              <a:t> </a:t>
            </a:r>
            <a:endParaRPr lang="en-US" dirty="0"/>
          </a:p>
        </p:txBody>
      </p:sp>
    </p:spTree>
    <p:extLst>
      <p:ext uri="{BB962C8B-B14F-4D97-AF65-F5344CB8AC3E}">
        <p14:creationId xmlns:p14="http://schemas.microsoft.com/office/powerpoint/2010/main" val="3579338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From a climate science perspective</a:t>
            </a:r>
            <a:r>
              <a:rPr lang="is-IS" dirty="0" smtClean="0"/>
              <a:t>…</a:t>
            </a:r>
            <a:endParaRPr lang="en-US" dirty="0"/>
          </a:p>
        </p:txBody>
      </p:sp>
      <p:sp>
        <p:nvSpPr>
          <p:cNvPr id="3" name="Content Placeholder 2"/>
          <p:cNvSpPr>
            <a:spLocks noGrp="1"/>
          </p:cNvSpPr>
          <p:nvPr>
            <p:ph idx="1"/>
          </p:nvPr>
        </p:nvSpPr>
        <p:spPr>
          <a:xfrm>
            <a:off x="1120000" y="1690688"/>
            <a:ext cx="10767200" cy="4879976"/>
          </a:xfrm>
        </p:spPr>
        <p:txBody>
          <a:bodyPr>
            <a:normAutofit fontScale="85000" lnSpcReduction="10000"/>
          </a:bodyPr>
          <a:lstStyle/>
          <a:p>
            <a:pPr marL="0" indent="0">
              <a:lnSpc>
                <a:spcPct val="100000"/>
              </a:lnSpc>
              <a:buNone/>
            </a:pPr>
            <a:r>
              <a:rPr lang="en-US" sz="3500" dirty="0"/>
              <a:t>Suppose you’re trying to </a:t>
            </a:r>
            <a:r>
              <a:rPr lang="en-US" sz="3500" dirty="0" smtClean="0"/>
              <a:t>understand</a:t>
            </a:r>
            <a:endParaRPr lang="en-US" sz="3500" dirty="0"/>
          </a:p>
          <a:p>
            <a:pPr>
              <a:lnSpc>
                <a:spcPct val="100000"/>
              </a:lnSpc>
            </a:pPr>
            <a:r>
              <a:rPr lang="en-US" dirty="0" smtClean="0"/>
              <a:t>Predictability of climate phenomena</a:t>
            </a:r>
          </a:p>
          <a:p>
            <a:pPr lvl="1">
              <a:lnSpc>
                <a:spcPct val="100000"/>
              </a:lnSpc>
            </a:pPr>
            <a:r>
              <a:rPr lang="en-US" dirty="0" smtClean="0"/>
              <a:t>Across different temporal scales (short term to deep time)</a:t>
            </a:r>
          </a:p>
          <a:p>
            <a:pPr>
              <a:lnSpc>
                <a:spcPct val="100000"/>
              </a:lnSpc>
            </a:pPr>
            <a:r>
              <a:rPr lang="en-US" dirty="0" smtClean="0"/>
              <a:t>Evaluation of model representation of physical phenomena</a:t>
            </a:r>
          </a:p>
          <a:p>
            <a:pPr lvl="1">
              <a:lnSpc>
                <a:spcPct val="100000"/>
              </a:lnSpc>
            </a:pPr>
            <a:r>
              <a:rPr lang="en-US" dirty="0" smtClean="0"/>
              <a:t>How do we know how good the models are</a:t>
            </a:r>
          </a:p>
          <a:p>
            <a:pPr lvl="1">
              <a:lnSpc>
                <a:spcPct val="100000"/>
              </a:lnSpc>
            </a:pPr>
            <a:r>
              <a:rPr lang="en-US" dirty="0" smtClean="0"/>
              <a:t>How can we ever predict extreme or surprise events</a:t>
            </a:r>
          </a:p>
          <a:p>
            <a:pPr>
              <a:lnSpc>
                <a:spcPct val="100000"/>
              </a:lnSpc>
            </a:pPr>
            <a:r>
              <a:rPr lang="en-US" dirty="0" smtClean="0"/>
              <a:t>How to model and evaluate climate change mitigation / geoengineering approaches</a:t>
            </a:r>
          </a:p>
          <a:p>
            <a:pPr lvl="1">
              <a:lnSpc>
                <a:spcPct val="100000"/>
              </a:lnSpc>
            </a:pPr>
            <a:r>
              <a:rPr lang="en-US" dirty="0" smtClean="0"/>
              <a:t>Reflective aerosol dispersion; land- or space-based mirrors ; etc.</a:t>
            </a:r>
          </a:p>
          <a:p>
            <a:pPr>
              <a:lnSpc>
                <a:spcPct val="100000"/>
              </a:lnSpc>
            </a:pPr>
            <a:r>
              <a:rPr lang="en-US" dirty="0"/>
              <a:t>Dynamics of sea level rise; likely shoreline changes over next 100 </a:t>
            </a:r>
            <a:r>
              <a:rPr lang="en-US" dirty="0" smtClean="0"/>
              <a:t>years</a:t>
            </a:r>
          </a:p>
          <a:p>
            <a:pPr marL="0" indent="0">
              <a:lnSpc>
                <a:spcPct val="100000"/>
              </a:lnSpc>
              <a:buNone/>
            </a:pPr>
            <a:r>
              <a:rPr lang="en-US" dirty="0" smtClean="0">
                <a:solidFill>
                  <a:schemeClr val="accent5">
                    <a:lumMod val="60000"/>
                    <a:lumOff val="40000"/>
                  </a:schemeClr>
                </a:solidFill>
              </a:rPr>
              <a:t>These </a:t>
            </a:r>
            <a:r>
              <a:rPr lang="en-US" dirty="0">
                <a:solidFill>
                  <a:schemeClr val="accent5">
                    <a:lumMod val="60000"/>
                    <a:lumOff val="40000"/>
                  </a:schemeClr>
                </a:solidFill>
              </a:rPr>
              <a:t>require studies of data from </a:t>
            </a:r>
            <a:r>
              <a:rPr lang="en-US" dirty="0" smtClean="0">
                <a:solidFill>
                  <a:schemeClr val="accent5">
                    <a:lumMod val="60000"/>
                    <a:lumOff val="40000"/>
                  </a:schemeClr>
                </a:solidFill>
              </a:rPr>
              <a:t>atmosphere, land surface, remote sensing, observation networks, paleoclimatology, geology, geomorphology, hydrology, </a:t>
            </a:r>
            <a:r>
              <a:rPr lang="is-IS" dirty="0">
                <a:solidFill>
                  <a:schemeClr val="accent5">
                    <a:lumMod val="60000"/>
                    <a:lumOff val="40000"/>
                  </a:schemeClr>
                </a:solidFill>
              </a:rPr>
              <a:t>…</a:t>
            </a:r>
            <a:endParaRPr lang="en-US" dirty="0">
              <a:solidFill>
                <a:schemeClr val="accent5">
                  <a:lumMod val="60000"/>
                  <a:lumOff val="40000"/>
                </a:schemeClr>
              </a:solidFill>
            </a:endParaRPr>
          </a:p>
          <a:p>
            <a:pPr>
              <a:lnSpc>
                <a:spcPct val="100000"/>
              </a:lnSpc>
            </a:pPr>
            <a:endParaRPr lang="en-US" dirty="0" smtClean="0"/>
          </a:p>
        </p:txBody>
      </p:sp>
    </p:spTree>
    <p:extLst>
      <p:ext uri="{BB962C8B-B14F-4D97-AF65-F5344CB8AC3E}">
        <p14:creationId xmlns:p14="http://schemas.microsoft.com/office/powerpoint/2010/main" val="1526394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753"/>
            <a:ext cx="4038600" cy="6858000"/>
          </a:xfrm>
          <a:prstGeom prst="rect">
            <a:avLst/>
          </a:prstGeom>
          <a:solidFill>
            <a:srgbClr val="9AB0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2"/>
          <p:cNvSpPr>
            <a:spLocks noGrp="1"/>
          </p:cNvSpPr>
          <p:nvPr>
            <p:ph type="ftr" sz="quarter" idx="11"/>
          </p:nvPr>
        </p:nvSpPr>
        <p:spPr/>
        <p:txBody>
          <a:bodyPr/>
          <a:lstStyle>
            <a:lvl1pPr>
              <a:defRPr sz="1400" b="1">
                <a:solidFill>
                  <a:schemeClr val="tx1"/>
                </a:solidFill>
                <a:latin typeface="Tahoma" charset="0"/>
                <a:ea typeface="ＭＳ Ｐゴシック" charset="-128"/>
              </a:defRPr>
            </a:lvl1pPr>
            <a:lvl2pPr marL="37931725" indent="-37474525">
              <a:defRPr sz="1400" b="1">
                <a:solidFill>
                  <a:schemeClr val="tx1"/>
                </a:solidFill>
                <a:latin typeface="Tahoma" charset="0"/>
                <a:ea typeface="ＭＳ Ｐゴシック" charset="-128"/>
              </a:defRPr>
            </a:lvl2pPr>
            <a:lvl3pPr>
              <a:defRPr sz="1400" b="1">
                <a:solidFill>
                  <a:schemeClr val="tx1"/>
                </a:solidFill>
                <a:latin typeface="Tahoma" charset="0"/>
                <a:ea typeface="ＭＳ Ｐゴシック" charset="-128"/>
              </a:defRPr>
            </a:lvl3pPr>
            <a:lvl4pPr>
              <a:defRPr sz="1400" b="1">
                <a:solidFill>
                  <a:schemeClr val="tx1"/>
                </a:solidFill>
                <a:latin typeface="Tahoma" charset="0"/>
                <a:ea typeface="ＭＳ Ｐゴシック" charset="-128"/>
              </a:defRPr>
            </a:lvl4pPr>
            <a:lvl5pPr>
              <a:defRPr sz="1400" b="1">
                <a:solidFill>
                  <a:schemeClr val="tx1"/>
                </a:solidFill>
                <a:latin typeface="Tahoma" charset="0"/>
                <a:ea typeface="ＭＳ Ｐゴシック" charset="-128"/>
              </a:defRPr>
            </a:lvl5pPr>
            <a:lvl6pPr marL="457200" eaLnBrk="0" fontAlgn="base" hangingPunct="0">
              <a:spcBef>
                <a:spcPct val="0"/>
              </a:spcBef>
              <a:spcAft>
                <a:spcPct val="0"/>
              </a:spcAft>
              <a:defRPr sz="1400" b="1">
                <a:solidFill>
                  <a:schemeClr val="tx1"/>
                </a:solidFill>
                <a:latin typeface="Tahoma" charset="0"/>
                <a:ea typeface="ＭＳ Ｐゴシック" charset="-128"/>
              </a:defRPr>
            </a:lvl6pPr>
            <a:lvl7pPr marL="914400" eaLnBrk="0" fontAlgn="base" hangingPunct="0">
              <a:spcBef>
                <a:spcPct val="0"/>
              </a:spcBef>
              <a:spcAft>
                <a:spcPct val="0"/>
              </a:spcAft>
              <a:defRPr sz="1400" b="1">
                <a:solidFill>
                  <a:schemeClr val="tx1"/>
                </a:solidFill>
                <a:latin typeface="Tahoma" charset="0"/>
                <a:ea typeface="ＭＳ Ｐゴシック" charset="-128"/>
              </a:defRPr>
            </a:lvl7pPr>
            <a:lvl8pPr marL="1371600" eaLnBrk="0" fontAlgn="base" hangingPunct="0">
              <a:spcBef>
                <a:spcPct val="0"/>
              </a:spcBef>
              <a:spcAft>
                <a:spcPct val="0"/>
              </a:spcAft>
              <a:defRPr sz="1400" b="1">
                <a:solidFill>
                  <a:schemeClr val="tx1"/>
                </a:solidFill>
                <a:latin typeface="Tahoma" charset="0"/>
                <a:ea typeface="ＭＳ Ｐゴシック" charset="-128"/>
              </a:defRPr>
            </a:lvl8pPr>
            <a:lvl9pPr marL="1828800" eaLnBrk="0" fontAlgn="base" hangingPunct="0">
              <a:spcBef>
                <a:spcPct val="0"/>
              </a:spcBef>
              <a:spcAft>
                <a:spcPct val="0"/>
              </a:spcAft>
              <a:defRPr sz="1400" b="1">
                <a:solidFill>
                  <a:schemeClr val="tx1"/>
                </a:solidFill>
                <a:latin typeface="Tahoma" charset="0"/>
                <a:ea typeface="ＭＳ Ｐゴシック" charset="-128"/>
              </a:defRPr>
            </a:lvl9pPr>
          </a:lstStyle>
          <a:p>
            <a:r>
              <a:rPr lang="en-US" altLang="en-US" sz="900" b="0">
                <a:solidFill>
                  <a:srgbClr val="092E5C"/>
                </a:solidFill>
                <a:latin typeface="Arial" charset="0"/>
              </a:rPr>
              <a:t>© 2007, Open Geospatial Consortium Interoperability Institute, Inc.</a:t>
            </a:r>
          </a:p>
        </p:txBody>
      </p:sp>
      <p:sp>
        <p:nvSpPr>
          <p:cNvPr id="5" name="Slide Number Placeholder 3"/>
          <p:cNvSpPr>
            <a:spLocks noGrp="1"/>
          </p:cNvSpPr>
          <p:nvPr>
            <p:ph type="sldNum" sz="quarter" idx="12"/>
          </p:nvPr>
        </p:nvSpPr>
        <p:spPr/>
        <p:txBody>
          <a:bodyPr/>
          <a:lstStyle>
            <a:lvl1pPr>
              <a:defRPr sz="1400" b="1">
                <a:solidFill>
                  <a:schemeClr val="tx1"/>
                </a:solidFill>
                <a:latin typeface="Tahoma" charset="0"/>
                <a:ea typeface="ＭＳ Ｐゴシック" charset="-128"/>
              </a:defRPr>
            </a:lvl1pPr>
            <a:lvl2pPr marL="37931725" indent="-37474525">
              <a:defRPr sz="1400" b="1">
                <a:solidFill>
                  <a:schemeClr val="tx1"/>
                </a:solidFill>
                <a:latin typeface="Tahoma" charset="0"/>
                <a:ea typeface="ＭＳ Ｐゴシック" charset="-128"/>
              </a:defRPr>
            </a:lvl2pPr>
            <a:lvl3pPr>
              <a:defRPr sz="1400" b="1">
                <a:solidFill>
                  <a:schemeClr val="tx1"/>
                </a:solidFill>
                <a:latin typeface="Tahoma" charset="0"/>
                <a:ea typeface="ＭＳ Ｐゴシック" charset="-128"/>
              </a:defRPr>
            </a:lvl3pPr>
            <a:lvl4pPr>
              <a:defRPr sz="1400" b="1">
                <a:solidFill>
                  <a:schemeClr val="tx1"/>
                </a:solidFill>
                <a:latin typeface="Tahoma" charset="0"/>
                <a:ea typeface="ＭＳ Ｐゴシック" charset="-128"/>
              </a:defRPr>
            </a:lvl4pPr>
            <a:lvl5pPr>
              <a:defRPr sz="1400" b="1">
                <a:solidFill>
                  <a:schemeClr val="tx1"/>
                </a:solidFill>
                <a:latin typeface="Tahoma" charset="0"/>
                <a:ea typeface="ＭＳ Ｐゴシック" charset="-128"/>
              </a:defRPr>
            </a:lvl5pPr>
            <a:lvl6pPr marL="457200" eaLnBrk="0" fontAlgn="base" hangingPunct="0">
              <a:spcBef>
                <a:spcPct val="0"/>
              </a:spcBef>
              <a:spcAft>
                <a:spcPct val="0"/>
              </a:spcAft>
              <a:defRPr sz="1400" b="1">
                <a:solidFill>
                  <a:schemeClr val="tx1"/>
                </a:solidFill>
                <a:latin typeface="Tahoma" charset="0"/>
                <a:ea typeface="ＭＳ Ｐゴシック" charset="-128"/>
              </a:defRPr>
            </a:lvl6pPr>
            <a:lvl7pPr marL="914400" eaLnBrk="0" fontAlgn="base" hangingPunct="0">
              <a:spcBef>
                <a:spcPct val="0"/>
              </a:spcBef>
              <a:spcAft>
                <a:spcPct val="0"/>
              </a:spcAft>
              <a:defRPr sz="1400" b="1">
                <a:solidFill>
                  <a:schemeClr val="tx1"/>
                </a:solidFill>
                <a:latin typeface="Tahoma" charset="0"/>
                <a:ea typeface="ＭＳ Ｐゴシック" charset="-128"/>
              </a:defRPr>
            </a:lvl7pPr>
            <a:lvl8pPr marL="1371600" eaLnBrk="0" fontAlgn="base" hangingPunct="0">
              <a:spcBef>
                <a:spcPct val="0"/>
              </a:spcBef>
              <a:spcAft>
                <a:spcPct val="0"/>
              </a:spcAft>
              <a:defRPr sz="1400" b="1">
                <a:solidFill>
                  <a:schemeClr val="tx1"/>
                </a:solidFill>
                <a:latin typeface="Tahoma" charset="0"/>
                <a:ea typeface="ＭＳ Ｐゴシック" charset="-128"/>
              </a:defRPr>
            </a:lvl8pPr>
            <a:lvl9pPr marL="1828800" eaLnBrk="0" fontAlgn="base" hangingPunct="0">
              <a:spcBef>
                <a:spcPct val="0"/>
              </a:spcBef>
              <a:spcAft>
                <a:spcPct val="0"/>
              </a:spcAft>
              <a:defRPr sz="1400" b="1">
                <a:solidFill>
                  <a:schemeClr val="tx1"/>
                </a:solidFill>
                <a:latin typeface="Tahoma" charset="0"/>
                <a:ea typeface="ＭＳ Ｐゴシック" charset="-128"/>
              </a:defRPr>
            </a:lvl9pPr>
          </a:lstStyle>
          <a:p>
            <a:fld id="{4677400D-2959-224D-9593-325C4674843D}" type="slidenum">
              <a:rPr lang="en-US" altLang="en-US" sz="900" b="0">
                <a:solidFill>
                  <a:srgbClr val="092E5C"/>
                </a:solidFill>
                <a:latin typeface="Arial" charset="0"/>
              </a:rPr>
              <a:pPr/>
              <a:t>29</a:t>
            </a:fld>
            <a:endParaRPr lang="en-US" altLang="en-US" sz="900" b="0">
              <a:solidFill>
                <a:srgbClr val="092E5C"/>
              </a:solidFill>
              <a:latin typeface="Arial"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0"/>
            <a:ext cx="8153400" cy="6858000"/>
          </a:xfrm>
          <a:prstGeom prst="rect">
            <a:avLst/>
          </a:prstGeom>
        </p:spPr>
      </p:pic>
      <p:sp>
        <p:nvSpPr>
          <p:cNvPr id="2" name="Title 1"/>
          <p:cNvSpPr>
            <a:spLocks noGrp="1"/>
          </p:cNvSpPr>
          <p:nvPr>
            <p:ph type="title"/>
          </p:nvPr>
        </p:nvSpPr>
        <p:spPr>
          <a:xfrm rot="19283739">
            <a:off x="166265" y="982642"/>
            <a:ext cx="6830269" cy="4342875"/>
          </a:xfrm>
          <a:noFill/>
        </p:spPr>
        <p:txBody>
          <a:bodyPr>
            <a:normAutofit/>
          </a:bodyPr>
          <a:lstStyle/>
          <a:p>
            <a:pPr algn="ctr"/>
            <a:r>
              <a:rPr lang="en-US" sz="4800" dirty="0" smtClean="0">
                <a:solidFill>
                  <a:schemeClr val="bg1"/>
                </a:solidFill>
              </a:rPr>
              <a:t>But anticipating interdisciplinary questions gets really hard! </a:t>
            </a:r>
            <a:br>
              <a:rPr lang="en-US" sz="4800" dirty="0" smtClean="0">
                <a:solidFill>
                  <a:schemeClr val="bg1"/>
                </a:solidFill>
              </a:rPr>
            </a:br>
            <a:r>
              <a:rPr lang="en-US" sz="4800" dirty="0" smtClean="0">
                <a:solidFill>
                  <a:schemeClr val="bg1"/>
                </a:solidFill>
              </a:rPr>
              <a:t/>
            </a:r>
            <a:br>
              <a:rPr lang="en-US" sz="4800" dirty="0" smtClean="0">
                <a:solidFill>
                  <a:schemeClr val="bg1"/>
                </a:solidFill>
              </a:rPr>
            </a:br>
            <a:r>
              <a:rPr lang="en-US" sz="4800" b="1" dirty="0" smtClean="0">
                <a:solidFill>
                  <a:schemeClr val="bg1"/>
                </a:solidFill>
              </a:rPr>
              <a:t>Is there a general approach for that?</a:t>
            </a:r>
            <a:endParaRPr lang="en-US" sz="4800" b="1" dirty="0">
              <a:solidFill>
                <a:schemeClr val="bg1"/>
              </a:solidFill>
            </a:endParaRPr>
          </a:p>
        </p:txBody>
      </p:sp>
      <p:sp>
        <p:nvSpPr>
          <p:cNvPr id="7" name="TextBox 6"/>
          <p:cNvSpPr txBox="1"/>
          <p:nvPr/>
        </p:nvSpPr>
        <p:spPr>
          <a:xfrm>
            <a:off x="7781292" y="6585754"/>
            <a:ext cx="4410708" cy="276999"/>
          </a:xfrm>
          <a:prstGeom prst="rect">
            <a:avLst/>
          </a:prstGeom>
          <a:noFill/>
        </p:spPr>
        <p:txBody>
          <a:bodyPr wrap="square" rtlCol="0">
            <a:spAutoFit/>
          </a:bodyPr>
          <a:lstStyle/>
          <a:p>
            <a:r>
              <a:rPr lang="en-US" sz="1200" dirty="0">
                <a:solidFill>
                  <a:schemeClr val="bg1">
                    <a:lumMod val="50000"/>
                    <a:lumOff val="50000"/>
                  </a:schemeClr>
                </a:solidFill>
              </a:rPr>
              <a:t>http://</a:t>
            </a:r>
            <a:r>
              <a:rPr lang="en-US" sz="1200" dirty="0" err="1">
                <a:solidFill>
                  <a:schemeClr val="bg1">
                    <a:lumMod val="50000"/>
                    <a:lumOff val="50000"/>
                  </a:schemeClr>
                </a:solidFill>
              </a:rPr>
              <a:t>iwishicouldfly.com</a:t>
            </a:r>
            <a:r>
              <a:rPr lang="en-US" sz="1200" dirty="0">
                <a:solidFill>
                  <a:schemeClr val="bg1">
                    <a:lumMod val="50000"/>
                    <a:lumOff val="50000"/>
                  </a:schemeClr>
                </a:solidFill>
              </a:rPr>
              <a:t>/</a:t>
            </a:r>
            <a:r>
              <a:rPr lang="en-US" sz="1200" dirty="0" err="1">
                <a:solidFill>
                  <a:schemeClr val="bg1">
                    <a:lumMod val="50000"/>
                    <a:lumOff val="50000"/>
                  </a:schemeClr>
                </a:solidFill>
              </a:rPr>
              <a:t>iwishicouldfly</a:t>
            </a:r>
            <a:r>
              <a:rPr lang="en-US" sz="1200" dirty="0">
                <a:solidFill>
                  <a:schemeClr val="bg1">
                    <a:lumMod val="50000"/>
                    <a:lumOff val="50000"/>
                  </a:schemeClr>
                </a:solidFill>
              </a:rPr>
              <a:t>/journal/images/053007a.jpg</a:t>
            </a:r>
          </a:p>
        </p:txBody>
      </p:sp>
    </p:spTree>
    <p:extLst>
      <p:ext uri="{BB962C8B-B14F-4D97-AF65-F5344CB8AC3E}">
        <p14:creationId xmlns:p14="http://schemas.microsoft.com/office/powerpoint/2010/main" val="183101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8881" y="0"/>
            <a:ext cx="5623119" cy="6858000"/>
          </a:xfrm>
          <a:prstGeom prst="rect">
            <a:avLst/>
          </a:prstGeom>
        </p:spPr>
      </p:pic>
      <p:sp>
        <p:nvSpPr>
          <p:cNvPr id="4" name="Title 2"/>
          <p:cNvSpPr txBox="1">
            <a:spLocks/>
          </p:cNvSpPr>
          <p:nvPr/>
        </p:nvSpPr>
        <p:spPr>
          <a:xfrm>
            <a:off x="357188" y="3685803"/>
            <a:ext cx="6211693" cy="26683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dirty="0" smtClean="0">
                <a:solidFill>
                  <a:schemeClr val="accent5">
                    <a:lumMod val="60000"/>
                    <a:lumOff val="40000"/>
                  </a:schemeClr>
                </a:solidFill>
              </a:rPr>
              <a:t>We continually have to get better at making more sense out of bigger</a:t>
            </a:r>
            <a:r>
              <a:rPr lang="en-US" i="1" dirty="0" smtClean="0">
                <a:solidFill>
                  <a:schemeClr val="accent5">
                    <a:lumMod val="60000"/>
                    <a:lumOff val="40000"/>
                  </a:schemeClr>
                </a:solidFill>
              </a:rPr>
              <a:t> </a:t>
            </a:r>
            <a:r>
              <a:rPr lang="en-US" dirty="0" smtClean="0">
                <a:solidFill>
                  <a:schemeClr val="accent5">
                    <a:lumMod val="60000"/>
                    <a:lumOff val="40000"/>
                  </a:schemeClr>
                </a:solidFill>
              </a:rPr>
              <a:t>data!</a:t>
            </a:r>
            <a:endParaRPr lang="en-US" b="1" dirty="0">
              <a:solidFill>
                <a:schemeClr val="accent5">
                  <a:lumMod val="60000"/>
                  <a:lumOff val="40000"/>
                </a:schemeClr>
              </a:solidFill>
            </a:endParaRPr>
          </a:p>
        </p:txBody>
      </p:sp>
      <p:sp>
        <p:nvSpPr>
          <p:cNvPr id="6" name="Title 2"/>
          <p:cNvSpPr txBox="1">
            <a:spLocks/>
          </p:cNvSpPr>
          <p:nvPr/>
        </p:nvSpPr>
        <p:spPr>
          <a:xfrm>
            <a:off x="357187" y="633867"/>
            <a:ext cx="6211693" cy="26683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6000" dirty="0" smtClean="0"/>
              <a:t>Does data (</a:t>
            </a:r>
            <a:r>
              <a:rPr lang="en-US" sz="6000" dirty="0" err="1" smtClean="0"/>
              <a:t>mgmt</a:t>
            </a:r>
            <a:r>
              <a:rPr lang="en-US" sz="6000" dirty="0" smtClean="0"/>
              <a:t>)</a:t>
            </a:r>
          </a:p>
          <a:p>
            <a:r>
              <a:rPr lang="en-US" sz="6000" dirty="0" smtClean="0"/>
              <a:t>get you down? </a:t>
            </a:r>
            <a:endParaRPr lang="en-US" sz="6000" dirty="0"/>
          </a:p>
        </p:txBody>
      </p:sp>
    </p:spTree>
    <p:extLst>
      <p:ext uri="{BB962C8B-B14F-4D97-AF65-F5344CB8AC3E}">
        <p14:creationId xmlns:p14="http://schemas.microsoft.com/office/powerpoint/2010/main" val="866297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Just keep remembering: </a:t>
            </a:r>
            <a:br>
              <a:rPr lang="en-US" dirty="0" smtClean="0"/>
            </a:br>
            <a:r>
              <a:rPr lang="en-US" sz="6000" i="1" dirty="0" smtClean="0">
                <a:solidFill>
                  <a:schemeClr val="accent5">
                    <a:lumMod val="60000"/>
                    <a:lumOff val="40000"/>
                  </a:schemeClr>
                </a:solidFill>
              </a:rPr>
              <a:t>nothing is in isolation</a:t>
            </a:r>
            <a:endParaRPr lang="en-US" i="1" dirty="0">
              <a:solidFill>
                <a:schemeClr val="accent5">
                  <a:lumMod val="60000"/>
                  <a:lumOff val="40000"/>
                </a:schemeClr>
              </a:solidFill>
            </a:endParaRPr>
          </a:p>
        </p:txBody>
      </p:sp>
      <p:sp>
        <p:nvSpPr>
          <p:cNvPr id="3" name="Content Placeholder 2"/>
          <p:cNvSpPr>
            <a:spLocks noGrp="1"/>
          </p:cNvSpPr>
          <p:nvPr>
            <p:ph idx="1"/>
          </p:nvPr>
        </p:nvSpPr>
        <p:spPr>
          <a:xfrm>
            <a:off x="600075" y="2028824"/>
            <a:ext cx="11001375" cy="4443413"/>
          </a:xfrm>
        </p:spPr>
        <p:txBody>
          <a:bodyPr>
            <a:normAutofit fontScale="92500" lnSpcReduction="10000"/>
          </a:bodyPr>
          <a:lstStyle/>
          <a:p>
            <a:pPr marL="0" indent="0">
              <a:lnSpc>
                <a:spcPct val="110000"/>
              </a:lnSpc>
              <a:buNone/>
            </a:pPr>
            <a:r>
              <a:rPr lang="en-US" sz="4400" dirty="0" smtClean="0"/>
              <a:t>Every system is embedded in another system</a:t>
            </a:r>
          </a:p>
          <a:p>
            <a:pPr lvl="1">
              <a:lnSpc>
                <a:spcPct val="110000"/>
              </a:lnSpc>
            </a:pPr>
            <a:r>
              <a:rPr lang="en-US" sz="4000" dirty="0" smtClean="0"/>
              <a:t>Need </a:t>
            </a:r>
            <a:r>
              <a:rPr lang="en-US" sz="4000" b="1" dirty="0" smtClean="0">
                <a:solidFill>
                  <a:schemeClr val="accent5">
                    <a:lumMod val="60000"/>
                    <a:lumOff val="40000"/>
                  </a:schemeClr>
                </a:solidFill>
              </a:rPr>
              <a:t>descriptions</a:t>
            </a:r>
            <a:r>
              <a:rPr lang="en-US" sz="4000" dirty="0" smtClean="0">
                <a:solidFill>
                  <a:schemeClr val="accent5">
                    <a:lumMod val="60000"/>
                    <a:lumOff val="40000"/>
                  </a:schemeClr>
                </a:solidFill>
              </a:rPr>
              <a:t> </a:t>
            </a:r>
            <a:r>
              <a:rPr lang="en-US" sz="4000" dirty="0" smtClean="0"/>
              <a:t>using </a:t>
            </a:r>
            <a:r>
              <a:rPr lang="en-US" sz="4000" b="1" dirty="0" smtClean="0">
                <a:solidFill>
                  <a:schemeClr val="accent5">
                    <a:lumMod val="60000"/>
                    <a:lumOff val="40000"/>
                  </a:schemeClr>
                </a:solidFill>
              </a:rPr>
              <a:t>shared vocabularies</a:t>
            </a:r>
          </a:p>
          <a:p>
            <a:pPr lvl="1">
              <a:lnSpc>
                <a:spcPct val="110000"/>
              </a:lnSpc>
            </a:pPr>
            <a:r>
              <a:rPr lang="en-US" sz="4000" dirty="0" smtClean="0"/>
              <a:t>Enable </a:t>
            </a:r>
            <a:r>
              <a:rPr lang="en-US" sz="4000" b="1" dirty="0" smtClean="0">
                <a:solidFill>
                  <a:schemeClr val="accent5">
                    <a:lumMod val="60000"/>
                    <a:lumOff val="40000"/>
                  </a:schemeClr>
                </a:solidFill>
              </a:rPr>
              <a:t>machine processing </a:t>
            </a:r>
            <a:r>
              <a:rPr lang="en-US" sz="4000" dirty="0" smtClean="0"/>
              <a:t>of the descriptions</a:t>
            </a:r>
          </a:p>
          <a:p>
            <a:pPr lvl="1">
              <a:lnSpc>
                <a:spcPct val="110000"/>
              </a:lnSpc>
            </a:pPr>
            <a:r>
              <a:rPr lang="en-US" sz="4000" b="1" dirty="0" smtClean="0">
                <a:solidFill>
                  <a:schemeClr val="accent5">
                    <a:lumMod val="60000"/>
                    <a:lumOff val="40000"/>
                  </a:schemeClr>
                </a:solidFill>
              </a:rPr>
              <a:t>Let machines help </a:t>
            </a:r>
            <a:r>
              <a:rPr lang="en-US" sz="4000" dirty="0" smtClean="0"/>
              <a:t>with the analysis</a:t>
            </a:r>
          </a:p>
          <a:p>
            <a:pPr lvl="1">
              <a:lnSpc>
                <a:spcPct val="110000"/>
              </a:lnSpc>
            </a:pPr>
            <a:r>
              <a:rPr lang="en-US" sz="4000" dirty="0" smtClean="0"/>
              <a:t>Look for &amp; improve </a:t>
            </a:r>
            <a:r>
              <a:rPr lang="en-US" sz="4000" b="1" dirty="0">
                <a:solidFill>
                  <a:schemeClr val="accent5">
                    <a:lumMod val="60000"/>
                    <a:lumOff val="40000"/>
                  </a:schemeClr>
                </a:solidFill>
              </a:rPr>
              <a:t>community</a:t>
            </a:r>
            <a:r>
              <a:rPr lang="en-US" sz="4000" b="1" dirty="0" smtClean="0">
                <a:solidFill>
                  <a:schemeClr val="accent5">
                    <a:lumMod val="60000"/>
                    <a:lumOff val="40000"/>
                  </a:schemeClr>
                </a:solidFill>
              </a:rPr>
              <a:t> standard formats &amp; protocols </a:t>
            </a:r>
            <a:r>
              <a:rPr lang="en-US" sz="4000" dirty="0"/>
              <a:t>for data </a:t>
            </a:r>
            <a:r>
              <a:rPr lang="en-US" sz="4000" dirty="0" smtClean="0"/>
              <a:t>exchange. </a:t>
            </a:r>
          </a:p>
          <a:p>
            <a:pPr lvl="2">
              <a:lnSpc>
                <a:spcPct val="110000"/>
              </a:lnSpc>
            </a:pPr>
            <a:r>
              <a:rPr lang="en-US" sz="3600" dirty="0" smtClean="0"/>
              <a:t>Avoid proprietary formats, eg, publish CSV not XLS</a:t>
            </a:r>
            <a:endParaRPr lang="en-US" sz="3600" dirty="0"/>
          </a:p>
          <a:p>
            <a:pPr lvl="1">
              <a:lnSpc>
                <a:spcPct val="110000"/>
              </a:lnSpc>
            </a:pPr>
            <a:endParaRPr lang="en-US" sz="4000" dirty="0" smtClean="0"/>
          </a:p>
          <a:p>
            <a:pPr>
              <a:lnSpc>
                <a:spcPct val="110000"/>
              </a:lnSpc>
            </a:pPr>
            <a:endParaRPr lang="en-US" sz="4400" dirty="0" smtClean="0"/>
          </a:p>
          <a:p>
            <a:pPr lvl="1">
              <a:lnSpc>
                <a:spcPct val="110000"/>
              </a:lnSpc>
            </a:pPr>
            <a:endParaRPr lang="en-US" sz="4000" dirty="0"/>
          </a:p>
        </p:txBody>
      </p:sp>
    </p:spTree>
    <p:extLst>
      <p:ext uri="{BB962C8B-B14F-4D97-AF65-F5344CB8AC3E}">
        <p14:creationId xmlns:p14="http://schemas.microsoft.com/office/powerpoint/2010/main" val="1548924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787" y="322263"/>
            <a:ext cx="11050689" cy="1325563"/>
          </a:xfrm>
        </p:spPr>
        <p:txBody>
          <a:bodyPr>
            <a:normAutofit fontScale="90000"/>
          </a:bodyPr>
          <a:lstStyle/>
          <a:p>
            <a:pPr algn="ctr"/>
            <a:r>
              <a:rPr lang="en-US" dirty="0" smtClean="0"/>
              <a:t>We also need </a:t>
            </a:r>
            <a:br>
              <a:rPr lang="en-US" dirty="0" smtClean="0"/>
            </a:br>
            <a:r>
              <a:rPr lang="en-US" i="1" dirty="0" smtClean="0">
                <a:solidFill>
                  <a:schemeClr val="accent5">
                    <a:lumMod val="60000"/>
                    <a:lumOff val="40000"/>
                  </a:schemeClr>
                </a:solidFill>
              </a:rPr>
              <a:t>permanent, unique identifiers</a:t>
            </a:r>
            <a:endParaRPr lang="en-US" i="1" dirty="0">
              <a:solidFill>
                <a:schemeClr val="accent5">
                  <a:lumMod val="60000"/>
                  <a:lumOff val="40000"/>
                </a:schemeClr>
              </a:solidFill>
            </a:endParaRPr>
          </a:p>
        </p:txBody>
      </p:sp>
      <p:sp>
        <p:nvSpPr>
          <p:cNvPr id="3" name="Content Placeholder 2"/>
          <p:cNvSpPr>
            <a:spLocks noGrp="1"/>
          </p:cNvSpPr>
          <p:nvPr>
            <p:ph idx="1"/>
          </p:nvPr>
        </p:nvSpPr>
        <p:spPr>
          <a:xfrm>
            <a:off x="465513" y="2192357"/>
            <a:ext cx="11435975" cy="4476117"/>
          </a:xfrm>
        </p:spPr>
        <p:txBody>
          <a:bodyPr>
            <a:normAutofit fontScale="92500" lnSpcReduction="10000"/>
          </a:bodyPr>
          <a:lstStyle/>
          <a:p>
            <a:r>
              <a:rPr lang="en-US" sz="3600" dirty="0" smtClean="0"/>
              <a:t>Like an ISBN for books, and DOI for technical articles, we need unique identifiers for data granules, datasets, and physical samples</a:t>
            </a:r>
            <a:endParaRPr lang="en-US" sz="3600" dirty="0"/>
          </a:p>
          <a:p>
            <a:r>
              <a:rPr lang="en-US" sz="3600" dirty="0" smtClean="0"/>
              <a:t>Use </a:t>
            </a:r>
            <a:r>
              <a:rPr lang="en-US" sz="3600" b="1" dirty="0" smtClean="0"/>
              <a:t>globally</a:t>
            </a:r>
            <a:r>
              <a:rPr lang="en-US" sz="3600" dirty="0" smtClean="0"/>
              <a:t> </a:t>
            </a:r>
            <a:r>
              <a:rPr lang="en-US" sz="3600" b="1" dirty="0" smtClean="0"/>
              <a:t>unique, standard identifiers</a:t>
            </a:r>
          </a:p>
          <a:p>
            <a:pPr lvl="1"/>
            <a:r>
              <a:rPr lang="en-US" sz="3200" dirty="0" smtClean="0"/>
              <a:t>DOI, </a:t>
            </a:r>
            <a:r>
              <a:rPr lang="en-US" sz="3200" dirty="0"/>
              <a:t>ARK (</a:t>
            </a:r>
            <a:r>
              <a:rPr lang="en-US" sz="3200" dirty="0">
                <a:hlinkClick r:id="rId3"/>
              </a:rPr>
              <a:t>http://ezid.cdlib.org</a:t>
            </a:r>
            <a:r>
              <a:rPr lang="en-US" sz="3200" dirty="0" smtClean="0">
                <a:hlinkClick r:id="rId3"/>
              </a:rPr>
              <a:t>/)</a:t>
            </a:r>
            <a:r>
              <a:rPr lang="en-US" sz="3200" dirty="0" smtClean="0"/>
              <a:t> – document  &amp; data identity</a:t>
            </a:r>
          </a:p>
          <a:p>
            <a:pPr lvl="1"/>
            <a:r>
              <a:rPr lang="en-US" sz="3200" dirty="0"/>
              <a:t>IGSN (</a:t>
            </a:r>
            <a:r>
              <a:rPr lang="en-US" sz="3200" dirty="0">
                <a:hlinkClick r:id="rId4"/>
              </a:rPr>
              <a:t>http://</a:t>
            </a:r>
            <a:r>
              <a:rPr lang="en-US" sz="3200" dirty="0" smtClean="0">
                <a:hlinkClick r:id="rId4"/>
              </a:rPr>
              <a:t>www.geosamples.org/</a:t>
            </a:r>
            <a:r>
              <a:rPr lang="en-US" sz="3200" dirty="0" smtClean="0"/>
              <a:t>) – physical sample identity</a:t>
            </a:r>
          </a:p>
          <a:p>
            <a:r>
              <a:rPr lang="en-US" sz="3600" dirty="0" smtClean="0"/>
              <a:t>And if you don’t have an ORCID, you should get one &amp; start using it when you publish papers or data</a:t>
            </a:r>
          </a:p>
          <a:p>
            <a:pPr lvl="1"/>
            <a:r>
              <a:rPr lang="en-US" sz="3200" dirty="0"/>
              <a:t>ORCID (</a:t>
            </a:r>
            <a:r>
              <a:rPr lang="en-US" sz="3200" dirty="0">
                <a:hlinkClick r:id="rId5"/>
              </a:rPr>
              <a:t>http://orcid.org/</a:t>
            </a:r>
            <a:r>
              <a:rPr lang="en-US" sz="3200" dirty="0"/>
              <a:t>) – </a:t>
            </a:r>
            <a:r>
              <a:rPr lang="en-US" sz="3200" dirty="0" smtClean="0"/>
              <a:t>open researcher/contributor identity</a:t>
            </a:r>
            <a:endParaRPr lang="en-US" sz="3200" dirty="0"/>
          </a:p>
        </p:txBody>
      </p:sp>
    </p:spTree>
    <p:extLst>
      <p:ext uri="{BB962C8B-B14F-4D97-AF65-F5344CB8AC3E}">
        <p14:creationId xmlns:p14="http://schemas.microsoft.com/office/powerpoint/2010/main" val="715661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6" y="387159"/>
            <a:ext cx="10515600" cy="1325563"/>
          </a:xfrm>
        </p:spPr>
        <p:txBody>
          <a:bodyPr>
            <a:noAutofit/>
          </a:bodyPr>
          <a:lstStyle/>
          <a:p>
            <a:r>
              <a:rPr lang="en-US" sz="4800" dirty="0" smtClean="0"/>
              <a:t>4 Rules for </a:t>
            </a:r>
            <a:r>
              <a:rPr lang="en-US" sz="4800" dirty="0" smtClean="0">
                <a:solidFill>
                  <a:schemeClr val="accent5">
                    <a:lumMod val="60000"/>
                    <a:lumOff val="40000"/>
                  </a:schemeClr>
                </a:solidFill>
              </a:rPr>
              <a:t>Linked Open Data</a:t>
            </a:r>
            <a:endParaRPr lang="en-US" sz="4800" dirty="0">
              <a:solidFill>
                <a:schemeClr val="accent5">
                  <a:lumMod val="60000"/>
                  <a:lumOff val="40000"/>
                </a:schemeClr>
              </a:solidFill>
            </a:endParaRPr>
          </a:p>
        </p:txBody>
      </p:sp>
      <p:sp>
        <p:nvSpPr>
          <p:cNvPr id="3" name="Content Placeholder 2"/>
          <p:cNvSpPr>
            <a:spLocks noGrp="1"/>
          </p:cNvSpPr>
          <p:nvPr>
            <p:ph idx="1"/>
          </p:nvPr>
        </p:nvSpPr>
        <p:spPr>
          <a:xfrm>
            <a:off x="406888" y="1875032"/>
            <a:ext cx="7822712" cy="3605691"/>
          </a:xfrm>
        </p:spPr>
        <p:txBody>
          <a:bodyPr>
            <a:normAutofit/>
          </a:bodyPr>
          <a:lstStyle/>
          <a:p>
            <a:pPr marL="514350" indent="-514350">
              <a:buFont typeface="+mj-lt"/>
              <a:buAutoNum type="arabicPeriod"/>
            </a:pPr>
            <a:r>
              <a:rPr lang="en-US" dirty="0"/>
              <a:t>Use URIs as names for </a:t>
            </a:r>
            <a:r>
              <a:rPr lang="en-US" dirty="0" smtClean="0"/>
              <a:t>things</a:t>
            </a:r>
          </a:p>
          <a:p>
            <a:pPr marL="514350" indent="-514350">
              <a:buFont typeface="+mj-lt"/>
              <a:buAutoNum type="arabicPeriod"/>
            </a:pPr>
            <a:r>
              <a:rPr lang="en-US" dirty="0" smtClean="0"/>
              <a:t>Use </a:t>
            </a:r>
            <a:r>
              <a:rPr lang="en-US" dirty="0"/>
              <a:t>HTTP URIs so that people can look up those </a:t>
            </a:r>
            <a:r>
              <a:rPr lang="en-US" dirty="0" smtClean="0"/>
              <a:t>names</a:t>
            </a:r>
            <a:r>
              <a:rPr lang="en-US" dirty="0"/>
              <a:t> </a:t>
            </a:r>
            <a:r>
              <a:rPr lang="en-US" sz="2400" dirty="0"/>
              <a:t>(eg, </a:t>
            </a:r>
            <a:r>
              <a:rPr lang="en-US" sz="2400" dirty="0">
                <a:hlinkClick r:id="rId3"/>
              </a:rPr>
              <a:t>http://</a:t>
            </a:r>
            <a:r>
              <a:rPr lang="en-US" sz="2400" dirty="0" smtClean="0">
                <a:hlinkClick r:id="rId3"/>
              </a:rPr>
              <a:t>orcid.org/0000-0002-4708-6302</a:t>
            </a:r>
            <a:r>
              <a:rPr lang="en-US" sz="2400" dirty="0" smtClean="0"/>
              <a:t> )</a:t>
            </a:r>
            <a:endParaRPr lang="en-US" dirty="0" smtClean="0"/>
          </a:p>
          <a:p>
            <a:pPr marL="514350" indent="-514350">
              <a:buFont typeface="+mj-lt"/>
              <a:buAutoNum type="arabicPeriod"/>
            </a:pPr>
            <a:r>
              <a:rPr lang="en-US" dirty="0" smtClean="0"/>
              <a:t>When </a:t>
            </a:r>
            <a:r>
              <a:rPr lang="en-US" dirty="0"/>
              <a:t>someone looks up a URI, provide useful information, using the standards </a:t>
            </a:r>
            <a:r>
              <a:rPr lang="en-US" dirty="0" smtClean="0"/>
              <a:t/>
            </a:r>
            <a:br>
              <a:rPr lang="en-US" dirty="0" smtClean="0"/>
            </a:br>
            <a:r>
              <a:rPr lang="en-US" dirty="0" smtClean="0">
                <a:solidFill>
                  <a:schemeClr val="accent5">
                    <a:lumMod val="60000"/>
                    <a:lumOff val="40000"/>
                  </a:schemeClr>
                </a:solidFill>
              </a:rPr>
              <a:t>(RDF &amp; JSON-LD, SPARQL &amp; RESTful services)</a:t>
            </a:r>
          </a:p>
          <a:p>
            <a:pPr marL="514350" indent="-514350">
              <a:buFont typeface="+mj-lt"/>
              <a:buAutoNum type="arabicPeriod"/>
            </a:pPr>
            <a:r>
              <a:rPr lang="en-US" dirty="0" smtClean="0"/>
              <a:t>Include </a:t>
            </a:r>
            <a:r>
              <a:rPr lang="en-US" dirty="0"/>
              <a:t>links to other </a:t>
            </a:r>
            <a:r>
              <a:rPr lang="en-US" dirty="0" smtClean="0"/>
              <a:t>URIs, </a:t>
            </a:r>
            <a:r>
              <a:rPr lang="en-US" dirty="0"/>
              <a:t>so that they can discover more things.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9599" y="1558687"/>
            <a:ext cx="3962400" cy="4238379"/>
          </a:xfrm>
          <a:prstGeom prst="rect">
            <a:avLst/>
          </a:prstGeom>
        </p:spPr>
      </p:pic>
      <p:sp>
        <p:nvSpPr>
          <p:cNvPr id="5" name="TextBox 4"/>
          <p:cNvSpPr txBox="1"/>
          <p:nvPr/>
        </p:nvSpPr>
        <p:spPr>
          <a:xfrm>
            <a:off x="406888" y="6434830"/>
            <a:ext cx="7173783" cy="338554"/>
          </a:xfrm>
          <a:prstGeom prst="rect">
            <a:avLst/>
          </a:prstGeom>
          <a:noFill/>
          <a:ln>
            <a:solidFill>
              <a:schemeClr val="tx1"/>
            </a:solidFill>
          </a:ln>
        </p:spPr>
        <p:txBody>
          <a:bodyPr wrap="square" rtlCol="0">
            <a:spAutoFit/>
          </a:bodyPr>
          <a:lstStyle/>
          <a:p>
            <a:r>
              <a:rPr lang="en-US" sz="1600" smtClean="0"/>
              <a:t>Adapted from Tim </a:t>
            </a:r>
            <a:r>
              <a:rPr lang="en-US" sz="1600" dirty="0"/>
              <a:t>Berners-Lee, </a:t>
            </a:r>
            <a:r>
              <a:rPr lang="en-US" sz="1600" dirty="0" smtClean="0"/>
              <a:t>2006  </a:t>
            </a:r>
            <a:r>
              <a:rPr lang="en-US" sz="1600" dirty="0">
                <a:hlinkClick r:id="rId5"/>
              </a:rPr>
              <a:t>http://</a:t>
            </a:r>
            <a:r>
              <a:rPr lang="en-US" sz="1600" dirty="0" smtClean="0">
                <a:hlinkClick r:id="rId5"/>
              </a:rPr>
              <a:t>www.w3.org/DesignIssues/LinkedData</a:t>
            </a:r>
            <a:r>
              <a:rPr lang="en-US" sz="1600" dirty="0" smtClean="0"/>
              <a:t> </a:t>
            </a:r>
            <a:endParaRPr lang="en-US" sz="1600" dirty="0"/>
          </a:p>
        </p:txBody>
      </p:sp>
      <p:sp>
        <p:nvSpPr>
          <p:cNvPr id="6" name="TextBox 5"/>
          <p:cNvSpPr txBox="1"/>
          <p:nvPr/>
        </p:nvSpPr>
        <p:spPr>
          <a:xfrm>
            <a:off x="406888" y="5480723"/>
            <a:ext cx="8364579" cy="954107"/>
          </a:xfrm>
          <a:prstGeom prst="rect">
            <a:avLst/>
          </a:prstGeom>
          <a:noFill/>
        </p:spPr>
        <p:txBody>
          <a:bodyPr wrap="square" rtlCol="0">
            <a:spAutoFit/>
          </a:bodyPr>
          <a:lstStyle/>
          <a:p>
            <a:r>
              <a:rPr lang="en-US" sz="2800" i="1" dirty="0" smtClean="0">
                <a:solidFill>
                  <a:schemeClr val="accent5">
                    <a:lumMod val="60000"/>
                    <a:lumOff val="40000"/>
                  </a:schemeClr>
                </a:solidFill>
              </a:rPr>
              <a:t>GeoJSON and GeoSPARQL are map-enabling the semantic web; ODM2 is an emerging standard vocabulary</a:t>
            </a:r>
            <a:endParaRPr lang="en-US" sz="2800" i="1" dirty="0">
              <a:solidFill>
                <a:schemeClr val="accent5">
                  <a:lumMod val="60000"/>
                  <a:lumOff val="40000"/>
                </a:schemeClr>
              </a:solidFill>
            </a:endParaRPr>
          </a:p>
        </p:txBody>
      </p:sp>
    </p:spTree>
    <p:extLst>
      <p:ext uri="{BB962C8B-B14F-4D97-AF65-F5344CB8AC3E}">
        <p14:creationId xmlns:p14="http://schemas.microsoft.com/office/powerpoint/2010/main" val="1121414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0" y="1914525"/>
            <a:ext cx="8315325" cy="1325563"/>
          </a:xfrm>
          <a:solidFill>
            <a:schemeClr val="tx1">
              <a:alpha val="61000"/>
            </a:schemeClr>
          </a:solidFill>
        </p:spPr>
        <p:txBody>
          <a:bodyPr>
            <a:normAutofit fontScale="90000"/>
          </a:bodyPr>
          <a:lstStyle/>
          <a:p>
            <a:r>
              <a:rPr lang="en-US" dirty="0" smtClean="0">
                <a:solidFill>
                  <a:schemeClr val="bg1"/>
                </a:solidFill>
              </a:rPr>
              <a:t>Then </a:t>
            </a:r>
            <a:r>
              <a:rPr lang="en-US" b="1" dirty="0" smtClean="0">
                <a:solidFill>
                  <a:schemeClr val="bg1"/>
                </a:solidFill>
              </a:rPr>
              <a:t>patterns of concepts and relationships can emerge</a:t>
            </a:r>
            <a:r>
              <a:rPr lang="is-IS" dirty="0" smtClean="0">
                <a:solidFill>
                  <a:schemeClr val="bg1"/>
                </a:solidFill>
              </a:rPr>
              <a:t>…</a:t>
            </a:r>
            <a:endParaRPr lang="en-US" dirty="0">
              <a:solidFill>
                <a:schemeClr val="bg1"/>
              </a:solidFill>
            </a:endParaRPr>
          </a:p>
        </p:txBody>
      </p:sp>
      <p:sp>
        <p:nvSpPr>
          <p:cNvPr id="4" name="TextBox 3"/>
          <p:cNvSpPr txBox="1"/>
          <p:nvPr/>
        </p:nvSpPr>
        <p:spPr>
          <a:xfrm>
            <a:off x="0" y="6550223"/>
            <a:ext cx="3300413" cy="276999"/>
          </a:xfrm>
          <a:prstGeom prst="rect">
            <a:avLst/>
          </a:prstGeom>
          <a:noFill/>
        </p:spPr>
        <p:txBody>
          <a:bodyPr wrap="square" rtlCol="0">
            <a:spAutoFit/>
          </a:bodyPr>
          <a:lstStyle/>
          <a:p>
            <a:r>
              <a:rPr lang="en-US" sz="1200" dirty="0">
                <a:solidFill>
                  <a:schemeClr val="bg1">
                    <a:lumMod val="50000"/>
                    <a:lumOff val="50000"/>
                  </a:schemeClr>
                </a:solidFill>
              </a:rPr>
              <a:t>https://</a:t>
            </a:r>
            <a:r>
              <a:rPr lang="en-US" sz="1200" dirty="0" err="1">
                <a:solidFill>
                  <a:schemeClr val="bg1">
                    <a:lumMod val="50000"/>
                    <a:lumOff val="50000"/>
                  </a:schemeClr>
                </a:solidFill>
              </a:rPr>
              <a:t>en.wikipedia.org</a:t>
            </a:r>
            <a:r>
              <a:rPr lang="en-US" sz="1200" dirty="0">
                <a:solidFill>
                  <a:schemeClr val="bg1">
                    <a:lumMod val="50000"/>
                    <a:lumOff val="50000"/>
                  </a:schemeClr>
                </a:solidFill>
              </a:rPr>
              <a:t>/wiki/</a:t>
            </a:r>
            <a:r>
              <a:rPr lang="en-US" sz="1200" dirty="0" err="1">
                <a:solidFill>
                  <a:schemeClr val="bg1">
                    <a:lumMod val="50000"/>
                    <a:lumOff val="50000"/>
                  </a:schemeClr>
                </a:solidFill>
              </a:rPr>
              <a:t>Linked_data</a:t>
            </a:r>
            <a:endParaRPr lang="en-US" sz="1200" dirty="0">
              <a:solidFill>
                <a:schemeClr val="bg1">
                  <a:lumMod val="50000"/>
                  <a:lumOff val="50000"/>
                </a:schemeClr>
              </a:solidFill>
            </a:endParaRPr>
          </a:p>
        </p:txBody>
      </p:sp>
    </p:spTree>
    <p:extLst>
      <p:ext uri="{BB962C8B-B14F-4D97-AF65-F5344CB8AC3E}">
        <p14:creationId xmlns:p14="http://schemas.microsoft.com/office/powerpoint/2010/main" val="1759908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21733" y="152077"/>
            <a:ext cx="11650133" cy="1325563"/>
          </a:xfrm>
        </p:spPr>
        <p:txBody>
          <a:bodyPr>
            <a:normAutofit fontScale="90000"/>
          </a:bodyPr>
          <a:lstStyle/>
          <a:p>
            <a:r>
              <a:rPr lang="en-US" sz="5300" dirty="0" smtClean="0"/>
              <a:t>Just out: call for input</a:t>
            </a:r>
            <a:r>
              <a:rPr lang="is-IS" sz="5300" dirty="0" smtClean="0"/>
              <a:t>: </a:t>
            </a:r>
            <a:r>
              <a:rPr lang="en-US" sz="4000" dirty="0" smtClean="0">
                <a:hlinkClick r:id="rId3"/>
              </a:rPr>
              <a:t>https</a:t>
            </a:r>
            <a:r>
              <a:rPr lang="en-US" sz="4000" dirty="0">
                <a:hlinkClick r:id="rId3"/>
              </a:rPr>
              <a:t>://osf.io/crdhg</a:t>
            </a:r>
            <a:r>
              <a:rPr lang="en-US" sz="4000" dirty="0" smtClean="0">
                <a:hlinkClick r:id="rId3"/>
              </a:rPr>
              <a:t>/</a:t>
            </a:r>
            <a:r>
              <a:rPr lang="en-US" sz="4000" dirty="0" smtClean="0"/>
              <a:t>  </a:t>
            </a:r>
            <a:r>
              <a:rPr lang="en-US" sz="4400" dirty="0" smtClean="0"/>
              <a:t/>
            </a:r>
            <a:br>
              <a:rPr lang="en-US" sz="4400" dirty="0" smtClean="0"/>
            </a:br>
            <a:r>
              <a:rPr lang="en-US" sz="3600" dirty="0" smtClean="0"/>
              <a:t>(a project of </a:t>
            </a:r>
            <a:r>
              <a:rPr lang="en-US" sz="3600" dirty="0"/>
              <a:t>Earth Science Information </a:t>
            </a:r>
            <a:r>
              <a:rPr lang="en-US" sz="3600" dirty="0" smtClean="0"/>
              <a:t>Partners </a:t>
            </a:r>
            <a:r>
              <a:rPr lang="en-US" sz="2700" dirty="0">
                <a:hlinkClick r:id="rId4"/>
              </a:rPr>
              <a:t>http://esipfed.org</a:t>
            </a:r>
            <a:r>
              <a:rPr lang="en-US" sz="2700" dirty="0" smtClean="0">
                <a:hlinkClick r:id="rId4"/>
              </a:rPr>
              <a:t>/</a:t>
            </a:r>
            <a:r>
              <a:rPr lang="en-US" sz="2700" dirty="0" smtClean="0"/>
              <a:t> </a:t>
            </a:r>
            <a:r>
              <a:rPr lang="en-US" sz="3600" dirty="0" smtClean="0"/>
              <a:t>)</a:t>
            </a:r>
            <a:endParaRPr lang="en-US" sz="3600"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77640"/>
            <a:ext cx="12192000" cy="5380360"/>
          </a:xfrm>
          <a:prstGeom prst="rect">
            <a:avLst/>
          </a:prstGeom>
        </p:spPr>
      </p:pic>
    </p:spTree>
    <p:extLst>
      <p:ext uri="{BB962C8B-B14F-4D97-AF65-F5344CB8AC3E}">
        <p14:creationId xmlns:p14="http://schemas.microsoft.com/office/powerpoint/2010/main" val="7150816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thumb/9/9b/Social_Network_Analysis_Visualization.png/800px-Social_Network_Analysis_Visualiza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9413" y="1186852"/>
            <a:ext cx="7092130" cy="528363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2959510" y="6420060"/>
            <a:ext cx="9232490" cy="471796"/>
          </a:xfrm>
          <a:prstGeom prst="rect">
            <a:avLst/>
          </a:prstGeom>
        </p:spPr>
        <p:txBody>
          <a:bodyPr wrap="square">
            <a:spAutoFit/>
          </a:bodyPr>
          <a:lstStyle/>
          <a:p>
            <a:pPr algn="r"/>
            <a:r>
              <a:rPr lang="en-CA" sz="1266" dirty="0" smtClean="0">
                <a:solidFill>
                  <a:schemeClr val="bg1">
                    <a:lumMod val="50000"/>
                    <a:lumOff val="50000"/>
                  </a:schemeClr>
                </a:solidFill>
              </a:rPr>
              <a:t>Graphic : "Social </a:t>
            </a:r>
            <a:r>
              <a:rPr lang="en-CA" sz="1266" dirty="0">
                <a:solidFill>
                  <a:schemeClr val="bg1">
                    <a:lumMod val="50000"/>
                    <a:lumOff val="50000"/>
                  </a:schemeClr>
                </a:solidFill>
              </a:rPr>
              <a:t>Network Analysis Visualization" by Martin </a:t>
            </a:r>
            <a:r>
              <a:rPr lang="en-CA" sz="1266" dirty="0" err="1">
                <a:solidFill>
                  <a:schemeClr val="bg1">
                    <a:lumMod val="50000"/>
                    <a:lumOff val="50000"/>
                  </a:schemeClr>
                </a:solidFill>
              </a:rPr>
              <a:t>Grandjean</a:t>
            </a:r>
            <a:r>
              <a:rPr lang="en-CA" sz="1266" dirty="0">
                <a:solidFill>
                  <a:schemeClr val="bg1">
                    <a:lumMod val="50000"/>
                    <a:lumOff val="50000"/>
                  </a:schemeClr>
                </a:solidFill>
              </a:rPr>
              <a:t> </a:t>
            </a:r>
            <a:r>
              <a:rPr lang="en-CA" sz="1266" dirty="0" smtClean="0">
                <a:solidFill>
                  <a:schemeClr val="bg1">
                    <a:lumMod val="50000"/>
                    <a:lumOff val="50000"/>
                  </a:schemeClr>
                </a:solidFill>
              </a:rPr>
              <a:t/>
            </a:r>
            <a:br>
              <a:rPr lang="en-CA" sz="1266" dirty="0" smtClean="0">
                <a:solidFill>
                  <a:schemeClr val="bg1">
                    <a:lumMod val="50000"/>
                    <a:lumOff val="50000"/>
                  </a:schemeClr>
                </a:solidFill>
              </a:rPr>
            </a:br>
            <a:r>
              <a:rPr lang="en-CA" sz="1200" dirty="0" smtClean="0">
                <a:solidFill>
                  <a:schemeClr val="bg1">
                    <a:lumMod val="50000"/>
                    <a:lumOff val="50000"/>
                  </a:schemeClr>
                </a:solidFill>
              </a:rPr>
              <a:t>https</a:t>
            </a:r>
            <a:r>
              <a:rPr lang="en-CA" sz="1200" dirty="0">
                <a:solidFill>
                  <a:schemeClr val="bg1">
                    <a:lumMod val="50000"/>
                    <a:lumOff val="50000"/>
                  </a:schemeClr>
                </a:solidFill>
              </a:rPr>
              <a:t>://</a:t>
            </a:r>
            <a:r>
              <a:rPr lang="en-CA" sz="1200" dirty="0" err="1" smtClean="0">
                <a:solidFill>
                  <a:schemeClr val="bg1">
                    <a:lumMod val="50000"/>
                    <a:lumOff val="50000"/>
                  </a:schemeClr>
                </a:solidFill>
              </a:rPr>
              <a:t>commons.wikimedia.org</a:t>
            </a:r>
            <a:r>
              <a:rPr lang="en-CA" sz="1200" dirty="0" smtClean="0">
                <a:solidFill>
                  <a:schemeClr val="bg1">
                    <a:lumMod val="50000"/>
                    <a:lumOff val="50000"/>
                  </a:schemeClr>
                </a:solidFill>
              </a:rPr>
              <a:t>/wiki/</a:t>
            </a:r>
            <a:r>
              <a:rPr lang="en-CA" sz="1200" dirty="0" err="1" smtClean="0">
                <a:solidFill>
                  <a:schemeClr val="bg1">
                    <a:lumMod val="50000"/>
                    <a:lumOff val="50000"/>
                  </a:schemeClr>
                </a:solidFill>
              </a:rPr>
              <a:t>File:Social_Network_Analysis_Visualization.png</a:t>
            </a:r>
            <a:r>
              <a:rPr lang="en-CA" sz="1200" dirty="0" smtClean="0">
                <a:solidFill>
                  <a:schemeClr val="bg1">
                    <a:lumMod val="50000"/>
                    <a:lumOff val="50000"/>
                  </a:schemeClr>
                </a:solidFill>
              </a:rPr>
              <a:t>#/media/</a:t>
            </a:r>
            <a:r>
              <a:rPr lang="en-CA" sz="1200" dirty="0" err="1" smtClean="0">
                <a:solidFill>
                  <a:schemeClr val="bg1">
                    <a:lumMod val="50000"/>
                    <a:lumOff val="50000"/>
                  </a:schemeClr>
                </a:solidFill>
              </a:rPr>
              <a:t>File:Social_Network_Analysis_Visualization.png</a:t>
            </a:r>
            <a:endParaRPr lang="en-CA" sz="1200" dirty="0">
              <a:solidFill>
                <a:schemeClr val="bg1">
                  <a:lumMod val="50000"/>
                  <a:lumOff val="50000"/>
                </a:schemeClr>
              </a:solidFill>
            </a:endParaRPr>
          </a:p>
        </p:txBody>
      </p:sp>
      <p:sp>
        <p:nvSpPr>
          <p:cNvPr id="3" name="TextBox 2"/>
          <p:cNvSpPr txBox="1"/>
          <p:nvPr/>
        </p:nvSpPr>
        <p:spPr>
          <a:xfrm>
            <a:off x="4529926" y="5487977"/>
            <a:ext cx="1694232" cy="611578"/>
          </a:xfrm>
          <a:prstGeom prst="rect">
            <a:avLst/>
          </a:prstGeom>
          <a:solidFill>
            <a:srgbClr val="FFFFFF">
              <a:alpha val="60000"/>
            </a:srgbClr>
          </a:solidFill>
        </p:spPr>
        <p:txBody>
          <a:bodyPr wrap="square" rtlCol="0">
            <a:spAutoFit/>
          </a:bodyPr>
          <a:lstStyle/>
          <a:p>
            <a:pPr algn="ctr"/>
            <a:r>
              <a:rPr lang="en-CA" sz="1687" b="1" dirty="0">
                <a:solidFill>
                  <a:srgbClr val="26497D"/>
                </a:solidFill>
                <a:latin typeface="Tahoma" panose="020B0604030504040204" pitchFamily="34" charset="0"/>
                <a:ea typeface="Tahoma" panose="020B0604030504040204" pitchFamily="34" charset="0"/>
                <a:cs typeface="Tahoma" panose="020B0604030504040204" pitchFamily="34" charset="0"/>
              </a:rPr>
              <a:t>Field </a:t>
            </a:r>
          </a:p>
          <a:p>
            <a:pPr algn="ctr"/>
            <a:r>
              <a:rPr lang="en-CA" sz="1687" b="1" dirty="0">
                <a:solidFill>
                  <a:srgbClr val="26497D"/>
                </a:solidFill>
                <a:latin typeface="Tahoma" panose="020B0604030504040204" pitchFamily="34" charset="0"/>
                <a:ea typeface="Tahoma" panose="020B0604030504040204" pitchFamily="34" charset="0"/>
                <a:cs typeface="Tahoma" panose="020B0604030504040204" pitchFamily="34" charset="0"/>
              </a:rPr>
              <a:t>Geoscientists</a:t>
            </a:r>
          </a:p>
        </p:txBody>
      </p:sp>
      <p:sp>
        <p:nvSpPr>
          <p:cNvPr id="4" name="TextBox 3"/>
          <p:cNvSpPr txBox="1"/>
          <p:nvPr/>
        </p:nvSpPr>
        <p:spPr>
          <a:xfrm>
            <a:off x="9691478" y="1504769"/>
            <a:ext cx="1060549" cy="611578"/>
          </a:xfrm>
          <a:prstGeom prst="rect">
            <a:avLst/>
          </a:prstGeom>
          <a:solidFill>
            <a:srgbClr val="FFFFFF">
              <a:alpha val="60000"/>
            </a:srgbClr>
          </a:solidFill>
        </p:spPr>
        <p:txBody>
          <a:bodyPr wrap="square" rtlCol="0">
            <a:spAutoFit/>
          </a:bodyPr>
          <a:lstStyle/>
          <a:p>
            <a:pPr algn="ctr"/>
            <a:r>
              <a:rPr lang="en-CA" sz="1687" b="1" dirty="0">
                <a:solidFill>
                  <a:srgbClr val="26497D"/>
                </a:solidFill>
                <a:latin typeface="Tahoma" panose="020B0604030504040204" pitchFamily="34" charset="0"/>
                <a:ea typeface="Tahoma" panose="020B0604030504040204" pitchFamily="34" charset="0"/>
                <a:cs typeface="Tahoma" panose="020B0604030504040204" pitchFamily="34" charset="0"/>
              </a:rPr>
              <a:t>Data</a:t>
            </a:r>
          </a:p>
          <a:p>
            <a:pPr algn="ctr"/>
            <a:r>
              <a:rPr lang="en-CA" sz="1687" b="1" dirty="0">
                <a:solidFill>
                  <a:srgbClr val="26497D"/>
                </a:solidFill>
                <a:latin typeface="Tahoma" panose="020B0604030504040204" pitchFamily="34" charset="0"/>
                <a:ea typeface="Tahoma" panose="020B0604030504040204" pitchFamily="34" charset="0"/>
                <a:cs typeface="Tahoma" panose="020B0604030504040204" pitchFamily="34" charset="0"/>
              </a:rPr>
              <a:t>Centers</a:t>
            </a:r>
          </a:p>
        </p:txBody>
      </p:sp>
      <p:sp>
        <p:nvSpPr>
          <p:cNvPr id="5" name="TextBox 4"/>
          <p:cNvSpPr txBox="1"/>
          <p:nvPr/>
        </p:nvSpPr>
        <p:spPr>
          <a:xfrm>
            <a:off x="6923814" y="1263337"/>
            <a:ext cx="1603707" cy="611578"/>
          </a:xfrm>
          <a:prstGeom prst="rect">
            <a:avLst/>
          </a:prstGeom>
          <a:solidFill>
            <a:srgbClr val="FFFFFF">
              <a:alpha val="60000"/>
            </a:srgbClr>
          </a:solidFill>
        </p:spPr>
        <p:txBody>
          <a:bodyPr wrap="square" rtlCol="0">
            <a:spAutoFit/>
          </a:bodyPr>
          <a:lstStyle/>
          <a:p>
            <a:pPr algn="ctr"/>
            <a:r>
              <a:rPr lang="en-CA" sz="1687" b="1" dirty="0">
                <a:solidFill>
                  <a:srgbClr val="26497D"/>
                </a:solidFill>
                <a:latin typeface="Tahoma" panose="020B0604030504040204" pitchFamily="34" charset="0"/>
                <a:ea typeface="Tahoma" panose="020B0604030504040204" pitchFamily="34" charset="0"/>
                <a:cs typeface="Tahoma" panose="020B0604030504040204" pitchFamily="34" charset="0"/>
              </a:rPr>
              <a:t>Institutional</a:t>
            </a:r>
          </a:p>
          <a:p>
            <a:pPr algn="ctr"/>
            <a:r>
              <a:rPr lang="en-CA" sz="1687" b="1" dirty="0">
                <a:solidFill>
                  <a:srgbClr val="26497D"/>
                </a:solidFill>
                <a:latin typeface="Tahoma" panose="020B0604030504040204" pitchFamily="34" charset="0"/>
                <a:ea typeface="Tahoma" panose="020B0604030504040204" pitchFamily="34" charset="0"/>
                <a:cs typeface="Tahoma" panose="020B0604030504040204" pitchFamily="34" charset="0"/>
              </a:rPr>
              <a:t>Repositories</a:t>
            </a:r>
          </a:p>
        </p:txBody>
      </p:sp>
      <p:sp>
        <p:nvSpPr>
          <p:cNvPr id="6" name="TextBox 5"/>
          <p:cNvSpPr txBox="1"/>
          <p:nvPr/>
        </p:nvSpPr>
        <p:spPr>
          <a:xfrm>
            <a:off x="9402048" y="2577725"/>
            <a:ext cx="1786499" cy="611578"/>
          </a:xfrm>
          <a:prstGeom prst="rect">
            <a:avLst/>
          </a:prstGeom>
          <a:solidFill>
            <a:srgbClr val="FFFFFF">
              <a:alpha val="60000"/>
            </a:srgbClr>
          </a:solidFill>
        </p:spPr>
        <p:txBody>
          <a:bodyPr wrap="square" rtlCol="0">
            <a:spAutoFit/>
          </a:bodyPr>
          <a:lstStyle/>
          <a:p>
            <a:pPr algn="ctr"/>
            <a:r>
              <a:rPr lang="en-CA" sz="1687" b="1" dirty="0">
                <a:solidFill>
                  <a:srgbClr val="26497D"/>
                </a:solidFill>
                <a:latin typeface="Tahoma" panose="020B0604030504040204" pitchFamily="34" charset="0"/>
                <a:ea typeface="Tahoma" panose="020B0604030504040204" pitchFamily="34" charset="0"/>
                <a:cs typeface="Tahoma" panose="020B0604030504040204" pitchFamily="34" charset="0"/>
              </a:rPr>
              <a:t>Governmental</a:t>
            </a:r>
          </a:p>
          <a:p>
            <a:pPr algn="ctr"/>
            <a:r>
              <a:rPr lang="en-CA" sz="1687" b="1" dirty="0">
                <a:solidFill>
                  <a:srgbClr val="26497D"/>
                </a:solidFill>
                <a:latin typeface="Tahoma" panose="020B0604030504040204" pitchFamily="34" charset="0"/>
                <a:ea typeface="Tahoma" panose="020B0604030504040204" pitchFamily="34" charset="0"/>
                <a:cs typeface="Tahoma" panose="020B0604030504040204" pitchFamily="34" charset="0"/>
              </a:rPr>
              <a:t>Organizations</a:t>
            </a:r>
          </a:p>
        </p:txBody>
      </p:sp>
      <p:sp>
        <p:nvSpPr>
          <p:cNvPr id="8" name="TextBox 7"/>
          <p:cNvSpPr txBox="1"/>
          <p:nvPr/>
        </p:nvSpPr>
        <p:spPr>
          <a:xfrm>
            <a:off x="9604433" y="4963382"/>
            <a:ext cx="1234638" cy="611578"/>
          </a:xfrm>
          <a:prstGeom prst="rect">
            <a:avLst/>
          </a:prstGeom>
          <a:solidFill>
            <a:srgbClr val="FFFFFF">
              <a:alpha val="60000"/>
            </a:srgbClr>
          </a:solidFill>
        </p:spPr>
        <p:txBody>
          <a:bodyPr wrap="square" rtlCol="0">
            <a:spAutoFit/>
          </a:bodyPr>
          <a:lstStyle/>
          <a:p>
            <a:pPr algn="ctr"/>
            <a:r>
              <a:rPr lang="en-CA" sz="1687" b="1" dirty="0">
                <a:solidFill>
                  <a:srgbClr val="26497D"/>
                </a:solidFill>
                <a:latin typeface="Tahoma" panose="020B0604030504040204" pitchFamily="34" charset="0"/>
                <a:ea typeface="Tahoma" panose="020B0604030504040204" pitchFamily="34" charset="0"/>
                <a:cs typeface="Tahoma" panose="020B0604030504040204" pitchFamily="34" charset="0"/>
              </a:rPr>
              <a:t>Industry </a:t>
            </a:r>
          </a:p>
          <a:p>
            <a:pPr algn="ctr"/>
            <a:r>
              <a:rPr lang="en-CA" sz="1687" b="1" dirty="0">
                <a:solidFill>
                  <a:srgbClr val="26497D"/>
                </a:solidFill>
                <a:latin typeface="Tahoma" panose="020B0604030504040204" pitchFamily="34" charset="0"/>
                <a:ea typeface="Tahoma" panose="020B0604030504040204" pitchFamily="34" charset="0"/>
                <a:cs typeface="Tahoma" panose="020B0604030504040204" pitchFamily="34" charset="0"/>
              </a:rPr>
              <a:t>Partners</a:t>
            </a:r>
          </a:p>
        </p:txBody>
      </p:sp>
      <p:sp>
        <p:nvSpPr>
          <p:cNvPr id="12" name="TextBox 11"/>
          <p:cNvSpPr txBox="1"/>
          <p:nvPr/>
        </p:nvSpPr>
        <p:spPr>
          <a:xfrm>
            <a:off x="4349413" y="2188336"/>
            <a:ext cx="2055259" cy="611578"/>
          </a:xfrm>
          <a:prstGeom prst="rect">
            <a:avLst/>
          </a:prstGeom>
          <a:noFill/>
        </p:spPr>
        <p:txBody>
          <a:bodyPr wrap="square" rtlCol="0">
            <a:spAutoFit/>
          </a:bodyPr>
          <a:lstStyle/>
          <a:p>
            <a:r>
              <a:rPr lang="en-CA" sz="1687" b="1" dirty="0">
                <a:solidFill>
                  <a:srgbClr val="26497D"/>
                </a:solidFill>
                <a:latin typeface="Tahoma" panose="020B0604030504040204" pitchFamily="34" charset="0"/>
                <a:ea typeface="Tahoma" panose="020B0604030504040204" pitchFamily="34" charset="0"/>
                <a:cs typeface="Tahoma" panose="020B0604030504040204" pitchFamily="34" charset="0"/>
              </a:rPr>
              <a:t>Community-Led</a:t>
            </a:r>
          </a:p>
          <a:p>
            <a:r>
              <a:rPr lang="en-CA" sz="1687" b="1" dirty="0">
                <a:solidFill>
                  <a:srgbClr val="26497D"/>
                </a:solidFill>
                <a:latin typeface="Tahoma" panose="020B0604030504040204" pitchFamily="34" charset="0"/>
                <a:ea typeface="Tahoma" panose="020B0604030504040204" pitchFamily="34" charset="0"/>
                <a:cs typeface="Tahoma" panose="020B0604030504040204" pitchFamily="34" charset="0"/>
              </a:rPr>
              <a:t>Databases</a:t>
            </a:r>
          </a:p>
        </p:txBody>
      </p:sp>
      <p:sp>
        <p:nvSpPr>
          <p:cNvPr id="7" name="Title 6"/>
          <p:cNvSpPr>
            <a:spLocks noGrp="1"/>
          </p:cNvSpPr>
          <p:nvPr>
            <p:ph type="title"/>
          </p:nvPr>
        </p:nvSpPr>
        <p:spPr>
          <a:xfrm>
            <a:off x="672947" y="51546"/>
            <a:ext cx="10515600" cy="1325563"/>
          </a:xfrm>
        </p:spPr>
        <p:txBody>
          <a:bodyPr anchor="ctr">
            <a:normAutofit/>
          </a:bodyPr>
          <a:lstStyle/>
          <a:p>
            <a:r>
              <a:rPr lang="en-US" dirty="0"/>
              <a:t>But the </a:t>
            </a:r>
            <a:r>
              <a:rPr lang="en-US" dirty="0" smtClean="0"/>
              <a:t>landscape </a:t>
            </a:r>
            <a:r>
              <a:rPr lang="en-US" dirty="0"/>
              <a:t>is </a:t>
            </a:r>
            <a:r>
              <a:rPr lang="en-US" dirty="0" smtClean="0"/>
              <a:t>fragmented</a:t>
            </a:r>
            <a:r>
              <a:rPr lang="is-IS" dirty="0" smtClean="0"/>
              <a:t>…</a:t>
            </a:r>
            <a:endParaRPr lang="en-US" dirty="0"/>
          </a:p>
        </p:txBody>
      </p:sp>
      <p:sp>
        <p:nvSpPr>
          <p:cNvPr id="9" name="Content Placeholder 8"/>
          <p:cNvSpPr>
            <a:spLocks noGrp="1"/>
          </p:cNvSpPr>
          <p:nvPr>
            <p:ph idx="1"/>
          </p:nvPr>
        </p:nvSpPr>
        <p:spPr>
          <a:xfrm>
            <a:off x="260142" y="1570915"/>
            <a:ext cx="4089271" cy="5039401"/>
          </a:xfrm>
        </p:spPr>
        <p:txBody>
          <a:bodyPr>
            <a:normAutofit/>
          </a:bodyPr>
          <a:lstStyle/>
          <a:p>
            <a:pPr marL="0" indent="0">
              <a:buNone/>
            </a:pPr>
            <a:r>
              <a:rPr lang="en-US" dirty="0" smtClean="0">
                <a:solidFill>
                  <a:schemeClr val="tx1"/>
                </a:solidFill>
              </a:rPr>
              <a:t>Just</a:t>
            </a:r>
            <a:r>
              <a:rPr lang="en-US" dirty="0" smtClean="0">
                <a:solidFill>
                  <a:schemeClr val="accent5">
                    <a:lumMod val="60000"/>
                    <a:lumOff val="40000"/>
                  </a:schemeClr>
                </a:solidFill>
              </a:rPr>
              <a:t> making data open </a:t>
            </a:r>
            <a:r>
              <a:rPr lang="en-US" dirty="0" smtClean="0"/>
              <a:t/>
            </a:r>
            <a:br>
              <a:rPr lang="en-US" dirty="0" smtClean="0"/>
            </a:br>
            <a:r>
              <a:rPr lang="en-US" dirty="0" smtClean="0"/>
              <a:t>is a conflicting, </a:t>
            </a:r>
            <a:r>
              <a:rPr lang="en-US" dirty="0"/>
              <a:t>emerging topic</a:t>
            </a:r>
            <a:r>
              <a:rPr lang="is-IS" dirty="0"/>
              <a:t>… </a:t>
            </a:r>
            <a:r>
              <a:rPr lang="is-IS" dirty="0" smtClean="0"/>
              <a:t>eg, </a:t>
            </a:r>
            <a:r>
              <a:rPr lang="is-IS" dirty="0">
                <a:solidFill>
                  <a:schemeClr val="accent5">
                    <a:lumMod val="60000"/>
                    <a:lumOff val="40000"/>
                  </a:schemeClr>
                </a:solidFill>
              </a:rPr>
              <a:t>w</a:t>
            </a:r>
            <a:r>
              <a:rPr lang="en-US" dirty="0">
                <a:solidFill>
                  <a:schemeClr val="accent5">
                    <a:lumMod val="60000"/>
                    <a:lumOff val="40000"/>
                  </a:schemeClr>
                </a:solidFill>
              </a:rPr>
              <a:t>hen &amp; how much to publish</a:t>
            </a:r>
          </a:p>
          <a:p>
            <a:r>
              <a:rPr lang="en-US" sz="2400" dirty="0" smtClean="0"/>
              <a:t>Good article on tradeoffs and guidelines (6-Jan-2016): </a:t>
            </a:r>
            <a:r>
              <a:rPr lang="en-US" sz="1800" dirty="0" smtClean="0">
                <a:hlinkClick r:id="rId4"/>
              </a:rPr>
              <a:t>http://www.nature.com/naturejobs/science/articles/10.1038/nj7584-117a</a:t>
            </a:r>
            <a:r>
              <a:rPr lang="en-US" dirty="0" smtClean="0"/>
              <a:t> </a:t>
            </a:r>
            <a:endParaRPr lang="en-US" sz="2400" dirty="0" smtClean="0"/>
          </a:p>
          <a:p>
            <a:r>
              <a:rPr lang="en-US" sz="2400" dirty="0" smtClean="0"/>
              <a:t>Journals </a:t>
            </a:r>
            <a:r>
              <a:rPr lang="en-US" sz="2400" dirty="0"/>
              <a:t>(538 publishers) </a:t>
            </a:r>
            <a:r>
              <a:rPr lang="en-US" sz="2400" dirty="0" smtClean="0"/>
              <a:t>are leading the way, see </a:t>
            </a:r>
            <a:r>
              <a:rPr lang="nb-NO" sz="2000" dirty="0" err="1">
                <a:solidFill>
                  <a:schemeClr val="accent6">
                    <a:lumMod val="60000"/>
                    <a:lumOff val="40000"/>
                  </a:schemeClr>
                </a:solidFill>
              </a:rPr>
              <a:t>Nosek</a:t>
            </a:r>
            <a:r>
              <a:rPr lang="nb-NO" sz="2000" dirty="0">
                <a:solidFill>
                  <a:schemeClr val="accent6">
                    <a:lumMod val="60000"/>
                    <a:lumOff val="40000"/>
                  </a:schemeClr>
                </a:solidFill>
              </a:rPr>
              <a:t>, B. et al. Science 348, 1422–1425 (2015</a:t>
            </a:r>
            <a:r>
              <a:rPr lang="nb-NO" sz="2000" dirty="0" smtClean="0">
                <a:solidFill>
                  <a:schemeClr val="accent6">
                    <a:lumMod val="60000"/>
                    <a:lumOff val="40000"/>
                  </a:schemeClr>
                </a:solidFill>
              </a:rPr>
              <a:t>)</a:t>
            </a:r>
            <a:endParaRPr lang="en-US" sz="2400" dirty="0" smtClean="0">
              <a:solidFill>
                <a:schemeClr val="accent6">
                  <a:lumMod val="60000"/>
                  <a:lumOff val="40000"/>
                </a:schemeClr>
              </a:solidFill>
            </a:endParaRPr>
          </a:p>
          <a:p>
            <a:endParaRPr lang="en-US" sz="2400" dirty="0" smtClean="0"/>
          </a:p>
          <a:p>
            <a:endParaRPr lang="en-US" sz="2400" dirty="0"/>
          </a:p>
        </p:txBody>
      </p:sp>
    </p:spTree>
    <p:extLst>
      <p:ext uri="{BB962C8B-B14F-4D97-AF65-F5344CB8AC3E}">
        <p14:creationId xmlns:p14="http://schemas.microsoft.com/office/powerpoint/2010/main" val="1650703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dissolve">
                                      <p:cBhvr>
                                        <p:cTn id="11" dur="500"/>
                                        <p:tgtEl>
                                          <p:spTgt spid="9">
                                            <p:txEl>
                                              <p:pRg st="1" end="1"/>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dissolve">
                                      <p:cBhvr>
                                        <p:cTn id="15"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70" name="Shape 70"/>
          <p:cNvSpPr/>
          <p:nvPr/>
        </p:nvSpPr>
        <p:spPr>
          <a:xfrm>
            <a:off x="4448352" y="757309"/>
            <a:ext cx="6980701" cy="1621686"/>
          </a:xfrm>
          <a:prstGeom prst="rect">
            <a:avLst/>
          </a:prstGeom>
          <a:solidFill>
            <a:schemeClr val="accent1">
              <a:lumMod val="75000"/>
              <a:alpha val="87000"/>
            </a:schemeClr>
          </a:solidFill>
          <a:ln>
            <a:noFill/>
          </a:ln>
        </p:spPr>
        <p:txBody>
          <a:bodyPr lIns="126563" tIns="0" rIns="126563" bIns="0" anchor="ctr" anchorCtr="0">
            <a:noAutofit/>
          </a:bodyPr>
          <a:lstStyle/>
          <a:p>
            <a:pPr lvl="0" algn="ctr">
              <a:buSzPct val="25000"/>
            </a:pPr>
            <a:r>
              <a:rPr lang="en-US" sz="2672" dirty="0">
                <a:latin typeface="Helvetica Neue"/>
                <a:ea typeface="Helvetica Neue"/>
                <a:cs typeface="Helvetica Neue"/>
                <a:sym typeface="Helvetica Neue"/>
              </a:rPr>
              <a:t>Balancing infrastructure development &amp; scientific advancement to </a:t>
            </a:r>
            <a:r>
              <a:rPr lang="en-CA" sz="2812" dirty="0"/>
              <a:t>create sustainable, multidisciplinary solutions</a:t>
            </a:r>
            <a:endParaRPr lang="en-US" sz="2672" dirty="0">
              <a:latin typeface="Helvetica Neue"/>
              <a:ea typeface="Helvetica Neue"/>
              <a:cs typeface="Helvetica Neue"/>
              <a:sym typeface="Helvetica Neue"/>
            </a:endParaRPr>
          </a:p>
        </p:txBody>
      </p:sp>
      <p:sp>
        <p:nvSpPr>
          <p:cNvPr id="71" name="Shape 71"/>
          <p:cNvSpPr/>
          <p:nvPr/>
        </p:nvSpPr>
        <p:spPr>
          <a:xfrm>
            <a:off x="2574556" y="6047653"/>
            <a:ext cx="7358063" cy="259687"/>
          </a:xfrm>
          <a:prstGeom prst="rect">
            <a:avLst/>
          </a:prstGeom>
          <a:noFill/>
          <a:ln>
            <a:noFill/>
          </a:ln>
        </p:spPr>
        <p:txBody>
          <a:bodyPr lIns="0" tIns="0" rIns="0" bIns="0" anchor="t" anchorCtr="0">
            <a:noAutofit/>
          </a:bodyPr>
          <a:lstStyle/>
          <a:p>
            <a:pPr algn="ctr">
              <a:buSzPct val="25000"/>
            </a:pPr>
            <a:endParaRPr lang="en-US" sz="1687" dirty="0">
              <a:solidFill>
                <a:srgbClr val="FFFFFF"/>
              </a:solidFill>
              <a:latin typeface="Helvetica Neue"/>
              <a:ea typeface="Helvetica Neue"/>
              <a:cs typeface="Helvetica Neue"/>
              <a:sym typeface="Helvetica Neue"/>
            </a:endParaRPr>
          </a:p>
        </p:txBody>
      </p:sp>
      <p:grpSp>
        <p:nvGrpSpPr>
          <p:cNvPr id="4" name="Group 3"/>
          <p:cNvGrpSpPr/>
          <p:nvPr/>
        </p:nvGrpSpPr>
        <p:grpSpPr>
          <a:xfrm>
            <a:off x="5842438" y="2469422"/>
            <a:ext cx="3837918" cy="3837918"/>
            <a:chOff x="4448352" y="2469422"/>
            <a:chExt cx="3837918" cy="3837918"/>
          </a:xfrm>
        </p:grpSpPr>
        <p:sp>
          <p:nvSpPr>
            <p:cNvPr id="9" name="Oval 8"/>
            <p:cNvSpPr/>
            <p:nvPr/>
          </p:nvSpPr>
          <p:spPr>
            <a:xfrm>
              <a:off x="4448352" y="2469422"/>
              <a:ext cx="3837918" cy="3837918"/>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66" dirty="0">
                <a:solidFill>
                  <a:schemeClr val="bg1"/>
                </a:solidFill>
              </a:endParaRPr>
            </a:p>
          </p:txBody>
        </p:sp>
        <p:sp>
          <p:nvSpPr>
            <p:cNvPr id="11" name="TextBox 10"/>
            <p:cNvSpPr txBox="1"/>
            <p:nvPr/>
          </p:nvSpPr>
          <p:spPr>
            <a:xfrm>
              <a:off x="4983759" y="4987391"/>
              <a:ext cx="2767104" cy="957826"/>
            </a:xfrm>
            <a:prstGeom prst="rect">
              <a:avLst/>
            </a:prstGeom>
            <a:noFill/>
          </p:spPr>
          <p:txBody>
            <a:bodyPr wrap="none" rtlCol="0">
              <a:spAutoFit/>
            </a:bodyPr>
            <a:lstStyle/>
            <a:p>
              <a:pPr algn="ctr"/>
              <a:r>
                <a:rPr lang="en-CA" sz="2812" b="1" dirty="0">
                  <a:solidFill>
                    <a:schemeClr val="bg1"/>
                  </a:solidFill>
                  <a:latin typeface="Tahoma" panose="020B0604030504040204" pitchFamily="34" charset="0"/>
                  <a:ea typeface="Tahoma" panose="020B0604030504040204" pitchFamily="34" charset="0"/>
                  <a:cs typeface="Tahoma" panose="020B0604030504040204" pitchFamily="34" charset="0"/>
                </a:rPr>
                <a:t>Cyber</a:t>
              </a:r>
            </a:p>
            <a:p>
              <a:pPr algn="ctr"/>
              <a:r>
                <a:rPr lang="en-CA" sz="2812" b="1" dirty="0">
                  <a:solidFill>
                    <a:schemeClr val="bg1"/>
                  </a:solidFill>
                  <a:latin typeface="Tahoma" panose="020B0604030504040204" pitchFamily="34" charset="0"/>
                  <a:ea typeface="Tahoma" panose="020B0604030504040204" pitchFamily="34" charset="0"/>
                  <a:cs typeface="Tahoma" panose="020B0604030504040204" pitchFamily="34" charset="0"/>
                </a:rPr>
                <a:t>Infrastructure</a:t>
              </a:r>
            </a:p>
          </p:txBody>
        </p:sp>
        <p:sp>
          <p:nvSpPr>
            <p:cNvPr id="12" name="TextBox 11"/>
            <p:cNvSpPr txBox="1"/>
            <p:nvPr/>
          </p:nvSpPr>
          <p:spPr>
            <a:xfrm>
              <a:off x="5519023" y="2843818"/>
              <a:ext cx="1701107" cy="568489"/>
            </a:xfrm>
            <a:prstGeom prst="rect">
              <a:avLst/>
            </a:prstGeom>
            <a:noFill/>
          </p:spPr>
          <p:txBody>
            <a:bodyPr wrap="none" rtlCol="0">
              <a:spAutoFit/>
            </a:bodyPr>
            <a:lstStyle/>
            <a:p>
              <a:r>
                <a:rPr lang="en-CA" sz="3094" b="1" dirty="0">
                  <a:solidFill>
                    <a:schemeClr val="bg1"/>
                  </a:solidFill>
                  <a:latin typeface="Tahoma" panose="020B0604030504040204" pitchFamily="34" charset="0"/>
                  <a:ea typeface="Tahoma" panose="020B0604030504040204" pitchFamily="34" charset="0"/>
                  <a:cs typeface="Tahoma" panose="020B0604030504040204" pitchFamily="34" charset="0"/>
                </a:rPr>
                <a:t>Science</a:t>
              </a:r>
            </a:p>
          </p:txBody>
        </p:sp>
        <p:cxnSp>
          <p:nvCxnSpPr>
            <p:cNvPr id="15" name="Straight Arrow Connector 14"/>
            <p:cNvCxnSpPr/>
            <p:nvPr/>
          </p:nvCxnSpPr>
          <p:spPr>
            <a:xfrm flipV="1">
              <a:off x="6701144" y="3373286"/>
              <a:ext cx="0" cy="1584109"/>
            </a:xfrm>
            <a:prstGeom prst="straightConnector1">
              <a:avLst/>
            </a:prstGeom>
            <a:ln w="952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6080730" y="3446171"/>
              <a:ext cx="0" cy="1584109"/>
            </a:xfrm>
            <a:prstGeom prst="straightConnector1">
              <a:avLst/>
            </a:prstGeom>
            <a:ln w="95250">
              <a:headEnd type="triangle"/>
              <a:tailEnd type="non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069292" y="4093579"/>
              <a:ext cx="689612" cy="351956"/>
            </a:xfrm>
            <a:prstGeom prst="rect">
              <a:avLst/>
            </a:prstGeom>
            <a:noFill/>
          </p:spPr>
          <p:txBody>
            <a:bodyPr wrap="none" rtlCol="0">
              <a:spAutoFit/>
            </a:bodyPr>
            <a:lstStyle/>
            <a:p>
              <a:r>
                <a:rPr lang="en-CA" sz="1687" dirty="0">
                  <a:solidFill>
                    <a:schemeClr val="bg1"/>
                  </a:solidFill>
                  <a:latin typeface="Tahoma" panose="020B0604030504040204" pitchFamily="34" charset="0"/>
                  <a:ea typeface="Tahoma" panose="020B0604030504040204" pitchFamily="34" charset="0"/>
                  <a:cs typeface="Tahoma" panose="020B0604030504040204" pitchFamily="34" charset="0"/>
                </a:rPr>
                <a:t>RCNs</a:t>
              </a:r>
            </a:p>
          </p:txBody>
        </p:sp>
        <p:sp>
          <p:nvSpPr>
            <p:cNvPr id="18" name="TextBox 17"/>
            <p:cNvSpPr txBox="1"/>
            <p:nvPr/>
          </p:nvSpPr>
          <p:spPr>
            <a:xfrm>
              <a:off x="6851033" y="4360389"/>
              <a:ext cx="943720" cy="611578"/>
            </a:xfrm>
            <a:prstGeom prst="rect">
              <a:avLst/>
            </a:prstGeom>
            <a:noFill/>
          </p:spPr>
          <p:txBody>
            <a:bodyPr wrap="none" rtlCol="0">
              <a:spAutoFit/>
            </a:bodyPr>
            <a:lstStyle/>
            <a:p>
              <a:r>
                <a:rPr lang="en-CA" sz="1687" dirty="0">
                  <a:solidFill>
                    <a:schemeClr val="bg1"/>
                  </a:solidFill>
                  <a:latin typeface="Tahoma" panose="020B0604030504040204" pitchFamily="34" charset="0"/>
                  <a:ea typeface="Tahoma" panose="020B0604030504040204" pitchFamily="34" charset="0"/>
                  <a:cs typeface="Tahoma" panose="020B0604030504040204" pitchFamily="34" charset="0"/>
                </a:rPr>
                <a:t>Building</a:t>
              </a:r>
            </a:p>
            <a:p>
              <a:r>
                <a:rPr lang="en-CA" sz="1687" dirty="0">
                  <a:solidFill>
                    <a:schemeClr val="bg1"/>
                  </a:solidFill>
                  <a:latin typeface="Tahoma" panose="020B0604030504040204" pitchFamily="34" charset="0"/>
                  <a:ea typeface="Tahoma" panose="020B0604030504040204" pitchFamily="34" charset="0"/>
                  <a:cs typeface="Tahoma" panose="020B0604030504040204" pitchFamily="34" charset="0"/>
                </a:rPr>
                <a:t>Blocks</a:t>
              </a:r>
            </a:p>
          </p:txBody>
        </p:sp>
        <p:sp>
          <p:nvSpPr>
            <p:cNvPr id="19" name="TextBox 18"/>
            <p:cNvSpPr txBox="1"/>
            <p:nvPr/>
          </p:nvSpPr>
          <p:spPr>
            <a:xfrm>
              <a:off x="4709310" y="4360389"/>
              <a:ext cx="1220591" cy="611578"/>
            </a:xfrm>
            <a:prstGeom prst="rect">
              <a:avLst/>
            </a:prstGeom>
            <a:noFill/>
          </p:spPr>
          <p:txBody>
            <a:bodyPr wrap="none" rtlCol="0">
              <a:spAutoFit/>
            </a:bodyPr>
            <a:lstStyle/>
            <a:p>
              <a:pPr algn="r"/>
              <a:r>
                <a:rPr lang="en-CA" sz="1687" dirty="0" smtClean="0">
                  <a:solidFill>
                    <a:schemeClr val="bg1"/>
                  </a:solidFill>
                  <a:latin typeface="Tahoma" panose="020B0604030504040204" pitchFamily="34" charset="0"/>
                  <a:ea typeface="Tahoma" panose="020B0604030504040204" pitchFamily="34" charset="0"/>
                  <a:cs typeface="Tahoma" panose="020B0604030504040204" pitchFamily="34" charset="0"/>
                </a:rPr>
                <a:t>Integrative</a:t>
              </a:r>
              <a:endParaRPr lang="en-CA" sz="1687"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r"/>
              <a:r>
                <a:rPr lang="en-CA" sz="1687" dirty="0">
                  <a:solidFill>
                    <a:schemeClr val="bg1"/>
                  </a:solidFill>
                  <a:latin typeface="Tahoma" panose="020B0604030504040204" pitchFamily="34" charset="0"/>
                  <a:ea typeface="Tahoma" panose="020B0604030504040204" pitchFamily="34" charset="0"/>
                  <a:cs typeface="Tahoma" panose="020B0604030504040204" pitchFamily="34" charset="0"/>
                </a:rPr>
                <a:t>Activities</a:t>
              </a:r>
            </a:p>
          </p:txBody>
        </p:sp>
        <p:sp>
          <p:nvSpPr>
            <p:cNvPr id="20" name="TextBox 19"/>
            <p:cNvSpPr txBox="1"/>
            <p:nvPr/>
          </p:nvSpPr>
          <p:spPr>
            <a:xfrm>
              <a:off x="4704886" y="3593162"/>
              <a:ext cx="1225015" cy="611578"/>
            </a:xfrm>
            <a:prstGeom prst="rect">
              <a:avLst/>
            </a:prstGeom>
            <a:noFill/>
          </p:spPr>
          <p:txBody>
            <a:bodyPr wrap="none" rtlCol="0">
              <a:spAutoFit/>
            </a:bodyPr>
            <a:lstStyle/>
            <a:p>
              <a:pPr algn="r"/>
              <a:r>
                <a:rPr lang="en-CA" sz="1687" dirty="0">
                  <a:solidFill>
                    <a:schemeClr val="bg1"/>
                  </a:solidFill>
                  <a:latin typeface="Tahoma" panose="020B0604030504040204" pitchFamily="34" charset="0"/>
                  <a:ea typeface="Tahoma" panose="020B0604030504040204" pitchFamily="34" charset="0"/>
                  <a:cs typeface="Tahoma" panose="020B0604030504040204" pitchFamily="34" charset="0"/>
                </a:rPr>
                <a:t>End User</a:t>
              </a:r>
            </a:p>
            <a:p>
              <a:pPr algn="r"/>
              <a:r>
                <a:rPr lang="en-CA" sz="1687" dirty="0">
                  <a:solidFill>
                    <a:schemeClr val="bg1"/>
                  </a:solidFill>
                  <a:latin typeface="Tahoma" panose="020B0604030504040204" pitchFamily="34" charset="0"/>
                  <a:ea typeface="Tahoma" panose="020B0604030504040204" pitchFamily="34" charset="0"/>
                  <a:cs typeface="Tahoma" panose="020B0604030504040204" pitchFamily="34" charset="0"/>
                </a:rPr>
                <a:t>Workshops</a:t>
              </a:r>
            </a:p>
          </p:txBody>
        </p:sp>
        <p:sp>
          <p:nvSpPr>
            <p:cNvPr id="21" name="TextBox 20"/>
            <p:cNvSpPr txBox="1"/>
            <p:nvPr/>
          </p:nvSpPr>
          <p:spPr>
            <a:xfrm>
              <a:off x="6851033" y="3593162"/>
              <a:ext cx="1310230" cy="611578"/>
            </a:xfrm>
            <a:prstGeom prst="rect">
              <a:avLst/>
            </a:prstGeom>
            <a:noFill/>
          </p:spPr>
          <p:txBody>
            <a:bodyPr wrap="none" rtlCol="0">
              <a:spAutoFit/>
            </a:bodyPr>
            <a:lstStyle/>
            <a:p>
              <a:r>
                <a:rPr lang="en-CA" sz="1687" dirty="0" smtClean="0">
                  <a:solidFill>
                    <a:schemeClr val="bg1"/>
                  </a:solidFill>
                  <a:latin typeface="Tahoma" panose="020B0604030504040204" pitchFamily="34" charset="0"/>
                  <a:ea typeface="Tahoma" panose="020B0604030504040204" pitchFamily="34" charset="0"/>
                  <a:cs typeface="Tahoma" panose="020B0604030504040204" pitchFamily="34" charset="0"/>
                </a:rPr>
                <a:t>EarthCube</a:t>
              </a:r>
              <a:endParaRPr lang="en-CA" sz="1687"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CA" sz="1687" dirty="0">
                  <a:solidFill>
                    <a:schemeClr val="bg1"/>
                  </a:solidFill>
                  <a:latin typeface="Tahoma" panose="020B0604030504040204" pitchFamily="34" charset="0"/>
                  <a:ea typeface="Tahoma" panose="020B0604030504040204" pitchFamily="34" charset="0"/>
                  <a:cs typeface="Tahoma" panose="020B0604030504040204" pitchFamily="34" charset="0"/>
                </a:rPr>
                <a:t>Committees</a:t>
              </a:r>
            </a:p>
          </p:txBody>
        </p:sp>
      </p:grpSp>
      <p:pic>
        <p:nvPicPr>
          <p:cNvPr id="22" name="Picture 21" descr="logo_earthcube_cube-on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5303" y="2547426"/>
            <a:ext cx="2361147" cy="2361147"/>
          </a:xfrm>
          <a:prstGeom prst="rect">
            <a:avLst/>
          </a:prstGeom>
        </p:spPr>
      </p:pic>
      <p:sp>
        <p:nvSpPr>
          <p:cNvPr id="2" name="Title 1"/>
          <p:cNvSpPr>
            <a:spLocks noGrp="1"/>
          </p:cNvSpPr>
          <p:nvPr>
            <p:ph type="title"/>
          </p:nvPr>
        </p:nvSpPr>
        <p:spPr>
          <a:xfrm>
            <a:off x="353457" y="1513251"/>
            <a:ext cx="3866686" cy="1325563"/>
          </a:xfrm>
        </p:spPr>
        <p:txBody>
          <a:bodyPr/>
          <a:lstStyle/>
          <a:p>
            <a:r>
              <a:rPr lang="en-US" dirty="0" smtClean="0"/>
              <a:t>EarthCube</a:t>
            </a:r>
            <a:r>
              <a:rPr lang="is-IS" dirty="0" smtClean="0"/>
              <a:t>…</a:t>
            </a:r>
            <a:endParaRPr lang="en-US" dirty="0"/>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970" y="164246"/>
            <a:ext cx="1403906" cy="1403906"/>
          </a:xfrm>
          <a:prstGeom prst="rect">
            <a:avLst/>
          </a:prstGeom>
        </p:spPr>
      </p:pic>
    </p:spTree>
    <p:extLst>
      <p:ext uri="{BB962C8B-B14F-4D97-AF65-F5344CB8AC3E}">
        <p14:creationId xmlns:p14="http://schemas.microsoft.com/office/powerpoint/2010/main" val="67581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3458" y="-175616"/>
            <a:ext cx="9626721" cy="1518046"/>
          </a:xfrm>
        </p:spPr>
        <p:txBody>
          <a:bodyPr>
            <a:normAutofit/>
          </a:bodyPr>
          <a:lstStyle/>
          <a:p>
            <a:pPr algn="l"/>
            <a:r>
              <a:rPr lang="en-CA" sz="4800" dirty="0" smtClean="0">
                <a:solidFill>
                  <a:schemeClr val="tx1"/>
                </a:solidFill>
                <a:latin typeface="+mn-lt"/>
                <a:ea typeface="Tahoma" panose="020B0604030504040204" pitchFamily="34" charset="0"/>
                <a:cs typeface="Tahoma" panose="020B0604030504040204" pitchFamily="34" charset="0"/>
              </a:rPr>
              <a:t>EarthCube Building Block</a:t>
            </a:r>
            <a:endParaRPr lang="en-CA" sz="4800" dirty="0">
              <a:solidFill>
                <a:schemeClr val="tx1"/>
              </a:solidFill>
              <a:latin typeface="+mn-lt"/>
              <a:ea typeface="Tahoma" panose="020B0604030504040204" pitchFamily="34" charset="0"/>
              <a:cs typeface="Tahoma" panose="020B0604030504040204" pitchFamily="34" charset="0"/>
            </a:endParaRPr>
          </a:p>
        </p:txBody>
      </p:sp>
      <p:sp>
        <p:nvSpPr>
          <p:cNvPr id="6" name="TextBox 5"/>
          <p:cNvSpPr txBox="1"/>
          <p:nvPr/>
        </p:nvSpPr>
        <p:spPr>
          <a:xfrm>
            <a:off x="383458" y="1031172"/>
            <a:ext cx="8242215" cy="830997"/>
          </a:xfrm>
          <a:prstGeom prst="rect">
            <a:avLst/>
          </a:prstGeom>
          <a:noFill/>
        </p:spPr>
        <p:txBody>
          <a:bodyPr wrap="square" rtlCol="0">
            <a:spAutoFit/>
          </a:bodyPr>
          <a:lstStyle/>
          <a:p>
            <a:r>
              <a:rPr lang="en-CA" sz="2800" b="1" u="sng" dirty="0" smtClean="0">
                <a:latin typeface="+mj-lt"/>
                <a:ea typeface="Helvetica Neue"/>
                <a:cs typeface="Helvetica Neue"/>
              </a:rPr>
              <a:t>GeoLink</a:t>
            </a:r>
            <a:r>
              <a:rPr lang="en-CA" sz="2531" b="1" dirty="0" smtClean="0">
                <a:latin typeface="+mj-lt"/>
                <a:ea typeface="Helvetica Neue"/>
                <a:cs typeface="Helvetica Neue"/>
              </a:rPr>
              <a:t>: </a:t>
            </a:r>
            <a:r>
              <a:rPr lang="en-CA" sz="2500" b="1" dirty="0" smtClean="0"/>
              <a:t>Semantics </a:t>
            </a:r>
            <a:r>
              <a:rPr lang="en-CA" sz="2500" b="1" dirty="0"/>
              <a:t>and Linked Data for the </a:t>
            </a:r>
            <a:r>
              <a:rPr lang="en-CA" sz="2500" b="1" dirty="0" smtClean="0"/>
              <a:t>Geosciences</a:t>
            </a:r>
          </a:p>
          <a:p>
            <a:r>
              <a:rPr lang="en-CA" sz="2000" dirty="0" smtClean="0">
                <a:hlinkClick r:id="rId3"/>
              </a:rPr>
              <a:t>http</a:t>
            </a:r>
            <a:r>
              <a:rPr lang="en-CA" sz="2000" dirty="0">
                <a:hlinkClick r:id="rId3"/>
              </a:rPr>
              <a:t>://</a:t>
            </a:r>
            <a:r>
              <a:rPr lang="en-CA" sz="2000" dirty="0" smtClean="0">
                <a:hlinkClick r:id="rId3"/>
              </a:rPr>
              <a:t>earthcube.org/group/geolink</a:t>
            </a:r>
            <a:r>
              <a:rPr lang="en-CA" sz="2000" dirty="0" smtClean="0"/>
              <a:t> </a:t>
            </a:r>
          </a:p>
        </p:txBody>
      </p:sp>
      <p:sp>
        <p:nvSpPr>
          <p:cNvPr id="24" name="TextBox 23"/>
          <p:cNvSpPr txBox="1"/>
          <p:nvPr/>
        </p:nvSpPr>
        <p:spPr>
          <a:xfrm>
            <a:off x="383458" y="2002008"/>
            <a:ext cx="7913986" cy="4216539"/>
          </a:xfrm>
          <a:prstGeom prst="rect">
            <a:avLst/>
          </a:prstGeom>
          <a:noFill/>
        </p:spPr>
        <p:txBody>
          <a:bodyPr wrap="square" rtlCol="0">
            <a:spAutoFit/>
          </a:bodyPr>
          <a:lstStyle/>
          <a:p>
            <a:r>
              <a:rPr lang="en-US" sz="2400" dirty="0" smtClean="0"/>
              <a:t>GeoLink is enabling partner data systems to publish their content as Linked Data using a shared vocabulary</a:t>
            </a:r>
            <a:endParaRPr lang="en-US" sz="2400" dirty="0"/>
          </a:p>
          <a:p>
            <a:pPr marL="742950" lvl="1" indent="-285750">
              <a:buFont typeface="Arial" charset="0"/>
              <a:buChar char="•"/>
            </a:pPr>
            <a:r>
              <a:rPr lang="en-US" sz="2400" dirty="0" smtClean="0"/>
              <a:t>Eg, a shared concept is “Seismic Survey”</a:t>
            </a:r>
            <a:r>
              <a:rPr lang="is-IS" sz="2400" dirty="0" smtClean="0"/>
              <a:t>…</a:t>
            </a:r>
            <a:endParaRPr lang="en-US" sz="2400" dirty="0" smtClean="0"/>
          </a:p>
          <a:p>
            <a:pPr marL="742950" lvl="1" indent="-285750">
              <a:buFont typeface="Arial" charset="0"/>
              <a:buChar char="•"/>
            </a:pPr>
            <a:r>
              <a:rPr lang="en-US" sz="2400" dirty="0" smtClean="0">
                <a:solidFill>
                  <a:schemeClr val="accent5">
                    <a:lumMod val="60000"/>
                    <a:lumOff val="40000"/>
                  </a:schemeClr>
                </a:solidFill>
              </a:rPr>
              <a:t>IEDA</a:t>
            </a:r>
            <a:r>
              <a:rPr lang="en-US" sz="2400" dirty="0" smtClean="0"/>
              <a:t> will publish a L-D resource (chunk of metadata) for ~200 multi-channel seismic surveys </a:t>
            </a:r>
          </a:p>
          <a:p>
            <a:pPr marL="742950" lvl="1" indent="-285750">
              <a:buFont typeface="Arial" charset="0"/>
              <a:buChar char="•"/>
            </a:pPr>
            <a:r>
              <a:rPr lang="en-US" sz="2400" dirty="0" smtClean="0"/>
              <a:t>Each will, in turn, be linked to the </a:t>
            </a:r>
            <a:r>
              <a:rPr lang="en-US" sz="2400" dirty="0" smtClean="0">
                <a:solidFill>
                  <a:schemeClr val="accent5">
                    <a:lumMod val="60000"/>
                    <a:lumOff val="40000"/>
                  </a:schemeClr>
                </a:solidFill>
              </a:rPr>
              <a:t>R2R</a:t>
            </a:r>
            <a:r>
              <a:rPr lang="en-US" sz="2400" dirty="0" smtClean="0"/>
              <a:t> master catalog of ~6000 cruises</a:t>
            </a:r>
          </a:p>
          <a:p>
            <a:pPr marL="742950" lvl="1" indent="-285750">
              <a:buFont typeface="Arial" charset="0"/>
              <a:buChar char="•"/>
            </a:pPr>
            <a:r>
              <a:rPr lang="en-US" sz="2400" dirty="0" smtClean="0"/>
              <a:t>Each cruise is linked to the </a:t>
            </a:r>
            <a:r>
              <a:rPr lang="en-US" sz="2400" dirty="0" smtClean="0">
                <a:solidFill>
                  <a:schemeClr val="accent5">
                    <a:lumMod val="60000"/>
                    <a:lumOff val="40000"/>
                  </a:schemeClr>
                </a:solidFill>
              </a:rPr>
              <a:t>SESAR</a:t>
            </a:r>
            <a:r>
              <a:rPr lang="en-US" sz="2400" dirty="0" smtClean="0"/>
              <a:t> catalog which includes ~150k physical samples from cruises</a:t>
            </a:r>
          </a:p>
          <a:p>
            <a:pPr marL="742950" lvl="1" indent="-285750">
              <a:buFont typeface="Arial" charset="0"/>
              <a:buChar char="•"/>
            </a:pPr>
            <a:endParaRPr lang="en-US" sz="2400" b="1" i="1" dirty="0" smtClean="0"/>
          </a:p>
          <a:p>
            <a:r>
              <a:rPr lang="en-US" sz="2800" b="1" i="1" dirty="0" smtClean="0">
                <a:solidFill>
                  <a:schemeClr val="accent5">
                    <a:lumMod val="60000"/>
                    <a:lumOff val="40000"/>
                  </a:schemeClr>
                </a:solidFill>
              </a:rPr>
              <a:t>How does this help the researcher?</a:t>
            </a:r>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0428" y="2689137"/>
            <a:ext cx="2280307" cy="1036503"/>
          </a:xfrm>
          <a:prstGeom prst="rect">
            <a:avLst/>
          </a:prstGeom>
          <a:solidFill>
            <a:schemeClr val="tx1"/>
          </a:solidFill>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50051" y="594460"/>
            <a:ext cx="2890684" cy="873424"/>
          </a:xfrm>
          <a:prstGeom prst="rect">
            <a:avLst/>
          </a:prstGeom>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7444" y="5166746"/>
            <a:ext cx="3543291" cy="789770"/>
          </a:xfrm>
          <a:prstGeom prst="rect">
            <a:avLst/>
          </a:prstGeom>
        </p:spPr>
      </p:pic>
      <p:pic>
        <p:nvPicPr>
          <p:cNvPr id="36" name="Picture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54735" y="1619115"/>
            <a:ext cx="2286000" cy="914400"/>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54735" y="3881262"/>
            <a:ext cx="2286000" cy="1129862"/>
          </a:xfrm>
          <a:prstGeom prst="rect">
            <a:avLst/>
          </a:prstGeom>
        </p:spPr>
      </p:pic>
    </p:spTree>
    <p:extLst>
      <p:ext uri="{BB962C8B-B14F-4D97-AF65-F5344CB8AC3E}">
        <p14:creationId xmlns:p14="http://schemas.microsoft.com/office/powerpoint/2010/main" val="129103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50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strVal val="#ppt_w*0.70"/>
                                          </p:val>
                                        </p:tav>
                                        <p:tav tm="100000">
                                          <p:val>
                                            <p:strVal val="#ppt_w"/>
                                          </p:val>
                                        </p:tav>
                                      </p:tavLst>
                                    </p:anim>
                                    <p:anim calcmode="lin" valueType="num">
                                      <p:cBhvr>
                                        <p:cTn id="8" dur="1000" fill="hold"/>
                                        <p:tgtEl>
                                          <p:spTgt spid="22"/>
                                        </p:tgtEl>
                                        <p:attrNameLst>
                                          <p:attrName>ppt_h</p:attrName>
                                        </p:attrNameLst>
                                      </p:cBhvr>
                                      <p:tavLst>
                                        <p:tav tm="0">
                                          <p:val>
                                            <p:strVal val="#ppt_h"/>
                                          </p:val>
                                        </p:tav>
                                        <p:tav tm="100000">
                                          <p:val>
                                            <p:strVal val="#ppt_h"/>
                                          </p:val>
                                        </p:tav>
                                      </p:tavLst>
                                    </p:anim>
                                    <p:animEffect transition="in" filter="fade">
                                      <p:cBhvr>
                                        <p:cTn id="9" dur="1000"/>
                                        <p:tgtEl>
                                          <p:spTgt spid="22"/>
                                        </p:tgtEl>
                                      </p:cBhvr>
                                    </p:animEffect>
                                  </p:childTnLst>
                                </p:cTn>
                              </p:par>
                            </p:childTnLst>
                          </p:cTn>
                        </p:par>
                        <p:par>
                          <p:cTn id="10" fill="hold">
                            <p:stCondLst>
                              <p:cond delay="1500"/>
                            </p:stCondLst>
                            <p:childTnLst>
                              <p:par>
                                <p:cTn id="11" presetID="55" presetClass="entr" presetSubtype="0" fill="hold" nodeType="after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p:cTn id="13" dur="1000" fill="hold"/>
                                        <p:tgtEl>
                                          <p:spTgt spid="36"/>
                                        </p:tgtEl>
                                        <p:attrNameLst>
                                          <p:attrName>ppt_w</p:attrName>
                                        </p:attrNameLst>
                                      </p:cBhvr>
                                      <p:tavLst>
                                        <p:tav tm="0">
                                          <p:val>
                                            <p:strVal val="#ppt_w*0.70"/>
                                          </p:val>
                                        </p:tav>
                                        <p:tav tm="100000">
                                          <p:val>
                                            <p:strVal val="#ppt_w"/>
                                          </p:val>
                                        </p:tav>
                                      </p:tavLst>
                                    </p:anim>
                                    <p:anim calcmode="lin" valueType="num">
                                      <p:cBhvr>
                                        <p:cTn id="14" dur="1000" fill="hold"/>
                                        <p:tgtEl>
                                          <p:spTgt spid="36"/>
                                        </p:tgtEl>
                                        <p:attrNameLst>
                                          <p:attrName>ppt_h</p:attrName>
                                        </p:attrNameLst>
                                      </p:cBhvr>
                                      <p:tavLst>
                                        <p:tav tm="0">
                                          <p:val>
                                            <p:strVal val="#ppt_h"/>
                                          </p:val>
                                        </p:tav>
                                        <p:tav tm="100000">
                                          <p:val>
                                            <p:strVal val="#ppt_h"/>
                                          </p:val>
                                        </p:tav>
                                      </p:tavLst>
                                    </p:anim>
                                    <p:animEffect transition="in" filter="fade">
                                      <p:cBhvr>
                                        <p:cTn id="15" dur="1000"/>
                                        <p:tgtEl>
                                          <p:spTgt spid="36"/>
                                        </p:tgtEl>
                                      </p:cBhvr>
                                    </p:animEffect>
                                  </p:childTnLst>
                                </p:cTn>
                              </p:par>
                            </p:childTnLst>
                          </p:cTn>
                        </p:par>
                        <p:par>
                          <p:cTn id="16" fill="hold">
                            <p:stCondLst>
                              <p:cond delay="2500"/>
                            </p:stCondLst>
                            <p:childTnLst>
                              <p:par>
                                <p:cTn id="17" presetID="55" presetClass="entr" presetSubtype="0" fill="hold" nodeType="afterEffect">
                                  <p:stCondLst>
                                    <p:cond delay="500"/>
                                  </p:stCondLst>
                                  <p:childTnLst>
                                    <p:set>
                                      <p:cBhvr>
                                        <p:cTn id="18" dur="1" fill="hold">
                                          <p:stCondLst>
                                            <p:cond delay="0"/>
                                          </p:stCondLst>
                                        </p:cTn>
                                        <p:tgtEl>
                                          <p:spTgt spid="21"/>
                                        </p:tgtEl>
                                        <p:attrNameLst>
                                          <p:attrName>style.visibility</p:attrName>
                                        </p:attrNameLst>
                                      </p:cBhvr>
                                      <p:to>
                                        <p:strVal val="visible"/>
                                      </p:to>
                                    </p:set>
                                    <p:anim calcmode="lin" valueType="num">
                                      <p:cBhvr>
                                        <p:cTn id="19" dur="1000" fill="hold"/>
                                        <p:tgtEl>
                                          <p:spTgt spid="21"/>
                                        </p:tgtEl>
                                        <p:attrNameLst>
                                          <p:attrName>ppt_w</p:attrName>
                                        </p:attrNameLst>
                                      </p:cBhvr>
                                      <p:tavLst>
                                        <p:tav tm="0">
                                          <p:val>
                                            <p:strVal val="#ppt_w*0.70"/>
                                          </p:val>
                                        </p:tav>
                                        <p:tav tm="100000">
                                          <p:val>
                                            <p:strVal val="#ppt_w"/>
                                          </p:val>
                                        </p:tav>
                                      </p:tavLst>
                                    </p:anim>
                                    <p:anim calcmode="lin" valueType="num">
                                      <p:cBhvr>
                                        <p:cTn id="20" dur="1000" fill="hold"/>
                                        <p:tgtEl>
                                          <p:spTgt spid="21"/>
                                        </p:tgtEl>
                                        <p:attrNameLst>
                                          <p:attrName>ppt_h</p:attrName>
                                        </p:attrNameLst>
                                      </p:cBhvr>
                                      <p:tavLst>
                                        <p:tav tm="0">
                                          <p:val>
                                            <p:strVal val="#ppt_h"/>
                                          </p:val>
                                        </p:tav>
                                        <p:tav tm="100000">
                                          <p:val>
                                            <p:strVal val="#ppt_h"/>
                                          </p:val>
                                        </p:tav>
                                      </p:tavLst>
                                    </p:anim>
                                    <p:animEffect transition="in" filter="fade">
                                      <p:cBhvr>
                                        <p:cTn id="21" dur="1000"/>
                                        <p:tgtEl>
                                          <p:spTgt spid="21"/>
                                        </p:tgtEl>
                                      </p:cBhvr>
                                    </p:animEffect>
                                  </p:childTnLst>
                                </p:cTn>
                              </p:par>
                            </p:childTnLst>
                          </p:cTn>
                        </p:par>
                        <p:par>
                          <p:cTn id="22" fill="hold">
                            <p:stCondLst>
                              <p:cond delay="4000"/>
                            </p:stCondLst>
                            <p:childTnLst>
                              <p:par>
                                <p:cTn id="23" presetID="55" presetClass="entr" presetSubtype="0" fill="hold" nodeType="afterEffect">
                                  <p:stCondLst>
                                    <p:cond delay="50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strVal val="#ppt_w*0.70"/>
                                          </p:val>
                                        </p:tav>
                                        <p:tav tm="100000">
                                          <p:val>
                                            <p:strVal val="#ppt_w"/>
                                          </p:val>
                                        </p:tav>
                                      </p:tavLst>
                                    </p:anim>
                                    <p:anim calcmode="lin" valueType="num">
                                      <p:cBhvr>
                                        <p:cTn id="26" dur="1000" fill="hold"/>
                                        <p:tgtEl>
                                          <p:spTgt spid="2"/>
                                        </p:tgtEl>
                                        <p:attrNameLst>
                                          <p:attrName>ppt_h</p:attrName>
                                        </p:attrNameLst>
                                      </p:cBhvr>
                                      <p:tavLst>
                                        <p:tav tm="0">
                                          <p:val>
                                            <p:strVal val="#ppt_h"/>
                                          </p:val>
                                        </p:tav>
                                        <p:tav tm="100000">
                                          <p:val>
                                            <p:strVal val="#ppt_h"/>
                                          </p:val>
                                        </p:tav>
                                      </p:tavLst>
                                    </p:anim>
                                    <p:animEffect transition="in" filter="fade">
                                      <p:cBhvr>
                                        <p:cTn id="27" dur="1000"/>
                                        <p:tgtEl>
                                          <p:spTgt spid="2"/>
                                        </p:tgtEl>
                                      </p:cBhvr>
                                    </p:animEffect>
                                  </p:childTnLst>
                                </p:cTn>
                              </p:par>
                            </p:childTnLst>
                          </p:cTn>
                        </p:par>
                        <p:par>
                          <p:cTn id="28" fill="hold">
                            <p:stCondLst>
                              <p:cond delay="5500"/>
                            </p:stCondLst>
                            <p:childTnLst>
                              <p:par>
                                <p:cTn id="29" presetID="55" presetClass="entr" presetSubtype="0" fill="hold" nodeType="afterEffect">
                                  <p:stCondLst>
                                    <p:cond delay="500"/>
                                  </p:stCondLst>
                                  <p:childTnLst>
                                    <p:set>
                                      <p:cBhvr>
                                        <p:cTn id="30" dur="1" fill="hold">
                                          <p:stCondLst>
                                            <p:cond delay="0"/>
                                          </p:stCondLst>
                                        </p:cTn>
                                        <p:tgtEl>
                                          <p:spTgt spid="25"/>
                                        </p:tgtEl>
                                        <p:attrNameLst>
                                          <p:attrName>style.visibility</p:attrName>
                                        </p:attrNameLst>
                                      </p:cBhvr>
                                      <p:to>
                                        <p:strVal val="visible"/>
                                      </p:to>
                                    </p:set>
                                    <p:anim calcmode="lin" valueType="num">
                                      <p:cBhvr>
                                        <p:cTn id="31" dur="1000" fill="hold"/>
                                        <p:tgtEl>
                                          <p:spTgt spid="25"/>
                                        </p:tgtEl>
                                        <p:attrNameLst>
                                          <p:attrName>ppt_w</p:attrName>
                                        </p:attrNameLst>
                                      </p:cBhvr>
                                      <p:tavLst>
                                        <p:tav tm="0">
                                          <p:val>
                                            <p:strVal val="#ppt_w*0.70"/>
                                          </p:val>
                                        </p:tav>
                                        <p:tav tm="100000">
                                          <p:val>
                                            <p:strVal val="#ppt_w"/>
                                          </p:val>
                                        </p:tav>
                                      </p:tavLst>
                                    </p:anim>
                                    <p:anim calcmode="lin" valueType="num">
                                      <p:cBhvr>
                                        <p:cTn id="32" dur="1000" fill="hold"/>
                                        <p:tgtEl>
                                          <p:spTgt spid="25"/>
                                        </p:tgtEl>
                                        <p:attrNameLst>
                                          <p:attrName>ppt_h</p:attrName>
                                        </p:attrNameLst>
                                      </p:cBhvr>
                                      <p:tavLst>
                                        <p:tav tm="0">
                                          <p:val>
                                            <p:strVal val="#ppt_h"/>
                                          </p:val>
                                        </p:tav>
                                        <p:tav tm="100000">
                                          <p:val>
                                            <p:strVal val="#ppt_h"/>
                                          </p:val>
                                        </p:tav>
                                      </p:tavLst>
                                    </p:anim>
                                    <p:animEffect transition="in" filter="fade">
                                      <p:cBhvr>
                                        <p:cTn id="33"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3458" y="-175616"/>
            <a:ext cx="9626721" cy="1518046"/>
          </a:xfrm>
        </p:spPr>
        <p:txBody>
          <a:bodyPr>
            <a:normAutofit/>
          </a:bodyPr>
          <a:lstStyle/>
          <a:p>
            <a:pPr algn="l"/>
            <a:r>
              <a:rPr lang="en-CA" sz="4800" dirty="0" smtClean="0">
                <a:solidFill>
                  <a:schemeClr val="tx1"/>
                </a:solidFill>
                <a:latin typeface="+mn-lt"/>
                <a:ea typeface="Tahoma" panose="020B0604030504040204" pitchFamily="34" charset="0"/>
                <a:cs typeface="Tahoma" panose="020B0604030504040204" pitchFamily="34" charset="0"/>
              </a:rPr>
              <a:t>EarthCube Building Block</a:t>
            </a:r>
            <a:endParaRPr lang="en-CA" sz="4800" dirty="0">
              <a:solidFill>
                <a:schemeClr val="tx1"/>
              </a:solidFill>
              <a:latin typeface="+mn-lt"/>
              <a:ea typeface="Tahoma" panose="020B0604030504040204" pitchFamily="34" charset="0"/>
              <a:cs typeface="Tahoma" panose="020B0604030504040204" pitchFamily="34" charset="0"/>
            </a:endParaRPr>
          </a:p>
        </p:txBody>
      </p:sp>
      <p:sp>
        <p:nvSpPr>
          <p:cNvPr id="6" name="TextBox 5"/>
          <p:cNvSpPr txBox="1"/>
          <p:nvPr/>
        </p:nvSpPr>
        <p:spPr>
          <a:xfrm>
            <a:off x="383458" y="1031172"/>
            <a:ext cx="8242215" cy="830997"/>
          </a:xfrm>
          <a:prstGeom prst="rect">
            <a:avLst/>
          </a:prstGeom>
          <a:noFill/>
        </p:spPr>
        <p:txBody>
          <a:bodyPr wrap="square" rtlCol="0">
            <a:spAutoFit/>
          </a:bodyPr>
          <a:lstStyle/>
          <a:p>
            <a:r>
              <a:rPr lang="en-CA" sz="2800" b="1" u="sng" dirty="0" smtClean="0">
                <a:latin typeface="+mj-lt"/>
                <a:ea typeface="Helvetica Neue"/>
                <a:cs typeface="Helvetica Neue"/>
              </a:rPr>
              <a:t>GeoLink</a:t>
            </a:r>
            <a:r>
              <a:rPr lang="en-CA" sz="2531" b="1" dirty="0" smtClean="0">
                <a:latin typeface="+mj-lt"/>
                <a:ea typeface="Helvetica Neue"/>
                <a:cs typeface="Helvetica Neue"/>
              </a:rPr>
              <a:t>: </a:t>
            </a:r>
            <a:r>
              <a:rPr lang="en-CA" sz="2500" b="1" dirty="0" smtClean="0"/>
              <a:t>Semantics </a:t>
            </a:r>
            <a:r>
              <a:rPr lang="en-CA" sz="2500" b="1" dirty="0"/>
              <a:t>and Linked Data for the </a:t>
            </a:r>
            <a:r>
              <a:rPr lang="en-CA" sz="2500" b="1" dirty="0" smtClean="0"/>
              <a:t>Geosciences</a:t>
            </a:r>
          </a:p>
          <a:p>
            <a:r>
              <a:rPr lang="en-CA" sz="2000" dirty="0" smtClean="0">
                <a:hlinkClick r:id="rId3"/>
              </a:rPr>
              <a:t>http</a:t>
            </a:r>
            <a:r>
              <a:rPr lang="en-CA" sz="2000" dirty="0">
                <a:hlinkClick r:id="rId3"/>
              </a:rPr>
              <a:t>://</a:t>
            </a:r>
            <a:r>
              <a:rPr lang="en-CA" sz="2000" dirty="0" smtClean="0">
                <a:hlinkClick r:id="rId3"/>
              </a:rPr>
              <a:t>earthcube.org/group/geolink</a:t>
            </a:r>
            <a:r>
              <a:rPr lang="en-CA" sz="2000" dirty="0" smtClean="0"/>
              <a:t> </a:t>
            </a:r>
          </a:p>
        </p:txBody>
      </p:sp>
      <p:sp>
        <p:nvSpPr>
          <p:cNvPr id="33" name="TextBox 32"/>
          <p:cNvSpPr txBox="1"/>
          <p:nvPr/>
        </p:nvSpPr>
        <p:spPr>
          <a:xfrm>
            <a:off x="383459" y="2201488"/>
            <a:ext cx="7757652" cy="3582519"/>
          </a:xfrm>
          <a:prstGeom prst="rect">
            <a:avLst/>
          </a:prstGeom>
          <a:noFill/>
        </p:spPr>
        <p:txBody>
          <a:bodyPr wrap="square" rtlCol="0">
            <a:spAutoFit/>
          </a:bodyPr>
          <a:lstStyle/>
          <a:p>
            <a:pPr>
              <a:lnSpc>
                <a:spcPct val="90000"/>
              </a:lnSpc>
            </a:pPr>
            <a:r>
              <a:rPr lang="en-US" sz="3600" b="1" i="1" dirty="0" smtClean="0">
                <a:solidFill>
                  <a:schemeClr val="accent5">
                    <a:lumMod val="60000"/>
                    <a:lumOff val="40000"/>
                  </a:schemeClr>
                </a:solidFill>
              </a:rPr>
              <a:t>Google search </a:t>
            </a:r>
            <a:r>
              <a:rPr lang="en-US" sz="3600" i="1" dirty="0" smtClean="0">
                <a:solidFill>
                  <a:schemeClr val="accent5">
                    <a:lumMod val="60000"/>
                    <a:lumOff val="40000"/>
                  </a:schemeClr>
                </a:solidFill>
              </a:rPr>
              <a:t>automatically raises the rank of objects that link to others. </a:t>
            </a:r>
          </a:p>
          <a:p>
            <a:pPr>
              <a:lnSpc>
                <a:spcPct val="90000"/>
              </a:lnSpc>
            </a:pPr>
            <a:endParaRPr lang="en-US" sz="3600" i="1" dirty="0" smtClean="0">
              <a:solidFill>
                <a:schemeClr val="accent5">
                  <a:lumMod val="60000"/>
                  <a:lumOff val="40000"/>
                </a:schemeClr>
              </a:solidFill>
            </a:endParaRPr>
          </a:p>
          <a:p>
            <a:pPr>
              <a:lnSpc>
                <a:spcPct val="90000"/>
              </a:lnSpc>
            </a:pPr>
            <a:r>
              <a:rPr lang="en-US" sz="3600" i="1" dirty="0" smtClean="0">
                <a:solidFill>
                  <a:schemeClr val="accent5">
                    <a:lumMod val="60000"/>
                    <a:lumOff val="40000"/>
                  </a:schemeClr>
                </a:solidFill>
              </a:rPr>
              <a:t>By interlinking entire huge metadata collections, this raises the rank of all the metadata in google searches </a:t>
            </a:r>
            <a:r>
              <a:rPr lang="en-US" sz="3600" i="1" dirty="0" smtClean="0">
                <a:solidFill>
                  <a:schemeClr val="accent5">
                    <a:lumMod val="60000"/>
                    <a:lumOff val="40000"/>
                  </a:schemeClr>
                </a:solidFill>
                <a:sym typeface="Wingdings"/>
              </a:rPr>
              <a:t>  </a:t>
            </a:r>
            <a:r>
              <a:rPr lang="en-US" sz="3600" i="1" dirty="0" smtClean="0">
                <a:solidFill>
                  <a:schemeClr val="accent5">
                    <a:lumMod val="60000"/>
                    <a:lumOff val="40000"/>
                  </a:schemeClr>
                </a:solidFill>
              </a:rPr>
              <a:t>easier to search for any shared vocabulary term. </a:t>
            </a:r>
            <a:endParaRPr lang="en-US" sz="3600" i="1" dirty="0">
              <a:solidFill>
                <a:schemeClr val="accent5">
                  <a:lumMod val="60000"/>
                  <a:lumOff val="40000"/>
                </a:schemeClr>
              </a:solidFill>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0428" y="2689137"/>
            <a:ext cx="2280307" cy="1036503"/>
          </a:xfrm>
          <a:prstGeom prst="rect">
            <a:avLst/>
          </a:prstGeom>
          <a:solidFill>
            <a:schemeClr val="tx1"/>
          </a:solidFill>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50051" y="594460"/>
            <a:ext cx="2890684" cy="873424"/>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7444" y="5166746"/>
            <a:ext cx="3543291" cy="789770"/>
          </a:xfrm>
          <a:prstGeom prst="rect">
            <a:avLst/>
          </a:prstGeom>
        </p:spPr>
      </p:pic>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54735" y="1619115"/>
            <a:ext cx="2286000" cy="914400"/>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54735" y="3881262"/>
            <a:ext cx="2286000" cy="1129862"/>
          </a:xfrm>
          <a:prstGeom prst="rect">
            <a:avLst/>
          </a:prstGeom>
        </p:spPr>
      </p:pic>
    </p:spTree>
    <p:extLst>
      <p:ext uri="{BB962C8B-B14F-4D97-AF65-F5344CB8AC3E}">
        <p14:creationId xmlns:p14="http://schemas.microsoft.com/office/powerpoint/2010/main" val="16601309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7450" y="-251836"/>
            <a:ext cx="8387856" cy="1518046"/>
          </a:xfrm>
        </p:spPr>
        <p:txBody>
          <a:bodyPr>
            <a:normAutofit/>
          </a:bodyPr>
          <a:lstStyle/>
          <a:p>
            <a:r>
              <a:rPr lang="en-CA" sz="4800" smtClean="0">
                <a:solidFill>
                  <a:schemeClr val="tx1"/>
                </a:solidFill>
                <a:latin typeface="+mn-lt"/>
                <a:ea typeface="Tahoma" panose="020B0604030504040204" pitchFamily="34" charset="0"/>
                <a:cs typeface="Tahoma" panose="020B0604030504040204" pitchFamily="34" charset="0"/>
              </a:rPr>
              <a:t>More EarthCube </a:t>
            </a:r>
            <a:r>
              <a:rPr lang="en-CA" sz="4800" dirty="0" smtClean="0">
                <a:solidFill>
                  <a:schemeClr val="tx1"/>
                </a:solidFill>
                <a:latin typeface="+mn-lt"/>
                <a:ea typeface="Tahoma" panose="020B0604030504040204" pitchFamily="34" charset="0"/>
                <a:cs typeface="Tahoma" panose="020B0604030504040204" pitchFamily="34" charset="0"/>
              </a:rPr>
              <a:t>Building Blocks</a:t>
            </a:r>
            <a:endParaRPr lang="en-CA" sz="4800" dirty="0">
              <a:solidFill>
                <a:schemeClr val="tx1"/>
              </a:solidFill>
              <a:latin typeface="+mn-lt"/>
              <a:ea typeface="Tahoma" panose="020B0604030504040204" pitchFamily="34" charset="0"/>
              <a:cs typeface="Tahoma" panose="020B0604030504040204" pitchFamily="34" charset="0"/>
            </a:endParaRPr>
          </a:p>
        </p:txBody>
      </p:sp>
      <p:sp>
        <p:nvSpPr>
          <p:cNvPr id="4" name="Rectangle 3"/>
          <p:cNvSpPr/>
          <p:nvPr/>
        </p:nvSpPr>
        <p:spPr>
          <a:xfrm>
            <a:off x="3810000" y="3245056"/>
            <a:ext cx="4572000" cy="287130"/>
          </a:xfrm>
          <a:prstGeom prst="rect">
            <a:avLst/>
          </a:prstGeom>
        </p:spPr>
        <p:txBody>
          <a:bodyPr>
            <a:spAutoFit/>
          </a:bodyPr>
          <a:lstStyle/>
          <a:p>
            <a:r>
              <a:rPr lang="en-CA" sz="1266" dirty="0"/>
              <a:t>-</a:t>
            </a:r>
          </a:p>
        </p:txBody>
      </p:sp>
      <p:grpSp>
        <p:nvGrpSpPr>
          <p:cNvPr id="11" name="Group 10"/>
          <p:cNvGrpSpPr/>
          <p:nvPr/>
        </p:nvGrpSpPr>
        <p:grpSpPr>
          <a:xfrm>
            <a:off x="1298916" y="3227999"/>
            <a:ext cx="10485301" cy="1520288"/>
            <a:chOff x="1298916" y="3227999"/>
            <a:chExt cx="10485301" cy="1520288"/>
          </a:xfrm>
        </p:grpSpPr>
        <p:sp>
          <p:nvSpPr>
            <p:cNvPr id="22" name="TextBox 21"/>
            <p:cNvSpPr txBox="1"/>
            <p:nvPr/>
          </p:nvSpPr>
          <p:spPr>
            <a:xfrm>
              <a:off x="1298916" y="3227999"/>
              <a:ext cx="7143135" cy="1520288"/>
            </a:xfrm>
            <a:prstGeom prst="rect">
              <a:avLst/>
            </a:prstGeom>
            <a:noFill/>
          </p:spPr>
          <p:txBody>
            <a:bodyPr wrap="square" rtlCol="0">
              <a:spAutoFit/>
            </a:bodyPr>
            <a:lstStyle/>
            <a:p>
              <a:r>
                <a:rPr lang="en-CA" sz="2531" b="1" dirty="0">
                  <a:latin typeface="+mj-lt"/>
                  <a:ea typeface="Helvetica Neue"/>
                  <a:cs typeface="Helvetica Neue"/>
                </a:rPr>
                <a:t>Earth System Bridge</a:t>
              </a:r>
            </a:p>
            <a:p>
              <a:r>
                <a:rPr lang="en-CA" sz="1687" b="1" u="sng" dirty="0"/>
                <a:t>Spanning Scientific Communities with Interoperable Modeling Frameworks</a:t>
              </a:r>
            </a:p>
            <a:p>
              <a:r>
                <a:rPr lang="en-CA" sz="1687" dirty="0"/>
                <a:t>Earth System Bridge will allow interoperable modeling frameworks, enabling communities to collaborate and advance earth system science. </a:t>
              </a:r>
              <a:r>
                <a:rPr lang="en-CA" sz="1687" dirty="0">
                  <a:hlinkClick r:id="rId3"/>
                </a:rPr>
                <a:t>http://</a:t>
              </a:r>
              <a:r>
                <a:rPr lang="en-CA" sz="1687" dirty="0" smtClean="0">
                  <a:hlinkClick r:id="rId3"/>
                </a:rPr>
                <a:t>earthcube.org/group/earth-system-bridge</a:t>
              </a:r>
              <a:r>
                <a:rPr lang="en-CA" sz="1687" dirty="0" smtClean="0"/>
                <a:t> </a:t>
              </a:r>
              <a:endParaRPr lang="en-CA" sz="1687" dirty="0"/>
            </a:p>
          </p:txBody>
        </p:sp>
        <p:pic>
          <p:nvPicPr>
            <p:cNvPr id="9220" name="Picture 4" descr="http://earthcube.org/sites/default/files/ESB_thum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5515" y="3695532"/>
              <a:ext cx="3298702" cy="865418"/>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6" name="Group 5"/>
          <p:cNvGrpSpPr/>
          <p:nvPr/>
        </p:nvGrpSpPr>
        <p:grpSpPr>
          <a:xfrm>
            <a:off x="732739" y="1075591"/>
            <a:ext cx="9277440" cy="2298297"/>
            <a:chOff x="1913387" y="1144595"/>
            <a:chExt cx="9277440" cy="2298297"/>
          </a:xfrm>
        </p:grpSpPr>
        <p:sp>
          <p:nvSpPr>
            <p:cNvPr id="12" name="TextBox 11"/>
            <p:cNvSpPr txBox="1"/>
            <p:nvPr/>
          </p:nvSpPr>
          <p:spPr>
            <a:xfrm>
              <a:off x="1913387" y="1239241"/>
              <a:ext cx="6436059" cy="1779911"/>
            </a:xfrm>
            <a:prstGeom prst="rect">
              <a:avLst/>
            </a:prstGeom>
            <a:noFill/>
          </p:spPr>
          <p:txBody>
            <a:bodyPr wrap="square" rtlCol="0">
              <a:spAutoFit/>
            </a:bodyPr>
            <a:lstStyle/>
            <a:p>
              <a:r>
                <a:rPr lang="en-CA" sz="2531" b="1" dirty="0" smtClean="0">
                  <a:latin typeface="+mj-lt"/>
                  <a:ea typeface="Helvetica Neue"/>
                  <a:cs typeface="Helvetica Neue"/>
                </a:rPr>
                <a:t>DisConBB</a:t>
              </a:r>
              <a:endParaRPr lang="en-CA" sz="2531" b="1" dirty="0">
                <a:latin typeface="+mj-lt"/>
                <a:ea typeface="Helvetica Neue"/>
                <a:cs typeface="Helvetica Neue"/>
              </a:endParaRPr>
            </a:p>
            <a:p>
              <a:r>
                <a:rPr lang="en-CA" sz="1687" b="1" u="sng" dirty="0" smtClean="0"/>
                <a:t>Building Block for Integrating Discrete &amp; Continuous Data</a:t>
              </a:r>
              <a:endParaRPr lang="en-CA" sz="1687" b="1" u="sng" dirty="0"/>
            </a:p>
            <a:p>
              <a:r>
                <a:rPr lang="en-CA" sz="1687" dirty="0" smtClean="0"/>
                <a:t>Integrating gridded (atmospheric) and vector (stream networks) datasets to perform continental-scale stream flow modeling. This project funded part of the National Flood Interoperability </a:t>
              </a:r>
              <a:r>
                <a:rPr lang="en-CA" sz="1687" dirty="0"/>
                <a:t>Experiment. </a:t>
              </a:r>
              <a:r>
                <a:rPr lang="en-CA" sz="1687" dirty="0">
                  <a:hlinkClick r:id="rId5"/>
                </a:rPr>
                <a:t>http://</a:t>
              </a:r>
              <a:r>
                <a:rPr lang="en-CA" sz="1687" dirty="0" smtClean="0">
                  <a:hlinkClick r:id="rId5"/>
                </a:rPr>
                <a:t>earthcube.org/group/discrete-continuous-data-disconbb</a:t>
              </a:r>
              <a:r>
                <a:rPr lang="en-CA" sz="1687" dirty="0" smtClean="0"/>
                <a:t>  </a:t>
              </a:r>
              <a:endParaRPr lang="en-CA" sz="1687" dirty="0"/>
            </a:p>
          </p:txBody>
        </p:sp>
        <p:grpSp>
          <p:nvGrpSpPr>
            <p:cNvPr id="5" name="Group 4"/>
            <p:cNvGrpSpPr/>
            <p:nvPr/>
          </p:nvGrpSpPr>
          <p:grpSpPr>
            <a:xfrm>
              <a:off x="8382000" y="1144595"/>
              <a:ext cx="2808827" cy="2298297"/>
              <a:chOff x="8382000" y="1144595"/>
              <a:chExt cx="2808827" cy="2298297"/>
            </a:xfrm>
          </p:grpSpPr>
          <p:pic>
            <p:nvPicPr>
              <p:cNvPr id="15" name="Picture 14" descr="GLDAS netCDF_rect_150dpi.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52507" y="1144595"/>
                <a:ext cx="2438320" cy="1650047"/>
              </a:xfrm>
              <a:prstGeom prst="rect">
                <a:avLst/>
              </a:prstGeom>
              <a:noFill/>
              <a:ln>
                <a:noFill/>
              </a:ln>
              <a:scene3d>
                <a:camera prst="isometricOffAxis1Right">
                  <a:rot lat="1560000" lon="18540000" rev="0"/>
                </a:camera>
                <a:lightRig rig="threePt" dir="t"/>
              </a:scene3d>
            </p:spPr>
          </p:pic>
          <p:grpSp>
            <p:nvGrpSpPr>
              <p:cNvPr id="3" name="Group 2"/>
              <p:cNvGrpSpPr/>
              <p:nvPr/>
            </p:nvGrpSpPr>
            <p:grpSpPr>
              <a:xfrm>
                <a:off x="8382000" y="1320352"/>
                <a:ext cx="1648796" cy="2122540"/>
                <a:chOff x="8382000" y="1320352"/>
                <a:chExt cx="1648796" cy="2122540"/>
              </a:xfrm>
            </p:grpSpPr>
            <p:cxnSp>
              <p:nvCxnSpPr>
                <p:cNvPr id="17" name="Straight Arrow Connector 16"/>
                <p:cNvCxnSpPr/>
                <p:nvPr/>
              </p:nvCxnSpPr>
              <p:spPr bwMode="auto">
                <a:xfrm flipV="1">
                  <a:off x="8612252" y="1615749"/>
                  <a:ext cx="0" cy="930233"/>
                </a:xfrm>
                <a:prstGeom prst="straightConnector1">
                  <a:avLst/>
                </a:prstGeom>
                <a:noFill/>
                <a:ln w="19050" cap="flat" cmpd="sng" algn="ctr">
                  <a:solidFill>
                    <a:schemeClr val="accent5">
                      <a:lumMod val="75000"/>
                    </a:schemeClr>
                  </a:solidFill>
                  <a:prstDash val="solid"/>
                  <a:round/>
                  <a:headEnd type="none" w="med" len="med"/>
                  <a:tailEnd type="arrow"/>
                </a:ln>
                <a:effectLst/>
                <a:scene3d>
                  <a:camera prst="isometricOffAxis2Left"/>
                  <a:lightRig rig="threePt" dir="t"/>
                </a:scene3d>
              </p:spPr>
            </p:cxnSp>
            <p:cxnSp>
              <p:nvCxnSpPr>
                <p:cNvPr id="18" name="Straight Arrow Connector 17"/>
                <p:cNvCxnSpPr/>
                <p:nvPr/>
              </p:nvCxnSpPr>
              <p:spPr bwMode="auto">
                <a:xfrm>
                  <a:off x="8538709" y="2612485"/>
                  <a:ext cx="1405159" cy="303120"/>
                </a:xfrm>
                <a:prstGeom prst="straightConnector1">
                  <a:avLst/>
                </a:prstGeom>
                <a:noFill/>
                <a:ln w="19050" cap="flat" cmpd="sng" algn="ctr">
                  <a:solidFill>
                    <a:schemeClr val="accent5">
                      <a:lumMod val="75000"/>
                    </a:schemeClr>
                  </a:solidFill>
                  <a:prstDash val="solid"/>
                  <a:round/>
                  <a:headEnd type="none" w="med" len="med"/>
                  <a:tailEnd type="arrow"/>
                </a:ln>
                <a:effectLst/>
                <a:scene3d>
                  <a:camera prst="isometricOffAxis2Left"/>
                  <a:lightRig rig="threePt" dir="t"/>
                </a:scene3d>
              </p:spPr>
            </p:cxnSp>
            <p:sp>
              <p:nvSpPr>
                <p:cNvPr id="19" name="Oval 18"/>
                <p:cNvSpPr/>
                <p:nvPr/>
              </p:nvSpPr>
              <p:spPr bwMode="auto">
                <a:xfrm rot="351788">
                  <a:off x="9118909" y="2669987"/>
                  <a:ext cx="153111" cy="147978"/>
                </a:xfrm>
                <a:prstGeom prst="ellipse">
                  <a:avLst/>
                </a:prstGeom>
                <a:solidFill>
                  <a:schemeClr val="accent6"/>
                </a:solidFill>
                <a:ln>
                  <a:headEnd type="none" w="med" len="med"/>
                  <a:tailEnd type="none" w="med" len="med"/>
                </a:ln>
                <a:scene3d>
                  <a:camera prst="isometricOffAxis2Left"/>
                  <a:lightRig rig="threePt" dir="t"/>
                </a:scene3d>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1F497D"/>
                    </a:solidFill>
                    <a:latin typeface="Arial" charset="0"/>
                    <a:ea typeface="ＭＳ Ｐゴシック" pitchFamily="16" charset="-128"/>
                    <a:cs typeface="ＭＳ Ｐゴシック" pitchFamily="-97" charset="-128"/>
                  </a:endParaRPr>
                </a:p>
              </p:txBody>
            </p:sp>
            <p:cxnSp>
              <p:nvCxnSpPr>
                <p:cNvPr id="20" name="Straight Connector 19"/>
                <p:cNvCxnSpPr/>
                <p:nvPr/>
              </p:nvCxnSpPr>
              <p:spPr bwMode="auto">
                <a:xfrm flipV="1">
                  <a:off x="9203109" y="2290841"/>
                  <a:ext cx="0" cy="379534"/>
                </a:xfrm>
                <a:prstGeom prst="line">
                  <a:avLst/>
                </a:prstGeom>
                <a:noFill/>
                <a:ln w="19050" cap="flat" cmpd="sng" algn="ctr">
                  <a:solidFill>
                    <a:schemeClr val="tx2"/>
                  </a:solidFill>
                  <a:prstDash val="dash"/>
                  <a:round/>
                  <a:headEnd type="none" w="med" len="med"/>
                  <a:tailEnd type="none" w="med" len="med"/>
                </a:ln>
                <a:effectLst/>
                <a:scene3d>
                  <a:camera prst="isometricOffAxis2Left"/>
                  <a:lightRig rig="threePt" dir="t"/>
                </a:scene3d>
              </p:spPr>
            </p:cxnSp>
            <p:sp>
              <p:nvSpPr>
                <p:cNvPr id="21" name="Freeform 20"/>
                <p:cNvSpPr/>
                <p:nvPr/>
              </p:nvSpPr>
              <p:spPr bwMode="auto">
                <a:xfrm rot="351788">
                  <a:off x="8571633" y="2273351"/>
                  <a:ext cx="1370935" cy="400625"/>
                </a:xfrm>
                <a:custGeom>
                  <a:avLst/>
                  <a:gdLst>
                    <a:gd name="connsiteX0" fmla="*/ 0 w 2708031"/>
                    <a:gd name="connsiteY0" fmla="*/ 479812 h 618895"/>
                    <a:gd name="connsiteX1" fmla="*/ 175846 w 2708031"/>
                    <a:gd name="connsiteY1" fmla="*/ 339135 h 618895"/>
                    <a:gd name="connsiteX2" fmla="*/ 363415 w 2708031"/>
                    <a:gd name="connsiteY2" fmla="*/ 10889 h 618895"/>
                    <a:gd name="connsiteX3" fmla="*/ 679938 w 2708031"/>
                    <a:gd name="connsiteY3" fmla="*/ 104674 h 618895"/>
                    <a:gd name="connsiteX4" fmla="*/ 867508 w 2708031"/>
                    <a:gd name="connsiteY4" fmla="*/ 362581 h 618895"/>
                    <a:gd name="connsiteX5" fmla="*/ 1008185 w 2708031"/>
                    <a:gd name="connsiteY5" fmla="*/ 468089 h 618895"/>
                    <a:gd name="connsiteX6" fmla="*/ 1160585 w 2708031"/>
                    <a:gd name="connsiteY6" fmla="*/ 514981 h 618895"/>
                    <a:gd name="connsiteX7" fmla="*/ 1418492 w 2708031"/>
                    <a:gd name="connsiteY7" fmla="*/ 561874 h 618895"/>
                    <a:gd name="connsiteX8" fmla="*/ 1629508 w 2708031"/>
                    <a:gd name="connsiteY8" fmla="*/ 491535 h 618895"/>
                    <a:gd name="connsiteX9" fmla="*/ 1805354 w 2708031"/>
                    <a:gd name="connsiteY9" fmla="*/ 374304 h 618895"/>
                    <a:gd name="connsiteX10" fmla="*/ 2004646 w 2708031"/>
                    <a:gd name="connsiteY10" fmla="*/ 432920 h 618895"/>
                    <a:gd name="connsiteX11" fmla="*/ 2227385 w 2708031"/>
                    <a:gd name="connsiteY11" fmla="*/ 608766 h 618895"/>
                    <a:gd name="connsiteX12" fmla="*/ 2368062 w 2708031"/>
                    <a:gd name="connsiteY12" fmla="*/ 573597 h 618895"/>
                    <a:gd name="connsiteX13" fmla="*/ 2567354 w 2708031"/>
                    <a:gd name="connsiteY13" fmla="*/ 374304 h 618895"/>
                    <a:gd name="connsiteX14" fmla="*/ 2708031 w 2708031"/>
                    <a:gd name="connsiteY14" fmla="*/ 350858 h 618895"/>
                    <a:gd name="connsiteX15" fmla="*/ 2708031 w 2708031"/>
                    <a:gd name="connsiteY15" fmla="*/ 350858 h 61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8031" h="618895">
                      <a:moveTo>
                        <a:pt x="0" y="479812"/>
                      </a:moveTo>
                      <a:cubicBezTo>
                        <a:pt x="57638" y="448550"/>
                        <a:pt x="115277" y="417289"/>
                        <a:pt x="175846" y="339135"/>
                      </a:cubicBezTo>
                      <a:cubicBezTo>
                        <a:pt x="236415" y="260981"/>
                        <a:pt x="279400" y="49966"/>
                        <a:pt x="363415" y="10889"/>
                      </a:cubicBezTo>
                      <a:cubicBezTo>
                        <a:pt x="447430" y="-28188"/>
                        <a:pt x="595923" y="46059"/>
                        <a:pt x="679938" y="104674"/>
                      </a:cubicBezTo>
                      <a:cubicBezTo>
                        <a:pt x="763953" y="163289"/>
                        <a:pt x="812800" y="302012"/>
                        <a:pt x="867508" y="362581"/>
                      </a:cubicBezTo>
                      <a:cubicBezTo>
                        <a:pt x="922216" y="423150"/>
                        <a:pt x="959339" y="442689"/>
                        <a:pt x="1008185" y="468089"/>
                      </a:cubicBezTo>
                      <a:cubicBezTo>
                        <a:pt x="1057031" y="493489"/>
                        <a:pt x="1092201" y="499350"/>
                        <a:pt x="1160585" y="514981"/>
                      </a:cubicBezTo>
                      <a:cubicBezTo>
                        <a:pt x="1228969" y="530612"/>
                        <a:pt x="1340338" y="565782"/>
                        <a:pt x="1418492" y="561874"/>
                      </a:cubicBezTo>
                      <a:cubicBezTo>
                        <a:pt x="1496646" y="557966"/>
                        <a:pt x="1565031" y="522797"/>
                        <a:pt x="1629508" y="491535"/>
                      </a:cubicBezTo>
                      <a:cubicBezTo>
                        <a:pt x="1693985" y="460273"/>
                        <a:pt x="1742831" y="384073"/>
                        <a:pt x="1805354" y="374304"/>
                      </a:cubicBezTo>
                      <a:cubicBezTo>
                        <a:pt x="1867877" y="364535"/>
                        <a:pt x="1934308" y="393843"/>
                        <a:pt x="2004646" y="432920"/>
                      </a:cubicBezTo>
                      <a:cubicBezTo>
                        <a:pt x="2074984" y="471997"/>
                        <a:pt x="2166816" y="585320"/>
                        <a:pt x="2227385" y="608766"/>
                      </a:cubicBezTo>
                      <a:cubicBezTo>
                        <a:pt x="2287954" y="632212"/>
                        <a:pt x="2311401" y="612674"/>
                        <a:pt x="2368062" y="573597"/>
                      </a:cubicBezTo>
                      <a:cubicBezTo>
                        <a:pt x="2424723" y="534520"/>
                        <a:pt x="2510693" y="411427"/>
                        <a:pt x="2567354" y="374304"/>
                      </a:cubicBezTo>
                      <a:cubicBezTo>
                        <a:pt x="2624015" y="337181"/>
                        <a:pt x="2708031" y="350858"/>
                        <a:pt x="2708031" y="350858"/>
                      </a:cubicBezTo>
                      <a:lnTo>
                        <a:pt x="2708031" y="350858"/>
                      </a:lnTo>
                    </a:path>
                  </a:pathLst>
                </a:custGeom>
                <a:noFill/>
                <a:ln w="28575">
                  <a:solidFill>
                    <a:schemeClr val="accent6">
                      <a:lumMod val="75000"/>
                    </a:schemeClr>
                  </a:solidFill>
                  <a:headEnd type="none" w="med" len="med"/>
                  <a:tailEnd type="none" w="med" len="med"/>
                </a:ln>
                <a:scene3d>
                  <a:camera prst="isometricOffAxis2Left"/>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F497D"/>
                    </a:solidFill>
                  </a:endParaRPr>
                </a:p>
              </p:txBody>
            </p:sp>
            <p:cxnSp>
              <p:nvCxnSpPr>
                <p:cNvPr id="23" name="Straight Connector 22"/>
                <p:cNvCxnSpPr/>
                <p:nvPr/>
              </p:nvCxnSpPr>
              <p:spPr>
                <a:xfrm>
                  <a:off x="8382000" y="2779146"/>
                  <a:ext cx="1648796" cy="663746"/>
                </a:xfrm>
                <a:prstGeom prst="line">
                  <a:avLst/>
                </a:prstGeom>
                <a:ln w="12700" cmpd="sng">
                  <a:solidFill>
                    <a:schemeClr val="bg2">
                      <a:lumMod val="20000"/>
                      <a:lumOff val="80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8382000" y="1320352"/>
                  <a:ext cx="1648796" cy="663746"/>
                </a:xfrm>
                <a:prstGeom prst="line">
                  <a:avLst/>
                </a:prstGeom>
                <a:ln w="12700" cmpd="sng">
                  <a:solidFill>
                    <a:schemeClr val="bg2">
                      <a:lumMod val="20000"/>
                      <a:lumOff val="8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8382141" y="1320352"/>
                  <a:ext cx="0" cy="1458794"/>
                </a:xfrm>
                <a:prstGeom prst="line">
                  <a:avLst/>
                </a:prstGeom>
                <a:ln w="12700" cmpd="sng">
                  <a:solidFill>
                    <a:schemeClr val="bg2">
                      <a:lumMod val="20000"/>
                      <a:lumOff val="80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10030796" y="1984098"/>
                  <a:ext cx="0" cy="1458794"/>
                </a:xfrm>
                <a:prstGeom prst="line">
                  <a:avLst/>
                </a:prstGeom>
                <a:ln w="12700" cmpd="sng">
                  <a:solidFill>
                    <a:schemeClr val="bg2">
                      <a:lumMod val="20000"/>
                      <a:lumOff val="80000"/>
                    </a:schemeClr>
                  </a:solidFill>
                </a:ln>
              </p:spPr>
              <p:style>
                <a:lnRef idx="2">
                  <a:schemeClr val="accent1"/>
                </a:lnRef>
                <a:fillRef idx="0">
                  <a:schemeClr val="accent1"/>
                </a:fillRef>
                <a:effectRef idx="1">
                  <a:schemeClr val="accent1"/>
                </a:effectRef>
                <a:fontRef idx="minor">
                  <a:schemeClr val="tx1"/>
                </a:fontRef>
              </p:style>
            </p:cxnSp>
          </p:grpSp>
        </p:grpSp>
      </p:grpSp>
      <p:grpSp>
        <p:nvGrpSpPr>
          <p:cNvPr id="10" name="Group 9"/>
          <p:cNvGrpSpPr/>
          <p:nvPr/>
        </p:nvGrpSpPr>
        <p:grpSpPr>
          <a:xfrm>
            <a:off x="732739" y="5089979"/>
            <a:ext cx="9212567" cy="1520288"/>
            <a:chOff x="732739" y="5089979"/>
            <a:chExt cx="9212567" cy="1520288"/>
          </a:xfrm>
        </p:grpSpPr>
        <p:sp>
          <p:nvSpPr>
            <p:cNvPr id="27" name="TextBox 26"/>
            <p:cNvSpPr txBox="1"/>
            <p:nvPr/>
          </p:nvSpPr>
          <p:spPr>
            <a:xfrm>
              <a:off x="732739" y="5089979"/>
              <a:ext cx="7198364" cy="1520288"/>
            </a:xfrm>
            <a:prstGeom prst="rect">
              <a:avLst/>
            </a:prstGeom>
            <a:noFill/>
          </p:spPr>
          <p:txBody>
            <a:bodyPr wrap="square" rtlCol="0">
              <a:spAutoFit/>
            </a:bodyPr>
            <a:lstStyle/>
            <a:p>
              <a:r>
                <a:rPr lang="en-CA" sz="2531" b="1" dirty="0" smtClean="0">
                  <a:latin typeface="+mj-lt"/>
                  <a:ea typeface="Helvetica Neue"/>
                  <a:cs typeface="Helvetica Neue"/>
                </a:rPr>
                <a:t>GeoDataSpace</a:t>
              </a:r>
              <a:endParaRPr lang="en-CA" sz="2531" b="1" dirty="0">
                <a:latin typeface="+mj-lt"/>
                <a:ea typeface="Helvetica Neue"/>
                <a:cs typeface="Helvetica Neue"/>
              </a:endParaRPr>
            </a:p>
            <a:p>
              <a:r>
                <a:rPr lang="en-CA" sz="1687" b="1" u="sng" dirty="0"/>
                <a:t>Simplifying Data Management for Geoscience Models</a:t>
              </a:r>
            </a:p>
            <a:p>
              <a:r>
                <a:rPr lang="en-CA" sz="1687" dirty="0"/>
                <a:t>Developing a cyberinfrastructure that will assist scientists and communities to create and maintain collections of geounits that pertain to a specific research </a:t>
              </a:r>
              <a:r>
                <a:rPr lang="en-CA" sz="1687" dirty="0" smtClean="0"/>
                <a:t>project. </a:t>
              </a:r>
              <a:r>
                <a:rPr lang="en-CA" sz="1687" dirty="0">
                  <a:hlinkClick r:id="rId7"/>
                </a:rPr>
                <a:t>http://</a:t>
              </a:r>
              <a:r>
                <a:rPr lang="en-CA" sz="1687" dirty="0" smtClean="0">
                  <a:hlinkClick r:id="rId7"/>
                </a:rPr>
                <a:t>earthcube.org/group/geodataspace</a:t>
              </a:r>
              <a:r>
                <a:rPr lang="en-CA" sz="1687" dirty="0" smtClean="0"/>
                <a:t> </a:t>
              </a:r>
              <a:endParaRPr lang="en-CA" sz="1687" dirty="0"/>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81635" y="5255203"/>
              <a:ext cx="1663671" cy="1189841"/>
            </a:xfrm>
            <a:prstGeom prst="rect">
              <a:avLst/>
            </a:prstGeom>
          </p:spPr>
        </p:pic>
      </p:grpSp>
    </p:spTree>
    <p:extLst>
      <p:ext uri="{BB962C8B-B14F-4D97-AF65-F5344CB8AC3E}">
        <p14:creationId xmlns:p14="http://schemas.microsoft.com/office/powerpoint/2010/main" val="1911290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858" y="202171"/>
            <a:ext cx="10558463" cy="1084976"/>
          </a:xfrm>
        </p:spPr>
        <p:txBody>
          <a:bodyPr>
            <a:noAutofit/>
          </a:bodyPr>
          <a:lstStyle/>
          <a:p>
            <a:pPr algn="ctr"/>
            <a:r>
              <a:rPr lang="en-US" dirty="0" smtClean="0">
                <a:solidFill>
                  <a:schemeClr val="tx1"/>
                </a:solidFill>
              </a:rPr>
              <a:t>2014-15 National </a:t>
            </a:r>
            <a:r>
              <a:rPr lang="en-US" dirty="0">
                <a:solidFill>
                  <a:schemeClr val="tx1"/>
                </a:solidFill>
              </a:rPr>
              <a:t>Flood Interoperability </a:t>
            </a:r>
            <a:r>
              <a:rPr lang="en-US" dirty="0" smtClean="0">
                <a:solidFill>
                  <a:schemeClr val="tx1"/>
                </a:solidFill>
              </a:rPr>
              <a:t>Experiment (NFIE):</a:t>
            </a:r>
            <a:r>
              <a:rPr lang="en-US" dirty="0" smtClean="0"/>
              <a:t> </a:t>
            </a:r>
            <a:br>
              <a:rPr lang="en-US" dirty="0" smtClean="0"/>
            </a:br>
            <a:r>
              <a:rPr lang="en-US" sz="2400" dirty="0" smtClean="0"/>
              <a:t>Upgrading the US National Weather Service River Forecasting System…</a:t>
            </a:r>
            <a:endParaRPr lang="en-US" sz="2400" dirty="0"/>
          </a:p>
        </p:txBody>
      </p:sp>
      <p:pic>
        <p:nvPicPr>
          <p:cNvPr id="4" name="Picture 3"/>
          <p:cNvPicPr>
            <a:picLocks noChangeAspect="1"/>
          </p:cNvPicPr>
          <p:nvPr/>
        </p:nvPicPr>
        <p:blipFill>
          <a:blip r:embed="rId3"/>
          <a:stretch>
            <a:fillRect/>
          </a:stretch>
        </p:blipFill>
        <p:spPr>
          <a:xfrm>
            <a:off x="4363108" y="1883980"/>
            <a:ext cx="5037264" cy="2416722"/>
          </a:xfrm>
          <a:prstGeom prst="rect">
            <a:avLst/>
          </a:prstGeom>
        </p:spPr>
      </p:pic>
      <p:pic>
        <p:nvPicPr>
          <p:cNvPr id="5" name="Picture 4"/>
          <p:cNvPicPr>
            <a:picLocks noChangeAspect="1"/>
          </p:cNvPicPr>
          <p:nvPr/>
        </p:nvPicPr>
        <p:blipFill>
          <a:blip r:embed="rId4"/>
          <a:stretch>
            <a:fillRect/>
          </a:stretch>
        </p:blipFill>
        <p:spPr>
          <a:xfrm>
            <a:off x="4363108" y="4551135"/>
            <a:ext cx="5037264" cy="2230140"/>
          </a:xfrm>
          <a:prstGeom prst="rect">
            <a:avLst/>
          </a:prstGeom>
        </p:spPr>
      </p:pic>
      <p:sp>
        <p:nvSpPr>
          <p:cNvPr id="11" name="TextBox 10"/>
          <p:cNvSpPr txBox="1"/>
          <p:nvPr/>
        </p:nvSpPr>
        <p:spPr>
          <a:xfrm>
            <a:off x="632400" y="5964740"/>
            <a:ext cx="3339376" cy="646331"/>
          </a:xfrm>
          <a:prstGeom prst="rect">
            <a:avLst/>
          </a:prstGeom>
          <a:noFill/>
        </p:spPr>
        <p:txBody>
          <a:bodyPr wrap="none" rtlCol="0">
            <a:spAutoFit/>
          </a:bodyPr>
          <a:lstStyle/>
          <a:p>
            <a:pPr algn="ctr" defTabSz="914400"/>
            <a:r>
              <a:rPr lang="en-US" dirty="0">
                <a:solidFill>
                  <a:prstClr val="black"/>
                </a:solidFill>
              </a:rPr>
              <a:t>130 Catchments and Flowlines</a:t>
            </a:r>
          </a:p>
          <a:p>
            <a:pPr algn="ctr" defTabSz="914400"/>
            <a:r>
              <a:rPr lang="en-US" dirty="0">
                <a:solidFill>
                  <a:prstClr val="black"/>
                </a:solidFill>
              </a:rPr>
              <a:t>uniquely labelled</a:t>
            </a:r>
          </a:p>
        </p:txBody>
      </p:sp>
      <p:sp>
        <p:nvSpPr>
          <p:cNvPr id="12" name="TextBox 11"/>
          <p:cNvSpPr txBox="1"/>
          <p:nvPr/>
        </p:nvSpPr>
        <p:spPr>
          <a:xfrm>
            <a:off x="368858" y="1843377"/>
            <a:ext cx="3685753" cy="369332"/>
          </a:xfrm>
          <a:prstGeom prst="rect">
            <a:avLst/>
          </a:prstGeom>
          <a:noFill/>
        </p:spPr>
        <p:txBody>
          <a:bodyPr wrap="none" rtlCol="0">
            <a:spAutoFit/>
          </a:bodyPr>
          <a:lstStyle/>
          <a:p>
            <a:pPr algn="ctr" defTabSz="914400"/>
            <a:r>
              <a:rPr lang="en-US" dirty="0">
                <a:solidFill>
                  <a:prstClr val="black"/>
                </a:solidFill>
              </a:rPr>
              <a:t>Two basins and one forecast point</a:t>
            </a:r>
          </a:p>
        </p:txBody>
      </p:sp>
      <p:sp>
        <p:nvSpPr>
          <p:cNvPr id="13" name="Down Arrow 12"/>
          <p:cNvSpPr/>
          <p:nvPr/>
        </p:nvSpPr>
        <p:spPr>
          <a:xfrm>
            <a:off x="2196298" y="3887414"/>
            <a:ext cx="160439" cy="402620"/>
          </a:xfrm>
          <a:prstGeom prst="downArrow">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4" name="TextBox 13"/>
          <p:cNvSpPr txBox="1"/>
          <p:nvPr/>
        </p:nvSpPr>
        <p:spPr>
          <a:xfrm>
            <a:off x="1179385" y="3917288"/>
            <a:ext cx="1005403" cy="369332"/>
          </a:xfrm>
          <a:prstGeom prst="rect">
            <a:avLst/>
          </a:prstGeom>
          <a:noFill/>
        </p:spPr>
        <p:txBody>
          <a:bodyPr wrap="none" rtlCol="0">
            <a:spAutoFit/>
          </a:bodyPr>
          <a:lstStyle/>
          <a:p>
            <a:pPr defTabSz="914400"/>
            <a:r>
              <a:rPr lang="en-US" dirty="0" smtClean="0">
                <a:solidFill>
                  <a:prstClr val="black"/>
                </a:solidFill>
              </a:rPr>
              <a:t>become</a:t>
            </a:r>
            <a:endParaRPr lang="en-US" dirty="0">
              <a:solidFill>
                <a:prstClr val="black"/>
              </a:solidFill>
            </a:endParaRPr>
          </a:p>
        </p:txBody>
      </p:sp>
      <p:sp>
        <p:nvSpPr>
          <p:cNvPr id="15" name="TextBox 14"/>
          <p:cNvSpPr txBox="1"/>
          <p:nvPr/>
        </p:nvSpPr>
        <p:spPr>
          <a:xfrm>
            <a:off x="4363108" y="1494347"/>
            <a:ext cx="5037264" cy="369332"/>
          </a:xfrm>
          <a:prstGeom prst="rect">
            <a:avLst/>
          </a:prstGeom>
          <a:noFill/>
        </p:spPr>
        <p:txBody>
          <a:bodyPr wrap="square" rtlCol="0">
            <a:spAutoFit/>
          </a:bodyPr>
          <a:lstStyle/>
          <a:p>
            <a:pPr algn="ctr" defTabSz="914400"/>
            <a:r>
              <a:rPr lang="en-US" dirty="0">
                <a:solidFill>
                  <a:prstClr val="black"/>
                </a:solidFill>
              </a:rPr>
              <a:t>Current: 6600 basins and 3600 forecast points</a:t>
            </a:r>
          </a:p>
        </p:txBody>
      </p:sp>
      <p:sp>
        <p:nvSpPr>
          <p:cNvPr id="16" name="TextBox 15"/>
          <p:cNvSpPr txBox="1"/>
          <p:nvPr/>
        </p:nvSpPr>
        <p:spPr>
          <a:xfrm>
            <a:off x="4251370" y="4250692"/>
            <a:ext cx="5262880" cy="369332"/>
          </a:xfrm>
          <a:prstGeom prst="rect">
            <a:avLst/>
          </a:prstGeom>
          <a:noFill/>
        </p:spPr>
        <p:txBody>
          <a:bodyPr wrap="square" rtlCol="0">
            <a:spAutoFit/>
          </a:bodyPr>
          <a:lstStyle/>
          <a:p>
            <a:pPr algn="ctr" defTabSz="914400"/>
            <a:r>
              <a:rPr lang="en-US" dirty="0">
                <a:solidFill>
                  <a:prstClr val="black"/>
                </a:solidFill>
              </a:rPr>
              <a:t>NFIE: 2.7 million stream reaches and catchments</a:t>
            </a:r>
          </a:p>
        </p:txBody>
      </p:sp>
      <p:sp>
        <p:nvSpPr>
          <p:cNvPr id="17" name="TextBox 16"/>
          <p:cNvSpPr txBox="1"/>
          <p:nvPr/>
        </p:nvSpPr>
        <p:spPr>
          <a:xfrm>
            <a:off x="5816944" y="6411943"/>
            <a:ext cx="2544414" cy="369332"/>
          </a:xfrm>
          <a:prstGeom prst="rect">
            <a:avLst/>
          </a:prstGeom>
          <a:noFill/>
        </p:spPr>
        <p:txBody>
          <a:bodyPr wrap="none" rtlCol="0">
            <a:spAutoFit/>
          </a:bodyPr>
          <a:lstStyle/>
          <a:p>
            <a:pPr defTabSz="914400"/>
            <a:r>
              <a:rPr lang="en-US" dirty="0">
                <a:solidFill>
                  <a:prstClr val="black"/>
                </a:solidFill>
              </a:rPr>
              <a:t>A national flow network</a:t>
            </a:r>
          </a:p>
        </p:txBody>
      </p:sp>
      <p:pic>
        <p:nvPicPr>
          <p:cNvPr id="3" name="Picture 2"/>
          <p:cNvPicPr>
            <a:picLocks noChangeAspect="1"/>
          </p:cNvPicPr>
          <p:nvPr/>
        </p:nvPicPr>
        <p:blipFill>
          <a:blip r:embed="rId5"/>
          <a:stretch>
            <a:fillRect/>
          </a:stretch>
        </p:blipFill>
        <p:spPr>
          <a:xfrm>
            <a:off x="690779" y="4516753"/>
            <a:ext cx="3041908" cy="1300260"/>
          </a:xfrm>
          <a:prstGeom prst="rect">
            <a:avLst/>
          </a:prstGeom>
        </p:spPr>
      </p:pic>
      <p:pic>
        <p:nvPicPr>
          <p:cNvPr id="6" name="Picture 5"/>
          <p:cNvPicPr>
            <a:picLocks noChangeAspect="1"/>
          </p:cNvPicPr>
          <p:nvPr/>
        </p:nvPicPr>
        <p:blipFill>
          <a:blip r:embed="rId6"/>
          <a:stretch>
            <a:fillRect/>
          </a:stretch>
        </p:blipFill>
        <p:spPr>
          <a:xfrm>
            <a:off x="518522" y="2254004"/>
            <a:ext cx="3269540" cy="1436565"/>
          </a:xfrm>
          <a:prstGeom prst="rect">
            <a:avLst/>
          </a:prstGeom>
        </p:spPr>
      </p:pic>
      <p:sp>
        <p:nvSpPr>
          <p:cNvPr id="9" name="TextBox 8"/>
          <p:cNvSpPr txBox="1"/>
          <p:nvPr/>
        </p:nvSpPr>
        <p:spPr>
          <a:xfrm>
            <a:off x="518522" y="1570843"/>
            <a:ext cx="3453254" cy="683161"/>
          </a:xfrm>
          <a:prstGeom prst="rect">
            <a:avLst/>
          </a:prstGeom>
          <a:noFill/>
          <a:effectLst/>
        </p:spPr>
        <p:txBody>
          <a:bodyPr wrap="none" lIns="0" tIns="0" rIns="0" bIns="0" rtlCol="0">
            <a:noAutofit/>
          </a:bodyPr>
          <a:lstStyle/>
          <a:p>
            <a:pPr defTabSz="914400" eaLnBrk="0" hangingPunct="0">
              <a:lnSpc>
                <a:spcPts val="1800"/>
              </a:lnSpc>
            </a:pPr>
            <a:r>
              <a:rPr lang="en-US" sz="2000" dirty="0">
                <a:solidFill>
                  <a:prstClr val="black"/>
                </a:solidFill>
              </a:rPr>
              <a:t>Blanco River at Wimberley</a:t>
            </a:r>
          </a:p>
        </p:txBody>
      </p:sp>
      <p:sp>
        <p:nvSpPr>
          <p:cNvPr id="7" name="TextBox 6"/>
          <p:cNvSpPr txBox="1"/>
          <p:nvPr/>
        </p:nvSpPr>
        <p:spPr>
          <a:xfrm>
            <a:off x="5794435" y="2830395"/>
            <a:ext cx="2035555" cy="261947"/>
          </a:xfrm>
          <a:prstGeom prst="rect">
            <a:avLst/>
          </a:prstGeom>
          <a:solidFill>
            <a:schemeClr val="bg1">
              <a:alpha val="76000"/>
            </a:schemeClr>
          </a:solidFill>
          <a:effectLst/>
        </p:spPr>
        <p:txBody>
          <a:bodyPr wrap="none" lIns="0" tIns="0" rIns="0" bIns="0" rtlCol="0" anchor="ctr">
            <a:noAutofit/>
          </a:bodyPr>
          <a:lstStyle/>
          <a:p>
            <a:pPr algn="ctr" defTabSz="914400" eaLnBrk="0" hangingPunct="0">
              <a:lnSpc>
                <a:spcPts val="1800"/>
              </a:lnSpc>
            </a:pPr>
            <a:r>
              <a:rPr lang="en-US" sz="1400" b="1" dirty="0">
                <a:solidFill>
                  <a:prstClr val="black"/>
                </a:solidFill>
              </a:rPr>
              <a:t>Basin  ~ 400 </a:t>
            </a:r>
            <a:r>
              <a:rPr lang="en-US" sz="1400" b="1" dirty="0" err="1">
                <a:solidFill>
                  <a:prstClr val="black"/>
                </a:solidFill>
              </a:rPr>
              <a:t>Sq</a:t>
            </a:r>
            <a:r>
              <a:rPr lang="en-US" sz="1400" b="1" dirty="0">
                <a:solidFill>
                  <a:prstClr val="black"/>
                </a:solidFill>
              </a:rPr>
              <a:t> Mile</a:t>
            </a:r>
          </a:p>
        </p:txBody>
      </p:sp>
      <p:sp>
        <p:nvSpPr>
          <p:cNvPr id="18" name="TextBox 17"/>
          <p:cNvSpPr txBox="1"/>
          <p:nvPr/>
        </p:nvSpPr>
        <p:spPr>
          <a:xfrm>
            <a:off x="5555607" y="5357813"/>
            <a:ext cx="2784655" cy="295525"/>
          </a:xfrm>
          <a:prstGeom prst="rect">
            <a:avLst/>
          </a:prstGeom>
          <a:solidFill>
            <a:schemeClr val="bg1">
              <a:alpha val="76000"/>
            </a:schemeClr>
          </a:solidFill>
          <a:effectLst/>
        </p:spPr>
        <p:txBody>
          <a:bodyPr wrap="none" lIns="0" tIns="0" rIns="0" bIns="0" rtlCol="0" anchor="ctr">
            <a:noAutofit/>
          </a:bodyPr>
          <a:lstStyle/>
          <a:p>
            <a:pPr algn="ctr" defTabSz="914400" eaLnBrk="0" hangingPunct="0">
              <a:lnSpc>
                <a:spcPts val="1800"/>
              </a:lnSpc>
            </a:pPr>
            <a:r>
              <a:rPr lang="en-US" sz="1400" b="1" dirty="0">
                <a:solidFill>
                  <a:prstClr val="black"/>
                </a:solidFill>
              </a:rPr>
              <a:t>Reach Catchment   ~ 1 </a:t>
            </a:r>
            <a:r>
              <a:rPr lang="en-US" sz="1400" b="1" dirty="0" err="1">
                <a:solidFill>
                  <a:prstClr val="black"/>
                </a:solidFill>
              </a:rPr>
              <a:t>Sq</a:t>
            </a:r>
            <a:r>
              <a:rPr lang="en-US" sz="1400" b="1" dirty="0">
                <a:solidFill>
                  <a:prstClr val="black"/>
                </a:solidFill>
              </a:rPr>
              <a:t> Mile</a:t>
            </a:r>
          </a:p>
        </p:txBody>
      </p:sp>
      <p:pic>
        <p:nvPicPr>
          <p:cNvPr id="19" name="Picture 18" descr="ncar_highres_transback.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2583" y="2212029"/>
            <a:ext cx="1758072" cy="663672"/>
          </a:xfrm>
          <a:prstGeom prst="rect">
            <a:avLst/>
          </a:prstGeom>
        </p:spPr>
      </p:pic>
      <p:pic>
        <p:nvPicPr>
          <p:cNvPr id="20" name="Picture 19" descr="CUAHSI logo.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05582" y="4620024"/>
            <a:ext cx="1794073" cy="421933"/>
          </a:xfrm>
          <a:prstGeom prst="rect">
            <a:avLst/>
          </a:prstGeom>
        </p:spPr>
      </p:pic>
      <p:pic>
        <p:nvPicPr>
          <p:cNvPr id="21" name="Picture 20" descr="Univ Alabama logo.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14583" y="3078445"/>
            <a:ext cx="1776072" cy="449993"/>
          </a:xfrm>
          <a:prstGeom prst="rect">
            <a:avLst/>
          </a:prstGeom>
        </p:spPr>
      </p:pic>
      <p:pic>
        <p:nvPicPr>
          <p:cNvPr id="22" name="Picture 21" descr="UTAustin logo orange.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78042" y="1157075"/>
            <a:ext cx="2466137" cy="1201150"/>
          </a:xfrm>
          <a:prstGeom prst="rect">
            <a:avLst/>
          </a:prstGeom>
        </p:spPr>
      </p:pic>
      <p:pic>
        <p:nvPicPr>
          <p:cNvPr id="23" name="Picture 22" descr="BYU logo.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32583" y="3811735"/>
            <a:ext cx="1758072" cy="480089"/>
          </a:xfrm>
          <a:prstGeom prst="rect">
            <a:avLst/>
          </a:prstGeom>
        </p:spPr>
      </p:pic>
      <p:pic>
        <p:nvPicPr>
          <p:cNvPr id="24" name="Picture 23" descr="NWS logo.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32761" y="5385735"/>
            <a:ext cx="1222427" cy="1222427"/>
          </a:xfrm>
          <a:prstGeom prst="rect">
            <a:avLst/>
          </a:prstGeom>
        </p:spPr>
      </p:pic>
      <p:pic>
        <p:nvPicPr>
          <p:cNvPr id="8" name="Picture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825578" y="5308422"/>
            <a:ext cx="1312636" cy="1312636"/>
          </a:xfrm>
          <a:prstGeom prst="rect">
            <a:avLst/>
          </a:prstGeom>
        </p:spPr>
      </p:pic>
    </p:spTree>
    <p:extLst>
      <p:ext uri="{BB962C8B-B14F-4D97-AF65-F5344CB8AC3E}">
        <p14:creationId xmlns:p14="http://schemas.microsoft.com/office/powerpoint/2010/main" val="134077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0" y="2840324"/>
            <a:ext cx="4572000" cy="287130"/>
          </a:xfrm>
          <a:prstGeom prst="rect">
            <a:avLst/>
          </a:prstGeom>
        </p:spPr>
        <p:txBody>
          <a:bodyPr>
            <a:spAutoFit/>
          </a:bodyPr>
          <a:lstStyle/>
          <a:p>
            <a:r>
              <a:rPr lang="en-CA" sz="1266" dirty="0"/>
              <a:t>-</a:t>
            </a:r>
          </a:p>
        </p:txBody>
      </p:sp>
      <p:grpSp>
        <p:nvGrpSpPr>
          <p:cNvPr id="13" name="Group 12"/>
          <p:cNvGrpSpPr/>
          <p:nvPr/>
        </p:nvGrpSpPr>
        <p:grpSpPr>
          <a:xfrm>
            <a:off x="532956" y="778190"/>
            <a:ext cx="9033565" cy="1993270"/>
            <a:chOff x="536862" y="1836012"/>
            <a:chExt cx="12847737" cy="2834873"/>
          </a:xfrm>
        </p:grpSpPr>
        <p:grpSp>
          <p:nvGrpSpPr>
            <p:cNvPr id="11" name="Group 10"/>
            <p:cNvGrpSpPr/>
            <p:nvPr/>
          </p:nvGrpSpPr>
          <p:grpSpPr>
            <a:xfrm>
              <a:off x="8448965" y="1836012"/>
              <a:ext cx="4935634" cy="2834873"/>
              <a:chOff x="8448965" y="2367509"/>
              <a:chExt cx="4935634" cy="2834873"/>
            </a:xfrm>
          </p:grpSpPr>
          <p:pic>
            <p:nvPicPr>
              <p:cNvPr id="5124" name="Picture 4" descr="https://www.youtube.com/yt/brand/media/image/YouTube-logo-full_colo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8965" y="2367509"/>
                <a:ext cx="4555835" cy="2834873"/>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p:cNvSpPr txBox="1"/>
              <p:nvPr/>
            </p:nvSpPr>
            <p:spPr>
              <a:xfrm>
                <a:off x="8923343" y="4526508"/>
                <a:ext cx="4461256" cy="408363"/>
              </a:xfrm>
              <a:prstGeom prst="rect">
                <a:avLst/>
              </a:prstGeom>
              <a:noFill/>
            </p:spPr>
            <p:txBody>
              <a:bodyPr wrap="none" rtlCol="0">
                <a:spAutoFit/>
              </a:bodyPr>
              <a:lstStyle/>
              <a:p>
                <a:r>
                  <a:rPr lang="en-CA" sz="1266" dirty="0"/>
                  <a:t>https://www.youtube.com/user/cyber4paleo</a:t>
                </a:r>
              </a:p>
            </p:txBody>
          </p:sp>
        </p:grpSp>
        <p:sp>
          <p:nvSpPr>
            <p:cNvPr id="12" name="TextBox 11"/>
            <p:cNvSpPr txBox="1"/>
            <p:nvPr/>
          </p:nvSpPr>
          <p:spPr>
            <a:xfrm>
              <a:off x="536862" y="2225372"/>
              <a:ext cx="8776471" cy="2162187"/>
            </a:xfrm>
            <a:prstGeom prst="rect">
              <a:avLst/>
            </a:prstGeom>
            <a:noFill/>
          </p:spPr>
          <p:txBody>
            <a:bodyPr wrap="square" rtlCol="0">
              <a:spAutoFit/>
            </a:bodyPr>
            <a:lstStyle/>
            <a:p>
              <a:r>
                <a:rPr lang="en-CA" sz="2531" b="1" dirty="0"/>
                <a:t>Cyber4Paleo</a:t>
              </a:r>
              <a:endParaRPr lang="en-CA" sz="1687" dirty="0"/>
            </a:p>
            <a:p>
              <a:r>
                <a:rPr lang="en-CA" sz="1687" b="1" u="sng" dirty="0"/>
                <a:t>Collaboration &amp; </a:t>
              </a:r>
              <a:r>
                <a:rPr lang="en-CA" sz="1687" b="1" u="sng" dirty="0" err="1"/>
                <a:t>Cyberinfrastructure</a:t>
              </a:r>
              <a:r>
                <a:rPr lang="en-CA" sz="1687" b="1" u="sng" dirty="0"/>
                <a:t> for </a:t>
              </a:r>
              <a:r>
                <a:rPr lang="en-CA" sz="1687" b="1" u="sng" dirty="0" err="1"/>
                <a:t>Paleogeosciences</a:t>
              </a:r>
              <a:endParaRPr lang="en-CA" sz="1687" b="1" u="sng" dirty="0"/>
            </a:p>
            <a:p>
              <a:r>
                <a:rPr lang="en-CA" sz="1687" dirty="0"/>
                <a:t>C4P RCN focuses on development of standards for aggregation  &amp; dissemination of </a:t>
              </a:r>
              <a:r>
                <a:rPr lang="en-CA" sz="1687" dirty="0" err="1"/>
                <a:t>paleogeoscience</a:t>
              </a:r>
              <a:r>
                <a:rPr lang="en-CA" sz="1687" dirty="0"/>
                <a:t> data, to facilitate research on Earth-Life history. </a:t>
              </a:r>
              <a:r>
                <a:rPr lang="en-CA" sz="1687" dirty="0">
                  <a:hlinkClick r:id="rId4"/>
                </a:rPr>
                <a:t>http://</a:t>
              </a:r>
              <a:r>
                <a:rPr lang="en-CA" sz="1687" dirty="0" smtClean="0">
                  <a:hlinkClick r:id="rId4"/>
                </a:rPr>
                <a:t>earthcube.org/group/c4p</a:t>
              </a:r>
              <a:r>
                <a:rPr lang="en-CA" sz="1687" dirty="0" smtClean="0"/>
                <a:t> </a:t>
              </a:r>
              <a:endParaRPr lang="en-CA" sz="1687" dirty="0"/>
            </a:p>
          </p:txBody>
        </p:sp>
      </p:grpSp>
      <p:sp>
        <p:nvSpPr>
          <p:cNvPr id="16" name="Title 1"/>
          <p:cNvSpPr>
            <a:spLocks noGrp="1"/>
          </p:cNvSpPr>
          <p:nvPr>
            <p:ph type="title"/>
          </p:nvPr>
        </p:nvSpPr>
        <p:spPr>
          <a:xfrm>
            <a:off x="1319884" y="-229319"/>
            <a:ext cx="9982700" cy="1518046"/>
          </a:xfrm>
        </p:spPr>
        <p:txBody>
          <a:bodyPr>
            <a:normAutofit/>
          </a:bodyPr>
          <a:lstStyle/>
          <a:p>
            <a:r>
              <a:rPr lang="en-CA" sz="4400" dirty="0">
                <a:solidFill>
                  <a:schemeClr val="tx1"/>
                </a:solidFill>
                <a:ea typeface="Tahoma" panose="020B0604030504040204" pitchFamily="34" charset="0"/>
                <a:cs typeface="Tahoma" panose="020B0604030504040204" pitchFamily="34" charset="0"/>
              </a:rPr>
              <a:t>Research Coordination </a:t>
            </a:r>
            <a:r>
              <a:rPr lang="en-CA" sz="4400" dirty="0" smtClean="0">
                <a:solidFill>
                  <a:schemeClr val="tx1"/>
                </a:solidFill>
                <a:ea typeface="Tahoma" panose="020B0604030504040204" pitchFamily="34" charset="0"/>
                <a:cs typeface="Tahoma" panose="020B0604030504040204" pitchFamily="34" charset="0"/>
              </a:rPr>
              <a:t>Networks (RCN)</a:t>
            </a:r>
            <a:endParaRPr lang="en-CA" sz="4400" dirty="0">
              <a:solidFill>
                <a:schemeClr val="tx1"/>
              </a:solidFill>
              <a:ea typeface="Tahoma" panose="020B0604030504040204" pitchFamily="34" charset="0"/>
              <a:cs typeface="Tahoma" panose="020B0604030504040204" pitchFamily="34" charset="0"/>
            </a:endParaRPr>
          </a:p>
        </p:txBody>
      </p:sp>
      <p:grpSp>
        <p:nvGrpSpPr>
          <p:cNvPr id="2" name="Group 1"/>
          <p:cNvGrpSpPr/>
          <p:nvPr/>
        </p:nvGrpSpPr>
        <p:grpSpPr>
          <a:xfrm>
            <a:off x="2961681" y="2790069"/>
            <a:ext cx="7911695" cy="1520288"/>
            <a:chOff x="2507739" y="2540601"/>
            <a:chExt cx="7911695" cy="1520288"/>
          </a:xfrm>
        </p:grpSpPr>
        <p:sp>
          <p:nvSpPr>
            <p:cNvPr id="15" name="TextBox 14"/>
            <p:cNvSpPr txBox="1"/>
            <p:nvPr/>
          </p:nvSpPr>
          <p:spPr>
            <a:xfrm>
              <a:off x="2507739" y="2540601"/>
              <a:ext cx="6665757" cy="1520288"/>
            </a:xfrm>
            <a:prstGeom prst="rect">
              <a:avLst/>
            </a:prstGeom>
            <a:noFill/>
          </p:spPr>
          <p:txBody>
            <a:bodyPr wrap="square" rtlCol="0">
              <a:spAutoFit/>
            </a:bodyPr>
            <a:lstStyle/>
            <a:p>
              <a:r>
                <a:rPr lang="en-CA" sz="2531" b="1" dirty="0" err="1"/>
                <a:t>iSamples</a:t>
              </a:r>
              <a:endParaRPr lang="en-CA" sz="2531" b="1" dirty="0"/>
            </a:p>
            <a:p>
              <a:r>
                <a:rPr lang="en-CA" sz="1687" b="1" u="sng" dirty="0"/>
                <a:t>Internet of Samples in Earth Sciences</a:t>
              </a:r>
            </a:p>
            <a:p>
              <a:r>
                <a:rPr lang="en-CA" sz="1687" dirty="0" err="1"/>
                <a:t>iSamples</a:t>
              </a:r>
              <a:r>
                <a:rPr lang="en-CA" sz="1687" dirty="0"/>
                <a:t> RCN is to dramatically improve discovery, access, sharing, analysis, and curation of physical samples and data generated by their study. </a:t>
              </a:r>
              <a:r>
                <a:rPr lang="en-CA" sz="1687" dirty="0">
                  <a:hlinkClick r:id="rId5"/>
                </a:rPr>
                <a:t>http://</a:t>
              </a:r>
              <a:r>
                <a:rPr lang="en-CA" sz="1687" dirty="0" smtClean="0">
                  <a:hlinkClick r:id="rId5"/>
                </a:rPr>
                <a:t>earthcube.org/group/isamples</a:t>
              </a:r>
              <a:r>
                <a:rPr lang="en-CA" sz="1687" dirty="0" smtClean="0"/>
                <a:t> </a:t>
              </a:r>
              <a:endParaRPr lang="en-CA" sz="1687" dirty="0"/>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30425" y="2566189"/>
              <a:ext cx="1389009" cy="1454839"/>
            </a:xfrm>
            <a:prstGeom prst="rect">
              <a:avLst/>
            </a:prstGeom>
          </p:spPr>
        </p:pic>
      </p:grpSp>
      <p:grpSp>
        <p:nvGrpSpPr>
          <p:cNvPr id="18" name="Group 17"/>
          <p:cNvGrpSpPr/>
          <p:nvPr/>
        </p:nvGrpSpPr>
        <p:grpSpPr>
          <a:xfrm>
            <a:off x="532956" y="4494376"/>
            <a:ext cx="8951752" cy="1873627"/>
            <a:chOff x="121019" y="7160357"/>
            <a:chExt cx="12731381" cy="2664713"/>
          </a:xfrm>
        </p:grpSpPr>
        <p:sp>
          <p:nvSpPr>
            <p:cNvPr id="19" name="TextBox 18"/>
            <p:cNvSpPr txBox="1"/>
            <p:nvPr/>
          </p:nvSpPr>
          <p:spPr>
            <a:xfrm>
              <a:off x="121019" y="7293641"/>
              <a:ext cx="10206607" cy="2531429"/>
            </a:xfrm>
            <a:prstGeom prst="rect">
              <a:avLst/>
            </a:prstGeom>
            <a:noFill/>
          </p:spPr>
          <p:txBody>
            <a:bodyPr wrap="square" rtlCol="0">
              <a:spAutoFit/>
            </a:bodyPr>
            <a:lstStyle/>
            <a:p>
              <a:r>
                <a:rPr lang="en-CA" sz="2531" b="1" dirty="0"/>
                <a:t>ECOGEO</a:t>
              </a:r>
            </a:p>
            <a:p>
              <a:r>
                <a:rPr lang="en-CA" sz="1687" b="1" u="sng" dirty="0" err="1"/>
                <a:t>EarthCube</a:t>
              </a:r>
              <a:r>
                <a:rPr lang="en-CA" sz="1687" b="1" u="sng" dirty="0"/>
                <a:t> Oceanography &amp; </a:t>
              </a:r>
              <a:r>
                <a:rPr lang="en-CA" sz="1687" b="1" u="sng" dirty="0" err="1"/>
                <a:t>Geobiology</a:t>
              </a:r>
              <a:r>
                <a:rPr lang="en-CA" sz="1687" b="1" u="sng" dirty="0"/>
                <a:t> Environmental ‘Omics</a:t>
              </a:r>
            </a:p>
            <a:p>
              <a:r>
                <a:rPr lang="en-CA" sz="1687" dirty="0"/>
                <a:t>ECOGEO will facilitate integration ocean/geoscience and </a:t>
              </a:r>
              <a:r>
                <a:rPr lang="en-CA" sz="1687" dirty="0" err="1"/>
                <a:t>cyberinfrastrucure</a:t>
              </a:r>
              <a:r>
                <a:rPr lang="en-CA" sz="1687" dirty="0"/>
                <a:t> ‘omics domains and environmental data, to better adapt to rapidly changing technologies for data acquisition and analysis. </a:t>
              </a:r>
              <a:r>
                <a:rPr lang="en-CA" sz="1687" dirty="0">
                  <a:hlinkClick r:id="rId7"/>
                </a:rPr>
                <a:t>http://</a:t>
              </a:r>
              <a:r>
                <a:rPr lang="en-CA" sz="1687" dirty="0" smtClean="0">
                  <a:hlinkClick r:id="rId7"/>
                </a:rPr>
                <a:t>earthcube.org/group/oceanography-geobiology-environmental-omics</a:t>
              </a:r>
              <a:r>
                <a:rPr lang="en-CA" sz="1687" dirty="0" smtClean="0"/>
                <a:t> </a:t>
              </a:r>
              <a:endParaRPr lang="en-CA" sz="1687" dirty="0"/>
            </a:p>
          </p:txBody>
        </p:sp>
        <p:pic>
          <p:nvPicPr>
            <p:cNvPr id="20" name="Picture 4" descr="http://earthcube.org/sites/default/files/user-docs/ECOGEO_EC_log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57543" y="7160357"/>
              <a:ext cx="2794857" cy="2537966"/>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val="1508778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790700" y="0"/>
            <a:ext cx="8225797" cy="1518046"/>
          </a:xfrm>
        </p:spPr>
        <p:txBody>
          <a:bodyPr>
            <a:noAutofit/>
          </a:bodyPr>
          <a:lstStyle/>
          <a:p>
            <a:r>
              <a:rPr lang="en-CA" dirty="0" smtClean="0">
                <a:solidFill>
                  <a:schemeClr val="tx1"/>
                </a:solidFill>
              </a:rPr>
              <a:t>Be a part of the evolution</a:t>
            </a:r>
            <a:r>
              <a:rPr lang="is-IS" dirty="0" smtClean="0">
                <a:solidFill>
                  <a:schemeClr val="tx1"/>
                </a:solidFill>
              </a:rPr>
              <a:t>…</a:t>
            </a:r>
            <a:endParaRPr lang="en-CA" dirty="0">
              <a:solidFill>
                <a:schemeClr val="tx1"/>
              </a:solidFill>
            </a:endParaRPr>
          </a:p>
        </p:txBody>
      </p:sp>
      <p:grpSp>
        <p:nvGrpSpPr>
          <p:cNvPr id="24" name="Group 23"/>
          <p:cNvGrpSpPr/>
          <p:nvPr/>
        </p:nvGrpSpPr>
        <p:grpSpPr>
          <a:xfrm>
            <a:off x="3516858" y="1409527"/>
            <a:ext cx="5858496" cy="3302833"/>
            <a:chOff x="395886" y="2919060"/>
            <a:chExt cx="7850273" cy="4697363"/>
          </a:xfrm>
        </p:grpSpPr>
        <p:cxnSp>
          <p:nvCxnSpPr>
            <p:cNvPr id="3" name="Straight Connector 2"/>
            <p:cNvCxnSpPr>
              <a:stCxn id="12" idx="2"/>
              <a:endCxn id="7" idx="0"/>
            </p:cNvCxnSpPr>
            <p:nvPr/>
          </p:nvCxnSpPr>
          <p:spPr>
            <a:xfrm>
              <a:off x="3651077" y="4235707"/>
              <a:ext cx="1963549" cy="2125184"/>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H="1">
              <a:off x="4473908" y="3577383"/>
              <a:ext cx="3650986"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a:xfrm>
              <a:off x="395886" y="4406633"/>
              <a:ext cx="1918501" cy="1219400"/>
            </a:xfrm>
            <a:prstGeom prst="roundRect">
              <a:avLst/>
            </a:prstGeom>
            <a:solidFill>
              <a:schemeClr val="accent1">
                <a:lumMod val="20000"/>
                <a:lumOff val="8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7"/>
              <a:r>
                <a:rPr lang="en-US" sz="1687" b="1" dirty="0">
                  <a:solidFill>
                    <a:schemeClr val="bg1">
                      <a:lumMod val="75000"/>
                      <a:lumOff val="25000"/>
                    </a:schemeClr>
                  </a:solidFill>
                  <a:latin typeface="Calibri" panose="020F0502020204030204" pitchFamily="34" charset="0"/>
                  <a:ea typeface="Tahoma" panose="020B0604030504040204" pitchFamily="34" charset="0"/>
                  <a:cs typeface="Tahoma" panose="020B0604030504040204" pitchFamily="34" charset="0"/>
                </a:rPr>
                <a:t>Science</a:t>
              </a:r>
              <a:r>
                <a:rPr lang="en-US" sz="1266" b="1" dirty="0">
                  <a:solidFill>
                    <a:schemeClr val="bg1">
                      <a:lumMod val="75000"/>
                      <a:lumOff val="25000"/>
                    </a:schemeClr>
                  </a:solidFill>
                  <a:latin typeface="Calibri" panose="020F0502020204030204" pitchFamily="34" charset="0"/>
                  <a:ea typeface="Tahoma" panose="020B0604030504040204" pitchFamily="34" charset="0"/>
                  <a:cs typeface="Tahoma" panose="020B0604030504040204" pitchFamily="34" charset="0"/>
                </a:rPr>
                <a:t> </a:t>
              </a:r>
              <a:r>
                <a:rPr lang="en-US" sz="1687" b="1" dirty="0">
                  <a:solidFill>
                    <a:schemeClr val="bg1">
                      <a:lumMod val="75000"/>
                      <a:lumOff val="25000"/>
                    </a:schemeClr>
                  </a:solidFill>
                  <a:latin typeface="Calibri" panose="020F0502020204030204" pitchFamily="34" charset="0"/>
                  <a:ea typeface="Tahoma" panose="020B0604030504040204" pitchFamily="34" charset="0"/>
                  <a:cs typeface="Tahoma" panose="020B0604030504040204" pitchFamily="34" charset="0"/>
                </a:rPr>
                <a:t>Committee</a:t>
              </a:r>
            </a:p>
          </p:txBody>
        </p:sp>
        <p:sp>
          <p:nvSpPr>
            <p:cNvPr id="6" name="Rounded Rectangle 5"/>
            <p:cNvSpPr/>
            <p:nvPr/>
          </p:nvSpPr>
          <p:spPr>
            <a:xfrm>
              <a:off x="395886" y="6360891"/>
              <a:ext cx="2438212" cy="1244848"/>
            </a:xfrm>
            <a:prstGeom prst="roundRect">
              <a:avLst/>
            </a:prstGeom>
            <a:solidFill>
              <a:schemeClr val="accent1">
                <a:lumMod val="20000"/>
                <a:lumOff val="8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7"/>
              <a:r>
                <a:rPr lang="en-US" sz="1687" b="1" dirty="0">
                  <a:solidFill>
                    <a:schemeClr val="bg1">
                      <a:lumMod val="75000"/>
                      <a:lumOff val="25000"/>
                    </a:schemeClr>
                  </a:solidFill>
                  <a:latin typeface="Calibri" panose="020F0502020204030204" pitchFamily="34" charset="0"/>
                  <a:ea typeface="Tahoma" panose="020B0604030504040204" pitchFamily="34" charset="0"/>
                  <a:cs typeface="Tahoma" panose="020B0604030504040204" pitchFamily="34" charset="0"/>
                </a:rPr>
                <a:t>Technology &amp; Architecture Committee</a:t>
              </a:r>
            </a:p>
          </p:txBody>
        </p:sp>
        <p:sp>
          <p:nvSpPr>
            <p:cNvPr id="7" name="Rounded Rectangle 6"/>
            <p:cNvSpPr/>
            <p:nvPr/>
          </p:nvSpPr>
          <p:spPr>
            <a:xfrm>
              <a:off x="4829080" y="6360891"/>
              <a:ext cx="1571092" cy="1244848"/>
            </a:xfrm>
            <a:prstGeom prst="roundRect">
              <a:avLst/>
            </a:prstGeom>
            <a:solidFill>
              <a:schemeClr val="accent1">
                <a:lumMod val="20000"/>
                <a:lumOff val="8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7"/>
              <a:r>
                <a:rPr lang="en-US" sz="1687" b="1" dirty="0">
                  <a:solidFill>
                    <a:schemeClr val="bg1">
                      <a:lumMod val="75000"/>
                      <a:lumOff val="25000"/>
                    </a:schemeClr>
                  </a:solidFill>
                  <a:latin typeface="Calibri" panose="020F0502020204030204" pitchFamily="34" charset="0"/>
                  <a:ea typeface="Tahoma" panose="020B0604030504040204" pitchFamily="34" charset="0"/>
                  <a:cs typeface="Tahoma" panose="020B0604030504040204" pitchFamily="34" charset="0"/>
                </a:rPr>
                <a:t>Liaison</a:t>
              </a:r>
              <a:r>
                <a:rPr lang="en-US" sz="1406" b="1" dirty="0">
                  <a:solidFill>
                    <a:schemeClr val="bg1">
                      <a:lumMod val="75000"/>
                      <a:lumOff val="25000"/>
                    </a:schemeClr>
                  </a:solidFill>
                  <a:latin typeface="Calibri" panose="020F0502020204030204" pitchFamily="34" charset="0"/>
                  <a:ea typeface="Tahoma" panose="020B0604030504040204" pitchFamily="34" charset="0"/>
                  <a:cs typeface="Tahoma" panose="020B0604030504040204" pitchFamily="34" charset="0"/>
                </a:rPr>
                <a:t> </a:t>
              </a:r>
              <a:r>
                <a:rPr lang="en-US" sz="1687" b="1" dirty="0">
                  <a:solidFill>
                    <a:schemeClr val="bg1">
                      <a:lumMod val="75000"/>
                      <a:lumOff val="25000"/>
                    </a:schemeClr>
                  </a:solidFill>
                  <a:latin typeface="Calibri" panose="020F0502020204030204" pitchFamily="34" charset="0"/>
                  <a:ea typeface="Tahoma" panose="020B0604030504040204" pitchFamily="34" charset="0"/>
                  <a:cs typeface="Tahoma" panose="020B0604030504040204" pitchFamily="34" charset="0"/>
                </a:rPr>
                <a:t>Team</a:t>
              </a:r>
              <a:endParaRPr lang="en-US" sz="1406" b="1" dirty="0">
                <a:solidFill>
                  <a:schemeClr val="bg1">
                    <a:lumMod val="75000"/>
                    <a:lumOff val="25000"/>
                  </a:schemeClr>
                </a:solidFill>
                <a:latin typeface="Calibri" panose="020F0502020204030204" pitchFamily="34" charset="0"/>
                <a:ea typeface="Tahoma" panose="020B0604030504040204" pitchFamily="34" charset="0"/>
                <a:cs typeface="Tahoma" panose="020B0604030504040204" pitchFamily="34" charset="0"/>
              </a:endParaRPr>
            </a:p>
          </p:txBody>
        </p:sp>
        <p:cxnSp>
          <p:nvCxnSpPr>
            <p:cNvPr id="8" name="Straight Connector 7"/>
            <p:cNvCxnSpPr>
              <a:stCxn id="12" idx="2"/>
            </p:cNvCxnSpPr>
            <p:nvPr/>
          </p:nvCxnSpPr>
          <p:spPr>
            <a:xfrm flipH="1">
              <a:off x="2231495" y="4235707"/>
              <a:ext cx="1419582" cy="2136809"/>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12" idx="2"/>
              <a:endCxn id="5" idx="3"/>
            </p:cNvCxnSpPr>
            <p:nvPr/>
          </p:nvCxnSpPr>
          <p:spPr>
            <a:xfrm flipH="1">
              <a:off x="2314387" y="4235707"/>
              <a:ext cx="1336690" cy="780626"/>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12" idx="2"/>
              <a:endCxn id="14" idx="0"/>
            </p:cNvCxnSpPr>
            <p:nvPr/>
          </p:nvCxnSpPr>
          <p:spPr>
            <a:xfrm>
              <a:off x="3651077" y="4235707"/>
              <a:ext cx="177104" cy="211450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15" idx="1"/>
              <a:endCxn id="12" idx="2"/>
            </p:cNvCxnSpPr>
            <p:nvPr/>
          </p:nvCxnSpPr>
          <p:spPr>
            <a:xfrm flipH="1" flipV="1">
              <a:off x="3651078" y="4235707"/>
              <a:ext cx="1281341" cy="655279"/>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2806354" y="2919060"/>
              <a:ext cx="1689446" cy="1316647"/>
            </a:xfrm>
            <a:prstGeom prst="roundRect">
              <a:avLst/>
            </a:prstGeom>
            <a:solidFill>
              <a:schemeClr val="accent1">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7"/>
              <a:r>
                <a:rPr lang="en-US" sz="1687" b="1" cap="small" dirty="0">
                  <a:solidFill>
                    <a:schemeClr val="bg1">
                      <a:lumMod val="75000"/>
                      <a:lumOff val="25000"/>
                    </a:schemeClr>
                  </a:solidFill>
                  <a:latin typeface="Calibri" panose="020F0502020204030204" pitchFamily="34" charset="0"/>
                  <a:ea typeface="Tahoma" panose="020B0604030504040204" pitchFamily="34" charset="0"/>
                  <a:cs typeface="Tahoma" panose="020B0604030504040204" pitchFamily="34" charset="0"/>
                </a:rPr>
                <a:t>Leadership</a:t>
              </a:r>
              <a:r>
                <a:rPr lang="en-US" sz="1406" b="1" cap="small" dirty="0">
                  <a:solidFill>
                    <a:schemeClr val="bg1">
                      <a:lumMod val="75000"/>
                      <a:lumOff val="25000"/>
                    </a:schemeClr>
                  </a:solidFill>
                  <a:latin typeface="Calibri" panose="020F0502020204030204" pitchFamily="34" charset="0"/>
                  <a:ea typeface="Tahoma" panose="020B0604030504040204" pitchFamily="34" charset="0"/>
                  <a:cs typeface="Tahoma" panose="020B0604030504040204" pitchFamily="34" charset="0"/>
                </a:rPr>
                <a:t> </a:t>
              </a:r>
              <a:r>
                <a:rPr lang="en-US" sz="1687" b="1" cap="small" dirty="0">
                  <a:solidFill>
                    <a:schemeClr val="bg1">
                      <a:lumMod val="75000"/>
                      <a:lumOff val="25000"/>
                    </a:schemeClr>
                  </a:solidFill>
                  <a:latin typeface="Calibri" panose="020F0502020204030204" pitchFamily="34" charset="0"/>
                  <a:ea typeface="Tahoma" panose="020B0604030504040204" pitchFamily="34" charset="0"/>
                  <a:cs typeface="Tahoma" panose="020B0604030504040204" pitchFamily="34" charset="0"/>
                </a:rPr>
                <a:t>Council</a:t>
              </a:r>
              <a:endParaRPr lang="en-US" sz="1406" b="1" cap="small" dirty="0">
                <a:solidFill>
                  <a:schemeClr val="bg1">
                    <a:lumMod val="75000"/>
                    <a:lumOff val="25000"/>
                  </a:schemeClr>
                </a:solidFill>
                <a:latin typeface="Calibri" panose="020F0502020204030204" pitchFamily="34" charset="0"/>
                <a:ea typeface="Tahoma" panose="020B0604030504040204" pitchFamily="34" charset="0"/>
                <a:cs typeface="Tahoma" panose="020B0604030504040204" pitchFamily="34" charset="0"/>
              </a:endParaRPr>
            </a:p>
          </p:txBody>
        </p:sp>
        <p:sp>
          <p:nvSpPr>
            <p:cNvPr id="13" name="Rounded Rectangle 12"/>
            <p:cNvSpPr/>
            <p:nvPr/>
          </p:nvSpPr>
          <p:spPr>
            <a:xfrm>
              <a:off x="7154863" y="2919060"/>
              <a:ext cx="1091296" cy="3526878"/>
            </a:xfrm>
            <a:prstGeom prst="roundRect">
              <a:avLst/>
            </a:prstGeom>
            <a:solidFill>
              <a:srgbClr val="3D618B"/>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685797"/>
              <a:r>
                <a:rPr lang="en-US" sz="1687" b="1" dirty="0">
                  <a:solidFill>
                    <a:schemeClr val="bg1">
                      <a:lumMod val="75000"/>
                      <a:lumOff val="25000"/>
                    </a:schemeClr>
                  </a:solidFill>
                  <a:latin typeface="Calibri" panose="020F0502020204030204" pitchFamily="34" charset="0"/>
                  <a:ea typeface="Tahoma" panose="020B0604030504040204" pitchFamily="34" charset="0"/>
                  <a:cs typeface="Tahoma" panose="020B0604030504040204" pitchFamily="34" charset="0"/>
                </a:rPr>
                <a:t>Office</a:t>
              </a:r>
              <a:endParaRPr lang="en-US" sz="1406" b="1" dirty="0">
                <a:solidFill>
                  <a:schemeClr val="bg1">
                    <a:lumMod val="75000"/>
                    <a:lumOff val="25000"/>
                  </a:schemeClr>
                </a:solidFill>
                <a:latin typeface="Calibri" panose="020F0502020204030204" pitchFamily="34" charset="0"/>
                <a:ea typeface="Tahoma" panose="020B0604030504040204" pitchFamily="34" charset="0"/>
                <a:cs typeface="Tahoma" panose="020B0604030504040204" pitchFamily="34" charset="0"/>
              </a:endParaRPr>
            </a:p>
          </p:txBody>
        </p:sp>
        <p:sp>
          <p:nvSpPr>
            <p:cNvPr id="14" name="Rounded Rectangle 13"/>
            <p:cNvSpPr/>
            <p:nvPr/>
          </p:nvSpPr>
          <p:spPr>
            <a:xfrm>
              <a:off x="3026941" y="6350207"/>
              <a:ext cx="1602480" cy="1266216"/>
            </a:xfrm>
            <a:prstGeom prst="roundRect">
              <a:avLst/>
            </a:prstGeom>
            <a:solidFill>
              <a:schemeClr val="accent1">
                <a:lumMod val="20000"/>
                <a:lumOff val="8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7"/>
              <a:r>
                <a:rPr lang="en-US" sz="1687" b="1" dirty="0">
                  <a:solidFill>
                    <a:schemeClr val="bg1">
                      <a:lumMod val="75000"/>
                      <a:lumOff val="25000"/>
                    </a:schemeClr>
                  </a:solidFill>
                  <a:latin typeface="Calibri" panose="020F0502020204030204" pitchFamily="34" charset="0"/>
                  <a:ea typeface="Tahoma" panose="020B0604030504040204" pitchFamily="34" charset="0"/>
                  <a:cs typeface="Tahoma" panose="020B0604030504040204" pitchFamily="34" charset="0"/>
                </a:rPr>
                <a:t>Council of Data Facilities</a:t>
              </a:r>
            </a:p>
          </p:txBody>
        </p:sp>
        <p:sp>
          <p:nvSpPr>
            <p:cNvPr id="15" name="Rounded Rectangle 14"/>
            <p:cNvSpPr/>
            <p:nvPr/>
          </p:nvSpPr>
          <p:spPr>
            <a:xfrm>
              <a:off x="4932418" y="4281286"/>
              <a:ext cx="2009527" cy="1219399"/>
            </a:xfrm>
            <a:prstGeom prst="roundRect">
              <a:avLst/>
            </a:prstGeom>
            <a:solidFill>
              <a:schemeClr val="accent1">
                <a:lumMod val="20000"/>
                <a:lumOff val="8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7"/>
              <a:r>
                <a:rPr lang="en-US" sz="1687" b="1" dirty="0">
                  <a:solidFill>
                    <a:schemeClr val="bg1">
                      <a:lumMod val="75000"/>
                      <a:lumOff val="25000"/>
                    </a:schemeClr>
                  </a:solidFill>
                  <a:latin typeface="Calibri" panose="020F0502020204030204" pitchFamily="34" charset="0"/>
                  <a:ea typeface="Tahoma" panose="020B0604030504040204" pitchFamily="34" charset="0"/>
                  <a:cs typeface="Tahoma" panose="020B0604030504040204" pitchFamily="34" charset="0"/>
                </a:rPr>
                <a:t>Engagement</a:t>
              </a:r>
              <a:r>
                <a:rPr lang="en-US" sz="1406" b="1" dirty="0">
                  <a:solidFill>
                    <a:schemeClr val="bg1">
                      <a:lumMod val="75000"/>
                      <a:lumOff val="25000"/>
                    </a:schemeClr>
                  </a:solidFill>
                  <a:latin typeface="Calibri" panose="020F0502020204030204" pitchFamily="34" charset="0"/>
                  <a:ea typeface="Tahoma" panose="020B0604030504040204" pitchFamily="34" charset="0"/>
                  <a:cs typeface="Tahoma" panose="020B0604030504040204" pitchFamily="34" charset="0"/>
                </a:rPr>
                <a:t> </a:t>
              </a:r>
              <a:r>
                <a:rPr lang="en-US" sz="1687" b="1" dirty="0">
                  <a:solidFill>
                    <a:schemeClr val="bg1">
                      <a:lumMod val="75000"/>
                      <a:lumOff val="25000"/>
                    </a:schemeClr>
                  </a:solidFill>
                  <a:latin typeface="Calibri" panose="020F0502020204030204" pitchFamily="34" charset="0"/>
                  <a:ea typeface="Tahoma" panose="020B0604030504040204" pitchFamily="34" charset="0"/>
                  <a:cs typeface="Tahoma" panose="020B0604030504040204" pitchFamily="34" charset="0"/>
                </a:rPr>
                <a:t>Team</a:t>
              </a:r>
              <a:endParaRPr lang="en-US" sz="1406" b="1" dirty="0">
                <a:solidFill>
                  <a:schemeClr val="bg1">
                    <a:lumMod val="75000"/>
                    <a:lumOff val="25000"/>
                  </a:schemeClr>
                </a:solidFill>
                <a:latin typeface="Calibri" panose="020F0502020204030204" pitchFamily="34" charset="0"/>
                <a:ea typeface="Tahoma" panose="020B0604030504040204" pitchFamily="34" charset="0"/>
                <a:cs typeface="Tahoma" panose="020B0604030504040204" pitchFamily="34" charset="0"/>
              </a:endParaRPr>
            </a:p>
          </p:txBody>
        </p:sp>
      </p:grpSp>
      <p:sp>
        <p:nvSpPr>
          <p:cNvPr id="20" name="TextBox 19"/>
          <p:cNvSpPr txBox="1"/>
          <p:nvPr/>
        </p:nvSpPr>
        <p:spPr>
          <a:xfrm>
            <a:off x="1595912" y="4960335"/>
            <a:ext cx="9332820" cy="1571103"/>
          </a:xfrm>
          <a:prstGeom prst="rect">
            <a:avLst/>
          </a:prstGeom>
          <a:noFill/>
        </p:spPr>
        <p:txBody>
          <a:bodyPr wrap="square" numCol="2" rtlCol="0">
            <a:spAutoFit/>
          </a:bodyPr>
          <a:lstStyle/>
          <a:p>
            <a:pPr marL="321457" indent="-321457">
              <a:buFont typeface="Arial" panose="020B0604020202020204" pitchFamily="34" charset="0"/>
              <a:buChar char="•"/>
            </a:pPr>
            <a:r>
              <a:rPr lang="en-CA" sz="2320" dirty="0"/>
              <a:t>Talk to EarthCube </a:t>
            </a:r>
            <a:r>
              <a:rPr lang="en-CA" sz="2320" dirty="0" smtClean="0"/>
              <a:t>participants</a:t>
            </a:r>
            <a:endParaRPr lang="en-CA" sz="2320" dirty="0"/>
          </a:p>
          <a:p>
            <a:pPr marL="321457" indent="-321457">
              <a:buFont typeface="Arial" panose="020B0604020202020204" pitchFamily="34" charset="0"/>
              <a:buChar char="•"/>
            </a:pPr>
            <a:r>
              <a:rPr lang="en-CA" sz="2320" dirty="0"/>
              <a:t>Attend EarthCube </a:t>
            </a:r>
            <a:r>
              <a:rPr lang="en-CA" sz="2320" dirty="0" smtClean="0"/>
              <a:t>Workshops</a:t>
            </a:r>
            <a:endParaRPr lang="en-CA" sz="2320" dirty="0"/>
          </a:p>
          <a:p>
            <a:pPr marL="321457" indent="-321457">
              <a:buFont typeface="Arial" panose="020B0604020202020204" pitchFamily="34" charset="0"/>
              <a:buChar char="•"/>
            </a:pPr>
            <a:r>
              <a:rPr lang="en-CA" sz="2320" dirty="0"/>
              <a:t>Join the mailing list at </a:t>
            </a:r>
            <a:r>
              <a:rPr lang="en-CA" sz="2400" b="1" dirty="0"/>
              <a:t>earthcube.org</a:t>
            </a:r>
            <a:endParaRPr lang="en-CA" sz="2320" b="1" dirty="0"/>
          </a:p>
          <a:p>
            <a:pPr marL="321457" indent="-321457">
              <a:buFont typeface="Arial" panose="020B0604020202020204" pitchFamily="34" charset="0"/>
              <a:buChar char="•"/>
            </a:pPr>
            <a:r>
              <a:rPr lang="en-CA" sz="2320" dirty="0"/>
              <a:t>Follow on twitter @</a:t>
            </a:r>
            <a:r>
              <a:rPr lang="en-CA" sz="2320" dirty="0" err="1"/>
              <a:t>earthcube</a:t>
            </a:r>
            <a:endParaRPr lang="en-CA" sz="2320" dirty="0"/>
          </a:p>
          <a:p>
            <a:pPr marL="321457" indent="-321457">
              <a:buFont typeface="Arial" panose="020B0604020202020204" pitchFamily="34" charset="0"/>
              <a:buChar char="•"/>
            </a:pPr>
            <a:r>
              <a:rPr lang="en-CA" sz="2320" dirty="0"/>
              <a:t>Apply for funding (EC Travel Grants, Distinguished Lecturers)</a:t>
            </a:r>
          </a:p>
        </p:txBody>
      </p:sp>
      <p:pic>
        <p:nvPicPr>
          <p:cNvPr id="17" name="Picture 16" descr="logo_earthcube_cube-on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496" y="1260303"/>
            <a:ext cx="2042638" cy="2042638"/>
          </a:xfrm>
          <a:prstGeom prst="rect">
            <a:avLst/>
          </a:prstGeom>
        </p:spPr>
      </p:pic>
    </p:spTree>
    <p:extLst>
      <p:ext uri="{BB962C8B-B14F-4D97-AF65-F5344CB8AC3E}">
        <p14:creationId xmlns:p14="http://schemas.microsoft.com/office/powerpoint/2010/main" val="207959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New EarthCube Funding</a:t>
            </a:r>
            <a:endParaRPr lang="en-US" dirty="0"/>
          </a:p>
        </p:txBody>
      </p:sp>
      <p:sp>
        <p:nvSpPr>
          <p:cNvPr id="3" name="Content Placeholder 2"/>
          <p:cNvSpPr>
            <a:spLocks noGrp="1"/>
          </p:cNvSpPr>
          <p:nvPr>
            <p:ph idx="1"/>
          </p:nvPr>
        </p:nvSpPr>
        <p:spPr/>
        <p:txBody>
          <a:bodyPr/>
          <a:lstStyle/>
          <a:p>
            <a:r>
              <a:rPr lang="en-US" dirty="0" smtClean="0"/>
              <a:t>NSF 16-514, Amendment 5: Prototypes, Capabilities and RCNs</a:t>
            </a:r>
          </a:p>
          <a:p>
            <a:pPr lvl="1"/>
            <a:r>
              <a:rPr lang="en-US" dirty="0" smtClean="0"/>
              <a:t>Released Dec 5, 2015; replaces NSF 13-529</a:t>
            </a:r>
          </a:p>
          <a:p>
            <a:pPr lvl="1"/>
            <a:r>
              <a:rPr lang="en-US" dirty="0">
                <a:hlinkClick r:id="rId3"/>
              </a:rPr>
              <a:t>http://</a:t>
            </a:r>
            <a:r>
              <a:rPr lang="en-US" dirty="0" smtClean="0">
                <a:hlinkClick r:id="rId3"/>
              </a:rPr>
              <a:t>www.nsf.gov/funding/pgm_summ.jsp?pims_id=504780</a:t>
            </a:r>
            <a:r>
              <a:rPr lang="en-US" dirty="0" smtClean="0"/>
              <a:t> </a:t>
            </a:r>
          </a:p>
          <a:p>
            <a:pPr lvl="1"/>
            <a:r>
              <a:rPr lang="en-US" b="1" dirty="0" smtClean="0"/>
              <a:t>Prototypes</a:t>
            </a:r>
            <a:r>
              <a:rPr lang="en-US" dirty="0" smtClean="0"/>
              <a:t> &amp; </a:t>
            </a:r>
            <a:r>
              <a:rPr lang="en-US" b="1" dirty="0" smtClean="0"/>
              <a:t>Capabilities</a:t>
            </a:r>
            <a:r>
              <a:rPr lang="en-US" dirty="0" smtClean="0"/>
              <a:t> proposals due March 24, 2016 </a:t>
            </a:r>
          </a:p>
          <a:p>
            <a:pPr lvl="2"/>
            <a:r>
              <a:rPr lang="en-US" dirty="0" smtClean="0"/>
              <a:t>1-2 prototype awards, 36 months, up to $2.5 million each</a:t>
            </a:r>
          </a:p>
          <a:p>
            <a:pPr lvl="2"/>
            <a:r>
              <a:rPr lang="en-US" dirty="0" smtClean="0"/>
              <a:t>&lt;= 12 capabilities awards, 24-36 months, $500k-$1.7 million each</a:t>
            </a:r>
          </a:p>
          <a:p>
            <a:pPr lvl="1"/>
            <a:r>
              <a:rPr lang="en-US" b="1" dirty="0" smtClean="0"/>
              <a:t>RCN</a:t>
            </a:r>
            <a:r>
              <a:rPr lang="en-US" dirty="0" smtClean="0"/>
              <a:t> proposals accepted anytime</a:t>
            </a:r>
          </a:p>
          <a:p>
            <a:pPr lvl="2"/>
            <a:r>
              <a:rPr lang="en-US" dirty="0" smtClean="0"/>
              <a:t>3-5 RCN awards, 24 months, up to $300k each</a:t>
            </a:r>
          </a:p>
          <a:p>
            <a:pPr lvl="1"/>
            <a:endParaRPr lang="en-US" dirty="0"/>
          </a:p>
        </p:txBody>
      </p:sp>
    </p:spTree>
    <p:extLst>
      <p:ext uri="{BB962C8B-B14F-4D97-AF65-F5344CB8AC3E}">
        <p14:creationId xmlns:p14="http://schemas.microsoft.com/office/powerpoint/2010/main" val="13764391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993"/>
            <a:ext cx="12192000" cy="7789333"/>
          </a:xfrm>
          <a:prstGeom prst="rect">
            <a:avLst/>
          </a:prstGeom>
        </p:spPr>
      </p:pic>
      <p:sp>
        <p:nvSpPr>
          <p:cNvPr id="2" name="Subtitle 2"/>
          <p:cNvSpPr txBox="1">
            <a:spLocks/>
          </p:cNvSpPr>
          <p:nvPr/>
        </p:nvSpPr>
        <p:spPr>
          <a:xfrm>
            <a:off x="155784" y="2743158"/>
            <a:ext cx="3857016" cy="113551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spcBef>
                <a:spcPts val="400"/>
              </a:spcBef>
              <a:buNone/>
            </a:pPr>
            <a:r>
              <a:rPr lang="en-US" sz="3200" dirty="0" smtClean="0">
                <a:solidFill>
                  <a:srgbClr val="002060"/>
                </a:solidFill>
              </a:rPr>
              <a:t>David K Arctur </a:t>
            </a:r>
          </a:p>
          <a:p>
            <a:pPr marL="0" indent="0">
              <a:lnSpc>
                <a:spcPct val="80000"/>
              </a:lnSpc>
              <a:spcBef>
                <a:spcPts val="400"/>
              </a:spcBef>
              <a:buNone/>
            </a:pPr>
            <a:r>
              <a:rPr lang="en-US" sz="2000" dirty="0" err="1" smtClean="0">
                <a:solidFill>
                  <a:srgbClr val="002060"/>
                </a:solidFill>
              </a:rPr>
              <a:t>david.arctur</a:t>
            </a:r>
            <a:r>
              <a:rPr lang="en-US" sz="2000" dirty="0" smtClean="0">
                <a:solidFill>
                  <a:srgbClr val="002060"/>
                </a:solidFill>
              </a:rPr>
              <a:t> [at] </a:t>
            </a:r>
            <a:r>
              <a:rPr lang="en-US" sz="2000" dirty="0" err="1" smtClean="0">
                <a:solidFill>
                  <a:srgbClr val="002060"/>
                </a:solidFill>
              </a:rPr>
              <a:t>utexas.edu</a:t>
            </a:r>
            <a:endParaRPr lang="en-US" sz="2000" dirty="0" smtClean="0">
              <a:solidFill>
                <a:srgbClr val="002060"/>
              </a:solidFill>
            </a:endParaRPr>
          </a:p>
        </p:txBody>
      </p:sp>
      <p:sp>
        <p:nvSpPr>
          <p:cNvPr id="3" name="TextBox 2"/>
          <p:cNvSpPr txBox="1"/>
          <p:nvPr/>
        </p:nvSpPr>
        <p:spPr>
          <a:xfrm>
            <a:off x="155784" y="159039"/>
            <a:ext cx="10412282" cy="2628412"/>
          </a:xfrm>
          <a:prstGeom prst="rect">
            <a:avLst/>
          </a:prstGeom>
          <a:noFill/>
        </p:spPr>
        <p:txBody>
          <a:bodyPr wrap="square" rtlCol="0">
            <a:spAutoFit/>
          </a:bodyPr>
          <a:lstStyle/>
          <a:p>
            <a:pPr>
              <a:lnSpc>
                <a:spcPct val="80000"/>
              </a:lnSpc>
            </a:pPr>
            <a:r>
              <a:rPr lang="en-US" sz="4800" b="1" dirty="0" smtClean="0">
                <a:solidFill>
                  <a:srgbClr val="002060"/>
                </a:solidFill>
              </a:rPr>
              <a:t>The point is to share data in a way that is practical and useful. </a:t>
            </a:r>
          </a:p>
          <a:p>
            <a:endParaRPr lang="en-US" sz="4400" b="1" dirty="0">
              <a:solidFill>
                <a:srgbClr val="002060"/>
              </a:solidFill>
            </a:endParaRPr>
          </a:p>
          <a:p>
            <a:r>
              <a:rPr lang="en-US" sz="4400" b="1" dirty="0" smtClean="0">
                <a:solidFill>
                  <a:srgbClr val="002060"/>
                </a:solidFill>
              </a:rPr>
              <a:t>Thank you!</a:t>
            </a:r>
            <a:endParaRPr lang="en-US" sz="4400" b="1" dirty="0">
              <a:solidFill>
                <a:srgbClr val="002060"/>
              </a:solidFill>
            </a:endParaRPr>
          </a:p>
        </p:txBody>
      </p:sp>
      <p:sp>
        <p:nvSpPr>
          <p:cNvPr id="5" name="TextBox 4"/>
          <p:cNvSpPr txBox="1"/>
          <p:nvPr/>
        </p:nvSpPr>
        <p:spPr>
          <a:xfrm>
            <a:off x="5576341" y="6287972"/>
            <a:ext cx="6344794" cy="400110"/>
          </a:xfrm>
          <a:prstGeom prst="rect">
            <a:avLst/>
          </a:prstGeom>
          <a:noFill/>
        </p:spPr>
        <p:txBody>
          <a:bodyPr wrap="square" rtlCol="0">
            <a:spAutoFit/>
          </a:bodyPr>
          <a:lstStyle/>
          <a:p>
            <a:r>
              <a:rPr lang="en-US" sz="2000" dirty="0"/>
              <a:t>http://</a:t>
            </a:r>
            <a:r>
              <a:rPr lang="en-US" sz="2000" dirty="0" err="1"/>
              <a:t>earthcube.org</a:t>
            </a:r>
            <a:r>
              <a:rPr lang="en-US" sz="2000" dirty="0"/>
              <a:t>/document/2016/science-helping-data</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0890" y="4598872"/>
            <a:ext cx="1689100" cy="1689100"/>
          </a:xfrm>
          <a:prstGeom prst="rect">
            <a:avLst/>
          </a:prstGeom>
        </p:spPr>
      </p:pic>
    </p:spTree>
    <p:extLst>
      <p:ext uri="{BB962C8B-B14F-4D97-AF65-F5344CB8AC3E}">
        <p14:creationId xmlns:p14="http://schemas.microsoft.com/office/powerpoint/2010/main" val="250724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14403"/>
            <a:ext cx="10515600" cy="1325563"/>
          </a:xfrm>
        </p:spPr>
        <p:txBody>
          <a:bodyPr/>
          <a:lstStyle/>
          <a:p>
            <a:r>
              <a:rPr lang="en-US" dirty="0" smtClean="0"/>
              <a:t>Relevant pubs in 2015</a:t>
            </a:r>
            <a:endParaRPr lang="en-US" dirty="0"/>
          </a:p>
        </p:txBody>
      </p:sp>
      <p:sp>
        <p:nvSpPr>
          <p:cNvPr id="3" name="Content Placeholder 2"/>
          <p:cNvSpPr>
            <a:spLocks noGrp="1"/>
          </p:cNvSpPr>
          <p:nvPr>
            <p:ph idx="1"/>
          </p:nvPr>
        </p:nvSpPr>
        <p:spPr>
          <a:xfrm>
            <a:off x="838199" y="1439966"/>
            <a:ext cx="11122743" cy="5418034"/>
          </a:xfrm>
        </p:spPr>
        <p:txBody>
          <a:bodyPr>
            <a:normAutofit fontScale="77500" lnSpcReduction="20000"/>
          </a:bodyPr>
          <a:lstStyle/>
          <a:p>
            <a:pPr marL="0" indent="0">
              <a:lnSpc>
                <a:spcPct val="95000"/>
              </a:lnSpc>
              <a:buNone/>
            </a:pPr>
            <a:r>
              <a:rPr lang="en-US" dirty="0"/>
              <a:t>1 - </a:t>
            </a:r>
            <a:r>
              <a:rPr lang="en-US" dirty="0" err="1"/>
              <a:t>Mayernik</a:t>
            </a:r>
            <a:r>
              <a:rPr lang="en-US" dirty="0"/>
              <a:t>, M. S. Ramamurthy, M. K., &amp; </a:t>
            </a:r>
            <a:r>
              <a:rPr lang="en-US" dirty="0" err="1"/>
              <a:t>Rauber</a:t>
            </a:r>
            <a:r>
              <a:rPr lang="en-US" dirty="0"/>
              <a:t>, R. M. (2015). </a:t>
            </a:r>
            <a:r>
              <a:rPr lang="en-US" b="1" dirty="0"/>
              <a:t>Data archiving and citation within AMS journals</a:t>
            </a:r>
            <a:r>
              <a:rPr lang="en-US" dirty="0"/>
              <a:t>. Mon. </a:t>
            </a:r>
            <a:r>
              <a:rPr lang="en-US" dirty="0" err="1"/>
              <a:t>Wea</a:t>
            </a:r>
            <a:r>
              <a:rPr lang="en-US" dirty="0"/>
              <a:t>. Rev., 143, 993–994. </a:t>
            </a:r>
            <a:r>
              <a:rPr lang="en-US" dirty="0" err="1"/>
              <a:t>doi</a:t>
            </a:r>
            <a:r>
              <a:rPr lang="en-US" dirty="0"/>
              <a:t>: </a:t>
            </a:r>
            <a:r>
              <a:rPr lang="en-US" dirty="0" smtClean="0">
                <a:hlinkClick r:id="rId2"/>
              </a:rPr>
              <a:t>10.1175/2015MWR2222.1</a:t>
            </a:r>
            <a:endParaRPr lang="en-US" dirty="0" smtClean="0"/>
          </a:p>
          <a:p>
            <a:pPr marL="0" indent="0">
              <a:lnSpc>
                <a:spcPct val="95000"/>
              </a:lnSpc>
              <a:buNone/>
            </a:pPr>
            <a:r>
              <a:rPr lang="en-US" dirty="0" smtClean="0"/>
              <a:t>2 </a:t>
            </a:r>
            <a:r>
              <a:rPr lang="en-US" dirty="0"/>
              <a:t>- Downs, R. R., </a:t>
            </a:r>
            <a:r>
              <a:rPr lang="en-US" dirty="0" err="1"/>
              <a:t>Duerr</a:t>
            </a:r>
            <a:r>
              <a:rPr lang="en-US" dirty="0"/>
              <a:t>, R., Hills, D. J., &amp; </a:t>
            </a:r>
            <a:r>
              <a:rPr lang="en-US" dirty="0" err="1"/>
              <a:t>Ramapriyan</a:t>
            </a:r>
            <a:r>
              <a:rPr lang="en-US" dirty="0"/>
              <a:t>, H. K. (2015). </a:t>
            </a:r>
            <a:r>
              <a:rPr lang="en-US" b="1" dirty="0"/>
              <a:t>Data stewardship in the Earth sciences</a:t>
            </a:r>
            <a:r>
              <a:rPr lang="en-US" dirty="0"/>
              <a:t>. D-Lib, 22(7/8). </a:t>
            </a:r>
            <a:r>
              <a:rPr lang="en-US" dirty="0" err="1"/>
              <a:t>doi</a:t>
            </a:r>
            <a:r>
              <a:rPr lang="en-US" dirty="0"/>
              <a:t>: </a:t>
            </a:r>
            <a:r>
              <a:rPr lang="en-US" dirty="0" smtClean="0">
                <a:hlinkClick r:id="rId3"/>
              </a:rPr>
              <a:t>10.1045/july2015-downs</a:t>
            </a:r>
            <a:endParaRPr lang="en-US" dirty="0" smtClean="0"/>
          </a:p>
          <a:p>
            <a:pPr marL="0" indent="0">
              <a:lnSpc>
                <a:spcPct val="95000"/>
              </a:lnSpc>
              <a:buNone/>
            </a:pPr>
            <a:r>
              <a:rPr lang="en-US" dirty="0" smtClean="0"/>
              <a:t>3 - </a:t>
            </a:r>
            <a:r>
              <a:rPr lang="en-US" b="1" dirty="0" err="1" smtClean="0"/>
              <a:t>GeoResJ</a:t>
            </a:r>
            <a:r>
              <a:rPr lang="en-US" dirty="0" smtClean="0"/>
              <a:t> </a:t>
            </a:r>
            <a:r>
              <a:rPr lang="en-US" b="1" dirty="0" smtClean="0"/>
              <a:t>Special </a:t>
            </a:r>
            <a:r>
              <a:rPr lang="en-US" b="1" dirty="0"/>
              <a:t>Issue: Rescuing Legacy Data for Future </a:t>
            </a:r>
            <a:r>
              <a:rPr lang="en-US" b="1" dirty="0" smtClean="0"/>
              <a:t>Science</a:t>
            </a:r>
          </a:p>
          <a:p>
            <a:pPr marL="457200" lvl="1" indent="0">
              <a:lnSpc>
                <a:spcPct val="95000"/>
              </a:lnSpc>
              <a:buNone/>
            </a:pPr>
            <a:r>
              <a:rPr lang="en-US" dirty="0" smtClean="0"/>
              <a:t>Hills</a:t>
            </a:r>
            <a:r>
              <a:rPr lang="en-US" dirty="0"/>
              <a:t>, D. (2015). Let’s make it easy: A workflow for physical sample metadata rescue. </a:t>
            </a:r>
            <a:r>
              <a:rPr lang="en-US" dirty="0" err="1"/>
              <a:t>GeoResJ</a:t>
            </a:r>
            <a:r>
              <a:rPr lang="en-US" dirty="0"/>
              <a:t>, 6, 1-8. </a:t>
            </a:r>
            <a:r>
              <a:rPr lang="en-US" dirty="0" smtClean="0"/>
              <a:t/>
            </a:r>
            <a:br>
              <a:rPr lang="en-US" dirty="0" smtClean="0"/>
            </a:br>
            <a:r>
              <a:rPr lang="en-US" dirty="0" err="1" smtClean="0"/>
              <a:t>doi</a:t>
            </a:r>
            <a:r>
              <a:rPr lang="en-US" dirty="0"/>
              <a:t>: </a:t>
            </a:r>
            <a:r>
              <a:rPr lang="en-US" dirty="0" smtClean="0">
                <a:hlinkClick r:id="rId4"/>
              </a:rPr>
              <a:t>10.1016/j.grj.2015.02.007</a:t>
            </a:r>
            <a:endParaRPr lang="en-US" dirty="0" smtClean="0"/>
          </a:p>
          <a:p>
            <a:pPr marL="457200" lvl="1" indent="0">
              <a:lnSpc>
                <a:spcPct val="95000"/>
              </a:lnSpc>
              <a:buNone/>
            </a:pPr>
            <a:r>
              <a:rPr lang="en-US" dirty="0" err="1" smtClean="0"/>
              <a:t>Ramdeen</a:t>
            </a:r>
            <a:r>
              <a:rPr lang="en-US" dirty="0"/>
              <a:t>, S. (2015). Preservation challenges for geological data at state geological surveys. </a:t>
            </a:r>
            <a:r>
              <a:rPr lang="en-US" dirty="0" err="1"/>
              <a:t>GeoResJ</a:t>
            </a:r>
            <a:r>
              <a:rPr lang="en-US" dirty="0"/>
              <a:t>, 6, 213-220. </a:t>
            </a:r>
            <a:r>
              <a:rPr lang="en-US" dirty="0" err="1"/>
              <a:t>doi</a:t>
            </a:r>
            <a:r>
              <a:rPr lang="en-US" dirty="0"/>
              <a:t>: </a:t>
            </a:r>
            <a:r>
              <a:rPr lang="en-US" dirty="0" smtClean="0">
                <a:hlinkClick r:id="rId5"/>
              </a:rPr>
              <a:t>10.1016/j.grj.2015.04.002</a:t>
            </a:r>
            <a:endParaRPr lang="en-US" dirty="0" smtClean="0"/>
          </a:p>
          <a:p>
            <a:pPr marL="0" indent="0">
              <a:lnSpc>
                <a:spcPct val="95000"/>
              </a:lnSpc>
              <a:buNone/>
            </a:pPr>
            <a:r>
              <a:rPr lang="en-US" dirty="0" smtClean="0"/>
              <a:t>4 </a:t>
            </a:r>
            <a:r>
              <a:rPr lang="en-US" dirty="0"/>
              <a:t>- Hills, D., Downs, R. R., </a:t>
            </a:r>
            <a:r>
              <a:rPr lang="en-US" dirty="0" err="1"/>
              <a:t>Duerr</a:t>
            </a:r>
            <a:r>
              <a:rPr lang="en-US" dirty="0"/>
              <a:t>, R., Goldstein, J. C., Parsons, M. A., &amp; </a:t>
            </a:r>
            <a:r>
              <a:rPr lang="en-US" dirty="0" err="1"/>
              <a:t>Ramapriyan</a:t>
            </a:r>
            <a:r>
              <a:rPr lang="en-US" dirty="0"/>
              <a:t>, H. K. (2015). </a:t>
            </a:r>
            <a:r>
              <a:rPr lang="en-US" b="1" dirty="0"/>
              <a:t>The importance of data set provenance for science</a:t>
            </a:r>
            <a:r>
              <a:rPr lang="en-US" dirty="0"/>
              <a:t>. EOS, 96. </a:t>
            </a:r>
            <a:r>
              <a:rPr lang="en-US" dirty="0" err="1"/>
              <a:t>doi</a:t>
            </a:r>
            <a:r>
              <a:rPr lang="en-US" dirty="0" smtClean="0"/>
              <a:t>: </a:t>
            </a:r>
            <a:r>
              <a:rPr lang="en-US" dirty="0" smtClean="0">
                <a:hlinkClick r:id="rId6"/>
              </a:rPr>
              <a:t>10.1029/2015EO040557  </a:t>
            </a:r>
            <a:endParaRPr lang="en-US" dirty="0" smtClean="0"/>
          </a:p>
          <a:p>
            <a:pPr marL="0" indent="0">
              <a:lnSpc>
                <a:spcPct val="95000"/>
              </a:lnSpc>
              <a:buNone/>
            </a:pPr>
            <a:r>
              <a:rPr lang="en-US" dirty="0" smtClean="0"/>
              <a:t>5 </a:t>
            </a:r>
            <a:r>
              <a:rPr lang="en-US" dirty="0"/>
              <a:t>- Peng, G., </a:t>
            </a:r>
            <a:r>
              <a:rPr lang="en-US" dirty="0" err="1"/>
              <a:t>Privette</a:t>
            </a:r>
            <a:r>
              <a:rPr lang="en-US" dirty="0"/>
              <a:t>, J. L., Kearns, E. J., Ritchey, N. A., &amp; Ansari, S. (2015). </a:t>
            </a:r>
            <a:r>
              <a:rPr lang="en-US" b="1" dirty="0"/>
              <a:t>A unified framework for measuring stewardship practices applied to digital environmental datasets</a:t>
            </a:r>
            <a:r>
              <a:rPr lang="en-US" dirty="0"/>
              <a:t>. Data Science Journal, 13, 231-253. </a:t>
            </a:r>
            <a:r>
              <a:rPr lang="en-US" dirty="0" err="1"/>
              <a:t>doi</a:t>
            </a:r>
            <a:r>
              <a:rPr lang="en-US" dirty="0" smtClean="0"/>
              <a:t>: </a:t>
            </a:r>
            <a:r>
              <a:rPr lang="en-US" dirty="0" smtClean="0">
                <a:hlinkClick r:id="rId7"/>
              </a:rPr>
              <a:t>10.2481/dsj.14-049</a:t>
            </a:r>
            <a:endParaRPr lang="en-US" dirty="0" smtClean="0"/>
          </a:p>
          <a:p>
            <a:pPr marL="0" indent="0">
              <a:lnSpc>
                <a:spcPct val="95000"/>
              </a:lnSpc>
              <a:buNone/>
            </a:pPr>
            <a:r>
              <a:rPr lang="en-US" dirty="0" smtClean="0"/>
              <a:t>6 </a:t>
            </a:r>
            <a:r>
              <a:rPr lang="en-US" dirty="0"/>
              <a:t>- </a:t>
            </a:r>
            <a:r>
              <a:rPr lang="en-US" dirty="0" err="1"/>
              <a:t>Hou</a:t>
            </a:r>
            <a:r>
              <a:rPr lang="en-US" dirty="0"/>
              <a:t>, C.-Y. (2015). </a:t>
            </a:r>
            <a:r>
              <a:rPr lang="en-US" b="1" dirty="0"/>
              <a:t>Meeting the needs of data management training: The Federation of Earth Science Information Partners (ESIP) Data Management for Scientists Short Course</a:t>
            </a:r>
            <a:r>
              <a:rPr lang="en-US" dirty="0"/>
              <a:t>. Issues in Science and Technology Librarianship, 80. </a:t>
            </a:r>
            <a:r>
              <a:rPr lang="en-US" dirty="0" err="1"/>
              <a:t>doi</a:t>
            </a:r>
            <a:r>
              <a:rPr lang="en-US" dirty="0"/>
              <a:t>: </a:t>
            </a:r>
            <a:r>
              <a:rPr lang="en-US" dirty="0">
                <a:hlinkClick r:id="rId8"/>
              </a:rPr>
              <a:t>10.5062/F42805MM </a:t>
            </a:r>
            <a:endParaRPr lang="en-US" dirty="0"/>
          </a:p>
        </p:txBody>
      </p:sp>
    </p:spTree>
    <p:extLst>
      <p:ext uri="{BB962C8B-B14F-4D97-AF65-F5344CB8AC3E}">
        <p14:creationId xmlns:p14="http://schemas.microsoft.com/office/powerpoint/2010/main" val="10782015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08239" y="303497"/>
            <a:ext cx="9322515" cy="6538303"/>
            <a:chOff x="284237" y="303494"/>
            <a:chExt cx="9322515" cy="6538303"/>
          </a:xfrm>
        </p:grpSpPr>
        <p:sp>
          <p:nvSpPr>
            <p:cNvPr id="32" name="Cloud 31"/>
            <p:cNvSpPr/>
            <p:nvPr/>
          </p:nvSpPr>
          <p:spPr bwMode="auto">
            <a:xfrm rot="19800000" flipV="1">
              <a:off x="5060353" y="4367555"/>
              <a:ext cx="2255178" cy="1506063"/>
            </a:xfrm>
            <a:prstGeom prst="cloud">
              <a:avLst/>
            </a:prstGeom>
            <a:solidFill>
              <a:schemeClr val="bg2">
                <a:lumMod val="60000"/>
                <a:lumOff val="40000"/>
              </a:schemeClr>
            </a:solidFill>
            <a:ln>
              <a:solidFill>
                <a:srgbClr val="FFFF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400" b="1" dirty="0">
                <a:solidFill>
                  <a:srgbClr val="000000"/>
                </a:solidFill>
              </a:endParaRPr>
            </a:p>
          </p:txBody>
        </p:sp>
        <p:sp>
          <p:nvSpPr>
            <p:cNvPr id="40" name="Cloud 39"/>
            <p:cNvSpPr/>
            <p:nvPr/>
          </p:nvSpPr>
          <p:spPr bwMode="auto">
            <a:xfrm rot="1800000">
              <a:off x="1546526" y="4367556"/>
              <a:ext cx="2255178" cy="1506063"/>
            </a:xfrm>
            <a:prstGeom prst="cloud">
              <a:avLst/>
            </a:prstGeom>
            <a:solidFill>
              <a:schemeClr val="bg2">
                <a:lumMod val="60000"/>
                <a:lumOff val="40000"/>
              </a:schemeClr>
            </a:solidFill>
            <a:ln>
              <a:solidFill>
                <a:srgbClr val="FFFF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400" b="1" dirty="0">
                <a:solidFill>
                  <a:srgbClr val="000000"/>
                </a:solidFill>
              </a:endParaRPr>
            </a:p>
          </p:txBody>
        </p:sp>
        <p:pic>
          <p:nvPicPr>
            <p:cNvPr id="31" name="Picture 30"/>
            <p:cNvPicPr>
              <a:picLocks noChangeAspect="1"/>
            </p:cNvPicPr>
            <p:nvPr/>
          </p:nvPicPr>
          <p:blipFill>
            <a:blip r:embed="rId3">
              <a:clrChange>
                <a:clrFrom>
                  <a:srgbClr val="FFFFFF"/>
                </a:clrFrom>
                <a:clrTo>
                  <a:srgbClr val="FFFFFF">
                    <a:alpha val="0"/>
                  </a:srgbClr>
                </a:clrTo>
              </a:clrChange>
            </a:blip>
            <a:stretch>
              <a:fillRect/>
            </a:stretch>
          </p:blipFill>
          <p:spPr>
            <a:xfrm>
              <a:off x="3058911" y="1466907"/>
              <a:ext cx="3026178" cy="1934592"/>
            </a:xfrm>
            <a:prstGeom prst="rect">
              <a:avLst/>
            </a:prstGeom>
          </p:spPr>
        </p:pic>
        <p:pic>
          <p:nvPicPr>
            <p:cNvPr id="34" name="Picture 33"/>
            <p:cNvPicPr>
              <a:picLocks noChangeAspect="1"/>
            </p:cNvPicPr>
            <p:nvPr/>
          </p:nvPicPr>
          <p:blipFill>
            <a:blip r:embed="rId4"/>
            <a:stretch>
              <a:fillRect/>
            </a:stretch>
          </p:blipFill>
          <p:spPr>
            <a:xfrm>
              <a:off x="486900" y="5378039"/>
              <a:ext cx="1895353" cy="1041661"/>
            </a:xfrm>
            <a:prstGeom prst="rect">
              <a:avLst/>
            </a:prstGeom>
            <a:ln w="3175">
              <a:solidFill>
                <a:schemeClr val="tx1"/>
              </a:solidFill>
            </a:ln>
          </p:spPr>
        </p:pic>
        <p:pic>
          <p:nvPicPr>
            <p:cNvPr id="35" name="Picture 2" descr="Imágenes integradas 1"/>
            <p:cNvPicPr>
              <a:picLocks noChangeAspect="1" noChangeArrowheads="1"/>
            </p:cNvPicPr>
            <p:nvPr/>
          </p:nvPicPr>
          <p:blipFill>
            <a:blip r:embed="rId5" cstate="print">
              <a:clrChange>
                <a:clrFrom>
                  <a:srgbClr val="FEFFFF"/>
                </a:clrFrom>
                <a:clrTo>
                  <a:srgbClr val="FEFFFF">
                    <a:alpha val="0"/>
                  </a:srgbClr>
                </a:clrTo>
              </a:clrChange>
              <a:extLst>
                <a:ext uri="{28A0092B-C50C-407E-A947-70E740481C1C}">
                  <a14:useLocalDpi xmlns:a14="http://schemas.microsoft.com/office/drawing/2010/main" val="0"/>
                </a:ext>
              </a:extLst>
            </a:blip>
            <a:srcRect/>
            <a:stretch>
              <a:fillRect/>
            </a:stretch>
          </p:blipFill>
          <p:spPr bwMode="auto">
            <a:xfrm>
              <a:off x="3058911" y="4756928"/>
              <a:ext cx="3026178" cy="2012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0" name="Picture 2" descr="http://rapidrefresh.noaa.gov/HRRR/for_web/hrrr_jet/2015041500/full/3hap_sfc_f14.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824" t="13651" r="8166" b="12490"/>
            <a:stretch/>
          </p:blipFill>
          <p:spPr bwMode="auto">
            <a:xfrm>
              <a:off x="488473" y="1466907"/>
              <a:ext cx="2101874" cy="1323541"/>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6" name="Down Arrow 5"/>
            <p:cNvSpPr/>
            <p:nvPr/>
          </p:nvSpPr>
          <p:spPr bwMode="auto">
            <a:xfrm>
              <a:off x="1220226" y="2931336"/>
              <a:ext cx="484632" cy="536187"/>
            </a:xfrm>
            <a:prstGeom prst="downArrow">
              <a:avLst/>
            </a:prstGeom>
            <a:solidFill>
              <a:srgbClr val="CCFF99"/>
            </a:solidFill>
            <a:ln>
              <a:solidFill>
                <a:srgbClr val="00B05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400" b="1" dirty="0">
                <a:solidFill>
                  <a:srgbClr val="000000"/>
                </a:solidFill>
              </a:endParaRPr>
            </a:p>
          </p:txBody>
        </p:sp>
        <p:pic>
          <p:nvPicPr>
            <p:cNvPr id="37" name="Picture 8"/>
            <p:cNvPicPr>
              <a:picLocks noChangeAspect="1" noChangeArrowheads="1"/>
            </p:cNvPicPr>
            <p:nvPr/>
          </p:nvPicPr>
          <p:blipFill rotWithShape="1">
            <a:blip r:embed="rId7" cstate="print">
              <a:clrChange>
                <a:clrFrom>
                  <a:srgbClr val="FEFFFF"/>
                </a:clrFrom>
                <a:clrTo>
                  <a:srgbClr val="FEFFFF">
                    <a:alpha val="0"/>
                  </a:srgbClr>
                </a:clrTo>
              </a:clrChange>
              <a:extLst>
                <a:ext uri="{28A0092B-C50C-407E-A947-70E740481C1C}">
                  <a14:useLocalDpi xmlns:a14="http://schemas.microsoft.com/office/drawing/2010/main" val="0"/>
                </a:ext>
              </a:extLst>
            </a:blip>
            <a:srcRect l="26903" t="20223" r="11647" b="19566"/>
            <a:stretch/>
          </p:blipFill>
          <p:spPr bwMode="auto">
            <a:xfrm>
              <a:off x="488473" y="3608410"/>
              <a:ext cx="2101874" cy="1324419"/>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grpSp>
          <p:nvGrpSpPr>
            <p:cNvPr id="11" name="Group 10"/>
            <p:cNvGrpSpPr/>
            <p:nvPr/>
          </p:nvGrpSpPr>
          <p:grpSpPr>
            <a:xfrm>
              <a:off x="284237" y="2481585"/>
              <a:ext cx="523325" cy="525075"/>
              <a:chOff x="61148" y="2843805"/>
              <a:chExt cx="523325" cy="525075"/>
            </a:xfrm>
          </p:grpSpPr>
          <p:sp>
            <p:nvSpPr>
              <p:cNvPr id="8" name="Oval 7"/>
              <p:cNvSpPr/>
              <p:nvPr/>
            </p:nvSpPr>
            <p:spPr bwMode="auto">
              <a:xfrm>
                <a:off x="103615" y="2887147"/>
                <a:ext cx="438393" cy="438393"/>
              </a:xfrm>
              <a:prstGeom prst="ellipse">
                <a:avLst/>
              </a:prstGeom>
              <a:solidFill>
                <a:schemeClr val="bg1"/>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400" b="1" dirty="0">
                  <a:solidFill>
                    <a:srgbClr val="000000"/>
                  </a:solidFill>
                </a:endParaRPr>
              </a:p>
            </p:txBody>
          </p:sp>
          <p:pic>
            <p:nvPicPr>
              <p:cNvPr id="2054" name="Picture 6" descr="http://tauntonboh.homestead.com/noaa_logo_op_598x600.jpg"/>
              <p:cNvPicPr>
                <a:picLocks noChangeAspect="1" noChangeArrowheads="1"/>
              </p:cNvPicPr>
              <p:nvPr/>
            </p:nvPicPr>
            <p:blipFill>
              <a:blip r:embed="rId8" cstate="print">
                <a:clrChange>
                  <a:clrFrom>
                    <a:srgbClr val="FCFEFB"/>
                  </a:clrFrom>
                  <a:clrTo>
                    <a:srgbClr val="FCFEFB">
                      <a:alpha val="0"/>
                    </a:srgbClr>
                  </a:clrTo>
                </a:clrChange>
                <a:extLst>
                  <a:ext uri="{28A0092B-C50C-407E-A947-70E740481C1C}">
                    <a14:useLocalDpi xmlns:a14="http://schemas.microsoft.com/office/drawing/2010/main" val="0"/>
                  </a:ext>
                </a:extLst>
              </a:blip>
              <a:srcRect/>
              <a:stretch>
                <a:fillRect/>
              </a:stretch>
            </p:blipFill>
            <p:spPr bwMode="auto">
              <a:xfrm>
                <a:off x="61148" y="2843805"/>
                <a:ext cx="523325" cy="525075"/>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2052" name="Picture 4" descr="https://wiki.ucar.edu/download/attachments/52004557/ncar-logo-lg.jpg?api=v2"/>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5899" y="4605360"/>
              <a:ext cx="869346" cy="278872"/>
            </a:xfrm>
            <a:prstGeom prst="rect">
              <a:avLst/>
            </a:prstGeom>
            <a:noFill/>
            <a:ln>
              <a:noFill/>
            </a:ln>
            <a:extLst>
              <a:ext uri="{909E8E84-426E-40dd-AFC4-6F175D3DCCD1}">
                <a14:hiddenFill xmlns:a14="http://schemas.microsoft.com/office/drawing/2010/main" xmlns="">
                  <a:solidFill>
                    <a:srgbClr val="FFFFFF"/>
                  </a:solidFill>
                </a14:hiddenFill>
              </a:ext>
            </a:extLst>
          </p:spPr>
        </p:pic>
        <p:sp>
          <p:nvSpPr>
            <p:cNvPr id="36" name="Bent Arrow 35"/>
            <p:cNvSpPr/>
            <p:nvPr/>
          </p:nvSpPr>
          <p:spPr bwMode="auto">
            <a:xfrm flipV="1">
              <a:off x="1346905" y="5062517"/>
              <a:ext cx="1455889" cy="938232"/>
            </a:xfrm>
            <a:prstGeom prst="bentArrow">
              <a:avLst>
                <a:gd name="adj1" fmla="val 29682"/>
                <a:gd name="adj2" fmla="val 25000"/>
                <a:gd name="adj3" fmla="val 25000"/>
                <a:gd name="adj4" fmla="val 43750"/>
              </a:avLst>
            </a:prstGeom>
            <a:solidFill>
              <a:srgbClr val="CCFF99"/>
            </a:solidFill>
            <a:ln>
              <a:solidFill>
                <a:srgbClr val="00B05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400" b="1" dirty="0">
                <a:solidFill>
                  <a:srgbClr val="000000"/>
                </a:solidFill>
              </a:endParaRPr>
            </a:p>
          </p:txBody>
        </p:sp>
        <p:sp>
          <p:nvSpPr>
            <p:cNvPr id="42" name="Down Arrow 41"/>
            <p:cNvSpPr/>
            <p:nvPr/>
          </p:nvSpPr>
          <p:spPr bwMode="auto">
            <a:xfrm>
              <a:off x="3941604" y="3702602"/>
              <a:ext cx="484632" cy="1120053"/>
            </a:xfrm>
            <a:prstGeom prst="downArrow">
              <a:avLst/>
            </a:prstGeom>
            <a:solidFill>
              <a:srgbClr val="CCFF99"/>
            </a:solidFill>
            <a:ln>
              <a:solidFill>
                <a:srgbClr val="00B05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400" b="1" dirty="0">
                <a:solidFill>
                  <a:srgbClr val="000000"/>
                </a:solidFill>
              </a:endParaRPr>
            </a:p>
          </p:txBody>
        </p:sp>
        <p:sp>
          <p:nvSpPr>
            <p:cNvPr id="50" name="TextBox 49"/>
            <p:cNvSpPr txBox="1"/>
            <p:nvPr/>
          </p:nvSpPr>
          <p:spPr>
            <a:xfrm>
              <a:off x="486900" y="6467134"/>
              <a:ext cx="2925247" cy="374663"/>
            </a:xfrm>
            <a:prstGeom prst="rect">
              <a:avLst/>
            </a:prstGeom>
            <a:noFill/>
            <a:effectLst/>
          </p:spPr>
          <p:txBody>
            <a:bodyPr wrap="square" lIns="0" tIns="0" rIns="0" bIns="0" rtlCol="0">
              <a:noAutofit/>
            </a:bodyPr>
            <a:lstStyle/>
            <a:p>
              <a:pPr defTabSz="914400" eaLnBrk="0" hangingPunct="0">
                <a:lnSpc>
                  <a:spcPts val="1800"/>
                </a:lnSpc>
              </a:pPr>
              <a:r>
                <a:rPr lang="en-US" sz="1600" b="1" i="1" smtClean="0">
                  <a:solidFill>
                    <a:prstClr val="white"/>
                  </a:solidFill>
                </a:rPr>
                <a:t>Convert grids </a:t>
              </a:r>
              <a:r>
                <a:rPr lang="en-US" sz="1600" b="1" i="1">
                  <a:solidFill>
                    <a:prstClr val="white"/>
                  </a:solidFill>
                </a:rPr>
                <a:t>to </a:t>
              </a:r>
              <a:r>
                <a:rPr lang="en-US" sz="1600" b="1" i="1" smtClean="0">
                  <a:solidFill>
                    <a:prstClr val="white"/>
                  </a:solidFill>
                </a:rPr>
                <a:t>catchments</a:t>
              </a:r>
              <a:endParaRPr lang="en-US" sz="1600" b="1" i="1" dirty="0">
                <a:solidFill>
                  <a:prstClr val="white"/>
                </a:solidFill>
              </a:endParaRPr>
            </a:p>
          </p:txBody>
        </p:sp>
        <p:sp>
          <p:nvSpPr>
            <p:cNvPr id="51" name="TextBox 50"/>
            <p:cNvSpPr txBox="1"/>
            <p:nvPr/>
          </p:nvSpPr>
          <p:spPr>
            <a:xfrm>
              <a:off x="4469360" y="3634078"/>
              <a:ext cx="1880155" cy="811495"/>
            </a:xfrm>
            <a:prstGeom prst="rect">
              <a:avLst/>
            </a:prstGeom>
            <a:noFill/>
            <a:effectLst/>
          </p:spPr>
          <p:txBody>
            <a:bodyPr wrap="square" lIns="0" tIns="0" rIns="0" bIns="0" rtlCol="0">
              <a:noAutofit/>
            </a:bodyPr>
            <a:lstStyle/>
            <a:p>
              <a:pPr defTabSz="914400" eaLnBrk="0" hangingPunct="0">
                <a:lnSpc>
                  <a:spcPts val="1800"/>
                </a:lnSpc>
              </a:pPr>
              <a:r>
                <a:rPr lang="en-US" sz="1600" b="1" i="1" dirty="0" err="1">
                  <a:solidFill>
                    <a:prstClr val="black"/>
                  </a:solidFill>
                </a:rPr>
                <a:t>US high-resolution</a:t>
              </a:r>
              <a:endParaRPr lang="en-US" sz="1600" b="1" i="1" dirty="0">
                <a:solidFill>
                  <a:prstClr val="black"/>
                </a:solidFill>
              </a:endParaRPr>
            </a:p>
            <a:p>
              <a:pPr defTabSz="914400" eaLnBrk="0" hangingPunct="0">
                <a:lnSpc>
                  <a:spcPts val="1800"/>
                </a:lnSpc>
              </a:pPr>
              <a:r>
                <a:rPr lang="en-US" sz="1600" b="1" i="1" dirty="0">
                  <a:solidFill>
                    <a:prstClr val="black"/>
                  </a:solidFill>
                </a:rPr>
                <a:t>stream network, catchments, dams, gages</a:t>
              </a:r>
            </a:p>
          </p:txBody>
        </p:sp>
        <p:sp>
          <p:nvSpPr>
            <p:cNvPr id="52" name="TextBox 51"/>
            <p:cNvSpPr txBox="1"/>
            <p:nvPr/>
          </p:nvSpPr>
          <p:spPr>
            <a:xfrm>
              <a:off x="1760952" y="2842101"/>
              <a:ext cx="2330232" cy="728743"/>
            </a:xfrm>
            <a:prstGeom prst="rect">
              <a:avLst/>
            </a:prstGeom>
            <a:noFill/>
            <a:effectLst/>
          </p:spPr>
          <p:txBody>
            <a:bodyPr wrap="square" lIns="0" tIns="0" rIns="0" bIns="0" rtlCol="0" anchor="ctr">
              <a:noAutofit/>
            </a:bodyPr>
            <a:lstStyle/>
            <a:p>
              <a:pPr defTabSz="914400" eaLnBrk="0" hangingPunct="0">
                <a:lnSpc>
                  <a:spcPts val="1800"/>
                </a:lnSpc>
              </a:pPr>
              <a:r>
                <a:rPr lang="en-US" sz="1600" b="1" i="1" dirty="0">
                  <a:solidFill>
                    <a:prstClr val="black"/>
                  </a:solidFill>
                </a:rPr>
                <a:t>15-hr rainfall forecast, updated ~1 hour</a:t>
              </a:r>
            </a:p>
          </p:txBody>
        </p:sp>
        <p:sp>
          <p:nvSpPr>
            <p:cNvPr id="53" name="TextBox 52"/>
            <p:cNvSpPr txBox="1"/>
            <p:nvPr/>
          </p:nvSpPr>
          <p:spPr>
            <a:xfrm>
              <a:off x="816827" y="3886366"/>
              <a:ext cx="1399897" cy="705360"/>
            </a:xfrm>
            <a:prstGeom prst="rect">
              <a:avLst/>
            </a:prstGeom>
            <a:solidFill>
              <a:schemeClr val="bg1">
                <a:alpha val="29000"/>
              </a:schemeClr>
            </a:solidFill>
            <a:effectLst/>
          </p:spPr>
          <p:txBody>
            <a:bodyPr wrap="square" lIns="0" tIns="0" rIns="0" bIns="0" rtlCol="0" anchor="ctr">
              <a:noAutofit/>
            </a:bodyPr>
            <a:lstStyle/>
            <a:p>
              <a:pPr algn="ctr" defTabSz="914400" eaLnBrk="0" hangingPunct="0">
                <a:lnSpc>
                  <a:spcPts val="1800"/>
                </a:lnSpc>
              </a:pPr>
              <a:r>
                <a:rPr lang="en-US" sz="1600" b="1" dirty="0">
                  <a:solidFill>
                    <a:prstClr val="black"/>
                  </a:solidFill>
                </a:rPr>
                <a:t>Land </a:t>
              </a:r>
              <a:r>
                <a:rPr lang="en-US" sz="1600" b="1">
                  <a:solidFill>
                    <a:prstClr val="black"/>
                  </a:solidFill>
                </a:rPr>
                <a:t>Surface </a:t>
              </a:r>
              <a:r>
                <a:rPr lang="en-US" sz="1600" b="1" smtClean="0">
                  <a:solidFill>
                    <a:prstClr val="black"/>
                  </a:solidFill>
                </a:rPr>
                <a:t>Model </a:t>
              </a:r>
              <a:br>
                <a:rPr lang="en-US" sz="1600" b="1" smtClean="0">
                  <a:solidFill>
                    <a:prstClr val="black"/>
                  </a:solidFill>
                </a:rPr>
              </a:br>
              <a:r>
                <a:rPr lang="en-US" sz="1600" b="1" smtClean="0">
                  <a:solidFill>
                    <a:prstClr val="black"/>
                  </a:solidFill>
                </a:rPr>
                <a:t>(Noah-MP)</a:t>
              </a:r>
              <a:endParaRPr lang="en-US" sz="1600" b="1" dirty="0">
                <a:solidFill>
                  <a:prstClr val="black"/>
                </a:solidFill>
              </a:endParaRPr>
            </a:p>
          </p:txBody>
        </p:sp>
        <p:sp>
          <p:nvSpPr>
            <p:cNvPr id="54" name="TextBox 53"/>
            <p:cNvSpPr txBox="1"/>
            <p:nvPr/>
          </p:nvSpPr>
          <p:spPr>
            <a:xfrm>
              <a:off x="572155" y="1646771"/>
              <a:ext cx="1810098" cy="898912"/>
            </a:xfrm>
            <a:prstGeom prst="rect">
              <a:avLst/>
            </a:prstGeom>
            <a:solidFill>
              <a:schemeClr val="bg1">
                <a:alpha val="31000"/>
              </a:schemeClr>
            </a:solidFill>
            <a:effectLst/>
          </p:spPr>
          <p:txBody>
            <a:bodyPr wrap="square" lIns="0" tIns="0" rIns="0" bIns="0" rtlCol="0" anchor="ctr">
              <a:noAutofit/>
            </a:bodyPr>
            <a:lstStyle/>
            <a:p>
              <a:pPr algn="ctr" defTabSz="914400" eaLnBrk="0" hangingPunct="0">
                <a:lnSpc>
                  <a:spcPts val="1800"/>
                </a:lnSpc>
              </a:pPr>
              <a:r>
                <a:rPr lang="en-US" sz="1600" b="1" dirty="0">
                  <a:solidFill>
                    <a:prstClr val="black"/>
                  </a:solidFill>
                </a:rPr>
                <a:t>US National Weather </a:t>
              </a:r>
              <a:r>
                <a:rPr lang="en-US" sz="1600" b="1" dirty="0" smtClean="0">
                  <a:solidFill>
                    <a:prstClr val="black"/>
                  </a:solidFill>
                </a:rPr>
                <a:t>Forecast</a:t>
              </a:r>
            </a:p>
            <a:p>
              <a:pPr algn="ctr" defTabSz="914400" eaLnBrk="0" hangingPunct="0">
                <a:lnSpc>
                  <a:spcPts val="1800"/>
                </a:lnSpc>
              </a:pPr>
              <a:r>
                <a:rPr lang="en-US" sz="1600" b="1" dirty="0" smtClean="0">
                  <a:solidFill>
                    <a:prstClr val="black"/>
                  </a:solidFill>
                </a:rPr>
                <a:t>(HRRR)</a:t>
              </a:r>
              <a:endParaRPr lang="en-US" sz="1600" b="1" dirty="0">
                <a:solidFill>
                  <a:prstClr val="black"/>
                </a:solidFill>
              </a:endParaRPr>
            </a:p>
          </p:txBody>
        </p:sp>
        <p:pic>
          <p:nvPicPr>
            <p:cNvPr id="2056" name="Picture 8" descr="http://vueworks.com/wp-content/uploads/2011/08/esri-logo.gif"/>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088" y="5912000"/>
              <a:ext cx="918220" cy="410893"/>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29" descr="C:\Users\deng7365\AppData\Local\Temp\SNAGHTMLbac10d3.PNG"/>
            <p:cNvPicPr/>
            <p:nvPr/>
          </p:nvPicPr>
          <p:blipFill rotWithShape="1">
            <a:blip r:embed="rId11" cstate="print">
              <a:extLst>
                <a:ext uri="{28A0092B-C50C-407E-A947-70E740481C1C}">
                  <a14:useLocalDpi xmlns:a14="http://schemas.microsoft.com/office/drawing/2010/main" val="0"/>
                </a:ext>
              </a:extLst>
            </a:blip>
            <a:srcRect l="3552" t="12410" r="3526" b="26242"/>
            <a:stretch/>
          </p:blipFill>
          <p:spPr bwMode="auto">
            <a:xfrm>
              <a:off x="6557064" y="3607679"/>
              <a:ext cx="2103120" cy="1325880"/>
            </a:xfrm>
            <a:prstGeom prst="rect">
              <a:avLst/>
            </a:prstGeom>
            <a:noFill/>
            <a:ln>
              <a:solidFill>
                <a:schemeClr val="tx1"/>
              </a:solidFill>
            </a:ln>
          </p:spPr>
        </p:pic>
        <p:sp>
          <p:nvSpPr>
            <p:cNvPr id="38" name="TextBox 37"/>
            <p:cNvSpPr txBox="1"/>
            <p:nvPr/>
          </p:nvSpPr>
          <p:spPr>
            <a:xfrm>
              <a:off x="6623893" y="3730463"/>
              <a:ext cx="2100097" cy="972963"/>
            </a:xfrm>
            <a:prstGeom prst="rect">
              <a:avLst/>
            </a:prstGeom>
            <a:noFill/>
            <a:effectLst/>
          </p:spPr>
          <p:txBody>
            <a:bodyPr wrap="square" lIns="0" tIns="0" rIns="0" bIns="0" rtlCol="0" anchor="ctr">
              <a:noAutofit/>
            </a:bodyPr>
            <a:lstStyle/>
            <a:p>
              <a:pPr defTabSz="914400" eaLnBrk="0" hangingPunct="0">
                <a:lnSpc>
                  <a:spcPts val="1800"/>
                </a:lnSpc>
              </a:pPr>
              <a:r>
                <a:rPr lang="en-US" sz="1600" b="1" dirty="0">
                  <a:solidFill>
                    <a:srgbClr val="FFFF00"/>
                  </a:solidFill>
                </a:rPr>
                <a:t>Global Weather Forecast &amp; Land </a:t>
              </a:r>
              <a:r>
                <a:rPr lang="en-US" sz="1600" b="1">
                  <a:solidFill>
                    <a:srgbClr val="FFFF00"/>
                  </a:solidFill>
                </a:rPr>
                <a:t>Surface </a:t>
              </a:r>
              <a:r>
                <a:rPr lang="en-US" sz="1600" b="1" smtClean="0">
                  <a:solidFill>
                    <a:srgbClr val="FFFF00"/>
                  </a:solidFill>
                </a:rPr>
                <a:t>Modeling</a:t>
              </a:r>
              <a:br>
                <a:rPr lang="en-US" sz="1600" b="1" smtClean="0">
                  <a:solidFill>
                    <a:srgbClr val="FFFF00"/>
                  </a:solidFill>
                </a:rPr>
              </a:br>
              <a:r>
                <a:rPr lang="en-US" sz="1600" b="1" smtClean="0">
                  <a:solidFill>
                    <a:srgbClr val="FFFF00"/>
                  </a:solidFill>
                </a:rPr>
                <a:t>(ECMWF – HTESSEL)</a:t>
              </a:r>
              <a:endParaRPr lang="en-US" sz="1600" b="1" dirty="0">
                <a:solidFill>
                  <a:srgbClr val="FFFF00"/>
                </a:solidFill>
              </a:endParaRPr>
            </a:p>
          </p:txBody>
        </p:sp>
        <p:sp>
          <p:nvSpPr>
            <p:cNvPr id="41" name="Title 2"/>
            <p:cNvSpPr txBox="1">
              <a:spLocks/>
            </p:cNvSpPr>
            <p:nvPr/>
          </p:nvSpPr>
          <p:spPr>
            <a:xfrm>
              <a:off x="628650" y="303494"/>
              <a:ext cx="7886700" cy="794815"/>
            </a:xfrm>
            <a:prstGeom prst="rect">
              <a:avLst/>
            </a:prstGeom>
          </p:spPr>
          <p:txBody>
            <a:bodyPr vert="horz" lIns="0" tIns="0" rIns="0" bIns="0" rtlCol="0" anchor="ctr">
              <a:noAutofit/>
            </a:bodyPr>
            <a:lstStyle>
              <a:lvl1pPr algn="l" defTabSz="457200" rtl="0" eaLnBrk="1" latinLnBrk="0" hangingPunct="1">
                <a:lnSpc>
                  <a:spcPct val="100000"/>
                </a:lnSpc>
                <a:spcBef>
                  <a:spcPct val="0"/>
                </a:spcBef>
                <a:buNone/>
                <a:defRPr lang="en-US" sz="2800" b="1" i="0" kern="1200" baseline="0" dirty="0" smtClean="0">
                  <a:solidFill>
                    <a:srgbClr val="007AC2"/>
                  </a:solidFill>
                  <a:latin typeface="+mj-lt"/>
                  <a:ea typeface="+mj-ea"/>
                  <a:cs typeface="Avenir LT Std 85 Heavy"/>
                </a:defRPr>
              </a:lvl1pPr>
            </a:lstStyle>
            <a:p>
              <a:pPr algn="ctr"/>
              <a:r>
                <a:rPr/>
                <a:t>Coupling Land-Surface Models with </a:t>
              </a:r>
              <a:br>
                <a:rPr/>
              </a:br>
              <a:r>
                <a:rPr/>
                <a:t>Streamflow Routing Model</a:t>
              </a:r>
            </a:p>
          </p:txBody>
        </p:sp>
        <p:pic>
          <p:nvPicPr>
            <p:cNvPr id="29" name="Picture 28"/>
            <p:cNvPicPr>
              <a:picLocks noChangeAspect="1"/>
            </p:cNvPicPr>
            <p:nvPr/>
          </p:nvPicPr>
          <p:blipFill>
            <a:blip r:embed="rId4"/>
            <a:stretch>
              <a:fillRect/>
            </a:stretch>
          </p:blipFill>
          <p:spPr>
            <a:xfrm>
              <a:off x="6764831" y="5378039"/>
              <a:ext cx="1895353" cy="1041661"/>
            </a:xfrm>
            <a:prstGeom prst="rect">
              <a:avLst/>
            </a:prstGeom>
            <a:ln w="3175">
              <a:solidFill>
                <a:schemeClr val="tx1"/>
              </a:solidFill>
            </a:ln>
          </p:spPr>
        </p:pic>
        <p:sp>
          <p:nvSpPr>
            <p:cNvPr id="43" name="Bent Arrow 42"/>
            <p:cNvSpPr/>
            <p:nvPr/>
          </p:nvSpPr>
          <p:spPr bwMode="auto">
            <a:xfrm flipH="1" flipV="1">
              <a:off x="6085089" y="5061684"/>
              <a:ext cx="1455889" cy="938232"/>
            </a:xfrm>
            <a:prstGeom prst="bentArrow">
              <a:avLst>
                <a:gd name="adj1" fmla="val 29682"/>
                <a:gd name="adj2" fmla="val 25000"/>
                <a:gd name="adj3" fmla="val 25000"/>
                <a:gd name="adj4" fmla="val 43750"/>
              </a:avLst>
            </a:prstGeom>
            <a:solidFill>
              <a:srgbClr val="CCFF99"/>
            </a:solidFill>
            <a:ln>
              <a:solidFill>
                <a:srgbClr val="00B05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400" b="1" dirty="0">
                <a:solidFill>
                  <a:srgbClr val="000000"/>
                </a:solidFill>
              </a:endParaRPr>
            </a:p>
          </p:txBody>
        </p:sp>
        <p:pic>
          <p:nvPicPr>
            <p:cNvPr id="33" name="Picture 4" descr="http://i1.wp.com/hepex.irstea.fr/wp-content/uploads/2013/07/bow_river_19_June_2013_glofas.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32089" t="21382" r="2230" b="2639"/>
            <a:stretch/>
          </p:blipFill>
          <p:spPr bwMode="auto">
            <a:xfrm>
              <a:off x="8333658" y="3327511"/>
              <a:ext cx="1273094" cy="911535"/>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46" name="TextBox 45"/>
            <p:cNvSpPr txBox="1"/>
            <p:nvPr/>
          </p:nvSpPr>
          <p:spPr>
            <a:xfrm>
              <a:off x="6526705" y="2734373"/>
              <a:ext cx="2458536" cy="771833"/>
            </a:xfrm>
            <a:prstGeom prst="rect">
              <a:avLst/>
            </a:prstGeom>
            <a:noFill/>
            <a:effectLst/>
          </p:spPr>
          <p:txBody>
            <a:bodyPr wrap="square" lIns="0" tIns="0" rIns="0" bIns="0" rtlCol="0" anchor="ctr">
              <a:noAutofit/>
            </a:bodyPr>
            <a:lstStyle/>
            <a:p>
              <a:pPr defTabSz="914400" eaLnBrk="0" hangingPunct="0">
                <a:lnSpc>
                  <a:spcPts val="1800"/>
                </a:lnSpc>
              </a:pPr>
              <a:r>
                <a:rPr lang="en-US" sz="1600" b="1" i="1" dirty="0">
                  <a:solidFill>
                    <a:prstClr val="black"/>
                  </a:solidFill>
                </a:rPr>
                <a:t>50-forecast ensemble: 15-day rainfall &amp; runoff, updated ~12 hrs</a:t>
              </a:r>
            </a:p>
          </p:txBody>
        </p:sp>
        <p:sp>
          <p:nvSpPr>
            <p:cNvPr id="47" name="TextBox 46"/>
            <p:cNvSpPr txBox="1"/>
            <p:nvPr/>
          </p:nvSpPr>
          <p:spPr>
            <a:xfrm>
              <a:off x="1716948" y="5091924"/>
              <a:ext cx="845734" cy="376834"/>
            </a:xfrm>
            <a:prstGeom prst="rect">
              <a:avLst/>
            </a:prstGeom>
            <a:noFill/>
            <a:effectLst/>
          </p:spPr>
          <p:txBody>
            <a:bodyPr wrap="square" lIns="0" tIns="0" rIns="0" bIns="0" rtlCol="0">
              <a:noAutofit/>
            </a:bodyPr>
            <a:lstStyle/>
            <a:p>
              <a:pPr algn="ctr" defTabSz="914400" eaLnBrk="0" hangingPunct="0">
                <a:lnSpc>
                  <a:spcPts val="1800"/>
                </a:lnSpc>
              </a:pPr>
              <a:r>
                <a:rPr lang="en-US" sz="1600" b="1" i="1" dirty="0">
                  <a:solidFill>
                    <a:prstClr val="black"/>
                  </a:solidFill>
                </a:rPr>
                <a:t>Runoff</a:t>
              </a:r>
            </a:p>
          </p:txBody>
        </p:sp>
        <p:sp>
          <p:nvSpPr>
            <p:cNvPr id="48" name="TextBox 47"/>
            <p:cNvSpPr txBox="1"/>
            <p:nvPr/>
          </p:nvSpPr>
          <p:spPr>
            <a:xfrm>
              <a:off x="6521326" y="5103196"/>
              <a:ext cx="845734" cy="376834"/>
            </a:xfrm>
            <a:prstGeom prst="rect">
              <a:avLst/>
            </a:prstGeom>
            <a:noFill/>
            <a:effectLst/>
          </p:spPr>
          <p:txBody>
            <a:bodyPr wrap="square" lIns="0" tIns="0" rIns="0" bIns="0" rtlCol="0">
              <a:noAutofit/>
            </a:bodyPr>
            <a:lstStyle/>
            <a:p>
              <a:pPr defTabSz="914400" eaLnBrk="0" hangingPunct="0">
                <a:lnSpc>
                  <a:spcPts val="1800"/>
                </a:lnSpc>
              </a:pPr>
              <a:r>
                <a:rPr lang="en-US" sz="1600" b="1" i="1" dirty="0">
                  <a:solidFill>
                    <a:prstClr val="black"/>
                  </a:solidFill>
                </a:rPr>
                <a:t>Runoff</a:t>
              </a:r>
            </a:p>
          </p:txBody>
        </p:sp>
        <p:sp>
          <p:nvSpPr>
            <p:cNvPr id="49" name="TextBox 48"/>
            <p:cNvSpPr txBox="1"/>
            <p:nvPr/>
          </p:nvSpPr>
          <p:spPr>
            <a:xfrm>
              <a:off x="3523435" y="5211497"/>
              <a:ext cx="1585921" cy="807398"/>
            </a:xfrm>
            <a:prstGeom prst="rect">
              <a:avLst/>
            </a:prstGeom>
            <a:solidFill>
              <a:schemeClr val="bg1">
                <a:alpha val="33000"/>
              </a:schemeClr>
            </a:solidFill>
            <a:effectLst/>
          </p:spPr>
          <p:txBody>
            <a:bodyPr wrap="square" lIns="0" tIns="0" rIns="0" bIns="0" rtlCol="0" anchor="ctr">
              <a:noAutofit/>
            </a:bodyPr>
            <a:lstStyle/>
            <a:p>
              <a:pPr algn="ctr" defTabSz="914400" eaLnBrk="0" hangingPunct="0">
                <a:lnSpc>
                  <a:spcPts val="1800"/>
                </a:lnSpc>
              </a:pPr>
              <a:r>
                <a:rPr lang="en-US" sz="1600" b="1" dirty="0">
                  <a:solidFill>
                    <a:prstClr val="black"/>
                  </a:solidFill>
                </a:rPr>
                <a:t>Streamflow Routing </a:t>
              </a:r>
              <a:r>
                <a:rPr lang="en-US" sz="1600" b="1" dirty="0" smtClean="0">
                  <a:solidFill>
                    <a:prstClr val="black"/>
                  </a:solidFill>
                </a:rPr>
                <a:t>Model</a:t>
              </a:r>
            </a:p>
            <a:p>
              <a:pPr algn="ctr" defTabSz="914400" eaLnBrk="0" hangingPunct="0">
                <a:lnSpc>
                  <a:spcPts val="1800"/>
                </a:lnSpc>
              </a:pPr>
              <a:r>
                <a:rPr lang="en-US" sz="1600" b="1" dirty="0" smtClean="0">
                  <a:solidFill>
                    <a:prstClr val="black"/>
                  </a:solidFill>
                </a:rPr>
                <a:t>(RAPID)</a:t>
              </a:r>
              <a:endParaRPr lang="en-US" sz="1600" b="1" dirty="0">
                <a:solidFill>
                  <a:prstClr val="black"/>
                </a:solidFill>
              </a:endParaRPr>
            </a:p>
          </p:txBody>
        </p:sp>
      </p:grpSp>
      <p:sp>
        <p:nvSpPr>
          <p:cNvPr id="55" name="TextBox 54"/>
          <p:cNvSpPr txBox="1"/>
          <p:nvPr/>
        </p:nvSpPr>
        <p:spPr>
          <a:xfrm>
            <a:off x="6765115" y="4474152"/>
            <a:ext cx="1252144" cy="659851"/>
          </a:xfrm>
          <a:prstGeom prst="rect">
            <a:avLst/>
          </a:prstGeom>
          <a:noFill/>
          <a:effectLst/>
        </p:spPr>
        <p:txBody>
          <a:bodyPr wrap="square" lIns="0" tIns="0" rIns="0" bIns="0" rtlCol="0" anchor="ctr">
            <a:noAutofit/>
          </a:bodyPr>
          <a:lstStyle/>
          <a:p>
            <a:pPr algn="r" defTabSz="914400" eaLnBrk="0" hangingPunct="0">
              <a:lnSpc>
                <a:spcPts val="1800"/>
              </a:lnSpc>
            </a:pPr>
            <a:r>
              <a:rPr lang="en-US" sz="1400" b="1" dirty="0">
                <a:solidFill>
                  <a:schemeClr val="tx1">
                    <a:lumMod val="75000"/>
                    <a:lumOff val="25000"/>
                  </a:schemeClr>
                </a:solidFill>
              </a:rPr>
              <a:t>BYU-HydroShare Cloud</a:t>
            </a:r>
            <a:endParaRPr lang="en-US" sz="1600" b="1" dirty="0">
              <a:solidFill>
                <a:schemeClr val="tx1">
                  <a:lumMod val="75000"/>
                  <a:lumOff val="25000"/>
                </a:schemeClr>
              </a:solidFill>
            </a:endParaRPr>
          </a:p>
        </p:txBody>
      </p:sp>
      <p:sp>
        <p:nvSpPr>
          <p:cNvPr id="44" name="TextBox 43"/>
          <p:cNvSpPr txBox="1"/>
          <p:nvPr/>
        </p:nvSpPr>
        <p:spPr>
          <a:xfrm>
            <a:off x="7467174" y="6439496"/>
            <a:ext cx="2925247" cy="374663"/>
          </a:xfrm>
          <a:prstGeom prst="rect">
            <a:avLst/>
          </a:prstGeom>
          <a:noFill/>
          <a:effectLst/>
        </p:spPr>
        <p:txBody>
          <a:bodyPr wrap="square" lIns="0" tIns="0" rIns="0" bIns="0" rtlCol="0">
            <a:noAutofit/>
          </a:bodyPr>
          <a:lstStyle/>
          <a:p>
            <a:pPr defTabSz="914400" eaLnBrk="0" hangingPunct="0">
              <a:lnSpc>
                <a:spcPts val="1800"/>
              </a:lnSpc>
            </a:pPr>
            <a:r>
              <a:rPr lang="en-US" sz="1600" b="1" i="1" dirty="0" smtClean="0">
                <a:solidFill>
                  <a:prstClr val="white"/>
                </a:solidFill>
              </a:rPr>
              <a:t>Convert grids </a:t>
            </a:r>
            <a:r>
              <a:rPr lang="en-US" sz="1600" b="1" i="1" dirty="0">
                <a:solidFill>
                  <a:prstClr val="white"/>
                </a:solidFill>
              </a:rPr>
              <a:t>to </a:t>
            </a:r>
            <a:r>
              <a:rPr lang="en-US" sz="1600" b="1" i="1" dirty="0" smtClean="0">
                <a:solidFill>
                  <a:prstClr val="white"/>
                </a:solidFill>
              </a:rPr>
              <a:t>catchments</a:t>
            </a:r>
            <a:endParaRPr lang="en-US" sz="1600" b="1" i="1" dirty="0">
              <a:solidFill>
                <a:prstClr val="white"/>
              </a:solidFill>
            </a:endParaRPr>
          </a:p>
        </p:txBody>
      </p:sp>
      <p:pic>
        <p:nvPicPr>
          <p:cNvPr id="56" name="Picture 5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55292" y="4596916"/>
            <a:ext cx="766810" cy="225743"/>
          </a:xfrm>
          <a:prstGeom prst="rect">
            <a:avLst/>
          </a:prstGeom>
        </p:spPr>
      </p:pic>
    </p:spTree>
    <p:extLst>
      <p:ext uri="{BB962C8B-B14F-4D97-AF65-F5344CB8AC3E}">
        <p14:creationId xmlns:p14="http://schemas.microsoft.com/office/powerpoint/2010/main" val="1929942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9972" y="1828808"/>
            <a:ext cx="7892071" cy="4277337"/>
          </a:xfrm>
          <a:prstGeom prst="rect">
            <a:avLst/>
          </a:prstGeom>
          <a:noFill/>
          <a:ln w="28575" cmpd="sng">
            <a:solidFill>
              <a:schemeClr val="tx2">
                <a:lumMod val="25000"/>
                <a:lumOff val="75000"/>
              </a:schemeClr>
            </a:solidFill>
            <a:miter lim="800000"/>
            <a:headEnd/>
            <a:tailEnd/>
          </a:ln>
          <a:effectLst/>
        </p:spPr>
      </p:pic>
      <p:sp>
        <p:nvSpPr>
          <p:cNvPr id="4" name="Title 1"/>
          <p:cNvSpPr txBox="1">
            <a:spLocks/>
          </p:cNvSpPr>
          <p:nvPr/>
        </p:nvSpPr>
        <p:spPr>
          <a:xfrm>
            <a:off x="2209807" y="457200"/>
            <a:ext cx="7312991" cy="484632"/>
          </a:xfrm>
          <a:prstGeom prst="rect">
            <a:avLst/>
          </a:prstGeom>
        </p:spPr>
        <p:txBody>
          <a:bodyPr/>
          <a:lstStyle>
            <a:lvl1pPr algn="l" defTabSz="457200" rtl="0" eaLnBrk="1" latinLnBrk="0" hangingPunct="1">
              <a:lnSpc>
                <a:spcPct val="100000"/>
              </a:lnSpc>
              <a:spcBef>
                <a:spcPct val="0"/>
              </a:spcBef>
              <a:buNone/>
              <a:defRPr sz="2800" b="1" i="0" kern="1200">
                <a:solidFill>
                  <a:schemeClr val="tx1"/>
                </a:solidFill>
                <a:latin typeface="+mj-lt"/>
                <a:ea typeface="+mj-ea"/>
                <a:cs typeface="Avenir LT Std 55 Roman" pitchFamily="34" charset="0"/>
              </a:defRPr>
            </a:lvl1pPr>
          </a:lstStyle>
          <a:p>
            <a:r>
              <a:rPr lang="en-US" dirty="0">
                <a:solidFill>
                  <a:srgbClr val="0070C0"/>
                </a:solidFill>
              </a:rPr>
              <a:t>RAPID River Routing Model</a:t>
            </a:r>
          </a:p>
          <a:p>
            <a:r>
              <a:rPr lang="en-US" sz="1400" dirty="0">
                <a:solidFill>
                  <a:srgbClr val="FF0000"/>
                </a:solidFill>
              </a:rPr>
              <a:t>R</a:t>
            </a:r>
            <a:r>
              <a:rPr lang="en-US" sz="1400" dirty="0">
                <a:solidFill>
                  <a:srgbClr val="0070C0"/>
                </a:solidFill>
              </a:rPr>
              <a:t>iver </a:t>
            </a:r>
            <a:r>
              <a:rPr lang="en-US" sz="1400" dirty="0">
                <a:solidFill>
                  <a:srgbClr val="FF0000"/>
                </a:solidFill>
              </a:rPr>
              <a:t>A</a:t>
            </a:r>
            <a:r>
              <a:rPr lang="en-US" sz="1400" dirty="0">
                <a:solidFill>
                  <a:srgbClr val="0070C0"/>
                </a:solidFill>
              </a:rPr>
              <a:t>pplication for </a:t>
            </a:r>
            <a:r>
              <a:rPr lang="en-US" sz="1400" dirty="0">
                <a:solidFill>
                  <a:srgbClr val="FF0000"/>
                </a:solidFill>
              </a:rPr>
              <a:t>P</a:t>
            </a:r>
            <a:r>
              <a:rPr lang="en-US" sz="1400" dirty="0">
                <a:solidFill>
                  <a:srgbClr val="0070C0"/>
                </a:solidFill>
              </a:rPr>
              <a:t>arallel </a:t>
            </a:r>
            <a:r>
              <a:rPr lang="en-US" sz="1400" dirty="0" err="1">
                <a:solidFill>
                  <a:srgbClr val="0070C0"/>
                </a:solidFill>
              </a:rPr>
              <a:t>Computat</a:t>
            </a:r>
            <a:r>
              <a:rPr lang="en-US" sz="1400" dirty="0" err="1">
                <a:solidFill>
                  <a:srgbClr val="FF0000"/>
                </a:solidFill>
              </a:rPr>
              <a:t>I</a:t>
            </a:r>
            <a:r>
              <a:rPr lang="en-US" sz="1400" dirty="0" err="1">
                <a:solidFill>
                  <a:srgbClr val="0070C0"/>
                </a:solidFill>
              </a:rPr>
              <a:t>on</a:t>
            </a:r>
            <a:r>
              <a:rPr lang="en-US" sz="1400" dirty="0">
                <a:solidFill>
                  <a:srgbClr val="0070C0"/>
                </a:solidFill>
              </a:rPr>
              <a:t> of </a:t>
            </a:r>
            <a:r>
              <a:rPr lang="en-US" sz="1400" dirty="0">
                <a:solidFill>
                  <a:srgbClr val="FF0000"/>
                </a:solidFill>
              </a:rPr>
              <a:t>D</a:t>
            </a:r>
            <a:r>
              <a:rPr lang="en-US" sz="1400" dirty="0">
                <a:solidFill>
                  <a:srgbClr val="0070C0"/>
                </a:solidFill>
              </a:rPr>
              <a:t>ischarge</a:t>
            </a:r>
            <a:endParaRPr lang="en-US" sz="1400" i="1" dirty="0">
              <a:solidFill>
                <a:srgbClr val="0070C0"/>
              </a:solidFill>
            </a:endParaRPr>
          </a:p>
        </p:txBody>
      </p:sp>
      <p:cxnSp>
        <p:nvCxnSpPr>
          <p:cNvPr id="5" name="Straight Arrow Connector 4"/>
          <p:cNvCxnSpPr/>
          <p:nvPr/>
        </p:nvCxnSpPr>
        <p:spPr bwMode="auto">
          <a:xfrm>
            <a:off x="8479470" y="3471416"/>
            <a:ext cx="170584" cy="170584"/>
          </a:xfrm>
          <a:prstGeom prst="straightConnector1">
            <a:avLst/>
          </a:prstGeom>
          <a:noFill/>
          <a:ln w="25400" cap="flat" cmpd="sng" algn="ctr">
            <a:solidFill>
              <a:schemeClr val="tx2"/>
            </a:solidFill>
            <a:prstDash val="solid"/>
            <a:round/>
            <a:headEnd type="none" w="med" len="med"/>
            <a:tailEnd type="triangle"/>
          </a:ln>
          <a:effectLst/>
        </p:spPr>
      </p:cxnSp>
      <p:sp>
        <p:nvSpPr>
          <p:cNvPr id="8" name="TextBox 7"/>
          <p:cNvSpPr txBox="1"/>
          <p:nvPr/>
        </p:nvSpPr>
        <p:spPr>
          <a:xfrm>
            <a:off x="8218054" y="3236400"/>
            <a:ext cx="457200" cy="228600"/>
          </a:xfrm>
          <a:prstGeom prst="rect">
            <a:avLst/>
          </a:prstGeom>
          <a:noFill/>
          <a:effectLst/>
        </p:spPr>
        <p:txBody>
          <a:bodyPr wrap="none" lIns="0" tIns="0" rIns="0" bIns="0" rtlCol="0" anchor="ctr">
            <a:noAutofit/>
          </a:bodyPr>
          <a:lstStyle/>
          <a:p>
            <a:pPr algn="ctr" defTabSz="914400" eaLnBrk="0" hangingPunct="0">
              <a:lnSpc>
                <a:spcPts val="1800"/>
              </a:lnSpc>
            </a:pPr>
            <a:r>
              <a:rPr lang="en-US" sz="1100" b="1" i="1" dirty="0">
                <a:solidFill>
                  <a:prstClr val="black"/>
                </a:solidFill>
                <a:latin typeface="Calibri" panose="020F0502020204030204" pitchFamily="34" charset="0"/>
              </a:rPr>
              <a:t>Flow</a:t>
            </a:r>
          </a:p>
        </p:txBody>
      </p:sp>
      <p:sp>
        <p:nvSpPr>
          <p:cNvPr id="9" name="Oval 8"/>
          <p:cNvSpPr/>
          <p:nvPr/>
        </p:nvSpPr>
        <p:spPr bwMode="auto">
          <a:xfrm>
            <a:off x="8662054" y="3800668"/>
            <a:ext cx="152400" cy="152400"/>
          </a:xfrm>
          <a:prstGeom prst="ellipse">
            <a:avLst/>
          </a:prstGeom>
          <a:solidFill>
            <a:schemeClr val="bg2">
              <a:lumMod val="75000"/>
            </a:schemeClr>
          </a:solidFill>
          <a:ln w="15875">
            <a:solidFill>
              <a:schemeClr val="tx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400" b="1" dirty="0">
              <a:solidFill>
                <a:srgbClr val="000000"/>
              </a:solidFill>
            </a:endParaRPr>
          </a:p>
        </p:txBody>
      </p:sp>
      <p:grpSp>
        <p:nvGrpSpPr>
          <p:cNvPr id="26" name="Group 25"/>
          <p:cNvGrpSpPr/>
          <p:nvPr/>
        </p:nvGrpSpPr>
        <p:grpSpPr>
          <a:xfrm>
            <a:off x="2135568" y="4953013"/>
            <a:ext cx="1369635" cy="1160337"/>
            <a:chOff x="611565" y="4953000"/>
            <a:chExt cx="1369635" cy="1160337"/>
          </a:xfrm>
        </p:grpSpPr>
        <p:sp>
          <p:nvSpPr>
            <p:cNvPr id="10" name="Rectangle 9"/>
            <p:cNvSpPr/>
            <p:nvPr/>
          </p:nvSpPr>
          <p:spPr bwMode="auto">
            <a:xfrm>
              <a:off x="611565" y="4953000"/>
              <a:ext cx="1369635" cy="1160337"/>
            </a:xfrm>
            <a:prstGeom prst="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400" b="1" dirty="0">
                <a:solidFill>
                  <a:srgbClr val="000000"/>
                </a:solidFill>
              </a:endParaRPr>
            </a:p>
          </p:txBody>
        </p:sp>
        <p:sp>
          <p:nvSpPr>
            <p:cNvPr id="20" name="Oval 19"/>
            <p:cNvSpPr/>
            <p:nvPr/>
          </p:nvSpPr>
          <p:spPr bwMode="auto">
            <a:xfrm>
              <a:off x="762000" y="5585068"/>
              <a:ext cx="152400" cy="152400"/>
            </a:xfrm>
            <a:prstGeom prst="ellipse">
              <a:avLst/>
            </a:prstGeom>
            <a:solidFill>
              <a:schemeClr val="bg2">
                <a:lumMod val="75000"/>
              </a:schemeClr>
            </a:solidFill>
            <a:ln w="15875">
              <a:solidFill>
                <a:schemeClr val="tx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400" b="1" dirty="0">
                <a:solidFill>
                  <a:srgbClr val="000000"/>
                </a:solidFill>
              </a:endParaRPr>
            </a:p>
          </p:txBody>
        </p:sp>
        <p:sp>
          <p:nvSpPr>
            <p:cNvPr id="11" name="TextBox 10"/>
            <p:cNvSpPr txBox="1"/>
            <p:nvPr/>
          </p:nvSpPr>
          <p:spPr>
            <a:xfrm>
              <a:off x="707400" y="5026025"/>
              <a:ext cx="1066800" cy="246637"/>
            </a:xfrm>
            <a:prstGeom prst="rect">
              <a:avLst/>
            </a:prstGeom>
            <a:noFill/>
            <a:effectLst/>
          </p:spPr>
          <p:txBody>
            <a:bodyPr wrap="square" lIns="0" tIns="0" rIns="0" bIns="0" rtlCol="0">
              <a:noAutofit/>
            </a:bodyPr>
            <a:lstStyle/>
            <a:p>
              <a:pPr defTabSz="914400" eaLnBrk="0" hangingPunct="0">
                <a:lnSpc>
                  <a:spcPts val="1800"/>
                </a:lnSpc>
              </a:pPr>
              <a:r>
                <a:rPr lang="en-US" sz="1400" b="1" dirty="0">
                  <a:solidFill>
                    <a:prstClr val="black"/>
                  </a:solidFill>
                </a:rPr>
                <a:t>Legend</a:t>
              </a:r>
            </a:p>
          </p:txBody>
        </p:sp>
        <p:sp>
          <p:nvSpPr>
            <p:cNvPr id="21" name="Isosceles Triangle 20"/>
            <p:cNvSpPr/>
            <p:nvPr/>
          </p:nvSpPr>
          <p:spPr bwMode="auto">
            <a:xfrm rot="10800000">
              <a:off x="749808" y="5334000"/>
              <a:ext cx="176784" cy="152400"/>
            </a:xfrm>
            <a:prstGeom prst="triangle">
              <a:avLst/>
            </a:prstGeom>
            <a:solidFill>
              <a:srgbClr val="CC00FF"/>
            </a:solidFill>
            <a:ln w="15875">
              <a:solidFill>
                <a:schemeClr val="tx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400" b="1" dirty="0">
                <a:solidFill>
                  <a:srgbClr val="000000"/>
                </a:solidFill>
              </a:endParaRPr>
            </a:p>
          </p:txBody>
        </p:sp>
        <p:sp>
          <p:nvSpPr>
            <p:cNvPr id="22" name="Rectangle 21"/>
            <p:cNvSpPr/>
            <p:nvPr/>
          </p:nvSpPr>
          <p:spPr bwMode="auto">
            <a:xfrm>
              <a:off x="710575" y="5835750"/>
              <a:ext cx="268800" cy="184050"/>
            </a:xfrm>
            <a:prstGeom prst="rect">
              <a:avLst/>
            </a:prstGeom>
            <a:solidFill>
              <a:schemeClr val="bg1">
                <a:lumMod val="85000"/>
              </a:schemeClr>
            </a:solidFill>
            <a:ln w="15875">
              <a:solidFill>
                <a:schemeClr val="tx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400" b="1" dirty="0">
                <a:solidFill>
                  <a:srgbClr val="000000"/>
                </a:solidFill>
              </a:endParaRPr>
            </a:p>
          </p:txBody>
        </p:sp>
      </p:grpSp>
      <p:sp>
        <p:nvSpPr>
          <p:cNvPr id="23" name="TextBox 22"/>
          <p:cNvSpPr txBox="1"/>
          <p:nvPr/>
        </p:nvSpPr>
        <p:spPr>
          <a:xfrm>
            <a:off x="2564775" y="5278012"/>
            <a:ext cx="1066800" cy="246637"/>
          </a:xfrm>
          <a:prstGeom prst="rect">
            <a:avLst/>
          </a:prstGeom>
          <a:noFill/>
          <a:effectLst/>
        </p:spPr>
        <p:txBody>
          <a:bodyPr wrap="square" lIns="0" tIns="0" rIns="0" bIns="0" rtlCol="0">
            <a:noAutofit/>
          </a:bodyPr>
          <a:lstStyle/>
          <a:p>
            <a:pPr defTabSz="914400" eaLnBrk="0" hangingPunct="0">
              <a:lnSpc>
                <a:spcPts val="1800"/>
              </a:lnSpc>
            </a:pPr>
            <a:r>
              <a:rPr lang="en-US" sz="1000" dirty="0">
                <a:solidFill>
                  <a:prstClr val="black"/>
                </a:solidFill>
              </a:rPr>
              <a:t>Dam</a:t>
            </a:r>
          </a:p>
        </p:txBody>
      </p:sp>
      <p:sp>
        <p:nvSpPr>
          <p:cNvPr id="24" name="TextBox 23"/>
          <p:cNvSpPr txBox="1"/>
          <p:nvPr/>
        </p:nvSpPr>
        <p:spPr>
          <a:xfrm>
            <a:off x="2564775" y="5530863"/>
            <a:ext cx="1066800" cy="246637"/>
          </a:xfrm>
          <a:prstGeom prst="rect">
            <a:avLst/>
          </a:prstGeom>
          <a:noFill/>
          <a:effectLst/>
        </p:spPr>
        <p:txBody>
          <a:bodyPr wrap="square" lIns="0" tIns="0" rIns="0" bIns="0" rtlCol="0">
            <a:noAutofit/>
          </a:bodyPr>
          <a:lstStyle/>
          <a:p>
            <a:pPr defTabSz="914400" eaLnBrk="0" hangingPunct="0">
              <a:lnSpc>
                <a:spcPts val="1800"/>
              </a:lnSpc>
            </a:pPr>
            <a:r>
              <a:rPr lang="en-US" sz="1000" dirty="0">
                <a:solidFill>
                  <a:prstClr val="black"/>
                </a:solidFill>
              </a:rPr>
              <a:t>Junction</a:t>
            </a:r>
          </a:p>
        </p:txBody>
      </p:sp>
      <p:sp>
        <p:nvSpPr>
          <p:cNvPr id="25" name="TextBox 24"/>
          <p:cNvSpPr txBox="1"/>
          <p:nvPr/>
        </p:nvSpPr>
        <p:spPr>
          <a:xfrm>
            <a:off x="2564775" y="5803913"/>
            <a:ext cx="1066800" cy="246637"/>
          </a:xfrm>
          <a:prstGeom prst="rect">
            <a:avLst/>
          </a:prstGeom>
          <a:noFill/>
          <a:effectLst/>
        </p:spPr>
        <p:txBody>
          <a:bodyPr wrap="square" lIns="0" tIns="0" rIns="0" bIns="0" rtlCol="0">
            <a:noAutofit/>
          </a:bodyPr>
          <a:lstStyle/>
          <a:p>
            <a:pPr defTabSz="914400" eaLnBrk="0" hangingPunct="0">
              <a:lnSpc>
                <a:spcPts val="1800"/>
              </a:lnSpc>
            </a:pPr>
            <a:r>
              <a:rPr lang="en-US" sz="1000" dirty="0">
                <a:solidFill>
                  <a:prstClr val="black"/>
                </a:solidFill>
              </a:rPr>
              <a:t>Catchment</a:t>
            </a:r>
          </a:p>
        </p:txBody>
      </p:sp>
      <p:sp>
        <p:nvSpPr>
          <p:cNvPr id="27" name="TextBox 26"/>
          <p:cNvSpPr txBox="1"/>
          <p:nvPr/>
        </p:nvSpPr>
        <p:spPr>
          <a:xfrm>
            <a:off x="2142768" y="1524000"/>
            <a:ext cx="2997825" cy="533400"/>
          </a:xfrm>
          <a:prstGeom prst="rect">
            <a:avLst/>
          </a:prstGeom>
          <a:noFill/>
          <a:effectLst/>
        </p:spPr>
        <p:txBody>
          <a:bodyPr wrap="square" lIns="0" tIns="0" rIns="0" bIns="0" rtlCol="0">
            <a:noAutofit/>
          </a:bodyPr>
          <a:lstStyle/>
          <a:p>
            <a:pPr defTabSz="914400" eaLnBrk="0" hangingPunct="0">
              <a:lnSpc>
                <a:spcPts val="1800"/>
              </a:lnSpc>
            </a:pPr>
            <a:r>
              <a:rPr lang="en-US" sz="1400" b="1" i="1" dirty="0">
                <a:solidFill>
                  <a:prstClr val="black"/>
                </a:solidFill>
              </a:rPr>
              <a:t>Computational Unit for Rivers</a:t>
            </a:r>
          </a:p>
        </p:txBody>
      </p:sp>
      <p:sp>
        <p:nvSpPr>
          <p:cNvPr id="28" name="TextBox 27"/>
          <p:cNvSpPr txBox="1"/>
          <p:nvPr/>
        </p:nvSpPr>
        <p:spPr>
          <a:xfrm>
            <a:off x="2607988" y="2209800"/>
            <a:ext cx="3056144" cy="304800"/>
          </a:xfrm>
          <a:prstGeom prst="rect">
            <a:avLst/>
          </a:prstGeom>
          <a:solidFill>
            <a:schemeClr val="bg1"/>
          </a:solidFill>
          <a:ln>
            <a:solidFill>
              <a:schemeClr val="tx1"/>
            </a:solidFill>
          </a:ln>
          <a:effectLst/>
        </p:spPr>
        <p:txBody>
          <a:bodyPr wrap="square" lIns="0" tIns="0" rIns="0" bIns="0" rtlCol="0" anchor="ctr">
            <a:noAutofit/>
          </a:bodyPr>
          <a:lstStyle/>
          <a:p>
            <a:pPr algn="ctr" defTabSz="914400" eaLnBrk="0" hangingPunct="0">
              <a:lnSpc>
                <a:spcPts val="1800"/>
              </a:lnSpc>
            </a:pPr>
            <a:r>
              <a:rPr lang="en-US" sz="1200" b="1" dirty="0">
                <a:solidFill>
                  <a:prstClr val="black"/>
                </a:solidFill>
              </a:rPr>
              <a:t> Forcing: Runoff and reservoir releases</a:t>
            </a:r>
          </a:p>
        </p:txBody>
      </p:sp>
      <p:sp>
        <p:nvSpPr>
          <p:cNvPr id="34" name="TextBox 33"/>
          <p:cNvSpPr txBox="1"/>
          <p:nvPr/>
        </p:nvSpPr>
        <p:spPr>
          <a:xfrm>
            <a:off x="8768287" y="6537581"/>
            <a:ext cx="1791438" cy="236219"/>
          </a:xfrm>
          <a:prstGeom prst="rect">
            <a:avLst/>
          </a:prstGeom>
          <a:noFill/>
          <a:effectLst/>
        </p:spPr>
        <p:txBody>
          <a:bodyPr wrap="none" lIns="0" tIns="0" rIns="0" bIns="0" rtlCol="0" anchor="ctr">
            <a:noAutofit/>
          </a:bodyPr>
          <a:lstStyle/>
          <a:p>
            <a:pPr algn="ctr" defTabSz="914400" eaLnBrk="0" hangingPunct="0">
              <a:lnSpc>
                <a:spcPts val="1800"/>
              </a:lnSpc>
            </a:pPr>
            <a:r>
              <a:rPr lang="en-US" sz="1400" dirty="0">
                <a:solidFill>
                  <a:schemeClr val="bg1"/>
                </a:solidFill>
              </a:rPr>
              <a:t>http://rapid-hub.org/</a:t>
            </a:r>
          </a:p>
        </p:txBody>
      </p:sp>
      <p:sp>
        <p:nvSpPr>
          <p:cNvPr id="35" name="TextBox 34"/>
          <p:cNvSpPr txBox="1"/>
          <p:nvPr/>
        </p:nvSpPr>
        <p:spPr>
          <a:xfrm>
            <a:off x="7661682" y="2174749"/>
            <a:ext cx="1718080" cy="304800"/>
          </a:xfrm>
          <a:prstGeom prst="rect">
            <a:avLst/>
          </a:prstGeom>
          <a:solidFill>
            <a:schemeClr val="bg1"/>
          </a:solidFill>
          <a:ln>
            <a:noFill/>
          </a:ln>
          <a:effectLst/>
        </p:spPr>
        <p:txBody>
          <a:bodyPr wrap="square" lIns="0" tIns="0" rIns="0" bIns="0" rtlCol="0" anchor="ctr">
            <a:noAutofit/>
          </a:bodyPr>
          <a:lstStyle/>
          <a:p>
            <a:pPr algn="ctr" defTabSz="914400" eaLnBrk="0" hangingPunct="0">
              <a:lnSpc>
                <a:spcPts val="1800"/>
              </a:lnSpc>
            </a:pPr>
            <a:r>
              <a:rPr lang="en-US" sz="1200" dirty="0" err="1">
                <a:solidFill>
                  <a:prstClr val="black"/>
                </a:solidFill>
              </a:rPr>
              <a:t>NHDPlus</a:t>
            </a:r>
            <a:r>
              <a:rPr lang="en-US" sz="1200" dirty="0">
                <a:solidFill>
                  <a:prstClr val="black"/>
                </a:solidFill>
              </a:rPr>
              <a:t> Catchment</a:t>
            </a:r>
          </a:p>
        </p:txBody>
      </p:sp>
      <p:grpSp>
        <p:nvGrpSpPr>
          <p:cNvPr id="41" name="Group 40"/>
          <p:cNvGrpSpPr/>
          <p:nvPr/>
        </p:nvGrpSpPr>
        <p:grpSpPr>
          <a:xfrm>
            <a:off x="7094625" y="2323152"/>
            <a:ext cx="633327" cy="383969"/>
            <a:chOff x="5570623" y="2323139"/>
            <a:chExt cx="633327" cy="383969"/>
          </a:xfrm>
        </p:grpSpPr>
        <p:cxnSp>
          <p:nvCxnSpPr>
            <p:cNvPr id="37" name="Straight Arrow Connector 36"/>
            <p:cNvCxnSpPr/>
            <p:nvPr/>
          </p:nvCxnSpPr>
          <p:spPr bwMode="auto">
            <a:xfrm flipH="1">
              <a:off x="5570623" y="2323139"/>
              <a:ext cx="397040" cy="383969"/>
            </a:xfrm>
            <a:prstGeom prst="straightConnector1">
              <a:avLst/>
            </a:prstGeom>
            <a:noFill/>
            <a:ln w="19050" cap="flat" cmpd="sng" algn="ctr">
              <a:solidFill>
                <a:schemeClr val="tx2"/>
              </a:solidFill>
              <a:prstDash val="solid"/>
              <a:round/>
              <a:headEnd type="none" w="med" len="med"/>
              <a:tailEnd type="triangle"/>
            </a:ln>
            <a:effectLst/>
          </p:spPr>
        </p:cxnSp>
        <p:cxnSp>
          <p:nvCxnSpPr>
            <p:cNvPr id="40" name="Straight Connector 39"/>
            <p:cNvCxnSpPr/>
            <p:nvPr/>
          </p:nvCxnSpPr>
          <p:spPr bwMode="auto">
            <a:xfrm>
              <a:off x="5962650" y="2323139"/>
              <a:ext cx="241300" cy="0"/>
            </a:xfrm>
            <a:prstGeom prst="line">
              <a:avLst/>
            </a:prstGeom>
            <a:noFill/>
            <a:ln w="19050" cap="flat" cmpd="sng" algn="ctr">
              <a:solidFill>
                <a:schemeClr val="tx2"/>
              </a:solidFill>
              <a:prstDash val="solid"/>
              <a:round/>
              <a:headEnd type="none" w="med" len="med"/>
              <a:tailEnd type="none" w="med" len="med"/>
            </a:ln>
            <a:effectLst/>
          </p:spPr>
        </p:cxnSp>
      </p:grpSp>
      <p:grpSp>
        <p:nvGrpSpPr>
          <p:cNvPr id="31" name="Group 30"/>
          <p:cNvGrpSpPr/>
          <p:nvPr/>
        </p:nvGrpSpPr>
        <p:grpSpPr>
          <a:xfrm>
            <a:off x="7490730" y="168424"/>
            <a:ext cx="2932816" cy="1302786"/>
            <a:chOff x="5966728" y="168424"/>
            <a:chExt cx="2932816" cy="1302786"/>
          </a:xfrm>
        </p:grpSpPr>
        <p:grpSp>
          <p:nvGrpSpPr>
            <p:cNvPr id="36" name="Group 35"/>
            <p:cNvGrpSpPr/>
            <p:nvPr/>
          </p:nvGrpSpPr>
          <p:grpSpPr>
            <a:xfrm>
              <a:off x="5966728" y="457200"/>
              <a:ext cx="2786246" cy="1014010"/>
              <a:chOff x="5865128" y="578771"/>
              <a:chExt cx="2786246" cy="1014010"/>
            </a:xfrm>
          </p:grpSpPr>
          <p:sp>
            <p:nvSpPr>
              <p:cNvPr id="39" name="TextBox 38"/>
              <p:cNvSpPr txBox="1"/>
              <p:nvPr/>
            </p:nvSpPr>
            <p:spPr>
              <a:xfrm>
                <a:off x="5865128" y="1004058"/>
                <a:ext cx="2430049" cy="588723"/>
              </a:xfrm>
              <a:prstGeom prst="rect">
                <a:avLst/>
              </a:prstGeom>
              <a:noFill/>
              <a:effectLst/>
            </p:spPr>
            <p:txBody>
              <a:bodyPr wrap="square" lIns="0" tIns="0" rIns="0" bIns="0" rtlCol="0">
                <a:noAutofit/>
              </a:bodyPr>
              <a:lstStyle/>
              <a:p>
                <a:pPr defTabSz="914400" eaLnBrk="0" hangingPunct="0">
                  <a:lnSpc>
                    <a:spcPts val="2400"/>
                  </a:lnSpc>
                </a:pPr>
                <a:r>
                  <a:rPr lang="en-US" sz="1600" dirty="0" err="1">
                    <a:solidFill>
                      <a:prstClr val="black"/>
                    </a:solidFill>
                  </a:rPr>
                  <a:t>S</a:t>
                </a:r>
                <a:r>
                  <a:rPr lang="en-US" sz="1600" baseline="-25000" dirty="0" err="1">
                    <a:solidFill>
                      <a:prstClr val="black"/>
                    </a:solidFill>
                  </a:rPr>
                  <a:t>prism</a:t>
                </a:r>
                <a:r>
                  <a:rPr lang="en-US" sz="1600" baseline="-25000" dirty="0">
                    <a:solidFill>
                      <a:prstClr val="black"/>
                    </a:solidFill>
                  </a:rPr>
                  <a:t> </a:t>
                </a:r>
                <a:r>
                  <a:rPr lang="en-US" sz="1600" dirty="0">
                    <a:solidFill>
                      <a:prstClr val="black"/>
                    </a:solidFill>
                  </a:rPr>
                  <a:t>= </a:t>
                </a:r>
                <a:r>
                  <a:rPr lang="en-US" sz="1600" dirty="0">
                    <a:solidFill>
                      <a:srgbClr val="FF0000"/>
                    </a:solidFill>
                  </a:rPr>
                  <a:t>K</a:t>
                </a:r>
                <a:r>
                  <a:rPr lang="en-US" sz="1600" dirty="0">
                    <a:solidFill>
                      <a:prstClr val="black"/>
                    </a:solidFill>
                  </a:rPr>
                  <a:t>Q</a:t>
                </a:r>
              </a:p>
              <a:p>
                <a:pPr defTabSz="914400" eaLnBrk="0" hangingPunct="0">
                  <a:lnSpc>
                    <a:spcPts val="2400"/>
                  </a:lnSpc>
                </a:pPr>
                <a:r>
                  <a:rPr lang="en-US" sz="1600" dirty="0" err="1">
                    <a:solidFill>
                      <a:prstClr val="black"/>
                    </a:solidFill>
                  </a:rPr>
                  <a:t>S</a:t>
                </a:r>
                <a:r>
                  <a:rPr lang="en-US" sz="1600" baseline="-25000" dirty="0" err="1">
                    <a:solidFill>
                      <a:prstClr val="black"/>
                    </a:solidFill>
                  </a:rPr>
                  <a:t>wedge</a:t>
                </a:r>
                <a:r>
                  <a:rPr lang="en-US" sz="1600" baseline="-25000" dirty="0">
                    <a:solidFill>
                      <a:prstClr val="black"/>
                    </a:solidFill>
                  </a:rPr>
                  <a:t> </a:t>
                </a:r>
                <a:r>
                  <a:rPr lang="en-US" sz="1600" dirty="0">
                    <a:solidFill>
                      <a:prstClr val="black"/>
                    </a:solidFill>
                  </a:rPr>
                  <a:t>= </a:t>
                </a:r>
                <a:r>
                  <a:rPr lang="en-US" sz="1600" dirty="0">
                    <a:solidFill>
                      <a:srgbClr val="FF0000"/>
                    </a:solidFill>
                  </a:rPr>
                  <a:t>KX</a:t>
                </a:r>
                <a:r>
                  <a:rPr lang="en-US" sz="1600" dirty="0">
                    <a:solidFill>
                      <a:prstClr val="black"/>
                    </a:solidFill>
                  </a:rPr>
                  <a:t> (I – Q)</a:t>
                </a:r>
              </a:p>
            </p:txBody>
          </p:sp>
          <p:grpSp>
            <p:nvGrpSpPr>
              <p:cNvPr id="42" name="Group 41"/>
              <p:cNvGrpSpPr/>
              <p:nvPr/>
            </p:nvGrpSpPr>
            <p:grpSpPr>
              <a:xfrm rot="21397274">
                <a:off x="6401469" y="578771"/>
                <a:ext cx="2249905" cy="1013841"/>
                <a:chOff x="6617369" y="591471"/>
                <a:chExt cx="2249905" cy="1013841"/>
              </a:xfrm>
            </p:grpSpPr>
            <p:grpSp>
              <p:nvGrpSpPr>
                <p:cNvPr id="43" name="Group 42"/>
                <p:cNvGrpSpPr/>
                <p:nvPr/>
              </p:nvGrpSpPr>
              <p:grpSpPr>
                <a:xfrm>
                  <a:off x="7116635" y="591471"/>
                  <a:ext cx="1310048" cy="494814"/>
                  <a:chOff x="6991459" y="461172"/>
                  <a:chExt cx="1703639" cy="643476"/>
                </a:xfrm>
              </p:grpSpPr>
              <p:sp>
                <p:nvSpPr>
                  <p:cNvPr id="45" name="Isosceles Triangle 44"/>
                  <p:cNvSpPr/>
                  <p:nvPr/>
                </p:nvSpPr>
                <p:spPr bwMode="auto">
                  <a:xfrm rot="1422264">
                    <a:off x="7122263" y="461172"/>
                    <a:ext cx="1572835" cy="365125"/>
                  </a:xfrm>
                  <a:prstGeom prst="triangle">
                    <a:avLst>
                      <a:gd name="adj" fmla="val 0"/>
                    </a:avLst>
                  </a:prstGeom>
                  <a:solidFill>
                    <a:schemeClr val="tx2">
                      <a:lumMod val="25000"/>
                      <a:lumOff val="75000"/>
                    </a:schemeClr>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400" b="1" dirty="0">
                      <a:solidFill>
                        <a:srgbClr val="000000"/>
                      </a:solidFill>
                    </a:endParaRPr>
                  </a:p>
                </p:txBody>
              </p:sp>
              <p:sp>
                <p:nvSpPr>
                  <p:cNvPr id="46" name="Rectangle 45"/>
                  <p:cNvSpPr/>
                  <p:nvPr/>
                </p:nvSpPr>
                <p:spPr bwMode="auto">
                  <a:xfrm rot="1425084">
                    <a:off x="6991459" y="791072"/>
                    <a:ext cx="1576137" cy="313576"/>
                  </a:xfrm>
                  <a:prstGeom prst="rect">
                    <a:avLst/>
                  </a:prstGeom>
                  <a:solidFill>
                    <a:schemeClr val="tx2">
                      <a:lumMod val="25000"/>
                      <a:lumOff val="75000"/>
                    </a:schemeClr>
                  </a:soli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endParaRPr lang="en-US" sz="1400" b="1" dirty="0">
                      <a:solidFill>
                        <a:srgbClr val="000000"/>
                      </a:solidFill>
                    </a:endParaRPr>
                  </a:p>
                </p:txBody>
              </p:sp>
            </p:grpSp>
            <p:cxnSp>
              <p:nvCxnSpPr>
                <p:cNvPr id="44" name="Straight Connector 43"/>
                <p:cNvCxnSpPr/>
                <p:nvPr/>
              </p:nvCxnSpPr>
              <p:spPr bwMode="auto">
                <a:xfrm>
                  <a:off x="6617369" y="617040"/>
                  <a:ext cx="2249905" cy="988272"/>
                </a:xfrm>
                <a:prstGeom prst="line">
                  <a:avLst/>
                </a:prstGeom>
                <a:noFill/>
                <a:ln w="38100" cap="flat" cmpd="sng" algn="ctr">
                  <a:solidFill>
                    <a:schemeClr val="tx2"/>
                  </a:solidFill>
                  <a:prstDash val="solid"/>
                  <a:round/>
                  <a:headEnd type="none" w="med" len="med"/>
                  <a:tailEnd type="none" w="med" len="med"/>
                </a:ln>
                <a:effectLst/>
              </p:spPr>
            </p:cxnSp>
          </p:grpSp>
        </p:grpSp>
        <p:sp>
          <p:nvSpPr>
            <p:cNvPr id="38" name="TextBox 37"/>
            <p:cNvSpPr txBox="1"/>
            <p:nvPr/>
          </p:nvSpPr>
          <p:spPr>
            <a:xfrm>
              <a:off x="7985144" y="168424"/>
              <a:ext cx="914400" cy="914400"/>
            </a:xfrm>
            <a:prstGeom prst="rect">
              <a:avLst/>
            </a:prstGeom>
            <a:noFill/>
            <a:effectLst/>
          </p:spPr>
          <p:txBody>
            <a:bodyPr wrap="none" lIns="0" tIns="0" rIns="0" bIns="0" rtlCol="0">
              <a:noAutofit/>
            </a:bodyPr>
            <a:lstStyle/>
            <a:p>
              <a:pPr defTabSz="914400" eaLnBrk="0" hangingPunct="0">
                <a:lnSpc>
                  <a:spcPts val="1800"/>
                </a:lnSpc>
              </a:pPr>
              <a:r>
                <a:rPr lang="en-US" sz="1400" i="1" dirty="0">
                  <a:solidFill>
                    <a:prstClr val="black"/>
                  </a:solidFill>
                </a:rPr>
                <a:t>Muskingum</a:t>
              </a:r>
            </a:p>
            <a:p>
              <a:pPr defTabSz="914400" eaLnBrk="0" hangingPunct="0">
                <a:lnSpc>
                  <a:spcPts val="1800"/>
                </a:lnSpc>
              </a:pPr>
              <a:r>
                <a:rPr lang="en-US" sz="1400" i="1" dirty="0">
                  <a:solidFill>
                    <a:prstClr val="black"/>
                  </a:solidFill>
                </a:rPr>
                <a:t>Method</a:t>
              </a:r>
            </a:p>
          </p:txBody>
        </p:sp>
      </p:grpSp>
      <p:grpSp>
        <p:nvGrpSpPr>
          <p:cNvPr id="16" name="Group 15"/>
          <p:cNvGrpSpPr/>
          <p:nvPr/>
        </p:nvGrpSpPr>
        <p:grpSpPr>
          <a:xfrm>
            <a:off x="2142770" y="1819802"/>
            <a:ext cx="7906475" cy="4284542"/>
            <a:chOff x="618769" y="1819802"/>
            <a:chExt cx="7906475" cy="4284542"/>
          </a:xfrm>
        </p:grpSpPr>
        <p:cxnSp>
          <p:nvCxnSpPr>
            <p:cNvPr id="6" name="Straight Connector 5"/>
            <p:cNvCxnSpPr/>
            <p:nvPr/>
          </p:nvCxnSpPr>
          <p:spPr bwMode="auto">
            <a:xfrm>
              <a:off x="1086540" y="1819802"/>
              <a:ext cx="0" cy="4284542"/>
            </a:xfrm>
            <a:prstGeom prst="line">
              <a:avLst/>
            </a:prstGeom>
            <a:noFill/>
            <a:ln w="19050" cap="flat" cmpd="sng" algn="ctr">
              <a:solidFill>
                <a:schemeClr val="accent2">
                  <a:lumMod val="75000"/>
                </a:schemeClr>
              </a:solidFill>
              <a:prstDash val="solid"/>
              <a:round/>
              <a:headEnd type="none" w="med" len="med"/>
              <a:tailEnd type="none" w="med" len="med"/>
            </a:ln>
            <a:effectLst/>
          </p:spPr>
        </p:cxnSp>
        <p:cxnSp>
          <p:nvCxnSpPr>
            <p:cNvPr id="47" name="Straight Connector 46"/>
            <p:cNvCxnSpPr/>
            <p:nvPr/>
          </p:nvCxnSpPr>
          <p:spPr bwMode="auto">
            <a:xfrm>
              <a:off x="1951708" y="1819802"/>
              <a:ext cx="0" cy="4284542"/>
            </a:xfrm>
            <a:prstGeom prst="line">
              <a:avLst/>
            </a:prstGeom>
            <a:noFill/>
            <a:ln w="19050" cap="flat" cmpd="sng" algn="ctr">
              <a:solidFill>
                <a:schemeClr val="accent2">
                  <a:lumMod val="75000"/>
                </a:schemeClr>
              </a:solidFill>
              <a:prstDash val="solid"/>
              <a:round/>
              <a:headEnd type="none" w="med" len="med"/>
              <a:tailEnd type="none" w="med" len="med"/>
            </a:ln>
            <a:effectLst/>
          </p:spPr>
        </p:cxnSp>
        <p:cxnSp>
          <p:nvCxnSpPr>
            <p:cNvPr id="48" name="Straight Connector 47"/>
            <p:cNvCxnSpPr/>
            <p:nvPr/>
          </p:nvCxnSpPr>
          <p:spPr bwMode="auto">
            <a:xfrm>
              <a:off x="2816876" y="1819802"/>
              <a:ext cx="0" cy="4284542"/>
            </a:xfrm>
            <a:prstGeom prst="line">
              <a:avLst/>
            </a:prstGeom>
            <a:noFill/>
            <a:ln w="19050" cap="flat" cmpd="sng" algn="ctr">
              <a:solidFill>
                <a:schemeClr val="accent2">
                  <a:lumMod val="75000"/>
                </a:schemeClr>
              </a:solidFill>
              <a:prstDash val="solid"/>
              <a:round/>
              <a:headEnd type="none" w="med" len="med"/>
              <a:tailEnd type="none" w="med" len="med"/>
            </a:ln>
            <a:effectLst/>
          </p:spPr>
        </p:cxnSp>
        <p:cxnSp>
          <p:nvCxnSpPr>
            <p:cNvPr id="49" name="Straight Connector 48"/>
            <p:cNvCxnSpPr/>
            <p:nvPr/>
          </p:nvCxnSpPr>
          <p:spPr bwMode="auto">
            <a:xfrm>
              <a:off x="3682044" y="1819802"/>
              <a:ext cx="0" cy="4284542"/>
            </a:xfrm>
            <a:prstGeom prst="line">
              <a:avLst/>
            </a:prstGeom>
            <a:noFill/>
            <a:ln w="19050" cap="flat" cmpd="sng" algn="ctr">
              <a:solidFill>
                <a:schemeClr val="accent2">
                  <a:lumMod val="75000"/>
                </a:schemeClr>
              </a:solidFill>
              <a:prstDash val="solid"/>
              <a:round/>
              <a:headEnd type="none" w="med" len="med"/>
              <a:tailEnd type="none" w="med" len="med"/>
            </a:ln>
            <a:effectLst/>
          </p:spPr>
        </p:cxnSp>
        <p:cxnSp>
          <p:nvCxnSpPr>
            <p:cNvPr id="50" name="Straight Connector 49"/>
            <p:cNvCxnSpPr/>
            <p:nvPr/>
          </p:nvCxnSpPr>
          <p:spPr bwMode="auto">
            <a:xfrm>
              <a:off x="4547212" y="1819802"/>
              <a:ext cx="0" cy="4284542"/>
            </a:xfrm>
            <a:prstGeom prst="line">
              <a:avLst/>
            </a:prstGeom>
            <a:noFill/>
            <a:ln w="19050" cap="flat" cmpd="sng" algn="ctr">
              <a:solidFill>
                <a:schemeClr val="accent2">
                  <a:lumMod val="75000"/>
                </a:schemeClr>
              </a:solidFill>
              <a:prstDash val="solid"/>
              <a:round/>
              <a:headEnd type="none" w="med" len="med"/>
              <a:tailEnd type="none" w="med" len="med"/>
            </a:ln>
            <a:effectLst/>
          </p:spPr>
        </p:cxnSp>
        <p:cxnSp>
          <p:nvCxnSpPr>
            <p:cNvPr id="51" name="Straight Connector 50"/>
            <p:cNvCxnSpPr/>
            <p:nvPr/>
          </p:nvCxnSpPr>
          <p:spPr bwMode="auto">
            <a:xfrm>
              <a:off x="5412380" y="1819802"/>
              <a:ext cx="0" cy="4284542"/>
            </a:xfrm>
            <a:prstGeom prst="line">
              <a:avLst/>
            </a:prstGeom>
            <a:noFill/>
            <a:ln w="19050" cap="flat" cmpd="sng" algn="ctr">
              <a:solidFill>
                <a:schemeClr val="accent2">
                  <a:lumMod val="75000"/>
                </a:schemeClr>
              </a:solidFill>
              <a:prstDash val="solid"/>
              <a:round/>
              <a:headEnd type="none" w="med" len="med"/>
              <a:tailEnd type="none" w="med" len="med"/>
            </a:ln>
            <a:effectLst/>
          </p:spPr>
        </p:cxnSp>
        <p:cxnSp>
          <p:nvCxnSpPr>
            <p:cNvPr id="52" name="Straight Connector 51"/>
            <p:cNvCxnSpPr/>
            <p:nvPr/>
          </p:nvCxnSpPr>
          <p:spPr bwMode="auto">
            <a:xfrm>
              <a:off x="6277548" y="1819802"/>
              <a:ext cx="0" cy="4284542"/>
            </a:xfrm>
            <a:prstGeom prst="line">
              <a:avLst/>
            </a:prstGeom>
            <a:noFill/>
            <a:ln w="19050" cap="flat" cmpd="sng" algn="ctr">
              <a:solidFill>
                <a:schemeClr val="accent2">
                  <a:lumMod val="75000"/>
                </a:schemeClr>
              </a:solidFill>
              <a:prstDash val="solid"/>
              <a:round/>
              <a:headEnd type="none" w="med" len="med"/>
              <a:tailEnd type="none" w="med" len="med"/>
            </a:ln>
            <a:effectLst/>
          </p:spPr>
        </p:cxnSp>
        <p:cxnSp>
          <p:nvCxnSpPr>
            <p:cNvPr id="53" name="Straight Connector 52"/>
            <p:cNvCxnSpPr/>
            <p:nvPr/>
          </p:nvCxnSpPr>
          <p:spPr bwMode="auto">
            <a:xfrm>
              <a:off x="8007887" y="1819802"/>
              <a:ext cx="0" cy="4284542"/>
            </a:xfrm>
            <a:prstGeom prst="line">
              <a:avLst/>
            </a:prstGeom>
            <a:noFill/>
            <a:ln w="19050" cap="flat" cmpd="sng" algn="ctr">
              <a:solidFill>
                <a:schemeClr val="accent2">
                  <a:lumMod val="75000"/>
                </a:schemeClr>
              </a:solidFill>
              <a:prstDash val="solid"/>
              <a:round/>
              <a:headEnd type="none" w="med" len="med"/>
              <a:tailEnd type="none" w="med" len="med"/>
            </a:ln>
            <a:effectLst/>
          </p:spPr>
        </p:cxnSp>
        <p:cxnSp>
          <p:nvCxnSpPr>
            <p:cNvPr id="54" name="Straight Connector 53"/>
            <p:cNvCxnSpPr/>
            <p:nvPr/>
          </p:nvCxnSpPr>
          <p:spPr bwMode="auto">
            <a:xfrm>
              <a:off x="7142716" y="1819802"/>
              <a:ext cx="0" cy="4284542"/>
            </a:xfrm>
            <a:prstGeom prst="line">
              <a:avLst/>
            </a:prstGeom>
            <a:noFill/>
            <a:ln w="19050" cap="flat" cmpd="sng" algn="ctr">
              <a:solidFill>
                <a:schemeClr val="accent2">
                  <a:lumMod val="75000"/>
                </a:schemeClr>
              </a:solidFill>
              <a:prstDash val="solid"/>
              <a:round/>
              <a:headEnd type="none" w="med" len="med"/>
              <a:tailEnd type="none" w="med" len="med"/>
            </a:ln>
            <a:effectLst/>
          </p:spPr>
        </p:cxnSp>
        <p:cxnSp>
          <p:nvCxnSpPr>
            <p:cNvPr id="62" name="Straight Connector 61"/>
            <p:cNvCxnSpPr/>
            <p:nvPr/>
          </p:nvCxnSpPr>
          <p:spPr bwMode="auto">
            <a:xfrm flipH="1">
              <a:off x="618769" y="2066405"/>
              <a:ext cx="7906475" cy="0"/>
            </a:xfrm>
            <a:prstGeom prst="line">
              <a:avLst/>
            </a:prstGeom>
            <a:noFill/>
            <a:ln w="19050" cap="flat" cmpd="sng" algn="ctr">
              <a:solidFill>
                <a:schemeClr val="accent2">
                  <a:lumMod val="75000"/>
                </a:schemeClr>
              </a:solidFill>
              <a:prstDash val="solid"/>
              <a:round/>
              <a:headEnd type="none" w="med" len="med"/>
              <a:tailEnd type="none" w="med" len="med"/>
            </a:ln>
            <a:effectLst/>
          </p:spPr>
        </p:cxnSp>
        <p:cxnSp>
          <p:nvCxnSpPr>
            <p:cNvPr id="63" name="Straight Connector 62"/>
            <p:cNvCxnSpPr/>
            <p:nvPr/>
          </p:nvCxnSpPr>
          <p:spPr bwMode="auto">
            <a:xfrm flipH="1">
              <a:off x="625971" y="2943431"/>
              <a:ext cx="7892071" cy="0"/>
            </a:xfrm>
            <a:prstGeom prst="line">
              <a:avLst/>
            </a:prstGeom>
            <a:noFill/>
            <a:ln w="19050" cap="flat" cmpd="sng" algn="ctr">
              <a:solidFill>
                <a:schemeClr val="accent2">
                  <a:lumMod val="75000"/>
                </a:schemeClr>
              </a:solidFill>
              <a:prstDash val="solid"/>
              <a:round/>
              <a:headEnd type="none" w="med" len="med"/>
              <a:tailEnd type="none" w="med" len="med"/>
            </a:ln>
            <a:effectLst/>
          </p:spPr>
        </p:cxnSp>
        <p:cxnSp>
          <p:nvCxnSpPr>
            <p:cNvPr id="64" name="Straight Connector 63"/>
            <p:cNvCxnSpPr/>
            <p:nvPr/>
          </p:nvCxnSpPr>
          <p:spPr bwMode="auto">
            <a:xfrm flipH="1">
              <a:off x="625971" y="3820457"/>
              <a:ext cx="7892070" cy="0"/>
            </a:xfrm>
            <a:prstGeom prst="line">
              <a:avLst/>
            </a:prstGeom>
            <a:noFill/>
            <a:ln w="19050" cap="flat" cmpd="sng" algn="ctr">
              <a:solidFill>
                <a:schemeClr val="accent2">
                  <a:lumMod val="75000"/>
                </a:schemeClr>
              </a:solidFill>
              <a:prstDash val="solid"/>
              <a:round/>
              <a:headEnd type="none" w="med" len="med"/>
              <a:tailEnd type="none" w="med" len="med"/>
            </a:ln>
            <a:effectLst/>
          </p:spPr>
        </p:cxnSp>
        <p:cxnSp>
          <p:nvCxnSpPr>
            <p:cNvPr id="65" name="Straight Connector 64"/>
            <p:cNvCxnSpPr/>
            <p:nvPr/>
          </p:nvCxnSpPr>
          <p:spPr bwMode="auto">
            <a:xfrm flipH="1">
              <a:off x="618769" y="4697483"/>
              <a:ext cx="7906475" cy="0"/>
            </a:xfrm>
            <a:prstGeom prst="line">
              <a:avLst/>
            </a:prstGeom>
            <a:noFill/>
            <a:ln w="19050" cap="flat" cmpd="sng" algn="ctr">
              <a:solidFill>
                <a:schemeClr val="accent2">
                  <a:lumMod val="75000"/>
                </a:schemeClr>
              </a:solidFill>
              <a:prstDash val="solid"/>
              <a:round/>
              <a:headEnd type="none" w="med" len="med"/>
              <a:tailEnd type="none" w="med" len="med"/>
            </a:ln>
            <a:effectLst/>
          </p:spPr>
        </p:cxnSp>
        <p:cxnSp>
          <p:nvCxnSpPr>
            <p:cNvPr id="66" name="Straight Connector 65"/>
            <p:cNvCxnSpPr/>
            <p:nvPr/>
          </p:nvCxnSpPr>
          <p:spPr bwMode="auto">
            <a:xfrm flipH="1">
              <a:off x="625971" y="5574510"/>
              <a:ext cx="7892071" cy="0"/>
            </a:xfrm>
            <a:prstGeom prst="line">
              <a:avLst/>
            </a:prstGeom>
            <a:noFill/>
            <a:ln w="19050" cap="flat" cmpd="sng" algn="ctr">
              <a:solidFill>
                <a:schemeClr val="accent2">
                  <a:lumMod val="75000"/>
                </a:schemeClr>
              </a:solidFill>
              <a:prstDash val="solid"/>
              <a:round/>
              <a:headEnd type="none" w="med" len="med"/>
              <a:tailEnd type="none" w="med" len="med"/>
            </a:ln>
            <a:effectLst/>
          </p:spPr>
        </p:cxnSp>
      </p:grpSp>
    </p:spTree>
    <p:extLst>
      <p:ext uri="{BB962C8B-B14F-4D97-AF65-F5344CB8AC3E}">
        <p14:creationId xmlns:p14="http://schemas.microsoft.com/office/powerpoint/2010/main" val="16292091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267" y="335122"/>
            <a:ext cx="10714698" cy="484632"/>
          </a:xfrm>
        </p:spPr>
        <p:txBody>
          <a:bodyPr/>
          <a:lstStyle/>
          <a:p>
            <a:r>
              <a:rPr lang="en-US" dirty="0"/>
              <a:t>How well does the </a:t>
            </a:r>
            <a:r>
              <a:rPr lang="en-US" dirty="0" smtClean="0">
                <a:solidFill>
                  <a:schemeClr val="tx1"/>
                </a:solidFill>
              </a:rPr>
              <a:t>simulated forecast </a:t>
            </a:r>
            <a:r>
              <a:rPr lang="en-US" dirty="0"/>
              <a:t>match the </a:t>
            </a:r>
            <a:r>
              <a:rPr lang="en-US" dirty="0">
                <a:solidFill>
                  <a:schemeClr val="tx1"/>
                </a:solidFill>
              </a:rPr>
              <a:t>observations</a:t>
            </a:r>
            <a:r>
              <a:rPr lang="en-US" dirty="0"/>
              <a:t>?</a:t>
            </a:r>
            <a:br>
              <a:rPr lang="en-US" dirty="0"/>
            </a:br>
            <a:endParaRPr lang="en-US" dirty="0"/>
          </a:p>
        </p:txBody>
      </p:sp>
      <p:grpSp>
        <p:nvGrpSpPr>
          <p:cNvPr id="18" name="Group 17"/>
          <p:cNvGrpSpPr/>
          <p:nvPr/>
        </p:nvGrpSpPr>
        <p:grpSpPr>
          <a:xfrm>
            <a:off x="2601686" y="945665"/>
            <a:ext cx="7349973" cy="5486411"/>
            <a:chOff x="2601686" y="945665"/>
            <a:chExt cx="7349973" cy="5486411"/>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1686" y="945665"/>
              <a:ext cx="7349973" cy="5486411"/>
            </a:xfrm>
            <a:prstGeom prst="rect">
              <a:avLst/>
            </a:prstGeom>
          </p:spPr>
        </p:pic>
        <p:sp>
          <p:nvSpPr>
            <p:cNvPr id="8" name="Rectangle 7"/>
            <p:cNvSpPr/>
            <p:nvPr/>
          </p:nvSpPr>
          <p:spPr bwMode="auto">
            <a:xfrm>
              <a:off x="6464968" y="1573382"/>
              <a:ext cx="2702783" cy="1597330"/>
            </a:xfrm>
            <a:prstGeom prst="rect">
              <a:avLst/>
            </a:prstGeom>
            <a:solidFill>
              <a:schemeClr val="bg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1400" b="1" dirty="0">
                <a:solidFill>
                  <a:srgbClr val="000000"/>
                </a:solidFill>
                <a:latin typeface="Arial" charset="0"/>
                <a:ea typeface="ＭＳ Ｐゴシック" pitchFamily="16" charset="-128"/>
                <a:cs typeface="ＭＳ Ｐゴシック" pitchFamily="-97" charset="-128"/>
              </a:endParaRPr>
            </a:p>
          </p:txBody>
        </p:sp>
        <p:sp>
          <p:nvSpPr>
            <p:cNvPr id="5" name="TextBox 4"/>
            <p:cNvSpPr txBox="1"/>
            <p:nvPr/>
          </p:nvSpPr>
          <p:spPr>
            <a:xfrm>
              <a:off x="4842126" y="2021951"/>
              <a:ext cx="3852696" cy="365896"/>
            </a:xfrm>
            <a:prstGeom prst="rect">
              <a:avLst/>
            </a:prstGeom>
            <a:noFill/>
            <a:effectLst/>
          </p:spPr>
          <p:txBody>
            <a:bodyPr wrap="square" lIns="0" tIns="0" rIns="0" bIns="0" rtlCol="0" anchor="ctr">
              <a:noAutofit/>
            </a:bodyPr>
            <a:lstStyle/>
            <a:p>
              <a:pPr algn="ctr" eaLnBrk="0" hangingPunct="0">
                <a:lnSpc>
                  <a:spcPts val="1800"/>
                </a:lnSpc>
              </a:pPr>
              <a:r>
                <a:rPr lang="en-US" sz="1400" b="1" dirty="0" smtClean="0">
                  <a:ea typeface="+mn-ea"/>
                  <a:cs typeface="+mn-cs"/>
                </a:rPr>
                <a:t>Simulated, no reservoir releases (light blue)</a:t>
              </a:r>
            </a:p>
          </p:txBody>
        </p:sp>
        <p:sp>
          <p:nvSpPr>
            <p:cNvPr id="6" name="TextBox 5"/>
            <p:cNvSpPr txBox="1"/>
            <p:nvPr/>
          </p:nvSpPr>
          <p:spPr>
            <a:xfrm>
              <a:off x="5015760" y="2712952"/>
              <a:ext cx="3951777" cy="258567"/>
            </a:xfrm>
            <a:prstGeom prst="rect">
              <a:avLst/>
            </a:prstGeom>
            <a:noFill/>
            <a:effectLst/>
          </p:spPr>
          <p:txBody>
            <a:bodyPr wrap="square" lIns="0" tIns="0" rIns="0" bIns="0" rtlCol="0" anchor="ctr">
              <a:noAutofit/>
            </a:bodyPr>
            <a:lstStyle/>
            <a:p>
              <a:pPr algn="ctr" eaLnBrk="0" hangingPunct="0">
                <a:lnSpc>
                  <a:spcPts val="1800"/>
                </a:lnSpc>
              </a:pPr>
              <a:r>
                <a:rPr lang="en-US" sz="1400" b="1" dirty="0" smtClean="0">
                  <a:ea typeface="+mn-ea"/>
                  <a:cs typeface="+mn-cs"/>
                </a:rPr>
                <a:t>Simulated, with reservoir releases (dark blue)</a:t>
              </a:r>
            </a:p>
          </p:txBody>
        </p:sp>
        <p:sp>
          <p:nvSpPr>
            <p:cNvPr id="7" name="TextBox 6"/>
            <p:cNvSpPr txBox="1"/>
            <p:nvPr/>
          </p:nvSpPr>
          <p:spPr>
            <a:xfrm>
              <a:off x="5205702" y="3296623"/>
              <a:ext cx="3232446" cy="347934"/>
            </a:xfrm>
            <a:prstGeom prst="rect">
              <a:avLst/>
            </a:prstGeom>
            <a:noFill/>
            <a:effectLst/>
          </p:spPr>
          <p:txBody>
            <a:bodyPr wrap="square" lIns="0" tIns="0" rIns="0" bIns="0" rtlCol="0" anchor="ctr">
              <a:noAutofit/>
            </a:bodyPr>
            <a:lstStyle/>
            <a:p>
              <a:pPr algn="ctr" eaLnBrk="0" hangingPunct="0">
                <a:lnSpc>
                  <a:spcPts val="1800"/>
                </a:lnSpc>
              </a:pPr>
              <a:r>
                <a:rPr lang="en-US" sz="1400" b="1" dirty="0" smtClean="0">
                  <a:ea typeface="+mn-ea"/>
                  <a:cs typeface="+mn-cs"/>
                </a:rPr>
                <a:t>USGS stream gage recording </a:t>
              </a:r>
              <a:r>
                <a:rPr lang="en-US" sz="1400" b="1" smtClean="0">
                  <a:ea typeface="+mn-ea"/>
                  <a:cs typeface="+mn-cs"/>
                </a:rPr>
                <a:t>(green)</a:t>
              </a:r>
              <a:endParaRPr lang="en-US" sz="1400" b="1" dirty="0" smtClean="0">
                <a:ea typeface="+mn-ea"/>
                <a:cs typeface="+mn-cs"/>
              </a:endParaRPr>
            </a:p>
          </p:txBody>
        </p:sp>
        <p:cxnSp>
          <p:nvCxnSpPr>
            <p:cNvPr id="10" name="Straight Arrow Connector 9"/>
            <p:cNvCxnSpPr/>
            <p:nvPr/>
          </p:nvCxnSpPr>
          <p:spPr bwMode="auto">
            <a:xfrm flipH="1">
              <a:off x="4474508" y="2204899"/>
              <a:ext cx="389390" cy="81101"/>
            </a:xfrm>
            <a:prstGeom prst="straightConnector1">
              <a:avLst/>
            </a:prstGeom>
            <a:noFill/>
            <a:ln w="19050" cap="flat" cmpd="sng" algn="ctr">
              <a:solidFill>
                <a:schemeClr val="tx2"/>
              </a:solidFill>
              <a:prstDash val="solid"/>
              <a:round/>
              <a:headEnd type="none" w="med" len="med"/>
              <a:tailEnd type="triangle"/>
            </a:ln>
            <a:effectLst/>
          </p:spPr>
        </p:cxnSp>
        <p:cxnSp>
          <p:nvCxnSpPr>
            <p:cNvPr id="11" name="Straight Arrow Connector 10"/>
            <p:cNvCxnSpPr/>
            <p:nvPr/>
          </p:nvCxnSpPr>
          <p:spPr bwMode="auto">
            <a:xfrm flipH="1">
              <a:off x="4452736" y="2859224"/>
              <a:ext cx="569640" cy="112295"/>
            </a:xfrm>
            <a:prstGeom prst="straightConnector1">
              <a:avLst/>
            </a:prstGeom>
            <a:noFill/>
            <a:ln w="19050" cap="flat" cmpd="sng" algn="ctr">
              <a:solidFill>
                <a:schemeClr val="tx2"/>
              </a:solidFill>
              <a:prstDash val="solid"/>
              <a:round/>
              <a:headEnd type="none" w="med" len="med"/>
              <a:tailEnd type="triangle"/>
            </a:ln>
            <a:effectLst/>
          </p:spPr>
        </p:cxnSp>
        <p:cxnSp>
          <p:nvCxnSpPr>
            <p:cNvPr id="15" name="Straight Arrow Connector 14"/>
            <p:cNvCxnSpPr/>
            <p:nvPr/>
          </p:nvCxnSpPr>
          <p:spPr bwMode="auto">
            <a:xfrm flipH="1">
              <a:off x="4319068" y="3470590"/>
              <a:ext cx="886634" cy="173967"/>
            </a:xfrm>
            <a:prstGeom prst="straightConnector1">
              <a:avLst/>
            </a:prstGeom>
            <a:noFill/>
            <a:ln w="19050" cap="flat" cmpd="sng" algn="ctr">
              <a:solidFill>
                <a:schemeClr val="tx2"/>
              </a:solidFill>
              <a:prstDash val="solid"/>
              <a:round/>
              <a:headEnd type="none" w="med" len="med"/>
              <a:tailEnd type="triangle"/>
            </a:ln>
            <a:effectLst/>
          </p:spPr>
        </p:cxnSp>
      </p:grpSp>
    </p:spTree>
    <p:extLst>
      <p:ext uri="{BB962C8B-B14F-4D97-AF65-F5344CB8AC3E}">
        <p14:creationId xmlns:p14="http://schemas.microsoft.com/office/powerpoint/2010/main" val="1904557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746769"/>
            <a:ext cx="12191999" cy="6125978"/>
          </a:xfrm>
          <a:prstGeom prst="rect">
            <a:avLst/>
          </a:prstGeom>
          <a:ln>
            <a:solidFill>
              <a:schemeClr val="tx1"/>
            </a:solidFill>
          </a:ln>
        </p:spPr>
      </p:pic>
      <p:sp>
        <p:nvSpPr>
          <p:cNvPr id="4" name="Title 1"/>
          <p:cNvSpPr>
            <a:spLocks noGrp="1"/>
          </p:cNvSpPr>
          <p:nvPr>
            <p:ph type="title"/>
          </p:nvPr>
        </p:nvSpPr>
        <p:spPr>
          <a:xfrm>
            <a:off x="902116" y="156620"/>
            <a:ext cx="10106310" cy="484632"/>
          </a:xfrm>
        </p:spPr>
        <p:txBody>
          <a:bodyPr/>
          <a:lstStyle/>
          <a:p>
            <a:pPr algn="ctr"/>
            <a:r>
              <a:rPr lang="en-US" sz="3600" dirty="0" smtClean="0">
                <a:latin typeface="Candara" charset="0"/>
                <a:ea typeface="Candara" charset="0"/>
                <a:cs typeface="Candara" charset="0"/>
              </a:rPr>
              <a:t>Client apps are being built </a:t>
            </a:r>
            <a:r>
              <a:rPr lang="en-US" sz="3200" b="0" dirty="0" smtClean="0">
                <a:latin typeface="Candara" charset="0"/>
                <a:ea typeface="Candara" charset="0"/>
                <a:cs typeface="Candara" charset="0"/>
              </a:rPr>
              <a:t>(</a:t>
            </a:r>
            <a:r>
              <a:rPr lang="en-US" sz="3200" b="0" u="sng" dirty="0" smtClean="0">
                <a:solidFill>
                  <a:schemeClr val="accent3">
                    <a:lumMod val="50000"/>
                  </a:schemeClr>
                </a:solidFill>
                <a:latin typeface="Candara" charset="0"/>
                <a:ea typeface="Candara" charset="0"/>
                <a:cs typeface="Candara" charset="0"/>
              </a:rPr>
              <a:t>www.tethysplatform.org</a:t>
            </a:r>
            <a:r>
              <a:rPr lang="en-US" sz="3200" b="0" dirty="0" smtClean="0">
                <a:latin typeface="Candara" charset="0"/>
                <a:ea typeface="Candara" charset="0"/>
                <a:cs typeface="Candara" charset="0"/>
              </a:rPr>
              <a:t>) </a:t>
            </a:r>
            <a:endParaRPr lang="en-US" sz="3200" b="0" dirty="0">
              <a:latin typeface="Candara" charset="0"/>
              <a:ea typeface="Candara" charset="0"/>
              <a:cs typeface="Candara" charset="0"/>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746769"/>
            <a:ext cx="12192000" cy="6141321"/>
          </a:xfrm>
          <a:prstGeom prst="rect">
            <a:avLst/>
          </a:prstGeom>
          <a:ln>
            <a:solidFill>
              <a:schemeClr val="tx1"/>
            </a:solidFill>
          </a:ln>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746769"/>
            <a:ext cx="12192000" cy="6141321"/>
          </a:xfrm>
          <a:prstGeom prst="rect">
            <a:avLst/>
          </a:prstGeom>
          <a:ln>
            <a:solidFill>
              <a:schemeClr val="tx1"/>
            </a:solidFill>
          </a:ln>
        </p:spPr>
      </p:pic>
      <p:pic>
        <p:nvPicPr>
          <p:cNvPr id="2" name="TexasGulf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566883" y="746173"/>
            <a:ext cx="6350001" cy="6096000"/>
          </a:xfrm>
          <a:prstGeom prst="rect">
            <a:avLst/>
          </a:prstGeom>
        </p:spPr>
      </p:pic>
      <p:sp>
        <p:nvSpPr>
          <p:cNvPr id="7" name="TextBox 6"/>
          <p:cNvSpPr txBox="1"/>
          <p:nvPr/>
        </p:nvSpPr>
        <p:spPr>
          <a:xfrm>
            <a:off x="143102" y="6544365"/>
            <a:ext cx="4038600" cy="328978"/>
          </a:xfrm>
          <a:prstGeom prst="rect">
            <a:avLst/>
          </a:prstGeom>
          <a:noFill/>
          <a:effectLst/>
        </p:spPr>
        <p:txBody>
          <a:bodyPr wrap="square" lIns="0" tIns="0" rIns="0" bIns="0" rtlCol="0">
            <a:noAutofit/>
          </a:bodyPr>
          <a:lstStyle/>
          <a:p>
            <a:pPr eaLnBrk="0" hangingPunct="0">
              <a:lnSpc>
                <a:spcPts val="1800"/>
              </a:lnSpc>
            </a:pPr>
            <a:r>
              <a:rPr lang="en-US" sz="1200" b="1" dirty="0">
                <a:solidFill>
                  <a:schemeClr val="bg1">
                    <a:lumMod val="95000"/>
                  </a:schemeClr>
                </a:solidFill>
                <a:hlinkClick r:id="rId9"/>
              </a:rPr>
              <a:t>http://demo.tethysplatform.org/apps/erfp-tool</a:t>
            </a:r>
            <a:r>
              <a:rPr lang="en-US" sz="1200" b="1" dirty="0" smtClean="0">
                <a:solidFill>
                  <a:schemeClr val="bg1">
                    <a:lumMod val="95000"/>
                  </a:schemeClr>
                </a:solidFill>
                <a:hlinkClick r:id="rId9"/>
              </a:rPr>
              <a:t>/</a:t>
            </a:r>
            <a:r>
              <a:rPr lang="en-US" sz="1200" b="1" dirty="0" smtClean="0">
                <a:solidFill>
                  <a:schemeClr val="bg1">
                    <a:lumMod val="95000"/>
                  </a:schemeClr>
                </a:solidFill>
              </a:rPr>
              <a:t> </a:t>
            </a:r>
          </a:p>
        </p:txBody>
      </p:sp>
    </p:spTree>
    <p:extLst>
      <p:ext uri="{BB962C8B-B14F-4D97-AF65-F5344CB8AC3E}">
        <p14:creationId xmlns:p14="http://schemas.microsoft.com/office/powerpoint/2010/main" val="7253348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video>
              <p:cMediaNode vol="80000">
                <p:cTn id="20"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12637"/>
          <a:stretch/>
        </p:blipFill>
        <p:spPr bwMode="auto">
          <a:xfrm>
            <a:off x="0" y="0"/>
            <a:ext cx="12192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416772" y="693432"/>
            <a:ext cx="7000234" cy="584776"/>
          </a:xfrm>
          <a:prstGeom prst="rect">
            <a:avLst/>
          </a:prstGeom>
          <a:solidFill>
            <a:schemeClr val="bg1">
              <a:alpha val="70000"/>
            </a:schemeClr>
          </a:solidFill>
          <a:effectLst>
            <a:outerShdw blurRad="50800" dist="38100" dir="2700000" algn="tl" rotWithShape="0">
              <a:srgbClr val="000000">
                <a:alpha val="43000"/>
              </a:srgbClr>
            </a:outerShdw>
          </a:effectLst>
        </p:spPr>
        <p:txBody>
          <a:bodyPr wrap="none" rtlCol="0">
            <a:spAutoFit/>
          </a:bodyPr>
          <a:lstStyle/>
          <a:p>
            <a:pPr algn="ctr" defTabSz="914400"/>
            <a:r>
              <a:rPr lang="en-US" sz="3200" b="1" dirty="0">
                <a:solidFill>
                  <a:srgbClr val="006BB0"/>
                </a:solidFill>
                <a:latin typeface="Candara"/>
                <a:cs typeface="Candara"/>
              </a:rPr>
              <a:t>In Development: Mapping Flood Depth</a:t>
            </a:r>
          </a:p>
        </p:txBody>
      </p:sp>
    </p:spTree>
    <p:extLst>
      <p:ext uri="{BB962C8B-B14F-4D97-AF65-F5344CB8AC3E}">
        <p14:creationId xmlns:p14="http://schemas.microsoft.com/office/powerpoint/2010/main" val="15415675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2_Optional_Corporate_PPT_Template-Arial">
  <a:themeElements>
    <a:clrScheme name="EsriMarketing">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3.xml><?xml version="1.0" encoding="utf-8"?>
<a:theme xmlns:a="http://schemas.openxmlformats.org/drawingml/2006/main" name="3_Optional_Corporate_PPT_Template-Arial">
  <a:themeElements>
    <a:clrScheme name="EsriMarketing">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4.xml><?xml version="1.0" encoding="utf-8"?>
<a:theme xmlns:a="http://schemas.openxmlformats.org/drawingml/2006/main" name="1_Optional_Corporate_PPT_Template-Arial">
  <a:themeElements>
    <a:clrScheme name="EsriMarketing">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5.xml><?xml version="1.0" encoding="utf-8"?>
<a:theme xmlns:a="http://schemas.openxmlformats.org/drawingml/2006/main" name="4_Optional_Corporate_PPT_Template-Arial">
  <a:themeElements>
    <a:clrScheme name="EsriMarketing">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6.xml><?xml version="1.0" encoding="utf-8"?>
<a:theme xmlns:a="http://schemas.openxmlformats.org/drawingml/2006/main" name="Optional_Corporate_PPT_Template-Arial">
  <a:themeElements>
    <a:clrScheme name="Custom 1">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2F5A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7.xml><?xml version="1.0" encoding="utf-8"?>
<a:theme xmlns:a="http://schemas.openxmlformats.org/drawingml/2006/main" name="6_Optional_Corporate_PPT_Template-Arial">
  <a:themeElements>
    <a:clrScheme name="Custom 1">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2F5AFF"/>
      </a:hlink>
      <a:folHlink>
        <a:srgbClr val="8C8C8C"/>
      </a:folHlink>
    </a:clrScheme>
    <a:fontScheme name="Esri-Aria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Depth</Template>
  <TotalTime>4534</TotalTime>
  <Words>5189</Words>
  <Application>Microsoft Macintosh PowerPoint</Application>
  <PresentationFormat>Widescreen</PresentationFormat>
  <Paragraphs>585</Paragraphs>
  <Slides>44</Slides>
  <Notes>41</Notes>
  <HiddenSlides>7</HiddenSlides>
  <MMClips>1</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44</vt:i4>
      </vt:variant>
    </vt:vector>
  </HeadingPairs>
  <TitlesOfParts>
    <vt:vector size="66" baseType="lpstr">
      <vt:lpstr>Avenir LT Std 55 Roman</vt:lpstr>
      <vt:lpstr>Avenir LT Std 65 Medium</vt:lpstr>
      <vt:lpstr>Avenir LT Std 85 Heavy</vt:lpstr>
      <vt:lpstr>Calibri</vt:lpstr>
      <vt:lpstr>Candara</vt:lpstr>
      <vt:lpstr>Corbel</vt:lpstr>
      <vt:lpstr>Helvetica Neue</vt:lpstr>
      <vt:lpstr>Lucida Grande</vt:lpstr>
      <vt:lpstr>ＭＳ Ｐゴシック</vt:lpstr>
      <vt:lpstr>Tahoma</vt:lpstr>
      <vt:lpstr>Times</vt:lpstr>
      <vt:lpstr>Times New Roman</vt:lpstr>
      <vt:lpstr>Wingdings</vt:lpstr>
      <vt:lpstr>Arial</vt:lpstr>
      <vt:lpstr>Depth</vt:lpstr>
      <vt:lpstr>2_Optional_Corporate_PPT_Template-Arial</vt:lpstr>
      <vt:lpstr>3_Optional_Corporate_PPT_Template-Arial</vt:lpstr>
      <vt:lpstr>1_Optional_Corporate_PPT_Template-Arial</vt:lpstr>
      <vt:lpstr>4_Optional_Corporate_PPT_Template-Arial</vt:lpstr>
      <vt:lpstr>Optional_Corporate_PPT_Template-Arial</vt:lpstr>
      <vt:lpstr>6_Optional_Corporate_PPT_Template-Arial</vt:lpstr>
      <vt:lpstr>Blank Presentation</vt:lpstr>
      <vt:lpstr>Science helping the data to help the science</vt:lpstr>
      <vt:lpstr>Scientists helping the data to help the science</vt:lpstr>
      <vt:lpstr>PowerPoint Presentation</vt:lpstr>
      <vt:lpstr>2014-15 National Flood Interoperability Experiment (NFIE):  Upgrading the US National Weather Service River Forecasting System…</vt:lpstr>
      <vt:lpstr>PowerPoint Presentation</vt:lpstr>
      <vt:lpstr>PowerPoint Presentation</vt:lpstr>
      <vt:lpstr>How well does the simulated forecast match the observations? </vt:lpstr>
      <vt:lpstr>Client apps are being built (www.tethysplatform.org) </vt:lpstr>
      <vt:lpstr>PowerPoint Presentation</vt:lpstr>
      <vt:lpstr>Enabled by data standards, protocols &amp; institutions… WaterML &amp; Web Services</vt:lpstr>
      <vt:lpstr>OGC Observations &amp; Measurements data model:  a way of relating features &amp; phenomena</vt:lpstr>
      <vt:lpstr>Using OGC O&amp;M model for water level …</vt:lpstr>
      <vt:lpstr>Treating rating curves as a measurement …</vt:lpstr>
      <vt:lpstr>The stream flow determined from a rating curve</vt:lpstr>
      <vt:lpstr>OGC WaterML2 Time Series Types  (can vary per point)</vt:lpstr>
      <vt:lpstr>WaterML2 Time Series Point Metadata</vt:lpstr>
      <vt:lpstr>PowerPoint Presentation</vt:lpstr>
      <vt:lpstr>Consider how many creatures that ever lived  became fossils? That we’ve found?</vt:lpstr>
      <vt:lpstr>How many nodes on the Internet today will still be around in 5 years? 50? 100? </vt:lpstr>
      <vt:lpstr>How much of your data will anyone be able to find and understand in 5 years? 50?</vt:lpstr>
      <vt:lpstr>If it’s, e.g., marine seismic data, no problem</vt:lpstr>
      <vt:lpstr>But suppose your data was  someone else’s context, or...  you’re looking for context from someone else’s data...  how would you find each other’s? </vt:lpstr>
      <vt:lpstr>PowerPoint Presentation</vt:lpstr>
      <vt:lpstr>… this image of a neural net?</vt:lpstr>
      <vt:lpstr>… or this map of linked open data? </vt:lpstr>
      <vt:lpstr>When we have more context,  more connections with other data…    We can cast a wider net when searching…  and ask more kinds of questions…</vt:lpstr>
      <vt:lpstr>From a marine seismic perspective...</vt:lpstr>
      <vt:lpstr>From a climate science perspective…</vt:lpstr>
      <vt:lpstr>But anticipating interdisciplinary questions gets really hard!   Is there a general approach for that?</vt:lpstr>
      <vt:lpstr>Just keep remembering:  nothing is in isolation</vt:lpstr>
      <vt:lpstr>We also need  permanent, unique identifiers</vt:lpstr>
      <vt:lpstr>4 Rules for Linked Open Data</vt:lpstr>
      <vt:lpstr>Then patterns of concepts and relationships can emerge…</vt:lpstr>
      <vt:lpstr>Just out: call for input: https://osf.io/crdhg/   (a project of Earth Science Information Partners http://esipfed.org/ )</vt:lpstr>
      <vt:lpstr>But the landscape is fragmented…</vt:lpstr>
      <vt:lpstr>EarthCube…</vt:lpstr>
      <vt:lpstr>EarthCube Building Block</vt:lpstr>
      <vt:lpstr>EarthCube Building Block</vt:lpstr>
      <vt:lpstr>More EarthCube Building Blocks</vt:lpstr>
      <vt:lpstr>Research Coordination Networks (RCN)</vt:lpstr>
      <vt:lpstr>Be a part of the evolution…</vt:lpstr>
      <vt:lpstr>New EarthCube Funding</vt:lpstr>
      <vt:lpstr>PowerPoint Presentation</vt:lpstr>
      <vt:lpstr>Relevant pubs in 2015</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helping  the data  to help Science</dc:title>
  <dc:creator>David Arctur</dc:creator>
  <cp:lastModifiedBy>Arctur, David K</cp:lastModifiedBy>
  <cp:revision>274</cp:revision>
  <dcterms:created xsi:type="dcterms:W3CDTF">2016-01-06T06:59:08Z</dcterms:created>
  <dcterms:modified xsi:type="dcterms:W3CDTF">2016-02-05T13:58:00Z</dcterms:modified>
</cp:coreProperties>
</file>