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lvl1pPr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1pPr>
    <a:lvl2pPr indent="2286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2pPr>
    <a:lvl3pPr indent="4572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3pPr>
    <a:lvl4pPr indent="6858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4pPr>
    <a:lvl5pPr indent="9144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5pPr>
    <a:lvl6pPr indent="11430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6pPr>
    <a:lvl7pPr indent="13716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7pPr>
    <a:lvl8pPr indent="16002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8pPr>
    <a:lvl9pPr indent="18288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wholeTbl>
    <a:band2H>
      <a:tcTxStyle b="def" i="def"/>
      <a:tcStyle>
        <a:tcBdr/>
        <a:fill>
          <a:solidFill>
            <a:srgbClr val="C8C8AF">
              <a:alpha val="50000"/>
            </a:srgbClr>
          </a:solidFill>
        </a:fill>
      </a:tcStyle>
    </a:band2H>
    <a:firstCol>
      <a:tcTxStyle b="off" i="off">
        <a:fontRef idx="minor">
          <a:srgbClr val="F3F1DF"/>
        </a:fontRef>
        <a:srgbClr val="F3F1DF"/>
      </a:tcTxStyle>
      <a:tcStyle>
        <a:tcBdr>
          <a:left>
            <a:ln w="12700" cap="flat">
              <a:noFill/>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tcStyle>
    </a:firstCol>
    <a:lastRow>
      <a:tcTxStyle b="off" i="off">
        <a:fontRef idx="minor">
          <a:srgbClr val="4B4B4B"/>
        </a:fontRef>
        <a:srgbClr val="4B4B4B"/>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D6A67"/>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lastRow>
    <a:firstRow>
      <a:tcTxStyle b="off" i="off">
        <a:fontRef idx="minor">
          <a:srgbClr val="F3F1DF"/>
        </a:fontRef>
        <a:srgbClr val="F3F1D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noFill/>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tcStyle>
    </a:firstRow>
  </a:tblStyle>
  <a:tblStyle styleId="{C7B018BB-80A7-4F77-B60F-C8B233D01FF8}"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E7E6E2">
              <a:alpha val="60000"/>
            </a:srgbClr>
          </a:solidFill>
        </a:fill>
      </a:tcStyle>
    </a:wholeTbl>
    <a:band2H>
      <a:tcTxStyle b="def" i="def"/>
      <a:tcStyle>
        <a:tcBdr/>
        <a:fill>
          <a:solidFill>
            <a:srgbClr val="B6BEC8">
              <a:alpha val="30000"/>
            </a:srgbClr>
          </a:solidFill>
        </a:fill>
      </a:tcStyle>
    </a:band2H>
    <a:firstCol>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tcStyle>
    </a:firstCol>
    <a:la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tcStyle>
    </a:lastRow>
    <a:fir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tcStyle>
    </a:firstRow>
  </a:tblStyle>
  <a:tblStyle styleId="{EEE7283C-3CF3-47DC-8721-378D4A62B228}" styleName="">
    <a:tblBg/>
    <a:wholeTbl>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wholeTbl>
    <a:band2H>
      <a:tcTxStyle b="def" i="def"/>
      <a:tcStyle>
        <a:tcBdr/>
        <a:fill>
          <a:solidFill>
            <a:srgbClr val="CBCAB9">
              <a:alpha val="70000"/>
            </a:srgbClr>
          </a:solidFill>
        </a:fill>
      </a:tcStyle>
    </a:band2H>
    <a:firstCol>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tcStyle>
    </a:firstCol>
    <a:lastRow>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25400" cap="flat">
              <a:solidFill>
                <a:srgbClr val="6D6A67"/>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lastRow>
    <a:firstRow>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tcStyle>
    </a:firstRow>
  </a:tblStyle>
  <a:tblStyle styleId="{CF821DB8-F4EB-4A41-A1BA-3FCAFE7338EE}" styleName="">
    <a:tblBg/>
    <a:wholeTbl>
      <a:tcTxStyle b="off" i="off">
        <a:fontRef idx="minor">
          <a:srgbClr val="6D6A67"/>
        </a:fontRef>
        <a:srgbClr val="6D6A67"/>
      </a:tcTxStyle>
      <a:tcStyle>
        <a:tcBdr>
          <a:left>
            <a:ln w="12700" cap="flat">
              <a:noFill/>
              <a:miter lim="400000"/>
            </a:ln>
          </a:left>
          <a:right>
            <a:ln w="12700" cap="flat">
              <a:noFill/>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solidFill>
            <a:srgbClr val="EAE9E0">
              <a:alpha val="80000"/>
            </a:srgbClr>
          </a:solidFill>
        </a:fill>
      </a:tcStyle>
    </a:wholeTbl>
    <a:band2H>
      <a:tcTxStyle b="def" i="def"/>
      <a:tcStyle>
        <a:tcBdr/>
        <a:fill>
          <a:solidFill>
            <a:srgbClr val="DADADA">
              <a:alpha val="50000"/>
            </a:srgbClr>
          </a:solidFill>
        </a:fill>
      </a:tcStyle>
    </a:band2H>
    <a:firstCol>
      <a:tcTxStyle b="off" i="off">
        <a:fontRef idx="minor">
          <a:srgbClr val="F3F1DF"/>
        </a:fontRef>
        <a:srgbClr val="F3F1DF"/>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tcStyle>
    </a:firstCol>
    <a:la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tcStyle>
    </a:firstRow>
  </a:tblStyle>
  <a:tblStyle styleId="{33BA23B1-9221-436E-865A-0063620EA4FD}"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solidFill>
            <a:srgbClr val="DBD9C9">
              <a:alpha val="30000"/>
            </a:srgbClr>
          </a:solid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solidFill>
                <a:srgbClr val="5A5950"/>
              </a:solidFill>
              <a:prstDash val="solid"/>
              <a:miter lim="400000"/>
            </a:ln>
          </a:insideV>
        </a:tcBdr>
        <a:fill>
          <a:solidFill>
            <a:srgbClr val="DBD9C9">
              <a:alpha val="30000"/>
            </a:srgbClr>
          </a:solid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firstRow>
  </a:tblStyle>
  <a:tblStyle styleId="{2708684C-4D16-4618-839F-0558EEFCDFE6}"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no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25400" cap="flat">
              <a:solidFill>
                <a:srgbClr val="5A5950"/>
              </a:solidFill>
              <a:prstDash val="solid"/>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no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254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254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p:nvPr>
            <p:ph type="sldImg"/>
          </p:nvPr>
        </p:nvSpPr>
        <p:spPr>
          <a:xfrm>
            <a:off x="1143000" y="685800"/>
            <a:ext cx="4572000" cy="3429000"/>
          </a:xfrm>
          <a:prstGeom prst="rect">
            <a:avLst/>
          </a:prstGeom>
        </p:spPr>
        <p:txBody>
          <a:bodyPr/>
          <a:lstStyle/>
          <a:p>
            <a:pPr lvl="0"/>
          </a:p>
        </p:txBody>
      </p:sp>
      <p:sp>
        <p:nvSpPr>
          <p:cNvPr id="31" name="Shape 3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 Id="rId3" Type="http://schemas.openxmlformats.org/officeDocument/2006/relationships/hyperlink" Target="http://www.tnla.org/general/custom.asp?page=260" TargetMode="Externa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 Id="rId3" Type="http://schemas.openxmlformats.org/officeDocument/2006/relationships/hyperlink" Target="http://www.morningjournal.com/general-news/20150421/lorain-public-library-hosts-event-to-create-awareness-of-domestic-violence" TargetMode="External"/><Relationship Id="rId4" Type="http://schemas.openxmlformats.org/officeDocument/2006/relationships/hyperlink" Target="http://www.abqjournal.com/489723/news/15-million-early-votes-cast-in-31-states-so-far.html" TargetMode="Externa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 Id="rId3" Type="http://schemas.openxmlformats.org/officeDocument/2006/relationships/hyperlink" Target="http://stuffunemployedpeoplelike.com/2009/03/02/26-public-libraries/" TargetMode="Externa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 Id="rId3" Type="http://schemas.openxmlformats.org/officeDocument/2006/relationships/hyperlink" Target="http://www.library.pima.gov/?attachment_id=171788" TargetMode="External"/><Relationship Id="rId4" Type="http://schemas.openxmlformats.org/officeDocument/2006/relationships/hyperlink" Target="http://www.timesfreepress.com/news/local/story/2015/mar/03/haven-homeless/291213/" TargetMode="Externa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 Id="rId3" Type="http://schemas.openxmlformats.org/officeDocument/2006/relationships/hyperlink" Target="http://www.library.pima.gov/?attachment_id=171788" TargetMode="Externa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 Id="rId3" Type="http://schemas.openxmlformats.org/officeDocument/2006/relationships/hyperlink" Target="http://www.sfgate.com/bayarea/article/Library-adds-social-worker-to-assist-homeless-3275950.php#photo-2425591" TargetMode="External"/><Relationship Id="rId4" Type="http://schemas.openxmlformats.org/officeDocument/2006/relationships/hyperlink" Target="http://www.pbs.org/newshour/rundown/see-libraries-across-country-serving-homeless/" TargetMode="Externa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 Id="rId3" Type="http://schemas.openxmlformats.org/officeDocument/2006/relationships/hyperlink" Target="https://magpielibrarian.files.wordpress.com/2014/09/12268_778122398917494_3500598993675419658_n.jpg?w=560&amp;h=55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sldImg"/>
          </p:nvPr>
        </p:nvSpPr>
        <p:spPr>
          <a:prstGeom prst="rect">
            <a:avLst/>
          </a:prstGeom>
        </p:spPr>
        <p:txBody>
          <a:bodyPr/>
          <a:lstStyle/>
          <a:p>
            <a:pPr lvl="0"/>
          </a:p>
        </p:txBody>
      </p:sp>
      <p:sp>
        <p:nvSpPr>
          <p:cNvPr id="39" name="Shape 39"/>
          <p:cNvSpPr/>
          <p:nvPr>
            <p:ph type="body" sz="quarter" idx="1"/>
          </p:nvPr>
        </p:nvSpPr>
        <p:spPr>
          <a:prstGeom prst="rect">
            <a:avLst/>
          </a:prstGeom>
        </p:spPr>
        <p:txBody>
          <a:bodyPr/>
          <a:lstStyle>
            <a:lvl1pPr>
              <a:defRPr u="sng">
                <a:hlinkClick r:id="rId3" invalidUrl="" action="" tgtFrame="" tooltip="" history="1" highlightClick="0" endSnd="0"/>
              </a:defRPr>
            </a:lvl1pPr>
          </a:lstStyle>
          <a:p>
            <a:pPr lvl="0">
              <a:defRPr sz="1800" u="none"/>
            </a:pPr>
            <a:r>
              <a:rPr sz="2200" u="sng">
                <a:hlinkClick r:id="rId3" invalidUrl="" action="" tgtFrame="" tooltip="" history="1" highlightClick="0" endSnd="0"/>
              </a:rPr>
              <a:t>http://www.tnla.org/general/custom.asp?page=260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sldImg"/>
          </p:nvPr>
        </p:nvSpPr>
        <p:spPr>
          <a:prstGeom prst="rect">
            <a:avLst/>
          </a:prstGeom>
        </p:spPr>
        <p:txBody>
          <a:bodyPr/>
          <a:lstStyle/>
          <a:p>
            <a:pPr lvl="0"/>
          </a:p>
        </p:txBody>
      </p:sp>
      <p:sp>
        <p:nvSpPr>
          <p:cNvPr id="45" name="Shape 45"/>
          <p:cNvSpPr/>
          <p:nvPr>
            <p:ph type="body" sz="quarter" idx="1"/>
          </p:nvPr>
        </p:nvSpPr>
        <p:spPr>
          <a:prstGeom prst="rect">
            <a:avLst/>
          </a:prstGeom>
        </p:spPr>
        <p:txBody>
          <a:bodyPr/>
          <a:lstStyle/>
          <a:p>
            <a:pPr lvl="0">
              <a:defRPr sz="1800"/>
            </a:pPr>
            <a:r>
              <a:rPr sz="2200" u="sng">
                <a:hlinkClick r:id="rId3" invalidUrl="" action="" tgtFrame="" tooltip="" history="1" highlightClick="0" endSnd="0"/>
              </a:rPr>
              <a:t>http://www.morningjournal.com/general-news/20150421/lorain-public-library-hosts-event-to-create-awareness-of-domestic-violence</a:t>
            </a:r>
            <a:r>
              <a:rPr sz="2200"/>
              <a:t>    Ohio</a:t>
            </a:r>
            <a:endParaRPr sz="2200"/>
          </a:p>
          <a:p>
            <a:pPr lvl="0">
              <a:defRPr sz="1800"/>
            </a:pPr>
            <a:endParaRPr sz="2200"/>
          </a:p>
          <a:p>
            <a:pPr lvl="0">
              <a:defRPr sz="1800"/>
            </a:pPr>
            <a:r>
              <a:rPr sz="2200" u="sng">
                <a:hlinkClick r:id="rId4" invalidUrl="" action="" tgtFrame="" tooltip="" history="1" highlightClick="0" endSnd="0"/>
              </a:rPr>
              <a:t>http://www.abqjournal.com/489723/news/15-million-early-votes-cast-in-31-states-so-far.html</a:t>
            </a:r>
            <a:r>
              <a:rPr sz="2200"/>
              <a:t>  Davenport</a:t>
            </a:r>
            <a:endParaRPr sz="2200"/>
          </a:p>
          <a:p>
            <a:pPr lvl="0">
              <a:defRPr sz="1800"/>
            </a:pPr>
            <a:endParaRPr sz="2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sldImg"/>
          </p:nvPr>
        </p:nvSpPr>
        <p:spPr>
          <a:prstGeom prst="rect">
            <a:avLst/>
          </a:prstGeom>
        </p:spPr>
        <p:txBody>
          <a:bodyPr/>
          <a:lstStyle/>
          <a:p>
            <a:pPr lvl="0"/>
          </a:p>
        </p:txBody>
      </p:sp>
      <p:sp>
        <p:nvSpPr>
          <p:cNvPr id="51" name="Shape 51"/>
          <p:cNvSpPr/>
          <p:nvPr>
            <p:ph type="body" sz="quarter" idx="1"/>
          </p:nvPr>
        </p:nvSpPr>
        <p:spPr>
          <a:prstGeom prst="rect">
            <a:avLst/>
          </a:prstGeom>
        </p:spPr>
        <p:txBody>
          <a:bodyPr/>
          <a:lstStyle>
            <a:lvl1pPr>
              <a:defRPr u="sng">
                <a:hlinkClick r:id="rId3" invalidUrl="" action="" tgtFrame="" tooltip="" history="1" highlightClick="0" endSnd="0"/>
              </a:defRPr>
            </a:lvl1pPr>
          </a:lstStyle>
          <a:p>
            <a:pPr lvl="0">
              <a:defRPr sz="1800" u="none"/>
            </a:pPr>
            <a:r>
              <a:rPr sz="2200" u="sng">
                <a:hlinkClick r:id="rId3" invalidUrl="" action="" tgtFrame="" tooltip="" history="1" highlightClick="0" endSnd="0"/>
              </a:rPr>
              <a:t>http://stuffunemployedpeoplelike.com/2009/03/02/26-public-libraries/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sldImg"/>
          </p:nvPr>
        </p:nvSpPr>
        <p:spPr>
          <a:prstGeom prst="rect">
            <a:avLst/>
          </a:prstGeom>
        </p:spPr>
        <p:txBody>
          <a:bodyPr/>
          <a:lstStyle/>
          <a:p>
            <a:pPr lvl="0"/>
          </a:p>
        </p:txBody>
      </p:sp>
      <p:sp>
        <p:nvSpPr>
          <p:cNvPr id="56" name="Shape 56"/>
          <p:cNvSpPr/>
          <p:nvPr>
            <p:ph type="body" sz="quarter" idx="1"/>
          </p:nvPr>
        </p:nvSpPr>
        <p:spPr>
          <a:prstGeom prst="rect">
            <a:avLst/>
          </a:prstGeom>
        </p:spPr>
        <p:txBody>
          <a:bodyPr/>
          <a:lstStyle/>
          <a:p>
            <a:pPr lvl="0">
              <a:defRPr sz="1800"/>
            </a:pPr>
            <a:r>
              <a:rPr sz="2200" u="sng">
                <a:hlinkClick r:id="rId3" invalidUrl="" action="" tgtFrame="" tooltip="" history="1" highlightClick="0" endSnd="0"/>
              </a:rPr>
              <a:t>http://www.library.pima.gov/?attachment_id=171788</a:t>
            </a:r>
            <a:endParaRPr sz="2200"/>
          </a:p>
          <a:p>
            <a:pPr lvl="0">
              <a:defRPr sz="1800"/>
            </a:pPr>
            <a:endParaRPr sz="2200"/>
          </a:p>
          <a:p>
            <a:pPr lvl="0">
              <a:defRPr sz="1800"/>
            </a:pPr>
            <a:r>
              <a:rPr sz="2200" u="sng">
                <a:hlinkClick r:id="rId4" invalidUrl="" action="" tgtFrame="" tooltip="" history="1" highlightClick="0" endSnd="0"/>
              </a:rPr>
              <a:t>http://www.timesfreepress.com/news/local/story/2015/mar/03/haven-homeless/291213/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sldImg"/>
          </p:nvPr>
        </p:nvSpPr>
        <p:spPr>
          <a:prstGeom prst="rect">
            <a:avLst/>
          </a:prstGeom>
        </p:spPr>
        <p:txBody>
          <a:bodyPr/>
          <a:lstStyle/>
          <a:p>
            <a:pPr lvl="0"/>
          </a:p>
        </p:txBody>
      </p:sp>
      <p:sp>
        <p:nvSpPr>
          <p:cNvPr id="62" name="Shape 62"/>
          <p:cNvSpPr/>
          <p:nvPr>
            <p:ph type="body" sz="quarter" idx="1"/>
          </p:nvPr>
        </p:nvSpPr>
        <p:spPr>
          <a:prstGeom prst="rect">
            <a:avLst/>
          </a:prstGeom>
        </p:spPr>
        <p:txBody>
          <a:bodyPr/>
          <a:lstStyle/>
          <a:p>
            <a:pPr lvl="0">
              <a:defRPr sz="1800"/>
            </a:pPr>
            <a:r>
              <a:rPr sz="2200"/>
              <a:t>Pima County Health Department Library Nurse Daniel Lopez takes the blood pressure of homeless man Jim Truitt at the Main Joel D. Valdez Pima County Public Library on November 24th, 2014 in Tucson, Arizona. Lopez is one of many Library Nurses that spend time helping patrons at local libraries. They do everything from take blood pressures to help patrons find services they need.</a:t>
            </a:r>
            <a:endParaRPr sz="2200"/>
          </a:p>
          <a:p>
            <a:pPr lvl="0">
              <a:defRPr sz="1800"/>
            </a:pPr>
            <a:endParaRPr sz="2200"/>
          </a:p>
          <a:p>
            <a:pPr lvl="0">
              <a:defRPr sz="1800"/>
            </a:pPr>
            <a:r>
              <a:rPr sz="2200"/>
              <a:t>http://www.redbankgreen.com/2013/07/red-bank-library-a-lesson-in-lifesaving.html</a:t>
            </a:r>
            <a:endParaRPr sz="2200"/>
          </a:p>
          <a:p>
            <a:pPr lvl="0">
              <a:defRPr sz="1800"/>
            </a:pPr>
            <a:endParaRPr sz="2200"/>
          </a:p>
          <a:p>
            <a:pPr lvl="0">
              <a:defRPr sz="1800"/>
            </a:pPr>
            <a:r>
              <a:rPr sz="2200" u="sng">
                <a:hlinkClick r:id="rId3" invalidUrl="" action="" tgtFrame="" tooltip="" history="1" highlightClick="0" endSnd="0"/>
              </a:rPr>
              <a:t>http://www.library.pima.gov/?attachment_id=171788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sldImg"/>
          </p:nvPr>
        </p:nvSpPr>
        <p:spPr>
          <a:prstGeom prst="rect">
            <a:avLst/>
          </a:prstGeom>
        </p:spPr>
        <p:txBody>
          <a:bodyPr/>
          <a:lstStyle/>
          <a:p>
            <a:pPr lvl="0"/>
          </a:p>
        </p:txBody>
      </p:sp>
      <p:sp>
        <p:nvSpPr>
          <p:cNvPr id="68" name="Shape 68"/>
          <p:cNvSpPr/>
          <p:nvPr>
            <p:ph type="body" sz="quarter" idx="1"/>
          </p:nvPr>
        </p:nvSpPr>
        <p:spPr>
          <a:prstGeom prst="rect">
            <a:avLst/>
          </a:prstGeom>
        </p:spPr>
        <p:txBody>
          <a:bodyPr/>
          <a:lstStyle/>
          <a:p>
            <a:pPr lvl="0">
              <a:defRPr sz="1800"/>
            </a:pPr>
            <a:r>
              <a:rPr sz="2200" u="sng">
                <a:hlinkClick r:id="rId3" invalidUrl="" action="" tgtFrame="" tooltip="" history="1" highlightClick="0" endSnd="0"/>
              </a:rPr>
              <a:t>http://www.sfgate.com/bayarea/article/Library-adds-social-worker-to-assist-homeless-3275950.php#photo-2425591</a:t>
            </a:r>
            <a:endParaRPr sz="2200"/>
          </a:p>
          <a:p>
            <a:pPr lvl="0">
              <a:defRPr sz="1800"/>
            </a:pPr>
            <a:endParaRPr sz="2200"/>
          </a:p>
          <a:p>
            <a:pPr lvl="0">
              <a:defRPr sz="1800"/>
            </a:pPr>
            <a:r>
              <a:rPr sz="2200" u="sng">
                <a:hlinkClick r:id="rId4" invalidUrl="" action="" tgtFrame="" tooltip="" history="1" highlightClick="0" endSnd="0"/>
              </a:rPr>
              <a:t>http://www.pbs.org/newshour/rundown/see-libraries-across-country-serving-homeless/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sldImg"/>
          </p:nvPr>
        </p:nvSpPr>
        <p:spPr>
          <a:prstGeom prst="rect">
            <a:avLst/>
          </a:prstGeom>
        </p:spPr>
        <p:txBody>
          <a:bodyPr/>
          <a:lstStyle/>
          <a:p>
            <a:pPr lvl="0"/>
          </a:p>
        </p:txBody>
      </p:sp>
      <p:sp>
        <p:nvSpPr>
          <p:cNvPr id="79" name="Shape 79"/>
          <p:cNvSpPr/>
          <p:nvPr>
            <p:ph type="body" sz="quarter" idx="1"/>
          </p:nvPr>
        </p:nvSpPr>
        <p:spPr>
          <a:prstGeom prst="rect">
            <a:avLst/>
          </a:prstGeom>
        </p:spPr>
        <p:txBody>
          <a:bodyPr/>
          <a:lstStyle/>
          <a:p>
            <a:pPr lvl="0">
              <a:defRPr sz="1800"/>
            </a:pPr>
            <a:r>
              <a:rPr sz="2200"/>
              <a:t> CDC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lvl="0"/>
          </a:p>
        </p:txBody>
      </p:sp>
      <p:sp>
        <p:nvSpPr>
          <p:cNvPr id="116" name="Shape 116"/>
          <p:cNvSpPr/>
          <p:nvPr>
            <p:ph type="body" sz="quarter" idx="1"/>
          </p:nvPr>
        </p:nvSpPr>
        <p:spPr>
          <a:prstGeom prst="rect">
            <a:avLst/>
          </a:prstGeom>
        </p:spPr>
        <p:txBody>
          <a:bodyPr/>
          <a:lstStyle/>
          <a:p>
            <a:pPr lvl="0">
              <a:defRPr sz="1800"/>
            </a:pPr>
            <a:r>
              <a:rPr sz="2200" u="sng">
                <a:hlinkClick r:id="rId3" invalidUrl="" action="" tgtFrame="" tooltip="" history="1" highlightClick="0" endSnd="0"/>
              </a:rPr>
              <a:t>https://magpielibrarian.files.wordpress.com/2014/09/12268_778122398917494_3500598993675419658_n.jpg?w=560&amp;h=554</a:t>
            </a:r>
            <a:endParaRPr sz="2200"/>
          </a:p>
          <a:p>
            <a:pPr lvl="0">
              <a:defRPr sz="1800"/>
            </a:pPr>
            <a:endParaRPr sz="2200"/>
          </a:p>
          <a:p>
            <a:pPr lvl="0">
              <a:defRPr sz="1800"/>
            </a:pPr>
            <a:r>
              <a:rPr sz="2200" u="sng">
                <a:hlinkClick r:id="rId3" invalidUrl="" action="" tgtFrame="" tooltip="" history="1" highlightClick="0" endSnd="0"/>
              </a:rPr>
              <a:t>https://magpielibrarian.files.wordpress.com/2014/09/12268_778122398917494_3500598993675419658_n.jpg?w=560&amp;h=554</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5" name="DingBat_HD.png"/>
          <p:cNvPicPr/>
          <p:nvPr/>
        </p:nvPicPr>
        <p:blipFill>
          <a:blip r:embed="rId3">
            <a:extLst/>
          </a:blip>
          <a:stretch>
            <a:fillRect/>
          </a:stretch>
        </p:blipFill>
        <p:spPr>
          <a:xfrm>
            <a:off x="2798040" y="5264150"/>
            <a:ext cx="7408720" cy="393700"/>
          </a:xfrm>
          <a:prstGeom prst="rect">
            <a:avLst/>
          </a:prstGeom>
          <a:ln w="12700">
            <a:miter lim="400000"/>
          </a:ln>
        </p:spPr>
      </p:pic>
      <p:sp>
        <p:nvSpPr>
          <p:cNvPr id="6" name="Shape 6"/>
          <p:cNvSpPr/>
          <p:nvPr>
            <p:ph type="title"/>
          </p:nvPr>
        </p:nvSpPr>
        <p:spPr>
          <a:xfrm>
            <a:off x="1841500" y="2273300"/>
            <a:ext cx="9321800" cy="2819400"/>
          </a:xfrm>
          <a:prstGeom prst="rect">
            <a:avLst/>
          </a:prstGeom>
        </p:spPr>
        <p:txBody>
          <a:bodyPr anchor="b"/>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lvl="0">
              <a:defRPr sz="1800">
                <a:solidFill>
                  <a:srgbClr val="000000"/>
                </a:solidFill>
                <a:effectLst/>
              </a:defRPr>
            </a:pPr>
            <a:r>
              <a:rPr sz="7600">
                <a:solidFill>
                  <a:srgbClr val="F4D799"/>
                </a:solidFill>
                <a:effectLst>
                  <a:outerShdw sx="100000" sy="100000" kx="0" ky="0" algn="b" rotWithShape="0" blurRad="25400" dist="25400" dir="16200000">
                    <a:srgbClr val="000000">
                      <a:alpha val="34000"/>
                    </a:srgbClr>
                  </a:outerShdw>
                </a:effectLst>
              </a:rPr>
              <a:t>Title Text</a:t>
            </a:r>
          </a:p>
        </p:txBody>
      </p:sp>
      <p:sp>
        <p:nvSpPr>
          <p:cNvPr id="7" name="Shape 7"/>
          <p:cNvSpPr/>
          <p:nvPr>
            <p:ph type="body" idx="1"/>
          </p:nvPr>
        </p:nvSpPr>
        <p:spPr>
          <a:xfrm>
            <a:off x="1841500" y="5905500"/>
            <a:ext cx="9321800" cy="1409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2286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4572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6858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9144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lvl="0">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One</a:t>
            </a:r>
            <a:endParaRPr i="1" sz="3400">
              <a:solidFill>
                <a:srgbClr val="C8AF7B"/>
              </a:solidFill>
              <a:effectLst>
                <a:outerShdw sx="100000" sy="100000" kx="0" ky="0" algn="b" rotWithShape="0" blurRad="25400" dist="12700" dir="16200000">
                  <a:srgbClr val="000000">
                    <a:alpha val="48000"/>
                  </a:srgbClr>
                </a:outerShdw>
              </a:effectLst>
            </a:endParaRPr>
          </a:p>
          <a:p>
            <a:pPr lvl="1">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Two</a:t>
            </a:r>
            <a:endParaRPr i="1" sz="3400">
              <a:solidFill>
                <a:srgbClr val="C8AF7B"/>
              </a:solidFill>
              <a:effectLst>
                <a:outerShdw sx="100000" sy="100000" kx="0" ky="0" algn="b" rotWithShape="0" blurRad="25400" dist="12700" dir="16200000">
                  <a:srgbClr val="000000">
                    <a:alpha val="48000"/>
                  </a:srgbClr>
                </a:outerShdw>
              </a:effectLst>
            </a:endParaRPr>
          </a:p>
          <a:p>
            <a:pPr lvl="2">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Three</a:t>
            </a:r>
            <a:endParaRPr i="1" sz="3400">
              <a:solidFill>
                <a:srgbClr val="C8AF7B"/>
              </a:solidFill>
              <a:effectLst>
                <a:outerShdw sx="100000" sy="100000" kx="0" ky="0" algn="b" rotWithShape="0" blurRad="25400" dist="12700" dir="16200000">
                  <a:srgbClr val="000000">
                    <a:alpha val="48000"/>
                  </a:srgbClr>
                </a:outerShdw>
              </a:effectLst>
            </a:endParaRPr>
          </a:p>
          <a:p>
            <a:pPr lvl="3">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Four</a:t>
            </a:r>
            <a:endParaRPr i="1" sz="3400">
              <a:solidFill>
                <a:srgbClr val="C8AF7B"/>
              </a:solidFill>
              <a:effectLst>
                <a:outerShdw sx="100000" sy="100000" kx="0" ky="0" algn="b" rotWithShape="0" blurRad="25400" dist="12700" dir="16200000">
                  <a:srgbClr val="000000">
                    <a:alpha val="48000"/>
                  </a:srgbClr>
                </a:outerShdw>
              </a:effectLst>
            </a:endParaRPr>
          </a:p>
          <a:p>
            <a:pPr lvl="4">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 name="Shape 9"/>
          <p:cNvSpPr/>
          <p:nvPr>
            <p:ph type="title"/>
          </p:nvPr>
        </p:nvSpPr>
        <p:spPr>
          <a:xfrm>
            <a:off x="1841500" y="6985000"/>
            <a:ext cx="9321800" cy="1231900"/>
          </a:xfrm>
          <a:prstGeom prst="rect">
            <a:avLst/>
          </a:prstGeom>
        </p:spPr>
        <p:txBody>
          <a:bodyPr/>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lvl="0">
              <a:defRPr sz="1800">
                <a:solidFill>
                  <a:srgbClr val="000000"/>
                </a:solidFill>
                <a:effectLst/>
              </a:defRPr>
            </a:pPr>
            <a:r>
              <a:rPr sz="7600">
                <a:solidFill>
                  <a:srgbClr val="F4D799"/>
                </a:solidFill>
                <a:effectLst>
                  <a:outerShdw sx="100000" sy="100000" kx="0" ky="0" algn="b" rotWithShape="0" blurRad="25400" dist="25400" dir="16200000">
                    <a:srgbClr val="000000">
                      <a:alpha val="34000"/>
                    </a:srgbClr>
                  </a:outerShdw>
                </a:effectLst>
              </a:rPr>
              <a:t>Title Text</a:t>
            </a:r>
          </a:p>
        </p:txBody>
      </p:sp>
      <p:sp>
        <p:nvSpPr>
          <p:cNvPr id="10" name="Shape 10"/>
          <p:cNvSpPr/>
          <p:nvPr>
            <p:ph type="body" idx="1"/>
          </p:nvPr>
        </p:nvSpPr>
        <p:spPr>
          <a:xfrm>
            <a:off x="1841500" y="8204200"/>
            <a:ext cx="9321800" cy="647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2286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4572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6858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9144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lvl="0">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One</a:t>
            </a:r>
            <a:endParaRPr i="1" sz="3400">
              <a:solidFill>
                <a:srgbClr val="C8AF7B"/>
              </a:solidFill>
              <a:effectLst>
                <a:outerShdw sx="100000" sy="100000" kx="0" ky="0" algn="b" rotWithShape="0" blurRad="25400" dist="12700" dir="16200000">
                  <a:srgbClr val="000000">
                    <a:alpha val="48000"/>
                  </a:srgbClr>
                </a:outerShdw>
              </a:effectLst>
            </a:endParaRPr>
          </a:p>
          <a:p>
            <a:pPr lvl="1">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Two</a:t>
            </a:r>
            <a:endParaRPr i="1" sz="3400">
              <a:solidFill>
                <a:srgbClr val="C8AF7B"/>
              </a:solidFill>
              <a:effectLst>
                <a:outerShdw sx="100000" sy="100000" kx="0" ky="0" algn="b" rotWithShape="0" blurRad="25400" dist="12700" dir="16200000">
                  <a:srgbClr val="000000">
                    <a:alpha val="48000"/>
                  </a:srgbClr>
                </a:outerShdw>
              </a:effectLst>
            </a:endParaRPr>
          </a:p>
          <a:p>
            <a:pPr lvl="2">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Three</a:t>
            </a:r>
            <a:endParaRPr i="1" sz="3400">
              <a:solidFill>
                <a:srgbClr val="C8AF7B"/>
              </a:solidFill>
              <a:effectLst>
                <a:outerShdw sx="100000" sy="100000" kx="0" ky="0" algn="b" rotWithShape="0" blurRad="25400" dist="12700" dir="16200000">
                  <a:srgbClr val="000000">
                    <a:alpha val="48000"/>
                  </a:srgbClr>
                </a:outerShdw>
              </a:effectLst>
            </a:endParaRPr>
          </a:p>
          <a:p>
            <a:pPr lvl="3">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Four</a:t>
            </a:r>
            <a:endParaRPr i="1" sz="3400">
              <a:solidFill>
                <a:srgbClr val="C8AF7B"/>
              </a:solidFill>
              <a:effectLst>
                <a:outerShdw sx="100000" sy="100000" kx="0" ky="0" algn="b" rotWithShape="0" blurRad="25400" dist="12700" dir="16200000">
                  <a:srgbClr val="000000">
                    <a:alpha val="48000"/>
                  </a:srgbClr>
                </a:outerShdw>
              </a:effectLst>
            </a:endParaRPr>
          </a:p>
          <a:p>
            <a:pPr lvl="4">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 name="Shape 12"/>
          <p:cNvSpPr/>
          <p:nvPr>
            <p:ph type="title"/>
          </p:nvPr>
        </p:nvSpPr>
        <p:spPr>
          <a:xfrm>
            <a:off x="1270000" y="3771900"/>
            <a:ext cx="10464800" cy="2209800"/>
          </a:xfrm>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 name="Shape 14"/>
          <p:cNvSpPr/>
          <p:nvPr>
            <p:ph type="title"/>
          </p:nvPr>
        </p:nvSpPr>
        <p:spPr>
          <a:xfrm>
            <a:off x="774700" y="2717800"/>
            <a:ext cx="6045200" cy="2438400"/>
          </a:xfrm>
          <a:prstGeom prst="rect">
            <a:avLst/>
          </a:prstGeom>
        </p:spPr>
        <p:txBody>
          <a:bodyPr anchor="b"/>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
        <p:nvSpPr>
          <p:cNvPr id="15" name="Shape 15"/>
          <p:cNvSpPr/>
          <p:nvPr>
            <p:ph type="body" idx="1"/>
          </p:nvPr>
        </p:nvSpPr>
        <p:spPr>
          <a:xfrm>
            <a:off x="774700" y="5168900"/>
            <a:ext cx="6045200" cy="27559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One</a:t>
            </a:r>
            <a:endParaRPr i="1" sz="36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Two</a:t>
            </a:r>
            <a:endParaRPr i="1" sz="36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Three</a:t>
            </a:r>
            <a:endParaRPr i="1" sz="36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Four</a:t>
            </a:r>
            <a:endParaRPr i="1" sz="36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9" name="Shape 19"/>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
        <p:nvSpPr>
          <p:cNvPr id="20" name="Shape 20"/>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One</a:t>
            </a:r>
            <a:endParaRPr i="1" sz="36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Two</a:t>
            </a:r>
            <a:endParaRPr i="1" sz="36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Three</a:t>
            </a:r>
            <a:endParaRPr i="1" sz="36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Four</a:t>
            </a:r>
            <a:endParaRPr i="1" sz="36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2" name="Shape 22"/>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
        <p:nvSpPr>
          <p:cNvPr id="23" name="Shape 23"/>
          <p:cNvSpPr/>
          <p:nvPr>
            <p:ph type="body" idx="1"/>
          </p:nvPr>
        </p:nvSpPr>
        <p:spPr>
          <a:xfrm>
            <a:off x="1270000" y="2984500"/>
            <a:ext cx="5257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One</a:t>
            </a:r>
            <a:endParaRPr i="1" sz="36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Two</a:t>
            </a:r>
            <a:endParaRPr i="1" sz="36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Three</a:t>
            </a:r>
            <a:endParaRPr i="1" sz="36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Four</a:t>
            </a:r>
            <a:endParaRPr i="1" sz="36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 name="Shape 25"/>
          <p:cNvSpPr/>
          <p:nvPr>
            <p:ph type="body" idx="1"/>
          </p:nvPr>
        </p:nvSpPr>
        <p:spPr>
          <a:xfrm>
            <a:off x="1270000" y="825500"/>
            <a:ext cx="10464800" cy="8102600"/>
          </a:xfrm>
          <a:prstGeom prst="rect">
            <a:avLst/>
          </a:prstGeom>
        </p:spPr>
        <p:txBody>
          <a:bodyPr/>
          <a:lstStyle>
            <a:lvl1pPr marL="482600" indent="-482600">
              <a:spcBef>
                <a:spcPts val="3200"/>
              </a:spcBef>
              <a:buBlip>
                <a:blip r:embed="rId3"/>
              </a:buBlip>
              <a:defRPr sz="4200"/>
            </a:lvl1pPr>
            <a:lvl2pPr marL="965200" indent="-482600">
              <a:spcBef>
                <a:spcPts val="3200"/>
              </a:spcBef>
              <a:buBlip>
                <a:blip r:embed="rId3"/>
              </a:buBlip>
              <a:defRPr sz="4200"/>
            </a:lvl2pPr>
            <a:lvl3pPr marL="1447800" indent="-482600">
              <a:spcBef>
                <a:spcPts val="3200"/>
              </a:spcBef>
              <a:buBlip>
                <a:blip r:embed="rId3"/>
              </a:buBlip>
              <a:defRPr sz="4200"/>
            </a:lvl3pPr>
            <a:lvl4pPr marL="1930400" indent="-482600">
              <a:spcBef>
                <a:spcPts val="3200"/>
              </a:spcBef>
              <a:buBlip>
                <a:blip r:embed="rId3"/>
              </a:buBlip>
              <a:defRPr sz="4200"/>
            </a:lvl4pPr>
            <a:lvl5pPr marL="2413000" indent="-482600">
              <a:spcBef>
                <a:spcPts val="3200"/>
              </a:spcBef>
              <a:buBlip>
                <a:blip r:embed="rId3"/>
              </a:buBlip>
              <a:defRPr sz="4200"/>
            </a:lvl5pPr>
          </a:lstStyle>
          <a:p>
            <a:pPr lvl="0">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One</a:t>
            </a:r>
            <a:endParaRPr i="1" sz="42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Two</a:t>
            </a:r>
            <a:endParaRPr i="1" sz="42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Three</a:t>
            </a:r>
            <a:endParaRPr i="1" sz="42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Four</a:t>
            </a:r>
            <a:endParaRPr i="1" sz="42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270000" y="749300"/>
            <a:ext cx="10464800" cy="1651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
        <p:nvSpPr>
          <p:cNvPr id="3" name="Shape 3"/>
          <p:cNvSpPr/>
          <p:nvPr>
            <p:ph type="body" idx="1"/>
          </p:nvPr>
        </p:nvSpPr>
        <p:spPr>
          <a:xfrm>
            <a:off x="1270000" y="2984500"/>
            <a:ext cx="104648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One</a:t>
            </a:r>
            <a:endParaRPr i="1" sz="36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Two</a:t>
            </a:r>
            <a:endParaRPr i="1" sz="36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Three</a:t>
            </a:r>
            <a:endParaRPr i="1" sz="36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Four</a:t>
            </a:r>
            <a:endParaRPr i="1" sz="36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Five</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1pPr>
      <a:lvl2pPr indent="2286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2pPr>
      <a:lvl3pPr indent="4572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3pPr>
      <a:lvl4pPr indent="6858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4pPr>
      <a:lvl5pPr indent="9144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5pPr>
      <a:lvl6pPr indent="11430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6pPr>
      <a:lvl7pPr indent="13716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7pPr>
      <a:lvl8pPr indent="16002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8pPr>
      <a:lvl9pPr indent="18288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9pPr>
    </p:titleStyle>
    <p:bodyStyle>
      <a:lvl1pPr marL="4191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1pPr>
      <a:lvl2pPr marL="8382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2pPr>
      <a:lvl3pPr marL="12573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3pPr>
      <a:lvl4pPr marL="16764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4pPr>
      <a:lvl5pPr marL="20955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5pPr>
      <a:lvl6pPr marL="25146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6pPr>
      <a:lvl7pPr marL="29337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7pPr>
      <a:lvl8pPr marL="33528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8pPr>
      <a:lvl9pPr marL="37719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9pPr>
    </p:bodyStyle>
    <p:otherStyle>
      <a:lvl1pPr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1pPr>
      <a:lvl2pPr indent="2286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2pPr>
      <a:lvl3pPr indent="4572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3pPr>
      <a:lvl4pPr indent="6858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4pPr>
      <a:lvl5pPr indent="9144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5pPr>
      <a:lvl6pPr indent="11430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6pPr>
      <a:lvl7pPr indent="13716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7pPr>
      <a:lvl8pPr indent="16002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8pPr>
      <a:lvl9pPr indent="18288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7.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Shape 33"/>
          <p:cNvSpPr/>
          <p:nvPr>
            <p:ph type="title"/>
          </p:nvPr>
        </p:nvSpPr>
        <p:spPr>
          <a:xfrm>
            <a:off x="1409402" y="2436614"/>
            <a:ext cx="9804698" cy="1894086"/>
          </a:xfrm>
          <a:prstGeom prst="rect">
            <a:avLst/>
          </a:prstGeom>
        </p:spPr>
        <p:txBody>
          <a:bodyPr/>
          <a:lstStyle/>
          <a:p>
            <a:pPr lvl="0">
              <a:defRPr sz="1800">
                <a:solidFill>
                  <a:srgbClr val="000000"/>
                </a:solidFill>
                <a:effectLst/>
              </a:defRPr>
            </a:pPr>
            <a:r>
              <a:rPr sz="6900">
                <a:solidFill>
                  <a:srgbClr val="F4D799"/>
                </a:solidFill>
                <a:effectLst>
                  <a:outerShdw sx="100000" sy="100000" kx="0" ky="0" algn="b" rotWithShape="0" blurRad="25400" dist="25400" dir="16200000">
                    <a:srgbClr val="000000">
                      <a:alpha val="34000"/>
                    </a:srgbClr>
                  </a:outerShdw>
                </a:effectLst>
              </a:rPr>
              <a:t>“I’m </a:t>
            </a:r>
            <a:r>
              <a:rPr b="1" i="1" sz="6900">
                <a:solidFill>
                  <a:srgbClr val="F4D799"/>
                </a:solidFill>
                <a:effectLst>
                  <a:outerShdw sx="100000" sy="100000" kx="0" ky="0" algn="b" rotWithShape="0" blurRad="25400" dist="25400" dir="16200000">
                    <a:srgbClr val="000000">
                      <a:alpha val="34000"/>
                    </a:srgbClr>
                  </a:outerShdw>
                </a:effectLst>
              </a:rPr>
              <a:t>not</a:t>
            </a:r>
            <a:r>
              <a:rPr sz="6900">
                <a:solidFill>
                  <a:srgbClr val="F4D799"/>
                </a:solidFill>
                <a:effectLst>
                  <a:outerShdw sx="100000" sy="100000" kx="0" ky="0" algn="b" rotWithShape="0" blurRad="25400" dist="25400" dir="16200000">
                    <a:srgbClr val="000000">
                      <a:alpha val="34000"/>
                    </a:srgbClr>
                  </a:outerShdw>
                </a:effectLst>
              </a:rPr>
              <a:t> a social worker!”</a:t>
            </a:r>
          </a:p>
        </p:txBody>
      </p:sp>
      <p:sp>
        <p:nvSpPr>
          <p:cNvPr id="34" name="Shape 34"/>
          <p:cNvSpPr/>
          <p:nvPr>
            <p:ph type="body" idx="1"/>
          </p:nvPr>
        </p:nvSpPr>
        <p:spPr>
          <a:xfrm>
            <a:off x="1841500" y="5829300"/>
            <a:ext cx="9321800" cy="1409700"/>
          </a:xfrm>
          <a:prstGeom prst="rect">
            <a:avLst/>
          </a:prstGeom>
        </p:spPr>
        <p:txBody>
          <a:bodyPr/>
          <a:lstStyle>
            <a:lvl1pPr defTabSz="479044">
              <a:defRPr b="1" sz="3936">
                <a:effectLst>
                  <a:outerShdw sx="100000" sy="100000" kx="0" ky="0" algn="b" rotWithShape="0" blurRad="20828" dist="10414" dir="16200000">
                    <a:srgbClr val="000000">
                      <a:alpha val="48000"/>
                    </a:srgbClr>
                  </a:outerShdw>
                </a:effectLst>
              </a:defRPr>
            </a:lvl1pPr>
          </a:lstStyle>
          <a:p>
            <a:pPr lvl="0">
              <a:defRPr b="0" i="0" sz="1800">
                <a:solidFill>
                  <a:srgbClr val="000000"/>
                </a:solidFill>
                <a:effectLst/>
              </a:defRPr>
            </a:pPr>
            <a:r>
              <a:rPr b="1" i="1" sz="3936">
                <a:solidFill>
                  <a:srgbClr val="C8AF7B"/>
                </a:solidFill>
                <a:effectLst>
                  <a:outerShdw sx="100000" sy="100000" kx="0" ky="0" algn="b" rotWithShape="0" blurRad="20828" dist="10414" dir="16200000">
                    <a:srgbClr val="000000">
                      <a:alpha val="48000"/>
                    </a:srgbClr>
                  </a:outerShdw>
                </a:effectLst>
              </a:rPr>
              <a:t>But some of my patrons need one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lt" backwards="0">
                                    <p:tmAbs val="0"/>
                                  </p:iterate>
                                  <p:childTnLst>
                                    <p:set>
                                      <p:cBhvr>
                                        <p:cTn id="6" fill="hold"/>
                                        <p:tgtEl>
                                          <p:spTgt spid="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nvSpPr>
        <p:spPr>
          <a:xfrm>
            <a:off x="4791424" y="4357809"/>
            <a:ext cx="3826273" cy="231536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FA9CD"/>
          </a:solidFill>
          <a:ln w="38100">
            <a:solidFill/>
            <a:miter lim="400000"/>
          </a:ln>
          <a:extLst>
            <a:ext uri="{C572A759-6A51-4108-AA02-DFA0A04FC94B}">
              <ma14:wrappingTextBoxFlag xmlns:ma14="http://schemas.microsoft.com/office/mac/drawingml/2011/main" val="1"/>
            </a:ext>
          </a:extLst>
        </p:spPr>
        <p:txBody>
          <a:bodyPr lIns="0" tIns="0" rIns="0" bIns="0" anchor="ctr"/>
          <a:lstStyle>
            <a:lvl1pPr>
              <a:defRPr i="0" sz="5500">
                <a:solidFill>
                  <a:srgbClr val="F3F1DF"/>
                </a:solidFill>
              </a:defRPr>
            </a:lvl1pPr>
          </a:lstStyle>
          <a:p>
            <a:pPr lvl="0">
              <a:defRPr sz="1800">
                <a:solidFill>
                  <a:srgbClr val="000000"/>
                </a:solidFill>
                <a:effectLst/>
              </a:defRPr>
            </a:pPr>
            <a:r>
              <a:rPr sz="5500">
                <a:solidFill>
                  <a:srgbClr val="F3F1DF"/>
                </a:solidFill>
              </a:rPr>
              <a:t>Individual</a:t>
            </a:r>
          </a:p>
        </p:txBody>
      </p:sp>
      <p:sp>
        <p:nvSpPr>
          <p:cNvPr id="82" name="Shape 82"/>
          <p:cNvSpPr/>
          <p:nvPr/>
        </p:nvSpPr>
        <p:spPr>
          <a:xfrm>
            <a:off x="4062771" y="3090166"/>
            <a:ext cx="1270001" cy="1270001"/>
          </a:xfrm>
          <a:prstGeom prst="rect">
            <a:avLst/>
          </a:prstGeom>
          <a:solidFill>
            <a:srgbClr val="C86464"/>
          </a:solidFill>
          <a:ln w="38100">
            <a:solidFill/>
            <a:miter lim="400000"/>
          </a:ln>
          <a:extLst>
            <a:ext uri="{C572A759-6A51-4108-AA02-DFA0A04FC94B}">
              <ma14:wrappingTextBoxFlag xmlns:ma14="http://schemas.microsoft.com/office/mac/drawingml/2011/main" val="1"/>
            </a:ext>
          </a:extLst>
        </p:spPr>
        <p:txBody>
          <a:bodyPr lIns="0" tIns="0" rIns="0" bIns="0" anchor="ctr"/>
          <a:lstStyle/>
          <a:p>
            <a:pPr lvl="0">
              <a:defRPr i="0" sz="1800">
                <a:solidFill>
                  <a:srgbClr val="000000"/>
                </a:solidFill>
                <a:effectLst/>
              </a:defRPr>
            </a:pPr>
            <a:r>
              <a:rPr sz="3200">
                <a:solidFill>
                  <a:srgbClr val="F3F1DF"/>
                </a:solidFill>
              </a:rPr>
              <a:t>crime</a:t>
            </a:r>
            <a:endParaRPr sz="3200">
              <a:solidFill>
                <a:srgbClr val="F3F1DF"/>
              </a:solidFill>
            </a:endParaRPr>
          </a:p>
          <a:p>
            <a:pPr lvl="0">
              <a:defRPr i="0" sz="1800">
                <a:solidFill>
                  <a:srgbClr val="000000"/>
                </a:solidFill>
                <a:effectLst/>
              </a:defRPr>
            </a:pPr>
            <a:r>
              <a:rPr sz="3200">
                <a:solidFill>
                  <a:srgbClr val="F3F1DF"/>
                </a:solidFill>
              </a:rPr>
              <a:t>victim</a:t>
            </a:r>
          </a:p>
        </p:txBody>
      </p:sp>
      <p:sp>
        <p:nvSpPr>
          <p:cNvPr id="83" name="Shape 83"/>
          <p:cNvSpPr/>
          <p:nvPr/>
        </p:nvSpPr>
        <p:spPr>
          <a:xfrm>
            <a:off x="1247779" y="6002423"/>
            <a:ext cx="2371428" cy="1549004"/>
          </a:xfrm>
          <a:prstGeom prst="rect">
            <a:avLst/>
          </a:prstGeom>
          <a:blipFill>
            <a:blip r:embed="rId2"/>
          </a:blipFill>
          <a:ln w="38100">
            <a:solidFill/>
            <a:miter lim="400000"/>
          </a:ln>
          <a:extLst>
            <a:ext uri="{C572A759-6A51-4108-AA02-DFA0A04FC94B}">
              <ma14:wrappingTextBoxFlag xmlns:ma14="http://schemas.microsoft.com/office/mac/drawingml/2011/main" val="1"/>
            </a:ext>
          </a:extLst>
        </p:spPr>
        <p:txBody>
          <a:bodyPr lIns="0" tIns="0" rIns="0" bIns="0" anchor="ctr"/>
          <a:lstStyle>
            <a:lvl1pPr>
              <a:defRPr i="0" sz="4400">
                <a:solidFill>
                  <a:srgbClr val="F3F1DF"/>
                </a:solidFill>
              </a:defRPr>
            </a:lvl1pPr>
          </a:lstStyle>
          <a:p>
            <a:pPr lvl="0">
              <a:defRPr sz="1800">
                <a:solidFill>
                  <a:srgbClr val="000000"/>
                </a:solidFill>
                <a:effectLst/>
              </a:defRPr>
            </a:pPr>
            <a:r>
              <a:rPr sz="4400">
                <a:solidFill>
                  <a:srgbClr val="F3F1DF"/>
                </a:solidFill>
              </a:rPr>
              <a:t>mother</a:t>
            </a:r>
          </a:p>
        </p:txBody>
      </p:sp>
      <p:sp>
        <p:nvSpPr>
          <p:cNvPr id="84" name="Shape 84"/>
          <p:cNvSpPr/>
          <p:nvPr/>
        </p:nvSpPr>
        <p:spPr>
          <a:xfrm>
            <a:off x="3733157" y="7221646"/>
            <a:ext cx="2615209" cy="1398985"/>
          </a:xfrm>
          <a:prstGeom prst="rect">
            <a:avLst/>
          </a:prstGeom>
          <a:blipFill>
            <a:blip r:embed="rId2"/>
          </a:blipFill>
          <a:ln w="38100">
            <a:solidFill/>
            <a:miter lim="400000"/>
          </a:ln>
          <a:extLst>
            <a:ext uri="{C572A759-6A51-4108-AA02-DFA0A04FC94B}">
              <ma14:wrappingTextBoxFlag xmlns:ma14="http://schemas.microsoft.com/office/mac/drawingml/2011/main" val="1"/>
            </a:ext>
          </a:extLst>
        </p:spPr>
        <p:txBody>
          <a:bodyPr lIns="0" tIns="0" rIns="0" bIns="0" anchor="ctr"/>
          <a:lstStyle>
            <a:lvl1pPr>
              <a:defRPr i="0" sz="4400">
                <a:solidFill>
                  <a:srgbClr val="F3F1DF"/>
                </a:solidFill>
              </a:defRPr>
            </a:lvl1pPr>
          </a:lstStyle>
          <a:p>
            <a:pPr lvl="0">
              <a:defRPr sz="1800">
                <a:solidFill>
                  <a:srgbClr val="000000"/>
                </a:solidFill>
                <a:effectLst/>
              </a:defRPr>
            </a:pPr>
            <a:r>
              <a:rPr sz="4400">
                <a:solidFill>
                  <a:srgbClr val="F3F1DF"/>
                </a:solidFill>
              </a:rPr>
              <a:t>student</a:t>
            </a:r>
          </a:p>
        </p:txBody>
      </p:sp>
      <p:sp>
        <p:nvSpPr>
          <p:cNvPr id="85" name="Shape 85"/>
          <p:cNvSpPr/>
          <p:nvPr/>
        </p:nvSpPr>
        <p:spPr>
          <a:xfrm>
            <a:off x="10022819" y="6002423"/>
            <a:ext cx="2187386" cy="1549004"/>
          </a:xfrm>
          <a:prstGeom prst="rect">
            <a:avLst/>
          </a:prstGeom>
          <a:blipFill>
            <a:blip r:embed="rId2"/>
          </a:blipFill>
          <a:ln w="38100">
            <a:solidFill/>
            <a:miter lim="400000"/>
          </a:ln>
          <a:extLst>
            <a:ext uri="{C572A759-6A51-4108-AA02-DFA0A04FC94B}">
              <ma14:wrappingTextBoxFlag xmlns:ma14="http://schemas.microsoft.com/office/mac/drawingml/2011/main" val="1"/>
            </a:ext>
          </a:extLst>
        </p:spPr>
        <p:txBody>
          <a:bodyPr lIns="0" tIns="0" rIns="0" bIns="0" anchor="ctr"/>
          <a:lstStyle>
            <a:lvl1pPr>
              <a:defRPr i="0" sz="4500">
                <a:solidFill>
                  <a:srgbClr val="F3F1DF"/>
                </a:solidFill>
              </a:defRPr>
            </a:lvl1pPr>
          </a:lstStyle>
          <a:p>
            <a:pPr lvl="0">
              <a:defRPr sz="1800">
                <a:solidFill>
                  <a:srgbClr val="000000"/>
                </a:solidFill>
                <a:effectLst/>
              </a:defRPr>
            </a:pPr>
            <a:r>
              <a:rPr sz="4500">
                <a:solidFill>
                  <a:srgbClr val="F3F1DF"/>
                </a:solidFill>
              </a:rPr>
              <a:t>wife</a:t>
            </a:r>
          </a:p>
        </p:txBody>
      </p:sp>
      <p:sp>
        <p:nvSpPr>
          <p:cNvPr id="86" name="Shape 86"/>
          <p:cNvSpPr/>
          <p:nvPr/>
        </p:nvSpPr>
        <p:spPr>
          <a:xfrm>
            <a:off x="6846454" y="7221646"/>
            <a:ext cx="3023097" cy="1398985"/>
          </a:xfrm>
          <a:prstGeom prst="rect">
            <a:avLst/>
          </a:prstGeom>
          <a:blipFill>
            <a:blip r:embed="rId2"/>
          </a:blipFill>
          <a:ln w="38100">
            <a:solidFill/>
            <a:miter lim="400000"/>
          </a:ln>
          <a:extLst>
            <a:ext uri="{C572A759-6A51-4108-AA02-DFA0A04FC94B}">
              <ma14:wrappingTextBoxFlag xmlns:ma14="http://schemas.microsoft.com/office/mac/drawingml/2011/main" val="1"/>
            </a:ext>
          </a:extLst>
        </p:spPr>
        <p:txBody>
          <a:bodyPr lIns="0" tIns="0" rIns="0" bIns="0" anchor="ctr"/>
          <a:lstStyle>
            <a:lvl1pPr>
              <a:defRPr i="0" sz="4400">
                <a:solidFill>
                  <a:srgbClr val="F3F1DF"/>
                </a:solidFill>
              </a:defRPr>
            </a:lvl1pPr>
          </a:lstStyle>
          <a:p>
            <a:pPr lvl="0">
              <a:defRPr sz="1800">
                <a:solidFill>
                  <a:srgbClr val="000000"/>
                </a:solidFill>
                <a:effectLst/>
              </a:defRPr>
            </a:pPr>
            <a:r>
              <a:rPr sz="4400">
                <a:solidFill>
                  <a:srgbClr val="F3F1DF"/>
                </a:solidFill>
              </a:rPr>
              <a:t>employee</a:t>
            </a:r>
          </a:p>
        </p:txBody>
      </p:sp>
      <p:sp>
        <p:nvSpPr>
          <p:cNvPr id="87" name="Shape 87"/>
          <p:cNvSpPr/>
          <p:nvPr/>
        </p:nvSpPr>
        <p:spPr>
          <a:xfrm>
            <a:off x="1054747" y="1836768"/>
            <a:ext cx="2114551" cy="1270001"/>
          </a:xfrm>
          <a:prstGeom prst="rect">
            <a:avLst/>
          </a:prstGeom>
          <a:solidFill>
            <a:srgbClr val="C86464"/>
          </a:solidFill>
          <a:ln w="38100">
            <a:solidFill/>
            <a:miter lim="400000"/>
          </a:ln>
          <a:extLst>
            <a:ext uri="{C572A759-6A51-4108-AA02-DFA0A04FC94B}">
              <ma14:wrappingTextBoxFlag xmlns:ma14="http://schemas.microsoft.com/office/mac/drawingml/2011/main" val="1"/>
            </a:ext>
          </a:extLst>
        </p:spPr>
        <p:txBody>
          <a:bodyPr lIns="0" tIns="0" rIns="0" bIns="0" anchor="ctr"/>
          <a:lstStyle/>
          <a:p>
            <a:pPr lvl="0">
              <a:defRPr i="0" sz="1800">
                <a:solidFill>
                  <a:srgbClr val="000000"/>
                </a:solidFill>
                <a:effectLst/>
              </a:defRPr>
            </a:pPr>
            <a:r>
              <a:rPr sz="3200">
                <a:solidFill>
                  <a:srgbClr val="F3F1DF"/>
                </a:solidFill>
              </a:rPr>
              <a:t>counseling</a:t>
            </a:r>
            <a:endParaRPr sz="3200">
              <a:solidFill>
                <a:srgbClr val="F3F1DF"/>
              </a:solidFill>
            </a:endParaRPr>
          </a:p>
          <a:p>
            <a:pPr lvl="0">
              <a:defRPr i="0" sz="1800">
                <a:solidFill>
                  <a:srgbClr val="000000"/>
                </a:solidFill>
                <a:effectLst/>
              </a:defRPr>
            </a:pPr>
            <a:r>
              <a:rPr sz="3200">
                <a:solidFill>
                  <a:srgbClr val="F3F1DF"/>
                </a:solidFill>
              </a:rPr>
              <a:t>client</a:t>
            </a:r>
          </a:p>
        </p:txBody>
      </p:sp>
      <p:sp>
        <p:nvSpPr>
          <p:cNvPr id="88" name="Shape 88"/>
          <p:cNvSpPr/>
          <p:nvPr/>
        </p:nvSpPr>
        <p:spPr>
          <a:xfrm>
            <a:off x="5518846" y="808346"/>
            <a:ext cx="2371429" cy="1270001"/>
          </a:xfrm>
          <a:prstGeom prst="rect">
            <a:avLst/>
          </a:prstGeom>
          <a:solidFill>
            <a:srgbClr val="3C9B4C"/>
          </a:solidFill>
          <a:ln w="38100">
            <a:solidFill/>
            <a:miter lim="400000"/>
          </a:ln>
          <a:extLst>
            <a:ext uri="{C572A759-6A51-4108-AA02-DFA0A04FC94B}">
              <ma14:wrappingTextBoxFlag xmlns:ma14="http://schemas.microsoft.com/office/mac/drawingml/2011/main" val="1"/>
            </a:ext>
          </a:extLst>
        </p:spPr>
        <p:txBody>
          <a:bodyPr lIns="0" tIns="0" rIns="0" bIns="0" anchor="ctr"/>
          <a:lstStyle/>
          <a:p>
            <a:pPr lvl="1">
              <a:defRPr i="0" sz="1800">
                <a:solidFill>
                  <a:srgbClr val="000000"/>
                </a:solidFill>
                <a:effectLst/>
              </a:defRPr>
            </a:pPr>
            <a:r>
              <a:rPr i="1" sz="3200">
                <a:solidFill>
                  <a:srgbClr val="F3F1DF"/>
                </a:solidFill>
              </a:rPr>
              <a:t>LIBRARY PATRON</a:t>
            </a:r>
          </a:p>
        </p:txBody>
      </p:sp>
      <p:sp>
        <p:nvSpPr>
          <p:cNvPr id="89" name="Shape 89"/>
          <p:cNvSpPr/>
          <p:nvPr/>
        </p:nvSpPr>
        <p:spPr>
          <a:xfrm>
            <a:off x="9994328" y="2121177"/>
            <a:ext cx="1707854" cy="1270001"/>
          </a:xfrm>
          <a:prstGeom prst="rect">
            <a:avLst/>
          </a:prstGeom>
          <a:solidFill>
            <a:srgbClr val="C86464"/>
          </a:solidFill>
          <a:ln w="38100">
            <a:solidFill/>
            <a:miter lim="400000"/>
          </a:ln>
          <a:extLst>
            <a:ext uri="{C572A759-6A51-4108-AA02-DFA0A04FC94B}">
              <ma14:wrappingTextBoxFlag xmlns:ma14="http://schemas.microsoft.com/office/mac/drawingml/2011/main" val="1"/>
            </a:ext>
          </a:extLst>
        </p:spPr>
        <p:txBody>
          <a:bodyPr lIns="0" tIns="0" rIns="0" bIns="0" anchor="ctr"/>
          <a:lstStyle/>
          <a:p>
            <a:pPr lvl="0">
              <a:defRPr i="0" sz="1800">
                <a:solidFill>
                  <a:srgbClr val="000000"/>
                </a:solidFill>
                <a:effectLst/>
              </a:defRPr>
            </a:pPr>
            <a:r>
              <a:rPr sz="3200">
                <a:solidFill>
                  <a:srgbClr val="F3F1DF"/>
                </a:solidFill>
              </a:rPr>
              <a:t>court</a:t>
            </a:r>
            <a:endParaRPr sz="3200">
              <a:solidFill>
                <a:srgbClr val="F3F1DF"/>
              </a:solidFill>
            </a:endParaRPr>
          </a:p>
          <a:p>
            <a:pPr lvl="0">
              <a:defRPr i="0" sz="1800">
                <a:solidFill>
                  <a:srgbClr val="000000"/>
                </a:solidFill>
                <a:effectLst/>
              </a:defRPr>
            </a:pPr>
            <a:r>
              <a:rPr sz="3200">
                <a:solidFill>
                  <a:srgbClr val="F3F1DF"/>
                </a:solidFill>
              </a:rPr>
              <a:t>witness</a:t>
            </a:r>
            <a:endParaRPr sz="3200">
              <a:solidFill>
                <a:srgbClr val="F3F1DF"/>
              </a:solidFill>
            </a:endParaRPr>
          </a:p>
        </p:txBody>
      </p:sp>
      <p:sp>
        <p:nvSpPr>
          <p:cNvPr id="90" name="Shape 90"/>
          <p:cNvSpPr/>
          <p:nvPr/>
        </p:nvSpPr>
        <p:spPr>
          <a:xfrm>
            <a:off x="9497968" y="4062334"/>
            <a:ext cx="1422103" cy="1270001"/>
          </a:xfrm>
          <a:prstGeom prst="rect">
            <a:avLst/>
          </a:prstGeom>
          <a:solidFill>
            <a:srgbClr val="C86464"/>
          </a:solidFill>
          <a:ln w="38100">
            <a:solidFill/>
            <a:miter lim="400000"/>
          </a:ln>
          <a:extLst>
            <a:ext uri="{C572A759-6A51-4108-AA02-DFA0A04FC94B}">
              <ma14:wrappingTextBoxFlag xmlns:ma14="http://schemas.microsoft.com/office/mac/drawingml/2011/main" val="1"/>
            </a:ext>
          </a:extLst>
        </p:spPr>
        <p:txBody>
          <a:bodyPr lIns="0" tIns="0" rIns="0" bIns="0" anchor="ctr"/>
          <a:lstStyle/>
          <a:p>
            <a:pPr lvl="0">
              <a:defRPr i="0" sz="1800">
                <a:solidFill>
                  <a:srgbClr val="000000"/>
                </a:solidFill>
                <a:effectLst/>
              </a:defRPr>
            </a:pPr>
            <a:r>
              <a:rPr sz="3200">
                <a:solidFill>
                  <a:srgbClr val="F3F1DF"/>
                </a:solidFill>
              </a:rPr>
              <a:t>ER </a:t>
            </a:r>
            <a:endParaRPr sz="3200">
              <a:solidFill>
                <a:srgbClr val="F3F1DF"/>
              </a:solidFill>
            </a:endParaRPr>
          </a:p>
          <a:p>
            <a:pPr lvl="0">
              <a:defRPr i="0" sz="1800">
                <a:solidFill>
                  <a:srgbClr val="000000"/>
                </a:solidFill>
                <a:effectLst/>
              </a:defRPr>
            </a:pPr>
            <a:r>
              <a:rPr sz="3200">
                <a:solidFill>
                  <a:srgbClr val="F3F1DF"/>
                </a:solidFill>
              </a:rPr>
              <a:t>patient</a:t>
            </a:r>
          </a:p>
        </p:txBody>
      </p:sp>
      <p:sp>
        <p:nvSpPr>
          <p:cNvPr id="91" name="Shape 91"/>
          <p:cNvSpPr/>
          <p:nvPr/>
        </p:nvSpPr>
        <p:spPr>
          <a:xfrm>
            <a:off x="7547682" y="2712441"/>
            <a:ext cx="1620640" cy="1270001"/>
          </a:xfrm>
          <a:prstGeom prst="rect">
            <a:avLst/>
          </a:prstGeom>
          <a:solidFill>
            <a:srgbClr val="C86464"/>
          </a:solidFill>
          <a:ln w="38100">
            <a:solidFill/>
            <a:miter lim="400000"/>
          </a:ln>
          <a:extLst>
            <a:ext uri="{C572A759-6A51-4108-AA02-DFA0A04FC94B}">
              <ma14:wrappingTextBoxFlag xmlns:ma14="http://schemas.microsoft.com/office/mac/drawingml/2011/main" val="1"/>
            </a:ext>
          </a:extLst>
        </p:spPr>
        <p:txBody>
          <a:bodyPr lIns="0" tIns="0" rIns="0" bIns="0" anchor="ctr"/>
          <a:lstStyle/>
          <a:p>
            <a:pPr lvl="0">
              <a:defRPr i="0" sz="1800">
                <a:solidFill>
                  <a:srgbClr val="000000"/>
                </a:solidFill>
                <a:effectLst/>
              </a:defRPr>
            </a:pPr>
            <a:r>
              <a:rPr sz="3200">
                <a:solidFill>
                  <a:srgbClr val="F3F1DF"/>
                </a:solidFill>
              </a:rPr>
              <a:t>shelter</a:t>
            </a:r>
            <a:endParaRPr sz="3200">
              <a:solidFill>
                <a:srgbClr val="F3F1DF"/>
              </a:solidFill>
            </a:endParaRPr>
          </a:p>
          <a:p>
            <a:pPr lvl="0">
              <a:defRPr i="0" sz="1800">
                <a:solidFill>
                  <a:srgbClr val="000000"/>
                </a:solidFill>
                <a:effectLst/>
              </a:defRPr>
            </a:pPr>
            <a:r>
              <a:rPr sz="3200">
                <a:solidFill>
                  <a:srgbClr val="F3F1DF"/>
                </a:solidFill>
              </a:rPr>
              <a:t>resident</a:t>
            </a:r>
          </a:p>
        </p:txBody>
      </p:sp>
      <p:sp>
        <p:nvSpPr>
          <p:cNvPr id="92" name="Shape 92"/>
          <p:cNvSpPr/>
          <p:nvPr/>
        </p:nvSpPr>
        <p:spPr>
          <a:xfrm>
            <a:off x="1271751" y="4237188"/>
            <a:ext cx="2114551" cy="1270001"/>
          </a:xfrm>
          <a:prstGeom prst="rect">
            <a:avLst/>
          </a:prstGeom>
          <a:solidFill>
            <a:srgbClr val="C86464"/>
          </a:solidFill>
          <a:ln w="38100">
            <a:solidFill/>
            <a:miter lim="400000"/>
          </a:ln>
          <a:extLst>
            <a:ext uri="{C572A759-6A51-4108-AA02-DFA0A04FC94B}">
              <ma14:wrappingTextBoxFlag xmlns:ma14="http://schemas.microsoft.com/office/mac/drawingml/2011/main" val="1"/>
            </a:ext>
          </a:extLst>
        </p:spPr>
        <p:txBody>
          <a:bodyPr lIns="0" tIns="0" rIns="0" bIns="0" anchor="ctr"/>
          <a:lstStyle/>
          <a:p>
            <a:pPr lvl="0">
              <a:defRPr i="0" sz="1800">
                <a:solidFill>
                  <a:srgbClr val="000000"/>
                </a:solidFill>
                <a:effectLst/>
              </a:defRPr>
            </a:pPr>
            <a:r>
              <a:rPr sz="3200">
                <a:solidFill>
                  <a:srgbClr val="F3F1DF"/>
                </a:solidFill>
              </a:rPr>
              <a:t>apartment</a:t>
            </a:r>
            <a:endParaRPr sz="3200">
              <a:solidFill>
                <a:srgbClr val="F3F1DF"/>
              </a:solidFill>
            </a:endParaRPr>
          </a:p>
          <a:p>
            <a:pPr lvl="0">
              <a:defRPr i="0" sz="1800">
                <a:solidFill>
                  <a:srgbClr val="000000"/>
                </a:solidFill>
                <a:effectLst/>
              </a:defRPr>
            </a:pPr>
            <a:r>
              <a:rPr sz="3200">
                <a:solidFill>
                  <a:srgbClr val="F3F1DF"/>
                </a:solidFill>
              </a:rPr>
              <a:t>tenant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6" presetID="18" grpId="1" fill="hold">
                                  <p:stCondLst>
                                    <p:cond delay="0"/>
                                  </p:stCondLst>
                                  <p:iterate type="el" backwards="0">
                                    <p:tmAbs val="0"/>
                                  </p:iterate>
                                  <p:childTnLst>
                                    <p:set>
                                      <p:cBhvr>
                                        <p:cTn id="6" fill="hold"/>
                                        <p:tgtEl>
                                          <p:spTgt spid="83"/>
                                        </p:tgtEl>
                                        <p:attrNameLst>
                                          <p:attrName>style.visibility</p:attrName>
                                        </p:attrNameLst>
                                      </p:cBhvr>
                                      <p:to>
                                        <p:strVal val="visible"/>
                                      </p:to>
                                    </p:set>
                                    <p:animEffect filter="strips(downRight)" transition="in">
                                      <p:cBhvr>
                                        <p:cTn id="7" dur="1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84"/>
                                        </p:tgtEl>
                                        <p:attrNameLst>
                                          <p:attrName>style.visibility</p:attrName>
                                        </p:attrNameLst>
                                      </p:cBhvr>
                                      <p:to>
                                        <p:strVal val="visible"/>
                                      </p:to>
                                    </p:set>
                                    <p:animEffect filter="wipe(left)" transition="in">
                                      <p:cBhvr>
                                        <p:cTn id="12" dur="10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86"/>
                                        </p:tgtEl>
                                        <p:attrNameLst>
                                          <p:attrName>style.visibility</p:attrName>
                                        </p:attrNameLst>
                                      </p:cBhvr>
                                      <p:to>
                                        <p:strVal val="visible"/>
                                      </p:to>
                                    </p:set>
                                    <p:animEffect filter="wipe(left)" transition="in">
                                      <p:cBhvr>
                                        <p:cTn id="17" dur="10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3" presetID="18" grpId="4" fill="hold">
                                  <p:stCondLst>
                                    <p:cond delay="0"/>
                                  </p:stCondLst>
                                  <p:iterate type="el" backwards="0">
                                    <p:tmAbs val="0"/>
                                  </p:iterate>
                                  <p:childTnLst>
                                    <p:set>
                                      <p:cBhvr>
                                        <p:cTn id="21" fill="hold"/>
                                        <p:tgtEl>
                                          <p:spTgt spid="85"/>
                                        </p:tgtEl>
                                        <p:attrNameLst>
                                          <p:attrName>style.visibility</p:attrName>
                                        </p:attrNameLst>
                                      </p:cBhvr>
                                      <p:to>
                                        <p:strVal val="visible"/>
                                      </p:to>
                                    </p:set>
                                    <p:animEffect filter="strips(upRight)" transition="in">
                                      <p:cBhvr>
                                        <p:cTn id="22" dur="10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32" presetID="4" grpId="5" fill="hold">
                                  <p:stCondLst>
                                    <p:cond delay="0"/>
                                  </p:stCondLst>
                                  <p:iterate type="el" backwards="0">
                                    <p:tmAbs val="0"/>
                                  </p:iterate>
                                  <p:childTnLst>
                                    <p:set>
                                      <p:cBhvr>
                                        <p:cTn id="26" fill="hold"/>
                                        <p:tgtEl>
                                          <p:spTgt spid="90"/>
                                        </p:tgtEl>
                                        <p:attrNameLst>
                                          <p:attrName>style.visibility</p:attrName>
                                        </p:attrNameLst>
                                      </p:cBhvr>
                                      <p:to>
                                        <p:strVal val="visible"/>
                                      </p:to>
                                    </p:set>
                                    <p:animEffect filter="box(out)" transition="in">
                                      <p:cBhvr>
                                        <p:cTn id="27" dur="1000"/>
                                        <p:tgtEl>
                                          <p:spTgt spid="90"/>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32" presetID="4" grpId="6" fill="hold">
                                  <p:stCondLst>
                                    <p:cond delay="0"/>
                                  </p:stCondLst>
                                  <p:iterate type="el" backwards="0">
                                    <p:tmAbs val="0"/>
                                  </p:iterate>
                                  <p:childTnLst>
                                    <p:set>
                                      <p:cBhvr>
                                        <p:cTn id="31" fill="hold"/>
                                        <p:tgtEl>
                                          <p:spTgt spid="87"/>
                                        </p:tgtEl>
                                        <p:attrNameLst>
                                          <p:attrName>style.visibility</p:attrName>
                                        </p:attrNameLst>
                                      </p:cBhvr>
                                      <p:to>
                                        <p:strVal val="visible"/>
                                      </p:to>
                                    </p:set>
                                    <p:animEffect filter="box(out)" transition="in">
                                      <p:cBhvr>
                                        <p:cTn id="32" dur="1000"/>
                                        <p:tgtEl>
                                          <p:spTgt spid="87"/>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32" presetID="4" grpId="7" fill="hold">
                                  <p:stCondLst>
                                    <p:cond delay="0"/>
                                  </p:stCondLst>
                                  <p:iterate type="el" backwards="0">
                                    <p:tmAbs val="0"/>
                                  </p:iterate>
                                  <p:childTnLst>
                                    <p:set>
                                      <p:cBhvr>
                                        <p:cTn id="36" fill="hold"/>
                                        <p:tgtEl>
                                          <p:spTgt spid="92"/>
                                        </p:tgtEl>
                                        <p:attrNameLst>
                                          <p:attrName>style.visibility</p:attrName>
                                        </p:attrNameLst>
                                      </p:cBhvr>
                                      <p:to>
                                        <p:strVal val="visible"/>
                                      </p:to>
                                    </p:set>
                                    <p:animEffect filter="box(out)" transition="in">
                                      <p:cBhvr>
                                        <p:cTn id="37" dur="1000"/>
                                        <p:tgtEl>
                                          <p:spTgt spid="92"/>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32" presetID="4" grpId="8" fill="hold">
                                  <p:stCondLst>
                                    <p:cond delay="0"/>
                                  </p:stCondLst>
                                  <p:iterate type="el" backwards="0">
                                    <p:tmAbs val="0"/>
                                  </p:iterate>
                                  <p:childTnLst>
                                    <p:set>
                                      <p:cBhvr>
                                        <p:cTn id="41" fill="hold"/>
                                        <p:tgtEl>
                                          <p:spTgt spid="89"/>
                                        </p:tgtEl>
                                        <p:attrNameLst>
                                          <p:attrName>style.visibility</p:attrName>
                                        </p:attrNameLst>
                                      </p:cBhvr>
                                      <p:to>
                                        <p:strVal val="visible"/>
                                      </p:to>
                                    </p:set>
                                    <p:animEffect filter="box(out)" transition="in">
                                      <p:cBhvr>
                                        <p:cTn id="42" dur="1000"/>
                                        <p:tgtEl>
                                          <p:spTgt spid="89"/>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32" presetID="4" grpId="9" fill="hold">
                                  <p:stCondLst>
                                    <p:cond delay="0"/>
                                  </p:stCondLst>
                                  <p:iterate type="el" backwards="0">
                                    <p:tmAbs val="0"/>
                                  </p:iterate>
                                  <p:childTnLst>
                                    <p:set>
                                      <p:cBhvr>
                                        <p:cTn id="46" fill="hold"/>
                                        <p:tgtEl>
                                          <p:spTgt spid="82"/>
                                        </p:tgtEl>
                                        <p:attrNameLst>
                                          <p:attrName>style.visibility</p:attrName>
                                        </p:attrNameLst>
                                      </p:cBhvr>
                                      <p:to>
                                        <p:strVal val="visible"/>
                                      </p:to>
                                    </p:set>
                                    <p:animEffect filter="box(out)" transition="in">
                                      <p:cBhvr>
                                        <p:cTn id="47" dur="100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32" presetID="4" grpId="10" fill="hold">
                                  <p:stCondLst>
                                    <p:cond delay="0"/>
                                  </p:stCondLst>
                                  <p:iterate type="el" backwards="0">
                                    <p:tmAbs val="0"/>
                                  </p:iterate>
                                  <p:childTnLst>
                                    <p:set>
                                      <p:cBhvr>
                                        <p:cTn id="51" fill="hold"/>
                                        <p:tgtEl>
                                          <p:spTgt spid="91"/>
                                        </p:tgtEl>
                                        <p:attrNameLst>
                                          <p:attrName>style.visibility</p:attrName>
                                        </p:attrNameLst>
                                      </p:cBhvr>
                                      <p:to>
                                        <p:strVal val="visible"/>
                                      </p:to>
                                    </p:set>
                                    <p:animEffect filter="box(out)" transition="in">
                                      <p:cBhvr>
                                        <p:cTn id="52" dur="1000"/>
                                        <p:tgtEl>
                                          <p:spTgt spid="91"/>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 grpId="11" fill="hold">
                                  <p:stCondLst>
                                    <p:cond delay="0"/>
                                  </p:stCondLst>
                                  <p:iterate type="lt" backwards="0">
                                    <p:tmAbs val="0"/>
                                  </p:iterate>
                                  <p:childTnLst>
                                    <p:set>
                                      <p:cBhvr>
                                        <p:cTn id="56" fill="hold"/>
                                        <p:tgtEl>
                                          <p:spTgt spid="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11"/>
      <p:bldP build="whole" bldLvl="1" animBg="1" rev="0" advAuto="0" spid="87" grpId="6"/>
      <p:bldP build="whole" bldLvl="1" animBg="1" rev="0" advAuto="0" spid="86" grpId="3"/>
      <p:bldP build="whole" bldLvl="1" animBg="1" rev="0" advAuto="0" spid="83" grpId="1"/>
      <p:bldP build="whole" bldLvl="1" animBg="1" rev="0" advAuto="0" spid="85" grpId="4"/>
      <p:bldP build="whole" bldLvl="1" animBg="1" rev="0" advAuto="0" spid="92" grpId="7"/>
      <p:bldP build="whole" bldLvl="1" animBg="1" rev="0" advAuto="0" spid="90" grpId="5"/>
      <p:bldP build="whole" bldLvl="1" animBg="1" rev="0" advAuto="0" spid="82" grpId="9"/>
      <p:bldP build="whole" bldLvl="1" animBg="1" rev="0" advAuto="0" spid="91" grpId="10"/>
      <p:bldP build="whole" bldLvl="1" animBg="1" rev="0" advAuto="0" spid="84" grpId="2"/>
      <p:bldP build="whole" bldLvl="1" animBg="1" rev="0" advAuto="0" spid="89" grpId="8"/>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nvSpPr>
        <p:spPr>
          <a:xfrm>
            <a:off x="889767" y="799522"/>
            <a:ext cx="5286541" cy="1741854"/>
          </a:xfrm>
          <a:prstGeom prst="rect">
            <a:avLst/>
          </a:prstGeom>
          <a:solidFill>
            <a:srgbClr val="BFA9CD"/>
          </a:solidFill>
          <a:ln w="63500">
            <a:solidFill/>
            <a:miter lim="400000"/>
          </a:ln>
          <a:extLst>
            <a:ext uri="{C572A759-6A51-4108-AA02-DFA0A04FC94B}">
              <ma14:wrappingTextBoxFlag xmlns:ma14="http://schemas.microsoft.com/office/mac/drawingml/2011/main" val="1"/>
            </a:ext>
          </a:extLst>
        </p:spPr>
        <p:txBody>
          <a:bodyPr lIns="0" tIns="0" rIns="0" bIns="0" anchor="ctr"/>
          <a:lstStyle/>
          <a:p>
            <a:pPr lvl="0">
              <a:defRPr i="0" sz="1800">
                <a:solidFill>
                  <a:srgbClr val="000000"/>
                </a:solidFill>
                <a:effectLst/>
              </a:defRPr>
            </a:pPr>
            <a:r>
              <a:rPr b="1" sz="2600">
                <a:solidFill>
                  <a:srgbClr val="F3F1DF"/>
                </a:solidFill>
              </a:rPr>
              <a:t>Patron’s self-perception</a:t>
            </a:r>
            <a:endParaRPr b="1" sz="2600">
              <a:solidFill>
                <a:srgbClr val="F3F1DF"/>
              </a:solidFill>
            </a:endParaRPr>
          </a:p>
          <a:p>
            <a:pPr lvl="0">
              <a:defRPr i="0" sz="1800">
                <a:solidFill>
                  <a:srgbClr val="000000"/>
                </a:solidFill>
                <a:effectLst/>
              </a:defRPr>
            </a:pPr>
            <a:r>
              <a:rPr b="1" sz="2600">
                <a:solidFill>
                  <a:srgbClr val="F3F1DF"/>
                </a:solidFill>
              </a:rPr>
              <a:t>in the context of transcendent self-perception</a:t>
            </a:r>
          </a:p>
        </p:txBody>
      </p:sp>
      <p:sp>
        <p:nvSpPr>
          <p:cNvPr id="95" name="Shape 95"/>
          <p:cNvSpPr/>
          <p:nvPr/>
        </p:nvSpPr>
        <p:spPr>
          <a:xfrm>
            <a:off x="7287748" y="901411"/>
            <a:ext cx="4808985" cy="1360356"/>
          </a:xfrm>
          <a:prstGeom prst="rect">
            <a:avLst/>
          </a:prstGeom>
          <a:solidFill>
            <a:srgbClr val="8EC883"/>
          </a:solidFill>
          <a:ln w="63500">
            <a:solidFill/>
            <a:miter lim="400000"/>
          </a:ln>
          <a:extLst>
            <a:ext uri="{C572A759-6A51-4108-AA02-DFA0A04FC94B}">
              <ma14:wrappingTextBoxFlag xmlns:ma14="http://schemas.microsoft.com/office/mac/drawingml/2011/main" val="1"/>
            </a:ext>
          </a:extLst>
        </p:spPr>
        <p:txBody>
          <a:bodyPr lIns="0" tIns="0" rIns="0" bIns="0" anchor="ctr"/>
          <a:lstStyle/>
          <a:p>
            <a:pPr lvl="0">
              <a:defRPr i="0" sz="1800">
                <a:solidFill>
                  <a:srgbClr val="000000"/>
                </a:solidFill>
                <a:effectLst/>
              </a:defRPr>
            </a:pPr>
            <a:r>
              <a:rPr b="1" sz="2600"/>
              <a:t>Librarians’ service foci</a:t>
            </a:r>
            <a:endParaRPr b="1" sz="2600"/>
          </a:p>
          <a:p>
            <a:pPr lvl="0">
              <a:defRPr i="0" sz="1800">
                <a:solidFill>
                  <a:srgbClr val="000000"/>
                </a:solidFill>
                <a:effectLst/>
              </a:defRPr>
            </a:pPr>
            <a:r>
              <a:rPr b="1" sz="2600"/>
              <a:t>in the context of transcendent social norms</a:t>
            </a:r>
          </a:p>
        </p:txBody>
      </p:sp>
      <p:sp>
        <p:nvSpPr>
          <p:cNvPr id="96" name="Shape 96"/>
          <p:cNvSpPr/>
          <p:nvPr/>
        </p:nvSpPr>
        <p:spPr>
          <a:xfrm>
            <a:off x="7187430" y="2707794"/>
            <a:ext cx="5311942" cy="1959955"/>
          </a:xfrm>
          <a:prstGeom prst="rect">
            <a:avLst/>
          </a:prstGeom>
          <a:solidFill>
            <a:srgbClr val="8EC883"/>
          </a:solidFill>
          <a:ln w="38100">
            <a:solidFill/>
            <a:miter lim="400000"/>
          </a:ln>
        </p:spPr>
        <p:txBody>
          <a:bodyPr lIns="0" tIns="0" rIns="0" bIns="0" anchor="ctr"/>
          <a:lstStyle/>
          <a:p>
            <a:pPr lvl="0">
              <a:defRPr i="0" sz="2600">
                <a:solidFill>
                  <a:srgbClr val="F3F1DF"/>
                </a:solidFill>
                <a:effectLst/>
              </a:defRPr>
            </a:pPr>
          </a:p>
        </p:txBody>
      </p:sp>
      <p:sp>
        <p:nvSpPr>
          <p:cNvPr id="97" name="Shape 97"/>
          <p:cNvSpPr/>
          <p:nvPr/>
        </p:nvSpPr>
        <p:spPr>
          <a:xfrm>
            <a:off x="1632915" y="2994893"/>
            <a:ext cx="4487319" cy="1385756"/>
          </a:xfrm>
          <a:prstGeom prst="rect">
            <a:avLst/>
          </a:prstGeom>
          <a:solidFill>
            <a:srgbClr val="BFA9CD"/>
          </a:solidFill>
          <a:ln w="38100">
            <a:solidFill/>
            <a:miter lim="400000"/>
          </a:ln>
          <a:extLst>
            <a:ext uri="{C572A759-6A51-4108-AA02-DFA0A04FC94B}">
              <ma14:wrappingTextBoxFlag xmlns:ma14="http://schemas.microsoft.com/office/mac/drawingml/2011/main" val="1"/>
            </a:ext>
          </a:extLst>
        </p:spPr>
        <p:txBody>
          <a:bodyPr lIns="0" tIns="0" rIns="0" bIns="0" anchor="ctr"/>
          <a:lstStyle/>
          <a:p>
            <a:pPr lvl="0">
              <a:defRPr i="0" sz="1800">
                <a:solidFill>
                  <a:srgbClr val="000000"/>
                </a:solidFill>
                <a:effectLst/>
              </a:defRPr>
            </a:pPr>
            <a:r>
              <a:rPr sz="2600">
                <a:solidFill>
                  <a:srgbClr val="F3F1DF"/>
                </a:solidFill>
              </a:rPr>
              <a:t>Self-perceptions</a:t>
            </a:r>
            <a:endParaRPr sz="2600">
              <a:solidFill>
                <a:srgbClr val="F3F1DF"/>
              </a:solidFill>
            </a:endParaRPr>
          </a:p>
          <a:p>
            <a:pPr lvl="0">
              <a:defRPr i="0" sz="1800">
                <a:solidFill>
                  <a:srgbClr val="000000"/>
                </a:solidFill>
                <a:effectLst/>
              </a:defRPr>
            </a:pPr>
            <a:r>
              <a:rPr sz="2600">
                <a:solidFill>
                  <a:srgbClr val="F3F1DF"/>
                </a:solidFill>
              </a:rPr>
              <a:t>driven by the crisis</a:t>
            </a:r>
          </a:p>
        </p:txBody>
      </p:sp>
      <p:sp>
        <p:nvSpPr>
          <p:cNvPr id="98" name="Shape 98"/>
          <p:cNvSpPr/>
          <p:nvPr/>
        </p:nvSpPr>
        <p:spPr>
          <a:xfrm>
            <a:off x="1587961" y="5397080"/>
            <a:ext cx="4577226" cy="1385756"/>
          </a:xfrm>
          <a:prstGeom prst="rect">
            <a:avLst/>
          </a:prstGeom>
          <a:solidFill>
            <a:srgbClr val="BFA9CD"/>
          </a:solidFill>
          <a:ln w="38100">
            <a:solidFill/>
            <a:miter lim="400000"/>
          </a:ln>
          <a:extLst>
            <a:ext uri="{C572A759-6A51-4108-AA02-DFA0A04FC94B}">
              <ma14:wrappingTextBoxFlag xmlns:ma14="http://schemas.microsoft.com/office/mac/drawingml/2011/main" val="1"/>
            </a:ext>
          </a:extLst>
        </p:spPr>
        <p:txBody>
          <a:bodyPr lIns="0" tIns="0" rIns="0" bIns="0" anchor="ctr"/>
          <a:lstStyle/>
          <a:p>
            <a:pPr lvl="0">
              <a:defRPr i="0" sz="1800">
                <a:solidFill>
                  <a:srgbClr val="000000"/>
                </a:solidFill>
                <a:effectLst/>
              </a:defRPr>
            </a:pPr>
            <a:r>
              <a:rPr sz="2600">
                <a:solidFill>
                  <a:srgbClr val="F3F1DF"/>
                </a:solidFill>
              </a:rPr>
              <a:t>Self-perceptions</a:t>
            </a:r>
            <a:endParaRPr sz="2600">
              <a:solidFill>
                <a:srgbClr val="F3F1DF"/>
              </a:solidFill>
            </a:endParaRPr>
          </a:p>
          <a:p>
            <a:pPr lvl="0">
              <a:defRPr i="0" sz="1800">
                <a:solidFill>
                  <a:srgbClr val="000000"/>
                </a:solidFill>
                <a:effectLst/>
              </a:defRPr>
            </a:pPr>
            <a:r>
              <a:rPr sz="2600">
                <a:solidFill>
                  <a:srgbClr val="F3F1DF"/>
                </a:solidFill>
              </a:rPr>
              <a:t>driven by a crisis service</a:t>
            </a:r>
            <a:endParaRPr sz="2600">
              <a:solidFill>
                <a:srgbClr val="F3F1DF"/>
              </a:solidFill>
            </a:endParaRPr>
          </a:p>
        </p:txBody>
      </p:sp>
      <p:sp>
        <p:nvSpPr>
          <p:cNvPr id="99" name="Shape 99"/>
          <p:cNvSpPr/>
          <p:nvPr/>
        </p:nvSpPr>
        <p:spPr>
          <a:xfrm>
            <a:off x="1472082" y="7324163"/>
            <a:ext cx="4808985" cy="1264228"/>
          </a:xfrm>
          <a:prstGeom prst="rect">
            <a:avLst/>
          </a:prstGeom>
          <a:solidFill>
            <a:srgbClr val="BFA9CD"/>
          </a:solidFill>
          <a:ln w="38100">
            <a:solidFill/>
            <a:miter lim="400000"/>
          </a:ln>
          <a:extLst>
            <a:ext uri="{C572A759-6A51-4108-AA02-DFA0A04FC94B}">
              <ma14:wrappingTextBoxFlag xmlns:ma14="http://schemas.microsoft.com/office/mac/drawingml/2011/main" val="1"/>
            </a:ext>
          </a:extLst>
        </p:spPr>
        <p:txBody>
          <a:bodyPr lIns="0" tIns="0" rIns="0" bIns="0" anchor="ctr"/>
          <a:lstStyle/>
          <a:p>
            <a:pPr lvl="0">
              <a:defRPr i="0" sz="1800">
                <a:solidFill>
                  <a:srgbClr val="000000"/>
                </a:solidFill>
                <a:effectLst/>
              </a:defRPr>
            </a:pPr>
            <a:r>
              <a:rPr sz="2600">
                <a:solidFill>
                  <a:srgbClr val="F3F1DF"/>
                </a:solidFill>
              </a:rPr>
              <a:t>Self-perceptions</a:t>
            </a:r>
            <a:endParaRPr sz="2600">
              <a:solidFill>
                <a:srgbClr val="F3F1DF"/>
              </a:solidFill>
            </a:endParaRPr>
          </a:p>
          <a:p>
            <a:pPr lvl="0">
              <a:defRPr i="0" sz="1800">
                <a:solidFill>
                  <a:srgbClr val="000000"/>
                </a:solidFill>
                <a:effectLst/>
              </a:defRPr>
            </a:pPr>
            <a:r>
              <a:rPr sz="2600">
                <a:solidFill>
                  <a:srgbClr val="F3F1DF"/>
                </a:solidFill>
              </a:rPr>
              <a:t>driven by a general service</a:t>
            </a:r>
          </a:p>
        </p:txBody>
      </p:sp>
      <p:sp>
        <p:nvSpPr>
          <p:cNvPr id="100" name="Shape 100"/>
          <p:cNvSpPr/>
          <p:nvPr/>
        </p:nvSpPr>
        <p:spPr>
          <a:xfrm>
            <a:off x="7232384" y="4830753"/>
            <a:ext cx="5311941" cy="2043306"/>
          </a:xfrm>
          <a:prstGeom prst="rect">
            <a:avLst/>
          </a:prstGeom>
          <a:solidFill>
            <a:srgbClr val="8EC883"/>
          </a:solidFill>
          <a:ln w="38100">
            <a:solidFill/>
            <a:miter lim="400000"/>
          </a:ln>
        </p:spPr>
        <p:txBody>
          <a:bodyPr lIns="0" tIns="0" rIns="0" bIns="0" anchor="ctr"/>
          <a:lstStyle/>
          <a:p>
            <a:pPr lvl="0">
              <a:defRPr i="0" sz="2600">
                <a:solidFill>
                  <a:srgbClr val="F3F1DF"/>
                </a:solidFill>
                <a:effectLst/>
              </a:defRPr>
            </a:pPr>
          </a:p>
        </p:txBody>
      </p:sp>
      <p:sp>
        <p:nvSpPr>
          <p:cNvPr id="101" name="Shape 101"/>
          <p:cNvSpPr/>
          <p:nvPr/>
        </p:nvSpPr>
        <p:spPr>
          <a:xfrm>
            <a:off x="7473874" y="4008061"/>
            <a:ext cx="3150635" cy="570336"/>
          </a:xfrm>
          <a:prstGeom prst="rect">
            <a:avLst/>
          </a:prstGeom>
          <a:solidFill>
            <a:srgbClr val="8EC883"/>
          </a:solidFill>
          <a:ln w="12700">
            <a:miter lim="400000"/>
          </a:ln>
          <a:extLst>
            <a:ext uri="{C572A759-6A51-4108-AA02-DFA0A04FC94B}">
              <ma14:wrappingTextBoxFlag xmlns:ma14="http://schemas.microsoft.com/office/mac/drawingml/2011/main" val="1"/>
            </a:ext>
          </a:extLst>
        </p:spPr>
        <p:txBody>
          <a:bodyPr lIns="0" tIns="0" rIns="0" bIns="0" anchor="ctr"/>
          <a:lstStyle>
            <a:lvl1pPr>
              <a:defRPr i="0" sz="2600">
                <a:solidFill>
                  <a:srgbClr val="000000"/>
                </a:solidFill>
              </a:defRPr>
            </a:lvl1pPr>
          </a:lstStyle>
          <a:p>
            <a:pPr lvl="0">
              <a:defRPr sz="1800">
                <a:effectLst/>
              </a:defRPr>
            </a:pPr>
            <a:r>
              <a:rPr sz="2600"/>
              <a:t>Engage - don’t “solve”</a:t>
            </a:r>
          </a:p>
        </p:txBody>
      </p:sp>
      <p:sp>
        <p:nvSpPr>
          <p:cNvPr id="102" name="Shape 102"/>
          <p:cNvSpPr/>
          <p:nvPr/>
        </p:nvSpPr>
        <p:spPr>
          <a:xfrm>
            <a:off x="7448581" y="3499267"/>
            <a:ext cx="4487319" cy="471651"/>
          </a:xfrm>
          <a:prstGeom prst="rect">
            <a:avLst/>
          </a:prstGeom>
          <a:solidFill>
            <a:srgbClr val="8EC883"/>
          </a:solidFill>
          <a:ln w="12700">
            <a:miter lim="400000"/>
          </a:ln>
          <a:extLst>
            <a:ext uri="{C572A759-6A51-4108-AA02-DFA0A04FC94B}">
              <ma14:wrappingTextBoxFlag xmlns:ma14="http://schemas.microsoft.com/office/mac/drawingml/2011/main" val="1"/>
            </a:ext>
          </a:extLst>
        </p:spPr>
        <p:txBody>
          <a:bodyPr lIns="0" tIns="0" rIns="0" bIns="0" anchor="ctr"/>
          <a:lstStyle>
            <a:lvl1pPr algn="l">
              <a:defRPr i="0" sz="2600">
                <a:solidFill>
                  <a:srgbClr val="000000"/>
                </a:solidFill>
              </a:defRPr>
            </a:lvl1pPr>
          </a:lstStyle>
          <a:p>
            <a:pPr lvl="0">
              <a:defRPr sz="1800">
                <a:effectLst/>
              </a:defRPr>
            </a:pPr>
            <a:r>
              <a:rPr sz="2600"/>
              <a:t>Respect the affective impetus</a:t>
            </a:r>
          </a:p>
        </p:txBody>
      </p:sp>
      <p:sp>
        <p:nvSpPr>
          <p:cNvPr id="103" name="Shape 103"/>
          <p:cNvSpPr/>
          <p:nvPr/>
        </p:nvSpPr>
        <p:spPr>
          <a:xfrm>
            <a:off x="7439292" y="2749099"/>
            <a:ext cx="3620626" cy="713026"/>
          </a:xfrm>
          <a:prstGeom prst="rect">
            <a:avLst/>
          </a:prstGeom>
          <a:solidFill>
            <a:srgbClr val="8EC883"/>
          </a:solidFill>
          <a:ln w="12700">
            <a:miter lim="400000"/>
          </a:ln>
          <a:extLst>
            <a:ext uri="{C572A759-6A51-4108-AA02-DFA0A04FC94B}">
              <ma14:wrappingTextBoxFlag xmlns:ma14="http://schemas.microsoft.com/office/mac/drawingml/2011/main" val="1"/>
            </a:ext>
          </a:extLst>
        </p:spPr>
        <p:txBody>
          <a:bodyPr lIns="0" tIns="0" rIns="0" bIns="0" anchor="ctr"/>
          <a:lstStyle>
            <a:lvl1pPr>
              <a:defRPr i="0" sz="2600">
                <a:solidFill>
                  <a:srgbClr val="000000"/>
                </a:solidFill>
              </a:defRPr>
            </a:lvl1pPr>
          </a:lstStyle>
          <a:p>
            <a:pPr lvl="0">
              <a:defRPr sz="1800">
                <a:effectLst/>
              </a:defRPr>
            </a:pPr>
            <a:r>
              <a:rPr sz="2600"/>
              <a:t>Monitor the crisis pacing</a:t>
            </a:r>
          </a:p>
        </p:txBody>
      </p:sp>
      <p:sp>
        <p:nvSpPr>
          <p:cNvPr id="104" name="Shape 104"/>
          <p:cNvSpPr/>
          <p:nvPr/>
        </p:nvSpPr>
        <p:spPr>
          <a:xfrm>
            <a:off x="7301697" y="7263398"/>
            <a:ext cx="5238288" cy="1385756"/>
          </a:xfrm>
          <a:prstGeom prst="rect">
            <a:avLst/>
          </a:prstGeom>
          <a:solidFill>
            <a:srgbClr val="8EC883"/>
          </a:solidFill>
          <a:ln w="38100">
            <a:solidFill/>
            <a:miter lim="400000"/>
          </a:ln>
          <a:extLst>
            <a:ext uri="{C572A759-6A51-4108-AA02-DFA0A04FC94B}">
              <ma14:wrappingTextBoxFlag xmlns:ma14="http://schemas.microsoft.com/office/mac/drawingml/2011/main" val="1"/>
            </a:ext>
          </a:extLst>
        </p:spPr>
        <p:txBody>
          <a:bodyPr lIns="0" tIns="0" rIns="0" bIns="0" anchor="ctr"/>
          <a:lstStyle>
            <a:lvl1pPr>
              <a:defRPr i="0" sz="2600">
                <a:solidFill>
                  <a:srgbClr val="000000"/>
                </a:solidFill>
              </a:defRPr>
            </a:lvl1pPr>
          </a:lstStyle>
          <a:p>
            <a:pPr lvl="0">
              <a:defRPr sz="1800">
                <a:effectLst/>
              </a:defRPr>
            </a:pPr>
            <a:r>
              <a:rPr sz="2600"/>
              <a:t>Manage the service’s requirements</a:t>
            </a:r>
          </a:p>
        </p:txBody>
      </p:sp>
      <p:sp>
        <p:nvSpPr>
          <p:cNvPr id="105" name="Shape 105"/>
          <p:cNvSpPr/>
          <p:nvPr/>
        </p:nvSpPr>
        <p:spPr>
          <a:xfrm>
            <a:off x="7403627" y="4979679"/>
            <a:ext cx="4577227" cy="402360"/>
          </a:xfrm>
          <a:prstGeom prst="rect">
            <a:avLst/>
          </a:prstGeom>
          <a:solidFill>
            <a:srgbClr val="8EC883"/>
          </a:solidFill>
          <a:ln w="12700">
            <a:miter lim="400000"/>
          </a:ln>
          <a:extLst>
            <a:ext uri="{C572A759-6A51-4108-AA02-DFA0A04FC94B}">
              <ma14:wrappingTextBoxFlag xmlns:ma14="http://schemas.microsoft.com/office/mac/drawingml/2011/main" val="1"/>
            </a:ext>
          </a:extLst>
        </p:spPr>
        <p:txBody>
          <a:bodyPr lIns="0" tIns="0" rIns="0" bIns="0" anchor="ctr"/>
          <a:lstStyle>
            <a:lvl1pPr>
              <a:defRPr i="0" sz="2600">
                <a:solidFill>
                  <a:srgbClr val="000000"/>
                </a:solidFill>
              </a:defRPr>
            </a:lvl1pPr>
          </a:lstStyle>
          <a:p>
            <a:pPr lvl="0">
              <a:defRPr sz="1800">
                <a:effectLst/>
              </a:defRPr>
            </a:pPr>
            <a:r>
              <a:rPr sz="2600"/>
              <a:t>Teach information evaluation</a:t>
            </a:r>
          </a:p>
        </p:txBody>
      </p:sp>
      <p:sp>
        <p:nvSpPr>
          <p:cNvPr id="106" name="Shape 106"/>
          <p:cNvSpPr/>
          <p:nvPr/>
        </p:nvSpPr>
        <p:spPr>
          <a:xfrm>
            <a:off x="7383544" y="5547043"/>
            <a:ext cx="5009622" cy="610726"/>
          </a:xfrm>
          <a:prstGeom prst="rect">
            <a:avLst/>
          </a:prstGeom>
          <a:solidFill>
            <a:srgbClr val="8EC883"/>
          </a:solidFill>
          <a:ln w="12700">
            <a:miter lim="400000"/>
          </a:ln>
          <a:extLst>
            <a:ext uri="{C572A759-6A51-4108-AA02-DFA0A04FC94B}">
              <ma14:wrappingTextBoxFlag xmlns:ma14="http://schemas.microsoft.com/office/mac/drawingml/2011/main" val="1"/>
            </a:ext>
          </a:extLst>
        </p:spPr>
        <p:txBody>
          <a:bodyPr lIns="0" tIns="0" rIns="0" bIns="0" anchor="ctr"/>
          <a:lstStyle>
            <a:lvl1pPr>
              <a:defRPr i="0" sz="2600">
                <a:solidFill>
                  <a:srgbClr val="000000"/>
                </a:solidFill>
              </a:defRPr>
            </a:lvl1pPr>
          </a:lstStyle>
          <a:p>
            <a:pPr lvl="0">
              <a:defRPr sz="1800">
                <a:effectLst/>
              </a:defRPr>
            </a:pPr>
            <a:r>
              <a:rPr sz="2600"/>
              <a:t>Teach information management</a:t>
            </a:r>
          </a:p>
        </p:txBody>
      </p:sp>
      <p:sp>
        <p:nvSpPr>
          <p:cNvPr id="107" name="Shape 107"/>
          <p:cNvSpPr/>
          <p:nvPr/>
        </p:nvSpPr>
        <p:spPr>
          <a:xfrm>
            <a:off x="7564428" y="6215321"/>
            <a:ext cx="4255625" cy="610725"/>
          </a:xfrm>
          <a:prstGeom prst="rect">
            <a:avLst/>
          </a:prstGeom>
          <a:solidFill>
            <a:srgbClr val="8EC883"/>
          </a:solidFill>
          <a:ln w="12700">
            <a:miter lim="400000"/>
          </a:ln>
          <a:extLst>
            <a:ext uri="{C572A759-6A51-4108-AA02-DFA0A04FC94B}">
              <ma14:wrappingTextBoxFlag xmlns:ma14="http://schemas.microsoft.com/office/mac/drawingml/2011/main" val="1"/>
            </a:ext>
          </a:extLst>
        </p:spPr>
        <p:txBody>
          <a:bodyPr lIns="0" tIns="0" rIns="0" bIns="0" anchor="ctr"/>
          <a:lstStyle>
            <a:lvl1pPr>
              <a:defRPr i="0" sz="2600">
                <a:solidFill>
                  <a:srgbClr val="000000"/>
                </a:solidFill>
              </a:defRPr>
            </a:lvl1pPr>
          </a:lstStyle>
          <a:p>
            <a:pPr lvl="0">
              <a:defRPr sz="1800">
                <a:effectLst/>
              </a:defRPr>
            </a:pPr>
            <a:r>
              <a:rPr sz="2600"/>
              <a:t>Demonstrate social respect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97"/>
                                        </p:tgtEl>
                                        <p:attrNameLst>
                                          <p:attrName>style.visibility</p:attrName>
                                        </p:attrNameLst>
                                      </p:cBhvr>
                                      <p:to>
                                        <p:strVal val="visible"/>
                                      </p:to>
                                    </p:set>
                                    <p:animEffect filter="wipe(left)" transition="in">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98"/>
                                        </p:tgtEl>
                                        <p:attrNameLst>
                                          <p:attrName>style.visibility</p:attrName>
                                        </p:attrNameLst>
                                      </p:cBhvr>
                                      <p:to>
                                        <p:strVal val="visible"/>
                                      </p:to>
                                    </p:set>
                                    <p:animEffect filter="wipe(left)" transition="in">
                                      <p:cBhvr>
                                        <p:cTn id="12" dur="10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99"/>
                                        </p:tgtEl>
                                        <p:attrNameLst>
                                          <p:attrName>style.visibility</p:attrName>
                                        </p:attrNameLst>
                                      </p:cBhvr>
                                      <p:to>
                                        <p:strVal val="visible"/>
                                      </p:to>
                                    </p:set>
                                    <p:animEffect filter="wipe(left)" transition="in">
                                      <p:cBhvr>
                                        <p:cTn id="17" dur="10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2" presetID="22" grpId="4" fill="hold">
                                  <p:stCondLst>
                                    <p:cond delay="0"/>
                                  </p:stCondLst>
                                  <p:iterate type="el" backwards="0">
                                    <p:tmAbs val="0"/>
                                  </p:iterate>
                                  <p:childTnLst>
                                    <p:set>
                                      <p:cBhvr>
                                        <p:cTn id="21" fill="hold"/>
                                        <p:tgtEl>
                                          <p:spTgt spid="95"/>
                                        </p:tgtEl>
                                        <p:attrNameLst>
                                          <p:attrName>style.visibility</p:attrName>
                                        </p:attrNameLst>
                                      </p:cBhvr>
                                      <p:to>
                                        <p:strVal val="visible"/>
                                      </p:to>
                                    </p:set>
                                    <p:animEffect filter="wipe(right)" transition="in">
                                      <p:cBhvr>
                                        <p:cTn id="22" dur="10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2" presetID="22" grpId="5" fill="hold">
                                  <p:stCondLst>
                                    <p:cond delay="0"/>
                                  </p:stCondLst>
                                  <p:iterate type="el" backwards="0">
                                    <p:tmAbs val="0"/>
                                  </p:iterate>
                                  <p:childTnLst>
                                    <p:set>
                                      <p:cBhvr>
                                        <p:cTn id="26" fill="hold"/>
                                        <p:tgtEl>
                                          <p:spTgt spid="96"/>
                                        </p:tgtEl>
                                        <p:attrNameLst>
                                          <p:attrName>style.visibility</p:attrName>
                                        </p:attrNameLst>
                                      </p:cBhvr>
                                      <p:to>
                                        <p:strVal val="visible"/>
                                      </p:to>
                                    </p:set>
                                    <p:animEffect filter="wipe(right)" transition="in">
                                      <p:cBhvr>
                                        <p:cTn id="27" dur="1000"/>
                                        <p:tgtEl>
                                          <p:spTgt spid="96"/>
                                        </p:tgtEl>
                                      </p:cBhvr>
                                    </p:animEffect>
                                  </p:childTnLst>
                                </p:cTn>
                              </p:par>
                            </p:childTnLst>
                          </p:cTn>
                        </p:par>
                        <p:par>
                          <p:cTn id="28" fill="hold">
                            <p:stCondLst>
                              <p:cond delay="1000"/>
                            </p:stCondLst>
                            <p:childTnLst>
                              <p:par>
                                <p:cTn id="29" nodeType="afterEffect" presetClass="entr" presetSubtype="2" presetID="22" grpId="6" fill="hold">
                                  <p:stCondLst>
                                    <p:cond delay="0"/>
                                  </p:stCondLst>
                                  <p:iterate type="el" backwards="0">
                                    <p:tmAbs val="0"/>
                                  </p:iterate>
                                  <p:childTnLst>
                                    <p:set>
                                      <p:cBhvr>
                                        <p:cTn id="30" fill="hold"/>
                                        <p:tgtEl>
                                          <p:spTgt spid="103"/>
                                        </p:tgtEl>
                                        <p:attrNameLst>
                                          <p:attrName>style.visibility</p:attrName>
                                        </p:attrNameLst>
                                      </p:cBhvr>
                                      <p:to>
                                        <p:strVal val="visible"/>
                                      </p:to>
                                    </p:set>
                                    <p:animEffect filter="wipe(right)" transition="in">
                                      <p:cBhvr>
                                        <p:cTn id="31" dur="1000"/>
                                        <p:tgtEl>
                                          <p:spTgt spid="103"/>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2" presetID="22" grpId="7" fill="hold">
                                  <p:stCondLst>
                                    <p:cond delay="0"/>
                                  </p:stCondLst>
                                  <p:iterate type="el" backwards="0">
                                    <p:tmAbs val="0"/>
                                  </p:iterate>
                                  <p:childTnLst>
                                    <p:set>
                                      <p:cBhvr>
                                        <p:cTn id="35" fill="hold"/>
                                        <p:tgtEl>
                                          <p:spTgt spid="102"/>
                                        </p:tgtEl>
                                        <p:attrNameLst>
                                          <p:attrName>style.visibility</p:attrName>
                                        </p:attrNameLst>
                                      </p:cBhvr>
                                      <p:to>
                                        <p:strVal val="visible"/>
                                      </p:to>
                                    </p:set>
                                    <p:animEffect filter="wipe(right)" transition="in">
                                      <p:cBhvr>
                                        <p:cTn id="36" dur="1000"/>
                                        <p:tgtEl>
                                          <p:spTgt spid="102"/>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2" presetID="22" grpId="8" fill="hold">
                                  <p:stCondLst>
                                    <p:cond delay="0"/>
                                  </p:stCondLst>
                                  <p:iterate type="el" backwards="0">
                                    <p:tmAbs val="0"/>
                                  </p:iterate>
                                  <p:childTnLst>
                                    <p:set>
                                      <p:cBhvr>
                                        <p:cTn id="40" fill="hold"/>
                                        <p:tgtEl>
                                          <p:spTgt spid="101"/>
                                        </p:tgtEl>
                                        <p:attrNameLst>
                                          <p:attrName>style.visibility</p:attrName>
                                        </p:attrNameLst>
                                      </p:cBhvr>
                                      <p:to>
                                        <p:strVal val="visible"/>
                                      </p:to>
                                    </p:set>
                                    <p:animEffect filter="wipe(right)" transition="in">
                                      <p:cBhvr>
                                        <p:cTn id="41" dur="1000"/>
                                        <p:tgtEl>
                                          <p:spTgt spid="101"/>
                                        </p:tgtEl>
                                      </p:cBhvr>
                                    </p:animEffect>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2" presetID="22" grpId="9" fill="hold">
                                  <p:stCondLst>
                                    <p:cond delay="0"/>
                                  </p:stCondLst>
                                  <p:iterate type="el" backwards="0">
                                    <p:tmAbs val="0"/>
                                  </p:iterate>
                                  <p:childTnLst>
                                    <p:set>
                                      <p:cBhvr>
                                        <p:cTn id="45" fill="hold"/>
                                        <p:tgtEl>
                                          <p:spTgt spid="100"/>
                                        </p:tgtEl>
                                        <p:attrNameLst>
                                          <p:attrName>style.visibility</p:attrName>
                                        </p:attrNameLst>
                                      </p:cBhvr>
                                      <p:to>
                                        <p:strVal val="visible"/>
                                      </p:to>
                                    </p:set>
                                    <p:animEffect filter="wipe(right)" transition="in">
                                      <p:cBhvr>
                                        <p:cTn id="46" dur="1000"/>
                                        <p:tgtEl>
                                          <p:spTgt spid="100"/>
                                        </p:tgtEl>
                                      </p:cBhvr>
                                    </p:animEffect>
                                  </p:childTnLst>
                                </p:cTn>
                              </p:par>
                            </p:childTnLst>
                          </p:cTn>
                        </p:par>
                        <p:par>
                          <p:cTn id="47" fill="hold">
                            <p:stCondLst>
                              <p:cond delay="1000"/>
                            </p:stCondLst>
                            <p:childTnLst>
                              <p:par>
                                <p:cTn id="48" nodeType="afterEffect" presetClass="entr" presetSubtype="2" presetID="22" grpId="10" fill="hold">
                                  <p:stCondLst>
                                    <p:cond delay="0"/>
                                  </p:stCondLst>
                                  <p:iterate type="el" backwards="0">
                                    <p:tmAbs val="0"/>
                                  </p:iterate>
                                  <p:childTnLst>
                                    <p:set>
                                      <p:cBhvr>
                                        <p:cTn id="49" fill="hold"/>
                                        <p:tgtEl>
                                          <p:spTgt spid="105"/>
                                        </p:tgtEl>
                                        <p:attrNameLst>
                                          <p:attrName>style.visibility</p:attrName>
                                        </p:attrNameLst>
                                      </p:cBhvr>
                                      <p:to>
                                        <p:strVal val="visible"/>
                                      </p:to>
                                    </p:set>
                                    <p:animEffect filter="wipe(right)" transition="in">
                                      <p:cBhvr>
                                        <p:cTn id="50" dur="1000"/>
                                        <p:tgtEl>
                                          <p:spTgt spid="105"/>
                                        </p:tgtEl>
                                      </p:cBhvr>
                                    </p:animEffect>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2" presetID="22" grpId="11" fill="hold">
                                  <p:stCondLst>
                                    <p:cond delay="0"/>
                                  </p:stCondLst>
                                  <p:iterate type="el" backwards="0">
                                    <p:tmAbs val="0"/>
                                  </p:iterate>
                                  <p:childTnLst>
                                    <p:set>
                                      <p:cBhvr>
                                        <p:cTn id="54" fill="hold"/>
                                        <p:tgtEl>
                                          <p:spTgt spid="106"/>
                                        </p:tgtEl>
                                        <p:attrNameLst>
                                          <p:attrName>style.visibility</p:attrName>
                                        </p:attrNameLst>
                                      </p:cBhvr>
                                      <p:to>
                                        <p:strVal val="visible"/>
                                      </p:to>
                                    </p:set>
                                    <p:animEffect filter="wipe(right)" transition="in">
                                      <p:cBhvr>
                                        <p:cTn id="55" dur="1000"/>
                                        <p:tgtEl>
                                          <p:spTgt spid="106"/>
                                        </p:tgtEl>
                                      </p:cBhvr>
                                    </p:animEffect>
                                  </p:childTnLst>
                                </p:cTn>
                              </p:par>
                            </p:childTnLst>
                          </p:cTn>
                        </p:par>
                      </p:childTnLst>
                    </p:cTn>
                  </p:par>
                  <p:par>
                    <p:cTn id="56" fill="hold">
                      <p:stCondLst>
                        <p:cond delay="indefinite"/>
                      </p:stCondLst>
                      <p:childTnLst>
                        <p:par>
                          <p:cTn id="57" fill="hold">
                            <p:stCondLst>
                              <p:cond delay="0"/>
                            </p:stCondLst>
                            <p:childTnLst>
                              <p:par>
                                <p:cTn id="58" nodeType="clickEffect" presetClass="entr" presetSubtype="2" presetID="22" grpId="12" fill="hold">
                                  <p:stCondLst>
                                    <p:cond delay="0"/>
                                  </p:stCondLst>
                                  <p:iterate type="el" backwards="0">
                                    <p:tmAbs val="0"/>
                                  </p:iterate>
                                  <p:childTnLst>
                                    <p:set>
                                      <p:cBhvr>
                                        <p:cTn id="59" fill="hold"/>
                                        <p:tgtEl>
                                          <p:spTgt spid="107"/>
                                        </p:tgtEl>
                                        <p:attrNameLst>
                                          <p:attrName>style.visibility</p:attrName>
                                        </p:attrNameLst>
                                      </p:cBhvr>
                                      <p:to>
                                        <p:strVal val="visible"/>
                                      </p:to>
                                    </p:set>
                                    <p:animEffect filter="wipe(right)" transition="in">
                                      <p:cBhvr>
                                        <p:cTn id="60" dur="1000"/>
                                        <p:tgtEl>
                                          <p:spTgt spid="107"/>
                                        </p:tgtEl>
                                      </p:cBhvr>
                                    </p:animEffect>
                                  </p:childTnLst>
                                </p:cTn>
                              </p:par>
                            </p:childTnLst>
                          </p:cTn>
                        </p:par>
                      </p:childTnLst>
                    </p:cTn>
                  </p:par>
                  <p:par>
                    <p:cTn id="61" fill="hold">
                      <p:stCondLst>
                        <p:cond delay="indefinite"/>
                      </p:stCondLst>
                      <p:childTnLst>
                        <p:par>
                          <p:cTn id="62" fill="hold">
                            <p:stCondLst>
                              <p:cond delay="0"/>
                            </p:stCondLst>
                            <p:childTnLst>
                              <p:par>
                                <p:cTn id="63" nodeType="clickEffect" presetClass="entr" presetSubtype="2" presetID="22" grpId="13" fill="hold">
                                  <p:stCondLst>
                                    <p:cond delay="0"/>
                                  </p:stCondLst>
                                  <p:iterate type="el" backwards="0">
                                    <p:tmAbs val="0"/>
                                  </p:iterate>
                                  <p:childTnLst>
                                    <p:set>
                                      <p:cBhvr>
                                        <p:cTn id="64" fill="hold"/>
                                        <p:tgtEl>
                                          <p:spTgt spid="104"/>
                                        </p:tgtEl>
                                        <p:attrNameLst>
                                          <p:attrName>style.visibility</p:attrName>
                                        </p:attrNameLst>
                                      </p:cBhvr>
                                      <p:to>
                                        <p:strVal val="visible"/>
                                      </p:to>
                                    </p:set>
                                    <p:animEffect filter="wipe(right)" transition="in">
                                      <p:cBhvr>
                                        <p:cTn id="65"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0" grpId="9"/>
      <p:bldP build="whole" bldLvl="1" animBg="1" rev="0" advAuto="0" spid="98" grpId="2"/>
      <p:bldP build="whole" bldLvl="1" animBg="1" rev="0" advAuto="0" spid="107" grpId="12"/>
      <p:bldP build="whole" bldLvl="1" animBg="1" rev="0" advAuto="0" spid="99" grpId="3"/>
      <p:bldP build="whole" bldLvl="1" animBg="1" rev="0" advAuto="0" spid="95" grpId="4"/>
      <p:bldP build="whole" bldLvl="1" animBg="1" rev="0" advAuto="0" spid="105" grpId="10"/>
      <p:bldP build="whole" bldLvl="1" animBg="1" rev="0" advAuto="0" spid="101" grpId="8"/>
      <p:bldP build="whole" bldLvl="1" animBg="1" rev="0" advAuto="0" spid="96" grpId="5"/>
      <p:bldP build="whole" bldLvl="1" animBg="1" rev="0" advAuto="0" spid="97" grpId="1"/>
      <p:bldP build="whole" bldLvl="1" animBg="1" rev="0" advAuto="0" spid="104" grpId="13"/>
      <p:bldP build="whole" bldLvl="1" animBg="1" rev="0" advAuto="0" spid="103" grpId="6"/>
      <p:bldP build="whole" bldLvl="1" animBg="1" rev="0" advAuto="0" spid="106" grpId="11"/>
      <p:bldP build="whole" bldLvl="1" animBg="1" rev="0" advAuto="0" spid="102" grpId="7"/>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nvSpPr>
        <p:spPr>
          <a:xfrm>
            <a:off x="1343025" y="897036"/>
            <a:ext cx="10705874" cy="3317749"/>
          </a:xfrm>
          <a:prstGeom prst="wedgeEllipseCallout">
            <a:avLst>
              <a:gd name="adj1" fmla="val -49607"/>
              <a:gd name="adj2" fmla="val 70292"/>
            </a:avLst>
          </a:prstGeom>
          <a:blipFill>
            <a:blip r:embed="rId2"/>
          </a:blipFill>
          <a:ln w="50800">
            <a:solidFill/>
            <a:miter lim="400000"/>
          </a:ln>
          <a:extLst>
            <a:ext uri="{C572A759-6A51-4108-AA02-DFA0A04FC94B}">
              <ma14:wrappingTextBoxFlag xmlns:ma14="http://schemas.microsoft.com/office/mac/drawingml/2011/main" val="1"/>
            </a:ext>
          </a:extLst>
        </p:spPr>
        <p:txBody>
          <a:bodyPr lIns="0" tIns="0" rIns="0" bIns="0" anchor="ctr"/>
          <a:lstStyle/>
          <a:p>
            <a:pPr lvl="0">
              <a:defRPr i="0" sz="1800">
                <a:solidFill>
                  <a:srgbClr val="000000"/>
                </a:solidFill>
                <a:effectLst/>
              </a:defRPr>
            </a:pPr>
            <a:r>
              <a:rPr sz="5200">
                <a:solidFill>
                  <a:srgbClr val="F3F1DF"/>
                </a:solidFill>
              </a:rPr>
              <a:t>I’m not a social worker  </a:t>
            </a:r>
            <a:endParaRPr sz="5200">
              <a:solidFill>
                <a:srgbClr val="F3F1DF"/>
              </a:solidFill>
            </a:endParaRPr>
          </a:p>
          <a:p>
            <a:pPr lvl="0">
              <a:defRPr i="0" sz="1800">
                <a:solidFill>
                  <a:srgbClr val="000000"/>
                </a:solidFill>
                <a:effectLst/>
              </a:defRPr>
            </a:pPr>
            <a:r>
              <a:rPr sz="5200">
                <a:solidFill>
                  <a:srgbClr val="F3F1DF"/>
                </a:solidFill>
              </a:rPr>
              <a:t>but I know where to find one</a:t>
            </a:r>
          </a:p>
        </p:txBody>
      </p:sp>
      <p:sp>
        <p:nvSpPr>
          <p:cNvPr id="110" name="Shape 110"/>
          <p:cNvSpPr/>
          <p:nvPr/>
        </p:nvSpPr>
        <p:spPr>
          <a:xfrm>
            <a:off x="2129732" y="4624974"/>
            <a:ext cx="9132390" cy="3603548"/>
          </a:xfrm>
          <a:prstGeom prst="wedgeEllipseCallout">
            <a:avLst>
              <a:gd name="adj1" fmla="val 57114"/>
              <a:gd name="adj2" fmla="val 62618"/>
            </a:avLst>
          </a:prstGeom>
          <a:blipFill>
            <a:blip r:embed="rId2"/>
          </a:blipFill>
          <a:ln w="50800">
            <a:solidFill/>
            <a:miter lim="400000"/>
          </a:ln>
          <a:extLst>
            <a:ext uri="{C572A759-6A51-4108-AA02-DFA0A04FC94B}">
              <ma14:wrappingTextBoxFlag xmlns:ma14="http://schemas.microsoft.com/office/mac/drawingml/2011/main" val="1"/>
            </a:ext>
          </a:extLst>
        </p:spPr>
        <p:txBody>
          <a:bodyPr lIns="0" tIns="0" rIns="0" bIns="0" anchor="ctr"/>
          <a:lstStyle>
            <a:lvl1pPr>
              <a:defRPr i="0" sz="5200">
                <a:solidFill>
                  <a:srgbClr val="F3F1DF"/>
                </a:solidFill>
              </a:defRPr>
            </a:lvl1pPr>
          </a:lstStyle>
          <a:p>
            <a:pPr lvl="0">
              <a:defRPr sz="1800">
                <a:solidFill>
                  <a:srgbClr val="000000"/>
                </a:solidFill>
                <a:effectLst/>
              </a:defRPr>
            </a:pPr>
            <a:r>
              <a:rPr sz="5200">
                <a:solidFill>
                  <a:srgbClr val="F3F1DF"/>
                </a:solidFill>
              </a:rPr>
              <a:t>I am a social worker with an extremely limited portfolio</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4" grpId="1" fill="hold">
                                  <p:stCondLst>
                                    <p:cond delay="0"/>
                                  </p:stCondLst>
                                  <p:iterate type="el" backwards="0">
                                    <p:tmAbs val="0"/>
                                  </p:iterate>
                                  <p:childTnLst>
                                    <p:set>
                                      <p:cBhvr>
                                        <p:cTn id="6" fill="hold"/>
                                        <p:tgtEl>
                                          <p:spTgt spid="110"/>
                                        </p:tgtEl>
                                        <p:attrNameLst>
                                          <p:attrName>style.visibility</p:attrName>
                                        </p:attrNameLst>
                                      </p:cBhvr>
                                      <p:to>
                                        <p:strVal val="visible"/>
                                      </p:to>
                                    </p:set>
                                    <p:animEffect filter="box(out)" transition="in">
                                      <p:cBhvr>
                                        <p:cTn id="7"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p:nvPr>
        </p:nvSpPr>
        <p:spPr>
          <a:prstGeom prst="rect">
            <a:avLst/>
          </a:prstGeom>
        </p:spPr>
        <p:txBody>
          <a:bodyPr/>
          <a:lstStyle/>
          <a:p>
            <a:pPr lvl="0" defTabSz="309625">
              <a:defRPr sz="1800">
                <a:solidFill>
                  <a:srgbClr val="000000"/>
                </a:solidFill>
                <a:effectLst/>
              </a:defRPr>
            </a:pPr>
            <a:r>
              <a:rPr b="1" sz="5140">
                <a:solidFill>
                  <a:srgbClr val="924607"/>
                </a:solidFill>
                <a:effectLst>
                  <a:outerShdw sx="100000" sy="100000" kx="0" ky="0" algn="b" rotWithShape="0" blurRad="6730" dist="6730" dir="16200000">
                    <a:srgbClr val="000000">
                      <a:alpha val="50000"/>
                    </a:srgbClr>
                  </a:outerShdw>
                </a:effectLst>
              </a:rPr>
              <a:t>After the Ferguson shooting </a:t>
            </a:r>
            <a:endParaRPr b="1" sz="5140">
              <a:solidFill>
                <a:srgbClr val="924607"/>
              </a:solidFill>
              <a:effectLst>
                <a:outerShdw sx="100000" sy="100000" kx="0" ky="0" algn="b" rotWithShape="0" blurRad="6730" dist="6730" dir="16200000">
                  <a:srgbClr val="000000">
                    <a:alpha val="50000"/>
                  </a:srgbClr>
                </a:outerShdw>
              </a:effectLst>
            </a:endParaRPr>
          </a:p>
          <a:p>
            <a:pPr lvl="0" defTabSz="309625">
              <a:defRPr sz="1800">
                <a:solidFill>
                  <a:srgbClr val="000000"/>
                </a:solidFill>
                <a:effectLst/>
              </a:defRPr>
            </a:pPr>
            <a:r>
              <a:rPr b="1" sz="5140">
                <a:solidFill>
                  <a:srgbClr val="924607"/>
                </a:solidFill>
                <a:effectLst>
                  <a:outerShdw sx="100000" sy="100000" kx="0" ky="0" algn="b" rotWithShape="0" blurRad="6730" dist="6730" dir="16200000">
                    <a:srgbClr val="000000">
                      <a:alpha val="50000"/>
                    </a:srgbClr>
                  </a:outerShdw>
                </a:effectLst>
              </a:rPr>
              <a:t>and Hurricane Sandy</a:t>
            </a:r>
          </a:p>
        </p:txBody>
      </p:sp>
      <p:pic>
        <p:nvPicPr>
          <p:cNvPr id="113" name="Screen Shot 2015-04-23 at 9.23.15 PM.png"/>
          <p:cNvPicPr/>
          <p:nvPr/>
        </p:nvPicPr>
        <p:blipFill>
          <a:blip r:embed="rId3">
            <a:extLst/>
          </a:blip>
          <a:stretch>
            <a:fillRect/>
          </a:stretch>
        </p:blipFill>
        <p:spPr>
          <a:xfrm>
            <a:off x="1041941" y="2945645"/>
            <a:ext cx="4729965" cy="5792710"/>
          </a:xfrm>
          <a:prstGeom prst="rect">
            <a:avLst/>
          </a:prstGeom>
          <a:ln w="12700">
            <a:solidFill/>
            <a:miter lim="400000"/>
          </a:ln>
        </p:spPr>
      </p:pic>
      <p:pic>
        <p:nvPicPr>
          <p:cNvPr id="114" name="Screen Shot 2015-04-23 at 9.41.41 PM.png"/>
          <p:cNvPicPr/>
          <p:nvPr/>
        </p:nvPicPr>
        <p:blipFill>
          <a:blip r:embed="rId4">
            <a:extLst/>
          </a:blip>
          <a:stretch>
            <a:fillRect/>
          </a:stretch>
        </p:blipFill>
        <p:spPr>
          <a:xfrm>
            <a:off x="7674624" y="2809785"/>
            <a:ext cx="3882075" cy="6064430"/>
          </a:xfrm>
          <a:prstGeom prst="rect">
            <a:avLst/>
          </a:prstGeom>
          <a:ln w="38100">
            <a:solidFill/>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2" grpId="1" fill="hold">
                                  <p:stCondLst>
                                    <p:cond delay="0"/>
                                  </p:stCondLst>
                                  <p:iterate type="el" backwards="0">
                                    <p:tmAbs val="0"/>
                                  </p:iterate>
                                  <p:childTnLst>
                                    <p:set>
                                      <p:cBhvr>
                                        <p:cTn id="6" fill="hold"/>
                                        <p:tgtEl>
                                          <p:spTgt spid="113"/>
                                        </p:tgtEl>
                                        <p:attrNameLst>
                                          <p:attrName>style.visibility</p:attrName>
                                        </p:attrNameLst>
                                      </p:cBhvr>
                                      <p:to>
                                        <p:strVal val="visible"/>
                                      </p:to>
                                    </p:set>
                                    <p:animEffect filter="wipe(up)" transition="in">
                                      <p:cBhvr>
                                        <p:cTn id="7" dur="1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2" grpId="2" fill="hold">
                                  <p:stCondLst>
                                    <p:cond delay="0"/>
                                  </p:stCondLst>
                                  <p:iterate type="el" backwards="0">
                                    <p:tmAbs val="0"/>
                                  </p:iterate>
                                  <p:childTnLst>
                                    <p:set>
                                      <p:cBhvr>
                                        <p:cTn id="11" fill="hold"/>
                                        <p:tgtEl>
                                          <p:spTgt spid="114"/>
                                        </p:tgtEl>
                                        <p:attrNameLst>
                                          <p:attrName>style.visibility</p:attrName>
                                        </p:attrNameLst>
                                      </p:cBhvr>
                                      <p:to>
                                        <p:strVal val="visible"/>
                                      </p:to>
                                    </p:set>
                                    <p:animEffect filter="wipe(up)" transition="in">
                                      <p:cBhvr>
                                        <p:cTn id="12"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4" grpId="2"/>
      <p:bldP build="whole" bldLvl="1" animBg="1" rev="0" advAuto="0" spid="113"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p:nvPr>
        </p:nvSpPr>
        <p:spPr>
          <a:xfrm>
            <a:off x="7012504" y="5270086"/>
            <a:ext cx="5017403" cy="3568438"/>
          </a:xfrm>
          <a:prstGeom prst="rect">
            <a:avLst/>
          </a:prstGeom>
        </p:spPr>
        <p:txBody>
          <a:bodyPr/>
          <a:lstStyle/>
          <a:p>
            <a:pPr lvl="0" algn="r">
              <a:defRPr sz="1800">
                <a:solidFill>
                  <a:srgbClr val="000000"/>
                </a:solidFill>
                <a:effectLst/>
              </a:defRPr>
            </a:pPr>
            <a:r>
              <a:rPr sz="2300">
                <a:effectLst>
                  <a:outerShdw sx="100000" sy="100000" kx="0" ky="0" algn="b" rotWithShape="0" blurRad="12700" dist="12700" dir="16200000">
                    <a:srgbClr val="000000">
                      <a:alpha val="50000"/>
                    </a:srgbClr>
                  </a:outerShdw>
                </a:effectLst>
              </a:rPr>
              <a:t>Lynn Westbrook, Associate Professor</a:t>
            </a:r>
            <a:endParaRPr sz="2300">
              <a:effectLst>
                <a:outerShdw sx="100000" sy="100000" kx="0" ky="0" algn="b" rotWithShape="0" blurRad="12700" dist="12700" dir="16200000">
                  <a:srgbClr val="000000">
                    <a:alpha val="50000"/>
                  </a:srgbClr>
                </a:outerShdw>
              </a:effectLst>
            </a:endParaRPr>
          </a:p>
          <a:p>
            <a:pPr lvl="0" algn="r">
              <a:defRPr sz="1800">
                <a:solidFill>
                  <a:srgbClr val="000000"/>
                </a:solidFill>
                <a:effectLst/>
              </a:defRPr>
            </a:pPr>
            <a:r>
              <a:rPr sz="2300">
                <a:effectLst>
                  <a:outerShdw sx="100000" sy="100000" kx="0" ky="0" algn="b" rotWithShape="0" blurRad="12700" dist="12700" dir="16200000">
                    <a:srgbClr val="000000">
                      <a:alpha val="50000"/>
                    </a:srgbClr>
                  </a:outerShdw>
                </a:effectLst>
              </a:rPr>
              <a:t>School of Information</a:t>
            </a:r>
            <a:endParaRPr sz="2300">
              <a:effectLst>
                <a:outerShdw sx="100000" sy="100000" kx="0" ky="0" algn="b" rotWithShape="0" blurRad="12700" dist="12700" dir="16200000">
                  <a:srgbClr val="000000">
                    <a:alpha val="50000"/>
                  </a:srgbClr>
                </a:outerShdw>
              </a:effectLst>
            </a:endParaRPr>
          </a:p>
          <a:p>
            <a:pPr lvl="0" algn="r">
              <a:defRPr sz="1800">
                <a:solidFill>
                  <a:srgbClr val="000000"/>
                </a:solidFill>
                <a:effectLst/>
              </a:defRPr>
            </a:pPr>
            <a:r>
              <a:rPr sz="2300">
                <a:effectLst>
                  <a:outerShdw sx="100000" sy="100000" kx="0" ky="0" algn="b" rotWithShape="0" blurRad="12700" dist="12700" dir="16200000">
                    <a:srgbClr val="000000">
                      <a:alpha val="50000"/>
                    </a:srgbClr>
                  </a:outerShdw>
                </a:effectLst>
              </a:rPr>
              <a:t>University of Texas at Austin</a:t>
            </a:r>
            <a:endParaRPr sz="2300">
              <a:effectLst>
                <a:outerShdw sx="100000" sy="100000" kx="0" ky="0" algn="b" rotWithShape="0" blurRad="12700" dist="12700" dir="16200000">
                  <a:srgbClr val="000000">
                    <a:alpha val="50000"/>
                  </a:srgbClr>
                </a:outerShdw>
              </a:effectLst>
            </a:endParaRPr>
          </a:p>
          <a:p>
            <a:pPr lvl="0" algn="r">
              <a:defRPr sz="1800">
                <a:solidFill>
                  <a:srgbClr val="000000"/>
                </a:solidFill>
                <a:effectLst/>
              </a:defRPr>
            </a:pPr>
            <a:endParaRPr sz="2300">
              <a:effectLst>
                <a:outerShdw sx="100000" sy="100000" kx="0" ky="0" algn="b" rotWithShape="0" blurRad="12700" dist="12700" dir="16200000">
                  <a:srgbClr val="000000">
                    <a:alpha val="50000"/>
                  </a:srgbClr>
                </a:outerShdw>
              </a:effectLst>
            </a:endParaRPr>
          </a:p>
          <a:p>
            <a:pPr lvl="0" algn="l">
              <a:defRPr sz="1800">
                <a:solidFill>
                  <a:srgbClr val="000000"/>
                </a:solidFill>
                <a:effectLst/>
              </a:defRPr>
            </a:pPr>
            <a:r>
              <a:rPr sz="2300">
                <a:effectLst>
                  <a:outerShdw sx="100000" sy="100000" kx="0" ky="0" algn="b" rotWithShape="0" blurRad="12700" dist="12700" dir="16200000">
                    <a:srgbClr val="000000">
                      <a:alpha val="50000"/>
                    </a:srgbClr>
                  </a:outerShdw>
                </a:effectLst>
              </a:rPr>
              <a:t>For the full article on which this is based, see:  “I’m not a social worker”: An Information Service Model for Helping Patrons in Crisis.  </a:t>
            </a:r>
            <a:r>
              <a:rPr i="1" sz="2300">
                <a:effectLst>
                  <a:outerShdw sx="100000" sy="100000" kx="0" ky="0" algn="b" rotWithShape="0" blurRad="12700" dist="12700" dir="16200000">
                    <a:srgbClr val="000000">
                      <a:alpha val="50000"/>
                    </a:srgbClr>
                  </a:outerShdw>
                </a:effectLst>
              </a:rPr>
              <a:t>Library Quarterly</a:t>
            </a:r>
            <a:r>
              <a:rPr sz="2300">
                <a:effectLst>
                  <a:outerShdw sx="100000" sy="100000" kx="0" ky="0" algn="b" rotWithShape="0" blurRad="12700" dist="12700" dir="16200000">
                    <a:srgbClr val="000000">
                      <a:alpha val="50000"/>
                    </a:srgbClr>
                  </a:outerShdw>
                </a:effectLst>
              </a:rPr>
              <a:t>.  85(1): 6-25. 2015.</a:t>
            </a:r>
            <a:endParaRPr sz="2300">
              <a:effectLst>
                <a:outerShdw sx="100000" sy="100000" kx="0" ky="0" algn="b" rotWithShape="0" blurRad="12700" dist="12700" dir="16200000">
                  <a:srgbClr val="000000">
                    <a:alpha val="50000"/>
                  </a:srgbClr>
                </a:outerShdw>
              </a:effectLst>
            </a:endParaRPr>
          </a:p>
        </p:txBody>
      </p:sp>
      <p:sp>
        <p:nvSpPr>
          <p:cNvPr id="119" name="Shape 119"/>
          <p:cNvSpPr/>
          <p:nvPr/>
        </p:nvSpPr>
        <p:spPr>
          <a:xfrm>
            <a:off x="863239" y="833119"/>
            <a:ext cx="5650117" cy="80873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419099" indent="-419099" algn="l">
              <a:lnSpc>
                <a:spcPct val="120000"/>
              </a:lnSpc>
              <a:spcBef>
                <a:spcPts val="2800"/>
              </a:spcBef>
              <a:buSzPct val="50000"/>
              <a:buBlip>
                <a:blip r:embed="rId2"/>
              </a:buBlip>
              <a:defRPr i="0" sz="1800">
                <a:solidFill>
                  <a:srgbClr val="000000"/>
                </a:solidFill>
                <a:effectLst/>
              </a:defRPr>
            </a:pPr>
            <a:r>
              <a:rPr b="1" sz="4300">
                <a:solidFill>
                  <a:srgbClr val="924607"/>
                </a:solidFill>
                <a:effectLst>
                  <a:outerShdw sx="100000" sy="100000" kx="0" ky="0" algn="b" rotWithShape="0" blurRad="25400" dist="12700" dir="5400000">
                    <a:srgbClr val="FFFFFF"/>
                  </a:outerShdw>
                </a:effectLst>
              </a:rPr>
              <a:t>Educational preparation</a:t>
            </a:r>
            <a:endParaRPr b="1" sz="4300">
              <a:solidFill>
                <a:srgbClr val="924607"/>
              </a:solidFill>
              <a:effectLst>
                <a:outerShdw sx="100000" sy="100000" kx="0" ky="0" algn="b" rotWithShape="0" blurRad="25400" dist="12700" dir="5400000">
                  <a:srgbClr val="FFFFFF"/>
                </a:outerShdw>
              </a:effectLst>
            </a:endParaRPr>
          </a:p>
          <a:p>
            <a:pPr lvl="0" marL="419099" indent="-419099" algn="l">
              <a:lnSpc>
                <a:spcPct val="120000"/>
              </a:lnSpc>
              <a:spcBef>
                <a:spcPts val="2800"/>
              </a:spcBef>
              <a:buSzPct val="50000"/>
              <a:buBlip>
                <a:blip r:embed="rId2"/>
              </a:buBlip>
              <a:defRPr i="0" sz="1800">
                <a:solidFill>
                  <a:srgbClr val="000000"/>
                </a:solidFill>
                <a:effectLst/>
              </a:defRPr>
            </a:pPr>
            <a:r>
              <a:rPr b="1" sz="4300">
                <a:solidFill>
                  <a:srgbClr val="924607"/>
                </a:solidFill>
                <a:effectLst>
                  <a:outerShdw sx="100000" sy="100000" kx="0" ky="0" algn="b" rotWithShape="0" blurRad="25400" dist="12700" dir="5400000">
                    <a:srgbClr val="FFFFFF"/>
                  </a:outerShdw>
                </a:effectLst>
              </a:rPr>
              <a:t>Community needs</a:t>
            </a:r>
            <a:endParaRPr b="1" sz="4300">
              <a:solidFill>
                <a:srgbClr val="924607"/>
              </a:solidFill>
              <a:effectLst>
                <a:outerShdw sx="100000" sy="100000" kx="0" ky="0" algn="b" rotWithShape="0" blurRad="25400" dist="12700" dir="5400000">
                  <a:srgbClr val="FFFFFF"/>
                </a:outerShdw>
              </a:effectLst>
            </a:endParaRPr>
          </a:p>
          <a:p>
            <a:pPr lvl="0" marL="419099" indent="-419099" algn="l">
              <a:lnSpc>
                <a:spcPct val="120000"/>
              </a:lnSpc>
              <a:spcBef>
                <a:spcPts val="2800"/>
              </a:spcBef>
              <a:buSzPct val="50000"/>
              <a:buBlip>
                <a:blip r:embed="rId2"/>
              </a:buBlip>
              <a:defRPr i="0" sz="1800">
                <a:solidFill>
                  <a:srgbClr val="000000"/>
                </a:solidFill>
                <a:effectLst/>
              </a:defRPr>
            </a:pPr>
            <a:r>
              <a:rPr b="1" sz="4300">
                <a:solidFill>
                  <a:srgbClr val="924607"/>
                </a:solidFill>
                <a:effectLst>
                  <a:outerShdw sx="100000" sy="100000" kx="0" ky="0" algn="b" rotWithShape="0" blurRad="25400" dist="12700" dir="5400000">
                    <a:srgbClr val="FFFFFF"/>
                  </a:outerShdw>
                </a:effectLst>
              </a:rPr>
              <a:t>Social expectations</a:t>
            </a:r>
            <a:endParaRPr b="1" sz="4300">
              <a:solidFill>
                <a:srgbClr val="924607"/>
              </a:solidFill>
              <a:effectLst>
                <a:outerShdw sx="100000" sy="100000" kx="0" ky="0" algn="b" rotWithShape="0" blurRad="25400" dist="12700" dir="5400000">
                  <a:srgbClr val="FFFFFF"/>
                </a:outerShdw>
              </a:effectLst>
            </a:endParaRPr>
          </a:p>
          <a:p>
            <a:pPr lvl="0" marL="419099" indent="-419099" algn="l">
              <a:lnSpc>
                <a:spcPct val="120000"/>
              </a:lnSpc>
              <a:spcBef>
                <a:spcPts val="2800"/>
              </a:spcBef>
              <a:buSzPct val="50000"/>
              <a:buBlip>
                <a:blip r:embed="rId2"/>
              </a:buBlip>
              <a:defRPr i="0" sz="1800">
                <a:solidFill>
                  <a:srgbClr val="000000"/>
                </a:solidFill>
                <a:effectLst/>
              </a:defRPr>
            </a:pPr>
            <a:r>
              <a:rPr b="1" sz="4300">
                <a:solidFill>
                  <a:srgbClr val="924607"/>
                </a:solidFill>
                <a:effectLst>
                  <a:outerShdw sx="100000" sy="100000" kx="0" ky="0" algn="b" rotWithShape="0" blurRad="25400" dist="12700" dir="5400000">
                    <a:srgbClr val="FFFFFF"/>
                  </a:outerShdw>
                </a:effectLst>
              </a:rPr>
              <a:t>Professional values</a:t>
            </a:r>
            <a:endParaRPr b="1" sz="4300">
              <a:solidFill>
                <a:srgbClr val="924607"/>
              </a:solidFill>
              <a:effectLst>
                <a:outerShdw sx="100000" sy="100000" kx="0" ky="0" algn="b" rotWithShape="0" blurRad="25400" dist="12700" dir="5400000">
                  <a:srgbClr val="FFFFFF"/>
                </a:outerShdw>
              </a:effectLst>
            </a:endParaRPr>
          </a:p>
          <a:p>
            <a:pPr lvl="0" marL="419099" indent="-419099" algn="l">
              <a:lnSpc>
                <a:spcPct val="120000"/>
              </a:lnSpc>
              <a:spcBef>
                <a:spcPts val="2800"/>
              </a:spcBef>
              <a:buSzPct val="50000"/>
              <a:buBlip>
                <a:blip r:embed="rId2"/>
              </a:buBlip>
              <a:defRPr i="0" sz="1800">
                <a:solidFill>
                  <a:srgbClr val="000000"/>
                </a:solidFill>
                <a:effectLst/>
              </a:defRPr>
            </a:pPr>
            <a:r>
              <a:rPr b="1" sz="4300">
                <a:solidFill>
                  <a:srgbClr val="924607"/>
                </a:solidFill>
                <a:effectLst>
                  <a:outerShdw sx="100000" sy="100000" kx="0" ky="0" algn="b" rotWithShape="0" blurRad="25400" dist="12700" dir="5400000">
                    <a:srgbClr val="FFFFFF"/>
                  </a:outerShdw>
                </a:effectLst>
              </a:rPr>
              <a:t>Personal identity</a:t>
            </a:r>
            <a:endParaRPr b="1" sz="4300">
              <a:solidFill>
                <a:srgbClr val="924607"/>
              </a:solidFill>
              <a:effectLst>
                <a:outerShdw sx="100000" sy="100000" kx="0" ky="0" algn="b" rotWithShape="0" blurRad="25400" dist="12700" dir="5400000">
                  <a:srgbClr val="FFFFFF"/>
                </a:outerShdw>
              </a:effectLst>
            </a:endParaRPr>
          </a:p>
          <a:p>
            <a:pPr lvl="0" marL="419099" indent="-419099" algn="l">
              <a:lnSpc>
                <a:spcPct val="120000"/>
              </a:lnSpc>
              <a:spcBef>
                <a:spcPts val="2800"/>
              </a:spcBef>
              <a:buSzPct val="50000"/>
              <a:buBlip>
                <a:blip r:embed="rId2"/>
              </a:buBlip>
              <a:defRPr i="0" sz="1800">
                <a:solidFill>
                  <a:srgbClr val="000000"/>
                </a:solidFill>
                <a:effectLst/>
              </a:defRPr>
            </a:pPr>
            <a:r>
              <a:rPr b="1" sz="4300">
                <a:solidFill>
                  <a:srgbClr val="924607"/>
                </a:solidFill>
                <a:effectLst>
                  <a:outerShdw sx="100000" sy="100000" kx="0" ky="0" algn="b" rotWithShape="0" blurRad="25400" dist="12700" dir="5400000">
                    <a:srgbClr val="FFFFFF"/>
                  </a:outerShdw>
                </a:effectLst>
              </a:rPr>
              <a:t>Something else??</a:t>
            </a:r>
          </a:p>
        </p:txBody>
      </p:sp>
      <p:sp>
        <p:nvSpPr>
          <p:cNvPr id="120" name="Shape 120"/>
          <p:cNvSpPr/>
          <p:nvPr/>
        </p:nvSpPr>
        <p:spPr>
          <a:xfrm>
            <a:off x="7418827" y="1388282"/>
            <a:ext cx="4587559" cy="259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1" i="0" sz="4100">
                <a:solidFill>
                  <a:srgbClr val="924607"/>
                </a:solidFill>
                <a:effectLst>
                  <a:outerShdw sx="100000" sy="100000" kx="0" ky="0" algn="b" rotWithShape="0" blurRad="12700" dist="12700" dir="16200000">
                    <a:srgbClr val="000000">
                      <a:alpha val="50000"/>
                    </a:srgbClr>
                  </a:outerShdw>
                </a:effectLst>
              </a:defRPr>
            </a:lvl1pPr>
          </a:lstStyle>
          <a:p>
            <a:pPr lvl="0">
              <a:defRPr b="0" sz="1800">
                <a:solidFill>
                  <a:srgbClr val="000000"/>
                </a:solidFill>
                <a:effectLst/>
              </a:defRPr>
            </a:pPr>
            <a:r>
              <a:rPr b="1" sz="4100">
                <a:solidFill>
                  <a:srgbClr val="924607"/>
                </a:solidFill>
                <a:effectLst>
                  <a:outerShdw sx="100000" sy="100000" kx="0" ky="0" algn="b" rotWithShape="0" blurRad="12700" dist="12700" dir="16200000">
                    <a:srgbClr val="000000">
                      <a:alpha val="50000"/>
                    </a:srgbClr>
                  </a:outerShdw>
                </a:effectLst>
              </a:rPr>
              <a:t>What determines the line between librarianship and social work?</a:t>
            </a:r>
          </a:p>
        </p:txBody>
      </p:sp>
    </p:spTree>
  </p:cSld>
  <p:clrMapOvr>
    <a:masterClrMapping/>
  </p:clrMapOvr>
  <p:transition spd="med" advClick="1">
    <p:wipe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2" grpId="1" fill="hold">
                                  <p:stCondLst>
                                    <p:cond delay="0"/>
                                  </p:stCondLst>
                                  <p:iterate type="el" backwards="0">
                                    <p:tmAbs val="0"/>
                                  </p:iterate>
                                  <p:childTnLst>
                                    <p:set>
                                      <p:cBhvr>
                                        <p:cTn id="6" fill="hold"/>
                                        <p:tgtEl>
                                          <p:spTgt spid="120"/>
                                        </p:tgtEl>
                                        <p:attrNameLst>
                                          <p:attrName>style.visibility</p:attrName>
                                        </p:attrNameLst>
                                      </p:cBhvr>
                                      <p:to>
                                        <p:strVal val="visible"/>
                                      </p:to>
                                    </p:set>
                                    <p:animEffect filter="wipe(right)" transition="in">
                                      <p:cBhvr>
                                        <p:cTn id="7" dur="1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19"/>
                                        </p:tgtEl>
                                        <p:attrNameLst>
                                          <p:attrName>style.visibility</p:attrName>
                                        </p:attrNameLst>
                                      </p:cBhvr>
                                      <p:to>
                                        <p:strVal val="visible"/>
                                      </p:to>
                                    </p:set>
                                    <p:animEffect filter="wipe(left)" transition="in">
                                      <p:cBhvr>
                                        <p:cTn id="12" dur="10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32" presetID="4" grpId="3" fill="hold">
                                  <p:stCondLst>
                                    <p:cond delay="0"/>
                                  </p:stCondLst>
                                  <p:iterate type="el" backwards="0">
                                    <p:tmAbs val="0"/>
                                  </p:iterate>
                                  <p:childTnLst>
                                    <p:set>
                                      <p:cBhvr>
                                        <p:cTn id="16" fill="hold"/>
                                        <p:tgtEl>
                                          <p:spTgt spid="118"/>
                                        </p:tgtEl>
                                        <p:attrNameLst>
                                          <p:attrName>style.visibility</p:attrName>
                                        </p:attrNameLst>
                                      </p:cBhvr>
                                      <p:to>
                                        <p:strVal val="visible"/>
                                      </p:to>
                                    </p:set>
                                    <p:animEffect filter="box(out)" transition="in">
                                      <p:cBhvr>
                                        <p:cTn id="17"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3"/>
      <p:bldP build="whole" bldLvl="1" animBg="1" rev="0" advAuto="0" spid="120" grpId="1"/>
      <p:bldP build="whole" bldLvl="1" animBg="1" rev="0" advAuto="0" spid="119"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title"/>
          </p:nvPr>
        </p:nvSpPr>
        <p:spPr>
          <a:prstGeom prst="rect">
            <a:avLst/>
          </a:prstGeom>
        </p:spPr>
        <p:txBody>
          <a:bodyPr/>
          <a:lstStyle>
            <a:lvl1pPr>
              <a:defRPr b="1">
                <a:solidFill>
                  <a:srgbClr val="924607"/>
                </a:solidFill>
              </a:defRPr>
            </a:lvl1pPr>
          </a:lstStyle>
          <a:p>
            <a:pPr lvl="0">
              <a:defRPr b="0" sz="1800">
                <a:solidFill>
                  <a:srgbClr val="000000"/>
                </a:solidFill>
                <a:effectLst/>
              </a:defRPr>
            </a:pPr>
            <a:r>
              <a:rPr b="1" sz="6800">
                <a:solidFill>
                  <a:srgbClr val="924607"/>
                </a:solidFill>
                <a:effectLst>
                  <a:outerShdw sx="100000" sy="100000" kx="0" ky="0" algn="b" rotWithShape="0" blurRad="12700" dist="12700" dir="16200000">
                    <a:srgbClr val="000000">
                      <a:alpha val="50000"/>
                    </a:srgbClr>
                  </a:outerShdw>
                </a:effectLst>
              </a:rPr>
              <a:t>TVA “toolbox library”</a:t>
            </a:r>
          </a:p>
        </p:txBody>
      </p:sp>
      <p:pic>
        <p:nvPicPr>
          <p:cNvPr id="37" name="Screen Shot 2015-04-23 at 8.42.02 PM.png"/>
          <p:cNvPicPr/>
          <p:nvPr/>
        </p:nvPicPr>
        <p:blipFill>
          <a:blip r:embed="rId3">
            <a:extLst/>
          </a:blip>
          <a:stretch>
            <a:fillRect/>
          </a:stretch>
        </p:blipFill>
        <p:spPr>
          <a:xfrm>
            <a:off x="2681690" y="2904163"/>
            <a:ext cx="7641420" cy="5875674"/>
          </a:xfrm>
          <a:prstGeom prst="rect">
            <a:avLst/>
          </a:prstGeom>
          <a:ln w="88900">
            <a:solidFill/>
            <a:miter lim="400000"/>
          </a:ln>
        </p:spPr>
      </p:pic>
    </p:spTree>
  </p:cSld>
  <p:clrMapOvr>
    <a:masterClrMapping/>
  </p:clrMapOvr>
  <p:transition spd="med" advClick="1">
    <p:wipe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4" grpId="1" fill="hold">
                                  <p:stCondLst>
                                    <p:cond delay="0"/>
                                  </p:stCondLst>
                                  <p:iterate type="el" backwards="0">
                                    <p:tmAbs val="0"/>
                                  </p:iterate>
                                  <p:childTnLst>
                                    <p:set>
                                      <p:cBhvr>
                                        <p:cTn id="6" fill="hold"/>
                                        <p:tgtEl>
                                          <p:spTgt spid="37"/>
                                        </p:tgtEl>
                                        <p:attrNameLst>
                                          <p:attrName>style.visibility</p:attrName>
                                        </p:attrNameLst>
                                      </p:cBhvr>
                                      <p:to>
                                        <p:strVal val="visible"/>
                                      </p:to>
                                    </p:set>
                                    <p:animEffect filter="box(out)" transition="in">
                                      <p:cBhvr>
                                        <p:cTn id="7" dur="2500"/>
                                        <p:tgtEl>
                                          <p:spTgt spid="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title"/>
          </p:nvPr>
        </p:nvSpPr>
        <p:spPr>
          <a:prstGeom prst="rect">
            <a:avLst/>
          </a:prstGeom>
        </p:spPr>
        <p:txBody>
          <a:bodyPr/>
          <a:lstStyle>
            <a:lvl1pPr defTabSz="572516">
              <a:defRPr b="1" sz="6664">
                <a:solidFill>
                  <a:srgbClr val="924607"/>
                </a:solidFill>
                <a:effectLst>
                  <a:outerShdw sx="100000" sy="100000" kx="0" ky="0" algn="b" rotWithShape="0" blurRad="12446" dist="12446" dir="16200000">
                    <a:srgbClr val="000000">
                      <a:alpha val="50000"/>
                    </a:srgbClr>
                  </a:outerShdw>
                </a:effectLst>
              </a:defRPr>
            </a:lvl1pPr>
          </a:lstStyle>
          <a:p>
            <a:pPr lvl="0">
              <a:defRPr b="0" sz="1800">
                <a:solidFill>
                  <a:srgbClr val="000000"/>
                </a:solidFill>
                <a:effectLst/>
              </a:defRPr>
            </a:pPr>
            <a:r>
              <a:rPr b="1" sz="6664">
                <a:solidFill>
                  <a:srgbClr val="924607"/>
                </a:solidFill>
                <a:effectLst>
                  <a:outerShdw sx="100000" sy="100000" kx="0" ky="0" algn="b" rotWithShape="0" blurRad="12446" dist="12446" dir="16200000">
                    <a:srgbClr val="000000">
                      <a:alpha val="50000"/>
                    </a:srgbClr>
                  </a:outerShdw>
                </a:effectLst>
              </a:rPr>
              <a:t>Community Involvement</a:t>
            </a:r>
          </a:p>
        </p:txBody>
      </p:sp>
      <p:pic>
        <p:nvPicPr>
          <p:cNvPr id="42" name="Screen Shot 2015-04-23 at 9.06.27 PM.png"/>
          <p:cNvPicPr/>
          <p:nvPr/>
        </p:nvPicPr>
        <p:blipFill>
          <a:blip r:embed="rId3">
            <a:extLst/>
          </a:blip>
          <a:stretch>
            <a:fillRect/>
          </a:stretch>
        </p:blipFill>
        <p:spPr>
          <a:xfrm>
            <a:off x="5320578" y="3029735"/>
            <a:ext cx="6439827" cy="5624530"/>
          </a:xfrm>
          <a:prstGeom prst="rect">
            <a:avLst/>
          </a:prstGeom>
          <a:ln w="12700">
            <a:solidFill/>
            <a:miter lim="400000"/>
          </a:ln>
        </p:spPr>
      </p:pic>
      <p:pic>
        <p:nvPicPr>
          <p:cNvPr id="43" name="Screen Shot 2015-04-23 at 9.59.34 PM.png"/>
          <p:cNvPicPr/>
          <p:nvPr/>
        </p:nvPicPr>
        <p:blipFill>
          <a:blip r:embed="rId4">
            <a:extLst/>
          </a:blip>
          <a:stretch>
            <a:fillRect/>
          </a:stretch>
        </p:blipFill>
        <p:spPr>
          <a:xfrm>
            <a:off x="1327582" y="3061081"/>
            <a:ext cx="3177093" cy="5637229"/>
          </a:xfrm>
          <a:prstGeom prst="rect">
            <a:avLst/>
          </a:prstGeom>
          <a:ln w="38100">
            <a:solidFill/>
            <a:miter lim="400000"/>
          </a:ln>
        </p:spPr>
      </p:pic>
    </p:spTree>
  </p:cSld>
  <p:clrMapOvr>
    <a:masterClrMapping/>
  </p:clrMapOvr>
  <p:transition spd="med" advClick="1">
    <p:wipe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2" grpId="1" fill="hold">
                                  <p:stCondLst>
                                    <p:cond delay="0"/>
                                  </p:stCondLst>
                                  <p:iterate type="el" backwards="0">
                                    <p:tmAbs val="0"/>
                                  </p:iterate>
                                  <p:childTnLst>
                                    <p:set>
                                      <p:cBhvr>
                                        <p:cTn id="6" fill="hold"/>
                                        <p:tgtEl>
                                          <p:spTgt spid="42"/>
                                        </p:tgtEl>
                                        <p:attrNameLst>
                                          <p:attrName>style.visibility</p:attrName>
                                        </p:attrNameLst>
                                      </p:cBhvr>
                                      <p:to>
                                        <p:strVal val="visible"/>
                                      </p:to>
                                    </p:set>
                                    <p:animEffect filter="wipe(up)" transition="in">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2" grpId="2" fill="hold">
                                  <p:stCondLst>
                                    <p:cond delay="0"/>
                                  </p:stCondLst>
                                  <p:iterate type="el" backwards="0">
                                    <p:tmAbs val="0"/>
                                  </p:iterate>
                                  <p:childTnLst>
                                    <p:set>
                                      <p:cBhvr>
                                        <p:cTn id="11" fill="hold"/>
                                        <p:tgtEl>
                                          <p:spTgt spid="43"/>
                                        </p:tgtEl>
                                        <p:attrNameLst>
                                          <p:attrName>style.visibility</p:attrName>
                                        </p:attrNameLst>
                                      </p:cBhvr>
                                      <p:to>
                                        <p:strVal val="visible"/>
                                      </p:to>
                                    </p:set>
                                    <p:animEffect filter="wipe(up)" transition="in">
                                      <p:cBhvr>
                                        <p:cTn id="12" dur="1000"/>
                                        <p:tgtEl>
                                          <p:spTgt spid="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 grpId="1"/>
      <p:bldP build="whole" bldLvl="1" animBg="1" rev="0" advAuto="0" spid="43"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lvl="0"/>
          </a:p>
        </p:txBody>
      </p:sp>
      <p:pic>
        <p:nvPicPr>
          <p:cNvPr id="48" name="Screen Shot 2015-04-23 at 7.26.27 PM.png"/>
          <p:cNvPicPr/>
          <p:nvPr/>
        </p:nvPicPr>
        <p:blipFill>
          <a:blip r:embed="rId3">
            <a:extLst/>
          </a:blip>
          <a:stretch>
            <a:fillRect/>
          </a:stretch>
        </p:blipFill>
        <p:spPr>
          <a:xfrm>
            <a:off x="2523256" y="2890981"/>
            <a:ext cx="8515322" cy="5902038"/>
          </a:xfrm>
          <a:prstGeom prst="rect">
            <a:avLst/>
          </a:prstGeom>
          <a:ln w="63500">
            <a:solidFill/>
            <a:miter lim="400000"/>
          </a:ln>
        </p:spPr>
      </p:pic>
      <p:pic>
        <p:nvPicPr>
          <p:cNvPr id="49" name="Screen Shot 2015-04-23 at 7.47.42 PM.png"/>
          <p:cNvPicPr/>
          <p:nvPr/>
        </p:nvPicPr>
        <p:blipFill>
          <a:blip r:embed="rId4">
            <a:extLst/>
          </a:blip>
          <a:stretch>
            <a:fillRect/>
          </a:stretch>
        </p:blipFill>
        <p:spPr>
          <a:xfrm>
            <a:off x="1592898" y="860554"/>
            <a:ext cx="9819004" cy="1428492"/>
          </a:xfrm>
          <a:prstGeom prst="rect">
            <a:avLst/>
          </a:prstGeom>
          <a:ln w="63500">
            <a:solidFill/>
            <a:miter lim="400000"/>
          </a:ln>
        </p:spPr>
      </p:pic>
    </p:spTree>
  </p:cSld>
  <p:clrMapOvr>
    <a:masterClrMapping/>
  </p:clrMapOvr>
  <p:transition spd="med" advClick="1">
    <p:wipe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4" grpId="1" fill="hold">
                                  <p:stCondLst>
                                    <p:cond delay="0"/>
                                  </p:stCondLst>
                                  <p:iterate type="el" backwards="0">
                                    <p:tmAbs val="0"/>
                                  </p:iterate>
                                  <p:childTnLst>
                                    <p:set>
                                      <p:cBhvr>
                                        <p:cTn id="6" fill="hold"/>
                                        <p:tgtEl>
                                          <p:spTgt spid="48"/>
                                        </p:tgtEl>
                                        <p:attrNameLst>
                                          <p:attrName>style.visibility</p:attrName>
                                        </p:attrNameLst>
                                      </p:cBhvr>
                                      <p:to>
                                        <p:strVal val="visible"/>
                                      </p:to>
                                    </p:set>
                                    <p:animEffect filter="box(out)" transition="in">
                                      <p:cBhvr>
                                        <p:cTn id="7" dur="150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p:nvPr>
        </p:nvSpPr>
        <p:spPr>
          <a:xfrm>
            <a:off x="948639" y="749300"/>
            <a:ext cx="11107522" cy="1651000"/>
          </a:xfrm>
          <a:prstGeom prst="rect">
            <a:avLst/>
          </a:prstGeom>
        </p:spPr>
        <p:txBody>
          <a:bodyPr/>
          <a:lstStyle/>
          <a:p>
            <a:pPr lvl="0" defTabSz="443991">
              <a:defRPr sz="1800">
                <a:solidFill>
                  <a:srgbClr val="000000"/>
                </a:solidFill>
                <a:effectLst/>
              </a:defRPr>
            </a:pPr>
            <a:r>
              <a:rPr b="1" sz="5168">
                <a:solidFill>
                  <a:srgbClr val="924607"/>
                </a:solidFill>
                <a:effectLst>
                  <a:outerShdw sx="100000" sy="100000" kx="0" ky="0" algn="b" rotWithShape="0" blurRad="9652" dist="9652" dir="16200000">
                    <a:srgbClr val="000000">
                      <a:alpha val="50000"/>
                    </a:srgbClr>
                  </a:outerShdw>
                </a:effectLst>
              </a:rPr>
              <a:t>Chattanooga Public Library</a:t>
            </a:r>
            <a:endParaRPr b="1" sz="5168">
              <a:solidFill>
                <a:srgbClr val="924607"/>
              </a:solidFill>
              <a:effectLst>
                <a:outerShdw sx="100000" sy="100000" kx="0" ky="0" algn="b" rotWithShape="0" blurRad="9652" dist="9652" dir="16200000">
                  <a:srgbClr val="000000">
                    <a:alpha val="50000"/>
                  </a:srgbClr>
                </a:outerShdw>
              </a:effectLst>
            </a:endParaRPr>
          </a:p>
          <a:p>
            <a:pPr lvl="0" defTabSz="443991">
              <a:defRPr sz="1800">
                <a:solidFill>
                  <a:srgbClr val="000000"/>
                </a:solidFill>
                <a:effectLst/>
              </a:defRPr>
            </a:pPr>
            <a:r>
              <a:rPr b="1" sz="5168">
                <a:solidFill>
                  <a:srgbClr val="924607"/>
                </a:solidFill>
                <a:effectLst>
                  <a:outerShdw sx="100000" sy="100000" kx="0" ky="0" algn="b" rotWithShape="0" blurRad="9652" dist="9652" dir="16200000">
                    <a:srgbClr val="000000">
                      <a:alpha val="50000"/>
                    </a:srgbClr>
                  </a:outerShdw>
                </a:effectLst>
              </a:rPr>
              <a:t>Homeless Support Programs</a:t>
            </a:r>
          </a:p>
        </p:txBody>
      </p:sp>
      <p:pic>
        <p:nvPicPr>
          <p:cNvPr id="54" name="Screen Shot 2015-04-23 at 7.38.16 PM.png"/>
          <p:cNvPicPr/>
          <p:nvPr/>
        </p:nvPicPr>
        <p:blipFill>
          <a:blip r:embed="rId3">
            <a:extLst/>
          </a:blip>
          <a:stretch>
            <a:fillRect/>
          </a:stretch>
        </p:blipFill>
        <p:spPr>
          <a:xfrm>
            <a:off x="1025001" y="3983098"/>
            <a:ext cx="10954798" cy="4643018"/>
          </a:xfrm>
          <a:prstGeom prst="rect">
            <a:avLst/>
          </a:prstGeom>
          <a:ln w="63500">
            <a:solidFill/>
            <a:miter lim="400000"/>
          </a:ln>
        </p:spPr>
      </p:pic>
    </p:spTree>
  </p:cSld>
  <p:clrMapOvr>
    <a:masterClrMapping/>
  </p:clrMapOvr>
  <p:transition spd="med" advClick="1">
    <p:wipe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4" grpId="1" fill="hold">
                                  <p:stCondLst>
                                    <p:cond delay="0"/>
                                  </p:stCondLst>
                                  <p:iterate type="el" backwards="0">
                                    <p:tmAbs val="0"/>
                                  </p:iterate>
                                  <p:childTnLst>
                                    <p:set>
                                      <p:cBhvr>
                                        <p:cTn id="6" fill="hold"/>
                                        <p:tgtEl>
                                          <p:spTgt spid="54"/>
                                        </p:tgtEl>
                                        <p:attrNameLst>
                                          <p:attrName>style.visibility</p:attrName>
                                        </p:attrNameLst>
                                      </p:cBhvr>
                                      <p:to>
                                        <p:strVal val="visible"/>
                                      </p:to>
                                    </p:set>
                                    <p:animEffect filter="box(out)" transition="in">
                                      <p:cBhvr>
                                        <p:cTn id="7" dur="20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p:nvPr>
        </p:nvSpPr>
        <p:spPr>
          <a:xfrm>
            <a:off x="845163" y="749300"/>
            <a:ext cx="11314474" cy="1651000"/>
          </a:xfrm>
          <a:prstGeom prst="rect">
            <a:avLst/>
          </a:prstGeom>
        </p:spPr>
        <p:txBody>
          <a:bodyPr/>
          <a:lstStyle/>
          <a:p>
            <a:pPr lvl="0" defTabSz="321310">
              <a:defRPr sz="1800">
                <a:solidFill>
                  <a:srgbClr val="000000"/>
                </a:solidFill>
                <a:effectLst/>
              </a:defRPr>
            </a:pPr>
            <a:r>
              <a:rPr b="1" sz="3740">
                <a:solidFill>
                  <a:srgbClr val="924607"/>
                </a:solidFill>
                <a:effectLst>
                  <a:outerShdw sx="100000" sy="100000" kx="0" ky="0" algn="b" rotWithShape="0" blurRad="6985" dist="6985" dir="16200000">
                    <a:srgbClr val="000000">
                      <a:alpha val="50000"/>
                    </a:srgbClr>
                  </a:outerShdw>
                </a:effectLst>
              </a:rPr>
              <a:t>Red Bank Public Library Infant CPR Class</a:t>
            </a:r>
            <a:endParaRPr b="1" sz="3740">
              <a:solidFill>
                <a:srgbClr val="924607"/>
              </a:solidFill>
              <a:effectLst>
                <a:outerShdw sx="100000" sy="100000" kx="0" ky="0" algn="b" rotWithShape="0" blurRad="6985" dist="6985" dir="16200000">
                  <a:srgbClr val="000000">
                    <a:alpha val="50000"/>
                  </a:srgbClr>
                </a:outerShdw>
              </a:effectLst>
            </a:endParaRPr>
          </a:p>
          <a:p>
            <a:pPr lvl="0" defTabSz="321310">
              <a:defRPr sz="1800">
                <a:solidFill>
                  <a:srgbClr val="000000"/>
                </a:solidFill>
                <a:effectLst/>
              </a:defRPr>
            </a:pPr>
            <a:r>
              <a:rPr b="1" sz="3740">
                <a:solidFill>
                  <a:srgbClr val="924607"/>
                </a:solidFill>
                <a:effectLst>
                  <a:outerShdw sx="100000" sy="100000" kx="0" ky="0" algn="b" rotWithShape="0" blurRad="6985" dist="6985" dir="16200000">
                    <a:srgbClr val="000000">
                      <a:alpha val="50000"/>
                    </a:srgbClr>
                  </a:outerShdw>
                </a:effectLst>
              </a:rPr>
              <a:t>Pima County Health Department Library Nurse</a:t>
            </a:r>
          </a:p>
        </p:txBody>
      </p:sp>
      <p:pic>
        <p:nvPicPr>
          <p:cNvPr id="59" name="Screen Shot 2015-04-23 at 7.28.26 PM.png"/>
          <p:cNvPicPr/>
          <p:nvPr/>
        </p:nvPicPr>
        <p:blipFill>
          <a:blip r:embed="rId3">
            <a:extLst/>
          </a:blip>
          <a:stretch>
            <a:fillRect/>
          </a:stretch>
        </p:blipFill>
        <p:spPr>
          <a:xfrm>
            <a:off x="5163028" y="2931718"/>
            <a:ext cx="6854217" cy="5820564"/>
          </a:xfrm>
          <a:prstGeom prst="rect">
            <a:avLst/>
          </a:prstGeom>
          <a:ln w="63500">
            <a:solidFill/>
            <a:miter lim="400000"/>
          </a:ln>
        </p:spPr>
      </p:pic>
      <p:pic>
        <p:nvPicPr>
          <p:cNvPr id="60" name="Screen Shot 2015-04-23 at 8.13.38 PM.png"/>
          <p:cNvPicPr/>
          <p:nvPr/>
        </p:nvPicPr>
        <p:blipFill>
          <a:blip r:embed="rId4">
            <a:extLst/>
          </a:blip>
          <a:stretch>
            <a:fillRect/>
          </a:stretch>
        </p:blipFill>
        <p:spPr>
          <a:xfrm>
            <a:off x="1361966" y="3149715"/>
            <a:ext cx="2850656" cy="5384570"/>
          </a:xfrm>
          <a:prstGeom prst="rect">
            <a:avLst/>
          </a:prstGeom>
          <a:ln w="63500">
            <a:solidFill/>
            <a:miter lim="400000"/>
          </a:ln>
        </p:spPr>
      </p:pic>
    </p:spTree>
  </p:cSld>
  <p:clrMapOvr>
    <a:masterClrMapping/>
  </p:clrMapOvr>
  <p:transition spd="med" advClick="1">
    <p:wipe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2" grpId="1" fill="hold">
                                  <p:stCondLst>
                                    <p:cond delay="0"/>
                                  </p:stCondLst>
                                  <p:iterate type="el" backwards="0">
                                    <p:tmAbs val="0"/>
                                  </p:iterate>
                                  <p:childTnLst>
                                    <p:set>
                                      <p:cBhvr>
                                        <p:cTn id="6" fill="hold"/>
                                        <p:tgtEl>
                                          <p:spTgt spid="60"/>
                                        </p:tgtEl>
                                        <p:attrNameLst>
                                          <p:attrName>style.visibility</p:attrName>
                                        </p:attrNameLst>
                                      </p:cBhvr>
                                      <p:to>
                                        <p:strVal val="visible"/>
                                      </p:to>
                                    </p:set>
                                    <p:animEffect filter="wipe(up)" transition="in">
                                      <p:cBhvr>
                                        <p:cTn id="7" dur="1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2" grpId="2" fill="hold">
                                  <p:stCondLst>
                                    <p:cond delay="0"/>
                                  </p:stCondLst>
                                  <p:iterate type="el" backwards="0">
                                    <p:tmAbs val="0"/>
                                  </p:iterate>
                                  <p:childTnLst>
                                    <p:set>
                                      <p:cBhvr>
                                        <p:cTn id="11" fill="hold"/>
                                        <p:tgtEl>
                                          <p:spTgt spid="59"/>
                                        </p:tgtEl>
                                        <p:attrNameLst>
                                          <p:attrName>style.visibility</p:attrName>
                                        </p:attrNameLst>
                                      </p:cBhvr>
                                      <p:to>
                                        <p:strVal val="visible"/>
                                      </p:to>
                                    </p:set>
                                    <p:animEffect filter="wipe(up)" transition="in">
                                      <p:cBhvr>
                                        <p:cTn id="12" dur="1000"/>
                                        <p:tgtEl>
                                          <p:spTgt spid="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 grpId="2"/>
      <p:bldP build="whole" bldLvl="1" animBg="1" rev="0" advAuto="0" spid="60"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xfrm>
            <a:off x="738115" y="749300"/>
            <a:ext cx="11373464" cy="1651000"/>
          </a:xfrm>
          <a:prstGeom prst="rect">
            <a:avLst/>
          </a:prstGeom>
        </p:spPr>
        <p:txBody>
          <a:bodyPr/>
          <a:lstStyle/>
          <a:p>
            <a:pPr lvl="0" defTabSz="443991">
              <a:defRPr sz="1800">
                <a:solidFill>
                  <a:srgbClr val="000000"/>
                </a:solidFill>
                <a:effectLst/>
              </a:defRPr>
            </a:pPr>
            <a:r>
              <a:rPr b="1" sz="5168">
                <a:solidFill>
                  <a:srgbClr val="924607"/>
                </a:solidFill>
                <a:effectLst>
                  <a:outerShdw sx="100000" sy="100000" kx="0" ky="0" algn="b" rotWithShape="0" blurRad="9652" dist="9652" dir="16200000">
                    <a:srgbClr val="000000">
                      <a:alpha val="50000"/>
                    </a:srgbClr>
                  </a:outerShdw>
                </a:effectLst>
              </a:rPr>
              <a:t>San Francisco Public Library: </a:t>
            </a:r>
            <a:endParaRPr b="1" sz="5168">
              <a:solidFill>
                <a:srgbClr val="924607"/>
              </a:solidFill>
              <a:effectLst>
                <a:outerShdw sx="100000" sy="100000" kx="0" ky="0" algn="b" rotWithShape="0" blurRad="9652" dist="9652" dir="16200000">
                  <a:srgbClr val="000000">
                    <a:alpha val="50000"/>
                  </a:srgbClr>
                </a:outerShdw>
              </a:effectLst>
            </a:endParaRPr>
          </a:p>
          <a:p>
            <a:pPr lvl="0" defTabSz="443991">
              <a:defRPr sz="1800">
                <a:solidFill>
                  <a:srgbClr val="000000"/>
                </a:solidFill>
                <a:effectLst/>
              </a:defRPr>
            </a:pPr>
            <a:r>
              <a:rPr b="1" sz="5168">
                <a:solidFill>
                  <a:srgbClr val="924607"/>
                </a:solidFill>
                <a:effectLst>
                  <a:outerShdw sx="100000" sy="100000" kx="0" ky="0" algn="b" rotWithShape="0" blurRad="9652" dist="9652" dir="16200000">
                    <a:srgbClr val="000000">
                      <a:alpha val="50000"/>
                    </a:srgbClr>
                  </a:outerShdw>
                </a:effectLst>
              </a:rPr>
              <a:t>hiring formerly homeless patrons </a:t>
            </a:r>
          </a:p>
        </p:txBody>
      </p:sp>
      <p:pic>
        <p:nvPicPr>
          <p:cNvPr id="65" name="Screen Shot 2015-04-23 at 8.21.37 PM.png"/>
          <p:cNvPicPr/>
          <p:nvPr/>
        </p:nvPicPr>
        <p:blipFill>
          <a:blip r:embed="rId3">
            <a:extLst/>
          </a:blip>
          <a:stretch>
            <a:fillRect/>
          </a:stretch>
        </p:blipFill>
        <p:spPr>
          <a:xfrm>
            <a:off x="1092200" y="2843392"/>
            <a:ext cx="4536900" cy="5997216"/>
          </a:xfrm>
          <a:prstGeom prst="rect">
            <a:avLst/>
          </a:prstGeom>
          <a:ln w="63500">
            <a:solidFill/>
            <a:miter lim="400000"/>
          </a:ln>
        </p:spPr>
      </p:pic>
      <p:pic>
        <p:nvPicPr>
          <p:cNvPr id="66" name="Screen Shot 2015-04-23 at 8.34.23 PM.png"/>
          <p:cNvPicPr/>
          <p:nvPr/>
        </p:nvPicPr>
        <p:blipFill>
          <a:blip r:embed="rId4">
            <a:extLst/>
          </a:blip>
          <a:stretch>
            <a:fillRect/>
          </a:stretch>
        </p:blipFill>
        <p:spPr>
          <a:xfrm>
            <a:off x="7144146" y="2811642"/>
            <a:ext cx="4454808" cy="6060716"/>
          </a:xfrm>
          <a:prstGeom prst="rect">
            <a:avLst/>
          </a:prstGeom>
          <a:ln w="63500">
            <a:solidFill/>
            <a:miter lim="400000"/>
          </a:ln>
        </p:spPr>
      </p:pic>
    </p:spTree>
  </p:cSld>
  <p:clrMapOvr>
    <a:masterClrMapping/>
  </p:clrMapOvr>
  <p:transition spd="med" advClick="1">
    <p:wipe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2" grpId="1" fill="hold">
                                  <p:stCondLst>
                                    <p:cond delay="0"/>
                                  </p:stCondLst>
                                  <p:iterate type="el" backwards="0">
                                    <p:tmAbs val="0"/>
                                  </p:iterate>
                                  <p:childTnLst>
                                    <p:set>
                                      <p:cBhvr>
                                        <p:cTn id="6" fill="hold"/>
                                        <p:tgtEl>
                                          <p:spTgt spid="66"/>
                                        </p:tgtEl>
                                        <p:attrNameLst>
                                          <p:attrName>style.visibility</p:attrName>
                                        </p:attrNameLst>
                                      </p:cBhvr>
                                      <p:to>
                                        <p:strVal val="visible"/>
                                      </p:to>
                                    </p:set>
                                    <p:animEffect filter="wipe(up)" transition="in">
                                      <p:cBhvr>
                                        <p:cTn id="7" dur="1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2" grpId="2" fill="hold">
                                  <p:stCondLst>
                                    <p:cond delay="0"/>
                                  </p:stCondLst>
                                  <p:iterate type="el" backwards="0">
                                    <p:tmAbs val="0"/>
                                  </p:iterate>
                                  <p:childTnLst>
                                    <p:set>
                                      <p:cBhvr>
                                        <p:cTn id="11" fill="hold"/>
                                        <p:tgtEl>
                                          <p:spTgt spid="65"/>
                                        </p:tgtEl>
                                        <p:attrNameLst>
                                          <p:attrName>style.visibility</p:attrName>
                                        </p:attrNameLst>
                                      </p:cBhvr>
                                      <p:to>
                                        <p:strVal val="visible"/>
                                      </p:to>
                                    </p:set>
                                    <p:animEffect filter="wipe(up)" transition="in">
                                      <p:cBhvr>
                                        <p:cTn id="12"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 grpId="2"/>
      <p:bldP build="whole" bldLvl="1" animBg="1" rev="0" advAuto="0" spid="66"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title"/>
          </p:nvPr>
        </p:nvSpPr>
        <p:spPr>
          <a:prstGeom prst="rect">
            <a:avLst/>
          </a:prstGeom>
        </p:spPr>
        <p:txBody>
          <a:bodyPr/>
          <a:lstStyle>
            <a:lvl1pPr defTabSz="420624">
              <a:defRPr b="1" sz="4896">
                <a:solidFill>
                  <a:srgbClr val="924607"/>
                </a:solidFill>
                <a:effectLst>
                  <a:outerShdw sx="100000" sy="100000" kx="0" ky="0" algn="b" rotWithShape="0" blurRad="9144" dist="9144" dir="16200000">
                    <a:srgbClr val="000000">
                      <a:alpha val="50000"/>
                    </a:srgbClr>
                  </a:outerShdw>
                </a:effectLst>
              </a:defRPr>
            </a:lvl1pPr>
          </a:lstStyle>
          <a:p>
            <a:pPr lvl="0">
              <a:defRPr b="0" sz="1800">
                <a:solidFill>
                  <a:srgbClr val="000000"/>
                </a:solidFill>
                <a:effectLst/>
              </a:defRPr>
            </a:pPr>
            <a:r>
              <a:rPr b="1" sz="4896">
                <a:solidFill>
                  <a:srgbClr val="924607"/>
                </a:solidFill>
                <a:effectLst>
                  <a:outerShdw sx="100000" sy="100000" kx="0" ky="0" algn="b" rotWithShape="0" blurRad="9144" dist="9144" dir="16200000">
                    <a:srgbClr val="000000">
                      <a:alpha val="50000"/>
                    </a:srgbClr>
                  </a:outerShdw>
                </a:effectLst>
              </a:rPr>
              <a:t>What determines the line between librarianship and social work?</a:t>
            </a:r>
          </a:p>
        </p:txBody>
      </p:sp>
      <p:sp>
        <p:nvSpPr>
          <p:cNvPr id="71" name="Shape 71"/>
          <p:cNvSpPr/>
          <p:nvPr>
            <p:ph type="body" idx="1"/>
          </p:nvPr>
        </p:nvSpPr>
        <p:spPr>
          <a:xfrm>
            <a:off x="948639" y="2984500"/>
            <a:ext cx="11146055" cy="5819667"/>
          </a:xfrm>
          <a:prstGeom prst="rect">
            <a:avLst/>
          </a:prstGeom>
        </p:spPr>
        <p:txBody>
          <a:bodyPr/>
          <a:lstStyle/>
          <a:p>
            <a:pPr lvl="0" marL="310134" indent="-310134" defTabSz="432308">
              <a:spcBef>
                <a:spcPts val="2000"/>
              </a:spcBef>
              <a:buBlip>
                <a:blip r:embed="rId2"/>
              </a:buBlip>
              <a:defRPr i="0" sz="1800">
                <a:solidFill>
                  <a:srgbClr val="000000"/>
                </a:solidFill>
                <a:effectLst/>
              </a:defRPr>
            </a:pPr>
            <a:r>
              <a:rPr b="1" i="1" sz="4070">
                <a:solidFill>
                  <a:srgbClr val="924607"/>
                </a:solidFill>
                <a:effectLst>
                  <a:outerShdw sx="100000" sy="100000" kx="0" ky="0" algn="b" rotWithShape="0" blurRad="18796" dist="9398" dir="5400000">
                    <a:srgbClr val="FFFFFF"/>
                  </a:outerShdw>
                </a:effectLst>
              </a:rPr>
              <a:t>Educational preparation</a:t>
            </a:r>
            <a:endParaRPr b="1" i="1" sz="4070">
              <a:solidFill>
                <a:srgbClr val="924607"/>
              </a:solidFill>
              <a:effectLst>
                <a:outerShdw sx="100000" sy="100000" kx="0" ky="0" algn="b" rotWithShape="0" blurRad="18796" dist="9398" dir="5400000">
                  <a:srgbClr val="FFFFFF"/>
                </a:outerShdw>
              </a:effectLst>
            </a:endParaRPr>
          </a:p>
          <a:p>
            <a:pPr lvl="0" marL="310134" indent="-310134" defTabSz="432308">
              <a:spcBef>
                <a:spcPts val="2000"/>
              </a:spcBef>
              <a:buBlip>
                <a:blip r:embed="rId2"/>
              </a:buBlip>
              <a:defRPr i="0" sz="1800">
                <a:solidFill>
                  <a:srgbClr val="000000"/>
                </a:solidFill>
                <a:effectLst/>
              </a:defRPr>
            </a:pPr>
            <a:r>
              <a:rPr b="1" i="1" sz="4070">
                <a:solidFill>
                  <a:srgbClr val="924607"/>
                </a:solidFill>
                <a:effectLst>
                  <a:outerShdw sx="100000" sy="100000" kx="0" ky="0" algn="b" rotWithShape="0" blurRad="18796" dist="9398" dir="5400000">
                    <a:srgbClr val="FFFFFF"/>
                  </a:outerShdw>
                </a:effectLst>
              </a:rPr>
              <a:t>Community needs</a:t>
            </a:r>
            <a:endParaRPr b="1" i="1" sz="4070">
              <a:solidFill>
                <a:srgbClr val="924607"/>
              </a:solidFill>
              <a:effectLst>
                <a:outerShdw sx="100000" sy="100000" kx="0" ky="0" algn="b" rotWithShape="0" blurRad="18796" dist="9398" dir="5400000">
                  <a:srgbClr val="FFFFFF"/>
                </a:outerShdw>
              </a:effectLst>
            </a:endParaRPr>
          </a:p>
          <a:p>
            <a:pPr lvl="0" marL="310134" indent="-310134" defTabSz="432308">
              <a:spcBef>
                <a:spcPts val="2000"/>
              </a:spcBef>
              <a:buBlip>
                <a:blip r:embed="rId2"/>
              </a:buBlip>
              <a:defRPr i="0" sz="1800">
                <a:solidFill>
                  <a:srgbClr val="000000"/>
                </a:solidFill>
                <a:effectLst/>
              </a:defRPr>
            </a:pPr>
            <a:r>
              <a:rPr b="1" i="1" sz="4070">
                <a:solidFill>
                  <a:srgbClr val="924607"/>
                </a:solidFill>
                <a:effectLst>
                  <a:outerShdw sx="100000" sy="100000" kx="0" ky="0" algn="b" rotWithShape="0" blurRad="18796" dist="9398" dir="5400000">
                    <a:srgbClr val="FFFFFF"/>
                  </a:outerShdw>
                </a:effectLst>
              </a:rPr>
              <a:t>Social expectations</a:t>
            </a:r>
            <a:endParaRPr b="1" i="1" sz="4070">
              <a:solidFill>
                <a:srgbClr val="924607"/>
              </a:solidFill>
              <a:effectLst>
                <a:outerShdw sx="100000" sy="100000" kx="0" ky="0" algn="b" rotWithShape="0" blurRad="18796" dist="9398" dir="5400000">
                  <a:srgbClr val="FFFFFF"/>
                </a:outerShdw>
              </a:effectLst>
            </a:endParaRPr>
          </a:p>
          <a:p>
            <a:pPr lvl="0" marL="310134" indent="-310134" defTabSz="432308">
              <a:spcBef>
                <a:spcPts val="2000"/>
              </a:spcBef>
              <a:buBlip>
                <a:blip r:embed="rId2"/>
              </a:buBlip>
              <a:defRPr i="0" sz="1800">
                <a:solidFill>
                  <a:srgbClr val="000000"/>
                </a:solidFill>
                <a:effectLst/>
              </a:defRPr>
            </a:pPr>
            <a:r>
              <a:rPr b="1" i="1" sz="4070">
                <a:solidFill>
                  <a:srgbClr val="924607"/>
                </a:solidFill>
                <a:effectLst>
                  <a:outerShdw sx="100000" sy="100000" kx="0" ky="0" algn="b" rotWithShape="0" blurRad="18796" dist="9398" dir="5400000">
                    <a:srgbClr val="FFFFFF"/>
                  </a:outerShdw>
                </a:effectLst>
              </a:rPr>
              <a:t>Professional values</a:t>
            </a:r>
            <a:endParaRPr b="1" i="1" sz="4070">
              <a:solidFill>
                <a:srgbClr val="924607"/>
              </a:solidFill>
              <a:effectLst>
                <a:outerShdw sx="100000" sy="100000" kx="0" ky="0" algn="b" rotWithShape="0" blurRad="18796" dist="9398" dir="5400000">
                  <a:srgbClr val="FFFFFF"/>
                </a:outerShdw>
              </a:effectLst>
            </a:endParaRPr>
          </a:p>
          <a:p>
            <a:pPr lvl="0" marL="310134" indent="-310134" defTabSz="432308">
              <a:spcBef>
                <a:spcPts val="2000"/>
              </a:spcBef>
              <a:buBlip>
                <a:blip r:embed="rId2"/>
              </a:buBlip>
              <a:defRPr i="0" sz="1800">
                <a:solidFill>
                  <a:srgbClr val="000000"/>
                </a:solidFill>
                <a:effectLst/>
              </a:defRPr>
            </a:pPr>
            <a:r>
              <a:rPr b="1" i="1" sz="4070">
                <a:solidFill>
                  <a:srgbClr val="924607"/>
                </a:solidFill>
                <a:effectLst>
                  <a:outerShdw sx="100000" sy="100000" kx="0" ky="0" algn="b" rotWithShape="0" blurRad="18796" dist="9398" dir="5400000">
                    <a:srgbClr val="FFFFFF"/>
                  </a:outerShdw>
                </a:effectLst>
              </a:rPr>
              <a:t>Personal identity</a:t>
            </a:r>
            <a:endParaRPr b="1" i="1" sz="4070">
              <a:solidFill>
                <a:srgbClr val="924607"/>
              </a:solidFill>
              <a:effectLst>
                <a:outerShdw sx="100000" sy="100000" kx="0" ky="0" algn="b" rotWithShape="0" blurRad="18796" dist="9398" dir="5400000">
                  <a:srgbClr val="FFFFFF"/>
                </a:outerShdw>
              </a:effectLst>
            </a:endParaRPr>
          </a:p>
          <a:p>
            <a:pPr lvl="0" marL="310134" indent="-310134" defTabSz="432308">
              <a:spcBef>
                <a:spcPts val="2000"/>
              </a:spcBef>
              <a:buBlip>
                <a:blip r:embed="rId2"/>
              </a:buBlip>
              <a:defRPr i="0" sz="1800">
                <a:solidFill>
                  <a:srgbClr val="000000"/>
                </a:solidFill>
                <a:effectLst/>
              </a:defRPr>
            </a:pPr>
            <a:r>
              <a:rPr b="1" i="1" sz="4070">
                <a:solidFill>
                  <a:srgbClr val="924607"/>
                </a:solidFill>
                <a:effectLst>
                  <a:outerShdw sx="100000" sy="100000" kx="0" ky="0" algn="b" rotWithShape="0" blurRad="18796" dist="9398" dir="5400000">
                    <a:srgbClr val="FFFFFF"/>
                  </a:outerShdw>
                </a:effectLst>
              </a:rPr>
              <a:t>Something else??</a:t>
            </a:r>
          </a:p>
        </p:txBody>
      </p:sp>
      <p:pic>
        <p:nvPicPr>
          <p:cNvPr id="72" name="Screen Shot 2015-04-23 at 10.42.27 PM.png"/>
          <p:cNvPicPr/>
          <p:nvPr/>
        </p:nvPicPr>
        <p:blipFill>
          <a:blip r:embed="rId3">
            <a:extLst/>
          </a:blip>
          <a:stretch>
            <a:fillRect/>
          </a:stretch>
        </p:blipFill>
        <p:spPr>
          <a:xfrm>
            <a:off x="8052443" y="2984500"/>
            <a:ext cx="3932208" cy="5819667"/>
          </a:xfrm>
          <a:prstGeom prst="rect">
            <a:avLst/>
          </a:prstGeom>
          <a:ln w="12700">
            <a:solidFill/>
            <a:miter lim="400000"/>
          </a:ln>
        </p:spPr>
      </p:pic>
    </p:spTree>
  </p:cSld>
  <p:clrMapOvr>
    <a:masterClrMapping/>
  </p:clrMapOvr>
  <p:transition spd="med" advClick="1">
    <p:wipe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71">
                                            <p:bg/>
                                          </p:spTgt>
                                        </p:tgtEl>
                                        <p:attrNameLst>
                                          <p:attrName>style.visibility</p:attrName>
                                        </p:attrNameLst>
                                      </p:cBhvr>
                                      <p:to>
                                        <p:strVal val="visible"/>
                                      </p:to>
                                    </p:set>
                                    <p:animEffect filter="wipe(left)" transition="in">
                                      <p:cBhvr>
                                        <p:cTn id="7" dur="1000"/>
                                        <p:tgtEl>
                                          <p:spTgt spid="71">
                                            <p:bg/>
                                          </p:spTgt>
                                        </p:tgtEl>
                                      </p:cBhvr>
                                    </p:animEffect>
                                  </p:childTnLst>
                                </p:cTn>
                              </p:par>
                              <p:par>
                                <p:cTn id="8" presetClass="entr" presetSubtype="8" presetID="22" grpId="1" fill="hold">
                                  <p:stCondLst>
                                    <p:cond delay="0"/>
                                  </p:stCondLst>
                                  <p:iterate type="el" backwards="0">
                                    <p:tmAbs val="0"/>
                                  </p:iterate>
                                  <p:childTnLst>
                                    <p:set>
                                      <p:cBhvr>
                                        <p:cTn id="9" fill="hold"/>
                                        <p:tgtEl>
                                          <p:spTgt spid="71">
                                            <p:txEl>
                                              <p:pRg st="0" end="0"/>
                                            </p:txEl>
                                          </p:spTgt>
                                        </p:tgtEl>
                                        <p:attrNameLst>
                                          <p:attrName>style.visibility</p:attrName>
                                        </p:attrNameLst>
                                      </p:cBhvr>
                                      <p:to>
                                        <p:strVal val="visible"/>
                                      </p:to>
                                    </p:set>
                                    <p:animEffect filter="wipe(left)" transition="in">
                                      <p:cBhvr>
                                        <p:cTn id="10" dur="1000"/>
                                        <p:tgtEl>
                                          <p:spTgt spid="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71">
                                            <p:txEl>
                                              <p:pRg st="1" end="1"/>
                                            </p:txEl>
                                          </p:spTgt>
                                        </p:tgtEl>
                                        <p:attrNameLst>
                                          <p:attrName>style.visibility</p:attrName>
                                        </p:attrNameLst>
                                      </p:cBhvr>
                                      <p:to>
                                        <p:strVal val="visible"/>
                                      </p:to>
                                    </p:set>
                                    <p:animEffect filter="wipe(left)" transition="in">
                                      <p:cBhvr>
                                        <p:cTn id="15" dur="1000"/>
                                        <p:tgtEl>
                                          <p:spTgt spid="7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71">
                                            <p:txEl>
                                              <p:pRg st="2" end="2"/>
                                            </p:txEl>
                                          </p:spTgt>
                                        </p:tgtEl>
                                        <p:attrNameLst>
                                          <p:attrName>style.visibility</p:attrName>
                                        </p:attrNameLst>
                                      </p:cBhvr>
                                      <p:to>
                                        <p:strVal val="visible"/>
                                      </p:to>
                                    </p:set>
                                    <p:animEffect filter="wipe(left)" transition="in">
                                      <p:cBhvr>
                                        <p:cTn id="20" dur="1000"/>
                                        <p:tgtEl>
                                          <p:spTgt spid="7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71">
                                            <p:txEl>
                                              <p:pRg st="3" end="3"/>
                                            </p:txEl>
                                          </p:spTgt>
                                        </p:tgtEl>
                                        <p:attrNameLst>
                                          <p:attrName>style.visibility</p:attrName>
                                        </p:attrNameLst>
                                      </p:cBhvr>
                                      <p:to>
                                        <p:strVal val="visible"/>
                                      </p:to>
                                    </p:set>
                                    <p:animEffect filter="wipe(left)" transition="in">
                                      <p:cBhvr>
                                        <p:cTn id="25" dur="1000"/>
                                        <p:tgtEl>
                                          <p:spTgt spid="7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71">
                                            <p:txEl>
                                              <p:pRg st="4" end="4"/>
                                            </p:txEl>
                                          </p:spTgt>
                                        </p:tgtEl>
                                        <p:attrNameLst>
                                          <p:attrName>style.visibility</p:attrName>
                                        </p:attrNameLst>
                                      </p:cBhvr>
                                      <p:to>
                                        <p:strVal val="visible"/>
                                      </p:to>
                                    </p:set>
                                    <p:animEffect filter="wipe(left)" transition="in">
                                      <p:cBhvr>
                                        <p:cTn id="30" dur="1000"/>
                                        <p:tgtEl>
                                          <p:spTgt spid="7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1" fill="hold">
                                  <p:stCondLst>
                                    <p:cond delay="0"/>
                                  </p:stCondLst>
                                  <p:iterate type="el" backwards="0">
                                    <p:tmAbs val="0"/>
                                  </p:iterate>
                                  <p:childTnLst>
                                    <p:set>
                                      <p:cBhvr>
                                        <p:cTn id="34" fill="hold"/>
                                        <p:tgtEl>
                                          <p:spTgt spid="71">
                                            <p:txEl>
                                              <p:pRg st="5" end="5"/>
                                            </p:txEl>
                                          </p:spTgt>
                                        </p:tgtEl>
                                        <p:attrNameLst>
                                          <p:attrName>style.visibility</p:attrName>
                                        </p:attrNameLst>
                                      </p:cBhvr>
                                      <p:to>
                                        <p:strVal val="visible"/>
                                      </p:to>
                                    </p:set>
                                    <p:animEffect filter="wipe(left)" transition="in">
                                      <p:cBhvr>
                                        <p:cTn id="35" dur="1000"/>
                                        <p:tgtEl>
                                          <p:spTgt spid="7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32" presetID="4" grpId="2" fill="hold">
                                  <p:stCondLst>
                                    <p:cond delay="0"/>
                                  </p:stCondLst>
                                  <p:iterate type="el" backwards="0">
                                    <p:tmAbs val="0"/>
                                  </p:iterate>
                                  <p:childTnLst>
                                    <p:set>
                                      <p:cBhvr>
                                        <p:cTn id="39" fill="hold"/>
                                        <p:tgtEl>
                                          <p:spTgt spid="72"/>
                                        </p:tgtEl>
                                        <p:attrNameLst>
                                          <p:attrName>style.visibility</p:attrName>
                                        </p:attrNameLst>
                                      </p:cBhvr>
                                      <p:to>
                                        <p:strVal val="visible"/>
                                      </p:to>
                                    </p:set>
                                    <p:animEffect filter="box(out)" transition="in">
                                      <p:cBhvr>
                                        <p:cTn id="40" dur="2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 grpId="2"/>
      <p:bldP build="p" bldLvl="5" animBg="1" rev="0" advAuto="0" spid="71"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p:nvPr>
        </p:nvSpPr>
        <p:spPr>
          <a:prstGeom prst="rect">
            <a:avLst/>
          </a:prstGeom>
        </p:spPr>
        <p:txBody>
          <a:bodyPr/>
          <a:lstStyle>
            <a:lvl1pPr>
              <a:defRPr b="1">
                <a:solidFill>
                  <a:srgbClr val="924607"/>
                </a:solidFill>
              </a:defRPr>
            </a:lvl1pPr>
          </a:lstStyle>
          <a:p>
            <a:pPr lvl="0">
              <a:defRPr b="0" sz="1800">
                <a:solidFill>
                  <a:srgbClr val="000000"/>
                </a:solidFill>
                <a:effectLst/>
              </a:defRPr>
            </a:pPr>
            <a:r>
              <a:rPr b="1" sz="6800">
                <a:solidFill>
                  <a:srgbClr val="924607"/>
                </a:solidFill>
                <a:effectLst>
                  <a:outerShdw sx="100000" sy="100000" kx="0" ky="0" algn="b" rotWithShape="0" blurRad="12700" dist="12700" dir="16200000">
                    <a:srgbClr val="000000">
                      <a:alpha val="50000"/>
                    </a:srgbClr>
                  </a:outerShdw>
                </a:effectLst>
              </a:rPr>
              <a:t>Context of Practice: IPV</a:t>
            </a:r>
          </a:p>
        </p:txBody>
      </p:sp>
      <p:sp>
        <p:nvSpPr>
          <p:cNvPr id="75" name="Shape 75"/>
          <p:cNvSpPr/>
          <p:nvPr>
            <p:ph type="body" idx="1"/>
          </p:nvPr>
        </p:nvSpPr>
        <p:spPr>
          <a:xfrm>
            <a:off x="2238302" y="4016393"/>
            <a:ext cx="9052071" cy="3651214"/>
          </a:xfrm>
          <a:prstGeom prst="rect">
            <a:avLst/>
          </a:prstGeom>
        </p:spPr>
        <p:txBody>
          <a:bodyPr/>
          <a:lstStyle/>
          <a:p>
            <a:pPr lvl="0">
              <a:buBlip>
                <a:blip r:embed="rId3"/>
              </a:buBlip>
              <a:defRPr i="0" sz="1800">
                <a:solidFill>
                  <a:srgbClr val="000000"/>
                </a:solidFill>
                <a:effectLst/>
              </a:defRPr>
            </a:pPr>
            <a:r>
              <a:rPr b="1" i="1" sz="3900">
                <a:solidFill>
                  <a:srgbClr val="924607"/>
                </a:solidFill>
                <a:effectLst>
                  <a:outerShdw sx="100000" sy="100000" kx="0" ky="0" algn="b" rotWithShape="0" blurRad="25400" dist="12700" dir="5400000">
                    <a:srgbClr val="FFFFFF"/>
                  </a:outerShdw>
                </a:effectLst>
              </a:rPr>
              <a:t>1.3 million abused annually</a:t>
            </a:r>
            <a:endParaRPr b="1" i="1" sz="3900">
              <a:solidFill>
                <a:srgbClr val="924607"/>
              </a:solidFill>
              <a:effectLst>
                <a:outerShdw sx="100000" sy="100000" kx="0" ky="0" algn="b" rotWithShape="0" blurRad="25400" dist="12700" dir="5400000">
                  <a:srgbClr val="FFFFFF"/>
                </a:outerShdw>
              </a:effectLst>
            </a:endParaRPr>
          </a:p>
          <a:p>
            <a:pPr lvl="0">
              <a:buBlip>
                <a:blip r:embed="rId3"/>
              </a:buBlip>
              <a:defRPr i="0" sz="1800">
                <a:solidFill>
                  <a:srgbClr val="000000"/>
                </a:solidFill>
                <a:effectLst/>
              </a:defRPr>
            </a:pPr>
            <a:r>
              <a:rPr b="1" i="1" sz="3900">
                <a:solidFill>
                  <a:srgbClr val="924607"/>
                </a:solidFill>
                <a:effectLst>
                  <a:outerShdw sx="100000" sy="100000" kx="0" ky="0" algn="b" rotWithShape="0" blurRad="25400" dist="12700" dir="5400000">
                    <a:srgbClr val="FFFFFF"/>
                  </a:outerShdw>
                </a:effectLst>
              </a:rPr>
              <a:t>42% of women experience IPV in their lifetime</a:t>
            </a:r>
            <a:endParaRPr b="1" i="1" sz="3900">
              <a:solidFill>
                <a:srgbClr val="924607"/>
              </a:solidFill>
              <a:effectLst>
                <a:outerShdw sx="100000" sy="100000" kx="0" ky="0" algn="b" rotWithShape="0" blurRad="25400" dist="12700" dir="5400000">
                  <a:srgbClr val="FFFFFF"/>
                </a:outerShdw>
              </a:effectLst>
            </a:endParaRPr>
          </a:p>
          <a:p>
            <a:pPr lvl="0">
              <a:buBlip>
                <a:blip r:embed="rId3"/>
              </a:buBlip>
              <a:defRPr i="0" sz="1800">
                <a:solidFill>
                  <a:srgbClr val="000000"/>
                </a:solidFill>
                <a:effectLst/>
              </a:defRPr>
            </a:pPr>
            <a:r>
              <a:rPr b="1" i="1" sz="3900">
                <a:solidFill>
                  <a:srgbClr val="924607"/>
                </a:solidFill>
                <a:effectLst>
                  <a:outerShdw sx="100000" sy="100000" kx="0" ky="0" algn="b" rotWithShape="0" blurRad="25400" dist="12700" dir="5400000">
                    <a:srgbClr val="FFFFFF"/>
                  </a:outerShdw>
                </a:effectLst>
              </a:rPr>
              <a:t>1 in 6 women are stalked</a:t>
            </a:r>
          </a:p>
        </p:txBody>
      </p:sp>
      <p:pic>
        <p:nvPicPr>
          <p:cNvPr id="76" name="Screen Shot 2015-04-23 at 11.34.28 PM.png"/>
          <p:cNvPicPr/>
          <p:nvPr/>
        </p:nvPicPr>
        <p:blipFill>
          <a:blip r:embed="rId4">
            <a:extLst/>
          </a:blip>
          <a:stretch>
            <a:fillRect/>
          </a:stretch>
        </p:blipFill>
        <p:spPr>
          <a:xfrm>
            <a:off x="1484510" y="3763078"/>
            <a:ext cx="10035806" cy="3769796"/>
          </a:xfrm>
          <a:prstGeom prst="rect">
            <a:avLst/>
          </a:prstGeom>
          <a:ln w="12700">
            <a:solidFill/>
            <a:miter lim="400000"/>
          </a:ln>
        </p:spPr>
      </p:pic>
      <p:sp>
        <p:nvSpPr>
          <p:cNvPr id="77" name="Shape 77"/>
          <p:cNvSpPr/>
          <p:nvPr/>
        </p:nvSpPr>
        <p:spPr>
          <a:xfrm>
            <a:off x="860050" y="3234459"/>
            <a:ext cx="11284701" cy="5880101"/>
          </a:xfrm>
          <a:prstGeom prst="rect">
            <a:avLst/>
          </a:prstGeom>
          <a:solidFill>
            <a:srgbClr val="D6BFFF"/>
          </a:solidFill>
          <a:ln w="63500">
            <a:solidFill/>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i="0" sz="1800">
                <a:solidFill>
                  <a:srgbClr val="000000"/>
                </a:solidFill>
                <a:effectLst/>
              </a:defRPr>
            </a:pPr>
            <a:r>
              <a:rPr b="1" sz="6800">
                <a:solidFill>
                  <a:srgbClr val="68497C"/>
                </a:solidFill>
                <a:effectLst>
                  <a:outerShdw sx="100000" sy="100000" kx="0" ky="0" algn="b" rotWithShape="0" blurRad="25400" dist="12700" dir="5400000">
                    <a:srgbClr val="FFFFFF"/>
                  </a:outerShdw>
                </a:effectLst>
              </a:rPr>
              <a:t>After being punched in the head a few weeks ago, I decided to search the web on brain injury in abused women.  Amazing results. </a:t>
            </a:r>
            <a:r>
              <a:rPr b="1" sz="3300">
                <a:solidFill>
                  <a:srgbClr val="68497C"/>
                </a:solidFill>
                <a:effectLst>
                  <a:outerShdw sx="100000" sy="100000" kx="0" ky="0" algn="b" rotWithShape="0" blurRad="25400" dist="12700" dir="5400000">
                    <a:srgbClr val="FFFFFF"/>
                  </a:outerShdw>
                </a:effectLst>
              </a:rPr>
              <a:t>(Survivor, posting)</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75"/>
                                        </p:tgtEl>
                                        <p:attrNameLst>
                                          <p:attrName>style.visibility</p:attrName>
                                        </p:attrNameLst>
                                      </p:cBhvr>
                                      <p:to>
                                        <p:strVal val="visible"/>
                                      </p:to>
                                    </p:set>
                                    <p:animEffect filter="wipe(left)" transition="in">
                                      <p:cBhvr>
                                        <p:cTn id="7" dur="10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76"/>
                                        </p:tgtEl>
                                        <p:attrNameLst>
                                          <p:attrName>style.visibility</p:attrName>
                                        </p:attrNameLst>
                                      </p:cBhvr>
                                      <p:to>
                                        <p:strVal val="visible"/>
                                      </p:to>
                                    </p:set>
                                    <p:animEffect filter="wipe(left)" transition="in">
                                      <p:cBhvr>
                                        <p:cTn id="12" dur="10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 presetID="22" grpId="3" fill="hold">
                                  <p:stCondLst>
                                    <p:cond delay="0"/>
                                  </p:stCondLst>
                                  <p:iterate type="el" backwards="0">
                                    <p:tmAbs val="0"/>
                                  </p:iterate>
                                  <p:childTnLst>
                                    <p:set>
                                      <p:cBhvr>
                                        <p:cTn id="16" fill="hold"/>
                                        <p:tgtEl>
                                          <p:spTgt spid="77"/>
                                        </p:tgtEl>
                                        <p:attrNameLst>
                                          <p:attrName>style.visibility</p:attrName>
                                        </p:attrNameLst>
                                      </p:cBhvr>
                                      <p:to>
                                        <p:strVal val="visible"/>
                                      </p:to>
                                    </p:set>
                                    <p:animEffect filter="wipe(up)" transition="in">
                                      <p:cBhvr>
                                        <p:cTn id="17" dur="125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 grpId="3"/>
      <p:bldP build="whole" bldLvl="1" animBg="1" rev="0" advAuto="0" spid="75" grpId="1"/>
      <p:bldP build="whole" bldLvl="1" animBg="1" rev="0" advAuto="0" spid="76"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A3BFC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A3BFC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