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81" r:id="rId2"/>
    <p:sldId id="310" r:id="rId3"/>
    <p:sldId id="316" r:id="rId4"/>
    <p:sldId id="313" r:id="rId5"/>
    <p:sldId id="320" r:id="rId6"/>
    <p:sldId id="314" r:id="rId7"/>
    <p:sldId id="321" r:id="rId8"/>
    <p:sldId id="311" r:id="rId9"/>
    <p:sldId id="312" r:id="rId10"/>
    <p:sldId id="315" r:id="rId11"/>
    <p:sldId id="317" r:id="rId12"/>
    <p:sldId id="318" r:id="rId13"/>
    <p:sldId id="309" r:id="rId14"/>
    <p:sldId id="264" r:id="rId15"/>
    <p:sldId id="303" r:id="rId16"/>
    <p:sldId id="305" r:id="rId17"/>
    <p:sldId id="282" r:id="rId18"/>
    <p:sldId id="284" r:id="rId19"/>
    <p:sldId id="285" r:id="rId20"/>
    <p:sldId id="286" r:id="rId21"/>
    <p:sldId id="287" r:id="rId22"/>
    <p:sldId id="288" r:id="rId23"/>
    <p:sldId id="289" r:id="rId24"/>
    <p:sldId id="290" r:id="rId25"/>
    <p:sldId id="298" r:id="rId26"/>
    <p:sldId id="319" r:id="rId27"/>
    <p:sldId id="299" r:id="rId28"/>
    <p:sldId id="302" r:id="rId29"/>
    <p:sldId id="300" r:id="rId30"/>
    <p:sldId id="322" r:id="rId31"/>
    <p:sldId id="323" r:id="rId32"/>
    <p:sldId id="324" r:id="rId33"/>
    <p:sldId id="301" r:id="rId34"/>
    <p:sldId id="307" r:id="rId35"/>
    <p:sldId id="30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800"/>
    <a:srgbClr val="BFEEBF"/>
    <a:srgbClr val="007100"/>
    <a:srgbClr val="005C00"/>
    <a:srgbClr val="FFFCC7"/>
    <a:srgbClr val="82D882"/>
    <a:srgbClr val="3BC640"/>
    <a:srgbClr val="00D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400"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1BE32B-1F48-F248-87A2-77396560540D}" type="datetimeFigureOut">
              <a:rPr lang="en-US" smtClean="0"/>
              <a:pPr/>
              <a:t>4/3/14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C8519D-D09C-CE42-87AF-2D1773696A4A}" type="slidenum">
              <a:rPr lang="en-US" smtClean="0"/>
              <a:pPr/>
              <a:t>‹#›</a:t>
            </a:fld>
            <a:endParaRPr lang="en-US" dirty="0"/>
          </a:p>
        </p:txBody>
      </p:sp>
    </p:spTree>
    <p:extLst>
      <p:ext uri="{BB962C8B-B14F-4D97-AF65-F5344CB8AC3E}">
        <p14:creationId xmlns:p14="http://schemas.microsoft.com/office/powerpoint/2010/main" val="88367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2F416-CD75-5D4F-B966-5D3FCF615CF2}" type="datetimeFigureOut">
              <a:rPr lang="en-US" smtClean="0"/>
              <a:pPr/>
              <a:t>4/3/14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FD1A6-E5DD-7245-869D-73FB3894E1EB}" type="slidenum">
              <a:rPr lang="en-US" smtClean="0"/>
              <a:pPr/>
              <a:t>‹#›</a:t>
            </a:fld>
            <a:endParaRPr lang="en-US" dirty="0"/>
          </a:p>
        </p:txBody>
      </p:sp>
    </p:spTree>
    <p:extLst>
      <p:ext uri="{BB962C8B-B14F-4D97-AF65-F5344CB8AC3E}">
        <p14:creationId xmlns:p14="http://schemas.microsoft.com/office/powerpoint/2010/main" val="2117012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09912-DE29-334D-A677-982D34A496E8}" type="datetime1">
              <a:rPr lang="en-US" smtClean="0"/>
              <a:t>4/3/14</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
        <p:nvSpPr>
          <p:cNvPr id="6" name="Slide Number Placeholder 5"/>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3A162-A27D-FA45-9295-FAF2F05D74AF}" type="datetime1">
              <a:rPr lang="en-US" smtClean="0"/>
              <a:t>4/3/14</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
        <p:nvSpPr>
          <p:cNvPr id="6" name="Slide Number Placeholder 5"/>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A97E9-ED52-994F-BD17-80AA144B1A24}" type="datetime1">
              <a:rPr lang="en-US" smtClean="0"/>
              <a:t>4/3/14</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
        <p:nvSpPr>
          <p:cNvPr id="6" name="Slide Number Placeholder 5"/>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20645-7E3C-9549-ADC1-7B8B7F8E607F}" type="datetime1">
              <a:rPr lang="en-US" smtClean="0"/>
              <a:t>4/3/14</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
        <p:nvSpPr>
          <p:cNvPr id="6" name="Slide Number Placeholder 5"/>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C16A0-D419-534E-B93F-A52C3A2F8C1F}" type="datetime1">
              <a:rPr lang="en-US" smtClean="0"/>
              <a:t>4/3/14</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
        <p:nvSpPr>
          <p:cNvPr id="6" name="Slide Number Placeholder 5"/>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EFD6E-58E4-4240-9964-EA00D095AAA9}" type="datetime1">
              <a:rPr lang="en-US" smtClean="0"/>
              <a:t>4/3/14</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
        <p:nvSpPr>
          <p:cNvPr id="7" name="Slide Number Placeholder 6"/>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66CAE-24A0-854B-84AA-7148678C9974}" type="datetime1">
              <a:rPr lang="en-US" smtClean="0"/>
              <a:t>4/3/14</a:t>
            </a:fld>
            <a:endParaRPr lang="en-US" dirty="0"/>
          </a:p>
        </p:txBody>
      </p:sp>
      <p:sp>
        <p:nvSpPr>
          <p:cNvPr id="8" name="Footer Placeholder 7"/>
          <p:cNvSpPr>
            <a:spLocks noGrp="1"/>
          </p:cNvSpPr>
          <p:nvPr>
            <p:ph type="ftr" sz="quarter" idx="11"/>
          </p:nvPr>
        </p:nvSpPr>
        <p:spPr/>
        <p:txBody>
          <a:bodyPr/>
          <a:lstStyle/>
          <a:p>
            <a:r>
              <a:rPr lang="en-US" dirty="0" smtClean="0"/>
              <a:t>CRADLE Talk, April 4, 2014</a:t>
            </a:r>
            <a:endParaRPr lang="en-US" dirty="0"/>
          </a:p>
        </p:txBody>
      </p:sp>
      <p:sp>
        <p:nvSpPr>
          <p:cNvPr id="9" name="Slide Number Placeholder 8"/>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C473A-AC1A-6342-AE1F-B1E6FEB26513}" type="datetime1">
              <a:rPr lang="en-US" smtClean="0"/>
              <a:t>4/3/14</a:t>
            </a:fld>
            <a:endParaRPr lang="en-US" dirty="0"/>
          </a:p>
        </p:txBody>
      </p:sp>
      <p:sp>
        <p:nvSpPr>
          <p:cNvPr id="4" name="Footer Placeholder 3"/>
          <p:cNvSpPr>
            <a:spLocks noGrp="1"/>
          </p:cNvSpPr>
          <p:nvPr>
            <p:ph type="ftr" sz="quarter" idx="11"/>
          </p:nvPr>
        </p:nvSpPr>
        <p:spPr/>
        <p:txBody>
          <a:bodyPr/>
          <a:lstStyle/>
          <a:p>
            <a:r>
              <a:rPr lang="en-US" dirty="0"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96F9F-9607-FC4B-A1AB-965493256671}" type="datetime1">
              <a:rPr lang="en-US" smtClean="0"/>
              <a:t>4/3/14</a:t>
            </a:fld>
            <a:endParaRPr lang="en-US" dirty="0"/>
          </a:p>
        </p:txBody>
      </p:sp>
      <p:sp>
        <p:nvSpPr>
          <p:cNvPr id="3" name="Footer Placeholder 2"/>
          <p:cNvSpPr>
            <a:spLocks noGrp="1"/>
          </p:cNvSpPr>
          <p:nvPr>
            <p:ph type="ftr" sz="quarter" idx="11"/>
          </p:nvPr>
        </p:nvSpPr>
        <p:spPr/>
        <p:txBody>
          <a:bodyPr/>
          <a:lstStyle/>
          <a:p>
            <a:r>
              <a:rPr lang="en-US" dirty="0" smtClean="0"/>
              <a:t>CRADLE Talk, April 4, 2014</a:t>
            </a:r>
            <a:endParaRPr lang="en-US" dirty="0"/>
          </a:p>
        </p:txBody>
      </p:sp>
      <p:sp>
        <p:nvSpPr>
          <p:cNvPr id="4" name="Slide Number Placeholder 3"/>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07287-7107-8649-8146-A981C93F5991}" type="datetime1">
              <a:rPr lang="en-US" smtClean="0"/>
              <a:t>4/3/14</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
        <p:nvSpPr>
          <p:cNvPr id="7" name="Slide Number Placeholder 6"/>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EE4B6-E15D-1A4A-A4A1-85476CB97BA8}" type="datetime1">
              <a:rPr lang="en-US" smtClean="0"/>
              <a:t>4/3/14</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
        <p:nvSpPr>
          <p:cNvPr id="7" name="Slide Number Placeholder 6"/>
          <p:cNvSpPr>
            <a:spLocks noGrp="1"/>
          </p:cNvSpPr>
          <p:nvPr>
            <p:ph type="sldNum" sz="quarter" idx="12"/>
          </p:nvPr>
        </p:nvSpPr>
        <p:spPr/>
        <p:txBody>
          <a:bodyPr/>
          <a:lstStyle/>
          <a:p>
            <a:fld id="{1D4E129F-2DA6-D445-8AA7-B490BAA200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50034-5315-5049-A86D-0C8BC1800F07}" type="datetime1">
              <a:rPr lang="en-US" smtClean="0"/>
              <a:t>4/3/14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CRADLE Talk, April 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800" kern="1200">
          <a:solidFill>
            <a:srgbClr val="007100"/>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007100"/>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8.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6272" y="1908569"/>
            <a:ext cx="5813778" cy="721006"/>
          </a:xfrm>
        </p:spPr>
        <p:txBody>
          <a:bodyPr>
            <a:normAutofit/>
          </a:bodyPr>
          <a:lstStyle/>
          <a:p>
            <a:r>
              <a:rPr lang="en-US" dirty="0" smtClean="0">
                <a:latin typeface="Century Gothic"/>
                <a:cs typeface="Century Gothic"/>
              </a:rPr>
              <a:t>Data Grid Services</a:t>
            </a:r>
            <a:endParaRPr lang="en-US" dirty="0">
              <a:latin typeface="Century Gothic"/>
              <a:cs typeface="Century Gothic"/>
            </a:endParaRPr>
          </a:p>
        </p:txBody>
      </p:sp>
      <p:sp>
        <p:nvSpPr>
          <p:cNvPr id="5" name="TextBox 4"/>
          <p:cNvSpPr txBox="1"/>
          <p:nvPr/>
        </p:nvSpPr>
        <p:spPr>
          <a:xfrm>
            <a:off x="424002" y="5592926"/>
            <a:ext cx="8482936" cy="646331"/>
          </a:xfrm>
          <a:prstGeom prst="rect">
            <a:avLst/>
          </a:prstGeom>
          <a:noFill/>
        </p:spPr>
        <p:txBody>
          <a:bodyPr wrap="square" rtlCol="0">
            <a:spAutoFit/>
          </a:bodyPr>
          <a:lstStyle/>
          <a:p>
            <a:pPr algn="ctr"/>
            <a:r>
              <a:rPr lang="en-US" dirty="0" smtClean="0">
                <a:latin typeface="Century Gothic"/>
                <a:cs typeface="Century Gothic"/>
              </a:rPr>
              <a:t>A services company to provide support for the </a:t>
            </a:r>
          </a:p>
          <a:p>
            <a:pPr algn="ctr">
              <a:spcAft>
                <a:spcPts val="3600"/>
              </a:spcAft>
            </a:pPr>
            <a:r>
              <a:rPr lang="en-US" dirty="0" smtClean="0">
                <a:latin typeface="Century Gothic"/>
                <a:cs typeface="Century Gothic"/>
              </a:rPr>
              <a:t>open source Data Grid software developed in our lab</a:t>
            </a:r>
          </a:p>
        </p:txBody>
      </p:sp>
      <p:sp>
        <p:nvSpPr>
          <p:cNvPr id="15" name="Slide Number Placeholder 14"/>
          <p:cNvSpPr>
            <a:spLocks noGrp="1"/>
          </p:cNvSpPr>
          <p:nvPr>
            <p:ph type="sldNum" sz="quarter" idx="12"/>
          </p:nvPr>
        </p:nvSpPr>
        <p:spPr/>
        <p:txBody>
          <a:bodyPr/>
          <a:lstStyle/>
          <a:p>
            <a:fld id="{1D4E129F-2DA6-D445-8AA7-B490BAA2004C}" type="slidenum">
              <a:rPr lang="en-US" smtClean="0"/>
              <a:pPr/>
              <a:t>1</a:t>
            </a:fld>
            <a:endParaRPr lang="en-US" dirty="0"/>
          </a:p>
        </p:txBody>
      </p:sp>
      <p:grpSp>
        <p:nvGrpSpPr>
          <p:cNvPr id="14" name="Group 13"/>
          <p:cNvGrpSpPr/>
          <p:nvPr/>
        </p:nvGrpSpPr>
        <p:grpSpPr>
          <a:xfrm>
            <a:off x="1412175" y="3242476"/>
            <a:ext cx="6625804" cy="2282718"/>
            <a:chOff x="1412175" y="3750466"/>
            <a:chExt cx="6625804" cy="2282718"/>
          </a:xfrm>
        </p:grpSpPr>
        <p:pic>
          <p:nvPicPr>
            <p:cNvPr id="18" name="Picture 17" descr="Screen shot 2013-05-06 at 11.58.28 PM.png"/>
            <p:cNvPicPr>
              <a:picLocks noChangeAspect="1"/>
            </p:cNvPicPr>
            <p:nvPr/>
          </p:nvPicPr>
          <p:blipFill>
            <a:blip r:embed="rId2"/>
            <a:stretch>
              <a:fillRect/>
            </a:stretch>
          </p:blipFill>
          <p:spPr>
            <a:xfrm>
              <a:off x="1412175" y="3750466"/>
              <a:ext cx="3350986" cy="2282718"/>
            </a:xfrm>
            <a:prstGeom prst="rect">
              <a:avLst/>
            </a:prstGeom>
          </p:spPr>
        </p:pic>
        <p:pic>
          <p:nvPicPr>
            <p:cNvPr id="19" name="Picture 18" descr="data2.png"/>
            <p:cNvPicPr>
              <a:picLocks noChangeAspect="1"/>
            </p:cNvPicPr>
            <p:nvPr/>
          </p:nvPicPr>
          <p:blipFill>
            <a:blip r:embed="rId3"/>
            <a:stretch>
              <a:fillRect/>
            </a:stretch>
          </p:blipFill>
          <p:spPr>
            <a:xfrm>
              <a:off x="4872263" y="3801266"/>
              <a:ext cx="3165716" cy="2207310"/>
            </a:xfrm>
            <a:prstGeom prst="rect">
              <a:avLst/>
            </a:prstGeom>
          </p:spPr>
        </p:pic>
      </p:grpSp>
      <p:sp>
        <p:nvSpPr>
          <p:cNvPr id="10" name="TextBox 9"/>
          <p:cNvSpPr txBox="1"/>
          <p:nvPr/>
        </p:nvSpPr>
        <p:spPr>
          <a:xfrm>
            <a:off x="0" y="0"/>
            <a:ext cx="9144000" cy="1554272"/>
          </a:xfrm>
          <a:prstGeom prst="rect">
            <a:avLst/>
          </a:prstGeom>
          <a:gradFill flip="none" rotWithShape="1">
            <a:gsLst>
              <a:gs pos="0">
                <a:srgbClr val="BFEEBF">
                  <a:alpha val="34000"/>
                </a:srgbClr>
              </a:gs>
              <a:gs pos="89000">
                <a:srgbClr val="FFFFFF">
                  <a:alpha val="34000"/>
                </a:srgbClr>
              </a:gs>
            </a:gsLst>
            <a:lin ang="5400000" scaled="0"/>
            <a:tileRect/>
          </a:gradFill>
          <a:ln>
            <a:noFill/>
          </a:ln>
        </p:spPr>
        <p:txBody>
          <a:bodyPr wrap="square" rtlCol="0">
            <a:spAutoFit/>
          </a:bodyPr>
          <a:lstStyle/>
          <a:p>
            <a:pPr algn="ctr">
              <a:spcAft>
                <a:spcPts val="1800"/>
              </a:spcAft>
            </a:pPr>
            <a:r>
              <a:rPr lang="en-US" sz="4400" dirty="0" smtClean="0">
                <a:latin typeface="Century Gothic"/>
                <a:cs typeface="Century Gothic"/>
              </a:rPr>
              <a:t>NSF I-Corps Project</a:t>
            </a:r>
          </a:p>
          <a:p>
            <a:pPr algn="ctr"/>
            <a:r>
              <a:rPr lang="en-US" sz="3600" i="1" dirty="0" smtClean="0">
                <a:latin typeface="Century Gothic"/>
                <a:cs typeface="Century Gothic"/>
              </a:rPr>
              <a:t>April-May 2013 Cohort</a:t>
            </a:r>
            <a:endParaRPr lang="en-US" sz="3600" i="1" dirty="0">
              <a:latin typeface="Century Gothic"/>
              <a:cs typeface="Century Gothic"/>
            </a:endParaRPr>
          </a:p>
        </p:txBody>
      </p:sp>
      <p:sp>
        <p:nvSpPr>
          <p:cNvPr id="16" name="TextBox 15"/>
          <p:cNvSpPr txBox="1"/>
          <p:nvPr/>
        </p:nvSpPr>
        <p:spPr>
          <a:xfrm>
            <a:off x="1296286" y="2685284"/>
            <a:ext cx="7107070" cy="369332"/>
          </a:xfrm>
          <a:prstGeom prst="rect">
            <a:avLst/>
          </a:prstGeom>
          <a:noFill/>
        </p:spPr>
        <p:txBody>
          <a:bodyPr wrap="none" rtlCol="0">
            <a:spAutoFit/>
          </a:bodyPr>
          <a:lstStyle/>
          <a:p>
            <a:r>
              <a:rPr lang="en-US" i="1" dirty="0" smtClean="0">
                <a:latin typeface="Century Gothic"/>
                <a:cs typeface="Century Gothic"/>
              </a:rPr>
              <a:t>Arcot Rajasekar (PI)</a:t>
            </a:r>
            <a:r>
              <a:rPr lang="en-US" i="1" dirty="0">
                <a:latin typeface="Century Gothic"/>
                <a:cs typeface="Century Gothic"/>
              </a:rPr>
              <a:t>, Leesa Brieger (EL), </a:t>
            </a:r>
            <a:r>
              <a:rPr lang="en-US" i="1" dirty="0" smtClean="0">
                <a:latin typeface="Century Gothic"/>
                <a:cs typeface="Century Gothic"/>
              </a:rPr>
              <a:t>Kevin Wright (Mentor)</a:t>
            </a:r>
            <a:endParaRPr lang="en-US" i="1" dirty="0">
              <a:latin typeface="Century Gothic"/>
              <a:cs typeface="Century Gothic"/>
            </a:endParaRPr>
          </a:p>
        </p:txBody>
      </p:sp>
      <p:sp>
        <p:nvSpPr>
          <p:cNvPr id="17" name="Footer Placeholder 16"/>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588936"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1371599"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302936"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43600" y="2031986"/>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1600202" y="888987"/>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5257799" y="888987"/>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1600201" y="3174986"/>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257802" y="3174985"/>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33866" y="694253"/>
            <a:ext cx="1773936" cy="344932"/>
          </a:xfrm>
          <a:prstGeom prst="rect">
            <a:avLst/>
          </a:prstGeom>
        </p:spPr>
      </p:pic>
      <p:pic>
        <p:nvPicPr>
          <p:cNvPr id="20" name="Picture 19"/>
          <p:cNvPicPr>
            <a:picLocks noChangeAspect="1"/>
          </p:cNvPicPr>
          <p:nvPr/>
        </p:nvPicPr>
        <p:blipFill>
          <a:blip r:embed="rId3"/>
          <a:stretch>
            <a:fillRect/>
          </a:stretch>
        </p:blipFill>
        <p:spPr>
          <a:xfrm>
            <a:off x="33866" y="5283199"/>
            <a:ext cx="952500" cy="215900"/>
          </a:xfrm>
          <a:prstGeom prst="rect">
            <a:avLst/>
          </a:prstGeom>
        </p:spPr>
      </p:pic>
      <p:pic>
        <p:nvPicPr>
          <p:cNvPr id="21" name="Picture 20"/>
          <p:cNvPicPr>
            <a:picLocks noChangeAspect="1"/>
          </p:cNvPicPr>
          <p:nvPr/>
        </p:nvPicPr>
        <p:blipFill>
          <a:blip r:embed="rId4"/>
          <a:stretch>
            <a:fillRect/>
          </a:stretch>
        </p:blipFill>
        <p:spPr>
          <a:xfrm>
            <a:off x="8466839" y="5300132"/>
            <a:ext cx="622300" cy="609600"/>
          </a:xfrm>
          <a:prstGeom prst="rect">
            <a:avLst/>
          </a:prstGeom>
        </p:spPr>
      </p:pic>
      <p:pic>
        <p:nvPicPr>
          <p:cNvPr id="22" name="Picture 21"/>
          <p:cNvPicPr>
            <a:picLocks noChangeAspect="1"/>
          </p:cNvPicPr>
          <p:nvPr/>
        </p:nvPicPr>
        <p:blipFill>
          <a:blip r:embed="rId5"/>
          <a:stretch>
            <a:fillRect/>
          </a:stretch>
        </p:blipFill>
        <p:spPr>
          <a:xfrm>
            <a:off x="3915834" y="5283199"/>
            <a:ext cx="622300" cy="444500"/>
          </a:xfrm>
          <a:prstGeom prst="rect">
            <a:avLst/>
          </a:prstGeom>
        </p:spPr>
      </p:pic>
      <p:pic>
        <p:nvPicPr>
          <p:cNvPr id="23" name="Picture 22"/>
          <p:cNvPicPr>
            <a:picLocks noChangeAspect="1"/>
          </p:cNvPicPr>
          <p:nvPr/>
        </p:nvPicPr>
        <p:blipFill>
          <a:blip r:embed="rId6"/>
          <a:stretch>
            <a:fillRect/>
          </a:stretch>
        </p:blipFill>
        <p:spPr>
          <a:xfrm>
            <a:off x="4622802" y="5283199"/>
            <a:ext cx="1143000" cy="215900"/>
          </a:xfrm>
          <a:prstGeom prst="rect">
            <a:avLst/>
          </a:prstGeom>
        </p:spPr>
      </p:pic>
      <p:pic>
        <p:nvPicPr>
          <p:cNvPr id="24" name="Picture 23"/>
          <p:cNvPicPr>
            <a:picLocks noChangeAspect="1"/>
          </p:cNvPicPr>
          <p:nvPr/>
        </p:nvPicPr>
        <p:blipFill>
          <a:blip r:embed="rId7"/>
          <a:stretch>
            <a:fillRect/>
          </a:stretch>
        </p:blipFill>
        <p:spPr>
          <a:xfrm>
            <a:off x="1875361" y="711186"/>
            <a:ext cx="927100" cy="279400"/>
          </a:xfrm>
          <a:prstGeom prst="rect">
            <a:avLst/>
          </a:prstGeom>
        </p:spPr>
      </p:pic>
      <p:pic>
        <p:nvPicPr>
          <p:cNvPr id="25" name="Picture 24"/>
          <p:cNvPicPr>
            <a:picLocks noChangeAspect="1"/>
          </p:cNvPicPr>
          <p:nvPr/>
        </p:nvPicPr>
        <p:blipFill>
          <a:blip r:embed="rId8"/>
          <a:stretch>
            <a:fillRect/>
          </a:stretch>
        </p:blipFill>
        <p:spPr>
          <a:xfrm>
            <a:off x="3202596" y="711186"/>
            <a:ext cx="431800" cy="431800"/>
          </a:xfrm>
          <a:prstGeom prst="rect">
            <a:avLst/>
          </a:prstGeom>
        </p:spPr>
      </p:pic>
      <p:pic>
        <p:nvPicPr>
          <p:cNvPr id="26" name="Picture 25"/>
          <p:cNvPicPr>
            <a:picLocks noChangeAspect="1"/>
          </p:cNvPicPr>
          <p:nvPr/>
        </p:nvPicPr>
        <p:blipFill>
          <a:blip r:embed="rId9"/>
          <a:stretch>
            <a:fillRect/>
          </a:stretch>
        </p:blipFill>
        <p:spPr>
          <a:xfrm>
            <a:off x="1849961" y="2997201"/>
            <a:ext cx="952500" cy="254000"/>
          </a:xfrm>
          <a:prstGeom prst="rect">
            <a:avLst/>
          </a:prstGeom>
        </p:spPr>
      </p:pic>
      <p:pic>
        <p:nvPicPr>
          <p:cNvPr id="27" name="Picture 26"/>
          <p:cNvPicPr>
            <a:picLocks noChangeAspect="1"/>
          </p:cNvPicPr>
          <p:nvPr/>
        </p:nvPicPr>
        <p:blipFill>
          <a:blip r:embed="rId10"/>
          <a:stretch>
            <a:fillRect/>
          </a:stretch>
        </p:blipFill>
        <p:spPr>
          <a:xfrm>
            <a:off x="3139096" y="3009901"/>
            <a:ext cx="495300" cy="482600"/>
          </a:xfrm>
          <a:prstGeom prst="rect">
            <a:avLst/>
          </a:prstGeom>
        </p:spPr>
      </p:pic>
      <p:pic>
        <p:nvPicPr>
          <p:cNvPr id="28" name="Picture 27"/>
          <p:cNvPicPr>
            <a:picLocks noChangeAspect="1"/>
          </p:cNvPicPr>
          <p:nvPr/>
        </p:nvPicPr>
        <p:blipFill>
          <a:blip r:embed="rId11"/>
          <a:stretch>
            <a:fillRect/>
          </a:stretch>
        </p:blipFill>
        <p:spPr>
          <a:xfrm>
            <a:off x="3691469" y="708986"/>
            <a:ext cx="1219200" cy="279400"/>
          </a:xfrm>
          <a:prstGeom prst="rect">
            <a:avLst/>
          </a:prstGeom>
        </p:spPr>
      </p:pic>
      <p:pic>
        <p:nvPicPr>
          <p:cNvPr id="29" name="Picture 28"/>
          <p:cNvPicPr>
            <a:picLocks noChangeAspect="1"/>
          </p:cNvPicPr>
          <p:nvPr/>
        </p:nvPicPr>
        <p:blipFill>
          <a:blip r:embed="rId12"/>
          <a:stretch>
            <a:fillRect/>
          </a:stretch>
        </p:blipFill>
        <p:spPr>
          <a:xfrm>
            <a:off x="4895849" y="693333"/>
            <a:ext cx="546100" cy="444500"/>
          </a:xfrm>
          <a:prstGeom prst="rect">
            <a:avLst/>
          </a:prstGeom>
        </p:spPr>
      </p:pic>
      <p:pic>
        <p:nvPicPr>
          <p:cNvPr id="30" name="Picture 29"/>
          <p:cNvPicPr>
            <a:picLocks noChangeAspect="1"/>
          </p:cNvPicPr>
          <p:nvPr/>
        </p:nvPicPr>
        <p:blipFill>
          <a:blip r:embed="rId13"/>
          <a:stretch>
            <a:fillRect/>
          </a:stretch>
        </p:blipFill>
        <p:spPr>
          <a:xfrm>
            <a:off x="5562606" y="3014134"/>
            <a:ext cx="685800" cy="241300"/>
          </a:xfrm>
          <a:prstGeom prst="rect">
            <a:avLst/>
          </a:prstGeom>
        </p:spPr>
      </p:pic>
      <p:pic>
        <p:nvPicPr>
          <p:cNvPr id="31" name="Picture 30"/>
          <p:cNvPicPr>
            <a:picLocks noChangeAspect="1"/>
          </p:cNvPicPr>
          <p:nvPr/>
        </p:nvPicPr>
        <p:blipFill>
          <a:blip r:embed="rId14"/>
          <a:stretch>
            <a:fillRect/>
          </a:stretch>
        </p:blipFill>
        <p:spPr>
          <a:xfrm>
            <a:off x="6692392" y="2997201"/>
            <a:ext cx="558800" cy="444500"/>
          </a:xfrm>
          <a:prstGeom prst="rect">
            <a:avLst/>
          </a:prstGeom>
        </p:spPr>
      </p:pic>
      <p:pic>
        <p:nvPicPr>
          <p:cNvPr id="32" name="Picture 31"/>
          <p:cNvPicPr>
            <a:picLocks noChangeAspect="1"/>
          </p:cNvPicPr>
          <p:nvPr/>
        </p:nvPicPr>
        <p:blipFill>
          <a:blip r:embed="rId15"/>
          <a:stretch>
            <a:fillRect/>
          </a:stretch>
        </p:blipFill>
        <p:spPr>
          <a:xfrm>
            <a:off x="7352790" y="700520"/>
            <a:ext cx="1320800" cy="254000"/>
          </a:xfrm>
          <a:prstGeom prst="rect">
            <a:avLst/>
          </a:prstGeom>
        </p:spPr>
      </p:pic>
      <p:pic>
        <p:nvPicPr>
          <p:cNvPr id="33" name="Picture 32"/>
          <p:cNvPicPr>
            <a:picLocks noChangeAspect="1"/>
          </p:cNvPicPr>
          <p:nvPr/>
        </p:nvPicPr>
        <p:blipFill>
          <a:blip r:embed="rId16"/>
          <a:stretch>
            <a:fillRect/>
          </a:stretch>
        </p:blipFill>
        <p:spPr>
          <a:xfrm>
            <a:off x="8673590" y="749286"/>
            <a:ext cx="406400" cy="482600"/>
          </a:xfrm>
          <a:prstGeom prst="rect">
            <a:avLst/>
          </a:prstGeom>
        </p:spPr>
      </p:pic>
      <p:pic>
        <p:nvPicPr>
          <p:cNvPr id="34" name="Picture 33"/>
          <p:cNvPicPr>
            <a:picLocks noChangeAspect="1"/>
          </p:cNvPicPr>
          <p:nvPr/>
        </p:nvPicPr>
        <p:blipFill>
          <a:blip r:embed="rId17"/>
          <a:stretch>
            <a:fillRect/>
          </a:stretch>
        </p:blipFill>
        <p:spPr>
          <a:xfrm>
            <a:off x="5528740" y="700520"/>
            <a:ext cx="1744980" cy="321770"/>
          </a:xfrm>
          <a:prstGeom prst="rect">
            <a:avLst/>
          </a:prstGeom>
        </p:spPr>
      </p:pic>
      <p:sp>
        <p:nvSpPr>
          <p:cNvPr id="35" name="TextBox 34"/>
          <p:cNvSpPr txBox="1"/>
          <p:nvPr/>
        </p:nvSpPr>
        <p:spPr>
          <a:xfrm>
            <a:off x="33866" y="67732"/>
            <a:ext cx="3881968" cy="461665"/>
          </a:xfrm>
          <a:prstGeom prst="rect">
            <a:avLst/>
          </a:prstGeom>
          <a:noFill/>
        </p:spPr>
        <p:txBody>
          <a:bodyPr wrap="square" rtlCol="0">
            <a:spAutoFit/>
          </a:bodyPr>
          <a:lstStyle/>
          <a:p>
            <a:r>
              <a:rPr lang="en-US" sz="2400" b="1" i="1" dirty="0" smtClean="0"/>
              <a:t>The Business Model Canvas</a:t>
            </a:r>
            <a:endParaRPr lang="en-US" sz="2400" b="1" i="1" dirty="0"/>
          </a:p>
        </p:txBody>
      </p:sp>
      <p:sp>
        <p:nvSpPr>
          <p:cNvPr id="36" name="TextBox 35"/>
          <p:cNvSpPr txBox="1"/>
          <p:nvPr/>
        </p:nvSpPr>
        <p:spPr>
          <a:xfrm>
            <a:off x="7348006" y="1231886"/>
            <a:ext cx="1749529" cy="3293209"/>
          </a:xfrm>
          <a:prstGeom prst="rect">
            <a:avLst/>
          </a:prstGeom>
          <a:noFill/>
        </p:spPr>
        <p:txBody>
          <a:bodyPr wrap="none" rtlCol="0">
            <a:spAutoFit/>
          </a:bodyPr>
          <a:lstStyle/>
          <a:p>
            <a:r>
              <a:rPr lang="en-US" sz="1100" dirty="0" smtClean="0">
                <a:latin typeface="Century Schoolbook"/>
                <a:cs typeface="Century Schoolbook"/>
              </a:rPr>
              <a:t>Massive data volume</a:t>
            </a:r>
          </a:p>
          <a:p>
            <a:pPr>
              <a:buFont typeface="Arial"/>
              <a:buChar char="•"/>
            </a:pPr>
            <a:r>
              <a:rPr lang="en-US" sz="1100" dirty="0" smtClean="0">
                <a:latin typeface="Century Schoolbook"/>
                <a:cs typeface="Century Schoolbook"/>
              </a:rPr>
              <a:t> media</a:t>
            </a:r>
          </a:p>
          <a:p>
            <a:pPr>
              <a:buFont typeface="Arial"/>
              <a:buChar char="•"/>
            </a:pPr>
            <a:r>
              <a:rPr lang="en-US" sz="1100" dirty="0" smtClean="0">
                <a:latin typeface="Century Schoolbook"/>
                <a:cs typeface="Century Schoolbook"/>
              </a:rPr>
              <a:t> genomics</a:t>
            </a:r>
          </a:p>
          <a:p>
            <a:pPr>
              <a:buFont typeface="Arial"/>
              <a:buChar char="•"/>
            </a:pPr>
            <a:r>
              <a:rPr lang="en-US" sz="1100" dirty="0" smtClean="0">
                <a:latin typeface="Century Schoolbook"/>
                <a:cs typeface="Century Schoolbook"/>
              </a:rPr>
              <a:t> climate</a:t>
            </a:r>
          </a:p>
          <a:p>
            <a:pPr>
              <a:spcAft>
                <a:spcPts val="1200"/>
              </a:spcAft>
              <a:buFont typeface="Arial"/>
              <a:buChar char="•"/>
            </a:pPr>
            <a:r>
              <a:rPr lang="en-US" sz="1100" dirty="0" smtClean="0">
                <a:latin typeface="Century Schoolbook"/>
                <a:cs typeface="Century Schoolbook"/>
              </a:rPr>
              <a:t> storage vendors</a:t>
            </a:r>
          </a:p>
          <a:p>
            <a:endParaRPr lang="en-US" sz="1100" dirty="0" smtClean="0">
              <a:latin typeface="Century Schoolbook"/>
              <a:cs typeface="Century Schoolbook"/>
            </a:endParaRPr>
          </a:p>
          <a:p>
            <a:r>
              <a:rPr lang="en-US" sz="1100" dirty="0" smtClean="0">
                <a:latin typeface="Century Schoolbook"/>
                <a:cs typeface="Century Schoolbook"/>
              </a:rPr>
              <a:t>Complex data services</a:t>
            </a:r>
          </a:p>
          <a:p>
            <a:r>
              <a:rPr lang="en-US" sz="1100" dirty="0" smtClean="0">
                <a:latin typeface="Century Schoolbook"/>
                <a:cs typeface="Century Schoolbook"/>
              </a:rPr>
              <a:t>(data sharing, protected </a:t>
            </a:r>
          </a:p>
          <a:p>
            <a:r>
              <a:rPr lang="en-US" sz="1100" dirty="0" smtClean="0">
                <a:latin typeface="Century Schoolbook"/>
                <a:cs typeface="Century Schoolbook"/>
              </a:rPr>
              <a:t>data, reprocessing,…)</a:t>
            </a:r>
          </a:p>
          <a:p>
            <a:pPr>
              <a:buFont typeface="Arial"/>
              <a:buChar char="•"/>
            </a:pPr>
            <a:r>
              <a:rPr lang="en-US" sz="1100" dirty="0" smtClean="0">
                <a:latin typeface="Century Schoolbook"/>
                <a:cs typeface="Century Schoolbook"/>
              </a:rPr>
              <a:t> climate</a:t>
            </a:r>
          </a:p>
          <a:p>
            <a:pPr>
              <a:buFont typeface="Arial"/>
              <a:buChar char="•"/>
            </a:pPr>
            <a:r>
              <a:rPr lang="en-US" sz="1100" dirty="0" smtClean="0">
                <a:latin typeface="Century Schoolbook"/>
                <a:cs typeface="Century Schoolbook"/>
              </a:rPr>
              <a:t> medical</a:t>
            </a:r>
          </a:p>
          <a:p>
            <a:pPr>
              <a:buFont typeface="Arial"/>
              <a:buChar char="•"/>
            </a:pPr>
            <a:r>
              <a:rPr lang="en-US" sz="1100" dirty="0" smtClean="0">
                <a:latin typeface="Century Schoolbook"/>
                <a:cs typeface="Century Schoolbook"/>
              </a:rPr>
              <a:t> research</a:t>
            </a:r>
          </a:p>
          <a:p>
            <a:pPr>
              <a:buFont typeface="Arial"/>
              <a:buChar char="•"/>
            </a:pPr>
            <a:r>
              <a:rPr lang="en-US" sz="1100" dirty="0" smtClean="0">
                <a:latin typeface="Century Schoolbook"/>
                <a:cs typeface="Century Schoolbook"/>
              </a:rPr>
              <a:t> enterprise</a:t>
            </a:r>
          </a:p>
          <a:p>
            <a:pPr>
              <a:buFont typeface="Arial"/>
              <a:buChar char="•"/>
            </a:pPr>
            <a:r>
              <a:rPr lang="en-US" sz="1100" dirty="0" smtClean="0">
                <a:latin typeface="Century Schoolbook"/>
                <a:cs typeface="Century Schoolbook"/>
              </a:rPr>
              <a:t> integrators</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Apple Symbols"/>
              <a:cs typeface="Apple Symbols"/>
            </a:endParaRPr>
          </a:p>
          <a:p>
            <a:endParaRPr lang="en-US" sz="1100" dirty="0">
              <a:latin typeface="Apple Symbols"/>
              <a:cs typeface="Apple Symbols"/>
            </a:endParaRPr>
          </a:p>
        </p:txBody>
      </p:sp>
      <p:sp>
        <p:nvSpPr>
          <p:cNvPr id="37" name="TextBox 36"/>
          <p:cNvSpPr txBox="1"/>
          <p:nvPr/>
        </p:nvSpPr>
        <p:spPr>
          <a:xfrm>
            <a:off x="1849027" y="1077028"/>
            <a:ext cx="1785369" cy="2662268"/>
          </a:xfrm>
          <a:prstGeom prst="rect">
            <a:avLst/>
          </a:prstGeom>
          <a:solidFill>
            <a:schemeClr val="bg1"/>
          </a:solidFill>
        </p:spPr>
        <p:txBody>
          <a:bodyPr wrap="square" rtlCol="0">
            <a:spAutoFit/>
          </a:bodyPr>
          <a:lstStyle/>
          <a:p>
            <a:r>
              <a:rPr lang="en-US" sz="1050" dirty="0" smtClean="0">
                <a:latin typeface="Century Schoolbook"/>
                <a:cs typeface="Century Schoolbook"/>
              </a:rPr>
              <a:t>Maintain commercial</a:t>
            </a:r>
          </a:p>
          <a:p>
            <a:pPr>
              <a:spcAft>
                <a:spcPts val="600"/>
              </a:spcAft>
            </a:pPr>
            <a:r>
              <a:rPr lang="en-US" sz="1050" dirty="0" smtClean="0">
                <a:latin typeface="Century Schoolbook"/>
                <a:cs typeface="Century Schoolbook"/>
              </a:rPr>
              <a:t>service level - tier 2 &amp; 3</a:t>
            </a:r>
          </a:p>
          <a:p>
            <a:r>
              <a:rPr lang="en-US" sz="1050" dirty="0" smtClean="0">
                <a:latin typeface="Century Schoolbook"/>
                <a:cs typeface="Century Schoolbook"/>
              </a:rPr>
              <a:t>Consulting</a:t>
            </a:r>
          </a:p>
          <a:p>
            <a:pPr>
              <a:buFont typeface="Arial"/>
              <a:buChar char="•"/>
            </a:pPr>
            <a:r>
              <a:rPr lang="en-US" sz="1050" dirty="0" smtClean="0">
                <a:latin typeface="Century Schoolbook"/>
                <a:cs typeface="Century Schoolbook"/>
              </a:rPr>
              <a:t> feature development</a:t>
            </a:r>
          </a:p>
          <a:p>
            <a:pPr>
              <a:buFont typeface="Arial"/>
              <a:buChar char="•"/>
            </a:pPr>
            <a:r>
              <a:rPr lang="en-US" sz="1050" dirty="0" smtClean="0">
                <a:latin typeface="Century Schoolbook"/>
                <a:cs typeface="Century Schoolbook"/>
              </a:rPr>
              <a:t> integration</a:t>
            </a:r>
          </a:p>
          <a:p>
            <a:pPr>
              <a:buFont typeface="Arial"/>
              <a:buChar char="•"/>
            </a:pPr>
            <a:r>
              <a:rPr lang="en-US" sz="1050" dirty="0" smtClean="0">
                <a:latin typeface="Century Schoolbook"/>
                <a:cs typeface="Century Schoolbook"/>
              </a:rPr>
              <a:t> troubleshooting</a:t>
            </a:r>
          </a:p>
          <a:p>
            <a:pPr>
              <a:spcAft>
                <a:spcPts val="600"/>
              </a:spcAft>
              <a:buFont typeface="Arial"/>
              <a:buChar char="•"/>
            </a:pPr>
            <a:r>
              <a:rPr lang="en-US" sz="1050" dirty="0" smtClean="0">
                <a:latin typeface="Century Schoolbook"/>
                <a:cs typeface="Century Schoolbook"/>
              </a:rPr>
              <a:t> data policy support</a:t>
            </a:r>
          </a:p>
          <a:p>
            <a:pPr>
              <a:spcAft>
                <a:spcPts val="600"/>
              </a:spcAft>
            </a:pPr>
            <a:r>
              <a:rPr lang="en-US" sz="1050" dirty="0" smtClean="0">
                <a:latin typeface="Century Schoolbook"/>
                <a:cs typeface="Century Schoolbook"/>
              </a:rPr>
              <a:t>Training: usage, support, dev</a:t>
            </a:r>
          </a:p>
          <a:p>
            <a:pPr>
              <a:spcAft>
                <a:spcPts val="600"/>
              </a:spcAft>
            </a:pPr>
            <a:r>
              <a:rPr lang="en-US" sz="1050" dirty="0" smtClean="0">
                <a:latin typeface="Century Schoolbook"/>
                <a:cs typeface="Century Schoolbook"/>
              </a:rPr>
              <a:t>Marketing: Proselytize on data issues and importance of data policy </a:t>
            </a:r>
          </a:p>
          <a:p>
            <a:r>
              <a:rPr lang="en-US" sz="1050" dirty="0" smtClean="0">
                <a:latin typeface="Century Schoolbook"/>
                <a:cs typeface="Century Schoolbook"/>
              </a:rPr>
              <a:t>Cloud provisioning/hosting???</a:t>
            </a:r>
          </a:p>
        </p:txBody>
      </p:sp>
      <p:sp>
        <p:nvSpPr>
          <p:cNvPr id="38" name="TextBox 37"/>
          <p:cNvSpPr txBox="1"/>
          <p:nvPr/>
        </p:nvSpPr>
        <p:spPr>
          <a:xfrm>
            <a:off x="3755604" y="1039862"/>
            <a:ext cx="1608133" cy="4093428"/>
          </a:xfrm>
          <a:prstGeom prst="rect">
            <a:avLst/>
          </a:prstGeom>
          <a:noFill/>
        </p:spPr>
        <p:txBody>
          <a:bodyPr wrap="square" rtlCol="0">
            <a:spAutoFit/>
          </a:bodyPr>
          <a:lstStyle/>
          <a:p>
            <a:pPr>
              <a:spcAft>
                <a:spcPts val="1200"/>
              </a:spcAft>
            </a:pPr>
            <a:r>
              <a:rPr lang="en-US" sz="1100" dirty="0" smtClean="0">
                <a:latin typeface="Century Schoolbook"/>
                <a:cs typeface="Century Schoolbook"/>
              </a:rPr>
              <a:t>Ease of providing custom data infrastructure (not one-offs), specialized to individual, complex need </a:t>
            </a:r>
          </a:p>
          <a:p>
            <a:pPr>
              <a:spcAft>
                <a:spcPts val="1200"/>
              </a:spcAft>
            </a:pPr>
            <a:r>
              <a:rPr lang="en-US" sz="1100" dirty="0" smtClean="0">
                <a:latin typeface="Century Schoolbook"/>
                <a:cs typeface="Century Schoolbook"/>
              </a:rPr>
              <a:t>Flexibility to adapt &amp; expand as needs change &amp; grow</a:t>
            </a:r>
          </a:p>
          <a:p>
            <a:pPr>
              <a:spcAft>
                <a:spcPts val="1200"/>
              </a:spcAft>
            </a:pPr>
            <a:r>
              <a:rPr lang="en-US" sz="1100" dirty="0" smtClean="0">
                <a:latin typeface="Century Schoolbook"/>
                <a:cs typeface="Century Schoolbook"/>
              </a:rPr>
              <a:t>Reliability for mission-critical services</a:t>
            </a:r>
          </a:p>
          <a:p>
            <a:pPr>
              <a:spcAft>
                <a:spcPts val="1200"/>
              </a:spcAft>
            </a:pPr>
            <a:r>
              <a:rPr lang="en-US" sz="1100" dirty="0" smtClean="0">
                <a:latin typeface="Century Schoolbook"/>
                <a:cs typeface="Century Schoolbook"/>
              </a:rPr>
              <a:t>Support for development of data management strategies in support of business activities</a:t>
            </a:r>
          </a:p>
          <a:p>
            <a:r>
              <a:rPr lang="en-US" sz="1100" dirty="0" smtClean="0">
                <a:latin typeface="Century Schoolbook"/>
                <a:cs typeface="Century Schoolbook"/>
              </a:rPr>
              <a:t>Outsource custom, specialized cloud services</a:t>
            </a:r>
          </a:p>
        </p:txBody>
      </p:sp>
      <p:sp>
        <p:nvSpPr>
          <p:cNvPr id="39" name="TextBox 38"/>
          <p:cNvSpPr txBox="1"/>
          <p:nvPr/>
        </p:nvSpPr>
        <p:spPr>
          <a:xfrm>
            <a:off x="5562606" y="3322421"/>
            <a:ext cx="1608133" cy="2062103"/>
          </a:xfrm>
          <a:prstGeom prst="rect">
            <a:avLst/>
          </a:prstGeom>
          <a:noFill/>
        </p:spPr>
        <p:txBody>
          <a:bodyPr wrap="square" rtlCol="0">
            <a:spAutoFit/>
          </a:bodyPr>
          <a:lstStyle/>
          <a:p>
            <a:pPr>
              <a:spcAft>
                <a:spcPts val="1200"/>
              </a:spcAft>
            </a:pPr>
            <a:r>
              <a:rPr lang="en-US" sz="1100" dirty="0" smtClean="0">
                <a:latin typeface="Century Schoolbook"/>
                <a:cs typeface="Century Schoolbook"/>
              </a:rPr>
              <a:t>On-site training</a:t>
            </a:r>
          </a:p>
          <a:p>
            <a:pPr>
              <a:spcAft>
                <a:spcPts val="1200"/>
              </a:spcAft>
            </a:pPr>
            <a:r>
              <a:rPr lang="en-US" sz="1100" dirty="0" smtClean="0">
                <a:latin typeface="Century Schoolbook"/>
                <a:cs typeface="Century Schoolbook"/>
              </a:rPr>
              <a:t>On-site and remote consulting</a:t>
            </a:r>
          </a:p>
          <a:p>
            <a:pPr>
              <a:spcAft>
                <a:spcPts val="1200"/>
              </a:spcAft>
            </a:pPr>
            <a:r>
              <a:rPr lang="en-US" sz="1100" dirty="0" smtClean="0">
                <a:latin typeface="Century Schoolbook"/>
                <a:cs typeface="Century Schoolbook"/>
              </a:rPr>
              <a:t>Embedded customer dev visitors</a:t>
            </a:r>
          </a:p>
          <a:p>
            <a:pPr>
              <a:spcAft>
                <a:spcPts val="1200"/>
              </a:spcAft>
            </a:pPr>
            <a:r>
              <a:rPr lang="en-US" sz="1100" dirty="0" smtClean="0">
                <a:latin typeface="Century Schoolbook"/>
                <a:cs typeface="Century Schoolbook"/>
              </a:rPr>
              <a:t>Channel partners provide tier 1 support </a:t>
            </a:r>
          </a:p>
          <a:p>
            <a:endParaRPr lang="en-US" sz="1100" dirty="0" smtClean="0">
              <a:latin typeface="Century Schoolbook"/>
              <a:cs typeface="Century Schoolbook"/>
            </a:endParaRPr>
          </a:p>
        </p:txBody>
      </p:sp>
      <p:sp>
        <p:nvSpPr>
          <p:cNvPr id="40" name="TextBox 39"/>
          <p:cNvSpPr txBox="1"/>
          <p:nvPr/>
        </p:nvSpPr>
        <p:spPr>
          <a:xfrm>
            <a:off x="5618399" y="1137833"/>
            <a:ext cx="1608133" cy="1585049"/>
          </a:xfrm>
          <a:prstGeom prst="rect">
            <a:avLst/>
          </a:prstGeom>
          <a:noFill/>
        </p:spPr>
        <p:txBody>
          <a:bodyPr wrap="square" rtlCol="0">
            <a:spAutoFit/>
          </a:bodyPr>
          <a:lstStyle/>
          <a:p>
            <a:pPr>
              <a:spcAft>
                <a:spcPts val="1200"/>
              </a:spcAft>
            </a:pPr>
            <a:r>
              <a:rPr lang="en-US" sz="1100" dirty="0" smtClean="0">
                <a:latin typeface="Century Schoolbook"/>
                <a:cs typeface="Century Schoolbook"/>
              </a:rPr>
              <a:t>Phone, web, personal contact for support services</a:t>
            </a:r>
          </a:p>
          <a:p>
            <a:pPr>
              <a:spcAft>
                <a:spcPts val="1200"/>
              </a:spcAft>
            </a:pPr>
            <a:r>
              <a:rPr lang="en-US" sz="1100" dirty="0" smtClean="0">
                <a:latin typeface="Century Schoolbook"/>
                <a:cs typeface="Century Schoolbook"/>
              </a:rPr>
              <a:t>Tier 2 &amp; 3 support</a:t>
            </a:r>
          </a:p>
          <a:p>
            <a:r>
              <a:rPr lang="en-US" sz="1100" dirty="0" smtClean="0">
                <a:latin typeface="Century Schoolbook"/>
                <a:cs typeface="Century Schoolbook"/>
              </a:rPr>
              <a:t>Mission-critical support levels: 24-hour availability</a:t>
            </a:r>
          </a:p>
        </p:txBody>
      </p:sp>
      <p:sp>
        <p:nvSpPr>
          <p:cNvPr id="41" name="TextBox 40"/>
          <p:cNvSpPr txBox="1"/>
          <p:nvPr/>
        </p:nvSpPr>
        <p:spPr>
          <a:xfrm>
            <a:off x="107846" y="1231886"/>
            <a:ext cx="1608133" cy="3970318"/>
          </a:xfrm>
          <a:prstGeom prst="rect">
            <a:avLst/>
          </a:prstGeom>
          <a:noFill/>
        </p:spPr>
        <p:txBody>
          <a:bodyPr wrap="square" rtlCol="0">
            <a:spAutoFit/>
          </a:bodyPr>
          <a:lstStyle/>
          <a:p>
            <a:pPr>
              <a:spcAft>
                <a:spcPts val="600"/>
              </a:spcAft>
            </a:pPr>
            <a:r>
              <a:rPr lang="en-US" sz="1100" dirty="0" smtClean="0">
                <a:latin typeface="Century Schoolbook"/>
                <a:cs typeface="Century Schoolbook"/>
              </a:rPr>
              <a:t>Integrators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Storage vendors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Federal agencies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Media</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Web-based businesses????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IT companies????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Community clouds???</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Century Schoolbook"/>
              <a:cs typeface="Century Schoolbook"/>
            </a:endParaRPr>
          </a:p>
        </p:txBody>
      </p:sp>
      <p:pic>
        <p:nvPicPr>
          <p:cNvPr id="44" name="Picture 43" descr="Screen shot 2013-03-30 at 10.20.33 AM.png"/>
          <p:cNvPicPr>
            <a:picLocks noChangeAspect="1"/>
          </p:cNvPicPr>
          <p:nvPr/>
        </p:nvPicPr>
        <p:blipFill>
          <a:blip r:embed="rId18"/>
          <a:stretch>
            <a:fillRect/>
          </a:stretch>
        </p:blipFill>
        <p:spPr>
          <a:xfrm>
            <a:off x="1807802" y="3690664"/>
            <a:ext cx="1883667" cy="791860"/>
          </a:xfrm>
          <a:prstGeom prst="rect">
            <a:avLst/>
          </a:prstGeom>
        </p:spPr>
      </p:pic>
      <p:sp>
        <p:nvSpPr>
          <p:cNvPr id="45" name="TextBox 44"/>
          <p:cNvSpPr txBox="1"/>
          <p:nvPr/>
        </p:nvSpPr>
        <p:spPr>
          <a:xfrm>
            <a:off x="1846563" y="4050124"/>
            <a:ext cx="1608133" cy="1277273"/>
          </a:xfrm>
          <a:prstGeom prst="rect">
            <a:avLst/>
          </a:prstGeom>
          <a:noFill/>
        </p:spPr>
        <p:txBody>
          <a:bodyPr wrap="square" rtlCol="0">
            <a:spAutoFit/>
          </a:bodyPr>
          <a:lstStyle/>
          <a:p>
            <a:r>
              <a:rPr lang="en-US" sz="1100" dirty="0" smtClean="0">
                <a:latin typeface="Century Schoolbook"/>
                <a:cs typeface="Century Schoolbook"/>
              </a:rPr>
              <a:t>Trained personnel, cumulative expertise</a:t>
            </a:r>
          </a:p>
          <a:p>
            <a:endParaRPr lang="en-US" sz="1100" dirty="0" smtClean="0">
              <a:latin typeface="Century Schoolbook"/>
              <a:cs typeface="Century Schoolbook"/>
            </a:endParaRPr>
          </a:p>
          <a:p>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2" name="TextBox 41"/>
          <p:cNvSpPr txBox="1"/>
          <p:nvPr/>
        </p:nvSpPr>
        <p:spPr>
          <a:xfrm>
            <a:off x="182299" y="5582189"/>
            <a:ext cx="3733535" cy="1092607"/>
          </a:xfrm>
          <a:prstGeom prst="rect">
            <a:avLst/>
          </a:prstGeom>
          <a:noFill/>
        </p:spPr>
        <p:txBody>
          <a:bodyPr wrap="square" rtlCol="0">
            <a:spAutoFit/>
          </a:bodyPr>
          <a:lstStyle/>
          <a:p>
            <a:pPr>
              <a:spcAft>
                <a:spcPts val="600"/>
              </a:spcAft>
            </a:pPr>
            <a:r>
              <a:rPr lang="en-US" sz="1100" b="1" dirty="0" smtClean="0">
                <a:latin typeface="Century Schoolbook"/>
                <a:cs typeface="Century Schoolbook"/>
              </a:rPr>
              <a:t>Fixed costs</a:t>
            </a:r>
          </a:p>
          <a:p>
            <a:pPr lvl="1">
              <a:spcAft>
                <a:spcPts val="600"/>
              </a:spcAft>
            </a:pPr>
            <a:r>
              <a:rPr lang="en-US" sz="1100" dirty="0" smtClean="0">
                <a:latin typeface="Century Schoolbook"/>
                <a:cs typeface="Century Schoolbook"/>
              </a:rPr>
              <a:t>Personnel</a:t>
            </a:r>
          </a:p>
          <a:p>
            <a:pPr lvl="1"/>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3" name="TextBox 42"/>
          <p:cNvSpPr txBox="1"/>
          <p:nvPr/>
        </p:nvSpPr>
        <p:spPr>
          <a:xfrm>
            <a:off x="4856965" y="5568744"/>
            <a:ext cx="3733535" cy="866904"/>
          </a:xfrm>
          <a:prstGeom prst="rect">
            <a:avLst/>
          </a:prstGeom>
          <a:noFill/>
        </p:spPr>
        <p:txBody>
          <a:bodyPr wrap="square" rtlCol="0">
            <a:spAutoFit/>
          </a:bodyPr>
          <a:lstStyle/>
          <a:p>
            <a:r>
              <a:rPr lang="en-US" sz="1100" dirty="0" smtClean="0">
                <a:latin typeface="Century Schoolbook"/>
                <a:cs typeface="Century Schoolbook"/>
              </a:rPr>
              <a:t>Service subscriptions</a:t>
            </a:r>
          </a:p>
          <a:p>
            <a:pPr lvl="1">
              <a:buFont typeface="Arial"/>
              <a:buChar char="•"/>
            </a:pPr>
            <a:r>
              <a:rPr lang="en-US" sz="1100" dirty="0" smtClean="0">
                <a:latin typeface="Century Schoolbook"/>
                <a:cs typeface="Century Schoolbook"/>
              </a:rPr>
              <a:t> support</a:t>
            </a:r>
          </a:p>
          <a:p>
            <a:pPr lvl="1">
              <a:spcAft>
                <a:spcPts val="1200"/>
              </a:spcAft>
              <a:buFont typeface="Arial"/>
              <a:buChar char="•"/>
            </a:pPr>
            <a:r>
              <a:rPr lang="en-US" sz="1100" dirty="0" smtClean="0">
                <a:latin typeface="Century Schoolbook"/>
                <a:cs typeface="Century Schoolbook"/>
              </a:rPr>
              <a:t> data hosting services</a:t>
            </a:r>
          </a:p>
          <a:p>
            <a:pPr>
              <a:lnSpc>
                <a:spcPct val="60000"/>
              </a:lnSpc>
              <a:spcAft>
                <a:spcPts val="1200"/>
              </a:spcAft>
            </a:pPr>
            <a:r>
              <a:rPr lang="en-US" sz="1100" dirty="0" smtClean="0">
                <a:latin typeface="Century Schoolbook"/>
                <a:cs typeface="Century Schoolbook"/>
              </a:rPr>
              <a:t>Consulting contracts</a:t>
            </a:r>
          </a:p>
        </p:txBody>
      </p:sp>
      <p:sp>
        <p:nvSpPr>
          <p:cNvPr id="46" name="Slide Number Placeholder 45"/>
          <p:cNvSpPr>
            <a:spLocks noGrp="1"/>
          </p:cNvSpPr>
          <p:nvPr>
            <p:ph type="sldNum" sz="quarter" idx="12"/>
          </p:nvPr>
        </p:nvSpPr>
        <p:spPr/>
        <p:txBody>
          <a:bodyPr/>
          <a:lstStyle/>
          <a:p>
            <a:fld id="{1D4E129F-2DA6-D445-8AA7-B490BAA2004C}" type="slidenum">
              <a:rPr lang="en-US" smtClean="0"/>
              <a:pPr/>
              <a:t>10</a:t>
            </a:fld>
            <a:endParaRPr lang="en-US" dirty="0"/>
          </a:p>
        </p:txBody>
      </p:sp>
      <p:sp>
        <p:nvSpPr>
          <p:cNvPr id="47" name="Footer Placeholder 46"/>
          <p:cNvSpPr>
            <a:spLocks noGrp="1"/>
          </p:cNvSpPr>
          <p:nvPr>
            <p:ph type="ftr" sz="quarter" idx="11"/>
          </p:nvPr>
        </p:nvSpPr>
        <p:spPr/>
        <p:txBody>
          <a:bodyPr/>
          <a:lstStyle/>
          <a:p>
            <a:r>
              <a:rPr lang="en-US" dirty="0" smtClean="0"/>
              <a:t>CRADLE Talk, April 4, 2014</a:t>
            </a:r>
            <a:endParaRPr lang="en-US" dirty="0"/>
          </a:p>
        </p:txBody>
      </p:sp>
      <p:sp>
        <p:nvSpPr>
          <p:cNvPr id="48" name="TextBox 47"/>
          <p:cNvSpPr txBox="1"/>
          <p:nvPr/>
        </p:nvSpPr>
        <p:spPr>
          <a:xfrm>
            <a:off x="4578772" y="0"/>
            <a:ext cx="4558443" cy="646331"/>
          </a:xfrm>
          <a:prstGeom prst="rect">
            <a:avLst/>
          </a:prstGeom>
          <a:solidFill>
            <a:schemeClr val="bg1"/>
          </a:solidFill>
          <a:ln>
            <a:noFill/>
          </a:ln>
        </p:spPr>
        <p:txBody>
          <a:bodyPr wrap="square" rtlCol="0">
            <a:spAutoFit/>
          </a:bodyPr>
          <a:lstStyle/>
          <a:p>
            <a:pPr algn="ctr"/>
            <a:r>
              <a:rPr lang="en-US" i="1" dirty="0" smtClean="0">
                <a:solidFill>
                  <a:srgbClr val="009800"/>
                </a:solidFill>
                <a:latin typeface="Century Gothic"/>
                <a:cs typeface="Century Gothic"/>
              </a:rPr>
              <a:t>These are all hypotheses to be verified by actual customer contact.</a:t>
            </a:r>
            <a:endParaRPr lang="en-US" i="1" dirty="0">
              <a:solidFill>
                <a:srgbClr val="009800"/>
              </a:solidFill>
              <a:latin typeface="Century Gothic"/>
              <a:cs typeface="Century Gothic"/>
            </a:endParaRPr>
          </a:p>
        </p:txBody>
      </p:sp>
      <p:sp>
        <p:nvSpPr>
          <p:cNvPr id="49" name="TextBox 48"/>
          <p:cNvSpPr txBox="1"/>
          <p:nvPr/>
        </p:nvSpPr>
        <p:spPr>
          <a:xfrm>
            <a:off x="1062511" y="329155"/>
            <a:ext cx="1159505" cy="369332"/>
          </a:xfrm>
          <a:prstGeom prst="rect">
            <a:avLst/>
          </a:prstGeom>
          <a:noFill/>
        </p:spPr>
        <p:txBody>
          <a:bodyPr wrap="none" rtlCol="0">
            <a:spAutoFit/>
          </a:bodyPr>
          <a:lstStyle/>
          <a:p>
            <a:r>
              <a:rPr lang="en-US" b="1" dirty="0" smtClean="0">
                <a:solidFill>
                  <a:srgbClr val="009800"/>
                </a:solidFill>
              </a:rPr>
              <a:t>(Our First)</a:t>
            </a:r>
            <a:endParaRPr lang="en-US" b="1" dirty="0">
              <a:solidFill>
                <a:srgbClr val="0098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the 1</a:t>
            </a:r>
            <a:r>
              <a:rPr lang="en-US" baseline="30000" dirty="0" smtClean="0"/>
              <a:t>st</a:t>
            </a:r>
            <a:r>
              <a:rPr lang="en-US" dirty="0" smtClean="0"/>
              <a:t> Week</a:t>
            </a:r>
            <a:endParaRPr lang="en-US" dirty="0"/>
          </a:p>
        </p:txBody>
      </p:sp>
      <p:sp>
        <p:nvSpPr>
          <p:cNvPr id="3" name="Content Placeholder 2"/>
          <p:cNvSpPr>
            <a:spLocks noGrp="1"/>
          </p:cNvSpPr>
          <p:nvPr>
            <p:ph idx="1"/>
          </p:nvPr>
        </p:nvSpPr>
        <p:spPr/>
        <p:txBody>
          <a:bodyPr/>
          <a:lstStyle/>
          <a:p>
            <a:r>
              <a:rPr lang="en-US" dirty="0" smtClean="0"/>
              <a:t>Commercial products are *very* targeted (narrow)</a:t>
            </a:r>
          </a:p>
          <a:p>
            <a:pPr lvl="1"/>
            <a:r>
              <a:rPr lang="en-US" dirty="0" smtClean="0"/>
              <a:t>Broadpeak Partners</a:t>
            </a:r>
          </a:p>
          <a:p>
            <a:pPr lvl="1">
              <a:spcAft>
                <a:spcPts val="2400"/>
              </a:spcAft>
            </a:pPr>
            <a:r>
              <a:rPr lang="en-US" dirty="0" smtClean="0"/>
              <a:t>Mediasilo</a:t>
            </a:r>
          </a:p>
          <a:p>
            <a:pPr>
              <a:spcAft>
                <a:spcPts val="2400"/>
              </a:spcAft>
            </a:pPr>
            <a:r>
              <a:rPr lang="en-US" dirty="0" smtClean="0"/>
              <a:t>Commercial products are polished and user-friendly.</a:t>
            </a:r>
          </a:p>
          <a:p>
            <a:pPr>
              <a:spcAft>
                <a:spcPts val="2400"/>
              </a:spcAft>
            </a:pPr>
            <a:r>
              <a:rPr lang="en-US" dirty="0" smtClean="0"/>
              <a:t>Domain experts help when you target a segment.</a:t>
            </a:r>
          </a:p>
          <a:p>
            <a:r>
              <a:rPr lang="en-US" dirty="0" smtClean="0"/>
              <a:t>Not everyone is looking for a solution to data issues</a:t>
            </a:r>
          </a:p>
          <a:p>
            <a:pPr lvl="1"/>
            <a:r>
              <a:rPr lang="en-US" dirty="0"/>
              <a:t>w</a:t>
            </a:r>
            <a:r>
              <a:rPr lang="en-US" dirty="0" smtClean="0"/>
              <a:t>orkarounds exist</a:t>
            </a:r>
          </a:p>
          <a:p>
            <a:pPr lvl="1">
              <a:spcAft>
                <a:spcPts val="1800"/>
              </a:spcAft>
            </a:pPr>
            <a:r>
              <a:rPr lang="en-US" dirty="0" smtClean="0"/>
              <a:t>problem isn’t bad enough yet</a:t>
            </a:r>
          </a:p>
        </p:txBody>
      </p:sp>
      <p:sp>
        <p:nvSpPr>
          <p:cNvPr id="4" name="Slide Number Placeholder 3"/>
          <p:cNvSpPr>
            <a:spLocks noGrp="1"/>
          </p:cNvSpPr>
          <p:nvPr>
            <p:ph type="sldNum" sz="quarter" idx="12"/>
          </p:nvPr>
        </p:nvSpPr>
        <p:spPr/>
        <p:txBody>
          <a:bodyPr/>
          <a:lstStyle/>
          <a:p>
            <a:fld id="{1D4E129F-2DA6-D445-8AA7-B490BAA2004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a:t>
            </a:r>
            <a:r>
              <a:rPr lang="en-US" dirty="0" smtClean="0"/>
              <a:t>Lessons </a:t>
            </a:r>
            <a:r>
              <a:rPr lang="en-US" dirty="0" smtClean="0"/>
              <a:t>Learned Overall</a:t>
            </a:r>
            <a:endParaRPr lang="en-US" dirty="0"/>
          </a:p>
        </p:txBody>
      </p:sp>
      <p:sp>
        <p:nvSpPr>
          <p:cNvPr id="3" name="Content Placeholder 2"/>
          <p:cNvSpPr>
            <a:spLocks noGrp="1"/>
          </p:cNvSpPr>
          <p:nvPr>
            <p:ph idx="1"/>
          </p:nvPr>
        </p:nvSpPr>
        <p:spPr>
          <a:xfrm>
            <a:off x="457200" y="1574804"/>
            <a:ext cx="8686800" cy="5012263"/>
          </a:xfrm>
        </p:spPr>
        <p:txBody>
          <a:bodyPr>
            <a:normAutofit fontScale="92500" lnSpcReduction="10000"/>
          </a:bodyPr>
          <a:lstStyle/>
          <a:p>
            <a:pPr>
              <a:spcAft>
                <a:spcPts val="2400"/>
              </a:spcAft>
            </a:pPr>
            <a:r>
              <a:rPr lang="en-US" sz="2200" dirty="0" smtClean="0"/>
              <a:t>Until you listen to potential customers, there is no way to know the realities on the ground… well-informed guessing or knowing the technology isn’t enough. </a:t>
            </a:r>
          </a:p>
          <a:p>
            <a:pPr>
              <a:spcAft>
                <a:spcPts val="2400"/>
              </a:spcAft>
            </a:pPr>
            <a:r>
              <a:rPr lang="en-US" sz="2200" dirty="0" smtClean="0"/>
              <a:t>Universally true for every team in our cohort. (Universally true.)</a:t>
            </a:r>
          </a:p>
          <a:p>
            <a:r>
              <a:rPr lang="en-US" sz="2200" dirty="0" smtClean="0"/>
              <a:t>Some considerations are independent of the technology</a:t>
            </a:r>
          </a:p>
          <a:p>
            <a:pPr lvl="1"/>
            <a:r>
              <a:rPr lang="en-US" sz="1900" dirty="0" smtClean="0"/>
              <a:t>regulations</a:t>
            </a:r>
          </a:p>
          <a:p>
            <a:pPr lvl="1"/>
            <a:r>
              <a:rPr lang="en-US" sz="1900" dirty="0" smtClean="0"/>
              <a:t>economic realities (the Great Recession)</a:t>
            </a:r>
          </a:p>
          <a:p>
            <a:pPr lvl="1">
              <a:spcAft>
                <a:spcPts val="600"/>
              </a:spcAft>
            </a:pPr>
            <a:r>
              <a:rPr lang="en-US" sz="1900" dirty="0"/>
              <a:t>t</a:t>
            </a:r>
            <a:r>
              <a:rPr lang="en-US" sz="1900" dirty="0" smtClean="0"/>
              <a:t>radition in customer communities</a:t>
            </a:r>
          </a:p>
          <a:p>
            <a:pPr lvl="1">
              <a:spcBef>
                <a:spcPts val="0"/>
              </a:spcBef>
              <a:spcAft>
                <a:spcPts val="2400"/>
              </a:spcAft>
            </a:pPr>
            <a:r>
              <a:rPr lang="en-US" sz="1900" dirty="0"/>
              <a:t>s</a:t>
            </a:r>
            <a:r>
              <a:rPr lang="en-US" sz="1900" dirty="0" smtClean="0"/>
              <a:t>tuff you just don’t know about till you get out and find it</a:t>
            </a:r>
          </a:p>
          <a:p>
            <a:pPr>
              <a:spcAft>
                <a:spcPts val="2400"/>
              </a:spcAft>
            </a:pPr>
            <a:r>
              <a:rPr lang="en-US" sz="2200" dirty="0" smtClean="0"/>
              <a:t>Use cases may be unexpected.</a:t>
            </a:r>
          </a:p>
          <a:p>
            <a:pPr>
              <a:spcAft>
                <a:spcPts val="1800"/>
              </a:spcAft>
            </a:pPr>
            <a:r>
              <a:rPr lang="en-US" sz="2200" dirty="0" smtClean="0"/>
              <a:t>Know your “archetypes”</a:t>
            </a:r>
            <a:endParaRPr lang="en-US" sz="2200" dirty="0" smtClean="0"/>
          </a:p>
        </p:txBody>
      </p:sp>
      <p:sp>
        <p:nvSpPr>
          <p:cNvPr id="4" name="Slide Number Placeholder 3"/>
          <p:cNvSpPr>
            <a:spLocks noGrp="1"/>
          </p:cNvSpPr>
          <p:nvPr>
            <p:ph type="sldNum" sz="quarter" idx="12"/>
          </p:nvPr>
        </p:nvSpPr>
        <p:spPr/>
        <p:txBody>
          <a:bodyPr/>
          <a:lstStyle/>
          <a:p>
            <a:fld id="{1D4E129F-2DA6-D445-8AA7-B490BAA2004C}"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980" y="494206"/>
            <a:ext cx="5813778" cy="792723"/>
          </a:xfrm>
        </p:spPr>
        <p:txBody>
          <a:bodyPr/>
          <a:lstStyle/>
          <a:p>
            <a:r>
              <a:rPr lang="en-US" dirty="0" smtClean="0">
                <a:latin typeface="Century Gothic"/>
                <a:cs typeface="Century Gothic"/>
              </a:rPr>
              <a:t>   Data Grid Services</a:t>
            </a:r>
            <a:endParaRPr lang="en-US" dirty="0">
              <a:latin typeface="Century Gothic"/>
              <a:cs typeface="Century Gothic"/>
            </a:endParaRPr>
          </a:p>
        </p:txBody>
      </p:sp>
      <p:sp>
        <p:nvSpPr>
          <p:cNvPr id="5" name="TextBox 4"/>
          <p:cNvSpPr txBox="1"/>
          <p:nvPr/>
        </p:nvSpPr>
        <p:spPr>
          <a:xfrm>
            <a:off x="424002" y="3391952"/>
            <a:ext cx="8482936" cy="2877711"/>
          </a:xfrm>
          <a:prstGeom prst="rect">
            <a:avLst/>
          </a:prstGeom>
          <a:noFill/>
        </p:spPr>
        <p:txBody>
          <a:bodyPr wrap="square" rtlCol="0">
            <a:spAutoFit/>
          </a:bodyPr>
          <a:lstStyle/>
          <a:p>
            <a:pPr algn="ctr"/>
            <a:r>
              <a:rPr lang="en-US" dirty="0" smtClean="0">
                <a:latin typeface="Century Gothic"/>
                <a:cs typeface="Century Gothic"/>
              </a:rPr>
              <a:t>A services company to provide support for the </a:t>
            </a:r>
          </a:p>
          <a:p>
            <a:pPr algn="ctr">
              <a:spcAft>
                <a:spcPts val="3600"/>
              </a:spcAft>
            </a:pPr>
            <a:r>
              <a:rPr lang="en-US" dirty="0" smtClean="0">
                <a:latin typeface="Century Gothic"/>
                <a:cs typeface="Century Gothic"/>
              </a:rPr>
              <a:t>open source Data Grid software developed in our lab</a:t>
            </a:r>
          </a:p>
          <a:p>
            <a:pPr>
              <a:spcAft>
                <a:spcPts val="3000"/>
              </a:spcAft>
            </a:pPr>
            <a:r>
              <a:rPr lang="en-US" dirty="0" smtClean="0">
                <a:latin typeface="Century Gothic"/>
                <a:cs typeface="Century Gothic"/>
              </a:rPr>
              <a:t>Initial idea: </a:t>
            </a:r>
            <a:br>
              <a:rPr lang="en-US" dirty="0" smtClean="0">
                <a:latin typeface="Century Gothic"/>
                <a:cs typeface="Century Gothic"/>
              </a:rPr>
            </a:br>
            <a:r>
              <a:rPr lang="en-US" dirty="0" smtClean="0">
                <a:latin typeface="Century Gothic"/>
                <a:cs typeface="Century Gothic"/>
              </a:rPr>
              <a:t>Strong showing in research and with Big Data all the rage, surely in industry they’ll be clamoring for the software and our services to help them organize, maintain, and get value from their data.  </a:t>
            </a:r>
          </a:p>
          <a:p>
            <a:r>
              <a:rPr lang="en-US" dirty="0" smtClean="0">
                <a:latin typeface="Century Gothic"/>
                <a:cs typeface="Century Gothic"/>
              </a:rPr>
              <a:t>Size of the opportunity: very large.  Big Data.</a:t>
            </a:r>
          </a:p>
        </p:txBody>
      </p:sp>
      <p:sp>
        <p:nvSpPr>
          <p:cNvPr id="15" name="Slide Number Placeholder 14"/>
          <p:cNvSpPr>
            <a:spLocks noGrp="1"/>
          </p:cNvSpPr>
          <p:nvPr>
            <p:ph type="sldNum" sz="quarter" idx="12"/>
          </p:nvPr>
        </p:nvSpPr>
        <p:spPr/>
        <p:txBody>
          <a:bodyPr/>
          <a:lstStyle/>
          <a:p>
            <a:fld id="{1D4E129F-2DA6-D445-8AA7-B490BAA2004C}" type="slidenum">
              <a:rPr lang="en-US" smtClean="0"/>
              <a:pPr/>
              <a:t>13</a:t>
            </a:fld>
            <a:endParaRPr lang="en-US" dirty="0"/>
          </a:p>
        </p:txBody>
      </p:sp>
      <p:pic>
        <p:nvPicPr>
          <p:cNvPr id="18" name="Picture 17" descr="Screen shot 2013-05-06 at 11.58.28 PM.png"/>
          <p:cNvPicPr>
            <a:picLocks noChangeAspect="1"/>
          </p:cNvPicPr>
          <p:nvPr/>
        </p:nvPicPr>
        <p:blipFill>
          <a:blip r:embed="rId2"/>
          <a:stretch>
            <a:fillRect/>
          </a:stretch>
        </p:blipFill>
        <p:spPr>
          <a:xfrm>
            <a:off x="1471979" y="1281342"/>
            <a:ext cx="2991714" cy="2037979"/>
          </a:xfrm>
          <a:prstGeom prst="rect">
            <a:avLst/>
          </a:prstGeom>
        </p:spPr>
      </p:pic>
      <p:pic>
        <p:nvPicPr>
          <p:cNvPr id="19" name="Picture 18" descr="data2.png"/>
          <p:cNvPicPr>
            <a:picLocks noChangeAspect="1"/>
          </p:cNvPicPr>
          <p:nvPr/>
        </p:nvPicPr>
        <p:blipFill>
          <a:blip r:embed="rId3"/>
          <a:stretch>
            <a:fillRect/>
          </a:stretch>
        </p:blipFill>
        <p:spPr>
          <a:xfrm>
            <a:off x="4872264" y="1281342"/>
            <a:ext cx="2892284" cy="1970247"/>
          </a:xfrm>
          <a:prstGeom prst="rect">
            <a:avLst/>
          </a:prstGeom>
        </p:spPr>
      </p:pic>
      <p:sp>
        <p:nvSpPr>
          <p:cNvPr id="7" name="Footer Placeholder 6"/>
          <p:cNvSpPr>
            <a:spLocks noGrp="1"/>
          </p:cNvSpPr>
          <p:nvPr>
            <p:ph type="ftr" sz="quarter" idx="11"/>
          </p:nvPr>
        </p:nvSpPr>
        <p:spPr/>
        <p:txBody>
          <a:bodyPr/>
          <a:lstStyle/>
          <a:p>
            <a:r>
              <a:rPr lang="en-US" dirty="0" smtClean="0"/>
              <a:t>CRADLE Talk, April 4, 2014</a:t>
            </a:r>
            <a:endParaRPr lang="en-US" dirty="0"/>
          </a:p>
        </p:txBody>
      </p:sp>
      <p:sp>
        <p:nvSpPr>
          <p:cNvPr id="9" name="TextBox 8"/>
          <p:cNvSpPr txBox="1"/>
          <p:nvPr/>
        </p:nvSpPr>
        <p:spPr>
          <a:xfrm>
            <a:off x="0" y="124874"/>
            <a:ext cx="6619909" cy="369332"/>
          </a:xfrm>
          <a:prstGeom prst="rect">
            <a:avLst/>
          </a:prstGeom>
          <a:noFill/>
        </p:spPr>
        <p:txBody>
          <a:bodyPr wrap="none" rtlCol="0">
            <a:spAutoFit/>
          </a:bodyPr>
          <a:lstStyle/>
          <a:p>
            <a:r>
              <a:rPr lang="en-US" dirty="0" smtClean="0">
                <a:latin typeface="Century Gothic"/>
                <a:cs typeface="Century Gothic"/>
              </a:rPr>
              <a:t>Wrap-up Meeting of our I-Corps Cohort – Lessons Learned</a:t>
            </a:r>
            <a:endParaRPr lang="en-US"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34540" y="399293"/>
            <a:ext cx="7509460" cy="1323439"/>
          </a:xfrm>
          <a:prstGeom prst="rect">
            <a:avLst/>
          </a:prstGeom>
          <a:noFill/>
        </p:spPr>
        <p:txBody>
          <a:bodyPr wrap="square" rtlCol="0">
            <a:spAutoFit/>
          </a:bodyPr>
          <a:lstStyle/>
          <a:p>
            <a:pPr>
              <a:buFont typeface="Arial"/>
              <a:buChar char="•"/>
            </a:pPr>
            <a:r>
              <a:rPr lang="en-US" sz="1600" dirty="0" smtClean="0">
                <a:latin typeface="Century Gothic"/>
                <a:cs typeface="Century Gothic"/>
              </a:rPr>
              <a:t> Professor in the School of Information and Library Sciences, UNC</a:t>
            </a:r>
          </a:p>
          <a:p>
            <a:pPr>
              <a:buFont typeface="Arial"/>
              <a:buChar char="•"/>
            </a:pPr>
            <a:r>
              <a:rPr lang="en-US" sz="1600" dirty="0" smtClean="0">
                <a:latin typeface="Century Gothic"/>
                <a:cs typeface="Century Gothic"/>
              </a:rPr>
              <a:t> Chief Scientist at RENCI, UNC</a:t>
            </a:r>
          </a:p>
          <a:p>
            <a:pPr>
              <a:buFont typeface="Arial"/>
              <a:buChar char="•"/>
            </a:pPr>
            <a:r>
              <a:rPr lang="en-US" sz="1600" dirty="0" smtClean="0">
                <a:latin typeface="Century Gothic"/>
                <a:cs typeface="Century Gothic"/>
              </a:rPr>
              <a:t> Co-Director of the Data Intensive Cyber Environments (DICE) – at SDSC and at UNC</a:t>
            </a:r>
          </a:p>
          <a:p>
            <a:pPr>
              <a:buFont typeface="Arial"/>
              <a:buChar char="•"/>
            </a:pPr>
            <a:r>
              <a:rPr lang="en-US" sz="1600" dirty="0" smtClean="0">
                <a:latin typeface="Century Gothic"/>
                <a:cs typeface="Century Gothic"/>
              </a:rPr>
              <a:t> 15 years of research and development in data grid technology</a:t>
            </a:r>
            <a:endParaRPr lang="en-US" sz="1200" dirty="0" smtClean="0">
              <a:latin typeface="Century Gothic"/>
              <a:cs typeface="Century Gothic"/>
            </a:endParaRPr>
          </a:p>
        </p:txBody>
      </p:sp>
      <p:sp>
        <p:nvSpPr>
          <p:cNvPr id="13" name="TextBox 12"/>
          <p:cNvSpPr txBox="1"/>
          <p:nvPr/>
        </p:nvSpPr>
        <p:spPr>
          <a:xfrm>
            <a:off x="1725202" y="2820046"/>
            <a:ext cx="7423514" cy="1107996"/>
          </a:xfrm>
          <a:prstGeom prst="rect">
            <a:avLst/>
          </a:prstGeom>
          <a:noFill/>
        </p:spPr>
        <p:txBody>
          <a:bodyPr wrap="square" rtlCol="0">
            <a:spAutoFit/>
          </a:bodyPr>
          <a:lstStyle/>
          <a:p>
            <a:pPr>
              <a:buFont typeface="Arial"/>
              <a:buChar char="•"/>
            </a:pPr>
            <a:r>
              <a:rPr lang="en-US" dirty="0" smtClean="0"/>
              <a:t> </a:t>
            </a:r>
            <a:r>
              <a:rPr lang="en-US" sz="1600" dirty="0" smtClean="0">
                <a:latin typeface="Century Gothic"/>
                <a:cs typeface="Century Gothic"/>
              </a:rPr>
              <a:t>Computational scientist by training and profession (numerical analysis)</a:t>
            </a:r>
          </a:p>
          <a:p>
            <a:pPr>
              <a:buFont typeface="Arial"/>
              <a:buChar char="•"/>
            </a:pPr>
            <a:r>
              <a:rPr lang="en-US" sz="1600" dirty="0" smtClean="0">
                <a:latin typeface="Century Gothic"/>
                <a:cs typeface="Century Gothic"/>
              </a:rPr>
              <a:t> Experienced at providing user support in HPC (SDSC)</a:t>
            </a:r>
          </a:p>
          <a:p>
            <a:pPr>
              <a:buFont typeface="Arial"/>
              <a:buChar char="•"/>
            </a:pPr>
            <a:r>
              <a:rPr lang="en-US" sz="1600" dirty="0" smtClean="0">
                <a:latin typeface="Century Gothic"/>
                <a:cs typeface="Century Gothic"/>
              </a:rPr>
              <a:t> Eight years of experience in user support for data grids </a:t>
            </a:r>
          </a:p>
          <a:p>
            <a:pPr>
              <a:buFont typeface="Arial"/>
              <a:buChar char="•"/>
            </a:pPr>
            <a:r>
              <a:rPr lang="en-US" sz="1600" dirty="0" smtClean="0">
                <a:latin typeface="Century Gothic"/>
                <a:cs typeface="Century Gothic"/>
              </a:rPr>
              <a:t> iRODS trainer </a:t>
            </a:r>
          </a:p>
        </p:txBody>
      </p:sp>
      <p:grpSp>
        <p:nvGrpSpPr>
          <p:cNvPr id="21" name="Group 20"/>
          <p:cNvGrpSpPr/>
          <p:nvPr/>
        </p:nvGrpSpPr>
        <p:grpSpPr>
          <a:xfrm>
            <a:off x="358621" y="4742888"/>
            <a:ext cx="1275919" cy="1966024"/>
            <a:chOff x="358621" y="4159267"/>
            <a:chExt cx="1275919" cy="1966024"/>
          </a:xfrm>
        </p:grpSpPr>
        <p:pic>
          <p:nvPicPr>
            <p:cNvPr id="10" name="Picture 9" descr="kevin-enhanced.jpg"/>
            <p:cNvPicPr>
              <a:picLocks noChangeAspect="1"/>
            </p:cNvPicPr>
            <p:nvPr/>
          </p:nvPicPr>
          <p:blipFill>
            <a:blip r:embed="rId2"/>
            <a:stretch>
              <a:fillRect/>
            </a:stretch>
          </p:blipFill>
          <p:spPr>
            <a:xfrm>
              <a:off x="358621" y="4159267"/>
              <a:ext cx="1275919" cy="1504359"/>
            </a:xfrm>
            <a:prstGeom prst="rect">
              <a:avLst/>
            </a:prstGeom>
          </p:spPr>
        </p:pic>
        <p:sp>
          <p:nvSpPr>
            <p:cNvPr id="14" name="TextBox 13"/>
            <p:cNvSpPr txBox="1"/>
            <p:nvPr/>
          </p:nvSpPr>
          <p:spPr>
            <a:xfrm>
              <a:off x="441785" y="5663626"/>
              <a:ext cx="1140682" cy="461665"/>
            </a:xfrm>
            <a:prstGeom prst="rect">
              <a:avLst/>
            </a:prstGeom>
            <a:noFill/>
          </p:spPr>
          <p:txBody>
            <a:bodyPr wrap="none" rtlCol="0">
              <a:spAutoFit/>
            </a:bodyPr>
            <a:lstStyle/>
            <a:p>
              <a:pPr algn="ctr"/>
              <a:r>
                <a:rPr lang="en-US" sz="1200" dirty="0" smtClean="0">
                  <a:latin typeface="Century Gothic"/>
                  <a:cs typeface="Century Gothic"/>
                </a:rPr>
                <a:t>Kevin Wright, </a:t>
              </a:r>
            </a:p>
            <a:p>
              <a:pPr algn="ctr"/>
              <a:r>
                <a:rPr lang="en-US" sz="1200" dirty="0" smtClean="0">
                  <a:latin typeface="Century Gothic"/>
                  <a:cs typeface="Century Gothic"/>
                </a:rPr>
                <a:t>Mentor</a:t>
              </a:r>
            </a:p>
          </p:txBody>
        </p:sp>
      </p:grpSp>
      <p:sp>
        <p:nvSpPr>
          <p:cNvPr id="15" name="Slide Number Placeholder 14"/>
          <p:cNvSpPr>
            <a:spLocks noGrp="1"/>
          </p:cNvSpPr>
          <p:nvPr>
            <p:ph type="sldNum" sz="quarter" idx="12"/>
          </p:nvPr>
        </p:nvSpPr>
        <p:spPr/>
        <p:txBody>
          <a:bodyPr/>
          <a:lstStyle/>
          <a:p>
            <a:fld id="{1D4E129F-2DA6-D445-8AA7-B490BAA2004C}" type="slidenum">
              <a:rPr lang="en-US" smtClean="0"/>
              <a:pPr/>
              <a:t>14</a:t>
            </a:fld>
            <a:endParaRPr lang="en-US" dirty="0"/>
          </a:p>
        </p:txBody>
      </p:sp>
      <p:grpSp>
        <p:nvGrpSpPr>
          <p:cNvPr id="23" name="Group 22"/>
          <p:cNvGrpSpPr/>
          <p:nvPr/>
        </p:nvGrpSpPr>
        <p:grpSpPr>
          <a:xfrm>
            <a:off x="217878" y="314696"/>
            <a:ext cx="1557037" cy="1817516"/>
            <a:chOff x="217878" y="314696"/>
            <a:chExt cx="1557037" cy="1817516"/>
          </a:xfrm>
        </p:grpSpPr>
        <p:pic>
          <p:nvPicPr>
            <p:cNvPr id="9" name="Picture 8" descr="Arcot_Rajasekar-enhanced.jpg"/>
            <p:cNvPicPr>
              <a:picLocks noChangeAspect="1"/>
            </p:cNvPicPr>
            <p:nvPr/>
          </p:nvPicPr>
          <p:blipFill>
            <a:blip r:embed="rId3"/>
            <a:stretch>
              <a:fillRect/>
            </a:stretch>
          </p:blipFill>
          <p:spPr>
            <a:xfrm>
              <a:off x="358621" y="314696"/>
              <a:ext cx="1275919" cy="1540517"/>
            </a:xfrm>
            <a:prstGeom prst="rect">
              <a:avLst/>
            </a:prstGeom>
          </p:spPr>
        </p:pic>
        <p:sp>
          <p:nvSpPr>
            <p:cNvPr id="18" name="TextBox 17"/>
            <p:cNvSpPr txBox="1"/>
            <p:nvPr/>
          </p:nvSpPr>
          <p:spPr>
            <a:xfrm>
              <a:off x="217878" y="1855213"/>
              <a:ext cx="1557037" cy="276999"/>
            </a:xfrm>
            <a:prstGeom prst="rect">
              <a:avLst/>
            </a:prstGeom>
            <a:noFill/>
          </p:spPr>
          <p:txBody>
            <a:bodyPr wrap="none" rtlCol="0">
              <a:spAutoFit/>
            </a:bodyPr>
            <a:lstStyle/>
            <a:p>
              <a:r>
                <a:rPr lang="en-US" sz="1200" dirty="0" smtClean="0">
                  <a:latin typeface="Century Gothic"/>
                  <a:cs typeface="Century Gothic"/>
                </a:rPr>
                <a:t>Arcot Rajasekar, PI</a:t>
              </a:r>
            </a:p>
          </p:txBody>
        </p:sp>
      </p:grpSp>
      <p:grpSp>
        <p:nvGrpSpPr>
          <p:cNvPr id="22" name="Group 21"/>
          <p:cNvGrpSpPr/>
          <p:nvPr/>
        </p:nvGrpSpPr>
        <p:grpSpPr>
          <a:xfrm>
            <a:off x="322254" y="2542480"/>
            <a:ext cx="1402948" cy="1804707"/>
            <a:chOff x="308593" y="2228422"/>
            <a:chExt cx="1402948" cy="1804707"/>
          </a:xfrm>
        </p:grpSpPr>
        <p:pic>
          <p:nvPicPr>
            <p:cNvPr id="11" name="Picture 10" descr="leesa-30march2013-enhnced-2.jpg"/>
            <p:cNvPicPr>
              <a:picLocks noChangeAspect="1"/>
            </p:cNvPicPr>
            <p:nvPr/>
          </p:nvPicPr>
          <p:blipFill>
            <a:blip r:embed="rId4"/>
            <a:stretch>
              <a:fillRect/>
            </a:stretch>
          </p:blipFill>
          <p:spPr>
            <a:xfrm>
              <a:off x="358621" y="2228422"/>
              <a:ext cx="1275919" cy="1527708"/>
            </a:xfrm>
            <a:prstGeom prst="rect">
              <a:avLst/>
            </a:prstGeom>
          </p:spPr>
        </p:pic>
        <p:sp>
          <p:nvSpPr>
            <p:cNvPr id="19" name="TextBox 18"/>
            <p:cNvSpPr txBox="1"/>
            <p:nvPr/>
          </p:nvSpPr>
          <p:spPr>
            <a:xfrm>
              <a:off x="308593" y="3756130"/>
              <a:ext cx="1402948" cy="276999"/>
            </a:xfrm>
            <a:prstGeom prst="rect">
              <a:avLst/>
            </a:prstGeom>
            <a:noFill/>
          </p:spPr>
          <p:txBody>
            <a:bodyPr wrap="none" rtlCol="0">
              <a:spAutoFit/>
            </a:bodyPr>
            <a:lstStyle/>
            <a:p>
              <a:r>
                <a:rPr lang="en-US" sz="1200" dirty="0" smtClean="0">
                  <a:latin typeface="Century Gothic"/>
                  <a:cs typeface="Century Gothic"/>
                </a:rPr>
                <a:t>Leesa Brieger, EL</a:t>
              </a:r>
            </a:p>
          </p:txBody>
        </p:sp>
      </p:grpSp>
      <p:sp>
        <p:nvSpPr>
          <p:cNvPr id="20" name="TextBox 19"/>
          <p:cNvSpPr txBox="1"/>
          <p:nvPr/>
        </p:nvSpPr>
        <p:spPr>
          <a:xfrm>
            <a:off x="1720486" y="4858185"/>
            <a:ext cx="7423514" cy="1600438"/>
          </a:xfrm>
          <a:prstGeom prst="rect">
            <a:avLst/>
          </a:prstGeom>
          <a:solidFill>
            <a:schemeClr val="bg1"/>
          </a:solidFill>
        </p:spPr>
        <p:txBody>
          <a:bodyPr wrap="square" rtlCol="0">
            <a:spAutoFit/>
          </a:bodyPr>
          <a:lstStyle/>
          <a:p>
            <a:pPr>
              <a:buFont typeface="Arial"/>
              <a:buChar char="•"/>
            </a:pPr>
            <a:r>
              <a:rPr lang="en-US" dirty="0" smtClean="0"/>
              <a:t> </a:t>
            </a:r>
            <a:r>
              <a:rPr lang="en-US" sz="1600" dirty="0" smtClean="0">
                <a:latin typeface="Century Gothic"/>
                <a:cs typeface="Century Gothic"/>
              </a:rPr>
              <a:t>Ran IBM’s Extreme Blue program (IBM’s premier innovation incubator)</a:t>
            </a:r>
          </a:p>
          <a:p>
            <a:pPr>
              <a:buFont typeface="Arial"/>
              <a:buChar char="•"/>
            </a:pPr>
            <a:r>
              <a:rPr lang="en-US" sz="1600" dirty="0" smtClean="0">
                <a:latin typeface="Century Gothic"/>
                <a:cs typeface="Century Gothic"/>
              </a:rPr>
              <a:t> Part of several of IBM’s leading-edge entrepreneurial initiatives: entry into the home personal computer market, e-business middleware, …</a:t>
            </a:r>
          </a:p>
          <a:p>
            <a:pPr>
              <a:buFont typeface="Arial"/>
              <a:buChar char="•"/>
            </a:pPr>
            <a:r>
              <a:rPr lang="en-US" sz="1600" dirty="0" smtClean="0">
                <a:latin typeface="Century Gothic"/>
                <a:cs typeface="Century Gothic"/>
              </a:rPr>
              <a:t> Adjunct professor at Duke and NC State, teaching services, solutions, innovation, and strategy </a:t>
            </a:r>
          </a:p>
          <a:p>
            <a:endParaRPr lang="en-US" sz="1600" dirty="0" smtClean="0">
              <a:latin typeface="Century Gothic"/>
              <a:cs typeface="Century Gothic"/>
            </a:endParaRPr>
          </a:p>
        </p:txBody>
      </p:sp>
      <p:sp>
        <p:nvSpPr>
          <p:cNvPr id="16" name="Footer Placeholder 1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254000" y="1197509"/>
            <a:ext cx="8686800" cy="5158841"/>
          </a:xfrm>
          <a:solidFill>
            <a:srgbClr val="FFFFFF"/>
          </a:solidFill>
        </p:spPr>
        <p:txBody>
          <a:bodyPr>
            <a:noAutofit/>
          </a:bodyPr>
          <a:lstStyle/>
          <a:p>
            <a:pPr>
              <a:spcAft>
                <a:spcPts val="600"/>
              </a:spcAft>
            </a:pPr>
            <a:r>
              <a:rPr lang="en-US" dirty="0" smtClean="0"/>
              <a:t>The business canvas helped us clarify our own thinking about a business plan; provided necessary structure.  We didn’t know what we didn’t know.</a:t>
            </a:r>
          </a:p>
          <a:p>
            <a:pPr lvl="1">
              <a:spcAft>
                <a:spcPts val="2400"/>
              </a:spcAft>
              <a:buNone/>
            </a:pPr>
            <a:r>
              <a:rPr lang="en-US" dirty="0" smtClean="0"/>
              <a:t>Confusion: unclear separation between the open-source software and our services</a:t>
            </a:r>
          </a:p>
          <a:p>
            <a:pPr>
              <a:spcBef>
                <a:spcPts val="0"/>
              </a:spcBef>
              <a:spcAft>
                <a:spcPts val="600"/>
              </a:spcAft>
            </a:pPr>
            <a:r>
              <a:rPr lang="en-US" dirty="0" smtClean="0"/>
              <a:t>Talking to customers is really as helpful as they say for getting a real-world point of view on </a:t>
            </a:r>
            <a:r>
              <a:rPr lang="en-US" dirty="0" smtClean="0">
                <a:solidFill>
                  <a:srgbClr val="007100"/>
                </a:solidFill>
              </a:rPr>
              <a:t>data issues </a:t>
            </a:r>
          </a:p>
          <a:p>
            <a:pPr lvl="1">
              <a:spcAft>
                <a:spcPts val="600"/>
              </a:spcAft>
            </a:pPr>
            <a:r>
              <a:rPr lang="en-US" dirty="0"/>
              <a:t>n</a:t>
            </a:r>
            <a:r>
              <a:rPr lang="en-US" dirty="0" smtClean="0"/>
              <a:t>ot perceived as extreme</a:t>
            </a:r>
          </a:p>
          <a:p>
            <a:pPr lvl="1">
              <a:spcAft>
                <a:spcPts val="600"/>
              </a:spcAft>
            </a:pPr>
            <a:r>
              <a:rPr lang="en-US" dirty="0" smtClean="0"/>
              <a:t> there are workarounds</a:t>
            </a:r>
          </a:p>
          <a:p>
            <a:pPr lvl="1">
              <a:spcAft>
                <a:spcPts val="600"/>
              </a:spcAft>
            </a:pPr>
            <a:r>
              <a:rPr lang="en-US" dirty="0" smtClean="0"/>
              <a:t> institutional will is not always there to change</a:t>
            </a:r>
          </a:p>
          <a:p>
            <a:pPr>
              <a:spcBef>
                <a:spcPts val="1080"/>
              </a:spcBef>
              <a:spcAft>
                <a:spcPts val="1800"/>
              </a:spcAft>
            </a:pPr>
            <a:r>
              <a:rPr lang="en-US" dirty="0" smtClean="0"/>
              <a:t>Once we segmented the market appropriately, all flowed from that: value propositions - separation between software and services, the channels, customer relationships, key partners </a:t>
            </a:r>
          </a:p>
        </p:txBody>
      </p:sp>
      <p:sp>
        <p:nvSpPr>
          <p:cNvPr id="5" name="Slide Number Placeholder 4"/>
          <p:cNvSpPr>
            <a:spLocks noGrp="1"/>
          </p:cNvSpPr>
          <p:nvPr>
            <p:ph type="sldNum" sz="quarter" idx="12"/>
          </p:nvPr>
        </p:nvSpPr>
        <p:spPr/>
        <p:txBody>
          <a:bodyPr/>
          <a:lstStyle/>
          <a:p>
            <a:fld id="{1D4E129F-2DA6-D445-8AA7-B490BAA2004C}"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dirty="0" smtClean="0"/>
              <a:t>Main points</a:t>
            </a:r>
            <a:endParaRPr lang="en-US" dirty="0"/>
          </a:p>
        </p:txBody>
      </p:sp>
      <p:sp>
        <p:nvSpPr>
          <p:cNvPr id="3" name="Content Placeholder 2"/>
          <p:cNvSpPr>
            <a:spLocks noGrp="1"/>
          </p:cNvSpPr>
          <p:nvPr>
            <p:ph idx="1"/>
          </p:nvPr>
        </p:nvSpPr>
        <p:spPr>
          <a:xfrm>
            <a:off x="457200" y="1519236"/>
            <a:ext cx="8686800" cy="4678357"/>
          </a:xfrm>
          <a:solidFill>
            <a:srgbClr val="FFFFFF"/>
          </a:solidFill>
        </p:spPr>
        <p:txBody>
          <a:bodyPr>
            <a:normAutofit/>
          </a:bodyPr>
          <a:lstStyle/>
          <a:p>
            <a:pPr>
              <a:spcAft>
                <a:spcPts val="600"/>
              </a:spcAft>
            </a:pPr>
            <a:r>
              <a:rPr lang="en-US" dirty="0" smtClean="0"/>
              <a:t>Commercializing a data management product will require narrowing the focus, perhaps drastically.</a:t>
            </a:r>
          </a:p>
          <a:p>
            <a:pPr>
              <a:buNone/>
            </a:pPr>
            <a:endParaRPr lang="en-US" dirty="0" smtClean="0"/>
          </a:p>
          <a:p>
            <a:r>
              <a:rPr lang="en-US" dirty="0" smtClean="0"/>
              <a:t>We are ahead of the curve for (some) industry data management.  </a:t>
            </a:r>
          </a:p>
          <a:p>
            <a:pPr lvl="1">
              <a:spcAft>
                <a:spcPts val="600"/>
              </a:spcAft>
              <a:buNone/>
            </a:pPr>
            <a:r>
              <a:rPr lang="en-US" dirty="0" smtClean="0">
                <a:solidFill>
                  <a:schemeClr val="tx1"/>
                </a:solidFill>
              </a:rPr>
              <a:t>Is this our attributing data problems to companies who will never have them? </a:t>
            </a:r>
            <a:r>
              <a:rPr lang="en-US" dirty="0" smtClean="0"/>
              <a:t>We say no:</a:t>
            </a:r>
          </a:p>
          <a:p>
            <a:pPr lvl="1">
              <a:spcAft>
                <a:spcPts val="600"/>
              </a:spcAft>
            </a:pPr>
            <a:r>
              <a:rPr lang="en-US" dirty="0" smtClean="0"/>
              <a:t>Big Data opportunity is still only opportunity because the infrastructure isn’t there to support the reality. Yet.</a:t>
            </a:r>
          </a:p>
          <a:p>
            <a:pPr lvl="1"/>
            <a:r>
              <a:rPr lang="en-US" dirty="0" smtClean="0"/>
              <a:t>We’re early on the technology adoption curve.  The early majority hasn’t recognized the problems yet.  But they will.  In time.</a:t>
            </a:r>
          </a:p>
          <a:p>
            <a:endParaRPr lang="en-US" dirty="0" smtClean="0"/>
          </a:p>
        </p:txBody>
      </p:sp>
      <p:sp>
        <p:nvSpPr>
          <p:cNvPr id="5" name="Slide Number Placeholder 4"/>
          <p:cNvSpPr>
            <a:spLocks noGrp="1"/>
          </p:cNvSpPr>
          <p:nvPr>
            <p:ph type="sldNum" sz="quarter" idx="12"/>
          </p:nvPr>
        </p:nvSpPr>
        <p:spPr/>
        <p:txBody>
          <a:bodyPr/>
          <a:lstStyle/>
          <a:p>
            <a:fld id="{1D4E129F-2DA6-D445-8AA7-B490BAA2004C}"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588936"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1371599"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302936"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43600" y="2031986"/>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1600202" y="888987"/>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5257799" y="888987"/>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1600201" y="3174986"/>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257802" y="3174985"/>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33866" y="694253"/>
            <a:ext cx="1773936" cy="344932"/>
          </a:xfrm>
          <a:prstGeom prst="rect">
            <a:avLst/>
          </a:prstGeom>
        </p:spPr>
      </p:pic>
      <p:pic>
        <p:nvPicPr>
          <p:cNvPr id="20" name="Picture 19"/>
          <p:cNvPicPr>
            <a:picLocks noChangeAspect="1"/>
          </p:cNvPicPr>
          <p:nvPr/>
        </p:nvPicPr>
        <p:blipFill>
          <a:blip r:embed="rId3"/>
          <a:stretch>
            <a:fillRect/>
          </a:stretch>
        </p:blipFill>
        <p:spPr>
          <a:xfrm>
            <a:off x="33866" y="5283199"/>
            <a:ext cx="952500" cy="215900"/>
          </a:xfrm>
          <a:prstGeom prst="rect">
            <a:avLst/>
          </a:prstGeom>
        </p:spPr>
      </p:pic>
      <p:pic>
        <p:nvPicPr>
          <p:cNvPr id="21" name="Picture 20"/>
          <p:cNvPicPr>
            <a:picLocks noChangeAspect="1"/>
          </p:cNvPicPr>
          <p:nvPr/>
        </p:nvPicPr>
        <p:blipFill>
          <a:blip r:embed="rId4"/>
          <a:stretch>
            <a:fillRect/>
          </a:stretch>
        </p:blipFill>
        <p:spPr>
          <a:xfrm>
            <a:off x="8466839" y="5300132"/>
            <a:ext cx="622300" cy="609600"/>
          </a:xfrm>
          <a:prstGeom prst="rect">
            <a:avLst/>
          </a:prstGeom>
        </p:spPr>
      </p:pic>
      <p:pic>
        <p:nvPicPr>
          <p:cNvPr id="22" name="Picture 21"/>
          <p:cNvPicPr>
            <a:picLocks noChangeAspect="1"/>
          </p:cNvPicPr>
          <p:nvPr/>
        </p:nvPicPr>
        <p:blipFill>
          <a:blip r:embed="rId5"/>
          <a:stretch>
            <a:fillRect/>
          </a:stretch>
        </p:blipFill>
        <p:spPr>
          <a:xfrm>
            <a:off x="3915834" y="5283199"/>
            <a:ext cx="622300" cy="444500"/>
          </a:xfrm>
          <a:prstGeom prst="rect">
            <a:avLst/>
          </a:prstGeom>
        </p:spPr>
      </p:pic>
      <p:pic>
        <p:nvPicPr>
          <p:cNvPr id="23" name="Picture 22"/>
          <p:cNvPicPr>
            <a:picLocks noChangeAspect="1"/>
          </p:cNvPicPr>
          <p:nvPr/>
        </p:nvPicPr>
        <p:blipFill>
          <a:blip r:embed="rId6"/>
          <a:stretch>
            <a:fillRect/>
          </a:stretch>
        </p:blipFill>
        <p:spPr>
          <a:xfrm>
            <a:off x="4622802" y="5283199"/>
            <a:ext cx="1143000" cy="215900"/>
          </a:xfrm>
          <a:prstGeom prst="rect">
            <a:avLst/>
          </a:prstGeom>
        </p:spPr>
      </p:pic>
      <p:pic>
        <p:nvPicPr>
          <p:cNvPr id="24" name="Picture 23"/>
          <p:cNvPicPr>
            <a:picLocks noChangeAspect="1"/>
          </p:cNvPicPr>
          <p:nvPr/>
        </p:nvPicPr>
        <p:blipFill>
          <a:blip r:embed="rId7"/>
          <a:stretch>
            <a:fillRect/>
          </a:stretch>
        </p:blipFill>
        <p:spPr>
          <a:xfrm>
            <a:off x="1875361" y="711186"/>
            <a:ext cx="927100" cy="279400"/>
          </a:xfrm>
          <a:prstGeom prst="rect">
            <a:avLst/>
          </a:prstGeom>
        </p:spPr>
      </p:pic>
      <p:pic>
        <p:nvPicPr>
          <p:cNvPr id="25" name="Picture 24"/>
          <p:cNvPicPr>
            <a:picLocks noChangeAspect="1"/>
          </p:cNvPicPr>
          <p:nvPr/>
        </p:nvPicPr>
        <p:blipFill>
          <a:blip r:embed="rId8"/>
          <a:stretch>
            <a:fillRect/>
          </a:stretch>
        </p:blipFill>
        <p:spPr>
          <a:xfrm>
            <a:off x="3202596" y="711186"/>
            <a:ext cx="431800" cy="431800"/>
          </a:xfrm>
          <a:prstGeom prst="rect">
            <a:avLst/>
          </a:prstGeom>
        </p:spPr>
      </p:pic>
      <p:pic>
        <p:nvPicPr>
          <p:cNvPr id="26" name="Picture 25"/>
          <p:cNvPicPr>
            <a:picLocks noChangeAspect="1"/>
          </p:cNvPicPr>
          <p:nvPr/>
        </p:nvPicPr>
        <p:blipFill>
          <a:blip r:embed="rId9"/>
          <a:stretch>
            <a:fillRect/>
          </a:stretch>
        </p:blipFill>
        <p:spPr>
          <a:xfrm>
            <a:off x="1849961" y="2997201"/>
            <a:ext cx="952500" cy="254000"/>
          </a:xfrm>
          <a:prstGeom prst="rect">
            <a:avLst/>
          </a:prstGeom>
        </p:spPr>
      </p:pic>
      <p:pic>
        <p:nvPicPr>
          <p:cNvPr id="27" name="Picture 26"/>
          <p:cNvPicPr>
            <a:picLocks noChangeAspect="1"/>
          </p:cNvPicPr>
          <p:nvPr/>
        </p:nvPicPr>
        <p:blipFill>
          <a:blip r:embed="rId10"/>
          <a:stretch>
            <a:fillRect/>
          </a:stretch>
        </p:blipFill>
        <p:spPr>
          <a:xfrm>
            <a:off x="3139096" y="3009901"/>
            <a:ext cx="495300" cy="482600"/>
          </a:xfrm>
          <a:prstGeom prst="rect">
            <a:avLst/>
          </a:prstGeom>
        </p:spPr>
      </p:pic>
      <p:pic>
        <p:nvPicPr>
          <p:cNvPr id="28" name="Picture 27"/>
          <p:cNvPicPr>
            <a:picLocks noChangeAspect="1"/>
          </p:cNvPicPr>
          <p:nvPr/>
        </p:nvPicPr>
        <p:blipFill>
          <a:blip r:embed="rId11"/>
          <a:stretch>
            <a:fillRect/>
          </a:stretch>
        </p:blipFill>
        <p:spPr>
          <a:xfrm>
            <a:off x="3691469" y="708986"/>
            <a:ext cx="1219200" cy="279400"/>
          </a:xfrm>
          <a:prstGeom prst="rect">
            <a:avLst/>
          </a:prstGeom>
        </p:spPr>
      </p:pic>
      <p:pic>
        <p:nvPicPr>
          <p:cNvPr id="29" name="Picture 28"/>
          <p:cNvPicPr>
            <a:picLocks noChangeAspect="1"/>
          </p:cNvPicPr>
          <p:nvPr/>
        </p:nvPicPr>
        <p:blipFill>
          <a:blip r:embed="rId12"/>
          <a:stretch>
            <a:fillRect/>
          </a:stretch>
        </p:blipFill>
        <p:spPr>
          <a:xfrm>
            <a:off x="4895849" y="693333"/>
            <a:ext cx="546100" cy="444500"/>
          </a:xfrm>
          <a:prstGeom prst="rect">
            <a:avLst/>
          </a:prstGeom>
        </p:spPr>
      </p:pic>
      <p:pic>
        <p:nvPicPr>
          <p:cNvPr id="30" name="Picture 29"/>
          <p:cNvPicPr>
            <a:picLocks noChangeAspect="1"/>
          </p:cNvPicPr>
          <p:nvPr/>
        </p:nvPicPr>
        <p:blipFill>
          <a:blip r:embed="rId13"/>
          <a:stretch>
            <a:fillRect/>
          </a:stretch>
        </p:blipFill>
        <p:spPr>
          <a:xfrm>
            <a:off x="5562606" y="3014134"/>
            <a:ext cx="685800" cy="241300"/>
          </a:xfrm>
          <a:prstGeom prst="rect">
            <a:avLst/>
          </a:prstGeom>
        </p:spPr>
      </p:pic>
      <p:pic>
        <p:nvPicPr>
          <p:cNvPr id="31" name="Picture 30"/>
          <p:cNvPicPr>
            <a:picLocks noChangeAspect="1"/>
          </p:cNvPicPr>
          <p:nvPr/>
        </p:nvPicPr>
        <p:blipFill>
          <a:blip r:embed="rId14"/>
          <a:stretch>
            <a:fillRect/>
          </a:stretch>
        </p:blipFill>
        <p:spPr>
          <a:xfrm>
            <a:off x="6692392" y="2997201"/>
            <a:ext cx="558800" cy="444500"/>
          </a:xfrm>
          <a:prstGeom prst="rect">
            <a:avLst/>
          </a:prstGeom>
        </p:spPr>
      </p:pic>
      <p:pic>
        <p:nvPicPr>
          <p:cNvPr id="32" name="Picture 31"/>
          <p:cNvPicPr>
            <a:picLocks noChangeAspect="1"/>
          </p:cNvPicPr>
          <p:nvPr/>
        </p:nvPicPr>
        <p:blipFill>
          <a:blip r:embed="rId15"/>
          <a:stretch>
            <a:fillRect/>
          </a:stretch>
        </p:blipFill>
        <p:spPr>
          <a:xfrm>
            <a:off x="7352790" y="700520"/>
            <a:ext cx="1320800" cy="254000"/>
          </a:xfrm>
          <a:prstGeom prst="rect">
            <a:avLst/>
          </a:prstGeom>
        </p:spPr>
      </p:pic>
      <p:pic>
        <p:nvPicPr>
          <p:cNvPr id="33" name="Picture 32"/>
          <p:cNvPicPr>
            <a:picLocks noChangeAspect="1"/>
          </p:cNvPicPr>
          <p:nvPr/>
        </p:nvPicPr>
        <p:blipFill>
          <a:blip r:embed="rId16"/>
          <a:stretch>
            <a:fillRect/>
          </a:stretch>
        </p:blipFill>
        <p:spPr>
          <a:xfrm>
            <a:off x="8673590" y="749286"/>
            <a:ext cx="406400" cy="482600"/>
          </a:xfrm>
          <a:prstGeom prst="rect">
            <a:avLst/>
          </a:prstGeom>
        </p:spPr>
      </p:pic>
      <p:pic>
        <p:nvPicPr>
          <p:cNvPr id="34" name="Picture 33"/>
          <p:cNvPicPr>
            <a:picLocks noChangeAspect="1"/>
          </p:cNvPicPr>
          <p:nvPr/>
        </p:nvPicPr>
        <p:blipFill>
          <a:blip r:embed="rId17"/>
          <a:stretch>
            <a:fillRect/>
          </a:stretch>
        </p:blipFill>
        <p:spPr>
          <a:xfrm>
            <a:off x="5528740" y="700520"/>
            <a:ext cx="1744980" cy="321770"/>
          </a:xfrm>
          <a:prstGeom prst="rect">
            <a:avLst/>
          </a:prstGeom>
        </p:spPr>
      </p:pic>
      <p:sp>
        <p:nvSpPr>
          <p:cNvPr id="35" name="TextBox 34"/>
          <p:cNvSpPr txBox="1"/>
          <p:nvPr/>
        </p:nvSpPr>
        <p:spPr>
          <a:xfrm>
            <a:off x="33866" y="67732"/>
            <a:ext cx="3881968" cy="461665"/>
          </a:xfrm>
          <a:prstGeom prst="rect">
            <a:avLst/>
          </a:prstGeom>
          <a:noFill/>
        </p:spPr>
        <p:txBody>
          <a:bodyPr wrap="square" rtlCol="0">
            <a:spAutoFit/>
          </a:bodyPr>
          <a:lstStyle/>
          <a:p>
            <a:r>
              <a:rPr lang="en-US" sz="2400" b="1" i="1" dirty="0" smtClean="0"/>
              <a:t>The Business Model Canvas</a:t>
            </a:r>
            <a:endParaRPr lang="en-US" sz="2400" b="1" i="1" dirty="0"/>
          </a:p>
        </p:txBody>
      </p:sp>
      <p:sp>
        <p:nvSpPr>
          <p:cNvPr id="36" name="TextBox 35"/>
          <p:cNvSpPr txBox="1"/>
          <p:nvPr/>
        </p:nvSpPr>
        <p:spPr>
          <a:xfrm>
            <a:off x="7348006" y="1231886"/>
            <a:ext cx="1749529" cy="3293209"/>
          </a:xfrm>
          <a:prstGeom prst="rect">
            <a:avLst/>
          </a:prstGeom>
          <a:noFill/>
        </p:spPr>
        <p:txBody>
          <a:bodyPr wrap="none" rtlCol="0">
            <a:spAutoFit/>
          </a:bodyPr>
          <a:lstStyle/>
          <a:p>
            <a:r>
              <a:rPr lang="en-US" sz="1100" dirty="0" smtClean="0">
                <a:latin typeface="Century Schoolbook"/>
                <a:cs typeface="Century Schoolbook"/>
              </a:rPr>
              <a:t>Massive data volume</a:t>
            </a:r>
          </a:p>
          <a:p>
            <a:pPr>
              <a:buFont typeface="Arial"/>
              <a:buChar char="•"/>
            </a:pPr>
            <a:r>
              <a:rPr lang="en-US" sz="1100" dirty="0" smtClean="0">
                <a:latin typeface="Century Schoolbook"/>
                <a:cs typeface="Century Schoolbook"/>
              </a:rPr>
              <a:t> media</a:t>
            </a:r>
          </a:p>
          <a:p>
            <a:pPr>
              <a:buFont typeface="Arial"/>
              <a:buChar char="•"/>
            </a:pPr>
            <a:r>
              <a:rPr lang="en-US" sz="1100" dirty="0" smtClean="0">
                <a:latin typeface="Century Schoolbook"/>
                <a:cs typeface="Century Schoolbook"/>
              </a:rPr>
              <a:t> genomics</a:t>
            </a:r>
          </a:p>
          <a:p>
            <a:pPr>
              <a:buFont typeface="Arial"/>
              <a:buChar char="•"/>
            </a:pPr>
            <a:r>
              <a:rPr lang="en-US" sz="1100" dirty="0" smtClean="0">
                <a:latin typeface="Century Schoolbook"/>
                <a:cs typeface="Century Schoolbook"/>
              </a:rPr>
              <a:t> climate</a:t>
            </a:r>
          </a:p>
          <a:p>
            <a:pPr>
              <a:spcAft>
                <a:spcPts val="1200"/>
              </a:spcAft>
              <a:buFont typeface="Arial"/>
              <a:buChar char="•"/>
            </a:pPr>
            <a:r>
              <a:rPr lang="en-US" sz="1100" dirty="0" smtClean="0">
                <a:latin typeface="Century Schoolbook"/>
                <a:cs typeface="Century Schoolbook"/>
              </a:rPr>
              <a:t> storage vendors</a:t>
            </a:r>
          </a:p>
          <a:p>
            <a:endParaRPr lang="en-US" sz="1100" dirty="0" smtClean="0">
              <a:latin typeface="Century Schoolbook"/>
              <a:cs typeface="Century Schoolbook"/>
            </a:endParaRPr>
          </a:p>
          <a:p>
            <a:r>
              <a:rPr lang="en-US" sz="1100" dirty="0" smtClean="0">
                <a:latin typeface="Century Schoolbook"/>
                <a:cs typeface="Century Schoolbook"/>
              </a:rPr>
              <a:t>Complex data services</a:t>
            </a:r>
          </a:p>
          <a:p>
            <a:r>
              <a:rPr lang="en-US" sz="1100" dirty="0" smtClean="0">
                <a:latin typeface="Century Schoolbook"/>
                <a:cs typeface="Century Schoolbook"/>
              </a:rPr>
              <a:t>(data sharing, protected </a:t>
            </a:r>
          </a:p>
          <a:p>
            <a:r>
              <a:rPr lang="en-US" sz="1100" dirty="0" smtClean="0">
                <a:latin typeface="Century Schoolbook"/>
                <a:cs typeface="Century Schoolbook"/>
              </a:rPr>
              <a:t>data, reprocessing,…)</a:t>
            </a:r>
          </a:p>
          <a:p>
            <a:pPr>
              <a:buFont typeface="Arial"/>
              <a:buChar char="•"/>
            </a:pPr>
            <a:r>
              <a:rPr lang="en-US" sz="1100" dirty="0" smtClean="0">
                <a:latin typeface="Century Schoolbook"/>
                <a:cs typeface="Century Schoolbook"/>
              </a:rPr>
              <a:t> climate</a:t>
            </a:r>
          </a:p>
          <a:p>
            <a:pPr>
              <a:buFont typeface="Arial"/>
              <a:buChar char="•"/>
            </a:pPr>
            <a:r>
              <a:rPr lang="en-US" sz="1100" dirty="0" smtClean="0">
                <a:latin typeface="Century Schoolbook"/>
                <a:cs typeface="Century Schoolbook"/>
              </a:rPr>
              <a:t> medical</a:t>
            </a:r>
          </a:p>
          <a:p>
            <a:pPr>
              <a:buFont typeface="Arial"/>
              <a:buChar char="•"/>
            </a:pPr>
            <a:r>
              <a:rPr lang="en-US" sz="1100" dirty="0" smtClean="0">
                <a:latin typeface="Century Schoolbook"/>
                <a:cs typeface="Century Schoolbook"/>
              </a:rPr>
              <a:t> research</a:t>
            </a:r>
          </a:p>
          <a:p>
            <a:pPr>
              <a:buFont typeface="Arial"/>
              <a:buChar char="•"/>
            </a:pPr>
            <a:r>
              <a:rPr lang="en-US" sz="1100" dirty="0" smtClean="0">
                <a:latin typeface="Century Schoolbook"/>
                <a:cs typeface="Century Schoolbook"/>
              </a:rPr>
              <a:t> enterprise</a:t>
            </a:r>
          </a:p>
          <a:p>
            <a:pPr>
              <a:buFont typeface="Arial"/>
              <a:buChar char="•"/>
            </a:pPr>
            <a:r>
              <a:rPr lang="en-US" sz="1100" dirty="0" smtClean="0">
                <a:latin typeface="Century Schoolbook"/>
                <a:cs typeface="Century Schoolbook"/>
              </a:rPr>
              <a:t> integrators</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Apple Symbols"/>
              <a:cs typeface="Apple Symbols"/>
            </a:endParaRPr>
          </a:p>
          <a:p>
            <a:endParaRPr lang="en-US" sz="1100" dirty="0">
              <a:latin typeface="Apple Symbols"/>
              <a:cs typeface="Apple Symbols"/>
            </a:endParaRPr>
          </a:p>
        </p:txBody>
      </p:sp>
      <p:sp>
        <p:nvSpPr>
          <p:cNvPr id="37" name="TextBox 36"/>
          <p:cNvSpPr txBox="1"/>
          <p:nvPr/>
        </p:nvSpPr>
        <p:spPr>
          <a:xfrm>
            <a:off x="1849027" y="1077028"/>
            <a:ext cx="1785369" cy="2662268"/>
          </a:xfrm>
          <a:prstGeom prst="rect">
            <a:avLst/>
          </a:prstGeom>
          <a:solidFill>
            <a:schemeClr val="bg1"/>
          </a:solidFill>
        </p:spPr>
        <p:txBody>
          <a:bodyPr wrap="square" rtlCol="0">
            <a:spAutoFit/>
          </a:bodyPr>
          <a:lstStyle/>
          <a:p>
            <a:r>
              <a:rPr lang="en-US" sz="1050" dirty="0" smtClean="0">
                <a:latin typeface="Century Schoolbook"/>
                <a:cs typeface="Century Schoolbook"/>
              </a:rPr>
              <a:t>Maintain commercial</a:t>
            </a:r>
          </a:p>
          <a:p>
            <a:pPr>
              <a:spcAft>
                <a:spcPts val="600"/>
              </a:spcAft>
            </a:pPr>
            <a:r>
              <a:rPr lang="en-US" sz="1050" dirty="0" smtClean="0">
                <a:latin typeface="Century Schoolbook"/>
                <a:cs typeface="Century Schoolbook"/>
              </a:rPr>
              <a:t>service level - tier 2 &amp; 3</a:t>
            </a:r>
          </a:p>
          <a:p>
            <a:r>
              <a:rPr lang="en-US" sz="1050" dirty="0" smtClean="0">
                <a:latin typeface="Century Schoolbook"/>
                <a:cs typeface="Century Schoolbook"/>
              </a:rPr>
              <a:t>Consulting</a:t>
            </a:r>
          </a:p>
          <a:p>
            <a:pPr>
              <a:buFont typeface="Arial"/>
              <a:buChar char="•"/>
            </a:pPr>
            <a:r>
              <a:rPr lang="en-US" sz="1050" dirty="0" smtClean="0">
                <a:latin typeface="Century Schoolbook"/>
                <a:cs typeface="Century Schoolbook"/>
              </a:rPr>
              <a:t> feature development</a:t>
            </a:r>
          </a:p>
          <a:p>
            <a:pPr>
              <a:buFont typeface="Arial"/>
              <a:buChar char="•"/>
            </a:pPr>
            <a:r>
              <a:rPr lang="en-US" sz="1050" dirty="0" smtClean="0">
                <a:latin typeface="Century Schoolbook"/>
                <a:cs typeface="Century Schoolbook"/>
              </a:rPr>
              <a:t> integration</a:t>
            </a:r>
          </a:p>
          <a:p>
            <a:pPr>
              <a:buFont typeface="Arial"/>
              <a:buChar char="•"/>
            </a:pPr>
            <a:r>
              <a:rPr lang="en-US" sz="1050" dirty="0" smtClean="0">
                <a:latin typeface="Century Schoolbook"/>
                <a:cs typeface="Century Schoolbook"/>
              </a:rPr>
              <a:t> troubleshooting</a:t>
            </a:r>
          </a:p>
          <a:p>
            <a:pPr>
              <a:spcAft>
                <a:spcPts val="600"/>
              </a:spcAft>
              <a:buFont typeface="Arial"/>
              <a:buChar char="•"/>
            </a:pPr>
            <a:r>
              <a:rPr lang="en-US" sz="1050" dirty="0" smtClean="0">
                <a:latin typeface="Century Schoolbook"/>
                <a:cs typeface="Century Schoolbook"/>
              </a:rPr>
              <a:t> data policy support</a:t>
            </a:r>
          </a:p>
          <a:p>
            <a:pPr>
              <a:spcAft>
                <a:spcPts val="600"/>
              </a:spcAft>
            </a:pPr>
            <a:r>
              <a:rPr lang="en-US" sz="1050" dirty="0" smtClean="0">
                <a:latin typeface="Century Schoolbook"/>
                <a:cs typeface="Century Schoolbook"/>
              </a:rPr>
              <a:t>Training: usage, support, dev</a:t>
            </a:r>
          </a:p>
          <a:p>
            <a:pPr>
              <a:spcAft>
                <a:spcPts val="600"/>
              </a:spcAft>
            </a:pPr>
            <a:r>
              <a:rPr lang="en-US" sz="1050" dirty="0" smtClean="0">
                <a:latin typeface="Century Schoolbook"/>
                <a:cs typeface="Century Schoolbook"/>
              </a:rPr>
              <a:t>Marketing: Proselytize on data issues and importance of data policy </a:t>
            </a:r>
          </a:p>
          <a:p>
            <a:r>
              <a:rPr lang="en-US" sz="1050" dirty="0" smtClean="0">
                <a:latin typeface="Century Schoolbook"/>
                <a:cs typeface="Century Schoolbook"/>
              </a:rPr>
              <a:t>Cloud provisioning/hosting???</a:t>
            </a:r>
          </a:p>
        </p:txBody>
      </p:sp>
      <p:sp>
        <p:nvSpPr>
          <p:cNvPr id="38" name="TextBox 37"/>
          <p:cNvSpPr txBox="1"/>
          <p:nvPr/>
        </p:nvSpPr>
        <p:spPr>
          <a:xfrm>
            <a:off x="3755604" y="1039862"/>
            <a:ext cx="1608133" cy="4093428"/>
          </a:xfrm>
          <a:prstGeom prst="rect">
            <a:avLst/>
          </a:prstGeom>
          <a:noFill/>
        </p:spPr>
        <p:txBody>
          <a:bodyPr wrap="square" rtlCol="0">
            <a:spAutoFit/>
          </a:bodyPr>
          <a:lstStyle/>
          <a:p>
            <a:pPr>
              <a:spcAft>
                <a:spcPts val="1200"/>
              </a:spcAft>
            </a:pPr>
            <a:r>
              <a:rPr lang="en-US" sz="1100" dirty="0" smtClean="0">
                <a:latin typeface="Century Schoolbook"/>
                <a:cs typeface="Century Schoolbook"/>
              </a:rPr>
              <a:t>Ease of providing custom data infrastructure (not one-offs), specialized to individual, complex need </a:t>
            </a:r>
          </a:p>
          <a:p>
            <a:pPr>
              <a:spcAft>
                <a:spcPts val="1200"/>
              </a:spcAft>
            </a:pPr>
            <a:r>
              <a:rPr lang="en-US" sz="1100" dirty="0" smtClean="0">
                <a:latin typeface="Century Schoolbook"/>
                <a:cs typeface="Century Schoolbook"/>
              </a:rPr>
              <a:t>Flexibility to adapt &amp; expand as needs change &amp; grow</a:t>
            </a:r>
          </a:p>
          <a:p>
            <a:pPr>
              <a:spcAft>
                <a:spcPts val="1200"/>
              </a:spcAft>
            </a:pPr>
            <a:r>
              <a:rPr lang="en-US" sz="1100" dirty="0" smtClean="0">
                <a:latin typeface="Century Schoolbook"/>
                <a:cs typeface="Century Schoolbook"/>
              </a:rPr>
              <a:t>Reliability for mission-critical services</a:t>
            </a:r>
          </a:p>
          <a:p>
            <a:pPr>
              <a:spcAft>
                <a:spcPts val="1200"/>
              </a:spcAft>
            </a:pPr>
            <a:r>
              <a:rPr lang="en-US" sz="1100" dirty="0" smtClean="0">
                <a:latin typeface="Century Schoolbook"/>
                <a:cs typeface="Century Schoolbook"/>
              </a:rPr>
              <a:t>Support for development of data management strategies in support of business activities</a:t>
            </a:r>
          </a:p>
          <a:p>
            <a:r>
              <a:rPr lang="en-US" sz="1100" dirty="0" smtClean="0">
                <a:latin typeface="Century Schoolbook"/>
                <a:cs typeface="Century Schoolbook"/>
              </a:rPr>
              <a:t>Outsource custom, specialized cloud services</a:t>
            </a:r>
          </a:p>
        </p:txBody>
      </p:sp>
      <p:sp>
        <p:nvSpPr>
          <p:cNvPr id="39" name="TextBox 38"/>
          <p:cNvSpPr txBox="1"/>
          <p:nvPr/>
        </p:nvSpPr>
        <p:spPr>
          <a:xfrm>
            <a:off x="5562606" y="3322421"/>
            <a:ext cx="1608133" cy="2062103"/>
          </a:xfrm>
          <a:prstGeom prst="rect">
            <a:avLst/>
          </a:prstGeom>
          <a:noFill/>
        </p:spPr>
        <p:txBody>
          <a:bodyPr wrap="square" rtlCol="0">
            <a:spAutoFit/>
          </a:bodyPr>
          <a:lstStyle/>
          <a:p>
            <a:pPr>
              <a:spcAft>
                <a:spcPts val="1200"/>
              </a:spcAft>
            </a:pPr>
            <a:r>
              <a:rPr lang="en-US" sz="1100" dirty="0" smtClean="0">
                <a:latin typeface="Century Schoolbook"/>
                <a:cs typeface="Century Schoolbook"/>
              </a:rPr>
              <a:t>On-site training</a:t>
            </a:r>
          </a:p>
          <a:p>
            <a:pPr>
              <a:spcAft>
                <a:spcPts val="1200"/>
              </a:spcAft>
            </a:pPr>
            <a:r>
              <a:rPr lang="en-US" sz="1100" dirty="0" smtClean="0">
                <a:latin typeface="Century Schoolbook"/>
                <a:cs typeface="Century Schoolbook"/>
              </a:rPr>
              <a:t>On-site and remote consulting</a:t>
            </a:r>
          </a:p>
          <a:p>
            <a:pPr>
              <a:spcAft>
                <a:spcPts val="1200"/>
              </a:spcAft>
            </a:pPr>
            <a:r>
              <a:rPr lang="en-US" sz="1100" dirty="0" smtClean="0">
                <a:latin typeface="Century Schoolbook"/>
                <a:cs typeface="Century Schoolbook"/>
              </a:rPr>
              <a:t>Embedded customer dev visitors</a:t>
            </a:r>
          </a:p>
          <a:p>
            <a:pPr>
              <a:spcAft>
                <a:spcPts val="1200"/>
              </a:spcAft>
            </a:pPr>
            <a:r>
              <a:rPr lang="en-US" sz="1100" dirty="0" smtClean="0">
                <a:latin typeface="Century Schoolbook"/>
                <a:cs typeface="Century Schoolbook"/>
              </a:rPr>
              <a:t>Channel partners provide tier 1 support </a:t>
            </a:r>
          </a:p>
          <a:p>
            <a:endParaRPr lang="en-US" sz="1100" dirty="0" smtClean="0">
              <a:latin typeface="Century Schoolbook"/>
              <a:cs typeface="Century Schoolbook"/>
            </a:endParaRPr>
          </a:p>
        </p:txBody>
      </p:sp>
      <p:sp>
        <p:nvSpPr>
          <p:cNvPr id="40" name="TextBox 39"/>
          <p:cNvSpPr txBox="1"/>
          <p:nvPr/>
        </p:nvSpPr>
        <p:spPr>
          <a:xfrm>
            <a:off x="5618399" y="1137833"/>
            <a:ext cx="1608133" cy="1585049"/>
          </a:xfrm>
          <a:prstGeom prst="rect">
            <a:avLst/>
          </a:prstGeom>
          <a:noFill/>
        </p:spPr>
        <p:txBody>
          <a:bodyPr wrap="square" rtlCol="0">
            <a:spAutoFit/>
          </a:bodyPr>
          <a:lstStyle/>
          <a:p>
            <a:pPr>
              <a:spcAft>
                <a:spcPts val="1200"/>
              </a:spcAft>
            </a:pPr>
            <a:r>
              <a:rPr lang="en-US" sz="1100" dirty="0" smtClean="0">
                <a:latin typeface="Century Schoolbook"/>
                <a:cs typeface="Century Schoolbook"/>
              </a:rPr>
              <a:t>Phone, web, personal contact for support services</a:t>
            </a:r>
          </a:p>
          <a:p>
            <a:pPr>
              <a:spcAft>
                <a:spcPts val="1200"/>
              </a:spcAft>
            </a:pPr>
            <a:r>
              <a:rPr lang="en-US" sz="1100" dirty="0" smtClean="0">
                <a:latin typeface="Century Schoolbook"/>
                <a:cs typeface="Century Schoolbook"/>
              </a:rPr>
              <a:t>Tier 2 &amp; 3 support</a:t>
            </a:r>
          </a:p>
          <a:p>
            <a:r>
              <a:rPr lang="en-US" sz="1100" dirty="0" smtClean="0">
                <a:latin typeface="Century Schoolbook"/>
                <a:cs typeface="Century Schoolbook"/>
              </a:rPr>
              <a:t>Mission-critical support levels: 24-hour availability</a:t>
            </a:r>
          </a:p>
        </p:txBody>
      </p:sp>
      <p:sp>
        <p:nvSpPr>
          <p:cNvPr id="41" name="TextBox 40"/>
          <p:cNvSpPr txBox="1"/>
          <p:nvPr/>
        </p:nvSpPr>
        <p:spPr>
          <a:xfrm>
            <a:off x="107846" y="1231886"/>
            <a:ext cx="1608133" cy="3970318"/>
          </a:xfrm>
          <a:prstGeom prst="rect">
            <a:avLst/>
          </a:prstGeom>
          <a:noFill/>
        </p:spPr>
        <p:txBody>
          <a:bodyPr wrap="square" rtlCol="0">
            <a:spAutoFit/>
          </a:bodyPr>
          <a:lstStyle/>
          <a:p>
            <a:pPr>
              <a:spcAft>
                <a:spcPts val="600"/>
              </a:spcAft>
            </a:pPr>
            <a:r>
              <a:rPr lang="en-US" sz="1100" dirty="0" smtClean="0">
                <a:latin typeface="Century Schoolbook"/>
                <a:cs typeface="Century Schoolbook"/>
              </a:rPr>
              <a:t>Integrators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Storage vendors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Federal agencies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Media</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Web-based businesses????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IT companies????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Community clouds???</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Century Schoolbook"/>
              <a:cs typeface="Century Schoolbook"/>
            </a:endParaRPr>
          </a:p>
        </p:txBody>
      </p:sp>
      <p:pic>
        <p:nvPicPr>
          <p:cNvPr id="44" name="Picture 43" descr="Screen shot 2013-03-30 at 10.20.33 AM.png"/>
          <p:cNvPicPr>
            <a:picLocks noChangeAspect="1"/>
          </p:cNvPicPr>
          <p:nvPr/>
        </p:nvPicPr>
        <p:blipFill>
          <a:blip r:embed="rId18"/>
          <a:stretch>
            <a:fillRect/>
          </a:stretch>
        </p:blipFill>
        <p:spPr>
          <a:xfrm>
            <a:off x="1807802" y="3690664"/>
            <a:ext cx="1883667" cy="791860"/>
          </a:xfrm>
          <a:prstGeom prst="rect">
            <a:avLst/>
          </a:prstGeom>
        </p:spPr>
      </p:pic>
      <p:sp>
        <p:nvSpPr>
          <p:cNvPr id="45" name="TextBox 44"/>
          <p:cNvSpPr txBox="1"/>
          <p:nvPr/>
        </p:nvSpPr>
        <p:spPr>
          <a:xfrm>
            <a:off x="1846563" y="4050124"/>
            <a:ext cx="1608133" cy="1277273"/>
          </a:xfrm>
          <a:prstGeom prst="rect">
            <a:avLst/>
          </a:prstGeom>
          <a:noFill/>
        </p:spPr>
        <p:txBody>
          <a:bodyPr wrap="square" rtlCol="0">
            <a:spAutoFit/>
          </a:bodyPr>
          <a:lstStyle/>
          <a:p>
            <a:r>
              <a:rPr lang="en-US" sz="1100" dirty="0" smtClean="0">
                <a:latin typeface="Century Schoolbook"/>
                <a:cs typeface="Century Schoolbook"/>
              </a:rPr>
              <a:t>Trained personnel, cumulative expertise</a:t>
            </a:r>
          </a:p>
          <a:p>
            <a:endParaRPr lang="en-US" sz="1100" dirty="0" smtClean="0">
              <a:latin typeface="Century Schoolbook"/>
              <a:cs typeface="Century Schoolbook"/>
            </a:endParaRPr>
          </a:p>
          <a:p>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2" name="TextBox 41"/>
          <p:cNvSpPr txBox="1"/>
          <p:nvPr/>
        </p:nvSpPr>
        <p:spPr>
          <a:xfrm>
            <a:off x="182299" y="5582189"/>
            <a:ext cx="3733535" cy="1169551"/>
          </a:xfrm>
          <a:prstGeom prst="rect">
            <a:avLst/>
          </a:prstGeom>
          <a:noFill/>
        </p:spPr>
        <p:txBody>
          <a:bodyPr wrap="square" rtlCol="0">
            <a:spAutoFit/>
          </a:bodyPr>
          <a:lstStyle/>
          <a:p>
            <a:pPr>
              <a:spcAft>
                <a:spcPts val="600"/>
              </a:spcAft>
            </a:pPr>
            <a:r>
              <a:rPr lang="en-US" sz="1100" b="1" dirty="0" smtClean="0">
                <a:latin typeface="Century Schoolbook"/>
                <a:cs typeface="Century Schoolbook"/>
              </a:rPr>
              <a:t>Fixed costs</a:t>
            </a:r>
          </a:p>
          <a:p>
            <a:pPr lvl="1">
              <a:spcAft>
                <a:spcPts val="1200"/>
              </a:spcAft>
            </a:pPr>
            <a:r>
              <a:rPr lang="en-US" sz="1100" dirty="0" smtClean="0">
                <a:latin typeface="Century Schoolbook"/>
                <a:cs typeface="Century Schoolbook"/>
              </a:rPr>
              <a:t>Personnel</a:t>
            </a:r>
          </a:p>
          <a:p>
            <a:pPr lvl="1"/>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3" name="TextBox 42"/>
          <p:cNvSpPr txBox="1"/>
          <p:nvPr/>
        </p:nvSpPr>
        <p:spPr>
          <a:xfrm>
            <a:off x="4856965" y="5653409"/>
            <a:ext cx="3733535" cy="923330"/>
          </a:xfrm>
          <a:prstGeom prst="rect">
            <a:avLst/>
          </a:prstGeom>
          <a:noFill/>
        </p:spPr>
        <p:txBody>
          <a:bodyPr wrap="square" rtlCol="0">
            <a:spAutoFit/>
          </a:bodyPr>
          <a:lstStyle/>
          <a:p>
            <a:r>
              <a:rPr lang="en-US" sz="1100" dirty="0" smtClean="0">
                <a:latin typeface="Century Schoolbook"/>
                <a:cs typeface="Century Schoolbook"/>
              </a:rPr>
              <a:t>Service subscriptions</a:t>
            </a:r>
          </a:p>
          <a:p>
            <a:pPr lvl="1">
              <a:buFont typeface="Arial"/>
              <a:buChar char="•"/>
            </a:pPr>
            <a:r>
              <a:rPr lang="en-US" sz="1100" dirty="0" smtClean="0">
                <a:latin typeface="Century Schoolbook"/>
                <a:cs typeface="Century Schoolbook"/>
              </a:rPr>
              <a:t> support</a:t>
            </a:r>
          </a:p>
          <a:p>
            <a:pPr lvl="1">
              <a:spcAft>
                <a:spcPts val="1200"/>
              </a:spcAft>
              <a:buFont typeface="Arial"/>
              <a:buChar char="•"/>
            </a:pPr>
            <a:r>
              <a:rPr lang="en-US" sz="1100" dirty="0" smtClean="0">
                <a:latin typeface="Century Schoolbook"/>
                <a:cs typeface="Century Schoolbook"/>
              </a:rPr>
              <a:t> data hosting services</a:t>
            </a:r>
          </a:p>
          <a:p>
            <a:pPr>
              <a:spcAft>
                <a:spcPts val="1200"/>
              </a:spcAft>
            </a:pPr>
            <a:r>
              <a:rPr lang="en-US" sz="1100" dirty="0" smtClean="0">
                <a:latin typeface="Century Schoolbook"/>
                <a:cs typeface="Century Schoolbook"/>
              </a:rPr>
              <a:t>Consulting contracts</a:t>
            </a:r>
          </a:p>
        </p:txBody>
      </p:sp>
      <p:sp>
        <p:nvSpPr>
          <p:cNvPr id="46" name="TextBox 45"/>
          <p:cNvSpPr txBox="1"/>
          <p:nvPr/>
        </p:nvSpPr>
        <p:spPr>
          <a:xfrm>
            <a:off x="7136103" y="129287"/>
            <a:ext cx="1810208" cy="369332"/>
          </a:xfrm>
          <a:prstGeom prst="rect">
            <a:avLst/>
          </a:prstGeom>
          <a:noFill/>
        </p:spPr>
        <p:txBody>
          <a:bodyPr wrap="none" rtlCol="0">
            <a:spAutoFit/>
          </a:bodyPr>
          <a:lstStyle/>
          <a:p>
            <a:r>
              <a:rPr lang="en-US" b="1" i="1" dirty="0" smtClean="0">
                <a:latin typeface="Century Gothic"/>
                <a:cs typeface="Century Gothic"/>
              </a:rPr>
              <a:t>Day 1 – April 3</a:t>
            </a:r>
            <a:endParaRPr lang="en-US" b="1" i="1" dirty="0">
              <a:latin typeface="Century Gothic"/>
              <a:cs typeface="Century Gothic"/>
            </a:endParaRPr>
          </a:p>
        </p:txBody>
      </p:sp>
      <p:sp>
        <p:nvSpPr>
          <p:cNvPr id="47" name="TextBox 46"/>
          <p:cNvSpPr txBox="1"/>
          <p:nvPr/>
        </p:nvSpPr>
        <p:spPr>
          <a:xfrm>
            <a:off x="1591688" y="4155405"/>
            <a:ext cx="6530554" cy="1754327"/>
          </a:xfrm>
          <a:prstGeom prst="rect">
            <a:avLst/>
          </a:prstGeom>
          <a:solidFill>
            <a:schemeClr val="bg2">
              <a:lumMod val="90000"/>
            </a:schemeClr>
          </a:solidFill>
          <a:ln>
            <a:solidFill>
              <a:srgbClr val="000000"/>
            </a:solidFill>
          </a:ln>
        </p:spPr>
        <p:txBody>
          <a:bodyPr wrap="square" rtlCol="0">
            <a:spAutoFit/>
          </a:bodyPr>
          <a:lstStyle/>
          <a:p>
            <a:r>
              <a:rPr lang="en-US" dirty="0" smtClean="0">
                <a:latin typeface="Century Gothic"/>
                <a:cs typeface="Century Gothic"/>
              </a:rPr>
              <a:t>Segments: we included many groups using the technology in research or federal agencies</a:t>
            </a:r>
          </a:p>
          <a:p>
            <a:endParaRPr lang="en-US" dirty="0" smtClean="0">
              <a:latin typeface="Century Gothic"/>
              <a:cs typeface="Century Gothic"/>
            </a:endParaRPr>
          </a:p>
          <a:p>
            <a:r>
              <a:rPr lang="en-US" dirty="0" smtClean="0">
                <a:latin typeface="Century Gothic"/>
                <a:cs typeface="Century Gothic"/>
              </a:rPr>
              <a:t>VPs: a mixture of the value of the software and</a:t>
            </a:r>
          </a:p>
          <a:p>
            <a:r>
              <a:rPr lang="en-US" dirty="0" smtClean="0">
                <a:latin typeface="Century Gothic"/>
                <a:cs typeface="Century Gothic"/>
              </a:rPr>
              <a:t>value of our services</a:t>
            </a:r>
          </a:p>
          <a:p>
            <a:endParaRPr lang="en-US" dirty="0">
              <a:latin typeface="Century Gothic"/>
              <a:cs typeface="Century Gothic"/>
            </a:endParaRPr>
          </a:p>
        </p:txBody>
      </p:sp>
      <p:sp>
        <p:nvSpPr>
          <p:cNvPr id="48" name="Slide Number Placeholder 47"/>
          <p:cNvSpPr>
            <a:spLocks noGrp="1"/>
          </p:cNvSpPr>
          <p:nvPr>
            <p:ph type="sldNum" sz="quarter" idx="12"/>
          </p:nvPr>
        </p:nvSpPr>
        <p:spPr/>
        <p:txBody>
          <a:bodyPr/>
          <a:lstStyle/>
          <a:p>
            <a:fld id="{1D4E129F-2DA6-D445-8AA7-B490BAA2004C}" type="slidenum">
              <a:rPr lang="en-US" smtClean="0"/>
              <a:pPr/>
              <a:t>17</a:t>
            </a:fld>
            <a:endParaRPr lang="en-US" dirty="0"/>
          </a:p>
        </p:txBody>
      </p:sp>
      <p:sp>
        <p:nvSpPr>
          <p:cNvPr id="49" name="Footer Placeholder 4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588936"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1371599"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302936"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43600" y="2031986"/>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1600202" y="888987"/>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5257799" y="888987"/>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1600201" y="3174986"/>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257802" y="3174985"/>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33866" y="694253"/>
            <a:ext cx="1773936" cy="344932"/>
          </a:xfrm>
          <a:prstGeom prst="rect">
            <a:avLst/>
          </a:prstGeom>
        </p:spPr>
      </p:pic>
      <p:pic>
        <p:nvPicPr>
          <p:cNvPr id="20" name="Picture 19"/>
          <p:cNvPicPr>
            <a:picLocks noChangeAspect="1"/>
          </p:cNvPicPr>
          <p:nvPr/>
        </p:nvPicPr>
        <p:blipFill>
          <a:blip r:embed="rId3"/>
          <a:stretch>
            <a:fillRect/>
          </a:stretch>
        </p:blipFill>
        <p:spPr>
          <a:xfrm>
            <a:off x="33866" y="5283199"/>
            <a:ext cx="952500" cy="215900"/>
          </a:xfrm>
          <a:prstGeom prst="rect">
            <a:avLst/>
          </a:prstGeom>
        </p:spPr>
      </p:pic>
      <p:pic>
        <p:nvPicPr>
          <p:cNvPr id="21" name="Picture 20"/>
          <p:cNvPicPr>
            <a:picLocks noChangeAspect="1"/>
          </p:cNvPicPr>
          <p:nvPr/>
        </p:nvPicPr>
        <p:blipFill>
          <a:blip r:embed="rId4"/>
          <a:stretch>
            <a:fillRect/>
          </a:stretch>
        </p:blipFill>
        <p:spPr>
          <a:xfrm>
            <a:off x="8466839" y="5300132"/>
            <a:ext cx="622300" cy="609600"/>
          </a:xfrm>
          <a:prstGeom prst="rect">
            <a:avLst/>
          </a:prstGeom>
        </p:spPr>
      </p:pic>
      <p:pic>
        <p:nvPicPr>
          <p:cNvPr id="22" name="Picture 21"/>
          <p:cNvPicPr>
            <a:picLocks noChangeAspect="1"/>
          </p:cNvPicPr>
          <p:nvPr/>
        </p:nvPicPr>
        <p:blipFill>
          <a:blip r:embed="rId5"/>
          <a:stretch>
            <a:fillRect/>
          </a:stretch>
        </p:blipFill>
        <p:spPr>
          <a:xfrm>
            <a:off x="3915834" y="5283199"/>
            <a:ext cx="622300" cy="444500"/>
          </a:xfrm>
          <a:prstGeom prst="rect">
            <a:avLst/>
          </a:prstGeom>
        </p:spPr>
      </p:pic>
      <p:pic>
        <p:nvPicPr>
          <p:cNvPr id="23" name="Picture 22"/>
          <p:cNvPicPr>
            <a:picLocks noChangeAspect="1"/>
          </p:cNvPicPr>
          <p:nvPr/>
        </p:nvPicPr>
        <p:blipFill>
          <a:blip r:embed="rId6"/>
          <a:stretch>
            <a:fillRect/>
          </a:stretch>
        </p:blipFill>
        <p:spPr>
          <a:xfrm>
            <a:off x="4622802" y="5283199"/>
            <a:ext cx="1143000" cy="215900"/>
          </a:xfrm>
          <a:prstGeom prst="rect">
            <a:avLst/>
          </a:prstGeom>
        </p:spPr>
      </p:pic>
      <p:pic>
        <p:nvPicPr>
          <p:cNvPr id="24" name="Picture 23"/>
          <p:cNvPicPr>
            <a:picLocks noChangeAspect="1"/>
          </p:cNvPicPr>
          <p:nvPr/>
        </p:nvPicPr>
        <p:blipFill>
          <a:blip r:embed="rId7"/>
          <a:stretch>
            <a:fillRect/>
          </a:stretch>
        </p:blipFill>
        <p:spPr>
          <a:xfrm>
            <a:off x="1875361" y="711186"/>
            <a:ext cx="927100" cy="279400"/>
          </a:xfrm>
          <a:prstGeom prst="rect">
            <a:avLst/>
          </a:prstGeom>
        </p:spPr>
      </p:pic>
      <p:pic>
        <p:nvPicPr>
          <p:cNvPr id="25" name="Picture 24"/>
          <p:cNvPicPr>
            <a:picLocks noChangeAspect="1"/>
          </p:cNvPicPr>
          <p:nvPr/>
        </p:nvPicPr>
        <p:blipFill>
          <a:blip r:embed="rId8"/>
          <a:stretch>
            <a:fillRect/>
          </a:stretch>
        </p:blipFill>
        <p:spPr>
          <a:xfrm>
            <a:off x="3202596" y="711186"/>
            <a:ext cx="431800" cy="431800"/>
          </a:xfrm>
          <a:prstGeom prst="rect">
            <a:avLst/>
          </a:prstGeom>
        </p:spPr>
      </p:pic>
      <p:pic>
        <p:nvPicPr>
          <p:cNvPr id="26" name="Picture 25"/>
          <p:cNvPicPr>
            <a:picLocks noChangeAspect="1"/>
          </p:cNvPicPr>
          <p:nvPr/>
        </p:nvPicPr>
        <p:blipFill>
          <a:blip r:embed="rId9"/>
          <a:stretch>
            <a:fillRect/>
          </a:stretch>
        </p:blipFill>
        <p:spPr>
          <a:xfrm>
            <a:off x="1849961" y="2997201"/>
            <a:ext cx="952500" cy="254000"/>
          </a:xfrm>
          <a:prstGeom prst="rect">
            <a:avLst/>
          </a:prstGeom>
        </p:spPr>
      </p:pic>
      <p:pic>
        <p:nvPicPr>
          <p:cNvPr id="27" name="Picture 26"/>
          <p:cNvPicPr>
            <a:picLocks noChangeAspect="1"/>
          </p:cNvPicPr>
          <p:nvPr/>
        </p:nvPicPr>
        <p:blipFill>
          <a:blip r:embed="rId10"/>
          <a:stretch>
            <a:fillRect/>
          </a:stretch>
        </p:blipFill>
        <p:spPr>
          <a:xfrm>
            <a:off x="3139096" y="3009901"/>
            <a:ext cx="495300" cy="482600"/>
          </a:xfrm>
          <a:prstGeom prst="rect">
            <a:avLst/>
          </a:prstGeom>
        </p:spPr>
      </p:pic>
      <p:pic>
        <p:nvPicPr>
          <p:cNvPr id="28" name="Picture 27"/>
          <p:cNvPicPr>
            <a:picLocks noChangeAspect="1"/>
          </p:cNvPicPr>
          <p:nvPr/>
        </p:nvPicPr>
        <p:blipFill>
          <a:blip r:embed="rId11"/>
          <a:stretch>
            <a:fillRect/>
          </a:stretch>
        </p:blipFill>
        <p:spPr>
          <a:xfrm>
            <a:off x="3691469" y="708986"/>
            <a:ext cx="1219200" cy="279400"/>
          </a:xfrm>
          <a:prstGeom prst="rect">
            <a:avLst/>
          </a:prstGeom>
        </p:spPr>
      </p:pic>
      <p:pic>
        <p:nvPicPr>
          <p:cNvPr id="29" name="Picture 28"/>
          <p:cNvPicPr>
            <a:picLocks noChangeAspect="1"/>
          </p:cNvPicPr>
          <p:nvPr/>
        </p:nvPicPr>
        <p:blipFill>
          <a:blip r:embed="rId12"/>
          <a:stretch>
            <a:fillRect/>
          </a:stretch>
        </p:blipFill>
        <p:spPr>
          <a:xfrm>
            <a:off x="4895849" y="693333"/>
            <a:ext cx="546100" cy="444500"/>
          </a:xfrm>
          <a:prstGeom prst="rect">
            <a:avLst/>
          </a:prstGeom>
        </p:spPr>
      </p:pic>
      <p:pic>
        <p:nvPicPr>
          <p:cNvPr id="30" name="Picture 29"/>
          <p:cNvPicPr>
            <a:picLocks noChangeAspect="1"/>
          </p:cNvPicPr>
          <p:nvPr/>
        </p:nvPicPr>
        <p:blipFill>
          <a:blip r:embed="rId13"/>
          <a:stretch>
            <a:fillRect/>
          </a:stretch>
        </p:blipFill>
        <p:spPr>
          <a:xfrm>
            <a:off x="5562606" y="3014134"/>
            <a:ext cx="685800" cy="241300"/>
          </a:xfrm>
          <a:prstGeom prst="rect">
            <a:avLst/>
          </a:prstGeom>
        </p:spPr>
      </p:pic>
      <p:pic>
        <p:nvPicPr>
          <p:cNvPr id="31" name="Picture 30"/>
          <p:cNvPicPr>
            <a:picLocks noChangeAspect="1"/>
          </p:cNvPicPr>
          <p:nvPr/>
        </p:nvPicPr>
        <p:blipFill>
          <a:blip r:embed="rId14"/>
          <a:stretch>
            <a:fillRect/>
          </a:stretch>
        </p:blipFill>
        <p:spPr>
          <a:xfrm>
            <a:off x="6692392" y="2997201"/>
            <a:ext cx="558800" cy="444500"/>
          </a:xfrm>
          <a:prstGeom prst="rect">
            <a:avLst/>
          </a:prstGeom>
        </p:spPr>
      </p:pic>
      <p:pic>
        <p:nvPicPr>
          <p:cNvPr id="32" name="Picture 31"/>
          <p:cNvPicPr>
            <a:picLocks noChangeAspect="1"/>
          </p:cNvPicPr>
          <p:nvPr/>
        </p:nvPicPr>
        <p:blipFill>
          <a:blip r:embed="rId15"/>
          <a:stretch>
            <a:fillRect/>
          </a:stretch>
        </p:blipFill>
        <p:spPr>
          <a:xfrm>
            <a:off x="7352790" y="700520"/>
            <a:ext cx="1320800" cy="254000"/>
          </a:xfrm>
          <a:prstGeom prst="rect">
            <a:avLst/>
          </a:prstGeom>
        </p:spPr>
      </p:pic>
      <p:pic>
        <p:nvPicPr>
          <p:cNvPr id="33" name="Picture 32"/>
          <p:cNvPicPr>
            <a:picLocks noChangeAspect="1"/>
          </p:cNvPicPr>
          <p:nvPr/>
        </p:nvPicPr>
        <p:blipFill>
          <a:blip r:embed="rId16"/>
          <a:stretch>
            <a:fillRect/>
          </a:stretch>
        </p:blipFill>
        <p:spPr>
          <a:xfrm>
            <a:off x="8673590" y="749286"/>
            <a:ext cx="406400" cy="482600"/>
          </a:xfrm>
          <a:prstGeom prst="rect">
            <a:avLst/>
          </a:prstGeom>
        </p:spPr>
      </p:pic>
      <p:pic>
        <p:nvPicPr>
          <p:cNvPr id="34" name="Picture 33"/>
          <p:cNvPicPr>
            <a:picLocks noChangeAspect="1"/>
          </p:cNvPicPr>
          <p:nvPr/>
        </p:nvPicPr>
        <p:blipFill>
          <a:blip r:embed="rId17"/>
          <a:stretch>
            <a:fillRect/>
          </a:stretch>
        </p:blipFill>
        <p:spPr>
          <a:xfrm>
            <a:off x="5528740" y="700520"/>
            <a:ext cx="1744980" cy="321770"/>
          </a:xfrm>
          <a:prstGeom prst="rect">
            <a:avLst/>
          </a:prstGeom>
        </p:spPr>
      </p:pic>
      <p:sp>
        <p:nvSpPr>
          <p:cNvPr id="35" name="TextBox 34"/>
          <p:cNvSpPr txBox="1"/>
          <p:nvPr/>
        </p:nvSpPr>
        <p:spPr>
          <a:xfrm>
            <a:off x="33866" y="67732"/>
            <a:ext cx="3881968" cy="461665"/>
          </a:xfrm>
          <a:prstGeom prst="rect">
            <a:avLst/>
          </a:prstGeom>
          <a:noFill/>
        </p:spPr>
        <p:txBody>
          <a:bodyPr wrap="square" rtlCol="0">
            <a:spAutoFit/>
          </a:bodyPr>
          <a:lstStyle/>
          <a:p>
            <a:r>
              <a:rPr lang="en-US" sz="2400" b="1" i="1" dirty="0" smtClean="0"/>
              <a:t>The Business Model Canvas</a:t>
            </a:r>
            <a:endParaRPr lang="en-US" sz="2400" b="1" i="1" dirty="0"/>
          </a:p>
        </p:txBody>
      </p:sp>
      <p:sp>
        <p:nvSpPr>
          <p:cNvPr id="36" name="TextBox 35"/>
          <p:cNvSpPr txBox="1"/>
          <p:nvPr/>
        </p:nvSpPr>
        <p:spPr>
          <a:xfrm>
            <a:off x="7348006" y="1231886"/>
            <a:ext cx="1840724" cy="3108543"/>
          </a:xfrm>
          <a:prstGeom prst="rect">
            <a:avLst/>
          </a:prstGeom>
          <a:noFill/>
        </p:spPr>
        <p:txBody>
          <a:bodyPr wrap="none" rtlCol="0">
            <a:spAutoFit/>
          </a:bodyPr>
          <a:lstStyle/>
          <a:p>
            <a:r>
              <a:rPr lang="en-US" sz="1100" dirty="0" smtClean="0">
                <a:latin typeface="Century Schoolbook"/>
                <a:cs typeface="Century Schoolbook"/>
              </a:rPr>
              <a:t>Integrators</a:t>
            </a:r>
          </a:p>
          <a:p>
            <a:pPr>
              <a:buFont typeface="Arial"/>
              <a:buChar char="•"/>
            </a:pPr>
            <a:r>
              <a:rPr lang="en-US" sz="1100" dirty="0" smtClean="0">
                <a:latin typeface="Century Schoolbook"/>
                <a:cs typeface="Century Schoolbook"/>
              </a:rPr>
              <a:t>  development managers</a:t>
            </a:r>
          </a:p>
          <a:p>
            <a:r>
              <a:rPr lang="en-US" sz="1100" dirty="0" smtClean="0">
                <a:latin typeface="Century Schoolbook"/>
                <a:cs typeface="Century Schoolbook"/>
              </a:rPr>
              <a:t>   (existing customers)</a:t>
            </a:r>
          </a:p>
          <a:p>
            <a:pPr>
              <a:buFont typeface="Arial"/>
              <a:buChar char="•"/>
            </a:pPr>
            <a:r>
              <a:rPr lang="en-US" sz="1100" dirty="0" smtClean="0">
                <a:latin typeface="Century Schoolbook"/>
                <a:cs typeface="Century Schoolbook"/>
              </a:rPr>
              <a:t>  business managers</a:t>
            </a:r>
          </a:p>
          <a:p>
            <a:pPr>
              <a:spcAft>
                <a:spcPts val="600"/>
              </a:spcAft>
            </a:pPr>
            <a:r>
              <a:rPr lang="en-US" sz="1100" dirty="0" smtClean="0">
                <a:latin typeface="Century Schoolbook"/>
                <a:cs typeface="Century Schoolbook"/>
              </a:rPr>
              <a:t>    (new customer targets)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Storage vendors</a:t>
            </a:r>
          </a:p>
          <a:p>
            <a:pPr>
              <a:spcAft>
                <a:spcPts val="600"/>
              </a:spcAft>
              <a:buFont typeface="Arial"/>
              <a:buChar char="•"/>
            </a:pPr>
            <a:r>
              <a:rPr lang="en-US" sz="1100" dirty="0" smtClean="0">
                <a:latin typeface="Century Schoolbook"/>
                <a:cs typeface="Century Schoolbook"/>
              </a:rPr>
              <a:t>  VP of marketing??</a:t>
            </a:r>
          </a:p>
          <a:p>
            <a:endParaRPr lang="en-US" sz="1100" dirty="0" smtClean="0">
              <a:latin typeface="Century Schoolbook"/>
              <a:cs typeface="Century Schoolbook"/>
            </a:endParaRPr>
          </a:p>
          <a:p>
            <a:r>
              <a:rPr lang="en-US" sz="1100" dirty="0" smtClean="0">
                <a:latin typeface="Century Schoolbook"/>
                <a:cs typeface="Century Schoolbook"/>
              </a:rPr>
              <a:t>Mid-market Enterprises</a:t>
            </a:r>
          </a:p>
          <a:p>
            <a:pPr>
              <a:buFont typeface="Arial"/>
              <a:buChar char="•"/>
            </a:pPr>
            <a:r>
              <a:rPr lang="en-US" sz="1100" dirty="0" smtClean="0">
                <a:latin typeface="Century Schoolbook"/>
                <a:cs typeface="Century Schoolbook"/>
              </a:rPr>
              <a:t>  founder</a:t>
            </a:r>
          </a:p>
          <a:p>
            <a:pPr>
              <a:buFont typeface="Arial"/>
              <a:buChar char="•"/>
            </a:pPr>
            <a:r>
              <a:rPr lang="en-US" sz="1100" dirty="0" smtClean="0">
                <a:latin typeface="Century Schoolbook"/>
                <a:cs typeface="Century Schoolbook"/>
              </a:rPr>
              <a:t>  CEO</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Apple Symbols"/>
              <a:cs typeface="Apple Symbols"/>
            </a:endParaRPr>
          </a:p>
          <a:p>
            <a:endParaRPr lang="en-US" sz="1100" dirty="0">
              <a:latin typeface="Apple Symbols"/>
              <a:cs typeface="Apple Symbols"/>
            </a:endParaRPr>
          </a:p>
        </p:txBody>
      </p:sp>
      <p:sp>
        <p:nvSpPr>
          <p:cNvPr id="37" name="TextBox 36"/>
          <p:cNvSpPr txBox="1"/>
          <p:nvPr/>
        </p:nvSpPr>
        <p:spPr>
          <a:xfrm>
            <a:off x="1849027" y="1077028"/>
            <a:ext cx="1785369" cy="2662268"/>
          </a:xfrm>
          <a:prstGeom prst="rect">
            <a:avLst/>
          </a:prstGeom>
          <a:solidFill>
            <a:schemeClr val="bg1"/>
          </a:solidFill>
        </p:spPr>
        <p:txBody>
          <a:bodyPr wrap="square" rtlCol="0">
            <a:spAutoFit/>
          </a:bodyPr>
          <a:lstStyle/>
          <a:p>
            <a:r>
              <a:rPr lang="en-US" sz="1050" dirty="0" smtClean="0">
                <a:latin typeface="Century Schoolbook"/>
                <a:cs typeface="Century Schoolbook"/>
              </a:rPr>
              <a:t>Maintain commercial</a:t>
            </a:r>
          </a:p>
          <a:p>
            <a:pPr>
              <a:spcAft>
                <a:spcPts val="600"/>
              </a:spcAft>
            </a:pPr>
            <a:r>
              <a:rPr lang="en-US" sz="1050" dirty="0" smtClean="0">
                <a:latin typeface="Century Schoolbook"/>
                <a:cs typeface="Century Schoolbook"/>
              </a:rPr>
              <a:t>service level - tier 2 &amp; 3</a:t>
            </a:r>
          </a:p>
          <a:p>
            <a:r>
              <a:rPr lang="en-US" sz="1050" dirty="0" smtClean="0">
                <a:latin typeface="Century Schoolbook"/>
                <a:cs typeface="Century Schoolbook"/>
              </a:rPr>
              <a:t>Consulting</a:t>
            </a:r>
          </a:p>
          <a:p>
            <a:pPr>
              <a:buFont typeface="Arial"/>
              <a:buChar char="•"/>
            </a:pPr>
            <a:r>
              <a:rPr lang="en-US" sz="1050" dirty="0" smtClean="0">
                <a:latin typeface="Century Schoolbook"/>
                <a:cs typeface="Century Schoolbook"/>
              </a:rPr>
              <a:t> feature development</a:t>
            </a:r>
          </a:p>
          <a:p>
            <a:pPr>
              <a:buFont typeface="Arial"/>
              <a:buChar char="•"/>
            </a:pPr>
            <a:r>
              <a:rPr lang="en-US" sz="1050" dirty="0" smtClean="0">
                <a:latin typeface="Century Schoolbook"/>
                <a:cs typeface="Century Schoolbook"/>
              </a:rPr>
              <a:t> integration</a:t>
            </a:r>
          </a:p>
          <a:p>
            <a:pPr>
              <a:buFont typeface="Arial"/>
              <a:buChar char="•"/>
            </a:pPr>
            <a:r>
              <a:rPr lang="en-US" sz="1050" dirty="0" smtClean="0">
                <a:latin typeface="Century Schoolbook"/>
                <a:cs typeface="Century Schoolbook"/>
              </a:rPr>
              <a:t> troubleshooting</a:t>
            </a:r>
          </a:p>
          <a:p>
            <a:pPr>
              <a:spcAft>
                <a:spcPts val="600"/>
              </a:spcAft>
              <a:buFont typeface="Arial"/>
              <a:buChar char="•"/>
            </a:pPr>
            <a:r>
              <a:rPr lang="en-US" sz="1050" dirty="0" smtClean="0">
                <a:latin typeface="Century Schoolbook"/>
                <a:cs typeface="Century Schoolbook"/>
              </a:rPr>
              <a:t> data policy support</a:t>
            </a:r>
          </a:p>
          <a:p>
            <a:pPr>
              <a:spcAft>
                <a:spcPts val="600"/>
              </a:spcAft>
            </a:pPr>
            <a:r>
              <a:rPr lang="en-US" sz="1050" dirty="0" smtClean="0">
                <a:latin typeface="Century Schoolbook"/>
                <a:cs typeface="Century Schoolbook"/>
              </a:rPr>
              <a:t>Training: usage, support, dev</a:t>
            </a:r>
          </a:p>
          <a:p>
            <a:pPr>
              <a:spcAft>
                <a:spcPts val="600"/>
              </a:spcAft>
            </a:pPr>
            <a:r>
              <a:rPr lang="en-US" sz="1050" dirty="0" smtClean="0">
                <a:latin typeface="Century Schoolbook"/>
                <a:cs typeface="Century Schoolbook"/>
              </a:rPr>
              <a:t>Marketing: Proselytize on data issues and importance of data policy </a:t>
            </a:r>
          </a:p>
          <a:p>
            <a:r>
              <a:rPr lang="en-US" sz="1050" dirty="0" smtClean="0">
                <a:latin typeface="Century Schoolbook"/>
                <a:cs typeface="Century Schoolbook"/>
              </a:rPr>
              <a:t>Cloud provisioning/hosting???</a:t>
            </a:r>
          </a:p>
        </p:txBody>
      </p:sp>
      <p:sp>
        <p:nvSpPr>
          <p:cNvPr id="38" name="TextBox 37"/>
          <p:cNvSpPr txBox="1"/>
          <p:nvPr/>
        </p:nvSpPr>
        <p:spPr>
          <a:xfrm>
            <a:off x="3634396" y="1121792"/>
            <a:ext cx="1807553" cy="3677930"/>
          </a:xfrm>
          <a:prstGeom prst="rect">
            <a:avLst/>
          </a:prstGeom>
          <a:noFill/>
        </p:spPr>
        <p:txBody>
          <a:bodyPr wrap="square" rtlCol="0">
            <a:spAutoFit/>
          </a:bodyPr>
          <a:lstStyle/>
          <a:p>
            <a:pPr>
              <a:spcAft>
                <a:spcPts val="600"/>
              </a:spcAft>
            </a:pPr>
            <a:r>
              <a:rPr lang="en-US" sz="1100" u="sng" dirty="0" smtClean="0">
                <a:latin typeface="Century Schoolbook"/>
                <a:cs typeface="Century Schoolbook"/>
              </a:rPr>
              <a:t>Control of data</a:t>
            </a:r>
            <a:r>
              <a:rPr lang="en-US" sz="1100" dirty="0" smtClean="0">
                <a:latin typeface="Century Schoolbook"/>
                <a:cs typeface="Century Schoolbook"/>
              </a:rPr>
              <a:t>:</a:t>
            </a:r>
          </a:p>
          <a:p>
            <a:pPr>
              <a:spcAft>
                <a:spcPts val="600"/>
              </a:spcAft>
              <a:buFont typeface="Arial"/>
              <a:buChar char="•"/>
            </a:pPr>
            <a:r>
              <a:rPr lang="en-US" sz="1100" dirty="0" smtClean="0">
                <a:latin typeface="Century Schoolbook"/>
                <a:cs typeface="Century Schoolbook"/>
              </a:rPr>
              <a:t>  metadata enables organization and discovery</a:t>
            </a:r>
          </a:p>
          <a:p>
            <a:pPr>
              <a:spcAft>
                <a:spcPts val="600"/>
              </a:spcAft>
              <a:buFont typeface="Arial"/>
              <a:buChar char="•"/>
            </a:pPr>
            <a:r>
              <a:rPr lang="en-US" sz="1100" dirty="0" smtClean="0">
                <a:latin typeface="Century Schoolbook"/>
                <a:cs typeface="Century Schoolbook"/>
              </a:rPr>
              <a:t>  data curation services can be automated (easier and more reliable)</a:t>
            </a:r>
          </a:p>
          <a:p>
            <a:pPr>
              <a:spcAft>
                <a:spcPts val="600"/>
              </a:spcAft>
            </a:pPr>
            <a:endParaRPr lang="en-US" sz="1100" dirty="0" smtClean="0">
              <a:latin typeface="Century Schoolbook"/>
              <a:cs typeface="Century Schoolbook"/>
            </a:endParaRPr>
          </a:p>
          <a:p>
            <a:pPr>
              <a:spcAft>
                <a:spcPts val="600"/>
              </a:spcAft>
            </a:pPr>
            <a:r>
              <a:rPr lang="en-US" sz="1100" u="sng" dirty="0" smtClean="0">
                <a:latin typeface="Century Schoolbook"/>
                <a:cs typeface="Century Schoolbook"/>
              </a:rPr>
              <a:t>Support</a:t>
            </a:r>
            <a:r>
              <a:rPr lang="en-US" sz="1100" dirty="0" smtClean="0">
                <a:latin typeface="Century Schoolbook"/>
                <a:cs typeface="Century Schoolbook"/>
              </a:rPr>
              <a:t>:</a:t>
            </a:r>
          </a:p>
          <a:p>
            <a:pPr>
              <a:spcAft>
                <a:spcPts val="600"/>
              </a:spcAft>
              <a:buFont typeface="Arial"/>
              <a:buChar char="•"/>
            </a:pPr>
            <a:r>
              <a:rPr lang="en-US" sz="1100" dirty="0" smtClean="0">
                <a:latin typeface="Century Schoolbook"/>
                <a:cs typeface="Century Schoolbook"/>
              </a:rPr>
              <a:t>  guaranteed service levels, up-time, response time, troubleshooting</a:t>
            </a:r>
          </a:p>
          <a:p>
            <a:pPr>
              <a:spcAft>
                <a:spcPts val="600"/>
              </a:spcAft>
              <a:buFont typeface="Arial"/>
              <a:buChar char="•"/>
            </a:pPr>
            <a:r>
              <a:rPr lang="en-US" sz="1100" dirty="0" smtClean="0">
                <a:latin typeface="Century Schoolbook"/>
                <a:cs typeface="Century Schoolbook"/>
              </a:rPr>
              <a:t>  data strategies (help in realizing what your company data operations depend on)</a:t>
            </a:r>
          </a:p>
          <a:p>
            <a:pPr>
              <a:spcAft>
                <a:spcPts val="600"/>
              </a:spcAft>
              <a:buFont typeface="Arial"/>
              <a:buChar char="•"/>
            </a:pPr>
            <a:r>
              <a:rPr lang="en-US" sz="1100" dirty="0" smtClean="0">
                <a:latin typeface="Century Schoolbook"/>
                <a:cs typeface="Century Schoolbook"/>
              </a:rPr>
              <a:t>  custom features provided</a:t>
            </a:r>
          </a:p>
        </p:txBody>
      </p:sp>
      <p:sp>
        <p:nvSpPr>
          <p:cNvPr id="39" name="TextBox 38"/>
          <p:cNvSpPr txBox="1"/>
          <p:nvPr/>
        </p:nvSpPr>
        <p:spPr>
          <a:xfrm>
            <a:off x="5562606" y="3322421"/>
            <a:ext cx="1608133" cy="2062103"/>
          </a:xfrm>
          <a:prstGeom prst="rect">
            <a:avLst/>
          </a:prstGeom>
          <a:noFill/>
        </p:spPr>
        <p:txBody>
          <a:bodyPr wrap="square" rtlCol="0">
            <a:spAutoFit/>
          </a:bodyPr>
          <a:lstStyle/>
          <a:p>
            <a:pPr>
              <a:spcAft>
                <a:spcPts val="1200"/>
              </a:spcAft>
            </a:pPr>
            <a:r>
              <a:rPr lang="en-US" sz="1100" dirty="0" smtClean="0">
                <a:latin typeface="Century Schoolbook"/>
                <a:cs typeface="Century Schoolbook"/>
              </a:rPr>
              <a:t>On-site training</a:t>
            </a:r>
          </a:p>
          <a:p>
            <a:pPr>
              <a:spcAft>
                <a:spcPts val="1200"/>
              </a:spcAft>
            </a:pPr>
            <a:r>
              <a:rPr lang="en-US" sz="1100" dirty="0" smtClean="0">
                <a:latin typeface="Century Schoolbook"/>
                <a:cs typeface="Century Schoolbook"/>
              </a:rPr>
              <a:t>On-site and remote consulting</a:t>
            </a:r>
          </a:p>
          <a:p>
            <a:pPr>
              <a:spcAft>
                <a:spcPts val="1200"/>
              </a:spcAft>
            </a:pPr>
            <a:r>
              <a:rPr lang="en-US" sz="1100" dirty="0" smtClean="0">
                <a:latin typeface="Century Schoolbook"/>
                <a:cs typeface="Century Schoolbook"/>
              </a:rPr>
              <a:t>Embedded customer dev visitors</a:t>
            </a:r>
          </a:p>
          <a:p>
            <a:pPr>
              <a:spcAft>
                <a:spcPts val="1200"/>
              </a:spcAft>
            </a:pPr>
            <a:r>
              <a:rPr lang="en-US" sz="1100" dirty="0" smtClean="0">
                <a:latin typeface="Century Schoolbook"/>
                <a:cs typeface="Century Schoolbook"/>
              </a:rPr>
              <a:t>Channel partners provide tier 1 support </a:t>
            </a:r>
          </a:p>
          <a:p>
            <a:endParaRPr lang="en-US" sz="1100" dirty="0" smtClean="0">
              <a:latin typeface="Century Schoolbook"/>
              <a:cs typeface="Century Schoolbook"/>
            </a:endParaRPr>
          </a:p>
        </p:txBody>
      </p:sp>
      <p:sp>
        <p:nvSpPr>
          <p:cNvPr id="40" name="TextBox 39"/>
          <p:cNvSpPr txBox="1"/>
          <p:nvPr/>
        </p:nvSpPr>
        <p:spPr>
          <a:xfrm>
            <a:off x="5618399" y="1137833"/>
            <a:ext cx="1608133" cy="1585049"/>
          </a:xfrm>
          <a:prstGeom prst="rect">
            <a:avLst/>
          </a:prstGeom>
          <a:noFill/>
        </p:spPr>
        <p:txBody>
          <a:bodyPr wrap="square" rtlCol="0">
            <a:spAutoFit/>
          </a:bodyPr>
          <a:lstStyle/>
          <a:p>
            <a:pPr>
              <a:spcAft>
                <a:spcPts val="1200"/>
              </a:spcAft>
            </a:pPr>
            <a:r>
              <a:rPr lang="en-US" sz="1100" dirty="0" smtClean="0">
                <a:latin typeface="Century Schoolbook"/>
                <a:cs typeface="Century Schoolbook"/>
              </a:rPr>
              <a:t>Phone, web, personal contact for support services</a:t>
            </a:r>
          </a:p>
          <a:p>
            <a:pPr>
              <a:spcAft>
                <a:spcPts val="1200"/>
              </a:spcAft>
            </a:pPr>
            <a:r>
              <a:rPr lang="en-US" sz="1100" dirty="0" smtClean="0">
                <a:latin typeface="Century Schoolbook"/>
                <a:cs typeface="Century Schoolbook"/>
              </a:rPr>
              <a:t>Tier 2 &amp; 3 support</a:t>
            </a:r>
          </a:p>
          <a:p>
            <a:r>
              <a:rPr lang="en-US" sz="1100" dirty="0" smtClean="0">
                <a:latin typeface="Century Schoolbook"/>
                <a:cs typeface="Century Schoolbook"/>
              </a:rPr>
              <a:t>Mission-critical support levels: 24-hour availability</a:t>
            </a:r>
          </a:p>
        </p:txBody>
      </p:sp>
      <p:sp>
        <p:nvSpPr>
          <p:cNvPr id="41" name="TextBox 40"/>
          <p:cNvSpPr txBox="1"/>
          <p:nvPr/>
        </p:nvSpPr>
        <p:spPr>
          <a:xfrm>
            <a:off x="107846" y="1231886"/>
            <a:ext cx="1608133" cy="2739211"/>
          </a:xfrm>
          <a:prstGeom prst="rect">
            <a:avLst/>
          </a:prstGeom>
          <a:noFill/>
        </p:spPr>
        <p:txBody>
          <a:bodyPr wrap="square" rtlCol="0">
            <a:spAutoFit/>
          </a:bodyPr>
          <a:lstStyle/>
          <a:p>
            <a:pPr>
              <a:spcAft>
                <a:spcPts val="600"/>
              </a:spcAft>
            </a:pPr>
            <a:r>
              <a:rPr lang="en-US" sz="1100" dirty="0" smtClean="0">
                <a:latin typeface="Century Schoolbook"/>
                <a:cs typeface="Century Schoolbook"/>
              </a:rPr>
              <a:t>Integrators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Storage vendors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Enterprises:</a:t>
            </a:r>
          </a:p>
          <a:p>
            <a:pPr>
              <a:spcAft>
                <a:spcPts val="600"/>
              </a:spcAft>
              <a:buFont typeface="Arial"/>
              <a:buChar char="•"/>
            </a:pPr>
            <a:r>
              <a:rPr lang="en-US" sz="1100" dirty="0" smtClean="0">
                <a:latin typeface="Century Schoolbook"/>
                <a:cs typeface="Century Schoolbook"/>
              </a:rPr>
              <a:t>  Media</a:t>
            </a:r>
          </a:p>
          <a:p>
            <a:pPr>
              <a:spcAft>
                <a:spcPts val="600"/>
              </a:spcAft>
              <a:buFont typeface="Arial"/>
              <a:buChar char="•"/>
            </a:pPr>
            <a:r>
              <a:rPr lang="en-US" sz="1100" dirty="0" smtClean="0">
                <a:latin typeface="Century Schoolbook"/>
                <a:cs typeface="Century Schoolbook"/>
              </a:rPr>
              <a:t>  Web-based businesses????</a:t>
            </a:r>
          </a:p>
          <a:p>
            <a:pPr>
              <a:spcAft>
                <a:spcPts val="600"/>
              </a:spcAft>
              <a:buFont typeface="Arial"/>
              <a:buChar char="•"/>
            </a:pPr>
            <a:r>
              <a:rPr lang="en-US" sz="1100" dirty="0" smtClean="0">
                <a:latin typeface="Century Schoolbook"/>
                <a:cs typeface="Century Schoolbook"/>
              </a:rPr>
              <a:t>  IT companies????</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Century Schoolbook"/>
              <a:cs typeface="Century Schoolbook"/>
            </a:endParaRPr>
          </a:p>
        </p:txBody>
      </p:sp>
      <p:pic>
        <p:nvPicPr>
          <p:cNvPr id="44" name="Picture 43" descr="Screen shot 2013-03-30 at 10.20.33 AM.png"/>
          <p:cNvPicPr>
            <a:picLocks noChangeAspect="1"/>
          </p:cNvPicPr>
          <p:nvPr/>
        </p:nvPicPr>
        <p:blipFill>
          <a:blip r:embed="rId18"/>
          <a:stretch>
            <a:fillRect/>
          </a:stretch>
        </p:blipFill>
        <p:spPr>
          <a:xfrm>
            <a:off x="1807802" y="3690664"/>
            <a:ext cx="1883667" cy="791860"/>
          </a:xfrm>
          <a:prstGeom prst="rect">
            <a:avLst/>
          </a:prstGeom>
        </p:spPr>
      </p:pic>
      <p:sp>
        <p:nvSpPr>
          <p:cNvPr id="45" name="TextBox 44"/>
          <p:cNvSpPr txBox="1"/>
          <p:nvPr/>
        </p:nvSpPr>
        <p:spPr>
          <a:xfrm>
            <a:off x="1846563" y="4050124"/>
            <a:ext cx="1608133" cy="1277273"/>
          </a:xfrm>
          <a:prstGeom prst="rect">
            <a:avLst/>
          </a:prstGeom>
          <a:noFill/>
        </p:spPr>
        <p:txBody>
          <a:bodyPr wrap="square" rtlCol="0">
            <a:spAutoFit/>
          </a:bodyPr>
          <a:lstStyle/>
          <a:p>
            <a:r>
              <a:rPr lang="en-US" sz="1100" dirty="0" smtClean="0">
                <a:latin typeface="Century Schoolbook"/>
                <a:cs typeface="Century Schoolbook"/>
              </a:rPr>
              <a:t>Trained personnel, cumulative expertise</a:t>
            </a:r>
          </a:p>
          <a:p>
            <a:endParaRPr lang="en-US" sz="1100" dirty="0" smtClean="0">
              <a:latin typeface="Century Schoolbook"/>
              <a:cs typeface="Century Schoolbook"/>
            </a:endParaRPr>
          </a:p>
          <a:p>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2" name="TextBox 41"/>
          <p:cNvSpPr txBox="1"/>
          <p:nvPr/>
        </p:nvSpPr>
        <p:spPr>
          <a:xfrm>
            <a:off x="182299" y="5582189"/>
            <a:ext cx="3733535" cy="1169551"/>
          </a:xfrm>
          <a:prstGeom prst="rect">
            <a:avLst/>
          </a:prstGeom>
          <a:noFill/>
        </p:spPr>
        <p:txBody>
          <a:bodyPr wrap="square" rtlCol="0">
            <a:spAutoFit/>
          </a:bodyPr>
          <a:lstStyle/>
          <a:p>
            <a:pPr>
              <a:spcAft>
                <a:spcPts val="600"/>
              </a:spcAft>
            </a:pPr>
            <a:r>
              <a:rPr lang="en-US" sz="1100" b="1" dirty="0" smtClean="0">
                <a:latin typeface="Century Schoolbook"/>
                <a:cs typeface="Century Schoolbook"/>
              </a:rPr>
              <a:t>Fixed costs</a:t>
            </a:r>
          </a:p>
          <a:p>
            <a:pPr lvl="1">
              <a:spcAft>
                <a:spcPts val="1200"/>
              </a:spcAft>
            </a:pPr>
            <a:r>
              <a:rPr lang="en-US" sz="1100" dirty="0" smtClean="0">
                <a:latin typeface="Century Schoolbook"/>
                <a:cs typeface="Century Schoolbook"/>
              </a:rPr>
              <a:t>Personnel</a:t>
            </a:r>
          </a:p>
          <a:p>
            <a:pPr lvl="1"/>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3" name="TextBox 42"/>
          <p:cNvSpPr txBox="1"/>
          <p:nvPr/>
        </p:nvSpPr>
        <p:spPr>
          <a:xfrm>
            <a:off x="4856965" y="5653409"/>
            <a:ext cx="3733535" cy="923330"/>
          </a:xfrm>
          <a:prstGeom prst="rect">
            <a:avLst/>
          </a:prstGeom>
          <a:noFill/>
        </p:spPr>
        <p:txBody>
          <a:bodyPr wrap="square" rtlCol="0">
            <a:spAutoFit/>
          </a:bodyPr>
          <a:lstStyle/>
          <a:p>
            <a:r>
              <a:rPr lang="en-US" sz="1100" dirty="0" smtClean="0">
                <a:latin typeface="Century Schoolbook"/>
                <a:cs typeface="Century Schoolbook"/>
              </a:rPr>
              <a:t>Service subscriptions</a:t>
            </a:r>
          </a:p>
          <a:p>
            <a:pPr lvl="1">
              <a:buFont typeface="Arial"/>
              <a:buChar char="•"/>
            </a:pPr>
            <a:r>
              <a:rPr lang="en-US" sz="1100" dirty="0" smtClean="0">
                <a:latin typeface="Century Schoolbook"/>
                <a:cs typeface="Century Schoolbook"/>
              </a:rPr>
              <a:t> support</a:t>
            </a:r>
          </a:p>
          <a:p>
            <a:pPr lvl="1">
              <a:spcAft>
                <a:spcPts val="1200"/>
              </a:spcAft>
              <a:buFont typeface="Arial"/>
              <a:buChar char="•"/>
            </a:pPr>
            <a:r>
              <a:rPr lang="en-US" sz="1100" dirty="0" smtClean="0">
                <a:latin typeface="Century Schoolbook"/>
                <a:cs typeface="Century Schoolbook"/>
              </a:rPr>
              <a:t> data hosting services</a:t>
            </a:r>
          </a:p>
          <a:p>
            <a:pPr>
              <a:spcAft>
                <a:spcPts val="1200"/>
              </a:spcAft>
            </a:pPr>
            <a:r>
              <a:rPr lang="en-US" sz="1100" dirty="0" smtClean="0">
                <a:latin typeface="Century Schoolbook"/>
                <a:cs typeface="Century Schoolbook"/>
              </a:rPr>
              <a:t>Consulting contracts</a:t>
            </a:r>
          </a:p>
        </p:txBody>
      </p:sp>
      <p:sp>
        <p:nvSpPr>
          <p:cNvPr id="46" name="TextBox 45"/>
          <p:cNvSpPr txBox="1"/>
          <p:nvPr/>
        </p:nvSpPr>
        <p:spPr>
          <a:xfrm>
            <a:off x="6918540" y="129287"/>
            <a:ext cx="1990063" cy="400110"/>
          </a:xfrm>
          <a:prstGeom prst="rect">
            <a:avLst/>
          </a:prstGeom>
          <a:noFill/>
        </p:spPr>
        <p:txBody>
          <a:bodyPr wrap="none" rtlCol="0">
            <a:spAutoFit/>
          </a:bodyPr>
          <a:lstStyle/>
          <a:p>
            <a:r>
              <a:rPr lang="en-US" sz="2000" b="1" i="1" dirty="0" smtClean="0">
                <a:latin typeface="Century Gothic"/>
                <a:cs typeface="Century Gothic"/>
              </a:rPr>
              <a:t>Day 2 – April 4</a:t>
            </a:r>
            <a:endParaRPr lang="en-US" sz="2000" b="1" i="1" dirty="0">
              <a:latin typeface="Century Gothic"/>
              <a:cs typeface="Century Gothic"/>
            </a:endParaRPr>
          </a:p>
        </p:txBody>
      </p:sp>
      <p:sp>
        <p:nvSpPr>
          <p:cNvPr id="48" name="TextBox 47"/>
          <p:cNvSpPr txBox="1"/>
          <p:nvPr/>
        </p:nvSpPr>
        <p:spPr>
          <a:xfrm>
            <a:off x="1967125" y="4104861"/>
            <a:ext cx="5887088" cy="1754327"/>
          </a:xfrm>
          <a:prstGeom prst="rect">
            <a:avLst/>
          </a:prstGeom>
          <a:solidFill>
            <a:srgbClr val="DDD9C3"/>
          </a:solidFill>
          <a:ln>
            <a:solidFill>
              <a:srgbClr val="000000"/>
            </a:solidFill>
          </a:ln>
        </p:spPr>
        <p:txBody>
          <a:bodyPr wrap="square" rtlCol="0">
            <a:spAutoFit/>
          </a:bodyPr>
          <a:lstStyle/>
          <a:p>
            <a:r>
              <a:rPr lang="en-US" dirty="0" smtClean="0">
                <a:latin typeface="Century Gothic"/>
                <a:cs typeface="Century Gothic"/>
              </a:rPr>
              <a:t>Some narrowing of the segments, targeting people.</a:t>
            </a:r>
          </a:p>
          <a:p>
            <a:endParaRPr lang="en-US" dirty="0" smtClean="0">
              <a:latin typeface="Century Gothic"/>
              <a:cs typeface="Century Gothic"/>
            </a:endParaRPr>
          </a:p>
          <a:p>
            <a:r>
              <a:rPr lang="en-US" dirty="0" smtClean="0">
                <a:latin typeface="Century Gothic"/>
                <a:cs typeface="Century Gothic"/>
              </a:rPr>
              <a:t>VPs: value of the software separated from the value of the services of the company.</a:t>
            </a:r>
          </a:p>
          <a:p>
            <a:endParaRPr lang="en-US" dirty="0">
              <a:latin typeface="Century Gothic"/>
              <a:cs typeface="Century Gothic"/>
            </a:endParaRPr>
          </a:p>
        </p:txBody>
      </p:sp>
      <p:sp>
        <p:nvSpPr>
          <p:cNvPr id="47" name="Slide Number Placeholder 46"/>
          <p:cNvSpPr>
            <a:spLocks noGrp="1"/>
          </p:cNvSpPr>
          <p:nvPr>
            <p:ph type="sldNum" sz="quarter" idx="12"/>
          </p:nvPr>
        </p:nvSpPr>
        <p:spPr/>
        <p:txBody>
          <a:bodyPr/>
          <a:lstStyle/>
          <a:p>
            <a:fld id="{1D4E129F-2DA6-D445-8AA7-B490BAA2004C}" type="slidenum">
              <a:rPr lang="en-US" smtClean="0"/>
              <a:pPr/>
              <a:t>18</a:t>
            </a:fld>
            <a:endParaRPr lang="en-US" dirty="0"/>
          </a:p>
        </p:txBody>
      </p:sp>
      <p:sp>
        <p:nvSpPr>
          <p:cNvPr id="49" name="Footer Placeholder 4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588936"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1371599"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302936"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43600" y="2031986"/>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1600202" y="888987"/>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5257799" y="888987"/>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1600201" y="3174986"/>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257802" y="3174985"/>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33866" y="694253"/>
            <a:ext cx="1773936" cy="344932"/>
          </a:xfrm>
          <a:prstGeom prst="rect">
            <a:avLst/>
          </a:prstGeom>
        </p:spPr>
      </p:pic>
      <p:pic>
        <p:nvPicPr>
          <p:cNvPr id="20" name="Picture 19"/>
          <p:cNvPicPr>
            <a:picLocks noChangeAspect="1"/>
          </p:cNvPicPr>
          <p:nvPr/>
        </p:nvPicPr>
        <p:blipFill>
          <a:blip r:embed="rId3"/>
          <a:stretch>
            <a:fillRect/>
          </a:stretch>
        </p:blipFill>
        <p:spPr>
          <a:xfrm>
            <a:off x="33866" y="5283199"/>
            <a:ext cx="952500" cy="215900"/>
          </a:xfrm>
          <a:prstGeom prst="rect">
            <a:avLst/>
          </a:prstGeom>
        </p:spPr>
      </p:pic>
      <p:pic>
        <p:nvPicPr>
          <p:cNvPr id="21" name="Picture 20"/>
          <p:cNvPicPr>
            <a:picLocks noChangeAspect="1"/>
          </p:cNvPicPr>
          <p:nvPr/>
        </p:nvPicPr>
        <p:blipFill>
          <a:blip r:embed="rId4"/>
          <a:stretch>
            <a:fillRect/>
          </a:stretch>
        </p:blipFill>
        <p:spPr>
          <a:xfrm>
            <a:off x="8466839" y="5300132"/>
            <a:ext cx="622300" cy="609600"/>
          </a:xfrm>
          <a:prstGeom prst="rect">
            <a:avLst/>
          </a:prstGeom>
        </p:spPr>
      </p:pic>
      <p:pic>
        <p:nvPicPr>
          <p:cNvPr id="22" name="Picture 21"/>
          <p:cNvPicPr>
            <a:picLocks noChangeAspect="1"/>
          </p:cNvPicPr>
          <p:nvPr/>
        </p:nvPicPr>
        <p:blipFill>
          <a:blip r:embed="rId5"/>
          <a:stretch>
            <a:fillRect/>
          </a:stretch>
        </p:blipFill>
        <p:spPr>
          <a:xfrm>
            <a:off x="3915834" y="5283199"/>
            <a:ext cx="622300" cy="444500"/>
          </a:xfrm>
          <a:prstGeom prst="rect">
            <a:avLst/>
          </a:prstGeom>
        </p:spPr>
      </p:pic>
      <p:pic>
        <p:nvPicPr>
          <p:cNvPr id="23" name="Picture 22"/>
          <p:cNvPicPr>
            <a:picLocks noChangeAspect="1"/>
          </p:cNvPicPr>
          <p:nvPr/>
        </p:nvPicPr>
        <p:blipFill>
          <a:blip r:embed="rId6"/>
          <a:stretch>
            <a:fillRect/>
          </a:stretch>
        </p:blipFill>
        <p:spPr>
          <a:xfrm>
            <a:off x="4622802" y="5283199"/>
            <a:ext cx="1143000" cy="215900"/>
          </a:xfrm>
          <a:prstGeom prst="rect">
            <a:avLst/>
          </a:prstGeom>
        </p:spPr>
      </p:pic>
      <p:pic>
        <p:nvPicPr>
          <p:cNvPr id="24" name="Picture 23"/>
          <p:cNvPicPr>
            <a:picLocks noChangeAspect="1"/>
          </p:cNvPicPr>
          <p:nvPr/>
        </p:nvPicPr>
        <p:blipFill>
          <a:blip r:embed="rId7"/>
          <a:stretch>
            <a:fillRect/>
          </a:stretch>
        </p:blipFill>
        <p:spPr>
          <a:xfrm>
            <a:off x="1875361" y="711186"/>
            <a:ext cx="927100" cy="279400"/>
          </a:xfrm>
          <a:prstGeom prst="rect">
            <a:avLst/>
          </a:prstGeom>
        </p:spPr>
      </p:pic>
      <p:pic>
        <p:nvPicPr>
          <p:cNvPr id="25" name="Picture 24"/>
          <p:cNvPicPr>
            <a:picLocks noChangeAspect="1"/>
          </p:cNvPicPr>
          <p:nvPr/>
        </p:nvPicPr>
        <p:blipFill>
          <a:blip r:embed="rId8"/>
          <a:stretch>
            <a:fillRect/>
          </a:stretch>
        </p:blipFill>
        <p:spPr>
          <a:xfrm>
            <a:off x="3202596" y="711186"/>
            <a:ext cx="431800" cy="431800"/>
          </a:xfrm>
          <a:prstGeom prst="rect">
            <a:avLst/>
          </a:prstGeom>
        </p:spPr>
      </p:pic>
      <p:pic>
        <p:nvPicPr>
          <p:cNvPr id="26" name="Picture 25"/>
          <p:cNvPicPr>
            <a:picLocks noChangeAspect="1"/>
          </p:cNvPicPr>
          <p:nvPr/>
        </p:nvPicPr>
        <p:blipFill>
          <a:blip r:embed="rId9"/>
          <a:stretch>
            <a:fillRect/>
          </a:stretch>
        </p:blipFill>
        <p:spPr>
          <a:xfrm>
            <a:off x="1849961" y="2997201"/>
            <a:ext cx="952500" cy="254000"/>
          </a:xfrm>
          <a:prstGeom prst="rect">
            <a:avLst/>
          </a:prstGeom>
        </p:spPr>
      </p:pic>
      <p:pic>
        <p:nvPicPr>
          <p:cNvPr id="27" name="Picture 26"/>
          <p:cNvPicPr>
            <a:picLocks noChangeAspect="1"/>
          </p:cNvPicPr>
          <p:nvPr/>
        </p:nvPicPr>
        <p:blipFill>
          <a:blip r:embed="rId10"/>
          <a:stretch>
            <a:fillRect/>
          </a:stretch>
        </p:blipFill>
        <p:spPr>
          <a:xfrm>
            <a:off x="3139096" y="3009901"/>
            <a:ext cx="495300" cy="482600"/>
          </a:xfrm>
          <a:prstGeom prst="rect">
            <a:avLst/>
          </a:prstGeom>
        </p:spPr>
      </p:pic>
      <p:pic>
        <p:nvPicPr>
          <p:cNvPr id="28" name="Picture 27"/>
          <p:cNvPicPr>
            <a:picLocks noChangeAspect="1"/>
          </p:cNvPicPr>
          <p:nvPr/>
        </p:nvPicPr>
        <p:blipFill>
          <a:blip r:embed="rId11"/>
          <a:stretch>
            <a:fillRect/>
          </a:stretch>
        </p:blipFill>
        <p:spPr>
          <a:xfrm>
            <a:off x="3691469" y="708986"/>
            <a:ext cx="1219200" cy="279400"/>
          </a:xfrm>
          <a:prstGeom prst="rect">
            <a:avLst/>
          </a:prstGeom>
        </p:spPr>
      </p:pic>
      <p:pic>
        <p:nvPicPr>
          <p:cNvPr id="29" name="Picture 28"/>
          <p:cNvPicPr>
            <a:picLocks noChangeAspect="1"/>
          </p:cNvPicPr>
          <p:nvPr/>
        </p:nvPicPr>
        <p:blipFill>
          <a:blip r:embed="rId12"/>
          <a:stretch>
            <a:fillRect/>
          </a:stretch>
        </p:blipFill>
        <p:spPr>
          <a:xfrm>
            <a:off x="4895849" y="693333"/>
            <a:ext cx="546100" cy="444500"/>
          </a:xfrm>
          <a:prstGeom prst="rect">
            <a:avLst/>
          </a:prstGeom>
        </p:spPr>
      </p:pic>
      <p:pic>
        <p:nvPicPr>
          <p:cNvPr id="30" name="Picture 29"/>
          <p:cNvPicPr>
            <a:picLocks noChangeAspect="1"/>
          </p:cNvPicPr>
          <p:nvPr/>
        </p:nvPicPr>
        <p:blipFill>
          <a:blip r:embed="rId13"/>
          <a:stretch>
            <a:fillRect/>
          </a:stretch>
        </p:blipFill>
        <p:spPr>
          <a:xfrm>
            <a:off x="5562606" y="3014134"/>
            <a:ext cx="685800" cy="241300"/>
          </a:xfrm>
          <a:prstGeom prst="rect">
            <a:avLst/>
          </a:prstGeom>
        </p:spPr>
      </p:pic>
      <p:pic>
        <p:nvPicPr>
          <p:cNvPr id="31" name="Picture 30"/>
          <p:cNvPicPr>
            <a:picLocks noChangeAspect="1"/>
          </p:cNvPicPr>
          <p:nvPr/>
        </p:nvPicPr>
        <p:blipFill>
          <a:blip r:embed="rId14"/>
          <a:stretch>
            <a:fillRect/>
          </a:stretch>
        </p:blipFill>
        <p:spPr>
          <a:xfrm>
            <a:off x="6692392" y="2997201"/>
            <a:ext cx="558800" cy="444500"/>
          </a:xfrm>
          <a:prstGeom prst="rect">
            <a:avLst/>
          </a:prstGeom>
        </p:spPr>
      </p:pic>
      <p:pic>
        <p:nvPicPr>
          <p:cNvPr id="32" name="Picture 31"/>
          <p:cNvPicPr>
            <a:picLocks noChangeAspect="1"/>
          </p:cNvPicPr>
          <p:nvPr/>
        </p:nvPicPr>
        <p:blipFill>
          <a:blip r:embed="rId15"/>
          <a:stretch>
            <a:fillRect/>
          </a:stretch>
        </p:blipFill>
        <p:spPr>
          <a:xfrm>
            <a:off x="7352790" y="700520"/>
            <a:ext cx="1320800" cy="254000"/>
          </a:xfrm>
          <a:prstGeom prst="rect">
            <a:avLst/>
          </a:prstGeom>
        </p:spPr>
      </p:pic>
      <p:pic>
        <p:nvPicPr>
          <p:cNvPr id="33" name="Picture 32"/>
          <p:cNvPicPr>
            <a:picLocks noChangeAspect="1"/>
          </p:cNvPicPr>
          <p:nvPr/>
        </p:nvPicPr>
        <p:blipFill>
          <a:blip r:embed="rId16"/>
          <a:stretch>
            <a:fillRect/>
          </a:stretch>
        </p:blipFill>
        <p:spPr>
          <a:xfrm>
            <a:off x="8673590" y="749286"/>
            <a:ext cx="406400" cy="482600"/>
          </a:xfrm>
          <a:prstGeom prst="rect">
            <a:avLst/>
          </a:prstGeom>
        </p:spPr>
      </p:pic>
      <p:pic>
        <p:nvPicPr>
          <p:cNvPr id="34" name="Picture 33"/>
          <p:cNvPicPr>
            <a:picLocks noChangeAspect="1"/>
          </p:cNvPicPr>
          <p:nvPr/>
        </p:nvPicPr>
        <p:blipFill>
          <a:blip r:embed="rId17"/>
          <a:stretch>
            <a:fillRect/>
          </a:stretch>
        </p:blipFill>
        <p:spPr>
          <a:xfrm>
            <a:off x="5528740" y="700520"/>
            <a:ext cx="1744980" cy="321770"/>
          </a:xfrm>
          <a:prstGeom prst="rect">
            <a:avLst/>
          </a:prstGeom>
        </p:spPr>
      </p:pic>
      <p:sp>
        <p:nvSpPr>
          <p:cNvPr id="35" name="TextBox 34"/>
          <p:cNvSpPr txBox="1"/>
          <p:nvPr/>
        </p:nvSpPr>
        <p:spPr>
          <a:xfrm>
            <a:off x="33866" y="67732"/>
            <a:ext cx="3881968" cy="461665"/>
          </a:xfrm>
          <a:prstGeom prst="rect">
            <a:avLst/>
          </a:prstGeom>
          <a:noFill/>
        </p:spPr>
        <p:txBody>
          <a:bodyPr wrap="square" rtlCol="0">
            <a:spAutoFit/>
          </a:bodyPr>
          <a:lstStyle/>
          <a:p>
            <a:r>
              <a:rPr lang="en-US" sz="2400" b="1" i="1" dirty="0" smtClean="0"/>
              <a:t>#179 Data Grid Services</a:t>
            </a:r>
            <a:endParaRPr lang="en-US" sz="2400" b="1" i="1" dirty="0"/>
          </a:p>
        </p:txBody>
      </p:sp>
      <p:sp>
        <p:nvSpPr>
          <p:cNvPr id="36" name="TextBox 35"/>
          <p:cNvSpPr txBox="1"/>
          <p:nvPr/>
        </p:nvSpPr>
        <p:spPr>
          <a:xfrm>
            <a:off x="7348006" y="1369945"/>
            <a:ext cx="1759929" cy="2477601"/>
          </a:xfrm>
          <a:prstGeom prst="rect">
            <a:avLst/>
          </a:prstGeom>
          <a:noFill/>
        </p:spPr>
        <p:txBody>
          <a:bodyPr wrap="square" rtlCol="0">
            <a:spAutoFit/>
          </a:bodyPr>
          <a:lstStyle/>
          <a:p>
            <a:endParaRPr lang="en-US" sz="1400" dirty="0" smtClean="0">
              <a:solidFill>
                <a:srgbClr val="FF0000"/>
              </a:solidFill>
              <a:latin typeface="Century Schoolbook"/>
              <a:cs typeface="Century Schoolbook"/>
            </a:endParaRPr>
          </a:p>
          <a:p>
            <a:pPr>
              <a:spcAft>
                <a:spcPts val="600"/>
              </a:spcAft>
            </a:pPr>
            <a:r>
              <a:rPr lang="en-US" sz="1400" dirty="0" smtClean="0">
                <a:solidFill>
                  <a:srgbClr val="FF0000"/>
                </a:solidFill>
                <a:latin typeface="Century Schoolbook"/>
                <a:cs typeface="Century Schoolbook"/>
              </a:rPr>
              <a:t>CTOs of small to medium companies:</a:t>
            </a:r>
          </a:p>
          <a:p>
            <a:pPr>
              <a:buFontTx/>
              <a:buChar char="-"/>
            </a:pPr>
            <a:r>
              <a:rPr lang="en-US" sz="1400" dirty="0" smtClean="0">
                <a:solidFill>
                  <a:srgbClr val="FF0000"/>
                </a:solidFill>
                <a:latin typeface="Century Schoolbook"/>
                <a:cs typeface="Century Schoolbook"/>
              </a:rPr>
              <a:t>digital multi-</a:t>
            </a:r>
          </a:p>
          <a:p>
            <a:pPr>
              <a:spcAft>
                <a:spcPts val="600"/>
              </a:spcAft>
            </a:pPr>
            <a:r>
              <a:rPr lang="en-US" sz="1400" dirty="0" smtClean="0">
                <a:solidFill>
                  <a:srgbClr val="FF0000"/>
                </a:solidFill>
                <a:latin typeface="Century Schoolbook"/>
                <a:cs typeface="Century Schoolbook"/>
              </a:rPr>
              <a:t>  media </a:t>
            </a:r>
          </a:p>
          <a:p>
            <a:pPr>
              <a:buFontTx/>
              <a:buChar char="-"/>
            </a:pPr>
            <a:r>
              <a:rPr lang="en-US" sz="1400" dirty="0" smtClean="0">
                <a:solidFill>
                  <a:srgbClr val="FF0000"/>
                </a:solidFill>
                <a:latin typeface="Century Schoolbook"/>
                <a:cs typeface="Century Schoolbook"/>
              </a:rPr>
              <a:t> financial</a:t>
            </a:r>
          </a:p>
          <a:p>
            <a:pPr>
              <a:buFont typeface="Arial"/>
              <a:buChar char="•"/>
            </a:pPr>
            <a:endParaRPr lang="en-US" sz="1400" dirty="0" smtClean="0">
              <a:solidFill>
                <a:srgbClr val="FF0000"/>
              </a:solidFill>
              <a:latin typeface="Century Schoolbook"/>
              <a:cs typeface="Century Schoolbook"/>
            </a:endParaRPr>
          </a:p>
          <a:p>
            <a:endParaRPr lang="en-US" sz="1100" dirty="0" smtClean="0">
              <a:latin typeface="Century Schoolbook"/>
              <a:cs typeface="Century Schoolbook"/>
            </a:endParaRPr>
          </a:p>
          <a:p>
            <a:endParaRPr lang="en-US" sz="1100" dirty="0" smtClean="0">
              <a:latin typeface="Apple Symbols"/>
              <a:cs typeface="Apple Symbols"/>
            </a:endParaRPr>
          </a:p>
          <a:p>
            <a:endParaRPr lang="en-US" sz="1100" dirty="0">
              <a:latin typeface="Apple Symbols"/>
              <a:cs typeface="Apple Symbols"/>
            </a:endParaRPr>
          </a:p>
        </p:txBody>
      </p:sp>
      <p:sp>
        <p:nvSpPr>
          <p:cNvPr id="37" name="TextBox 36"/>
          <p:cNvSpPr txBox="1"/>
          <p:nvPr/>
        </p:nvSpPr>
        <p:spPr>
          <a:xfrm>
            <a:off x="1849027" y="1077028"/>
            <a:ext cx="1785369" cy="2662268"/>
          </a:xfrm>
          <a:prstGeom prst="rect">
            <a:avLst/>
          </a:prstGeom>
          <a:solidFill>
            <a:schemeClr val="bg1"/>
          </a:solidFill>
        </p:spPr>
        <p:txBody>
          <a:bodyPr wrap="square" rtlCol="0">
            <a:spAutoFit/>
          </a:bodyPr>
          <a:lstStyle/>
          <a:p>
            <a:r>
              <a:rPr lang="en-US" sz="1050" dirty="0" smtClean="0">
                <a:latin typeface="Century Schoolbook"/>
                <a:cs typeface="Century Schoolbook"/>
              </a:rPr>
              <a:t>Maintain commercial</a:t>
            </a:r>
          </a:p>
          <a:p>
            <a:pPr>
              <a:spcAft>
                <a:spcPts val="600"/>
              </a:spcAft>
            </a:pPr>
            <a:r>
              <a:rPr lang="en-US" sz="1050" dirty="0" smtClean="0">
                <a:latin typeface="Century Schoolbook"/>
                <a:cs typeface="Century Schoolbook"/>
              </a:rPr>
              <a:t>service level - tier 2 &amp; 3</a:t>
            </a:r>
          </a:p>
          <a:p>
            <a:r>
              <a:rPr lang="en-US" sz="1050" dirty="0" smtClean="0">
                <a:latin typeface="Century Schoolbook"/>
                <a:cs typeface="Century Schoolbook"/>
              </a:rPr>
              <a:t>Consulting</a:t>
            </a:r>
          </a:p>
          <a:p>
            <a:pPr>
              <a:buFont typeface="Arial"/>
              <a:buChar char="•"/>
            </a:pPr>
            <a:r>
              <a:rPr lang="en-US" sz="1050" dirty="0" smtClean="0">
                <a:latin typeface="Century Schoolbook"/>
                <a:cs typeface="Century Schoolbook"/>
              </a:rPr>
              <a:t> feature development</a:t>
            </a:r>
          </a:p>
          <a:p>
            <a:pPr>
              <a:buFont typeface="Arial"/>
              <a:buChar char="•"/>
            </a:pPr>
            <a:r>
              <a:rPr lang="en-US" sz="1050" dirty="0" smtClean="0">
                <a:latin typeface="Century Schoolbook"/>
                <a:cs typeface="Century Schoolbook"/>
              </a:rPr>
              <a:t> integration</a:t>
            </a:r>
          </a:p>
          <a:p>
            <a:pPr>
              <a:buFont typeface="Arial"/>
              <a:buChar char="•"/>
            </a:pPr>
            <a:r>
              <a:rPr lang="en-US" sz="1050" dirty="0" smtClean="0">
                <a:latin typeface="Century Schoolbook"/>
                <a:cs typeface="Century Schoolbook"/>
              </a:rPr>
              <a:t> troubleshooting</a:t>
            </a:r>
          </a:p>
          <a:p>
            <a:pPr>
              <a:spcAft>
                <a:spcPts val="600"/>
              </a:spcAft>
              <a:buFont typeface="Arial"/>
              <a:buChar char="•"/>
            </a:pPr>
            <a:r>
              <a:rPr lang="en-US" sz="1050" dirty="0" smtClean="0">
                <a:latin typeface="Century Schoolbook"/>
                <a:cs typeface="Century Schoolbook"/>
              </a:rPr>
              <a:t> data policy support</a:t>
            </a:r>
          </a:p>
          <a:p>
            <a:pPr>
              <a:spcAft>
                <a:spcPts val="600"/>
              </a:spcAft>
            </a:pPr>
            <a:r>
              <a:rPr lang="en-US" sz="1050" dirty="0" smtClean="0">
                <a:latin typeface="Century Schoolbook"/>
                <a:cs typeface="Century Schoolbook"/>
              </a:rPr>
              <a:t>Training: usage, support, dev</a:t>
            </a:r>
          </a:p>
          <a:p>
            <a:pPr>
              <a:spcAft>
                <a:spcPts val="600"/>
              </a:spcAft>
            </a:pPr>
            <a:r>
              <a:rPr lang="en-US" sz="1050" dirty="0" smtClean="0">
                <a:latin typeface="Century Schoolbook"/>
                <a:cs typeface="Century Schoolbook"/>
              </a:rPr>
              <a:t>Marketing: Proselytize on data issues and importance of data policy </a:t>
            </a:r>
          </a:p>
          <a:p>
            <a:r>
              <a:rPr lang="en-US" sz="1050" dirty="0" smtClean="0">
                <a:latin typeface="Century Schoolbook"/>
                <a:cs typeface="Century Schoolbook"/>
              </a:rPr>
              <a:t>Cloud provisioning/hosting???</a:t>
            </a:r>
          </a:p>
        </p:txBody>
      </p:sp>
      <p:sp>
        <p:nvSpPr>
          <p:cNvPr id="38" name="TextBox 37"/>
          <p:cNvSpPr txBox="1"/>
          <p:nvPr/>
        </p:nvSpPr>
        <p:spPr>
          <a:xfrm>
            <a:off x="3646969" y="1384106"/>
            <a:ext cx="1807553" cy="2323713"/>
          </a:xfrm>
          <a:prstGeom prst="rect">
            <a:avLst/>
          </a:prstGeom>
          <a:noFill/>
        </p:spPr>
        <p:txBody>
          <a:bodyPr wrap="square" rtlCol="0">
            <a:spAutoFit/>
          </a:bodyPr>
          <a:lstStyle/>
          <a:p>
            <a:r>
              <a:rPr lang="en-US" sz="1400" dirty="0" smtClean="0">
                <a:solidFill>
                  <a:srgbClr val="FF0000"/>
                </a:solidFill>
                <a:latin typeface="Century Schoolbook"/>
                <a:cs typeface="Century Schoolbook"/>
              </a:rPr>
              <a:t>Enable efficient data discovery</a:t>
            </a:r>
          </a:p>
          <a:p>
            <a:endParaRPr lang="en-US" sz="1400" dirty="0" smtClean="0">
              <a:solidFill>
                <a:srgbClr val="FF0000"/>
              </a:solidFill>
              <a:latin typeface="Century Schoolbook"/>
              <a:cs typeface="Century Schoolbook"/>
            </a:endParaRPr>
          </a:p>
          <a:p>
            <a:endParaRPr lang="en-US" sz="1400" dirty="0" smtClean="0">
              <a:solidFill>
                <a:srgbClr val="FF0000"/>
              </a:solidFill>
              <a:latin typeface="Century Schoolbook"/>
              <a:cs typeface="Century Schoolbook"/>
            </a:endParaRPr>
          </a:p>
          <a:p>
            <a:r>
              <a:rPr lang="en-US" sz="1400" dirty="0" smtClean="0">
                <a:solidFill>
                  <a:srgbClr val="FF0000"/>
                </a:solidFill>
                <a:latin typeface="Century Schoolbook"/>
                <a:cs typeface="Century Schoolbook"/>
              </a:rPr>
              <a:t>Global view of distributed collections</a:t>
            </a:r>
          </a:p>
          <a:p>
            <a:endParaRPr lang="en-US" sz="1400" dirty="0" smtClean="0">
              <a:solidFill>
                <a:srgbClr val="FF0000"/>
              </a:solidFill>
              <a:latin typeface="Century Schoolbook"/>
              <a:cs typeface="Century Schoolbook"/>
            </a:endParaRPr>
          </a:p>
          <a:p>
            <a:endParaRPr lang="en-US" sz="1100" dirty="0" smtClean="0">
              <a:solidFill>
                <a:srgbClr val="FF0000"/>
              </a:solidFill>
              <a:latin typeface="Century Schoolbook"/>
              <a:cs typeface="Century Schoolbook"/>
            </a:endParaRPr>
          </a:p>
          <a:p>
            <a:endParaRPr lang="en-US" sz="1100" dirty="0" smtClean="0">
              <a:latin typeface="Century Schoolbook"/>
              <a:cs typeface="Century Schoolbook"/>
            </a:endParaRPr>
          </a:p>
          <a:p>
            <a:endParaRPr lang="en-US" sz="1100" dirty="0" smtClean="0">
              <a:latin typeface="Century Schoolbook"/>
              <a:cs typeface="Century Schoolbook"/>
            </a:endParaRPr>
          </a:p>
        </p:txBody>
      </p:sp>
      <p:sp>
        <p:nvSpPr>
          <p:cNvPr id="39" name="TextBox 38"/>
          <p:cNvSpPr txBox="1"/>
          <p:nvPr/>
        </p:nvSpPr>
        <p:spPr>
          <a:xfrm>
            <a:off x="5562606" y="3405257"/>
            <a:ext cx="1608133" cy="1523494"/>
          </a:xfrm>
          <a:prstGeom prst="rect">
            <a:avLst/>
          </a:prstGeom>
          <a:noFill/>
        </p:spPr>
        <p:txBody>
          <a:bodyPr wrap="square" rtlCol="0">
            <a:spAutoFit/>
          </a:bodyPr>
          <a:lstStyle/>
          <a:p>
            <a:pPr>
              <a:spcAft>
                <a:spcPts val="1800"/>
              </a:spcAft>
            </a:pPr>
            <a:r>
              <a:rPr lang="en-US" sz="1400" dirty="0" smtClean="0">
                <a:solidFill>
                  <a:srgbClr val="FF0000"/>
                </a:solidFill>
                <a:latin typeface="Century Schoolbook"/>
                <a:cs typeface="Century Schoolbook"/>
              </a:rPr>
              <a:t>Integrator</a:t>
            </a:r>
          </a:p>
          <a:p>
            <a:pPr>
              <a:spcAft>
                <a:spcPts val="1800"/>
              </a:spcAft>
            </a:pPr>
            <a:r>
              <a:rPr lang="en-US" sz="1400" dirty="0" smtClean="0">
                <a:solidFill>
                  <a:srgbClr val="FF0000"/>
                </a:solidFill>
                <a:latin typeface="Century Schoolbook"/>
                <a:cs typeface="Century Schoolbook"/>
              </a:rPr>
              <a:t>Vendor</a:t>
            </a:r>
          </a:p>
          <a:p>
            <a:pPr>
              <a:spcAft>
                <a:spcPts val="1200"/>
              </a:spcAft>
            </a:pPr>
            <a:r>
              <a:rPr lang="en-US" sz="1400" dirty="0" smtClean="0">
                <a:solidFill>
                  <a:srgbClr val="FF0000"/>
                </a:solidFill>
                <a:latin typeface="Century Schoolbook"/>
                <a:cs typeface="Century Schoolbook"/>
              </a:rPr>
              <a:t>Direct</a:t>
            </a:r>
          </a:p>
          <a:p>
            <a:endParaRPr lang="en-US" sz="1100" dirty="0" smtClean="0">
              <a:latin typeface="Century Schoolbook"/>
              <a:cs typeface="Century Schoolbook"/>
            </a:endParaRPr>
          </a:p>
        </p:txBody>
      </p:sp>
      <p:sp>
        <p:nvSpPr>
          <p:cNvPr id="40" name="TextBox 39"/>
          <p:cNvSpPr txBox="1"/>
          <p:nvPr/>
        </p:nvSpPr>
        <p:spPr>
          <a:xfrm>
            <a:off x="5618399" y="1137833"/>
            <a:ext cx="1608133" cy="1585049"/>
          </a:xfrm>
          <a:prstGeom prst="rect">
            <a:avLst/>
          </a:prstGeom>
          <a:noFill/>
        </p:spPr>
        <p:txBody>
          <a:bodyPr wrap="square" rtlCol="0">
            <a:spAutoFit/>
          </a:bodyPr>
          <a:lstStyle/>
          <a:p>
            <a:pPr>
              <a:spcAft>
                <a:spcPts val="1200"/>
              </a:spcAft>
            </a:pPr>
            <a:r>
              <a:rPr lang="en-US" sz="1100" dirty="0" smtClean="0">
                <a:latin typeface="Century Schoolbook"/>
                <a:cs typeface="Century Schoolbook"/>
              </a:rPr>
              <a:t>Phone, web, personal contact for support services</a:t>
            </a:r>
          </a:p>
          <a:p>
            <a:pPr>
              <a:spcAft>
                <a:spcPts val="1200"/>
              </a:spcAft>
            </a:pPr>
            <a:r>
              <a:rPr lang="en-US" sz="1100" dirty="0" smtClean="0">
                <a:latin typeface="Century Schoolbook"/>
                <a:cs typeface="Century Schoolbook"/>
              </a:rPr>
              <a:t>Tier 2 &amp; 3 support</a:t>
            </a:r>
          </a:p>
          <a:p>
            <a:r>
              <a:rPr lang="en-US" sz="1100" dirty="0" smtClean="0">
                <a:latin typeface="Century Schoolbook"/>
                <a:cs typeface="Century Schoolbook"/>
              </a:rPr>
              <a:t>Mission-critical support levels: 24-hour availability</a:t>
            </a:r>
          </a:p>
        </p:txBody>
      </p:sp>
      <p:sp>
        <p:nvSpPr>
          <p:cNvPr id="41" name="TextBox 40"/>
          <p:cNvSpPr txBox="1"/>
          <p:nvPr/>
        </p:nvSpPr>
        <p:spPr>
          <a:xfrm>
            <a:off x="107846" y="1231886"/>
            <a:ext cx="1608133" cy="2077492"/>
          </a:xfrm>
          <a:prstGeom prst="rect">
            <a:avLst/>
          </a:prstGeom>
          <a:noFill/>
        </p:spPr>
        <p:txBody>
          <a:bodyPr wrap="square" rtlCol="0">
            <a:spAutoFit/>
          </a:bodyPr>
          <a:lstStyle/>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Storage vendors</a:t>
            </a:r>
          </a:p>
          <a:p>
            <a:pPr>
              <a:spcAft>
                <a:spcPts val="600"/>
              </a:spcAft>
            </a:pPr>
            <a:endParaRPr lang="en-US" sz="1100" dirty="0" smtClean="0">
              <a:latin typeface="Century Schoolbook"/>
              <a:cs typeface="Century Schoolbook"/>
            </a:endParaRPr>
          </a:p>
          <a:p>
            <a:pPr>
              <a:spcAft>
                <a:spcPts val="600"/>
              </a:spcAft>
            </a:pPr>
            <a:r>
              <a:rPr lang="en-US" sz="1100" dirty="0" smtClean="0">
                <a:latin typeface="Century Schoolbook"/>
                <a:cs typeface="Century Schoolbook"/>
              </a:rPr>
              <a:t>Enterprises:</a:t>
            </a:r>
          </a:p>
          <a:p>
            <a:pPr>
              <a:spcAft>
                <a:spcPts val="600"/>
              </a:spcAft>
              <a:buFont typeface="Arial"/>
              <a:buChar char="•"/>
            </a:pPr>
            <a:r>
              <a:rPr lang="en-US" sz="1100" dirty="0" smtClean="0">
                <a:latin typeface="Century Schoolbook"/>
                <a:cs typeface="Century Schoolbook"/>
              </a:rPr>
              <a:t>  media</a:t>
            </a:r>
          </a:p>
          <a:p>
            <a:pPr>
              <a:spcAft>
                <a:spcPts val="600"/>
              </a:spcAft>
              <a:buFont typeface="Arial"/>
              <a:buChar char="•"/>
            </a:pPr>
            <a:r>
              <a:rPr lang="en-US" sz="1100" dirty="0" smtClean="0">
                <a:latin typeface="Century Schoolbook"/>
                <a:cs typeface="Century Schoolbook"/>
              </a:rPr>
              <a:t>  finance</a:t>
            </a:r>
          </a:p>
          <a:p>
            <a:endParaRPr lang="en-US" sz="1100" dirty="0" smtClean="0">
              <a:latin typeface="Century Schoolbook"/>
              <a:cs typeface="Century Schoolbook"/>
            </a:endParaRPr>
          </a:p>
          <a:p>
            <a:endParaRPr lang="en-US" sz="1100" dirty="0" smtClean="0">
              <a:latin typeface="Century Schoolbook"/>
              <a:cs typeface="Century Schoolbook"/>
            </a:endParaRPr>
          </a:p>
          <a:p>
            <a:endParaRPr lang="en-US" sz="1100" dirty="0" smtClean="0">
              <a:latin typeface="Century Schoolbook"/>
              <a:cs typeface="Century Schoolbook"/>
            </a:endParaRPr>
          </a:p>
        </p:txBody>
      </p:sp>
      <p:pic>
        <p:nvPicPr>
          <p:cNvPr id="44" name="Picture 43" descr="Screen shot 2013-03-30 at 10.20.33 AM.png"/>
          <p:cNvPicPr>
            <a:picLocks noChangeAspect="1"/>
          </p:cNvPicPr>
          <p:nvPr/>
        </p:nvPicPr>
        <p:blipFill>
          <a:blip r:embed="rId18"/>
          <a:stretch>
            <a:fillRect/>
          </a:stretch>
        </p:blipFill>
        <p:spPr>
          <a:xfrm>
            <a:off x="1807802" y="3690664"/>
            <a:ext cx="1883667" cy="791860"/>
          </a:xfrm>
          <a:prstGeom prst="rect">
            <a:avLst/>
          </a:prstGeom>
        </p:spPr>
      </p:pic>
      <p:sp>
        <p:nvSpPr>
          <p:cNvPr id="45" name="TextBox 44"/>
          <p:cNvSpPr txBox="1"/>
          <p:nvPr/>
        </p:nvSpPr>
        <p:spPr>
          <a:xfrm>
            <a:off x="1846563" y="4050124"/>
            <a:ext cx="1608133" cy="1277273"/>
          </a:xfrm>
          <a:prstGeom prst="rect">
            <a:avLst/>
          </a:prstGeom>
          <a:noFill/>
        </p:spPr>
        <p:txBody>
          <a:bodyPr wrap="square" rtlCol="0">
            <a:spAutoFit/>
          </a:bodyPr>
          <a:lstStyle/>
          <a:p>
            <a:r>
              <a:rPr lang="en-US" sz="1100" dirty="0" smtClean="0">
                <a:latin typeface="Century Schoolbook"/>
                <a:cs typeface="Century Schoolbook"/>
              </a:rPr>
              <a:t>Trained personnel, cumulative expertise</a:t>
            </a:r>
          </a:p>
          <a:p>
            <a:endParaRPr lang="en-US" sz="1100" dirty="0" smtClean="0">
              <a:latin typeface="Century Schoolbook"/>
              <a:cs typeface="Century Schoolbook"/>
            </a:endParaRPr>
          </a:p>
          <a:p>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2" name="TextBox 41"/>
          <p:cNvSpPr txBox="1"/>
          <p:nvPr/>
        </p:nvSpPr>
        <p:spPr>
          <a:xfrm>
            <a:off x="182299" y="5582189"/>
            <a:ext cx="3733535" cy="1169551"/>
          </a:xfrm>
          <a:prstGeom prst="rect">
            <a:avLst/>
          </a:prstGeom>
          <a:noFill/>
        </p:spPr>
        <p:txBody>
          <a:bodyPr wrap="square" rtlCol="0">
            <a:spAutoFit/>
          </a:bodyPr>
          <a:lstStyle/>
          <a:p>
            <a:pPr>
              <a:spcAft>
                <a:spcPts val="600"/>
              </a:spcAft>
            </a:pPr>
            <a:r>
              <a:rPr lang="en-US" sz="1100" b="1" dirty="0" smtClean="0">
                <a:latin typeface="Century Schoolbook"/>
                <a:cs typeface="Century Schoolbook"/>
              </a:rPr>
              <a:t>Fixed costs</a:t>
            </a:r>
          </a:p>
          <a:p>
            <a:pPr lvl="1">
              <a:spcAft>
                <a:spcPts val="1200"/>
              </a:spcAft>
            </a:pPr>
            <a:r>
              <a:rPr lang="en-US" sz="1100" dirty="0" smtClean="0">
                <a:latin typeface="Century Schoolbook"/>
                <a:cs typeface="Century Schoolbook"/>
              </a:rPr>
              <a:t>Personnel</a:t>
            </a:r>
          </a:p>
          <a:p>
            <a:pPr lvl="1"/>
            <a:r>
              <a:rPr lang="en-US" sz="1100" dirty="0" smtClean="0">
                <a:latin typeface="Century Schoolbook"/>
                <a:cs typeface="Century Schoolbook"/>
              </a:rPr>
              <a:t>Storage resources, IT infrastructure for testing (and hosting?)</a:t>
            </a:r>
          </a:p>
          <a:p>
            <a:endParaRPr lang="en-US" sz="1100" dirty="0" smtClean="0">
              <a:latin typeface="Century Schoolbook"/>
              <a:cs typeface="Century Schoolbook"/>
            </a:endParaRPr>
          </a:p>
        </p:txBody>
      </p:sp>
      <p:sp>
        <p:nvSpPr>
          <p:cNvPr id="43" name="TextBox 42"/>
          <p:cNvSpPr txBox="1"/>
          <p:nvPr/>
        </p:nvSpPr>
        <p:spPr>
          <a:xfrm>
            <a:off x="4856965" y="5653409"/>
            <a:ext cx="3733535" cy="923330"/>
          </a:xfrm>
          <a:prstGeom prst="rect">
            <a:avLst/>
          </a:prstGeom>
          <a:noFill/>
        </p:spPr>
        <p:txBody>
          <a:bodyPr wrap="square" rtlCol="0">
            <a:spAutoFit/>
          </a:bodyPr>
          <a:lstStyle/>
          <a:p>
            <a:r>
              <a:rPr lang="en-US" sz="1100" dirty="0" smtClean="0">
                <a:latin typeface="Century Schoolbook"/>
                <a:cs typeface="Century Schoolbook"/>
              </a:rPr>
              <a:t>Service subscriptions</a:t>
            </a:r>
          </a:p>
          <a:p>
            <a:pPr lvl="1">
              <a:buFont typeface="Arial"/>
              <a:buChar char="•"/>
            </a:pPr>
            <a:r>
              <a:rPr lang="en-US" sz="1100" dirty="0" smtClean="0">
                <a:latin typeface="Century Schoolbook"/>
                <a:cs typeface="Century Schoolbook"/>
              </a:rPr>
              <a:t> support</a:t>
            </a:r>
          </a:p>
          <a:p>
            <a:pPr lvl="1">
              <a:spcAft>
                <a:spcPts val="1200"/>
              </a:spcAft>
              <a:buFont typeface="Arial"/>
              <a:buChar char="•"/>
            </a:pPr>
            <a:r>
              <a:rPr lang="en-US" sz="1100" dirty="0" smtClean="0">
                <a:latin typeface="Century Schoolbook"/>
                <a:cs typeface="Century Schoolbook"/>
              </a:rPr>
              <a:t> data hosting services</a:t>
            </a:r>
          </a:p>
          <a:p>
            <a:pPr>
              <a:spcAft>
                <a:spcPts val="1200"/>
              </a:spcAft>
            </a:pPr>
            <a:r>
              <a:rPr lang="en-US" sz="1100" dirty="0" smtClean="0">
                <a:latin typeface="Century Schoolbook"/>
                <a:cs typeface="Century Schoolbook"/>
              </a:rPr>
              <a:t>Consulting contracts</a:t>
            </a:r>
          </a:p>
        </p:txBody>
      </p:sp>
      <p:sp>
        <p:nvSpPr>
          <p:cNvPr id="46" name="TextBox 45"/>
          <p:cNvSpPr txBox="1"/>
          <p:nvPr/>
        </p:nvSpPr>
        <p:spPr>
          <a:xfrm>
            <a:off x="7226532" y="129287"/>
            <a:ext cx="1810208" cy="369332"/>
          </a:xfrm>
          <a:prstGeom prst="rect">
            <a:avLst/>
          </a:prstGeom>
          <a:noFill/>
        </p:spPr>
        <p:txBody>
          <a:bodyPr wrap="none" rtlCol="0">
            <a:spAutoFit/>
          </a:bodyPr>
          <a:lstStyle/>
          <a:p>
            <a:r>
              <a:rPr lang="en-US" b="1" i="1" dirty="0" smtClean="0">
                <a:latin typeface="Century Gothic"/>
                <a:cs typeface="Century Gothic"/>
              </a:rPr>
              <a:t>Day 3 – April 5</a:t>
            </a:r>
            <a:endParaRPr lang="en-US" b="1" i="1" dirty="0">
              <a:latin typeface="Century Gothic"/>
              <a:cs typeface="Century Gothic"/>
            </a:endParaRPr>
          </a:p>
        </p:txBody>
      </p:sp>
      <p:sp>
        <p:nvSpPr>
          <p:cNvPr id="47" name="TextBox 46"/>
          <p:cNvSpPr txBox="1"/>
          <p:nvPr/>
        </p:nvSpPr>
        <p:spPr>
          <a:xfrm>
            <a:off x="880922" y="4432404"/>
            <a:ext cx="7848573" cy="1477328"/>
          </a:xfrm>
          <a:prstGeom prst="rect">
            <a:avLst/>
          </a:prstGeom>
          <a:solidFill>
            <a:srgbClr val="DDD9C3"/>
          </a:solidFill>
          <a:ln>
            <a:solidFill>
              <a:srgbClr val="000000"/>
            </a:solidFill>
          </a:ln>
        </p:spPr>
        <p:txBody>
          <a:bodyPr wrap="none" rtlCol="0">
            <a:spAutoFit/>
          </a:bodyPr>
          <a:lstStyle/>
          <a:p>
            <a:r>
              <a:rPr lang="en-US" dirty="0" smtClean="0">
                <a:latin typeface="Century Gothic"/>
                <a:cs typeface="Century Gothic"/>
              </a:rPr>
              <a:t>Media company: we would pay $5000-$30,000 per year for your </a:t>
            </a:r>
          </a:p>
          <a:p>
            <a:r>
              <a:rPr lang="en-US" dirty="0" smtClean="0">
                <a:latin typeface="Century Gothic"/>
                <a:cs typeface="Century Gothic"/>
              </a:rPr>
              <a:t>services, depending on ROI.  We anticipate needing this.</a:t>
            </a:r>
          </a:p>
          <a:p>
            <a:endParaRPr lang="en-US" dirty="0" smtClean="0">
              <a:latin typeface="Century Gothic"/>
              <a:cs typeface="Century Gothic"/>
            </a:endParaRPr>
          </a:p>
          <a:p>
            <a:r>
              <a:rPr lang="en-US" dirty="0" smtClean="0">
                <a:latin typeface="Century Gothic"/>
                <a:cs typeface="Century Gothic"/>
              </a:rPr>
              <a:t>Financial trader: our data management success is based on domain </a:t>
            </a:r>
          </a:p>
          <a:p>
            <a:r>
              <a:rPr lang="en-US" dirty="0" smtClean="0">
                <a:latin typeface="Century Gothic"/>
                <a:cs typeface="Century Gothic"/>
              </a:rPr>
              <a:t>expertise and a very narrow focus on data needs in that domain</a:t>
            </a:r>
            <a:endParaRPr lang="en-US" dirty="0">
              <a:latin typeface="Century Gothic"/>
              <a:cs typeface="Century Gothic"/>
            </a:endParaRPr>
          </a:p>
        </p:txBody>
      </p:sp>
      <p:sp>
        <p:nvSpPr>
          <p:cNvPr id="48" name="Slide Number Placeholder 47"/>
          <p:cNvSpPr>
            <a:spLocks noGrp="1"/>
          </p:cNvSpPr>
          <p:nvPr>
            <p:ph type="sldNum" sz="quarter" idx="12"/>
          </p:nvPr>
        </p:nvSpPr>
        <p:spPr/>
        <p:txBody>
          <a:bodyPr/>
          <a:lstStyle/>
          <a:p>
            <a:fld id="{1D4E129F-2DA6-D445-8AA7-B490BAA2004C}" type="slidenum">
              <a:rPr lang="en-US" smtClean="0"/>
              <a:pPr/>
              <a:t>19</a:t>
            </a:fld>
            <a:endParaRPr lang="en-US" dirty="0"/>
          </a:p>
        </p:txBody>
      </p:sp>
      <p:sp>
        <p:nvSpPr>
          <p:cNvPr id="49" name="Footer Placeholder 4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NSF I-Corps</a:t>
            </a:r>
            <a:endParaRPr lang="en-US" dirty="0"/>
          </a:p>
        </p:txBody>
      </p:sp>
      <p:sp>
        <p:nvSpPr>
          <p:cNvPr id="3" name="Content Placeholder 2"/>
          <p:cNvSpPr>
            <a:spLocks noGrp="1"/>
          </p:cNvSpPr>
          <p:nvPr>
            <p:ph idx="1"/>
          </p:nvPr>
        </p:nvSpPr>
        <p:spPr>
          <a:xfrm>
            <a:off x="457200" y="1600200"/>
            <a:ext cx="8229600" cy="4756150"/>
          </a:xfrm>
        </p:spPr>
        <p:txBody>
          <a:bodyPr>
            <a:normAutofit lnSpcReduction="10000"/>
          </a:bodyPr>
          <a:lstStyle/>
          <a:p>
            <a:pPr>
              <a:spcAft>
                <a:spcPts val="2400"/>
              </a:spcAft>
            </a:pPr>
            <a:r>
              <a:rPr lang="en-US" dirty="0" smtClean="0"/>
              <a:t>Primary goal: to foster entrepreneurship leading to the commercialization of technology that has been supported previously by NSF funding.</a:t>
            </a:r>
          </a:p>
          <a:p>
            <a:pPr>
              <a:spcAft>
                <a:spcPts val="2400"/>
              </a:spcAft>
            </a:pPr>
            <a:r>
              <a:rPr lang="en-US" dirty="0" smtClean="0"/>
              <a:t>Transitioning technology out of an academic laboratory requires different skills than academic research requires (those more common in a start-up environment).</a:t>
            </a:r>
          </a:p>
          <a:p>
            <a:pPr>
              <a:spcAft>
                <a:spcPts val="2400"/>
              </a:spcAft>
            </a:pPr>
            <a:r>
              <a:rPr lang="en-US" dirty="0" smtClean="0"/>
              <a:t>I-Corps will help develop entrepreneurial knowledge and skills in a new cadre of scientists and engineers.</a:t>
            </a:r>
          </a:p>
          <a:p>
            <a:pPr>
              <a:spcAft>
                <a:spcPts val="2400"/>
              </a:spcAft>
            </a:pPr>
            <a:r>
              <a:rPr lang="en-US" dirty="0" smtClean="0"/>
              <a:t>Use the 6-month I-Corps project to address knowledge gaps and assess the position of the technology wrt industry.</a:t>
            </a:r>
          </a:p>
          <a:p>
            <a:pPr>
              <a:spcAft>
                <a:spcPts val="1800"/>
              </a:spcAft>
            </a:pPr>
            <a:r>
              <a:rPr lang="en-US" dirty="0" smtClean="0"/>
              <a:t>I-Corps teams, sites, and nodes</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13 at 11.01.29 PM.png"/>
          <p:cNvPicPr>
            <a:picLocks noChangeAspect="1"/>
          </p:cNvPicPr>
          <p:nvPr/>
        </p:nvPicPr>
        <p:blipFill>
          <a:blip r:embed="rId2"/>
          <a:stretch>
            <a:fillRect/>
          </a:stretch>
        </p:blipFill>
        <p:spPr>
          <a:xfrm>
            <a:off x="42471" y="34791"/>
            <a:ext cx="8788401" cy="6823210"/>
          </a:xfrm>
          <a:prstGeom prst="rect">
            <a:avLst/>
          </a:prstGeom>
        </p:spPr>
      </p:pic>
      <p:sp>
        <p:nvSpPr>
          <p:cNvPr id="7" name="TextBox 6"/>
          <p:cNvSpPr txBox="1"/>
          <p:nvPr/>
        </p:nvSpPr>
        <p:spPr>
          <a:xfrm>
            <a:off x="7146442" y="203201"/>
            <a:ext cx="1980965" cy="369332"/>
          </a:xfrm>
          <a:prstGeom prst="rect">
            <a:avLst/>
          </a:prstGeom>
          <a:noFill/>
        </p:spPr>
        <p:txBody>
          <a:bodyPr wrap="none" rtlCol="0">
            <a:spAutoFit/>
          </a:bodyPr>
          <a:lstStyle/>
          <a:p>
            <a:r>
              <a:rPr lang="en-US" b="1" i="1" dirty="0" smtClean="0">
                <a:latin typeface="Century Gothic"/>
                <a:cs typeface="Century Gothic"/>
              </a:rPr>
              <a:t>Week 1 - April 9</a:t>
            </a:r>
            <a:endParaRPr lang="en-US" b="1" i="1" dirty="0">
              <a:latin typeface="Century Gothic"/>
              <a:cs typeface="Century Gothic"/>
            </a:endParaRPr>
          </a:p>
        </p:txBody>
      </p:sp>
      <p:sp>
        <p:nvSpPr>
          <p:cNvPr id="8" name="TextBox 7"/>
          <p:cNvSpPr txBox="1"/>
          <p:nvPr/>
        </p:nvSpPr>
        <p:spPr>
          <a:xfrm>
            <a:off x="994126" y="4184472"/>
            <a:ext cx="6685845" cy="1200329"/>
          </a:xfrm>
          <a:prstGeom prst="rect">
            <a:avLst/>
          </a:prstGeom>
          <a:solidFill>
            <a:srgbClr val="DDD9C3"/>
          </a:solidFill>
          <a:ln>
            <a:solidFill>
              <a:srgbClr val="000000"/>
            </a:solidFill>
          </a:ln>
        </p:spPr>
        <p:txBody>
          <a:bodyPr wrap="none" rtlCol="0">
            <a:spAutoFit/>
          </a:bodyPr>
          <a:lstStyle/>
          <a:p>
            <a:endParaRPr lang="en-US" dirty="0" smtClean="0">
              <a:latin typeface="Century Gothic"/>
              <a:cs typeface="Century Gothic"/>
            </a:endParaRPr>
          </a:p>
          <a:p>
            <a:r>
              <a:rPr lang="en-US" dirty="0" smtClean="0">
                <a:latin typeface="Century Gothic"/>
                <a:cs typeface="Century Gothic"/>
              </a:rPr>
              <a:t>Not such big demand in media. Pivot to biotech, </a:t>
            </a:r>
          </a:p>
          <a:p>
            <a:r>
              <a:rPr lang="en-US" dirty="0" smtClean="0">
                <a:latin typeface="Century Gothic"/>
                <a:cs typeface="Century Gothic"/>
              </a:rPr>
              <a:t>where there is bigger demand for data support (we think).</a:t>
            </a:r>
          </a:p>
          <a:p>
            <a:endParaRPr lang="en-US" dirty="0">
              <a:latin typeface="Century Gothic"/>
              <a:cs typeface="Century Gothic"/>
            </a:endParaRPr>
          </a:p>
        </p:txBody>
      </p:sp>
      <p:sp>
        <p:nvSpPr>
          <p:cNvPr id="5" name="Slide Number Placeholder 4"/>
          <p:cNvSpPr>
            <a:spLocks noGrp="1"/>
          </p:cNvSpPr>
          <p:nvPr>
            <p:ph type="sldNum" sz="quarter" idx="12"/>
          </p:nvPr>
        </p:nvSpPr>
        <p:spPr/>
        <p:txBody>
          <a:bodyPr/>
          <a:lstStyle/>
          <a:p>
            <a:fld id="{1D4E129F-2DA6-D445-8AA7-B490BAA2004C}" type="slidenum">
              <a:rPr lang="en-US" smtClean="0"/>
              <a:pPr/>
              <a:t>20</a:t>
            </a:fld>
            <a:endParaRPr lang="en-US" dirty="0"/>
          </a:p>
        </p:txBody>
      </p:sp>
      <p:sp>
        <p:nvSpPr>
          <p:cNvPr id="9" name="Footer Placeholder 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15 at 6.09.41 PM.png"/>
          <p:cNvPicPr>
            <a:picLocks noChangeAspect="1"/>
          </p:cNvPicPr>
          <p:nvPr/>
        </p:nvPicPr>
        <p:blipFill>
          <a:blip r:embed="rId2"/>
          <a:stretch>
            <a:fillRect/>
          </a:stretch>
        </p:blipFill>
        <p:spPr>
          <a:xfrm>
            <a:off x="0" y="593724"/>
            <a:ext cx="9129402" cy="5762626"/>
          </a:xfrm>
          <a:prstGeom prst="rect">
            <a:avLst/>
          </a:prstGeom>
        </p:spPr>
      </p:pic>
      <p:sp>
        <p:nvSpPr>
          <p:cNvPr id="6" name="TextBox 5"/>
          <p:cNvSpPr txBox="1"/>
          <p:nvPr/>
        </p:nvSpPr>
        <p:spPr>
          <a:xfrm>
            <a:off x="6830174" y="34790"/>
            <a:ext cx="2395197" cy="400110"/>
          </a:xfrm>
          <a:prstGeom prst="rect">
            <a:avLst/>
          </a:prstGeom>
          <a:noFill/>
        </p:spPr>
        <p:txBody>
          <a:bodyPr wrap="none" rtlCol="0">
            <a:spAutoFit/>
          </a:bodyPr>
          <a:lstStyle/>
          <a:p>
            <a:r>
              <a:rPr lang="en-US" sz="2000" b="1" i="1" dirty="0" smtClean="0">
                <a:latin typeface="Century Gothic"/>
                <a:cs typeface="Century Gothic"/>
              </a:rPr>
              <a:t>Week 2 -  April 16</a:t>
            </a:r>
            <a:endParaRPr lang="en-US" sz="2000" b="1" i="1" dirty="0">
              <a:latin typeface="Century Gothic"/>
              <a:cs typeface="Century Gothic"/>
            </a:endParaRPr>
          </a:p>
        </p:txBody>
      </p:sp>
      <p:sp>
        <p:nvSpPr>
          <p:cNvPr id="8" name="TextBox 7"/>
          <p:cNvSpPr txBox="1"/>
          <p:nvPr/>
        </p:nvSpPr>
        <p:spPr>
          <a:xfrm>
            <a:off x="1506667" y="4138028"/>
            <a:ext cx="5323507" cy="1477328"/>
          </a:xfrm>
          <a:prstGeom prst="rect">
            <a:avLst/>
          </a:prstGeom>
          <a:solidFill>
            <a:srgbClr val="DDD9C3"/>
          </a:solidFill>
          <a:ln>
            <a:solidFill>
              <a:srgbClr val="000000"/>
            </a:solidFill>
          </a:ln>
        </p:spPr>
        <p:txBody>
          <a:bodyPr wrap="square" rtlCol="0">
            <a:spAutoFit/>
          </a:bodyPr>
          <a:lstStyle/>
          <a:p>
            <a:r>
              <a:rPr lang="en-US" dirty="0" smtClean="0">
                <a:latin typeface="Century Gothic"/>
                <a:cs typeface="Century Gothic"/>
              </a:rPr>
              <a:t>Not much demand among direct customers.</a:t>
            </a:r>
          </a:p>
          <a:p>
            <a:endParaRPr lang="en-US" dirty="0" smtClean="0">
              <a:latin typeface="Century Gothic"/>
              <a:cs typeface="Century Gothic"/>
            </a:endParaRPr>
          </a:p>
          <a:p>
            <a:r>
              <a:rPr lang="en-US" dirty="0" smtClean="0">
                <a:latin typeface="Century Gothic"/>
                <a:cs typeface="Century Gothic"/>
              </a:rPr>
              <a:t>A possible earlyvangelist: an integrator who</a:t>
            </a:r>
          </a:p>
          <a:p>
            <a:r>
              <a:rPr lang="en-US" dirty="0" smtClean="0">
                <a:latin typeface="Century Gothic"/>
                <a:cs typeface="Century Gothic"/>
              </a:rPr>
              <a:t>wants to see a user-friendly interface.</a:t>
            </a:r>
          </a:p>
          <a:p>
            <a:endParaRPr lang="en-US" dirty="0">
              <a:latin typeface="Century Gothic"/>
              <a:cs typeface="Century Gothic"/>
            </a:endParaRPr>
          </a:p>
        </p:txBody>
      </p:sp>
      <p:sp>
        <p:nvSpPr>
          <p:cNvPr id="7" name="Slide Number Placeholder 6"/>
          <p:cNvSpPr>
            <a:spLocks noGrp="1"/>
          </p:cNvSpPr>
          <p:nvPr>
            <p:ph type="sldNum" sz="quarter" idx="12"/>
          </p:nvPr>
        </p:nvSpPr>
        <p:spPr/>
        <p:txBody>
          <a:bodyPr/>
          <a:lstStyle/>
          <a:p>
            <a:fld id="{1D4E129F-2DA6-D445-8AA7-B490BAA2004C}" type="slidenum">
              <a:rPr lang="en-US" smtClean="0"/>
              <a:pPr/>
              <a:t>21</a:t>
            </a:fld>
            <a:endParaRPr lang="en-US" dirty="0"/>
          </a:p>
        </p:txBody>
      </p:sp>
      <p:sp>
        <p:nvSpPr>
          <p:cNvPr id="9" name="Footer Placeholder 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4E129F-2DA6-D445-8AA7-B490BAA2004C}" type="slidenum">
              <a:rPr lang="en-US" smtClean="0"/>
              <a:pPr/>
              <a:t>22</a:t>
            </a:fld>
            <a:endParaRPr lang="en-US" dirty="0"/>
          </a:p>
        </p:txBody>
      </p:sp>
      <p:pic>
        <p:nvPicPr>
          <p:cNvPr id="8" name="Picture 7" descr="Screen shot 2013-04-22 at 8.21.28 PM.png"/>
          <p:cNvPicPr>
            <a:picLocks noChangeAspect="1"/>
          </p:cNvPicPr>
          <p:nvPr/>
        </p:nvPicPr>
        <p:blipFill>
          <a:blip r:embed="rId2"/>
          <a:stretch>
            <a:fillRect/>
          </a:stretch>
        </p:blipFill>
        <p:spPr>
          <a:xfrm>
            <a:off x="52920" y="634286"/>
            <a:ext cx="9017000" cy="5651500"/>
          </a:xfrm>
          <a:prstGeom prst="rect">
            <a:avLst/>
          </a:prstGeom>
        </p:spPr>
      </p:pic>
      <p:sp>
        <p:nvSpPr>
          <p:cNvPr id="6" name="TextBox 5"/>
          <p:cNvSpPr txBox="1"/>
          <p:nvPr/>
        </p:nvSpPr>
        <p:spPr>
          <a:xfrm>
            <a:off x="6830174" y="34790"/>
            <a:ext cx="2174828" cy="369332"/>
          </a:xfrm>
          <a:prstGeom prst="rect">
            <a:avLst/>
          </a:prstGeom>
          <a:noFill/>
        </p:spPr>
        <p:txBody>
          <a:bodyPr wrap="none" rtlCol="0">
            <a:spAutoFit/>
          </a:bodyPr>
          <a:lstStyle/>
          <a:p>
            <a:r>
              <a:rPr lang="en-US" b="1" i="1" dirty="0" smtClean="0">
                <a:latin typeface="Century Gothic"/>
                <a:cs typeface="Century Gothic"/>
              </a:rPr>
              <a:t>Week 3 -  April 23</a:t>
            </a:r>
            <a:endParaRPr lang="en-US" b="1" i="1" dirty="0">
              <a:latin typeface="Century Gothic"/>
              <a:cs typeface="Century Gothic"/>
            </a:endParaRPr>
          </a:p>
        </p:txBody>
      </p:sp>
      <p:sp>
        <p:nvSpPr>
          <p:cNvPr id="7" name="TextBox 6"/>
          <p:cNvSpPr txBox="1"/>
          <p:nvPr/>
        </p:nvSpPr>
        <p:spPr>
          <a:xfrm>
            <a:off x="131882" y="4048026"/>
            <a:ext cx="8987406" cy="2308324"/>
          </a:xfrm>
          <a:prstGeom prst="rect">
            <a:avLst/>
          </a:prstGeom>
          <a:solidFill>
            <a:srgbClr val="DDD9C3"/>
          </a:solidFill>
          <a:ln>
            <a:solidFill>
              <a:srgbClr val="000000"/>
            </a:solidFill>
          </a:ln>
        </p:spPr>
        <p:txBody>
          <a:bodyPr wrap="none" rtlCol="0">
            <a:spAutoFit/>
          </a:bodyPr>
          <a:lstStyle/>
          <a:p>
            <a:r>
              <a:rPr lang="en-US" dirty="0" smtClean="0">
                <a:latin typeface="Century Gothic"/>
                <a:cs typeface="Century Gothic"/>
              </a:rPr>
              <a:t>Integrators much more interested than direct customers (decision makers) are.  </a:t>
            </a:r>
          </a:p>
          <a:p>
            <a:r>
              <a:rPr lang="en-US" dirty="0" smtClean="0">
                <a:latin typeface="Century Gothic"/>
                <a:cs typeface="Century Gothic"/>
              </a:rPr>
              <a:t>Another possible earlyvangelist found – an integrator for life sciences labs.</a:t>
            </a:r>
          </a:p>
          <a:p>
            <a:endParaRPr lang="en-US" dirty="0" smtClean="0">
              <a:latin typeface="Century Gothic"/>
              <a:cs typeface="Century Gothic"/>
            </a:endParaRPr>
          </a:p>
          <a:p>
            <a:r>
              <a:rPr lang="en-US" dirty="0" smtClean="0">
                <a:latin typeface="Century Gothic"/>
                <a:cs typeface="Century Gothic"/>
              </a:rPr>
              <a:t>Value propositions don’t include value for the software itself at this stage.</a:t>
            </a:r>
          </a:p>
          <a:p>
            <a:endParaRPr lang="en-US" dirty="0" smtClean="0">
              <a:latin typeface="Century Gothic"/>
              <a:cs typeface="Century Gothic"/>
            </a:endParaRPr>
          </a:p>
          <a:p>
            <a:r>
              <a:rPr lang="en-US" dirty="0" smtClean="0">
                <a:latin typeface="Century Gothic"/>
                <a:cs typeface="Century Gothic"/>
              </a:rPr>
              <a:t>Decision makers are disjoint from their technical recommenders – very different </a:t>
            </a:r>
          </a:p>
          <a:p>
            <a:r>
              <a:rPr lang="en-US" dirty="0" smtClean="0">
                <a:latin typeface="Century Gothic"/>
                <a:cs typeface="Century Gothic"/>
              </a:rPr>
              <a:t>motivations.</a:t>
            </a:r>
          </a:p>
          <a:p>
            <a:endParaRPr lang="en-US" dirty="0" smtClean="0">
              <a:latin typeface="Century Gothic"/>
              <a:cs typeface="Century Gothic"/>
            </a:endParaRPr>
          </a:p>
        </p:txBody>
      </p:sp>
      <p:sp>
        <p:nvSpPr>
          <p:cNvPr id="9" name="Footer Placeholder 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4E129F-2DA6-D445-8AA7-B490BAA2004C}" type="slidenum">
              <a:rPr lang="en-US" smtClean="0"/>
              <a:pPr/>
              <a:t>23</a:t>
            </a:fld>
            <a:endParaRPr lang="en-US" dirty="0"/>
          </a:p>
        </p:txBody>
      </p:sp>
      <p:pic>
        <p:nvPicPr>
          <p:cNvPr id="7" name="Picture 6" descr="Screen shot 2013-04-30 at 7.44.41 AM.png"/>
          <p:cNvPicPr>
            <a:picLocks noChangeAspect="1"/>
          </p:cNvPicPr>
          <p:nvPr/>
        </p:nvPicPr>
        <p:blipFill>
          <a:blip r:embed="rId2"/>
          <a:stretch>
            <a:fillRect/>
          </a:stretch>
        </p:blipFill>
        <p:spPr>
          <a:xfrm>
            <a:off x="189616" y="177"/>
            <a:ext cx="8594726" cy="6858000"/>
          </a:xfrm>
          <a:prstGeom prst="rect">
            <a:avLst/>
          </a:prstGeom>
        </p:spPr>
      </p:pic>
      <p:sp>
        <p:nvSpPr>
          <p:cNvPr id="6" name="TextBox 5"/>
          <p:cNvSpPr txBox="1"/>
          <p:nvPr/>
        </p:nvSpPr>
        <p:spPr>
          <a:xfrm>
            <a:off x="6969172" y="186267"/>
            <a:ext cx="2174828" cy="369332"/>
          </a:xfrm>
          <a:prstGeom prst="rect">
            <a:avLst/>
          </a:prstGeom>
          <a:noFill/>
        </p:spPr>
        <p:txBody>
          <a:bodyPr wrap="none" rtlCol="0">
            <a:spAutoFit/>
          </a:bodyPr>
          <a:lstStyle/>
          <a:p>
            <a:r>
              <a:rPr lang="en-US" b="1" i="1" dirty="0" smtClean="0">
                <a:latin typeface="Century Gothic"/>
                <a:cs typeface="Century Gothic"/>
              </a:rPr>
              <a:t>Week 4 -  April 30</a:t>
            </a:r>
            <a:endParaRPr lang="en-US" b="1" i="1" dirty="0">
              <a:latin typeface="Century Gothic"/>
              <a:cs typeface="Century Gothic"/>
            </a:endParaRPr>
          </a:p>
        </p:txBody>
      </p:sp>
      <p:sp>
        <p:nvSpPr>
          <p:cNvPr id="8" name="TextBox 7"/>
          <p:cNvSpPr txBox="1"/>
          <p:nvPr/>
        </p:nvSpPr>
        <p:spPr>
          <a:xfrm>
            <a:off x="1340971" y="3686076"/>
            <a:ext cx="6990229" cy="2031325"/>
          </a:xfrm>
          <a:prstGeom prst="rect">
            <a:avLst/>
          </a:prstGeom>
          <a:solidFill>
            <a:srgbClr val="DDD9C3"/>
          </a:solidFill>
          <a:ln>
            <a:solidFill>
              <a:srgbClr val="000000"/>
            </a:solidFill>
          </a:ln>
        </p:spPr>
        <p:txBody>
          <a:bodyPr wrap="square" rtlCol="0">
            <a:spAutoFit/>
          </a:bodyPr>
          <a:lstStyle/>
          <a:p>
            <a:r>
              <a:rPr lang="en-US" dirty="0" smtClean="0">
                <a:latin typeface="Century Gothic"/>
                <a:cs typeface="Century Gothic"/>
              </a:rPr>
              <a:t>Major rethinking – segment the market into decision makers and technical recommenders.</a:t>
            </a:r>
          </a:p>
          <a:p>
            <a:endParaRPr lang="en-US" dirty="0" smtClean="0">
              <a:latin typeface="Century Gothic"/>
              <a:cs typeface="Century Gothic"/>
            </a:endParaRPr>
          </a:p>
          <a:p>
            <a:r>
              <a:rPr lang="en-US" dirty="0" smtClean="0">
                <a:latin typeface="Century Gothic"/>
                <a:cs typeface="Century Gothic"/>
              </a:rPr>
              <a:t>This puts the value of the software back onto the canvas.</a:t>
            </a:r>
          </a:p>
          <a:p>
            <a:endParaRPr lang="en-US" dirty="0" smtClean="0">
              <a:latin typeface="Century Gothic"/>
              <a:cs typeface="Century Gothic"/>
            </a:endParaRPr>
          </a:p>
          <a:p>
            <a:r>
              <a:rPr lang="en-US" dirty="0" smtClean="0">
                <a:latin typeface="Century Gothic"/>
                <a:cs typeface="Century Gothic"/>
              </a:rPr>
              <a:t>Value to decision makers: the software.</a:t>
            </a:r>
          </a:p>
          <a:p>
            <a:r>
              <a:rPr lang="en-US" dirty="0" smtClean="0">
                <a:latin typeface="Century Gothic"/>
                <a:cs typeface="Century Gothic"/>
              </a:rPr>
              <a:t>Value to the technical recommenders: our services.</a:t>
            </a:r>
          </a:p>
        </p:txBody>
      </p:sp>
      <p:sp>
        <p:nvSpPr>
          <p:cNvPr id="9" name="Footer Placeholder 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4E129F-2DA6-D445-8AA7-B490BAA2004C}" type="slidenum">
              <a:rPr lang="en-US" smtClean="0"/>
              <a:pPr/>
              <a:t>24</a:t>
            </a:fld>
            <a:endParaRPr lang="en-US" dirty="0"/>
          </a:p>
        </p:txBody>
      </p:sp>
      <p:pic>
        <p:nvPicPr>
          <p:cNvPr id="8" name="Picture 7" descr="Screen shot 2013-05-07 at 10.46.41 AM.png"/>
          <p:cNvPicPr>
            <a:picLocks noChangeAspect="1"/>
          </p:cNvPicPr>
          <p:nvPr/>
        </p:nvPicPr>
        <p:blipFill>
          <a:blip r:embed="rId2"/>
          <a:stretch>
            <a:fillRect/>
          </a:stretch>
        </p:blipFill>
        <p:spPr>
          <a:xfrm>
            <a:off x="-16466" y="30816"/>
            <a:ext cx="9144000" cy="6800850"/>
          </a:xfrm>
          <a:prstGeom prst="rect">
            <a:avLst/>
          </a:prstGeom>
        </p:spPr>
      </p:pic>
      <p:sp>
        <p:nvSpPr>
          <p:cNvPr id="6" name="TextBox 5"/>
          <p:cNvSpPr txBox="1"/>
          <p:nvPr/>
        </p:nvSpPr>
        <p:spPr>
          <a:xfrm>
            <a:off x="7094331" y="98548"/>
            <a:ext cx="2031911" cy="369332"/>
          </a:xfrm>
          <a:prstGeom prst="rect">
            <a:avLst/>
          </a:prstGeom>
          <a:noFill/>
        </p:spPr>
        <p:txBody>
          <a:bodyPr wrap="none" rtlCol="0">
            <a:spAutoFit/>
          </a:bodyPr>
          <a:lstStyle/>
          <a:p>
            <a:r>
              <a:rPr lang="en-US" b="1" i="1" dirty="0" smtClean="0">
                <a:latin typeface="Century Gothic"/>
                <a:cs typeface="Century Gothic"/>
              </a:rPr>
              <a:t>Week 5 -  May 7</a:t>
            </a:r>
            <a:endParaRPr lang="en-US" b="1" i="1" dirty="0">
              <a:latin typeface="Century Gothic"/>
              <a:cs typeface="Century Gothic"/>
            </a:endParaRPr>
          </a:p>
        </p:txBody>
      </p:sp>
      <p:sp>
        <p:nvSpPr>
          <p:cNvPr id="7" name="TextBox 6"/>
          <p:cNvSpPr txBox="1"/>
          <p:nvPr/>
        </p:nvSpPr>
        <p:spPr>
          <a:xfrm>
            <a:off x="1417169" y="2751157"/>
            <a:ext cx="7269631" cy="3693319"/>
          </a:xfrm>
          <a:prstGeom prst="rect">
            <a:avLst/>
          </a:prstGeom>
          <a:solidFill>
            <a:srgbClr val="DDD9C3"/>
          </a:solidFill>
          <a:ln>
            <a:solidFill>
              <a:srgbClr val="000000"/>
            </a:solidFill>
          </a:ln>
        </p:spPr>
        <p:txBody>
          <a:bodyPr wrap="square" rtlCol="0">
            <a:spAutoFit/>
          </a:bodyPr>
          <a:lstStyle/>
          <a:p>
            <a:r>
              <a:rPr lang="en-US" dirty="0" smtClean="0">
                <a:latin typeface="Century Gothic"/>
                <a:cs typeface="Century Gothic"/>
              </a:rPr>
              <a:t>Data Center World conference.  A movement is under way</a:t>
            </a:r>
          </a:p>
          <a:p>
            <a:r>
              <a:rPr lang="en-US" dirty="0" smtClean="0">
                <a:latin typeface="Century Gothic"/>
                <a:cs typeface="Century Gothic"/>
              </a:rPr>
              <a:t>to educate data center managers about how content (data) management can allow them to manage more efficiently.</a:t>
            </a:r>
          </a:p>
          <a:p>
            <a:endParaRPr lang="en-US" dirty="0" smtClean="0">
              <a:latin typeface="Century Gothic"/>
              <a:cs typeface="Century Gothic"/>
            </a:endParaRPr>
          </a:p>
          <a:p>
            <a:r>
              <a:rPr lang="en-US" dirty="0" smtClean="0">
                <a:latin typeface="Century Gothic"/>
                <a:cs typeface="Century Gothic"/>
              </a:rPr>
              <a:t>ICOR - International Consortium for Organizational Resilience - </a:t>
            </a:r>
          </a:p>
          <a:p>
            <a:r>
              <a:rPr lang="en-US" dirty="0" smtClean="0">
                <a:latin typeface="Century Gothic"/>
                <a:cs typeface="Century Gothic"/>
              </a:rPr>
              <a:t>Is a standards organization that trains data center managers.</a:t>
            </a:r>
          </a:p>
          <a:p>
            <a:r>
              <a:rPr lang="en-US" dirty="0" smtClean="0">
                <a:latin typeface="Century Gothic"/>
                <a:cs typeface="Century Gothic"/>
              </a:rPr>
              <a:t>Now embarking on educating about content management.</a:t>
            </a:r>
          </a:p>
          <a:p>
            <a:r>
              <a:rPr lang="en-US" dirty="0" smtClean="0">
                <a:latin typeface="Century Gothic"/>
                <a:cs typeface="Century Gothic"/>
              </a:rPr>
              <a:t>Thought leaders to work with.</a:t>
            </a:r>
          </a:p>
          <a:p>
            <a:endParaRPr lang="en-US" dirty="0" smtClean="0">
              <a:latin typeface="Century Gothic"/>
              <a:cs typeface="Century Gothic"/>
            </a:endParaRPr>
          </a:p>
          <a:p>
            <a:r>
              <a:rPr lang="en-US" dirty="0" smtClean="0">
                <a:latin typeface="Century Gothic"/>
                <a:cs typeface="Century Gothic"/>
              </a:rPr>
              <a:t>AFCOM – the Association for Data Center Management Professionals – also trying to teach managers that content</a:t>
            </a:r>
          </a:p>
          <a:p>
            <a:r>
              <a:rPr lang="en-US" dirty="0" smtClean="0">
                <a:latin typeface="Century Gothic"/>
                <a:cs typeface="Century Gothic"/>
              </a:rPr>
              <a:t>management makes good business sense. </a:t>
            </a:r>
          </a:p>
          <a:p>
            <a:endParaRPr lang="en-US" dirty="0">
              <a:latin typeface="Century Gothic"/>
              <a:cs typeface="Century Gothic"/>
            </a:endParaRPr>
          </a:p>
        </p:txBody>
      </p:sp>
      <p:sp>
        <p:nvSpPr>
          <p:cNvPr id="9" name="Footer Placeholder 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Grid Services	</a:t>
            </a:r>
            <a:endParaRPr lang="en-US" dirty="0"/>
          </a:p>
        </p:txBody>
      </p:sp>
      <p:sp>
        <p:nvSpPr>
          <p:cNvPr id="3" name="Content Placeholder 2"/>
          <p:cNvSpPr>
            <a:spLocks noGrp="1"/>
          </p:cNvSpPr>
          <p:nvPr>
            <p:ph idx="1"/>
          </p:nvPr>
        </p:nvSpPr>
        <p:spPr>
          <a:xfrm>
            <a:off x="457200" y="1549401"/>
            <a:ext cx="8229600" cy="4756150"/>
          </a:xfrm>
        </p:spPr>
        <p:txBody>
          <a:bodyPr>
            <a:normAutofit fontScale="92500" lnSpcReduction="10000"/>
          </a:bodyPr>
          <a:lstStyle/>
          <a:p>
            <a:pPr>
              <a:spcAft>
                <a:spcPts val="600"/>
              </a:spcAft>
              <a:buNone/>
            </a:pPr>
            <a:r>
              <a:rPr lang="en-US" dirty="0" smtClean="0"/>
              <a:t>We’ve had enough positive responses that we have a conditional </a:t>
            </a:r>
            <a:r>
              <a:rPr lang="en-US" b="1" dirty="0" smtClean="0">
                <a:solidFill>
                  <a:srgbClr val="007100"/>
                </a:solidFill>
              </a:rPr>
              <a:t>GO </a:t>
            </a:r>
            <a:r>
              <a:rPr lang="en-US" dirty="0" smtClean="0"/>
              <a:t>for the business... depending on how things come together</a:t>
            </a:r>
          </a:p>
          <a:p>
            <a:pPr>
              <a:spcAft>
                <a:spcPts val="600"/>
              </a:spcAft>
            </a:pPr>
            <a:r>
              <a:rPr lang="en-US" dirty="0" smtClean="0"/>
              <a:t>Being ahead of the curve means it will take longer than originally anticipated to get going.</a:t>
            </a:r>
          </a:p>
          <a:p>
            <a:pPr>
              <a:spcAft>
                <a:spcPts val="600"/>
              </a:spcAft>
            </a:pPr>
            <a:r>
              <a:rPr lang="en-US" dirty="0" smtClean="0"/>
              <a:t>We must educate decision makers, create a buzz.</a:t>
            </a:r>
          </a:p>
          <a:p>
            <a:pPr>
              <a:spcAft>
                <a:spcPts val="3000"/>
              </a:spcAft>
            </a:pPr>
            <a:r>
              <a:rPr lang="en-US" dirty="0" smtClean="0"/>
              <a:t>SBIRs / STTRs are perhaps more critical than we thought.</a:t>
            </a:r>
          </a:p>
          <a:p>
            <a:pPr>
              <a:buNone/>
            </a:pPr>
            <a:r>
              <a:rPr lang="en-US" dirty="0" smtClean="0"/>
              <a:t>Next Steps</a:t>
            </a:r>
          </a:p>
          <a:p>
            <a:pPr>
              <a:spcAft>
                <a:spcPts val="600"/>
              </a:spcAft>
            </a:pPr>
            <a:r>
              <a:rPr lang="en-US" dirty="0" smtClean="0"/>
              <a:t>Write up data management educational materials - ICOR</a:t>
            </a:r>
          </a:p>
          <a:p>
            <a:pPr>
              <a:spcAft>
                <a:spcPts val="600"/>
              </a:spcAft>
            </a:pPr>
            <a:r>
              <a:rPr lang="en-US" dirty="0" smtClean="0"/>
              <a:t>More conferences, some articles, white papers.</a:t>
            </a:r>
          </a:p>
          <a:p>
            <a:pPr>
              <a:spcAft>
                <a:spcPts val="600"/>
              </a:spcAft>
            </a:pPr>
            <a:r>
              <a:rPr lang="en-US" dirty="0" smtClean="0"/>
              <a:t>Create a MVP for the technical sales.</a:t>
            </a:r>
          </a:p>
          <a:p>
            <a:pPr>
              <a:spcAft>
                <a:spcPts val="600"/>
              </a:spcAft>
            </a:pPr>
            <a:r>
              <a:rPr lang="en-US" dirty="0" smtClean="0"/>
              <a:t>Pursue negotiations with the potential earlyvangelists.</a:t>
            </a:r>
          </a:p>
          <a:p>
            <a:pPr>
              <a:spcAft>
                <a:spcPts val="600"/>
              </a:spcAft>
            </a:pPr>
            <a:r>
              <a:rPr lang="en-US" dirty="0" smtClean="0"/>
              <a:t>Get out of the building!</a:t>
            </a:r>
          </a:p>
          <a:p>
            <a:pPr>
              <a:spcAft>
                <a:spcPts val="600"/>
              </a:spcAft>
            </a:pPr>
            <a:endParaRPr lang="en-US" dirty="0" smtClean="0"/>
          </a:p>
          <a:p>
            <a:pPr>
              <a:spcAft>
                <a:spcPts val="600"/>
              </a:spcAft>
            </a:pP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25</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6800"/>
            <a:ext cx="8229600" cy="1143000"/>
          </a:xfrm>
        </p:spPr>
        <p:txBody>
          <a:bodyPr>
            <a:noAutofit/>
          </a:bodyPr>
          <a:lstStyle/>
          <a:p>
            <a:r>
              <a:rPr lang="en-US" sz="4000" dirty="0" smtClean="0"/>
              <a:t>Activities Along the Way to </a:t>
            </a:r>
            <a:br>
              <a:rPr lang="en-US" sz="4000" dirty="0" smtClean="0"/>
            </a:br>
            <a:r>
              <a:rPr lang="en-US" sz="4000" dirty="0" smtClean="0"/>
              <a:t>Building the Business Plan</a:t>
            </a:r>
            <a:endParaRPr lang="en-US" sz="4000" dirty="0"/>
          </a:p>
        </p:txBody>
      </p:sp>
      <p:sp>
        <p:nvSpPr>
          <p:cNvPr id="4" name="Footer Placeholder 3"/>
          <p:cNvSpPr>
            <a:spLocks noGrp="1"/>
          </p:cNvSpPr>
          <p:nvPr>
            <p:ph type="ftr" sz="quarter" idx="11"/>
          </p:nvPr>
        </p:nvSpPr>
        <p:spPr/>
        <p:txBody>
          <a:bodyPr/>
          <a:lstStyle/>
          <a:p>
            <a:r>
              <a:rPr lang="en-US" dirty="0"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13"/>
            <a:ext cx="8229600" cy="1143000"/>
          </a:xfrm>
        </p:spPr>
        <p:txBody>
          <a:bodyPr/>
          <a:lstStyle/>
          <a:p>
            <a:r>
              <a:rPr lang="en-US" dirty="0" smtClean="0"/>
              <a:t>Market Size</a:t>
            </a:r>
            <a:endParaRPr lang="en-US" dirty="0"/>
          </a:p>
        </p:txBody>
      </p:sp>
      <p:sp>
        <p:nvSpPr>
          <p:cNvPr id="3" name="Content Placeholder 2"/>
          <p:cNvSpPr>
            <a:spLocks noGrp="1"/>
          </p:cNvSpPr>
          <p:nvPr>
            <p:ph idx="1"/>
          </p:nvPr>
        </p:nvSpPr>
        <p:spPr>
          <a:xfrm>
            <a:off x="457200" y="1212813"/>
            <a:ext cx="8229600" cy="5440362"/>
          </a:xfrm>
        </p:spPr>
        <p:txBody>
          <a:bodyPr>
            <a:noAutofit/>
          </a:bodyPr>
          <a:lstStyle/>
          <a:p>
            <a:pPr>
              <a:spcAft>
                <a:spcPts val="600"/>
              </a:spcAft>
            </a:pPr>
            <a:r>
              <a:rPr lang="en-US" sz="2000" dirty="0" smtClean="0"/>
              <a:t>Total Available Market: $6.5 billion in 2015</a:t>
            </a:r>
          </a:p>
          <a:p>
            <a:pPr lvl="1">
              <a:spcAft>
                <a:spcPts val="600"/>
              </a:spcAft>
              <a:buNone/>
            </a:pPr>
            <a:r>
              <a:rPr lang="en-US" sz="2000" i="1" dirty="0" smtClean="0"/>
              <a:t>IDC Report: Worldwide Big Data Technology and Services 2012-2015 Forecast</a:t>
            </a:r>
            <a:r>
              <a:rPr lang="en-US" sz="2000" dirty="0" smtClean="0"/>
              <a:t> expectations</a:t>
            </a:r>
          </a:p>
          <a:p>
            <a:pPr lvl="1">
              <a:spcAft>
                <a:spcPts val="600"/>
              </a:spcAft>
            </a:pPr>
            <a:r>
              <a:rPr lang="en-US" sz="2000" dirty="0"/>
              <a:t>T</a:t>
            </a:r>
            <a:r>
              <a:rPr lang="en-US" sz="2000" dirty="0" smtClean="0"/>
              <a:t>he </a:t>
            </a:r>
            <a:r>
              <a:rPr lang="en-US" sz="2000" dirty="0"/>
              <a:t>Big Data technology and services market to</a:t>
            </a:r>
            <a:r>
              <a:rPr lang="en-US" sz="2000" dirty="0" smtClean="0"/>
              <a:t> be $</a:t>
            </a:r>
            <a:r>
              <a:rPr lang="en-US" sz="2000" dirty="0"/>
              <a:t>16.9 billion in </a:t>
            </a:r>
            <a:r>
              <a:rPr lang="en-US" sz="2000" dirty="0" smtClean="0"/>
              <a:t>2015</a:t>
            </a:r>
          </a:p>
          <a:p>
            <a:pPr lvl="1">
              <a:spcAft>
                <a:spcPts val="1800"/>
              </a:spcAft>
            </a:pPr>
            <a:r>
              <a:rPr lang="en-US" sz="2000" dirty="0" smtClean="0"/>
              <a:t>Services in 2015 (IT services, analysis, …): $6.5 billion</a:t>
            </a:r>
          </a:p>
          <a:p>
            <a:pPr>
              <a:spcAft>
                <a:spcPts val="600"/>
              </a:spcAft>
            </a:pPr>
            <a:r>
              <a:rPr lang="en-US" sz="2000" dirty="0" smtClean="0"/>
              <a:t>Segmented Addressable Market: $1.3 billion (20% of TAM)</a:t>
            </a:r>
          </a:p>
          <a:p>
            <a:pPr lvl="1">
              <a:spcAft>
                <a:spcPts val="600"/>
              </a:spcAft>
            </a:pPr>
            <a:r>
              <a:rPr lang="en-US" sz="2000" dirty="0"/>
              <a:t>D</a:t>
            </a:r>
            <a:r>
              <a:rPr lang="en-US" sz="2000" dirty="0" smtClean="0"/>
              <a:t>ata management: customization, metadata management, aggregation of data, training, …</a:t>
            </a:r>
          </a:p>
          <a:p>
            <a:pPr lvl="1">
              <a:spcAft>
                <a:spcPts val="2400"/>
              </a:spcAft>
            </a:pPr>
            <a:r>
              <a:rPr lang="en-US" sz="2000" dirty="0" smtClean="0"/>
              <a:t>Segments for us? Storage vendors, integrators, mid-market enterprises (startups – large)</a:t>
            </a:r>
          </a:p>
          <a:p>
            <a:r>
              <a:rPr lang="en-US" sz="2000" dirty="0" smtClean="0"/>
              <a:t>Target: $130 million (10% of $1.3 billion)</a:t>
            </a:r>
          </a:p>
        </p:txBody>
      </p:sp>
      <p:sp>
        <p:nvSpPr>
          <p:cNvPr id="4" name="Slide Number Placeholder 3"/>
          <p:cNvSpPr>
            <a:spLocks noGrp="1"/>
          </p:cNvSpPr>
          <p:nvPr>
            <p:ph type="sldNum" sz="quarter" idx="12"/>
          </p:nvPr>
        </p:nvSpPr>
        <p:spPr/>
        <p:txBody>
          <a:bodyPr/>
          <a:lstStyle/>
          <a:p>
            <a:fld id="{1D4E129F-2DA6-D445-8AA7-B490BAA2004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285" y="3760"/>
            <a:ext cx="3496715" cy="2074911"/>
          </a:xfrm>
          <a:gradFill flip="none" rotWithShape="1">
            <a:gsLst>
              <a:gs pos="0">
                <a:srgbClr val="BFEEBF"/>
              </a:gs>
              <a:gs pos="81000">
                <a:srgbClr val="FFFFFF"/>
              </a:gs>
            </a:gsLst>
            <a:path path="circle">
              <a:fillToRect l="100000" b="100000"/>
            </a:path>
            <a:tileRect t="-100000" r="-100000"/>
          </a:gradFill>
        </p:spPr>
        <p:txBody>
          <a:bodyPr>
            <a:noAutofit/>
          </a:bodyPr>
          <a:lstStyle/>
          <a:p>
            <a:pPr algn="r"/>
            <a:r>
              <a:rPr lang="en-US" dirty="0" smtClean="0"/>
              <a:t>Archetypes</a:t>
            </a:r>
            <a:br>
              <a:rPr lang="en-US" dirty="0" smtClean="0"/>
            </a:br>
            <a:r>
              <a:rPr lang="en-US" dirty="0" smtClean="0"/>
              <a:t>and the </a:t>
            </a:r>
            <a:br>
              <a:rPr lang="en-US" dirty="0" smtClean="0"/>
            </a:br>
            <a:r>
              <a:rPr lang="en-US" dirty="0" smtClean="0"/>
              <a:t>Ecosystem</a:t>
            </a:r>
            <a:endParaRPr lang="en-US" dirty="0"/>
          </a:p>
        </p:txBody>
      </p:sp>
      <p:sp>
        <p:nvSpPr>
          <p:cNvPr id="80" name="Slide Number Placeholder 79"/>
          <p:cNvSpPr>
            <a:spLocks noGrp="1"/>
          </p:cNvSpPr>
          <p:nvPr>
            <p:ph type="sldNum" sz="quarter" idx="12"/>
          </p:nvPr>
        </p:nvSpPr>
        <p:spPr/>
        <p:txBody>
          <a:bodyPr/>
          <a:lstStyle/>
          <a:p>
            <a:fld id="{1D4E129F-2DA6-D445-8AA7-B490BAA2004C}" type="slidenum">
              <a:rPr lang="en-US" smtClean="0"/>
              <a:pPr/>
              <a:t>28</a:t>
            </a:fld>
            <a:endParaRPr lang="en-US" dirty="0"/>
          </a:p>
        </p:txBody>
      </p:sp>
      <p:grpSp>
        <p:nvGrpSpPr>
          <p:cNvPr id="3" name="Group 141"/>
          <p:cNvGrpSpPr/>
          <p:nvPr/>
        </p:nvGrpSpPr>
        <p:grpSpPr>
          <a:xfrm>
            <a:off x="2916617" y="3951921"/>
            <a:ext cx="2251317" cy="2382526"/>
            <a:chOff x="5758733" y="2226372"/>
            <a:chExt cx="3355112" cy="3323044"/>
          </a:xfrm>
        </p:grpSpPr>
        <p:grpSp>
          <p:nvGrpSpPr>
            <p:cNvPr id="6" name="Group 135"/>
            <p:cNvGrpSpPr/>
            <p:nvPr/>
          </p:nvGrpSpPr>
          <p:grpSpPr>
            <a:xfrm>
              <a:off x="5758733" y="2226372"/>
              <a:ext cx="3355112" cy="3323044"/>
              <a:chOff x="5758748" y="2226372"/>
              <a:chExt cx="3355130" cy="3323041"/>
            </a:xfrm>
          </p:grpSpPr>
          <p:grpSp>
            <p:nvGrpSpPr>
              <p:cNvPr id="7" name="Group 34"/>
              <p:cNvGrpSpPr/>
              <p:nvPr/>
            </p:nvGrpSpPr>
            <p:grpSpPr>
              <a:xfrm>
                <a:off x="8214684" y="4872338"/>
                <a:ext cx="899194" cy="293600"/>
                <a:chOff x="8085440" y="5197384"/>
                <a:chExt cx="899194" cy="293600"/>
              </a:xfrm>
            </p:grpSpPr>
            <p:sp>
              <p:nvSpPr>
                <p:cNvPr id="122" name="AutoShape 1042"/>
                <p:cNvSpPr>
                  <a:spLocks noChangeArrowheads="1"/>
                </p:cNvSpPr>
                <p:nvPr/>
              </p:nvSpPr>
              <p:spPr bwMode="auto">
                <a:xfrm>
                  <a:off x="8774811" y="5255813"/>
                  <a:ext cx="209823" cy="197446"/>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wrap="square" anchor="ctr">
                  <a:prstTxWarp prst="textNoShape">
                    <a:avLst/>
                  </a:prstTxWarp>
                  <a:spAutoFit/>
                </a:bodyPr>
                <a:lstStyle/>
                <a:p>
                  <a:endParaRPr lang="en-US" dirty="0">
                    <a:latin typeface="Calibri" charset="0"/>
                  </a:endParaRPr>
                </a:p>
              </p:txBody>
            </p:sp>
            <p:grpSp>
              <p:nvGrpSpPr>
                <p:cNvPr id="8" name="Group 31"/>
                <p:cNvGrpSpPr/>
                <p:nvPr/>
              </p:nvGrpSpPr>
              <p:grpSpPr>
                <a:xfrm>
                  <a:off x="8085440" y="5197384"/>
                  <a:ext cx="414744" cy="255875"/>
                  <a:chOff x="8085440" y="5197384"/>
                  <a:chExt cx="414744" cy="255875"/>
                </a:xfrm>
              </p:grpSpPr>
              <p:pic>
                <p:nvPicPr>
                  <p:cNvPr id="129" name="Picture 128" descr="DBimage.png"/>
                  <p:cNvPicPr>
                    <a:picLocks noChangeAspect="1"/>
                  </p:cNvPicPr>
                  <p:nvPr/>
                </p:nvPicPr>
                <p:blipFill>
                  <a:blip r:embed="rId2"/>
                  <a:stretch>
                    <a:fillRect/>
                  </a:stretch>
                </p:blipFill>
                <p:spPr>
                  <a:xfrm>
                    <a:off x="8085440" y="5197384"/>
                    <a:ext cx="257664" cy="255875"/>
                  </a:xfrm>
                  <a:prstGeom prst="rect">
                    <a:avLst/>
                  </a:prstGeom>
                </p:spPr>
              </p:pic>
              <p:pic>
                <p:nvPicPr>
                  <p:cNvPr id="130" name="Picture 29" descr="DBimage.png"/>
                  <p:cNvPicPr>
                    <a:picLocks noChangeAspect="1"/>
                  </p:cNvPicPr>
                  <p:nvPr/>
                </p:nvPicPr>
                <p:blipFill>
                  <a:blip r:embed="rId2"/>
                  <a:stretch>
                    <a:fillRect/>
                  </a:stretch>
                </p:blipFill>
                <p:spPr>
                  <a:xfrm>
                    <a:off x="8242520" y="5197384"/>
                    <a:ext cx="257664" cy="255875"/>
                  </a:xfrm>
                  <a:prstGeom prst="rect">
                    <a:avLst/>
                  </a:prstGeom>
                </p:spPr>
              </p:pic>
            </p:grpSp>
            <p:grpSp>
              <p:nvGrpSpPr>
                <p:cNvPr id="9" name="Group 33"/>
                <p:cNvGrpSpPr/>
                <p:nvPr/>
              </p:nvGrpSpPr>
              <p:grpSpPr>
                <a:xfrm>
                  <a:off x="8371352" y="5255813"/>
                  <a:ext cx="457668" cy="235171"/>
                  <a:chOff x="8371352" y="5255813"/>
                  <a:chExt cx="457668" cy="235171"/>
                </a:xfrm>
              </p:grpSpPr>
              <p:grpSp>
                <p:nvGrpSpPr>
                  <p:cNvPr id="10" name="Group 32"/>
                  <p:cNvGrpSpPr/>
                  <p:nvPr/>
                </p:nvGrpSpPr>
                <p:grpSpPr>
                  <a:xfrm>
                    <a:off x="8492055" y="5255813"/>
                    <a:ext cx="336965" cy="228410"/>
                    <a:chOff x="8492055" y="5255813"/>
                    <a:chExt cx="336965" cy="228410"/>
                  </a:xfrm>
                </p:grpSpPr>
                <p:sp>
                  <p:nvSpPr>
                    <p:cNvPr id="127" name="AutoShape 1041"/>
                    <p:cNvSpPr>
                      <a:spLocks noChangeArrowheads="1"/>
                    </p:cNvSpPr>
                    <p:nvPr/>
                  </p:nvSpPr>
                  <p:spPr bwMode="auto">
                    <a:xfrm>
                      <a:off x="8587613" y="5255813"/>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sp>
                  <p:nvSpPr>
                    <p:cNvPr id="128" name="AutoShape 1041"/>
                    <p:cNvSpPr>
                      <a:spLocks noChangeArrowheads="1"/>
                    </p:cNvSpPr>
                    <p:nvPr/>
                  </p:nvSpPr>
                  <p:spPr bwMode="auto">
                    <a:xfrm>
                      <a:off x="8492055" y="5263276"/>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sp>
                <p:nvSpPr>
                  <p:cNvPr id="126" name="AutoShape 1041"/>
                  <p:cNvSpPr>
                    <a:spLocks noChangeArrowheads="1"/>
                  </p:cNvSpPr>
                  <p:nvPr/>
                </p:nvSpPr>
                <p:spPr bwMode="auto">
                  <a:xfrm>
                    <a:off x="8371352" y="5270037"/>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grpSp>
          <p:grpSp>
            <p:nvGrpSpPr>
              <p:cNvPr id="11" name="Group 36"/>
              <p:cNvGrpSpPr/>
              <p:nvPr/>
            </p:nvGrpSpPr>
            <p:grpSpPr>
              <a:xfrm>
                <a:off x="5758748" y="4840427"/>
                <a:ext cx="899194" cy="293600"/>
                <a:chOff x="8085440" y="5197384"/>
                <a:chExt cx="899194" cy="293600"/>
              </a:xfrm>
            </p:grpSpPr>
            <p:sp>
              <p:nvSpPr>
                <p:cNvPr id="113" name="AutoShape 1042"/>
                <p:cNvSpPr>
                  <a:spLocks noChangeArrowheads="1"/>
                </p:cNvSpPr>
                <p:nvPr/>
              </p:nvSpPr>
              <p:spPr bwMode="auto">
                <a:xfrm>
                  <a:off x="8774811" y="5255813"/>
                  <a:ext cx="209823" cy="197446"/>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wrap="square" anchor="ctr">
                  <a:prstTxWarp prst="textNoShape">
                    <a:avLst/>
                  </a:prstTxWarp>
                  <a:spAutoFit/>
                </a:bodyPr>
                <a:lstStyle/>
                <a:p>
                  <a:endParaRPr lang="en-US" dirty="0">
                    <a:latin typeface="Calibri" charset="0"/>
                  </a:endParaRPr>
                </a:p>
              </p:txBody>
            </p:sp>
            <p:grpSp>
              <p:nvGrpSpPr>
                <p:cNvPr id="12" name="Group 31"/>
                <p:cNvGrpSpPr/>
                <p:nvPr/>
              </p:nvGrpSpPr>
              <p:grpSpPr>
                <a:xfrm>
                  <a:off x="8085440" y="5197384"/>
                  <a:ext cx="414744" cy="255875"/>
                  <a:chOff x="8085440" y="5197384"/>
                  <a:chExt cx="414744" cy="255875"/>
                </a:xfrm>
              </p:grpSpPr>
              <p:pic>
                <p:nvPicPr>
                  <p:cNvPr id="120" name="Picture 119" descr="DBimage.png"/>
                  <p:cNvPicPr>
                    <a:picLocks noChangeAspect="1"/>
                  </p:cNvPicPr>
                  <p:nvPr/>
                </p:nvPicPr>
                <p:blipFill>
                  <a:blip r:embed="rId2"/>
                  <a:stretch>
                    <a:fillRect/>
                  </a:stretch>
                </p:blipFill>
                <p:spPr>
                  <a:xfrm>
                    <a:off x="8085440" y="5197384"/>
                    <a:ext cx="257664" cy="255875"/>
                  </a:xfrm>
                  <a:prstGeom prst="rect">
                    <a:avLst/>
                  </a:prstGeom>
                </p:spPr>
              </p:pic>
              <p:pic>
                <p:nvPicPr>
                  <p:cNvPr id="121" name="Picture 120" descr="DBimage.png"/>
                  <p:cNvPicPr>
                    <a:picLocks noChangeAspect="1"/>
                  </p:cNvPicPr>
                  <p:nvPr/>
                </p:nvPicPr>
                <p:blipFill>
                  <a:blip r:embed="rId2"/>
                  <a:stretch>
                    <a:fillRect/>
                  </a:stretch>
                </p:blipFill>
                <p:spPr>
                  <a:xfrm>
                    <a:off x="8242520" y="5197384"/>
                    <a:ext cx="257664" cy="255875"/>
                  </a:xfrm>
                  <a:prstGeom prst="rect">
                    <a:avLst/>
                  </a:prstGeom>
                </p:spPr>
              </p:pic>
            </p:grpSp>
            <p:grpSp>
              <p:nvGrpSpPr>
                <p:cNvPr id="13" name="Group 33"/>
                <p:cNvGrpSpPr/>
                <p:nvPr/>
              </p:nvGrpSpPr>
              <p:grpSpPr>
                <a:xfrm>
                  <a:off x="8371352" y="5255813"/>
                  <a:ext cx="457668" cy="235171"/>
                  <a:chOff x="8371352" y="5255813"/>
                  <a:chExt cx="457668" cy="235171"/>
                </a:xfrm>
              </p:grpSpPr>
              <p:grpSp>
                <p:nvGrpSpPr>
                  <p:cNvPr id="14" name="Group 32"/>
                  <p:cNvGrpSpPr/>
                  <p:nvPr/>
                </p:nvGrpSpPr>
                <p:grpSpPr>
                  <a:xfrm>
                    <a:off x="8492055" y="5255813"/>
                    <a:ext cx="336965" cy="228410"/>
                    <a:chOff x="8492055" y="5255813"/>
                    <a:chExt cx="336965" cy="228410"/>
                  </a:xfrm>
                </p:grpSpPr>
                <p:sp>
                  <p:nvSpPr>
                    <p:cNvPr id="118" name="AutoShape 1041"/>
                    <p:cNvSpPr>
                      <a:spLocks noChangeArrowheads="1"/>
                    </p:cNvSpPr>
                    <p:nvPr/>
                  </p:nvSpPr>
                  <p:spPr bwMode="auto">
                    <a:xfrm>
                      <a:off x="8587613" y="5255813"/>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sp>
                  <p:nvSpPr>
                    <p:cNvPr id="119" name="AutoShape 1041"/>
                    <p:cNvSpPr>
                      <a:spLocks noChangeArrowheads="1"/>
                    </p:cNvSpPr>
                    <p:nvPr/>
                  </p:nvSpPr>
                  <p:spPr bwMode="auto">
                    <a:xfrm>
                      <a:off x="8492055" y="5263276"/>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sp>
                <p:nvSpPr>
                  <p:cNvPr id="117" name="AutoShape 1041"/>
                  <p:cNvSpPr>
                    <a:spLocks noChangeArrowheads="1"/>
                  </p:cNvSpPr>
                  <p:nvPr/>
                </p:nvSpPr>
                <p:spPr bwMode="auto">
                  <a:xfrm>
                    <a:off x="8371352" y="5270037"/>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grpSp>
          <p:grpSp>
            <p:nvGrpSpPr>
              <p:cNvPr id="15" name="Group 69"/>
              <p:cNvGrpSpPr/>
              <p:nvPr/>
            </p:nvGrpSpPr>
            <p:grpSpPr>
              <a:xfrm>
                <a:off x="7183272" y="5255813"/>
                <a:ext cx="899194" cy="293600"/>
                <a:chOff x="8085440" y="5197384"/>
                <a:chExt cx="899194" cy="293600"/>
              </a:xfrm>
            </p:grpSpPr>
            <p:sp>
              <p:nvSpPr>
                <p:cNvPr id="104" name="AutoShape 1042"/>
                <p:cNvSpPr>
                  <a:spLocks noChangeArrowheads="1"/>
                </p:cNvSpPr>
                <p:nvPr/>
              </p:nvSpPr>
              <p:spPr bwMode="auto">
                <a:xfrm>
                  <a:off x="8774811" y="5255813"/>
                  <a:ext cx="209823" cy="197446"/>
                </a:xfrm>
                <a:prstGeom prst="flowChartMagneticTape">
                  <a:avLst/>
                </a:prstGeom>
                <a:gradFill rotWithShape="0">
                  <a:gsLst>
                    <a:gs pos="0">
                      <a:schemeClr val="bg2"/>
                    </a:gs>
                    <a:gs pos="100000">
                      <a:srgbClr val="DDDDDD"/>
                    </a:gs>
                  </a:gsLst>
                  <a:path path="rect">
                    <a:fillToRect l="100000" t="100000"/>
                  </a:path>
                </a:gradFill>
                <a:ln w="12700">
                  <a:solidFill>
                    <a:schemeClr val="tx1"/>
                  </a:solidFill>
                  <a:miter lim="800000"/>
                  <a:headEnd/>
                  <a:tailEnd/>
                </a:ln>
              </p:spPr>
              <p:txBody>
                <a:bodyPr wrap="square" anchor="ctr">
                  <a:prstTxWarp prst="textNoShape">
                    <a:avLst/>
                  </a:prstTxWarp>
                  <a:spAutoFit/>
                </a:bodyPr>
                <a:lstStyle/>
                <a:p>
                  <a:endParaRPr lang="en-US" dirty="0">
                    <a:latin typeface="Calibri" charset="0"/>
                  </a:endParaRPr>
                </a:p>
              </p:txBody>
            </p:sp>
            <p:grpSp>
              <p:nvGrpSpPr>
                <p:cNvPr id="16" name="Group 31"/>
                <p:cNvGrpSpPr/>
                <p:nvPr/>
              </p:nvGrpSpPr>
              <p:grpSpPr>
                <a:xfrm>
                  <a:off x="8085440" y="5197384"/>
                  <a:ext cx="414744" cy="255875"/>
                  <a:chOff x="8085440" y="5197384"/>
                  <a:chExt cx="414744" cy="255875"/>
                </a:xfrm>
              </p:grpSpPr>
              <p:pic>
                <p:nvPicPr>
                  <p:cNvPr id="111" name="Picture 110" descr="DBimage.png"/>
                  <p:cNvPicPr>
                    <a:picLocks noChangeAspect="1"/>
                  </p:cNvPicPr>
                  <p:nvPr/>
                </p:nvPicPr>
                <p:blipFill>
                  <a:blip r:embed="rId2"/>
                  <a:stretch>
                    <a:fillRect/>
                  </a:stretch>
                </p:blipFill>
                <p:spPr>
                  <a:xfrm>
                    <a:off x="8085440" y="5197384"/>
                    <a:ext cx="257664" cy="255875"/>
                  </a:xfrm>
                  <a:prstGeom prst="rect">
                    <a:avLst/>
                  </a:prstGeom>
                </p:spPr>
              </p:pic>
              <p:pic>
                <p:nvPicPr>
                  <p:cNvPr id="112" name="Picture 111" descr="DBimage.png"/>
                  <p:cNvPicPr>
                    <a:picLocks noChangeAspect="1"/>
                  </p:cNvPicPr>
                  <p:nvPr/>
                </p:nvPicPr>
                <p:blipFill>
                  <a:blip r:embed="rId2"/>
                  <a:stretch>
                    <a:fillRect/>
                  </a:stretch>
                </p:blipFill>
                <p:spPr>
                  <a:xfrm>
                    <a:off x="8242520" y="5197384"/>
                    <a:ext cx="257664" cy="255875"/>
                  </a:xfrm>
                  <a:prstGeom prst="rect">
                    <a:avLst/>
                  </a:prstGeom>
                </p:spPr>
              </p:pic>
            </p:grpSp>
            <p:grpSp>
              <p:nvGrpSpPr>
                <p:cNvPr id="17" name="Group 33"/>
                <p:cNvGrpSpPr/>
                <p:nvPr/>
              </p:nvGrpSpPr>
              <p:grpSpPr>
                <a:xfrm>
                  <a:off x="8371352" y="5255813"/>
                  <a:ext cx="457668" cy="235171"/>
                  <a:chOff x="8371352" y="5255813"/>
                  <a:chExt cx="457668" cy="235171"/>
                </a:xfrm>
              </p:grpSpPr>
              <p:grpSp>
                <p:nvGrpSpPr>
                  <p:cNvPr id="18" name="Group 32"/>
                  <p:cNvGrpSpPr/>
                  <p:nvPr/>
                </p:nvGrpSpPr>
                <p:grpSpPr>
                  <a:xfrm>
                    <a:off x="8492055" y="5255813"/>
                    <a:ext cx="336965" cy="228410"/>
                    <a:chOff x="8492055" y="5255813"/>
                    <a:chExt cx="336965" cy="228410"/>
                  </a:xfrm>
                </p:grpSpPr>
                <p:sp>
                  <p:nvSpPr>
                    <p:cNvPr id="109" name="AutoShape 1041"/>
                    <p:cNvSpPr>
                      <a:spLocks noChangeArrowheads="1"/>
                    </p:cNvSpPr>
                    <p:nvPr/>
                  </p:nvSpPr>
                  <p:spPr bwMode="auto">
                    <a:xfrm>
                      <a:off x="8587613" y="5255813"/>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sp>
                  <p:nvSpPr>
                    <p:cNvPr id="110" name="AutoShape 1041"/>
                    <p:cNvSpPr>
                      <a:spLocks noChangeArrowheads="1"/>
                    </p:cNvSpPr>
                    <p:nvPr/>
                  </p:nvSpPr>
                  <p:spPr bwMode="auto">
                    <a:xfrm>
                      <a:off x="8492055" y="5263276"/>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sp>
                <p:nvSpPr>
                  <p:cNvPr id="108" name="AutoShape 1041"/>
                  <p:cNvSpPr>
                    <a:spLocks noChangeArrowheads="1"/>
                  </p:cNvSpPr>
                  <p:nvPr/>
                </p:nvSpPr>
                <p:spPr bwMode="auto">
                  <a:xfrm>
                    <a:off x="8371352" y="5270037"/>
                    <a:ext cx="241407" cy="220947"/>
                  </a:xfrm>
                  <a:prstGeom prst="flowChartMagneticDisk">
                    <a:avLst/>
                  </a:prstGeom>
                  <a:gradFill rotWithShape="0">
                    <a:gsLst>
                      <a:gs pos="0">
                        <a:srgbClr val="595959"/>
                      </a:gs>
                      <a:gs pos="50000">
                        <a:srgbClr val="C0C0C0"/>
                      </a:gs>
                      <a:gs pos="100000">
                        <a:srgbClr val="595959"/>
                      </a:gs>
                    </a:gsLst>
                    <a:lin ang="0" scaled="1"/>
                  </a:gradFill>
                  <a:ln w="12700">
                    <a:solidFill>
                      <a:schemeClr val="tx1"/>
                    </a:solidFill>
                    <a:round/>
                    <a:headEnd/>
                    <a:tailEnd/>
                  </a:ln>
                </p:spPr>
                <p:txBody>
                  <a:bodyPr wrap="square" anchor="ctr">
                    <a:prstTxWarp prst="textNoShape">
                      <a:avLst/>
                    </a:prstTxWarp>
                    <a:spAutoFit/>
                  </a:bodyPr>
                  <a:lstStyle/>
                  <a:p>
                    <a:endParaRPr lang="en-US" dirty="0">
                      <a:latin typeface="Calibri" charset="0"/>
                    </a:endParaRPr>
                  </a:p>
                </p:txBody>
              </p:sp>
            </p:grpSp>
          </p:grpSp>
          <p:cxnSp>
            <p:nvCxnSpPr>
              <p:cNvPr id="58" name="Straight Arrow Connector 57"/>
              <p:cNvCxnSpPr/>
              <p:nvPr/>
            </p:nvCxnSpPr>
            <p:spPr>
              <a:xfrm rot="5400000">
                <a:off x="6196423" y="4135119"/>
                <a:ext cx="857617" cy="628035"/>
              </a:xfrm>
              <a:prstGeom prst="straightConnector1">
                <a:avLst/>
              </a:prstGeom>
              <a:ln w="15875"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18" idx="1"/>
              </p:cNvCxnSpPr>
              <p:nvPr/>
            </p:nvCxnSpPr>
            <p:spPr>
              <a:xfrm rot="5400000" flipH="1" flipV="1">
                <a:off x="6270915" y="4156192"/>
                <a:ext cx="853375" cy="631954"/>
              </a:xfrm>
              <a:prstGeom prst="straightConnector1">
                <a:avLst/>
              </a:prstGeom>
              <a:ln w="19050"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7001495" y="4646719"/>
                <a:ext cx="1199830" cy="18361"/>
              </a:xfrm>
              <a:prstGeom prst="straightConnector1">
                <a:avLst/>
              </a:prstGeom>
              <a:ln w="15875"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16200000" flipV="1">
                <a:off x="7070325" y="4615548"/>
                <a:ext cx="1226093" cy="54441"/>
              </a:xfrm>
              <a:prstGeom prst="straightConnector1">
                <a:avLst/>
              </a:prstGeom>
              <a:ln w="19050"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16200000" flipH="1">
                <a:off x="8060419" y="4171416"/>
                <a:ext cx="810705" cy="527316"/>
              </a:xfrm>
              <a:prstGeom prst="straightConnector1">
                <a:avLst/>
              </a:prstGeom>
              <a:ln w="15875"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16200000" flipV="1">
                <a:off x="8161591" y="4164458"/>
                <a:ext cx="810707" cy="541233"/>
              </a:xfrm>
              <a:prstGeom prst="straightConnector1">
                <a:avLst/>
              </a:prstGeom>
              <a:ln w="19050"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grpSp>
            <p:nvGrpSpPr>
              <p:cNvPr id="19" name="Group 321"/>
              <p:cNvGrpSpPr/>
              <p:nvPr/>
            </p:nvGrpSpPr>
            <p:grpSpPr>
              <a:xfrm>
                <a:off x="6540865" y="3653355"/>
                <a:ext cx="2279265" cy="322256"/>
                <a:chOff x="6540865" y="3653355"/>
                <a:chExt cx="2279265" cy="322256"/>
              </a:xfrm>
            </p:grpSpPr>
            <p:grpSp>
              <p:nvGrpSpPr>
                <p:cNvPr id="22" name="Group 46"/>
                <p:cNvGrpSpPr/>
                <p:nvPr/>
              </p:nvGrpSpPr>
              <p:grpSpPr>
                <a:xfrm>
                  <a:off x="6540865" y="3687464"/>
                  <a:ext cx="2279265" cy="288147"/>
                  <a:chOff x="2337627" y="2725907"/>
                  <a:chExt cx="4394289" cy="1157108"/>
                </a:xfrm>
                <a:solidFill>
                  <a:srgbClr val="CCFFCC"/>
                </a:solidFill>
                <a:effectLst>
                  <a:outerShdw blurRad="50800" dist="38100" algn="r">
                    <a:srgbClr val="000000">
                      <a:alpha val="43000"/>
                    </a:srgbClr>
                  </a:outerShdw>
                </a:effectLst>
              </p:grpSpPr>
              <p:grpSp>
                <p:nvGrpSpPr>
                  <p:cNvPr id="23" name="Group 72"/>
                  <p:cNvGrpSpPr/>
                  <p:nvPr/>
                </p:nvGrpSpPr>
                <p:grpSpPr>
                  <a:xfrm>
                    <a:off x="2337628" y="2725907"/>
                    <a:ext cx="4394288" cy="1157108"/>
                    <a:chOff x="2337628" y="2725907"/>
                    <a:chExt cx="4394288" cy="1157108"/>
                  </a:xfrm>
                  <a:grpFill/>
                </p:grpSpPr>
                <p:sp>
                  <p:nvSpPr>
                    <p:cNvPr id="102" name="Oval 101"/>
                    <p:cNvSpPr/>
                    <p:nvPr/>
                  </p:nvSpPr>
                  <p:spPr>
                    <a:xfrm>
                      <a:off x="2337629" y="2868528"/>
                      <a:ext cx="4394287" cy="1014487"/>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3" name="Oval 102"/>
                    <p:cNvSpPr/>
                    <p:nvPr/>
                  </p:nvSpPr>
                  <p:spPr>
                    <a:xfrm>
                      <a:off x="2337628" y="2725907"/>
                      <a:ext cx="4394287" cy="1014487"/>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00" name="Straight Connector 99"/>
                  <p:cNvCxnSpPr>
                    <a:stCxn id="103" idx="2"/>
                    <a:endCxn id="102" idx="2"/>
                  </p:cNvCxnSpPr>
                  <p:nvPr/>
                </p:nvCxnSpPr>
                <p:spPr>
                  <a:xfrm rot="10800000" flipH="1" flipV="1">
                    <a:off x="2337627" y="3233150"/>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103" idx="6"/>
                    <a:endCxn id="102" idx="6"/>
                  </p:cNvCxnSpPr>
                  <p:nvPr/>
                </p:nvCxnSpPr>
                <p:spPr>
                  <a:xfrm>
                    <a:off x="6731915" y="3233151"/>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6754681" y="3653355"/>
                  <a:ext cx="2009435" cy="300492"/>
                </a:xfrm>
                <a:prstGeom prst="rect">
                  <a:avLst/>
                </a:prstGeom>
                <a:noFill/>
              </p:spPr>
              <p:txBody>
                <a:bodyPr wrap="square" rtlCol="0">
                  <a:spAutoFit/>
                </a:bodyPr>
                <a:lstStyle/>
                <a:p>
                  <a:r>
                    <a:rPr lang="en-US" sz="800" dirty="0" smtClean="0">
                      <a:latin typeface="Century Gothic"/>
                      <a:cs typeface="Century Gothic"/>
                    </a:rPr>
                    <a:t>Data grid software</a:t>
                  </a:r>
                  <a:endParaRPr lang="en-US" sz="800" dirty="0">
                    <a:latin typeface="Century Gothic"/>
                    <a:cs typeface="Century Gothic"/>
                  </a:endParaRPr>
                </a:p>
              </p:txBody>
            </p:sp>
          </p:grpSp>
          <p:grpSp>
            <p:nvGrpSpPr>
              <p:cNvPr id="25" name="Group 46"/>
              <p:cNvGrpSpPr/>
              <p:nvPr/>
            </p:nvGrpSpPr>
            <p:grpSpPr>
              <a:xfrm>
                <a:off x="7325461" y="2226372"/>
                <a:ext cx="230106" cy="230514"/>
                <a:chOff x="2337627" y="2725907"/>
                <a:chExt cx="4394289" cy="1157108"/>
              </a:xfrm>
              <a:solidFill>
                <a:srgbClr val="CCFFCC"/>
              </a:solidFill>
              <a:effectLst>
                <a:outerShdw blurRad="50800" dist="38100" algn="r">
                  <a:srgbClr val="000000">
                    <a:alpha val="43000"/>
                  </a:srgbClr>
                </a:outerShdw>
              </a:effectLst>
            </p:grpSpPr>
            <p:grpSp>
              <p:nvGrpSpPr>
                <p:cNvPr id="27" name="Group 72"/>
                <p:cNvGrpSpPr/>
                <p:nvPr/>
              </p:nvGrpSpPr>
              <p:grpSpPr>
                <a:xfrm>
                  <a:off x="2337628" y="2725907"/>
                  <a:ext cx="4394288" cy="1157108"/>
                  <a:chOff x="2337628" y="2725907"/>
                  <a:chExt cx="4394288" cy="1157108"/>
                </a:xfrm>
                <a:grpFill/>
              </p:grpSpPr>
              <p:sp>
                <p:nvSpPr>
                  <p:cNvPr id="95" name="Oval 94"/>
                  <p:cNvSpPr/>
                  <p:nvPr/>
                </p:nvSpPr>
                <p:spPr>
                  <a:xfrm>
                    <a:off x="2337629" y="2868528"/>
                    <a:ext cx="4394287" cy="1014487"/>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6" name="Oval 95"/>
                  <p:cNvSpPr/>
                  <p:nvPr/>
                </p:nvSpPr>
                <p:spPr>
                  <a:xfrm>
                    <a:off x="2337628" y="2725907"/>
                    <a:ext cx="4394287" cy="1014487"/>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93" name="Straight Connector 92"/>
                <p:cNvCxnSpPr>
                  <a:stCxn id="96" idx="2"/>
                  <a:endCxn id="95" idx="2"/>
                </p:cNvCxnSpPr>
                <p:nvPr/>
              </p:nvCxnSpPr>
              <p:spPr>
                <a:xfrm rot="10800000" flipH="1" flipV="1">
                  <a:off x="2337627" y="3233150"/>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96" idx="6"/>
                  <a:endCxn id="95" idx="6"/>
                </p:cNvCxnSpPr>
                <p:nvPr/>
              </p:nvCxnSpPr>
              <p:spPr>
                <a:xfrm>
                  <a:off x="6731915" y="3233151"/>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87" name="Straight Arrow Connector 86"/>
              <p:cNvCxnSpPr/>
              <p:nvPr/>
            </p:nvCxnSpPr>
            <p:spPr>
              <a:xfrm rot="16200000" flipV="1">
                <a:off x="6983964" y="3074353"/>
                <a:ext cx="1092916" cy="3"/>
              </a:xfrm>
              <a:prstGeom prst="straightConnector1">
                <a:avLst/>
              </a:prstGeom>
              <a:ln w="19050"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5400000">
                <a:off x="6894479" y="3074355"/>
                <a:ext cx="1092918" cy="3"/>
              </a:xfrm>
              <a:prstGeom prst="straightConnector1">
                <a:avLst/>
              </a:prstGeom>
              <a:ln w="15875" cap="flat" cmpd="sng" algn="ctr">
                <a:solidFill>
                  <a:srgbClr val="008000"/>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grpSp>
        <p:grpSp>
          <p:nvGrpSpPr>
            <p:cNvPr id="29" name="Group 134"/>
            <p:cNvGrpSpPr/>
            <p:nvPr/>
          </p:nvGrpSpPr>
          <p:grpSpPr>
            <a:xfrm>
              <a:off x="5932948" y="4401099"/>
              <a:ext cx="1089197" cy="343418"/>
              <a:chOff x="5932948" y="4434965"/>
              <a:chExt cx="1089197" cy="343418"/>
            </a:xfrm>
          </p:grpSpPr>
          <p:sp>
            <p:nvSpPr>
              <p:cNvPr id="131" name="Oval 130"/>
              <p:cNvSpPr/>
              <p:nvPr/>
            </p:nvSpPr>
            <p:spPr>
              <a:xfrm>
                <a:off x="5932948" y="4548395"/>
                <a:ext cx="1089197" cy="162831"/>
              </a:xfrm>
              <a:prstGeom prst="ellipse">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4" name="TextBox 133"/>
              <p:cNvSpPr txBox="1"/>
              <p:nvPr/>
            </p:nvSpPr>
            <p:spPr>
              <a:xfrm>
                <a:off x="5955656" y="4434965"/>
                <a:ext cx="1018791" cy="343418"/>
              </a:xfrm>
              <a:prstGeom prst="rect">
                <a:avLst/>
              </a:prstGeom>
              <a:noFill/>
            </p:spPr>
            <p:txBody>
              <a:bodyPr wrap="square" rtlCol="0">
                <a:spAutoFit/>
              </a:bodyPr>
              <a:lstStyle/>
              <a:p>
                <a:r>
                  <a:rPr lang="en-US" sz="1000" dirty="0" smtClean="0">
                    <a:latin typeface="Century Gothic"/>
                    <a:cs typeface="Century Gothic"/>
                  </a:rPr>
                  <a:t>services</a:t>
                </a:r>
                <a:endParaRPr lang="en-US" sz="1000" dirty="0">
                  <a:latin typeface="Century Gothic"/>
                  <a:cs typeface="Century Gothic"/>
                </a:endParaRPr>
              </a:p>
            </p:txBody>
          </p:sp>
        </p:grpSp>
        <p:grpSp>
          <p:nvGrpSpPr>
            <p:cNvPr id="30" name="Group 135"/>
            <p:cNvGrpSpPr/>
            <p:nvPr/>
          </p:nvGrpSpPr>
          <p:grpSpPr>
            <a:xfrm>
              <a:off x="7065992" y="4721733"/>
              <a:ext cx="1089197" cy="343418"/>
              <a:chOff x="5932948" y="4434966"/>
              <a:chExt cx="1089197" cy="343418"/>
            </a:xfrm>
          </p:grpSpPr>
          <p:sp>
            <p:nvSpPr>
              <p:cNvPr id="137" name="Oval 136"/>
              <p:cNvSpPr/>
              <p:nvPr/>
            </p:nvSpPr>
            <p:spPr>
              <a:xfrm>
                <a:off x="5932948" y="4548395"/>
                <a:ext cx="1089197" cy="162831"/>
              </a:xfrm>
              <a:prstGeom prst="ellipse">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8" name="TextBox 137"/>
              <p:cNvSpPr txBox="1"/>
              <p:nvPr/>
            </p:nvSpPr>
            <p:spPr>
              <a:xfrm>
                <a:off x="5955656" y="4434966"/>
                <a:ext cx="1018791" cy="343418"/>
              </a:xfrm>
              <a:prstGeom prst="rect">
                <a:avLst/>
              </a:prstGeom>
              <a:noFill/>
            </p:spPr>
            <p:txBody>
              <a:bodyPr wrap="square" rtlCol="0">
                <a:spAutoFit/>
              </a:bodyPr>
              <a:lstStyle/>
              <a:p>
                <a:r>
                  <a:rPr lang="en-US" sz="1000" dirty="0" smtClean="0">
                    <a:latin typeface="Century Gothic"/>
                    <a:cs typeface="Century Gothic"/>
                  </a:rPr>
                  <a:t>services</a:t>
                </a:r>
                <a:endParaRPr lang="en-US" sz="1000" dirty="0">
                  <a:latin typeface="Century Gothic"/>
                  <a:cs typeface="Century Gothic"/>
                </a:endParaRPr>
              </a:p>
            </p:txBody>
          </p:sp>
        </p:grpSp>
        <p:grpSp>
          <p:nvGrpSpPr>
            <p:cNvPr id="31" name="Group 138"/>
            <p:cNvGrpSpPr/>
            <p:nvPr/>
          </p:nvGrpSpPr>
          <p:grpSpPr>
            <a:xfrm>
              <a:off x="7955997" y="4373578"/>
              <a:ext cx="1089197" cy="343418"/>
              <a:chOff x="5932948" y="4434966"/>
              <a:chExt cx="1089197" cy="343418"/>
            </a:xfrm>
          </p:grpSpPr>
          <p:sp>
            <p:nvSpPr>
              <p:cNvPr id="140" name="Oval 139"/>
              <p:cNvSpPr/>
              <p:nvPr/>
            </p:nvSpPr>
            <p:spPr>
              <a:xfrm>
                <a:off x="5932948" y="4548395"/>
                <a:ext cx="1089197" cy="162831"/>
              </a:xfrm>
              <a:prstGeom prst="ellipse">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1" name="TextBox 140"/>
              <p:cNvSpPr txBox="1"/>
              <p:nvPr/>
            </p:nvSpPr>
            <p:spPr>
              <a:xfrm>
                <a:off x="5955656" y="4434966"/>
                <a:ext cx="1018791" cy="343418"/>
              </a:xfrm>
              <a:prstGeom prst="rect">
                <a:avLst/>
              </a:prstGeom>
              <a:noFill/>
            </p:spPr>
            <p:txBody>
              <a:bodyPr wrap="square" rtlCol="0">
                <a:spAutoFit/>
              </a:bodyPr>
              <a:lstStyle/>
              <a:p>
                <a:r>
                  <a:rPr lang="en-US" sz="1000" dirty="0" smtClean="0">
                    <a:latin typeface="Century Gothic"/>
                    <a:cs typeface="Century Gothic"/>
                  </a:rPr>
                  <a:t>services</a:t>
                </a:r>
                <a:endParaRPr lang="en-US" sz="1000" dirty="0">
                  <a:latin typeface="Century Gothic"/>
                  <a:cs typeface="Century Gothic"/>
                </a:endParaRPr>
              </a:p>
            </p:txBody>
          </p:sp>
        </p:grpSp>
      </p:grpSp>
      <p:grpSp>
        <p:nvGrpSpPr>
          <p:cNvPr id="224" name="Group 240"/>
          <p:cNvGrpSpPr/>
          <p:nvPr/>
        </p:nvGrpSpPr>
        <p:grpSpPr>
          <a:xfrm>
            <a:off x="222704" y="269760"/>
            <a:ext cx="4190029" cy="4977495"/>
            <a:chOff x="543059" y="762762"/>
            <a:chExt cx="4190029" cy="4977495"/>
          </a:xfrm>
        </p:grpSpPr>
        <p:grpSp>
          <p:nvGrpSpPr>
            <p:cNvPr id="226" name="Group 77"/>
            <p:cNvGrpSpPr/>
            <p:nvPr/>
          </p:nvGrpSpPr>
          <p:grpSpPr>
            <a:xfrm>
              <a:off x="543059" y="762762"/>
              <a:ext cx="3738450" cy="1478041"/>
              <a:chOff x="2183565" y="1846030"/>
              <a:chExt cx="3738450" cy="1478041"/>
            </a:xfrm>
          </p:grpSpPr>
          <p:grpSp>
            <p:nvGrpSpPr>
              <p:cNvPr id="227" name="Group 316"/>
              <p:cNvGrpSpPr/>
              <p:nvPr/>
            </p:nvGrpSpPr>
            <p:grpSpPr>
              <a:xfrm>
                <a:off x="2183565" y="1846030"/>
                <a:ext cx="3738450" cy="1478039"/>
                <a:chOff x="177027" y="1979237"/>
                <a:chExt cx="3738450" cy="1478039"/>
              </a:xfrm>
            </p:grpSpPr>
            <p:grpSp>
              <p:nvGrpSpPr>
                <p:cNvPr id="229" name="Group 315"/>
                <p:cNvGrpSpPr/>
                <p:nvPr/>
              </p:nvGrpSpPr>
              <p:grpSpPr>
                <a:xfrm>
                  <a:off x="2989018" y="2695512"/>
                  <a:ext cx="926459" cy="641112"/>
                  <a:chOff x="2989018" y="2695512"/>
                  <a:chExt cx="926459" cy="641112"/>
                </a:xfrm>
              </p:grpSpPr>
              <p:sp>
                <p:nvSpPr>
                  <p:cNvPr id="50" name="Oval 49"/>
                  <p:cNvSpPr/>
                  <p:nvPr/>
                </p:nvSpPr>
                <p:spPr>
                  <a:xfrm>
                    <a:off x="2989018" y="2695512"/>
                    <a:ext cx="924675" cy="376802"/>
                  </a:xfrm>
                  <a:prstGeom prst="ellipse">
                    <a:avLst/>
                  </a:prstGeom>
                  <a:solidFill>
                    <a:srgbClr val="D9D9D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Century Gothic"/>
                        <a:cs typeface="Century Gothic"/>
                      </a:rPr>
                      <a:t>CFO</a:t>
                    </a:r>
                    <a:endParaRPr lang="en-US" sz="1400" b="1" dirty="0">
                      <a:solidFill>
                        <a:schemeClr val="tx1"/>
                      </a:solidFill>
                      <a:latin typeface="Century Gothic"/>
                      <a:cs typeface="Century Gothic"/>
                    </a:endParaRPr>
                  </a:p>
                </p:txBody>
              </p:sp>
              <p:sp>
                <p:nvSpPr>
                  <p:cNvPr id="51" name="TextBox 50"/>
                  <p:cNvSpPr txBox="1"/>
                  <p:nvPr/>
                </p:nvSpPr>
                <p:spPr>
                  <a:xfrm>
                    <a:off x="3294794" y="3059625"/>
                    <a:ext cx="620683" cy="276999"/>
                  </a:xfrm>
                  <a:prstGeom prst="rect">
                    <a:avLst/>
                  </a:prstGeom>
                  <a:noFill/>
                </p:spPr>
                <p:txBody>
                  <a:bodyPr wrap="none" rtlCol="0">
                    <a:spAutoFit/>
                  </a:bodyPr>
                  <a:lstStyle/>
                  <a:p>
                    <a:r>
                      <a:rPr lang="en-US" sz="1200" dirty="0" smtClean="0">
                        <a:latin typeface="Century Gothic"/>
                        <a:cs typeface="Century Gothic"/>
                      </a:rPr>
                      <a:t>Payer</a:t>
                    </a:r>
                    <a:endParaRPr lang="en-US" sz="1200" dirty="0">
                      <a:latin typeface="Century Gothic"/>
                      <a:cs typeface="Century Gothic"/>
                    </a:endParaRPr>
                  </a:p>
                </p:txBody>
              </p:sp>
            </p:grpSp>
            <p:grpSp>
              <p:nvGrpSpPr>
                <p:cNvPr id="230" name="Group 313"/>
                <p:cNvGrpSpPr/>
                <p:nvPr/>
              </p:nvGrpSpPr>
              <p:grpSpPr>
                <a:xfrm>
                  <a:off x="177027" y="2676853"/>
                  <a:ext cx="1643923" cy="666537"/>
                  <a:chOff x="177027" y="2676853"/>
                  <a:chExt cx="1643923" cy="666537"/>
                </a:xfrm>
              </p:grpSpPr>
              <p:sp>
                <p:nvSpPr>
                  <p:cNvPr id="48" name="Oval 47"/>
                  <p:cNvSpPr/>
                  <p:nvPr/>
                </p:nvSpPr>
                <p:spPr>
                  <a:xfrm>
                    <a:off x="794734" y="2676853"/>
                    <a:ext cx="1026216" cy="415451"/>
                  </a:xfrm>
                  <a:prstGeom prst="ellipse">
                    <a:avLst/>
                  </a:prstGeom>
                  <a:solidFill>
                    <a:srgbClr val="D9D9D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latin typeface="Century Gothic"/>
                        <a:cs typeface="Century Gothic"/>
                      </a:rPr>
                      <a:t>CTO</a:t>
                    </a:r>
                    <a:endParaRPr lang="en-US" sz="1400" b="1" dirty="0">
                      <a:solidFill>
                        <a:schemeClr val="tx1"/>
                      </a:solidFill>
                      <a:latin typeface="Century Gothic"/>
                      <a:cs typeface="Century Gothic"/>
                    </a:endParaRPr>
                  </a:p>
                </p:txBody>
              </p:sp>
              <p:sp>
                <p:nvSpPr>
                  <p:cNvPr id="49" name="TextBox 48"/>
                  <p:cNvSpPr txBox="1"/>
                  <p:nvPr/>
                </p:nvSpPr>
                <p:spPr>
                  <a:xfrm>
                    <a:off x="177027" y="3066391"/>
                    <a:ext cx="1313180" cy="276999"/>
                  </a:xfrm>
                  <a:prstGeom prst="rect">
                    <a:avLst/>
                  </a:prstGeom>
                  <a:noFill/>
                </p:spPr>
                <p:txBody>
                  <a:bodyPr wrap="none" rtlCol="0">
                    <a:spAutoFit/>
                  </a:bodyPr>
                  <a:lstStyle/>
                  <a:p>
                    <a:r>
                      <a:rPr lang="en-US" sz="1200" dirty="0" smtClean="0">
                        <a:latin typeface="Century Gothic"/>
                        <a:cs typeface="Century Gothic"/>
                      </a:rPr>
                      <a:t>Recommender</a:t>
                    </a:r>
                    <a:endParaRPr lang="en-US" sz="1200" dirty="0">
                      <a:latin typeface="Century Gothic"/>
                      <a:cs typeface="Century Gothic"/>
                    </a:endParaRPr>
                  </a:p>
                </p:txBody>
              </p:sp>
            </p:grpSp>
            <p:sp>
              <p:nvSpPr>
                <p:cNvPr id="46" name="Oval 45"/>
                <p:cNvSpPr/>
                <p:nvPr/>
              </p:nvSpPr>
              <p:spPr>
                <a:xfrm>
                  <a:off x="1722024" y="1979237"/>
                  <a:ext cx="1265650" cy="445821"/>
                </a:xfrm>
                <a:prstGeom prst="ellipse">
                  <a:avLst/>
                </a:prstGeom>
                <a:solidFill>
                  <a:srgbClr val="D9D9D9"/>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Century Gothic"/>
                      <a:cs typeface="Century Gothic"/>
                    </a:rPr>
                    <a:t>CEO</a:t>
                  </a:r>
                  <a:endParaRPr lang="en-US" sz="1600" b="1" dirty="0">
                    <a:solidFill>
                      <a:srgbClr val="000000"/>
                    </a:solidFill>
                    <a:latin typeface="Century Gothic"/>
                    <a:cs typeface="Century Gothic"/>
                  </a:endParaRPr>
                </a:p>
              </p:txBody>
            </p:sp>
            <p:cxnSp>
              <p:nvCxnSpPr>
                <p:cNvPr id="39" name="Straight Arrow Connector 38"/>
                <p:cNvCxnSpPr/>
                <p:nvPr/>
              </p:nvCxnSpPr>
              <p:spPr>
                <a:xfrm rot="10800000" flipV="1">
                  <a:off x="1668029" y="2410997"/>
                  <a:ext cx="382143" cy="339696"/>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748840" y="2381799"/>
                  <a:ext cx="404790" cy="368894"/>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H="1">
                  <a:off x="1450106" y="3185358"/>
                  <a:ext cx="376091" cy="167745"/>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9" name="Straight Arrow Connector 58"/>
              <p:cNvCxnSpPr/>
              <p:nvPr/>
            </p:nvCxnSpPr>
            <p:spPr>
              <a:xfrm rot="5400000">
                <a:off x="5068723" y="3010529"/>
                <a:ext cx="397655" cy="229430"/>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234" name="Group 239"/>
            <p:cNvGrpSpPr/>
            <p:nvPr/>
          </p:nvGrpSpPr>
          <p:grpSpPr>
            <a:xfrm>
              <a:off x="1881887" y="2042250"/>
              <a:ext cx="1755743" cy="1893432"/>
              <a:chOff x="1881887" y="2042250"/>
              <a:chExt cx="1755743" cy="1893432"/>
            </a:xfrm>
          </p:grpSpPr>
          <p:sp>
            <p:nvSpPr>
              <p:cNvPr id="60" name="Cloud 59"/>
              <p:cNvSpPr/>
              <p:nvPr/>
            </p:nvSpPr>
            <p:spPr>
              <a:xfrm>
                <a:off x="1881887" y="2042250"/>
                <a:ext cx="1755743" cy="1151517"/>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3" name="Picture 62" descr="client-image.jpg"/>
              <p:cNvPicPr>
                <a:picLocks noChangeAspect="1"/>
              </p:cNvPicPr>
              <p:nvPr/>
            </p:nvPicPr>
            <p:blipFill>
              <a:blip r:embed="rId3"/>
              <a:stretch>
                <a:fillRect/>
              </a:stretch>
            </p:blipFill>
            <p:spPr>
              <a:xfrm>
                <a:off x="2273060" y="2645659"/>
                <a:ext cx="331403" cy="324160"/>
              </a:xfrm>
              <a:prstGeom prst="rect">
                <a:avLst/>
              </a:prstGeom>
            </p:spPr>
          </p:pic>
          <p:cxnSp>
            <p:nvCxnSpPr>
              <p:cNvPr id="65" name="Straight Connector 64"/>
              <p:cNvCxnSpPr/>
              <p:nvPr/>
            </p:nvCxnSpPr>
            <p:spPr>
              <a:xfrm>
                <a:off x="3191974" y="2076707"/>
                <a:ext cx="0" cy="22891"/>
              </a:xfrm>
              <a:prstGeom prst="line">
                <a:avLst/>
              </a:prstGeom>
              <a:solidFill>
                <a:srgbClr val="CCFFCC"/>
              </a:solid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5400000">
                <a:off x="1927600" y="3433880"/>
                <a:ext cx="780387" cy="223217"/>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16200000" flipH="1">
                <a:off x="2976802" y="3366546"/>
                <a:ext cx="780387" cy="298812"/>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6200000" flipH="1">
                <a:off x="2510122" y="3559617"/>
                <a:ext cx="712379" cy="39750"/>
              </a:xfrm>
              <a:prstGeom prst="straightConnector1">
                <a:avLst/>
              </a:prstGeom>
              <a:ln w="190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a:stCxn id="63" idx="3"/>
                <a:endCxn id="245" idx="2"/>
              </p:cNvCxnSpPr>
              <p:nvPr/>
            </p:nvCxnSpPr>
            <p:spPr>
              <a:xfrm flipV="1">
                <a:off x="2604463" y="2569710"/>
                <a:ext cx="731234" cy="238029"/>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a:stCxn id="196" idx="3"/>
                <a:endCxn id="245" idx="1"/>
              </p:cNvCxnSpPr>
              <p:nvPr/>
            </p:nvCxnSpPr>
            <p:spPr>
              <a:xfrm>
                <a:off x="2909535" y="2402882"/>
                <a:ext cx="452029" cy="109258"/>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96" name="Picture 195" descr="client-image.jpg"/>
              <p:cNvPicPr>
                <a:picLocks noChangeAspect="1"/>
              </p:cNvPicPr>
              <p:nvPr/>
            </p:nvPicPr>
            <p:blipFill>
              <a:blip r:embed="rId3"/>
              <a:stretch>
                <a:fillRect/>
              </a:stretch>
            </p:blipFill>
            <p:spPr>
              <a:xfrm>
                <a:off x="2578132" y="2240802"/>
                <a:ext cx="331403" cy="324160"/>
              </a:xfrm>
              <a:prstGeom prst="rect">
                <a:avLst/>
              </a:prstGeom>
            </p:spPr>
          </p:pic>
        </p:grpSp>
        <p:grpSp>
          <p:nvGrpSpPr>
            <p:cNvPr id="235" name="Group 238"/>
            <p:cNvGrpSpPr/>
            <p:nvPr/>
          </p:nvGrpSpPr>
          <p:grpSpPr>
            <a:xfrm>
              <a:off x="747322" y="3945171"/>
              <a:ext cx="3985766" cy="1795086"/>
              <a:chOff x="747322" y="3945171"/>
              <a:chExt cx="3985766" cy="1795086"/>
            </a:xfrm>
          </p:grpSpPr>
          <p:sp>
            <p:nvSpPr>
              <p:cNvPr id="26" name="TextBox 11"/>
              <p:cNvSpPr txBox="1"/>
              <p:nvPr/>
            </p:nvSpPr>
            <p:spPr>
              <a:xfrm>
                <a:off x="1094695" y="5217037"/>
                <a:ext cx="2915912" cy="523220"/>
              </a:xfrm>
              <a:prstGeom prst="rect">
                <a:avLst/>
              </a:prstGeom>
              <a:noFill/>
            </p:spPr>
            <p:txBody>
              <a:bodyPr wrap="square" rtlCol="0">
                <a:spAutoFit/>
              </a:bodyPr>
              <a:lstStyle/>
              <a:p>
                <a:pPr algn="ctr"/>
                <a:r>
                  <a:rPr lang="en-US" sz="1400" dirty="0" smtClean="0">
                    <a:latin typeface="Century Gothic"/>
                    <a:cs typeface="Century Gothic"/>
                  </a:rPr>
                  <a:t>Influencers: end users </a:t>
                </a:r>
              </a:p>
              <a:p>
                <a:pPr algn="ctr"/>
                <a:r>
                  <a:rPr lang="en-US" sz="1400" dirty="0" smtClean="0">
                    <a:latin typeface="Century Gothic"/>
                    <a:cs typeface="Century Gothic"/>
                  </a:rPr>
                  <a:t>(integrator customers)</a:t>
                </a:r>
                <a:endParaRPr lang="en-US" sz="1400" dirty="0">
                  <a:latin typeface="Century Gothic"/>
                  <a:cs typeface="Century Gothic"/>
                </a:endParaRPr>
              </a:p>
            </p:txBody>
          </p:sp>
          <p:grpSp>
            <p:nvGrpSpPr>
              <p:cNvPr id="236" name="Group 237"/>
              <p:cNvGrpSpPr/>
              <p:nvPr/>
            </p:nvGrpSpPr>
            <p:grpSpPr>
              <a:xfrm>
                <a:off x="747322" y="3945171"/>
                <a:ext cx="3985766" cy="1298771"/>
                <a:chOff x="747322" y="3945171"/>
                <a:chExt cx="3985766" cy="1298771"/>
              </a:xfrm>
            </p:grpSpPr>
            <p:sp>
              <p:nvSpPr>
                <p:cNvPr id="20" name="Cloud 3"/>
                <p:cNvSpPr/>
                <p:nvPr/>
              </p:nvSpPr>
              <p:spPr>
                <a:xfrm>
                  <a:off x="747322" y="3945171"/>
                  <a:ext cx="3985766" cy="1298771"/>
                </a:xfrm>
                <a:prstGeom prst="cloud">
                  <a:avLst/>
                </a:prstGeom>
                <a:solidFill>
                  <a:schemeClr val="bg1">
                    <a:lumMod val="85000"/>
                    <a:alpha val="47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client-image.jpg"/>
                <p:cNvPicPr>
                  <a:picLocks noChangeAspect="1"/>
                </p:cNvPicPr>
                <p:nvPr/>
              </p:nvPicPr>
              <p:blipFill>
                <a:blip r:embed="rId3"/>
                <a:stretch>
                  <a:fillRect/>
                </a:stretch>
              </p:blipFill>
              <p:spPr>
                <a:xfrm>
                  <a:off x="3800872" y="3992572"/>
                  <a:ext cx="309835" cy="265573"/>
                </a:xfrm>
                <a:prstGeom prst="rect">
                  <a:avLst/>
                </a:prstGeom>
              </p:spPr>
            </p:pic>
            <p:pic>
              <p:nvPicPr>
                <p:cNvPr id="24" name="Picture 23" descr="client-image.jpg"/>
                <p:cNvPicPr>
                  <a:picLocks noChangeAspect="1"/>
                </p:cNvPicPr>
                <p:nvPr/>
              </p:nvPicPr>
              <p:blipFill>
                <a:blip r:embed="rId3"/>
                <a:stretch>
                  <a:fillRect/>
                </a:stretch>
              </p:blipFill>
              <p:spPr>
                <a:xfrm>
                  <a:off x="1896349" y="4137947"/>
                  <a:ext cx="309835" cy="265573"/>
                </a:xfrm>
                <a:prstGeom prst="rect">
                  <a:avLst/>
                </a:prstGeom>
              </p:spPr>
            </p:pic>
            <p:pic>
              <p:nvPicPr>
                <p:cNvPr id="28" name="Picture 27" descr="client-image.jpg"/>
                <p:cNvPicPr>
                  <a:picLocks noChangeAspect="1"/>
                </p:cNvPicPr>
                <p:nvPr/>
              </p:nvPicPr>
              <p:blipFill>
                <a:blip r:embed="rId3"/>
                <a:stretch>
                  <a:fillRect/>
                </a:stretch>
              </p:blipFill>
              <p:spPr>
                <a:xfrm>
                  <a:off x="1254973" y="4376943"/>
                  <a:ext cx="309835" cy="265573"/>
                </a:xfrm>
                <a:prstGeom prst="rect">
                  <a:avLst/>
                </a:prstGeom>
              </p:spPr>
            </p:pic>
            <p:grpSp>
              <p:nvGrpSpPr>
                <p:cNvPr id="237" name="Group 46"/>
                <p:cNvGrpSpPr/>
                <p:nvPr/>
              </p:nvGrpSpPr>
              <p:grpSpPr>
                <a:xfrm>
                  <a:off x="4321823" y="4397827"/>
                  <a:ext cx="199280" cy="196730"/>
                  <a:chOff x="2337627" y="2725907"/>
                  <a:chExt cx="4394289" cy="1157108"/>
                </a:xfrm>
                <a:solidFill>
                  <a:srgbClr val="CCFFCC"/>
                </a:solidFill>
                <a:effectLst>
                  <a:outerShdw blurRad="50800" dist="38100" algn="r">
                    <a:srgbClr val="000000">
                      <a:alpha val="43000"/>
                    </a:srgbClr>
                  </a:outerShdw>
                </a:effectLst>
              </p:grpSpPr>
              <p:grpSp>
                <p:nvGrpSpPr>
                  <p:cNvPr id="238" name="Group 72"/>
                  <p:cNvGrpSpPr/>
                  <p:nvPr/>
                </p:nvGrpSpPr>
                <p:grpSpPr>
                  <a:xfrm>
                    <a:off x="2337628" y="2725907"/>
                    <a:ext cx="4394288" cy="1157108"/>
                    <a:chOff x="2337628" y="2725907"/>
                    <a:chExt cx="4394288" cy="1157108"/>
                  </a:xfrm>
                  <a:grpFill/>
                </p:grpSpPr>
                <p:sp>
                  <p:nvSpPr>
                    <p:cNvPr id="34" name="Oval 33"/>
                    <p:cNvSpPr/>
                    <p:nvPr/>
                  </p:nvSpPr>
                  <p:spPr>
                    <a:xfrm>
                      <a:off x="2337629" y="2868528"/>
                      <a:ext cx="4394287" cy="1014487"/>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Oval 34"/>
                    <p:cNvSpPr/>
                    <p:nvPr/>
                  </p:nvSpPr>
                  <p:spPr>
                    <a:xfrm>
                      <a:off x="2337628" y="2725907"/>
                      <a:ext cx="4394287" cy="1014487"/>
                    </a:xfrm>
                    <a:prstGeom prst="ellips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32" name="Straight Connector 31"/>
                  <p:cNvCxnSpPr>
                    <a:stCxn id="35" idx="2"/>
                    <a:endCxn id="34" idx="2"/>
                  </p:cNvCxnSpPr>
                  <p:nvPr/>
                </p:nvCxnSpPr>
                <p:spPr>
                  <a:xfrm rot="10800000" flipH="1" flipV="1">
                    <a:off x="2337627" y="3233150"/>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35" idx="6"/>
                    <a:endCxn id="34" idx="6"/>
                  </p:cNvCxnSpPr>
                  <p:nvPr/>
                </p:nvCxnSpPr>
                <p:spPr>
                  <a:xfrm>
                    <a:off x="6731915" y="3233151"/>
                    <a:ext cx="1" cy="142621"/>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213" name="Picture 212" descr="client-image.jpg"/>
                <p:cNvPicPr>
                  <a:picLocks noChangeAspect="1"/>
                </p:cNvPicPr>
                <p:nvPr/>
              </p:nvPicPr>
              <p:blipFill>
                <a:blip r:embed="rId3"/>
                <a:stretch>
                  <a:fillRect/>
                </a:stretch>
              </p:blipFill>
              <p:spPr>
                <a:xfrm>
                  <a:off x="2347947" y="4509730"/>
                  <a:ext cx="309835" cy="265573"/>
                </a:xfrm>
                <a:prstGeom prst="rect">
                  <a:avLst/>
                </a:prstGeom>
              </p:spPr>
            </p:pic>
            <p:pic>
              <p:nvPicPr>
                <p:cNvPr id="217" name="Picture 216" descr="client-image.jpg"/>
                <p:cNvPicPr>
                  <a:picLocks noChangeAspect="1"/>
                </p:cNvPicPr>
                <p:nvPr/>
              </p:nvPicPr>
              <p:blipFill>
                <a:blip r:embed="rId3"/>
                <a:stretch>
                  <a:fillRect/>
                </a:stretch>
              </p:blipFill>
              <p:spPr>
                <a:xfrm>
                  <a:off x="2959954" y="3992572"/>
                  <a:ext cx="309835" cy="265573"/>
                </a:xfrm>
                <a:prstGeom prst="rect">
                  <a:avLst/>
                </a:prstGeom>
              </p:spPr>
            </p:pic>
            <p:pic>
              <p:nvPicPr>
                <p:cNvPr id="222" name="Picture 221" descr="client-image.jpg"/>
                <p:cNvPicPr>
                  <a:picLocks noChangeAspect="1"/>
                </p:cNvPicPr>
                <p:nvPr/>
              </p:nvPicPr>
              <p:blipFill>
                <a:blip r:embed="rId3"/>
                <a:stretch>
                  <a:fillRect/>
                </a:stretch>
              </p:blipFill>
              <p:spPr>
                <a:xfrm>
                  <a:off x="1610476" y="4732416"/>
                  <a:ext cx="309835" cy="265573"/>
                </a:xfrm>
                <a:prstGeom prst="rect">
                  <a:avLst/>
                </a:prstGeom>
              </p:spPr>
            </p:pic>
            <p:pic>
              <p:nvPicPr>
                <p:cNvPr id="231" name="Picture 230" descr="client-image.jpg"/>
                <p:cNvPicPr>
                  <a:picLocks noChangeAspect="1"/>
                </p:cNvPicPr>
                <p:nvPr/>
              </p:nvPicPr>
              <p:blipFill>
                <a:blip r:embed="rId3"/>
                <a:stretch>
                  <a:fillRect/>
                </a:stretch>
              </p:blipFill>
              <p:spPr>
                <a:xfrm>
                  <a:off x="2829541" y="4775183"/>
                  <a:ext cx="309835" cy="265573"/>
                </a:xfrm>
                <a:prstGeom prst="rect">
                  <a:avLst/>
                </a:prstGeom>
              </p:spPr>
            </p:pic>
            <p:grpSp>
              <p:nvGrpSpPr>
                <p:cNvPr id="239" name="Group 236"/>
                <p:cNvGrpSpPr/>
                <p:nvPr/>
              </p:nvGrpSpPr>
              <p:grpSpPr>
                <a:xfrm>
                  <a:off x="1564808" y="4125359"/>
                  <a:ext cx="2831867" cy="782611"/>
                  <a:chOff x="1564808" y="4125359"/>
                  <a:chExt cx="2831867" cy="782611"/>
                </a:xfrm>
              </p:grpSpPr>
              <p:cxnSp>
                <p:nvCxnSpPr>
                  <p:cNvPr id="212" name="Straight Arrow Connector 211"/>
                  <p:cNvCxnSpPr>
                    <a:stCxn id="213" idx="3"/>
                    <a:endCxn id="35" idx="3"/>
                  </p:cNvCxnSpPr>
                  <p:nvPr/>
                </p:nvCxnSpPr>
                <p:spPr>
                  <a:xfrm flipV="1">
                    <a:off x="2657782" y="4545050"/>
                    <a:ext cx="1693225" cy="97467"/>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a:stCxn id="217" idx="3"/>
                    <a:endCxn id="35" idx="1"/>
                  </p:cNvCxnSpPr>
                  <p:nvPr/>
                </p:nvCxnSpPr>
                <p:spPr>
                  <a:xfrm>
                    <a:off x="3269789" y="4125359"/>
                    <a:ext cx="1081218" cy="297727"/>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a:stCxn id="24" idx="3"/>
                  </p:cNvCxnSpPr>
                  <p:nvPr/>
                </p:nvCxnSpPr>
                <p:spPr>
                  <a:xfrm>
                    <a:off x="2206184" y="4270734"/>
                    <a:ext cx="2115639" cy="213334"/>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a:stCxn id="222" idx="3"/>
                  </p:cNvCxnSpPr>
                  <p:nvPr/>
                </p:nvCxnSpPr>
                <p:spPr>
                  <a:xfrm flipV="1">
                    <a:off x="1920311" y="4597140"/>
                    <a:ext cx="2476364" cy="268063"/>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21" idx="3"/>
                    <a:endCxn id="35" idx="2"/>
                  </p:cNvCxnSpPr>
                  <p:nvPr/>
                </p:nvCxnSpPr>
                <p:spPr>
                  <a:xfrm>
                    <a:off x="4110707" y="4125359"/>
                    <a:ext cx="211116" cy="358709"/>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28" idx="3"/>
                    <a:endCxn id="35" idx="2"/>
                  </p:cNvCxnSpPr>
                  <p:nvPr/>
                </p:nvCxnSpPr>
                <p:spPr>
                  <a:xfrm flipV="1">
                    <a:off x="1564808" y="4484068"/>
                    <a:ext cx="2757015" cy="25662"/>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a:stCxn id="231" idx="3"/>
                    <a:endCxn id="35" idx="1"/>
                  </p:cNvCxnSpPr>
                  <p:nvPr/>
                </p:nvCxnSpPr>
                <p:spPr>
                  <a:xfrm flipV="1">
                    <a:off x="3139376" y="4423086"/>
                    <a:ext cx="1211631" cy="484884"/>
                  </a:xfrm>
                  <a:prstGeom prst="straightConnector1">
                    <a:avLst/>
                  </a:prstGeom>
                  <a:ln w="0" cap="flat" cmpd="sng" algn="ctr">
                    <a:solidFill>
                      <a:srgbClr val="0071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grpSp>
        </p:grpSp>
      </p:grpSp>
      <p:sp>
        <p:nvSpPr>
          <p:cNvPr id="245" name="Oval 244"/>
          <p:cNvSpPr/>
          <p:nvPr/>
        </p:nvSpPr>
        <p:spPr>
          <a:xfrm>
            <a:off x="3015342" y="1995292"/>
            <a:ext cx="176632" cy="162831"/>
          </a:xfrm>
          <a:prstGeom prst="ellipse">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4" name="Footer Placeholder 123"/>
          <p:cNvSpPr>
            <a:spLocks noGrp="1"/>
          </p:cNvSpPr>
          <p:nvPr>
            <p:ph type="ftr" sz="quarter" idx="11"/>
          </p:nvPr>
        </p:nvSpPr>
        <p:spPr/>
        <p:txBody>
          <a:bodyPr/>
          <a:lstStyle/>
          <a:p>
            <a:r>
              <a:rPr lang="en-US" dirty="0" smtClean="0"/>
              <a:t>CRADLE Talk, April 4, 2014</a:t>
            </a:r>
            <a:endParaRPr lang="en-US" dirty="0"/>
          </a:p>
        </p:txBody>
      </p:sp>
      <p:sp>
        <p:nvSpPr>
          <p:cNvPr id="125" name="TextBox 124"/>
          <p:cNvSpPr txBox="1"/>
          <p:nvPr/>
        </p:nvSpPr>
        <p:spPr>
          <a:xfrm>
            <a:off x="2973002" y="259859"/>
            <a:ext cx="814721" cy="461665"/>
          </a:xfrm>
          <a:prstGeom prst="rect">
            <a:avLst/>
          </a:prstGeom>
          <a:noFill/>
        </p:spPr>
        <p:txBody>
          <a:bodyPr wrap="none" rtlCol="0">
            <a:spAutoFit/>
          </a:bodyPr>
          <a:lstStyle/>
          <a:p>
            <a:r>
              <a:rPr lang="en-US" sz="1200" dirty="0" smtClean="0">
                <a:latin typeface="Century Gothic"/>
                <a:cs typeface="Century Gothic"/>
              </a:rPr>
              <a:t>Decision </a:t>
            </a:r>
          </a:p>
          <a:p>
            <a:r>
              <a:rPr lang="en-US" sz="1200" dirty="0" smtClean="0">
                <a:latin typeface="Century Gothic"/>
                <a:cs typeface="Century Gothic"/>
              </a:rPr>
              <a:t>maker</a:t>
            </a:r>
            <a:endParaRPr lang="en-US" sz="1200" dirty="0">
              <a:latin typeface="Century Gothic"/>
              <a:cs typeface="Century Gothic"/>
            </a:endParaRPr>
          </a:p>
        </p:txBody>
      </p:sp>
      <p:sp>
        <p:nvSpPr>
          <p:cNvPr id="132" name="Rectangle 131"/>
          <p:cNvSpPr/>
          <p:nvPr/>
        </p:nvSpPr>
        <p:spPr>
          <a:xfrm>
            <a:off x="0" y="6412458"/>
            <a:ext cx="9144000" cy="44554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TextBox 132"/>
          <p:cNvSpPr txBox="1"/>
          <p:nvPr/>
        </p:nvSpPr>
        <p:spPr>
          <a:xfrm>
            <a:off x="2984349" y="6338655"/>
            <a:ext cx="2648408" cy="276999"/>
          </a:xfrm>
          <a:prstGeom prst="rect">
            <a:avLst/>
          </a:prstGeom>
          <a:solidFill>
            <a:srgbClr val="FFFFFF"/>
          </a:solidFill>
        </p:spPr>
        <p:txBody>
          <a:bodyPr wrap="square" rtlCol="0">
            <a:spAutoFit/>
          </a:bodyPr>
          <a:lstStyle/>
          <a:p>
            <a:r>
              <a:rPr lang="en-US" sz="1200" dirty="0" smtClean="0">
                <a:latin typeface="Century Gothic"/>
                <a:cs typeface="Century Gothic"/>
              </a:rPr>
              <a:t>Distributed storage </a:t>
            </a:r>
            <a:r>
              <a:rPr lang="en-US" sz="1200" dirty="0" smtClean="0">
                <a:noFill/>
                <a:latin typeface="Century Gothic"/>
                <a:cs typeface="Century Gothic"/>
              </a:rPr>
              <a:t>resources</a:t>
            </a:r>
            <a:endParaRPr lang="en-US" sz="1200" dirty="0">
              <a:noFill/>
              <a:latin typeface="Century Gothic"/>
              <a:cs typeface="Century Gothic"/>
            </a:endParaRPr>
          </a:p>
        </p:txBody>
      </p:sp>
      <p:sp>
        <p:nvSpPr>
          <p:cNvPr id="123" name="TextBox 122"/>
          <p:cNvSpPr txBox="1"/>
          <p:nvPr/>
        </p:nvSpPr>
        <p:spPr>
          <a:xfrm>
            <a:off x="3433925" y="1820923"/>
            <a:ext cx="792394" cy="523220"/>
          </a:xfrm>
          <a:prstGeom prst="rect">
            <a:avLst/>
          </a:prstGeom>
          <a:noFill/>
        </p:spPr>
        <p:txBody>
          <a:bodyPr wrap="square" rtlCol="0">
            <a:spAutoFit/>
          </a:bodyPr>
          <a:lstStyle/>
          <a:p>
            <a:r>
              <a:rPr lang="en-US" sz="1400" dirty="0" smtClean="0">
                <a:latin typeface="Century Gothic"/>
                <a:cs typeface="Century Gothic"/>
              </a:rPr>
              <a:t>Admin</a:t>
            </a:r>
          </a:p>
          <a:p>
            <a:r>
              <a:rPr lang="en-US" sz="1400" dirty="0" smtClean="0">
                <a:latin typeface="Century Gothic"/>
                <a:cs typeface="Century Gothic"/>
              </a:rPr>
              <a:t>Client</a:t>
            </a:r>
            <a:endParaRPr lang="en-US" sz="1400" dirty="0">
              <a:latin typeface="Century Gothic"/>
              <a:cs typeface="Century Gothic"/>
            </a:endParaRPr>
          </a:p>
        </p:txBody>
      </p:sp>
      <p:cxnSp>
        <p:nvCxnSpPr>
          <p:cNvPr id="5" name="Straight Connector 4"/>
          <p:cNvCxnSpPr>
            <a:stCxn id="245" idx="6"/>
          </p:cNvCxnSpPr>
          <p:nvPr/>
        </p:nvCxnSpPr>
        <p:spPr>
          <a:xfrm>
            <a:off x="3191974" y="2076708"/>
            <a:ext cx="392921" cy="582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2" name="Curved Connector 251"/>
          <p:cNvCxnSpPr>
            <a:stCxn id="103" idx="7"/>
          </p:cNvCxnSpPr>
          <p:nvPr/>
        </p:nvCxnSpPr>
        <p:spPr>
          <a:xfrm rot="16200000" flipV="1">
            <a:off x="2539137" y="2818295"/>
            <a:ext cx="2867886" cy="1547542"/>
          </a:xfrm>
          <a:prstGeom prst="curvedConnector3">
            <a:avLst>
              <a:gd name="adj1" fmla="val 66533"/>
            </a:avLst>
          </a:prstGeom>
          <a:ln w="31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4465698" y="3837093"/>
            <a:ext cx="687671" cy="307777"/>
          </a:xfrm>
          <a:prstGeom prst="rect">
            <a:avLst/>
          </a:prstGeom>
          <a:solidFill>
            <a:srgbClr val="FFFFFF"/>
          </a:solidFill>
        </p:spPr>
        <p:txBody>
          <a:bodyPr wrap="square" rtlCol="0">
            <a:spAutoFit/>
          </a:bodyPr>
          <a:lstStyle/>
          <a:p>
            <a:r>
              <a:rPr lang="en-US" sz="1400" dirty="0" smtClean="0">
                <a:latin typeface="Century Gothic"/>
                <a:cs typeface="Century Gothic"/>
              </a:rPr>
              <a:t>Client</a:t>
            </a:r>
            <a:endParaRPr lang="en-US" sz="1400" dirty="0">
              <a:latin typeface="Century Gothic"/>
              <a:cs typeface="Century Gothic"/>
            </a:endParaRPr>
          </a:p>
        </p:txBody>
      </p:sp>
      <p:cxnSp>
        <p:nvCxnSpPr>
          <p:cNvPr id="148" name="Straight Connector 147"/>
          <p:cNvCxnSpPr/>
          <p:nvPr/>
        </p:nvCxnSpPr>
        <p:spPr>
          <a:xfrm>
            <a:off x="4200748" y="3991066"/>
            <a:ext cx="36382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49" name="Curved Connector 148"/>
          <p:cNvCxnSpPr/>
          <p:nvPr/>
        </p:nvCxnSpPr>
        <p:spPr>
          <a:xfrm rot="16200000" flipH="1">
            <a:off x="2464718" y="2797063"/>
            <a:ext cx="2793575" cy="1515694"/>
          </a:xfrm>
          <a:prstGeom prst="curvedConnector3">
            <a:avLst>
              <a:gd name="adj1" fmla="val 37877"/>
            </a:avLst>
          </a:prstGeom>
          <a:ln w="31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50" name="TextBox 11"/>
          <p:cNvSpPr txBox="1"/>
          <p:nvPr/>
        </p:nvSpPr>
        <p:spPr>
          <a:xfrm>
            <a:off x="282024" y="2736509"/>
            <a:ext cx="4893873" cy="307777"/>
          </a:xfrm>
          <a:prstGeom prst="rect">
            <a:avLst/>
          </a:prstGeom>
          <a:solidFill>
            <a:schemeClr val="bg1"/>
          </a:solidFill>
        </p:spPr>
        <p:txBody>
          <a:bodyPr wrap="square" rtlCol="0">
            <a:spAutoFit/>
          </a:bodyPr>
          <a:lstStyle/>
          <a:p>
            <a:pPr algn="ctr"/>
            <a:r>
              <a:rPr lang="en-US" sz="1400" dirty="0" smtClean="0">
                <a:latin typeface="Century Gothic"/>
                <a:cs typeface="Century Gothic"/>
              </a:rPr>
              <a:t>Recommenders: integrator developers and supporters</a:t>
            </a:r>
            <a:endParaRPr lang="en-US" sz="1400" dirty="0">
              <a:latin typeface="Century Gothic"/>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3"/>
            <a:ext cx="8229600" cy="1143000"/>
          </a:xfrm>
        </p:spPr>
        <p:txBody>
          <a:bodyPr/>
          <a:lstStyle/>
          <a:p>
            <a:r>
              <a:rPr lang="en-US" dirty="0" smtClean="0"/>
              <a:t>Archetypes – a Day in the Life</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29</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
        <p:nvSpPr>
          <p:cNvPr id="9" name="Content Placeholder 2"/>
          <p:cNvSpPr txBox="1">
            <a:spLocks/>
          </p:cNvSpPr>
          <p:nvPr/>
        </p:nvSpPr>
        <p:spPr>
          <a:xfrm>
            <a:off x="457200" y="1117596"/>
            <a:ext cx="8229600" cy="5723471"/>
          </a:xfrm>
          <a:prstGeom prst="rect">
            <a:avLst/>
          </a:prstGeom>
          <a:solidFill>
            <a:srgbClr val="FFFFFF"/>
          </a:solidFill>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Century Gothic"/>
                <a:ea typeface="+mn-ea"/>
                <a:cs typeface="Century Gothic"/>
              </a:rPr>
              <a:t>Integrator CTO – </a:t>
            </a:r>
            <a:r>
              <a:rPr kumimoji="0" lang="en-US" sz="1800" b="1" i="0" u="none" strike="noStrike" kern="1200" cap="none" spc="0" normalizeH="0" baseline="0" noProof="0" dirty="0" smtClean="0">
                <a:ln>
                  <a:noFill/>
                </a:ln>
                <a:solidFill>
                  <a:srgbClr val="007100"/>
                </a:solidFill>
                <a:effectLst/>
                <a:uLnTx/>
                <a:uFillTx/>
                <a:latin typeface="Century Gothic"/>
                <a:ea typeface="+mn-ea"/>
                <a:cs typeface="Century Gothic"/>
              </a:rPr>
              <a:t>recommender</a:t>
            </a:r>
            <a:endParaRPr kumimoji="0" lang="en-US" sz="18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742950" marR="0" lvl="1" indent="-285750" algn="l" defTabSz="457200" rtl="0" eaLnBrk="1" fontAlgn="auto" latinLnBrk="0" hangingPunct="1">
              <a:lnSpc>
                <a:spcPct val="100000"/>
              </a:lnSpc>
              <a:spcBef>
                <a:spcPct val="20000"/>
              </a:spcBef>
              <a:spcAft>
                <a:spcPts val="180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Century Gothic"/>
                <a:ea typeface="+mn-ea"/>
                <a:cs typeface="Century Gothic"/>
              </a:rPr>
              <a:t>Arrive at work, evaluate new customer’s requirements, new equipment arrives–evaluate how to tie it into the LIMS and integrate the new data with other collections, existing customers request new analyses–need new data operations to support that, look for new tools for that support, deploy tools (install, integrate, customize), support end users in use of infrastructure (training, troubleshooting, bug fixing, etc)</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Century Gothic"/>
                <a:ea typeface="+mn-ea"/>
                <a:cs typeface="Century Gothic"/>
              </a:rPr>
              <a:t>Integrator CEO – </a:t>
            </a:r>
            <a:r>
              <a:rPr kumimoji="0" lang="en-US" sz="1800" b="1" i="0" u="none" strike="noStrike" kern="1200" cap="none" spc="0" normalizeH="0" baseline="0" noProof="0" dirty="0" smtClean="0">
                <a:ln>
                  <a:noFill/>
                </a:ln>
                <a:solidFill>
                  <a:srgbClr val="007100"/>
                </a:solidFill>
                <a:effectLst/>
                <a:uLnTx/>
                <a:uFillTx/>
                <a:latin typeface="Century Gothic"/>
                <a:ea typeface="+mn-ea"/>
                <a:cs typeface="Century Gothic"/>
              </a:rPr>
              <a:t>decision maker/buyer</a:t>
            </a:r>
          </a:p>
          <a:p>
            <a:pPr marL="742950" marR="0" lvl="1" indent="-285750" algn="l" defTabSz="457200" rtl="0" eaLnBrk="1" fontAlgn="auto" latinLnBrk="0" hangingPunct="1">
              <a:lnSpc>
                <a:spcPct val="100000"/>
              </a:lnSpc>
              <a:spcBef>
                <a:spcPct val="20000"/>
              </a:spcBef>
              <a:spcAft>
                <a:spcPts val="180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Century Gothic"/>
                <a:ea typeface="+mn-ea"/>
                <a:cs typeface="Century Gothic"/>
              </a:rPr>
              <a:t>Come in, look at new potential customers, work with developers to define requirements – project-by-project OR in a unified way, see what tools the others are using, evaluate resource availability to support new tools and customers (staff expertise, number of staff, etc), bid on contracts</a:t>
            </a:r>
          </a:p>
          <a:p>
            <a:pPr marL="342900" marR="0" lvl="0" indent="-342900" algn="l" defTabSz="457200" rtl="0" eaLnBrk="1" fontAlgn="auto" latinLnBrk="0" hangingPunct="1">
              <a:lnSpc>
                <a:spcPct val="100000"/>
              </a:lnSpc>
              <a:spcBef>
                <a:spcPct val="20000"/>
              </a:spcBef>
              <a:spcAft>
                <a:spcPts val="180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Century Gothic"/>
                <a:ea typeface="+mn-ea"/>
                <a:cs typeface="Century Gothic"/>
              </a:rPr>
              <a:t>Integrator CFO – </a:t>
            </a:r>
            <a:r>
              <a:rPr kumimoji="0" lang="en-US" sz="1800" b="1" i="0" u="none" strike="noStrike" kern="1200" cap="none" spc="0" normalizeH="0" baseline="0" noProof="0" dirty="0" smtClean="0">
                <a:ln>
                  <a:noFill/>
                </a:ln>
                <a:solidFill>
                  <a:srgbClr val="007100"/>
                </a:solidFill>
                <a:effectLst/>
                <a:uLnTx/>
                <a:uFillTx/>
                <a:latin typeface="Century Gothic"/>
                <a:ea typeface="+mn-ea"/>
                <a:cs typeface="Century Gothic"/>
              </a:rPr>
              <a:t>payer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entury Gothic"/>
                <a:ea typeface="+mn-ea"/>
                <a:cs typeface="Century Gothic"/>
              </a:rPr>
              <a:t>Integrator customers (end users and IT supporters) – </a:t>
            </a:r>
            <a:r>
              <a:rPr kumimoji="0" lang="en-US" sz="1800" b="1" i="0" u="none" strike="noStrike" kern="1200" cap="none" spc="0" normalizeH="0" baseline="0" noProof="0" dirty="0" smtClean="0">
                <a:ln>
                  <a:noFill/>
                </a:ln>
                <a:solidFill>
                  <a:srgbClr val="007100"/>
                </a:solidFill>
                <a:effectLst/>
                <a:uLnTx/>
                <a:uFillTx/>
                <a:latin typeface="Century Gothic"/>
                <a:ea typeface="+mn-ea"/>
                <a:cs typeface="Century Gothic"/>
              </a:rPr>
              <a:t>influencers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Century Gothic"/>
                <a:ea typeface="+mn-ea"/>
                <a:cs typeface="Century Gothic"/>
              </a:rPr>
              <a:t>End users: Arrive, get started on an analysis, can’t find the data, find the data, lose the data, regenerate the data, analyze, complain to IT supporters,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Century Gothic"/>
                <a:ea typeface="+mn-ea"/>
                <a:cs typeface="Century Gothic"/>
              </a:rPr>
              <a:t>IT supporters: respond to user requests, look for better tools, evaluate new tools, make recommendations, plead users’ case to center managers, work with integrators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I-Corps Cohort Teams – Across the Spectrum of NSF Research</a:t>
            </a:r>
            <a:endParaRPr lang="en-US" dirty="0"/>
          </a:p>
        </p:txBody>
      </p:sp>
      <p:sp>
        <p:nvSpPr>
          <p:cNvPr id="3" name="Content Placeholder 2"/>
          <p:cNvSpPr>
            <a:spLocks noGrp="1"/>
          </p:cNvSpPr>
          <p:nvPr>
            <p:ph idx="1"/>
          </p:nvPr>
        </p:nvSpPr>
        <p:spPr>
          <a:xfrm>
            <a:off x="457200" y="1502303"/>
            <a:ext cx="8229600" cy="5303837"/>
          </a:xfrm>
        </p:spPr>
        <p:txBody>
          <a:bodyPr>
            <a:normAutofit fontScale="92500" lnSpcReduction="20000"/>
          </a:bodyPr>
          <a:lstStyle/>
          <a:p>
            <a:pPr>
              <a:spcAft>
                <a:spcPts val="1800"/>
              </a:spcAft>
            </a:pPr>
            <a:r>
              <a:rPr lang="en-US" dirty="0" smtClean="0"/>
              <a:t>DGS: Data Grid Services</a:t>
            </a:r>
          </a:p>
          <a:p>
            <a:pPr>
              <a:spcAft>
                <a:spcPts val="1800"/>
              </a:spcAft>
            </a:pPr>
            <a:r>
              <a:rPr lang="en-US" dirty="0" smtClean="0"/>
              <a:t>SWIFT: Short-Term Wind Forecasting Technology</a:t>
            </a:r>
          </a:p>
          <a:p>
            <a:pPr>
              <a:spcAft>
                <a:spcPts val="1800"/>
              </a:spcAft>
            </a:pPr>
            <a:r>
              <a:rPr lang="en-US" dirty="0" smtClean="0"/>
              <a:t>Aerogels - Rapid Supercritical Processing of Aerogels</a:t>
            </a:r>
          </a:p>
          <a:p>
            <a:pPr>
              <a:spcAft>
                <a:spcPts val="1800"/>
              </a:spcAft>
            </a:pPr>
            <a:r>
              <a:rPr lang="en-US" dirty="0" smtClean="0"/>
              <a:t>AquaInvadrID - Commercialization of Genetic Identification Services for Invasive Aquatic Plant Management</a:t>
            </a:r>
          </a:p>
          <a:p>
            <a:pPr>
              <a:spcAft>
                <a:spcPts val="1800"/>
              </a:spcAft>
            </a:pPr>
            <a:r>
              <a:rPr lang="en-US" dirty="0" smtClean="0"/>
              <a:t>Blood Microdevice - ABO-Rh Blood Type Identification Microdevice</a:t>
            </a:r>
          </a:p>
          <a:p>
            <a:pPr>
              <a:spcAft>
                <a:spcPts val="1800"/>
              </a:spcAft>
            </a:pPr>
            <a:r>
              <a:rPr lang="en-US" dirty="0" smtClean="0"/>
              <a:t>DEFT: Data-Enabled Forecasting Tools for Big Data</a:t>
            </a:r>
          </a:p>
          <a:p>
            <a:pPr>
              <a:spcAft>
                <a:spcPts val="1800"/>
              </a:spcAft>
            </a:pPr>
            <a:r>
              <a:rPr lang="en-US" dirty="0" smtClean="0"/>
              <a:t>Cloud Services Broker</a:t>
            </a:r>
          </a:p>
          <a:p>
            <a:pPr>
              <a:spcAft>
                <a:spcPts val="1800"/>
              </a:spcAft>
            </a:pPr>
            <a:r>
              <a:rPr lang="en-US" dirty="0" smtClean="0"/>
              <a:t>SeePlusPlus - Determining Excavator Proximity to Buried Utilities</a:t>
            </a:r>
          </a:p>
          <a:p>
            <a:pPr>
              <a:spcAft>
                <a:spcPts val="1800"/>
              </a:spcAft>
            </a:pPr>
            <a:r>
              <a:rPr lang="en-US" dirty="0" smtClean="0"/>
              <a:t>Secure Document Management in the Cloud</a:t>
            </a:r>
          </a:p>
          <a:p>
            <a:pPr>
              <a:spcAft>
                <a:spcPts val="1800"/>
              </a:spcAft>
            </a:pP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37576"/>
            <a:ext cx="8229600" cy="1143000"/>
          </a:xfrm>
        </p:spPr>
        <p:txBody>
          <a:bodyPr/>
          <a:lstStyle/>
          <a:p>
            <a:r>
              <a:rPr lang="en-US" dirty="0" smtClean="0"/>
              <a:t>Data Conference Takeaways</a:t>
            </a:r>
            <a:endParaRPr lang="en-US" dirty="0"/>
          </a:p>
        </p:txBody>
      </p:sp>
      <p:sp>
        <p:nvSpPr>
          <p:cNvPr id="3" name="Content Placeholder 2"/>
          <p:cNvSpPr>
            <a:spLocks noGrp="1"/>
          </p:cNvSpPr>
          <p:nvPr>
            <p:ph idx="1"/>
          </p:nvPr>
        </p:nvSpPr>
        <p:spPr>
          <a:xfrm>
            <a:off x="457199" y="1112844"/>
            <a:ext cx="8551333" cy="5422368"/>
          </a:xfrm>
        </p:spPr>
        <p:txBody>
          <a:bodyPr>
            <a:normAutofit/>
          </a:bodyPr>
          <a:lstStyle/>
          <a:p>
            <a:r>
              <a:rPr lang="en-US" dirty="0" smtClean="0"/>
              <a:t>Enterprises </a:t>
            </a:r>
            <a:r>
              <a:rPr lang="en-US" dirty="0" smtClean="0"/>
              <a:t>- trying </a:t>
            </a:r>
            <a:r>
              <a:rPr lang="en-US" dirty="0" smtClean="0"/>
              <a:t>to figure out data management</a:t>
            </a:r>
          </a:p>
          <a:p>
            <a:pPr lvl="1"/>
            <a:r>
              <a:rPr lang="en-US" dirty="0"/>
              <a:t>m</a:t>
            </a:r>
            <a:r>
              <a:rPr lang="en-US" dirty="0" smtClean="0"/>
              <a:t>ajority of </a:t>
            </a:r>
            <a:r>
              <a:rPr lang="en-US" dirty="0" smtClean="0"/>
              <a:t>talks: how to convince decision </a:t>
            </a:r>
            <a:r>
              <a:rPr lang="en-US" dirty="0" smtClean="0"/>
              <a:t>makers to support data programs</a:t>
            </a:r>
          </a:p>
          <a:p>
            <a:pPr lvl="1"/>
            <a:r>
              <a:rPr lang="en-US" dirty="0" smtClean="0"/>
              <a:t>data </a:t>
            </a:r>
            <a:r>
              <a:rPr lang="en-US" dirty="0" smtClean="0"/>
              <a:t>centers: cost </a:t>
            </a:r>
            <a:r>
              <a:rPr lang="en-US" dirty="0" smtClean="0"/>
              <a:t>centers or </a:t>
            </a:r>
            <a:r>
              <a:rPr lang="en-US" dirty="0" smtClean="0"/>
              <a:t>revenue </a:t>
            </a:r>
            <a:r>
              <a:rPr lang="en-US" dirty="0" smtClean="0"/>
              <a:t>centers, protecting and enhancing the value of data content</a:t>
            </a:r>
          </a:p>
          <a:p>
            <a:pPr lvl="1"/>
            <a:r>
              <a:rPr lang="en-US" b="1" dirty="0" smtClean="0"/>
              <a:t>How do we find data professionals?!  Hire or train?  Whom do we hire?  </a:t>
            </a:r>
            <a:r>
              <a:rPr lang="en-US" dirty="0">
                <a:solidFill>
                  <a:srgbClr val="000000"/>
                </a:solidFill>
              </a:rPr>
              <a:t>S</a:t>
            </a:r>
            <a:r>
              <a:rPr lang="en-US" dirty="0" smtClean="0">
                <a:solidFill>
                  <a:srgbClr val="000000"/>
                </a:solidFill>
              </a:rPr>
              <a:t>ocial </a:t>
            </a:r>
            <a:r>
              <a:rPr lang="en-US" dirty="0" smtClean="0">
                <a:solidFill>
                  <a:srgbClr val="000000"/>
                </a:solidFill>
              </a:rPr>
              <a:t>scientists – they have experience with data </a:t>
            </a:r>
            <a:r>
              <a:rPr lang="en-US" dirty="0" smtClean="0">
                <a:solidFill>
                  <a:srgbClr val="000000"/>
                </a:solidFill>
              </a:rPr>
              <a:t>content.</a:t>
            </a:r>
            <a:endParaRPr lang="en-US" dirty="0" smtClean="0">
              <a:solidFill>
                <a:srgbClr val="000000"/>
              </a:solidFill>
            </a:endParaRPr>
          </a:p>
          <a:p>
            <a:pPr>
              <a:spcBef>
                <a:spcPts val="2280"/>
              </a:spcBef>
            </a:pPr>
            <a:r>
              <a:rPr lang="en-US" dirty="0" smtClean="0"/>
              <a:t>It </a:t>
            </a:r>
            <a:r>
              <a:rPr lang="en-US" dirty="0" smtClean="0"/>
              <a:t>means something different to each community</a:t>
            </a:r>
          </a:p>
          <a:p>
            <a:pPr lvl="1">
              <a:spcBef>
                <a:spcPts val="1032"/>
              </a:spcBef>
            </a:pPr>
            <a:r>
              <a:rPr lang="en-US" dirty="0" smtClean="0"/>
              <a:t>Data </a:t>
            </a:r>
            <a:r>
              <a:rPr lang="en-US" dirty="0" smtClean="0"/>
              <a:t>centers… </a:t>
            </a:r>
            <a:r>
              <a:rPr lang="en-US" dirty="0" smtClean="0"/>
              <a:t>ignoring data and yet </a:t>
            </a:r>
            <a:r>
              <a:rPr lang="en-US" dirty="0" smtClean="0"/>
              <a:t>managing it</a:t>
            </a:r>
            <a:endParaRPr lang="en-US" dirty="0" smtClean="0"/>
          </a:p>
          <a:p>
            <a:pPr lvl="2"/>
            <a:r>
              <a:rPr lang="en-US" dirty="0"/>
              <a:t>b</a:t>
            </a:r>
            <a:r>
              <a:rPr lang="en-US" dirty="0" smtClean="0"/>
              <a:t>ackup management, replica management, tiered storage</a:t>
            </a:r>
          </a:p>
          <a:p>
            <a:pPr lvl="1">
              <a:spcBef>
                <a:spcPts val="1032"/>
              </a:spcBef>
            </a:pPr>
            <a:r>
              <a:rPr lang="en-US" dirty="0" smtClean="0"/>
              <a:t>Data Governance – data quality (integrity, provenance, protection over the long run)</a:t>
            </a:r>
          </a:p>
          <a:p>
            <a:pPr lvl="1">
              <a:spcBef>
                <a:spcPts val="1032"/>
              </a:spcBef>
            </a:pPr>
            <a:r>
              <a:rPr lang="en-US" dirty="0" smtClean="0"/>
              <a:t>Big Data (analytics) – however, these groups are looking to incorporate unstructured data in with their RDBS’s (structured data)</a:t>
            </a:r>
          </a:p>
          <a:p>
            <a:pPr lvl="1">
              <a:spcBef>
                <a:spcPts val="1032"/>
              </a:spcBef>
            </a:pPr>
            <a:r>
              <a:rPr lang="en-US" dirty="0" smtClean="0"/>
              <a:t>EUDAT – data management like we know it with iRODS</a:t>
            </a:r>
            <a:endParaRPr lang="en-US" dirty="0"/>
          </a:p>
        </p:txBody>
      </p:sp>
      <p:sp>
        <p:nvSpPr>
          <p:cNvPr id="4" name="Footer Placeholder 3"/>
          <p:cNvSpPr>
            <a:spLocks noGrp="1"/>
          </p:cNvSpPr>
          <p:nvPr>
            <p:ph type="ftr" sz="quarter" idx="11"/>
          </p:nvPr>
        </p:nvSpPr>
        <p:spPr/>
        <p:txBody>
          <a:bodyPr/>
          <a:lstStyle/>
          <a:p>
            <a:r>
              <a:rPr lang="en-US" dirty="0"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30</a:t>
            </a:fld>
            <a:endParaRPr lang="en-US" dirty="0"/>
          </a:p>
        </p:txBody>
      </p:sp>
    </p:spTree>
    <p:extLst>
      <p:ext uri="{BB962C8B-B14F-4D97-AF65-F5344CB8AC3E}">
        <p14:creationId xmlns:p14="http://schemas.microsoft.com/office/powerpoint/2010/main" val="170461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lstStyle/>
          <a:p>
            <a:r>
              <a:rPr lang="en-US" dirty="0" smtClean="0"/>
              <a:t>Key Data Findings</a:t>
            </a:r>
            <a:endParaRPr lang="en-US" dirty="0"/>
          </a:p>
        </p:txBody>
      </p:sp>
      <p:sp>
        <p:nvSpPr>
          <p:cNvPr id="3" name="Content Placeholder 2"/>
          <p:cNvSpPr>
            <a:spLocks noGrp="1"/>
          </p:cNvSpPr>
          <p:nvPr>
            <p:ph idx="1"/>
          </p:nvPr>
        </p:nvSpPr>
        <p:spPr>
          <a:xfrm>
            <a:off x="457200" y="1227673"/>
            <a:ext cx="8229600" cy="5493801"/>
          </a:xfrm>
          <a:solidFill>
            <a:srgbClr val="FFFFFF"/>
          </a:solidFill>
        </p:spPr>
        <p:txBody>
          <a:bodyPr>
            <a:normAutofit/>
          </a:bodyPr>
          <a:lstStyle/>
          <a:p>
            <a:pPr lvl="0"/>
            <a:r>
              <a:rPr lang="en-US" dirty="0" smtClean="0"/>
              <a:t>There is some concern </a:t>
            </a:r>
            <a:r>
              <a:rPr lang="en-US" dirty="0"/>
              <a:t>in </a:t>
            </a:r>
            <a:r>
              <a:rPr lang="en-US" dirty="0" smtClean="0"/>
              <a:t>business sectors </a:t>
            </a:r>
            <a:r>
              <a:rPr lang="en-US" dirty="0"/>
              <a:t>about data challenges, </a:t>
            </a:r>
            <a:r>
              <a:rPr lang="en-US" dirty="0" smtClean="0"/>
              <a:t>but many </a:t>
            </a:r>
            <a:r>
              <a:rPr lang="en-US" dirty="0"/>
              <a:t>are unaware of how to react to the </a:t>
            </a:r>
            <a:r>
              <a:rPr lang="en-US" dirty="0" smtClean="0"/>
              <a:t>problem.  Why?</a:t>
            </a:r>
          </a:p>
          <a:p>
            <a:pPr lvl="1">
              <a:lnSpc>
                <a:spcPct val="120000"/>
              </a:lnSpc>
              <a:spcBef>
                <a:spcPts val="0"/>
              </a:spcBef>
            </a:pPr>
            <a:r>
              <a:rPr lang="en-US" dirty="0" smtClean="0"/>
              <a:t>Intimidated by Big Data, </a:t>
            </a:r>
            <a:r>
              <a:rPr lang="en-US" dirty="0"/>
              <a:t>which they perceive to </a:t>
            </a:r>
            <a:r>
              <a:rPr lang="en-US" dirty="0" smtClean="0"/>
              <a:t>require costly</a:t>
            </a:r>
            <a:r>
              <a:rPr lang="en-US" dirty="0"/>
              <a:t>, gargantuan, and </a:t>
            </a:r>
            <a:r>
              <a:rPr lang="en-US" dirty="0" smtClean="0"/>
              <a:t>disruptive infrastructure upgrades</a:t>
            </a:r>
          </a:p>
          <a:p>
            <a:pPr lvl="1">
              <a:lnSpc>
                <a:spcPct val="120000"/>
              </a:lnSpc>
              <a:spcBef>
                <a:spcPts val="0"/>
              </a:spcBef>
            </a:pPr>
            <a:r>
              <a:rPr lang="en-US" dirty="0" smtClean="0"/>
              <a:t>Big Data means analytics anyway and we don’t do that</a:t>
            </a:r>
            <a:endParaRPr lang="en-US" dirty="0"/>
          </a:p>
          <a:p>
            <a:pPr lvl="0">
              <a:spcBef>
                <a:spcPts val="2856"/>
              </a:spcBef>
            </a:pPr>
            <a:r>
              <a:rPr lang="en-US" dirty="0"/>
              <a:t>There is significant demand for simple data services</a:t>
            </a:r>
            <a:r>
              <a:rPr lang="en-US" dirty="0" smtClean="0"/>
              <a:t>.</a:t>
            </a:r>
          </a:p>
          <a:p>
            <a:pPr lvl="1">
              <a:lnSpc>
                <a:spcPct val="120000"/>
              </a:lnSpc>
              <a:spcBef>
                <a:spcPts val="0"/>
              </a:spcBef>
            </a:pPr>
            <a:r>
              <a:rPr lang="en-US" dirty="0" smtClean="0"/>
              <a:t>Back-up, replica, tiered storage management</a:t>
            </a:r>
          </a:p>
          <a:p>
            <a:pPr lvl="1">
              <a:lnSpc>
                <a:spcPct val="120000"/>
              </a:lnSpc>
              <a:spcBef>
                <a:spcPts val="0"/>
              </a:spcBef>
            </a:pPr>
            <a:r>
              <a:rPr lang="en-US" dirty="0" smtClean="0"/>
              <a:t>Automation across diverse platforms</a:t>
            </a:r>
            <a:endParaRPr lang="en-US" dirty="0"/>
          </a:p>
          <a:p>
            <a:pPr lvl="0">
              <a:spcBef>
                <a:spcPts val="2856"/>
              </a:spcBef>
            </a:pPr>
            <a:r>
              <a:rPr lang="en-US" dirty="0"/>
              <a:t>More education and outreach is needed to increase awareness of the power of incremental solutions to automate data services; such solutions can be provided by middleware that integrates into existing infrastructure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31</a:t>
            </a:fld>
            <a:endParaRPr lang="en-US" dirty="0"/>
          </a:p>
        </p:txBody>
      </p:sp>
    </p:spTree>
    <p:extLst>
      <p:ext uri="{BB962C8B-B14F-4D97-AF65-F5344CB8AC3E}">
        <p14:creationId xmlns:p14="http://schemas.microsoft.com/office/powerpoint/2010/main" val="3316662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lstStyle/>
          <a:p>
            <a:r>
              <a:rPr lang="en-US" dirty="0" smtClean="0"/>
              <a:t>More Key Data Findings</a:t>
            </a:r>
            <a:endParaRPr lang="en-US" dirty="0"/>
          </a:p>
        </p:txBody>
      </p:sp>
      <p:sp>
        <p:nvSpPr>
          <p:cNvPr id="3" name="Content Placeholder 2"/>
          <p:cNvSpPr>
            <a:spLocks noGrp="1"/>
          </p:cNvSpPr>
          <p:nvPr>
            <p:ph idx="1"/>
          </p:nvPr>
        </p:nvSpPr>
        <p:spPr>
          <a:xfrm>
            <a:off x="457200" y="1651007"/>
            <a:ext cx="8229600" cy="3699927"/>
          </a:xfrm>
          <a:solidFill>
            <a:srgbClr val="FFFFFF"/>
          </a:solidFill>
        </p:spPr>
        <p:txBody>
          <a:bodyPr>
            <a:normAutofit/>
          </a:bodyPr>
          <a:lstStyle/>
          <a:p>
            <a:pPr lvl="0">
              <a:spcBef>
                <a:spcPts val="1656"/>
              </a:spcBef>
            </a:pPr>
            <a:r>
              <a:rPr lang="en-US" dirty="0" smtClean="0"/>
              <a:t>Commercial </a:t>
            </a:r>
            <a:r>
              <a:rPr lang="en-US" dirty="0"/>
              <a:t>products require ‘turn-key” readiness; any software </a:t>
            </a:r>
            <a:r>
              <a:rPr lang="en-US" dirty="0" smtClean="0"/>
              <a:t>product we </a:t>
            </a:r>
            <a:r>
              <a:rPr lang="en-US" dirty="0"/>
              <a:t>hope to commercialize must respond to domain-specific need and provide very polished tools.</a:t>
            </a:r>
          </a:p>
          <a:p>
            <a:pPr lvl="0">
              <a:spcBef>
                <a:spcPts val="2856"/>
              </a:spcBef>
            </a:pPr>
            <a:r>
              <a:rPr lang="en-US" dirty="0"/>
              <a:t>Integrators are our best target market.</a:t>
            </a:r>
          </a:p>
          <a:p>
            <a:pPr lvl="0">
              <a:spcBef>
                <a:spcPts val="2856"/>
              </a:spcBef>
            </a:pPr>
            <a:r>
              <a:rPr lang="en-US" dirty="0"/>
              <a:t>Open source is becoming more accepted in commercial environments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32</a:t>
            </a:fld>
            <a:endParaRPr lang="en-US" dirty="0"/>
          </a:p>
        </p:txBody>
      </p:sp>
    </p:spTree>
    <p:extLst>
      <p:ext uri="{BB962C8B-B14F-4D97-AF65-F5344CB8AC3E}">
        <p14:creationId xmlns:p14="http://schemas.microsoft.com/office/powerpoint/2010/main" val="63624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Flow – Data Grid Services</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33</a:t>
            </a:fld>
            <a:endParaRPr lang="en-US" dirty="0"/>
          </a:p>
        </p:txBody>
      </p:sp>
      <p:grpSp>
        <p:nvGrpSpPr>
          <p:cNvPr id="3" name="Group 17"/>
          <p:cNvGrpSpPr/>
          <p:nvPr/>
        </p:nvGrpSpPr>
        <p:grpSpPr>
          <a:xfrm>
            <a:off x="279408" y="1431041"/>
            <a:ext cx="4484575" cy="4788265"/>
            <a:chOff x="1182512" y="1431041"/>
            <a:chExt cx="4484575" cy="4788265"/>
          </a:xfrm>
        </p:grpSpPr>
        <p:sp>
          <p:nvSpPr>
            <p:cNvPr id="6" name="Oval 5"/>
            <p:cNvSpPr/>
            <p:nvPr/>
          </p:nvSpPr>
          <p:spPr>
            <a:xfrm>
              <a:off x="1182512" y="3290711"/>
              <a:ext cx="1553642" cy="1013179"/>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DGS Sales</a:t>
              </a:r>
              <a:endParaRPr lang="en-US" dirty="0">
                <a:solidFill>
                  <a:schemeClr val="tx1"/>
                </a:solidFill>
                <a:latin typeface="Century Gothic"/>
                <a:cs typeface="Century Gothic"/>
              </a:endParaRPr>
            </a:p>
          </p:txBody>
        </p:sp>
        <p:sp>
          <p:nvSpPr>
            <p:cNvPr id="11" name="Right Arrow 10"/>
            <p:cNvSpPr/>
            <p:nvPr/>
          </p:nvSpPr>
          <p:spPr>
            <a:xfrm rot="19205078">
              <a:off x="2344185" y="2760922"/>
              <a:ext cx="978408" cy="484632"/>
            </a:xfrm>
            <a:prstGeom prst="right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7440" y="2331329"/>
              <a:ext cx="1310312" cy="646331"/>
            </a:xfrm>
            <a:prstGeom prst="rect">
              <a:avLst/>
            </a:prstGeom>
            <a:noFill/>
            <a:ln>
              <a:noFill/>
            </a:ln>
          </p:spPr>
          <p:txBody>
            <a:bodyPr wrap="none" rtlCol="0">
              <a:spAutoFit/>
            </a:bodyPr>
            <a:lstStyle/>
            <a:p>
              <a:r>
                <a:rPr lang="en-US" dirty="0" smtClean="0">
                  <a:latin typeface="Century Gothic"/>
                  <a:cs typeface="Century Gothic"/>
                </a:rPr>
                <a:t>Business</a:t>
              </a:r>
            </a:p>
            <a:p>
              <a:r>
                <a:rPr lang="en-US" dirty="0" smtClean="0">
                  <a:latin typeface="Century Gothic"/>
                  <a:cs typeface="Century Gothic"/>
                </a:rPr>
                <a:t>Marketing</a:t>
              </a:r>
              <a:endParaRPr lang="en-US" dirty="0">
                <a:latin typeface="Century Gothic"/>
                <a:cs typeface="Century Gothic"/>
              </a:endParaRPr>
            </a:p>
          </p:txBody>
        </p:sp>
        <p:sp>
          <p:nvSpPr>
            <p:cNvPr id="14" name="TextBox 13"/>
            <p:cNvSpPr txBox="1"/>
            <p:nvPr/>
          </p:nvSpPr>
          <p:spPr>
            <a:xfrm>
              <a:off x="1320799" y="4463537"/>
              <a:ext cx="1310312" cy="646331"/>
            </a:xfrm>
            <a:prstGeom prst="rect">
              <a:avLst/>
            </a:prstGeom>
            <a:noFill/>
            <a:ln>
              <a:noFill/>
            </a:ln>
          </p:spPr>
          <p:txBody>
            <a:bodyPr wrap="none" rtlCol="0">
              <a:spAutoFit/>
            </a:bodyPr>
            <a:lstStyle/>
            <a:p>
              <a:r>
                <a:rPr lang="en-US" dirty="0" smtClean="0">
                  <a:latin typeface="Century Gothic"/>
                  <a:cs typeface="Century Gothic"/>
                </a:rPr>
                <a:t>Technical</a:t>
              </a:r>
            </a:p>
            <a:p>
              <a:r>
                <a:rPr lang="en-US" dirty="0" smtClean="0">
                  <a:latin typeface="Century Gothic"/>
                  <a:cs typeface="Century Gothic"/>
                </a:rPr>
                <a:t>Marketing</a:t>
              </a:r>
              <a:endParaRPr lang="en-US" dirty="0">
                <a:latin typeface="Century Gothic"/>
                <a:cs typeface="Century Gothic"/>
              </a:endParaRPr>
            </a:p>
          </p:txBody>
        </p:sp>
        <p:sp>
          <p:nvSpPr>
            <p:cNvPr id="15" name="Oval 14"/>
            <p:cNvSpPr/>
            <p:nvPr/>
          </p:nvSpPr>
          <p:spPr>
            <a:xfrm>
              <a:off x="3267024" y="1431041"/>
              <a:ext cx="1772348" cy="818443"/>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Customer CEO</a:t>
              </a:r>
              <a:endParaRPr lang="en-US" dirty="0">
                <a:solidFill>
                  <a:schemeClr val="tx1"/>
                </a:solidFill>
                <a:latin typeface="Century Gothic"/>
                <a:cs typeface="Century Gothic"/>
              </a:endParaRPr>
            </a:p>
          </p:txBody>
        </p:sp>
        <p:sp>
          <p:nvSpPr>
            <p:cNvPr id="16" name="Oval 15"/>
            <p:cNvSpPr/>
            <p:nvPr/>
          </p:nvSpPr>
          <p:spPr>
            <a:xfrm>
              <a:off x="3751915" y="5362920"/>
              <a:ext cx="1915172" cy="856386"/>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Customer CIO</a:t>
              </a:r>
              <a:endParaRPr lang="en-US" dirty="0">
                <a:solidFill>
                  <a:schemeClr val="tx1"/>
                </a:solidFill>
                <a:latin typeface="Century Gothic"/>
                <a:cs typeface="Century Gothic"/>
              </a:endParaRPr>
            </a:p>
          </p:txBody>
        </p:sp>
      </p:grpSp>
      <p:sp>
        <p:nvSpPr>
          <p:cNvPr id="17" name="Oval 16"/>
          <p:cNvSpPr/>
          <p:nvPr/>
        </p:nvSpPr>
        <p:spPr>
          <a:xfrm>
            <a:off x="4447516" y="3347773"/>
            <a:ext cx="1908130" cy="942005"/>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Integrator</a:t>
            </a:r>
            <a:endParaRPr lang="en-US" dirty="0">
              <a:solidFill>
                <a:schemeClr val="tx1"/>
              </a:solidFill>
              <a:latin typeface="Century Gothic"/>
              <a:cs typeface="Century Gothic"/>
            </a:endParaRPr>
          </a:p>
        </p:txBody>
      </p:sp>
      <p:sp>
        <p:nvSpPr>
          <p:cNvPr id="20" name="Oval 19"/>
          <p:cNvSpPr/>
          <p:nvPr/>
        </p:nvSpPr>
        <p:spPr>
          <a:xfrm>
            <a:off x="2152256" y="2122485"/>
            <a:ext cx="1942788" cy="677330"/>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Integrator CEO</a:t>
            </a:r>
            <a:endParaRPr lang="en-US" dirty="0">
              <a:solidFill>
                <a:schemeClr val="tx1"/>
              </a:solidFill>
              <a:latin typeface="Century Gothic"/>
              <a:cs typeface="Century Gothic"/>
            </a:endParaRPr>
          </a:p>
        </p:txBody>
      </p:sp>
      <p:sp>
        <p:nvSpPr>
          <p:cNvPr id="21" name="Oval 20"/>
          <p:cNvSpPr/>
          <p:nvPr/>
        </p:nvSpPr>
        <p:spPr>
          <a:xfrm>
            <a:off x="1969394" y="4931368"/>
            <a:ext cx="1942791" cy="677330"/>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Integrator CIO</a:t>
            </a:r>
            <a:endParaRPr lang="en-US" dirty="0">
              <a:solidFill>
                <a:schemeClr val="tx1"/>
              </a:solidFill>
              <a:latin typeface="Century Gothic"/>
              <a:cs typeface="Century Gothic"/>
            </a:endParaRPr>
          </a:p>
        </p:txBody>
      </p:sp>
      <p:sp>
        <p:nvSpPr>
          <p:cNvPr id="23" name="Right Arrow 22"/>
          <p:cNvSpPr/>
          <p:nvPr/>
        </p:nvSpPr>
        <p:spPr>
          <a:xfrm>
            <a:off x="6402526" y="3620503"/>
            <a:ext cx="949364" cy="484632"/>
          </a:xfrm>
          <a:prstGeom prst="rightArrow">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7394223" y="3256845"/>
            <a:ext cx="1495777" cy="1185333"/>
          </a:xfrm>
          <a:prstGeom prst="ellipse">
            <a:avLst/>
          </a:prstGeom>
          <a:solidFill>
            <a:srgbClr val="BFEEB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entury Gothic"/>
                <a:cs typeface="Century Gothic"/>
              </a:rPr>
              <a:t>DGS Support</a:t>
            </a:r>
            <a:endParaRPr lang="en-US" dirty="0">
              <a:solidFill>
                <a:schemeClr val="tx1"/>
              </a:solidFill>
              <a:latin typeface="Century Gothic"/>
              <a:cs typeface="Century Gothic"/>
            </a:endParaRPr>
          </a:p>
        </p:txBody>
      </p:sp>
      <p:sp>
        <p:nvSpPr>
          <p:cNvPr id="26" name="Bent Arrow 25"/>
          <p:cNvSpPr/>
          <p:nvPr/>
        </p:nvSpPr>
        <p:spPr>
          <a:xfrm rot="5400000">
            <a:off x="3906642" y="1941711"/>
            <a:ext cx="1655037" cy="1116065"/>
          </a:xfrm>
          <a:prstGeom prst="bentArrow">
            <a:avLst>
              <a:gd name="adj1" fmla="val 18593"/>
              <a:gd name="adj2" fmla="val 20482"/>
              <a:gd name="adj3" fmla="val 25000"/>
              <a:gd name="adj4" fmla="val 43750"/>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ight Arrow 18"/>
          <p:cNvSpPr/>
          <p:nvPr/>
        </p:nvSpPr>
        <p:spPr>
          <a:xfrm rot="2851674">
            <a:off x="1365656" y="4393496"/>
            <a:ext cx="978408" cy="484632"/>
          </a:xfrm>
          <a:prstGeom prst="right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21"/>
          <p:cNvSpPr>
            <a:spLocks noGrp="1"/>
          </p:cNvSpPr>
          <p:nvPr>
            <p:ph type="ftr" sz="quarter" idx="11"/>
          </p:nvPr>
        </p:nvSpPr>
        <p:spPr/>
        <p:txBody>
          <a:bodyPr/>
          <a:lstStyle/>
          <a:p>
            <a:r>
              <a:rPr lang="en-US" dirty="0" smtClean="0"/>
              <a:t>CRADLE Talk, April 4, 2014</a:t>
            </a:r>
            <a:endParaRPr lang="en-US" dirty="0"/>
          </a:p>
        </p:txBody>
      </p:sp>
      <p:sp>
        <p:nvSpPr>
          <p:cNvPr id="25" name="Right Arrow 24"/>
          <p:cNvSpPr/>
          <p:nvPr/>
        </p:nvSpPr>
        <p:spPr>
          <a:xfrm rot="16200000">
            <a:off x="2128040" y="3604458"/>
            <a:ext cx="1992317" cy="484632"/>
          </a:xfrm>
          <a:prstGeom prst="rightArrow">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510803" y="3735803"/>
            <a:ext cx="1226793" cy="369332"/>
          </a:xfrm>
          <a:prstGeom prst="rect">
            <a:avLst/>
          </a:prstGeom>
          <a:solidFill>
            <a:schemeClr val="bg1">
              <a:alpha val="67000"/>
            </a:schemeClr>
          </a:solidFill>
        </p:spPr>
        <p:txBody>
          <a:bodyPr wrap="none" rtlCol="0">
            <a:spAutoFit/>
          </a:bodyPr>
          <a:lstStyle/>
          <a:p>
            <a:r>
              <a:rPr lang="en-US" dirty="0" smtClean="0">
                <a:latin typeface="Century Gothic"/>
                <a:cs typeface="Century Gothic"/>
              </a:rPr>
              <a:t>Influence</a:t>
            </a:r>
            <a:endParaRPr lang="en-US" dirty="0">
              <a:latin typeface="Century Gothic"/>
              <a:cs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Model</a:t>
            </a:r>
            <a:endParaRPr lang="en-US" dirty="0"/>
          </a:p>
        </p:txBody>
      </p:sp>
      <p:sp>
        <p:nvSpPr>
          <p:cNvPr id="3" name="Content Placeholder 2"/>
          <p:cNvSpPr>
            <a:spLocks noGrp="1"/>
          </p:cNvSpPr>
          <p:nvPr>
            <p:ph idx="1"/>
          </p:nvPr>
        </p:nvSpPr>
        <p:spPr/>
        <p:txBody>
          <a:bodyPr/>
          <a:lstStyle/>
          <a:p>
            <a:pPr>
              <a:spcAft>
                <a:spcPts val="4200"/>
              </a:spcAft>
            </a:pPr>
            <a:r>
              <a:rPr lang="en-US" dirty="0" smtClean="0"/>
              <a:t>Subscription-based support contracts</a:t>
            </a:r>
          </a:p>
          <a:p>
            <a:pPr>
              <a:spcAft>
                <a:spcPts val="4200"/>
              </a:spcAft>
            </a:pPr>
            <a:r>
              <a:rPr lang="en-US" dirty="0" smtClean="0"/>
              <a:t>Possibly some hourly rate-based support</a:t>
            </a:r>
          </a:p>
          <a:p>
            <a:pPr>
              <a:spcAft>
                <a:spcPts val="4200"/>
              </a:spcAft>
            </a:pPr>
            <a:r>
              <a:rPr lang="en-US" dirty="0" smtClean="0"/>
              <a:t>Consulting contracts</a:t>
            </a:r>
          </a:p>
          <a:p>
            <a:pPr>
              <a:spcAft>
                <a:spcPts val="4200"/>
              </a:spcAft>
            </a:pPr>
            <a:r>
              <a:rPr lang="en-US" dirty="0" smtClean="0"/>
              <a:t>Value-based pricing</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34</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Minimum Viable Product</a:t>
            </a:r>
            <a:endParaRPr lang="en-US" sz="2400" i="1" dirty="0"/>
          </a:p>
        </p:txBody>
      </p:sp>
      <p:sp>
        <p:nvSpPr>
          <p:cNvPr id="3" name="Content Placeholder 2"/>
          <p:cNvSpPr>
            <a:spLocks noGrp="1"/>
          </p:cNvSpPr>
          <p:nvPr>
            <p:ph idx="1"/>
          </p:nvPr>
        </p:nvSpPr>
        <p:spPr>
          <a:xfrm>
            <a:off x="457200" y="1805025"/>
            <a:ext cx="8229600" cy="4525963"/>
          </a:xfrm>
        </p:spPr>
        <p:txBody>
          <a:bodyPr>
            <a:normAutofit/>
          </a:bodyPr>
          <a:lstStyle/>
          <a:p>
            <a:r>
              <a:rPr lang="en-US" dirty="0" smtClean="0"/>
              <a:t>A demo data grid with user-friendly presentation</a:t>
            </a:r>
          </a:p>
          <a:p>
            <a:pPr lvl="1"/>
            <a:r>
              <a:rPr lang="en-US" dirty="0" smtClean="0"/>
              <a:t>user-friendly client</a:t>
            </a:r>
          </a:p>
          <a:p>
            <a:pPr lvl="1"/>
            <a:r>
              <a:rPr lang="en-US" dirty="0" smtClean="0"/>
              <a:t>present diverse data </a:t>
            </a:r>
          </a:p>
          <a:p>
            <a:pPr lvl="1"/>
            <a:r>
              <a:rPr lang="en-US" dirty="0"/>
              <a:t>p</a:t>
            </a:r>
            <a:r>
              <a:rPr lang="en-US" dirty="0" smtClean="0"/>
              <a:t>resent some well-chosen end-user services</a:t>
            </a:r>
          </a:p>
          <a:p>
            <a:pPr lvl="1"/>
            <a:r>
              <a:rPr lang="en-US" dirty="0" smtClean="0"/>
              <a:t>present data grid administrator services</a:t>
            </a:r>
          </a:p>
          <a:p>
            <a:pPr lvl="1">
              <a:spcAft>
                <a:spcPts val="2400"/>
              </a:spcAft>
            </a:pPr>
            <a:r>
              <a:rPr lang="en-US" dirty="0"/>
              <a:t>p</a:t>
            </a:r>
            <a:r>
              <a:rPr lang="en-US" dirty="0" smtClean="0"/>
              <a:t>lug-in examples</a:t>
            </a:r>
          </a:p>
          <a:p>
            <a:pPr>
              <a:spcAft>
                <a:spcPts val="2400"/>
              </a:spcAft>
            </a:pPr>
            <a:r>
              <a:rPr lang="en-US" dirty="0" smtClean="0"/>
              <a:t>Service Level Agreements for Tier 2, 3 support</a:t>
            </a:r>
          </a:p>
          <a:p>
            <a:pPr>
              <a:buNone/>
            </a:pP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Materials</a:t>
            </a:r>
            <a:endParaRPr lang="en-US" dirty="0"/>
          </a:p>
        </p:txBody>
      </p:sp>
      <p:sp>
        <p:nvSpPr>
          <p:cNvPr id="3" name="Content Placeholder 2"/>
          <p:cNvSpPr>
            <a:spLocks noGrp="1"/>
          </p:cNvSpPr>
          <p:nvPr>
            <p:ph idx="1"/>
          </p:nvPr>
        </p:nvSpPr>
        <p:spPr>
          <a:xfrm>
            <a:off x="457199" y="1837262"/>
            <a:ext cx="8348133" cy="4525963"/>
          </a:xfrm>
        </p:spPr>
        <p:txBody>
          <a:bodyPr>
            <a:normAutofit/>
          </a:bodyPr>
          <a:lstStyle/>
          <a:p>
            <a:pPr>
              <a:spcAft>
                <a:spcPts val="3600"/>
              </a:spcAft>
            </a:pPr>
            <a:r>
              <a:rPr lang="en-US" sz="2400" dirty="0" smtClean="0">
                <a:solidFill>
                  <a:srgbClr val="007100"/>
                </a:solidFill>
              </a:rPr>
              <a:t>The Startup Owner’s Manual </a:t>
            </a:r>
            <a:r>
              <a:rPr lang="en-US" sz="2400" dirty="0" smtClean="0"/>
              <a:t>– Steve Blank and Bob Dorf</a:t>
            </a:r>
          </a:p>
          <a:p>
            <a:pPr>
              <a:spcAft>
                <a:spcPts val="3600"/>
              </a:spcAft>
            </a:pPr>
            <a:r>
              <a:rPr lang="en-US" sz="2400" dirty="0" smtClean="0">
                <a:solidFill>
                  <a:srgbClr val="007100"/>
                </a:solidFill>
              </a:rPr>
              <a:t>Business Model Generation </a:t>
            </a:r>
            <a:r>
              <a:rPr lang="en-US" sz="2400" dirty="0" smtClean="0"/>
              <a:t>– Alexander Osterwalder and Yves Pigneur</a:t>
            </a:r>
          </a:p>
          <a:p>
            <a:pPr>
              <a:spcAft>
                <a:spcPts val="3600"/>
              </a:spcAft>
            </a:pPr>
            <a:r>
              <a:rPr lang="en-US" sz="2400" dirty="0">
                <a:solidFill>
                  <a:srgbClr val="007100"/>
                </a:solidFill>
              </a:rPr>
              <a:t>T</a:t>
            </a:r>
            <a:r>
              <a:rPr lang="en-US" sz="2400" dirty="0" smtClean="0">
                <a:solidFill>
                  <a:srgbClr val="007100"/>
                </a:solidFill>
              </a:rPr>
              <a:t>he Business Model Canvas</a:t>
            </a:r>
          </a:p>
          <a:p>
            <a:pPr>
              <a:spcAft>
                <a:spcPts val="3600"/>
              </a:spcAft>
            </a:pPr>
            <a:r>
              <a:rPr lang="en-US" sz="2400" dirty="0"/>
              <a:t>T</a:t>
            </a:r>
            <a:r>
              <a:rPr lang="en-US" sz="2400" dirty="0" smtClean="0"/>
              <a:t>he </a:t>
            </a:r>
            <a:r>
              <a:rPr lang="en-US" sz="2400" dirty="0" smtClean="0">
                <a:solidFill>
                  <a:srgbClr val="007100"/>
                </a:solidFill>
              </a:rPr>
              <a:t>Lean Startup </a:t>
            </a:r>
            <a:r>
              <a:rPr lang="en-US" sz="2400" dirty="0" smtClean="0"/>
              <a:t>methodology – the scalable startup</a:t>
            </a:r>
            <a:endParaRPr lang="en-US" sz="2400"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102"/>
            <a:ext cx="8229600" cy="1143000"/>
          </a:xfrm>
        </p:spPr>
        <p:txBody>
          <a:bodyPr>
            <a:normAutofit/>
          </a:bodyPr>
          <a:lstStyle/>
          <a:p>
            <a:r>
              <a:rPr lang="en-US" dirty="0" smtClean="0"/>
              <a:t>Our Special Circumstances</a:t>
            </a:r>
            <a:endParaRPr lang="en-US" dirty="0"/>
          </a:p>
        </p:txBody>
      </p:sp>
      <p:sp>
        <p:nvSpPr>
          <p:cNvPr id="3" name="Content Placeholder 2"/>
          <p:cNvSpPr>
            <a:spLocks noGrp="1"/>
          </p:cNvSpPr>
          <p:nvPr>
            <p:ph idx="1"/>
          </p:nvPr>
        </p:nvSpPr>
        <p:spPr>
          <a:xfrm>
            <a:off x="457200" y="1803396"/>
            <a:ext cx="8229600" cy="4525963"/>
          </a:xfrm>
        </p:spPr>
        <p:txBody>
          <a:bodyPr/>
          <a:lstStyle/>
          <a:p>
            <a:pPr>
              <a:buNone/>
            </a:pPr>
            <a:r>
              <a:rPr lang="en-US" dirty="0" smtClean="0"/>
              <a:t>A peculiarity of our Data Grid Services: </a:t>
            </a:r>
          </a:p>
          <a:p>
            <a:pPr lvl="1">
              <a:buNone/>
            </a:pPr>
            <a:r>
              <a:rPr lang="en-US" sz="2000" dirty="0" smtClean="0"/>
              <a:t>We avoided any contact with any current iRODS users in order to avoid any perception of conflict of interest with the iRODS Consortium.</a:t>
            </a:r>
          </a:p>
          <a:p>
            <a:pPr>
              <a:buNone/>
            </a:pPr>
            <a:endParaRPr lang="en-US" dirty="0" smtClean="0"/>
          </a:p>
          <a:p>
            <a:pPr>
              <a:buNone/>
            </a:pPr>
            <a:r>
              <a:rPr lang="en-US" dirty="0" smtClean="0"/>
              <a:t>Compelled to explore domains in industry, where iRODS is completely unknown.  Thus we targeted a variety of companies, trying to understand their data management issues across several industries. </a:t>
            </a:r>
          </a:p>
          <a:p>
            <a:pPr>
              <a:buNone/>
            </a:pPr>
            <a:endParaRPr lang="en-US" dirty="0" smtClean="0"/>
          </a:p>
          <a:p>
            <a:pPr>
              <a:buNone/>
            </a:pPr>
            <a:r>
              <a:rPr lang="en-US" dirty="0" smtClean="0"/>
              <a:t>NB: Customer </a:t>
            </a:r>
            <a:r>
              <a:rPr lang="en-US" dirty="0"/>
              <a:t>contact with iRODS </a:t>
            </a:r>
            <a:r>
              <a:rPr lang="en-US" dirty="0" smtClean="0"/>
              <a:t>users is necessary even for the iRODS Consortium in order to recognize and respond to </a:t>
            </a:r>
            <a:r>
              <a:rPr lang="en-US" i="1" dirty="0" smtClean="0"/>
              <a:t>actual</a:t>
            </a:r>
            <a:r>
              <a:rPr lang="en-US" dirty="0" smtClean="0"/>
              <a:t> need.</a:t>
            </a:r>
            <a:endParaRPr lang="en-US" dirty="0"/>
          </a:p>
        </p:txBody>
      </p:sp>
      <p:sp>
        <p:nvSpPr>
          <p:cNvPr id="4" name="Footer Placeholder 3"/>
          <p:cNvSpPr>
            <a:spLocks noGrp="1"/>
          </p:cNvSpPr>
          <p:nvPr>
            <p:ph type="ftr" sz="quarter" idx="11"/>
          </p:nvPr>
        </p:nvSpPr>
        <p:spPr/>
        <p:txBody>
          <a:bodyPr/>
          <a:lstStyle/>
          <a:p>
            <a:r>
              <a:rPr lang="en-US" dirty="0"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Kick-off Meeting in NYC</a:t>
            </a:r>
            <a:endParaRPr lang="en-US" dirty="0"/>
          </a:p>
        </p:txBody>
      </p:sp>
      <p:sp>
        <p:nvSpPr>
          <p:cNvPr id="3" name="Content Placeholder 2"/>
          <p:cNvSpPr>
            <a:spLocks noGrp="1"/>
          </p:cNvSpPr>
          <p:nvPr>
            <p:ph idx="1"/>
          </p:nvPr>
        </p:nvSpPr>
        <p:spPr/>
        <p:txBody>
          <a:bodyPr/>
          <a:lstStyle/>
          <a:p>
            <a:r>
              <a:rPr lang="en-US" dirty="0" smtClean="0"/>
              <a:t>Pre-meeting assignments</a:t>
            </a:r>
          </a:p>
          <a:p>
            <a:pPr lvl="1"/>
            <a:r>
              <a:rPr lang="en-US" dirty="0" smtClean="0"/>
              <a:t>Schedule appointments with potential customers</a:t>
            </a:r>
          </a:p>
          <a:p>
            <a:pPr lvl="1"/>
            <a:r>
              <a:rPr lang="en-US" dirty="0" smtClean="0"/>
              <a:t>Fill out business canvas</a:t>
            </a:r>
          </a:p>
          <a:p>
            <a:endParaRPr lang="en-US" dirty="0" smtClean="0"/>
          </a:p>
          <a:p>
            <a:r>
              <a:rPr lang="en-US" dirty="0" smtClean="0"/>
              <a:t>Cold call interviews </a:t>
            </a:r>
          </a:p>
          <a:p>
            <a:pPr lvl="1"/>
            <a:r>
              <a:rPr lang="en-US" dirty="0" smtClean="0"/>
              <a:t>NY Natives – online media</a:t>
            </a:r>
          </a:p>
          <a:p>
            <a:pPr lvl="1"/>
            <a:r>
              <a:rPr lang="en-US" dirty="0" smtClean="0"/>
              <a:t>the Mayor’s office of Data Analytics</a:t>
            </a:r>
          </a:p>
          <a:p>
            <a:pPr lvl="1"/>
            <a:r>
              <a:rPr lang="en-US" dirty="0" smtClean="0"/>
              <a:t>Broadpeak Partners – data services for energy traders</a:t>
            </a:r>
          </a:p>
          <a:p>
            <a:pPr lvl="1"/>
            <a:r>
              <a:rPr lang="en-US" dirty="0" smtClean="0"/>
              <a:t>Careplanners – small health care support office</a:t>
            </a:r>
          </a:p>
          <a:p>
            <a:pPr lvl="1"/>
            <a:r>
              <a:rPr lang="en-US" dirty="0" smtClean="0"/>
              <a:t>Do Good Buy Us – online marketing</a:t>
            </a:r>
          </a:p>
          <a:p>
            <a:pPr lvl="1"/>
            <a:r>
              <a:rPr lang="en-US" dirty="0" smtClean="0"/>
              <a:t>Mediasilo – data services media support (metadata)</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Business Model</a:t>
            </a:r>
            <a:endParaRPr lang="en-US" dirty="0"/>
          </a:p>
        </p:txBody>
      </p:sp>
      <p:sp>
        <p:nvSpPr>
          <p:cNvPr id="3" name="Content Placeholder 2"/>
          <p:cNvSpPr>
            <a:spLocks noGrp="1"/>
          </p:cNvSpPr>
          <p:nvPr>
            <p:ph idx="1"/>
          </p:nvPr>
        </p:nvSpPr>
        <p:spPr>
          <a:xfrm>
            <a:off x="203200" y="1600200"/>
            <a:ext cx="8940800" cy="4525963"/>
          </a:xfrm>
        </p:spPr>
        <p:txBody>
          <a:bodyPr>
            <a:normAutofit fontScale="85000" lnSpcReduction="10000"/>
          </a:bodyPr>
          <a:lstStyle/>
          <a:p>
            <a:r>
              <a:rPr lang="en-US" sz="2400" dirty="0" smtClean="0"/>
              <a:t>Market Size</a:t>
            </a:r>
          </a:p>
          <a:p>
            <a:pPr lvl="1"/>
            <a:r>
              <a:rPr lang="en-US" sz="2000" dirty="0" smtClean="0"/>
              <a:t>TAM: Total Available Market</a:t>
            </a:r>
          </a:p>
          <a:p>
            <a:pPr lvl="1"/>
            <a:r>
              <a:rPr lang="en-US" sz="2000" dirty="0" smtClean="0"/>
              <a:t>SAM: Served Available Market/Segmented Addressable Market</a:t>
            </a:r>
          </a:p>
          <a:p>
            <a:pPr lvl="1">
              <a:spcAft>
                <a:spcPts val="3000"/>
              </a:spcAft>
            </a:pPr>
            <a:r>
              <a:rPr lang="en-US" sz="2000" dirty="0" smtClean="0"/>
              <a:t>Target </a:t>
            </a:r>
          </a:p>
          <a:p>
            <a:pPr>
              <a:spcAft>
                <a:spcPts val="3000"/>
              </a:spcAft>
            </a:pPr>
            <a:r>
              <a:rPr lang="en-US" sz="2400" dirty="0" smtClean="0"/>
              <a:t>Archetypes and the Ecosystem</a:t>
            </a:r>
          </a:p>
          <a:p>
            <a:pPr>
              <a:spcAft>
                <a:spcPts val="3000"/>
              </a:spcAft>
            </a:pPr>
            <a:r>
              <a:rPr lang="en-US" sz="2400" dirty="0" smtClean="0"/>
              <a:t>Revenue flow and strategy</a:t>
            </a:r>
          </a:p>
          <a:p>
            <a:pPr>
              <a:spcAft>
                <a:spcPts val="3000"/>
              </a:spcAft>
            </a:pPr>
            <a:r>
              <a:rPr lang="en-US" sz="2400" dirty="0" smtClean="0"/>
              <a:t>Minimum Viable Product</a:t>
            </a:r>
          </a:p>
          <a:p>
            <a:pPr>
              <a:spcAft>
                <a:spcPts val="3000"/>
              </a:spcAft>
            </a:pPr>
            <a:r>
              <a:rPr lang="en-US" sz="2400" dirty="0" smtClean="0"/>
              <a:t>Experiments for validating your hypotheses (or throwing them out)</a:t>
            </a:r>
          </a:p>
          <a:p>
            <a:endParaRPr lang="en-US" sz="2200" dirty="0" smtClean="0"/>
          </a:p>
          <a:p>
            <a:endParaRPr lang="en-US" sz="2200" dirty="0" smtClean="0"/>
          </a:p>
          <a:p>
            <a:endParaRPr lang="en-US" sz="2200" dirty="0"/>
          </a:p>
        </p:txBody>
      </p:sp>
      <p:sp>
        <p:nvSpPr>
          <p:cNvPr id="4" name="Footer Placeholder 3"/>
          <p:cNvSpPr>
            <a:spLocks noGrp="1"/>
          </p:cNvSpPr>
          <p:nvPr>
            <p:ph type="ftr" sz="quarter" idx="11"/>
          </p:nvPr>
        </p:nvSpPr>
        <p:spPr/>
        <p:txBody>
          <a:bodyPr/>
          <a:lstStyle/>
          <a:p>
            <a:r>
              <a:rPr lang="en-US" dirty="0" smtClean="0"/>
              <a:t>CRADLE Talk, April 4, 2014</a:t>
            </a:r>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the Technology: </a:t>
            </a:r>
            <a:br>
              <a:rPr lang="en-US" dirty="0" smtClean="0"/>
            </a:br>
            <a:r>
              <a:rPr lang="en-US" dirty="0" smtClean="0"/>
              <a:t>Hypothesis-Validation Approach</a:t>
            </a:r>
            <a:endParaRPr lang="en-US" dirty="0"/>
          </a:p>
        </p:txBody>
      </p:sp>
      <p:sp>
        <p:nvSpPr>
          <p:cNvPr id="3" name="Content Placeholder 2"/>
          <p:cNvSpPr>
            <a:spLocks noGrp="1"/>
          </p:cNvSpPr>
          <p:nvPr>
            <p:ph idx="1"/>
          </p:nvPr>
        </p:nvSpPr>
        <p:spPr>
          <a:xfrm>
            <a:off x="457200" y="1600200"/>
            <a:ext cx="8686800" cy="5121275"/>
          </a:xfrm>
        </p:spPr>
        <p:txBody>
          <a:bodyPr>
            <a:normAutofit fontScale="92500" lnSpcReduction="20000"/>
          </a:bodyPr>
          <a:lstStyle/>
          <a:p>
            <a:pPr>
              <a:spcAft>
                <a:spcPts val="1800"/>
              </a:spcAft>
            </a:pPr>
            <a:r>
              <a:rPr lang="en-US" dirty="0" smtClean="0"/>
              <a:t>Value proposition: what customer needs are we satisfying?</a:t>
            </a:r>
          </a:p>
          <a:p>
            <a:pPr>
              <a:spcAft>
                <a:spcPts val="1800"/>
              </a:spcAft>
            </a:pPr>
            <a:r>
              <a:rPr lang="en-US" dirty="0" smtClean="0"/>
              <a:t>Customer/user pain points: what, why, and how important?</a:t>
            </a:r>
          </a:p>
          <a:p>
            <a:pPr>
              <a:spcAft>
                <a:spcPts val="1800"/>
              </a:spcAft>
            </a:pPr>
            <a:r>
              <a:rPr lang="en-US" dirty="0" smtClean="0"/>
              <a:t>Demand creation: how to help customers learn about the product and how to create desire for it?</a:t>
            </a:r>
          </a:p>
          <a:p>
            <a:pPr>
              <a:spcAft>
                <a:spcPts val="1800"/>
              </a:spcAft>
            </a:pPr>
            <a:r>
              <a:rPr lang="en-US" dirty="0" smtClean="0"/>
              <a:t>Channel development: how to reach users and how to deliver product?</a:t>
            </a:r>
          </a:p>
          <a:p>
            <a:pPr>
              <a:spcAft>
                <a:spcPts val="1800"/>
              </a:spcAft>
            </a:pPr>
            <a:r>
              <a:rPr lang="en-US" dirty="0" smtClean="0"/>
              <a:t>Revenue model: strategy for generating cash from customer segments?</a:t>
            </a:r>
          </a:p>
          <a:p>
            <a:pPr>
              <a:spcAft>
                <a:spcPts val="1800"/>
              </a:spcAft>
            </a:pPr>
            <a:r>
              <a:rPr lang="en-US" dirty="0" smtClean="0"/>
              <a:t>Partnership strategy: key partners and suppliers needed to make the business model work (e.g., strategic alliances between non-competitors)?</a:t>
            </a:r>
          </a:p>
          <a:p>
            <a:pPr>
              <a:spcAft>
                <a:spcPts val="1200"/>
              </a:spcAft>
            </a:pPr>
            <a:r>
              <a:rPr lang="en-US" dirty="0" smtClean="0"/>
              <a:t>Resource requirement: most important assets (human, intellectual, financial and/or physical) to make the business model work?</a:t>
            </a:r>
          </a:p>
          <a:p>
            <a:endParaRPr lang="en-US" dirty="0"/>
          </a:p>
        </p:txBody>
      </p:sp>
      <p:sp>
        <p:nvSpPr>
          <p:cNvPr id="5" name="Slide Number Placeholder 4"/>
          <p:cNvSpPr>
            <a:spLocks noGrp="1"/>
          </p:cNvSpPr>
          <p:nvPr>
            <p:ph type="sldNum" sz="quarter" idx="12"/>
          </p:nvPr>
        </p:nvSpPr>
        <p:spPr/>
        <p:txBody>
          <a:bodyPr/>
          <a:lstStyle/>
          <a:p>
            <a:fld id="{1D4E129F-2DA6-D445-8AA7-B490BAA2004C}"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588936" y="5232400"/>
            <a:ext cx="4572000" cy="16256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1371599"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302936" y="2031987"/>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43600" y="2031986"/>
            <a:ext cx="4572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rot="16200000">
            <a:off x="1600202" y="888987"/>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5257799" y="888987"/>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rot="16200000">
            <a:off x="1600201" y="3174986"/>
            <a:ext cx="2286000"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257802" y="3174985"/>
            <a:ext cx="2286001" cy="1828800"/>
          </a:xfrm>
          <a:prstGeom prst="rect">
            <a:avLst/>
          </a:prstGeom>
          <a:no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33866" y="694253"/>
            <a:ext cx="1773936" cy="344932"/>
          </a:xfrm>
          <a:prstGeom prst="rect">
            <a:avLst/>
          </a:prstGeom>
        </p:spPr>
      </p:pic>
      <p:pic>
        <p:nvPicPr>
          <p:cNvPr id="20" name="Picture 19"/>
          <p:cNvPicPr>
            <a:picLocks noChangeAspect="1"/>
          </p:cNvPicPr>
          <p:nvPr/>
        </p:nvPicPr>
        <p:blipFill>
          <a:blip r:embed="rId3"/>
          <a:stretch>
            <a:fillRect/>
          </a:stretch>
        </p:blipFill>
        <p:spPr>
          <a:xfrm>
            <a:off x="33866" y="5283199"/>
            <a:ext cx="952500" cy="215900"/>
          </a:xfrm>
          <a:prstGeom prst="rect">
            <a:avLst/>
          </a:prstGeom>
        </p:spPr>
      </p:pic>
      <p:pic>
        <p:nvPicPr>
          <p:cNvPr id="21" name="Picture 20"/>
          <p:cNvPicPr>
            <a:picLocks noChangeAspect="1"/>
          </p:cNvPicPr>
          <p:nvPr/>
        </p:nvPicPr>
        <p:blipFill>
          <a:blip r:embed="rId4"/>
          <a:stretch>
            <a:fillRect/>
          </a:stretch>
        </p:blipFill>
        <p:spPr>
          <a:xfrm>
            <a:off x="8466839" y="5300132"/>
            <a:ext cx="622300" cy="609600"/>
          </a:xfrm>
          <a:prstGeom prst="rect">
            <a:avLst/>
          </a:prstGeom>
        </p:spPr>
      </p:pic>
      <p:pic>
        <p:nvPicPr>
          <p:cNvPr id="22" name="Picture 21"/>
          <p:cNvPicPr>
            <a:picLocks noChangeAspect="1"/>
          </p:cNvPicPr>
          <p:nvPr/>
        </p:nvPicPr>
        <p:blipFill>
          <a:blip r:embed="rId5"/>
          <a:stretch>
            <a:fillRect/>
          </a:stretch>
        </p:blipFill>
        <p:spPr>
          <a:xfrm>
            <a:off x="3915834" y="5283199"/>
            <a:ext cx="622300" cy="444500"/>
          </a:xfrm>
          <a:prstGeom prst="rect">
            <a:avLst/>
          </a:prstGeom>
        </p:spPr>
      </p:pic>
      <p:pic>
        <p:nvPicPr>
          <p:cNvPr id="23" name="Picture 22"/>
          <p:cNvPicPr>
            <a:picLocks noChangeAspect="1"/>
          </p:cNvPicPr>
          <p:nvPr/>
        </p:nvPicPr>
        <p:blipFill>
          <a:blip r:embed="rId6"/>
          <a:stretch>
            <a:fillRect/>
          </a:stretch>
        </p:blipFill>
        <p:spPr>
          <a:xfrm>
            <a:off x="4622802" y="5283199"/>
            <a:ext cx="1143000" cy="215900"/>
          </a:xfrm>
          <a:prstGeom prst="rect">
            <a:avLst/>
          </a:prstGeom>
        </p:spPr>
      </p:pic>
      <p:pic>
        <p:nvPicPr>
          <p:cNvPr id="24" name="Picture 23"/>
          <p:cNvPicPr>
            <a:picLocks noChangeAspect="1"/>
          </p:cNvPicPr>
          <p:nvPr/>
        </p:nvPicPr>
        <p:blipFill>
          <a:blip r:embed="rId7"/>
          <a:stretch>
            <a:fillRect/>
          </a:stretch>
        </p:blipFill>
        <p:spPr>
          <a:xfrm>
            <a:off x="1875361" y="711186"/>
            <a:ext cx="927100" cy="279400"/>
          </a:xfrm>
          <a:prstGeom prst="rect">
            <a:avLst/>
          </a:prstGeom>
        </p:spPr>
      </p:pic>
      <p:pic>
        <p:nvPicPr>
          <p:cNvPr id="25" name="Picture 24"/>
          <p:cNvPicPr>
            <a:picLocks noChangeAspect="1"/>
          </p:cNvPicPr>
          <p:nvPr/>
        </p:nvPicPr>
        <p:blipFill>
          <a:blip r:embed="rId8"/>
          <a:stretch>
            <a:fillRect/>
          </a:stretch>
        </p:blipFill>
        <p:spPr>
          <a:xfrm>
            <a:off x="3202596" y="711186"/>
            <a:ext cx="431800" cy="431800"/>
          </a:xfrm>
          <a:prstGeom prst="rect">
            <a:avLst/>
          </a:prstGeom>
        </p:spPr>
      </p:pic>
      <p:pic>
        <p:nvPicPr>
          <p:cNvPr id="26" name="Picture 25"/>
          <p:cNvPicPr>
            <a:picLocks noChangeAspect="1"/>
          </p:cNvPicPr>
          <p:nvPr/>
        </p:nvPicPr>
        <p:blipFill>
          <a:blip r:embed="rId9"/>
          <a:stretch>
            <a:fillRect/>
          </a:stretch>
        </p:blipFill>
        <p:spPr>
          <a:xfrm>
            <a:off x="1849961" y="2997201"/>
            <a:ext cx="952500" cy="254000"/>
          </a:xfrm>
          <a:prstGeom prst="rect">
            <a:avLst/>
          </a:prstGeom>
        </p:spPr>
      </p:pic>
      <p:pic>
        <p:nvPicPr>
          <p:cNvPr id="27" name="Picture 26"/>
          <p:cNvPicPr>
            <a:picLocks noChangeAspect="1"/>
          </p:cNvPicPr>
          <p:nvPr/>
        </p:nvPicPr>
        <p:blipFill>
          <a:blip r:embed="rId10"/>
          <a:stretch>
            <a:fillRect/>
          </a:stretch>
        </p:blipFill>
        <p:spPr>
          <a:xfrm>
            <a:off x="3139096" y="3009901"/>
            <a:ext cx="495300" cy="482600"/>
          </a:xfrm>
          <a:prstGeom prst="rect">
            <a:avLst/>
          </a:prstGeom>
        </p:spPr>
      </p:pic>
      <p:pic>
        <p:nvPicPr>
          <p:cNvPr id="28" name="Picture 27"/>
          <p:cNvPicPr>
            <a:picLocks noChangeAspect="1"/>
          </p:cNvPicPr>
          <p:nvPr/>
        </p:nvPicPr>
        <p:blipFill>
          <a:blip r:embed="rId11"/>
          <a:stretch>
            <a:fillRect/>
          </a:stretch>
        </p:blipFill>
        <p:spPr>
          <a:xfrm>
            <a:off x="3691469" y="708986"/>
            <a:ext cx="1219200" cy="279400"/>
          </a:xfrm>
          <a:prstGeom prst="rect">
            <a:avLst/>
          </a:prstGeom>
        </p:spPr>
      </p:pic>
      <p:pic>
        <p:nvPicPr>
          <p:cNvPr id="29" name="Picture 28"/>
          <p:cNvPicPr>
            <a:picLocks noChangeAspect="1"/>
          </p:cNvPicPr>
          <p:nvPr/>
        </p:nvPicPr>
        <p:blipFill>
          <a:blip r:embed="rId12"/>
          <a:stretch>
            <a:fillRect/>
          </a:stretch>
        </p:blipFill>
        <p:spPr>
          <a:xfrm>
            <a:off x="4895849" y="693333"/>
            <a:ext cx="546100" cy="444500"/>
          </a:xfrm>
          <a:prstGeom prst="rect">
            <a:avLst/>
          </a:prstGeom>
        </p:spPr>
      </p:pic>
      <p:pic>
        <p:nvPicPr>
          <p:cNvPr id="30" name="Picture 29"/>
          <p:cNvPicPr>
            <a:picLocks noChangeAspect="1"/>
          </p:cNvPicPr>
          <p:nvPr/>
        </p:nvPicPr>
        <p:blipFill>
          <a:blip r:embed="rId13"/>
          <a:stretch>
            <a:fillRect/>
          </a:stretch>
        </p:blipFill>
        <p:spPr>
          <a:xfrm>
            <a:off x="5562606" y="3014134"/>
            <a:ext cx="685800" cy="241300"/>
          </a:xfrm>
          <a:prstGeom prst="rect">
            <a:avLst/>
          </a:prstGeom>
        </p:spPr>
      </p:pic>
      <p:pic>
        <p:nvPicPr>
          <p:cNvPr id="31" name="Picture 30"/>
          <p:cNvPicPr>
            <a:picLocks noChangeAspect="1"/>
          </p:cNvPicPr>
          <p:nvPr/>
        </p:nvPicPr>
        <p:blipFill>
          <a:blip r:embed="rId14"/>
          <a:stretch>
            <a:fillRect/>
          </a:stretch>
        </p:blipFill>
        <p:spPr>
          <a:xfrm>
            <a:off x="6692392" y="2997201"/>
            <a:ext cx="558800" cy="444500"/>
          </a:xfrm>
          <a:prstGeom prst="rect">
            <a:avLst/>
          </a:prstGeom>
        </p:spPr>
      </p:pic>
      <p:pic>
        <p:nvPicPr>
          <p:cNvPr id="32" name="Picture 31"/>
          <p:cNvPicPr>
            <a:picLocks noChangeAspect="1"/>
          </p:cNvPicPr>
          <p:nvPr/>
        </p:nvPicPr>
        <p:blipFill>
          <a:blip r:embed="rId15"/>
          <a:stretch>
            <a:fillRect/>
          </a:stretch>
        </p:blipFill>
        <p:spPr>
          <a:xfrm>
            <a:off x="7352790" y="700520"/>
            <a:ext cx="1320800" cy="254000"/>
          </a:xfrm>
          <a:prstGeom prst="rect">
            <a:avLst/>
          </a:prstGeom>
        </p:spPr>
      </p:pic>
      <p:pic>
        <p:nvPicPr>
          <p:cNvPr id="33" name="Picture 32"/>
          <p:cNvPicPr>
            <a:picLocks noChangeAspect="1"/>
          </p:cNvPicPr>
          <p:nvPr/>
        </p:nvPicPr>
        <p:blipFill>
          <a:blip r:embed="rId16"/>
          <a:stretch>
            <a:fillRect/>
          </a:stretch>
        </p:blipFill>
        <p:spPr>
          <a:xfrm>
            <a:off x="8673590" y="749286"/>
            <a:ext cx="406400" cy="482600"/>
          </a:xfrm>
          <a:prstGeom prst="rect">
            <a:avLst/>
          </a:prstGeom>
        </p:spPr>
      </p:pic>
      <p:pic>
        <p:nvPicPr>
          <p:cNvPr id="34" name="Picture 33"/>
          <p:cNvPicPr>
            <a:picLocks noChangeAspect="1"/>
          </p:cNvPicPr>
          <p:nvPr/>
        </p:nvPicPr>
        <p:blipFill>
          <a:blip r:embed="rId17"/>
          <a:stretch>
            <a:fillRect/>
          </a:stretch>
        </p:blipFill>
        <p:spPr>
          <a:xfrm>
            <a:off x="5528740" y="700520"/>
            <a:ext cx="1744980" cy="321770"/>
          </a:xfrm>
          <a:prstGeom prst="rect">
            <a:avLst/>
          </a:prstGeom>
        </p:spPr>
      </p:pic>
      <p:sp>
        <p:nvSpPr>
          <p:cNvPr id="35" name="TextBox 34"/>
          <p:cNvSpPr txBox="1"/>
          <p:nvPr/>
        </p:nvSpPr>
        <p:spPr>
          <a:xfrm>
            <a:off x="33866" y="67732"/>
            <a:ext cx="3881968" cy="461665"/>
          </a:xfrm>
          <a:prstGeom prst="rect">
            <a:avLst/>
          </a:prstGeom>
          <a:noFill/>
        </p:spPr>
        <p:txBody>
          <a:bodyPr wrap="square" rtlCol="0">
            <a:spAutoFit/>
          </a:bodyPr>
          <a:lstStyle/>
          <a:p>
            <a:r>
              <a:rPr lang="en-US" sz="2400" b="1" i="1" dirty="0" smtClean="0"/>
              <a:t>The Business Model Canvas</a:t>
            </a:r>
            <a:endParaRPr lang="en-US" sz="2400" b="1" i="1" dirty="0"/>
          </a:p>
        </p:txBody>
      </p:sp>
      <p:sp>
        <p:nvSpPr>
          <p:cNvPr id="36" name="TextBox 35"/>
          <p:cNvSpPr txBox="1"/>
          <p:nvPr/>
        </p:nvSpPr>
        <p:spPr>
          <a:xfrm>
            <a:off x="327447" y="5657342"/>
            <a:ext cx="6166381" cy="646331"/>
          </a:xfrm>
          <a:prstGeom prst="rect">
            <a:avLst/>
          </a:prstGeom>
          <a:solidFill>
            <a:srgbClr val="FFFFFF"/>
          </a:solidFill>
        </p:spPr>
        <p:txBody>
          <a:bodyPr wrap="none" rtlCol="0">
            <a:spAutoFit/>
          </a:bodyPr>
          <a:lstStyle/>
          <a:p>
            <a:r>
              <a:rPr lang="en-US" i="1" dirty="0" smtClean="0">
                <a:solidFill>
                  <a:srgbClr val="009800"/>
                </a:solidFill>
                <a:latin typeface="Century Gothic"/>
                <a:cs typeface="Century Gothic"/>
              </a:rPr>
              <a:t>For information, search YouTube for </a:t>
            </a:r>
          </a:p>
          <a:p>
            <a:r>
              <a:rPr lang="en-US" i="1" dirty="0" smtClean="0">
                <a:solidFill>
                  <a:srgbClr val="009800"/>
                </a:solidFill>
                <a:latin typeface="Century Gothic"/>
                <a:cs typeface="Century Gothic"/>
              </a:rPr>
              <a:t>“Business Model Generation, Alexander Osterwalder”</a:t>
            </a:r>
            <a:endParaRPr lang="en-US" i="1" dirty="0">
              <a:solidFill>
                <a:srgbClr val="009800"/>
              </a:solidFill>
              <a:latin typeface="Century Gothic"/>
              <a:cs typeface="Century Gothic"/>
            </a:endParaRPr>
          </a:p>
        </p:txBody>
      </p:sp>
      <p:sp>
        <p:nvSpPr>
          <p:cNvPr id="37" name="Slide Number Placeholder 36"/>
          <p:cNvSpPr>
            <a:spLocks noGrp="1"/>
          </p:cNvSpPr>
          <p:nvPr>
            <p:ph type="sldNum" sz="quarter" idx="12"/>
          </p:nvPr>
        </p:nvSpPr>
        <p:spPr/>
        <p:txBody>
          <a:bodyPr/>
          <a:lstStyle/>
          <a:p>
            <a:fld id="{1D4E129F-2DA6-D445-8AA7-B490BAA2004C}" type="slidenum">
              <a:rPr lang="en-US" smtClean="0"/>
              <a:pPr/>
              <a:t>9</a:t>
            </a:fld>
            <a:endParaRPr lang="en-US" dirty="0"/>
          </a:p>
        </p:txBody>
      </p:sp>
      <p:sp>
        <p:nvSpPr>
          <p:cNvPr id="38" name="TextBox 37"/>
          <p:cNvSpPr txBox="1"/>
          <p:nvPr/>
        </p:nvSpPr>
        <p:spPr>
          <a:xfrm>
            <a:off x="4895849" y="0"/>
            <a:ext cx="4043557" cy="646331"/>
          </a:xfrm>
          <a:prstGeom prst="rect">
            <a:avLst/>
          </a:prstGeom>
          <a:solidFill>
            <a:schemeClr val="bg1"/>
          </a:solidFill>
          <a:ln>
            <a:noFill/>
          </a:ln>
        </p:spPr>
        <p:txBody>
          <a:bodyPr wrap="none" rtlCol="0">
            <a:spAutoFit/>
          </a:bodyPr>
          <a:lstStyle/>
          <a:p>
            <a:pPr algn="ctr"/>
            <a:r>
              <a:rPr lang="en-US" i="1" dirty="0" smtClean="0">
                <a:solidFill>
                  <a:srgbClr val="009800"/>
                </a:solidFill>
                <a:latin typeface="Century Gothic"/>
                <a:cs typeface="Century Gothic"/>
              </a:rPr>
              <a:t>Helps build the narrative that is the </a:t>
            </a:r>
          </a:p>
          <a:p>
            <a:pPr algn="ctr"/>
            <a:r>
              <a:rPr lang="en-US" i="1" dirty="0" smtClean="0">
                <a:solidFill>
                  <a:srgbClr val="009800"/>
                </a:solidFill>
                <a:latin typeface="Century Gothic"/>
                <a:cs typeface="Century Gothic"/>
              </a:rPr>
              <a:t>basis for your business model</a:t>
            </a:r>
            <a:endParaRPr lang="en-US" i="1" dirty="0">
              <a:solidFill>
                <a:srgbClr val="009800"/>
              </a:solidFill>
              <a:latin typeface="Century Gothic"/>
              <a:cs typeface="Century Gothic"/>
            </a:endParaRPr>
          </a:p>
        </p:txBody>
      </p:sp>
      <p:sp>
        <p:nvSpPr>
          <p:cNvPr id="39" name="Footer Placeholder 38"/>
          <p:cNvSpPr>
            <a:spLocks noGrp="1"/>
          </p:cNvSpPr>
          <p:nvPr>
            <p:ph type="ftr" sz="quarter" idx="11"/>
          </p:nvPr>
        </p:nvSpPr>
        <p:spPr/>
        <p:txBody>
          <a:bodyPr/>
          <a:lstStyle/>
          <a:p>
            <a:r>
              <a:rPr lang="en-US" dirty="0" smtClean="0"/>
              <a:t>CRADLE Talk, April 4, 2014</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15793</TotalTime>
  <Words>3599</Words>
  <Application>Microsoft Macintosh PowerPoint</Application>
  <PresentationFormat>On-screen Show (4:3)</PresentationFormat>
  <Paragraphs>576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Data Grid Services</vt:lpstr>
      <vt:lpstr>About NSF I-Corps</vt:lpstr>
      <vt:lpstr>I-Corps Cohort Teams – Across the Spectrum of NSF Research</vt:lpstr>
      <vt:lpstr>Course Materials</vt:lpstr>
      <vt:lpstr>Our Special Circumstances</vt:lpstr>
      <vt:lpstr>Kick-off Meeting in NYC</vt:lpstr>
      <vt:lpstr>Building the Business Model</vt:lpstr>
      <vt:lpstr>Assessing the Technology:  Hypothesis-Validation Approach</vt:lpstr>
      <vt:lpstr>PowerPoint Presentation</vt:lpstr>
      <vt:lpstr>PowerPoint Presentation</vt:lpstr>
      <vt:lpstr>Lessons Learned the 1st Week</vt:lpstr>
      <vt:lpstr>Biggest Lessons Learned Overall</vt:lpstr>
      <vt:lpstr>   Data Grid Services</vt:lpstr>
      <vt:lpstr>PowerPoint Presentation</vt:lpstr>
      <vt:lpstr>Lessons Learned</vt:lpstr>
      <vt:lpstr>Main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Grid Services </vt:lpstr>
      <vt:lpstr>Activities Along the Way to  Building the Business Plan</vt:lpstr>
      <vt:lpstr>Market Size</vt:lpstr>
      <vt:lpstr>Archetypes and the  Ecosystem</vt:lpstr>
      <vt:lpstr>Archetypes – a Day in the Life</vt:lpstr>
      <vt:lpstr>Data Conference Takeaways</vt:lpstr>
      <vt:lpstr>Key Data Findings</vt:lpstr>
      <vt:lpstr>More Key Data Findings</vt:lpstr>
      <vt:lpstr>Revenue Flow – Data Grid Services</vt:lpstr>
      <vt:lpstr>Revenue Model</vt:lpstr>
      <vt:lpstr>Minimum Viable Product</vt:lpstr>
    </vt:vector>
  </TitlesOfParts>
  <Company>UNC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Leesa Brieger</dc:creator>
  <cp:lastModifiedBy>Leesa Brieger</cp:lastModifiedBy>
  <cp:revision>201</cp:revision>
  <dcterms:created xsi:type="dcterms:W3CDTF">2013-06-11T15:09:34Z</dcterms:created>
  <dcterms:modified xsi:type="dcterms:W3CDTF">2014-04-04T14:56:33Z</dcterms:modified>
</cp:coreProperties>
</file>