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5" r:id="rId1"/>
  </p:sldMasterIdLst>
  <p:notesMasterIdLst>
    <p:notesMasterId r:id="rId26"/>
  </p:notesMasterIdLst>
  <p:sldIdLst>
    <p:sldId id="466" r:id="rId2"/>
    <p:sldId id="434" r:id="rId3"/>
    <p:sldId id="443" r:id="rId4"/>
    <p:sldId id="444" r:id="rId5"/>
    <p:sldId id="445" r:id="rId6"/>
    <p:sldId id="446" r:id="rId7"/>
    <p:sldId id="447" r:id="rId8"/>
    <p:sldId id="448" r:id="rId9"/>
    <p:sldId id="449" r:id="rId10"/>
    <p:sldId id="452" r:id="rId11"/>
    <p:sldId id="453" r:id="rId12"/>
    <p:sldId id="454" r:id="rId13"/>
    <p:sldId id="456" r:id="rId14"/>
    <p:sldId id="457" r:id="rId15"/>
    <p:sldId id="458" r:id="rId16"/>
    <p:sldId id="460" r:id="rId17"/>
    <p:sldId id="461" r:id="rId18"/>
    <p:sldId id="462" r:id="rId19"/>
    <p:sldId id="459" r:id="rId20"/>
    <p:sldId id="289" r:id="rId21"/>
    <p:sldId id="439" r:id="rId22"/>
    <p:sldId id="464" r:id="rId23"/>
    <p:sldId id="465" r:id="rId24"/>
    <p:sldId id="442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87D33"/>
    <a:srgbClr val="506050"/>
    <a:srgbClr val="AB5934"/>
    <a:srgbClr val="FF9900"/>
    <a:srgbClr val="FFFF00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81353" autoAdjust="0"/>
  </p:normalViewPr>
  <p:slideViewPr>
    <p:cSldViewPr>
      <p:cViewPr varScale="1">
        <p:scale>
          <a:sx n="122" d="100"/>
          <a:sy n="122" d="100"/>
        </p:scale>
        <p:origin x="-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D1AFCC2-9F40-43BA-9351-7553150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C5C11-EB56-4EB7-B085-C03054E9D2C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AB593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 sz="900">
              <a:solidFill>
                <a:schemeClr val="bg1"/>
              </a:solidFill>
              <a:latin typeface="Verdana" pitchFamily="34" charset="0"/>
            </a:endParaRPr>
          </a:p>
          <a:p>
            <a:pPr algn="r">
              <a:defRPr/>
            </a:pPr>
            <a:r>
              <a:rPr lang="en-US" sz="900" b="1">
                <a:solidFill>
                  <a:schemeClr val="bg1"/>
                </a:solidFill>
                <a:latin typeface="Verdana" pitchFamily="34" charset="0"/>
              </a:rPr>
              <a:t>Juan E. Gilbert, Ph.D.</a:t>
            </a:r>
          </a:p>
          <a:p>
            <a:pPr algn="r">
              <a:defRPr/>
            </a:pPr>
            <a:r>
              <a:rPr lang="en-US" sz="900" b="1">
                <a:solidFill>
                  <a:schemeClr val="bg1"/>
                </a:solidFill>
                <a:latin typeface="Verdana" pitchFamily="34" charset="0"/>
              </a:rPr>
              <a:t>Human Centered Computing Lab</a:t>
            </a:r>
          </a:p>
          <a:p>
            <a:pPr algn="r">
              <a:defRPr/>
            </a:pPr>
            <a:endParaRPr lang="en-US" sz="9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" y="6488113"/>
            <a:ext cx="1643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schemeClr val="bg1"/>
                </a:solidFill>
                <a:latin typeface="Verdana" pitchFamily="34" charset="0"/>
              </a:rPr>
              <a:t>Prime</a:t>
            </a:r>
            <a:r>
              <a:rPr lang="en-US" sz="900" b="1" baseline="0" dirty="0" smtClean="0">
                <a:solidFill>
                  <a:schemeClr val="bg1"/>
                </a:solidFill>
                <a:latin typeface="Verdana" pitchFamily="34" charset="0"/>
              </a:rPr>
              <a:t> III</a:t>
            </a:r>
          </a:p>
          <a:p>
            <a:pPr>
              <a:defRPr/>
            </a:pPr>
            <a:r>
              <a:rPr lang="en-US" sz="900" b="1" baseline="0" dirty="0" smtClean="0">
                <a:solidFill>
                  <a:schemeClr val="bg1"/>
                </a:solidFill>
                <a:latin typeface="Verdana" pitchFamily="34" charset="0"/>
              </a:rPr>
              <a:t>Universal Accessibility</a:t>
            </a:r>
            <a:endParaRPr lang="en-US" sz="9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AB593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10" descr="HCCLforEMBROIDERY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6213"/>
            <a:ext cx="45720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C55A-5544-4A1D-98B7-058B51579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D506B-B0FC-4ADB-A14A-66B2ABF1B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D6D7B-E06B-4712-AC6B-655691F71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10EC9-CDE9-47DD-8E97-B5BD88A72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AA658-6CD0-44AF-ACB8-C1137ED0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8A636-021C-4B93-8DDA-BEF0BDE3A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5FD6D-EC14-43D2-B8B6-EB9D0340D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E6786-47F8-4487-8191-DF9CCE669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D5372-ED5E-419E-AFEB-48F05BD6C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B24EB-E88C-4454-8505-EF2F38FFF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0AC30-97F9-4ECE-8099-2DF7D006F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30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AB593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31" name="Rectangle 11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AB593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 sz="900">
              <a:solidFill>
                <a:schemeClr val="bg1"/>
              </a:solidFill>
              <a:latin typeface="Verdana" pitchFamily="34" charset="0"/>
            </a:endParaRPr>
          </a:p>
          <a:p>
            <a:pPr algn="r">
              <a:defRPr/>
            </a:pPr>
            <a:r>
              <a:rPr lang="en-US" sz="900" b="1">
                <a:solidFill>
                  <a:schemeClr val="bg1"/>
                </a:solidFill>
                <a:latin typeface="Verdana" pitchFamily="34" charset="0"/>
              </a:rPr>
              <a:t>Juan E. Gilbert, Ph.D.</a:t>
            </a:r>
          </a:p>
          <a:p>
            <a:pPr algn="r">
              <a:defRPr/>
            </a:pPr>
            <a:r>
              <a:rPr lang="en-US" sz="900" b="1">
                <a:solidFill>
                  <a:schemeClr val="bg1"/>
                </a:solidFill>
                <a:latin typeface="Verdana" pitchFamily="34" charset="0"/>
              </a:rPr>
              <a:t>Human Centered Computing Lab</a:t>
            </a:r>
          </a:p>
          <a:p>
            <a:pPr algn="r">
              <a:defRPr/>
            </a:pPr>
            <a:endParaRPr lang="en-US" sz="9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32" name="Text Box 12"/>
          <p:cNvSpPr txBox="1">
            <a:spLocks noChangeArrowheads="1"/>
          </p:cNvSpPr>
          <p:nvPr userDrawn="1"/>
        </p:nvSpPr>
        <p:spPr bwMode="auto">
          <a:xfrm>
            <a:off x="76200" y="6488113"/>
            <a:ext cx="1643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schemeClr val="bg1"/>
                </a:solidFill>
                <a:latin typeface="Verdana" pitchFamily="34" charset="0"/>
              </a:rPr>
              <a:t>Prime</a:t>
            </a:r>
            <a:r>
              <a:rPr lang="en-US" sz="900" b="1" baseline="0" dirty="0" smtClean="0">
                <a:solidFill>
                  <a:schemeClr val="bg1"/>
                </a:solidFill>
                <a:latin typeface="Verdana" pitchFamily="34" charset="0"/>
              </a:rPr>
              <a:t> III</a:t>
            </a:r>
          </a:p>
          <a:p>
            <a:pPr>
              <a:defRPr/>
            </a:pPr>
            <a:r>
              <a:rPr lang="en-US" sz="900" b="1" baseline="0" dirty="0" smtClean="0">
                <a:solidFill>
                  <a:schemeClr val="bg1"/>
                </a:solidFill>
                <a:latin typeface="Verdana" pitchFamily="34" charset="0"/>
              </a:rPr>
              <a:t>Universal Accessibility</a:t>
            </a:r>
            <a:endParaRPr lang="en-US" sz="9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0" y="6548438"/>
            <a:ext cx="49688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BE4C3E-F1EB-4A54-B887-49B4EACD5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14" descr="HCCL-Logo-Letter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75613" y="5334000"/>
            <a:ext cx="10350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5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5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4038600"/>
            <a:ext cx="9144000" cy="24384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Juan E. Gilbert, Ph.D.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IDEaS</a:t>
            </a:r>
            <a:r>
              <a:rPr lang="en-US" sz="1800" dirty="0" smtClean="0"/>
              <a:t> Professor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Chair Human-Centered Computing Division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School of Computing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Clemson University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juan@clemson.edu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http://www.JuanGilbert.com/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http://www.HumanCenteredComputing.org/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http://www.clemson.edu/computing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  <p:pic>
        <p:nvPicPr>
          <p:cNvPr id="4100" name="Picture 8" descr="Prime_III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49463"/>
            <a:ext cx="84582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991600" cy="4495800"/>
          </a:xfrm>
        </p:spPr>
        <p:txBody>
          <a:bodyPr/>
          <a:lstStyle/>
          <a:p>
            <a:r>
              <a:rPr lang="en-US" dirty="0" smtClean="0"/>
              <a:t>Prime III DVD</a:t>
            </a:r>
          </a:p>
          <a:p>
            <a:pPr lvl="1"/>
            <a:r>
              <a:rPr lang="en-US" dirty="0" smtClean="0"/>
              <a:t>Bootable DVD contains Prime III</a:t>
            </a:r>
          </a:p>
          <a:p>
            <a:pPr lvl="1"/>
            <a:r>
              <a:rPr lang="en-US" dirty="0" smtClean="0"/>
              <a:t>Created, approved and sealed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38916" name="Picture 4" descr="MCj043157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1475" y="152400"/>
            <a:ext cx="2422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7" name="Picture 5" descr="MPj030574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590925"/>
            <a:ext cx="28194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4114800"/>
          </a:xfrm>
        </p:spPr>
        <p:txBody>
          <a:bodyPr/>
          <a:lstStyle/>
          <a:p>
            <a:r>
              <a:rPr lang="en-US" dirty="0" smtClean="0"/>
              <a:t>Voter-Verified and Generated Ballot (VVGB)</a:t>
            </a:r>
          </a:p>
          <a:p>
            <a:pPr lvl="1"/>
            <a:r>
              <a:rPr lang="en-US" dirty="0" smtClean="0"/>
              <a:t>Printed ballots will contain only the selections for each race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Barcode on printed ballots for scanning</a:t>
            </a:r>
          </a:p>
          <a:p>
            <a:pPr lvl="1"/>
            <a:r>
              <a:rPr lang="en-US" dirty="0" smtClean="0"/>
              <a:t>More accurate and easier to scan</a:t>
            </a:r>
          </a:p>
          <a:p>
            <a:pPr lvl="1"/>
            <a:r>
              <a:rPr lang="en-US" dirty="0" smtClean="0"/>
              <a:t>Ballot contents may be read back to the voter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VVGB is scanned by a separate, independent machine</a:t>
            </a:r>
          </a:p>
        </p:txBody>
      </p:sp>
      <p:pic>
        <p:nvPicPr>
          <p:cNvPr id="39941" name="Picture 6" descr="MCj043157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1475" y="152400"/>
            <a:ext cx="2422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VVGB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 smtClean="0"/>
              <a:t>Security</a:t>
            </a:r>
          </a:p>
        </p:txBody>
      </p:sp>
      <p:pic>
        <p:nvPicPr>
          <p:cNvPr id="39941" name="Picture 6" descr="MCj043157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1475" y="152400"/>
            <a:ext cx="2422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9144000" cy="472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 bwMode="auto">
          <a:xfrm>
            <a:off x="2971800" y="1143000"/>
            <a:ext cx="3124200" cy="1588"/>
          </a:xfrm>
          <a:prstGeom prst="line">
            <a:avLst/>
          </a:prstGeom>
          <a:solidFill>
            <a:schemeClr val="accent1"/>
          </a:solidFill>
          <a:ln w="317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7" name="Picture 6" descr="Prime III Ballot with Vertical Barcode.jpg"/>
          <p:cNvPicPr>
            <a:picLocks noChangeAspect="1"/>
          </p:cNvPicPr>
          <p:nvPr/>
        </p:nvPicPr>
        <p:blipFill>
          <a:blip r:embed="rId4"/>
          <a:srcRect l="45808" t="34867" b="38148"/>
          <a:stretch>
            <a:fillRect/>
          </a:stretch>
        </p:blipFill>
        <p:spPr>
          <a:xfrm>
            <a:off x="5867400" y="2514600"/>
            <a:ext cx="3193064" cy="2286000"/>
          </a:xfrm>
          <a:prstGeom prst="rect">
            <a:avLst/>
          </a:prstGeom>
          <a:ln w="25400">
            <a:noFill/>
          </a:ln>
        </p:spPr>
      </p:pic>
      <p:pic>
        <p:nvPicPr>
          <p:cNvPr id="6" name="Picture 5" descr="Barcode Scanner.jpg"/>
          <p:cNvPicPr>
            <a:picLocks noChangeAspect="1"/>
          </p:cNvPicPr>
          <p:nvPr/>
        </p:nvPicPr>
        <p:blipFill>
          <a:blip r:embed="rId5"/>
          <a:srcRect l="18605" t="6977" r="23256" b="6977"/>
          <a:stretch>
            <a:fillRect/>
          </a:stretch>
        </p:blipFill>
        <p:spPr>
          <a:xfrm>
            <a:off x="5029200" y="2453640"/>
            <a:ext cx="2667000" cy="394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00625E-6 L 0.00417 0.09993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0" y="968375"/>
            <a:ext cx="4648200" cy="1470025"/>
          </a:xfrm>
        </p:spPr>
        <p:txBody>
          <a:bodyPr/>
          <a:lstStyle/>
          <a:p>
            <a:r>
              <a:rPr lang="en-US" smtClean="0"/>
              <a:t>Demo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0"/>
            <a:ext cx="6911975" cy="4256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did you see and hear?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419600"/>
          </a:xfrm>
        </p:spPr>
        <p:txBody>
          <a:bodyPr/>
          <a:lstStyle/>
          <a:p>
            <a:r>
              <a:rPr lang="en-US" dirty="0" smtClean="0"/>
              <a:t>Voter ready ballot</a:t>
            </a:r>
          </a:p>
          <a:p>
            <a:endParaRPr lang="en-US" dirty="0" smtClean="0"/>
          </a:p>
          <a:p>
            <a:r>
              <a:rPr lang="en-US" dirty="0" smtClean="0"/>
              <a:t>One race per screen</a:t>
            </a:r>
          </a:p>
          <a:p>
            <a:endParaRPr lang="en-US" dirty="0" smtClean="0"/>
          </a:p>
          <a:p>
            <a:r>
              <a:rPr lang="en-US" dirty="0" smtClean="0"/>
              <a:t>Delay after each touch</a:t>
            </a:r>
          </a:p>
          <a:p>
            <a:endParaRPr lang="en-US" dirty="0" smtClean="0"/>
          </a:p>
          <a:p>
            <a:r>
              <a:rPr lang="en-US" dirty="0" smtClean="0"/>
              <a:t>Names are centered on each button</a:t>
            </a:r>
          </a:p>
          <a:p>
            <a:pPr lvl="1"/>
            <a:r>
              <a:rPr lang="en-US" dirty="0" smtClean="0"/>
              <a:t>W. Virginia vote flipping</a:t>
            </a:r>
          </a:p>
          <a:p>
            <a:endParaRPr lang="en-US" dirty="0" smtClean="0"/>
          </a:p>
          <a:p>
            <a:r>
              <a:rPr lang="en-US" dirty="0" smtClean="0"/>
              <a:t>VVGB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VVGB Prevents - Minnesota</a:t>
            </a:r>
            <a:endParaRPr lang="en-US" dirty="0"/>
          </a:p>
        </p:txBody>
      </p:sp>
      <p:pic>
        <p:nvPicPr>
          <p:cNvPr id="62466" name="Picture 2" descr="C:\Documents and Settings\Juan E. Gilbert\My Documents\Projects\Prime III\Ballot Patent\oop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4785" y="1295401"/>
            <a:ext cx="4649216" cy="2438400"/>
          </a:xfrm>
          <a:prstGeom prst="rect">
            <a:avLst/>
          </a:prstGeom>
          <a:noFill/>
        </p:spPr>
      </p:pic>
      <p:pic>
        <p:nvPicPr>
          <p:cNvPr id="62467" name="Picture 3" descr="C:\Documents and Settings\Juan E. Gilbert\My Documents\Projects\Prime III\Ballot Patent\supervis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4667250" cy="2143125"/>
          </a:xfrm>
          <a:prstGeom prst="rect">
            <a:avLst/>
          </a:prstGeom>
          <a:noFill/>
        </p:spPr>
      </p:pic>
      <p:pic>
        <p:nvPicPr>
          <p:cNvPr id="62468" name="Picture 4" descr="C:\Documents and Settings\Juan E. Gilbert\My Documents\Projects\Prime III\Ballot Patent\y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790951"/>
            <a:ext cx="3581400" cy="2686050"/>
          </a:xfrm>
          <a:prstGeom prst="rect">
            <a:avLst/>
          </a:prstGeom>
          <a:noFill/>
        </p:spPr>
      </p:pic>
      <p:pic>
        <p:nvPicPr>
          <p:cNvPr id="62469" name="Picture 5" descr="C:\Documents and Settings\Juan E. Gilbert\My Documents\Projects\Prime III\Ballot Patent\writeou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99" y="3962401"/>
            <a:ext cx="5588001" cy="251460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10164" y="152400"/>
            <a:ext cx="39052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/>
              <a:t>Image taken from </a:t>
            </a:r>
            <a:r>
              <a:rPr lang="en-US" sz="1400" dirty="0" smtClean="0"/>
              <a:t>Minnesota Public Radio Website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/>
              <a:t>Statistical Power of </a:t>
            </a:r>
            <a:r>
              <a:rPr lang="en-US" dirty="0" smtClean="0"/>
              <a:t>10% Audits</a:t>
            </a:r>
            <a:endParaRPr lang="en-US" dirty="0"/>
          </a:p>
        </p:txBody>
      </p:sp>
      <p:pic>
        <p:nvPicPr>
          <p:cNvPr id="80903" name="Picture 7" descr="TASf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1424"/>
            <a:ext cx="8077200" cy="5194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0153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Percentage-Based versus Statistical-Power-Based Vote Tabulation Audits John McCarthy , Howard </a:t>
            </a:r>
            <a:r>
              <a:rPr lang="en-US" sz="1200" dirty="0" err="1" smtClean="0"/>
              <a:t>Stanislevic</a:t>
            </a:r>
            <a:r>
              <a:rPr lang="en-US" sz="1200" dirty="0" smtClean="0"/>
              <a:t> , Mark Lindeman , Arlene S . Ash , </a:t>
            </a:r>
            <a:r>
              <a:rPr lang="en-US" sz="1200" dirty="0" err="1" smtClean="0"/>
              <a:t>Vittorio</a:t>
            </a:r>
            <a:r>
              <a:rPr lang="en-US" sz="1200" dirty="0" smtClean="0"/>
              <a:t> </a:t>
            </a:r>
            <a:r>
              <a:rPr lang="en-US" sz="1200" dirty="0" err="1" smtClean="0"/>
              <a:t>Addona</a:t>
            </a:r>
            <a:r>
              <a:rPr lang="en-US" sz="1200" dirty="0" smtClean="0"/>
              <a:t> , Mary Batcher The American Statistician Feb 2008, Vol. 62, No. 1: 11–16.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VVGB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4419600"/>
          </a:xfrm>
        </p:spPr>
        <p:txBody>
          <a:bodyPr/>
          <a:lstStyle/>
          <a:p>
            <a:r>
              <a:rPr lang="en-US" dirty="0" smtClean="0"/>
              <a:t>Preliminary studies against VVPAT and Optical Scan</a:t>
            </a:r>
          </a:p>
          <a:p>
            <a:pPr lvl="1"/>
            <a:r>
              <a:rPr lang="en-US" dirty="0" err="1" smtClean="0"/>
              <a:t>Osher</a:t>
            </a:r>
            <a:r>
              <a:rPr lang="en-US" dirty="0" smtClean="0"/>
              <a:t> Lifelong Learning Institute </a:t>
            </a:r>
          </a:p>
          <a:p>
            <a:pPr lvl="1"/>
            <a:r>
              <a:rPr lang="en-US" dirty="0" smtClean="0"/>
              <a:t>More efficient on speed and accuracy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Barcode scanning is magnitudes more accurate than optical scans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 smtClean="0"/>
              <a:t>Verbal response to touch</a:t>
            </a:r>
          </a:p>
          <a:p>
            <a:endParaRPr lang="en-US" dirty="0" smtClean="0"/>
          </a:p>
          <a:p>
            <a:r>
              <a:rPr lang="en-US" dirty="0" smtClean="0"/>
              <a:t>Privacy in voice interactions</a:t>
            </a:r>
          </a:p>
          <a:p>
            <a:endParaRPr lang="en-US" dirty="0" smtClean="0"/>
          </a:p>
          <a:p>
            <a:r>
              <a:rPr lang="en-US" dirty="0" smtClean="0"/>
              <a:t>I blew into the microphone to make a selection</a:t>
            </a:r>
          </a:p>
          <a:p>
            <a:endParaRPr lang="en-US" dirty="0" smtClean="0"/>
          </a:p>
          <a:p>
            <a:r>
              <a:rPr lang="en-US" dirty="0" smtClean="0"/>
              <a:t>Voters can hear the ballot results after they are printed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Prime III Voting System Model</a:t>
            </a:r>
          </a:p>
          <a:p>
            <a:endParaRPr lang="en-US" dirty="0" smtClean="0"/>
          </a:p>
          <a:p>
            <a:r>
              <a:rPr lang="en-US" dirty="0" smtClean="0"/>
              <a:t>Demo</a:t>
            </a:r>
          </a:p>
          <a:p>
            <a:endParaRPr lang="en-US" dirty="0" smtClean="0"/>
          </a:p>
          <a:p>
            <a:r>
              <a:rPr lang="en-US" dirty="0" smtClean="0"/>
              <a:t>What’s Next?</a:t>
            </a:r>
          </a:p>
          <a:p>
            <a:endParaRPr lang="en-US" dirty="0" smtClean="0"/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882775"/>
            <a:ext cx="4648200" cy="1470025"/>
          </a:xfrm>
        </p:spPr>
        <p:txBody>
          <a:bodyPr/>
          <a:lstStyle/>
          <a:p>
            <a:r>
              <a:rPr lang="en-US" smtClean="0"/>
              <a:t>Conclusions</a:t>
            </a:r>
          </a:p>
        </p:txBody>
      </p:sp>
      <p:pic>
        <p:nvPicPr>
          <p:cNvPr id="50179" name="Picture 6" descr="drumrollB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73995">
            <a:off x="4495800" y="2157413"/>
            <a:ext cx="40513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r>
              <a:rPr lang="en-US" dirty="0" smtClean="0"/>
              <a:t>Universal Design</a:t>
            </a:r>
          </a:p>
          <a:p>
            <a:pPr lvl="1"/>
            <a:r>
              <a:rPr lang="en-US" dirty="0" smtClean="0"/>
              <a:t>1 machine for everyone (California Incident)</a:t>
            </a:r>
          </a:p>
          <a:p>
            <a:pPr lvl="1"/>
            <a:r>
              <a:rPr lang="en-US" dirty="0" smtClean="0"/>
              <a:t>Poll workers are trained on 1 platform</a:t>
            </a:r>
          </a:p>
          <a:p>
            <a:pPr lvl="1"/>
            <a:r>
              <a:rPr lang="en-US" dirty="0" smtClean="0"/>
              <a:t>Multimodal Interface accommodates nearly everyone</a:t>
            </a:r>
          </a:p>
          <a:p>
            <a:endParaRPr lang="en-US" dirty="0" smtClean="0"/>
          </a:p>
          <a:p>
            <a:r>
              <a:rPr lang="en-US" dirty="0" smtClean="0"/>
              <a:t>Software Independent</a:t>
            </a:r>
          </a:p>
          <a:p>
            <a:pPr lvl="1"/>
            <a:r>
              <a:rPr lang="en-US" dirty="0" smtClean="0"/>
              <a:t>No undetectable change or error in the software or system can cause an undetectable change or error in the election outcome</a:t>
            </a:r>
          </a:p>
          <a:p>
            <a:pPr lvl="2"/>
            <a:r>
              <a:rPr lang="en-US" sz="1600" dirty="0" smtClean="0"/>
              <a:t>Software Independence (</a:t>
            </a:r>
            <a:r>
              <a:rPr lang="en-US" sz="1600" dirty="0" err="1" smtClean="0"/>
              <a:t>Rivest</a:t>
            </a:r>
            <a:r>
              <a:rPr lang="en-US" sz="1600" dirty="0" smtClean="0"/>
              <a:t> &amp; </a:t>
            </a:r>
            <a:r>
              <a:rPr lang="en-US" sz="1600" dirty="0" err="1" smtClean="0"/>
              <a:t>Wack</a:t>
            </a:r>
            <a:r>
              <a:rPr lang="en-US" sz="1600" dirty="0" smtClean="0"/>
              <a:t>, 2006; EAC, 2007) </a:t>
            </a:r>
          </a:p>
          <a:p>
            <a:pPr lvl="1"/>
            <a:r>
              <a:rPr lang="en-US" dirty="0" smtClean="0"/>
              <a:t>Voter verified paper trail</a:t>
            </a:r>
          </a:p>
          <a:p>
            <a:pPr lvl="1"/>
            <a:r>
              <a:rPr lang="en-US" dirty="0" smtClean="0"/>
              <a:t>Statistical audit</a:t>
            </a:r>
          </a:p>
          <a:p>
            <a:pPr lvl="1"/>
            <a:r>
              <a:rPr lang="en-US" dirty="0" smtClean="0"/>
              <a:t>More accurate than optical scan</a:t>
            </a:r>
          </a:p>
          <a:p>
            <a:pPr lvl="1"/>
            <a:r>
              <a:rPr lang="en-US" dirty="0" smtClean="0"/>
              <a:t>No more Minnesota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r>
              <a:rPr lang="en-US" dirty="0" smtClean="0"/>
              <a:t>Recount ability</a:t>
            </a:r>
          </a:p>
          <a:p>
            <a:pPr lvl="1"/>
            <a:r>
              <a:rPr lang="en-US" dirty="0" smtClean="0"/>
              <a:t>Thus far, better than optical scan and VVPAT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Component based design adaptable for</a:t>
            </a:r>
          </a:p>
          <a:p>
            <a:pPr lvl="1"/>
            <a:r>
              <a:rPr lang="en-US" dirty="0" smtClean="0"/>
              <a:t>Military and overseas voting</a:t>
            </a:r>
          </a:p>
          <a:p>
            <a:pPr lvl="2"/>
            <a:r>
              <a:rPr lang="en-US" sz="1800" dirty="0" smtClean="0"/>
              <a:t>Fax, Internet, Mail, Phone, etc.</a:t>
            </a:r>
          </a:p>
          <a:p>
            <a:pPr lvl="1"/>
            <a:r>
              <a:rPr lang="en-US" dirty="0" smtClean="0"/>
              <a:t>Mail-In voting (Oregon)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– 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r>
              <a:rPr lang="en-US" dirty="0" smtClean="0"/>
              <a:t>Usability studies with different populations</a:t>
            </a:r>
          </a:p>
          <a:p>
            <a:endParaRPr lang="en-US" dirty="0" smtClean="0"/>
          </a:p>
          <a:p>
            <a:r>
              <a:rPr lang="en-US" dirty="0" smtClean="0"/>
              <a:t>Ergonomic design of the actual machine(s)</a:t>
            </a:r>
          </a:p>
          <a:p>
            <a:endParaRPr lang="en-US" dirty="0" smtClean="0"/>
          </a:p>
          <a:p>
            <a:r>
              <a:rPr lang="en-US" dirty="0" smtClean="0"/>
              <a:t>Voter registration and administration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Election management and poll worker training</a:t>
            </a:r>
          </a:p>
          <a:p>
            <a:endParaRPr lang="en-US" dirty="0" smtClean="0"/>
          </a:p>
          <a:p>
            <a:r>
              <a:rPr lang="en-US" dirty="0" smtClean="0"/>
              <a:t>Maybe a real election</a:t>
            </a:r>
          </a:p>
          <a:p>
            <a:pPr lvl="1"/>
            <a:r>
              <a:rPr lang="en-US" dirty="0" smtClean="0"/>
              <a:t>Any volunteers?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8"/>
          <p:cNvSpPr>
            <a:spLocks noChangeArrowheads="1"/>
          </p:cNvSpPr>
          <p:nvPr/>
        </p:nvSpPr>
        <p:spPr bwMode="auto">
          <a:xfrm>
            <a:off x="0" y="1524000"/>
            <a:ext cx="472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4000" b="1" dirty="0" smtClean="0">
                <a:solidFill>
                  <a:schemeClr val="tx2"/>
                </a:solidFill>
                <a:latin typeface="AGaramond" pitchFamily="18" charset="0"/>
              </a:rPr>
              <a:t>Thank You</a:t>
            </a:r>
            <a:endParaRPr lang="en-US" sz="2000" b="1" dirty="0">
              <a:solidFill>
                <a:schemeClr val="tx2"/>
              </a:solidFill>
              <a:latin typeface="AGaramond" pitchFamily="18" charset="0"/>
            </a:endParaRPr>
          </a:p>
        </p:txBody>
      </p:sp>
      <p:sp>
        <p:nvSpPr>
          <p:cNvPr id="89094" name="Text Box 5"/>
          <p:cNvSpPr txBox="1">
            <a:spLocks noChangeArrowheads="1"/>
          </p:cNvSpPr>
          <p:nvPr/>
        </p:nvSpPr>
        <p:spPr bwMode="auto">
          <a:xfrm>
            <a:off x="3352800" y="152400"/>
            <a:ext cx="57912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AGaramond" pitchFamily="18" charset="0"/>
              </a:rPr>
              <a:t>http</a:t>
            </a:r>
            <a:r>
              <a:rPr lang="en-US" sz="2800" b="1" dirty="0" smtClean="0">
                <a:solidFill>
                  <a:srgbClr val="000000"/>
                </a:solidFill>
                <a:latin typeface="AGaramond" pitchFamily="18" charset="0"/>
              </a:rPr>
              <a:t>://www.PrimeVotingSystem.org</a:t>
            </a:r>
            <a:endParaRPr lang="en-US" sz="2800" b="1" dirty="0">
              <a:solidFill>
                <a:srgbClr val="000000"/>
              </a:solidFill>
              <a:latin typeface="AGaramond" pitchFamily="18" charset="0"/>
            </a:endParaRPr>
          </a:p>
        </p:txBody>
      </p:sp>
      <p:pic>
        <p:nvPicPr>
          <p:cNvPr id="7" name="Picture 10" descr="ns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143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Prime_III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6553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3200400"/>
          </a:xfrm>
          <a:solidFill>
            <a:schemeClr val="bg1"/>
          </a:solidFill>
        </p:spPr>
        <p:txBody>
          <a:bodyPr anchor="t"/>
          <a:lstStyle/>
          <a:p>
            <a:pPr algn="r">
              <a:lnSpc>
                <a:spcPct val="110000"/>
              </a:lnSpc>
            </a:pPr>
            <a:r>
              <a:rPr lang="en-US" sz="2000" dirty="0" smtClean="0"/>
              <a:t>Juan E. Gilbert, Ph.D.</a:t>
            </a:r>
            <a:endParaRPr lang="en-US" sz="2000" dirty="0" smtClean="0"/>
          </a:p>
          <a:p>
            <a:pPr algn="r">
              <a:lnSpc>
                <a:spcPct val="110000"/>
              </a:lnSpc>
            </a:pPr>
            <a:r>
              <a:rPr lang="en-US" sz="2000" dirty="0" err="1" smtClean="0"/>
              <a:t>IDEaS</a:t>
            </a:r>
            <a:r>
              <a:rPr lang="en-US" sz="2000" dirty="0" smtClean="0"/>
              <a:t> Professor </a:t>
            </a:r>
            <a:r>
              <a:rPr lang="en-US" sz="2000" dirty="0" smtClean="0"/>
              <a:t>&amp; Chair Human Centered Computing Division</a:t>
            </a:r>
          </a:p>
          <a:p>
            <a:pPr algn="r">
              <a:lnSpc>
                <a:spcPct val="110000"/>
              </a:lnSpc>
            </a:pPr>
            <a:r>
              <a:rPr lang="en-US" sz="2000" dirty="0" smtClean="0"/>
              <a:t>School of Computing</a:t>
            </a:r>
          </a:p>
          <a:p>
            <a:pPr algn="r">
              <a:lnSpc>
                <a:spcPct val="110000"/>
              </a:lnSpc>
            </a:pPr>
            <a:r>
              <a:rPr lang="en-US" sz="2000" dirty="0" smtClean="0"/>
              <a:t>Clemson University</a:t>
            </a:r>
          </a:p>
          <a:p>
            <a:pPr algn="r">
              <a:lnSpc>
                <a:spcPct val="110000"/>
              </a:lnSpc>
            </a:pPr>
            <a:r>
              <a:rPr lang="en-US" sz="2000" dirty="0" smtClean="0"/>
              <a:t>juan@clemson.edu</a:t>
            </a:r>
          </a:p>
          <a:p>
            <a:pPr algn="r">
              <a:lnSpc>
                <a:spcPct val="110000"/>
              </a:lnSpc>
            </a:pPr>
            <a:r>
              <a:rPr lang="en-US" sz="2000" dirty="0" smtClean="0"/>
              <a:t>http://www.JuanGilbert.com/</a:t>
            </a:r>
          </a:p>
          <a:p>
            <a:pPr algn="r">
              <a:lnSpc>
                <a:spcPct val="110000"/>
              </a:lnSpc>
            </a:pPr>
            <a:r>
              <a:rPr lang="en-US" sz="2000" dirty="0" smtClean="0"/>
              <a:t>http://www.HumanCenteredComputing.org/</a:t>
            </a:r>
          </a:p>
          <a:p>
            <a:pPr algn="r">
              <a:lnSpc>
                <a:spcPct val="110000"/>
              </a:lnSpc>
            </a:pPr>
            <a:r>
              <a:rPr lang="en-US" sz="2000" dirty="0" smtClean="0"/>
              <a:t>http://www.clemson.edu/computing</a:t>
            </a:r>
          </a:p>
          <a:p>
            <a:pPr algn="r">
              <a:lnSpc>
                <a:spcPct val="110000"/>
              </a:lnSpc>
            </a:pPr>
            <a:endParaRPr lang="en-US" sz="2000" dirty="0" smtClean="0"/>
          </a:p>
          <a:p>
            <a:pPr algn="r">
              <a:lnSpc>
                <a:spcPct val="110000"/>
              </a:lnSpc>
            </a:pPr>
            <a:endParaRPr lang="en-US" sz="2000" dirty="0" smtClean="0"/>
          </a:p>
        </p:txBody>
      </p:sp>
      <p:pic>
        <p:nvPicPr>
          <p:cNvPr id="89091" name="Picture 4" descr="se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8006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III Paper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process begins with a blank ballot</a:t>
            </a:r>
          </a:p>
          <a:p>
            <a:pPr lvl="1"/>
            <a:r>
              <a:rPr lang="en-US" dirty="0" smtClean="0"/>
              <a:t>Ballot paper is a specific stock</a:t>
            </a:r>
          </a:p>
          <a:p>
            <a:pPr lvl="1"/>
            <a:r>
              <a:rPr lang="en-US" dirty="0" smtClean="0"/>
              <a:t>The ballot may contain a watermark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After the voter is authorized to vote using the voter registration database/roll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III Paper Ballot</a:t>
            </a:r>
            <a:endParaRPr lang="en-US" dirty="0"/>
          </a:p>
        </p:txBody>
      </p:sp>
      <p:pic>
        <p:nvPicPr>
          <p:cNvPr id="6" name="Picture 5" descr="Prime III Ballot with Vertical Barcode.jpg"/>
          <p:cNvPicPr>
            <a:picLocks noChangeAspect="1"/>
          </p:cNvPicPr>
          <p:nvPr/>
        </p:nvPicPr>
        <p:blipFill>
          <a:blip r:embed="rId2"/>
          <a:srcRect l="32876" t="17778" b="25555"/>
          <a:stretch>
            <a:fillRect/>
          </a:stretch>
        </p:blipFill>
        <p:spPr>
          <a:xfrm>
            <a:off x="5105400" y="1600200"/>
            <a:ext cx="3955064" cy="4800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3400" y="2286000"/>
            <a:ext cx="456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Voter’s ballot identification number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581400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Ballot language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953000" y="2514600"/>
            <a:ext cx="2743200" cy="1371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514600" y="3810000"/>
            <a:ext cx="518160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6200" y="4343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Voter Ready Ballot is placed in Prime III Machine and the voter’s ballot is loaded with the appropriate language.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2130425"/>
            <a:ext cx="7772400" cy="1470025"/>
          </a:xfrm>
        </p:spPr>
        <p:txBody>
          <a:bodyPr/>
          <a:lstStyle/>
          <a:p>
            <a:pPr algn="l"/>
            <a:r>
              <a:rPr lang="en-US" smtClean="0"/>
              <a:t>Prime III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" y="3886200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Universal Accessibility</a:t>
            </a:r>
          </a:p>
        </p:txBody>
      </p:sp>
      <p:pic>
        <p:nvPicPr>
          <p:cNvPr id="25604" name="Picture 6" descr="j029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55825"/>
            <a:ext cx="44958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Multimodal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Multimodal Interactions</a:t>
            </a:r>
          </a:p>
          <a:p>
            <a:pPr lvl="1"/>
            <a:r>
              <a:rPr lang="en-US" dirty="0" smtClean="0"/>
              <a:t>Voters can speak and touch interchangeably</a:t>
            </a:r>
          </a:p>
        </p:txBody>
      </p:sp>
      <p:pic>
        <p:nvPicPr>
          <p:cNvPr id="24577" name="Picture 1" descr="C:\Documents and Settings\Juan E. Gilbert\My Documents\Projects\Prime III\Prime III Website\Prime_III_Logo_Vo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2" y="2688888"/>
            <a:ext cx="2706687" cy="3305512"/>
          </a:xfrm>
          <a:prstGeom prst="rect">
            <a:avLst/>
          </a:prstGeom>
          <a:noFill/>
        </p:spPr>
      </p:pic>
      <p:pic>
        <p:nvPicPr>
          <p:cNvPr id="24578" name="Picture 2" descr="C:\Documents and Settings\Juan E. Gilbert\My Documents\Projects\Prime III\Prime III Website\Prime_III_Logo_TouchScre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0480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6" descr="ELO Touchsc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188" y="457200"/>
            <a:ext cx="25384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Voter - Touch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715000"/>
          </a:xfrm>
        </p:spPr>
        <p:txBody>
          <a:bodyPr/>
          <a:lstStyle/>
          <a:p>
            <a:r>
              <a:rPr lang="en-US" sz="2800" dirty="0" smtClean="0"/>
              <a:t>Large touch screens</a:t>
            </a:r>
          </a:p>
          <a:p>
            <a:pPr lvl="1"/>
            <a:r>
              <a:rPr lang="en-US" dirty="0" smtClean="0"/>
              <a:t>Large fonts</a:t>
            </a:r>
          </a:p>
          <a:p>
            <a:pPr lvl="1"/>
            <a:r>
              <a:rPr lang="en-US" dirty="0" smtClean="0"/>
              <a:t>Images or No Images</a:t>
            </a:r>
          </a:p>
          <a:p>
            <a:pPr lvl="1"/>
            <a:r>
              <a:rPr lang="en-US" dirty="0" smtClean="0"/>
              <a:t>Touchable Names centered on button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Voter touches the screen to make selection</a:t>
            </a:r>
          </a:p>
          <a:p>
            <a:pPr lvl="1"/>
            <a:r>
              <a:rPr lang="en-US" dirty="0" smtClean="0"/>
              <a:t>Confirmation is visual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Ballot layout</a:t>
            </a:r>
          </a:p>
          <a:p>
            <a:pPr lvl="1"/>
            <a:r>
              <a:rPr lang="en-US" dirty="0" smtClean="0"/>
              <a:t>One race per screen</a:t>
            </a:r>
          </a:p>
          <a:p>
            <a:pPr lvl="1"/>
            <a:r>
              <a:rPr lang="en-US" dirty="0" smtClean="0"/>
              <a:t>Voter confirms ballot before it is recorded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eadse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286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Voter - Verbal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953000"/>
          </a:xfrm>
        </p:spPr>
        <p:txBody>
          <a:bodyPr/>
          <a:lstStyle/>
          <a:p>
            <a:r>
              <a:rPr lang="en-US" sz="2800" dirty="0" smtClean="0"/>
              <a:t>Headset</a:t>
            </a:r>
          </a:p>
          <a:p>
            <a:pPr lvl="1"/>
            <a:r>
              <a:rPr lang="en-US" dirty="0" smtClean="0"/>
              <a:t>The system speaks to the voter through the headset</a:t>
            </a:r>
          </a:p>
          <a:p>
            <a:pPr lvl="1"/>
            <a:r>
              <a:rPr lang="en-US" dirty="0" smtClean="0"/>
              <a:t>Conversation is confidential – no one can hear the machine’s speech, but the voter</a:t>
            </a:r>
          </a:p>
          <a:p>
            <a:pPr lvl="1"/>
            <a:r>
              <a:rPr lang="en-US" dirty="0" smtClean="0"/>
              <a:t>System’s speech can be pre-recorded or computer generated or both.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Embedded microphone in the headset</a:t>
            </a:r>
          </a:p>
          <a:p>
            <a:pPr lvl="1"/>
            <a:r>
              <a:rPr lang="en-US" dirty="0" smtClean="0"/>
              <a:t>Voter speaks words like “vote”, “continue”, etc. or blows into the microphone</a:t>
            </a:r>
          </a:p>
          <a:p>
            <a:pPr lvl="1"/>
            <a:r>
              <a:rPr lang="en-US" dirty="0" smtClean="0"/>
              <a:t>Confirmation is verbal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Voter – Universal Accessibility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229600" cy="5029200"/>
          </a:xfrm>
        </p:spPr>
        <p:txBody>
          <a:bodyPr/>
          <a:lstStyle/>
          <a:p>
            <a:r>
              <a:rPr lang="en-US" sz="2800" dirty="0" smtClean="0"/>
              <a:t>Sighted</a:t>
            </a:r>
          </a:p>
          <a:p>
            <a:r>
              <a:rPr lang="en-US" sz="2800" dirty="0" smtClean="0"/>
              <a:t>Blind</a:t>
            </a:r>
          </a:p>
          <a:p>
            <a:r>
              <a:rPr lang="en-US" sz="2800" dirty="0" smtClean="0"/>
              <a:t>Deaf</a:t>
            </a:r>
          </a:p>
          <a:p>
            <a:r>
              <a:rPr lang="en-US" sz="2800" dirty="0" smtClean="0"/>
              <a:t>Illiteracy</a:t>
            </a:r>
          </a:p>
          <a:p>
            <a:pPr lvl="1"/>
            <a:r>
              <a:rPr lang="en-US" dirty="0" smtClean="0"/>
              <a:t>Sighted and Blind</a:t>
            </a:r>
          </a:p>
          <a:p>
            <a:r>
              <a:rPr lang="en-US" sz="2800" dirty="0" smtClean="0"/>
              <a:t>Physical Disabilities</a:t>
            </a:r>
          </a:p>
          <a:p>
            <a:pPr lvl="1"/>
            <a:r>
              <a:rPr lang="en-US" dirty="0" smtClean="0"/>
              <a:t>Limited or no use of hands</a:t>
            </a:r>
          </a:p>
          <a:p>
            <a:pPr lvl="1"/>
            <a:r>
              <a:rPr lang="en-US" dirty="0" smtClean="0"/>
              <a:t>For example, wounded military, elderly, etc.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All of these voters can privately and independently vote on the same machine!</a:t>
            </a:r>
          </a:p>
        </p:txBody>
      </p:sp>
      <p:pic>
        <p:nvPicPr>
          <p:cNvPr id="30724" name="Picture 4" descr="j0293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62" y="1447800"/>
            <a:ext cx="2890838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theme/theme1.xml><?xml version="1.0" encoding="utf-8"?>
<a:theme xmlns:a="http://schemas.openxmlformats.org/drawingml/2006/main" name="02_Exception_Handling_In_Java">
  <a:themeElements>
    <a:clrScheme name="02_Exception_Handling_In_Jav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2_Exception_Handling_In_Jav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2_Exception_Handling_In_Jav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Exception_Handling_In_Jav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_Exception_Handling_In_Jav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Exception_Handling_In_Jav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Exception_Handling_In_Jav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Exception_Handling_In_Jav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Exception_Handling_In_Jav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HCCL</Template>
  <TotalTime>1676</TotalTime>
  <Words>736</Words>
  <Application>Microsoft Macintosh PowerPoint</Application>
  <PresentationFormat>On-screen Show (4:3)</PresentationFormat>
  <Paragraphs>153</Paragraphs>
  <Slides>24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02_Exception_Handling_In_Java</vt:lpstr>
      <vt:lpstr>Slide 1</vt:lpstr>
      <vt:lpstr>Outline</vt:lpstr>
      <vt:lpstr>Prime III Paper Ballot</vt:lpstr>
      <vt:lpstr>Prime III Paper Ballot</vt:lpstr>
      <vt:lpstr>Prime III</vt:lpstr>
      <vt:lpstr>Multimodal</vt:lpstr>
      <vt:lpstr>Voter - Touch</vt:lpstr>
      <vt:lpstr>Voter - Verbal</vt:lpstr>
      <vt:lpstr>Voter – Universal Accessibility</vt:lpstr>
      <vt:lpstr>Software</vt:lpstr>
      <vt:lpstr>VVGB</vt:lpstr>
      <vt:lpstr>Security</vt:lpstr>
      <vt:lpstr>Demo</vt:lpstr>
      <vt:lpstr>What did you see and hear?</vt:lpstr>
      <vt:lpstr>Visual</vt:lpstr>
      <vt:lpstr>VVGB Prevents - Minnesota</vt:lpstr>
      <vt:lpstr>Statistical Power of 10% Audits</vt:lpstr>
      <vt:lpstr>VVGB</vt:lpstr>
      <vt:lpstr>Verbal</vt:lpstr>
      <vt:lpstr>Conclusions</vt:lpstr>
      <vt:lpstr>Conclusions</vt:lpstr>
      <vt:lpstr>Conclusions</vt:lpstr>
      <vt:lpstr>Conclusions – What’s Next?</vt:lpstr>
      <vt:lpstr>Slide 24</vt:lpstr>
    </vt:vector>
  </TitlesOfParts>
  <Company>Auburn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 III Secure, Multimodal E-Voting</dc:title>
  <dc:creator>Juan E. Gilbert</dc:creator>
  <cp:lastModifiedBy>Juan Gilbert</cp:lastModifiedBy>
  <cp:revision>551</cp:revision>
  <dcterms:created xsi:type="dcterms:W3CDTF">2011-05-13T01:15:29Z</dcterms:created>
  <dcterms:modified xsi:type="dcterms:W3CDTF">2011-05-13T01:16:39Z</dcterms:modified>
</cp:coreProperties>
</file>