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418" r:id="rId3"/>
    <p:sldId id="419" r:id="rId4"/>
    <p:sldId id="445" r:id="rId5"/>
    <p:sldId id="446" r:id="rId6"/>
    <p:sldId id="447" r:id="rId7"/>
    <p:sldId id="448" r:id="rId8"/>
    <p:sldId id="449" r:id="rId9"/>
    <p:sldId id="399" r:id="rId10"/>
    <p:sldId id="397" r:id="rId11"/>
    <p:sldId id="400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2" r:id="rId21"/>
    <p:sldId id="413" r:id="rId22"/>
    <p:sldId id="416" r:id="rId23"/>
    <p:sldId id="423" r:id="rId24"/>
    <p:sldId id="425" r:id="rId25"/>
    <p:sldId id="428" r:id="rId26"/>
    <p:sldId id="426" r:id="rId27"/>
    <p:sldId id="427" r:id="rId28"/>
    <p:sldId id="429" r:id="rId29"/>
    <p:sldId id="431" r:id="rId30"/>
    <p:sldId id="432" r:id="rId31"/>
    <p:sldId id="433" r:id="rId32"/>
    <p:sldId id="438" r:id="rId33"/>
    <p:sldId id="434" r:id="rId34"/>
    <p:sldId id="435" r:id="rId35"/>
    <p:sldId id="436" r:id="rId36"/>
    <p:sldId id="437" r:id="rId37"/>
    <p:sldId id="439" r:id="rId38"/>
    <p:sldId id="441" r:id="rId39"/>
    <p:sldId id="440" r:id="rId40"/>
    <p:sldId id="442" r:id="rId41"/>
    <p:sldId id="443" r:id="rId42"/>
    <p:sldId id="44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0" autoAdjust="0"/>
    <p:restoredTop sz="72812" autoAdjust="0"/>
  </p:normalViewPr>
  <p:slideViewPr>
    <p:cSldViewPr>
      <p:cViewPr varScale="1">
        <p:scale>
          <a:sx n="50" d="100"/>
          <a:sy n="50" d="100"/>
        </p:scale>
        <p:origin x="1915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1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5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6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2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2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3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4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r>
              <a:rPr lang="en-US" dirty="0"/>
              <a:t>INLS 623– Stored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/>
              <a:t>Instructor: Jason Carter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Database program modules that are stored and executed by the DBMS at the server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8956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DELIMITER //</a:t>
            </a:r>
          </a:p>
          <a:p>
            <a:r>
              <a:rPr lang="en-US" sz="2800" dirty="0"/>
              <a:t> CREATE PROCEDURE </a:t>
            </a:r>
            <a:r>
              <a:rPr lang="en-US" sz="2800" dirty="0" err="1"/>
              <a:t>GetAllProducts</a:t>
            </a:r>
            <a:r>
              <a:rPr lang="en-US" sz="2800" dirty="0"/>
              <a:t>()</a:t>
            </a:r>
          </a:p>
          <a:p>
            <a:r>
              <a:rPr lang="en-US" sz="2800" dirty="0"/>
              <a:t>   BEGIN</a:t>
            </a:r>
          </a:p>
          <a:p>
            <a:r>
              <a:rPr lang="en-US" sz="2800" dirty="0"/>
              <a:t>  </a:t>
            </a:r>
            <a:r>
              <a:rPr lang="en-US" sz="2800" b="1" dirty="0"/>
              <a:t> SELECT *  FROM products;</a:t>
            </a:r>
          </a:p>
          <a:p>
            <a:r>
              <a:rPr lang="en-US" sz="2800" dirty="0"/>
              <a:t>   END //</a:t>
            </a:r>
          </a:p>
          <a:p>
            <a:r>
              <a:rPr lang="en-US" sz="2800" dirty="0"/>
              <a:t> DELIMITER ;</a:t>
            </a:r>
          </a:p>
        </p:txBody>
      </p:sp>
    </p:spTree>
    <p:extLst>
      <p:ext uri="{BB962C8B-B14F-4D97-AF65-F5344CB8AC3E}">
        <p14:creationId xmlns:p14="http://schemas.microsoft.com/office/powerpoint/2010/main" val="30678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Stored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5800" cy="1676400"/>
          </a:xfrm>
        </p:spPr>
        <p:txBody>
          <a:bodyPr>
            <a:normAutofit fontScale="92500"/>
          </a:bodyPr>
          <a:lstStyle/>
          <a:p>
            <a:r>
              <a:rPr lang="en-US" dirty="0"/>
              <a:t>Reduces Duplication of effort and improves software modularity</a:t>
            </a:r>
          </a:p>
          <a:p>
            <a:pPr lvl="1"/>
            <a:r>
              <a:rPr lang="en-US" dirty="0"/>
              <a:t>Multiple applications can use the stored procedure vs. the SQL statements being stored in the application language (PHP)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19400"/>
            <a:ext cx="83058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Reduces communication and data transfer cost between client and server (in certain situations)</a:t>
            </a:r>
          </a:p>
          <a:p>
            <a:pPr lvl="1"/>
            <a:r>
              <a:rPr lang="en-US" dirty="0"/>
              <a:t>Instead of sending multiple lengthy SQL statements, the application only has to send the name and parameters of the Stored Procedure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800600"/>
            <a:ext cx="83058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Can be more secure than SQL statements</a:t>
            </a:r>
          </a:p>
          <a:p>
            <a:pPr lvl="1"/>
            <a:r>
              <a:rPr lang="en-US" dirty="0"/>
              <a:t>Permission can be granted to certain stored procedures without granting access to database tables</a:t>
            </a:r>
          </a:p>
        </p:txBody>
      </p:sp>
    </p:spTree>
    <p:extLst>
      <p:ext uri="{BB962C8B-B14F-4D97-AF65-F5344CB8AC3E}">
        <p14:creationId xmlns:p14="http://schemas.microsoft.com/office/powerpoint/2010/main" val="39230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Stored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5800" cy="1676400"/>
          </a:xfrm>
        </p:spPr>
        <p:txBody>
          <a:bodyPr>
            <a:normAutofit/>
          </a:bodyPr>
          <a:lstStyle/>
          <a:p>
            <a:r>
              <a:rPr lang="en-US" dirty="0"/>
              <a:t>Difficult to debug</a:t>
            </a:r>
          </a:p>
          <a:p>
            <a:pPr lvl="1"/>
            <a:r>
              <a:rPr lang="en-US" dirty="0"/>
              <a:t>MySQL does not provide ways for debugging stored procedures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19400"/>
            <a:ext cx="83058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Many stored procedures can increase memory use</a:t>
            </a:r>
          </a:p>
          <a:p>
            <a:pPr lvl="1"/>
            <a:r>
              <a:rPr lang="en-US" dirty="0"/>
              <a:t>The more stored procedures you use, the more memory is used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419600"/>
            <a:ext cx="83058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Can be difficult to maintain and develop stored procedures</a:t>
            </a:r>
          </a:p>
          <a:p>
            <a:pPr lvl="1"/>
            <a:r>
              <a:rPr lang="en-US" dirty="0"/>
              <a:t>Another programming language to learn</a:t>
            </a:r>
          </a:p>
        </p:txBody>
      </p:sp>
    </p:spTree>
    <p:extLst>
      <p:ext uri="{BB962C8B-B14F-4D97-AF65-F5344CB8AC3E}">
        <p14:creationId xmlns:p14="http://schemas.microsoft.com/office/powerpoint/2010/main" val="233917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Stored Procedures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9906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DELIMITER //</a:t>
            </a:r>
          </a:p>
          <a:p>
            <a:r>
              <a:rPr lang="en-US" sz="2800" dirty="0"/>
              <a:t> CREATE PROCEDURE NAME</a:t>
            </a:r>
          </a:p>
          <a:p>
            <a:r>
              <a:rPr lang="en-US" sz="2800" dirty="0"/>
              <a:t>   BEGIN</a:t>
            </a:r>
          </a:p>
          <a:p>
            <a:r>
              <a:rPr lang="en-US" sz="2800" dirty="0"/>
              <a:t>	SQL STATEMENT</a:t>
            </a:r>
            <a:endParaRPr lang="en-US" sz="2800" b="1" dirty="0"/>
          </a:p>
          <a:p>
            <a:r>
              <a:rPr lang="en-US" sz="2800" dirty="0"/>
              <a:t>   END //</a:t>
            </a:r>
          </a:p>
          <a:p>
            <a:r>
              <a:rPr lang="en-US" sz="2800" dirty="0"/>
              <a:t> DELIMITER ;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799344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DELIMITER //</a:t>
            </a:r>
          </a:p>
          <a:p>
            <a:r>
              <a:rPr lang="en-US" sz="2800" dirty="0"/>
              <a:t> CREATE PROCEDURE </a:t>
            </a:r>
            <a:r>
              <a:rPr lang="en-US" sz="2800" dirty="0" err="1"/>
              <a:t>GetAllProducts</a:t>
            </a:r>
            <a:r>
              <a:rPr lang="en-US" sz="2800" dirty="0"/>
              <a:t>()</a:t>
            </a:r>
          </a:p>
          <a:p>
            <a:r>
              <a:rPr lang="en-US" sz="2800" dirty="0"/>
              <a:t>   BEGIN</a:t>
            </a:r>
          </a:p>
          <a:p>
            <a:r>
              <a:rPr lang="en-US" sz="2800" dirty="0"/>
              <a:t>  </a:t>
            </a:r>
            <a:r>
              <a:rPr lang="en-US" sz="2800" b="1" dirty="0"/>
              <a:t> SELECT *  FROM products;</a:t>
            </a:r>
          </a:p>
          <a:p>
            <a:r>
              <a:rPr lang="en-US" sz="2800" dirty="0"/>
              <a:t>   END //</a:t>
            </a:r>
          </a:p>
          <a:p>
            <a:r>
              <a:rPr lang="en-US" sz="2800" dirty="0"/>
              <a:t> DELIMITER ;</a:t>
            </a:r>
          </a:p>
        </p:txBody>
      </p:sp>
    </p:spTree>
    <p:extLst>
      <p:ext uri="{BB962C8B-B14F-4D97-AF65-F5344CB8AC3E}">
        <p14:creationId xmlns:p14="http://schemas.microsoft.com/office/powerpoint/2010/main" val="3225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 in Workbench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39614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49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 in Workbench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12498"/>
            <a:ext cx="6981851" cy="687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1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4297" r="4297"/>
          <a:stretch>
            <a:fillRect/>
          </a:stretch>
        </p:blipFill>
        <p:spPr>
          <a:xfrm>
            <a:off x="457200" y="914400"/>
            <a:ext cx="7924800" cy="5178552"/>
          </a:xfrm>
        </p:spPr>
      </p:pic>
    </p:spTree>
    <p:extLst>
      <p:ext uri="{BB962C8B-B14F-4D97-AF65-F5344CB8AC3E}">
        <p14:creationId xmlns:p14="http://schemas.microsoft.com/office/powerpoint/2010/main" val="575636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555" b="1555"/>
          <a:stretch>
            <a:fillRect/>
          </a:stretch>
        </p:blipFill>
        <p:spPr>
          <a:xfrm>
            <a:off x="381000" y="304800"/>
            <a:ext cx="7924800" cy="5178552"/>
          </a:xfrm>
        </p:spPr>
      </p:pic>
    </p:spTree>
    <p:extLst>
      <p:ext uri="{BB962C8B-B14F-4D97-AF65-F5344CB8AC3E}">
        <p14:creationId xmlns:p14="http://schemas.microsoft.com/office/powerpoint/2010/main" val="260771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Stored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8486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CALL</a:t>
            </a:r>
            <a:r>
              <a:rPr lang="en-US" sz="3600" dirty="0"/>
              <a:t> STORED_PROCEDURE_NAME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00400"/>
            <a:ext cx="7848600" cy="2362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CALL</a:t>
            </a:r>
            <a:r>
              <a:rPr lang="en-US" sz="3600" dirty="0"/>
              <a:t> </a:t>
            </a:r>
            <a:r>
              <a:rPr lang="en-US" sz="3600" dirty="0" err="1"/>
              <a:t>GetAllProducts</a:t>
            </a:r>
            <a:r>
              <a:rPr lang="en-US" sz="3600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13446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449" r="1449"/>
          <a:stretch>
            <a:fillRect/>
          </a:stretch>
        </p:blipFill>
        <p:spPr>
          <a:xfrm>
            <a:off x="457200" y="533400"/>
            <a:ext cx="7924800" cy="5178552"/>
          </a:xfrm>
        </p:spPr>
      </p:pic>
    </p:spTree>
    <p:extLst>
      <p:ext uri="{BB962C8B-B14F-4D97-AF65-F5344CB8AC3E}">
        <p14:creationId xmlns:p14="http://schemas.microsoft.com/office/powerpoint/2010/main" val="17406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March 9</a:t>
            </a:r>
          </a:p>
          <a:p>
            <a:r>
              <a:rPr lang="en-US" dirty="0"/>
              <a:t>Review March 2</a:t>
            </a:r>
          </a:p>
          <a:p>
            <a:r>
              <a:rPr lang="en-US" dirty="0"/>
              <a:t>Topics Covered:</a:t>
            </a:r>
          </a:p>
          <a:p>
            <a:pPr lvl="1"/>
            <a:r>
              <a:rPr lang="en-US" dirty="0"/>
              <a:t>Normalization</a:t>
            </a:r>
          </a:p>
          <a:p>
            <a:pPr lvl="1"/>
            <a:r>
              <a:rPr lang="en-US" dirty="0"/>
              <a:t>Advanced SQL</a:t>
            </a:r>
          </a:p>
          <a:p>
            <a:pPr lvl="1"/>
            <a:r>
              <a:rPr lang="en-US" dirty="0"/>
              <a:t>Database and Internet Applications</a:t>
            </a:r>
          </a:p>
          <a:p>
            <a:pPr lvl="1"/>
            <a:r>
              <a:rPr lang="en-US" dirty="0"/>
              <a:t>Stored Procedures</a:t>
            </a:r>
            <a:r>
              <a:rPr lang="en-US"/>
              <a:t>/Triggers</a:t>
            </a:r>
            <a:endParaRPr lang="en-US" dirty="0"/>
          </a:p>
          <a:p>
            <a:pPr lvl="1"/>
            <a:r>
              <a:rPr lang="en-US" dirty="0"/>
              <a:t>Indexing</a:t>
            </a:r>
          </a:p>
        </p:txBody>
      </p:sp>
    </p:spTree>
    <p:extLst>
      <p:ext uri="{BB962C8B-B14F-4D97-AF65-F5344CB8AC3E}">
        <p14:creationId xmlns:p14="http://schemas.microsoft.com/office/powerpoint/2010/main" val="4086948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1447800"/>
          </a:xfrm>
        </p:spPr>
        <p:txBody>
          <a:bodyPr/>
          <a:lstStyle/>
          <a:p>
            <a:r>
              <a:rPr lang="en-US" dirty="0"/>
              <a:t>A variable is a name that refers to a value</a:t>
            </a:r>
          </a:p>
          <a:p>
            <a:pPr marL="0" indent="0">
              <a:buNone/>
            </a:pPr>
            <a:r>
              <a:rPr lang="en-US" dirty="0"/>
              <a:t>	A name that represents a value stored in the computer memory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743200"/>
            <a:ext cx="7772400" cy="144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PHP</a:t>
            </a:r>
          </a:p>
          <a:p>
            <a:pPr marL="0" indent="0">
              <a:buFont typeface="Wingdings"/>
              <a:buNone/>
            </a:pPr>
            <a:r>
              <a:rPr lang="en-US" dirty="0"/>
              <a:t>	$name = “Jason”</a:t>
            </a:r>
          </a:p>
          <a:p>
            <a:pPr marL="0" indent="0">
              <a:buFont typeface="Wingdings"/>
              <a:buNone/>
            </a:pPr>
            <a:r>
              <a:rPr lang="en-US" dirty="0"/>
              <a:t>	$age = 5;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495800"/>
            <a:ext cx="7772400" cy="144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MySQL</a:t>
            </a:r>
          </a:p>
          <a:p>
            <a:pPr marL="0" indent="0">
              <a:buNone/>
            </a:pPr>
            <a:r>
              <a:rPr lang="en-US" dirty="0"/>
              <a:t>	DECLARE name VARCHAR(255)	</a:t>
            </a:r>
          </a:p>
          <a:p>
            <a:pPr marL="0" indent="0">
              <a:buNone/>
            </a:pPr>
            <a:r>
              <a:rPr lang="en-US" dirty="0"/>
              <a:t>	DECLARE age INT</a:t>
            </a:r>
          </a:p>
        </p:txBody>
      </p:sp>
    </p:spTree>
    <p:extLst>
      <p:ext uri="{BB962C8B-B14F-4D97-AF65-F5344CB8AC3E}">
        <p14:creationId xmlns:p14="http://schemas.microsoft.com/office/powerpoint/2010/main" val="814004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696200" cy="2057400"/>
          </a:xfrm>
        </p:spPr>
        <p:txBody>
          <a:bodyPr/>
          <a:lstStyle/>
          <a:p>
            <a:r>
              <a:rPr lang="en-US" dirty="0"/>
              <a:t>There may be times where you want to pass information to the stored procedures</a:t>
            </a:r>
          </a:p>
          <a:p>
            <a:pPr lvl="1"/>
            <a:r>
              <a:rPr lang="en-US" dirty="0"/>
              <a:t>Getting user input from a form and using that input in a SQL statement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971800"/>
            <a:ext cx="3352800" cy="344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97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</a:t>
            </a:r>
          </a:p>
          <a:p>
            <a:pPr lvl="1"/>
            <a:r>
              <a:rPr lang="en-US" b="1" dirty="0"/>
              <a:t>Default</a:t>
            </a:r>
          </a:p>
          <a:p>
            <a:endParaRPr lang="en-US" dirty="0"/>
          </a:p>
          <a:p>
            <a:r>
              <a:rPr lang="en-US" dirty="0"/>
              <a:t>OUT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INOUT</a:t>
            </a:r>
          </a:p>
        </p:txBody>
      </p:sp>
    </p:spTree>
    <p:extLst>
      <p:ext uri="{BB962C8B-B14F-4D97-AF65-F5344CB8AC3E}">
        <p14:creationId xmlns:p14="http://schemas.microsoft.com/office/powerpoint/2010/main" val="1334959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Calling program has to pass an argument to the stored procedure.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38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and Parameters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97536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DELIMITER //</a:t>
            </a:r>
          </a:p>
          <a:p>
            <a:pPr marL="0" indent="0">
              <a:buNone/>
            </a:pPr>
            <a:r>
              <a:rPr lang="en-US" sz="2000" dirty="0"/>
              <a:t>CREATE PROCEDURE </a:t>
            </a:r>
            <a:r>
              <a:rPr lang="en-US" sz="2000" dirty="0" err="1"/>
              <a:t>GetOfficeByCountry</a:t>
            </a:r>
            <a:r>
              <a:rPr lang="en-US" sz="2000" dirty="0"/>
              <a:t>(</a:t>
            </a:r>
            <a:r>
              <a:rPr lang="en-US" sz="2000" b="1" dirty="0"/>
              <a:t>IN </a:t>
            </a:r>
            <a:r>
              <a:rPr lang="en-US" sz="2000" b="1" dirty="0" err="1"/>
              <a:t>countryName</a:t>
            </a:r>
            <a:r>
              <a:rPr lang="en-US" sz="2000" b="1" dirty="0"/>
              <a:t> VARCHAR(255)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 BEGIN</a:t>
            </a:r>
          </a:p>
          <a:p>
            <a:pPr marL="0" indent="0">
              <a:buNone/>
            </a:pPr>
            <a:r>
              <a:rPr lang="en-US" sz="2000" dirty="0"/>
              <a:t> SELECT *  FROM offices WHERE country = </a:t>
            </a:r>
            <a:r>
              <a:rPr lang="en-US" sz="2000" dirty="0" err="1"/>
              <a:t>countryName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 END //</a:t>
            </a:r>
          </a:p>
          <a:p>
            <a:pPr marL="0" indent="0">
              <a:buNone/>
            </a:pPr>
            <a:r>
              <a:rPr lang="en-US" sz="2000" dirty="0"/>
              <a:t>DELIMITER ;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990600"/>
            <a:ext cx="25146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2286000"/>
            <a:ext cx="6324600" cy="2590800"/>
            <a:chOff x="304800" y="2286000"/>
            <a:chExt cx="6324600" cy="2590800"/>
          </a:xfrm>
        </p:grpSpPr>
        <p:sp>
          <p:nvSpPr>
            <p:cNvPr id="6" name="Rectangle 5"/>
            <p:cNvSpPr/>
            <p:nvPr/>
          </p:nvSpPr>
          <p:spPr>
            <a:xfrm>
              <a:off x="381000" y="4114800"/>
              <a:ext cx="25146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Calling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4507468"/>
              <a:ext cx="38180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CALL </a:t>
              </a:r>
              <a:r>
                <a:rPr lang="en-US" dirty="0" err="1"/>
                <a:t>GetOfficeByCountry</a:t>
              </a:r>
              <a:r>
                <a:rPr lang="en-US" dirty="0"/>
                <a:t>('USA')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657600" y="2286000"/>
              <a:ext cx="2971800" cy="2209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04800" y="5181600"/>
            <a:ext cx="8077200" cy="1219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values being copied from the calling stored procedure are calling arguments. </a:t>
            </a:r>
          </a:p>
          <a:p>
            <a:endParaRPr lang="en-US" dirty="0"/>
          </a:p>
          <a:p>
            <a:r>
              <a:rPr lang="en-US" dirty="0"/>
              <a:t>The variables being copied into are called parameters.</a:t>
            </a:r>
          </a:p>
        </p:txBody>
      </p:sp>
    </p:spTree>
    <p:extLst>
      <p:ext uri="{BB962C8B-B14F-4D97-AF65-F5344CB8AC3E}">
        <p14:creationId xmlns:p14="http://schemas.microsoft.com/office/powerpoint/2010/main" val="5303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</a:t>
            </a:r>
          </a:p>
          <a:p>
            <a:pPr lvl="1"/>
            <a:r>
              <a:rPr lang="en-US" dirty="0"/>
              <a:t>Default</a:t>
            </a:r>
          </a:p>
          <a:p>
            <a:endParaRPr lang="en-US" dirty="0"/>
          </a:p>
          <a:p>
            <a:r>
              <a:rPr lang="en-US" b="1" dirty="0"/>
              <a:t>OUT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INOUT</a:t>
            </a:r>
          </a:p>
        </p:txBody>
      </p:sp>
    </p:spTree>
    <p:extLst>
      <p:ext uri="{BB962C8B-B14F-4D97-AF65-F5344CB8AC3E}">
        <p14:creationId xmlns:p14="http://schemas.microsoft.com/office/powerpoint/2010/main" val="2857773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/>
              <a:t>OUT – the value of an OUT parameter can be changed inside the stored procedure and its new value is passed back to the calling program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</a:t>
            </a:r>
            <a:r>
              <a:rPr lang="en-US" dirty="0"/>
              <a:t> is a keyword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40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DELIMITER //</a:t>
            </a:r>
          </a:p>
          <a:p>
            <a:pPr marL="0" indent="0">
              <a:buNone/>
            </a:pPr>
            <a:r>
              <a:rPr lang="en-US" sz="2000" dirty="0"/>
              <a:t>CREATE PROCEDURE </a:t>
            </a:r>
            <a:r>
              <a:rPr lang="en-US" sz="2000" dirty="0" err="1"/>
              <a:t>CountOrderByStatus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558ED5"/>
                </a:solidFill>
              </a:rPr>
              <a:t>IN</a:t>
            </a:r>
            <a:r>
              <a:rPr lang="en-US" sz="2000" dirty="0"/>
              <a:t> </a:t>
            </a:r>
            <a:r>
              <a:rPr lang="en-US" sz="2000" dirty="0" err="1"/>
              <a:t>orderStatus</a:t>
            </a:r>
            <a:r>
              <a:rPr lang="en-US" sz="2000" dirty="0"/>
              <a:t> VARCHAR(25), </a:t>
            </a:r>
            <a:r>
              <a:rPr lang="en-US" sz="2000" dirty="0">
                <a:solidFill>
                  <a:srgbClr val="558ED5"/>
                </a:solidFill>
              </a:rPr>
              <a:t>OUT</a:t>
            </a:r>
            <a:r>
              <a:rPr lang="en-US" sz="2000" dirty="0"/>
              <a:t> total INT)</a:t>
            </a:r>
          </a:p>
          <a:p>
            <a:pPr marL="0" indent="0">
              <a:buNone/>
            </a:pPr>
            <a:r>
              <a:rPr lang="en-US" sz="2000" dirty="0"/>
              <a:t>BEGIN</a:t>
            </a:r>
          </a:p>
          <a:p>
            <a:pPr marL="0" indent="0">
              <a:buNone/>
            </a:pPr>
            <a:r>
              <a:rPr lang="en-US" sz="2000" dirty="0"/>
              <a:t> SELECT count(</a:t>
            </a:r>
            <a:r>
              <a:rPr lang="en-US" sz="2000" dirty="0" err="1"/>
              <a:t>orderNumber</a:t>
            </a:r>
            <a:r>
              <a:rPr lang="en-US" sz="2000" dirty="0"/>
              <a:t>) INTO total FROM orders WHERE status = </a:t>
            </a:r>
            <a:r>
              <a:rPr lang="en-US" sz="2000" dirty="0" err="1"/>
              <a:t>orderStatus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END//</a:t>
            </a:r>
          </a:p>
          <a:p>
            <a:pPr marL="0" indent="0">
              <a:buNone/>
            </a:pPr>
            <a:r>
              <a:rPr lang="en-US" sz="2000" dirty="0"/>
              <a:t>DELIMITER ;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25146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4800" y="4495800"/>
            <a:ext cx="6553200" cy="1456730"/>
            <a:chOff x="304800" y="4495800"/>
            <a:chExt cx="6553200" cy="1456730"/>
          </a:xfrm>
        </p:grpSpPr>
        <p:sp>
          <p:nvSpPr>
            <p:cNvPr id="5" name="Rectangle 4"/>
            <p:cNvSpPr/>
            <p:nvPr/>
          </p:nvSpPr>
          <p:spPr>
            <a:xfrm>
              <a:off x="304800" y="4495800"/>
              <a:ext cx="25146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Calling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5029200"/>
              <a:ext cx="6553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CALL </a:t>
              </a:r>
              <a:r>
                <a:rPr lang="en-US" dirty="0" err="1"/>
                <a:t>CountOrderByStatus</a:t>
              </a:r>
              <a:r>
                <a:rPr lang="en-US" dirty="0"/>
                <a:t>('</a:t>
              </a:r>
              <a:r>
                <a:rPr lang="en-US" dirty="0" err="1"/>
                <a:t>Shipped',@total</a:t>
              </a:r>
              <a:r>
                <a:rPr lang="en-US" dirty="0"/>
                <a:t>);</a:t>
              </a:r>
            </a:p>
            <a:p>
              <a:r>
                <a:rPr lang="en-US" dirty="0"/>
                <a:t> </a:t>
              </a:r>
            </a:p>
            <a:p>
              <a:r>
                <a:rPr lang="en-US" dirty="0"/>
                <a:t>SELECT @total;</a:t>
              </a: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V="1">
            <a:off x="3886200" y="2286000"/>
            <a:ext cx="2743200" cy="281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276600" y="2514600"/>
            <a:ext cx="1295400" cy="2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905000" y="5638800"/>
            <a:ext cx="6477000" cy="990600"/>
            <a:chOff x="1905000" y="5638800"/>
            <a:chExt cx="6477000" cy="990600"/>
          </a:xfrm>
        </p:grpSpPr>
        <p:sp>
          <p:nvSpPr>
            <p:cNvPr id="12" name="Rectangle 11"/>
            <p:cNvSpPr/>
            <p:nvPr/>
          </p:nvSpPr>
          <p:spPr>
            <a:xfrm>
              <a:off x="3124200" y="5638800"/>
              <a:ext cx="5257800" cy="990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out parameter is used outside of the stored procedure.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1905000" y="5943600"/>
              <a:ext cx="12192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92599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</a:t>
            </a:r>
          </a:p>
          <a:p>
            <a:pPr lvl="1"/>
            <a:r>
              <a:rPr lang="en-US" dirty="0"/>
              <a:t>Default</a:t>
            </a:r>
          </a:p>
          <a:p>
            <a:endParaRPr lang="en-US" dirty="0"/>
          </a:p>
          <a:p>
            <a:r>
              <a:rPr lang="en-US" dirty="0"/>
              <a:t>OUT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INOUT</a:t>
            </a:r>
          </a:p>
        </p:txBody>
      </p:sp>
    </p:spTree>
    <p:extLst>
      <p:ext uri="{BB962C8B-B14F-4D97-AF65-F5344CB8AC3E}">
        <p14:creationId xmlns:p14="http://schemas.microsoft.com/office/powerpoint/2010/main" val="1816587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4724400" cy="1223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990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$</a:t>
            </a:r>
            <a:r>
              <a:rPr lang="en-US" sz="2400" dirty="0" err="1"/>
              <a:t>sql</a:t>
            </a:r>
            <a:r>
              <a:rPr lang="en-US" sz="2400" dirty="0"/>
              <a:t> = "select * from products WHERE </a:t>
            </a:r>
            <a:r>
              <a:rPr lang="en-US" sz="2400" dirty="0" err="1"/>
              <a:t>quantityInStock</a:t>
            </a:r>
            <a:r>
              <a:rPr lang="en-US" sz="2400" dirty="0"/>
              <a:t> &lt; '".$</a:t>
            </a:r>
            <a:r>
              <a:rPr lang="en-US" sz="2400" dirty="0" err="1"/>
              <a:t>quantityInStock</a:t>
            </a:r>
            <a:r>
              <a:rPr lang="en-US" sz="2400" dirty="0"/>
              <a:t> ."’;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0" y="3276600"/>
            <a:ext cx="8229600" cy="2514600"/>
            <a:chOff x="381000" y="3733800"/>
            <a:chExt cx="8229600" cy="2514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4813300"/>
              <a:ext cx="5334000" cy="14351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1000" y="3733800"/>
              <a:ext cx="8229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 $</a:t>
              </a:r>
              <a:r>
                <a:rPr lang="en-US" sz="2400" dirty="0" err="1"/>
                <a:t>sql</a:t>
              </a:r>
              <a:r>
                <a:rPr lang="en-US" sz="2400" dirty="0"/>
                <a:t> = "select * from products WHERE </a:t>
              </a:r>
              <a:r>
                <a:rPr lang="en-US" sz="2400" dirty="0" err="1"/>
                <a:t>quantityInStock</a:t>
              </a:r>
              <a:r>
                <a:rPr lang="en-US" sz="2400" dirty="0"/>
                <a:t> &gt; '".$</a:t>
              </a:r>
              <a:r>
                <a:rPr lang="en-US" sz="2400" dirty="0" err="1"/>
                <a:t>quantityInStock</a:t>
              </a:r>
              <a:r>
                <a:rPr lang="en-US" sz="2400" dirty="0"/>
                <a:t> ."’;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04800" y="6027003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Could we have one call to the database instead of two?</a:t>
            </a:r>
          </a:p>
        </p:txBody>
      </p:sp>
    </p:spTree>
    <p:extLst>
      <p:ext uri="{BB962C8B-B14F-4D97-AF65-F5344CB8AC3E}">
        <p14:creationId xmlns:p14="http://schemas.microsoft.com/office/powerpoint/2010/main" val="262556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and Internet Applications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905000"/>
            <a:ext cx="2397968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057400"/>
            <a:ext cx="1713345" cy="10668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43660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667000" y="2362200"/>
            <a:ext cx="2286000" cy="1"/>
          </a:xfrm>
          <a:prstGeom prst="line">
            <a:avLst/>
          </a:prstGeom>
          <a:ln>
            <a:tailEnd type="triangle" w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3"/>
          </p:cNvCxnSpPr>
          <p:nvPr/>
        </p:nvCxnSpPr>
        <p:spPr>
          <a:xfrm flipH="1">
            <a:off x="2550369" y="2819400"/>
            <a:ext cx="22502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7"/>
          <p:cNvSpPr>
            <a:spLocks/>
          </p:cNvSpPr>
          <p:nvPr/>
        </p:nvSpPr>
        <p:spPr bwMode="auto">
          <a:xfrm>
            <a:off x="304800" y="3962400"/>
            <a:ext cx="638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HTML</a:t>
            </a:r>
          </a:p>
        </p:txBody>
      </p:sp>
      <p:sp>
        <p:nvSpPr>
          <p:cNvPr id="15" name="Rectangle 8"/>
          <p:cNvSpPr>
            <a:spLocks/>
          </p:cNvSpPr>
          <p:nvPr/>
        </p:nvSpPr>
        <p:spPr bwMode="auto">
          <a:xfrm>
            <a:off x="381000" y="4343400"/>
            <a:ext cx="406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1295400" y="4038600"/>
            <a:ext cx="102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JavaScript</a:t>
            </a:r>
          </a:p>
        </p:txBody>
      </p:sp>
      <p:sp>
        <p:nvSpPr>
          <p:cNvPr id="17" name="Rectangle 10"/>
          <p:cNvSpPr>
            <a:spLocks/>
          </p:cNvSpPr>
          <p:nvPr/>
        </p:nvSpPr>
        <p:spPr bwMode="auto">
          <a:xfrm>
            <a:off x="914400" y="4343400"/>
            <a:ext cx="5549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AJAX</a:t>
            </a:r>
          </a:p>
        </p:txBody>
      </p:sp>
      <p:sp>
        <p:nvSpPr>
          <p:cNvPr id="18" name="Rectangle 20"/>
          <p:cNvSpPr>
            <a:spLocks/>
          </p:cNvSpPr>
          <p:nvPr/>
        </p:nvSpPr>
        <p:spPr bwMode="auto">
          <a:xfrm>
            <a:off x="381000" y="4724400"/>
            <a:ext cx="7371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Cookies</a:t>
            </a:r>
          </a:p>
        </p:txBody>
      </p:sp>
      <p:sp>
        <p:nvSpPr>
          <p:cNvPr id="25" name="Rectangle 11"/>
          <p:cNvSpPr>
            <a:spLocks/>
          </p:cNvSpPr>
          <p:nvPr/>
        </p:nvSpPr>
        <p:spPr bwMode="auto">
          <a:xfrm>
            <a:off x="2936006" y="3048000"/>
            <a:ext cx="5814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HTTP</a:t>
            </a:r>
          </a:p>
        </p:txBody>
      </p:sp>
      <p:sp>
        <p:nvSpPr>
          <p:cNvPr id="26" name="Rectangle 12"/>
          <p:cNvSpPr>
            <a:spLocks/>
          </p:cNvSpPr>
          <p:nvPr/>
        </p:nvSpPr>
        <p:spPr bwMode="auto">
          <a:xfrm>
            <a:off x="3621806" y="3124200"/>
            <a:ext cx="7694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Request</a:t>
            </a:r>
          </a:p>
        </p:txBody>
      </p:sp>
      <p:sp>
        <p:nvSpPr>
          <p:cNvPr id="27" name="Rectangle 13"/>
          <p:cNvSpPr>
            <a:spLocks/>
          </p:cNvSpPr>
          <p:nvPr/>
        </p:nvSpPr>
        <p:spPr bwMode="auto">
          <a:xfrm>
            <a:off x="2859806" y="3429000"/>
            <a:ext cx="8890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Response</a:t>
            </a:r>
          </a:p>
        </p:txBody>
      </p:sp>
      <p:sp>
        <p:nvSpPr>
          <p:cNvPr id="28" name="Rectangle 14"/>
          <p:cNvSpPr>
            <a:spLocks/>
          </p:cNvSpPr>
          <p:nvPr/>
        </p:nvSpPr>
        <p:spPr bwMode="auto">
          <a:xfrm>
            <a:off x="3867735" y="3429000"/>
            <a:ext cx="592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GET</a:t>
            </a:r>
          </a:p>
        </p:txBody>
      </p:sp>
      <p:sp>
        <p:nvSpPr>
          <p:cNvPr id="29" name="Rectangle 15"/>
          <p:cNvSpPr>
            <a:spLocks/>
          </p:cNvSpPr>
          <p:nvPr/>
        </p:nvSpPr>
        <p:spPr bwMode="auto">
          <a:xfrm>
            <a:off x="3059252" y="3810000"/>
            <a:ext cx="5625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POST</a:t>
            </a:r>
          </a:p>
        </p:txBody>
      </p:sp>
      <p:sp>
        <p:nvSpPr>
          <p:cNvPr id="30" name="Rectangle 13"/>
          <p:cNvSpPr>
            <a:spLocks/>
          </p:cNvSpPr>
          <p:nvPr/>
        </p:nvSpPr>
        <p:spPr bwMode="auto">
          <a:xfrm>
            <a:off x="3733800" y="3716179"/>
            <a:ext cx="797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Redirect</a:t>
            </a:r>
          </a:p>
        </p:txBody>
      </p:sp>
      <p:sp>
        <p:nvSpPr>
          <p:cNvPr id="31" name="Rectangle 16"/>
          <p:cNvSpPr>
            <a:spLocks/>
          </p:cNvSpPr>
          <p:nvPr/>
        </p:nvSpPr>
        <p:spPr bwMode="auto">
          <a:xfrm>
            <a:off x="6934200" y="4038600"/>
            <a:ext cx="4446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PHP</a:t>
            </a:r>
          </a:p>
        </p:txBody>
      </p:sp>
      <p:sp>
        <p:nvSpPr>
          <p:cNvPr id="32" name="Rectangle 18"/>
          <p:cNvSpPr>
            <a:spLocks/>
          </p:cNvSpPr>
          <p:nvPr/>
        </p:nvSpPr>
        <p:spPr bwMode="auto">
          <a:xfrm>
            <a:off x="7848600" y="4038600"/>
            <a:ext cx="4256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SQL</a:t>
            </a:r>
          </a:p>
        </p:txBody>
      </p:sp>
      <p:sp>
        <p:nvSpPr>
          <p:cNvPr id="35" name="Rectangle 16"/>
          <p:cNvSpPr>
            <a:spLocks/>
          </p:cNvSpPr>
          <p:nvPr/>
        </p:nvSpPr>
        <p:spPr bwMode="auto">
          <a:xfrm>
            <a:off x="6248400" y="3962400"/>
            <a:ext cx="4525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Java</a:t>
            </a:r>
          </a:p>
        </p:txBody>
      </p:sp>
      <p:sp>
        <p:nvSpPr>
          <p:cNvPr id="36" name="Rectangle 16"/>
          <p:cNvSpPr>
            <a:spLocks/>
          </p:cNvSpPr>
          <p:nvPr/>
        </p:nvSpPr>
        <p:spPr bwMode="auto">
          <a:xfrm>
            <a:off x="5257800" y="4191000"/>
            <a:ext cx="9235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ASP.NET</a:t>
            </a:r>
          </a:p>
        </p:txBody>
      </p:sp>
      <p:sp>
        <p:nvSpPr>
          <p:cNvPr id="37" name="Rectangle 16"/>
          <p:cNvSpPr>
            <a:spLocks/>
          </p:cNvSpPr>
          <p:nvPr/>
        </p:nvSpPr>
        <p:spPr bwMode="auto">
          <a:xfrm>
            <a:off x="5943600" y="4572000"/>
            <a:ext cx="6801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Python</a:t>
            </a:r>
          </a:p>
        </p:txBody>
      </p:sp>
      <p:sp>
        <p:nvSpPr>
          <p:cNvPr id="24" name="Rectangle 7"/>
          <p:cNvSpPr>
            <a:spLocks/>
          </p:cNvSpPr>
          <p:nvPr/>
        </p:nvSpPr>
        <p:spPr bwMode="auto">
          <a:xfrm>
            <a:off x="838200" y="1233845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Client</a:t>
            </a:r>
          </a:p>
        </p:txBody>
      </p:sp>
      <p:sp>
        <p:nvSpPr>
          <p:cNvPr id="33" name="Rectangle 7"/>
          <p:cNvSpPr>
            <a:spLocks/>
          </p:cNvSpPr>
          <p:nvPr/>
        </p:nvSpPr>
        <p:spPr bwMode="auto">
          <a:xfrm>
            <a:off x="6324600" y="882134"/>
            <a:ext cx="1066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Server</a:t>
            </a:r>
          </a:p>
        </p:txBody>
      </p:sp>
    </p:spTree>
    <p:extLst>
      <p:ext uri="{BB962C8B-B14F-4D97-AF65-F5344CB8AC3E}">
        <p14:creationId xmlns:p14="http://schemas.microsoft.com/office/powerpoint/2010/main" val="2893165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6" t="-1461" b="1461"/>
          <a:stretch/>
        </p:blipFill>
        <p:spPr bwMode="auto">
          <a:xfrm>
            <a:off x="2362200" y="762000"/>
            <a:ext cx="543296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907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“If”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5438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Mysql</a:t>
            </a:r>
            <a:r>
              <a:rPr lang="en-US" dirty="0"/>
              <a:t> Syntax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dirty="0" err="1"/>
              <a:t>if_expression</a:t>
            </a:r>
            <a:r>
              <a:rPr lang="en-US" dirty="0"/>
              <a:t> THEN commands</a:t>
            </a:r>
          </a:p>
          <a:p>
            <a:pPr marL="0" indent="0">
              <a:buNone/>
            </a:pPr>
            <a:r>
              <a:rPr lang="en-US" dirty="0"/>
              <a:t>   [ELSEIF </a:t>
            </a:r>
            <a:r>
              <a:rPr lang="en-US" b="1" dirty="0" err="1"/>
              <a:t>elseif_expression</a:t>
            </a:r>
            <a:r>
              <a:rPr lang="en-US" dirty="0"/>
              <a:t> THEN commands]</a:t>
            </a:r>
          </a:p>
          <a:p>
            <a:pPr marL="0" indent="0">
              <a:buNone/>
            </a:pPr>
            <a:r>
              <a:rPr lang="en-US" dirty="0"/>
              <a:t>   [ELSE commands]</a:t>
            </a:r>
          </a:p>
          <a:p>
            <a:pPr marL="0" indent="0">
              <a:buNone/>
            </a:pPr>
            <a:r>
              <a:rPr lang="en-US" dirty="0"/>
              <a:t>   END IF;</a:t>
            </a:r>
          </a:p>
          <a:p>
            <a:pPr marL="1005840" lvl="3" indent="0">
              <a:buNone/>
            </a:pPr>
            <a:endParaRPr lang="en-US" dirty="0"/>
          </a:p>
          <a:p>
            <a:pPr marL="434340" indent="-342900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34340" indent="-342900"/>
            <a:endParaRPr lang="en-US" dirty="0"/>
          </a:p>
          <a:p>
            <a:pPr marL="1005840" lvl="3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4267200"/>
            <a:ext cx="86106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340" indent="-342900"/>
            <a:r>
              <a:rPr lang="en-US" sz="2400" dirty="0"/>
              <a:t>First line is known as the IF clause</a:t>
            </a:r>
          </a:p>
          <a:p>
            <a:pPr marL="434340" indent="-342900"/>
            <a:r>
              <a:rPr lang="en-US" sz="2400" dirty="0"/>
              <a:t>Includes the keyword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</a:t>
            </a:r>
            <a:r>
              <a:rPr lang="en-US" sz="2400" dirty="0"/>
              <a:t>followed by condition followed by the keyword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THEN</a:t>
            </a:r>
          </a:p>
          <a:p>
            <a:pPr marL="434340" lvl="1" indent="-342900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/>
              <a:t>When the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IF</a:t>
            </a:r>
            <a:r>
              <a:rPr lang="en-US" sz="2400" dirty="0" err="1"/>
              <a:t>statement</a:t>
            </a:r>
            <a:r>
              <a:rPr lang="en-US" sz="2400" dirty="0"/>
              <a:t> executes, the condition is tested, and if it is true the block statements are executed. Otherwise, block statements are skipped</a:t>
            </a:r>
          </a:p>
        </p:txBody>
      </p:sp>
    </p:spTree>
    <p:extLst>
      <p:ext uri="{BB962C8B-B14F-4D97-AF65-F5344CB8AC3E}">
        <p14:creationId xmlns:p14="http://schemas.microsoft.com/office/powerpoint/2010/main" val="36720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dirty="0" err="1"/>
              <a:t>IfExpression</a:t>
            </a:r>
            <a:r>
              <a:rPr lang="en-US" dirty="0"/>
              <a:t>”: BOOLEAN Expressions and Operators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9675"/>
            <a:ext cx="57054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122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3058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DELIMITER //</a:t>
            </a:r>
          </a:p>
          <a:p>
            <a:pPr marL="0" indent="0">
              <a:buNone/>
            </a:pPr>
            <a:r>
              <a:rPr lang="en-US" dirty="0"/>
              <a:t>CREATE PROCEDURE </a:t>
            </a:r>
            <a:r>
              <a:rPr lang="en-US" dirty="0" err="1"/>
              <a:t>GetProductsInStockBasedOnQuantitityLevel</a:t>
            </a:r>
            <a:r>
              <a:rPr lang="en-US" dirty="0"/>
              <a:t>(IN </a:t>
            </a:r>
            <a:r>
              <a:rPr lang="en-US" dirty="0" err="1"/>
              <a:t>p_operator</a:t>
            </a:r>
            <a:r>
              <a:rPr lang="en-US" dirty="0"/>
              <a:t> VARCHAR(255), IN </a:t>
            </a:r>
            <a:r>
              <a:rPr lang="en-US" dirty="0" err="1"/>
              <a:t>p_quantityInStock</a:t>
            </a:r>
            <a:r>
              <a:rPr lang="en-US" dirty="0"/>
              <a:t> INT)</a:t>
            </a:r>
          </a:p>
          <a:p>
            <a:pPr marL="0" indent="0">
              <a:buNone/>
            </a:pPr>
            <a:r>
              <a:rPr lang="en-US" dirty="0"/>
              <a:t> BEGIN</a:t>
            </a:r>
          </a:p>
          <a:p>
            <a:pPr marL="0" indent="0">
              <a:buNone/>
            </a:pPr>
            <a:r>
              <a:rPr lang="en-US" dirty="0"/>
              <a:t>  IF </a:t>
            </a:r>
            <a:r>
              <a:rPr lang="en-US" dirty="0" err="1"/>
              <a:t>p_operator</a:t>
            </a:r>
            <a:r>
              <a:rPr lang="en-US" dirty="0"/>
              <a:t> = "&lt;" THEN</a:t>
            </a:r>
          </a:p>
          <a:p>
            <a:pPr marL="0" indent="0">
              <a:buNone/>
            </a:pPr>
            <a:r>
              <a:rPr lang="en-US" dirty="0"/>
              <a:t>  	select * from products WHERE </a:t>
            </a:r>
            <a:r>
              <a:rPr lang="en-US" dirty="0" err="1"/>
              <a:t>quantityInStock</a:t>
            </a:r>
            <a:r>
              <a:rPr lang="en-US" dirty="0"/>
              <a:t> &lt; </a:t>
            </a:r>
            <a:r>
              <a:rPr lang="en-US" dirty="0" err="1"/>
              <a:t>p_quantityInStock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	ELSEIF </a:t>
            </a:r>
            <a:r>
              <a:rPr lang="en-US" dirty="0" err="1"/>
              <a:t>p_operator</a:t>
            </a:r>
            <a:r>
              <a:rPr lang="en-US" dirty="0"/>
              <a:t> = "&gt;" THEN</a:t>
            </a:r>
          </a:p>
          <a:p>
            <a:pPr marL="0" indent="0">
              <a:buNone/>
            </a:pPr>
            <a:r>
              <a:rPr lang="en-US" dirty="0"/>
              <a:t>  	select * from products WHERE </a:t>
            </a:r>
            <a:r>
              <a:rPr lang="en-US" dirty="0" err="1"/>
              <a:t>quantityInStock</a:t>
            </a:r>
            <a:r>
              <a:rPr lang="en-US" dirty="0"/>
              <a:t> &gt; </a:t>
            </a:r>
            <a:r>
              <a:rPr lang="en-US" dirty="0" err="1"/>
              <a:t>p_quantityInStock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END IF;</a:t>
            </a:r>
          </a:p>
          <a:p>
            <a:pPr marL="0" indent="0">
              <a:buNone/>
            </a:pPr>
            <a:r>
              <a:rPr lang="en-US" dirty="0"/>
              <a:t> END //</a:t>
            </a:r>
          </a:p>
          <a:p>
            <a:pPr marL="0" indent="0">
              <a:buNone/>
            </a:pPr>
            <a:r>
              <a:rPr lang="en-US" dirty="0"/>
              <a:t>DELIMITER ;</a:t>
            </a:r>
          </a:p>
        </p:txBody>
      </p:sp>
    </p:spTree>
    <p:extLst>
      <p:ext uri="{BB962C8B-B14F-4D97-AF65-F5344CB8AC3E}">
        <p14:creationId xmlns:p14="http://schemas.microsoft.com/office/powerpoint/2010/main" val="2012958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CREATE PROCEDURE </a:t>
            </a:r>
            <a:r>
              <a:rPr lang="en-US" dirty="0" err="1"/>
              <a:t>GetProductsInStockBasedOnQuantitityLevel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>
                <a:solidFill>
                  <a:srgbClr val="558ED5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p_operator</a:t>
            </a:r>
            <a:r>
              <a:rPr lang="en-US" dirty="0"/>
              <a:t> VARCHAR(255), </a:t>
            </a:r>
            <a:r>
              <a:rPr lang="en-US" dirty="0">
                <a:solidFill>
                  <a:srgbClr val="558ED5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p_quantityInStock</a:t>
            </a:r>
            <a:r>
              <a:rPr lang="en-US" dirty="0"/>
              <a:t> INT)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886200"/>
            <a:ext cx="4267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dirty="0" err="1"/>
              <a:t>ooperator</a:t>
            </a:r>
            <a:r>
              <a:rPr lang="en-US" dirty="0"/>
              <a:t> &gt; or &lt;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3605" y="3886200"/>
            <a:ext cx="3604595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number in stock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362200" y="25908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58000" y="26670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03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IF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</a:t>
            </a:r>
            <a:r>
              <a:rPr lang="en-US" dirty="0" err="1"/>
              <a:t>p_operator</a:t>
            </a:r>
            <a:r>
              <a:rPr lang="en-US" dirty="0"/>
              <a:t> = "&lt;" THEN</a:t>
            </a:r>
          </a:p>
          <a:p>
            <a:pPr marL="0" indent="0">
              <a:buNone/>
            </a:pPr>
            <a:r>
              <a:rPr lang="en-US" dirty="0"/>
              <a:t>  	select * from products WHERE </a:t>
            </a:r>
            <a:r>
              <a:rPr lang="en-US" dirty="0" err="1"/>
              <a:t>quantityInStock</a:t>
            </a:r>
            <a:r>
              <a:rPr lang="en-US" dirty="0"/>
              <a:t> &lt; </a:t>
            </a:r>
            <a:r>
              <a:rPr lang="en-US" dirty="0" err="1"/>
              <a:t>p_quantityInStock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9718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ELSEIF </a:t>
            </a:r>
            <a:r>
              <a:rPr lang="en-US" sz="2400" dirty="0" err="1"/>
              <a:t>p_operator</a:t>
            </a:r>
            <a:r>
              <a:rPr lang="en-US" sz="2400" dirty="0"/>
              <a:t> = "&gt;" THEN</a:t>
            </a:r>
          </a:p>
          <a:p>
            <a:r>
              <a:rPr lang="en-US" sz="2400" dirty="0"/>
              <a:t>  	select * from products WHERE </a:t>
            </a:r>
            <a:r>
              <a:rPr lang="en-US" sz="2400" dirty="0" err="1"/>
              <a:t>quantityInStock</a:t>
            </a:r>
            <a:r>
              <a:rPr lang="en-US" sz="2400" dirty="0"/>
              <a:t> &gt; </a:t>
            </a:r>
            <a:r>
              <a:rPr lang="en-US" sz="2400" dirty="0" err="1"/>
              <a:t>p_quantityInStock</a:t>
            </a:r>
            <a:r>
              <a:rPr lang="en-US" sz="2400" dirty="0"/>
              <a:t>;</a:t>
            </a:r>
          </a:p>
          <a:p>
            <a:r>
              <a:rPr lang="en-US" sz="2400" dirty="0"/>
              <a:t>  END IF;</a:t>
            </a:r>
          </a:p>
        </p:txBody>
      </p:sp>
    </p:spTree>
    <p:extLst>
      <p:ext uri="{BB962C8B-B14F-4D97-AF65-F5344CB8AC3E}">
        <p14:creationId xmlns:p14="http://schemas.microsoft.com/office/powerpoint/2010/main" val="1362836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848600" cy="1676400"/>
          </a:xfrm>
        </p:spPr>
        <p:txBody>
          <a:bodyPr/>
          <a:lstStyle/>
          <a:p>
            <a:r>
              <a:rPr lang="en-US" dirty="0"/>
              <a:t>While</a:t>
            </a:r>
          </a:p>
          <a:p>
            <a:r>
              <a:rPr lang="en-US" dirty="0"/>
              <a:t>Repeat</a:t>
            </a:r>
          </a:p>
          <a:p>
            <a:r>
              <a:rPr lang="en-US" dirty="0"/>
              <a:t>Loop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352800"/>
            <a:ext cx="8153400" cy="2971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Repeats a set of commands until some condition is met</a:t>
            </a:r>
          </a:p>
          <a:p>
            <a:pPr marL="0" indent="0">
              <a:buNone/>
            </a:pPr>
            <a:r>
              <a:rPr lang="en-US" sz="2800" dirty="0"/>
              <a:t>Iteration: one execution of the body of a loop</a:t>
            </a:r>
          </a:p>
          <a:p>
            <a:pPr marL="0" indent="0">
              <a:buNone/>
            </a:pPr>
            <a:r>
              <a:rPr lang="en-US" sz="2800" dirty="0"/>
              <a:t>If a condition is never met, we will have an infinite loop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94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58ED5"/>
                </a:solidFill>
              </a:rPr>
              <a:t>WHILE</a:t>
            </a:r>
            <a:r>
              <a:rPr lang="en-US" dirty="0"/>
              <a:t> expression </a:t>
            </a:r>
            <a:r>
              <a:rPr lang="en-US" dirty="0">
                <a:solidFill>
                  <a:srgbClr val="558ED5"/>
                </a:solidFill>
              </a:rPr>
              <a:t>DO</a:t>
            </a:r>
          </a:p>
          <a:p>
            <a:pPr marL="0" indent="0">
              <a:buNone/>
            </a:pPr>
            <a:r>
              <a:rPr lang="en-US" dirty="0"/>
              <a:t>   Statements</a:t>
            </a:r>
          </a:p>
          <a:p>
            <a:pPr marL="0" indent="0">
              <a:buNone/>
            </a:pPr>
            <a:r>
              <a:rPr lang="en-US" dirty="0">
                <a:solidFill>
                  <a:srgbClr val="558ED5"/>
                </a:solidFill>
              </a:rPr>
              <a:t>END</a:t>
            </a:r>
            <a:r>
              <a:rPr lang="en-US" dirty="0"/>
              <a:t> </a:t>
            </a:r>
            <a:r>
              <a:rPr lang="en-US" dirty="0">
                <a:solidFill>
                  <a:srgbClr val="558ED5"/>
                </a:solidFill>
              </a:rPr>
              <a:t>WHILE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19400" y="1676400"/>
            <a:ext cx="4572000" cy="1981200"/>
            <a:chOff x="2819400" y="1676400"/>
            <a:chExt cx="4572000" cy="1981200"/>
          </a:xfrm>
        </p:grpSpPr>
        <p:sp>
          <p:nvSpPr>
            <p:cNvPr id="4" name="Rectangle 3"/>
            <p:cNvSpPr/>
            <p:nvPr/>
          </p:nvSpPr>
          <p:spPr>
            <a:xfrm>
              <a:off x="3962400" y="2667000"/>
              <a:ext cx="3429000" cy="990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expression must evaluate to true or false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2819400" y="1676400"/>
              <a:ext cx="25146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381000" y="4114800"/>
            <a:ext cx="8153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while loop is known as a </a:t>
            </a:r>
            <a:r>
              <a:rPr lang="en-US" i="1" dirty="0"/>
              <a:t>pretest</a:t>
            </a:r>
            <a:r>
              <a:rPr lang="en-US" dirty="0"/>
              <a:t> loop</a:t>
            </a:r>
          </a:p>
          <a:p>
            <a:r>
              <a:rPr lang="en-US" dirty="0"/>
              <a:t>Tests condition before performing an iteration</a:t>
            </a:r>
          </a:p>
          <a:p>
            <a:pPr lvl="1"/>
            <a:r>
              <a:rPr lang="en-US" sz="2000" dirty="0"/>
              <a:t>Will never execute if condition is false to start with</a:t>
            </a:r>
          </a:p>
          <a:p>
            <a:pPr lvl="1"/>
            <a:r>
              <a:rPr lang="en-US" sz="2000" dirty="0"/>
              <a:t>Requires performing some steps prior to the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2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Loops must contain within themselves a way to terminate</a:t>
            </a:r>
          </a:p>
          <a:p>
            <a:pPr lvl="1"/>
            <a:r>
              <a:rPr lang="en-US" sz="2400" dirty="0"/>
              <a:t>Something inside a while loop must eventually make the condition false</a:t>
            </a:r>
          </a:p>
          <a:p>
            <a:r>
              <a:rPr lang="en-US" b="1" u="sng" dirty="0"/>
              <a:t>Infinite loop</a:t>
            </a:r>
            <a:r>
              <a:rPr lang="en-US" b="1" dirty="0"/>
              <a:t>: </a:t>
            </a:r>
            <a:r>
              <a:rPr lang="en-US" dirty="0"/>
              <a:t>loop that does not have a way of stopping</a:t>
            </a:r>
          </a:p>
          <a:p>
            <a:pPr lvl="1"/>
            <a:r>
              <a:rPr lang="en-US" sz="2400" dirty="0"/>
              <a:t>Repeats until program is interrupted</a:t>
            </a:r>
          </a:p>
          <a:p>
            <a:pPr lvl="1"/>
            <a:r>
              <a:rPr lang="en-US" sz="2400" dirty="0"/>
              <a:t>Occurs when programmer forgets to include stopping code in the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48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dirty="0"/>
              <a:t> DELIMITER //</a:t>
            </a:r>
          </a:p>
          <a:p>
            <a:pPr marL="0" indent="0">
              <a:buNone/>
            </a:pPr>
            <a:r>
              <a:rPr lang="ro-RO" dirty="0"/>
              <a:t>CREATE PROCEDURE WhileLoopProc()</a:t>
            </a:r>
          </a:p>
          <a:p>
            <a:pPr marL="0" indent="0">
              <a:buNone/>
            </a:pPr>
            <a:r>
              <a:rPr lang="ro-RO" dirty="0"/>
              <a:t>       BEGIN</a:t>
            </a:r>
          </a:p>
          <a:p>
            <a:pPr marL="0" indent="0">
              <a:buNone/>
            </a:pPr>
            <a:r>
              <a:rPr lang="ro-RO" dirty="0"/>
              <a:t>               DECLARE x  INT;</a:t>
            </a:r>
          </a:p>
          <a:p>
            <a:pPr marL="0" indent="0">
              <a:buNone/>
            </a:pPr>
            <a:r>
              <a:rPr lang="ro-RO" dirty="0"/>
              <a:t>               DECLARE str  VARCHAR(255);</a:t>
            </a:r>
          </a:p>
          <a:p>
            <a:pPr marL="0" indent="0">
              <a:buNone/>
            </a:pPr>
            <a:r>
              <a:rPr lang="ro-RO" dirty="0"/>
              <a:t>               SET x = 1;</a:t>
            </a:r>
          </a:p>
          <a:p>
            <a:pPr marL="0" indent="0">
              <a:buNone/>
            </a:pPr>
            <a:r>
              <a:rPr lang="ro-RO" dirty="0"/>
              <a:t>               SET str =  '';</a:t>
            </a:r>
          </a:p>
          <a:p>
            <a:pPr marL="0" indent="0">
              <a:buNone/>
            </a:pPr>
            <a:r>
              <a:rPr lang="ro-RO" dirty="0"/>
              <a:t>               WHILE x  &lt;= 5 DO</a:t>
            </a:r>
          </a:p>
          <a:p>
            <a:pPr marL="0" indent="0">
              <a:buNone/>
            </a:pPr>
            <a:r>
              <a:rPr lang="ro-RO" dirty="0"/>
              <a:t>                           SET  str = CONCAT(str,x,',');</a:t>
            </a:r>
          </a:p>
          <a:p>
            <a:pPr marL="0" indent="0">
              <a:buNone/>
            </a:pPr>
            <a:r>
              <a:rPr lang="ro-RO" dirty="0"/>
              <a:t>                           SET  x = x + 1; </a:t>
            </a:r>
          </a:p>
          <a:p>
            <a:pPr marL="0" indent="0">
              <a:buNone/>
            </a:pPr>
            <a:r>
              <a:rPr lang="ro-RO" dirty="0"/>
              <a:t>               END WHILE;</a:t>
            </a:r>
          </a:p>
          <a:p>
            <a:pPr marL="0" indent="0">
              <a:buNone/>
            </a:pPr>
            <a:r>
              <a:rPr lang="ro-RO" dirty="0"/>
              <a:t>               SELECT str;</a:t>
            </a:r>
          </a:p>
          <a:p>
            <a:pPr marL="0" indent="0">
              <a:buNone/>
            </a:pPr>
            <a:r>
              <a:rPr lang="ro-RO" dirty="0"/>
              <a:t>       END//</a:t>
            </a:r>
          </a:p>
          <a:p>
            <a:pPr marL="0" indent="0">
              <a:buNone/>
            </a:pPr>
            <a:r>
              <a:rPr lang="ro-RO" dirty="0"/>
              <a:t>   DELIMITER 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8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Tiered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28194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Presentation tier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1066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Client Program (Web Browser)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2971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 Server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1054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Database System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200400"/>
            <a:ext cx="28194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Middle tier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5410200"/>
            <a:ext cx="3429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Data management tier</a:t>
            </a:r>
          </a:p>
        </p:txBody>
      </p:sp>
    </p:spTree>
    <p:extLst>
      <p:ext uri="{BB962C8B-B14F-4D97-AF65-F5344CB8AC3E}">
        <p14:creationId xmlns:p14="http://schemas.microsoft.com/office/powerpoint/2010/main" val="317206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Creating Variables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ro-RO" dirty="0"/>
              <a:t>DECLARE x  INT;</a:t>
            </a:r>
          </a:p>
          <a:p>
            <a:pPr marL="0" indent="0">
              <a:buNone/>
            </a:pPr>
            <a:r>
              <a:rPr lang="ro-RO" dirty="0"/>
              <a:t>DECLARE str  VARCHAR(255);</a:t>
            </a:r>
          </a:p>
          <a:p>
            <a:pPr marL="0" indent="0">
              <a:buNone/>
            </a:pPr>
            <a:r>
              <a:rPr lang="ro-RO" dirty="0"/>
              <a:t> SET x = 1;</a:t>
            </a:r>
          </a:p>
          <a:p>
            <a:pPr marL="0" indent="0">
              <a:buNone/>
            </a:pPr>
            <a:r>
              <a:rPr lang="ro-RO" dirty="0"/>
              <a:t> SET str =  '';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32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>
                <a:solidFill>
                  <a:srgbClr val="558ED5"/>
                </a:solidFill>
              </a:rPr>
              <a:t>WHILE</a:t>
            </a:r>
            <a:r>
              <a:rPr lang="ro-RO" dirty="0"/>
              <a:t> x  &lt;= 5 </a:t>
            </a:r>
            <a:r>
              <a:rPr lang="ro-RO" dirty="0">
                <a:solidFill>
                  <a:srgbClr val="558ED5"/>
                </a:solidFill>
              </a:rPr>
              <a:t>DO</a:t>
            </a:r>
          </a:p>
          <a:p>
            <a:pPr marL="0" indent="0">
              <a:buNone/>
            </a:pPr>
            <a:r>
              <a:rPr lang="ro-RO" dirty="0"/>
              <a:t>                           SET  str = CONCAT(str,x,',');</a:t>
            </a:r>
          </a:p>
          <a:p>
            <a:pPr marL="0" indent="0">
              <a:buNone/>
            </a:pPr>
            <a:r>
              <a:rPr lang="ro-RO" dirty="0"/>
              <a:t>                           SET  x = x + 1; 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>
                <a:solidFill>
                  <a:srgbClr val="558ED5"/>
                </a:solidFill>
              </a:rPr>
              <a:t>END WHILE</a:t>
            </a:r>
            <a:r>
              <a:rPr lang="ro-RO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87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Look at homework</a:t>
            </a:r>
          </a:p>
        </p:txBody>
      </p:sp>
    </p:spTree>
    <p:extLst>
      <p:ext uri="{BB962C8B-B14F-4D97-AF65-F5344CB8AC3E}">
        <p14:creationId xmlns:p14="http://schemas.microsoft.com/office/powerpoint/2010/main" val="409214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77200" cy="1371600"/>
          </a:xfrm>
        </p:spPr>
        <p:txBody>
          <a:bodyPr/>
          <a:lstStyle/>
          <a:p>
            <a:r>
              <a:rPr lang="en-US" dirty="0"/>
              <a:t>Presentation tier</a:t>
            </a:r>
          </a:p>
          <a:p>
            <a:pPr lvl="1"/>
            <a:r>
              <a:rPr lang="en-US" dirty="0"/>
              <a:t>Primary interface to the user</a:t>
            </a:r>
          </a:p>
          <a:p>
            <a:pPr lvl="1"/>
            <a:r>
              <a:rPr lang="en-US" dirty="0"/>
              <a:t>Needs to adapt different displays (PC, cell, tablet,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8077200" cy="1371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Middle tier</a:t>
            </a:r>
          </a:p>
          <a:p>
            <a:pPr lvl="1"/>
            <a:r>
              <a:rPr lang="en-US" dirty="0"/>
              <a:t>Implements business logic (implements complex actions, maintains state between different steps of workflow)</a:t>
            </a:r>
          </a:p>
          <a:p>
            <a:pPr lvl="1"/>
            <a:r>
              <a:rPr lang="en-US" dirty="0"/>
              <a:t>Access different data management systems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00600"/>
            <a:ext cx="8077200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management tier</a:t>
            </a:r>
          </a:p>
          <a:p>
            <a:pPr lvl="1"/>
            <a:r>
              <a:rPr lang="en-US" dirty="0"/>
              <a:t>One or more standard database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24672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2819400" cy="68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HTML</a:t>
            </a:r>
          </a:p>
          <a:p>
            <a:pPr marL="0" indent="0">
              <a:buNone/>
            </a:pPr>
            <a:r>
              <a:rPr lang="en-US" dirty="0" err="1"/>
              <a:t>Javascript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0" y="1066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Client Program (Web Browser)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2971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 Server</a:t>
            </a:r>
          </a:p>
          <a:p>
            <a:pPr algn="ctr"/>
            <a:r>
              <a:rPr lang="en-US" dirty="0"/>
              <a:t>(Apache)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1054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Database System</a:t>
            </a:r>
          </a:p>
          <a:p>
            <a:pPr algn="ctr"/>
            <a:r>
              <a:rPr lang="en-US" dirty="0"/>
              <a:t>(MySQL)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200400"/>
            <a:ext cx="2819400" cy="685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PHP</a:t>
            </a:r>
          </a:p>
          <a:p>
            <a:pPr marL="0" indent="0">
              <a:buFont typeface="Wingdings"/>
              <a:buNone/>
            </a:pPr>
            <a:r>
              <a:rPr lang="en-US" dirty="0"/>
              <a:t>Cookies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5410200"/>
            <a:ext cx="3352800" cy="1295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XML</a:t>
            </a:r>
          </a:p>
          <a:p>
            <a:pPr marL="0" indent="0">
              <a:buFont typeface="Wingdings"/>
              <a:buNone/>
            </a:pPr>
            <a:r>
              <a:rPr lang="en-US" dirty="0"/>
              <a:t>Stored Procedures</a:t>
            </a:r>
          </a:p>
          <a:p>
            <a:pPr marL="0" indent="0">
              <a:buFont typeface="Wingdings"/>
              <a:buNone/>
            </a:pPr>
            <a:r>
              <a:rPr lang="en-US" dirty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2486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of the Three-tier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Heterogeneous</a:t>
            </a:r>
          </a:p>
          <a:p>
            <a:pPr lvl="1"/>
            <a:r>
              <a:rPr lang="en-US" dirty="0"/>
              <a:t>Tiers can be independently maintained, modified, and replaced</a:t>
            </a:r>
          </a:p>
          <a:p>
            <a:r>
              <a:rPr lang="en-US" dirty="0"/>
              <a:t>Scalability</a:t>
            </a:r>
          </a:p>
          <a:p>
            <a:pPr lvl="1"/>
            <a:r>
              <a:rPr lang="en-US" dirty="0"/>
              <a:t>Data Management Tier can be scaled by database clustering without involving other tiers</a:t>
            </a:r>
          </a:p>
          <a:p>
            <a:pPr lvl="1"/>
            <a:r>
              <a:rPr lang="en-US" dirty="0"/>
              <a:t>Middle Tier can be scaled by using load balancing </a:t>
            </a:r>
          </a:p>
          <a:p>
            <a:r>
              <a:rPr lang="en-US" dirty="0"/>
              <a:t>Fault Tolerance</a:t>
            </a:r>
          </a:p>
          <a:p>
            <a:pPr lvl="1"/>
            <a:r>
              <a:rPr lang="en-US" dirty="0"/>
              <a:t>Data Management Tier can be replicated without involving other tiers</a:t>
            </a:r>
          </a:p>
          <a:p>
            <a:r>
              <a:rPr lang="en-US" dirty="0"/>
              <a:t>Software development</a:t>
            </a:r>
          </a:p>
          <a:p>
            <a:pPr lvl="1"/>
            <a:r>
              <a:rPr lang="en-US" dirty="0"/>
              <a:t>Code is centralized</a:t>
            </a:r>
          </a:p>
          <a:p>
            <a:pPr lvl="1"/>
            <a:r>
              <a:rPr lang="en-US" dirty="0"/>
              <a:t>Interaction between tiers through well-defined  APIs: Can reuse standard components at each tier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2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3-Tier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 is more complex</a:t>
            </a:r>
          </a:p>
          <a:p>
            <a:r>
              <a:rPr lang="en-US" dirty="0"/>
              <a:t>It is more difficult to build a 3-tier application</a:t>
            </a:r>
          </a:p>
          <a:p>
            <a:r>
              <a:rPr lang="en-US" dirty="0"/>
              <a:t>The physical separation of the tiers may affect the performance of all three</a:t>
            </a:r>
          </a:p>
          <a:p>
            <a:pPr lvl="1"/>
            <a:r>
              <a:rPr lang="en-US" dirty="0"/>
              <a:t>If hardware and network bandwidth are not good enough because more networks, computers, and processes are involved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7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2819400" cy="68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HTML</a:t>
            </a:r>
          </a:p>
          <a:p>
            <a:pPr marL="0" indent="0">
              <a:buNone/>
            </a:pPr>
            <a:r>
              <a:rPr lang="en-US" dirty="0" err="1"/>
              <a:t>Javascript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0" y="1066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Client Program (Web Browser)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2971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 Server</a:t>
            </a:r>
          </a:p>
          <a:p>
            <a:pPr algn="ctr"/>
            <a:r>
              <a:rPr lang="en-US" dirty="0"/>
              <a:t>(Apache)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1054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Database System</a:t>
            </a:r>
          </a:p>
          <a:p>
            <a:pPr algn="ctr"/>
            <a:r>
              <a:rPr lang="en-US" dirty="0"/>
              <a:t>(MySQL)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200400"/>
            <a:ext cx="2819400" cy="685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PHP</a:t>
            </a:r>
          </a:p>
          <a:p>
            <a:pPr marL="0" indent="0">
              <a:buFont typeface="Wingdings"/>
              <a:buNone/>
            </a:pPr>
            <a:r>
              <a:rPr lang="en-US" dirty="0"/>
              <a:t>Cookies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5410200"/>
            <a:ext cx="3352800" cy="1295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XML</a:t>
            </a:r>
          </a:p>
          <a:p>
            <a:pPr marL="0" indent="0">
              <a:buFont typeface="Wingdings"/>
              <a:buNone/>
            </a:pPr>
            <a:r>
              <a:rPr lang="en-US" b="1" dirty="0"/>
              <a:t>Stored Procedures</a:t>
            </a:r>
          </a:p>
          <a:p>
            <a:pPr marL="0" indent="0">
              <a:buFont typeface="Wingdings"/>
              <a:buNone/>
            </a:pPr>
            <a:r>
              <a:rPr lang="en-US" dirty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31580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29503</TotalTime>
  <Words>1255</Words>
  <Application>Microsoft Office PowerPoint</Application>
  <PresentationFormat>On-screen Show (4:3)</PresentationFormat>
  <Paragraphs>297</Paragraphs>
  <Slides>42</Slides>
  <Notes>8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ＭＳ Ｐゴシック</vt:lpstr>
      <vt:lpstr>Calibri</vt:lpstr>
      <vt:lpstr>Century Schoolbook</vt:lpstr>
      <vt:lpstr>Wingdings</vt:lpstr>
      <vt:lpstr>Wingdings 2</vt:lpstr>
      <vt:lpstr>Oriel</vt:lpstr>
      <vt:lpstr>INLS 623– Stored Procedures</vt:lpstr>
      <vt:lpstr>Midterm</vt:lpstr>
      <vt:lpstr>Database and Internet Applications</vt:lpstr>
      <vt:lpstr>Three Tiered Architectures</vt:lpstr>
      <vt:lpstr>The Three Layers</vt:lpstr>
      <vt:lpstr>Technologies</vt:lpstr>
      <vt:lpstr>Advantages of the Three-tier Architecture</vt:lpstr>
      <vt:lpstr>Disadvantages of 3-Tier Architecture</vt:lpstr>
      <vt:lpstr> Technologies</vt:lpstr>
      <vt:lpstr>Stored Procedures</vt:lpstr>
      <vt:lpstr>Why Stored Procedures</vt:lpstr>
      <vt:lpstr>Disadvantages of Stored Procedures</vt:lpstr>
      <vt:lpstr>Creating Stored Procedures</vt:lpstr>
      <vt:lpstr>Stored Procedure in Workbench</vt:lpstr>
      <vt:lpstr>Stored Procedure in Workbench</vt:lpstr>
      <vt:lpstr>PowerPoint Presentation</vt:lpstr>
      <vt:lpstr>PowerPoint Presentation</vt:lpstr>
      <vt:lpstr>Calling Stored Procedures</vt:lpstr>
      <vt:lpstr>PowerPoint Presentation</vt:lpstr>
      <vt:lpstr>Variables</vt:lpstr>
      <vt:lpstr>Parameters</vt:lpstr>
      <vt:lpstr>Three Types of Parameters</vt:lpstr>
      <vt:lpstr>In Parameter</vt:lpstr>
      <vt:lpstr>Arguments and Parameters</vt:lpstr>
      <vt:lpstr>Three Types of Parameters</vt:lpstr>
      <vt:lpstr>Out Parameter</vt:lpstr>
      <vt:lpstr>Out Parameter</vt:lpstr>
      <vt:lpstr>Three Types of Parameters</vt:lpstr>
      <vt:lpstr>Conditionals</vt:lpstr>
      <vt:lpstr>Conditionals</vt:lpstr>
      <vt:lpstr>The “If” Statement</vt:lpstr>
      <vt:lpstr>“IfExpression”: BOOLEAN Expressions and Operators</vt:lpstr>
      <vt:lpstr>IF Statement</vt:lpstr>
      <vt:lpstr>IF Statement</vt:lpstr>
      <vt:lpstr>The IF Statement</vt:lpstr>
      <vt:lpstr>Loops</vt:lpstr>
      <vt:lpstr>While Loop</vt:lpstr>
      <vt:lpstr>Infinite Loops</vt:lpstr>
      <vt:lpstr>While Loop</vt:lpstr>
      <vt:lpstr>While Loop</vt:lpstr>
      <vt:lpstr>While Loop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Jason Carter (jasocart)</cp:lastModifiedBy>
  <cp:revision>262</cp:revision>
  <dcterms:created xsi:type="dcterms:W3CDTF">2006-08-16T00:00:00Z</dcterms:created>
  <dcterms:modified xsi:type="dcterms:W3CDTF">2017-02-23T20:21:45Z</dcterms:modified>
</cp:coreProperties>
</file>