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63" r:id="rId3"/>
    <p:sldId id="364" r:id="rId4"/>
    <p:sldId id="365" r:id="rId5"/>
    <p:sldId id="366" r:id="rId6"/>
    <p:sldId id="370" r:id="rId7"/>
    <p:sldId id="312" r:id="rId8"/>
    <p:sldId id="347" r:id="rId9"/>
    <p:sldId id="348" r:id="rId10"/>
    <p:sldId id="349" r:id="rId11"/>
    <p:sldId id="350" r:id="rId12"/>
    <p:sldId id="351" r:id="rId13"/>
    <p:sldId id="352" r:id="rId14"/>
    <p:sldId id="376" r:id="rId15"/>
    <p:sldId id="359" r:id="rId16"/>
    <p:sldId id="371" r:id="rId17"/>
    <p:sldId id="360" r:id="rId18"/>
    <p:sldId id="372" r:id="rId19"/>
    <p:sldId id="374" r:id="rId20"/>
    <p:sldId id="373" r:id="rId21"/>
    <p:sldId id="375" r:id="rId22"/>
    <p:sldId id="356" r:id="rId23"/>
    <p:sldId id="377" r:id="rId24"/>
    <p:sldId id="378" r:id="rId25"/>
    <p:sldId id="379" r:id="rId26"/>
    <p:sldId id="3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3" autoAdjust="0"/>
    <p:restoredTop sz="72812" autoAdjust="0"/>
  </p:normalViewPr>
  <p:slideViewPr>
    <p:cSldViewPr>
      <p:cViewPr varScale="1">
        <p:scale>
          <a:sx n="121" d="100"/>
          <a:sy n="121" d="100"/>
        </p:scale>
        <p:origin x="1049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4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bases.about.com/library/glossary/bldef-column.htm" TargetMode="External"/><Relationship Id="rId7" Type="http://schemas.openxmlformats.org/officeDocument/2006/relationships/hyperlink" Target="http://databases.about.com/library/glossary/bldef-primarykey.htm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databases.about.com/cs/specificproducts/g/column.htm" TargetMode="External"/><Relationship Id="rId5" Type="http://schemas.openxmlformats.org/officeDocument/2006/relationships/hyperlink" Target="http://databases.about.com/library/glossary/bldef-row.htm" TargetMode="External"/><Relationship Id="rId4" Type="http://schemas.openxmlformats.org/officeDocument/2006/relationships/hyperlink" Target="http://databases.about.com/cs/specificproducts/g/table.htm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1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5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49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6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23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84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Database normalization, or data normalization, is a technique to organize the contents of the tables for transactional databases and data warehouses. Normalization is part of successful database design; without normalization, database systems can be inaccurate, slow, and inefficient, and they might not produce the data you expect.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94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Eliminate duplicative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columns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the same table.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 separate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tables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each group of related data and identify each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row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with a unique column or set of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columns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(the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primary key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22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0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9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/>
              <a:t>INLS 623 – Database Normalization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/>
              <a:t>Instructor: Jason Carter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Every cell in the table is atomic</a:t>
            </a:r>
          </a:p>
          <a:p>
            <a:pPr lvl="1"/>
            <a:r>
              <a:rPr lang="en-US" dirty="0"/>
              <a:t>A cell value cannot be divided further</a:t>
            </a:r>
          </a:p>
          <a:p>
            <a:pPr lvl="1"/>
            <a:r>
              <a:rPr lang="en-US" dirty="0"/>
              <a:t>Seen differently – there are no grouping of information inside a cell.</a:t>
            </a:r>
          </a:p>
          <a:p>
            <a:r>
              <a:rPr lang="en-US" dirty="0"/>
              <a:t>No repeating groups</a:t>
            </a:r>
          </a:p>
        </p:txBody>
      </p:sp>
    </p:spTree>
    <p:extLst>
      <p:ext uri="{BB962C8B-B14F-4D97-AF65-F5344CB8AC3E}">
        <p14:creationId xmlns:p14="http://schemas.microsoft.com/office/powerpoint/2010/main" val="230165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19050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Student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224790"/>
            <a:ext cx="731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Does this table violate first normal form?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95400" y="2590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401,</a:t>
                      </a:r>
                      <a:r>
                        <a:rPr lang="en-US" baseline="0" dirty="0"/>
                        <a:t> 623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550, 823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890,991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770,881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7600" y="1905000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Student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22479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Grades and Classes have multiple rows of data in one column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95400" y="25908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401,</a:t>
                      </a:r>
                      <a:r>
                        <a:rPr lang="en-US" baseline="0" dirty="0"/>
                        <a:t> 623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550, 823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890,991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770,881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25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0" y="1258347"/>
            <a:ext cx="137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Student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05100" y="5369578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Create new rows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600200" y="1676399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245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Shelly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9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667000"/>
            <a:ext cx="8153400" cy="2743200"/>
          </a:xfrm>
        </p:spPr>
        <p:txBody>
          <a:bodyPr>
            <a:normAutofit/>
          </a:bodyPr>
          <a:lstStyle/>
          <a:p>
            <a:r>
              <a:rPr lang="en-US" dirty="0"/>
              <a:t>Table must be in 1</a:t>
            </a:r>
            <a:r>
              <a:rPr lang="en-US" baseline="30000" dirty="0"/>
              <a:t>st</a:t>
            </a:r>
            <a:r>
              <a:rPr lang="en-US" dirty="0"/>
              <a:t> Normal Form</a:t>
            </a:r>
          </a:p>
          <a:p>
            <a:r>
              <a:rPr lang="en-US" dirty="0"/>
              <a:t>If the primary key is a composite of attributes (contains multiple columns), the non key attributes (columns) must depend on the whole key.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50A46FF-1CBC-425E-ABED-76DC559DE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If the primary key is a composite of attributes (contains multiple columns), the non key attributes (columns) must depend on the whole key.</a:t>
            </a:r>
            <a:r>
              <a:rPr kumimoji="0" lang="en-US" altLang="en-US" sz="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5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Dependencies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153400" cy="1676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 functional dependency is a relationship between or among attributes in a table.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438400"/>
            <a:ext cx="8001000" cy="2057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One attribute is functionally dependent on another if the value of the second attribute determines the value of the first attribute.</a:t>
            </a:r>
          </a:p>
          <a:p>
            <a:pPr lvl="1"/>
            <a:r>
              <a:rPr lang="en-US" dirty="0"/>
              <a:t>If you know the value of the second attribute, you can determine the value of the first attribute.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257800"/>
            <a:ext cx="81534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Total Charge = </a:t>
            </a:r>
            <a:r>
              <a:rPr lang="en-US" dirty="0" err="1"/>
              <a:t>StandardCharge</a:t>
            </a:r>
            <a:r>
              <a:rPr lang="en-US" dirty="0"/>
              <a:t> * </a:t>
            </a:r>
            <a:r>
              <a:rPr lang="en-US" dirty="0" err="1"/>
              <a:t>NumberOfTests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NF: Functional Dependencies Examples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57200" y="2279755"/>
          <a:ext cx="7924800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7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SSN (PK)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First Name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Last Name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Age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343-33333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Jack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Doe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21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398-34533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Jane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Doe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25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500-33333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Jill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Roy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32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700-33333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>
                          <a:effectLst/>
                        </a:rPr>
                        <a:t>  Jane 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Doe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50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06113" y="6477000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SSN → Age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733800" y="6477000"/>
            <a:ext cx="3020513" cy="381000"/>
            <a:chOff x="2161087" y="6019800"/>
            <a:chExt cx="3020513" cy="381000"/>
          </a:xfrm>
        </p:grpSpPr>
        <p:sp>
          <p:nvSpPr>
            <p:cNvPr id="7" name="Rectangle 6"/>
            <p:cNvSpPr/>
            <p:nvPr/>
          </p:nvSpPr>
          <p:spPr>
            <a:xfrm>
              <a:off x="2161087" y="6019800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SSN → FN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7124" y="6031468"/>
              <a:ext cx="13644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SSN → LN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4593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NF: Functional Dependencies Examples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099754"/>
              </p:ext>
            </p:extLst>
          </p:nvPr>
        </p:nvGraphicFramePr>
        <p:xfrm>
          <a:off x="1371600" y="1219200"/>
          <a:ext cx="5857461" cy="3489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err="1">
                          <a:effectLst/>
                        </a:rPr>
                        <a:t>Customer_ID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9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39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1828800" y="5029200"/>
            <a:ext cx="44196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What is the primary key?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09800" y="5486400"/>
            <a:ext cx="3472070" cy="5334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/>
              <a:t>Customer_ID</a:t>
            </a:r>
            <a:r>
              <a:rPr lang="en-US" b="1" dirty="0"/>
              <a:t>, Product</a:t>
            </a:r>
          </a:p>
        </p:txBody>
      </p:sp>
    </p:spTree>
    <p:extLst>
      <p:ext uri="{BB962C8B-B14F-4D97-AF65-F5344CB8AC3E}">
        <p14:creationId xmlns:p14="http://schemas.microsoft.com/office/powerpoint/2010/main" val="75294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NF:  Functional Dependencies Examples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503690"/>
              </p:ext>
            </p:extLst>
          </p:nvPr>
        </p:nvGraphicFramePr>
        <p:xfrm>
          <a:off x="1490869" y="2590800"/>
          <a:ext cx="5857461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err="1">
                          <a:effectLst/>
                        </a:rPr>
                        <a:t>Customer_ID</a:t>
                      </a:r>
                      <a:endParaRPr lang="en-US" sz="1800" u="none" strike="noStrike" kern="1200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059180"/>
            <a:ext cx="8763000" cy="838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All attributes must depend on the whole key (</a:t>
            </a:r>
            <a:r>
              <a:rPr lang="en-US" dirty="0" err="1"/>
              <a:t>Customer_ID</a:t>
            </a:r>
            <a:r>
              <a:rPr lang="en-US" dirty="0"/>
              <a:t> + Product).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28800" y="1760220"/>
            <a:ext cx="6096000" cy="64801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/>
              <a:t>Is this table in 2</a:t>
            </a:r>
            <a:r>
              <a:rPr lang="en-US" sz="3200" b="1" baseline="30000" dirty="0"/>
              <a:t>nd</a:t>
            </a:r>
            <a:r>
              <a:rPr lang="en-US" sz="3200" b="1" dirty="0"/>
              <a:t> NF?</a:t>
            </a:r>
          </a:p>
        </p:txBody>
      </p:sp>
    </p:spTree>
    <p:extLst>
      <p:ext uri="{BB962C8B-B14F-4D97-AF65-F5344CB8AC3E}">
        <p14:creationId xmlns:p14="http://schemas.microsoft.com/office/powerpoint/2010/main" val="417147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NF:  Functional Dependencies Examples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558662"/>
              </p:ext>
            </p:extLst>
          </p:nvPr>
        </p:nvGraphicFramePr>
        <p:xfrm>
          <a:off x="533400" y="1295400"/>
          <a:ext cx="3771900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err="1">
                          <a:effectLst/>
                        </a:rPr>
                        <a:t>Customer_ID</a:t>
                      </a:r>
                      <a:endParaRPr lang="en-US" sz="1800" u="none" strike="noStrike" kern="1200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(FK)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274560"/>
              </p:ext>
            </p:extLst>
          </p:nvPr>
        </p:nvGraphicFramePr>
        <p:xfrm>
          <a:off x="4572000" y="1295399"/>
          <a:ext cx="3876261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35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848600" cy="1066800"/>
          </a:xfrm>
        </p:spPr>
        <p:txBody>
          <a:bodyPr/>
          <a:lstStyle/>
          <a:p>
            <a:r>
              <a:rPr lang="en-US" dirty="0"/>
              <a:t>Set</a:t>
            </a:r>
          </a:p>
          <a:p>
            <a:pPr lvl="1"/>
            <a:r>
              <a:rPr lang="en-US" dirty="0"/>
              <a:t>A collection of zero or more </a:t>
            </a:r>
            <a:r>
              <a:rPr lang="en-US" b="1" dirty="0"/>
              <a:t>distinct</a:t>
            </a:r>
            <a:r>
              <a:rPr lang="en-US" dirty="0"/>
              <a:t> objects.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6220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What does set theory have to do with databases?</a:t>
            </a:r>
          </a:p>
          <a:p>
            <a:pPr lvl="1"/>
            <a:r>
              <a:rPr lang="en-US" dirty="0"/>
              <a:t>A record is a set of attribute/property values</a:t>
            </a:r>
          </a:p>
          <a:p>
            <a:pPr lvl="1"/>
            <a:r>
              <a:rPr lang="en-US" dirty="0"/>
              <a:t>Columns are a set of attributes</a:t>
            </a:r>
          </a:p>
          <a:p>
            <a:pPr lvl="1"/>
            <a:r>
              <a:rPr lang="en-US" dirty="0"/>
              <a:t>Rows are a set of records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91000"/>
            <a:ext cx="8153400" cy="2133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Conventionally sets are denoted with capital letters</a:t>
            </a:r>
          </a:p>
          <a:p>
            <a:r>
              <a:rPr lang="en-US" dirty="0"/>
              <a:t>A = {1,2,3}</a:t>
            </a:r>
          </a:p>
          <a:p>
            <a:r>
              <a:rPr lang="en-US" dirty="0"/>
              <a:t>B = {2,1,5}</a:t>
            </a:r>
          </a:p>
          <a:p>
            <a:r>
              <a:rPr lang="en-US" dirty="0"/>
              <a:t>C = {red, green, blue}</a:t>
            </a:r>
          </a:p>
        </p:txBody>
      </p:sp>
    </p:spTree>
    <p:extLst>
      <p:ext uri="{BB962C8B-B14F-4D97-AF65-F5344CB8AC3E}">
        <p14:creationId xmlns:p14="http://schemas.microsoft.com/office/powerpoint/2010/main" val="146916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NF:  Functional Dependencies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7924800" cy="99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First Ten Customers get a discount off the normal price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454865"/>
              </p:ext>
            </p:extLst>
          </p:nvPr>
        </p:nvGraphicFramePr>
        <p:xfrm>
          <a:off x="1490869" y="3048000"/>
          <a:ext cx="5857461" cy="3489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err="1">
                          <a:effectLst/>
                        </a:rPr>
                        <a:t>Customer_ID</a:t>
                      </a:r>
                      <a:endParaRPr lang="en-US" sz="1800" u="none" strike="noStrike" kern="1200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9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39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76400" y="1981200"/>
            <a:ext cx="4931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Is this table in 2</a:t>
            </a:r>
            <a:r>
              <a:rPr lang="en-US" sz="3200" b="1" baseline="30000" dirty="0"/>
              <a:t>nd</a:t>
            </a:r>
            <a:r>
              <a:rPr lang="en-US" sz="3200" b="1" dirty="0"/>
              <a:t> NF?</a:t>
            </a:r>
          </a:p>
        </p:txBody>
      </p:sp>
    </p:spTree>
    <p:extLst>
      <p:ext uri="{BB962C8B-B14F-4D97-AF65-F5344CB8AC3E}">
        <p14:creationId xmlns:p14="http://schemas.microsoft.com/office/powerpoint/2010/main" val="58489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NF:  Functional Dependencies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90600"/>
            <a:ext cx="1066800" cy="533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YES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04816"/>
              </p:ext>
            </p:extLst>
          </p:nvPr>
        </p:nvGraphicFramePr>
        <p:xfrm>
          <a:off x="1295400" y="1676400"/>
          <a:ext cx="5857461" cy="3489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err="1">
                          <a:effectLst/>
                        </a:rPr>
                        <a:t>Customer_ID</a:t>
                      </a:r>
                      <a:endParaRPr lang="en-US" sz="1800" u="none" strike="noStrike" kern="1200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9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39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775960"/>
            <a:ext cx="7620000" cy="8534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dirty="0"/>
              <a:t>Price depends on the </a:t>
            </a:r>
            <a:r>
              <a:rPr lang="en-US" b="1" dirty="0" err="1"/>
              <a:t>Customer_ID</a:t>
            </a:r>
            <a:r>
              <a:rPr lang="en-US" b="1" dirty="0"/>
              <a:t> and Product </a:t>
            </a:r>
          </a:p>
        </p:txBody>
      </p:sp>
    </p:spTree>
    <p:extLst>
      <p:ext uri="{BB962C8B-B14F-4D97-AF65-F5344CB8AC3E}">
        <p14:creationId xmlns:p14="http://schemas.microsoft.com/office/powerpoint/2010/main" val="850898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Table must be in 2</a:t>
            </a:r>
            <a:r>
              <a:rPr lang="en-US" baseline="30000" dirty="0"/>
              <a:t>nd</a:t>
            </a:r>
            <a:r>
              <a:rPr lang="en-US" dirty="0"/>
              <a:t> Normal Form</a:t>
            </a:r>
          </a:p>
          <a:p>
            <a:r>
              <a:rPr lang="en-US" dirty="0"/>
              <a:t>A table is in 3NF if:</a:t>
            </a:r>
          </a:p>
          <a:p>
            <a:pPr lvl="1"/>
            <a:r>
              <a:rPr lang="en-US" dirty="0"/>
              <a:t>Table has no transitive dependencies.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72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Transitive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attribute (column) depends on a second attribute, which depends on a third attribute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non-key column that rely on another non-key attributes, and not the primary key.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19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NF:  Transitive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4920" y="1051560"/>
            <a:ext cx="5486400" cy="472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Only one for each </a:t>
            </a:r>
            <a:r>
              <a:rPr lang="en-US" b="1" dirty="0" err="1"/>
              <a:t>CustomerID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26583"/>
              </p:ext>
            </p:extLst>
          </p:nvPr>
        </p:nvGraphicFramePr>
        <p:xfrm>
          <a:off x="1295400" y="1676400"/>
          <a:ext cx="5857461" cy="3489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Customer # (PK)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102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19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39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5638800"/>
            <a:ext cx="7620000" cy="85344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b="1" dirty="0"/>
              <a:t>Customer 102 is unhappy with his wallet and wants to return it. What do you do?</a:t>
            </a:r>
          </a:p>
        </p:txBody>
      </p:sp>
    </p:spTree>
    <p:extLst>
      <p:ext uri="{BB962C8B-B14F-4D97-AF65-F5344CB8AC3E}">
        <p14:creationId xmlns:p14="http://schemas.microsoft.com/office/powerpoint/2010/main" val="1476753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NF:  Transitive 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772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Want to remove the second row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25171"/>
              </p:ext>
            </p:extLst>
          </p:nvPr>
        </p:nvGraphicFramePr>
        <p:xfrm>
          <a:off x="838200" y="1600200"/>
          <a:ext cx="5857461" cy="275796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effectLst/>
                          <a:latin typeface="Arial"/>
                        </a:rPr>
                        <a:t>Customer_ID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 (PK)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effectLst/>
                          <a:latin typeface="Arial"/>
                        </a:rPr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9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103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39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104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209261" y="4556046"/>
            <a:ext cx="5486400" cy="67103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You lose the fact that a wallet cost $25.</a:t>
            </a:r>
          </a:p>
          <a:p>
            <a:pPr marL="0" indent="0">
              <a:buFont typeface="Wingdings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09261" y="5089446"/>
            <a:ext cx="5486400" cy="6710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dirty="0"/>
              <a:t>Price depends on Product, Product depends on </a:t>
            </a:r>
            <a:r>
              <a:rPr lang="en-US" dirty="0" err="1"/>
              <a:t>Customer_ID</a:t>
            </a:r>
            <a:endParaRPr lang="en-US" dirty="0"/>
          </a:p>
          <a:p>
            <a:pPr marL="0" indent="0">
              <a:buFont typeface="Wingdings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175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NF:  Transitive Dependency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776626"/>
              </p:ext>
            </p:extLst>
          </p:nvPr>
        </p:nvGraphicFramePr>
        <p:xfrm>
          <a:off x="533400" y="1295400"/>
          <a:ext cx="3771900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 err="1">
                          <a:effectLst/>
                        </a:rPr>
                        <a:t>Customer_ID</a:t>
                      </a:r>
                      <a:endParaRPr lang="en-US" sz="1800" u="none" strike="noStrike" kern="1200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(FK)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>
                          <a:effectLst/>
                        </a:rPr>
                        <a:t>101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572000" y="1295399"/>
          <a:ext cx="3876261" cy="419099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01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Product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 dirty="0">
                          <a:effectLst/>
                          <a:latin typeface="Arial"/>
                        </a:rPr>
                        <a:t>(PK)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effectLst/>
                          <a:latin typeface="Arial"/>
                        </a:rPr>
                        <a:t>Price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Cell Phone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295.00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Wallet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25.00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Toothpaste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5.99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96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Jeans 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kern="1200" dirty="0">
                          <a:effectLst/>
                        </a:rPr>
                        <a:t>  49.99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00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Equality</a:t>
            </a:r>
          </a:p>
          <a:p>
            <a:pPr lvl="1"/>
            <a:r>
              <a:rPr lang="en-US" dirty="0"/>
              <a:t>{6, 11} = {11, 6} = {11, 6, 6, 11} .</a:t>
            </a:r>
          </a:p>
          <a:p>
            <a:pPr lvl="1"/>
            <a:r>
              <a:rPr lang="en-US" dirty="0"/>
              <a:t>{1,2} = {2,1}</a:t>
            </a:r>
          </a:p>
          <a:p>
            <a:pPr lvl="1"/>
            <a:endParaRPr lang="en-US" dirty="0"/>
          </a:p>
          <a:p>
            <a:r>
              <a:rPr lang="en-US" dirty="0"/>
              <a:t>Membership</a:t>
            </a:r>
          </a:p>
          <a:p>
            <a:pPr lvl="1"/>
            <a:r>
              <a:rPr lang="en-US" dirty="0"/>
              <a:t>A = {1,2,3,4}</a:t>
            </a:r>
          </a:p>
          <a:p>
            <a:pPr lvl="1"/>
            <a:r>
              <a:rPr lang="en-US" dirty="0"/>
              <a:t>∈ = member of</a:t>
            </a:r>
          </a:p>
          <a:p>
            <a:pPr lvl="2"/>
            <a:r>
              <a:rPr lang="en-US" dirty="0"/>
              <a:t>4 ∈ </a:t>
            </a:r>
            <a:r>
              <a:rPr lang="en-US" i="1" dirty="0"/>
              <a:t>A</a:t>
            </a:r>
            <a:r>
              <a:rPr lang="en-US" dirty="0"/>
              <a:t>, 1 ∈ </a:t>
            </a:r>
            <a:r>
              <a:rPr lang="en-US" i="1" dirty="0"/>
              <a:t>A, </a:t>
            </a:r>
            <a:r>
              <a:rPr lang="en-US" dirty="0"/>
              <a:t>3 ∈ </a:t>
            </a:r>
            <a:r>
              <a:rPr lang="en-US" i="1" dirty="0"/>
              <a:t>A, </a:t>
            </a:r>
            <a:r>
              <a:rPr lang="en-US" dirty="0"/>
              <a:t>2 ∈ </a:t>
            </a:r>
            <a:r>
              <a:rPr lang="en-US" i="1" dirty="0"/>
              <a:t>A</a:t>
            </a:r>
          </a:p>
          <a:p>
            <a:pPr lvl="1"/>
            <a:r>
              <a:rPr lang="en-US" dirty="0"/>
              <a:t> ∉ = not a member of</a:t>
            </a:r>
          </a:p>
          <a:p>
            <a:pPr lvl="2"/>
            <a:r>
              <a:rPr lang="en-US" dirty="0"/>
              <a:t>6  ∉ A</a:t>
            </a:r>
          </a:p>
        </p:txBody>
      </p:sp>
    </p:spTree>
    <p:extLst>
      <p:ext uri="{BB962C8B-B14F-4D97-AF65-F5344CB8AC3E}">
        <p14:creationId xmlns:p14="http://schemas.microsoft.com/office/powerpoint/2010/main" val="72521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Subsets</a:t>
            </a:r>
          </a:p>
          <a:p>
            <a:pPr lvl="1"/>
            <a:r>
              <a:rPr lang="en-US" dirty="0"/>
              <a:t>a set </a:t>
            </a:r>
            <a:r>
              <a:rPr lang="en-US" i="1" dirty="0"/>
              <a:t>A</a:t>
            </a:r>
            <a:r>
              <a:rPr lang="en-US" dirty="0"/>
              <a:t> is a subset of a set </a:t>
            </a:r>
            <a:r>
              <a:rPr lang="en-US" i="1" dirty="0"/>
              <a:t>B</a:t>
            </a:r>
            <a:r>
              <a:rPr lang="en-US" dirty="0"/>
              <a:t> if all members of set </a:t>
            </a:r>
            <a:r>
              <a:rPr lang="en-US" i="1" dirty="0"/>
              <a:t>A </a:t>
            </a:r>
            <a:r>
              <a:rPr lang="en-US" dirty="0"/>
              <a:t>is also a member of set B</a:t>
            </a:r>
          </a:p>
          <a:p>
            <a:pPr lvl="1"/>
            <a:r>
              <a:rPr lang="en-US" dirty="0"/>
              <a:t>⊆ = subset</a:t>
            </a:r>
          </a:p>
          <a:p>
            <a:pPr lvl="1"/>
            <a:r>
              <a:rPr lang="en-US" dirty="0"/>
              <a:t>A = {1,3}</a:t>
            </a:r>
          </a:p>
          <a:p>
            <a:pPr lvl="1"/>
            <a:r>
              <a:rPr lang="en-US" dirty="0"/>
              <a:t>B = {1,2,3,4}</a:t>
            </a:r>
          </a:p>
          <a:p>
            <a:pPr lvl="1"/>
            <a:r>
              <a:rPr lang="en-US" dirty="0"/>
              <a:t>{1, 3} ⊆ {1, 2, 3, 4}</a:t>
            </a:r>
          </a:p>
          <a:p>
            <a:pPr lvl="1"/>
            <a:r>
              <a:rPr lang="en-US" dirty="0"/>
              <a:t>A ⊆ 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5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Superset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/>
              <a:t>a set </a:t>
            </a:r>
            <a:r>
              <a:rPr lang="en-US" i="1" dirty="0"/>
              <a:t>B</a:t>
            </a:r>
            <a:r>
              <a:rPr lang="en-US" dirty="0"/>
              <a:t> is a superset of a set </a:t>
            </a:r>
            <a:r>
              <a:rPr lang="en-US" i="1" dirty="0"/>
              <a:t>A</a:t>
            </a:r>
            <a:r>
              <a:rPr lang="en-US" dirty="0"/>
              <a:t> if all members of set </a:t>
            </a:r>
            <a:r>
              <a:rPr lang="en-US" i="1" dirty="0"/>
              <a:t>A </a:t>
            </a:r>
            <a:r>
              <a:rPr lang="en-US" dirty="0"/>
              <a:t>are members of set </a:t>
            </a:r>
            <a:r>
              <a:rPr lang="en-US" i="1" dirty="0"/>
              <a:t>B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/>
              <a:t>⊋ = superset</a:t>
            </a:r>
          </a:p>
          <a:p>
            <a:pPr lvl="1"/>
            <a:r>
              <a:rPr lang="en-US" dirty="0"/>
              <a:t>A = {1,3}</a:t>
            </a:r>
          </a:p>
          <a:p>
            <a:pPr lvl="1"/>
            <a:r>
              <a:rPr lang="en-US" dirty="0"/>
              <a:t>B = {1,2,3,4}</a:t>
            </a:r>
          </a:p>
          <a:p>
            <a:pPr lvl="1"/>
            <a:r>
              <a:rPr lang="en-US" dirty="0"/>
              <a:t>{1, 2, 3, 4} ⊋ {1, 3} </a:t>
            </a:r>
          </a:p>
          <a:p>
            <a:pPr lvl="1"/>
            <a:r>
              <a:rPr lang="en-US" dirty="0"/>
              <a:t>B ⊋ 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en-US" i="1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7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76370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30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Normalization?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/>
              <a:t>A technique to organize </a:t>
            </a:r>
            <a:r>
              <a:rPr lang="en-US" b="1" dirty="0"/>
              <a:t>“efficiently” </a:t>
            </a:r>
            <a:r>
              <a:rPr lang="en-US" dirty="0"/>
              <a:t>organize data in a database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667000"/>
            <a:ext cx="8001000" cy="2438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“Efficiently”:</a:t>
            </a:r>
          </a:p>
          <a:p>
            <a:pPr lvl="1"/>
            <a:r>
              <a:rPr lang="en-US" sz="2400" dirty="0"/>
              <a:t>Eliminating redundant data</a:t>
            </a:r>
          </a:p>
          <a:p>
            <a:pPr lvl="2"/>
            <a:r>
              <a:rPr lang="en-US" sz="2400" dirty="0"/>
              <a:t>Not storing the same data in more than one table</a:t>
            </a:r>
            <a:endParaRPr lang="en-US" dirty="0"/>
          </a:p>
          <a:p>
            <a:pPr lvl="1"/>
            <a:r>
              <a:rPr lang="en-US" sz="2400" dirty="0"/>
              <a:t>Ensuring that functional dependencies make sense </a:t>
            </a:r>
          </a:p>
        </p:txBody>
      </p:sp>
    </p:spTree>
    <p:extLst>
      <p:ext uri="{BB962C8B-B14F-4D97-AF65-F5344CB8AC3E}">
        <p14:creationId xmlns:p14="http://schemas.microsoft.com/office/powerpoint/2010/main" val="37268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72" y="207169"/>
            <a:ext cx="7924800" cy="792162"/>
          </a:xfrm>
        </p:spPr>
        <p:txBody>
          <a:bodyPr/>
          <a:lstStyle/>
          <a:p>
            <a:r>
              <a:rPr lang="en-US" dirty="0"/>
              <a:t>Without Normalization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6015201" y="3733800"/>
            <a:ext cx="207818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64382" y="3276600"/>
            <a:ext cx="207818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79517"/>
              </p:ext>
            </p:extLst>
          </p:nvPr>
        </p:nvGraphicFramePr>
        <p:xfrm>
          <a:off x="529197" y="1460500"/>
          <a:ext cx="734810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1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student_id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  <a:r>
                        <a:rPr lang="en-US" baseline="0" dirty="0"/>
                        <a:t> Our Lane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 Here 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 My 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123 Their Lane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6589" y="3505200"/>
            <a:ext cx="82954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Update Anomaly 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To update address of a student who occurs twice or more than twice in a table, we will have to update 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address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column in all the rows, else data will become inconsistent.</a:t>
            </a:r>
          </a:p>
          <a:p>
            <a:pPr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Insertion Anomaly 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Suppose for a new admission, we have a Student id(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S_id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), name and address of a student but if student has not opted for any subjects yet then we have to insert 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NULL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there, leading to Insertion 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Anamoly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Deletion Anomaly 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 If (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student_id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) 401 has only one subject and temporarily he drops it, when we delete that row, entire student record will be deleted along with it.</a:t>
            </a:r>
            <a:endParaRPr lang="en-US" b="0" i="0" dirty="0"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04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295400"/>
            <a:ext cx="7391400" cy="2438400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Normal Form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Normal Form</a:t>
            </a:r>
          </a:p>
          <a:p>
            <a:pPr fontAlgn="base"/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  (3.5 Normal Form)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Normal Form</a:t>
            </a:r>
          </a:p>
        </p:txBody>
      </p:sp>
      <p:pic>
        <p:nvPicPr>
          <p:cNvPr id="2052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2" y="1403508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02" y="1860708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jasocart\AppData\Local\Microsoft\Windows\Temporary Internet Files\Content.IE5\YF7IL9A4\234934853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413998" cy="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8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19800</TotalTime>
  <Words>1235</Words>
  <Application>Microsoft Office PowerPoint</Application>
  <PresentationFormat>On-screen Show (4:3)</PresentationFormat>
  <Paragraphs>413</Paragraphs>
  <Slides>26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Unicode MS</vt:lpstr>
      <vt:lpstr>Calibri</vt:lpstr>
      <vt:lpstr>Century Schoolbook</vt:lpstr>
      <vt:lpstr>Wingdings</vt:lpstr>
      <vt:lpstr>Wingdings 2</vt:lpstr>
      <vt:lpstr>Oriel</vt:lpstr>
      <vt:lpstr>INLS 623 – Database Normalization</vt:lpstr>
      <vt:lpstr>Set Theory</vt:lpstr>
      <vt:lpstr>Sets</vt:lpstr>
      <vt:lpstr>Sets</vt:lpstr>
      <vt:lpstr>Sets</vt:lpstr>
      <vt:lpstr>Terminology</vt:lpstr>
      <vt:lpstr>What is Normalization?</vt:lpstr>
      <vt:lpstr>Without Normalization</vt:lpstr>
      <vt:lpstr>Normal Form</vt:lpstr>
      <vt:lpstr>1st Normal Form</vt:lpstr>
      <vt:lpstr>1st Normal Form</vt:lpstr>
      <vt:lpstr>1st Normal Form</vt:lpstr>
      <vt:lpstr>1st Normal Form</vt:lpstr>
      <vt:lpstr>2nd Normal Form</vt:lpstr>
      <vt:lpstr>Functional Dependencies</vt:lpstr>
      <vt:lpstr>2nd NF: Functional Dependencies Examples</vt:lpstr>
      <vt:lpstr>2nd NF: Functional Dependencies Examples</vt:lpstr>
      <vt:lpstr>2nd NF:  Functional Dependencies Examples</vt:lpstr>
      <vt:lpstr>2nd NF:  Functional Dependencies Examples</vt:lpstr>
      <vt:lpstr>2nd NF:  Functional Dependencies Examples</vt:lpstr>
      <vt:lpstr>2nd NF:  Functional Dependencies Examples</vt:lpstr>
      <vt:lpstr>3rd Normal Form</vt:lpstr>
      <vt:lpstr>Transitive Dependency</vt:lpstr>
      <vt:lpstr>3rd NF:  Transitive Dependency</vt:lpstr>
      <vt:lpstr>3rd NF:  Transitive Dependency</vt:lpstr>
      <vt:lpstr>3rd NF:  Transitive Dependency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 (jasocart)</cp:lastModifiedBy>
  <cp:revision>198</cp:revision>
  <dcterms:created xsi:type="dcterms:W3CDTF">2006-08-16T00:00:00Z</dcterms:created>
  <dcterms:modified xsi:type="dcterms:W3CDTF">2017-08-24T20:17:57Z</dcterms:modified>
</cp:coreProperties>
</file>